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61" r:id="rId2"/>
    <p:sldMasterId id="2147483685" r:id="rId3"/>
    <p:sldMasterId id="2147483691" r:id="rId4"/>
  </p:sldMasterIdLst>
  <p:notesMasterIdLst>
    <p:notesMasterId r:id="rId29"/>
  </p:notesMasterIdLst>
  <p:handoutMasterIdLst>
    <p:handoutMasterId r:id="rId30"/>
  </p:handoutMasterIdLst>
  <p:sldIdLst>
    <p:sldId id="358" r:id="rId5"/>
    <p:sldId id="359" r:id="rId6"/>
    <p:sldId id="386" r:id="rId7"/>
    <p:sldId id="345" r:id="rId8"/>
    <p:sldId id="460" r:id="rId9"/>
    <p:sldId id="352" r:id="rId10"/>
    <p:sldId id="355" r:id="rId11"/>
    <p:sldId id="346" r:id="rId12"/>
    <p:sldId id="390" r:id="rId13"/>
    <p:sldId id="342" r:id="rId14"/>
    <p:sldId id="340" r:id="rId15"/>
    <p:sldId id="347" r:id="rId16"/>
    <p:sldId id="348" r:id="rId17"/>
    <p:sldId id="381" r:id="rId18"/>
    <p:sldId id="387" r:id="rId19"/>
    <p:sldId id="385" r:id="rId20"/>
    <p:sldId id="382" r:id="rId21"/>
    <p:sldId id="380" r:id="rId22"/>
    <p:sldId id="388" r:id="rId23"/>
    <p:sldId id="349" r:id="rId24"/>
    <p:sldId id="354" r:id="rId25"/>
    <p:sldId id="384" r:id="rId26"/>
    <p:sldId id="341" r:id="rId27"/>
    <p:sldId id="368" r:id="rId28"/>
  </p:sldIdLst>
  <p:sldSz cx="12192000" cy="6858000"/>
  <p:notesSz cx="6735763" cy="98663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5">
          <p15:clr>
            <a:srgbClr val="A4A3A4"/>
          </p15:clr>
        </p15:guide>
        <p15:guide id="2" pos="385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jn" initials="s" lastIdx="1" clrIdx="0"/>
  <p:cmAuthor id="2" name="嘉宁" initials="嘉宁" lastIdx="1" clrIdx="1">
    <p:extLst>
      <p:ext uri="{19B8F6BF-5375-455C-9EA6-DF929625EA0E}">
        <p15:presenceInfo xmlns:p15="http://schemas.microsoft.com/office/powerpoint/2012/main" userId="aa7a3a4c2dcee0c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7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66" autoAdjust="0"/>
    <p:restoredTop sz="94660"/>
  </p:normalViewPr>
  <p:slideViewPr>
    <p:cSldViewPr snapToGrid="0">
      <p:cViewPr varScale="1">
        <p:scale>
          <a:sx n="92" d="100"/>
          <a:sy n="92" d="100"/>
        </p:scale>
        <p:origin x="75" y="54"/>
      </p:cViewPr>
      <p:guideLst>
        <p:guide orient="horz" pos="2175"/>
        <p:guide pos="385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1911CD29-12A6-406F-A251-513BC4E05611}" type="datetimeFigureOut">
              <a:rPr lang="zh-CN" altLang="en-US" smtClean="0"/>
              <a:t>2022/7/30</a:t>
            </a:fld>
            <a:endParaRPr lang="zh-CN" altLang="en-US"/>
          </a:p>
        </p:txBody>
      </p:sp>
      <p:sp>
        <p:nvSpPr>
          <p:cNvPr id="4" name="页脚占位符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1D17DA2E-A17F-439B-BE1B-4D85189F9274}"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1BF3356-A7D7-46F6-910E-D08763F64AFF}" type="datetimeFigureOut">
              <a:rPr lang="zh-CN" altLang="en-US" smtClean="0"/>
              <a:t>2022/7/30</a:t>
            </a:fld>
            <a:endParaRPr lang="zh-CN" altLang="en-US"/>
          </a:p>
        </p:txBody>
      </p:sp>
      <p:sp>
        <p:nvSpPr>
          <p:cNvPr id="4" name="幻灯片图像占位符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2B1E5D80-70FE-4DFB-9D82-9D33656A410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r>
              <a:rPr lang="en-US" altLang="zh-CN"/>
              <a:t>2022/8/1</a:t>
            </a:r>
            <a:endParaRPr lang="zh-CN" altLang="en-US"/>
          </a:p>
        </p:txBody>
      </p:sp>
      <p:sp>
        <p:nvSpPr>
          <p:cNvPr id="5" name="页脚占位符 4"/>
          <p:cNvSpPr>
            <a:spLocks noGrp="1"/>
          </p:cNvSpPr>
          <p:nvPr>
            <p:ph type="ftr" sz="quarter" idx="11"/>
          </p:nvPr>
        </p:nvSpPr>
        <p:spPr/>
        <p:txBody>
          <a:bodyPr/>
          <a:lstStyle/>
          <a:p>
            <a:r>
              <a:rPr lang="en-US" altLang="zh-CN"/>
              <a:t>RT2022</a:t>
            </a:r>
            <a:endParaRPr lang="zh-CN" altLang="en-US"/>
          </a:p>
        </p:txBody>
      </p:sp>
      <p:sp>
        <p:nvSpPr>
          <p:cNvPr id="6" name="灯片编号占位符 5"/>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a:t>2022/8/1</a:t>
            </a:r>
            <a:endParaRPr lang="zh-CN" altLang="en-US"/>
          </a:p>
        </p:txBody>
      </p:sp>
      <p:sp>
        <p:nvSpPr>
          <p:cNvPr id="5" name="页脚占位符 4"/>
          <p:cNvSpPr>
            <a:spLocks noGrp="1"/>
          </p:cNvSpPr>
          <p:nvPr>
            <p:ph type="ftr" sz="quarter" idx="11"/>
          </p:nvPr>
        </p:nvSpPr>
        <p:spPr/>
        <p:txBody>
          <a:bodyPr/>
          <a:lstStyle/>
          <a:p>
            <a:r>
              <a:rPr lang="en-US" altLang="zh-CN"/>
              <a:t>RT2022</a:t>
            </a:r>
            <a:endParaRPr lang="zh-CN" altLang="en-US"/>
          </a:p>
        </p:txBody>
      </p:sp>
      <p:sp>
        <p:nvSpPr>
          <p:cNvPr id="6" name="灯片编号占位符 5"/>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a:t>2022/8/1</a:t>
            </a:r>
            <a:endParaRPr lang="zh-CN" altLang="en-US"/>
          </a:p>
        </p:txBody>
      </p:sp>
      <p:sp>
        <p:nvSpPr>
          <p:cNvPr id="5" name="页脚占位符 4"/>
          <p:cNvSpPr>
            <a:spLocks noGrp="1"/>
          </p:cNvSpPr>
          <p:nvPr>
            <p:ph type="ftr" sz="quarter" idx="11"/>
          </p:nvPr>
        </p:nvSpPr>
        <p:spPr/>
        <p:txBody>
          <a:bodyPr/>
          <a:lstStyle/>
          <a:p>
            <a:r>
              <a:rPr lang="en-US" altLang="zh-CN"/>
              <a:t>RT2022</a:t>
            </a:r>
            <a:endParaRPr lang="zh-CN" altLang="en-US"/>
          </a:p>
        </p:txBody>
      </p:sp>
      <p:sp>
        <p:nvSpPr>
          <p:cNvPr id="6" name="灯片编号占位符 5"/>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单击以编辑母版副标题样式</a:t>
            </a:r>
          </a:p>
        </p:txBody>
      </p:sp>
      <p:sp>
        <p:nvSpPr>
          <p:cNvPr id="4" name="日期占位符 3"/>
          <p:cNvSpPr>
            <a:spLocks noGrp="1"/>
          </p:cNvSpPr>
          <p:nvPr>
            <p:ph type="dt" sz="half" idx="10"/>
          </p:nvPr>
        </p:nvSpPr>
        <p:spPr/>
        <p:txBody>
          <a:bodyPr/>
          <a:lstStyle/>
          <a:p>
            <a:r>
              <a:rPr lang="en-US" altLang="zh-CN"/>
              <a:t>2022/8/1</a:t>
            </a:r>
            <a:endParaRPr lang="zh-CN" altLang="en-US"/>
          </a:p>
        </p:txBody>
      </p:sp>
      <p:sp>
        <p:nvSpPr>
          <p:cNvPr id="5" name="页脚占位符 4"/>
          <p:cNvSpPr>
            <a:spLocks noGrp="1"/>
          </p:cNvSpPr>
          <p:nvPr>
            <p:ph type="ftr" sz="quarter" idx="11"/>
          </p:nvPr>
        </p:nvSpPr>
        <p:spPr/>
        <p:txBody>
          <a:bodyPr/>
          <a:lstStyle/>
          <a:p>
            <a:r>
              <a:rPr lang="en-US" altLang="zh-CN"/>
              <a:t>RT2022</a:t>
            </a:r>
            <a:endParaRPr lang="zh-CN" altLang="en-US"/>
          </a:p>
        </p:txBody>
      </p:sp>
      <p:sp>
        <p:nvSpPr>
          <p:cNvPr id="6" name="灯片编号占位符 5"/>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a:t>2022/8/1</a:t>
            </a:r>
            <a:endParaRPr lang="zh-CN" altLang="en-US"/>
          </a:p>
        </p:txBody>
      </p:sp>
      <p:sp>
        <p:nvSpPr>
          <p:cNvPr id="5" name="页脚占位符 4"/>
          <p:cNvSpPr>
            <a:spLocks noGrp="1"/>
          </p:cNvSpPr>
          <p:nvPr>
            <p:ph type="ftr" sz="quarter" idx="11"/>
          </p:nvPr>
        </p:nvSpPr>
        <p:spPr/>
        <p:txBody>
          <a:bodyPr/>
          <a:lstStyle/>
          <a:p>
            <a:r>
              <a:rPr lang="en-US" altLang="zh-CN"/>
              <a:t>RT2022</a:t>
            </a:r>
            <a:endParaRPr lang="zh-CN" altLang="en-US"/>
          </a:p>
        </p:txBody>
      </p:sp>
      <p:sp>
        <p:nvSpPr>
          <p:cNvPr id="6" name="灯片编号占位符 5"/>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r>
              <a:rPr lang="en-US" altLang="zh-CN"/>
              <a:t>2022/8/1</a:t>
            </a:r>
            <a:endParaRPr lang="zh-CN" altLang="en-US"/>
          </a:p>
        </p:txBody>
      </p:sp>
      <p:sp>
        <p:nvSpPr>
          <p:cNvPr id="5" name="页脚占位符 4"/>
          <p:cNvSpPr>
            <a:spLocks noGrp="1"/>
          </p:cNvSpPr>
          <p:nvPr>
            <p:ph type="ftr" sz="quarter" idx="11"/>
          </p:nvPr>
        </p:nvSpPr>
        <p:spPr/>
        <p:txBody>
          <a:bodyPr/>
          <a:lstStyle/>
          <a:p>
            <a:r>
              <a:rPr lang="en-US" altLang="zh-CN"/>
              <a:t>RT2022</a:t>
            </a:r>
            <a:endParaRPr lang="zh-CN" altLang="en-US"/>
          </a:p>
        </p:txBody>
      </p:sp>
      <p:sp>
        <p:nvSpPr>
          <p:cNvPr id="6" name="灯片编号占位符 5"/>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r>
              <a:rPr lang="en-US" altLang="zh-CN"/>
              <a:t>2022/8/1</a:t>
            </a:r>
            <a:endParaRPr lang="zh-CN" altLang="en-US"/>
          </a:p>
        </p:txBody>
      </p:sp>
      <p:sp>
        <p:nvSpPr>
          <p:cNvPr id="6" name="页脚占位符 5"/>
          <p:cNvSpPr>
            <a:spLocks noGrp="1"/>
          </p:cNvSpPr>
          <p:nvPr>
            <p:ph type="ftr" sz="quarter" idx="11"/>
          </p:nvPr>
        </p:nvSpPr>
        <p:spPr/>
        <p:txBody>
          <a:bodyPr/>
          <a:lstStyle/>
          <a:p>
            <a:r>
              <a:rPr lang="en-US" altLang="zh-CN"/>
              <a:t>RT2022</a:t>
            </a:r>
            <a:endParaRPr lang="zh-CN" altLang="en-US"/>
          </a:p>
        </p:txBody>
      </p:sp>
      <p:sp>
        <p:nvSpPr>
          <p:cNvPr id="7" name="灯片编号占位符 6"/>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r>
              <a:rPr lang="en-US" altLang="zh-CN"/>
              <a:t>2022/8/1</a:t>
            </a:r>
            <a:endParaRPr lang="zh-CN" altLang="en-US"/>
          </a:p>
        </p:txBody>
      </p:sp>
      <p:sp>
        <p:nvSpPr>
          <p:cNvPr id="8" name="页脚占位符 7"/>
          <p:cNvSpPr>
            <a:spLocks noGrp="1"/>
          </p:cNvSpPr>
          <p:nvPr>
            <p:ph type="ftr" sz="quarter" idx="11"/>
          </p:nvPr>
        </p:nvSpPr>
        <p:spPr/>
        <p:txBody>
          <a:bodyPr/>
          <a:lstStyle/>
          <a:p>
            <a:r>
              <a:rPr lang="en-US" altLang="zh-CN"/>
              <a:t>RT2022</a:t>
            </a:r>
            <a:endParaRPr lang="zh-CN" altLang="en-US"/>
          </a:p>
        </p:txBody>
      </p:sp>
      <p:sp>
        <p:nvSpPr>
          <p:cNvPr id="9" name="灯片编号占位符 8"/>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r>
              <a:rPr lang="en-US" altLang="zh-CN"/>
              <a:t>2022/8/1</a:t>
            </a:r>
            <a:endParaRPr lang="zh-CN" altLang="en-US"/>
          </a:p>
        </p:txBody>
      </p:sp>
      <p:sp>
        <p:nvSpPr>
          <p:cNvPr id="4" name="页脚占位符 3"/>
          <p:cNvSpPr>
            <a:spLocks noGrp="1"/>
          </p:cNvSpPr>
          <p:nvPr>
            <p:ph type="ftr" sz="quarter" idx="11"/>
          </p:nvPr>
        </p:nvSpPr>
        <p:spPr/>
        <p:txBody>
          <a:bodyPr/>
          <a:lstStyle/>
          <a:p>
            <a:r>
              <a:rPr lang="en-US" altLang="zh-CN"/>
              <a:t>RT2022</a:t>
            </a:r>
            <a:endParaRPr lang="zh-CN" altLang="en-US"/>
          </a:p>
        </p:txBody>
      </p:sp>
      <p:sp>
        <p:nvSpPr>
          <p:cNvPr id="5" name="灯片编号占位符 4"/>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r>
              <a:rPr lang="en-US" altLang="zh-CN"/>
              <a:t>2022/8/1</a:t>
            </a:r>
            <a:endParaRPr lang="zh-CN" altLang="en-US"/>
          </a:p>
        </p:txBody>
      </p:sp>
      <p:sp>
        <p:nvSpPr>
          <p:cNvPr id="3" name="页脚占位符 2"/>
          <p:cNvSpPr>
            <a:spLocks noGrp="1"/>
          </p:cNvSpPr>
          <p:nvPr>
            <p:ph type="ftr" sz="quarter" idx="11"/>
          </p:nvPr>
        </p:nvSpPr>
        <p:spPr/>
        <p:txBody>
          <a:bodyPr/>
          <a:lstStyle/>
          <a:p>
            <a:r>
              <a:rPr lang="en-US" altLang="zh-CN"/>
              <a:t>RT2022</a:t>
            </a:r>
            <a:endParaRPr lang="zh-CN" altLang="en-US"/>
          </a:p>
        </p:txBody>
      </p:sp>
      <p:sp>
        <p:nvSpPr>
          <p:cNvPr id="4" name="灯片编号占位符 3"/>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a:t>2022/8/1</a:t>
            </a:r>
            <a:endParaRPr lang="zh-CN" altLang="en-US"/>
          </a:p>
        </p:txBody>
      </p:sp>
      <p:sp>
        <p:nvSpPr>
          <p:cNvPr id="5" name="页脚占位符 4"/>
          <p:cNvSpPr>
            <a:spLocks noGrp="1"/>
          </p:cNvSpPr>
          <p:nvPr>
            <p:ph type="ftr" sz="quarter" idx="11"/>
          </p:nvPr>
        </p:nvSpPr>
        <p:spPr/>
        <p:txBody>
          <a:bodyPr/>
          <a:lstStyle/>
          <a:p>
            <a:r>
              <a:rPr lang="en-US" altLang="zh-CN"/>
              <a:t>RT2022</a:t>
            </a:r>
            <a:endParaRPr lang="zh-CN" altLang="en-US"/>
          </a:p>
        </p:txBody>
      </p:sp>
      <p:sp>
        <p:nvSpPr>
          <p:cNvPr id="6" name="灯片编号占位符 5"/>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r>
              <a:rPr lang="en-US" altLang="zh-CN"/>
              <a:t>2022/8/1</a:t>
            </a:r>
            <a:endParaRPr lang="zh-CN" altLang="en-US"/>
          </a:p>
        </p:txBody>
      </p:sp>
      <p:sp>
        <p:nvSpPr>
          <p:cNvPr id="6" name="页脚占位符 5"/>
          <p:cNvSpPr>
            <a:spLocks noGrp="1"/>
          </p:cNvSpPr>
          <p:nvPr>
            <p:ph type="ftr" sz="quarter" idx="11"/>
          </p:nvPr>
        </p:nvSpPr>
        <p:spPr/>
        <p:txBody>
          <a:bodyPr/>
          <a:lstStyle/>
          <a:p>
            <a:r>
              <a:rPr lang="en-US" altLang="zh-CN"/>
              <a:t>RT2022</a:t>
            </a:r>
            <a:endParaRPr lang="zh-CN" altLang="en-US"/>
          </a:p>
        </p:txBody>
      </p:sp>
      <p:sp>
        <p:nvSpPr>
          <p:cNvPr id="7" name="灯片编号占位符 6"/>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r>
              <a:rPr lang="en-US" altLang="zh-CN"/>
              <a:t>2022/8/1</a:t>
            </a:r>
            <a:endParaRPr lang="zh-CN" altLang="en-US"/>
          </a:p>
        </p:txBody>
      </p:sp>
      <p:sp>
        <p:nvSpPr>
          <p:cNvPr id="6" name="页脚占位符 5"/>
          <p:cNvSpPr>
            <a:spLocks noGrp="1"/>
          </p:cNvSpPr>
          <p:nvPr>
            <p:ph type="ftr" sz="quarter" idx="11"/>
          </p:nvPr>
        </p:nvSpPr>
        <p:spPr/>
        <p:txBody>
          <a:bodyPr/>
          <a:lstStyle/>
          <a:p>
            <a:r>
              <a:rPr lang="en-US" altLang="zh-CN"/>
              <a:t>RT2022</a:t>
            </a:r>
            <a:endParaRPr lang="zh-CN" altLang="en-US"/>
          </a:p>
        </p:txBody>
      </p:sp>
      <p:sp>
        <p:nvSpPr>
          <p:cNvPr id="7" name="灯片编号占位符 6"/>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a:t>2022/8/1</a:t>
            </a:r>
            <a:endParaRPr lang="zh-CN" altLang="en-US"/>
          </a:p>
        </p:txBody>
      </p:sp>
      <p:sp>
        <p:nvSpPr>
          <p:cNvPr id="5" name="页脚占位符 4"/>
          <p:cNvSpPr>
            <a:spLocks noGrp="1"/>
          </p:cNvSpPr>
          <p:nvPr>
            <p:ph type="ftr" sz="quarter" idx="11"/>
          </p:nvPr>
        </p:nvSpPr>
        <p:spPr/>
        <p:txBody>
          <a:bodyPr/>
          <a:lstStyle/>
          <a:p>
            <a:r>
              <a:rPr lang="en-US" altLang="zh-CN"/>
              <a:t>RT2022</a:t>
            </a:r>
            <a:endParaRPr lang="zh-CN" altLang="en-US"/>
          </a:p>
        </p:txBody>
      </p:sp>
      <p:sp>
        <p:nvSpPr>
          <p:cNvPr id="6" name="灯片编号占位符 5"/>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r>
              <a:rPr lang="en-US" altLang="zh-CN"/>
              <a:t>2022/8/1</a:t>
            </a:r>
            <a:endParaRPr lang="zh-CN" altLang="en-US"/>
          </a:p>
        </p:txBody>
      </p:sp>
      <p:sp>
        <p:nvSpPr>
          <p:cNvPr id="5" name="页脚占位符 4"/>
          <p:cNvSpPr>
            <a:spLocks noGrp="1"/>
          </p:cNvSpPr>
          <p:nvPr>
            <p:ph type="ftr" sz="quarter" idx="11"/>
          </p:nvPr>
        </p:nvSpPr>
        <p:spPr/>
        <p:txBody>
          <a:bodyPr/>
          <a:lstStyle/>
          <a:p>
            <a:r>
              <a:rPr lang="en-US" altLang="zh-CN"/>
              <a:t>RT2022</a:t>
            </a:r>
            <a:endParaRPr lang="zh-CN" altLang="en-US"/>
          </a:p>
        </p:txBody>
      </p:sp>
      <p:sp>
        <p:nvSpPr>
          <p:cNvPr id="6" name="灯片编号占位符 5"/>
          <p:cNvSpPr>
            <a:spLocks noGrp="1"/>
          </p:cNvSpPr>
          <p:nvPr>
            <p:ph type="sldNum" sz="quarter" idx="12"/>
          </p:nvPr>
        </p:nvSpPr>
        <p:spPr/>
        <p:txBody>
          <a:bodyPr/>
          <a:lstStyle/>
          <a:p>
            <a:fld id="{677F376B-8908-4590-8F5C-6C26FB5E8960}"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5" name="Holder 5"/>
          <p:cNvSpPr>
            <a:spLocks noGrp="1"/>
          </p:cNvSpPr>
          <p:nvPr>
            <p:ph type="dt" sz="half" idx="6"/>
          </p:nvPr>
        </p:nvSpPr>
        <p:spPr/>
        <p:txBody>
          <a:bodyPr lIns="0" tIns="0" rIns="0" bIns="0"/>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6" name="Holder 6"/>
          <p:cNvSpPr>
            <a:spLocks noGrp="1"/>
          </p:cNvSpPr>
          <p:nvPr>
            <p:ph type="sldNum" sz="quarter" idx="7"/>
          </p:nvPr>
        </p:nvSpPr>
        <p:spPr/>
        <p:txBody>
          <a:bodyPr lIns="0" tIns="0" rIns="0" bIns="0"/>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25229596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rgbClr val="FF0000"/>
                </a:solidFill>
                <a:latin typeface="Calibri Light"/>
                <a:cs typeface="Calibri Light"/>
              </a:defRPr>
            </a:lvl1pPr>
          </a:lstStyle>
          <a:p>
            <a:endParaRPr/>
          </a:p>
        </p:txBody>
      </p:sp>
      <p:sp>
        <p:nvSpPr>
          <p:cNvPr id="3" name="Holder 3"/>
          <p:cNvSpPr>
            <a:spLocks noGrp="1"/>
          </p:cNvSpPr>
          <p:nvPr>
            <p:ph type="body" idx="1"/>
          </p:nvPr>
        </p:nvSpPr>
        <p:spPr/>
        <p:txBody>
          <a:bodyPr lIns="0" tIns="0" rIns="0" bIns="0"/>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5" name="Holder 5"/>
          <p:cNvSpPr>
            <a:spLocks noGrp="1"/>
          </p:cNvSpPr>
          <p:nvPr>
            <p:ph type="dt" sz="half" idx="6"/>
          </p:nvPr>
        </p:nvSpPr>
        <p:spPr/>
        <p:txBody>
          <a:bodyPr lIns="0" tIns="0" rIns="0" bIns="0"/>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6" name="Holder 6"/>
          <p:cNvSpPr>
            <a:spLocks noGrp="1"/>
          </p:cNvSpPr>
          <p:nvPr>
            <p:ph type="sldNum" sz="quarter" idx="7"/>
          </p:nvPr>
        </p:nvSpPr>
        <p:spPr/>
        <p:txBody>
          <a:bodyPr lIns="0" tIns="0" rIns="0" bIns="0"/>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20117604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rgbClr val="FF0000"/>
                </a:solidFill>
                <a:latin typeface="Calibri Light"/>
                <a:cs typeface="Calibri Light"/>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6" name="Holder 6"/>
          <p:cNvSpPr>
            <a:spLocks noGrp="1"/>
          </p:cNvSpPr>
          <p:nvPr>
            <p:ph type="dt" sz="half" idx="6"/>
          </p:nvPr>
        </p:nvSpPr>
        <p:spPr/>
        <p:txBody>
          <a:bodyPr lIns="0" tIns="0" rIns="0" bIns="0"/>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7" name="Holder 7"/>
          <p:cNvSpPr>
            <a:spLocks noGrp="1"/>
          </p:cNvSpPr>
          <p:nvPr>
            <p:ph type="sldNum" sz="quarter" idx="7"/>
          </p:nvPr>
        </p:nvSpPr>
        <p:spPr/>
        <p:txBody>
          <a:bodyPr lIns="0" tIns="0" rIns="0" bIns="0"/>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36647644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90599" cy="9905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10796016" y="100571"/>
            <a:ext cx="818676" cy="175430"/>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10790661" y="40329"/>
            <a:ext cx="1388506" cy="921752"/>
          </a:xfrm>
          <a:prstGeom prst="rect">
            <a:avLst/>
          </a:prstGeom>
          <a:blipFill>
            <a:blip r:embed="rId4" cstate="print"/>
            <a:stretch>
              <a:fillRect/>
            </a:stretch>
          </a:blipFill>
        </p:spPr>
        <p:txBody>
          <a:bodyPr wrap="square" lIns="0" tIns="0" rIns="0" bIns="0" rtlCol="0"/>
          <a:lstStyle/>
          <a:p>
            <a:endParaRPr/>
          </a:p>
        </p:txBody>
      </p:sp>
      <p:sp>
        <p:nvSpPr>
          <p:cNvPr id="19" name="bk object 19"/>
          <p:cNvSpPr/>
          <p:nvPr/>
        </p:nvSpPr>
        <p:spPr>
          <a:xfrm>
            <a:off x="10737539" y="84125"/>
            <a:ext cx="877153" cy="213805"/>
          </a:xfrm>
          <a:prstGeom prst="rect">
            <a:avLst/>
          </a:prstGeom>
          <a:blipFill>
            <a:blip r:embed="rId5" cstate="print"/>
            <a:stretch>
              <a:fillRect/>
            </a:stretch>
          </a:blipFill>
        </p:spPr>
        <p:txBody>
          <a:bodyPr wrap="square" lIns="0" tIns="0" rIns="0" bIns="0" rtlCol="0"/>
          <a:lstStyle/>
          <a:p>
            <a:endParaRPr/>
          </a:p>
        </p:txBody>
      </p:sp>
      <p:sp>
        <p:nvSpPr>
          <p:cNvPr id="20" name="bk object 20"/>
          <p:cNvSpPr/>
          <p:nvPr/>
        </p:nvSpPr>
        <p:spPr>
          <a:xfrm>
            <a:off x="10790661" y="40329"/>
            <a:ext cx="1388506" cy="921752"/>
          </a:xfrm>
          <a:prstGeom prst="rect">
            <a:avLst/>
          </a:prstGeom>
          <a:blipFill>
            <a:blip r:embed="rId4"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rgbClr val="FF0000"/>
                </a:solidFill>
                <a:latin typeface="Calibri Light"/>
                <a:cs typeface="Calibri Light"/>
              </a:defRPr>
            </a:lvl1pPr>
          </a:lstStyle>
          <a:p>
            <a:endParaRPr/>
          </a:p>
        </p:txBody>
      </p:sp>
      <p:sp>
        <p:nvSpPr>
          <p:cNvPr id="3" name="Holder 3"/>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4" name="Holder 4"/>
          <p:cNvSpPr>
            <a:spLocks noGrp="1"/>
          </p:cNvSpPr>
          <p:nvPr>
            <p:ph type="dt" sz="half" idx="6"/>
          </p:nvPr>
        </p:nvSpPr>
        <p:spPr/>
        <p:txBody>
          <a:bodyPr lIns="0" tIns="0" rIns="0" bIns="0"/>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5" name="Holder 5"/>
          <p:cNvSpPr>
            <a:spLocks noGrp="1"/>
          </p:cNvSpPr>
          <p:nvPr>
            <p:ph type="sldNum" sz="quarter" idx="7"/>
          </p:nvPr>
        </p:nvSpPr>
        <p:spPr/>
        <p:txBody>
          <a:bodyPr lIns="0" tIns="0" rIns="0" bIns="0"/>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41478246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3" name="Holder 3"/>
          <p:cNvSpPr>
            <a:spLocks noGrp="1"/>
          </p:cNvSpPr>
          <p:nvPr>
            <p:ph type="dt" sz="half" idx="6"/>
          </p:nvPr>
        </p:nvSpPr>
        <p:spPr/>
        <p:txBody>
          <a:bodyPr lIns="0" tIns="0" rIns="0" bIns="0"/>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4" name="Holder 4"/>
          <p:cNvSpPr>
            <a:spLocks noGrp="1"/>
          </p:cNvSpPr>
          <p:nvPr>
            <p:ph type="sldNum" sz="quarter" idx="7"/>
          </p:nvPr>
        </p:nvSpPr>
        <p:spPr/>
        <p:txBody>
          <a:bodyPr lIns="0" tIns="0" rIns="0" bIns="0"/>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37551072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5" name="Holder 5"/>
          <p:cNvSpPr>
            <a:spLocks noGrp="1"/>
          </p:cNvSpPr>
          <p:nvPr>
            <p:ph type="dt" sz="half" idx="6"/>
          </p:nvPr>
        </p:nvSpPr>
        <p:spPr/>
        <p:txBody>
          <a:bodyPr lIns="0" tIns="0" rIns="0" bIns="0"/>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6" name="Holder 6"/>
          <p:cNvSpPr>
            <a:spLocks noGrp="1"/>
          </p:cNvSpPr>
          <p:nvPr>
            <p:ph type="sldNum" sz="quarter" idx="7"/>
          </p:nvPr>
        </p:nvSpPr>
        <p:spPr/>
        <p:txBody>
          <a:bodyPr lIns="0" tIns="0" rIns="0" bIns="0"/>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686335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r>
              <a:rPr lang="en-US" altLang="zh-CN"/>
              <a:t>2022/8/1</a:t>
            </a:r>
            <a:endParaRPr lang="zh-CN" altLang="en-US"/>
          </a:p>
        </p:txBody>
      </p:sp>
      <p:sp>
        <p:nvSpPr>
          <p:cNvPr id="5" name="页脚占位符 4"/>
          <p:cNvSpPr>
            <a:spLocks noGrp="1"/>
          </p:cNvSpPr>
          <p:nvPr>
            <p:ph type="ftr" sz="quarter" idx="11"/>
          </p:nvPr>
        </p:nvSpPr>
        <p:spPr/>
        <p:txBody>
          <a:bodyPr/>
          <a:lstStyle/>
          <a:p>
            <a:r>
              <a:rPr lang="en-US" altLang="zh-CN"/>
              <a:t>RT2022</a:t>
            </a:r>
            <a:endParaRPr lang="zh-CN" altLang="en-US"/>
          </a:p>
        </p:txBody>
      </p:sp>
      <p:sp>
        <p:nvSpPr>
          <p:cNvPr id="6" name="灯片编号占位符 5"/>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1064302" y="229973"/>
            <a:ext cx="9713626" cy="695960"/>
          </a:xfrm>
        </p:spPr>
        <p:txBody>
          <a:bodyPr lIns="0" tIns="0" rIns="0" bIns="0"/>
          <a:lstStyle>
            <a:lvl1pPr>
              <a:defRPr sz="4400" b="0" i="0">
                <a:solidFill>
                  <a:srgbClr val="FF0000"/>
                </a:solidFill>
                <a:latin typeface="Calibri Light"/>
                <a:cs typeface="Calibri Light"/>
              </a:defRPr>
            </a:lvl1pPr>
          </a:lstStyle>
          <a:p>
            <a:endParaRPr dirty="0"/>
          </a:p>
        </p:txBody>
      </p:sp>
      <p:sp>
        <p:nvSpPr>
          <p:cNvPr id="3" name="Holder 3"/>
          <p:cNvSpPr>
            <a:spLocks noGrp="1"/>
          </p:cNvSpPr>
          <p:nvPr>
            <p:ph type="body" idx="1"/>
          </p:nvPr>
        </p:nvSpPr>
        <p:spPr/>
        <p:txBody>
          <a:bodyPr lIns="0" tIns="0" rIns="0" bIns="0"/>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4650738" y="6430778"/>
            <a:ext cx="3219097" cy="322223"/>
          </a:xfrm>
        </p:spPr>
        <p:txBody>
          <a:bodyPr lIns="0" tIns="0" rIns="0" bIns="0"/>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5" name="Holder 5"/>
          <p:cNvSpPr>
            <a:spLocks noGrp="1"/>
          </p:cNvSpPr>
          <p:nvPr>
            <p:ph type="dt" sz="half" idx="6"/>
          </p:nvPr>
        </p:nvSpPr>
        <p:spPr>
          <a:xfrm>
            <a:off x="109443" y="6400799"/>
            <a:ext cx="1359593" cy="306557"/>
          </a:xfrm>
        </p:spPr>
        <p:txBody>
          <a:bodyPr lIns="0" tIns="0" rIns="0" bIns="0"/>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6" name="Holder 6"/>
          <p:cNvSpPr>
            <a:spLocks noGrp="1"/>
          </p:cNvSpPr>
          <p:nvPr>
            <p:ph type="sldNum" sz="quarter" idx="7"/>
          </p:nvPr>
        </p:nvSpPr>
        <p:spPr/>
        <p:txBody>
          <a:bodyPr lIns="0" tIns="0" rIns="0" bIns="0"/>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9158867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rgbClr val="FF0000"/>
                </a:solidFill>
                <a:latin typeface="Calibri Light"/>
                <a:cs typeface="Calibri Light"/>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6" name="Holder 6"/>
          <p:cNvSpPr>
            <a:spLocks noGrp="1"/>
          </p:cNvSpPr>
          <p:nvPr>
            <p:ph type="dt" sz="half" idx="6"/>
          </p:nvPr>
        </p:nvSpPr>
        <p:spPr/>
        <p:txBody>
          <a:bodyPr lIns="0" tIns="0" rIns="0" bIns="0"/>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7" name="Holder 7"/>
          <p:cNvSpPr>
            <a:spLocks noGrp="1"/>
          </p:cNvSpPr>
          <p:nvPr>
            <p:ph type="sldNum" sz="quarter" idx="7"/>
          </p:nvPr>
        </p:nvSpPr>
        <p:spPr/>
        <p:txBody>
          <a:bodyPr lIns="0" tIns="0" rIns="0" bIns="0"/>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376964643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90599" cy="9905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10796016" y="100571"/>
            <a:ext cx="818676" cy="175430"/>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10790661" y="40329"/>
            <a:ext cx="1388506" cy="921752"/>
          </a:xfrm>
          <a:prstGeom prst="rect">
            <a:avLst/>
          </a:prstGeom>
          <a:blipFill>
            <a:blip r:embed="rId4" cstate="print"/>
            <a:stretch>
              <a:fillRect/>
            </a:stretch>
          </a:blipFill>
        </p:spPr>
        <p:txBody>
          <a:bodyPr wrap="square" lIns="0" tIns="0" rIns="0" bIns="0" rtlCol="0"/>
          <a:lstStyle/>
          <a:p>
            <a:endParaRPr/>
          </a:p>
        </p:txBody>
      </p:sp>
      <p:sp>
        <p:nvSpPr>
          <p:cNvPr id="19" name="bk object 19"/>
          <p:cNvSpPr/>
          <p:nvPr/>
        </p:nvSpPr>
        <p:spPr>
          <a:xfrm>
            <a:off x="10737539" y="84125"/>
            <a:ext cx="877153" cy="213805"/>
          </a:xfrm>
          <a:prstGeom prst="rect">
            <a:avLst/>
          </a:prstGeom>
          <a:blipFill>
            <a:blip r:embed="rId5" cstate="print"/>
            <a:stretch>
              <a:fillRect/>
            </a:stretch>
          </a:blipFill>
        </p:spPr>
        <p:txBody>
          <a:bodyPr wrap="square" lIns="0" tIns="0" rIns="0" bIns="0" rtlCol="0"/>
          <a:lstStyle/>
          <a:p>
            <a:endParaRPr/>
          </a:p>
        </p:txBody>
      </p:sp>
      <p:sp>
        <p:nvSpPr>
          <p:cNvPr id="20" name="bk object 20"/>
          <p:cNvSpPr/>
          <p:nvPr/>
        </p:nvSpPr>
        <p:spPr>
          <a:xfrm>
            <a:off x="10790661" y="40329"/>
            <a:ext cx="1388506" cy="921752"/>
          </a:xfrm>
          <a:prstGeom prst="rect">
            <a:avLst/>
          </a:prstGeom>
          <a:blipFill>
            <a:blip r:embed="rId4"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400" b="0" i="0">
                <a:solidFill>
                  <a:srgbClr val="FF0000"/>
                </a:solidFill>
                <a:latin typeface="Calibri Light"/>
                <a:cs typeface="Calibri Light"/>
              </a:defRPr>
            </a:lvl1pPr>
          </a:lstStyle>
          <a:p>
            <a:endParaRPr/>
          </a:p>
        </p:txBody>
      </p:sp>
      <p:sp>
        <p:nvSpPr>
          <p:cNvPr id="3" name="Holder 3"/>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4" name="Holder 4"/>
          <p:cNvSpPr>
            <a:spLocks noGrp="1"/>
          </p:cNvSpPr>
          <p:nvPr>
            <p:ph type="dt" sz="half" idx="6"/>
          </p:nvPr>
        </p:nvSpPr>
        <p:spPr/>
        <p:txBody>
          <a:bodyPr lIns="0" tIns="0" rIns="0" bIns="0"/>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5" name="Holder 5"/>
          <p:cNvSpPr>
            <a:spLocks noGrp="1"/>
          </p:cNvSpPr>
          <p:nvPr>
            <p:ph type="sldNum" sz="quarter" idx="7"/>
          </p:nvPr>
        </p:nvSpPr>
        <p:spPr/>
        <p:txBody>
          <a:bodyPr lIns="0" tIns="0" rIns="0" bIns="0"/>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42012958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3" name="Holder 3"/>
          <p:cNvSpPr>
            <a:spLocks noGrp="1"/>
          </p:cNvSpPr>
          <p:nvPr>
            <p:ph type="dt" sz="half" idx="6"/>
          </p:nvPr>
        </p:nvSpPr>
        <p:spPr/>
        <p:txBody>
          <a:bodyPr lIns="0" tIns="0" rIns="0" bIns="0"/>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4" name="Holder 4"/>
          <p:cNvSpPr>
            <a:spLocks noGrp="1"/>
          </p:cNvSpPr>
          <p:nvPr>
            <p:ph type="sldNum" sz="quarter" idx="7"/>
          </p:nvPr>
        </p:nvSpPr>
        <p:spPr/>
        <p:txBody>
          <a:bodyPr lIns="0" tIns="0" rIns="0" bIns="0"/>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4261119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r>
              <a:rPr lang="en-US" altLang="zh-CN"/>
              <a:t>2022/8/1</a:t>
            </a:r>
            <a:endParaRPr lang="zh-CN" altLang="en-US"/>
          </a:p>
        </p:txBody>
      </p:sp>
      <p:sp>
        <p:nvSpPr>
          <p:cNvPr id="6" name="页脚占位符 5"/>
          <p:cNvSpPr>
            <a:spLocks noGrp="1"/>
          </p:cNvSpPr>
          <p:nvPr>
            <p:ph type="ftr" sz="quarter" idx="11"/>
          </p:nvPr>
        </p:nvSpPr>
        <p:spPr/>
        <p:txBody>
          <a:bodyPr/>
          <a:lstStyle/>
          <a:p>
            <a:r>
              <a:rPr lang="en-US" altLang="zh-CN"/>
              <a:t>RT2022</a:t>
            </a:r>
            <a:endParaRPr lang="zh-CN" altLang="en-US"/>
          </a:p>
        </p:txBody>
      </p:sp>
      <p:sp>
        <p:nvSpPr>
          <p:cNvPr id="7" name="灯片编号占位符 6"/>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r>
              <a:rPr lang="en-US" altLang="zh-CN"/>
              <a:t>2022/8/1</a:t>
            </a:r>
            <a:endParaRPr lang="zh-CN" altLang="en-US"/>
          </a:p>
        </p:txBody>
      </p:sp>
      <p:sp>
        <p:nvSpPr>
          <p:cNvPr id="8" name="页脚占位符 7"/>
          <p:cNvSpPr>
            <a:spLocks noGrp="1"/>
          </p:cNvSpPr>
          <p:nvPr>
            <p:ph type="ftr" sz="quarter" idx="11"/>
          </p:nvPr>
        </p:nvSpPr>
        <p:spPr/>
        <p:txBody>
          <a:bodyPr/>
          <a:lstStyle/>
          <a:p>
            <a:r>
              <a:rPr lang="en-US" altLang="zh-CN"/>
              <a:t>RT2022</a:t>
            </a:r>
            <a:endParaRPr lang="zh-CN" altLang="en-US"/>
          </a:p>
        </p:txBody>
      </p:sp>
      <p:sp>
        <p:nvSpPr>
          <p:cNvPr id="9" name="灯片编号占位符 8"/>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r>
              <a:rPr lang="en-US" altLang="zh-CN"/>
              <a:t>2022/8/1</a:t>
            </a:r>
            <a:endParaRPr lang="zh-CN" altLang="en-US"/>
          </a:p>
        </p:txBody>
      </p:sp>
      <p:sp>
        <p:nvSpPr>
          <p:cNvPr id="4" name="页脚占位符 3"/>
          <p:cNvSpPr>
            <a:spLocks noGrp="1"/>
          </p:cNvSpPr>
          <p:nvPr>
            <p:ph type="ftr" sz="quarter" idx="11"/>
          </p:nvPr>
        </p:nvSpPr>
        <p:spPr/>
        <p:txBody>
          <a:bodyPr/>
          <a:lstStyle/>
          <a:p>
            <a:r>
              <a:rPr lang="en-US" altLang="zh-CN"/>
              <a:t>RT2022</a:t>
            </a:r>
            <a:endParaRPr lang="zh-CN" altLang="en-US"/>
          </a:p>
        </p:txBody>
      </p:sp>
      <p:sp>
        <p:nvSpPr>
          <p:cNvPr id="5" name="灯片编号占位符 4"/>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r>
              <a:rPr lang="en-US" altLang="zh-CN"/>
              <a:t>2022/8/1</a:t>
            </a:r>
            <a:endParaRPr lang="zh-CN" altLang="en-US"/>
          </a:p>
        </p:txBody>
      </p:sp>
      <p:sp>
        <p:nvSpPr>
          <p:cNvPr id="3" name="页脚占位符 2"/>
          <p:cNvSpPr>
            <a:spLocks noGrp="1"/>
          </p:cNvSpPr>
          <p:nvPr>
            <p:ph type="ftr" sz="quarter" idx="11"/>
          </p:nvPr>
        </p:nvSpPr>
        <p:spPr/>
        <p:txBody>
          <a:bodyPr/>
          <a:lstStyle/>
          <a:p>
            <a:r>
              <a:rPr lang="en-US" altLang="zh-CN"/>
              <a:t>RT2022</a:t>
            </a:r>
            <a:endParaRPr lang="zh-CN" altLang="en-US"/>
          </a:p>
        </p:txBody>
      </p:sp>
      <p:sp>
        <p:nvSpPr>
          <p:cNvPr id="4" name="灯片编号占位符 3"/>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r>
              <a:rPr lang="en-US" altLang="zh-CN"/>
              <a:t>2022/8/1</a:t>
            </a:r>
            <a:endParaRPr lang="zh-CN" altLang="en-US"/>
          </a:p>
        </p:txBody>
      </p:sp>
      <p:sp>
        <p:nvSpPr>
          <p:cNvPr id="6" name="页脚占位符 5"/>
          <p:cNvSpPr>
            <a:spLocks noGrp="1"/>
          </p:cNvSpPr>
          <p:nvPr>
            <p:ph type="ftr" sz="quarter" idx="11"/>
          </p:nvPr>
        </p:nvSpPr>
        <p:spPr/>
        <p:txBody>
          <a:bodyPr/>
          <a:lstStyle/>
          <a:p>
            <a:r>
              <a:rPr lang="en-US" altLang="zh-CN"/>
              <a:t>RT2022</a:t>
            </a:r>
            <a:endParaRPr lang="zh-CN" altLang="en-US"/>
          </a:p>
        </p:txBody>
      </p:sp>
      <p:sp>
        <p:nvSpPr>
          <p:cNvPr id="7" name="灯片编号占位符 6"/>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r>
              <a:rPr lang="en-US" altLang="zh-CN"/>
              <a:t>2022/8/1</a:t>
            </a:r>
            <a:endParaRPr lang="zh-CN" altLang="en-US"/>
          </a:p>
        </p:txBody>
      </p:sp>
      <p:sp>
        <p:nvSpPr>
          <p:cNvPr id="6" name="页脚占位符 5"/>
          <p:cNvSpPr>
            <a:spLocks noGrp="1"/>
          </p:cNvSpPr>
          <p:nvPr>
            <p:ph type="ftr" sz="quarter" idx="11"/>
          </p:nvPr>
        </p:nvSpPr>
        <p:spPr/>
        <p:txBody>
          <a:bodyPr/>
          <a:lstStyle/>
          <a:p>
            <a:r>
              <a:rPr lang="en-US" altLang="zh-CN"/>
              <a:t>RT2022</a:t>
            </a:r>
            <a:endParaRPr lang="zh-CN" altLang="en-US"/>
          </a:p>
        </p:txBody>
      </p:sp>
      <p:sp>
        <p:nvSpPr>
          <p:cNvPr id="7" name="灯片编号占位符 6"/>
          <p:cNvSpPr>
            <a:spLocks noGrp="1"/>
          </p:cNvSpPr>
          <p:nvPr>
            <p:ph type="sldNum" sz="quarter" idx="12"/>
          </p:nvPr>
        </p:nvSpPr>
        <p:spPr/>
        <p:txBody>
          <a:bodyPr/>
          <a:lstStyle/>
          <a:p>
            <a:fld id="{3C767B5F-EB26-40E0-8141-69A23B66726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26.xml"/><Relationship Id="rId7" Type="http://schemas.openxmlformats.org/officeDocument/2006/relationships/image" Target="../media/image1.pn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theme" Target="../theme/theme3.xml"/><Relationship Id="rId5" Type="http://schemas.openxmlformats.org/officeDocument/2006/relationships/slideLayout" Target="../slideLayouts/slideLayout28.xml"/><Relationship Id="rId4" Type="http://schemas.openxmlformats.org/officeDocument/2006/relationships/slideLayout" Target="../slideLayouts/slideLayout27.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31.xml"/><Relationship Id="rId7" Type="http://schemas.openxmlformats.org/officeDocument/2006/relationships/image" Target="../media/image1.png"/><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theme" Target="../theme/theme4.xml"/><Relationship Id="rId5" Type="http://schemas.openxmlformats.org/officeDocument/2006/relationships/slideLayout" Target="../slideLayouts/slideLayout33.xml"/><Relationship Id="rId4" Type="http://schemas.openxmlformats.org/officeDocument/2006/relationships/slideLayout" Target="../slideLayouts/slideLayout32.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zh-CN"/>
              <a:t>2022/8/1</a:t>
            </a:r>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a:t>RT2022</a:t>
            </a: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767B5F-EB26-40E0-8141-69A23B66726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zh-CN"/>
              <a:t>2022/8/1</a:t>
            </a:r>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a:t>RT2022</a:t>
            </a: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F376B-8908-4590-8F5C-6C26FB5E896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90599" cy="990599"/>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a:off x="10796016" y="100571"/>
            <a:ext cx="818676" cy="175430"/>
          </a:xfrm>
          <a:prstGeom prst="rect">
            <a:avLst/>
          </a:prstGeom>
          <a:blipFill>
            <a:blip r:embed="rId8" cstate="print"/>
            <a:stretch>
              <a:fillRect/>
            </a:stretch>
          </a:blipFill>
        </p:spPr>
        <p:txBody>
          <a:bodyPr wrap="square" lIns="0" tIns="0" rIns="0" bIns="0" rtlCol="0"/>
          <a:lstStyle/>
          <a:p>
            <a:endParaRPr/>
          </a:p>
        </p:txBody>
      </p:sp>
      <p:sp>
        <p:nvSpPr>
          <p:cNvPr id="18" name="bk object 18"/>
          <p:cNvSpPr/>
          <p:nvPr/>
        </p:nvSpPr>
        <p:spPr>
          <a:xfrm>
            <a:off x="10790661" y="40329"/>
            <a:ext cx="1388506" cy="921752"/>
          </a:xfrm>
          <a:prstGeom prst="rect">
            <a:avLst/>
          </a:prstGeom>
          <a:blipFill>
            <a:blip r:embed="rId9" cstate="print"/>
            <a:stretch>
              <a:fillRect/>
            </a:stretch>
          </a:blipFill>
        </p:spPr>
        <p:txBody>
          <a:bodyPr wrap="square" lIns="0" tIns="0" rIns="0" bIns="0" rtlCol="0"/>
          <a:lstStyle/>
          <a:p>
            <a:endParaRPr/>
          </a:p>
        </p:txBody>
      </p:sp>
      <p:sp>
        <p:nvSpPr>
          <p:cNvPr id="2" name="Holder 2"/>
          <p:cNvSpPr>
            <a:spLocks noGrp="1"/>
          </p:cNvSpPr>
          <p:nvPr>
            <p:ph type="title"/>
          </p:nvPr>
        </p:nvSpPr>
        <p:spPr>
          <a:xfrm>
            <a:off x="838199" y="229973"/>
            <a:ext cx="10515600" cy="695960"/>
          </a:xfrm>
          <a:prstGeom prst="rect">
            <a:avLst/>
          </a:prstGeom>
        </p:spPr>
        <p:txBody>
          <a:bodyPr wrap="square" lIns="0" tIns="0" rIns="0" bIns="0">
            <a:spAutoFit/>
          </a:bodyPr>
          <a:lstStyle>
            <a:lvl1pPr>
              <a:defRPr sz="4400" b="0" i="0">
                <a:solidFill>
                  <a:srgbClr val="FF0000"/>
                </a:solidFill>
                <a:latin typeface="Calibri Light"/>
                <a:cs typeface="Calibri Light"/>
              </a:defRPr>
            </a:lvl1pPr>
          </a:lstStyle>
          <a:p>
            <a:endParaRPr/>
          </a:p>
        </p:txBody>
      </p:sp>
      <p:sp>
        <p:nvSpPr>
          <p:cNvPr id="3" name="Holder 3"/>
          <p:cNvSpPr>
            <a:spLocks noGrp="1"/>
          </p:cNvSpPr>
          <p:nvPr>
            <p:ph type="body" idx="1"/>
          </p:nvPr>
        </p:nvSpPr>
        <p:spPr>
          <a:xfrm>
            <a:off x="3408362" y="3395139"/>
            <a:ext cx="5375275" cy="1828800"/>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78739" y="6536834"/>
            <a:ext cx="1184275" cy="304800"/>
          </a:xfrm>
          <a:prstGeom prst="rect">
            <a:avLst/>
          </a:prstGeom>
        </p:spPr>
        <p:txBody>
          <a:bodyPr wrap="square" lIns="0" tIns="0" rIns="0" bIns="0">
            <a:spAutoFit/>
          </a:bodyPr>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5" name="Holder 5"/>
          <p:cNvSpPr>
            <a:spLocks noGrp="1"/>
          </p:cNvSpPr>
          <p:nvPr>
            <p:ph type="dt" sz="half" idx="6"/>
          </p:nvPr>
        </p:nvSpPr>
        <p:spPr>
          <a:xfrm>
            <a:off x="5056197" y="6534401"/>
            <a:ext cx="2084704" cy="242570"/>
          </a:xfrm>
          <a:prstGeom prst="rect">
            <a:avLst/>
          </a:prstGeom>
        </p:spPr>
        <p:txBody>
          <a:bodyPr wrap="square" lIns="0" tIns="0" rIns="0" bIns="0">
            <a:spAutoFit/>
          </a:bodyPr>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6" name="Holder 6"/>
          <p:cNvSpPr>
            <a:spLocks noGrp="1"/>
          </p:cNvSpPr>
          <p:nvPr>
            <p:ph type="sldNum" sz="quarter" idx="7"/>
          </p:nvPr>
        </p:nvSpPr>
        <p:spPr>
          <a:xfrm>
            <a:off x="11910722" y="6578589"/>
            <a:ext cx="220979" cy="211454"/>
          </a:xfrm>
          <a:prstGeom prst="rect">
            <a:avLst/>
          </a:prstGeom>
        </p:spPr>
        <p:txBody>
          <a:bodyPr wrap="square" lIns="0" tIns="0" rIns="0" bIns="0">
            <a:spAutoFit/>
          </a:bodyPr>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274523524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Lst>
  <p:hf hdr="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90599" cy="990599"/>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a:off x="10796016" y="100571"/>
            <a:ext cx="818676" cy="175430"/>
          </a:xfrm>
          <a:prstGeom prst="rect">
            <a:avLst/>
          </a:prstGeom>
          <a:blipFill>
            <a:blip r:embed="rId8" cstate="print"/>
            <a:stretch>
              <a:fillRect/>
            </a:stretch>
          </a:blipFill>
        </p:spPr>
        <p:txBody>
          <a:bodyPr wrap="square" lIns="0" tIns="0" rIns="0" bIns="0" rtlCol="0"/>
          <a:lstStyle/>
          <a:p>
            <a:endParaRPr/>
          </a:p>
        </p:txBody>
      </p:sp>
      <p:sp>
        <p:nvSpPr>
          <p:cNvPr id="18" name="bk object 18"/>
          <p:cNvSpPr/>
          <p:nvPr/>
        </p:nvSpPr>
        <p:spPr>
          <a:xfrm>
            <a:off x="10790661" y="40329"/>
            <a:ext cx="1388506" cy="921752"/>
          </a:xfrm>
          <a:prstGeom prst="rect">
            <a:avLst/>
          </a:prstGeom>
          <a:blipFill>
            <a:blip r:embed="rId9" cstate="print"/>
            <a:stretch>
              <a:fillRect/>
            </a:stretch>
          </a:blipFill>
        </p:spPr>
        <p:txBody>
          <a:bodyPr wrap="square" lIns="0" tIns="0" rIns="0" bIns="0" rtlCol="0"/>
          <a:lstStyle/>
          <a:p>
            <a:endParaRPr/>
          </a:p>
        </p:txBody>
      </p:sp>
      <p:sp>
        <p:nvSpPr>
          <p:cNvPr id="2" name="Holder 2"/>
          <p:cNvSpPr>
            <a:spLocks noGrp="1"/>
          </p:cNvSpPr>
          <p:nvPr>
            <p:ph type="title"/>
          </p:nvPr>
        </p:nvSpPr>
        <p:spPr>
          <a:xfrm>
            <a:off x="838199" y="229973"/>
            <a:ext cx="10515600" cy="695960"/>
          </a:xfrm>
          <a:prstGeom prst="rect">
            <a:avLst/>
          </a:prstGeom>
        </p:spPr>
        <p:txBody>
          <a:bodyPr wrap="square" lIns="0" tIns="0" rIns="0" bIns="0">
            <a:spAutoFit/>
          </a:bodyPr>
          <a:lstStyle>
            <a:lvl1pPr>
              <a:defRPr sz="4400" b="0" i="0">
                <a:solidFill>
                  <a:srgbClr val="FF0000"/>
                </a:solidFill>
                <a:latin typeface="Calibri Light"/>
                <a:cs typeface="Calibri Light"/>
              </a:defRPr>
            </a:lvl1pPr>
          </a:lstStyle>
          <a:p>
            <a:endParaRPr/>
          </a:p>
        </p:txBody>
      </p:sp>
      <p:sp>
        <p:nvSpPr>
          <p:cNvPr id="3" name="Holder 3"/>
          <p:cNvSpPr>
            <a:spLocks noGrp="1"/>
          </p:cNvSpPr>
          <p:nvPr>
            <p:ph type="body" idx="1"/>
          </p:nvPr>
        </p:nvSpPr>
        <p:spPr>
          <a:xfrm>
            <a:off x="3408362" y="3395139"/>
            <a:ext cx="5375275" cy="1828800"/>
          </a:xfrm>
          <a:prstGeom prst="rect">
            <a:avLst/>
          </a:prstGeom>
        </p:spPr>
        <p:txBody>
          <a:bodyPr wrap="square" lIns="0" tIns="0" rIns="0" bIns="0">
            <a:spAutoFit/>
          </a:bodyPr>
          <a:lstStyle>
            <a:lvl1pPr>
              <a:defRPr sz="24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78739" y="6536834"/>
            <a:ext cx="1184275" cy="304800"/>
          </a:xfrm>
          <a:prstGeom prst="rect">
            <a:avLst/>
          </a:prstGeom>
        </p:spPr>
        <p:txBody>
          <a:bodyPr wrap="square" lIns="0" tIns="0" rIns="0" bIns="0">
            <a:spAutoFit/>
          </a:bodyPr>
          <a:lstStyle>
            <a:lvl1pPr>
              <a:defRPr sz="1800" b="0" i="0">
                <a:solidFill>
                  <a:schemeClr val="tx1"/>
                </a:solidFill>
                <a:latin typeface="Calibri"/>
                <a:cs typeface="Calibri"/>
              </a:defRPr>
            </a:lvl1pPr>
          </a:lstStyle>
          <a:p>
            <a:pPr marL="12700">
              <a:lnSpc>
                <a:spcPct val="100000"/>
              </a:lnSpc>
              <a:spcBef>
                <a:spcPts val="10"/>
              </a:spcBef>
            </a:pPr>
            <a:r>
              <a:rPr lang="en-US" spc="-5"/>
              <a:t>RT2022</a:t>
            </a:r>
            <a:endParaRPr spc="-5" dirty="0"/>
          </a:p>
        </p:txBody>
      </p:sp>
      <p:sp>
        <p:nvSpPr>
          <p:cNvPr id="5" name="Holder 5"/>
          <p:cNvSpPr>
            <a:spLocks noGrp="1"/>
          </p:cNvSpPr>
          <p:nvPr>
            <p:ph type="dt" sz="half" idx="6"/>
          </p:nvPr>
        </p:nvSpPr>
        <p:spPr>
          <a:xfrm>
            <a:off x="5056197" y="6534401"/>
            <a:ext cx="2084704" cy="242570"/>
          </a:xfrm>
          <a:prstGeom prst="rect">
            <a:avLst/>
          </a:prstGeom>
        </p:spPr>
        <p:txBody>
          <a:bodyPr wrap="square" lIns="0" tIns="0" rIns="0" bIns="0">
            <a:spAutoFit/>
          </a:bodyPr>
          <a:lstStyle>
            <a:lvl1pPr>
              <a:defRPr sz="1400" b="0" i="0">
                <a:solidFill>
                  <a:schemeClr val="tx1"/>
                </a:solidFill>
                <a:latin typeface="Calibri"/>
                <a:cs typeface="Calibri"/>
              </a:defRPr>
            </a:lvl1pPr>
          </a:lstStyle>
          <a:p>
            <a:pPr marL="12700">
              <a:lnSpc>
                <a:spcPct val="100000"/>
              </a:lnSpc>
              <a:spcBef>
                <a:spcPts val="30"/>
              </a:spcBef>
            </a:pPr>
            <a:r>
              <a:rPr lang="en-US" altLang="zh-CN" spc="-5"/>
              <a:t>2022/8/1</a:t>
            </a:r>
            <a:endParaRPr spc="-5" dirty="0"/>
          </a:p>
        </p:txBody>
      </p:sp>
      <p:sp>
        <p:nvSpPr>
          <p:cNvPr id="6" name="Holder 6"/>
          <p:cNvSpPr>
            <a:spLocks noGrp="1"/>
          </p:cNvSpPr>
          <p:nvPr>
            <p:ph type="sldNum" sz="quarter" idx="7"/>
          </p:nvPr>
        </p:nvSpPr>
        <p:spPr>
          <a:xfrm>
            <a:off x="11910722" y="6578589"/>
            <a:ext cx="220979" cy="211454"/>
          </a:xfrm>
          <a:prstGeom prst="rect">
            <a:avLst/>
          </a:prstGeom>
        </p:spPr>
        <p:txBody>
          <a:bodyPr wrap="square" lIns="0" tIns="0" rIns="0" bIns="0">
            <a:spAutoFit/>
          </a:bodyPr>
          <a:lstStyle>
            <a:lvl1pPr>
              <a:defRPr sz="1200" b="0" i="0">
                <a:solidFill>
                  <a:srgbClr val="898989"/>
                </a:solidFill>
                <a:latin typeface="Arial"/>
                <a:cs typeface="Arial"/>
              </a:defRPr>
            </a:lvl1pPr>
          </a:lstStyle>
          <a:p>
            <a:pPr marL="25400">
              <a:lnSpc>
                <a:spcPct val="100000"/>
              </a:lnSpc>
              <a:spcBef>
                <a:spcPts val="40"/>
              </a:spcBef>
            </a:pPr>
            <a:fld id="{81D60167-4931-47E6-BA6A-407CBD079E47}" type="slidenum">
              <a:rPr dirty="0"/>
              <a:t>‹#›</a:t>
            </a:fld>
            <a:endParaRPr dirty="0"/>
          </a:p>
        </p:txBody>
      </p:sp>
    </p:spTree>
    <p:extLst>
      <p:ext uri="{BB962C8B-B14F-4D97-AF65-F5344CB8AC3E}">
        <p14:creationId xmlns:p14="http://schemas.microsoft.com/office/powerpoint/2010/main" val="274587958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Lst>
  <p:hf hdr="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3.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5.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5.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5.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7.jpe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5.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3.png"/><Relationship Id="rId7" Type="http://schemas.openxmlformats.org/officeDocument/2006/relationships/image" Target="../media/image29.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5.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2.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5.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5.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png"/><Relationship Id="rId7" Type="http://schemas.openxmlformats.org/officeDocument/2006/relationships/image" Target="../media/image35.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5.png"/><Relationship Id="rId4" Type="http://schemas.openxmlformats.org/officeDocument/2006/relationships/image" Target="../media/image6.png"/><Relationship Id="rId9" Type="http://schemas.openxmlformats.org/officeDocument/2006/relationships/image" Target="../media/image37.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8.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3" Type="http://schemas.openxmlformats.org/officeDocument/2006/relationships/image" Target="../media/image11.png"/><Relationship Id="rId3" Type="http://schemas.openxmlformats.org/officeDocument/2006/relationships/image" Target="../media/image3.png"/><Relationship Id="rId12" Type="http://schemas.openxmlformats.org/officeDocument/2006/relationships/image" Target="../media/image10.png"/><Relationship Id="rId2" Type="http://schemas.openxmlformats.org/officeDocument/2006/relationships/image" Target="../media/image4.jpg"/><Relationship Id="rId1" Type="http://schemas.openxmlformats.org/officeDocument/2006/relationships/slideLayout" Target="../slideLayouts/slideLayout2.xml"/><Relationship Id="rId11" Type="http://schemas.openxmlformats.org/officeDocument/2006/relationships/image" Target="../media/image9.png"/><Relationship Id="rId5" Type="http://schemas.openxmlformats.org/officeDocument/2006/relationships/image" Target="../media/image5.png"/><Relationship Id="rId15" Type="http://schemas.openxmlformats.org/officeDocument/2006/relationships/image" Target="../media/image14.png"/><Relationship Id="rId10" Type="http://schemas.openxmlformats.org/officeDocument/2006/relationships/image" Target="../media/image13.png"/><Relationship Id="rId4" Type="http://schemas.openxmlformats.org/officeDocument/2006/relationships/image" Target="../media/image6.png"/><Relationship Id="rId1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png"/><Relationship Id="rId7" Type="http://schemas.openxmlformats.org/officeDocument/2006/relationships/image" Target="../media/image16.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5.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9.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5.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5" name="矩形 4"/>
          <p:cNvSpPr/>
          <p:nvPr/>
        </p:nvSpPr>
        <p:spPr>
          <a:xfrm>
            <a:off x="1474898" y="1753006"/>
            <a:ext cx="9625494" cy="144655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4400" b="0" i="0" u="none" strike="noStrike" kern="0" cap="none" spc="0" normalizeH="0" baseline="0" noProof="0" dirty="0">
                <a:ln>
                  <a:noFill/>
                </a:ln>
                <a:solidFill>
                  <a:srgbClr val="FF0000"/>
                </a:solidFill>
                <a:effectLst/>
                <a:uLnTx/>
                <a:uFillTx/>
                <a:latin typeface="Calibri Light"/>
                <a:cs typeface="Calibri Light"/>
              </a:rPr>
              <a:t>Timing reference correction </a:t>
            </a:r>
            <a:r>
              <a:rPr kumimoji="1" lang="en-US" altLang="zh-CN" sz="4400" kern="0" dirty="0">
                <a:solidFill>
                  <a:srgbClr val="FF0000"/>
                </a:solidFill>
                <a:latin typeface="Calibri Light"/>
                <a:cs typeface="Calibri Light"/>
              </a:rPr>
              <a:t>for the</a:t>
            </a:r>
            <a:r>
              <a:rPr kumimoji="1" lang="en-US" altLang="zh-CN" sz="4400" b="0" i="0" u="none" strike="noStrike" kern="0" cap="none" spc="0" normalizeH="0" baseline="0" noProof="0" dirty="0">
                <a:ln>
                  <a:noFill/>
                </a:ln>
                <a:solidFill>
                  <a:srgbClr val="FF0000"/>
                </a:solidFill>
                <a:effectLst/>
                <a:uLnTx/>
                <a:uFillTx/>
                <a:latin typeface="Calibri Light"/>
                <a:cs typeface="Calibri Light"/>
              </a:rPr>
              <a:t> CMS improved </a:t>
            </a:r>
            <a:r>
              <a:rPr kumimoji="1" lang="en-US" altLang="zh-CN" sz="4400" kern="0" dirty="0">
                <a:solidFill>
                  <a:srgbClr val="FF0000"/>
                </a:solidFill>
                <a:latin typeface="Calibri Light"/>
                <a:cs typeface="Calibri Light"/>
              </a:rPr>
              <a:t>R</a:t>
            </a:r>
            <a:r>
              <a:rPr kumimoji="1" lang="en-US" altLang="zh-CN" sz="4400" b="0" i="0" u="none" strike="noStrike" kern="0" cap="none" spc="0" normalizeH="0" baseline="0" noProof="0" dirty="0" err="1">
                <a:ln>
                  <a:noFill/>
                </a:ln>
                <a:solidFill>
                  <a:srgbClr val="FF0000"/>
                </a:solidFill>
                <a:effectLst/>
                <a:uLnTx/>
                <a:uFillTx/>
                <a:latin typeface="Calibri Light"/>
                <a:cs typeface="Calibri Light"/>
              </a:rPr>
              <a:t>esistive</a:t>
            </a:r>
            <a:r>
              <a:rPr kumimoji="1" lang="en-US" altLang="zh-CN" sz="4400" b="0" i="0" u="none" strike="noStrike" kern="0" cap="none" spc="0" normalizeH="0" baseline="0" noProof="0" dirty="0">
                <a:ln>
                  <a:noFill/>
                </a:ln>
                <a:solidFill>
                  <a:srgbClr val="FF0000"/>
                </a:solidFill>
                <a:effectLst/>
                <a:uLnTx/>
                <a:uFillTx/>
                <a:latin typeface="Calibri Light"/>
                <a:cs typeface="Calibri Light"/>
              </a:rPr>
              <a:t> </a:t>
            </a:r>
            <a:r>
              <a:rPr kumimoji="1" lang="en-US" altLang="zh-CN" sz="4400" kern="0" dirty="0">
                <a:solidFill>
                  <a:srgbClr val="FF0000"/>
                </a:solidFill>
                <a:latin typeface="Calibri Light"/>
                <a:cs typeface="Calibri Light"/>
              </a:rPr>
              <a:t>P</a:t>
            </a:r>
            <a:r>
              <a:rPr kumimoji="1" lang="en-US" altLang="zh-CN" sz="4400" b="0" i="0" u="none" strike="noStrike" kern="0" cap="none" spc="0" normalizeH="0" baseline="0" noProof="0" dirty="0">
                <a:ln>
                  <a:noFill/>
                </a:ln>
                <a:solidFill>
                  <a:srgbClr val="FF0000"/>
                </a:solidFill>
                <a:effectLst/>
                <a:uLnTx/>
                <a:uFillTx/>
                <a:latin typeface="Calibri Light"/>
                <a:cs typeface="Calibri Light"/>
              </a:rPr>
              <a:t>late </a:t>
            </a:r>
            <a:r>
              <a:rPr kumimoji="1" lang="en-US" altLang="zh-CN" sz="4400" kern="0" dirty="0">
                <a:solidFill>
                  <a:srgbClr val="FF0000"/>
                </a:solidFill>
                <a:latin typeface="Calibri Light"/>
                <a:cs typeface="Calibri Light"/>
              </a:rPr>
              <a:t>C</a:t>
            </a:r>
            <a:r>
              <a:rPr kumimoji="1" lang="en-US" altLang="zh-CN" sz="4400" b="0" i="0" u="none" strike="noStrike" kern="0" cap="none" spc="0" normalizeH="0" baseline="0" noProof="0" dirty="0" err="1">
                <a:ln>
                  <a:noFill/>
                </a:ln>
                <a:solidFill>
                  <a:srgbClr val="FF0000"/>
                </a:solidFill>
                <a:effectLst/>
                <a:uLnTx/>
                <a:uFillTx/>
                <a:latin typeface="Calibri Light"/>
                <a:cs typeface="Calibri Light"/>
              </a:rPr>
              <a:t>hambers</a:t>
            </a:r>
            <a:r>
              <a:rPr kumimoji="1" lang="en-US" altLang="zh-CN" sz="4400" b="0" i="0" u="none" strike="noStrike" kern="0" cap="none" spc="0" normalizeH="0" baseline="0" noProof="0" dirty="0">
                <a:ln>
                  <a:noFill/>
                </a:ln>
                <a:solidFill>
                  <a:srgbClr val="FF0000"/>
                </a:solidFill>
                <a:effectLst/>
                <a:uLnTx/>
                <a:uFillTx/>
                <a:latin typeface="Calibri Light"/>
                <a:cs typeface="Calibri Light"/>
              </a:rPr>
              <a:t> (iRPC)</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6" name="矩形 5"/>
          <p:cNvSpPr/>
          <p:nvPr/>
        </p:nvSpPr>
        <p:spPr>
          <a:xfrm>
            <a:off x="1474896" y="3445430"/>
            <a:ext cx="10139795" cy="2246769"/>
          </a:xfrm>
          <a:prstGeom prst="rect">
            <a:avLst/>
          </a:prstGeom>
        </p:spPr>
        <p:txBody>
          <a:bodyPr wrap="square">
            <a:spAutoFit/>
          </a:bodyPr>
          <a:lstStyle/>
          <a:p>
            <a:r>
              <a:rPr lang="en-US" altLang="zh-CN" sz="2800" dirty="0" err="1"/>
              <a:t>Jianing</a:t>
            </a:r>
            <a:r>
              <a:rPr lang="en-US" altLang="zh-CN" sz="2800" dirty="0"/>
              <a:t> Song*, Zhen-an Liu, </a:t>
            </a:r>
            <a:r>
              <a:rPr lang="en-US" altLang="zh-CN" sz="2800" dirty="0" err="1"/>
              <a:t>Jingzhou</a:t>
            </a:r>
            <a:r>
              <a:rPr lang="en-US" altLang="zh-CN" sz="2800" dirty="0"/>
              <a:t> </a:t>
            </a:r>
            <a:r>
              <a:rPr lang="en-US" altLang="zh-CN" sz="2800" dirty="0" err="1"/>
              <a:t>zhao</a:t>
            </a:r>
            <a:r>
              <a:rPr lang="en-US" altLang="zh-CN" sz="2800" dirty="0"/>
              <a:t>, </a:t>
            </a:r>
            <a:r>
              <a:rPr lang="en-US" altLang="zh-CN" sz="2800" dirty="0" err="1"/>
              <a:t>Qingfeng</a:t>
            </a:r>
            <a:r>
              <a:rPr lang="en-US" altLang="zh-CN" sz="2800" dirty="0"/>
              <a:t> Hou, </a:t>
            </a:r>
            <a:r>
              <a:rPr lang="en-US" altLang="zh-CN" sz="2800" dirty="0" err="1"/>
              <a:t>Weizhuo</a:t>
            </a:r>
            <a:r>
              <a:rPr lang="en-US" altLang="zh-CN" sz="2800" dirty="0"/>
              <a:t> </a:t>
            </a:r>
            <a:r>
              <a:rPr lang="en-US" altLang="zh-CN" sz="2800" dirty="0" err="1"/>
              <a:t>Diao</a:t>
            </a:r>
            <a:r>
              <a:rPr lang="en-US" altLang="zh-CN" sz="2800" dirty="0"/>
              <a:t>, </a:t>
            </a:r>
            <a:r>
              <a:rPr lang="en-US" altLang="zh-CN" sz="2800" dirty="0" err="1"/>
              <a:t>Wenxuan</a:t>
            </a:r>
            <a:r>
              <a:rPr lang="en-US" altLang="zh-CN" sz="2800" dirty="0"/>
              <a:t> Gong    </a:t>
            </a:r>
            <a:r>
              <a:rPr lang="en-US" altLang="zh-CN" sz="2800" i="1" dirty="0"/>
              <a:t>On behalf of the CMS Muon Group</a:t>
            </a:r>
          </a:p>
          <a:p>
            <a:endParaRPr lang="en-US" altLang="zh-CN" sz="2800" dirty="0"/>
          </a:p>
          <a:p>
            <a:r>
              <a:rPr lang="en-US" altLang="zh-CN" sz="2800" dirty="0"/>
              <a:t>23rd Virtual IEEE Real Time Conference (RT2022)</a:t>
            </a:r>
          </a:p>
          <a:p>
            <a:r>
              <a:rPr lang="en-US" altLang="zh-CN" sz="2800" dirty="0"/>
              <a:t>1 Aug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lvl="0">
              <a:defRPr/>
            </a:pPr>
            <a:endParaRPr lang="en-US" sz="2400" dirty="0">
              <a:solidFill>
                <a:prstClr val="black"/>
              </a:solidFill>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10</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1" name="文本框 10"/>
          <p:cNvSpPr txBox="1"/>
          <p:nvPr/>
        </p:nvSpPr>
        <p:spPr>
          <a:xfrm>
            <a:off x="2763164" y="178039"/>
            <a:ext cx="6193683" cy="646331"/>
          </a:xfrm>
          <a:prstGeom prst="rect">
            <a:avLst/>
          </a:prstGeom>
          <a:noFill/>
        </p:spPr>
        <p:txBody>
          <a:bodyPr wrap="none" rtlCol="0">
            <a:spAutoFit/>
          </a:bodyPr>
          <a:lstStyle/>
          <a:p>
            <a:pPr lvl="0" algn="ctr">
              <a:defRPr/>
            </a:pPr>
            <a:r>
              <a:rPr lang="en-US" altLang="zh-CN" sz="3600" dirty="0">
                <a:solidFill>
                  <a:prstClr val="black"/>
                </a:solidFill>
                <a:latin typeface="Calibri Light"/>
              </a:rPr>
              <a:t>Implementation in FEB emulator</a:t>
            </a:r>
          </a:p>
        </p:txBody>
      </p:sp>
      <p:sp>
        <p:nvSpPr>
          <p:cNvPr id="6" name="日期占位符 5">
            <a:extLst>
              <a:ext uri="{FF2B5EF4-FFF2-40B4-BE49-F238E27FC236}">
                <a16:creationId xmlns:a16="http://schemas.microsoft.com/office/drawing/2014/main" id="{AE458B33-7D33-4657-C908-93587645155B}"/>
              </a:ext>
            </a:extLst>
          </p:cNvPr>
          <p:cNvSpPr>
            <a:spLocks noGrp="1"/>
          </p:cNvSpPr>
          <p:nvPr>
            <p:ph type="dt" sz="half" idx="10"/>
          </p:nvPr>
        </p:nvSpPr>
        <p:spPr/>
        <p:txBody>
          <a:bodyPr/>
          <a:lstStyle/>
          <a:p>
            <a:r>
              <a:rPr lang="en-US" altLang="zh-CN"/>
              <a:t>2022/8/1</a:t>
            </a:r>
            <a:endParaRPr lang="zh-CN" altLang="en-US"/>
          </a:p>
        </p:txBody>
      </p:sp>
      <p:sp>
        <p:nvSpPr>
          <p:cNvPr id="7" name="页脚占位符 6">
            <a:extLst>
              <a:ext uri="{FF2B5EF4-FFF2-40B4-BE49-F238E27FC236}">
                <a16:creationId xmlns:a16="http://schemas.microsoft.com/office/drawing/2014/main" id="{B1CC6E97-3BFE-D3D2-2BC4-7E8C6D87E9A6}"/>
              </a:ext>
            </a:extLst>
          </p:cNvPr>
          <p:cNvSpPr>
            <a:spLocks noGrp="1"/>
          </p:cNvSpPr>
          <p:nvPr>
            <p:ph type="ftr" sz="quarter" idx="11"/>
          </p:nvPr>
        </p:nvSpPr>
        <p:spPr/>
        <p:txBody>
          <a:bodyPr/>
          <a:lstStyle/>
          <a:p>
            <a:r>
              <a:rPr lang="en-US" altLang="zh-CN"/>
              <a:t>RT2022</a:t>
            </a:r>
            <a:endParaRPr lang="zh-CN" altLang="en-US"/>
          </a:p>
        </p:txBody>
      </p:sp>
      <p:sp>
        <p:nvSpPr>
          <p:cNvPr id="46" name="文本框 45">
            <a:extLst>
              <a:ext uri="{FF2B5EF4-FFF2-40B4-BE49-F238E27FC236}">
                <a16:creationId xmlns:a16="http://schemas.microsoft.com/office/drawing/2014/main" id="{FA0193A0-A7E5-07D5-A858-00B0DC699760}"/>
              </a:ext>
            </a:extLst>
          </p:cNvPr>
          <p:cNvSpPr txBox="1"/>
          <p:nvPr/>
        </p:nvSpPr>
        <p:spPr>
          <a:xfrm>
            <a:off x="172203" y="1090559"/>
            <a:ext cx="9311811" cy="1631216"/>
          </a:xfrm>
          <a:prstGeom prst="rect">
            <a:avLst/>
          </a:prstGeom>
          <a:noFill/>
        </p:spPr>
        <p:txBody>
          <a:bodyPr wrap="square">
            <a:spAutoFit/>
          </a:bodyPr>
          <a:lstStyle/>
          <a:p>
            <a:pPr marL="171450" indent="-171450" defTabSz="685800">
              <a:spcBef>
                <a:spcPts val="750"/>
              </a:spcBef>
              <a:buClr>
                <a:srgbClr val="000000"/>
              </a:buClr>
              <a:buFont typeface="Arial" panose="020B0604020202020204" pitchFamily="34" charset="0"/>
              <a:buChar char="•"/>
            </a:pPr>
            <a:r>
              <a:rPr lang="en-US" altLang="zh-CN" sz="2000" spc="-15" dirty="0">
                <a:solidFill>
                  <a:prstClr val="black"/>
                </a:solidFill>
                <a:latin typeface="Calibri" panose="020F0502020204030204" charset="0"/>
                <a:ea typeface="微软雅黑" panose="020B0503020204020204" pitchFamily="34" charset="-122"/>
                <a:cs typeface="Calibri" panose="020F0502020204030204" charset="0"/>
              </a:rPr>
              <a:t>Before we have the real FEB electronics, we did the test using GBT-FPGA based emulator.</a:t>
            </a:r>
          </a:p>
          <a:p>
            <a:pPr marL="171450" indent="-171450" defTabSz="685800">
              <a:spcBef>
                <a:spcPts val="750"/>
              </a:spcBef>
              <a:buClr>
                <a:srgbClr val="000000"/>
              </a:buClr>
              <a:buFont typeface="Arial" panose="020B0604020202020204" pitchFamily="34" charset="0"/>
              <a:buChar char="•"/>
            </a:pPr>
            <a:r>
              <a:rPr lang="en-US" altLang="zh-CN" sz="2000" spc="-15" dirty="0">
                <a:solidFill>
                  <a:prstClr val="black"/>
                </a:solidFill>
                <a:latin typeface="Calibri" panose="020F0502020204030204" charset="0"/>
                <a:ea typeface="微软雅黑" panose="020B0503020204020204" pitchFamily="34" charset="-122"/>
                <a:cs typeface="Calibri" panose="020F0502020204030204" charset="0"/>
              </a:rPr>
              <a:t>FEB emulator Rx CDR clock is synchronous with BEB system clock.</a:t>
            </a:r>
          </a:p>
          <a:p>
            <a:pPr marL="171450" indent="-171450" defTabSz="685800">
              <a:spcBef>
                <a:spcPts val="750"/>
              </a:spcBef>
              <a:buClr>
                <a:srgbClr val="000000"/>
              </a:buClr>
              <a:buFont typeface="Arial" panose="020B0604020202020204" pitchFamily="34" charset="0"/>
              <a:buChar char="•"/>
            </a:pPr>
            <a:r>
              <a:rPr lang="en-US" altLang="zh-CN" sz="2000" spc="-15" dirty="0">
                <a:solidFill>
                  <a:prstClr val="black"/>
                </a:solidFill>
                <a:latin typeface="Calibri" panose="020F0502020204030204" charset="0"/>
                <a:ea typeface="微软雅黑" panose="020B0503020204020204" pitchFamily="34" charset="-122"/>
                <a:cs typeface="Calibri" panose="020F0502020204030204" charset="0"/>
              </a:rPr>
              <a:t>Managed to use Rx CDR clock as GBT-FPGA Tx clock. </a:t>
            </a:r>
          </a:p>
          <a:p>
            <a:pPr marL="628650" lvl="1" indent="-171450" defTabSz="685800">
              <a:spcBef>
                <a:spcPts val="750"/>
              </a:spcBef>
              <a:buClr>
                <a:srgbClr val="000000"/>
              </a:buClr>
              <a:buFont typeface="Arial" panose="020B0604020202020204" pitchFamily="34" charset="0"/>
              <a:buChar char="•"/>
            </a:pPr>
            <a:r>
              <a:rPr lang="en-US" altLang="zh-CN" sz="2000" spc="-15" dirty="0">
                <a:solidFill>
                  <a:prstClr val="black"/>
                </a:solidFill>
                <a:latin typeface="Calibri" panose="020F0502020204030204" charset="0"/>
                <a:ea typeface="微软雅黑" panose="020B0503020204020204" pitchFamily="34" charset="-122"/>
                <a:cs typeface="Calibri" panose="020F0502020204030204" charset="0"/>
              </a:rPr>
              <a:t>Through </a:t>
            </a:r>
            <a:r>
              <a:rPr lang="en-US" altLang="zh-CN" sz="2000" spc="-15" dirty="0">
                <a:solidFill>
                  <a:srgbClr val="0070C0"/>
                </a:solidFill>
                <a:latin typeface="Calibri" panose="020F0502020204030204" charset="0"/>
                <a:ea typeface="微软雅黑" panose="020B0503020204020204" pitchFamily="34" charset="-122"/>
                <a:cs typeface="Calibri" panose="020F0502020204030204" charset="0"/>
              </a:rPr>
              <a:t>RJ-45 daughter board</a:t>
            </a:r>
            <a:r>
              <a:rPr lang="en-US" altLang="zh-CN" spc="-15" dirty="0">
                <a:solidFill>
                  <a:prstClr val="black"/>
                </a:solidFill>
                <a:latin typeface="Calibri" panose="020F0502020204030204" charset="0"/>
                <a:ea typeface="微软雅黑" panose="020B0503020204020204" pitchFamily="34" charset="-122"/>
                <a:cs typeface="Calibri" panose="020F0502020204030204" charset="0"/>
              </a:rPr>
              <a:t>.</a:t>
            </a:r>
          </a:p>
        </p:txBody>
      </p:sp>
      <p:grpSp>
        <p:nvGrpSpPr>
          <p:cNvPr id="105" name="组合 104">
            <a:extLst>
              <a:ext uri="{FF2B5EF4-FFF2-40B4-BE49-F238E27FC236}">
                <a16:creationId xmlns:a16="http://schemas.microsoft.com/office/drawing/2014/main" id="{B5B56E9A-38EF-5954-6416-38EDA2199136}"/>
              </a:ext>
            </a:extLst>
          </p:cNvPr>
          <p:cNvGrpSpPr/>
          <p:nvPr/>
        </p:nvGrpSpPr>
        <p:grpSpPr>
          <a:xfrm>
            <a:off x="896769" y="2768692"/>
            <a:ext cx="8764601" cy="2735068"/>
            <a:chOff x="1031851" y="2922217"/>
            <a:chExt cx="8764601" cy="2735068"/>
          </a:xfrm>
        </p:grpSpPr>
        <p:grpSp>
          <p:nvGrpSpPr>
            <p:cNvPr id="66" name="组合 65">
              <a:extLst>
                <a:ext uri="{FF2B5EF4-FFF2-40B4-BE49-F238E27FC236}">
                  <a16:creationId xmlns:a16="http://schemas.microsoft.com/office/drawing/2014/main" id="{1CA016DB-06B2-C831-E133-FD197EB4DEE7}"/>
                </a:ext>
              </a:extLst>
            </p:cNvPr>
            <p:cNvGrpSpPr/>
            <p:nvPr/>
          </p:nvGrpSpPr>
          <p:grpSpPr>
            <a:xfrm>
              <a:off x="1125489" y="3512882"/>
              <a:ext cx="3069657" cy="1795067"/>
              <a:chOff x="1740667" y="4411505"/>
              <a:chExt cx="3069657" cy="1795067"/>
            </a:xfrm>
          </p:grpSpPr>
          <p:sp>
            <p:nvSpPr>
              <p:cNvPr id="54" name="Rectangle 5">
                <a:extLst>
                  <a:ext uri="{FF2B5EF4-FFF2-40B4-BE49-F238E27FC236}">
                    <a16:creationId xmlns:a16="http://schemas.microsoft.com/office/drawing/2014/main" id="{ACD33C10-91BE-FC2D-D9B6-28BD770A4F92}"/>
                  </a:ext>
                </a:extLst>
              </p:cNvPr>
              <p:cNvSpPr/>
              <p:nvPr/>
            </p:nvSpPr>
            <p:spPr>
              <a:xfrm>
                <a:off x="2695608" y="5544971"/>
                <a:ext cx="740011" cy="417201"/>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Autofit/>
              </a:bodyPr>
              <a:lstStyle/>
              <a:p>
                <a:pPr algn="ctr">
                  <a:lnSpc>
                    <a:spcPct val="115000"/>
                  </a:lnSpc>
                  <a:spcAft>
                    <a:spcPts val="1000"/>
                  </a:spcAft>
                </a:pPr>
                <a:endParaRPr lang="en-GB" sz="1100" dirty="0">
                  <a:effectLst/>
                  <a:ea typeface="Calibri" panose="020F0502020204030204"/>
                  <a:cs typeface="Times New Roman" panose="02020603050405020304"/>
                </a:endParaRPr>
              </a:p>
            </p:txBody>
          </p:sp>
          <p:sp>
            <p:nvSpPr>
              <p:cNvPr id="55" name="Rectangle 6">
                <a:extLst>
                  <a:ext uri="{FF2B5EF4-FFF2-40B4-BE49-F238E27FC236}">
                    <a16:creationId xmlns:a16="http://schemas.microsoft.com/office/drawing/2014/main" id="{36A73E2C-E32D-2A7F-AB39-79B79D69EF54}"/>
                  </a:ext>
                </a:extLst>
              </p:cNvPr>
              <p:cNvSpPr/>
              <p:nvPr/>
            </p:nvSpPr>
            <p:spPr>
              <a:xfrm>
                <a:off x="3544706" y="5469081"/>
                <a:ext cx="587128" cy="337197"/>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Autofit/>
              </a:bodyPr>
              <a:lstStyle/>
              <a:p>
                <a:pPr algn="ctr">
                  <a:lnSpc>
                    <a:spcPct val="115000"/>
                  </a:lnSpc>
                  <a:spcAft>
                    <a:spcPts val="1000"/>
                  </a:spcAft>
                </a:pPr>
                <a:endParaRPr lang="en-GB" sz="1100" dirty="0">
                  <a:effectLst/>
                  <a:ea typeface="Calibri" panose="020F0502020204030204"/>
                  <a:cs typeface="Times New Roman" panose="02020603050405020304"/>
                </a:endParaRPr>
              </a:p>
            </p:txBody>
          </p:sp>
          <p:sp>
            <p:nvSpPr>
              <p:cNvPr id="56" name="Rectangle 7">
                <a:extLst>
                  <a:ext uri="{FF2B5EF4-FFF2-40B4-BE49-F238E27FC236}">
                    <a16:creationId xmlns:a16="http://schemas.microsoft.com/office/drawing/2014/main" id="{7DE8FF61-0229-110A-D2A9-E4C7DF94723E}"/>
                  </a:ext>
                </a:extLst>
              </p:cNvPr>
              <p:cNvSpPr/>
              <p:nvPr/>
            </p:nvSpPr>
            <p:spPr>
              <a:xfrm>
                <a:off x="2702180" y="5070309"/>
                <a:ext cx="740011" cy="414972"/>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Autofit/>
              </a:bodyPr>
              <a:lstStyle/>
              <a:p>
                <a:pPr algn="ctr">
                  <a:lnSpc>
                    <a:spcPct val="115000"/>
                  </a:lnSpc>
                  <a:spcAft>
                    <a:spcPts val="1000"/>
                  </a:spcAft>
                </a:pPr>
                <a:endParaRPr lang="en-GB" sz="1100" dirty="0">
                  <a:effectLst/>
                  <a:ea typeface="Calibri" panose="020F0502020204030204"/>
                  <a:cs typeface="Times New Roman" panose="02020603050405020304"/>
                </a:endParaRPr>
              </a:p>
            </p:txBody>
          </p:sp>
          <p:sp>
            <p:nvSpPr>
              <p:cNvPr id="57" name="Rectangle 8">
                <a:extLst>
                  <a:ext uri="{FF2B5EF4-FFF2-40B4-BE49-F238E27FC236}">
                    <a16:creationId xmlns:a16="http://schemas.microsoft.com/office/drawing/2014/main" id="{C8255D56-A4D0-C69C-536F-7B9859EDD063}"/>
                  </a:ext>
                </a:extLst>
              </p:cNvPr>
              <p:cNvSpPr/>
              <p:nvPr/>
            </p:nvSpPr>
            <p:spPr>
              <a:xfrm>
                <a:off x="3523916" y="5113836"/>
                <a:ext cx="587128" cy="323260"/>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Autofit/>
              </a:bodyPr>
              <a:lstStyle/>
              <a:p>
                <a:pPr algn="ctr">
                  <a:lnSpc>
                    <a:spcPct val="115000"/>
                  </a:lnSpc>
                  <a:spcAft>
                    <a:spcPts val="1000"/>
                  </a:spcAft>
                </a:pPr>
                <a:endParaRPr lang="en-GB" sz="1100" dirty="0">
                  <a:effectLst/>
                  <a:ea typeface="Calibri" panose="020F0502020204030204"/>
                  <a:cs typeface="Times New Roman" panose="02020603050405020304"/>
                </a:endParaRPr>
              </a:p>
            </p:txBody>
          </p:sp>
          <p:sp>
            <p:nvSpPr>
              <p:cNvPr id="58" name="Rectangle 13">
                <a:extLst>
                  <a:ext uri="{FF2B5EF4-FFF2-40B4-BE49-F238E27FC236}">
                    <a16:creationId xmlns:a16="http://schemas.microsoft.com/office/drawing/2014/main" id="{D812C756-BFD1-B279-31E7-6E7DDD2761D7}"/>
                  </a:ext>
                </a:extLst>
              </p:cNvPr>
              <p:cNvSpPr/>
              <p:nvPr/>
            </p:nvSpPr>
            <p:spPr>
              <a:xfrm>
                <a:off x="2628284" y="4411505"/>
                <a:ext cx="1624242" cy="1795067"/>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t" anchorCtr="0" forceAA="0" compatLnSpc="1">
                <a:noAutofit/>
              </a:bodyPr>
              <a:lstStyle/>
              <a:p>
                <a:pPr algn="ctr">
                  <a:lnSpc>
                    <a:spcPct val="115000"/>
                  </a:lnSpc>
                  <a:spcAft>
                    <a:spcPts val="1000"/>
                  </a:spcAft>
                </a:pPr>
                <a:endParaRPr lang="en-GB" sz="1100" dirty="0">
                  <a:effectLst/>
                  <a:ea typeface="Calibri" panose="020F0502020204030204"/>
                  <a:cs typeface="Times New Roman" panose="02020603050405020304"/>
                </a:endParaRPr>
              </a:p>
            </p:txBody>
          </p:sp>
          <p:sp>
            <p:nvSpPr>
              <p:cNvPr id="59" name="Rectangle 11">
                <a:extLst>
                  <a:ext uri="{FF2B5EF4-FFF2-40B4-BE49-F238E27FC236}">
                    <a16:creationId xmlns:a16="http://schemas.microsoft.com/office/drawing/2014/main" id="{5E5BCE1F-CD3E-A4CB-389A-FB6B0CC72BB3}"/>
                  </a:ext>
                </a:extLst>
              </p:cNvPr>
              <p:cNvSpPr/>
              <p:nvPr/>
            </p:nvSpPr>
            <p:spPr>
              <a:xfrm>
                <a:off x="4272049" y="5628758"/>
                <a:ext cx="538275" cy="194558"/>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Autofit/>
              </a:bodyPr>
              <a:lstStyle/>
              <a:p>
                <a:pPr algn="ctr">
                  <a:lnSpc>
                    <a:spcPct val="115000"/>
                  </a:lnSpc>
                  <a:spcAft>
                    <a:spcPts val="1000"/>
                  </a:spcAft>
                </a:pPr>
                <a:endParaRPr lang="en-GB" sz="1100" dirty="0">
                  <a:effectLst/>
                  <a:ea typeface="Calibri" panose="020F0502020204030204"/>
                  <a:cs typeface="Times New Roman" panose="02020603050405020304"/>
                </a:endParaRPr>
              </a:p>
            </p:txBody>
          </p:sp>
          <p:sp>
            <p:nvSpPr>
              <p:cNvPr id="60" name="Rectangle 11">
                <a:extLst>
                  <a:ext uri="{FF2B5EF4-FFF2-40B4-BE49-F238E27FC236}">
                    <a16:creationId xmlns:a16="http://schemas.microsoft.com/office/drawing/2014/main" id="{B6AF93A2-68BC-ABB5-BE69-E5C2178696BF}"/>
                  </a:ext>
                </a:extLst>
              </p:cNvPr>
              <p:cNvSpPr/>
              <p:nvPr/>
            </p:nvSpPr>
            <p:spPr>
              <a:xfrm>
                <a:off x="4252526" y="5147736"/>
                <a:ext cx="538275" cy="194558"/>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Autofit/>
              </a:bodyPr>
              <a:lstStyle/>
              <a:p>
                <a:pPr algn="ctr">
                  <a:lnSpc>
                    <a:spcPct val="115000"/>
                  </a:lnSpc>
                  <a:spcAft>
                    <a:spcPts val="1000"/>
                  </a:spcAft>
                </a:pPr>
                <a:endParaRPr lang="en-GB" sz="1100" dirty="0">
                  <a:effectLst/>
                  <a:ea typeface="Calibri" panose="020F0502020204030204"/>
                  <a:cs typeface="Times New Roman" panose="02020603050405020304"/>
                </a:endParaRPr>
              </a:p>
            </p:txBody>
          </p:sp>
          <p:sp>
            <p:nvSpPr>
              <p:cNvPr id="61" name="Oval 46">
                <a:extLst>
                  <a:ext uri="{FF2B5EF4-FFF2-40B4-BE49-F238E27FC236}">
                    <a16:creationId xmlns:a16="http://schemas.microsoft.com/office/drawing/2014/main" id="{2072EEB4-8F3B-95C7-24C2-FEC52E4D876A}"/>
                  </a:ext>
                </a:extLst>
              </p:cNvPr>
              <p:cNvSpPr/>
              <p:nvPr/>
            </p:nvSpPr>
            <p:spPr>
              <a:xfrm>
                <a:off x="3549145" y="4795128"/>
                <a:ext cx="332340" cy="288032"/>
              </a:xfrm>
              <a:prstGeom prst="ellipse">
                <a:avLst/>
              </a:prstGeom>
              <a:no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sz="800" dirty="0">
                  <a:solidFill>
                    <a:schemeClr val="tx2"/>
                  </a:solidFill>
                </a:endParaRPr>
              </a:p>
            </p:txBody>
          </p:sp>
          <p:sp>
            <p:nvSpPr>
              <p:cNvPr id="62" name="Freeform 57">
                <a:extLst>
                  <a:ext uri="{FF2B5EF4-FFF2-40B4-BE49-F238E27FC236}">
                    <a16:creationId xmlns:a16="http://schemas.microsoft.com/office/drawing/2014/main" id="{A833DE68-99F0-DFE2-00CC-6AB45EFFA707}"/>
                  </a:ext>
                </a:extLst>
              </p:cNvPr>
              <p:cNvSpPr/>
              <p:nvPr/>
            </p:nvSpPr>
            <p:spPr>
              <a:xfrm rot="10543197" flipH="1">
                <a:off x="3158303" y="4694396"/>
                <a:ext cx="557250" cy="382483"/>
              </a:xfrm>
              <a:custGeom>
                <a:avLst/>
                <a:gdLst>
                  <a:gd name="connsiteX0" fmla="*/ 424800 w 474993"/>
                  <a:gd name="connsiteY0" fmla="*/ 0 h 365056"/>
                  <a:gd name="connsiteX1" fmla="*/ 468000 w 474993"/>
                  <a:gd name="connsiteY1" fmla="*/ 223200 h 365056"/>
                  <a:gd name="connsiteX2" fmla="*/ 295200 w 474993"/>
                  <a:gd name="connsiteY2" fmla="*/ 345600 h 365056"/>
                  <a:gd name="connsiteX3" fmla="*/ 57600 w 474993"/>
                  <a:gd name="connsiteY3" fmla="*/ 338400 h 365056"/>
                  <a:gd name="connsiteX4" fmla="*/ 0 w 474993"/>
                  <a:gd name="connsiteY4" fmla="*/ 93600 h 365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993" h="365056">
                    <a:moveTo>
                      <a:pt x="424800" y="0"/>
                    </a:moveTo>
                    <a:cubicBezTo>
                      <a:pt x="457200" y="82800"/>
                      <a:pt x="489600" y="165600"/>
                      <a:pt x="468000" y="223200"/>
                    </a:cubicBezTo>
                    <a:cubicBezTo>
                      <a:pt x="446400" y="280800"/>
                      <a:pt x="363600" y="326400"/>
                      <a:pt x="295200" y="345600"/>
                    </a:cubicBezTo>
                    <a:cubicBezTo>
                      <a:pt x="226800" y="364800"/>
                      <a:pt x="106800" y="380400"/>
                      <a:pt x="57600" y="338400"/>
                    </a:cubicBezTo>
                    <a:cubicBezTo>
                      <a:pt x="8400" y="296400"/>
                      <a:pt x="4200" y="195000"/>
                      <a:pt x="0" y="93600"/>
                    </a:cubicBezTo>
                  </a:path>
                </a:pathLst>
              </a:custGeom>
              <a:noFill/>
              <a:ln w="9525">
                <a:solidFill>
                  <a:srgbClr val="00B05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47">
                <a:extLst>
                  <a:ext uri="{FF2B5EF4-FFF2-40B4-BE49-F238E27FC236}">
                    <a16:creationId xmlns:a16="http://schemas.microsoft.com/office/drawing/2014/main" id="{A6592674-AF0D-BEC8-6DCF-477A8F80A808}"/>
                  </a:ext>
                </a:extLst>
              </p:cNvPr>
              <p:cNvSpPr/>
              <p:nvPr/>
            </p:nvSpPr>
            <p:spPr>
              <a:xfrm>
                <a:off x="1740667" y="5434135"/>
                <a:ext cx="576561" cy="360040"/>
              </a:xfrm>
              <a:prstGeom prst="ellipse">
                <a:avLst/>
              </a:prstGeom>
              <a:noFill/>
              <a:ln w="3175"/>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dirty="0">
                    <a:solidFill>
                      <a:srgbClr val="FF0000"/>
                    </a:solidFill>
                  </a:rPr>
                  <a:t> </a:t>
                </a:r>
                <a:endParaRPr lang="en-GB" dirty="0">
                  <a:solidFill>
                    <a:srgbClr val="FF0000"/>
                  </a:solidFill>
                </a:endParaRPr>
              </a:p>
            </p:txBody>
          </p:sp>
          <p:cxnSp>
            <p:nvCxnSpPr>
              <p:cNvPr id="64" name="连接符: 曲线 63">
                <a:extLst>
                  <a:ext uri="{FF2B5EF4-FFF2-40B4-BE49-F238E27FC236}">
                    <a16:creationId xmlns:a16="http://schemas.microsoft.com/office/drawing/2014/main" id="{4B3E05D9-0F75-149D-BD73-169A198F4BBF}"/>
                  </a:ext>
                </a:extLst>
              </p:cNvPr>
              <p:cNvCxnSpPr>
                <a:cxnSpLocks/>
                <a:endCxn id="54" idx="1"/>
              </p:cNvCxnSpPr>
              <p:nvPr/>
            </p:nvCxnSpPr>
            <p:spPr>
              <a:xfrm>
                <a:off x="2244037" y="5753571"/>
                <a:ext cx="451571" cy="1"/>
              </a:xfrm>
              <a:prstGeom prst="curvedConnector3">
                <a:avLst>
                  <a:gd name="adj1" fmla="val 50000"/>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sp>
          <p:nvSpPr>
            <p:cNvPr id="68" name="文本框 67">
              <a:extLst>
                <a:ext uri="{FF2B5EF4-FFF2-40B4-BE49-F238E27FC236}">
                  <a16:creationId xmlns:a16="http://schemas.microsoft.com/office/drawing/2014/main" id="{098C9048-36BE-A9EF-5D6A-13710469C427}"/>
                </a:ext>
              </a:extLst>
            </p:cNvPr>
            <p:cNvSpPr txBox="1"/>
            <p:nvPr/>
          </p:nvSpPr>
          <p:spPr>
            <a:xfrm>
              <a:off x="1977543" y="4260870"/>
              <a:ext cx="958928" cy="275588"/>
            </a:xfrm>
            <a:prstGeom prst="rect">
              <a:avLst/>
            </a:prstGeom>
            <a:noFill/>
          </p:spPr>
          <p:txBody>
            <a:bodyPr wrap="square">
              <a:spAutoFit/>
            </a:bodyPr>
            <a:lstStyle/>
            <a:p>
              <a:pPr algn="ctr">
                <a:lnSpc>
                  <a:spcPct val="115000"/>
                </a:lnSpc>
                <a:spcAft>
                  <a:spcPts val="1000"/>
                </a:spcAft>
              </a:pPr>
              <a:r>
                <a:rPr lang="fr-CH" altLang="zh-CN" sz="1100" dirty="0">
                  <a:solidFill>
                    <a:srgbClr val="1F497D"/>
                  </a:solidFill>
                  <a:effectLst/>
                  <a:ea typeface="Calibri" panose="020F0502020204030204"/>
                  <a:cs typeface="Times New Roman" panose="02020603050405020304"/>
                </a:rPr>
                <a:t>GBT-FPGA RX</a:t>
              </a:r>
              <a:endParaRPr lang="en-GB" altLang="zh-CN" sz="1100" dirty="0">
                <a:effectLst/>
                <a:ea typeface="Calibri" panose="020F0502020204030204"/>
                <a:cs typeface="Times New Roman" panose="02020603050405020304"/>
              </a:endParaRPr>
            </a:p>
          </p:txBody>
        </p:sp>
        <p:sp>
          <p:nvSpPr>
            <p:cNvPr id="69" name="文本框 68">
              <a:extLst>
                <a:ext uri="{FF2B5EF4-FFF2-40B4-BE49-F238E27FC236}">
                  <a16:creationId xmlns:a16="http://schemas.microsoft.com/office/drawing/2014/main" id="{5D05C9E7-F2E8-4CA8-F7F0-A36BA21CD4A2}"/>
                </a:ext>
              </a:extLst>
            </p:cNvPr>
            <p:cNvSpPr txBox="1"/>
            <p:nvPr/>
          </p:nvSpPr>
          <p:spPr>
            <a:xfrm>
              <a:off x="2009630" y="4728775"/>
              <a:ext cx="958928" cy="275588"/>
            </a:xfrm>
            <a:prstGeom prst="rect">
              <a:avLst/>
            </a:prstGeom>
            <a:noFill/>
          </p:spPr>
          <p:txBody>
            <a:bodyPr wrap="square">
              <a:spAutoFit/>
            </a:bodyPr>
            <a:lstStyle/>
            <a:p>
              <a:pPr algn="ctr">
                <a:lnSpc>
                  <a:spcPct val="115000"/>
                </a:lnSpc>
                <a:spcAft>
                  <a:spcPts val="1000"/>
                </a:spcAft>
              </a:pPr>
              <a:r>
                <a:rPr lang="fr-CH" altLang="zh-CN" sz="1100" dirty="0">
                  <a:solidFill>
                    <a:srgbClr val="1F497D"/>
                  </a:solidFill>
                  <a:effectLst/>
                  <a:ea typeface="Calibri" panose="020F0502020204030204"/>
                  <a:cs typeface="Times New Roman" panose="02020603050405020304"/>
                </a:rPr>
                <a:t>GBT-FPGA TX</a:t>
              </a:r>
              <a:endParaRPr lang="en-GB" altLang="zh-CN" sz="1100" dirty="0">
                <a:effectLst/>
                <a:ea typeface="Calibri" panose="020F0502020204030204"/>
                <a:cs typeface="Times New Roman" panose="02020603050405020304"/>
              </a:endParaRPr>
            </a:p>
          </p:txBody>
        </p:sp>
        <p:sp>
          <p:nvSpPr>
            <p:cNvPr id="70" name="文本框 69">
              <a:extLst>
                <a:ext uri="{FF2B5EF4-FFF2-40B4-BE49-F238E27FC236}">
                  <a16:creationId xmlns:a16="http://schemas.microsoft.com/office/drawing/2014/main" id="{43B6CC8B-44BF-F5CC-685E-3C9D3CDB4893}"/>
                </a:ext>
              </a:extLst>
            </p:cNvPr>
            <p:cNvSpPr txBox="1"/>
            <p:nvPr/>
          </p:nvSpPr>
          <p:spPr>
            <a:xfrm>
              <a:off x="2701865" y="4225995"/>
              <a:ext cx="958928" cy="275588"/>
            </a:xfrm>
            <a:prstGeom prst="rect">
              <a:avLst/>
            </a:prstGeom>
            <a:noFill/>
          </p:spPr>
          <p:txBody>
            <a:bodyPr wrap="square">
              <a:spAutoFit/>
            </a:bodyPr>
            <a:lstStyle/>
            <a:p>
              <a:pPr algn="ctr">
                <a:lnSpc>
                  <a:spcPct val="115000"/>
                </a:lnSpc>
                <a:spcAft>
                  <a:spcPts val="1000"/>
                </a:spcAft>
              </a:pPr>
              <a:r>
                <a:rPr lang="fr-CH" altLang="zh-CN" sz="1100" dirty="0">
                  <a:solidFill>
                    <a:srgbClr val="1F497D"/>
                  </a:solidFill>
                  <a:effectLst/>
                  <a:ea typeface="Calibri" panose="020F0502020204030204"/>
                  <a:cs typeface="Times New Roman" panose="02020603050405020304"/>
                </a:rPr>
                <a:t>MGT </a:t>
              </a:r>
              <a:r>
                <a:rPr lang="fr-CH" altLang="zh-CN" sz="1100" dirty="0">
                  <a:solidFill>
                    <a:srgbClr val="1F497D"/>
                  </a:solidFill>
                  <a:ea typeface="Calibri" panose="020F0502020204030204"/>
                  <a:cs typeface="Times New Roman" panose="02020603050405020304"/>
                </a:rPr>
                <a:t>R</a:t>
              </a:r>
              <a:r>
                <a:rPr lang="fr-CH" altLang="zh-CN" sz="1100" dirty="0">
                  <a:solidFill>
                    <a:srgbClr val="1F497D"/>
                  </a:solidFill>
                  <a:effectLst/>
                  <a:ea typeface="Calibri" panose="020F0502020204030204"/>
                  <a:cs typeface="Times New Roman" panose="02020603050405020304"/>
                </a:rPr>
                <a:t>X</a:t>
              </a:r>
              <a:endParaRPr lang="en-GB" altLang="zh-CN" sz="1100" dirty="0">
                <a:effectLst/>
                <a:ea typeface="Calibri" panose="020F0502020204030204"/>
                <a:cs typeface="Times New Roman" panose="02020603050405020304"/>
              </a:endParaRPr>
            </a:p>
          </p:txBody>
        </p:sp>
        <p:sp>
          <p:nvSpPr>
            <p:cNvPr id="71" name="文本框 70">
              <a:extLst>
                <a:ext uri="{FF2B5EF4-FFF2-40B4-BE49-F238E27FC236}">
                  <a16:creationId xmlns:a16="http://schemas.microsoft.com/office/drawing/2014/main" id="{F3358DA0-7E9A-D0BB-5213-52C077BDFC7E}"/>
                </a:ext>
              </a:extLst>
            </p:cNvPr>
            <p:cNvSpPr txBox="1"/>
            <p:nvPr/>
          </p:nvSpPr>
          <p:spPr>
            <a:xfrm>
              <a:off x="2799728" y="4661786"/>
              <a:ext cx="958928" cy="275588"/>
            </a:xfrm>
            <a:prstGeom prst="rect">
              <a:avLst/>
            </a:prstGeom>
            <a:noFill/>
          </p:spPr>
          <p:txBody>
            <a:bodyPr wrap="square">
              <a:spAutoFit/>
            </a:bodyPr>
            <a:lstStyle/>
            <a:p>
              <a:pPr algn="ctr">
                <a:lnSpc>
                  <a:spcPct val="115000"/>
                </a:lnSpc>
                <a:spcAft>
                  <a:spcPts val="1000"/>
                </a:spcAft>
              </a:pPr>
              <a:r>
                <a:rPr lang="fr-CH" altLang="zh-CN" sz="1100" dirty="0">
                  <a:solidFill>
                    <a:srgbClr val="1F497D"/>
                  </a:solidFill>
                  <a:effectLst/>
                  <a:ea typeface="Calibri" panose="020F0502020204030204"/>
                  <a:cs typeface="Times New Roman" panose="02020603050405020304"/>
                </a:rPr>
                <a:t>MGT TX</a:t>
              </a:r>
              <a:endParaRPr lang="en-GB" altLang="zh-CN" sz="1100" dirty="0">
                <a:effectLst/>
                <a:ea typeface="Calibri" panose="020F0502020204030204"/>
                <a:cs typeface="Times New Roman" panose="02020603050405020304"/>
              </a:endParaRPr>
            </a:p>
          </p:txBody>
        </p:sp>
        <p:sp>
          <p:nvSpPr>
            <p:cNvPr id="72" name="文本框 71">
              <a:extLst>
                <a:ext uri="{FF2B5EF4-FFF2-40B4-BE49-F238E27FC236}">
                  <a16:creationId xmlns:a16="http://schemas.microsoft.com/office/drawing/2014/main" id="{04A91C73-0D76-95DC-196B-FBC3BE20F777}"/>
                </a:ext>
              </a:extLst>
            </p:cNvPr>
            <p:cNvSpPr txBox="1"/>
            <p:nvPr/>
          </p:nvSpPr>
          <p:spPr>
            <a:xfrm>
              <a:off x="2620673" y="3898208"/>
              <a:ext cx="958928" cy="275588"/>
            </a:xfrm>
            <a:prstGeom prst="rect">
              <a:avLst/>
            </a:prstGeom>
            <a:noFill/>
          </p:spPr>
          <p:txBody>
            <a:bodyPr wrap="square">
              <a:spAutoFit/>
            </a:bodyPr>
            <a:lstStyle/>
            <a:p>
              <a:pPr algn="ctr">
                <a:lnSpc>
                  <a:spcPct val="115000"/>
                </a:lnSpc>
                <a:spcAft>
                  <a:spcPts val="1000"/>
                </a:spcAft>
              </a:pPr>
              <a:r>
                <a:rPr lang="fr-CH" altLang="zh-CN" sz="1100" dirty="0">
                  <a:solidFill>
                    <a:srgbClr val="1F497D"/>
                  </a:solidFill>
                  <a:ea typeface="Calibri" panose="020F0502020204030204"/>
                  <a:cs typeface="Times New Roman" panose="02020603050405020304"/>
                </a:rPr>
                <a:t>CDR</a:t>
              </a:r>
              <a:endParaRPr lang="en-GB" altLang="zh-CN" sz="1100" dirty="0">
                <a:effectLst/>
                <a:ea typeface="Calibri" panose="020F0502020204030204"/>
                <a:cs typeface="Times New Roman" panose="02020603050405020304"/>
              </a:endParaRPr>
            </a:p>
          </p:txBody>
        </p:sp>
        <p:sp>
          <p:nvSpPr>
            <p:cNvPr id="74" name="文本框 73">
              <a:extLst>
                <a:ext uri="{FF2B5EF4-FFF2-40B4-BE49-F238E27FC236}">
                  <a16:creationId xmlns:a16="http://schemas.microsoft.com/office/drawing/2014/main" id="{1ADD9529-5C0A-4206-7D96-8FE05BF6F822}"/>
                </a:ext>
              </a:extLst>
            </p:cNvPr>
            <p:cNvSpPr txBox="1"/>
            <p:nvPr/>
          </p:nvSpPr>
          <p:spPr>
            <a:xfrm>
              <a:off x="3559427" y="4216971"/>
              <a:ext cx="717563" cy="261610"/>
            </a:xfrm>
            <a:prstGeom prst="rect">
              <a:avLst/>
            </a:prstGeom>
            <a:noFill/>
          </p:spPr>
          <p:txBody>
            <a:bodyPr wrap="square">
              <a:spAutoFit/>
            </a:bodyPr>
            <a:lstStyle/>
            <a:p>
              <a:r>
                <a:rPr lang="fr-CH" altLang="zh-CN" sz="1100" dirty="0">
                  <a:solidFill>
                    <a:srgbClr val="1F497D"/>
                  </a:solidFill>
                  <a:ea typeface="Calibri" panose="020F0502020204030204"/>
                  <a:cs typeface="Times New Roman" panose="02020603050405020304"/>
                </a:rPr>
                <a:t>MiniPOD</a:t>
              </a:r>
              <a:endParaRPr lang="zh-CN" altLang="en-US" dirty="0"/>
            </a:p>
          </p:txBody>
        </p:sp>
        <p:sp>
          <p:nvSpPr>
            <p:cNvPr id="75" name="文本框 74">
              <a:extLst>
                <a:ext uri="{FF2B5EF4-FFF2-40B4-BE49-F238E27FC236}">
                  <a16:creationId xmlns:a16="http://schemas.microsoft.com/office/drawing/2014/main" id="{430BDD03-0205-20B3-C0E5-9669A785C4A1}"/>
                </a:ext>
              </a:extLst>
            </p:cNvPr>
            <p:cNvSpPr txBox="1"/>
            <p:nvPr/>
          </p:nvSpPr>
          <p:spPr>
            <a:xfrm>
              <a:off x="3598388" y="4696609"/>
              <a:ext cx="717563" cy="261610"/>
            </a:xfrm>
            <a:prstGeom prst="rect">
              <a:avLst/>
            </a:prstGeom>
            <a:noFill/>
          </p:spPr>
          <p:txBody>
            <a:bodyPr wrap="square">
              <a:spAutoFit/>
            </a:bodyPr>
            <a:lstStyle/>
            <a:p>
              <a:r>
                <a:rPr lang="fr-CH" altLang="zh-CN" sz="1100" dirty="0">
                  <a:solidFill>
                    <a:srgbClr val="1F497D"/>
                  </a:solidFill>
                  <a:ea typeface="Calibri" panose="020F0502020204030204"/>
                  <a:cs typeface="Times New Roman" panose="02020603050405020304"/>
                </a:rPr>
                <a:t>MiniPOD</a:t>
              </a:r>
              <a:endParaRPr lang="zh-CN" altLang="en-US" dirty="0"/>
            </a:p>
          </p:txBody>
        </p:sp>
        <p:sp>
          <p:nvSpPr>
            <p:cNvPr id="77" name="文本框 76">
              <a:extLst>
                <a:ext uri="{FF2B5EF4-FFF2-40B4-BE49-F238E27FC236}">
                  <a16:creationId xmlns:a16="http://schemas.microsoft.com/office/drawing/2014/main" id="{09554729-5D08-F9D0-3F89-2129B3C05FCB}"/>
                </a:ext>
              </a:extLst>
            </p:cNvPr>
            <p:cNvSpPr txBox="1"/>
            <p:nvPr/>
          </p:nvSpPr>
          <p:spPr>
            <a:xfrm>
              <a:off x="1031851" y="4567604"/>
              <a:ext cx="1052687" cy="276999"/>
            </a:xfrm>
            <a:prstGeom prst="rect">
              <a:avLst/>
            </a:prstGeom>
            <a:noFill/>
          </p:spPr>
          <p:txBody>
            <a:bodyPr wrap="square">
              <a:spAutoFit/>
            </a:bodyPr>
            <a:lstStyle/>
            <a:p>
              <a:r>
                <a:rPr lang="zh-CN" altLang="en-US" sz="1200" dirty="0">
                  <a:solidFill>
                    <a:srgbClr val="FF0000"/>
                  </a:solidFill>
                </a:rPr>
                <a:t>oscillator</a:t>
              </a:r>
              <a:endParaRPr lang="zh-CN" altLang="en-US" dirty="0">
                <a:solidFill>
                  <a:srgbClr val="FF0000"/>
                </a:solidFill>
              </a:endParaRPr>
            </a:p>
          </p:txBody>
        </p:sp>
        <p:grpSp>
          <p:nvGrpSpPr>
            <p:cNvPr id="78" name="组合 77">
              <a:extLst>
                <a:ext uri="{FF2B5EF4-FFF2-40B4-BE49-F238E27FC236}">
                  <a16:creationId xmlns:a16="http://schemas.microsoft.com/office/drawing/2014/main" id="{9193DC9F-6732-13C9-1BE2-49C2E2E86B5C}"/>
                </a:ext>
              </a:extLst>
            </p:cNvPr>
            <p:cNvGrpSpPr/>
            <p:nvPr/>
          </p:nvGrpSpPr>
          <p:grpSpPr>
            <a:xfrm>
              <a:off x="5717399" y="2922217"/>
              <a:ext cx="4079053" cy="2735068"/>
              <a:chOff x="7346373" y="3032020"/>
              <a:chExt cx="4079053" cy="2735068"/>
            </a:xfrm>
          </p:grpSpPr>
          <p:pic>
            <p:nvPicPr>
              <p:cNvPr id="79" name="图片 78">
                <a:extLst>
                  <a:ext uri="{FF2B5EF4-FFF2-40B4-BE49-F238E27FC236}">
                    <a16:creationId xmlns:a16="http://schemas.microsoft.com/office/drawing/2014/main" id="{F109A066-0431-2ADB-A610-B031003248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46373" y="3032020"/>
                <a:ext cx="3900503" cy="2735068"/>
              </a:xfrm>
              <a:prstGeom prst="rect">
                <a:avLst/>
              </a:prstGeom>
            </p:spPr>
          </p:pic>
          <p:sp>
            <p:nvSpPr>
              <p:cNvPr id="80" name="文本框 79">
                <a:extLst>
                  <a:ext uri="{FF2B5EF4-FFF2-40B4-BE49-F238E27FC236}">
                    <a16:creationId xmlns:a16="http://schemas.microsoft.com/office/drawing/2014/main" id="{CB029B46-F953-24D8-1F23-5D0AF13A2053}"/>
                  </a:ext>
                </a:extLst>
              </p:cNvPr>
              <p:cNvSpPr txBox="1"/>
              <p:nvPr/>
            </p:nvSpPr>
            <p:spPr>
              <a:xfrm>
                <a:off x="10419867" y="3127164"/>
                <a:ext cx="1005559" cy="261610"/>
              </a:xfrm>
              <a:prstGeom prst="rect">
                <a:avLst/>
              </a:prstGeom>
              <a:noFill/>
            </p:spPr>
            <p:txBody>
              <a:bodyPr wrap="square">
                <a:spAutoFit/>
              </a:bodyPr>
              <a:lstStyle/>
              <a:p>
                <a:pPr algn="ctr"/>
                <a:r>
                  <a:rPr lang="fr-CH" altLang="zh-CN" sz="1100" dirty="0">
                    <a:solidFill>
                      <a:schemeClr val="tx2"/>
                    </a:solidFill>
                  </a:rPr>
                  <a:t>AMC13</a:t>
                </a:r>
                <a:endParaRPr lang="en-GB" altLang="zh-CN" sz="1100" dirty="0">
                  <a:solidFill>
                    <a:schemeClr val="tx2"/>
                  </a:solidFill>
                </a:endParaRPr>
              </a:p>
            </p:txBody>
          </p:sp>
          <p:sp>
            <p:nvSpPr>
              <p:cNvPr id="81" name="文本框 80">
                <a:extLst>
                  <a:ext uri="{FF2B5EF4-FFF2-40B4-BE49-F238E27FC236}">
                    <a16:creationId xmlns:a16="http://schemas.microsoft.com/office/drawing/2014/main" id="{7687C075-885A-A94B-BE2A-5E92ADBAF44B}"/>
                  </a:ext>
                </a:extLst>
              </p:cNvPr>
              <p:cNvSpPr txBox="1"/>
              <p:nvPr/>
            </p:nvSpPr>
            <p:spPr>
              <a:xfrm>
                <a:off x="9020751" y="4167177"/>
                <a:ext cx="779322" cy="470257"/>
              </a:xfrm>
              <a:prstGeom prst="rect">
                <a:avLst/>
              </a:prstGeom>
              <a:noFill/>
            </p:spPr>
            <p:txBody>
              <a:bodyPr wrap="square">
                <a:spAutoFit/>
              </a:bodyPr>
              <a:lstStyle/>
              <a:p>
                <a:pPr algn="ctr">
                  <a:lnSpc>
                    <a:spcPct val="115000"/>
                  </a:lnSpc>
                  <a:spcAft>
                    <a:spcPts val="1000"/>
                  </a:spcAft>
                </a:pPr>
                <a:r>
                  <a:rPr lang="en-GB" altLang="zh-CN" sz="1100" dirty="0">
                    <a:effectLst/>
                    <a:ea typeface="Calibri" panose="020F0502020204030204"/>
                    <a:cs typeface="Times New Roman" panose="02020603050405020304"/>
                  </a:rPr>
                  <a:t>GBT-FPGA Tx</a:t>
                </a:r>
              </a:p>
            </p:txBody>
          </p:sp>
          <p:sp>
            <p:nvSpPr>
              <p:cNvPr id="82" name="文本框 81">
                <a:extLst>
                  <a:ext uri="{FF2B5EF4-FFF2-40B4-BE49-F238E27FC236}">
                    <a16:creationId xmlns:a16="http://schemas.microsoft.com/office/drawing/2014/main" id="{D19305DD-0D2E-CAC5-2513-967BB3D79D95}"/>
                  </a:ext>
                </a:extLst>
              </p:cNvPr>
              <p:cNvSpPr txBox="1"/>
              <p:nvPr/>
            </p:nvSpPr>
            <p:spPr>
              <a:xfrm>
                <a:off x="9082775" y="4696936"/>
                <a:ext cx="779322" cy="470257"/>
              </a:xfrm>
              <a:prstGeom prst="rect">
                <a:avLst/>
              </a:prstGeom>
              <a:noFill/>
            </p:spPr>
            <p:txBody>
              <a:bodyPr wrap="square">
                <a:spAutoFit/>
              </a:bodyPr>
              <a:lstStyle/>
              <a:p>
                <a:pPr algn="ctr">
                  <a:lnSpc>
                    <a:spcPct val="115000"/>
                  </a:lnSpc>
                  <a:spcAft>
                    <a:spcPts val="1000"/>
                  </a:spcAft>
                </a:pPr>
                <a:r>
                  <a:rPr lang="en-GB" altLang="zh-CN" sz="1100" dirty="0">
                    <a:effectLst/>
                    <a:ea typeface="Calibri" panose="020F0502020204030204"/>
                    <a:cs typeface="Times New Roman" panose="02020603050405020304"/>
                  </a:rPr>
                  <a:t>GBT-FPGA Rx</a:t>
                </a:r>
              </a:p>
            </p:txBody>
          </p:sp>
          <p:sp>
            <p:nvSpPr>
              <p:cNvPr id="83" name="文本框 82">
                <a:extLst>
                  <a:ext uri="{FF2B5EF4-FFF2-40B4-BE49-F238E27FC236}">
                    <a16:creationId xmlns:a16="http://schemas.microsoft.com/office/drawing/2014/main" id="{98F3501F-B2BC-7E52-E962-0BCE6EF48017}"/>
                  </a:ext>
                </a:extLst>
              </p:cNvPr>
              <p:cNvSpPr txBox="1"/>
              <p:nvPr/>
            </p:nvSpPr>
            <p:spPr>
              <a:xfrm>
                <a:off x="8361532" y="4241736"/>
                <a:ext cx="779322" cy="275588"/>
              </a:xfrm>
              <a:prstGeom prst="rect">
                <a:avLst/>
              </a:prstGeom>
              <a:noFill/>
            </p:spPr>
            <p:txBody>
              <a:bodyPr wrap="square">
                <a:spAutoFit/>
              </a:bodyPr>
              <a:lstStyle/>
              <a:p>
                <a:pPr algn="ctr">
                  <a:lnSpc>
                    <a:spcPct val="115000"/>
                  </a:lnSpc>
                  <a:spcAft>
                    <a:spcPts val="1000"/>
                  </a:spcAft>
                </a:pPr>
                <a:r>
                  <a:rPr lang="en-GB" altLang="zh-CN" sz="1100" dirty="0">
                    <a:effectLst/>
                    <a:ea typeface="Calibri" panose="020F0502020204030204"/>
                    <a:cs typeface="Times New Roman" panose="02020603050405020304"/>
                  </a:rPr>
                  <a:t>MGT Tx</a:t>
                </a:r>
              </a:p>
            </p:txBody>
          </p:sp>
          <p:sp>
            <p:nvSpPr>
              <p:cNvPr id="84" name="文本框 83">
                <a:extLst>
                  <a:ext uri="{FF2B5EF4-FFF2-40B4-BE49-F238E27FC236}">
                    <a16:creationId xmlns:a16="http://schemas.microsoft.com/office/drawing/2014/main" id="{78F466AA-9418-0666-46F5-EAAD9CE8CA86}"/>
                  </a:ext>
                </a:extLst>
              </p:cNvPr>
              <p:cNvSpPr txBox="1"/>
              <p:nvPr/>
            </p:nvSpPr>
            <p:spPr>
              <a:xfrm>
                <a:off x="8361532" y="4671948"/>
                <a:ext cx="779322" cy="275588"/>
              </a:xfrm>
              <a:prstGeom prst="rect">
                <a:avLst/>
              </a:prstGeom>
              <a:noFill/>
            </p:spPr>
            <p:txBody>
              <a:bodyPr wrap="square">
                <a:spAutoFit/>
              </a:bodyPr>
              <a:lstStyle/>
              <a:p>
                <a:pPr algn="ctr">
                  <a:lnSpc>
                    <a:spcPct val="115000"/>
                  </a:lnSpc>
                  <a:spcAft>
                    <a:spcPts val="1000"/>
                  </a:spcAft>
                </a:pPr>
                <a:r>
                  <a:rPr lang="en-GB" altLang="zh-CN" sz="1100" dirty="0">
                    <a:ea typeface="Calibri" panose="020F0502020204030204"/>
                    <a:cs typeface="Times New Roman" panose="02020603050405020304"/>
                  </a:rPr>
                  <a:t>MGT</a:t>
                </a:r>
                <a:r>
                  <a:rPr lang="en-GB" altLang="zh-CN" sz="1100" dirty="0">
                    <a:effectLst/>
                    <a:ea typeface="Calibri" panose="020F0502020204030204"/>
                    <a:cs typeface="Times New Roman" panose="02020603050405020304"/>
                  </a:rPr>
                  <a:t> </a:t>
                </a:r>
                <a:r>
                  <a:rPr lang="en-GB" altLang="zh-CN" sz="1100" dirty="0">
                    <a:ea typeface="Calibri" panose="020F0502020204030204"/>
                    <a:cs typeface="Times New Roman" panose="02020603050405020304"/>
                  </a:rPr>
                  <a:t>R</a:t>
                </a:r>
                <a:r>
                  <a:rPr lang="en-GB" altLang="zh-CN" sz="1100" dirty="0">
                    <a:effectLst/>
                    <a:ea typeface="Calibri" panose="020F0502020204030204"/>
                    <a:cs typeface="Times New Roman" panose="02020603050405020304"/>
                  </a:rPr>
                  <a:t>x</a:t>
                </a:r>
              </a:p>
            </p:txBody>
          </p:sp>
          <p:sp>
            <p:nvSpPr>
              <p:cNvPr id="85" name="文本框 84">
                <a:extLst>
                  <a:ext uri="{FF2B5EF4-FFF2-40B4-BE49-F238E27FC236}">
                    <a16:creationId xmlns:a16="http://schemas.microsoft.com/office/drawing/2014/main" id="{629F1F4A-3227-62EA-7552-82F7A48A3946}"/>
                  </a:ext>
                </a:extLst>
              </p:cNvPr>
              <p:cNvSpPr txBox="1"/>
              <p:nvPr/>
            </p:nvSpPr>
            <p:spPr>
              <a:xfrm>
                <a:off x="7628396" y="4316709"/>
                <a:ext cx="779322" cy="275588"/>
              </a:xfrm>
              <a:prstGeom prst="rect">
                <a:avLst/>
              </a:prstGeom>
              <a:noFill/>
            </p:spPr>
            <p:txBody>
              <a:bodyPr wrap="square">
                <a:spAutoFit/>
              </a:bodyPr>
              <a:lstStyle/>
              <a:p>
                <a:pPr algn="ctr">
                  <a:lnSpc>
                    <a:spcPct val="115000"/>
                  </a:lnSpc>
                  <a:spcAft>
                    <a:spcPts val="1000"/>
                  </a:spcAft>
                </a:pPr>
                <a:r>
                  <a:rPr lang="en-GB" altLang="zh-CN" sz="1100" dirty="0" err="1">
                    <a:ea typeface="Calibri" panose="020F0502020204030204"/>
                    <a:cs typeface="Times New Roman" panose="02020603050405020304"/>
                  </a:rPr>
                  <a:t>MiniPOD</a:t>
                </a:r>
                <a:endParaRPr lang="en-GB" altLang="zh-CN" sz="1100" dirty="0">
                  <a:effectLst/>
                  <a:ea typeface="Calibri" panose="020F0502020204030204"/>
                  <a:cs typeface="Times New Roman" panose="02020603050405020304"/>
                </a:endParaRPr>
              </a:p>
            </p:txBody>
          </p:sp>
          <p:sp>
            <p:nvSpPr>
              <p:cNvPr id="86" name="文本框 85">
                <a:extLst>
                  <a:ext uri="{FF2B5EF4-FFF2-40B4-BE49-F238E27FC236}">
                    <a16:creationId xmlns:a16="http://schemas.microsoft.com/office/drawing/2014/main" id="{A9EBF451-C06C-838C-72A3-559D8A28BDDE}"/>
                  </a:ext>
                </a:extLst>
              </p:cNvPr>
              <p:cNvSpPr txBox="1"/>
              <p:nvPr/>
            </p:nvSpPr>
            <p:spPr>
              <a:xfrm>
                <a:off x="7872582" y="3087952"/>
                <a:ext cx="2651086" cy="392159"/>
              </a:xfrm>
              <a:prstGeom prst="rect">
                <a:avLst/>
              </a:prstGeom>
              <a:noFill/>
            </p:spPr>
            <p:txBody>
              <a:bodyPr wrap="square">
                <a:spAutoFit/>
              </a:bodyPr>
              <a:lstStyle/>
              <a:p>
                <a:pPr algn="ctr">
                  <a:lnSpc>
                    <a:spcPct val="115000"/>
                  </a:lnSpc>
                  <a:spcAft>
                    <a:spcPts val="1000"/>
                  </a:spcAft>
                </a:pPr>
                <a:r>
                  <a:rPr lang="en-GB" altLang="zh-CN" dirty="0">
                    <a:solidFill>
                      <a:srgbClr val="FF0000"/>
                    </a:solidFill>
                    <a:ea typeface="Calibri" panose="020F0502020204030204"/>
                    <a:cs typeface="Times New Roman" panose="02020603050405020304"/>
                  </a:rPr>
                  <a:t>The backend electronics</a:t>
                </a:r>
                <a:endParaRPr lang="en-GB" altLang="zh-CN" dirty="0">
                  <a:solidFill>
                    <a:srgbClr val="FF0000"/>
                  </a:solidFill>
                  <a:effectLst/>
                  <a:ea typeface="Calibri" panose="020F0502020204030204"/>
                  <a:cs typeface="Times New Roman" panose="02020603050405020304"/>
                </a:endParaRPr>
              </a:p>
            </p:txBody>
          </p:sp>
          <p:sp>
            <p:nvSpPr>
              <p:cNvPr id="87" name="文本框 86">
                <a:extLst>
                  <a:ext uri="{FF2B5EF4-FFF2-40B4-BE49-F238E27FC236}">
                    <a16:creationId xmlns:a16="http://schemas.microsoft.com/office/drawing/2014/main" id="{A57B7901-55DF-D764-78D6-5F794820AFAA}"/>
                  </a:ext>
                </a:extLst>
              </p:cNvPr>
              <p:cNvSpPr txBox="1"/>
              <p:nvPr/>
            </p:nvSpPr>
            <p:spPr>
              <a:xfrm>
                <a:off x="8408432" y="5192181"/>
                <a:ext cx="779322" cy="275588"/>
              </a:xfrm>
              <a:prstGeom prst="rect">
                <a:avLst/>
              </a:prstGeom>
              <a:noFill/>
            </p:spPr>
            <p:txBody>
              <a:bodyPr wrap="square">
                <a:spAutoFit/>
              </a:bodyPr>
              <a:lstStyle/>
              <a:p>
                <a:pPr algn="ctr">
                  <a:lnSpc>
                    <a:spcPct val="115000"/>
                  </a:lnSpc>
                  <a:spcAft>
                    <a:spcPts val="1000"/>
                  </a:spcAft>
                </a:pPr>
                <a:r>
                  <a:rPr lang="en-GB" altLang="zh-CN" sz="1100" dirty="0">
                    <a:ea typeface="Calibri" panose="020F0502020204030204"/>
                    <a:cs typeface="Times New Roman" panose="02020603050405020304"/>
                  </a:rPr>
                  <a:t>CDR</a:t>
                </a:r>
                <a:endParaRPr lang="en-GB" altLang="zh-CN" sz="1100" dirty="0">
                  <a:effectLst/>
                  <a:ea typeface="Calibri" panose="020F0502020204030204"/>
                  <a:cs typeface="Times New Roman" panose="02020603050405020304"/>
                </a:endParaRPr>
              </a:p>
            </p:txBody>
          </p:sp>
          <p:sp>
            <p:nvSpPr>
              <p:cNvPr id="88" name="文本框 87">
                <a:extLst>
                  <a:ext uri="{FF2B5EF4-FFF2-40B4-BE49-F238E27FC236}">
                    <a16:creationId xmlns:a16="http://schemas.microsoft.com/office/drawing/2014/main" id="{787208F3-BD9D-8194-EE2D-C05F3CCD0EB4}"/>
                  </a:ext>
                </a:extLst>
              </p:cNvPr>
              <p:cNvSpPr txBox="1"/>
              <p:nvPr/>
            </p:nvSpPr>
            <p:spPr>
              <a:xfrm>
                <a:off x="7610940" y="4596975"/>
                <a:ext cx="779322" cy="275588"/>
              </a:xfrm>
              <a:prstGeom prst="rect">
                <a:avLst/>
              </a:prstGeom>
              <a:noFill/>
            </p:spPr>
            <p:txBody>
              <a:bodyPr wrap="square">
                <a:spAutoFit/>
              </a:bodyPr>
              <a:lstStyle/>
              <a:p>
                <a:pPr algn="ctr">
                  <a:lnSpc>
                    <a:spcPct val="115000"/>
                  </a:lnSpc>
                  <a:spcAft>
                    <a:spcPts val="1000"/>
                  </a:spcAft>
                </a:pPr>
                <a:r>
                  <a:rPr lang="en-GB" altLang="zh-CN" sz="1100" dirty="0" err="1">
                    <a:ea typeface="Calibri" panose="020F0502020204030204"/>
                    <a:cs typeface="Times New Roman" panose="02020603050405020304"/>
                  </a:rPr>
                  <a:t>MiniPOD</a:t>
                </a:r>
                <a:endParaRPr lang="en-GB" altLang="zh-CN" sz="1100" dirty="0">
                  <a:effectLst/>
                  <a:ea typeface="Calibri" panose="020F0502020204030204"/>
                  <a:cs typeface="Times New Roman" panose="02020603050405020304"/>
                </a:endParaRPr>
              </a:p>
            </p:txBody>
          </p:sp>
        </p:grpSp>
        <p:cxnSp>
          <p:nvCxnSpPr>
            <p:cNvPr id="95" name="连接符: 曲线 94">
              <a:extLst>
                <a:ext uri="{FF2B5EF4-FFF2-40B4-BE49-F238E27FC236}">
                  <a16:creationId xmlns:a16="http://schemas.microsoft.com/office/drawing/2014/main" id="{33D50A79-B7D4-2073-1789-16F1AF4AEDF3}"/>
                </a:ext>
              </a:extLst>
            </p:cNvPr>
            <p:cNvCxnSpPr>
              <a:cxnSpLocks/>
            </p:cNvCxnSpPr>
            <p:nvPr/>
          </p:nvCxnSpPr>
          <p:spPr>
            <a:xfrm rot="10800000">
              <a:off x="2887765" y="4393544"/>
              <a:ext cx="5498858" cy="5575"/>
            </a:xfrm>
            <a:prstGeom prst="curved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8" name="连接符: 曲线 97">
              <a:extLst>
                <a:ext uri="{FF2B5EF4-FFF2-40B4-BE49-F238E27FC236}">
                  <a16:creationId xmlns:a16="http://schemas.microsoft.com/office/drawing/2014/main" id="{0DF737EF-6BD6-5C69-2FAB-937225A5BA13}"/>
                </a:ext>
              </a:extLst>
            </p:cNvPr>
            <p:cNvCxnSpPr>
              <a:cxnSpLocks/>
            </p:cNvCxnSpPr>
            <p:nvPr/>
          </p:nvCxnSpPr>
          <p:spPr>
            <a:xfrm>
              <a:off x="2820441" y="4631854"/>
              <a:ext cx="5485715" cy="144777"/>
            </a:xfrm>
            <a:prstGeom prst="curvedConnector3">
              <a:avLst>
                <a:gd name="adj1" fmla="val 82958"/>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9724" y="3995210"/>
            <a:ext cx="4251600" cy="2112897"/>
          </a:xfrm>
          <a:prstGeom prst="rect">
            <a:avLst/>
          </a:prstGeom>
        </p:spPr>
      </p:pic>
      <p:sp>
        <p:nvSpPr>
          <p:cNvPr id="2" name="object 2"/>
          <p:cNvSpPr/>
          <p:nvPr/>
        </p:nvSpPr>
        <p:spPr>
          <a:xfrm>
            <a:off x="10737539" y="84125"/>
            <a:ext cx="877153" cy="213805"/>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5"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11</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2" name="内容占位符 2"/>
          <p:cNvSpPr>
            <a:spLocks noGrp="1"/>
          </p:cNvSpPr>
          <p:nvPr>
            <p:ph idx="1"/>
          </p:nvPr>
        </p:nvSpPr>
        <p:spPr>
          <a:xfrm>
            <a:off x="290086" y="977462"/>
            <a:ext cx="11653870" cy="4388288"/>
          </a:xfrm>
        </p:spPr>
        <p:txBody>
          <a:bodyPr rtlCol="0">
            <a:noAutofit/>
          </a:bodyPr>
          <a:lstStyle/>
          <a:p>
            <a:pPr>
              <a:defRPr/>
            </a:pPr>
            <a:r>
              <a:rPr lang="en-US" altLang="zh-CN" sz="2000" dirty="0">
                <a:ea typeface="华文楷体" panose="02010600040101010101" pitchFamily="2" charset="-122"/>
              </a:rPr>
              <a:t>The backend -- 40.0786MHz system clock from AMC13</a:t>
            </a:r>
            <a:r>
              <a:rPr lang="zh-CN" altLang="en-US" sz="2000" dirty="0">
                <a:ea typeface="华文楷体" panose="02010600040101010101" pitchFamily="2" charset="-122"/>
              </a:rPr>
              <a:t> </a:t>
            </a:r>
            <a:r>
              <a:rPr lang="en-US" altLang="zh-CN" sz="2000" dirty="0">
                <a:ea typeface="华文楷体" panose="02010600040101010101" pitchFamily="2" charset="-122"/>
              </a:rPr>
              <a:t>.</a:t>
            </a:r>
          </a:p>
          <a:p>
            <a:pPr>
              <a:defRPr/>
            </a:pPr>
            <a:r>
              <a:rPr lang="en-US" altLang="zh-CN" sz="2000" dirty="0">
                <a:ea typeface="华文楷体" panose="02010600040101010101" pitchFamily="2" charset="-122"/>
              </a:rPr>
              <a:t>FEB</a:t>
            </a:r>
            <a:r>
              <a:rPr lang="zh-CN" altLang="en-US" sz="2000" dirty="0">
                <a:ea typeface="华文楷体" panose="02010600040101010101" pitchFamily="2" charset="-122"/>
              </a:rPr>
              <a:t> </a:t>
            </a:r>
            <a:r>
              <a:rPr lang="en-US" altLang="zh-CN" sz="2000" dirty="0">
                <a:ea typeface="华文楷体" panose="02010600040101010101" pitchFamily="2" charset="-122"/>
              </a:rPr>
              <a:t>emulator –40.0786MHz OSC after power up.</a:t>
            </a:r>
          </a:p>
          <a:p>
            <a:pPr>
              <a:defRPr/>
            </a:pPr>
            <a:r>
              <a:rPr lang="en-US" altLang="zh-CN" sz="2000" dirty="0">
                <a:ea typeface="华文楷体" panose="02010600040101010101" pitchFamily="2" charset="-122"/>
              </a:rPr>
              <a:t>Rx CDR clock is generated and aligned on</a:t>
            </a:r>
            <a:r>
              <a:rPr lang="zh-CN" altLang="en-US" sz="2000" dirty="0">
                <a:ea typeface="华文楷体" panose="02010600040101010101" pitchFamily="2" charset="-122"/>
              </a:rPr>
              <a:t> </a:t>
            </a:r>
            <a:r>
              <a:rPr lang="en-US" altLang="zh-CN" sz="2000" dirty="0">
                <a:ea typeface="华文楷体" panose="02010600040101010101" pitchFamily="2" charset="-122"/>
              </a:rPr>
              <a:t>FEB</a:t>
            </a:r>
            <a:r>
              <a:rPr lang="zh-CN" altLang="en-US" sz="2000" dirty="0">
                <a:ea typeface="华文楷体" panose="02010600040101010101" pitchFamily="2" charset="-122"/>
              </a:rPr>
              <a:t> </a:t>
            </a:r>
            <a:r>
              <a:rPr lang="en-US" altLang="zh-CN" sz="2000" dirty="0">
                <a:ea typeface="华文楷体" panose="02010600040101010101" pitchFamily="2" charset="-122"/>
              </a:rPr>
              <a:t>emulator.</a:t>
            </a:r>
          </a:p>
          <a:p>
            <a:pPr>
              <a:defRPr/>
            </a:pPr>
            <a:r>
              <a:rPr lang="en-US" altLang="zh-CN" sz="2000" b="1" dirty="0">
                <a:ea typeface="华文楷体" panose="02010600040101010101" pitchFamily="2" charset="-122"/>
              </a:rPr>
              <a:t>Then Rx CDR clock is fanned out through RJ45 A and connected to RJ45 B .</a:t>
            </a:r>
            <a:endParaRPr lang="en-US" altLang="zh-CN" sz="2000" b="1" dirty="0">
              <a:solidFill>
                <a:srgbClr val="000000"/>
              </a:solidFill>
              <a:ea typeface="华文楷体" panose="02010600040101010101" pitchFamily="2" charset="-122"/>
            </a:endParaRPr>
          </a:p>
          <a:p>
            <a:pPr>
              <a:defRPr/>
            </a:pPr>
            <a:r>
              <a:rPr lang="en-US" altLang="zh-CN" sz="2000" b="1" dirty="0">
                <a:solidFill>
                  <a:srgbClr val="000000"/>
                </a:solidFill>
                <a:ea typeface="华文楷体" panose="02010600040101010101" pitchFamily="2" charset="-122"/>
              </a:rPr>
              <a:t>Clock</a:t>
            </a:r>
            <a:r>
              <a:rPr lang="zh-CN" altLang="en-US" sz="2000" b="1" dirty="0">
                <a:solidFill>
                  <a:srgbClr val="000000"/>
                </a:solidFill>
                <a:ea typeface="华文楷体" panose="02010600040101010101" pitchFamily="2" charset="-122"/>
              </a:rPr>
              <a:t> </a:t>
            </a:r>
            <a:r>
              <a:rPr lang="en-US" altLang="zh-CN" sz="2000" b="1" dirty="0">
                <a:solidFill>
                  <a:srgbClr val="000000"/>
                </a:solidFill>
                <a:ea typeface="华文楷体" panose="02010600040101010101" pitchFamily="2" charset="-122"/>
              </a:rPr>
              <a:t>from RJ45 B replaces OSC as </a:t>
            </a:r>
            <a:r>
              <a:rPr lang="en-US" altLang="zh-CN" sz="2000" b="1" dirty="0">
                <a:ea typeface="华文楷体" panose="02010600040101010101" pitchFamily="2" charset="-122"/>
              </a:rPr>
              <a:t>FEB</a:t>
            </a:r>
            <a:r>
              <a:rPr lang="zh-CN" altLang="en-US" sz="2000" b="1" dirty="0">
                <a:ea typeface="华文楷体" panose="02010600040101010101" pitchFamily="2" charset="-122"/>
              </a:rPr>
              <a:t> </a:t>
            </a:r>
            <a:r>
              <a:rPr lang="en-US" altLang="zh-CN" sz="2000" b="1" dirty="0">
                <a:ea typeface="华文楷体" panose="02010600040101010101" pitchFamily="2" charset="-122"/>
              </a:rPr>
              <a:t>emulator system clock after MUX.</a:t>
            </a:r>
          </a:p>
          <a:p>
            <a:pPr eaLnBrk="1" hangingPunct="1">
              <a:defRPr/>
            </a:pPr>
            <a:endParaRPr lang="en-US" altLang="zh-CN" sz="1500" dirty="0">
              <a:ea typeface="华文楷体" panose="02010600040101010101" pitchFamily="2" charset="-122"/>
            </a:endParaRPr>
          </a:p>
          <a:p>
            <a:pPr eaLnBrk="1" hangingPunct="1">
              <a:defRPr/>
            </a:pPr>
            <a:endParaRPr lang="en-US" altLang="zh-CN" sz="1500" dirty="0">
              <a:ea typeface="华文楷体" panose="02010600040101010101" pitchFamily="2" charset="-122"/>
            </a:endParaRPr>
          </a:p>
          <a:p>
            <a:pPr eaLnBrk="1" hangingPunct="1">
              <a:defRPr/>
            </a:pPr>
            <a:endParaRPr lang="en-US" altLang="zh-CN" sz="1500" dirty="0">
              <a:ea typeface="华文楷体" panose="02010600040101010101" pitchFamily="2" charset="-122"/>
            </a:endParaRPr>
          </a:p>
          <a:p>
            <a:pPr eaLnBrk="1" hangingPunct="1">
              <a:defRPr/>
            </a:pPr>
            <a:endParaRPr lang="en-US" altLang="zh-CN" sz="1500" dirty="0">
              <a:ea typeface="华文楷体" panose="02010600040101010101" pitchFamily="2" charset="-122"/>
            </a:endParaRPr>
          </a:p>
          <a:p>
            <a:pPr eaLnBrk="1" hangingPunct="1">
              <a:defRPr/>
            </a:pPr>
            <a:endParaRPr lang="en-US" altLang="zh-CN" sz="1500" dirty="0">
              <a:ea typeface="华文楷体" panose="02010600040101010101" pitchFamily="2" charset="-122"/>
            </a:endParaRPr>
          </a:p>
          <a:p>
            <a:pPr marL="342900" lvl="1" indent="0">
              <a:lnSpc>
                <a:spcPts val="2400"/>
              </a:lnSpc>
              <a:buNone/>
              <a:defRPr/>
            </a:pPr>
            <a:endParaRPr lang="en-US" altLang="zh-CN" sz="1500" dirty="0">
              <a:ea typeface="华文楷体" panose="02010600040101010101" pitchFamily="2" charset="-122"/>
            </a:endParaRPr>
          </a:p>
          <a:p>
            <a:pPr algn="just" eaLnBrk="1" hangingPunct="1">
              <a:defRPr/>
            </a:pPr>
            <a:endParaRPr lang="en-US" altLang="zh-CN" sz="1500" dirty="0">
              <a:ea typeface="华文楷体" panose="02010600040101010101" pitchFamily="2" charset="-122"/>
            </a:endParaRPr>
          </a:p>
          <a:p>
            <a:pPr algn="just" eaLnBrk="1" hangingPunct="1">
              <a:defRPr/>
            </a:pPr>
            <a:endParaRPr lang="zh-CN" altLang="en-US" sz="1500" dirty="0">
              <a:ea typeface="华文楷体" panose="02010600040101010101" pitchFamily="2" charset="-122"/>
            </a:endParaRPr>
          </a:p>
        </p:txBody>
      </p:sp>
      <p:pic>
        <p:nvPicPr>
          <p:cNvPr id="13" name="图片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97872" y="3848225"/>
            <a:ext cx="4204341" cy="2334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2"/>
          <p:cNvSpPr txBox="1">
            <a:spLocks noChangeArrowheads="1"/>
          </p:cNvSpPr>
          <p:nvPr/>
        </p:nvSpPr>
        <p:spPr bwMode="auto">
          <a:xfrm>
            <a:off x="1509980" y="3497009"/>
            <a:ext cx="34433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dirty="0">
                <a:solidFill>
                  <a:srgbClr val="000000"/>
                </a:solidFill>
                <a:latin typeface="华文楷体" panose="02010600040101010101" pitchFamily="2" charset="-122"/>
                <a:ea typeface="华文楷体" panose="02010600040101010101" pitchFamily="2" charset="-122"/>
              </a:rPr>
              <a:t>FEB Emulator clock distribution</a:t>
            </a:r>
            <a:endParaRPr lang="zh-CN" altLang="en-US" dirty="0">
              <a:solidFill>
                <a:srgbClr val="000000"/>
              </a:solidFill>
              <a:latin typeface="华文楷体" panose="02010600040101010101" pitchFamily="2" charset="-122"/>
              <a:ea typeface="华文楷体" panose="02010600040101010101" pitchFamily="2" charset="-122"/>
            </a:endParaRPr>
          </a:p>
        </p:txBody>
      </p:sp>
      <p:sp>
        <p:nvSpPr>
          <p:cNvPr id="17" name="文本框 2"/>
          <p:cNvSpPr txBox="1">
            <a:spLocks noChangeArrowheads="1"/>
          </p:cNvSpPr>
          <p:nvPr/>
        </p:nvSpPr>
        <p:spPr bwMode="auto">
          <a:xfrm>
            <a:off x="6247403" y="3402248"/>
            <a:ext cx="34433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rgbClr val="000000"/>
                </a:solidFill>
                <a:latin typeface="华文楷体" panose="02010600040101010101" pitchFamily="2" charset="-122"/>
                <a:ea typeface="华文楷体" panose="02010600040101010101" pitchFamily="2" charset="-122"/>
              </a:rPr>
              <a:t>BEE clock distribution</a:t>
            </a:r>
            <a:endParaRPr lang="zh-CN" altLang="en-US">
              <a:solidFill>
                <a:srgbClr val="000000"/>
              </a:solidFill>
              <a:latin typeface="华文楷体" panose="02010600040101010101" pitchFamily="2" charset="-122"/>
              <a:ea typeface="华文楷体" panose="02010600040101010101" pitchFamily="2" charset="-122"/>
            </a:endParaRPr>
          </a:p>
        </p:txBody>
      </p:sp>
      <p:sp>
        <p:nvSpPr>
          <p:cNvPr id="18" name="文本框 10"/>
          <p:cNvSpPr txBox="1">
            <a:spLocks noChangeArrowheads="1"/>
          </p:cNvSpPr>
          <p:nvPr/>
        </p:nvSpPr>
        <p:spPr bwMode="auto">
          <a:xfrm>
            <a:off x="6247403" y="6259288"/>
            <a:ext cx="1134260" cy="4354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dirty="0"/>
              <a:t>GBT link</a:t>
            </a:r>
            <a:endParaRPr lang="zh-CN" altLang="en-US" dirty="0"/>
          </a:p>
        </p:txBody>
      </p:sp>
      <p:cxnSp>
        <p:nvCxnSpPr>
          <p:cNvPr id="19" name="连接符: 肘形 18"/>
          <p:cNvCxnSpPr/>
          <p:nvPr/>
        </p:nvCxnSpPr>
        <p:spPr>
          <a:xfrm rot="5400000" flipH="1" flipV="1">
            <a:off x="7411124" y="3290176"/>
            <a:ext cx="113499" cy="5384035"/>
          </a:xfrm>
          <a:prstGeom prst="bentConnector3">
            <a:avLst>
              <a:gd name="adj1" fmla="val -20141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4017802" y="5678610"/>
            <a:ext cx="652743" cy="369332"/>
          </a:xfrm>
          <a:prstGeom prst="rect">
            <a:avLst/>
          </a:prstGeom>
          <a:noFill/>
        </p:spPr>
        <p:txBody>
          <a:bodyPr wrap="none" rtlCol="0">
            <a:spAutoFit/>
          </a:bodyPr>
          <a:lstStyle/>
          <a:p>
            <a:r>
              <a:rPr lang="en-US" altLang="zh-CN">
                <a:solidFill>
                  <a:srgbClr val="FF3EFF"/>
                </a:solidFill>
                <a:latin typeface="华文楷体" panose="02010600040101010101" pitchFamily="2" charset="-122"/>
                <a:ea typeface="华文楷体" panose="02010600040101010101" pitchFamily="2" charset="-122"/>
              </a:rPr>
              <a:t>CDR</a:t>
            </a:r>
            <a:endParaRPr lang="zh-CN" altLang="en-US">
              <a:solidFill>
                <a:srgbClr val="FF3EFF"/>
              </a:solidFill>
              <a:latin typeface="华文楷体" panose="02010600040101010101" pitchFamily="2" charset="-122"/>
              <a:ea typeface="华文楷体" panose="02010600040101010101" pitchFamily="2" charset="-122"/>
            </a:endParaRPr>
          </a:p>
        </p:txBody>
      </p:sp>
      <p:cxnSp>
        <p:nvCxnSpPr>
          <p:cNvPr id="26" name="直接箭头连接符 25"/>
          <p:cNvCxnSpPr/>
          <p:nvPr/>
        </p:nvCxnSpPr>
        <p:spPr>
          <a:xfrm flipV="1">
            <a:off x="978981" y="3171606"/>
            <a:ext cx="293980" cy="1945154"/>
          </a:xfrm>
          <a:prstGeom prst="straightConnector1">
            <a:avLst/>
          </a:prstGeom>
          <a:ln w="12700">
            <a:solidFill>
              <a:srgbClr val="FF000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406083" y="5725152"/>
            <a:ext cx="367408" cy="369332"/>
          </a:xfrm>
          <a:prstGeom prst="rect">
            <a:avLst/>
          </a:prstGeom>
        </p:spPr>
        <p:txBody>
          <a:bodyPr wrap="square">
            <a:spAutoFit/>
          </a:bodyPr>
          <a:lstStyle/>
          <a:p>
            <a:r>
              <a:rPr lang="en-US" altLang="zh-CN" sz="1400" b="1" dirty="0">
                <a:ea typeface="华文楷体" panose="02010600040101010101" pitchFamily="2" charset="-122"/>
              </a:rPr>
              <a:t>B</a:t>
            </a:r>
            <a:r>
              <a:rPr lang="en-US" altLang="zh-CN" b="1" dirty="0">
                <a:ea typeface="华文楷体" panose="02010600040101010101" pitchFamily="2" charset="-122"/>
              </a:rPr>
              <a:t> </a:t>
            </a:r>
            <a:endParaRPr lang="zh-CN" altLang="en-US" dirty="0"/>
          </a:p>
        </p:txBody>
      </p:sp>
      <p:sp>
        <p:nvSpPr>
          <p:cNvPr id="22" name="矩形 21"/>
          <p:cNvSpPr/>
          <p:nvPr/>
        </p:nvSpPr>
        <p:spPr>
          <a:xfrm>
            <a:off x="1667436" y="5725152"/>
            <a:ext cx="367408" cy="369332"/>
          </a:xfrm>
          <a:prstGeom prst="rect">
            <a:avLst/>
          </a:prstGeom>
        </p:spPr>
        <p:txBody>
          <a:bodyPr wrap="square">
            <a:spAutoFit/>
          </a:bodyPr>
          <a:lstStyle/>
          <a:p>
            <a:r>
              <a:rPr lang="en-US" altLang="zh-CN" sz="1400" b="1" dirty="0">
                <a:ea typeface="华文楷体" panose="02010600040101010101" pitchFamily="2" charset="-122"/>
              </a:rPr>
              <a:t>A</a:t>
            </a:r>
            <a:r>
              <a:rPr lang="en-US" altLang="zh-CN" b="1" dirty="0">
                <a:ea typeface="华文楷体" panose="02010600040101010101" pitchFamily="2" charset="-122"/>
              </a:rPr>
              <a:t> </a:t>
            </a:r>
            <a:endParaRPr lang="zh-CN" altLang="en-US" dirty="0"/>
          </a:p>
        </p:txBody>
      </p:sp>
      <p:sp>
        <p:nvSpPr>
          <p:cNvPr id="7" name="文本框 6"/>
          <p:cNvSpPr txBox="1"/>
          <p:nvPr/>
        </p:nvSpPr>
        <p:spPr>
          <a:xfrm>
            <a:off x="805065" y="5199146"/>
            <a:ext cx="2283416" cy="1157204"/>
          </a:xfrm>
          <a:prstGeom prst="rect">
            <a:avLst/>
          </a:prstGeom>
          <a:noFill/>
          <a:ln w="19050">
            <a:solidFill>
              <a:srgbClr val="FF0000"/>
            </a:solidFill>
            <a:prstDash val="dash"/>
          </a:ln>
        </p:spPr>
        <p:txBody>
          <a:bodyPr wrap="square" rtlCol="0">
            <a:spAutoFit/>
          </a:bodyPr>
          <a:lstStyle/>
          <a:p>
            <a:endParaRPr lang="zh-CN" altLang="en-US" dirty="0"/>
          </a:p>
        </p:txBody>
      </p:sp>
      <p:grpSp>
        <p:nvGrpSpPr>
          <p:cNvPr id="35" name="组合 34"/>
          <p:cNvGrpSpPr/>
          <p:nvPr/>
        </p:nvGrpSpPr>
        <p:grpSpPr>
          <a:xfrm>
            <a:off x="1608721" y="5830428"/>
            <a:ext cx="164770" cy="417031"/>
            <a:chOff x="2675059" y="6223707"/>
            <a:chExt cx="164770" cy="417031"/>
          </a:xfrm>
        </p:grpSpPr>
        <p:sp>
          <p:nvSpPr>
            <p:cNvPr id="30" name="Oval 33"/>
            <p:cNvSpPr/>
            <p:nvPr/>
          </p:nvSpPr>
          <p:spPr>
            <a:xfrm rot="7292943">
              <a:off x="2672570" y="6473479"/>
              <a:ext cx="169748" cy="16477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flipH="1">
              <a:off x="2681294" y="6223707"/>
              <a:ext cx="437" cy="3686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28"/>
            <p:cNvCxnSpPr/>
            <p:nvPr/>
          </p:nvCxnSpPr>
          <p:spPr>
            <a:xfrm>
              <a:off x="2833694" y="6236976"/>
              <a:ext cx="1" cy="3686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a:off x="499517" y="6382774"/>
            <a:ext cx="3191899" cy="369332"/>
          </a:xfrm>
          <a:prstGeom prst="rect">
            <a:avLst/>
          </a:prstGeom>
        </p:spPr>
        <p:txBody>
          <a:bodyPr wrap="none">
            <a:spAutoFit/>
          </a:bodyPr>
          <a:lstStyle/>
          <a:p>
            <a:r>
              <a:rPr lang="en-US" altLang="zh-CN" dirty="0">
                <a:ea typeface="华文楷体" panose="02010600040101010101" pitchFamily="2" charset="-122"/>
              </a:rPr>
              <a:t>synchronous with system clock </a:t>
            </a:r>
            <a:endParaRPr lang="zh-CN" altLang="en-US" dirty="0"/>
          </a:p>
        </p:txBody>
      </p:sp>
      <p:sp>
        <p:nvSpPr>
          <p:cNvPr id="27" name="文本框 26"/>
          <p:cNvSpPr txBox="1"/>
          <p:nvPr/>
        </p:nvSpPr>
        <p:spPr>
          <a:xfrm>
            <a:off x="2015470" y="178039"/>
            <a:ext cx="7689093" cy="646331"/>
          </a:xfrm>
          <a:prstGeom prst="rect">
            <a:avLst/>
          </a:prstGeom>
          <a:noFill/>
        </p:spPr>
        <p:txBody>
          <a:bodyPr wrap="none" rtlCol="0">
            <a:spAutoFit/>
          </a:bodyPr>
          <a:lstStyle/>
          <a:p>
            <a:pPr lvl="0" algn="ctr">
              <a:defRPr/>
            </a:pPr>
            <a:r>
              <a:rPr lang="en-US" altLang="zh-CN" sz="3600" dirty="0">
                <a:solidFill>
                  <a:prstClr val="black"/>
                </a:solidFill>
                <a:latin typeface="Calibri Light"/>
              </a:rPr>
              <a:t>System clock generation in FEB emulator</a:t>
            </a:r>
          </a:p>
        </p:txBody>
      </p:sp>
      <p:sp>
        <p:nvSpPr>
          <p:cNvPr id="6" name="日期占位符 5">
            <a:extLst>
              <a:ext uri="{FF2B5EF4-FFF2-40B4-BE49-F238E27FC236}">
                <a16:creationId xmlns:a16="http://schemas.microsoft.com/office/drawing/2014/main" id="{01809D5B-8031-20F7-FB8F-6CD860FA7ED4}"/>
              </a:ext>
            </a:extLst>
          </p:cNvPr>
          <p:cNvSpPr>
            <a:spLocks noGrp="1"/>
          </p:cNvSpPr>
          <p:nvPr>
            <p:ph type="dt" sz="half" idx="10"/>
          </p:nvPr>
        </p:nvSpPr>
        <p:spPr/>
        <p:txBody>
          <a:bodyPr/>
          <a:lstStyle/>
          <a:p>
            <a:r>
              <a:rPr lang="en-US" altLang="zh-CN"/>
              <a:t>2022/8/1</a:t>
            </a:r>
            <a:endParaRPr lang="zh-CN" altLang="en-US"/>
          </a:p>
        </p:txBody>
      </p:sp>
      <p:sp>
        <p:nvSpPr>
          <p:cNvPr id="10" name="页脚占位符 9">
            <a:extLst>
              <a:ext uri="{FF2B5EF4-FFF2-40B4-BE49-F238E27FC236}">
                <a16:creationId xmlns:a16="http://schemas.microsoft.com/office/drawing/2014/main" id="{65CFF756-F4C2-1FEC-C379-2CED5EC7EE74}"/>
              </a:ext>
            </a:extLst>
          </p:cNvPr>
          <p:cNvSpPr>
            <a:spLocks noGrp="1"/>
          </p:cNvSpPr>
          <p:nvPr>
            <p:ph type="ftr" sz="quarter" idx="11"/>
          </p:nvPr>
        </p:nvSpPr>
        <p:spPr/>
        <p:txBody>
          <a:bodyPr/>
          <a:lstStyle/>
          <a:p>
            <a:r>
              <a:rPr lang="en-US" altLang="zh-CN" dirty="0"/>
              <a:t>RT2022</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ea typeface="宋体" panose="02010600030101010101" pitchFamily="2" charset="-122"/>
                <a:cs typeface="+mn-cs"/>
              </a:rPr>
              <a:t>12</a:t>
            </a:fld>
            <a:endParaRPr kumimoji="0" lang="zh-CN" altLang="en-US" sz="1200" b="0" i="0" u="none" strike="noStrike" kern="1200" cap="none" spc="0" normalizeH="0" baseline="0" noProof="0">
              <a:ln>
                <a:noFill/>
              </a:ln>
              <a:solidFill>
                <a:prstClr val="black">
                  <a:tint val="75000"/>
                </a:prstClr>
              </a:solidFill>
              <a:effectLst/>
              <a:uLnTx/>
              <a:uFillTx/>
              <a:ea typeface="宋体" panose="02010600030101010101" pitchFamily="2" charset="-122"/>
              <a:cs typeface="+mn-cs"/>
            </a:endParaRPr>
          </a:p>
        </p:txBody>
      </p:sp>
      <p:sp>
        <p:nvSpPr>
          <p:cNvPr id="11" name="文本框 10"/>
          <p:cNvSpPr txBox="1"/>
          <p:nvPr/>
        </p:nvSpPr>
        <p:spPr>
          <a:xfrm>
            <a:off x="1304390" y="5196884"/>
            <a:ext cx="2627322" cy="369332"/>
          </a:xfrm>
          <a:prstGeom prst="rect">
            <a:avLst/>
          </a:prstGeom>
          <a:noFill/>
        </p:spPr>
        <p:txBody>
          <a:bodyPr wrap="none" rtlCol="0">
            <a:spAutoFit/>
          </a:bodyPr>
          <a:lstStyle/>
          <a:p>
            <a:pPr lvl="0"/>
            <a:r>
              <a:rPr lang="en-US" altLang="zh-CN" dirty="0">
                <a:solidFill>
                  <a:prstClr val="black"/>
                </a:solidFill>
                <a:ea typeface="华文楷体" panose="02010600040101010101" pitchFamily="2" charset="-122"/>
              </a:rPr>
              <a:t>measurement mechanism</a:t>
            </a:r>
            <a:endParaRPr kumimoji="0" lang="zh-CN" altLang="en-US" sz="1800" b="0" i="0" u="none" strike="noStrike" kern="1200" cap="none" spc="0" normalizeH="0" baseline="0" noProof="0" dirty="0">
              <a:ln>
                <a:noFill/>
              </a:ln>
              <a:solidFill>
                <a:prstClr val="black"/>
              </a:solidFill>
              <a:effectLst/>
              <a:uLnTx/>
              <a:uFillTx/>
              <a:ea typeface="华文楷体" panose="02010600040101010101" pitchFamily="2" charset="-122"/>
              <a:cs typeface="+mn-cs"/>
            </a:endParaRPr>
          </a:p>
        </p:txBody>
      </p:sp>
      <p:sp>
        <p:nvSpPr>
          <p:cNvPr id="17" name="文本框 16"/>
          <p:cNvSpPr txBox="1"/>
          <p:nvPr/>
        </p:nvSpPr>
        <p:spPr>
          <a:xfrm>
            <a:off x="5148259" y="1091611"/>
            <a:ext cx="6466433" cy="175432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defRPr/>
            </a:pPr>
            <a:r>
              <a:rPr kumimoji="0" lang="en-US" altLang="zh-CN" sz="1800" b="0" i="0" u="none" strike="noStrike" kern="1200" cap="none" spc="0" normalizeH="0" baseline="0" noProof="0" dirty="0">
                <a:ln>
                  <a:noFill/>
                </a:ln>
                <a:solidFill>
                  <a:prstClr val="black"/>
                </a:solidFill>
                <a:effectLst/>
                <a:uLnTx/>
                <a:uFillTx/>
                <a:ea typeface="华文楷体" panose="02010600040101010101" pitchFamily="2" charset="-122"/>
                <a:cs typeface="+mn-cs"/>
              </a:rPr>
              <a:t>Test System setup in Beijing lab </a:t>
            </a:r>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System clock source: </a:t>
            </a:r>
            <a:r>
              <a:rPr lang="en-US" altLang="zh-CN" dirty="0"/>
              <a:t>AMC13</a:t>
            </a:r>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Backend : 1 BEB</a:t>
            </a:r>
            <a:endParaRPr lang="en-US" altLang="zh-CN" dirty="0"/>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Frontend :2 FEB emulators(represent the 2 FEBs on 1 </a:t>
            </a:r>
            <a:r>
              <a:rPr lang="en-US" altLang="zh-CN" dirty="0" err="1">
                <a:solidFill>
                  <a:prstClr val="black"/>
                </a:solidFill>
                <a:ea typeface="华文楷体" panose="02010600040101010101" pitchFamily="2" charset="-122"/>
              </a:rPr>
              <a:t>iRPC</a:t>
            </a:r>
            <a:r>
              <a:rPr lang="en-US" altLang="zh-CN" dirty="0">
                <a:solidFill>
                  <a:prstClr val="black"/>
                </a:solidFill>
                <a:ea typeface="华文楷体" panose="02010600040101010101" pitchFamily="2" charset="-122"/>
              </a:rPr>
              <a:t> chamber) </a:t>
            </a:r>
          </a:p>
          <a:p>
            <a:pPr marL="742950" lvl="1" indent="-285750">
              <a:buFont typeface="Arial" panose="020B0604020202020204" pitchFamily="34" charset="0"/>
              <a:buChar char="•"/>
            </a:pPr>
            <a:endParaRPr kumimoji="0" lang="zh-CN" altLang="en-US" b="0" i="0" u="none" strike="noStrike" kern="1200" cap="none" spc="0" normalizeH="0" baseline="0" noProof="0" dirty="0">
              <a:ln>
                <a:noFill/>
              </a:ln>
              <a:solidFill>
                <a:prstClr val="black"/>
              </a:solidFill>
              <a:effectLst/>
              <a:uLnTx/>
              <a:uFillTx/>
              <a:ea typeface="华文楷体" panose="02010600040101010101" pitchFamily="2" charset="-122"/>
              <a:cs typeface="+mn-cs"/>
            </a:endParaRPr>
          </a:p>
        </p:txBody>
      </p:sp>
      <p:pic>
        <p:nvPicPr>
          <p:cNvPr id="7" name="图片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217" y="2037347"/>
            <a:ext cx="5346670" cy="2965503"/>
          </a:xfrm>
          <a:prstGeom prst="rect">
            <a:avLst/>
          </a:prstGeom>
        </p:spPr>
      </p:pic>
      <p:pic>
        <p:nvPicPr>
          <p:cNvPr id="54" name="图片 53"/>
          <p:cNvPicPr>
            <a:picLocks noChangeAspect="1"/>
          </p:cNvPicPr>
          <p:nvPr/>
        </p:nvPicPr>
        <p:blipFill rotWithShape="1">
          <a:blip r:embed="rId7" cstate="print">
            <a:extLst>
              <a:ext uri="{28A0092B-C50C-407E-A947-70E740481C1C}">
                <a14:useLocalDpi xmlns:a14="http://schemas.microsoft.com/office/drawing/2010/main" val="0"/>
              </a:ext>
            </a:extLst>
          </a:blip>
          <a:srcRect t="26599" r="-237" b="-1407"/>
          <a:stretch>
            <a:fillRect/>
          </a:stretch>
        </p:blipFill>
        <p:spPr>
          <a:xfrm>
            <a:off x="5595918" y="2876413"/>
            <a:ext cx="5929442" cy="2489201"/>
          </a:xfrm>
          <a:prstGeom prst="rect">
            <a:avLst/>
          </a:prstGeom>
        </p:spPr>
      </p:pic>
      <p:sp>
        <p:nvSpPr>
          <p:cNvPr id="55" name="文本框 54"/>
          <p:cNvSpPr txBox="1"/>
          <p:nvPr/>
        </p:nvSpPr>
        <p:spPr>
          <a:xfrm>
            <a:off x="6311923" y="2466228"/>
            <a:ext cx="546945" cy="369332"/>
          </a:xfrm>
          <a:prstGeom prst="rect">
            <a:avLst/>
          </a:prstGeom>
          <a:noFill/>
        </p:spPr>
        <p:txBody>
          <a:bodyPr wrap="none" rtlCol="0">
            <a:spAutoFit/>
          </a:bodyPr>
          <a:lstStyle/>
          <a:p>
            <a:r>
              <a:rPr lang="en-US" altLang="zh-CN" dirty="0"/>
              <a:t>BEB</a:t>
            </a:r>
            <a:endParaRPr lang="zh-CN" altLang="en-US" dirty="0"/>
          </a:p>
        </p:txBody>
      </p:sp>
      <p:sp>
        <p:nvSpPr>
          <p:cNvPr id="57" name="文本框 56"/>
          <p:cNvSpPr txBox="1"/>
          <p:nvPr/>
        </p:nvSpPr>
        <p:spPr>
          <a:xfrm>
            <a:off x="9174231" y="2374307"/>
            <a:ext cx="2889361" cy="1754326"/>
          </a:xfrm>
          <a:prstGeom prst="rect">
            <a:avLst/>
          </a:prstGeom>
          <a:solidFill>
            <a:schemeClr val="bg1"/>
          </a:solidFill>
        </p:spPr>
        <p:txBody>
          <a:bodyPr wrap="square" rtlCol="0">
            <a:spAutoFit/>
          </a:bodyPr>
          <a:lstStyle/>
          <a:p>
            <a:endParaRPr lang="en-US" altLang="zh-CN" dirty="0"/>
          </a:p>
          <a:p>
            <a:endParaRPr lang="en-US" altLang="zh-CN" dirty="0"/>
          </a:p>
          <a:p>
            <a:endParaRPr lang="en-US" altLang="zh-CN" dirty="0"/>
          </a:p>
          <a:p>
            <a:endParaRPr lang="en-US" altLang="zh-CN" dirty="0"/>
          </a:p>
          <a:p>
            <a:endParaRPr lang="en-US" altLang="zh-CN" dirty="0"/>
          </a:p>
          <a:p>
            <a:endParaRPr lang="zh-CN" altLang="en-US" dirty="0"/>
          </a:p>
        </p:txBody>
      </p:sp>
      <p:sp>
        <p:nvSpPr>
          <p:cNvPr id="58" name="矩形 57"/>
          <p:cNvSpPr/>
          <p:nvPr/>
        </p:nvSpPr>
        <p:spPr>
          <a:xfrm>
            <a:off x="9569009" y="3560646"/>
            <a:ext cx="1610184" cy="369332"/>
          </a:xfrm>
          <a:prstGeom prst="rect">
            <a:avLst/>
          </a:prstGeom>
        </p:spPr>
        <p:txBody>
          <a:bodyPr wrap="none">
            <a:spAutoFit/>
          </a:bodyPr>
          <a:lstStyle/>
          <a:p>
            <a:r>
              <a:rPr lang="en-US" altLang="zh-CN" dirty="0"/>
              <a:t>FEB emulator 2</a:t>
            </a:r>
          </a:p>
        </p:txBody>
      </p:sp>
      <p:sp>
        <p:nvSpPr>
          <p:cNvPr id="59" name="矩形 58"/>
          <p:cNvSpPr/>
          <p:nvPr/>
        </p:nvSpPr>
        <p:spPr>
          <a:xfrm>
            <a:off x="6272234" y="5785578"/>
            <a:ext cx="1117037" cy="369332"/>
          </a:xfrm>
          <a:prstGeom prst="rect">
            <a:avLst/>
          </a:prstGeom>
        </p:spPr>
        <p:txBody>
          <a:bodyPr wrap="none">
            <a:spAutoFit/>
          </a:bodyPr>
          <a:lstStyle/>
          <a:p>
            <a:r>
              <a:rPr lang="en-US" altLang="zh-CN" dirty="0"/>
              <a:t>GBT link 1</a:t>
            </a:r>
          </a:p>
        </p:txBody>
      </p:sp>
      <p:sp>
        <p:nvSpPr>
          <p:cNvPr id="60" name="矩形 59"/>
          <p:cNvSpPr/>
          <p:nvPr/>
        </p:nvSpPr>
        <p:spPr>
          <a:xfrm>
            <a:off x="7463707" y="5785578"/>
            <a:ext cx="1117037" cy="369332"/>
          </a:xfrm>
          <a:prstGeom prst="rect">
            <a:avLst/>
          </a:prstGeom>
        </p:spPr>
        <p:txBody>
          <a:bodyPr wrap="none">
            <a:spAutoFit/>
          </a:bodyPr>
          <a:lstStyle/>
          <a:p>
            <a:r>
              <a:rPr lang="en-US" altLang="zh-CN" dirty="0"/>
              <a:t>GBT link 2</a:t>
            </a:r>
          </a:p>
        </p:txBody>
      </p:sp>
      <p:sp>
        <p:nvSpPr>
          <p:cNvPr id="61" name="矩形 60"/>
          <p:cNvSpPr/>
          <p:nvPr/>
        </p:nvSpPr>
        <p:spPr>
          <a:xfrm>
            <a:off x="8635951" y="2472372"/>
            <a:ext cx="1270220" cy="369332"/>
          </a:xfrm>
          <a:prstGeom prst="rect">
            <a:avLst/>
          </a:prstGeom>
        </p:spPr>
        <p:txBody>
          <a:bodyPr wrap="none">
            <a:spAutoFit/>
          </a:bodyPr>
          <a:lstStyle/>
          <a:p>
            <a:r>
              <a:rPr lang="en-US" altLang="zh-CN" dirty="0"/>
              <a:t>MTCA crate</a:t>
            </a:r>
          </a:p>
        </p:txBody>
      </p:sp>
      <p:sp>
        <p:nvSpPr>
          <p:cNvPr id="63" name="矩形 62"/>
          <p:cNvSpPr/>
          <p:nvPr/>
        </p:nvSpPr>
        <p:spPr>
          <a:xfrm>
            <a:off x="6914776" y="2478169"/>
            <a:ext cx="795411" cy="338554"/>
          </a:xfrm>
          <a:prstGeom prst="rect">
            <a:avLst/>
          </a:prstGeom>
        </p:spPr>
        <p:txBody>
          <a:bodyPr wrap="none">
            <a:spAutoFit/>
          </a:bodyPr>
          <a:lstStyle/>
          <a:p>
            <a:r>
              <a:rPr lang="en-US" altLang="zh-CN" sz="1600" dirty="0"/>
              <a:t>AMC13</a:t>
            </a:r>
          </a:p>
        </p:txBody>
      </p:sp>
      <p:sp>
        <p:nvSpPr>
          <p:cNvPr id="56" name="文本框 55"/>
          <p:cNvSpPr txBox="1"/>
          <p:nvPr/>
        </p:nvSpPr>
        <p:spPr>
          <a:xfrm>
            <a:off x="9529862" y="3179009"/>
            <a:ext cx="1610184" cy="369332"/>
          </a:xfrm>
          <a:prstGeom prst="rect">
            <a:avLst/>
          </a:prstGeom>
          <a:noFill/>
        </p:spPr>
        <p:txBody>
          <a:bodyPr wrap="none" rtlCol="0">
            <a:spAutoFit/>
          </a:bodyPr>
          <a:lstStyle/>
          <a:p>
            <a:r>
              <a:rPr lang="en-US" altLang="zh-CN" dirty="0"/>
              <a:t>FEB emulator 1</a:t>
            </a:r>
            <a:endParaRPr lang="zh-CN" altLang="en-US" dirty="0"/>
          </a:p>
        </p:txBody>
      </p:sp>
      <p:cxnSp>
        <p:nvCxnSpPr>
          <p:cNvPr id="65" name="直接箭头连接符 64"/>
          <p:cNvCxnSpPr>
            <a:stCxn id="59" idx="0"/>
          </p:cNvCxnSpPr>
          <p:nvPr/>
        </p:nvCxnSpPr>
        <p:spPr>
          <a:xfrm flipV="1">
            <a:off x="6830753" y="4870542"/>
            <a:ext cx="632954" cy="915036"/>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直接箭头连接符 67"/>
          <p:cNvCxnSpPr>
            <a:stCxn id="60" idx="0"/>
          </p:cNvCxnSpPr>
          <p:nvPr/>
        </p:nvCxnSpPr>
        <p:spPr>
          <a:xfrm flipH="1" flipV="1">
            <a:off x="7915432" y="4845103"/>
            <a:ext cx="106794" cy="940475"/>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a:stCxn id="56" idx="1"/>
          </p:cNvCxnSpPr>
          <p:nvPr/>
        </p:nvCxnSpPr>
        <p:spPr>
          <a:xfrm flipH="1">
            <a:off x="7812353" y="3363675"/>
            <a:ext cx="1717509" cy="312849"/>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直接箭头连接符 73"/>
          <p:cNvCxnSpPr>
            <a:stCxn id="58" idx="2"/>
          </p:cNvCxnSpPr>
          <p:nvPr/>
        </p:nvCxnSpPr>
        <p:spPr>
          <a:xfrm>
            <a:off x="10374101" y="3929978"/>
            <a:ext cx="321756" cy="488449"/>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直接箭头连接符 79"/>
          <p:cNvCxnSpPr/>
          <p:nvPr/>
        </p:nvCxnSpPr>
        <p:spPr>
          <a:xfrm>
            <a:off x="6720696" y="2728592"/>
            <a:ext cx="614914" cy="68736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直接箭头连接符 81"/>
          <p:cNvCxnSpPr>
            <a:stCxn id="63" idx="2"/>
          </p:cNvCxnSpPr>
          <p:nvPr/>
        </p:nvCxnSpPr>
        <p:spPr>
          <a:xfrm>
            <a:off x="7312482" y="2816723"/>
            <a:ext cx="709744" cy="73161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6" name="直接箭头连接符 85"/>
          <p:cNvCxnSpPr>
            <a:stCxn id="61" idx="2"/>
          </p:cNvCxnSpPr>
          <p:nvPr/>
        </p:nvCxnSpPr>
        <p:spPr>
          <a:xfrm flipH="1">
            <a:off x="9111007" y="2841704"/>
            <a:ext cx="160054" cy="14333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031851" y="191027"/>
            <a:ext cx="9576554" cy="646331"/>
          </a:xfrm>
          <a:prstGeom prst="rect">
            <a:avLst/>
          </a:prstGeom>
        </p:spPr>
        <p:txBody>
          <a:bodyPr wrap="square">
            <a:spAutoFit/>
          </a:bodyPr>
          <a:lstStyle/>
          <a:p>
            <a:pPr lvl="0" algn="ctr">
              <a:defRPr/>
            </a:pPr>
            <a:r>
              <a:rPr lang="en-US" altLang="zh-CN" sz="3600" dirty="0">
                <a:solidFill>
                  <a:prstClr val="black"/>
                </a:solidFill>
                <a:latin typeface="+mj-lt"/>
              </a:rPr>
              <a:t>Correction implementation</a:t>
            </a:r>
          </a:p>
        </p:txBody>
      </p:sp>
      <p:sp>
        <p:nvSpPr>
          <p:cNvPr id="6" name="文本框 5"/>
          <p:cNvSpPr txBox="1"/>
          <p:nvPr/>
        </p:nvSpPr>
        <p:spPr>
          <a:xfrm>
            <a:off x="162559" y="3614507"/>
            <a:ext cx="1143480" cy="261610"/>
          </a:xfrm>
          <a:prstGeom prst="rect">
            <a:avLst/>
          </a:prstGeom>
          <a:solidFill>
            <a:schemeClr val="bg1"/>
          </a:solidFill>
        </p:spPr>
        <p:txBody>
          <a:bodyPr wrap="square" rtlCol="0">
            <a:spAutoFit/>
          </a:bodyPr>
          <a:lstStyle/>
          <a:p>
            <a:r>
              <a:rPr lang="en-US" altLang="zh-CN" sz="1100" dirty="0">
                <a:solidFill>
                  <a:srgbClr val="FF0000"/>
                </a:solidFill>
              </a:rPr>
              <a:t>400MHz counter</a:t>
            </a:r>
            <a:endParaRPr lang="zh-CN" altLang="en-US" sz="1100" dirty="0">
              <a:solidFill>
                <a:srgbClr val="FF0000"/>
              </a:solidFill>
            </a:endParaRPr>
          </a:p>
        </p:txBody>
      </p:sp>
      <p:sp>
        <p:nvSpPr>
          <p:cNvPr id="30" name="文本框 29"/>
          <p:cNvSpPr txBox="1"/>
          <p:nvPr/>
        </p:nvSpPr>
        <p:spPr>
          <a:xfrm>
            <a:off x="279164" y="1027353"/>
            <a:ext cx="3018647" cy="369332"/>
          </a:xfrm>
          <a:prstGeom prst="rect">
            <a:avLst/>
          </a:prstGeom>
          <a:noFill/>
        </p:spPr>
        <p:txBody>
          <a:bodyPr wrap="none" rtlCol="0">
            <a:spAutoFit/>
          </a:bodyPr>
          <a:lstStyle/>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Latency measurement</a:t>
            </a:r>
          </a:p>
        </p:txBody>
      </p:sp>
      <p:sp>
        <p:nvSpPr>
          <p:cNvPr id="5" name="日期占位符 4">
            <a:extLst>
              <a:ext uri="{FF2B5EF4-FFF2-40B4-BE49-F238E27FC236}">
                <a16:creationId xmlns:a16="http://schemas.microsoft.com/office/drawing/2014/main" id="{F697BD52-F6CE-5D26-6D3A-4EFA99797F52}"/>
              </a:ext>
            </a:extLst>
          </p:cNvPr>
          <p:cNvSpPr>
            <a:spLocks noGrp="1"/>
          </p:cNvSpPr>
          <p:nvPr>
            <p:ph type="dt" sz="half" idx="10"/>
          </p:nvPr>
        </p:nvSpPr>
        <p:spPr/>
        <p:txBody>
          <a:bodyPr/>
          <a:lstStyle/>
          <a:p>
            <a:r>
              <a:rPr lang="en-US" altLang="zh-CN"/>
              <a:t>2022/8/1</a:t>
            </a:r>
            <a:endParaRPr lang="zh-CN" altLang="en-US"/>
          </a:p>
        </p:txBody>
      </p:sp>
      <p:sp>
        <p:nvSpPr>
          <p:cNvPr id="8" name="页脚占位符 7">
            <a:extLst>
              <a:ext uri="{FF2B5EF4-FFF2-40B4-BE49-F238E27FC236}">
                <a16:creationId xmlns:a16="http://schemas.microsoft.com/office/drawing/2014/main" id="{DF273EC8-62CD-D925-784E-C460E45E2DCA}"/>
              </a:ext>
            </a:extLst>
          </p:cNvPr>
          <p:cNvSpPr>
            <a:spLocks noGrp="1"/>
          </p:cNvSpPr>
          <p:nvPr>
            <p:ph type="ftr" sz="quarter" idx="11"/>
          </p:nvPr>
        </p:nvSpPr>
        <p:spPr/>
        <p:txBody>
          <a:bodyPr/>
          <a:lstStyle/>
          <a:p>
            <a:r>
              <a:rPr lang="en-US" altLang="zh-CN"/>
              <a:t>RT2022</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4" name="object 4"/>
          <p:cNvSpPr/>
          <p:nvPr/>
        </p:nvSpPr>
        <p:spPr>
          <a:xfrm>
            <a:off x="880453" y="1032"/>
            <a:ext cx="9910207"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ea typeface="宋体" panose="02010600030101010101" pitchFamily="2" charset="-122"/>
                <a:cs typeface="+mn-cs"/>
              </a:rPr>
              <a:t>13</a:t>
            </a:fld>
            <a:endParaRPr kumimoji="0" lang="zh-CN" altLang="en-US" sz="1200" b="0" i="0" u="none" strike="noStrike" kern="1200" cap="none" spc="0" normalizeH="0" baseline="0" noProof="0">
              <a:ln>
                <a:noFill/>
              </a:ln>
              <a:solidFill>
                <a:prstClr val="black">
                  <a:tint val="75000"/>
                </a:prstClr>
              </a:solidFill>
              <a:effectLst/>
              <a:uLnTx/>
              <a:uFillTx/>
              <a:ea typeface="宋体" panose="02010600030101010101" pitchFamily="2" charset="-122"/>
              <a:cs typeface="+mn-cs"/>
            </a:endParaRPr>
          </a:p>
        </p:txBody>
      </p:sp>
      <p:sp>
        <p:nvSpPr>
          <p:cNvPr id="11" name="文本框 10"/>
          <p:cNvSpPr txBox="1"/>
          <p:nvPr/>
        </p:nvSpPr>
        <p:spPr>
          <a:xfrm>
            <a:off x="440141" y="1243760"/>
            <a:ext cx="3568028" cy="646331"/>
          </a:xfrm>
          <a:prstGeom prst="rect">
            <a:avLst/>
          </a:prstGeom>
          <a:noFill/>
        </p:spPr>
        <p:txBody>
          <a:bodyPr wrap="none" rtlCol="0">
            <a:spAutoFit/>
          </a:bodyPr>
          <a:lstStyle/>
          <a:p>
            <a:pPr marL="285750" lvl="0" indent="-285750">
              <a:buFont typeface="Arial" panose="020B0604020202020204" pitchFamily="34" charset="0"/>
              <a:buChar char="•"/>
            </a:pPr>
            <a:r>
              <a:rPr lang="en-US" altLang="zh-CN" dirty="0">
                <a:solidFill>
                  <a:prstClr val="black"/>
                </a:solidFill>
                <a:ea typeface="华文楷体" panose="02010600040101010101" pitchFamily="2" charset="-122"/>
              </a:rPr>
              <a:t>Latency measurement Test result</a:t>
            </a:r>
          </a:p>
          <a:p>
            <a:pPr marL="285750" lvl="0" indent="-285750">
              <a:buFont typeface="Arial" panose="020B0604020202020204" pitchFamily="34" charset="0"/>
              <a:buChar char="•"/>
            </a:pPr>
            <a:endParaRPr kumimoji="0" lang="zh-CN" altLang="en-US" sz="1800" b="0" i="0" u="none" strike="noStrike" kern="1200" cap="none" spc="0" normalizeH="0" baseline="0" noProof="0" dirty="0">
              <a:ln>
                <a:noFill/>
              </a:ln>
              <a:solidFill>
                <a:prstClr val="black"/>
              </a:solidFill>
              <a:effectLst/>
              <a:uLnTx/>
              <a:uFillTx/>
              <a:ea typeface="华文楷体" panose="02010600040101010101" pitchFamily="2" charset="-122"/>
              <a:cs typeface="+mn-cs"/>
            </a:endParaRPr>
          </a:p>
        </p:txBody>
      </p:sp>
      <p:sp>
        <p:nvSpPr>
          <p:cNvPr id="19" name="矩形 18"/>
          <p:cNvSpPr/>
          <p:nvPr/>
        </p:nvSpPr>
        <p:spPr>
          <a:xfrm>
            <a:off x="978981" y="192884"/>
            <a:ext cx="9576554" cy="646331"/>
          </a:xfrm>
          <a:prstGeom prst="rect">
            <a:avLst/>
          </a:prstGeom>
        </p:spPr>
        <p:txBody>
          <a:bodyPr wrap="square">
            <a:spAutoFit/>
          </a:bodyPr>
          <a:lstStyle/>
          <a:p>
            <a:pPr lvl="0" algn="ctr">
              <a:defRPr/>
            </a:pPr>
            <a:r>
              <a:rPr lang="en-US" altLang="zh-CN" sz="3600" dirty="0">
                <a:latin typeface="+mj-lt"/>
              </a:rPr>
              <a:t>test </a:t>
            </a:r>
            <a:r>
              <a:rPr lang="en-US" altLang="zh-CN" sz="3600" dirty="0">
                <a:solidFill>
                  <a:prstClr val="black"/>
                </a:solidFill>
                <a:latin typeface="+mj-lt"/>
              </a:rPr>
              <a:t>result</a:t>
            </a:r>
          </a:p>
        </p:txBody>
      </p:sp>
      <p:pic>
        <p:nvPicPr>
          <p:cNvPr id="5" name="图片 4"/>
          <p:cNvPicPr>
            <a:picLocks noChangeAspect="1"/>
          </p:cNvPicPr>
          <p:nvPr/>
        </p:nvPicPr>
        <p:blipFill>
          <a:blip r:embed="rId6"/>
          <a:stretch>
            <a:fillRect/>
          </a:stretch>
        </p:blipFill>
        <p:spPr>
          <a:xfrm>
            <a:off x="853299" y="1715696"/>
            <a:ext cx="10833100" cy="1820689"/>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2507048637"/>
              </p:ext>
            </p:extLst>
          </p:nvPr>
        </p:nvGraphicFramePr>
        <p:xfrm>
          <a:off x="853299" y="3733740"/>
          <a:ext cx="8127999" cy="111252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0000"/>
                    </a:ext>
                  </a:extLst>
                </a:gridCol>
                <a:gridCol w="2709333">
                  <a:extLst>
                    <a:ext uri="{9D8B030D-6E8A-4147-A177-3AD203B41FA5}">
                      <a16:colId xmlns:a16="http://schemas.microsoft.com/office/drawing/2014/main" val="20001"/>
                    </a:ext>
                  </a:extLst>
                </a:gridCol>
                <a:gridCol w="2709333">
                  <a:extLst>
                    <a:ext uri="{9D8B030D-6E8A-4147-A177-3AD203B41FA5}">
                      <a16:colId xmlns:a16="http://schemas.microsoft.com/office/drawing/2014/main" val="20002"/>
                    </a:ext>
                  </a:extLst>
                </a:gridCol>
              </a:tblGrid>
              <a:tr h="370840">
                <a:tc>
                  <a:txBody>
                    <a:bodyPr/>
                    <a:lstStyle/>
                    <a:p>
                      <a:r>
                        <a:rPr lang="en-US" altLang="zh-CN" dirty="0"/>
                        <a:t>Measurement time step</a:t>
                      </a:r>
                      <a:endParaRPr lang="zh-CN" altLang="en-US" dirty="0"/>
                    </a:p>
                  </a:txBody>
                  <a:tcPr/>
                </a:tc>
                <a:tc>
                  <a:txBody>
                    <a:bodyPr/>
                    <a:lstStyle/>
                    <a:p>
                      <a:r>
                        <a:rPr lang="en-US" altLang="zh-CN" dirty="0"/>
                        <a:t>25ns --BX clock</a:t>
                      </a:r>
                      <a:endParaRPr lang="zh-CN" altLang="en-US" dirty="0"/>
                    </a:p>
                  </a:txBody>
                  <a:tcPr/>
                </a:tc>
                <a:tc>
                  <a:txBody>
                    <a:bodyPr/>
                    <a:lstStyle/>
                    <a:p>
                      <a:r>
                        <a:rPr lang="en-US" altLang="zh-CN" dirty="0"/>
                        <a:t>2.5 ns --coarse time</a:t>
                      </a:r>
                      <a:endParaRPr lang="zh-CN" altLang="en-US" dirty="0"/>
                    </a:p>
                  </a:txBody>
                  <a:tcPr/>
                </a:tc>
                <a:extLst>
                  <a:ext uri="{0D108BD9-81ED-4DB2-BD59-A6C34878D82A}">
                    <a16:rowId xmlns:a16="http://schemas.microsoft.com/office/drawing/2014/main" val="10000"/>
                  </a:ext>
                </a:extLst>
              </a:tr>
              <a:tr h="370840">
                <a:tc>
                  <a:txBody>
                    <a:bodyPr/>
                    <a:lstStyle/>
                    <a:p>
                      <a:r>
                        <a:rPr lang="en-US" altLang="zh-CN" dirty="0"/>
                        <a:t>BEB to FEB emulator1 </a:t>
                      </a:r>
                      <a:r>
                        <a:rPr lang="en-US" altLang="zh-CN" dirty="0" err="1"/>
                        <a:t>cnt</a:t>
                      </a:r>
                      <a:endParaRPr lang="en-US" altLang="zh-C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22*25 = 550 ns</a:t>
                      </a:r>
                      <a:endParaRPr lang="zh-CN" altLang="en-US" dirty="0"/>
                    </a:p>
                  </a:txBody>
                  <a:tcPr/>
                </a:tc>
                <a:tc>
                  <a:txBody>
                    <a:bodyPr/>
                    <a:lstStyle/>
                    <a:p>
                      <a:r>
                        <a:rPr lang="en-US" altLang="zh-CN" dirty="0"/>
                        <a:t>216 * 2.5 = 540.0 ns</a:t>
                      </a:r>
                      <a:endParaRPr lang="zh-CN" altLang="en-US" dirty="0"/>
                    </a:p>
                  </a:txBody>
                  <a:tcPr/>
                </a:tc>
                <a:extLst>
                  <a:ext uri="{0D108BD9-81ED-4DB2-BD59-A6C34878D82A}">
                    <a16:rowId xmlns:a16="http://schemas.microsoft.com/office/drawing/2014/main" val="100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BEB to FEB emulator2 </a:t>
                      </a:r>
                      <a:r>
                        <a:rPr lang="en-US" altLang="zh-CN" dirty="0" err="1"/>
                        <a:t>cnt</a:t>
                      </a:r>
                      <a:endParaRPr lang="en-US" altLang="zh-CN"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22*25 = 550 ns</a:t>
                      </a:r>
                      <a:endParaRPr lang="zh-CN" altLang="en-US" dirty="0"/>
                    </a:p>
                  </a:txBody>
                  <a:tcPr/>
                </a:tc>
                <a:tc>
                  <a:txBody>
                    <a:bodyPr/>
                    <a:lstStyle/>
                    <a:p>
                      <a:r>
                        <a:rPr lang="en-US" altLang="zh-CN" dirty="0"/>
                        <a:t>215 * 2.5 = 537.5 ns</a:t>
                      </a:r>
                      <a:endParaRPr lang="zh-CN" altLang="en-US" dirty="0"/>
                    </a:p>
                  </a:txBody>
                  <a:tcPr/>
                </a:tc>
                <a:extLst>
                  <a:ext uri="{0D108BD9-81ED-4DB2-BD59-A6C34878D82A}">
                    <a16:rowId xmlns:a16="http://schemas.microsoft.com/office/drawing/2014/main" val="10002"/>
                  </a:ext>
                </a:extLst>
              </a:tr>
            </a:tbl>
          </a:graphicData>
        </a:graphic>
      </p:graphicFrame>
      <p:sp>
        <p:nvSpPr>
          <p:cNvPr id="8" name="右大括号 7"/>
          <p:cNvSpPr/>
          <p:nvPr/>
        </p:nvSpPr>
        <p:spPr>
          <a:xfrm>
            <a:off x="9036050" y="4140200"/>
            <a:ext cx="234950" cy="70606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文本框 9"/>
          <p:cNvSpPr txBox="1"/>
          <p:nvPr/>
        </p:nvSpPr>
        <p:spPr>
          <a:xfrm>
            <a:off x="9388184" y="4290000"/>
            <a:ext cx="1091966" cy="369332"/>
          </a:xfrm>
          <a:prstGeom prst="rect">
            <a:avLst/>
          </a:prstGeom>
          <a:noFill/>
        </p:spPr>
        <p:txBody>
          <a:bodyPr wrap="none" rtlCol="0">
            <a:spAutoFit/>
          </a:bodyPr>
          <a:lstStyle/>
          <a:p>
            <a:r>
              <a:rPr lang="el-GR" altLang="zh-CN" dirty="0"/>
              <a:t>Δ</a:t>
            </a:r>
            <a:r>
              <a:rPr lang="en-US" altLang="zh-CN" dirty="0"/>
              <a:t> = 2.5 ns</a:t>
            </a:r>
            <a:endParaRPr lang="zh-CN" altLang="en-US" dirty="0"/>
          </a:p>
        </p:txBody>
      </p:sp>
      <p:sp>
        <p:nvSpPr>
          <p:cNvPr id="7" name="文本框 6"/>
          <p:cNvSpPr txBox="1"/>
          <p:nvPr/>
        </p:nvSpPr>
        <p:spPr>
          <a:xfrm>
            <a:off x="8045355" y="1974351"/>
            <a:ext cx="935943" cy="1260168"/>
          </a:xfrm>
          <a:prstGeom prst="rect">
            <a:avLst/>
          </a:prstGeom>
          <a:noFill/>
          <a:ln w="19050">
            <a:solidFill>
              <a:srgbClr val="FF0000"/>
            </a:solidFill>
          </a:ln>
        </p:spPr>
        <p:txBody>
          <a:bodyPr wrap="square" rtlCol="0">
            <a:spAutoFit/>
          </a:bodyPr>
          <a:lstStyle/>
          <a:p>
            <a:endParaRPr lang="zh-CN" altLang="en-US" dirty="0"/>
          </a:p>
        </p:txBody>
      </p:sp>
      <p:cxnSp>
        <p:nvCxnSpPr>
          <p:cNvPr id="13" name="直接箭头连接符 12"/>
          <p:cNvCxnSpPr>
            <a:stCxn id="7" idx="2"/>
          </p:cNvCxnSpPr>
          <p:nvPr/>
        </p:nvCxnSpPr>
        <p:spPr>
          <a:xfrm flipH="1">
            <a:off x="6605516" y="3234519"/>
            <a:ext cx="1907811" cy="43672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568778" y="5181338"/>
            <a:ext cx="10551478" cy="707886"/>
          </a:xfrm>
          <a:prstGeom prst="rect">
            <a:avLst/>
          </a:prstGeom>
          <a:noFill/>
        </p:spPr>
        <p:txBody>
          <a:bodyPr wrap="none" rtlCol="0">
            <a:spAutoFit/>
          </a:bodyPr>
          <a:lstStyle/>
          <a:p>
            <a:pPr lvl="0"/>
            <a:r>
              <a:rPr lang="en-US" altLang="zh-CN" sz="2000" i="1" dirty="0">
                <a:solidFill>
                  <a:prstClr val="black"/>
                </a:solidFill>
                <a:ea typeface="华文楷体" panose="02010600040101010101" pitchFamily="2" charset="-122"/>
              </a:rPr>
              <a:t>A deterministic latency between BEB and FEB emulator was achieved and measured, indicating that </a:t>
            </a:r>
          </a:p>
          <a:p>
            <a:pPr lvl="0"/>
            <a:r>
              <a:rPr lang="en-US" altLang="zh-CN" sz="2000" i="1" dirty="0">
                <a:solidFill>
                  <a:prstClr val="black"/>
                </a:solidFill>
                <a:ea typeface="华文楷体" panose="02010600040101010101" pitchFamily="2" charset="-122"/>
              </a:rPr>
              <a:t>the test system works normally.</a:t>
            </a:r>
          </a:p>
        </p:txBody>
      </p:sp>
      <p:sp>
        <p:nvSpPr>
          <p:cNvPr id="12" name="日期占位符 11">
            <a:extLst>
              <a:ext uri="{FF2B5EF4-FFF2-40B4-BE49-F238E27FC236}">
                <a16:creationId xmlns:a16="http://schemas.microsoft.com/office/drawing/2014/main" id="{B538ED2B-BA88-FD90-74EE-D5DDD3D6E55E}"/>
              </a:ext>
            </a:extLst>
          </p:cNvPr>
          <p:cNvSpPr>
            <a:spLocks noGrp="1"/>
          </p:cNvSpPr>
          <p:nvPr>
            <p:ph type="dt" sz="half" idx="10"/>
          </p:nvPr>
        </p:nvSpPr>
        <p:spPr/>
        <p:txBody>
          <a:bodyPr/>
          <a:lstStyle/>
          <a:p>
            <a:r>
              <a:rPr lang="en-US" altLang="zh-CN"/>
              <a:t>2022/8/1</a:t>
            </a:r>
            <a:endParaRPr lang="zh-CN" altLang="en-US"/>
          </a:p>
        </p:txBody>
      </p:sp>
      <p:sp>
        <p:nvSpPr>
          <p:cNvPr id="14" name="页脚占位符 13">
            <a:extLst>
              <a:ext uri="{FF2B5EF4-FFF2-40B4-BE49-F238E27FC236}">
                <a16:creationId xmlns:a16="http://schemas.microsoft.com/office/drawing/2014/main" id="{49A0ED48-C059-1A18-B949-B7B0C93C404D}"/>
              </a:ext>
            </a:extLst>
          </p:cNvPr>
          <p:cNvSpPr>
            <a:spLocks noGrp="1"/>
          </p:cNvSpPr>
          <p:nvPr>
            <p:ph type="ftr" sz="quarter" idx="11"/>
          </p:nvPr>
        </p:nvSpPr>
        <p:spPr/>
        <p:txBody>
          <a:bodyPr/>
          <a:lstStyle/>
          <a:p>
            <a:r>
              <a:rPr lang="en-US" altLang="zh-CN"/>
              <a:t>RT2022</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4" name="object 4"/>
          <p:cNvSpPr/>
          <p:nvPr/>
        </p:nvSpPr>
        <p:spPr>
          <a:xfrm>
            <a:off x="838199" y="0"/>
            <a:ext cx="9952461"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ea typeface="宋体" panose="02010600030101010101" pitchFamily="2" charset="-122"/>
                <a:cs typeface="+mn-cs"/>
              </a:rPr>
              <a:t>14</a:t>
            </a:fld>
            <a:endParaRPr kumimoji="0" lang="zh-CN" altLang="en-US" sz="1200" b="0" i="0" u="none" strike="noStrike" kern="1200" cap="none" spc="0" normalizeH="0" baseline="0" noProof="0">
              <a:ln>
                <a:noFill/>
              </a:ln>
              <a:solidFill>
                <a:prstClr val="black">
                  <a:tint val="75000"/>
                </a:prstClr>
              </a:solidFill>
              <a:effectLst/>
              <a:uLnTx/>
              <a:uFillTx/>
              <a:ea typeface="宋体" panose="02010600030101010101" pitchFamily="2" charset="-122"/>
              <a:cs typeface="+mn-cs"/>
            </a:endParaRPr>
          </a:p>
        </p:txBody>
      </p:sp>
      <p:sp>
        <p:nvSpPr>
          <p:cNvPr id="11" name="文本框 10"/>
          <p:cNvSpPr txBox="1"/>
          <p:nvPr/>
        </p:nvSpPr>
        <p:spPr>
          <a:xfrm>
            <a:off x="229114" y="1166742"/>
            <a:ext cx="11588942" cy="2862322"/>
          </a:xfrm>
          <a:prstGeom prst="rect">
            <a:avLst/>
          </a:prstGeom>
          <a:noFill/>
        </p:spPr>
        <p:txBody>
          <a:bodyPr wrap="none" rtlCol="0">
            <a:spAutoFit/>
          </a:bodyPr>
          <a:lstStyle/>
          <a:p>
            <a:pPr marL="285750" lvl="0" indent="-285750">
              <a:buFont typeface="Arial" panose="020B0604020202020204" pitchFamily="34" charset="0"/>
              <a:buChar char="•"/>
            </a:pPr>
            <a:r>
              <a:rPr kumimoji="0" lang="en-US" altLang="zh-CN" sz="1800" b="0" i="0" u="none" strike="noStrike" kern="1200" cap="none" spc="0" normalizeH="0" baseline="0" noProof="0" dirty="0">
                <a:ln>
                  <a:noFill/>
                </a:ln>
                <a:solidFill>
                  <a:prstClr val="black"/>
                </a:solidFill>
                <a:effectLst/>
                <a:uLnTx/>
                <a:uFillTx/>
                <a:ea typeface="华文楷体" panose="02010600040101010101" pitchFamily="2" charset="-122"/>
                <a:cs typeface="+mn-cs"/>
              </a:rPr>
              <a:t>Joint test system setup</a:t>
            </a:r>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One backend board receives 1 link from FEB.</a:t>
            </a:r>
          </a:p>
          <a:p>
            <a:pPr marL="742950" lvl="1" indent="-285750">
              <a:buFont typeface="Arial" panose="020B0604020202020204" pitchFamily="34" charset="0"/>
              <a:buChar char="•"/>
            </a:pPr>
            <a:r>
              <a:rPr kumimoji="0" lang="en-US" altLang="zh-CN" b="0" i="0" u="none" strike="noStrike" kern="1200" cap="none" spc="0" normalizeH="0" baseline="0" noProof="0" dirty="0">
                <a:ln>
                  <a:noFill/>
                </a:ln>
                <a:solidFill>
                  <a:prstClr val="black"/>
                </a:solidFill>
                <a:effectLst/>
                <a:uLnTx/>
                <a:uFillTx/>
                <a:ea typeface="华文楷体" panose="02010600040101010101" pitchFamily="2" charset="-122"/>
                <a:cs typeface="+mn-cs"/>
              </a:rPr>
              <a:t>T</a:t>
            </a:r>
            <a:r>
              <a:rPr lang="en-US" altLang="zh-CN" dirty="0">
                <a:solidFill>
                  <a:prstClr val="black"/>
                </a:solidFill>
                <a:ea typeface="华文楷体" panose="02010600040101010101" pitchFamily="2" charset="-122"/>
              </a:rPr>
              <a:t>he</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backend</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performs</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slow control (FEB powering up, configuration, etc.) and fast control (BC0 distribution, etc.) </a:t>
            </a:r>
          </a:p>
          <a:p>
            <a:pPr lvl="1"/>
            <a:r>
              <a:rPr lang="en-US" altLang="zh-CN" dirty="0">
                <a:solidFill>
                  <a:prstClr val="black"/>
                </a:solidFill>
                <a:ea typeface="华文楷体" panose="02010600040101010101" pitchFamily="2" charset="-122"/>
              </a:rPr>
              <a:t>for the FEBs. </a:t>
            </a:r>
          </a:p>
          <a:p>
            <a:pPr marL="285750" indent="-285750">
              <a:buFont typeface="Arial" panose="020B0604020202020204" pitchFamily="34" charset="0"/>
              <a:buChar char="•"/>
            </a:pPr>
            <a:r>
              <a:rPr lang="en-US" altLang="zh-CN" dirty="0">
                <a:solidFill>
                  <a:prstClr val="black"/>
                </a:solidFill>
                <a:ea typeface="华文楷体" panose="02010600040101010101" pitchFamily="2" charset="-122"/>
              </a:rPr>
              <a:t>Test results</a:t>
            </a:r>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When the FEB receives a BC0, it will sent the BC0 timestamp to backend. The result shows that the backend sends</a:t>
            </a:r>
          </a:p>
          <a:p>
            <a:pPr lvl="1"/>
            <a:r>
              <a:rPr lang="en-US" altLang="zh-CN" dirty="0">
                <a:solidFill>
                  <a:prstClr val="black"/>
                </a:solidFill>
                <a:ea typeface="华文楷体" panose="02010600040101010101" pitchFamily="2" charset="-122"/>
              </a:rPr>
              <a:t>BC0 to FEB every 3564BX constantly, indicating the system works normally. </a:t>
            </a:r>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The sigma of BC0 timestamp from FEB is </a:t>
            </a:r>
            <a:r>
              <a:rPr lang="en-US" altLang="zh-CN" dirty="0">
                <a:solidFill>
                  <a:srgbClr val="FF0000"/>
                </a:solidFill>
                <a:ea typeface="华文楷体" panose="02010600040101010101" pitchFamily="2" charset="-122"/>
              </a:rPr>
              <a:t>23.32 </a:t>
            </a:r>
            <a:r>
              <a:rPr lang="en-US" altLang="zh-CN" dirty="0" err="1">
                <a:solidFill>
                  <a:srgbClr val="FF0000"/>
                </a:solidFill>
                <a:ea typeface="华文楷体" panose="02010600040101010101" pitchFamily="2" charset="-122"/>
              </a:rPr>
              <a:t>ps</a:t>
            </a:r>
            <a:r>
              <a:rPr lang="en-US" altLang="zh-CN" dirty="0">
                <a:solidFill>
                  <a:prstClr val="black"/>
                </a:solidFill>
                <a:ea typeface="华文楷体" panose="02010600040101010101" pitchFamily="2" charset="-122"/>
              </a:rPr>
              <a:t> proves that the distribution of </a:t>
            </a:r>
            <a:r>
              <a:rPr lang="en-US" altLang="zh-CN" dirty="0">
                <a:ea typeface="华文楷体" panose="02010600040101010101" pitchFamily="2" charset="-122"/>
              </a:rPr>
              <a:t>BC0</a:t>
            </a:r>
            <a:r>
              <a:rPr lang="en-US" altLang="zh-CN" dirty="0">
                <a:solidFill>
                  <a:prstClr val="black"/>
                </a:solidFill>
                <a:ea typeface="华文楷体" panose="02010600040101010101" pitchFamily="2" charset="-122"/>
              </a:rPr>
              <a:t> is successful. </a:t>
            </a:r>
          </a:p>
          <a:p>
            <a:pPr marL="285750" indent="-285750">
              <a:buFont typeface="Arial" panose="020B0604020202020204" pitchFamily="34" charset="0"/>
              <a:buChar char="•"/>
            </a:pPr>
            <a:endParaRPr lang="en-US" altLang="zh-CN" dirty="0">
              <a:solidFill>
                <a:prstClr val="black"/>
              </a:solidFill>
              <a:ea typeface="华文楷体" panose="02010600040101010101" pitchFamily="2" charset="-122"/>
            </a:endParaRPr>
          </a:p>
          <a:p>
            <a:pPr lvl="1"/>
            <a:endParaRPr lang="en-US" altLang="zh-CN" dirty="0">
              <a:solidFill>
                <a:prstClr val="black"/>
              </a:solidFill>
              <a:ea typeface="华文楷体" panose="02010600040101010101" pitchFamily="2" charset="-122"/>
            </a:endParaRPr>
          </a:p>
        </p:txBody>
      </p:sp>
      <p:sp>
        <p:nvSpPr>
          <p:cNvPr id="19" name="矩形 18"/>
          <p:cNvSpPr/>
          <p:nvPr/>
        </p:nvSpPr>
        <p:spPr>
          <a:xfrm>
            <a:off x="978981" y="192884"/>
            <a:ext cx="9576554" cy="646331"/>
          </a:xfrm>
          <a:prstGeom prst="rect">
            <a:avLst/>
          </a:prstGeom>
        </p:spPr>
        <p:txBody>
          <a:bodyPr wrap="square">
            <a:spAutoFit/>
          </a:bodyPr>
          <a:lstStyle/>
          <a:p>
            <a:pPr lvl="0" algn="ctr">
              <a:defRPr/>
            </a:pPr>
            <a:r>
              <a:rPr lang="en-US" altLang="zh-CN" sz="3600" dirty="0">
                <a:latin typeface="+mj-lt"/>
              </a:rPr>
              <a:t>BEB to one FEB joint test</a:t>
            </a:r>
            <a:endParaRPr lang="en-US" altLang="zh-CN" sz="3600" dirty="0">
              <a:solidFill>
                <a:prstClr val="black"/>
              </a:solidFill>
              <a:latin typeface="+mj-lt"/>
            </a:endParaRPr>
          </a:p>
        </p:txBody>
      </p:sp>
      <p:sp>
        <p:nvSpPr>
          <p:cNvPr id="12" name="日期占位符 11">
            <a:extLst>
              <a:ext uri="{FF2B5EF4-FFF2-40B4-BE49-F238E27FC236}">
                <a16:creationId xmlns:a16="http://schemas.microsoft.com/office/drawing/2014/main" id="{B538ED2B-BA88-FD90-74EE-D5DDD3D6E55E}"/>
              </a:ext>
            </a:extLst>
          </p:cNvPr>
          <p:cNvSpPr>
            <a:spLocks noGrp="1"/>
          </p:cNvSpPr>
          <p:nvPr>
            <p:ph type="dt" sz="half" idx="10"/>
          </p:nvPr>
        </p:nvSpPr>
        <p:spPr/>
        <p:txBody>
          <a:bodyPr/>
          <a:lstStyle/>
          <a:p>
            <a:r>
              <a:rPr lang="en-US" altLang="zh-CN"/>
              <a:t>2022/8/1</a:t>
            </a:r>
            <a:endParaRPr lang="zh-CN" altLang="en-US"/>
          </a:p>
        </p:txBody>
      </p:sp>
      <p:sp>
        <p:nvSpPr>
          <p:cNvPr id="14" name="页脚占位符 13">
            <a:extLst>
              <a:ext uri="{FF2B5EF4-FFF2-40B4-BE49-F238E27FC236}">
                <a16:creationId xmlns:a16="http://schemas.microsoft.com/office/drawing/2014/main" id="{49A0ED48-C059-1A18-B949-B7B0C93C404D}"/>
              </a:ext>
            </a:extLst>
          </p:cNvPr>
          <p:cNvSpPr>
            <a:spLocks noGrp="1"/>
          </p:cNvSpPr>
          <p:nvPr>
            <p:ph type="ftr" sz="quarter" idx="11"/>
          </p:nvPr>
        </p:nvSpPr>
        <p:spPr/>
        <p:txBody>
          <a:bodyPr/>
          <a:lstStyle/>
          <a:p>
            <a:r>
              <a:rPr lang="en-US" altLang="zh-CN"/>
              <a:t>RT2022</a:t>
            </a:r>
            <a:endParaRPr lang="zh-CN" altLang="en-US"/>
          </a:p>
        </p:txBody>
      </p:sp>
      <p:pic>
        <p:nvPicPr>
          <p:cNvPr id="23" name="Picture 2" descr="C:\Users\Administrator\Desktop\iRPC2E_pre\khj-paper\RDTM_R&amp;Dof the BEE for iRPC towards CMS upgrade_Manuscript\6.png">
            <a:extLst>
              <a:ext uri="{FF2B5EF4-FFF2-40B4-BE49-F238E27FC236}">
                <a16:creationId xmlns:a16="http://schemas.microsoft.com/office/drawing/2014/main" id="{9018BBB6-1393-FDD2-337F-2666CB48D8D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35282" y="3517306"/>
            <a:ext cx="7783483" cy="2683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3591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4" name="object 4"/>
          <p:cNvSpPr/>
          <p:nvPr/>
        </p:nvSpPr>
        <p:spPr>
          <a:xfrm>
            <a:off x="880453" y="1032"/>
            <a:ext cx="9857085"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ea typeface="宋体" panose="02010600030101010101" pitchFamily="2" charset="-122"/>
                <a:cs typeface="+mn-cs"/>
              </a:rPr>
              <a:t>15</a:t>
            </a:fld>
            <a:endParaRPr kumimoji="0" lang="zh-CN" altLang="en-US" sz="1200" b="0" i="0" u="none" strike="noStrike" kern="1200" cap="none" spc="0" normalizeH="0" baseline="0" noProof="0">
              <a:ln>
                <a:noFill/>
              </a:ln>
              <a:solidFill>
                <a:prstClr val="black">
                  <a:tint val="75000"/>
                </a:prstClr>
              </a:solidFill>
              <a:effectLst/>
              <a:uLnTx/>
              <a:uFillTx/>
              <a:ea typeface="宋体" panose="02010600030101010101" pitchFamily="2" charset="-122"/>
              <a:cs typeface="+mn-cs"/>
            </a:endParaRPr>
          </a:p>
        </p:txBody>
      </p:sp>
      <p:sp>
        <p:nvSpPr>
          <p:cNvPr id="11" name="文本框 10"/>
          <p:cNvSpPr txBox="1"/>
          <p:nvPr/>
        </p:nvSpPr>
        <p:spPr>
          <a:xfrm>
            <a:off x="229114" y="1166742"/>
            <a:ext cx="6101222" cy="923330"/>
          </a:xfrm>
          <a:prstGeom prst="rect">
            <a:avLst/>
          </a:prstGeom>
          <a:noFill/>
        </p:spPr>
        <p:txBody>
          <a:bodyPr wrap="none" rtlCol="0">
            <a:spAutoFit/>
          </a:bodyPr>
          <a:lstStyle/>
          <a:p>
            <a:pPr marL="285750" lvl="0" indent="-285750">
              <a:buFont typeface="Arial" panose="020B0604020202020204" pitchFamily="34" charset="0"/>
              <a:buChar char="•"/>
            </a:pPr>
            <a:r>
              <a:rPr kumimoji="0" lang="en-US" altLang="zh-CN" sz="1800" b="0" i="0" u="none" strike="noStrike" kern="1200" cap="none" spc="0" normalizeH="0" baseline="0" noProof="0" dirty="0">
                <a:ln>
                  <a:noFill/>
                </a:ln>
                <a:solidFill>
                  <a:prstClr val="black"/>
                </a:solidFill>
                <a:effectLst/>
                <a:uLnTx/>
                <a:uFillTx/>
                <a:ea typeface="华文楷体" panose="02010600040101010101" pitchFamily="2" charset="-122"/>
                <a:cs typeface="+mn-cs"/>
              </a:rPr>
              <a:t>Joint test system setup</a:t>
            </a:r>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One backend board receives 2 links from FEBs.</a:t>
            </a:r>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The length of fibers are different to simulate real cases.</a:t>
            </a:r>
          </a:p>
        </p:txBody>
      </p:sp>
      <p:sp>
        <p:nvSpPr>
          <p:cNvPr id="19" name="矩形 18"/>
          <p:cNvSpPr/>
          <p:nvPr/>
        </p:nvSpPr>
        <p:spPr>
          <a:xfrm>
            <a:off x="978981" y="192884"/>
            <a:ext cx="9576554" cy="646331"/>
          </a:xfrm>
          <a:prstGeom prst="rect">
            <a:avLst/>
          </a:prstGeom>
        </p:spPr>
        <p:txBody>
          <a:bodyPr wrap="square">
            <a:spAutoFit/>
          </a:bodyPr>
          <a:lstStyle/>
          <a:p>
            <a:pPr lvl="0" algn="ctr">
              <a:defRPr/>
            </a:pPr>
            <a:r>
              <a:rPr lang="en-US" altLang="zh-CN" sz="3600" dirty="0">
                <a:latin typeface="+mj-lt"/>
              </a:rPr>
              <a:t>BEB to two FEB joint test</a:t>
            </a:r>
            <a:endParaRPr lang="en-US" altLang="zh-CN" sz="3600" dirty="0">
              <a:solidFill>
                <a:prstClr val="black"/>
              </a:solidFill>
              <a:latin typeface="+mj-lt"/>
            </a:endParaRPr>
          </a:p>
        </p:txBody>
      </p:sp>
      <p:sp>
        <p:nvSpPr>
          <p:cNvPr id="12" name="日期占位符 11">
            <a:extLst>
              <a:ext uri="{FF2B5EF4-FFF2-40B4-BE49-F238E27FC236}">
                <a16:creationId xmlns:a16="http://schemas.microsoft.com/office/drawing/2014/main" id="{B538ED2B-BA88-FD90-74EE-D5DDD3D6E55E}"/>
              </a:ext>
            </a:extLst>
          </p:cNvPr>
          <p:cNvSpPr>
            <a:spLocks noGrp="1"/>
          </p:cNvSpPr>
          <p:nvPr>
            <p:ph type="dt" sz="half" idx="10"/>
          </p:nvPr>
        </p:nvSpPr>
        <p:spPr/>
        <p:txBody>
          <a:bodyPr/>
          <a:lstStyle/>
          <a:p>
            <a:r>
              <a:rPr lang="en-US" altLang="zh-CN"/>
              <a:t>2022/8/1</a:t>
            </a:r>
            <a:endParaRPr lang="zh-CN" altLang="en-US"/>
          </a:p>
        </p:txBody>
      </p:sp>
      <p:sp>
        <p:nvSpPr>
          <p:cNvPr id="14" name="页脚占位符 13">
            <a:extLst>
              <a:ext uri="{FF2B5EF4-FFF2-40B4-BE49-F238E27FC236}">
                <a16:creationId xmlns:a16="http://schemas.microsoft.com/office/drawing/2014/main" id="{49A0ED48-C059-1A18-B949-B7B0C93C404D}"/>
              </a:ext>
            </a:extLst>
          </p:cNvPr>
          <p:cNvSpPr>
            <a:spLocks noGrp="1"/>
          </p:cNvSpPr>
          <p:nvPr>
            <p:ph type="ftr" sz="quarter" idx="11"/>
          </p:nvPr>
        </p:nvSpPr>
        <p:spPr/>
        <p:txBody>
          <a:bodyPr/>
          <a:lstStyle/>
          <a:p>
            <a:r>
              <a:rPr lang="en-US" altLang="zh-CN"/>
              <a:t>RT2022</a:t>
            </a:r>
            <a:endParaRPr lang="zh-CN" altLang="en-US"/>
          </a:p>
        </p:txBody>
      </p:sp>
      <p:grpSp>
        <p:nvGrpSpPr>
          <p:cNvPr id="35" name="组合 34">
            <a:extLst>
              <a:ext uri="{FF2B5EF4-FFF2-40B4-BE49-F238E27FC236}">
                <a16:creationId xmlns:a16="http://schemas.microsoft.com/office/drawing/2014/main" id="{5D80EAFB-D8EC-110B-D7B3-B5F1EEFDC35C}"/>
              </a:ext>
            </a:extLst>
          </p:cNvPr>
          <p:cNvGrpSpPr/>
          <p:nvPr/>
        </p:nvGrpSpPr>
        <p:grpSpPr>
          <a:xfrm>
            <a:off x="605422" y="2667317"/>
            <a:ext cx="8526268" cy="3707621"/>
            <a:chOff x="1031449" y="1920648"/>
            <a:chExt cx="8526268" cy="3707621"/>
          </a:xfrm>
        </p:grpSpPr>
        <p:pic>
          <p:nvPicPr>
            <p:cNvPr id="18" name="图片 17">
              <a:extLst>
                <a:ext uri="{FF2B5EF4-FFF2-40B4-BE49-F238E27FC236}">
                  <a16:creationId xmlns:a16="http://schemas.microsoft.com/office/drawing/2014/main" id="{475067A0-707E-B4F4-AFB3-47D30E9E069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31449" y="2028269"/>
              <a:ext cx="2700000" cy="3600000"/>
            </a:xfrm>
            <a:prstGeom prst="rect">
              <a:avLst/>
            </a:prstGeom>
          </p:spPr>
        </p:pic>
        <p:sp>
          <p:nvSpPr>
            <p:cNvPr id="22" name="文本框 21">
              <a:extLst>
                <a:ext uri="{FF2B5EF4-FFF2-40B4-BE49-F238E27FC236}">
                  <a16:creationId xmlns:a16="http://schemas.microsoft.com/office/drawing/2014/main" id="{BE962B6F-EC9C-C9B0-09A7-FE4DFC2B4E4C}"/>
                </a:ext>
              </a:extLst>
            </p:cNvPr>
            <p:cNvSpPr txBox="1"/>
            <p:nvPr/>
          </p:nvSpPr>
          <p:spPr>
            <a:xfrm>
              <a:off x="1955577" y="4737805"/>
              <a:ext cx="644728" cy="369332"/>
            </a:xfrm>
            <a:prstGeom prst="rect">
              <a:avLst/>
            </a:prstGeom>
            <a:noFill/>
          </p:spPr>
          <p:txBody>
            <a:bodyPr wrap="none" rtlCol="0">
              <a:spAutoFit/>
            </a:bodyPr>
            <a:lstStyle/>
            <a:p>
              <a:r>
                <a:rPr lang="en-US" altLang="zh-CN" dirty="0">
                  <a:solidFill>
                    <a:srgbClr val="FF0000"/>
                  </a:solidFill>
                </a:rPr>
                <a:t>FEB2</a:t>
              </a:r>
              <a:endParaRPr lang="zh-CN" altLang="en-US" dirty="0">
                <a:solidFill>
                  <a:srgbClr val="FF0000"/>
                </a:solidFill>
              </a:endParaRPr>
            </a:p>
          </p:txBody>
        </p:sp>
        <p:sp>
          <p:nvSpPr>
            <p:cNvPr id="25" name="文本框 24">
              <a:extLst>
                <a:ext uri="{FF2B5EF4-FFF2-40B4-BE49-F238E27FC236}">
                  <a16:creationId xmlns:a16="http://schemas.microsoft.com/office/drawing/2014/main" id="{6FADBD8A-4B8A-0857-25C2-39C048480774}"/>
                </a:ext>
              </a:extLst>
            </p:cNvPr>
            <p:cNvSpPr txBox="1"/>
            <p:nvPr/>
          </p:nvSpPr>
          <p:spPr>
            <a:xfrm>
              <a:off x="2002800" y="3166905"/>
              <a:ext cx="644728" cy="369332"/>
            </a:xfrm>
            <a:prstGeom prst="rect">
              <a:avLst/>
            </a:prstGeom>
            <a:noFill/>
          </p:spPr>
          <p:txBody>
            <a:bodyPr wrap="none" rtlCol="0">
              <a:spAutoFit/>
            </a:bodyPr>
            <a:lstStyle/>
            <a:p>
              <a:r>
                <a:rPr lang="en-US" altLang="zh-CN" dirty="0">
                  <a:solidFill>
                    <a:srgbClr val="FF0000"/>
                  </a:solidFill>
                </a:rPr>
                <a:t>FEB1</a:t>
              </a:r>
              <a:endParaRPr lang="zh-CN" altLang="en-US" dirty="0">
                <a:solidFill>
                  <a:srgbClr val="FF0000"/>
                </a:solidFill>
              </a:endParaRPr>
            </a:p>
          </p:txBody>
        </p:sp>
        <p:grpSp>
          <p:nvGrpSpPr>
            <p:cNvPr id="34" name="组合 33">
              <a:extLst>
                <a:ext uri="{FF2B5EF4-FFF2-40B4-BE49-F238E27FC236}">
                  <a16:creationId xmlns:a16="http://schemas.microsoft.com/office/drawing/2014/main" id="{C6FE4CD8-5CE5-157D-0304-215E110FA34A}"/>
                </a:ext>
              </a:extLst>
            </p:cNvPr>
            <p:cNvGrpSpPr/>
            <p:nvPr/>
          </p:nvGrpSpPr>
          <p:grpSpPr>
            <a:xfrm>
              <a:off x="3435520" y="1920648"/>
              <a:ext cx="6122197" cy="3600000"/>
              <a:chOff x="3884258" y="2138851"/>
              <a:chExt cx="6122197" cy="3600000"/>
            </a:xfrm>
          </p:grpSpPr>
          <p:pic>
            <p:nvPicPr>
              <p:cNvPr id="21" name="图片 20">
                <a:extLst>
                  <a:ext uri="{FF2B5EF4-FFF2-40B4-BE49-F238E27FC236}">
                    <a16:creationId xmlns:a16="http://schemas.microsoft.com/office/drawing/2014/main" id="{3383982B-A459-1283-EE3D-0EDF5691D44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06455" y="2138851"/>
                <a:ext cx="4800000" cy="3600000"/>
              </a:xfrm>
              <a:prstGeom prst="rect">
                <a:avLst/>
              </a:prstGeom>
            </p:spPr>
          </p:pic>
          <p:sp>
            <p:nvSpPr>
              <p:cNvPr id="26" name="文本框 25">
                <a:extLst>
                  <a:ext uri="{FF2B5EF4-FFF2-40B4-BE49-F238E27FC236}">
                    <a16:creationId xmlns:a16="http://schemas.microsoft.com/office/drawing/2014/main" id="{1FB24049-C090-A477-849B-826B81394A07}"/>
                  </a:ext>
                </a:extLst>
              </p:cNvPr>
              <p:cNvSpPr txBox="1"/>
              <p:nvPr/>
            </p:nvSpPr>
            <p:spPr>
              <a:xfrm>
                <a:off x="6816437" y="2851855"/>
                <a:ext cx="546945" cy="369332"/>
              </a:xfrm>
              <a:prstGeom prst="rect">
                <a:avLst/>
              </a:prstGeom>
              <a:noFill/>
            </p:spPr>
            <p:txBody>
              <a:bodyPr wrap="none" rtlCol="0">
                <a:spAutoFit/>
              </a:bodyPr>
              <a:lstStyle/>
              <a:p>
                <a:r>
                  <a:rPr lang="en-US" altLang="zh-CN" dirty="0">
                    <a:solidFill>
                      <a:srgbClr val="FF0000"/>
                    </a:solidFill>
                  </a:rPr>
                  <a:t>BEB</a:t>
                </a:r>
                <a:endParaRPr lang="zh-CN" altLang="en-US" dirty="0">
                  <a:solidFill>
                    <a:srgbClr val="FF0000"/>
                  </a:solidFill>
                </a:endParaRPr>
              </a:p>
            </p:txBody>
          </p:sp>
          <p:sp>
            <p:nvSpPr>
              <p:cNvPr id="27" name="文本框 26">
                <a:extLst>
                  <a:ext uri="{FF2B5EF4-FFF2-40B4-BE49-F238E27FC236}">
                    <a16:creationId xmlns:a16="http://schemas.microsoft.com/office/drawing/2014/main" id="{7E95958F-8C7D-E406-2791-98FB601BA1DB}"/>
                  </a:ext>
                </a:extLst>
              </p:cNvPr>
              <p:cNvSpPr txBox="1"/>
              <p:nvPr/>
            </p:nvSpPr>
            <p:spPr>
              <a:xfrm>
                <a:off x="3884258" y="3972091"/>
                <a:ext cx="2244782" cy="369332"/>
              </a:xfrm>
              <a:prstGeom prst="rect">
                <a:avLst/>
              </a:prstGeom>
              <a:noFill/>
            </p:spPr>
            <p:txBody>
              <a:bodyPr wrap="none" rtlCol="0">
                <a:spAutoFit/>
              </a:bodyPr>
              <a:lstStyle/>
              <a:p>
                <a:r>
                  <a:rPr lang="en-US" altLang="zh-CN" dirty="0">
                    <a:solidFill>
                      <a:srgbClr val="FF0000"/>
                    </a:solidFill>
                  </a:rPr>
                  <a:t>Different length fibers</a:t>
                </a:r>
                <a:endParaRPr lang="zh-CN" altLang="en-US" dirty="0">
                  <a:solidFill>
                    <a:srgbClr val="FF0000"/>
                  </a:solidFill>
                </a:endParaRPr>
              </a:p>
            </p:txBody>
          </p:sp>
          <p:sp>
            <p:nvSpPr>
              <p:cNvPr id="28" name="文本框 27">
                <a:extLst>
                  <a:ext uri="{FF2B5EF4-FFF2-40B4-BE49-F238E27FC236}">
                    <a16:creationId xmlns:a16="http://schemas.microsoft.com/office/drawing/2014/main" id="{B2787041-C760-F7D8-BB5F-5DC2DD14E0F0}"/>
                  </a:ext>
                </a:extLst>
              </p:cNvPr>
              <p:cNvSpPr txBox="1"/>
              <p:nvPr/>
            </p:nvSpPr>
            <p:spPr>
              <a:xfrm>
                <a:off x="7606455" y="2238641"/>
                <a:ext cx="785664" cy="369332"/>
              </a:xfrm>
              <a:prstGeom prst="rect">
                <a:avLst/>
              </a:prstGeom>
              <a:noFill/>
            </p:spPr>
            <p:txBody>
              <a:bodyPr wrap="none" rtlCol="0">
                <a:spAutoFit/>
              </a:bodyPr>
              <a:lstStyle/>
              <a:p>
                <a:r>
                  <a:rPr lang="en-US" altLang="zh-CN" dirty="0">
                    <a:solidFill>
                      <a:srgbClr val="FF0000"/>
                    </a:solidFill>
                  </a:rPr>
                  <a:t>Server</a:t>
                </a:r>
                <a:endParaRPr lang="zh-CN" altLang="en-US" dirty="0">
                  <a:solidFill>
                    <a:srgbClr val="FF0000"/>
                  </a:solidFill>
                </a:endParaRPr>
              </a:p>
            </p:txBody>
          </p:sp>
        </p:grpSp>
        <p:cxnSp>
          <p:nvCxnSpPr>
            <p:cNvPr id="30" name="连接符: 肘形 29">
              <a:extLst>
                <a:ext uri="{FF2B5EF4-FFF2-40B4-BE49-F238E27FC236}">
                  <a16:creationId xmlns:a16="http://schemas.microsoft.com/office/drawing/2014/main" id="{7F9C6E89-0F41-CD5D-02B9-2C935AC860E5}"/>
                </a:ext>
              </a:extLst>
            </p:cNvPr>
            <p:cNvCxnSpPr/>
            <p:nvPr/>
          </p:nvCxnSpPr>
          <p:spPr>
            <a:xfrm>
              <a:off x="3581400" y="2893868"/>
              <a:ext cx="1532659" cy="1376796"/>
            </a:xfrm>
            <a:prstGeom prst="bentConnector3">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连接符: 肘形 30">
              <a:extLst>
                <a:ext uri="{FF2B5EF4-FFF2-40B4-BE49-F238E27FC236}">
                  <a16:creationId xmlns:a16="http://schemas.microsoft.com/office/drawing/2014/main" id="{DC3EC87E-64D7-D53F-5223-B1D81EA4F1BA}"/>
                </a:ext>
              </a:extLst>
            </p:cNvPr>
            <p:cNvCxnSpPr>
              <a:cxnSpLocks/>
            </p:cNvCxnSpPr>
            <p:nvPr/>
          </p:nvCxnSpPr>
          <p:spPr>
            <a:xfrm flipV="1">
              <a:off x="3581400" y="4261069"/>
              <a:ext cx="1532659" cy="383667"/>
            </a:xfrm>
            <a:prstGeom prst="bentConnector3">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71996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4" name="object 4"/>
          <p:cNvSpPr/>
          <p:nvPr/>
        </p:nvSpPr>
        <p:spPr>
          <a:xfrm>
            <a:off x="838199" y="-42066"/>
            <a:ext cx="9952461"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ea typeface="宋体" panose="02010600030101010101" pitchFamily="2" charset="-122"/>
                <a:cs typeface="+mn-cs"/>
              </a:rPr>
              <a:t>16</a:t>
            </a:fld>
            <a:endParaRPr kumimoji="0" lang="zh-CN" altLang="en-US" sz="1200" b="0" i="0" u="none" strike="noStrike" kern="1200" cap="none" spc="0" normalizeH="0" baseline="0" noProof="0">
              <a:ln>
                <a:noFill/>
              </a:ln>
              <a:solidFill>
                <a:prstClr val="black">
                  <a:tint val="75000"/>
                </a:prstClr>
              </a:solidFill>
              <a:effectLst/>
              <a:uLnTx/>
              <a:uFillTx/>
              <a:ea typeface="宋体" panose="02010600030101010101" pitchFamily="2" charset="-122"/>
              <a:cs typeface="+mn-cs"/>
            </a:endParaRPr>
          </a:p>
        </p:txBody>
      </p:sp>
      <p:sp>
        <p:nvSpPr>
          <p:cNvPr id="19" name="矩形 18"/>
          <p:cNvSpPr/>
          <p:nvPr/>
        </p:nvSpPr>
        <p:spPr>
          <a:xfrm>
            <a:off x="978981" y="192884"/>
            <a:ext cx="9576554" cy="646331"/>
          </a:xfrm>
          <a:prstGeom prst="rect">
            <a:avLst/>
          </a:prstGeom>
        </p:spPr>
        <p:txBody>
          <a:bodyPr wrap="square">
            <a:spAutoFit/>
          </a:bodyPr>
          <a:lstStyle/>
          <a:p>
            <a:pPr lvl="0" algn="ctr">
              <a:defRPr/>
            </a:pPr>
            <a:r>
              <a:rPr lang="en-US" altLang="zh-CN" sz="3600" dirty="0">
                <a:latin typeface="+mj-lt"/>
              </a:rPr>
              <a:t>BEB to two FEB test method</a:t>
            </a:r>
            <a:endParaRPr lang="en-US" altLang="zh-CN" sz="3600" dirty="0">
              <a:solidFill>
                <a:prstClr val="black"/>
              </a:solidFill>
              <a:latin typeface="+mj-lt"/>
            </a:endParaRPr>
          </a:p>
        </p:txBody>
      </p:sp>
      <p:sp>
        <p:nvSpPr>
          <p:cNvPr id="12" name="日期占位符 11">
            <a:extLst>
              <a:ext uri="{FF2B5EF4-FFF2-40B4-BE49-F238E27FC236}">
                <a16:creationId xmlns:a16="http://schemas.microsoft.com/office/drawing/2014/main" id="{B538ED2B-BA88-FD90-74EE-D5DDD3D6E55E}"/>
              </a:ext>
            </a:extLst>
          </p:cNvPr>
          <p:cNvSpPr>
            <a:spLocks noGrp="1"/>
          </p:cNvSpPr>
          <p:nvPr>
            <p:ph type="dt" sz="half" idx="10"/>
          </p:nvPr>
        </p:nvSpPr>
        <p:spPr/>
        <p:txBody>
          <a:bodyPr/>
          <a:lstStyle/>
          <a:p>
            <a:r>
              <a:rPr lang="en-US" altLang="zh-CN"/>
              <a:t>2022/8/1</a:t>
            </a:r>
            <a:endParaRPr lang="zh-CN" altLang="en-US"/>
          </a:p>
        </p:txBody>
      </p:sp>
      <p:sp>
        <p:nvSpPr>
          <p:cNvPr id="14" name="页脚占位符 13">
            <a:extLst>
              <a:ext uri="{FF2B5EF4-FFF2-40B4-BE49-F238E27FC236}">
                <a16:creationId xmlns:a16="http://schemas.microsoft.com/office/drawing/2014/main" id="{49A0ED48-C059-1A18-B949-B7B0C93C404D}"/>
              </a:ext>
            </a:extLst>
          </p:cNvPr>
          <p:cNvSpPr>
            <a:spLocks noGrp="1"/>
          </p:cNvSpPr>
          <p:nvPr>
            <p:ph type="ftr" sz="quarter" idx="11"/>
          </p:nvPr>
        </p:nvSpPr>
        <p:spPr/>
        <p:txBody>
          <a:bodyPr/>
          <a:lstStyle/>
          <a:p>
            <a:r>
              <a:rPr lang="en-US" altLang="zh-CN"/>
              <a:t>RT2022</a:t>
            </a:r>
            <a:endParaRPr lang="zh-CN" altLang="en-US"/>
          </a:p>
        </p:txBody>
      </p:sp>
      <p:sp>
        <p:nvSpPr>
          <p:cNvPr id="36" name="文本框 35">
            <a:extLst>
              <a:ext uri="{FF2B5EF4-FFF2-40B4-BE49-F238E27FC236}">
                <a16:creationId xmlns:a16="http://schemas.microsoft.com/office/drawing/2014/main" id="{910351A8-E613-5D15-8A5B-7B1CEA8A0C39}"/>
              </a:ext>
            </a:extLst>
          </p:cNvPr>
          <p:cNvSpPr txBox="1"/>
          <p:nvPr/>
        </p:nvSpPr>
        <p:spPr>
          <a:xfrm>
            <a:off x="151182" y="1215416"/>
            <a:ext cx="10865960" cy="3139321"/>
          </a:xfrm>
          <a:prstGeom prst="rect">
            <a:avLst/>
          </a:prstGeom>
          <a:noFill/>
        </p:spPr>
        <p:txBody>
          <a:bodyPr wrap="square" rtlCol="0">
            <a:spAutoFit/>
          </a:bodyPr>
          <a:lstStyle/>
          <a:p>
            <a:pPr marL="285750" lvl="0" indent="-285750">
              <a:buFont typeface="Arial" panose="020B0604020202020204" pitchFamily="34" charset="0"/>
              <a:buChar char="•"/>
            </a:pPr>
            <a:r>
              <a:rPr kumimoji="0" lang="en-US" altLang="zh-CN" sz="1800" b="0" i="0" u="none" strike="noStrike" kern="1200" cap="none" spc="0" normalizeH="0" baseline="0" noProof="0" dirty="0">
                <a:ln>
                  <a:noFill/>
                </a:ln>
                <a:solidFill>
                  <a:prstClr val="black"/>
                </a:solidFill>
                <a:effectLst/>
                <a:uLnTx/>
                <a:uFillTx/>
                <a:ea typeface="华文楷体" panose="02010600040101010101" pitchFamily="2" charset="-122"/>
                <a:cs typeface="+mn-cs"/>
              </a:rPr>
              <a:t>Detail</a:t>
            </a:r>
          </a:p>
          <a:p>
            <a:pPr marL="742950" lvl="1" indent="-285750">
              <a:buFont typeface="Arial" panose="020B0604020202020204" pitchFamily="34" charset="0"/>
              <a:buChar char="•"/>
            </a:pPr>
            <a:r>
              <a:rPr kumimoji="0" lang="en-US" altLang="zh-CN" b="0" i="0" u="none" strike="noStrike" kern="1200" cap="none" spc="0" normalizeH="0" baseline="0" noProof="0" dirty="0">
                <a:ln>
                  <a:noFill/>
                </a:ln>
                <a:solidFill>
                  <a:prstClr val="black"/>
                </a:solidFill>
                <a:effectLst/>
                <a:uLnTx/>
                <a:uFillTx/>
                <a:ea typeface="华文楷体" panose="02010600040101010101" pitchFamily="2" charset="-122"/>
                <a:cs typeface="+mn-cs"/>
              </a:rPr>
              <a:t>The BC0 distribution to one FEB has been proved successful. </a:t>
            </a:r>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This method was used to measure the latency between two links, </a:t>
            </a:r>
            <a:r>
              <a:rPr lang="en-US" altLang="zh-CN" b="1" dirty="0">
                <a:solidFill>
                  <a:prstClr val="black"/>
                </a:solidFill>
                <a:ea typeface="华文楷体" panose="02010600040101010101" pitchFamily="2" charset="-122"/>
              </a:rPr>
              <a:t>which will affect the backend trigger function rather than iRPC position resolution.</a:t>
            </a:r>
          </a:p>
          <a:p>
            <a:pPr marL="1200150" lvl="2" indent="-285750">
              <a:buFont typeface="Arial" panose="020B0604020202020204" pitchFamily="34" charset="0"/>
              <a:buChar char="•"/>
            </a:pPr>
            <a:r>
              <a:rPr lang="en-US" altLang="zh-CN" dirty="0" err="1">
                <a:solidFill>
                  <a:prstClr val="black"/>
                </a:solidFill>
                <a:ea typeface="华文楷体" panose="02010600040101010101" pitchFamily="2" charset="-122"/>
              </a:rPr>
              <a:t>Eg.</a:t>
            </a:r>
            <a:r>
              <a:rPr lang="en-US" altLang="zh-CN" dirty="0">
                <a:solidFill>
                  <a:prstClr val="black"/>
                </a:solidFill>
                <a:ea typeface="华文楷体" panose="02010600040101010101" pitchFamily="2" charset="-122"/>
              </a:rPr>
              <a:t> If muons hit the middle of the chamber, FEB1 and FEB2 will give same position(~2 cm) but different timing because of different latency.</a:t>
            </a:r>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The backend records the start of BC0 distribution and the end of BC0 feedback via a 12-bit counter of the 2.5 ns step.</a:t>
            </a:r>
          </a:p>
          <a:p>
            <a:pPr marL="742950" lvl="1" indent="-285750">
              <a:buFont typeface="Arial" panose="020B0604020202020204" pitchFamily="34" charset="0"/>
              <a:buChar char="•"/>
            </a:pPr>
            <a:r>
              <a:rPr lang="en-US" altLang="zh-CN" dirty="0">
                <a:solidFill>
                  <a:prstClr val="black"/>
                </a:solidFill>
                <a:ea typeface="华文楷体" panose="02010600040101010101" pitchFamily="2" charset="-122"/>
              </a:rPr>
              <a:t>Half of</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the</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the</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time</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difference(1.25 ns step) between two links</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will</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be</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used</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to</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correct</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the</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slower</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link</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via</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slow</a:t>
            </a:r>
            <a:r>
              <a:rPr lang="zh-CN" altLang="en-US" dirty="0">
                <a:solidFill>
                  <a:prstClr val="black"/>
                </a:solidFill>
                <a:ea typeface="华文楷体" panose="02010600040101010101" pitchFamily="2" charset="-122"/>
              </a:rPr>
              <a:t> </a:t>
            </a:r>
            <a:r>
              <a:rPr lang="en-US" altLang="zh-CN" dirty="0">
                <a:solidFill>
                  <a:prstClr val="black"/>
                </a:solidFill>
                <a:ea typeface="华文楷体" panose="02010600040101010101" pitchFamily="2" charset="-122"/>
              </a:rPr>
              <a:t>control.</a:t>
            </a:r>
          </a:p>
          <a:p>
            <a:pPr marL="742950" lvl="1" indent="-285750">
              <a:buFont typeface="Arial" panose="020B0604020202020204" pitchFamily="34" charset="0"/>
              <a:buChar char="•"/>
            </a:pPr>
            <a:endParaRPr lang="en-US" altLang="zh-CN" dirty="0">
              <a:solidFill>
                <a:prstClr val="black"/>
              </a:solidFill>
              <a:ea typeface="华文楷体" panose="02010600040101010101" pitchFamily="2" charset="-122"/>
            </a:endParaRPr>
          </a:p>
        </p:txBody>
      </p:sp>
      <p:sp>
        <p:nvSpPr>
          <p:cNvPr id="97" name="文本框 36">
            <a:extLst>
              <a:ext uri="{FF2B5EF4-FFF2-40B4-BE49-F238E27FC236}">
                <a16:creationId xmlns:a16="http://schemas.microsoft.com/office/drawing/2014/main" id="{9446C30F-480A-9E54-6C95-D1682197FE13}"/>
              </a:ext>
            </a:extLst>
          </p:cNvPr>
          <p:cNvSpPr txBox="1"/>
          <p:nvPr/>
        </p:nvSpPr>
        <p:spPr>
          <a:xfrm>
            <a:off x="1046503" y="4819549"/>
            <a:ext cx="902811" cy="323165"/>
          </a:xfrm>
          <a:prstGeom prst="rect">
            <a:avLst/>
          </a:prstGeom>
          <a:noFill/>
        </p:spPr>
        <p:txBody>
          <a:bodyPr wrap="none"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r>
              <a:rPr lang="el-GR" altLang="zh-CN" sz="1500" dirty="0">
                <a:ea typeface="宋体" panose="02010600030101010101" pitchFamily="2" charset="-122"/>
              </a:rPr>
              <a:t>Δφ</a:t>
            </a:r>
            <a:r>
              <a:rPr lang="en-US" altLang="zh-CN" sz="1500" dirty="0">
                <a:ea typeface="宋体" panose="02010600030101010101" pitchFamily="2" charset="-122"/>
              </a:rPr>
              <a:t>=20°</a:t>
            </a:r>
            <a:endParaRPr lang="zh-CN" altLang="en-US" sz="1500" dirty="0">
              <a:ea typeface="宋体" panose="02010600030101010101" pitchFamily="2" charset="-122"/>
            </a:endParaRPr>
          </a:p>
        </p:txBody>
      </p:sp>
      <p:grpSp>
        <p:nvGrpSpPr>
          <p:cNvPr id="119" name="组合 118">
            <a:extLst>
              <a:ext uri="{FF2B5EF4-FFF2-40B4-BE49-F238E27FC236}">
                <a16:creationId xmlns:a16="http://schemas.microsoft.com/office/drawing/2014/main" id="{5A72713B-39B4-C04E-CB57-5B70C9DA60E2}"/>
              </a:ext>
            </a:extLst>
          </p:cNvPr>
          <p:cNvGrpSpPr/>
          <p:nvPr/>
        </p:nvGrpSpPr>
        <p:grpSpPr>
          <a:xfrm>
            <a:off x="1987560" y="3935492"/>
            <a:ext cx="7559395" cy="2104810"/>
            <a:chOff x="1051205" y="3274120"/>
            <a:chExt cx="7559395" cy="2104810"/>
          </a:xfrm>
        </p:grpSpPr>
        <p:grpSp>
          <p:nvGrpSpPr>
            <p:cNvPr id="51" name="组合 50">
              <a:extLst>
                <a:ext uri="{FF2B5EF4-FFF2-40B4-BE49-F238E27FC236}">
                  <a16:creationId xmlns:a16="http://schemas.microsoft.com/office/drawing/2014/main" id="{9A32CE5B-B2B5-48D0-01D6-D54EC946E809}"/>
                </a:ext>
              </a:extLst>
            </p:cNvPr>
            <p:cNvGrpSpPr/>
            <p:nvPr/>
          </p:nvGrpSpPr>
          <p:grpSpPr>
            <a:xfrm>
              <a:off x="1051205" y="3274120"/>
              <a:ext cx="5048866" cy="2104810"/>
              <a:chOff x="652162" y="3250099"/>
              <a:chExt cx="5048866" cy="2104810"/>
            </a:xfrm>
          </p:grpSpPr>
          <p:pic>
            <p:nvPicPr>
              <p:cNvPr id="52" name="图片 51">
                <a:extLst>
                  <a:ext uri="{FF2B5EF4-FFF2-40B4-BE49-F238E27FC236}">
                    <a16:creationId xmlns:a16="http://schemas.microsoft.com/office/drawing/2014/main" id="{499CDEE4-3DAC-9D1B-6B1C-02C11B7A9C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8795" y="3250099"/>
                <a:ext cx="3532736" cy="2077363"/>
              </a:xfrm>
              <a:prstGeom prst="rect">
                <a:avLst/>
              </a:prstGeom>
            </p:spPr>
          </p:pic>
          <p:grpSp>
            <p:nvGrpSpPr>
              <p:cNvPr id="53" name="组合 52">
                <a:extLst>
                  <a:ext uri="{FF2B5EF4-FFF2-40B4-BE49-F238E27FC236}">
                    <a16:creationId xmlns:a16="http://schemas.microsoft.com/office/drawing/2014/main" id="{64675690-9794-6E04-781C-3948FBD2FD78}"/>
                  </a:ext>
                </a:extLst>
              </p:cNvPr>
              <p:cNvGrpSpPr/>
              <p:nvPr/>
            </p:nvGrpSpPr>
            <p:grpSpPr>
              <a:xfrm>
                <a:off x="1786758" y="3530350"/>
                <a:ext cx="895142" cy="1824559"/>
                <a:chOff x="4481289" y="1966722"/>
                <a:chExt cx="2281629" cy="3874508"/>
              </a:xfrm>
            </p:grpSpPr>
            <p:sp>
              <p:nvSpPr>
                <p:cNvPr id="65" name="object 2">
                  <a:extLst>
                    <a:ext uri="{FF2B5EF4-FFF2-40B4-BE49-F238E27FC236}">
                      <a16:creationId xmlns:a16="http://schemas.microsoft.com/office/drawing/2014/main" id="{62C82A81-F1D6-E299-F14D-E7B3AC531E59}"/>
                    </a:ext>
                  </a:extLst>
                </p:cNvPr>
                <p:cNvSpPr txBox="1"/>
                <p:nvPr/>
              </p:nvSpPr>
              <p:spPr>
                <a:xfrm>
                  <a:off x="5324856" y="4137026"/>
                  <a:ext cx="1092327" cy="461586"/>
                </a:xfrm>
                <a:prstGeom prst="rect">
                  <a:avLst/>
                </a:prstGeom>
              </p:spPr>
              <p:txBody>
                <a:bodyPr vert="horz" wrap="square" lIns="0" tIns="9525" rIns="0" bIns="0"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9525" defTabSz="685800">
                    <a:spcBef>
                      <a:spcPts val="75"/>
                    </a:spcBef>
                  </a:pPr>
                  <a:endParaRPr dirty="0">
                    <a:cs typeface="Calibri" panose="020F0502020204030204"/>
                  </a:endParaRPr>
                </a:p>
              </p:txBody>
            </p:sp>
            <p:sp>
              <p:nvSpPr>
                <p:cNvPr id="66" name="object 3">
                  <a:extLst>
                    <a:ext uri="{FF2B5EF4-FFF2-40B4-BE49-F238E27FC236}">
                      <a16:creationId xmlns:a16="http://schemas.microsoft.com/office/drawing/2014/main" id="{B9AE3935-E1EF-FA55-ED39-23F26BF970FE}"/>
                    </a:ext>
                  </a:extLst>
                </p:cNvPr>
                <p:cNvSpPr/>
                <p:nvPr/>
              </p:nvSpPr>
              <p:spPr>
                <a:xfrm>
                  <a:off x="5244845" y="2807970"/>
                  <a:ext cx="980440" cy="368935"/>
                </a:xfrm>
                <a:custGeom>
                  <a:avLst/>
                  <a:gdLst/>
                  <a:ahLst/>
                  <a:cxnLst/>
                  <a:rect l="l" t="t" r="r" b="b"/>
                  <a:pathLst>
                    <a:path w="980439" h="368935">
                      <a:moveTo>
                        <a:pt x="0" y="368808"/>
                      </a:moveTo>
                      <a:lnTo>
                        <a:pt x="979932" y="368808"/>
                      </a:lnTo>
                      <a:lnTo>
                        <a:pt x="979932" y="0"/>
                      </a:lnTo>
                      <a:lnTo>
                        <a:pt x="0" y="0"/>
                      </a:lnTo>
                      <a:lnTo>
                        <a:pt x="0" y="368808"/>
                      </a:lnTo>
                      <a:close/>
                    </a:path>
                  </a:pathLst>
                </a:custGeom>
                <a:solidFill>
                  <a:srgbClr val="FFFFFF"/>
                </a:solidFill>
              </p:spPr>
              <p:txBody>
                <a:bodyPr wrap="square" lIns="0" tIns="0" rIns="0" bIns="0" rtlCol="0"/>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endParaRPr sz="1350"/>
                </a:p>
              </p:txBody>
            </p:sp>
            <p:sp>
              <p:nvSpPr>
                <p:cNvPr id="67" name="object 5">
                  <a:extLst>
                    <a:ext uri="{FF2B5EF4-FFF2-40B4-BE49-F238E27FC236}">
                      <a16:creationId xmlns:a16="http://schemas.microsoft.com/office/drawing/2014/main" id="{79A55271-B7D3-99E4-739E-E0C875EF7791}"/>
                    </a:ext>
                  </a:extLst>
                </p:cNvPr>
                <p:cNvSpPr/>
                <p:nvPr/>
              </p:nvSpPr>
              <p:spPr>
                <a:xfrm>
                  <a:off x="4792218" y="5284470"/>
                  <a:ext cx="1624965" cy="368935"/>
                </a:xfrm>
                <a:custGeom>
                  <a:avLst/>
                  <a:gdLst/>
                  <a:ahLst/>
                  <a:cxnLst/>
                  <a:rect l="l" t="t" r="r" b="b"/>
                  <a:pathLst>
                    <a:path w="1624964" h="368935">
                      <a:moveTo>
                        <a:pt x="0" y="368808"/>
                      </a:moveTo>
                      <a:lnTo>
                        <a:pt x="1624584" y="368808"/>
                      </a:lnTo>
                      <a:lnTo>
                        <a:pt x="1624584" y="0"/>
                      </a:lnTo>
                      <a:lnTo>
                        <a:pt x="0" y="0"/>
                      </a:lnTo>
                      <a:lnTo>
                        <a:pt x="0" y="368808"/>
                      </a:lnTo>
                      <a:close/>
                    </a:path>
                  </a:pathLst>
                </a:custGeom>
                <a:solidFill>
                  <a:srgbClr val="FFFFFF"/>
                </a:solidFill>
              </p:spPr>
              <p:txBody>
                <a:bodyPr wrap="square" lIns="0" tIns="0" rIns="0" bIns="0" rtlCol="0"/>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endParaRPr sz="1350"/>
                </a:p>
              </p:txBody>
            </p:sp>
            <p:sp>
              <p:nvSpPr>
                <p:cNvPr id="68" name="object 6">
                  <a:extLst>
                    <a:ext uri="{FF2B5EF4-FFF2-40B4-BE49-F238E27FC236}">
                      <a16:creationId xmlns:a16="http://schemas.microsoft.com/office/drawing/2014/main" id="{DAA31064-498F-BBA4-E2D6-15DC1145E07F}"/>
                    </a:ext>
                  </a:extLst>
                </p:cNvPr>
                <p:cNvSpPr txBox="1"/>
                <p:nvPr/>
              </p:nvSpPr>
              <p:spPr>
                <a:xfrm>
                  <a:off x="4481289" y="5379644"/>
                  <a:ext cx="2102485" cy="461586"/>
                </a:xfrm>
                <a:prstGeom prst="rect">
                  <a:avLst/>
                </a:prstGeom>
              </p:spPr>
              <p:txBody>
                <a:bodyPr vert="horz" wrap="square" lIns="0" tIns="9525" rIns="0" bIns="0"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9525" defTabSz="685800">
                    <a:spcBef>
                      <a:spcPts val="75"/>
                    </a:spcBef>
                  </a:pPr>
                  <a:r>
                    <a:rPr spc="-8" dirty="0">
                      <a:cs typeface="Calibri" panose="020F0502020204030204"/>
                    </a:rPr>
                    <a:t>return</a:t>
                  </a:r>
                  <a:r>
                    <a:rPr lang="en-US" spc="-8" dirty="0">
                      <a:cs typeface="Calibri" panose="020F0502020204030204"/>
                    </a:rPr>
                    <a:t> </a:t>
                  </a:r>
                  <a:r>
                    <a:rPr lang="en-US" altLang="zh-CN" spc="-8" dirty="0">
                      <a:ea typeface="宋体" panose="02010600030101010101" pitchFamily="2" charset="-122"/>
                      <a:cs typeface="Calibri" panose="020F0502020204030204"/>
                    </a:rPr>
                    <a:t>lines</a:t>
                  </a:r>
                  <a:endParaRPr dirty="0">
                    <a:cs typeface="Calibri" panose="020F0502020204030204"/>
                  </a:endParaRPr>
                </a:p>
              </p:txBody>
            </p:sp>
            <p:sp>
              <p:nvSpPr>
                <p:cNvPr id="69" name="object 7">
                  <a:extLst>
                    <a:ext uri="{FF2B5EF4-FFF2-40B4-BE49-F238E27FC236}">
                      <a16:creationId xmlns:a16="http://schemas.microsoft.com/office/drawing/2014/main" id="{A7F66ABE-E46A-052A-A937-B89209ABBAD4}"/>
                    </a:ext>
                  </a:extLst>
                </p:cNvPr>
                <p:cNvSpPr/>
                <p:nvPr/>
              </p:nvSpPr>
              <p:spPr>
                <a:xfrm>
                  <a:off x="6585966" y="4973574"/>
                  <a:ext cx="158496" cy="252984"/>
                </a:xfrm>
                <a:prstGeom prst="rect">
                  <a:avLst/>
                </a:prstGeom>
                <a:blipFill>
                  <a:blip r:embed="rId7" cstate="print"/>
                  <a:stretch>
                    <a:fillRect/>
                  </a:stretch>
                </a:blipFill>
              </p:spPr>
              <p:txBody>
                <a:bodyPr wrap="square" lIns="0" tIns="0" rIns="0" bIns="0" rtlCol="0"/>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endParaRPr sz="1350"/>
                </a:p>
              </p:txBody>
            </p:sp>
            <p:sp>
              <p:nvSpPr>
                <p:cNvPr id="70" name="object 9">
                  <a:extLst>
                    <a:ext uri="{FF2B5EF4-FFF2-40B4-BE49-F238E27FC236}">
                      <a16:creationId xmlns:a16="http://schemas.microsoft.com/office/drawing/2014/main" id="{A577640B-3174-A4C8-DAC8-6B734DDDD98C}"/>
                    </a:ext>
                  </a:extLst>
                </p:cNvPr>
                <p:cNvSpPr/>
                <p:nvPr/>
              </p:nvSpPr>
              <p:spPr>
                <a:xfrm>
                  <a:off x="4690110" y="3688841"/>
                  <a:ext cx="425450" cy="1150620"/>
                </a:xfrm>
                <a:custGeom>
                  <a:avLst/>
                  <a:gdLst/>
                  <a:ahLst/>
                  <a:cxnLst/>
                  <a:rect l="l" t="t" r="r" b="b"/>
                  <a:pathLst>
                    <a:path w="425450" h="1150620">
                      <a:moveTo>
                        <a:pt x="212597" y="0"/>
                      </a:moveTo>
                      <a:lnTo>
                        <a:pt x="163832" y="15193"/>
                      </a:lnTo>
                      <a:lnTo>
                        <a:pt x="119076" y="58471"/>
                      </a:lnTo>
                      <a:lnTo>
                        <a:pt x="79603" y="126383"/>
                      </a:lnTo>
                      <a:lnTo>
                        <a:pt x="62245" y="168497"/>
                      </a:lnTo>
                      <a:lnTo>
                        <a:pt x="46686" y="215474"/>
                      </a:lnTo>
                      <a:lnTo>
                        <a:pt x="33084" y="266884"/>
                      </a:lnTo>
                      <a:lnTo>
                        <a:pt x="21598" y="322294"/>
                      </a:lnTo>
                      <a:lnTo>
                        <a:pt x="12387" y="381274"/>
                      </a:lnTo>
                      <a:lnTo>
                        <a:pt x="5611" y="443390"/>
                      </a:lnTo>
                      <a:lnTo>
                        <a:pt x="1429" y="508213"/>
                      </a:lnTo>
                      <a:lnTo>
                        <a:pt x="0" y="575310"/>
                      </a:lnTo>
                      <a:lnTo>
                        <a:pt x="1429" y="642406"/>
                      </a:lnTo>
                      <a:lnTo>
                        <a:pt x="5611" y="707229"/>
                      </a:lnTo>
                      <a:lnTo>
                        <a:pt x="12387" y="769345"/>
                      </a:lnTo>
                      <a:lnTo>
                        <a:pt x="21598" y="828325"/>
                      </a:lnTo>
                      <a:lnTo>
                        <a:pt x="33084" y="883735"/>
                      </a:lnTo>
                      <a:lnTo>
                        <a:pt x="46686" y="935145"/>
                      </a:lnTo>
                      <a:lnTo>
                        <a:pt x="62245" y="982122"/>
                      </a:lnTo>
                      <a:lnTo>
                        <a:pt x="79603" y="1024236"/>
                      </a:lnTo>
                      <a:lnTo>
                        <a:pt x="98599" y="1061055"/>
                      </a:lnTo>
                      <a:lnTo>
                        <a:pt x="140873" y="1117082"/>
                      </a:lnTo>
                      <a:lnTo>
                        <a:pt x="187793" y="1146749"/>
                      </a:lnTo>
                      <a:lnTo>
                        <a:pt x="212597" y="1150620"/>
                      </a:lnTo>
                      <a:lnTo>
                        <a:pt x="237402" y="1146749"/>
                      </a:lnTo>
                      <a:lnTo>
                        <a:pt x="284322" y="1117082"/>
                      </a:lnTo>
                      <a:lnTo>
                        <a:pt x="326596" y="1061055"/>
                      </a:lnTo>
                      <a:lnTo>
                        <a:pt x="345592" y="1024236"/>
                      </a:lnTo>
                      <a:lnTo>
                        <a:pt x="362950" y="982122"/>
                      </a:lnTo>
                      <a:lnTo>
                        <a:pt x="378509" y="935145"/>
                      </a:lnTo>
                      <a:lnTo>
                        <a:pt x="392111" y="883735"/>
                      </a:lnTo>
                      <a:lnTo>
                        <a:pt x="403597" y="828325"/>
                      </a:lnTo>
                      <a:lnTo>
                        <a:pt x="412808" y="769345"/>
                      </a:lnTo>
                      <a:lnTo>
                        <a:pt x="419584" y="707229"/>
                      </a:lnTo>
                      <a:lnTo>
                        <a:pt x="423766" y="642406"/>
                      </a:lnTo>
                      <a:lnTo>
                        <a:pt x="425195" y="575310"/>
                      </a:lnTo>
                      <a:lnTo>
                        <a:pt x="423766" y="508213"/>
                      </a:lnTo>
                      <a:lnTo>
                        <a:pt x="419584" y="443390"/>
                      </a:lnTo>
                      <a:lnTo>
                        <a:pt x="412808" y="381274"/>
                      </a:lnTo>
                      <a:lnTo>
                        <a:pt x="403597" y="322294"/>
                      </a:lnTo>
                      <a:lnTo>
                        <a:pt x="392111" y="266884"/>
                      </a:lnTo>
                      <a:lnTo>
                        <a:pt x="378509" y="215474"/>
                      </a:lnTo>
                      <a:lnTo>
                        <a:pt x="362950" y="168497"/>
                      </a:lnTo>
                      <a:lnTo>
                        <a:pt x="345592" y="126383"/>
                      </a:lnTo>
                      <a:lnTo>
                        <a:pt x="326596" y="89564"/>
                      </a:lnTo>
                      <a:lnTo>
                        <a:pt x="284322" y="33537"/>
                      </a:lnTo>
                      <a:lnTo>
                        <a:pt x="237402" y="3870"/>
                      </a:lnTo>
                      <a:lnTo>
                        <a:pt x="212597" y="0"/>
                      </a:lnTo>
                      <a:close/>
                    </a:path>
                  </a:pathLst>
                </a:custGeom>
                <a:solidFill>
                  <a:srgbClr val="5B9BD4">
                    <a:alpha val="43136"/>
                  </a:srgbClr>
                </a:solidFill>
              </p:spPr>
              <p:txBody>
                <a:bodyPr wrap="square" lIns="0" tIns="0" rIns="0" bIns="0" rtlCol="0"/>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endParaRPr sz="1350"/>
                </a:p>
              </p:txBody>
            </p:sp>
            <p:sp>
              <p:nvSpPr>
                <p:cNvPr id="71" name="object 10">
                  <a:extLst>
                    <a:ext uri="{FF2B5EF4-FFF2-40B4-BE49-F238E27FC236}">
                      <a16:creationId xmlns:a16="http://schemas.microsoft.com/office/drawing/2014/main" id="{CCD12223-4A16-D394-BFD9-3DC34709A799}"/>
                    </a:ext>
                  </a:extLst>
                </p:cNvPr>
                <p:cNvSpPr/>
                <p:nvPr/>
              </p:nvSpPr>
              <p:spPr>
                <a:xfrm>
                  <a:off x="4690110" y="3688841"/>
                  <a:ext cx="425450" cy="1150620"/>
                </a:xfrm>
                <a:custGeom>
                  <a:avLst/>
                  <a:gdLst/>
                  <a:ahLst/>
                  <a:cxnLst/>
                  <a:rect l="l" t="t" r="r" b="b"/>
                  <a:pathLst>
                    <a:path w="425450" h="1150620">
                      <a:moveTo>
                        <a:pt x="0" y="575310"/>
                      </a:moveTo>
                      <a:lnTo>
                        <a:pt x="1429" y="508213"/>
                      </a:lnTo>
                      <a:lnTo>
                        <a:pt x="5611" y="443390"/>
                      </a:lnTo>
                      <a:lnTo>
                        <a:pt x="12387" y="381274"/>
                      </a:lnTo>
                      <a:lnTo>
                        <a:pt x="21598" y="322294"/>
                      </a:lnTo>
                      <a:lnTo>
                        <a:pt x="33084" y="266884"/>
                      </a:lnTo>
                      <a:lnTo>
                        <a:pt x="46686" y="215474"/>
                      </a:lnTo>
                      <a:lnTo>
                        <a:pt x="62245" y="168497"/>
                      </a:lnTo>
                      <a:lnTo>
                        <a:pt x="79603" y="126383"/>
                      </a:lnTo>
                      <a:lnTo>
                        <a:pt x="98599" y="89564"/>
                      </a:lnTo>
                      <a:lnTo>
                        <a:pt x="140873" y="33537"/>
                      </a:lnTo>
                      <a:lnTo>
                        <a:pt x="187793" y="3870"/>
                      </a:lnTo>
                      <a:lnTo>
                        <a:pt x="212597" y="0"/>
                      </a:lnTo>
                      <a:lnTo>
                        <a:pt x="237402" y="3870"/>
                      </a:lnTo>
                      <a:lnTo>
                        <a:pt x="284322" y="33537"/>
                      </a:lnTo>
                      <a:lnTo>
                        <a:pt x="326596" y="89564"/>
                      </a:lnTo>
                      <a:lnTo>
                        <a:pt x="345592" y="126383"/>
                      </a:lnTo>
                      <a:lnTo>
                        <a:pt x="362950" y="168497"/>
                      </a:lnTo>
                      <a:lnTo>
                        <a:pt x="378509" y="215474"/>
                      </a:lnTo>
                      <a:lnTo>
                        <a:pt x="392111" y="266884"/>
                      </a:lnTo>
                      <a:lnTo>
                        <a:pt x="403597" y="322294"/>
                      </a:lnTo>
                      <a:lnTo>
                        <a:pt x="412808" y="381274"/>
                      </a:lnTo>
                      <a:lnTo>
                        <a:pt x="419584" y="443390"/>
                      </a:lnTo>
                      <a:lnTo>
                        <a:pt x="423766" y="508213"/>
                      </a:lnTo>
                      <a:lnTo>
                        <a:pt x="425195" y="575310"/>
                      </a:lnTo>
                      <a:lnTo>
                        <a:pt x="423766" y="642406"/>
                      </a:lnTo>
                      <a:lnTo>
                        <a:pt x="419584" y="707229"/>
                      </a:lnTo>
                      <a:lnTo>
                        <a:pt x="412808" y="769345"/>
                      </a:lnTo>
                      <a:lnTo>
                        <a:pt x="403597" y="828325"/>
                      </a:lnTo>
                      <a:lnTo>
                        <a:pt x="392111" y="883735"/>
                      </a:lnTo>
                      <a:lnTo>
                        <a:pt x="378509" y="935145"/>
                      </a:lnTo>
                      <a:lnTo>
                        <a:pt x="362950" y="982122"/>
                      </a:lnTo>
                      <a:lnTo>
                        <a:pt x="345592" y="1024236"/>
                      </a:lnTo>
                      <a:lnTo>
                        <a:pt x="326596" y="1061055"/>
                      </a:lnTo>
                      <a:lnTo>
                        <a:pt x="284322" y="1117082"/>
                      </a:lnTo>
                      <a:lnTo>
                        <a:pt x="237402" y="1146749"/>
                      </a:lnTo>
                      <a:lnTo>
                        <a:pt x="212597" y="1150620"/>
                      </a:lnTo>
                      <a:lnTo>
                        <a:pt x="187793" y="1146749"/>
                      </a:lnTo>
                      <a:lnTo>
                        <a:pt x="140873" y="1117082"/>
                      </a:lnTo>
                      <a:lnTo>
                        <a:pt x="98599" y="1061055"/>
                      </a:lnTo>
                      <a:lnTo>
                        <a:pt x="79603" y="1024236"/>
                      </a:lnTo>
                      <a:lnTo>
                        <a:pt x="62245" y="982122"/>
                      </a:lnTo>
                      <a:lnTo>
                        <a:pt x="46686" y="935145"/>
                      </a:lnTo>
                      <a:lnTo>
                        <a:pt x="33084" y="883735"/>
                      </a:lnTo>
                      <a:lnTo>
                        <a:pt x="21598" y="828325"/>
                      </a:lnTo>
                      <a:lnTo>
                        <a:pt x="12387" y="769345"/>
                      </a:lnTo>
                      <a:lnTo>
                        <a:pt x="5611" y="707229"/>
                      </a:lnTo>
                      <a:lnTo>
                        <a:pt x="1429" y="642406"/>
                      </a:lnTo>
                      <a:lnTo>
                        <a:pt x="0" y="575310"/>
                      </a:lnTo>
                      <a:close/>
                    </a:path>
                  </a:pathLst>
                </a:custGeom>
                <a:ln w="12192">
                  <a:solidFill>
                    <a:srgbClr val="41709C"/>
                  </a:solidFill>
                </a:ln>
              </p:spPr>
              <p:txBody>
                <a:bodyPr wrap="square" lIns="0" tIns="0" rIns="0" bIns="0" rtlCol="0"/>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endParaRPr sz="1350"/>
                </a:p>
              </p:txBody>
            </p:sp>
            <p:sp>
              <p:nvSpPr>
                <p:cNvPr id="72" name="object 11">
                  <a:extLst>
                    <a:ext uri="{FF2B5EF4-FFF2-40B4-BE49-F238E27FC236}">
                      <a16:creationId xmlns:a16="http://schemas.microsoft.com/office/drawing/2014/main" id="{54614454-2FE5-F0B8-91F1-9379F92744D7}"/>
                    </a:ext>
                  </a:extLst>
                </p:cNvPr>
                <p:cNvSpPr/>
                <p:nvPr/>
              </p:nvSpPr>
              <p:spPr>
                <a:xfrm>
                  <a:off x="4693157" y="2359913"/>
                  <a:ext cx="425450" cy="1150620"/>
                </a:xfrm>
                <a:custGeom>
                  <a:avLst/>
                  <a:gdLst/>
                  <a:ahLst/>
                  <a:cxnLst/>
                  <a:rect l="l" t="t" r="r" b="b"/>
                  <a:pathLst>
                    <a:path w="425450" h="1150620">
                      <a:moveTo>
                        <a:pt x="212597" y="0"/>
                      </a:moveTo>
                      <a:lnTo>
                        <a:pt x="163832" y="15193"/>
                      </a:lnTo>
                      <a:lnTo>
                        <a:pt x="119076" y="58471"/>
                      </a:lnTo>
                      <a:lnTo>
                        <a:pt x="79603" y="126383"/>
                      </a:lnTo>
                      <a:lnTo>
                        <a:pt x="62245" y="168497"/>
                      </a:lnTo>
                      <a:lnTo>
                        <a:pt x="46686" y="215474"/>
                      </a:lnTo>
                      <a:lnTo>
                        <a:pt x="33084" y="266884"/>
                      </a:lnTo>
                      <a:lnTo>
                        <a:pt x="21598" y="322294"/>
                      </a:lnTo>
                      <a:lnTo>
                        <a:pt x="12387" y="381274"/>
                      </a:lnTo>
                      <a:lnTo>
                        <a:pt x="5611" y="443390"/>
                      </a:lnTo>
                      <a:lnTo>
                        <a:pt x="1429" y="508213"/>
                      </a:lnTo>
                      <a:lnTo>
                        <a:pt x="0" y="575309"/>
                      </a:lnTo>
                      <a:lnTo>
                        <a:pt x="1429" y="642406"/>
                      </a:lnTo>
                      <a:lnTo>
                        <a:pt x="5611" y="707229"/>
                      </a:lnTo>
                      <a:lnTo>
                        <a:pt x="12387" y="769345"/>
                      </a:lnTo>
                      <a:lnTo>
                        <a:pt x="21598" y="828325"/>
                      </a:lnTo>
                      <a:lnTo>
                        <a:pt x="33084" y="883735"/>
                      </a:lnTo>
                      <a:lnTo>
                        <a:pt x="46686" y="935145"/>
                      </a:lnTo>
                      <a:lnTo>
                        <a:pt x="62245" y="982122"/>
                      </a:lnTo>
                      <a:lnTo>
                        <a:pt x="79603" y="1024236"/>
                      </a:lnTo>
                      <a:lnTo>
                        <a:pt x="98599" y="1061055"/>
                      </a:lnTo>
                      <a:lnTo>
                        <a:pt x="140873" y="1117082"/>
                      </a:lnTo>
                      <a:lnTo>
                        <a:pt x="187793" y="1146749"/>
                      </a:lnTo>
                      <a:lnTo>
                        <a:pt x="212597" y="1150619"/>
                      </a:lnTo>
                      <a:lnTo>
                        <a:pt x="237402" y="1146749"/>
                      </a:lnTo>
                      <a:lnTo>
                        <a:pt x="284322" y="1117082"/>
                      </a:lnTo>
                      <a:lnTo>
                        <a:pt x="326596" y="1061055"/>
                      </a:lnTo>
                      <a:lnTo>
                        <a:pt x="345592" y="1024236"/>
                      </a:lnTo>
                      <a:lnTo>
                        <a:pt x="362950" y="982122"/>
                      </a:lnTo>
                      <a:lnTo>
                        <a:pt x="378509" y="935145"/>
                      </a:lnTo>
                      <a:lnTo>
                        <a:pt x="392111" y="883735"/>
                      </a:lnTo>
                      <a:lnTo>
                        <a:pt x="403597" y="828325"/>
                      </a:lnTo>
                      <a:lnTo>
                        <a:pt x="412808" y="769345"/>
                      </a:lnTo>
                      <a:lnTo>
                        <a:pt x="419584" y="707229"/>
                      </a:lnTo>
                      <a:lnTo>
                        <a:pt x="423766" y="642406"/>
                      </a:lnTo>
                      <a:lnTo>
                        <a:pt x="425195" y="575309"/>
                      </a:lnTo>
                      <a:lnTo>
                        <a:pt x="423766" y="508213"/>
                      </a:lnTo>
                      <a:lnTo>
                        <a:pt x="419584" y="443390"/>
                      </a:lnTo>
                      <a:lnTo>
                        <a:pt x="412808" y="381274"/>
                      </a:lnTo>
                      <a:lnTo>
                        <a:pt x="403597" y="322294"/>
                      </a:lnTo>
                      <a:lnTo>
                        <a:pt x="392111" y="266884"/>
                      </a:lnTo>
                      <a:lnTo>
                        <a:pt x="378509" y="215474"/>
                      </a:lnTo>
                      <a:lnTo>
                        <a:pt x="362950" y="168497"/>
                      </a:lnTo>
                      <a:lnTo>
                        <a:pt x="345592" y="126383"/>
                      </a:lnTo>
                      <a:lnTo>
                        <a:pt x="326596" y="89564"/>
                      </a:lnTo>
                      <a:lnTo>
                        <a:pt x="284322" y="33537"/>
                      </a:lnTo>
                      <a:lnTo>
                        <a:pt x="237402" y="3870"/>
                      </a:lnTo>
                      <a:lnTo>
                        <a:pt x="212597" y="0"/>
                      </a:lnTo>
                      <a:close/>
                    </a:path>
                  </a:pathLst>
                </a:custGeom>
                <a:solidFill>
                  <a:srgbClr val="5B9BD4">
                    <a:alpha val="43136"/>
                  </a:srgbClr>
                </a:solidFill>
              </p:spPr>
              <p:txBody>
                <a:bodyPr wrap="square" lIns="0" tIns="0" rIns="0" bIns="0" rtlCol="0"/>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endParaRPr sz="1350"/>
                </a:p>
              </p:txBody>
            </p:sp>
            <p:sp>
              <p:nvSpPr>
                <p:cNvPr id="73" name="object 12">
                  <a:extLst>
                    <a:ext uri="{FF2B5EF4-FFF2-40B4-BE49-F238E27FC236}">
                      <a16:creationId xmlns:a16="http://schemas.microsoft.com/office/drawing/2014/main" id="{4B904622-AAF8-494D-E300-3D85E967A028}"/>
                    </a:ext>
                  </a:extLst>
                </p:cNvPr>
                <p:cNvSpPr/>
                <p:nvPr/>
              </p:nvSpPr>
              <p:spPr>
                <a:xfrm>
                  <a:off x="4693157" y="2359913"/>
                  <a:ext cx="425450" cy="1150620"/>
                </a:xfrm>
                <a:custGeom>
                  <a:avLst/>
                  <a:gdLst/>
                  <a:ahLst/>
                  <a:cxnLst/>
                  <a:rect l="l" t="t" r="r" b="b"/>
                  <a:pathLst>
                    <a:path w="425450" h="1150620">
                      <a:moveTo>
                        <a:pt x="0" y="575309"/>
                      </a:moveTo>
                      <a:lnTo>
                        <a:pt x="1429" y="508213"/>
                      </a:lnTo>
                      <a:lnTo>
                        <a:pt x="5611" y="443390"/>
                      </a:lnTo>
                      <a:lnTo>
                        <a:pt x="12387" y="381274"/>
                      </a:lnTo>
                      <a:lnTo>
                        <a:pt x="21598" y="322294"/>
                      </a:lnTo>
                      <a:lnTo>
                        <a:pt x="33084" y="266884"/>
                      </a:lnTo>
                      <a:lnTo>
                        <a:pt x="46686" y="215474"/>
                      </a:lnTo>
                      <a:lnTo>
                        <a:pt x="62245" y="168497"/>
                      </a:lnTo>
                      <a:lnTo>
                        <a:pt x="79603" y="126383"/>
                      </a:lnTo>
                      <a:lnTo>
                        <a:pt x="98599" y="89564"/>
                      </a:lnTo>
                      <a:lnTo>
                        <a:pt x="140873" y="33537"/>
                      </a:lnTo>
                      <a:lnTo>
                        <a:pt x="187793" y="3870"/>
                      </a:lnTo>
                      <a:lnTo>
                        <a:pt x="212597" y="0"/>
                      </a:lnTo>
                      <a:lnTo>
                        <a:pt x="237402" y="3870"/>
                      </a:lnTo>
                      <a:lnTo>
                        <a:pt x="284322" y="33537"/>
                      </a:lnTo>
                      <a:lnTo>
                        <a:pt x="326596" y="89564"/>
                      </a:lnTo>
                      <a:lnTo>
                        <a:pt x="345592" y="126383"/>
                      </a:lnTo>
                      <a:lnTo>
                        <a:pt x="362950" y="168497"/>
                      </a:lnTo>
                      <a:lnTo>
                        <a:pt x="378509" y="215474"/>
                      </a:lnTo>
                      <a:lnTo>
                        <a:pt x="392111" y="266884"/>
                      </a:lnTo>
                      <a:lnTo>
                        <a:pt x="403597" y="322294"/>
                      </a:lnTo>
                      <a:lnTo>
                        <a:pt x="412808" y="381274"/>
                      </a:lnTo>
                      <a:lnTo>
                        <a:pt x="419584" y="443390"/>
                      </a:lnTo>
                      <a:lnTo>
                        <a:pt x="423766" y="508213"/>
                      </a:lnTo>
                      <a:lnTo>
                        <a:pt x="425195" y="575309"/>
                      </a:lnTo>
                      <a:lnTo>
                        <a:pt x="423766" y="642406"/>
                      </a:lnTo>
                      <a:lnTo>
                        <a:pt x="419584" y="707229"/>
                      </a:lnTo>
                      <a:lnTo>
                        <a:pt x="412808" y="769345"/>
                      </a:lnTo>
                      <a:lnTo>
                        <a:pt x="403597" y="828325"/>
                      </a:lnTo>
                      <a:lnTo>
                        <a:pt x="392111" y="883735"/>
                      </a:lnTo>
                      <a:lnTo>
                        <a:pt x="378509" y="935145"/>
                      </a:lnTo>
                      <a:lnTo>
                        <a:pt x="362950" y="982122"/>
                      </a:lnTo>
                      <a:lnTo>
                        <a:pt x="345592" y="1024236"/>
                      </a:lnTo>
                      <a:lnTo>
                        <a:pt x="326596" y="1061055"/>
                      </a:lnTo>
                      <a:lnTo>
                        <a:pt x="284322" y="1117082"/>
                      </a:lnTo>
                      <a:lnTo>
                        <a:pt x="237402" y="1146749"/>
                      </a:lnTo>
                      <a:lnTo>
                        <a:pt x="212597" y="1150619"/>
                      </a:lnTo>
                      <a:lnTo>
                        <a:pt x="187793" y="1146749"/>
                      </a:lnTo>
                      <a:lnTo>
                        <a:pt x="140873" y="1117082"/>
                      </a:lnTo>
                      <a:lnTo>
                        <a:pt x="98599" y="1061055"/>
                      </a:lnTo>
                      <a:lnTo>
                        <a:pt x="79603" y="1024236"/>
                      </a:lnTo>
                      <a:lnTo>
                        <a:pt x="62245" y="982122"/>
                      </a:lnTo>
                      <a:lnTo>
                        <a:pt x="46686" y="935145"/>
                      </a:lnTo>
                      <a:lnTo>
                        <a:pt x="33084" y="883735"/>
                      </a:lnTo>
                      <a:lnTo>
                        <a:pt x="21598" y="828325"/>
                      </a:lnTo>
                      <a:lnTo>
                        <a:pt x="12387" y="769345"/>
                      </a:lnTo>
                      <a:lnTo>
                        <a:pt x="5611" y="707229"/>
                      </a:lnTo>
                      <a:lnTo>
                        <a:pt x="1429" y="642406"/>
                      </a:lnTo>
                      <a:lnTo>
                        <a:pt x="0" y="575309"/>
                      </a:lnTo>
                      <a:close/>
                    </a:path>
                  </a:pathLst>
                </a:custGeom>
                <a:ln w="12192">
                  <a:solidFill>
                    <a:srgbClr val="41709C"/>
                  </a:solidFill>
                </a:ln>
              </p:spPr>
              <p:txBody>
                <a:bodyPr wrap="square" lIns="0" tIns="0" rIns="0" bIns="0" rtlCol="0"/>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endParaRPr sz="1350"/>
                </a:p>
              </p:txBody>
            </p:sp>
            <p:sp>
              <p:nvSpPr>
                <p:cNvPr id="74" name="object 15">
                  <a:extLst>
                    <a:ext uri="{FF2B5EF4-FFF2-40B4-BE49-F238E27FC236}">
                      <a16:creationId xmlns:a16="http://schemas.microsoft.com/office/drawing/2014/main" id="{D4950FF6-01B0-BFB6-699C-01A182C7141A}"/>
                    </a:ext>
                  </a:extLst>
                </p:cNvPr>
                <p:cNvSpPr/>
                <p:nvPr/>
              </p:nvSpPr>
              <p:spPr>
                <a:xfrm>
                  <a:off x="6582918" y="1966722"/>
                  <a:ext cx="180000" cy="252984"/>
                </a:xfrm>
                <a:prstGeom prst="rect">
                  <a:avLst/>
                </a:prstGeom>
                <a:blipFill>
                  <a:blip r:embed="rId8" cstate="print"/>
                  <a:stretch>
                    <a:fillRect/>
                  </a:stretch>
                </a:blipFill>
              </p:spPr>
              <p:txBody>
                <a:bodyPr wrap="square" lIns="0" tIns="0" rIns="0" bIns="0" rtlCol="0"/>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endParaRPr sz="1350"/>
                </a:p>
              </p:txBody>
            </p:sp>
          </p:grpSp>
          <p:sp>
            <p:nvSpPr>
              <p:cNvPr id="54" name="object 6">
                <a:extLst>
                  <a:ext uri="{FF2B5EF4-FFF2-40B4-BE49-F238E27FC236}">
                    <a16:creationId xmlns:a16="http://schemas.microsoft.com/office/drawing/2014/main" id="{CF354205-9366-B8BD-20F9-1B7D3B3A62C7}"/>
                  </a:ext>
                </a:extLst>
              </p:cNvPr>
              <p:cNvSpPr txBox="1"/>
              <p:nvPr/>
            </p:nvSpPr>
            <p:spPr>
              <a:xfrm>
                <a:off x="1777503" y="3274395"/>
                <a:ext cx="765965" cy="194284"/>
              </a:xfrm>
              <a:prstGeom prst="rect">
                <a:avLst/>
              </a:prstGeom>
            </p:spPr>
            <p:txBody>
              <a:bodyPr vert="horz" wrap="square" lIns="0" tIns="9525" rIns="0" bIns="0"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9525" defTabSz="685800">
                  <a:spcBef>
                    <a:spcPts val="75"/>
                  </a:spcBef>
                </a:pPr>
                <a:r>
                  <a:rPr sz="1200" spc="-8" dirty="0">
                    <a:cs typeface="Calibri" panose="020F0502020204030204"/>
                  </a:rPr>
                  <a:t>return</a:t>
                </a:r>
                <a:r>
                  <a:rPr lang="en-US" sz="1200" spc="-8" dirty="0">
                    <a:cs typeface="Calibri" panose="020F0502020204030204"/>
                  </a:rPr>
                  <a:t> </a:t>
                </a:r>
                <a:r>
                  <a:rPr lang="en-US" altLang="zh-CN" sz="1200" spc="-8" dirty="0">
                    <a:ea typeface="宋体" panose="02010600030101010101" pitchFamily="2" charset="-122"/>
                    <a:cs typeface="Calibri" panose="020F0502020204030204"/>
                  </a:rPr>
                  <a:t>lines</a:t>
                </a:r>
                <a:endParaRPr sz="1200" dirty="0">
                  <a:cs typeface="Calibri" panose="020F0502020204030204"/>
                </a:endParaRPr>
              </a:p>
            </p:txBody>
          </p:sp>
          <p:sp>
            <p:nvSpPr>
              <p:cNvPr id="55" name="矩形 54">
                <a:extLst>
                  <a:ext uri="{FF2B5EF4-FFF2-40B4-BE49-F238E27FC236}">
                    <a16:creationId xmlns:a16="http://schemas.microsoft.com/office/drawing/2014/main" id="{E93059F0-4A4B-EDF6-7FC7-147C8AFA50A1}"/>
                  </a:ext>
                </a:extLst>
              </p:cNvPr>
              <p:cNvSpPr/>
              <p:nvPr/>
            </p:nvSpPr>
            <p:spPr>
              <a:xfrm>
                <a:off x="2073462" y="3870241"/>
                <a:ext cx="529718" cy="1886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9525" defTabSz="685800">
                  <a:spcBef>
                    <a:spcPts val="75"/>
                  </a:spcBef>
                  <a:defRPr/>
                </a:pPr>
                <a:r>
                  <a:rPr lang="en-US" altLang="zh-CN" sz="900" dirty="0">
                    <a:solidFill>
                      <a:schemeClr val="tx1"/>
                    </a:solidFill>
                    <a:ea typeface="宋体" panose="02010600030101010101" pitchFamily="2" charset="-122"/>
                    <a:cs typeface="Calibri" panose="020F0502020204030204"/>
                  </a:rPr>
                  <a:t>48</a:t>
                </a:r>
                <a:r>
                  <a:rPr lang="en-US" altLang="zh-CN" sz="900" spc="-53" dirty="0">
                    <a:solidFill>
                      <a:schemeClr val="tx1"/>
                    </a:solidFill>
                    <a:ea typeface="宋体" panose="02010600030101010101" pitchFamily="2" charset="-122"/>
                    <a:cs typeface="Calibri" panose="020F0502020204030204"/>
                  </a:rPr>
                  <a:t> </a:t>
                </a:r>
                <a:r>
                  <a:rPr lang="en-US" altLang="zh-CN" sz="900" spc="-8" dirty="0">
                    <a:solidFill>
                      <a:schemeClr val="tx1"/>
                    </a:solidFill>
                    <a:ea typeface="宋体" panose="02010600030101010101" pitchFamily="2" charset="-122"/>
                    <a:cs typeface="Calibri" panose="020F0502020204030204"/>
                  </a:rPr>
                  <a:t>strips</a:t>
                </a:r>
                <a:endParaRPr lang="en-US" altLang="zh-CN" sz="900" dirty="0">
                  <a:solidFill>
                    <a:schemeClr val="tx1"/>
                  </a:solidFill>
                  <a:ea typeface="宋体" panose="02010600030101010101" pitchFamily="2" charset="-122"/>
                  <a:cs typeface="Calibri" panose="020F0502020204030204"/>
                </a:endParaRPr>
              </a:p>
            </p:txBody>
          </p:sp>
          <p:sp>
            <p:nvSpPr>
              <p:cNvPr id="56" name="矩形 55">
                <a:extLst>
                  <a:ext uri="{FF2B5EF4-FFF2-40B4-BE49-F238E27FC236}">
                    <a16:creationId xmlns:a16="http://schemas.microsoft.com/office/drawing/2014/main" id="{4194E45C-C064-2017-56AE-F51A3E2A3A74}"/>
                  </a:ext>
                </a:extLst>
              </p:cNvPr>
              <p:cNvSpPr/>
              <p:nvPr/>
            </p:nvSpPr>
            <p:spPr>
              <a:xfrm>
                <a:off x="2120127" y="4517924"/>
                <a:ext cx="529718" cy="1886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marL="9525" defTabSz="685800">
                  <a:spcBef>
                    <a:spcPts val="75"/>
                  </a:spcBef>
                  <a:defRPr/>
                </a:pPr>
                <a:r>
                  <a:rPr lang="en-US" altLang="zh-CN" sz="900" dirty="0">
                    <a:solidFill>
                      <a:schemeClr val="tx1"/>
                    </a:solidFill>
                    <a:ea typeface="宋体" panose="02010600030101010101" pitchFamily="2" charset="-122"/>
                    <a:cs typeface="Calibri" panose="020F0502020204030204"/>
                  </a:rPr>
                  <a:t>48</a:t>
                </a:r>
                <a:r>
                  <a:rPr lang="en-US" altLang="zh-CN" sz="900" spc="-53" dirty="0">
                    <a:solidFill>
                      <a:schemeClr val="tx1"/>
                    </a:solidFill>
                    <a:ea typeface="宋体" panose="02010600030101010101" pitchFamily="2" charset="-122"/>
                    <a:cs typeface="Calibri" panose="020F0502020204030204"/>
                  </a:rPr>
                  <a:t> </a:t>
                </a:r>
                <a:r>
                  <a:rPr lang="en-US" altLang="zh-CN" sz="900" spc="-8" dirty="0">
                    <a:solidFill>
                      <a:schemeClr val="tx1"/>
                    </a:solidFill>
                    <a:ea typeface="宋体" panose="02010600030101010101" pitchFamily="2" charset="-122"/>
                    <a:cs typeface="Calibri" panose="020F0502020204030204"/>
                  </a:rPr>
                  <a:t>strips</a:t>
                </a:r>
                <a:endParaRPr lang="en-US" altLang="zh-CN" sz="900" dirty="0">
                  <a:solidFill>
                    <a:schemeClr val="tx1"/>
                  </a:solidFill>
                  <a:ea typeface="宋体" panose="02010600030101010101" pitchFamily="2" charset="-122"/>
                  <a:cs typeface="Calibri" panose="020F0502020204030204"/>
                </a:endParaRPr>
              </a:p>
            </p:txBody>
          </p:sp>
          <p:cxnSp>
            <p:nvCxnSpPr>
              <p:cNvPr id="57" name="直接箭头连接符 56">
                <a:extLst>
                  <a:ext uri="{FF2B5EF4-FFF2-40B4-BE49-F238E27FC236}">
                    <a16:creationId xmlns:a16="http://schemas.microsoft.com/office/drawing/2014/main" id="{110250B1-4505-7A76-3AFD-9C79560CCFFE}"/>
                  </a:ext>
                </a:extLst>
              </p:cNvPr>
              <p:cNvCxnSpPr/>
              <p:nvPr/>
            </p:nvCxnSpPr>
            <p:spPr>
              <a:xfrm>
                <a:off x="2511730" y="3405583"/>
                <a:ext cx="111310" cy="12475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8" name="左大括号 57">
                <a:extLst>
                  <a:ext uri="{FF2B5EF4-FFF2-40B4-BE49-F238E27FC236}">
                    <a16:creationId xmlns:a16="http://schemas.microsoft.com/office/drawing/2014/main" id="{96D126CA-D91F-C2B9-DBE6-9A68D3B689FC}"/>
                  </a:ext>
                </a:extLst>
              </p:cNvPr>
              <p:cNvSpPr/>
              <p:nvPr/>
            </p:nvSpPr>
            <p:spPr>
              <a:xfrm>
                <a:off x="652162" y="3715509"/>
                <a:ext cx="145206" cy="1123722"/>
              </a:xfrm>
              <a:prstGeom prst="leftBrace">
                <a:avLst/>
              </a:prstGeom>
            </p:spPr>
            <p:style>
              <a:lnRef idx="1">
                <a:schemeClr val="accent1"/>
              </a:lnRef>
              <a:fillRef idx="0">
                <a:schemeClr val="accent1"/>
              </a:fillRef>
              <a:effectRef idx="0">
                <a:schemeClr val="accent1"/>
              </a:effectRef>
              <a:fontRef idx="minor">
                <a:schemeClr val="tx1"/>
              </a:fontRef>
            </p:style>
            <p:txBody>
              <a:bodyPr rot="0" spcFirstLastPara="0" vert="horz" wrap="square" lIns="68580" tIns="34290" rIns="68580" bIns="34290" numCol="1" spcCol="0" rtlCol="0" fromWordArt="0" anchor="ctr" anchorCtr="0" forceAA="0" compatLnSpc="1">
                <a:noAutofit/>
              </a:bodyPr>
              <a:lstStyle>
                <a:defPPr>
                  <a:defRPr lang="zh-CN">
                    <a:solidFill>
                      <a:schemeClr val="tx1"/>
                    </a:solidFill>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685800"/>
                <a:endParaRPr lang="zh-CN" altLang="en-US" sz="1350">
                  <a:ea typeface="宋体" panose="02010600030101010101" pitchFamily="2" charset="-122"/>
                </a:endParaRPr>
              </a:p>
            </p:txBody>
          </p:sp>
          <p:sp>
            <p:nvSpPr>
              <p:cNvPr id="59" name="文本框 32">
                <a:extLst>
                  <a:ext uri="{FF2B5EF4-FFF2-40B4-BE49-F238E27FC236}">
                    <a16:creationId xmlns:a16="http://schemas.microsoft.com/office/drawing/2014/main" id="{3BD4C9DA-4F93-2E0B-E6A4-0615E9B52778}"/>
                  </a:ext>
                </a:extLst>
              </p:cNvPr>
              <p:cNvSpPr txBox="1"/>
              <p:nvPr/>
            </p:nvSpPr>
            <p:spPr>
              <a:xfrm>
                <a:off x="3383145" y="3649484"/>
                <a:ext cx="661728" cy="323165"/>
              </a:xfrm>
              <a:prstGeom prst="rect">
                <a:avLst/>
              </a:prstGeom>
              <a:solidFill>
                <a:srgbClr val="FFC000"/>
              </a:solidFill>
            </p:spPr>
            <p:txBody>
              <a:bodyPr wrap="square"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r>
                  <a:rPr lang="en-US" altLang="zh-CN" sz="1500" dirty="0">
                    <a:ea typeface="宋体" panose="02010600030101010101" pitchFamily="2" charset="-122"/>
                  </a:rPr>
                  <a:t>FEB1</a:t>
                </a:r>
                <a:endParaRPr lang="zh-CN" altLang="en-US" sz="1500" dirty="0">
                  <a:ea typeface="宋体" panose="02010600030101010101" pitchFamily="2" charset="-122"/>
                </a:endParaRPr>
              </a:p>
            </p:txBody>
          </p:sp>
          <p:sp>
            <p:nvSpPr>
              <p:cNvPr id="60" name="文本框 43">
                <a:extLst>
                  <a:ext uri="{FF2B5EF4-FFF2-40B4-BE49-F238E27FC236}">
                    <a16:creationId xmlns:a16="http://schemas.microsoft.com/office/drawing/2014/main" id="{C8678A8E-495B-7568-F7ED-B47E396704F1}"/>
                  </a:ext>
                </a:extLst>
              </p:cNvPr>
              <p:cNvSpPr txBox="1"/>
              <p:nvPr/>
            </p:nvSpPr>
            <p:spPr>
              <a:xfrm>
                <a:off x="5062776" y="3584877"/>
                <a:ext cx="638252" cy="338554"/>
              </a:xfrm>
              <a:prstGeom prst="rect">
                <a:avLst/>
              </a:prstGeom>
              <a:noFill/>
            </p:spPr>
            <p:txBody>
              <a:bodyPr wrap="none"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r>
                  <a:rPr lang="en-US" altLang="zh-CN" sz="1600" dirty="0">
                    <a:ea typeface="宋体" panose="02010600030101010101" pitchFamily="2" charset="-122"/>
                    <a:cs typeface="Calibri" panose="020F0502020204030204"/>
                  </a:rPr>
                  <a:t>link</a:t>
                </a:r>
                <a:r>
                  <a:rPr lang="en-US" altLang="zh-CN" sz="1600" spc="-38" dirty="0">
                    <a:ea typeface="宋体" panose="02010600030101010101" pitchFamily="2" charset="-122"/>
                    <a:cs typeface="Calibri" panose="020F0502020204030204"/>
                  </a:rPr>
                  <a:t> </a:t>
                </a:r>
                <a:r>
                  <a:rPr lang="en-US" altLang="zh-CN" sz="1600" dirty="0">
                    <a:ea typeface="宋体" panose="02010600030101010101" pitchFamily="2" charset="-122"/>
                    <a:cs typeface="Calibri" panose="020F0502020204030204"/>
                  </a:rPr>
                  <a:t>1</a:t>
                </a:r>
                <a:endParaRPr lang="zh-CN" altLang="en-US" sz="1600" dirty="0">
                  <a:ea typeface="宋体" panose="02010600030101010101" pitchFamily="2" charset="-122"/>
                </a:endParaRPr>
              </a:p>
            </p:txBody>
          </p:sp>
          <p:sp>
            <p:nvSpPr>
              <p:cNvPr id="61" name="文本框 32">
                <a:extLst>
                  <a:ext uri="{FF2B5EF4-FFF2-40B4-BE49-F238E27FC236}">
                    <a16:creationId xmlns:a16="http://schemas.microsoft.com/office/drawing/2014/main" id="{842707B8-D729-0B35-BD92-E5256C6E2814}"/>
                  </a:ext>
                </a:extLst>
              </p:cNvPr>
              <p:cNvSpPr txBox="1"/>
              <p:nvPr/>
            </p:nvSpPr>
            <p:spPr>
              <a:xfrm>
                <a:off x="3383145" y="4581107"/>
                <a:ext cx="661728" cy="323165"/>
              </a:xfrm>
              <a:prstGeom prst="rect">
                <a:avLst/>
              </a:prstGeom>
              <a:solidFill>
                <a:srgbClr val="FFC000"/>
              </a:solidFill>
            </p:spPr>
            <p:txBody>
              <a:bodyPr wrap="square"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r>
                  <a:rPr lang="en-US" altLang="zh-CN" sz="1500" dirty="0">
                    <a:ea typeface="宋体" panose="02010600030101010101" pitchFamily="2" charset="-122"/>
                  </a:rPr>
                  <a:t>FEB2</a:t>
                </a:r>
                <a:endParaRPr lang="zh-CN" altLang="en-US" sz="1500" dirty="0">
                  <a:ea typeface="宋体" panose="02010600030101010101" pitchFamily="2" charset="-122"/>
                </a:endParaRPr>
              </a:p>
            </p:txBody>
          </p:sp>
          <p:sp>
            <p:nvSpPr>
              <p:cNvPr id="62" name="文本框 61">
                <a:extLst>
                  <a:ext uri="{FF2B5EF4-FFF2-40B4-BE49-F238E27FC236}">
                    <a16:creationId xmlns:a16="http://schemas.microsoft.com/office/drawing/2014/main" id="{8AFC31A5-E6F7-D214-EC0A-DE2B69D2999D}"/>
                  </a:ext>
                </a:extLst>
              </p:cNvPr>
              <p:cNvSpPr txBox="1"/>
              <p:nvPr/>
            </p:nvSpPr>
            <p:spPr>
              <a:xfrm>
                <a:off x="4250337" y="4383962"/>
                <a:ext cx="633379" cy="338554"/>
              </a:xfrm>
              <a:prstGeom prst="rect">
                <a:avLst/>
              </a:prstGeom>
              <a:noFill/>
            </p:spPr>
            <p:txBody>
              <a:bodyPr wrap="none"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r>
                  <a:rPr lang="en-US" altLang="zh-CN" sz="1600" dirty="0">
                    <a:ea typeface="宋体" panose="02010600030101010101" pitchFamily="2" charset="-122"/>
                    <a:cs typeface="Calibri" panose="020F0502020204030204"/>
                  </a:rPr>
                  <a:t>link</a:t>
                </a:r>
                <a:r>
                  <a:rPr lang="en-US" altLang="zh-CN" sz="1600" spc="-38" dirty="0">
                    <a:ea typeface="宋体" panose="02010600030101010101" pitchFamily="2" charset="-122"/>
                    <a:cs typeface="Calibri" panose="020F0502020204030204"/>
                  </a:rPr>
                  <a:t> 2</a:t>
                </a:r>
                <a:endParaRPr lang="zh-CN" altLang="en-US" sz="1600" dirty="0">
                  <a:ea typeface="宋体" panose="02010600030101010101" pitchFamily="2" charset="-122"/>
                </a:endParaRPr>
              </a:p>
            </p:txBody>
          </p:sp>
        </p:grpSp>
        <p:sp>
          <p:nvSpPr>
            <p:cNvPr id="5" name="矩形 4">
              <a:extLst>
                <a:ext uri="{FF2B5EF4-FFF2-40B4-BE49-F238E27FC236}">
                  <a16:creationId xmlns:a16="http://schemas.microsoft.com/office/drawing/2014/main" id="{A30C3687-B193-8730-E8CF-AEF2356F082A}"/>
                </a:ext>
              </a:extLst>
            </p:cNvPr>
            <p:cNvSpPr/>
            <p:nvPr/>
          </p:nvSpPr>
          <p:spPr>
            <a:xfrm>
              <a:off x="6780930" y="3461302"/>
              <a:ext cx="1829670" cy="17757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6" name="直接箭头连接符 15">
              <a:extLst>
                <a:ext uri="{FF2B5EF4-FFF2-40B4-BE49-F238E27FC236}">
                  <a16:creationId xmlns:a16="http://schemas.microsoft.com/office/drawing/2014/main" id="{32241625-75A0-008B-6030-7C9D863B04E5}"/>
                </a:ext>
              </a:extLst>
            </p:cNvPr>
            <p:cNvCxnSpPr>
              <a:cxnSpLocks/>
            </p:cNvCxnSpPr>
            <p:nvPr/>
          </p:nvCxnSpPr>
          <p:spPr>
            <a:xfrm flipH="1">
              <a:off x="4644507" y="3634166"/>
              <a:ext cx="209919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9" name="直接箭头连接符 98">
              <a:extLst>
                <a:ext uri="{FF2B5EF4-FFF2-40B4-BE49-F238E27FC236}">
                  <a16:creationId xmlns:a16="http://schemas.microsoft.com/office/drawing/2014/main" id="{B16DBCDC-B023-E576-03D6-34709A256ACE}"/>
                </a:ext>
              </a:extLst>
            </p:cNvPr>
            <p:cNvCxnSpPr>
              <a:cxnSpLocks/>
            </p:cNvCxnSpPr>
            <p:nvPr/>
          </p:nvCxnSpPr>
          <p:spPr>
            <a:xfrm>
              <a:off x="4697640" y="3881655"/>
              <a:ext cx="2083290" cy="1045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直接箭头连接符 102">
              <a:extLst>
                <a:ext uri="{FF2B5EF4-FFF2-40B4-BE49-F238E27FC236}">
                  <a16:creationId xmlns:a16="http://schemas.microsoft.com/office/drawing/2014/main" id="{B1830D70-E4F7-BAC2-5A01-F5CC0406545C}"/>
                </a:ext>
              </a:extLst>
            </p:cNvPr>
            <p:cNvCxnSpPr>
              <a:cxnSpLocks/>
            </p:cNvCxnSpPr>
            <p:nvPr/>
          </p:nvCxnSpPr>
          <p:spPr>
            <a:xfrm flipH="1">
              <a:off x="4625893" y="4463329"/>
              <a:ext cx="209919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直接箭头连接符 103">
              <a:extLst>
                <a:ext uri="{FF2B5EF4-FFF2-40B4-BE49-F238E27FC236}">
                  <a16:creationId xmlns:a16="http://schemas.microsoft.com/office/drawing/2014/main" id="{AE93726D-3961-7515-2E1F-98489B8AE49D}"/>
                </a:ext>
              </a:extLst>
            </p:cNvPr>
            <p:cNvCxnSpPr>
              <a:cxnSpLocks/>
            </p:cNvCxnSpPr>
            <p:nvPr/>
          </p:nvCxnSpPr>
          <p:spPr>
            <a:xfrm>
              <a:off x="4679026" y="4710818"/>
              <a:ext cx="2083290" cy="1045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05" name="椭圆 104">
              <a:extLst>
                <a:ext uri="{FF2B5EF4-FFF2-40B4-BE49-F238E27FC236}">
                  <a16:creationId xmlns:a16="http://schemas.microsoft.com/office/drawing/2014/main" id="{E9D72F18-607E-45F3-2A89-72A100AC2DF9}"/>
                </a:ext>
              </a:extLst>
            </p:cNvPr>
            <p:cNvSpPr/>
            <p:nvPr/>
          </p:nvSpPr>
          <p:spPr>
            <a:xfrm>
              <a:off x="5800463" y="4160841"/>
              <a:ext cx="432957" cy="31098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a:extLst>
                <a:ext uri="{FF2B5EF4-FFF2-40B4-BE49-F238E27FC236}">
                  <a16:creationId xmlns:a16="http://schemas.microsoft.com/office/drawing/2014/main" id="{951DE3DC-B610-7FCC-554E-865BA400E85E}"/>
                </a:ext>
              </a:extLst>
            </p:cNvPr>
            <p:cNvSpPr/>
            <p:nvPr/>
          </p:nvSpPr>
          <p:spPr>
            <a:xfrm>
              <a:off x="5639721" y="4164268"/>
              <a:ext cx="432957" cy="31098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a:extLst>
                <a:ext uri="{FF2B5EF4-FFF2-40B4-BE49-F238E27FC236}">
                  <a16:creationId xmlns:a16="http://schemas.microsoft.com/office/drawing/2014/main" id="{9405018D-AECA-71E2-5958-81E4D35D9D43}"/>
                </a:ext>
              </a:extLst>
            </p:cNvPr>
            <p:cNvSpPr/>
            <p:nvPr/>
          </p:nvSpPr>
          <p:spPr>
            <a:xfrm>
              <a:off x="5675490" y="4707557"/>
              <a:ext cx="432957" cy="310984"/>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a:extLst>
                <a:ext uri="{FF2B5EF4-FFF2-40B4-BE49-F238E27FC236}">
                  <a16:creationId xmlns:a16="http://schemas.microsoft.com/office/drawing/2014/main" id="{BB037DC6-77E0-58FB-53FC-3556C7FC6B1E}"/>
                </a:ext>
              </a:extLst>
            </p:cNvPr>
            <p:cNvSpPr/>
            <p:nvPr/>
          </p:nvSpPr>
          <p:spPr>
            <a:xfrm>
              <a:off x="5828633" y="4714413"/>
              <a:ext cx="432957" cy="310984"/>
            </a:xfrm>
            <a:prstGeom prst="ellipse">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文本框 109">
              <a:extLst>
                <a:ext uri="{FF2B5EF4-FFF2-40B4-BE49-F238E27FC236}">
                  <a16:creationId xmlns:a16="http://schemas.microsoft.com/office/drawing/2014/main" id="{EE14B776-9826-8E14-1E31-5CABB4ECD6F9}"/>
                </a:ext>
              </a:extLst>
            </p:cNvPr>
            <p:cNvSpPr txBox="1"/>
            <p:nvPr/>
          </p:nvSpPr>
          <p:spPr>
            <a:xfrm>
              <a:off x="5062995" y="3350982"/>
              <a:ext cx="595323"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BC0</a:t>
              </a:r>
              <a:endParaRPr lang="zh-CN" altLang="en-US" dirty="0"/>
            </a:p>
          </p:txBody>
        </p:sp>
        <p:sp>
          <p:nvSpPr>
            <p:cNvPr id="111" name="文本框 110">
              <a:extLst>
                <a:ext uri="{FF2B5EF4-FFF2-40B4-BE49-F238E27FC236}">
                  <a16:creationId xmlns:a16="http://schemas.microsoft.com/office/drawing/2014/main" id="{AA4F5974-6FBC-B974-3F8A-586CA2BCE607}"/>
                </a:ext>
              </a:extLst>
            </p:cNvPr>
            <p:cNvSpPr txBox="1"/>
            <p:nvPr/>
          </p:nvSpPr>
          <p:spPr>
            <a:xfrm>
              <a:off x="5068305" y="3821435"/>
              <a:ext cx="1947735"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BC0 feedback</a:t>
              </a:r>
              <a:endParaRPr lang="zh-CN" altLang="en-US" dirty="0"/>
            </a:p>
          </p:txBody>
        </p:sp>
        <p:sp>
          <p:nvSpPr>
            <p:cNvPr id="112" name="文本框 111">
              <a:extLst>
                <a:ext uri="{FF2B5EF4-FFF2-40B4-BE49-F238E27FC236}">
                  <a16:creationId xmlns:a16="http://schemas.microsoft.com/office/drawing/2014/main" id="{B4E8822E-19DB-08A4-DF49-AA6597A6A0EF}"/>
                </a:ext>
              </a:extLst>
            </p:cNvPr>
            <p:cNvSpPr txBox="1"/>
            <p:nvPr/>
          </p:nvSpPr>
          <p:spPr>
            <a:xfrm>
              <a:off x="5056352" y="4149694"/>
              <a:ext cx="595323"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BC0</a:t>
              </a:r>
              <a:endParaRPr lang="zh-CN" altLang="en-US" dirty="0"/>
            </a:p>
          </p:txBody>
        </p:sp>
        <p:sp>
          <p:nvSpPr>
            <p:cNvPr id="114" name="文本框 113">
              <a:extLst>
                <a:ext uri="{FF2B5EF4-FFF2-40B4-BE49-F238E27FC236}">
                  <a16:creationId xmlns:a16="http://schemas.microsoft.com/office/drawing/2014/main" id="{1C51C1FB-397D-F9D6-0DE1-CAA090EC1F15}"/>
                </a:ext>
              </a:extLst>
            </p:cNvPr>
            <p:cNvSpPr txBox="1"/>
            <p:nvPr/>
          </p:nvSpPr>
          <p:spPr>
            <a:xfrm>
              <a:off x="5031016" y="4908313"/>
              <a:ext cx="1829670"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BC0 feedback</a:t>
              </a:r>
              <a:endParaRPr lang="zh-CN" altLang="en-US" dirty="0"/>
            </a:p>
          </p:txBody>
        </p:sp>
        <p:sp>
          <p:nvSpPr>
            <p:cNvPr id="115" name="文本框 114">
              <a:extLst>
                <a:ext uri="{FF2B5EF4-FFF2-40B4-BE49-F238E27FC236}">
                  <a16:creationId xmlns:a16="http://schemas.microsoft.com/office/drawing/2014/main" id="{66B6154D-AE07-1DE7-E2C7-A2F0C60BA297}"/>
                </a:ext>
              </a:extLst>
            </p:cNvPr>
            <p:cNvSpPr txBox="1"/>
            <p:nvPr/>
          </p:nvSpPr>
          <p:spPr>
            <a:xfrm>
              <a:off x="6822876" y="3483337"/>
              <a:ext cx="1144014" cy="584775"/>
            </a:xfrm>
            <a:prstGeom prst="rect">
              <a:avLst/>
            </a:prstGeom>
            <a:noFill/>
            <a:ln>
              <a:solidFill>
                <a:srgbClr val="FFFFFF"/>
              </a:solidFill>
            </a:ln>
          </p:spPr>
          <p:txBody>
            <a:bodyPr wrap="square" rtlCol="0">
              <a:spAutoFit/>
            </a:bodyPr>
            <a:lstStyle/>
            <a:p>
              <a:r>
                <a:rPr lang="en-US" altLang="zh-CN" sz="1600" dirty="0"/>
                <a:t>2.5ns</a:t>
              </a:r>
              <a:r>
                <a:rPr lang="zh-CN" altLang="en-US" sz="1600" dirty="0"/>
                <a:t> </a:t>
              </a:r>
              <a:r>
                <a:rPr lang="en-US" altLang="zh-CN" sz="1600" dirty="0"/>
                <a:t>step</a:t>
              </a:r>
              <a:r>
                <a:rPr lang="zh-CN" altLang="en-US" sz="1600" dirty="0"/>
                <a:t> </a:t>
              </a:r>
              <a:r>
                <a:rPr lang="en-US" altLang="zh-CN" sz="1600" dirty="0"/>
                <a:t>counter</a:t>
              </a:r>
              <a:endParaRPr lang="zh-CN" altLang="en-US" sz="1600" dirty="0"/>
            </a:p>
          </p:txBody>
        </p:sp>
        <p:sp>
          <p:nvSpPr>
            <p:cNvPr id="117" name="文本框 116">
              <a:extLst>
                <a:ext uri="{FF2B5EF4-FFF2-40B4-BE49-F238E27FC236}">
                  <a16:creationId xmlns:a16="http://schemas.microsoft.com/office/drawing/2014/main" id="{09FD0BCB-23D6-F403-4347-594ECEFC64FD}"/>
                </a:ext>
              </a:extLst>
            </p:cNvPr>
            <p:cNvSpPr txBox="1"/>
            <p:nvPr/>
          </p:nvSpPr>
          <p:spPr>
            <a:xfrm>
              <a:off x="6813518" y="4347195"/>
              <a:ext cx="1144014" cy="584775"/>
            </a:xfrm>
            <a:prstGeom prst="rect">
              <a:avLst/>
            </a:prstGeom>
            <a:noFill/>
            <a:ln>
              <a:solidFill>
                <a:srgbClr val="FFFFFF"/>
              </a:solidFill>
            </a:ln>
          </p:spPr>
          <p:txBody>
            <a:bodyPr wrap="square" rtlCol="0">
              <a:spAutoFit/>
            </a:bodyPr>
            <a:lstStyle/>
            <a:p>
              <a:r>
                <a:rPr lang="en-US" altLang="zh-CN" sz="1600" dirty="0"/>
                <a:t>2.5ns</a:t>
              </a:r>
              <a:r>
                <a:rPr lang="zh-CN" altLang="en-US" sz="1600" dirty="0"/>
                <a:t> </a:t>
              </a:r>
              <a:r>
                <a:rPr lang="en-US" altLang="zh-CN" sz="1600" dirty="0"/>
                <a:t>step</a:t>
              </a:r>
              <a:r>
                <a:rPr lang="zh-CN" altLang="en-US" sz="1600" dirty="0"/>
                <a:t> </a:t>
              </a:r>
              <a:r>
                <a:rPr lang="en-US" altLang="zh-CN" sz="1600" dirty="0"/>
                <a:t>counter</a:t>
              </a:r>
              <a:endParaRPr lang="zh-CN" altLang="en-US" sz="1600" dirty="0"/>
            </a:p>
          </p:txBody>
        </p:sp>
        <p:sp>
          <p:nvSpPr>
            <p:cNvPr id="118" name="文本框 117">
              <a:extLst>
                <a:ext uri="{FF2B5EF4-FFF2-40B4-BE49-F238E27FC236}">
                  <a16:creationId xmlns:a16="http://schemas.microsoft.com/office/drawing/2014/main" id="{6BE2B73F-6606-07C0-BC80-B76873849BBA}"/>
                </a:ext>
              </a:extLst>
            </p:cNvPr>
            <p:cNvSpPr txBox="1"/>
            <p:nvPr/>
          </p:nvSpPr>
          <p:spPr>
            <a:xfrm>
              <a:off x="7974275" y="4015085"/>
              <a:ext cx="595323"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BEB</a:t>
              </a:r>
              <a:endParaRPr lang="zh-CN" altLang="en-US" dirty="0"/>
            </a:p>
          </p:txBody>
        </p:sp>
      </p:grpSp>
    </p:spTree>
    <p:extLst>
      <p:ext uri="{BB962C8B-B14F-4D97-AF65-F5344CB8AC3E}">
        <p14:creationId xmlns:p14="http://schemas.microsoft.com/office/powerpoint/2010/main" val="1101655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sp>
        <p:nvSpPr>
          <p:cNvPr id="4" name="object 4"/>
          <p:cNvSpPr/>
          <p:nvPr/>
        </p:nvSpPr>
        <p:spPr>
          <a:xfrm>
            <a:off x="801783" y="36864"/>
            <a:ext cx="9952461"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ea typeface="宋体" panose="02010600030101010101" pitchFamily="2" charset="-122"/>
                <a:cs typeface="+mn-cs"/>
              </a:rPr>
              <a:t>17</a:t>
            </a:fld>
            <a:endParaRPr kumimoji="0" lang="zh-CN" altLang="en-US" sz="1200" b="0" i="0" u="none" strike="noStrike" kern="1200" cap="none" spc="0" normalizeH="0" baseline="0" noProof="0">
              <a:ln>
                <a:noFill/>
              </a:ln>
              <a:solidFill>
                <a:prstClr val="black">
                  <a:tint val="75000"/>
                </a:prstClr>
              </a:solidFill>
              <a:effectLst/>
              <a:uLnTx/>
              <a:uFillTx/>
              <a:ea typeface="宋体" panose="02010600030101010101" pitchFamily="2" charset="-122"/>
              <a:cs typeface="+mn-cs"/>
            </a:endParaRPr>
          </a:p>
        </p:txBody>
      </p:sp>
      <p:sp>
        <p:nvSpPr>
          <p:cNvPr id="11" name="文本框 10"/>
          <p:cNvSpPr txBox="1"/>
          <p:nvPr/>
        </p:nvSpPr>
        <p:spPr>
          <a:xfrm>
            <a:off x="440141" y="1243760"/>
            <a:ext cx="3568028" cy="646331"/>
          </a:xfrm>
          <a:prstGeom prst="rect">
            <a:avLst/>
          </a:prstGeom>
          <a:noFill/>
        </p:spPr>
        <p:txBody>
          <a:bodyPr wrap="none" rtlCol="0">
            <a:spAutoFit/>
          </a:bodyPr>
          <a:lstStyle/>
          <a:p>
            <a:pPr marL="285750" lvl="0" indent="-285750">
              <a:buFont typeface="Arial" panose="020B0604020202020204" pitchFamily="34" charset="0"/>
              <a:buChar char="•"/>
            </a:pPr>
            <a:r>
              <a:rPr lang="en-US" altLang="zh-CN" dirty="0">
                <a:solidFill>
                  <a:prstClr val="black"/>
                </a:solidFill>
                <a:ea typeface="华文楷体" panose="02010600040101010101" pitchFamily="2" charset="-122"/>
              </a:rPr>
              <a:t>Latency measurement test result</a:t>
            </a:r>
          </a:p>
          <a:p>
            <a:pPr marL="285750" lvl="0" indent="-285750">
              <a:buFont typeface="Arial" panose="020B0604020202020204" pitchFamily="34" charset="0"/>
              <a:buChar char="•"/>
            </a:pPr>
            <a:endParaRPr kumimoji="0" lang="zh-CN" altLang="en-US" sz="1800" b="0" i="0" u="none" strike="noStrike" kern="1200" cap="none" spc="0" normalizeH="0" baseline="0" noProof="0" dirty="0">
              <a:ln>
                <a:noFill/>
              </a:ln>
              <a:solidFill>
                <a:prstClr val="black"/>
              </a:solidFill>
              <a:effectLst/>
              <a:uLnTx/>
              <a:uFillTx/>
              <a:ea typeface="华文楷体" panose="02010600040101010101" pitchFamily="2" charset="-122"/>
              <a:cs typeface="+mn-cs"/>
            </a:endParaRPr>
          </a:p>
        </p:txBody>
      </p:sp>
      <p:sp>
        <p:nvSpPr>
          <p:cNvPr id="19" name="矩形 18"/>
          <p:cNvSpPr/>
          <p:nvPr/>
        </p:nvSpPr>
        <p:spPr>
          <a:xfrm>
            <a:off x="978981" y="192884"/>
            <a:ext cx="9576554" cy="646331"/>
          </a:xfrm>
          <a:prstGeom prst="rect">
            <a:avLst/>
          </a:prstGeom>
        </p:spPr>
        <p:txBody>
          <a:bodyPr wrap="square">
            <a:spAutoFit/>
          </a:bodyPr>
          <a:lstStyle/>
          <a:p>
            <a:pPr lvl="0" algn="ctr">
              <a:defRPr/>
            </a:pPr>
            <a:r>
              <a:rPr lang="en-US" altLang="zh-CN" sz="3600" dirty="0">
                <a:latin typeface="+mj-lt"/>
              </a:rPr>
              <a:t>BEB to two FEB quick test </a:t>
            </a:r>
            <a:r>
              <a:rPr lang="en-US" altLang="zh-CN" sz="3600" dirty="0">
                <a:solidFill>
                  <a:prstClr val="black"/>
                </a:solidFill>
                <a:latin typeface="+mj-lt"/>
              </a:rPr>
              <a:t>result</a:t>
            </a:r>
          </a:p>
        </p:txBody>
      </p:sp>
      <p:sp>
        <p:nvSpPr>
          <p:cNvPr id="17" name="文本框 16"/>
          <p:cNvSpPr txBox="1"/>
          <p:nvPr/>
        </p:nvSpPr>
        <p:spPr>
          <a:xfrm>
            <a:off x="386988" y="5771330"/>
            <a:ext cx="11851771" cy="707886"/>
          </a:xfrm>
          <a:prstGeom prst="rect">
            <a:avLst/>
          </a:prstGeom>
          <a:noFill/>
        </p:spPr>
        <p:txBody>
          <a:bodyPr wrap="none" rtlCol="0">
            <a:spAutoFit/>
          </a:bodyPr>
          <a:lstStyle/>
          <a:p>
            <a:pPr lvl="0"/>
            <a:r>
              <a:rPr lang="en-US" altLang="zh-CN" sz="2000" i="1" dirty="0">
                <a:solidFill>
                  <a:prstClr val="black"/>
                </a:solidFill>
                <a:ea typeface="华文楷体" panose="02010600040101010101" pitchFamily="2" charset="-122"/>
              </a:rPr>
              <a:t>A deterministic latency between BEB and FEB was achieved and measured, this latency difference can be used to </a:t>
            </a:r>
          </a:p>
          <a:p>
            <a:pPr lvl="0"/>
            <a:r>
              <a:rPr lang="en-US" altLang="zh-CN" sz="2000" i="1" dirty="0">
                <a:solidFill>
                  <a:prstClr val="black"/>
                </a:solidFill>
                <a:ea typeface="华文楷体" panose="02010600040101010101" pitchFamily="2" charset="-122"/>
              </a:rPr>
              <a:t>correct the FEB TDC timestamp.</a:t>
            </a:r>
          </a:p>
        </p:txBody>
      </p:sp>
      <p:sp>
        <p:nvSpPr>
          <p:cNvPr id="12" name="日期占位符 11">
            <a:extLst>
              <a:ext uri="{FF2B5EF4-FFF2-40B4-BE49-F238E27FC236}">
                <a16:creationId xmlns:a16="http://schemas.microsoft.com/office/drawing/2014/main" id="{B538ED2B-BA88-FD90-74EE-D5DDD3D6E55E}"/>
              </a:ext>
            </a:extLst>
          </p:cNvPr>
          <p:cNvSpPr>
            <a:spLocks noGrp="1"/>
          </p:cNvSpPr>
          <p:nvPr>
            <p:ph type="dt" sz="half" idx="10"/>
          </p:nvPr>
        </p:nvSpPr>
        <p:spPr/>
        <p:txBody>
          <a:bodyPr/>
          <a:lstStyle/>
          <a:p>
            <a:r>
              <a:rPr lang="en-US" altLang="zh-CN"/>
              <a:t>2022/8/1</a:t>
            </a:r>
            <a:endParaRPr lang="zh-CN" altLang="en-US" dirty="0"/>
          </a:p>
        </p:txBody>
      </p:sp>
      <p:sp>
        <p:nvSpPr>
          <p:cNvPr id="14" name="页脚占位符 13">
            <a:extLst>
              <a:ext uri="{FF2B5EF4-FFF2-40B4-BE49-F238E27FC236}">
                <a16:creationId xmlns:a16="http://schemas.microsoft.com/office/drawing/2014/main" id="{49A0ED48-C059-1A18-B949-B7B0C93C404D}"/>
              </a:ext>
            </a:extLst>
          </p:cNvPr>
          <p:cNvSpPr>
            <a:spLocks noGrp="1"/>
          </p:cNvSpPr>
          <p:nvPr>
            <p:ph type="ftr" sz="quarter" idx="11"/>
          </p:nvPr>
        </p:nvSpPr>
        <p:spPr/>
        <p:txBody>
          <a:bodyPr/>
          <a:lstStyle/>
          <a:p>
            <a:r>
              <a:rPr lang="en-US" altLang="zh-CN" dirty="0"/>
              <a:t>RT2022</a:t>
            </a:r>
            <a:endParaRPr lang="zh-CN" altLang="en-US" dirty="0"/>
          </a:p>
        </p:txBody>
      </p:sp>
      <p:pic>
        <p:nvPicPr>
          <p:cNvPr id="18" name="图片 17">
            <a:extLst>
              <a:ext uri="{FF2B5EF4-FFF2-40B4-BE49-F238E27FC236}">
                <a16:creationId xmlns:a16="http://schemas.microsoft.com/office/drawing/2014/main" id="{3FA22D02-F367-8A3B-3D79-9202557364E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8981" y="3660313"/>
            <a:ext cx="9291205" cy="1563282"/>
          </a:xfrm>
          <a:prstGeom prst="rect">
            <a:avLst/>
          </a:prstGeom>
        </p:spPr>
      </p:pic>
      <p:pic>
        <p:nvPicPr>
          <p:cNvPr id="21" name="图片 20">
            <a:extLst>
              <a:ext uri="{FF2B5EF4-FFF2-40B4-BE49-F238E27FC236}">
                <a16:creationId xmlns:a16="http://schemas.microsoft.com/office/drawing/2014/main" id="{232EF2BF-E7CB-B05D-7283-40256588F16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8309" y="1648104"/>
            <a:ext cx="9291205" cy="1575529"/>
          </a:xfrm>
          <a:prstGeom prst="rect">
            <a:avLst/>
          </a:prstGeom>
        </p:spPr>
      </p:pic>
      <p:sp>
        <p:nvSpPr>
          <p:cNvPr id="23" name="文本框 22">
            <a:extLst>
              <a:ext uri="{FF2B5EF4-FFF2-40B4-BE49-F238E27FC236}">
                <a16:creationId xmlns:a16="http://schemas.microsoft.com/office/drawing/2014/main" id="{DA5D73B1-2652-7274-42BF-3B85D3F8D818}"/>
              </a:ext>
            </a:extLst>
          </p:cNvPr>
          <p:cNvSpPr txBox="1"/>
          <p:nvPr/>
        </p:nvSpPr>
        <p:spPr>
          <a:xfrm>
            <a:off x="990167" y="5149004"/>
            <a:ext cx="6096866"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Latency_FEB2 = 4009-3293=716 (2.5 ns)</a:t>
            </a:r>
            <a:endParaRPr lang="zh-CN" altLang="en-US" dirty="0"/>
          </a:p>
        </p:txBody>
      </p:sp>
      <p:sp>
        <p:nvSpPr>
          <p:cNvPr id="24" name="文本框 23">
            <a:extLst>
              <a:ext uri="{FF2B5EF4-FFF2-40B4-BE49-F238E27FC236}">
                <a16:creationId xmlns:a16="http://schemas.microsoft.com/office/drawing/2014/main" id="{A05AA3B2-26E0-94CA-7A5D-1E653AA35ED0}"/>
              </a:ext>
            </a:extLst>
          </p:cNvPr>
          <p:cNvSpPr txBox="1"/>
          <p:nvPr/>
        </p:nvSpPr>
        <p:spPr>
          <a:xfrm>
            <a:off x="990167" y="3320979"/>
            <a:ext cx="6096866"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Latency_FEB1 = 2044-1407=637 (2.5 ns)</a:t>
            </a:r>
            <a:endParaRPr lang="zh-CN" altLang="en-US" dirty="0"/>
          </a:p>
        </p:txBody>
      </p:sp>
      <p:sp>
        <p:nvSpPr>
          <p:cNvPr id="20" name="文本框 19">
            <a:extLst>
              <a:ext uri="{FF2B5EF4-FFF2-40B4-BE49-F238E27FC236}">
                <a16:creationId xmlns:a16="http://schemas.microsoft.com/office/drawing/2014/main" id="{9C149942-B4C0-8C24-A2F0-B8C2EE5F7C01}"/>
              </a:ext>
            </a:extLst>
          </p:cNvPr>
          <p:cNvSpPr txBox="1"/>
          <p:nvPr/>
        </p:nvSpPr>
        <p:spPr>
          <a:xfrm>
            <a:off x="948309" y="5403638"/>
            <a:ext cx="6234840" cy="369332"/>
          </a:xfrm>
          <a:prstGeom prst="rect">
            <a:avLst/>
          </a:prstGeom>
          <a:noFill/>
        </p:spPr>
        <p:txBody>
          <a:bodyPr wrap="square">
            <a:spAutoFit/>
          </a:bodyPr>
          <a:lstStyle/>
          <a:p>
            <a:r>
              <a:rPr lang="en-US" altLang="zh-CN" dirty="0"/>
              <a:t>C</a:t>
            </a:r>
            <a:r>
              <a:rPr lang="en-US" altLang="zh-CN" b="0" i="0" dirty="0">
                <a:effectLst/>
              </a:rPr>
              <a:t>orrection value = (716-637)</a:t>
            </a:r>
            <a:r>
              <a:rPr lang="en-US" altLang="zh-CN" dirty="0"/>
              <a:t>/2</a:t>
            </a:r>
            <a:r>
              <a:rPr lang="zh-CN" altLang="en-US" dirty="0"/>
              <a:t> </a:t>
            </a:r>
            <a:r>
              <a:rPr lang="en-US" altLang="zh-CN" dirty="0"/>
              <a:t>= 39.0</a:t>
            </a:r>
            <a:endParaRPr lang="zh-CN" altLang="en-US" dirty="0"/>
          </a:p>
        </p:txBody>
      </p:sp>
    </p:spTree>
    <p:extLst>
      <p:ext uri="{BB962C8B-B14F-4D97-AF65-F5344CB8AC3E}">
        <p14:creationId xmlns:p14="http://schemas.microsoft.com/office/powerpoint/2010/main" val="1246276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978855" y="34939"/>
            <a:ext cx="9705688"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18</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9" name="矩形 18"/>
          <p:cNvSpPr/>
          <p:nvPr/>
        </p:nvSpPr>
        <p:spPr>
          <a:xfrm>
            <a:off x="978981" y="192884"/>
            <a:ext cx="9576554" cy="645160"/>
          </a:xfrm>
          <a:prstGeom prst="rect">
            <a:avLst/>
          </a:prstGeom>
        </p:spPr>
        <p:txBody>
          <a:bodyPr wrap="square">
            <a:spAutoFit/>
          </a:bodyPr>
          <a:lstStyle/>
          <a:p>
            <a:pPr lvl="0" algn="ctr">
              <a:defRPr/>
            </a:pPr>
            <a:r>
              <a:rPr lang="en-US" altLang="zh-CN" sz="3600" dirty="0">
                <a:solidFill>
                  <a:prstClr val="black"/>
                </a:solidFill>
                <a:latin typeface="+mj-lt"/>
              </a:rPr>
              <a:t>Next step</a:t>
            </a:r>
          </a:p>
        </p:txBody>
      </p:sp>
      <p:sp>
        <p:nvSpPr>
          <p:cNvPr id="6" name="文本框 5"/>
          <p:cNvSpPr txBox="1"/>
          <p:nvPr/>
        </p:nvSpPr>
        <p:spPr>
          <a:xfrm>
            <a:off x="251459" y="1226185"/>
            <a:ext cx="11594177" cy="2062103"/>
          </a:xfrm>
          <a:prstGeom prst="rect">
            <a:avLst/>
          </a:prstGeom>
          <a:noFill/>
        </p:spPr>
        <p:txBody>
          <a:bodyPr wrap="square" rtlCol="0">
            <a:spAutoFit/>
          </a:bodyPr>
          <a:lstStyle/>
          <a:p>
            <a:pPr marL="285750" lvl="0" indent="-285750" algn="l">
              <a:lnSpc>
                <a:spcPct val="150000"/>
              </a:lnSpc>
              <a:buFont typeface="Arial" panose="020B0604020202020204" pitchFamily="34" charset="0"/>
              <a:buChar char="•"/>
            </a:pPr>
            <a:r>
              <a:rPr lang="en-US" altLang="zh-CN" sz="2400" dirty="0">
                <a:cs typeface="+mn-lt"/>
              </a:rPr>
              <a:t>The latency measurement requirement (2.5 ns/1.25 ns/smaller?) and effect need to be studied further.</a:t>
            </a:r>
          </a:p>
          <a:p>
            <a:pPr marL="285750" lvl="0" indent="-285750" algn="l">
              <a:lnSpc>
                <a:spcPct val="150000"/>
              </a:lnSpc>
              <a:buFont typeface="Arial" panose="020B0604020202020204" pitchFamily="34" charset="0"/>
              <a:buChar char="•"/>
            </a:pPr>
            <a:r>
              <a:rPr lang="en-US" altLang="zh-CN" sz="2400" dirty="0">
                <a:cs typeface="+mn-lt"/>
              </a:rPr>
              <a:t>The implementation of latency measurement can be improved based on requirement.</a:t>
            </a:r>
          </a:p>
          <a:p>
            <a:pPr marL="285750" lvl="0" indent="-285750" algn="l">
              <a:buFont typeface="Arial" panose="020B0604020202020204" pitchFamily="34" charset="0"/>
              <a:buChar char="•"/>
            </a:pPr>
            <a:endParaRPr lang="en-US" altLang="zh-CN" sz="2000" dirty="0">
              <a:cs typeface="+mn-lt"/>
            </a:endParaRPr>
          </a:p>
        </p:txBody>
      </p:sp>
      <p:sp>
        <p:nvSpPr>
          <p:cNvPr id="5" name="日期占位符 4">
            <a:extLst>
              <a:ext uri="{FF2B5EF4-FFF2-40B4-BE49-F238E27FC236}">
                <a16:creationId xmlns:a16="http://schemas.microsoft.com/office/drawing/2014/main" id="{9AF200E0-8DCD-11CC-68F7-E672534DC8E3}"/>
              </a:ext>
            </a:extLst>
          </p:cNvPr>
          <p:cNvSpPr>
            <a:spLocks noGrp="1"/>
          </p:cNvSpPr>
          <p:nvPr>
            <p:ph type="dt" sz="half" idx="10"/>
          </p:nvPr>
        </p:nvSpPr>
        <p:spPr/>
        <p:txBody>
          <a:bodyPr/>
          <a:lstStyle/>
          <a:p>
            <a:r>
              <a:rPr lang="en-US" altLang="zh-CN"/>
              <a:t>2022/8/1</a:t>
            </a:r>
            <a:endParaRPr lang="zh-CN" altLang="en-US"/>
          </a:p>
        </p:txBody>
      </p:sp>
      <p:sp>
        <p:nvSpPr>
          <p:cNvPr id="7" name="页脚占位符 6">
            <a:extLst>
              <a:ext uri="{FF2B5EF4-FFF2-40B4-BE49-F238E27FC236}">
                <a16:creationId xmlns:a16="http://schemas.microsoft.com/office/drawing/2014/main" id="{DDE42366-B94C-0169-29FF-A60A24BCA793}"/>
              </a:ext>
            </a:extLst>
          </p:cNvPr>
          <p:cNvSpPr>
            <a:spLocks noGrp="1"/>
          </p:cNvSpPr>
          <p:nvPr>
            <p:ph type="ftr" sz="quarter" idx="11"/>
          </p:nvPr>
        </p:nvSpPr>
        <p:spPr/>
        <p:txBody>
          <a:bodyPr/>
          <a:lstStyle/>
          <a:p>
            <a:r>
              <a:rPr lang="en-US" altLang="zh-CN"/>
              <a:t>RT2022</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19</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9" name="矩形 18"/>
          <p:cNvSpPr/>
          <p:nvPr/>
        </p:nvSpPr>
        <p:spPr>
          <a:xfrm>
            <a:off x="978981" y="192884"/>
            <a:ext cx="9576554" cy="645160"/>
          </a:xfrm>
          <a:prstGeom prst="rect">
            <a:avLst/>
          </a:prstGeom>
        </p:spPr>
        <p:txBody>
          <a:bodyPr wrap="square">
            <a:spAutoFit/>
          </a:bodyPr>
          <a:lstStyle/>
          <a:p>
            <a:pPr lvl="0" algn="ctr">
              <a:defRPr/>
            </a:pPr>
            <a:r>
              <a:rPr lang="en-US" altLang="zh-CN" sz="3600" dirty="0">
                <a:solidFill>
                  <a:prstClr val="black"/>
                </a:solidFill>
                <a:latin typeface="+mj-lt"/>
              </a:rPr>
              <a:t>Summary</a:t>
            </a:r>
          </a:p>
        </p:txBody>
      </p:sp>
      <p:sp>
        <p:nvSpPr>
          <p:cNvPr id="6" name="文本框 5"/>
          <p:cNvSpPr txBox="1"/>
          <p:nvPr/>
        </p:nvSpPr>
        <p:spPr>
          <a:xfrm>
            <a:off x="251460" y="1226185"/>
            <a:ext cx="11433721" cy="335906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kumimoji="0" lang="en-US" altLang="zh-CN" sz="2400" b="0" i="0" u="none" strike="noStrike" kern="1200" cap="none" spc="-15" normalizeH="0" baseline="0" noProof="0" dirty="0">
                <a:ln>
                  <a:noFill/>
                </a:ln>
                <a:solidFill>
                  <a:prstClr val="black"/>
                </a:solidFill>
                <a:effectLst/>
                <a:uLnTx/>
                <a:uFillTx/>
                <a:latin typeface="Calibri" panose="020F0502020204030204" charset="0"/>
                <a:ea typeface="微软雅黑" panose="020B0503020204020204" pitchFamily="34" charset="-122"/>
                <a:cs typeface="Calibri" panose="020F0502020204030204" charset="0"/>
              </a:rPr>
              <a:t>iRPC</a:t>
            </a:r>
            <a:r>
              <a:rPr kumimoji="0" lang="en-US" altLang="zh-CN" sz="24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rPr>
              <a:t> timing reference issue including FEB signal timing and backend system timing </a:t>
            </a:r>
            <a:r>
              <a:rPr lang="zh-CN" altLang="en-US" sz="2400" dirty="0">
                <a:cs typeface="+mn-lt"/>
              </a:rPr>
              <a:t> </a:t>
            </a:r>
            <a:r>
              <a:rPr lang="en-US" altLang="zh-CN" sz="2400" dirty="0">
                <a:cs typeface="+mn-lt"/>
              </a:rPr>
              <a:t>has been researched and verified.</a:t>
            </a:r>
          </a:p>
          <a:p>
            <a:pPr marL="285750" lvl="0" indent="-285750" algn="l">
              <a:lnSpc>
                <a:spcPct val="150000"/>
              </a:lnSpc>
              <a:buFont typeface="Arial" panose="020B0604020202020204" pitchFamily="34" charset="0"/>
              <a:buChar char="•"/>
            </a:pPr>
            <a:r>
              <a:rPr lang="en-US" sz="2400" dirty="0">
                <a:cs typeface="+mn-lt"/>
              </a:rPr>
              <a:t>Timing reference distribution and correction has been studied in both emulator and FEB. </a:t>
            </a:r>
          </a:p>
          <a:p>
            <a:pPr marL="285750" lvl="0" indent="-285750" algn="l">
              <a:lnSpc>
                <a:spcPct val="150000"/>
              </a:lnSpc>
              <a:buFont typeface="Arial" panose="020B0604020202020204" pitchFamily="34" charset="0"/>
              <a:buChar char="•"/>
            </a:pPr>
            <a:r>
              <a:rPr lang="en-US" sz="2400" dirty="0">
                <a:cs typeface="+mn-lt"/>
              </a:rPr>
              <a:t>The </a:t>
            </a:r>
            <a:r>
              <a:rPr lang="en-US" altLang="zh-CN" sz="2400" dirty="0">
                <a:cs typeface="+mn-lt"/>
              </a:rPr>
              <a:t>test results show that the sigma of BC0 distribution is 23.32 </a:t>
            </a:r>
            <a:r>
              <a:rPr lang="en-US" altLang="zh-CN" sz="2400" dirty="0" err="1">
                <a:cs typeface="+mn-lt"/>
              </a:rPr>
              <a:t>ps</a:t>
            </a:r>
            <a:r>
              <a:rPr lang="en-US" altLang="zh-CN" sz="2400" dirty="0">
                <a:cs typeface="+mn-lt"/>
              </a:rPr>
              <a:t> which will be used for iRPC position calculating. The latency between two links was measured and waiting to be corrected and verified in the next step. </a:t>
            </a:r>
            <a:endParaRPr lang="en-US" altLang="zh-CN" sz="2000" dirty="0">
              <a:cs typeface="+mn-lt"/>
            </a:endParaRPr>
          </a:p>
        </p:txBody>
      </p:sp>
      <p:sp>
        <p:nvSpPr>
          <p:cNvPr id="5" name="日期占位符 4">
            <a:extLst>
              <a:ext uri="{FF2B5EF4-FFF2-40B4-BE49-F238E27FC236}">
                <a16:creationId xmlns:a16="http://schemas.microsoft.com/office/drawing/2014/main" id="{9AF200E0-8DCD-11CC-68F7-E672534DC8E3}"/>
              </a:ext>
            </a:extLst>
          </p:cNvPr>
          <p:cNvSpPr>
            <a:spLocks noGrp="1"/>
          </p:cNvSpPr>
          <p:nvPr>
            <p:ph type="dt" sz="half" idx="10"/>
          </p:nvPr>
        </p:nvSpPr>
        <p:spPr/>
        <p:txBody>
          <a:bodyPr/>
          <a:lstStyle/>
          <a:p>
            <a:r>
              <a:rPr lang="en-US" altLang="zh-CN"/>
              <a:t>2022/8/1</a:t>
            </a:r>
            <a:endParaRPr lang="zh-CN" altLang="en-US"/>
          </a:p>
        </p:txBody>
      </p:sp>
      <p:sp>
        <p:nvSpPr>
          <p:cNvPr id="7" name="页脚占位符 6">
            <a:extLst>
              <a:ext uri="{FF2B5EF4-FFF2-40B4-BE49-F238E27FC236}">
                <a16:creationId xmlns:a16="http://schemas.microsoft.com/office/drawing/2014/main" id="{DDE42366-B94C-0169-29FF-A60A24BCA793}"/>
              </a:ext>
            </a:extLst>
          </p:cNvPr>
          <p:cNvSpPr>
            <a:spLocks noGrp="1"/>
          </p:cNvSpPr>
          <p:nvPr>
            <p:ph type="ftr" sz="quarter" idx="11"/>
          </p:nvPr>
        </p:nvSpPr>
        <p:spPr/>
        <p:txBody>
          <a:bodyPr/>
          <a:lstStyle/>
          <a:p>
            <a:r>
              <a:rPr lang="en-US" altLang="zh-CN"/>
              <a:t>RT2022</a:t>
            </a:r>
            <a:endParaRPr lang="zh-CN" altLang="en-US"/>
          </a:p>
        </p:txBody>
      </p:sp>
    </p:spTree>
    <p:extLst>
      <p:ext uri="{BB962C8B-B14F-4D97-AF65-F5344CB8AC3E}">
        <p14:creationId xmlns:p14="http://schemas.microsoft.com/office/powerpoint/2010/main" val="11647553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lvl="0" defTabSz="685800">
              <a:lnSpc>
                <a:spcPct val="150000"/>
              </a:lnSpc>
              <a:spcBef>
                <a:spcPts val="750"/>
              </a:spcBef>
              <a:buClr>
                <a:srgbClr val="000000"/>
              </a:buClr>
              <a:defRPr/>
            </a:pPr>
            <a:endParaRPr lang="en-US" altLang="zh-CN" sz="3200" spc="-15" dirty="0">
              <a:solidFill>
                <a:prstClr val="black"/>
              </a:solidFill>
              <a:latin typeface="+mj-lt"/>
              <a:ea typeface="微软雅黑" panose="020B0503020204020204" pitchFamily="34" charset="-122"/>
              <a:cs typeface="Calibri" panose="020F0502020204030204" charset="0"/>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2</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矩形 9"/>
          <p:cNvSpPr/>
          <p:nvPr/>
        </p:nvSpPr>
        <p:spPr>
          <a:xfrm>
            <a:off x="249936" y="1210051"/>
            <a:ext cx="11942064" cy="3215432"/>
          </a:xfrm>
          <a:prstGeom prst="rect">
            <a:avLst/>
          </a:prstGeom>
        </p:spPr>
        <p:txBody>
          <a:bodyPr wrap="square">
            <a:spAutoFit/>
          </a:bodyPr>
          <a:lstStyle/>
          <a:p>
            <a:pPr marL="628650" marR="0" lvl="1" indent="-171450" algn="l" defTabSz="685800" rtl="0" eaLnBrk="1" fontAlgn="auto" latinLnBrk="0" hangingPunct="1">
              <a:lnSpc>
                <a:spcPct val="150000"/>
              </a:lnSpc>
              <a:spcBef>
                <a:spcPts val="750"/>
              </a:spcBef>
              <a:spcAft>
                <a:spcPts val="0"/>
              </a:spcAft>
              <a:buClr>
                <a:srgbClr val="000000"/>
              </a:buClr>
              <a:buSzTx/>
              <a:buFont typeface="Arial" panose="020B0604020202020204" pitchFamily="34" charset="0"/>
              <a:buChar char="•"/>
              <a:defRPr/>
            </a:pPr>
            <a:r>
              <a:rPr kumimoji="0" lang="en-US" altLang="zh-CN" sz="2400" b="0" i="0" u="none" strike="noStrike" kern="1200" cap="none" spc="-15" normalizeH="0" baseline="0" noProof="0" dirty="0">
                <a:ln>
                  <a:noFill/>
                </a:ln>
                <a:solidFill>
                  <a:prstClr val="black"/>
                </a:solidFill>
                <a:effectLst/>
                <a:uLnTx/>
                <a:uFillTx/>
                <a:latin typeface="Calibri" panose="020F0502020204030204" charset="0"/>
                <a:ea typeface="微软雅黑" panose="020B0503020204020204" pitchFamily="34" charset="-122"/>
                <a:cs typeface="Calibri" panose="020F0502020204030204" charset="0"/>
              </a:rPr>
              <a:t>Introduction</a:t>
            </a:r>
          </a:p>
          <a:p>
            <a:pPr marL="628650" marR="0" lvl="1" indent="-171450" algn="l" defTabSz="685800" rtl="0" eaLnBrk="1" fontAlgn="auto" latinLnBrk="0" hangingPunct="1">
              <a:lnSpc>
                <a:spcPct val="150000"/>
              </a:lnSpc>
              <a:spcBef>
                <a:spcPts val="750"/>
              </a:spcBef>
              <a:spcAft>
                <a:spcPts val="0"/>
              </a:spcAft>
              <a:buClr>
                <a:srgbClr val="000000"/>
              </a:buClr>
              <a:buSzTx/>
              <a:buFont typeface="Arial" panose="020B0604020202020204" pitchFamily="34" charset="0"/>
              <a:buChar char="•"/>
              <a:defRPr/>
            </a:pPr>
            <a:r>
              <a:rPr kumimoji="0" lang="en-US" altLang="zh-CN" sz="2400" b="0" i="0" u="none" strike="noStrike" kern="1200" cap="none" spc="-15" normalizeH="0" baseline="0" noProof="0" dirty="0">
                <a:ln>
                  <a:noFill/>
                </a:ln>
                <a:solidFill>
                  <a:prstClr val="black"/>
                </a:solidFill>
                <a:effectLst/>
                <a:uLnTx/>
                <a:uFillTx/>
                <a:latin typeface="Calibri" panose="020F0502020204030204" charset="0"/>
                <a:ea typeface="微软雅黑" panose="020B0503020204020204" pitchFamily="34" charset="-122"/>
                <a:cs typeface="Calibri" panose="020F0502020204030204" charset="0"/>
              </a:rPr>
              <a:t>iRPC</a:t>
            </a:r>
            <a:r>
              <a:rPr kumimoji="0" lang="en-US" altLang="zh-CN" sz="24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rPr>
              <a:t> timing reference issue</a:t>
            </a:r>
          </a:p>
          <a:p>
            <a:pPr marL="628650" marR="0" lvl="1" indent="-171450" algn="l" defTabSz="685800" rtl="0" eaLnBrk="1" fontAlgn="auto" latinLnBrk="0" hangingPunct="1">
              <a:lnSpc>
                <a:spcPct val="150000"/>
              </a:lnSpc>
              <a:spcBef>
                <a:spcPts val="750"/>
              </a:spcBef>
              <a:spcAft>
                <a:spcPts val="0"/>
              </a:spcAft>
              <a:buClr>
                <a:srgbClr val="000000"/>
              </a:buClr>
              <a:buSzTx/>
              <a:buFont typeface="Arial" panose="020B0604020202020204" pitchFamily="34" charset="0"/>
              <a:buChar char="•"/>
              <a:defRPr/>
            </a:pPr>
            <a:r>
              <a:rPr lang="en-US" altLang="zh-CN" sz="2400" dirty="0">
                <a:solidFill>
                  <a:prstClr val="black"/>
                </a:solidFill>
                <a:latin typeface="Calibri" panose="020F0502020204030204"/>
                <a:ea typeface="宋体" panose="02010600030101010101" pitchFamily="2" charset="-122"/>
              </a:rPr>
              <a:t>Timing reference correction</a:t>
            </a:r>
            <a:endParaRPr kumimoji="0" lang="en-US" altLang="zh-CN" sz="24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a:p>
            <a:pPr marL="628650" marR="0" lvl="1" indent="-171450" algn="l" defTabSz="685800" rtl="0" eaLnBrk="1" fontAlgn="auto" latinLnBrk="0" hangingPunct="1">
              <a:lnSpc>
                <a:spcPct val="150000"/>
              </a:lnSpc>
              <a:spcBef>
                <a:spcPts val="750"/>
              </a:spcBef>
              <a:spcAft>
                <a:spcPts val="0"/>
              </a:spcAft>
              <a:buClr>
                <a:srgbClr val="000000"/>
              </a:buClr>
              <a:buSzTx/>
              <a:buFont typeface="Arial" panose="020B0604020202020204" pitchFamily="34" charset="0"/>
              <a:buChar char="•"/>
              <a:defRPr/>
            </a:pPr>
            <a:r>
              <a:rPr lang="en-US" altLang="zh-CN" sz="2400" spc="-15" dirty="0">
                <a:solidFill>
                  <a:prstClr val="black"/>
                </a:solidFill>
                <a:latin typeface="Calibri" panose="020F0502020204030204" charset="0"/>
                <a:ea typeface="微软雅黑" panose="020B0503020204020204" pitchFamily="34" charset="-122"/>
                <a:cs typeface="Calibri" panose="020F0502020204030204" charset="0"/>
              </a:rPr>
              <a:t>Test results</a:t>
            </a:r>
          </a:p>
          <a:p>
            <a:pPr marL="628650" marR="0" lvl="1" indent="-171450" algn="l" defTabSz="685800" rtl="0" eaLnBrk="1" fontAlgn="auto" latinLnBrk="0" hangingPunct="1">
              <a:lnSpc>
                <a:spcPct val="150000"/>
              </a:lnSpc>
              <a:spcBef>
                <a:spcPts val="750"/>
              </a:spcBef>
              <a:spcAft>
                <a:spcPts val="0"/>
              </a:spcAft>
              <a:buClr>
                <a:srgbClr val="000000"/>
              </a:buClr>
              <a:buSzTx/>
              <a:buFont typeface="Arial" panose="020B0604020202020204" pitchFamily="34" charset="0"/>
              <a:buChar char="•"/>
              <a:defRPr/>
            </a:pPr>
            <a:r>
              <a:rPr lang="en-US" altLang="zh-CN" sz="2400" spc="-15" dirty="0">
                <a:solidFill>
                  <a:prstClr val="black"/>
                </a:solidFill>
                <a:latin typeface="Calibri" panose="020F0502020204030204" charset="0"/>
                <a:ea typeface="微软雅黑" panose="020B0503020204020204" pitchFamily="34" charset="-122"/>
                <a:cs typeface="Calibri" panose="020F0502020204030204" charset="0"/>
              </a:rPr>
              <a:t>Summary</a:t>
            </a:r>
          </a:p>
        </p:txBody>
      </p:sp>
      <p:sp>
        <p:nvSpPr>
          <p:cNvPr id="5" name="矩形 4"/>
          <p:cNvSpPr/>
          <p:nvPr/>
        </p:nvSpPr>
        <p:spPr>
          <a:xfrm>
            <a:off x="5055685" y="21741"/>
            <a:ext cx="1552028" cy="837473"/>
          </a:xfrm>
          <a:prstGeom prst="rect">
            <a:avLst/>
          </a:prstGeom>
        </p:spPr>
        <p:txBody>
          <a:bodyPr wrap="none">
            <a:spAutoFit/>
          </a:bodyPr>
          <a:lstStyle/>
          <a:p>
            <a:pPr lvl="0" defTabSz="685800">
              <a:lnSpc>
                <a:spcPct val="150000"/>
              </a:lnSpc>
              <a:spcBef>
                <a:spcPts val="750"/>
              </a:spcBef>
              <a:buClr>
                <a:srgbClr val="000000"/>
              </a:buClr>
              <a:defRPr/>
            </a:pPr>
            <a:r>
              <a:rPr lang="en-US" altLang="zh-CN" sz="3600" dirty="0">
                <a:latin typeface="+mj-lt"/>
              </a:rPr>
              <a:t>Outline</a:t>
            </a:r>
          </a:p>
        </p:txBody>
      </p:sp>
      <p:sp>
        <p:nvSpPr>
          <p:cNvPr id="6" name="日期占位符 5">
            <a:extLst>
              <a:ext uri="{FF2B5EF4-FFF2-40B4-BE49-F238E27FC236}">
                <a16:creationId xmlns:a16="http://schemas.microsoft.com/office/drawing/2014/main" id="{DB6096E6-9211-741D-50E6-5ACF5496D0F1}"/>
              </a:ext>
            </a:extLst>
          </p:cNvPr>
          <p:cNvSpPr>
            <a:spLocks noGrp="1"/>
          </p:cNvSpPr>
          <p:nvPr>
            <p:ph type="dt" sz="half" idx="10"/>
          </p:nvPr>
        </p:nvSpPr>
        <p:spPr/>
        <p:txBody>
          <a:bodyPr/>
          <a:lstStyle/>
          <a:p>
            <a:r>
              <a:rPr lang="en-US" altLang="zh-CN"/>
              <a:t>2022/8/1</a:t>
            </a:r>
            <a:endParaRPr lang="zh-CN" altLang="en-US"/>
          </a:p>
        </p:txBody>
      </p:sp>
      <p:sp>
        <p:nvSpPr>
          <p:cNvPr id="7" name="页脚占位符 6">
            <a:extLst>
              <a:ext uri="{FF2B5EF4-FFF2-40B4-BE49-F238E27FC236}">
                <a16:creationId xmlns:a16="http://schemas.microsoft.com/office/drawing/2014/main" id="{EF40F9A7-E633-C4B1-B8EB-165AD96F357F}"/>
              </a:ext>
            </a:extLst>
          </p:cNvPr>
          <p:cNvSpPr>
            <a:spLocks noGrp="1"/>
          </p:cNvSpPr>
          <p:nvPr>
            <p:ph type="ftr" sz="quarter" idx="11"/>
          </p:nvPr>
        </p:nvSpPr>
        <p:spPr/>
        <p:txBody>
          <a:bodyPr/>
          <a:lstStyle/>
          <a:p>
            <a:r>
              <a:rPr lang="en-US" altLang="zh-CN"/>
              <a:t>RT2022</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20</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矩形 4"/>
          <p:cNvSpPr/>
          <p:nvPr/>
        </p:nvSpPr>
        <p:spPr>
          <a:xfrm>
            <a:off x="4875634" y="2967335"/>
            <a:ext cx="2440733" cy="923330"/>
          </a:xfrm>
          <a:prstGeom prst="rect">
            <a:avLst/>
          </a:prstGeom>
          <a:noFill/>
        </p:spPr>
        <p:txBody>
          <a:bodyPr wrap="none" lIns="91440" tIns="45720" rIns="91440" bIns="45720">
            <a:spAutoFit/>
          </a:bodyPr>
          <a:lstStyle/>
          <a:p>
            <a:pPr algn="ctr"/>
            <a:r>
              <a:rPr lang="en-US" altLang="zh-CN"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Thanks!</a:t>
            </a:r>
            <a:endParaRPr lang="zh-CN" alt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6" name="日期占位符 5">
            <a:extLst>
              <a:ext uri="{FF2B5EF4-FFF2-40B4-BE49-F238E27FC236}">
                <a16:creationId xmlns:a16="http://schemas.microsoft.com/office/drawing/2014/main" id="{BE23C94A-15B1-9264-E75F-E33C2DE5D7BA}"/>
              </a:ext>
            </a:extLst>
          </p:cNvPr>
          <p:cNvSpPr>
            <a:spLocks noGrp="1"/>
          </p:cNvSpPr>
          <p:nvPr>
            <p:ph type="dt" sz="half" idx="10"/>
          </p:nvPr>
        </p:nvSpPr>
        <p:spPr/>
        <p:txBody>
          <a:bodyPr/>
          <a:lstStyle/>
          <a:p>
            <a:r>
              <a:rPr lang="en-US" altLang="zh-CN"/>
              <a:t>2022/8/1</a:t>
            </a:r>
            <a:endParaRPr lang="zh-CN" altLang="en-US"/>
          </a:p>
        </p:txBody>
      </p:sp>
      <p:sp>
        <p:nvSpPr>
          <p:cNvPr id="7" name="页脚占位符 6">
            <a:extLst>
              <a:ext uri="{FF2B5EF4-FFF2-40B4-BE49-F238E27FC236}">
                <a16:creationId xmlns:a16="http://schemas.microsoft.com/office/drawing/2014/main" id="{4564E9F5-9FFF-C9A1-4524-3A4C0A6E1BB0}"/>
              </a:ext>
            </a:extLst>
          </p:cNvPr>
          <p:cNvSpPr>
            <a:spLocks noGrp="1"/>
          </p:cNvSpPr>
          <p:nvPr>
            <p:ph type="ftr" sz="quarter" idx="11"/>
          </p:nvPr>
        </p:nvSpPr>
        <p:spPr/>
        <p:txBody>
          <a:bodyPr/>
          <a:lstStyle/>
          <a:p>
            <a:r>
              <a:rPr lang="en-US" altLang="zh-CN"/>
              <a:t>RT2022</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21</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9" name="矩形 18"/>
          <p:cNvSpPr/>
          <p:nvPr/>
        </p:nvSpPr>
        <p:spPr>
          <a:xfrm>
            <a:off x="978981" y="192884"/>
            <a:ext cx="9576554" cy="584775"/>
          </a:xfrm>
          <a:prstGeom prst="rect">
            <a:avLst/>
          </a:prstGeom>
        </p:spPr>
        <p:txBody>
          <a:bodyPr wrap="square">
            <a:spAutoFit/>
          </a:bodyPr>
          <a:lstStyle/>
          <a:p>
            <a:pPr lvl="0" algn="ctr">
              <a:defRPr/>
            </a:pPr>
            <a:r>
              <a:rPr lang="en-US" altLang="zh-CN" sz="3200" dirty="0">
                <a:solidFill>
                  <a:prstClr val="black"/>
                </a:solidFill>
              </a:rPr>
              <a:t>Backup</a:t>
            </a:r>
          </a:p>
        </p:txBody>
      </p:sp>
      <p:sp>
        <p:nvSpPr>
          <p:cNvPr id="5" name="日期占位符 4">
            <a:extLst>
              <a:ext uri="{FF2B5EF4-FFF2-40B4-BE49-F238E27FC236}">
                <a16:creationId xmlns:a16="http://schemas.microsoft.com/office/drawing/2014/main" id="{58D7D063-D817-4EDA-BACB-49B60301993E}"/>
              </a:ext>
            </a:extLst>
          </p:cNvPr>
          <p:cNvSpPr>
            <a:spLocks noGrp="1"/>
          </p:cNvSpPr>
          <p:nvPr>
            <p:ph type="dt" sz="half" idx="10"/>
          </p:nvPr>
        </p:nvSpPr>
        <p:spPr/>
        <p:txBody>
          <a:bodyPr/>
          <a:lstStyle/>
          <a:p>
            <a:r>
              <a:rPr lang="en-US" altLang="zh-CN"/>
              <a:t>2022/8/1</a:t>
            </a:r>
            <a:endParaRPr lang="zh-CN" altLang="en-US"/>
          </a:p>
        </p:txBody>
      </p:sp>
      <p:sp>
        <p:nvSpPr>
          <p:cNvPr id="6" name="页脚占位符 5">
            <a:extLst>
              <a:ext uri="{FF2B5EF4-FFF2-40B4-BE49-F238E27FC236}">
                <a16:creationId xmlns:a16="http://schemas.microsoft.com/office/drawing/2014/main" id="{431F967B-2CB9-98E8-FC41-311DE77D53F8}"/>
              </a:ext>
            </a:extLst>
          </p:cNvPr>
          <p:cNvSpPr>
            <a:spLocks noGrp="1"/>
          </p:cNvSpPr>
          <p:nvPr>
            <p:ph type="ftr" sz="quarter" idx="11"/>
          </p:nvPr>
        </p:nvSpPr>
        <p:spPr/>
        <p:txBody>
          <a:bodyPr/>
          <a:lstStyle/>
          <a:p>
            <a:r>
              <a:rPr lang="en-US" altLang="zh-CN"/>
              <a:t>RT2022</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22</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日期占位符 5">
            <a:extLst>
              <a:ext uri="{FF2B5EF4-FFF2-40B4-BE49-F238E27FC236}">
                <a16:creationId xmlns:a16="http://schemas.microsoft.com/office/drawing/2014/main" id="{BE23C94A-15B1-9264-E75F-E33C2DE5D7BA}"/>
              </a:ext>
            </a:extLst>
          </p:cNvPr>
          <p:cNvSpPr>
            <a:spLocks noGrp="1"/>
          </p:cNvSpPr>
          <p:nvPr>
            <p:ph type="dt" sz="half" idx="10"/>
          </p:nvPr>
        </p:nvSpPr>
        <p:spPr/>
        <p:txBody>
          <a:bodyPr/>
          <a:lstStyle/>
          <a:p>
            <a:r>
              <a:rPr lang="en-US" altLang="zh-CN"/>
              <a:t>2022/8/1</a:t>
            </a:r>
            <a:endParaRPr lang="zh-CN" altLang="en-US"/>
          </a:p>
        </p:txBody>
      </p:sp>
      <p:sp>
        <p:nvSpPr>
          <p:cNvPr id="7" name="页脚占位符 6">
            <a:extLst>
              <a:ext uri="{FF2B5EF4-FFF2-40B4-BE49-F238E27FC236}">
                <a16:creationId xmlns:a16="http://schemas.microsoft.com/office/drawing/2014/main" id="{4564E9F5-9FFF-C9A1-4524-3A4C0A6E1BB0}"/>
              </a:ext>
            </a:extLst>
          </p:cNvPr>
          <p:cNvSpPr>
            <a:spLocks noGrp="1"/>
          </p:cNvSpPr>
          <p:nvPr>
            <p:ph type="ftr" sz="quarter" idx="11"/>
          </p:nvPr>
        </p:nvSpPr>
        <p:spPr/>
        <p:txBody>
          <a:bodyPr/>
          <a:lstStyle/>
          <a:p>
            <a:r>
              <a:rPr lang="en-US" altLang="zh-CN"/>
              <a:t>RT2022</a:t>
            </a:r>
            <a:endParaRPr lang="zh-CN" altLang="en-US"/>
          </a:p>
        </p:txBody>
      </p:sp>
      <p:pic>
        <p:nvPicPr>
          <p:cNvPr id="10" name="图片 9">
            <a:extLst>
              <a:ext uri="{FF2B5EF4-FFF2-40B4-BE49-F238E27FC236}">
                <a16:creationId xmlns:a16="http://schemas.microsoft.com/office/drawing/2014/main" id="{5A1C7392-D4BD-01A9-25C7-04A23D6AD2D3}"/>
              </a:ext>
            </a:extLst>
          </p:cNvPr>
          <p:cNvPicPr>
            <a:picLocks noChangeAspect="1"/>
          </p:cNvPicPr>
          <p:nvPr/>
        </p:nvPicPr>
        <p:blipFill>
          <a:blip r:embed="rId6"/>
          <a:stretch>
            <a:fillRect/>
          </a:stretch>
        </p:blipFill>
        <p:spPr>
          <a:xfrm rot="5400000">
            <a:off x="3403249" y="-3317"/>
            <a:ext cx="5224280" cy="7743128"/>
          </a:xfrm>
          <a:prstGeom prst="rect">
            <a:avLst/>
          </a:prstGeom>
        </p:spPr>
      </p:pic>
      <p:sp>
        <p:nvSpPr>
          <p:cNvPr id="11" name="矩形 10">
            <a:extLst>
              <a:ext uri="{FF2B5EF4-FFF2-40B4-BE49-F238E27FC236}">
                <a16:creationId xmlns:a16="http://schemas.microsoft.com/office/drawing/2014/main" id="{C3E5B9ED-2E89-8B84-C815-E7D795183F1E}"/>
              </a:ext>
            </a:extLst>
          </p:cNvPr>
          <p:cNvSpPr/>
          <p:nvPr/>
        </p:nvSpPr>
        <p:spPr>
          <a:xfrm>
            <a:off x="978981" y="192884"/>
            <a:ext cx="9576554" cy="645160"/>
          </a:xfrm>
          <a:prstGeom prst="rect">
            <a:avLst/>
          </a:prstGeom>
        </p:spPr>
        <p:txBody>
          <a:bodyPr wrap="square">
            <a:spAutoFit/>
          </a:bodyPr>
          <a:lstStyle/>
          <a:p>
            <a:pPr lvl="0" algn="ctr">
              <a:defRPr/>
            </a:pPr>
            <a:r>
              <a:rPr lang="en-US" altLang="zh-CN" sz="3600" dirty="0">
                <a:solidFill>
                  <a:prstClr val="black"/>
                </a:solidFill>
                <a:latin typeface="+mj-lt"/>
              </a:rPr>
              <a:t>FEB TDC timestamp correction module</a:t>
            </a:r>
          </a:p>
        </p:txBody>
      </p:sp>
    </p:spTree>
    <p:extLst>
      <p:ext uri="{BB962C8B-B14F-4D97-AF65-F5344CB8AC3E}">
        <p14:creationId xmlns:p14="http://schemas.microsoft.com/office/powerpoint/2010/main" val="1058217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23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pic>
        <p:nvPicPr>
          <p:cNvPr id="11" name="内容占位符 4"/>
          <p:cNvPicPr>
            <a:picLocks noGrp="1" noChangeAspect="1"/>
          </p:cNvPicPr>
          <p:nvPr>
            <p:ph idx="1"/>
          </p:nvPr>
        </p:nvPicPr>
        <p:blipFill>
          <a:blip r:embed="rId6"/>
          <a:stretch>
            <a:fillRect/>
          </a:stretch>
        </p:blipFill>
        <p:spPr>
          <a:xfrm>
            <a:off x="497168" y="3031382"/>
            <a:ext cx="4686300" cy="1546933"/>
          </a:xfrm>
          <a:prstGeom prst="rect">
            <a:avLst/>
          </a:prstGeom>
        </p:spPr>
      </p:pic>
      <p:sp>
        <p:nvSpPr>
          <p:cNvPr id="12" name="文本框 11"/>
          <p:cNvSpPr txBox="1"/>
          <p:nvPr/>
        </p:nvSpPr>
        <p:spPr>
          <a:xfrm>
            <a:off x="141194" y="4897748"/>
            <a:ext cx="5814257" cy="1200329"/>
          </a:xfrm>
          <a:prstGeom prst="rect">
            <a:avLst/>
          </a:prstGeom>
          <a:noFill/>
        </p:spPr>
        <p:txBody>
          <a:bodyPr wrap="square" rtlCol="0">
            <a:spAutoFit/>
          </a:bodyPr>
          <a:lstStyle/>
          <a:p>
            <a:pPr marL="285750" indent="-285750">
              <a:buFont typeface="Arial" panose="020B0604020202020204" pitchFamily="34" charset="0"/>
              <a:buChar char="•"/>
            </a:pPr>
            <a:r>
              <a:rPr lang="en-US" altLang="zh-CN" dirty="0">
                <a:ea typeface="华文楷体" panose="02010600040101010101" pitchFamily="2" charset="-122"/>
              </a:rPr>
              <a:t>The CDR state machine uses the data from both the edge and data samplers to determine the phase of the incoming data stream and to control the phase interpolators (PIs)</a:t>
            </a:r>
            <a:endParaRPr lang="zh-CN" altLang="en-US" dirty="0">
              <a:ea typeface="华文楷体" panose="02010600040101010101" pitchFamily="2" charset="-122"/>
            </a:endParaRPr>
          </a:p>
        </p:txBody>
      </p:sp>
      <p:grpSp>
        <p:nvGrpSpPr>
          <p:cNvPr id="13" name="组合 12"/>
          <p:cNvGrpSpPr/>
          <p:nvPr/>
        </p:nvGrpSpPr>
        <p:grpSpPr>
          <a:xfrm>
            <a:off x="6096000" y="1504384"/>
            <a:ext cx="5163504" cy="3387628"/>
            <a:chOff x="5752623" y="1768963"/>
            <a:chExt cx="5163504" cy="3387628"/>
          </a:xfrm>
        </p:grpSpPr>
        <p:pic>
          <p:nvPicPr>
            <p:cNvPr id="14" name="图片 13"/>
            <p:cNvPicPr>
              <a:picLocks noChangeAspect="1"/>
            </p:cNvPicPr>
            <p:nvPr/>
          </p:nvPicPr>
          <p:blipFill>
            <a:blip r:embed="rId7"/>
            <a:stretch>
              <a:fillRect/>
            </a:stretch>
          </p:blipFill>
          <p:spPr>
            <a:xfrm>
              <a:off x="5752623" y="1768963"/>
              <a:ext cx="5163504" cy="1248373"/>
            </a:xfrm>
            <a:prstGeom prst="rect">
              <a:avLst/>
            </a:prstGeom>
          </p:spPr>
        </p:pic>
        <p:sp>
          <p:nvSpPr>
            <p:cNvPr id="16" name="矩形 15"/>
            <p:cNvSpPr/>
            <p:nvPr/>
          </p:nvSpPr>
          <p:spPr>
            <a:xfrm>
              <a:off x="7709377" y="2638471"/>
              <a:ext cx="1403350" cy="3651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a:solidFill>
                    <a:schemeClr val="tx1"/>
                  </a:solidFill>
                </a:rPr>
                <a:t>Alignment Block Finds </a:t>
              </a:r>
              <a:r>
                <a:rPr lang="en-US" altLang="zh-CN" sz="1000">
                  <a:solidFill>
                    <a:srgbClr val="FF0000"/>
                  </a:solidFill>
                </a:rPr>
                <a:t>Comma </a:t>
              </a:r>
              <a:r>
                <a:rPr lang="en-US" altLang="zh-CN" sz="1000">
                  <a:solidFill>
                    <a:schemeClr val="tx1"/>
                  </a:solidFill>
                </a:rPr>
                <a:t>or</a:t>
              </a:r>
              <a:r>
                <a:rPr lang="en-US" altLang="zh-CN" sz="1000">
                  <a:solidFill>
                    <a:srgbClr val="FF0000"/>
                  </a:solidFill>
                </a:rPr>
                <a:t> Header</a:t>
              </a:r>
              <a:endParaRPr lang="zh-CN" altLang="en-US" sz="600">
                <a:solidFill>
                  <a:srgbClr val="FF0000"/>
                </a:solidFill>
                <a:latin typeface="华文楷体" panose="02010600040101010101" pitchFamily="2" charset="-122"/>
                <a:ea typeface="华文楷体" panose="02010600040101010101" pitchFamily="2" charset="-122"/>
              </a:endParaRPr>
            </a:p>
          </p:txBody>
        </p:sp>
        <p:pic>
          <p:nvPicPr>
            <p:cNvPr id="17" name="图片 16"/>
            <p:cNvPicPr>
              <a:picLocks noChangeAspect="1"/>
            </p:cNvPicPr>
            <p:nvPr/>
          </p:nvPicPr>
          <p:blipFill>
            <a:blip r:embed="rId8"/>
            <a:stretch>
              <a:fillRect/>
            </a:stretch>
          </p:blipFill>
          <p:spPr>
            <a:xfrm>
              <a:off x="6004757" y="3429000"/>
              <a:ext cx="4545890" cy="1727591"/>
            </a:xfrm>
            <a:prstGeom prst="rect">
              <a:avLst/>
            </a:prstGeom>
          </p:spPr>
        </p:pic>
        <p:sp>
          <p:nvSpPr>
            <p:cNvPr id="18" name="文本框 17"/>
            <p:cNvSpPr txBox="1"/>
            <p:nvPr/>
          </p:nvSpPr>
          <p:spPr>
            <a:xfrm>
              <a:off x="6531116" y="4157365"/>
              <a:ext cx="918841" cy="369332"/>
            </a:xfrm>
            <a:prstGeom prst="rect">
              <a:avLst/>
            </a:prstGeom>
            <a:noFill/>
          </p:spPr>
          <p:txBody>
            <a:bodyPr wrap="none" rtlCol="0">
              <a:spAutoFit/>
            </a:bodyPr>
            <a:lstStyle/>
            <a:p>
              <a:r>
                <a:rPr lang="en-US" altLang="zh-CN">
                  <a:solidFill>
                    <a:srgbClr val="FF0000"/>
                  </a:solidFill>
                  <a:latin typeface="华文楷体" panose="02010600040101010101" pitchFamily="2" charset="-122"/>
                  <a:ea typeface="华文楷体" panose="02010600040101010101" pitchFamily="2" charset="-122"/>
                </a:rPr>
                <a:t>RXSlide</a:t>
              </a:r>
              <a:endParaRPr lang="zh-CN" altLang="en-US">
                <a:solidFill>
                  <a:srgbClr val="FF0000"/>
                </a:solidFill>
                <a:latin typeface="华文楷体" panose="02010600040101010101" pitchFamily="2" charset="-122"/>
                <a:ea typeface="华文楷体" panose="02010600040101010101" pitchFamily="2" charset="-122"/>
              </a:endParaRPr>
            </a:p>
          </p:txBody>
        </p:sp>
      </p:grpSp>
      <p:sp>
        <p:nvSpPr>
          <p:cNvPr id="19" name="文本框 18"/>
          <p:cNvSpPr txBox="1"/>
          <p:nvPr/>
        </p:nvSpPr>
        <p:spPr>
          <a:xfrm>
            <a:off x="6179026" y="4947340"/>
            <a:ext cx="5548153" cy="1477328"/>
          </a:xfrm>
          <a:prstGeom prst="rect">
            <a:avLst/>
          </a:prstGeom>
          <a:noFill/>
        </p:spPr>
        <p:txBody>
          <a:bodyPr wrap="square" rtlCol="0">
            <a:spAutoFit/>
          </a:bodyPr>
          <a:lstStyle/>
          <a:p>
            <a:r>
              <a:rPr lang="en-US" altLang="zh-CN" dirty="0">
                <a:ea typeface="华文楷体" panose="02010600040101010101" pitchFamily="2" charset="-122"/>
              </a:rPr>
              <a:t>The data is shifted right by one bit for every RXSLIDE pulse issued. The GBT receiver searches for the Header in the incoming data and checks it.  Link is established after GBT Rx receiving 24 successive Headers(0110/0101).</a:t>
            </a:r>
            <a:r>
              <a:rPr lang="zh-CN" altLang="en-US" dirty="0">
                <a:ea typeface="华文楷体" panose="02010600040101010101" pitchFamily="2" charset="-122"/>
              </a:rPr>
              <a:t> </a:t>
            </a:r>
            <a:r>
              <a:rPr lang="en-US" altLang="zh-CN" dirty="0">
                <a:ea typeface="华文楷体" panose="02010600040101010101" pitchFamily="2" charset="-122"/>
              </a:rPr>
              <a:t>Then use Header flag to align the Rx CDR clock.</a:t>
            </a:r>
          </a:p>
        </p:txBody>
      </p:sp>
      <p:pic>
        <p:nvPicPr>
          <p:cNvPr id="20" name="图片 19"/>
          <p:cNvPicPr>
            <a:picLocks noChangeAspect="1"/>
          </p:cNvPicPr>
          <p:nvPr/>
        </p:nvPicPr>
        <p:blipFill>
          <a:blip r:embed="rId9"/>
          <a:stretch>
            <a:fillRect/>
          </a:stretch>
        </p:blipFill>
        <p:spPr>
          <a:xfrm>
            <a:off x="1595451" y="1436703"/>
            <a:ext cx="2817324" cy="1479009"/>
          </a:xfrm>
          <a:prstGeom prst="rect">
            <a:avLst/>
          </a:prstGeom>
        </p:spPr>
      </p:pic>
      <p:sp>
        <p:nvSpPr>
          <p:cNvPr id="21" name="矩形 20"/>
          <p:cNvSpPr/>
          <p:nvPr/>
        </p:nvSpPr>
        <p:spPr>
          <a:xfrm>
            <a:off x="1054248" y="1417331"/>
            <a:ext cx="651140" cy="369332"/>
          </a:xfrm>
          <a:prstGeom prst="rect">
            <a:avLst/>
          </a:prstGeom>
        </p:spPr>
        <p:txBody>
          <a:bodyPr wrap="none">
            <a:spAutoFit/>
          </a:bodyPr>
          <a:lstStyle/>
          <a:p>
            <a:r>
              <a:rPr lang="en-US" altLang="zh-CN">
                <a:latin typeface="华文楷体" panose="02010600040101010101" pitchFamily="2" charset="-122"/>
                <a:ea typeface="华文楷体" panose="02010600040101010101" pitchFamily="2" charset="-122"/>
              </a:rPr>
              <a:t>Edge</a:t>
            </a:r>
            <a:endParaRPr lang="zh-CN" altLang="en-US"/>
          </a:p>
        </p:txBody>
      </p:sp>
      <p:sp>
        <p:nvSpPr>
          <p:cNvPr id="22" name="矩形 21"/>
          <p:cNvSpPr/>
          <p:nvPr/>
        </p:nvSpPr>
        <p:spPr>
          <a:xfrm>
            <a:off x="909205" y="2399113"/>
            <a:ext cx="1372492" cy="369332"/>
          </a:xfrm>
          <a:prstGeom prst="rect">
            <a:avLst/>
          </a:prstGeom>
        </p:spPr>
        <p:txBody>
          <a:bodyPr wrap="none">
            <a:spAutoFit/>
          </a:bodyPr>
          <a:lstStyle/>
          <a:p>
            <a:r>
              <a:rPr lang="en-US" altLang="zh-CN">
                <a:latin typeface="华文楷体" panose="02010600040101010101" pitchFamily="2" charset="-122"/>
                <a:ea typeface="华文楷体" panose="02010600040101010101" pitchFamily="2" charset="-122"/>
              </a:rPr>
              <a:t>Data sampler</a:t>
            </a:r>
            <a:endParaRPr lang="zh-CN" altLang="en-US"/>
          </a:p>
        </p:txBody>
      </p:sp>
      <p:sp>
        <p:nvSpPr>
          <p:cNvPr id="24" name="矩形 23"/>
          <p:cNvSpPr/>
          <p:nvPr/>
        </p:nvSpPr>
        <p:spPr>
          <a:xfrm>
            <a:off x="3495304" y="177914"/>
            <a:ext cx="9316192" cy="646331"/>
          </a:xfrm>
          <a:prstGeom prst="rect">
            <a:avLst/>
          </a:prstGeom>
        </p:spPr>
        <p:txBody>
          <a:bodyPr wrap="square">
            <a:spAutoFit/>
          </a:bodyPr>
          <a:lstStyle/>
          <a:p>
            <a:pPr lvl="0">
              <a:defRPr/>
            </a:pPr>
            <a:r>
              <a:rPr lang="en-US" altLang="zh-CN" sz="3600" spc="-15" dirty="0">
                <a:solidFill>
                  <a:prstClr val="black"/>
                </a:solidFill>
                <a:latin typeface="+mj-lt"/>
                <a:ea typeface="微软雅黑" panose="020B0503020204020204" pitchFamily="34" charset="-122"/>
                <a:cs typeface="Calibri" panose="020F0502020204030204" charset="0"/>
              </a:rPr>
              <a:t>Rx CDR clock </a:t>
            </a:r>
            <a:r>
              <a:rPr lang="en-US" altLang="zh-CN" sz="3600" dirty="0">
                <a:solidFill>
                  <a:prstClr val="black"/>
                </a:solidFill>
                <a:latin typeface="+mj-lt"/>
                <a:ea typeface="华文楷体" panose="02010600040101010101" pitchFamily="2" charset="-122"/>
              </a:rPr>
              <a:t>introduction</a:t>
            </a:r>
            <a:endParaRPr lang="en-US" altLang="zh-CN" sz="3600" dirty="0">
              <a:solidFill>
                <a:prstClr val="black"/>
              </a:solidFill>
              <a:latin typeface="+mj-lt"/>
            </a:endParaRPr>
          </a:p>
        </p:txBody>
      </p:sp>
      <p:sp>
        <p:nvSpPr>
          <p:cNvPr id="5" name="日期占位符 4">
            <a:extLst>
              <a:ext uri="{FF2B5EF4-FFF2-40B4-BE49-F238E27FC236}">
                <a16:creationId xmlns:a16="http://schemas.microsoft.com/office/drawing/2014/main" id="{7817EDC7-A6A3-C655-869B-848BBD4F95BC}"/>
              </a:ext>
            </a:extLst>
          </p:cNvPr>
          <p:cNvSpPr>
            <a:spLocks noGrp="1"/>
          </p:cNvSpPr>
          <p:nvPr>
            <p:ph type="dt" sz="half" idx="10"/>
          </p:nvPr>
        </p:nvSpPr>
        <p:spPr/>
        <p:txBody>
          <a:bodyPr/>
          <a:lstStyle/>
          <a:p>
            <a:r>
              <a:rPr lang="en-US" altLang="zh-CN"/>
              <a:t>2022/8/1</a:t>
            </a:r>
            <a:endParaRPr lang="zh-CN" altLang="en-US"/>
          </a:p>
        </p:txBody>
      </p:sp>
      <p:sp>
        <p:nvSpPr>
          <p:cNvPr id="6" name="页脚占位符 5">
            <a:extLst>
              <a:ext uri="{FF2B5EF4-FFF2-40B4-BE49-F238E27FC236}">
                <a16:creationId xmlns:a16="http://schemas.microsoft.com/office/drawing/2014/main" id="{546D3AD4-504B-4E28-7E18-F8C84B9223B1}"/>
              </a:ext>
            </a:extLst>
          </p:cNvPr>
          <p:cNvSpPr>
            <a:spLocks noGrp="1"/>
          </p:cNvSpPr>
          <p:nvPr>
            <p:ph type="ftr" sz="quarter" idx="11"/>
          </p:nvPr>
        </p:nvSpPr>
        <p:spPr/>
        <p:txBody>
          <a:bodyPr/>
          <a:lstStyle/>
          <a:p>
            <a:r>
              <a:rPr lang="en-US" altLang="zh-CN"/>
              <a:t>RT2022</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bject 4">
            <a:extLst>
              <a:ext uri="{FF2B5EF4-FFF2-40B4-BE49-F238E27FC236}">
                <a16:creationId xmlns:a16="http://schemas.microsoft.com/office/drawing/2014/main" id="{12C80610-E796-6C8D-40E0-DC5A92E3D3B6}"/>
              </a:ext>
            </a:extLst>
          </p:cNvPr>
          <p:cNvSpPr/>
          <p:nvPr/>
        </p:nvSpPr>
        <p:spPr>
          <a:xfrm>
            <a:off x="1031851" y="1032"/>
            <a:ext cx="9599696" cy="961049"/>
          </a:xfrm>
          <a:prstGeom prst="rect">
            <a:avLst/>
          </a:prstGeom>
          <a:blipFill>
            <a:blip r:embed="rId2" cstate="print"/>
            <a:stretch>
              <a:fillRect/>
            </a:stretch>
          </a:blipFill>
        </p:spPr>
        <p:txBody>
          <a:bodyPr wrap="square" lIns="0" tIns="0" rIns="0" bIns="0" rtlCol="0"/>
          <a:lstStyle/>
          <a:p>
            <a:pPr lvl="0">
              <a:defRPr/>
            </a:pP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itle 1"/>
          <p:cNvSpPr>
            <a:spLocks noGrp="1"/>
          </p:cNvSpPr>
          <p:nvPr>
            <p:ph type="title"/>
          </p:nvPr>
        </p:nvSpPr>
        <p:spPr>
          <a:xfrm>
            <a:off x="1011926" y="143326"/>
            <a:ext cx="9746865" cy="553998"/>
          </a:xfrm>
        </p:spPr>
        <p:txBody>
          <a:bodyPr/>
          <a:lstStyle/>
          <a:p>
            <a:pPr algn="ctr"/>
            <a:r>
              <a:rPr lang="en-US" sz="3600" dirty="0">
                <a:solidFill>
                  <a:schemeClr val="tx1"/>
                </a:solidFill>
              </a:rPr>
              <a:t> Phase 2 RPC Upgrade Project Overview </a:t>
            </a:r>
          </a:p>
        </p:txBody>
      </p:sp>
      <p:grpSp>
        <p:nvGrpSpPr>
          <p:cNvPr id="6" name="Group 5"/>
          <p:cNvGrpSpPr/>
          <p:nvPr/>
        </p:nvGrpSpPr>
        <p:grpSpPr>
          <a:xfrm>
            <a:off x="78739" y="1091510"/>
            <a:ext cx="11623931" cy="4903133"/>
            <a:chOff x="217339" y="990600"/>
            <a:chExt cx="11646321" cy="5850011"/>
          </a:xfrm>
        </p:grpSpPr>
        <p:pic>
          <p:nvPicPr>
            <p:cNvPr id="7" name="Picture 6" descr="cms_quadrantRPCUpgrad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9234" y="990600"/>
              <a:ext cx="6675669" cy="4391992"/>
            </a:xfrm>
            <a:prstGeom prst="rect">
              <a:avLst/>
            </a:prstGeom>
          </p:spPr>
        </p:pic>
        <p:grpSp>
          <p:nvGrpSpPr>
            <p:cNvPr id="8" name="Group 7"/>
            <p:cNvGrpSpPr/>
            <p:nvPr/>
          </p:nvGrpSpPr>
          <p:grpSpPr>
            <a:xfrm>
              <a:off x="217339" y="1514460"/>
              <a:ext cx="11646321" cy="5326151"/>
              <a:chOff x="217339" y="1514460"/>
              <a:chExt cx="11646321" cy="5326151"/>
            </a:xfrm>
          </p:grpSpPr>
          <p:grpSp>
            <p:nvGrpSpPr>
              <p:cNvPr id="9" name="Group 8"/>
              <p:cNvGrpSpPr/>
              <p:nvPr/>
            </p:nvGrpSpPr>
            <p:grpSpPr>
              <a:xfrm>
                <a:off x="1954153" y="4478342"/>
                <a:ext cx="6033438" cy="2362269"/>
                <a:chOff x="1961897" y="4413011"/>
                <a:chExt cx="6033438" cy="2362269"/>
              </a:xfrm>
            </p:grpSpPr>
            <p:sp>
              <p:nvSpPr>
                <p:cNvPr id="21" name="Rectangle 20"/>
                <p:cNvSpPr/>
                <p:nvPr/>
              </p:nvSpPr>
              <p:spPr>
                <a:xfrm>
                  <a:off x="1961897" y="5421124"/>
                  <a:ext cx="6033438" cy="1354156"/>
                </a:xfrm>
                <a:prstGeom prst="rect">
                  <a:avLst/>
                </a:prstGeom>
                <a:ln w="57150">
                  <a:solidFill>
                    <a:srgbClr val="FF0000"/>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727EF"/>
                      </a:solidFill>
                      <a:effectLst/>
                      <a:uLnTx/>
                      <a:uFillTx/>
                      <a:latin typeface="Calibri"/>
                      <a:ea typeface="+mn-ea"/>
                      <a:cs typeface="Times New Roman"/>
                    </a:rPr>
                    <a:t>Extend the RPC coverage up to |</a:t>
                  </a:r>
                  <a:r>
                    <a:rPr kumimoji="0" lang="en-US" sz="2000" b="1" i="0" u="none" strike="noStrike" kern="1200" cap="none" spc="0" normalizeH="0" baseline="0" noProof="0" dirty="0">
                      <a:ln>
                        <a:noFill/>
                      </a:ln>
                      <a:solidFill>
                        <a:srgbClr val="2727EF"/>
                      </a:solidFill>
                      <a:effectLst/>
                      <a:uLnTx/>
                      <a:uFillTx/>
                      <a:latin typeface="Symbol" charset="2"/>
                      <a:ea typeface="+mn-ea"/>
                      <a:cs typeface="Symbol" charset="2"/>
                    </a:rPr>
                    <a:t>h </a:t>
                  </a:r>
                  <a:r>
                    <a:rPr kumimoji="0" lang="en-US" sz="2000" b="1" i="0" u="none" strike="noStrike" kern="1200" cap="none" spc="0" normalizeH="0" baseline="0" noProof="0" dirty="0">
                      <a:ln>
                        <a:noFill/>
                      </a:ln>
                      <a:solidFill>
                        <a:srgbClr val="2727EF"/>
                      </a:solidFill>
                      <a:effectLst/>
                      <a:uLnTx/>
                      <a:uFillTx/>
                      <a:latin typeface="Calibri"/>
                      <a:ea typeface="+mn-ea"/>
                      <a:cs typeface="Times New Roman"/>
                    </a:rPr>
                    <a:t>| = 2.4 to increase redundancy in high eta region in stations 3 and 4</a:t>
                  </a:r>
                </a:p>
              </p:txBody>
            </p:sp>
            <p:cxnSp>
              <p:nvCxnSpPr>
                <p:cNvPr id="22" name="Straight Arrow Connector 21"/>
                <p:cNvCxnSpPr/>
                <p:nvPr/>
              </p:nvCxnSpPr>
              <p:spPr>
                <a:xfrm flipV="1">
                  <a:off x="4978616" y="4413011"/>
                  <a:ext cx="2232248" cy="1008112"/>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nvGrpSpPr>
              <p:cNvPr id="10" name="Group 9"/>
              <p:cNvGrpSpPr/>
              <p:nvPr/>
            </p:nvGrpSpPr>
            <p:grpSpPr>
              <a:xfrm>
                <a:off x="217339" y="3251328"/>
                <a:ext cx="5874628" cy="2073471"/>
                <a:chOff x="217339" y="3251328"/>
                <a:chExt cx="5874628" cy="2073471"/>
              </a:xfrm>
            </p:grpSpPr>
            <p:sp>
              <p:nvSpPr>
                <p:cNvPr id="18" name="TextBox 17"/>
                <p:cNvSpPr txBox="1"/>
                <p:nvPr/>
              </p:nvSpPr>
              <p:spPr>
                <a:xfrm>
                  <a:off x="217339" y="3970644"/>
                  <a:ext cx="4587437" cy="1354155"/>
                </a:xfrm>
                <a:prstGeom prst="rect">
                  <a:avLst/>
                </a:prstGeom>
                <a:solidFill>
                  <a:schemeClr val="bg1"/>
                </a:solidFill>
                <a:ln>
                  <a:solidFill>
                    <a:srgbClr val="B3A2C7"/>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0090"/>
                      </a:solidFill>
                      <a:effectLst/>
                      <a:uLnTx/>
                      <a:uFillTx/>
                      <a:latin typeface="Calibri"/>
                      <a:ea typeface="+mn-ea"/>
                      <a:cs typeface="Times New Roman"/>
                    </a:rPr>
                    <a:t>Upgrade of Link System to improve timing resolution for existing RPC (</a:t>
                  </a:r>
                  <a:r>
                    <a:rPr kumimoji="0" lang="en-US" sz="2000" b="1" i="0" u="none" strike="noStrike" kern="1200" cap="none" spc="0" normalizeH="0" baseline="0" noProof="0" dirty="0">
                      <a:ln>
                        <a:noFill/>
                      </a:ln>
                      <a:solidFill>
                        <a:srgbClr val="000090"/>
                      </a:solidFill>
                      <a:effectLst/>
                      <a:uLnTx/>
                      <a:uFillTx/>
                      <a:latin typeface="Calibri"/>
                      <a:ea typeface="+mn-ea"/>
                      <a:cs typeface="Times New Roman"/>
                    </a:rPr>
                    <a:t>|</a:t>
                  </a:r>
                  <a:r>
                    <a:rPr kumimoji="0" lang="en-US" sz="2000" b="1" i="0" u="none" strike="noStrike" kern="1200" cap="none" spc="0" normalizeH="0" baseline="0" noProof="0" dirty="0">
                      <a:ln>
                        <a:noFill/>
                      </a:ln>
                      <a:solidFill>
                        <a:srgbClr val="000090"/>
                      </a:solidFill>
                      <a:effectLst/>
                      <a:uLnTx/>
                      <a:uFillTx/>
                      <a:latin typeface="Symbol" charset="2"/>
                      <a:ea typeface="+mn-ea"/>
                      <a:cs typeface="Symbol" charset="2"/>
                    </a:rPr>
                    <a:t>h</a:t>
                  </a:r>
                  <a:r>
                    <a:rPr kumimoji="0" lang="en-US" sz="2000" b="1" i="0" u="none" strike="noStrike" kern="1200" cap="none" spc="0" normalizeH="0" baseline="0" noProof="0" dirty="0">
                      <a:ln>
                        <a:noFill/>
                      </a:ln>
                      <a:solidFill>
                        <a:srgbClr val="000090"/>
                      </a:solidFill>
                      <a:effectLst/>
                      <a:uLnTx/>
                      <a:uFillTx/>
                      <a:latin typeface="Calibri"/>
                      <a:ea typeface="+mn-ea"/>
                      <a:cs typeface="Times New Roman"/>
                    </a:rPr>
                    <a:t> | &lt; 1.9)</a:t>
                  </a:r>
                  <a:endParaRPr kumimoji="0" lang="en-US" sz="2000" b="0" i="0" u="none" strike="noStrike" kern="1200" cap="none" spc="0" normalizeH="0" baseline="0" noProof="0" dirty="0">
                    <a:ln>
                      <a:noFill/>
                    </a:ln>
                    <a:solidFill>
                      <a:srgbClr val="000090"/>
                    </a:solidFill>
                    <a:effectLst/>
                    <a:uLnTx/>
                    <a:uFillTx/>
                    <a:latin typeface="Calibri"/>
                    <a:ea typeface="+mn-ea"/>
                    <a:cs typeface="Times New Roman"/>
                  </a:endParaRPr>
                </a:p>
              </p:txBody>
            </p:sp>
            <p:cxnSp>
              <p:nvCxnSpPr>
                <p:cNvPr id="19" name="Straight Arrow Connector 18"/>
                <p:cNvCxnSpPr>
                  <a:cxnSpLocks/>
                </p:cNvCxnSpPr>
                <p:nvPr/>
              </p:nvCxnSpPr>
              <p:spPr>
                <a:xfrm flipV="1">
                  <a:off x="445571" y="3251328"/>
                  <a:ext cx="2435195" cy="661522"/>
                </a:xfrm>
                <a:prstGeom prst="straightConnector1">
                  <a:avLst/>
                </a:prstGeom>
                <a:ln w="28575" cmpd="sng">
                  <a:solidFill>
                    <a:srgbClr val="BE1DA8"/>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4835539" y="3828778"/>
                  <a:ext cx="1256428" cy="390360"/>
                </a:xfrm>
                <a:prstGeom prst="straightConnector1">
                  <a:avLst/>
                </a:prstGeom>
                <a:ln w="28575" cmpd="sng">
                  <a:solidFill>
                    <a:srgbClr val="BE1DA8"/>
                  </a:solidFill>
                  <a:tailEnd type="arrow"/>
                </a:ln>
              </p:spPr>
              <p:style>
                <a:lnRef idx="2">
                  <a:schemeClr val="accent1"/>
                </a:lnRef>
                <a:fillRef idx="0">
                  <a:schemeClr val="accent1"/>
                </a:fillRef>
                <a:effectRef idx="1">
                  <a:schemeClr val="accent1"/>
                </a:effectRef>
                <a:fontRef idx="minor">
                  <a:schemeClr val="tx1"/>
                </a:fontRef>
              </p:style>
            </p:cxnSp>
          </p:grpSp>
          <p:grpSp>
            <p:nvGrpSpPr>
              <p:cNvPr id="11" name="Group 10"/>
              <p:cNvGrpSpPr/>
              <p:nvPr/>
            </p:nvGrpSpPr>
            <p:grpSpPr>
              <a:xfrm>
                <a:off x="8191501" y="1514460"/>
                <a:ext cx="3529656" cy="2162080"/>
                <a:chOff x="8191501" y="1514460"/>
                <a:chExt cx="3529656" cy="2162080"/>
              </a:xfrm>
            </p:grpSpPr>
            <p:sp>
              <p:nvSpPr>
                <p:cNvPr id="16" name="TextBox 15"/>
                <p:cNvSpPr txBox="1"/>
                <p:nvPr/>
              </p:nvSpPr>
              <p:spPr>
                <a:xfrm>
                  <a:off x="9303168" y="1514460"/>
                  <a:ext cx="2417989" cy="861735"/>
                </a:xfrm>
                <a:prstGeom prst="rect">
                  <a:avLst/>
                </a:prstGeom>
                <a:ln w="28575"/>
              </p:spPr>
              <p:style>
                <a:lnRef idx="2">
                  <a:schemeClr val="accent4"/>
                </a:lnRef>
                <a:fillRef idx="1">
                  <a:schemeClr val="lt1"/>
                </a:fillRef>
                <a:effectRef idx="0">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90"/>
                      </a:solidFill>
                      <a:effectLst/>
                      <a:uLnTx/>
                      <a:uFillTx/>
                      <a:latin typeface="Calibri"/>
                      <a:ea typeface="+mn-ea"/>
                      <a:cs typeface="Times New Roman"/>
                    </a:rPr>
                    <a:t>Certification for HL_LHC</a:t>
                  </a:r>
                </a:p>
              </p:txBody>
            </p:sp>
            <p:cxnSp>
              <p:nvCxnSpPr>
                <p:cNvPr id="17" name="Straight Arrow Connector 16"/>
                <p:cNvCxnSpPr/>
                <p:nvPr/>
              </p:nvCxnSpPr>
              <p:spPr>
                <a:xfrm flipH="1">
                  <a:off x="8191501" y="1883792"/>
                  <a:ext cx="1111668" cy="1792748"/>
                </a:xfrm>
                <a:prstGeom prst="straightConnector1">
                  <a:avLst/>
                </a:prstGeom>
                <a:ln w="28575" cmpd="sng">
                  <a:solidFill>
                    <a:schemeClr val="accent4"/>
                  </a:solidFill>
                  <a:tailEnd type="arrow"/>
                </a:ln>
              </p:spPr>
              <p:style>
                <a:lnRef idx="2">
                  <a:schemeClr val="accent1"/>
                </a:lnRef>
                <a:fillRef idx="0">
                  <a:schemeClr val="accent1"/>
                </a:fillRef>
                <a:effectRef idx="1">
                  <a:schemeClr val="accent1"/>
                </a:effectRef>
                <a:fontRef idx="minor">
                  <a:schemeClr val="tx1"/>
                </a:fontRef>
              </p:style>
            </p:cxnSp>
          </p:grpSp>
          <p:grpSp>
            <p:nvGrpSpPr>
              <p:cNvPr id="12" name="Group 11"/>
              <p:cNvGrpSpPr/>
              <p:nvPr/>
            </p:nvGrpSpPr>
            <p:grpSpPr>
              <a:xfrm>
                <a:off x="8191501" y="1663700"/>
                <a:ext cx="3672159" cy="4349676"/>
                <a:chOff x="8191501" y="1663700"/>
                <a:chExt cx="3672159" cy="4349676"/>
              </a:xfrm>
            </p:grpSpPr>
            <p:sp>
              <p:nvSpPr>
                <p:cNvPr id="13" name="TextBox 12"/>
                <p:cNvSpPr txBox="1"/>
                <p:nvPr/>
              </p:nvSpPr>
              <p:spPr>
                <a:xfrm>
                  <a:off x="9455569" y="4413011"/>
                  <a:ext cx="2408091" cy="1600365"/>
                </a:xfrm>
                <a:prstGeom prst="rect">
                  <a:avLst/>
                </a:prstGeom>
                <a:ln w="28575">
                  <a:solidFill>
                    <a:srgbClr val="C00000"/>
                  </a:solid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90"/>
                      </a:solidFill>
                      <a:effectLst/>
                      <a:uLnTx/>
                      <a:uFillTx/>
                      <a:latin typeface="Calibri"/>
                      <a:ea typeface="+mn-ea"/>
                      <a:cs typeface="Times New Roman"/>
                    </a:rPr>
                    <a:t>Back-End for present and new high eta region RPCs </a:t>
                  </a:r>
                </a:p>
              </p:txBody>
            </p:sp>
            <p:cxnSp>
              <p:nvCxnSpPr>
                <p:cNvPr id="14" name="Straight Arrow Connector 13"/>
                <p:cNvCxnSpPr/>
                <p:nvPr/>
              </p:nvCxnSpPr>
              <p:spPr>
                <a:xfrm flipH="1" flipV="1">
                  <a:off x="8191501" y="4521200"/>
                  <a:ext cx="1264069" cy="261143"/>
                </a:xfrm>
                <a:prstGeom prst="straightConnector1">
                  <a:avLst/>
                </a:prstGeom>
                <a:ln w="28575" cmpd="sng">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8191501" y="1663700"/>
                  <a:ext cx="1264069" cy="2749311"/>
                </a:xfrm>
                <a:prstGeom prst="straightConnector1">
                  <a:avLst/>
                </a:prstGeom>
                <a:ln w="28575" cmpd="sng">
                  <a:solidFill>
                    <a:srgbClr val="C00000"/>
                  </a:solidFill>
                  <a:tailEnd type="arrow"/>
                </a:ln>
              </p:spPr>
              <p:style>
                <a:lnRef idx="2">
                  <a:schemeClr val="accent1"/>
                </a:lnRef>
                <a:fillRef idx="0">
                  <a:schemeClr val="accent1"/>
                </a:fillRef>
                <a:effectRef idx="1">
                  <a:schemeClr val="accent1"/>
                </a:effectRef>
                <a:fontRef idx="minor">
                  <a:schemeClr val="tx1"/>
                </a:fontRef>
              </p:style>
            </p:cxnSp>
          </p:grpSp>
        </p:grpSp>
      </p:grpSp>
      <p:sp>
        <p:nvSpPr>
          <p:cNvPr id="5" name="灯片编号占位符 4"/>
          <p:cNvSpPr>
            <a:spLocks noGrp="1"/>
          </p:cNvSpPr>
          <p:nvPr>
            <p:ph type="sldNum" sz="quarter" idx="7"/>
          </p:nvPr>
        </p:nvSpPr>
        <p:spPr/>
        <p:txBody>
          <a:bodyPr/>
          <a:lstStyle/>
          <a:p>
            <a:pPr marL="25400" marR="0" lvl="0" indent="0" algn="l" defTabSz="914400" rtl="0" eaLnBrk="1" fontAlgn="auto" latinLnBrk="0" hangingPunct="1">
              <a:lnSpc>
                <a:spcPct val="100000"/>
              </a:lnSpc>
              <a:spcBef>
                <a:spcPts val="40"/>
              </a:spcBef>
              <a:spcAft>
                <a:spcPts val="0"/>
              </a:spcAft>
              <a:buClrTx/>
              <a:buSzTx/>
              <a:buFontTx/>
              <a:buNone/>
              <a:tabLst/>
              <a:defRPr/>
            </a:pPr>
            <a:fld id="{81D60167-4931-47E6-BA6A-407CBD079E47}" type="slidenum">
              <a:rPr kumimoji="0" lang="en-US" altLang="zh-CN" sz="1200" b="0" i="0" u="none" strike="noStrike" kern="1200" cap="none" spc="0" normalizeH="0" baseline="0" noProof="0" smtClean="0">
                <a:ln>
                  <a:noFill/>
                </a:ln>
                <a:solidFill>
                  <a:srgbClr val="898989"/>
                </a:solidFill>
                <a:effectLst/>
                <a:uLnTx/>
                <a:uFillTx/>
                <a:latin typeface="Arial"/>
                <a:ea typeface="宋体" panose="02010600030101010101" pitchFamily="2" charset="-122"/>
                <a:cs typeface="Arial"/>
              </a:rPr>
              <a:pPr marL="25400" marR="0" lvl="0" indent="0" algn="l" defTabSz="914400" rtl="0" eaLnBrk="1" fontAlgn="auto" latinLnBrk="0" hangingPunct="1">
                <a:lnSpc>
                  <a:spcPct val="100000"/>
                </a:lnSpc>
                <a:spcBef>
                  <a:spcPts val="40"/>
                </a:spcBef>
                <a:spcAft>
                  <a:spcPts val="0"/>
                </a:spcAft>
                <a:buClrTx/>
                <a:buSzTx/>
                <a:buFontTx/>
                <a:buNone/>
                <a:tabLst/>
                <a:defRPr/>
              </a:pPr>
              <a:t>24</a:t>
            </a:fld>
            <a:endParaRPr kumimoji="0" lang="en-US" altLang="zh-CN" sz="1200" b="0" i="0" u="none" strike="noStrike" kern="1200" cap="none" spc="0" normalizeH="0" baseline="0" noProof="0" dirty="0">
              <a:ln>
                <a:noFill/>
              </a:ln>
              <a:solidFill>
                <a:srgbClr val="898989"/>
              </a:solidFill>
              <a:effectLst/>
              <a:uLnTx/>
              <a:uFillTx/>
              <a:latin typeface="Arial"/>
              <a:ea typeface="宋体" panose="02010600030101010101" pitchFamily="2" charset="-122"/>
              <a:cs typeface="Arial"/>
            </a:endParaRPr>
          </a:p>
        </p:txBody>
      </p:sp>
      <p:sp>
        <p:nvSpPr>
          <p:cNvPr id="25" name="日期占位符 24">
            <a:extLst>
              <a:ext uri="{FF2B5EF4-FFF2-40B4-BE49-F238E27FC236}">
                <a16:creationId xmlns:a16="http://schemas.microsoft.com/office/drawing/2014/main" id="{AE0FCC7F-C7AA-393C-D60E-12025899EBC4}"/>
              </a:ext>
            </a:extLst>
          </p:cNvPr>
          <p:cNvSpPr>
            <a:spLocks noGrp="1"/>
          </p:cNvSpPr>
          <p:nvPr>
            <p:ph type="dt" sz="half" idx="6"/>
          </p:nvPr>
        </p:nvSpPr>
        <p:spPr/>
        <p:txBody>
          <a:bodyPr/>
          <a:lstStyle/>
          <a:p>
            <a:pPr marL="12700">
              <a:lnSpc>
                <a:spcPct val="100000"/>
              </a:lnSpc>
              <a:spcBef>
                <a:spcPts val="30"/>
              </a:spcBef>
            </a:pPr>
            <a:r>
              <a:rPr lang="en-US" altLang="zh-CN" spc="-5"/>
              <a:t>2022/8/1</a:t>
            </a:r>
            <a:endParaRPr lang="en-US" spc="-5" dirty="0"/>
          </a:p>
        </p:txBody>
      </p:sp>
      <p:sp>
        <p:nvSpPr>
          <p:cNvPr id="26" name="页脚占位符 25">
            <a:extLst>
              <a:ext uri="{FF2B5EF4-FFF2-40B4-BE49-F238E27FC236}">
                <a16:creationId xmlns:a16="http://schemas.microsoft.com/office/drawing/2014/main" id="{75CECBEF-298D-9B98-3D2D-76F06B706BB0}"/>
              </a:ext>
            </a:extLst>
          </p:cNvPr>
          <p:cNvSpPr>
            <a:spLocks noGrp="1"/>
          </p:cNvSpPr>
          <p:nvPr>
            <p:ph type="ftr" sz="quarter" idx="5"/>
          </p:nvPr>
        </p:nvSpPr>
        <p:spPr/>
        <p:txBody>
          <a:bodyPr/>
          <a:lstStyle/>
          <a:p>
            <a:pPr marL="12700">
              <a:lnSpc>
                <a:spcPct val="100000"/>
              </a:lnSpc>
              <a:spcBef>
                <a:spcPts val="10"/>
              </a:spcBef>
            </a:pPr>
            <a:r>
              <a:rPr lang="en-US" spc="-5"/>
              <a:t>RT2022</a:t>
            </a:r>
            <a:endParaRPr lang="en-US" spc="-5" dirty="0"/>
          </a:p>
        </p:txBody>
      </p:sp>
    </p:spTree>
    <p:extLst>
      <p:ext uri="{BB962C8B-B14F-4D97-AF65-F5344CB8AC3E}">
        <p14:creationId xmlns:p14="http://schemas.microsoft.com/office/powerpoint/2010/main" val="893939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4"/>
          <p:cNvSpPr/>
          <p:nvPr/>
        </p:nvSpPr>
        <p:spPr>
          <a:xfrm>
            <a:off x="998376" y="0"/>
            <a:ext cx="9599696" cy="961049"/>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3" name="object 5"/>
          <p:cNvSpPr txBox="1">
            <a:spLocks/>
          </p:cNvSpPr>
          <p:nvPr/>
        </p:nvSpPr>
        <p:spPr>
          <a:xfrm>
            <a:off x="1363795" y="145307"/>
            <a:ext cx="8856386" cy="628377"/>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US" altLang="zh-CN" sz="4000" b="0" i="0" u="none" strike="noStrike" kern="1200" cap="none" spc="-20" normalizeH="0" baseline="0" noProof="0" dirty="0">
                <a:ln>
                  <a:noFill/>
                </a:ln>
                <a:solidFill>
                  <a:prstClr val="black"/>
                </a:solidFill>
                <a:effectLst/>
                <a:uLnTx/>
                <a:uFillTx/>
                <a:latin typeface="Calibri Light" panose="020F0302020204030204" pitchFamily="34" charset="0"/>
                <a:ea typeface="宋体" panose="02010600030101010101" pitchFamily="2" charset="-122"/>
                <a:cs typeface="Calibri Light" panose="020F0302020204030204" pitchFamily="34" charset="0"/>
              </a:rPr>
              <a:t>iRPC introduction</a:t>
            </a:r>
          </a:p>
        </p:txBody>
      </p:sp>
      <p:pic>
        <p:nvPicPr>
          <p:cNvPr id="4" name="Google Shape;310;p53" descr="Immagine che contiene testo&#10;&#10;Descrizione generata automaticamente"/>
          <p:cNvPicPr preferRelativeResize="0"/>
          <p:nvPr/>
        </p:nvPicPr>
        <p:blipFill rotWithShape="1">
          <a:blip r:embed="rId3">
            <a:alphaModFix/>
          </a:blip>
          <a:srcRect/>
          <a:stretch/>
        </p:blipFill>
        <p:spPr>
          <a:xfrm>
            <a:off x="8040779" y="4659924"/>
            <a:ext cx="3869943" cy="2177663"/>
          </a:xfrm>
          <a:prstGeom prst="rect">
            <a:avLst/>
          </a:prstGeom>
          <a:noFill/>
          <a:ln>
            <a:noFill/>
          </a:ln>
        </p:spPr>
      </p:pic>
      <p:pic>
        <p:nvPicPr>
          <p:cNvPr id="5" name="Google Shape;313;p53" descr="cms_quadrantRPCUpgrade.png"/>
          <p:cNvPicPr preferRelativeResize="0"/>
          <p:nvPr/>
        </p:nvPicPr>
        <p:blipFill rotWithShape="1">
          <a:blip r:embed="rId4">
            <a:alphaModFix/>
          </a:blip>
          <a:srcRect/>
          <a:stretch/>
        </p:blipFill>
        <p:spPr>
          <a:xfrm>
            <a:off x="400925" y="1289721"/>
            <a:ext cx="5429213" cy="3198989"/>
          </a:xfrm>
          <a:prstGeom prst="rect">
            <a:avLst/>
          </a:prstGeom>
          <a:noFill/>
          <a:ln>
            <a:noFill/>
          </a:ln>
        </p:spPr>
      </p:pic>
      <p:cxnSp>
        <p:nvCxnSpPr>
          <p:cNvPr id="7" name="Google Shape;315;p53"/>
          <p:cNvCxnSpPr>
            <a:cxnSpLocks/>
          </p:cNvCxnSpPr>
          <p:nvPr/>
        </p:nvCxnSpPr>
        <p:spPr>
          <a:xfrm>
            <a:off x="5013963" y="3603539"/>
            <a:ext cx="1272943" cy="1441667"/>
          </a:xfrm>
          <a:prstGeom prst="straightConnector1">
            <a:avLst/>
          </a:prstGeom>
          <a:noFill/>
          <a:ln w="25400" cap="flat" cmpd="sng">
            <a:solidFill>
              <a:schemeClr val="accent1"/>
            </a:solidFill>
            <a:prstDash val="solid"/>
            <a:round/>
            <a:headEnd type="none" w="sm" len="sm"/>
            <a:tailEnd type="stealth" w="med" len="med"/>
          </a:ln>
          <a:effectLst>
            <a:outerShdw blurRad="40000" dist="20000" dir="5400000" rotWithShape="0">
              <a:srgbClr val="000000">
                <a:alpha val="37647"/>
              </a:srgbClr>
            </a:outerShdw>
          </a:effectLst>
        </p:spPr>
      </p:cxnSp>
      <p:sp>
        <p:nvSpPr>
          <p:cNvPr id="8" name="Google Shape;318;p53"/>
          <p:cNvSpPr/>
          <p:nvPr/>
        </p:nvSpPr>
        <p:spPr>
          <a:xfrm>
            <a:off x="394331" y="4817382"/>
            <a:ext cx="4910856" cy="781538"/>
          </a:xfrm>
          <a:prstGeom prst="rect">
            <a:avLst/>
          </a:prstGeom>
          <a:noFill/>
          <a:ln w="9525" cap="flat" cmpd="sng">
            <a:solidFill>
              <a:srgbClr val="FF66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 sz="1600" b="1" i="0" u="none" strike="noStrike" kern="1200" cap="none" spc="0" normalizeH="0" baseline="0" noProof="0" dirty="0">
                <a:ln>
                  <a:noFill/>
                </a:ln>
                <a:solidFill>
                  <a:srgbClr val="2727EF"/>
                </a:solidFill>
                <a:effectLst/>
                <a:uLnTx/>
                <a:uFillTx/>
                <a:latin typeface="Times New Roman"/>
                <a:ea typeface="Times New Roman"/>
                <a:cs typeface="Times New Roman"/>
                <a:sym typeface="Times New Roman"/>
              </a:rPr>
              <a:t>Extend the RPC coverage up to |</a:t>
            </a:r>
            <a:r>
              <a:rPr kumimoji="0" lang="en" sz="1600" b="1" i="0" u="none" strike="noStrike" kern="1200" cap="none" spc="0" normalizeH="0" baseline="0" noProof="0" dirty="0">
                <a:ln>
                  <a:noFill/>
                </a:ln>
                <a:solidFill>
                  <a:srgbClr val="2727EF"/>
                </a:solidFill>
                <a:effectLst/>
                <a:uLnTx/>
                <a:uFillTx/>
                <a:latin typeface="Noto Sans Symbols"/>
                <a:ea typeface="Noto Sans Symbols"/>
                <a:cs typeface="Noto Sans Symbols"/>
                <a:sym typeface="Noto Sans Symbols"/>
              </a:rPr>
              <a:t>η</a:t>
            </a:r>
            <a:r>
              <a:rPr kumimoji="0" lang="en" sz="1600" b="1" i="0" u="none" strike="noStrike" kern="1200" cap="none" spc="0" normalizeH="0" baseline="0" noProof="0" dirty="0">
                <a:ln>
                  <a:noFill/>
                </a:ln>
                <a:solidFill>
                  <a:srgbClr val="2727EF"/>
                </a:solidFill>
                <a:effectLst/>
                <a:uLnTx/>
                <a:uFillTx/>
                <a:latin typeface="Times New Roman"/>
                <a:ea typeface="Times New Roman"/>
                <a:cs typeface="Times New Roman"/>
                <a:sym typeface="Times New Roman"/>
              </a:rPr>
              <a:t> | = 2.4 to increase redundancy in high eta region in stations 3 and 4</a:t>
            </a:r>
          </a:p>
          <a:p>
            <a:pPr algn="ctr">
              <a:defRPr/>
            </a:pPr>
            <a:r>
              <a:rPr kumimoji="0" lang="en-US" altLang="zh-CN" sz="1400" b="1" i="1" u="none" strike="noStrike" kern="1200" cap="none" spc="0" normalizeH="0" baseline="0" noProof="0" dirty="0">
                <a:ln>
                  <a:noFill/>
                </a:ln>
                <a:solidFill>
                  <a:srgbClr val="0000FF"/>
                </a:solidFill>
                <a:effectLst/>
                <a:uLnTx/>
                <a:uFillTx/>
                <a:latin typeface="Times New Roman"/>
                <a:ea typeface="Times New Roman"/>
                <a:cs typeface="Times New Roman"/>
                <a:sym typeface="Times New Roman"/>
              </a:rPr>
              <a:t>RE 3.1 and  RE 4.1 Improved RPC</a:t>
            </a:r>
            <a:endParaRPr kumimoji="0" lang="en-US" altLang="zh-CN" sz="1600" b="0" i="0" u="none" strike="noStrike" kern="1200" cap="none" spc="0" normalizeH="0" baseline="0" noProof="0" dirty="0">
              <a:ln>
                <a:noFill/>
              </a:ln>
              <a:solidFill>
                <a:prstClr val="black"/>
              </a:solidFill>
              <a:effectLst/>
              <a:uLnTx/>
              <a:uFillTx/>
              <a:latin typeface="Times New Roman"/>
              <a:ea typeface="Times New Roman"/>
              <a:cs typeface="Times New Roman"/>
              <a:sym typeface="Times New Roman"/>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4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9" name="Google Shape;319;p53"/>
          <p:cNvCxnSpPr>
            <a:cxnSpLocks/>
            <a:stCxn id="8" idx="0"/>
          </p:cNvCxnSpPr>
          <p:nvPr/>
        </p:nvCxnSpPr>
        <p:spPr>
          <a:xfrm flipV="1">
            <a:off x="2849759" y="3590365"/>
            <a:ext cx="1340938" cy="1227017"/>
          </a:xfrm>
          <a:prstGeom prst="straightConnector1">
            <a:avLst/>
          </a:prstGeom>
          <a:noFill/>
          <a:ln w="25400" cap="flat" cmpd="sng">
            <a:solidFill>
              <a:schemeClr val="accent1"/>
            </a:solidFill>
            <a:prstDash val="solid"/>
            <a:round/>
            <a:headEnd type="none" w="sm" len="sm"/>
            <a:tailEnd type="stealth" w="med" len="med"/>
          </a:ln>
          <a:effectLst>
            <a:outerShdw blurRad="40000" dist="20000" dir="5400000" rotWithShape="0">
              <a:srgbClr val="000000">
                <a:alpha val="37647"/>
              </a:srgbClr>
            </a:outerShdw>
          </a:effectLst>
        </p:spPr>
      </p:cxnSp>
      <p:sp>
        <p:nvSpPr>
          <p:cNvPr id="10" name="Google Shape;320;p53"/>
          <p:cNvSpPr/>
          <p:nvPr/>
        </p:nvSpPr>
        <p:spPr>
          <a:xfrm>
            <a:off x="4942094" y="5823825"/>
            <a:ext cx="2689624" cy="461953"/>
          </a:xfrm>
          <a:prstGeom prst="rect">
            <a:avLst/>
          </a:prstGeom>
          <a:noFill/>
          <a:ln>
            <a:noFill/>
          </a:ln>
        </p:spPr>
        <p:txBody>
          <a:bodyPr spcFirstLastPara="1" wrap="square" lIns="91425" tIns="45700" rIns="91425" bIns="45700" anchor="t" anchorCtr="0">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 sz="1800" b="0" i="0" u="none" strike="noStrike" kern="1200" cap="none" spc="0" normalizeH="0" baseline="0" noProof="0" dirty="0">
                <a:ln>
                  <a:noFill/>
                </a:ln>
                <a:solidFill>
                  <a:srgbClr val="0000FF"/>
                </a:solidFill>
                <a:effectLst/>
                <a:uLnTx/>
                <a:uFillTx/>
                <a:latin typeface="Times New Roman"/>
                <a:ea typeface="Times New Roman"/>
                <a:cs typeface="Times New Roman"/>
                <a:sym typeface="Times New Roman"/>
              </a:rPr>
              <a:t>Total of 72 iRPC chambers </a:t>
            </a:r>
            <a:endParaRPr kumimoji="0"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000000"/>
              </a:solidFill>
              <a:effectLst/>
              <a:uLnTx/>
              <a:uFillTx/>
              <a:latin typeface="Times New Roman"/>
              <a:ea typeface="Times New Roman"/>
              <a:cs typeface="Times New Roman"/>
              <a:sym typeface="Times New Roman"/>
            </a:endParaRPr>
          </a:p>
        </p:txBody>
      </p:sp>
      <p:sp>
        <p:nvSpPr>
          <p:cNvPr id="11" name="Google Shape;321;p53"/>
          <p:cNvSpPr/>
          <p:nvPr/>
        </p:nvSpPr>
        <p:spPr>
          <a:xfrm>
            <a:off x="2547370" y="6096844"/>
            <a:ext cx="386465" cy="86810"/>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400" b="0" i="0" u="none" strike="noStrike" kern="1200" cap="none" spc="0" normalizeH="0" baseline="0" noProof="0">
              <a:ln>
                <a:noFill/>
              </a:ln>
              <a:solidFill>
                <a:prstClr val="white"/>
              </a:solidFill>
              <a:effectLst/>
              <a:uLnTx/>
              <a:uFillTx/>
              <a:latin typeface="Arial"/>
              <a:ea typeface="Arial"/>
              <a:cs typeface="Arial"/>
              <a:sym typeface="Arial"/>
            </a:endParaRPr>
          </a:p>
        </p:txBody>
      </p:sp>
      <p:sp>
        <p:nvSpPr>
          <p:cNvPr id="13" name="Google Shape;317;p53"/>
          <p:cNvSpPr txBox="1"/>
          <p:nvPr/>
        </p:nvSpPr>
        <p:spPr>
          <a:xfrm>
            <a:off x="1011653" y="5725458"/>
            <a:ext cx="3560799" cy="58473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400" b="0" i="0" u="none" strike="noStrike" kern="1200" cap="none" spc="0" normalizeH="0" baseline="0" noProof="0" dirty="0">
                <a:ln>
                  <a:noFill/>
                </a:ln>
                <a:solidFill>
                  <a:srgbClr val="000000"/>
                </a:solidFill>
                <a:effectLst/>
                <a:uLnTx/>
                <a:uFillTx/>
                <a:latin typeface="Arial"/>
                <a:ea typeface="Arial"/>
                <a:cs typeface="Arial"/>
                <a:sym typeface="Arial"/>
              </a:rPr>
              <a:t>1 chamber </a:t>
            </a:r>
            <a:r>
              <a:rPr kumimoji="0" lang="en" sz="1400" b="1" i="0" u="none" strike="noStrike" kern="1200" cap="none" spc="0" normalizeH="0" baseline="0" noProof="0" dirty="0">
                <a:ln>
                  <a:noFill/>
                </a:ln>
                <a:solidFill>
                  <a:srgbClr val="000000"/>
                </a:solidFill>
                <a:effectLst/>
                <a:uLnTx/>
                <a:uFillTx/>
                <a:latin typeface="Times New Roman"/>
                <a:ea typeface="Times New Roman"/>
                <a:cs typeface="Times New Roman"/>
                <a:sym typeface="Times New Roman"/>
              </a:rPr>
              <a:t>≈ 1.6 x 1.2 m</a:t>
            </a:r>
            <a:r>
              <a:rPr kumimoji="0" lang="en" sz="1400" b="1" i="0" u="none" strike="noStrike" kern="1200" cap="none" spc="0" normalizeH="0" baseline="30000" noProof="0" dirty="0">
                <a:ln>
                  <a:noFill/>
                </a:ln>
                <a:solidFill>
                  <a:srgbClr val="000000"/>
                </a:solidFill>
                <a:effectLst/>
                <a:uLnTx/>
                <a:uFillTx/>
                <a:latin typeface="Times New Roman"/>
                <a:ea typeface="Times New Roman"/>
                <a:cs typeface="Times New Roman"/>
                <a:sym typeface="Times New Roman"/>
              </a:rPr>
              <a:t>2</a:t>
            </a:r>
            <a:r>
              <a:rPr kumimoji="0" lang="en" sz="1400" b="1" i="0" u="none" strike="noStrike" kern="1200" cap="none" spc="0" normalizeH="0" baseline="0" noProof="0" dirty="0">
                <a:ln>
                  <a:noFill/>
                </a:ln>
                <a:solidFill>
                  <a:srgbClr val="000000"/>
                </a:solidFill>
                <a:effectLst/>
                <a:uLnTx/>
                <a:uFillTx/>
                <a:latin typeface="Times New Roman"/>
                <a:ea typeface="Times New Roman"/>
                <a:cs typeface="Times New Roman"/>
                <a:sym typeface="Times New Roman"/>
              </a:rPr>
              <a:t> trapezoidal shape</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1400" b="0" i="0" u="none" strike="noStrike" kern="1200" cap="none" spc="0" normalizeH="0" baseline="0" noProof="0" dirty="0">
                <a:ln>
                  <a:noFill/>
                </a:ln>
                <a:solidFill>
                  <a:srgbClr val="000000"/>
                </a:solidFill>
                <a:effectLst/>
                <a:uLnTx/>
                <a:uFillTx/>
                <a:latin typeface="Arial"/>
                <a:ea typeface="Arial"/>
                <a:cs typeface="Arial"/>
                <a:sym typeface="Arial"/>
              </a:rPr>
              <a:t>               </a:t>
            </a:r>
            <a:r>
              <a:rPr kumimoji="0" lang="en" sz="1400" b="0" i="0" u="none" strike="noStrike" kern="1200" cap="none" spc="0" normalizeH="0" baseline="0" noProof="0" dirty="0">
                <a:ln>
                  <a:noFill/>
                </a:ln>
                <a:solidFill>
                  <a:srgbClr val="0000FF"/>
                </a:solidFill>
                <a:effectLst/>
                <a:uLnTx/>
                <a:uFillTx/>
                <a:latin typeface="Times New Roman"/>
                <a:ea typeface="Times New Roman"/>
                <a:cs typeface="Times New Roman"/>
                <a:sym typeface="Times New Roman"/>
              </a:rPr>
              <a:t>20° in φ             </a:t>
            </a:r>
            <a:r>
              <a:rPr kumimoji="0" lang="en" sz="1400" b="0" i="0" u="none" strike="noStrike" kern="1200" cap="none" spc="0" normalizeH="0" baseline="0" noProof="0" dirty="0">
                <a:ln>
                  <a:noFill/>
                </a:ln>
                <a:solidFill>
                  <a:srgbClr val="000000"/>
                </a:solidFill>
                <a:effectLst/>
                <a:uLnTx/>
                <a:uFillTx/>
                <a:latin typeface="Arial"/>
                <a:ea typeface="Arial"/>
                <a:cs typeface="Arial"/>
                <a:sym typeface="Arial"/>
              </a:rPr>
              <a:t>1</a:t>
            </a:r>
            <a:r>
              <a:rPr kumimoji="0" lang="en" sz="1800" b="0" i="0" u="none" strike="noStrike" kern="1200" cap="none" spc="0" normalizeH="0" baseline="0" noProof="0" dirty="0">
                <a:ln>
                  <a:noFill/>
                </a:ln>
                <a:solidFill>
                  <a:prstClr val="black"/>
                </a:solidFill>
                <a:effectLst/>
                <a:uLnTx/>
                <a:uFillTx/>
                <a:latin typeface="Calibri"/>
                <a:ea typeface="+mn-ea"/>
                <a:cs typeface="+mn-cs"/>
              </a:rPr>
              <a:t>8</a:t>
            </a:r>
            <a:r>
              <a:rPr kumimoji="0" lang="en" sz="1400" b="0" i="0" u="none" strike="noStrike" kern="1200" cap="none" spc="0" normalizeH="0" baseline="0" noProof="0" dirty="0">
                <a:ln>
                  <a:noFill/>
                </a:ln>
                <a:solidFill>
                  <a:srgbClr val="000000"/>
                </a:solidFill>
                <a:effectLst/>
                <a:uLnTx/>
                <a:uFillTx/>
                <a:latin typeface="Arial"/>
                <a:ea typeface="Arial"/>
                <a:cs typeface="Arial"/>
                <a:sym typeface="Arial"/>
              </a:rPr>
              <a:t> chambers/disk</a:t>
            </a:r>
            <a:endParaRPr kumimoji="0"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7" name="灯片编号占位符 4"/>
          <p:cNvSpPr txBox="1">
            <a:spLocks/>
          </p:cNvSpPr>
          <p:nvPr/>
        </p:nvSpPr>
        <p:spPr>
          <a:xfrm>
            <a:off x="9309100" y="6472462"/>
            <a:ext cx="2743200" cy="365125"/>
          </a:xfrm>
          <a:prstGeom prst="rect">
            <a:avLst/>
          </a:prstGeom>
        </p:spPr>
        <p:txBody>
          <a:bodyPr vert="horz" lIns="91440" tIns="45720" rIns="91440" bIns="45720" rtlCol="0" anchor="b"/>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9B9E72B-CB9B-4888-97D4-40FCA2E9E7A3}"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8" name="Rectangle 10"/>
          <p:cNvSpPr/>
          <p:nvPr/>
        </p:nvSpPr>
        <p:spPr>
          <a:xfrm>
            <a:off x="6552358" y="903521"/>
            <a:ext cx="5579343" cy="4293483"/>
          </a:xfrm>
          <a:prstGeom prst="rect">
            <a:avLst/>
          </a:prstGeom>
        </p:spPr>
        <p:txBody>
          <a:bodyPr wrap="square">
            <a:spAutoFit/>
          </a:bodyPr>
          <a:lstStyle/>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Main motivations/goals</a:t>
            </a:r>
            <a:r>
              <a:rPr kumimoji="0" lang="en-US" sz="2400" b="0" i="0" u="none" strike="noStrike" kern="1200" cap="none" spc="0" normalizeH="0" baseline="0" noProof="0" dirty="0">
                <a:ln>
                  <a:noFill/>
                </a:ln>
                <a:solidFill>
                  <a:prstClr val="black"/>
                </a:solidFill>
                <a:effectLst/>
                <a:uLnTx/>
                <a:uFillTx/>
                <a:latin typeface="Calibri"/>
                <a:ea typeface="+mn-ea"/>
                <a:cs typeface="+mn-cs"/>
              </a:rPr>
              <a:t>:</a:t>
            </a:r>
            <a:r>
              <a:rPr kumimoji="0" lang="en-US" sz="2400" b="0" i="0" u="none" strike="noStrike" kern="1200" cap="none" spc="0" normalizeH="0" baseline="0" noProof="0" dirty="0">
                <a:ln>
                  <a:noFill/>
                </a:ln>
                <a:solidFill>
                  <a:srgbClr val="0070C0"/>
                </a:solidFill>
                <a:effectLst/>
                <a:uLnTx/>
                <a:uFillTx/>
                <a:latin typeface="Calibri"/>
                <a:ea typeface="+mn-ea"/>
                <a:cs typeface="+mn-cs"/>
              </a:rPr>
              <a:t> </a:t>
            </a: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Increase rate capability (</a:t>
            </a:r>
            <a:r>
              <a:rPr lang="en-US" dirty="0">
                <a:solidFill>
                  <a:prstClr val="black"/>
                </a:solidFill>
                <a:latin typeface="Calibri"/>
              </a:rPr>
              <a:t>2 </a:t>
            </a:r>
            <a:r>
              <a:rPr lang="en-US" altLang="zh-CN" dirty="0">
                <a:solidFill>
                  <a:prstClr val="black"/>
                </a:solidFill>
                <a:latin typeface="Calibri"/>
              </a:rPr>
              <a:t>k</a:t>
            </a:r>
            <a:r>
              <a:rPr kumimoji="0" lang="en-US" sz="1800" b="0" i="0" u="none" strike="noStrike" kern="1200" cap="none" spc="0" normalizeH="0" baseline="0" noProof="0" dirty="0">
                <a:ln>
                  <a:noFill/>
                </a:ln>
                <a:solidFill>
                  <a:prstClr val="black"/>
                </a:solidFill>
                <a:effectLst/>
                <a:uLnTx/>
                <a:uFillTx/>
                <a:latin typeface="Calibri"/>
                <a:ea typeface="+mn-ea"/>
                <a:cs typeface="+mn-cs"/>
              </a:rPr>
              <a:t>Hz/cm</a:t>
            </a:r>
            <a:r>
              <a:rPr kumimoji="0" lang="en-US" sz="1800" b="0" i="0" u="none" strike="noStrike" kern="1200" cap="none" spc="0" normalizeH="0" baseline="30000" noProof="0" dirty="0">
                <a:ln>
                  <a:noFill/>
                </a:ln>
                <a:solidFill>
                  <a:prstClr val="black"/>
                </a:solidFill>
                <a:effectLst/>
                <a:uLnTx/>
                <a:uFillTx/>
                <a:latin typeface="Calibri"/>
                <a:ea typeface="+mn-ea"/>
                <a:cs typeface="+mn-cs"/>
              </a:rPr>
              <a:t>2</a:t>
            </a:r>
            <a:r>
              <a:rPr kumimoji="0" lang="en-US" sz="1800" b="0" i="0" u="none" strike="noStrike" kern="1200" cap="none" spc="0" normalizeH="0" baseline="0" noProof="0" dirty="0">
                <a:ln>
                  <a:noFill/>
                </a:ln>
                <a:solidFill>
                  <a:prstClr val="black"/>
                </a:solidFill>
                <a:effectLst/>
                <a:uLnTx/>
                <a:uFillTx/>
                <a:latin typeface="Calibri"/>
                <a:ea typeface="+mn-ea"/>
                <a:cs typeface="+mn-cs"/>
              </a:rPr>
              <a:t>).</a:t>
            </a: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Better time resolution for background rejection </a:t>
            </a:r>
            <a:r>
              <a:rPr lang="en-US" dirty="0">
                <a:solidFill>
                  <a:prstClr val="black"/>
                </a:solidFill>
                <a:latin typeface="Calibri"/>
              </a:rPr>
              <a:t>25 ns </a:t>
            </a:r>
            <a:r>
              <a:rPr lang="en-US" altLang="zh-CN" dirty="0">
                <a:solidFill>
                  <a:prstClr val="black"/>
                </a:solidFill>
                <a:latin typeface="Calibri"/>
              </a:rPr>
              <a:t>-&gt; 1.5 ns.</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altLang="zh-CN"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Better spatial resolution for tracking in r direction</a:t>
            </a:r>
          </a:p>
          <a:p>
            <a:pPr marR="0" lvl="1" algn="l" defTabSz="914400" rtl="0" eaLnBrk="1" fontAlgn="auto" latinLnBrk="0" hangingPunct="1">
              <a:lnSpc>
                <a:spcPct val="100000"/>
              </a:lnSpc>
              <a:spcBef>
                <a:spcPts val="600"/>
              </a:spcBef>
              <a:spcAft>
                <a:spcPts val="0"/>
              </a:spcAft>
              <a:buClrTx/>
              <a:buSzTx/>
              <a:tabLst/>
              <a:defRPr/>
            </a:pPr>
            <a:r>
              <a:rPr kumimoji="0" lang="en-US" sz="18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      40 cm-&gt; 2 cm.</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Arial"/>
              </a:rPr>
              <a:t>Improved contribution of RPCs to muon triggering in the forward region.</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Electronics:</a:t>
            </a: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1" u="none" strike="noStrike" kern="1200" cap="none" spc="0" normalizeH="0" baseline="0" noProof="0" dirty="0">
                <a:ln>
                  <a:noFill/>
                </a:ln>
                <a:solidFill>
                  <a:srgbClr val="FF0000"/>
                </a:solidFill>
                <a:effectLst/>
                <a:uLnTx/>
                <a:uFillTx/>
                <a:latin typeface="Calibri"/>
                <a:ea typeface="+mn-ea"/>
                <a:cs typeface="Arial"/>
              </a:rPr>
              <a:t>Two ends readout.</a:t>
            </a: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Arial"/>
              </a:rPr>
              <a:t>New frontend </a:t>
            </a:r>
            <a:r>
              <a:rPr kumimoji="0" lang="en-US" altLang="zh-CN" sz="1800" b="0" i="0" u="none" strike="noStrike" kern="1200" cap="none" spc="0" normalizeH="0" baseline="0" noProof="0" dirty="0">
                <a:ln>
                  <a:noFill/>
                </a:ln>
                <a:solidFill>
                  <a:prstClr val="black"/>
                </a:solidFill>
                <a:effectLst/>
                <a:uLnTx/>
                <a:uFillTx/>
                <a:latin typeface="Calibri"/>
                <a:ea typeface="+mn-ea"/>
                <a:cs typeface="Arial"/>
              </a:rPr>
              <a:t>electronics.</a:t>
            </a:r>
            <a:endParaRPr kumimoji="0" lang="en-US" sz="1800" b="0" i="0" u="none" strike="noStrike" kern="1200" cap="none" spc="0" normalizeH="0" baseline="0" noProof="0" dirty="0">
              <a:ln>
                <a:noFill/>
              </a:ln>
              <a:solidFill>
                <a:prstClr val="black"/>
              </a:solidFill>
              <a:effectLst/>
              <a:uLnTx/>
              <a:uFillTx/>
              <a:latin typeface="Calibri"/>
              <a:ea typeface="+mn-ea"/>
              <a:cs typeface="Arial"/>
            </a:endParaRPr>
          </a:p>
          <a:p>
            <a:pPr marL="742950" marR="0" lvl="1"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a:ea typeface="+mn-ea"/>
                <a:cs typeface="Arial"/>
              </a:rPr>
              <a:t>New backend electronics.</a:t>
            </a:r>
          </a:p>
        </p:txBody>
      </p:sp>
      <p:sp>
        <p:nvSpPr>
          <p:cNvPr id="25" name="Google Shape;321;p53"/>
          <p:cNvSpPr/>
          <p:nvPr/>
        </p:nvSpPr>
        <p:spPr>
          <a:xfrm>
            <a:off x="4517670" y="6010034"/>
            <a:ext cx="386465" cy="86810"/>
          </a:xfrm>
          <a:prstGeom prs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400" b="0" i="0" u="none" strike="noStrike" kern="1200" cap="none" spc="0" normalizeH="0" baseline="0" noProof="0">
              <a:ln>
                <a:noFill/>
              </a:ln>
              <a:solidFill>
                <a:prstClr val="white"/>
              </a:solidFill>
              <a:effectLst/>
              <a:uLnTx/>
              <a:uFillTx/>
              <a:latin typeface="Arial"/>
              <a:ea typeface="Arial"/>
              <a:cs typeface="Arial"/>
              <a:sym typeface="Arial"/>
            </a:endParaRPr>
          </a:p>
        </p:txBody>
      </p:sp>
      <p:sp>
        <p:nvSpPr>
          <p:cNvPr id="12" name="日期占位符 11">
            <a:extLst>
              <a:ext uri="{FF2B5EF4-FFF2-40B4-BE49-F238E27FC236}">
                <a16:creationId xmlns:a16="http://schemas.microsoft.com/office/drawing/2014/main" id="{73CFCA88-23D9-35B2-5A8F-F665067DC5A7}"/>
              </a:ext>
            </a:extLst>
          </p:cNvPr>
          <p:cNvSpPr>
            <a:spLocks noGrp="1"/>
          </p:cNvSpPr>
          <p:nvPr>
            <p:ph type="dt" sz="half" idx="6"/>
          </p:nvPr>
        </p:nvSpPr>
        <p:spPr/>
        <p:txBody>
          <a:bodyPr/>
          <a:lstStyle/>
          <a:p>
            <a:pPr marL="12700">
              <a:lnSpc>
                <a:spcPct val="100000"/>
              </a:lnSpc>
              <a:spcBef>
                <a:spcPts val="30"/>
              </a:spcBef>
            </a:pPr>
            <a:r>
              <a:rPr lang="en-US" altLang="zh-CN" spc="-5"/>
              <a:t>2022/8/1</a:t>
            </a:r>
            <a:endParaRPr lang="en-US" spc="-5" dirty="0"/>
          </a:p>
        </p:txBody>
      </p:sp>
      <p:sp>
        <p:nvSpPr>
          <p:cNvPr id="14" name="页脚占位符 13">
            <a:extLst>
              <a:ext uri="{FF2B5EF4-FFF2-40B4-BE49-F238E27FC236}">
                <a16:creationId xmlns:a16="http://schemas.microsoft.com/office/drawing/2014/main" id="{9FDCC6E6-9AEF-31B9-E869-24ED9A4E3991}"/>
              </a:ext>
            </a:extLst>
          </p:cNvPr>
          <p:cNvSpPr>
            <a:spLocks noGrp="1"/>
          </p:cNvSpPr>
          <p:nvPr>
            <p:ph type="ftr" sz="quarter" idx="5"/>
          </p:nvPr>
        </p:nvSpPr>
        <p:spPr/>
        <p:txBody>
          <a:bodyPr/>
          <a:lstStyle/>
          <a:p>
            <a:pPr marL="12700">
              <a:lnSpc>
                <a:spcPct val="100000"/>
              </a:lnSpc>
              <a:spcBef>
                <a:spcPts val="10"/>
              </a:spcBef>
            </a:pPr>
            <a:r>
              <a:rPr lang="en-US" spc="-5"/>
              <a:t>RT2022</a:t>
            </a:r>
            <a:endParaRPr lang="en-US" spc="-5" dirty="0"/>
          </a:p>
        </p:txBody>
      </p:sp>
    </p:spTree>
    <p:extLst>
      <p:ext uri="{BB962C8B-B14F-4D97-AF65-F5344CB8AC3E}">
        <p14:creationId xmlns:p14="http://schemas.microsoft.com/office/powerpoint/2010/main" val="14220325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4</a:t>
            </a:fld>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矩形 9"/>
          <p:cNvSpPr/>
          <p:nvPr/>
        </p:nvSpPr>
        <p:spPr>
          <a:xfrm>
            <a:off x="105823" y="868626"/>
            <a:ext cx="5990177" cy="464871"/>
          </a:xfrm>
          <a:prstGeom prst="rect">
            <a:avLst/>
          </a:prstGeom>
        </p:spPr>
        <p:txBody>
          <a:bodyPr wrap="square">
            <a:spAutoFit/>
          </a:bodyPr>
          <a:lstStyle/>
          <a:p>
            <a:pPr marL="171450" marR="0" lvl="0" indent="-171450" algn="l" defTabSz="685800" rtl="0" eaLnBrk="1" fontAlgn="auto" latinLnBrk="0" hangingPunct="1">
              <a:lnSpc>
                <a:spcPct val="150000"/>
              </a:lnSpc>
              <a:spcBef>
                <a:spcPts val="750"/>
              </a:spcBef>
              <a:spcAft>
                <a:spcPts val="0"/>
              </a:spcAft>
              <a:buClr>
                <a:srgbClr val="000000"/>
              </a:buClr>
              <a:buSzTx/>
              <a:buFont typeface="Arial" panose="020B0604020202020204" pitchFamily="34" charset="0"/>
              <a:buChar char="•"/>
              <a:defRPr/>
            </a:pPr>
            <a:r>
              <a:rPr lang="en-US" altLang="zh-CN" spc="-15" dirty="0">
                <a:solidFill>
                  <a:prstClr val="black"/>
                </a:solidFill>
                <a:latin typeface="Calibri" panose="020F0502020204030204" charset="0"/>
                <a:ea typeface="微软雅黑" panose="020B0503020204020204" pitchFamily="34" charset="-122"/>
                <a:cs typeface="Calibri" panose="020F0502020204030204" charset="0"/>
              </a:rPr>
              <a:t>Two-end readout iRPC used in CMS Phase II upgrade  </a:t>
            </a:r>
            <a:endParaRPr kumimoji="0" lang="en-US" altLang="zh-CN" sz="1800" b="0" i="0" u="none" strike="noStrike" kern="1200" cap="none" spc="-15" normalizeH="0" baseline="0" noProof="0" dirty="0">
              <a:ln>
                <a:noFill/>
              </a:ln>
              <a:solidFill>
                <a:prstClr val="black"/>
              </a:solidFill>
              <a:effectLst/>
              <a:uLnTx/>
              <a:uFillTx/>
              <a:latin typeface="Calibri" panose="020F0502020204030204" charset="0"/>
              <a:ea typeface="微软雅黑" panose="020B0503020204020204" pitchFamily="34" charset="-122"/>
              <a:cs typeface="Calibri" panose="020F0502020204030204" charset="0"/>
            </a:endParaRPr>
          </a:p>
        </p:txBody>
      </p:sp>
      <p:sp>
        <p:nvSpPr>
          <p:cNvPr id="6" name="文本框 5"/>
          <p:cNvSpPr txBox="1"/>
          <p:nvPr/>
        </p:nvSpPr>
        <p:spPr>
          <a:xfrm>
            <a:off x="2005342" y="105990"/>
            <a:ext cx="7411644" cy="646331"/>
          </a:xfrm>
          <a:prstGeom prst="rect">
            <a:avLst/>
          </a:prstGeom>
          <a:noFill/>
        </p:spPr>
        <p:txBody>
          <a:bodyPr wrap="none" rtlCol="0">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kumimoji="0" lang="en-US" altLang="zh-CN" sz="3600" b="0" i="0" u="none" strike="noStrike" kern="1200" cap="none" spc="-20" normalizeH="0" baseline="0" noProof="0" dirty="0">
                <a:ln>
                  <a:noFill/>
                </a:ln>
                <a:solidFill>
                  <a:prstClr val="black"/>
                </a:solidFill>
                <a:effectLst/>
                <a:uLnTx/>
                <a:uFillTx/>
                <a:latin typeface="Calibri Light" panose="020F0302020204030204" pitchFamily="34" charset="0"/>
                <a:ea typeface="宋体" panose="02010600030101010101" pitchFamily="2" charset="-122"/>
                <a:cs typeface="Calibri Light" panose="020F0302020204030204" pitchFamily="34" charset="0"/>
              </a:rPr>
              <a:t>Principle of iRPC position measurement</a:t>
            </a:r>
          </a:p>
        </p:txBody>
      </p:sp>
      <p:sp>
        <p:nvSpPr>
          <p:cNvPr id="7" name="日期占位符 6">
            <a:extLst>
              <a:ext uri="{FF2B5EF4-FFF2-40B4-BE49-F238E27FC236}">
                <a16:creationId xmlns:a16="http://schemas.microsoft.com/office/drawing/2014/main" id="{4B13D189-9464-887A-E8C0-65E21B43D677}"/>
              </a:ext>
            </a:extLst>
          </p:cNvPr>
          <p:cNvSpPr>
            <a:spLocks noGrp="1"/>
          </p:cNvSpPr>
          <p:nvPr>
            <p:ph type="dt" sz="half" idx="10"/>
          </p:nvPr>
        </p:nvSpPr>
        <p:spPr>
          <a:xfrm>
            <a:off x="61583" y="6478412"/>
            <a:ext cx="2743200" cy="365125"/>
          </a:xfrm>
        </p:spPr>
        <p:txBody>
          <a:bodyPr/>
          <a:lstStyle/>
          <a:p>
            <a:r>
              <a:rPr lang="en-US" altLang="zh-CN"/>
              <a:t>2022/8/1</a:t>
            </a:r>
            <a:endParaRPr lang="zh-CN" altLang="en-US" dirty="0"/>
          </a:p>
        </p:txBody>
      </p:sp>
      <p:sp>
        <p:nvSpPr>
          <p:cNvPr id="8" name="页脚占位符 7">
            <a:extLst>
              <a:ext uri="{FF2B5EF4-FFF2-40B4-BE49-F238E27FC236}">
                <a16:creationId xmlns:a16="http://schemas.microsoft.com/office/drawing/2014/main" id="{F21CC17C-5B08-17EB-614C-7A339B3D731D}"/>
              </a:ext>
            </a:extLst>
          </p:cNvPr>
          <p:cNvSpPr>
            <a:spLocks noGrp="1"/>
          </p:cNvSpPr>
          <p:nvPr>
            <p:ph type="ftr" sz="quarter" idx="11"/>
          </p:nvPr>
        </p:nvSpPr>
        <p:spPr/>
        <p:txBody>
          <a:bodyPr/>
          <a:lstStyle/>
          <a:p>
            <a:r>
              <a:rPr lang="en-US" altLang="zh-CN" dirty="0"/>
              <a:t>RT2022</a:t>
            </a:r>
            <a:endParaRPr lang="zh-CN" altLang="en-US" dirty="0"/>
          </a:p>
        </p:txBody>
      </p:sp>
      <p:sp>
        <p:nvSpPr>
          <p:cNvPr id="90" name="矩形 89">
            <a:extLst>
              <a:ext uri="{FF2B5EF4-FFF2-40B4-BE49-F238E27FC236}">
                <a16:creationId xmlns:a16="http://schemas.microsoft.com/office/drawing/2014/main" id="{DFCC11A9-B459-7D20-7993-EA1DDBBAE2D1}"/>
              </a:ext>
            </a:extLst>
          </p:cNvPr>
          <p:cNvSpPr/>
          <p:nvPr/>
        </p:nvSpPr>
        <p:spPr>
          <a:xfrm>
            <a:off x="266306" y="4345300"/>
            <a:ext cx="11688435" cy="2308324"/>
          </a:xfrm>
          <a:prstGeom prst="rect">
            <a:avLst/>
          </a:prstGeom>
        </p:spPr>
        <p:txBody>
          <a:bodyPr wrap="square">
            <a:spAutoFit/>
          </a:bodyPr>
          <a:lstStyle/>
          <a:p>
            <a:pPr marL="285750" indent="-285750">
              <a:buFont typeface="Arial" panose="020B0604020202020204" pitchFamily="34" charset="0"/>
              <a:buChar char="•"/>
            </a:pPr>
            <a:r>
              <a:rPr lang="en-US" altLang="zh-CN" dirty="0"/>
              <a:t>Electronics</a:t>
            </a:r>
          </a:p>
          <a:p>
            <a:pPr marL="742950" lvl="1" indent="-285750">
              <a:buFont typeface="Arial" panose="020B0604020202020204" pitchFamily="34" charset="0"/>
              <a:buChar char="•"/>
            </a:pPr>
            <a:r>
              <a:rPr lang="en-US" altLang="zh-CN" dirty="0"/>
              <a:t>Each iRPC chamber is equipped with 2 </a:t>
            </a:r>
            <a:r>
              <a:rPr kumimoji="0" lang="en-US" altLang="zh-CN" b="1" i="0" u="none" strike="noStrike" kern="1200" cap="none" spc="-15" normalizeH="0" baseline="0" noProof="0" dirty="0">
                <a:ln>
                  <a:noFill/>
                </a:ln>
                <a:solidFill>
                  <a:prstClr val="black"/>
                </a:solidFill>
                <a:effectLst/>
                <a:uLnTx/>
                <a:uFillTx/>
                <a:latin typeface="Calibri" panose="020F0502020204030204" charset="0"/>
                <a:ea typeface="微软雅黑" panose="020B0503020204020204" pitchFamily="34" charset="-122"/>
                <a:cs typeface="Calibri" panose="020F0502020204030204" charset="0"/>
              </a:rPr>
              <a:t>Frontend Electronics Boards (FEBs), </a:t>
            </a:r>
            <a:r>
              <a:rPr kumimoji="0" lang="en-US" altLang="zh-CN" b="0" i="0" u="none" strike="noStrike" kern="1200" cap="none" spc="-15" normalizeH="0" baseline="0" noProof="0" dirty="0">
                <a:ln>
                  <a:noFill/>
                </a:ln>
                <a:solidFill>
                  <a:prstClr val="black"/>
                </a:solidFill>
                <a:effectLst/>
                <a:uLnTx/>
                <a:uFillTx/>
                <a:latin typeface="Calibri" panose="020F0502020204030204" charset="0"/>
                <a:ea typeface="微软雅黑" panose="020B0503020204020204" pitchFamily="34" charset="-122"/>
                <a:cs typeface="Calibri" panose="020F0502020204030204" charset="0"/>
              </a:rPr>
              <a:t>connected to </a:t>
            </a:r>
            <a:r>
              <a:rPr kumimoji="0" lang="en-US" altLang="zh-CN" b="1" i="0" u="none" strike="noStrike" kern="1200" cap="none" spc="-15" normalizeH="0" baseline="0" noProof="0" dirty="0">
                <a:ln>
                  <a:noFill/>
                </a:ln>
                <a:solidFill>
                  <a:prstClr val="black"/>
                </a:solidFill>
                <a:effectLst/>
                <a:uLnTx/>
                <a:uFillTx/>
                <a:latin typeface="Calibri" panose="020F0502020204030204" charset="0"/>
                <a:ea typeface="微软雅黑" panose="020B0503020204020204" pitchFamily="34" charset="-122"/>
                <a:cs typeface="Calibri" panose="020F0502020204030204" charset="0"/>
              </a:rPr>
              <a:t>the backend electronics board (BEB) </a:t>
            </a:r>
            <a:r>
              <a:rPr kumimoji="0" lang="en-US" altLang="zh-CN" b="0" i="0" u="none" strike="noStrike" kern="1200" cap="none" spc="-15" normalizeH="0" baseline="0" noProof="0" dirty="0">
                <a:ln>
                  <a:noFill/>
                </a:ln>
                <a:solidFill>
                  <a:prstClr val="black"/>
                </a:solidFill>
                <a:effectLst/>
                <a:uLnTx/>
                <a:uFillTx/>
                <a:latin typeface="Calibri" panose="020F0502020204030204" charset="0"/>
                <a:ea typeface="微软雅黑" panose="020B0503020204020204" pitchFamily="34" charset="-122"/>
                <a:cs typeface="Calibri" panose="020F0502020204030204" charset="0"/>
              </a:rPr>
              <a:t>via 2 GBT links.</a:t>
            </a:r>
          </a:p>
          <a:p>
            <a:pPr marL="1200150" lvl="2" indent="-285750">
              <a:buFont typeface="Arial" panose="020B0604020202020204" pitchFamily="34" charset="0"/>
              <a:buChar char="•"/>
            </a:pPr>
            <a:r>
              <a:rPr lang="en-US" altLang="zh-CN" dirty="0"/>
              <a:t>The GBTx is a radiation tolerant chip that can be used to implement multipurpose high speed (3.2-4.48 Gbps user bandwidth) bidirectional optical links for high-energy physics experiments.</a:t>
            </a:r>
          </a:p>
          <a:p>
            <a:pPr marL="285750" indent="-285750">
              <a:buFont typeface="Arial" panose="020B0604020202020204" pitchFamily="34" charset="0"/>
              <a:buChar char="•"/>
            </a:pPr>
            <a:r>
              <a:rPr lang="en-US" altLang="zh-CN" dirty="0">
                <a:solidFill>
                  <a:schemeClr val="tx1"/>
                </a:solidFill>
              </a:rPr>
              <a:t>iRPC spatial resolution </a:t>
            </a:r>
            <a:r>
              <a:rPr lang="en-US" altLang="zh-CN" dirty="0"/>
              <a:t>(</a:t>
            </a:r>
            <a:r>
              <a:rPr lang="el-GR" altLang="zh-CN" dirty="0"/>
              <a:t>θ</a:t>
            </a:r>
            <a:r>
              <a:rPr lang="en-US" altLang="zh-CN" dirty="0">
                <a:solidFill>
                  <a:schemeClr val="tx1"/>
                </a:solidFill>
              </a:rPr>
              <a:t> direction)</a:t>
            </a:r>
          </a:p>
          <a:p>
            <a:pPr marL="742950" lvl="1" indent="-285750">
              <a:buFont typeface="Arial" panose="020B0604020202020204" pitchFamily="34" charset="0"/>
              <a:buChar char="•"/>
            </a:pPr>
            <a:r>
              <a:rPr lang="en-US" altLang="zh-CN" spc="-5" dirty="0">
                <a:solidFill>
                  <a:schemeClr val="tx1"/>
                </a:solidFill>
                <a:cs typeface="Calibri" panose="020F0502020204030204"/>
              </a:rPr>
              <a:t>Hit position: </a:t>
            </a:r>
            <a:r>
              <a:rPr lang="en-US" altLang="zh-CN" dirty="0">
                <a:solidFill>
                  <a:schemeClr val="tx1"/>
                </a:solidFill>
                <a:cs typeface="Calibri" panose="020F0502020204030204"/>
              </a:rPr>
              <a:t>r </a:t>
            </a:r>
            <a:r>
              <a:rPr lang="en-US" altLang="zh-CN" spc="-5" dirty="0">
                <a:solidFill>
                  <a:schemeClr val="tx1"/>
                </a:solidFill>
                <a:cs typeface="Calibri" panose="020F0502020204030204"/>
              </a:rPr>
              <a:t>is calculated </a:t>
            </a:r>
            <a:r>
              <a:rPr lang="en-US" altLang="zh-CN" spc="-10" dirty="0">
                <a:solidFill>
                  <a:schemeClr val="tx1"/>
                </a:solidFill>
                <a:cs typeface="Calibri" panose="020F0502020204030204"/>
              </a:rPr>
              <a:t>by </a:t>
            </a:r>
            <a:r>
              <a:rPr lang="en-US" altLang="zh-CN" spc="-5" dirty="0">
                <a:solidFill>
                  <a:schemeClr val="tx1"/>
                </a:solidFill>
                <a:cs typeface="Calibri" panose="020F0502020204030204"/>
              </a:rPr>
              <a:t>the </a:t>
            </a:r>
            <a:r>
              <a:rPr lang="en-US" altLang="zh-CN" dirty="0">
                <a:solidFill>
                  <a:schemeClr val="tx1"/>
                </a:solidFill>
                <a:cs typeface="Calibri" panose="020F0502020204030204"/>
              </a:rPr>
              <a:t>time</a:t>
            </a:r>
            <a:r>
              <a:rPr lang="en-US" altLang="zh-CN" spc="5" dirty="0">
                <a:solidFill>
                  <a:schemeClr val="tx1"/>
                </a:solidFill>
                <a:cs typeface="Calibri" panose="020F0502020204030204"/>
              </a:rPr>
              <a:t> </a:t>
            </a:r>
            <a:r>
              <a:rPr lang="en-US" altLang="zh-CN" spc="-10" dirty="0">
                <a:solidFill>
                  <a:schemeClr val="tx1"/>
                </a:solidFill>
                <a:cs typeface="Calibri" panose="020F0502020204030204"/>
              </a:rPr>
              <a:t>difference of signals from two ends.</a:t>
            </a:r>
          </a:p>
          <a:p>
            <a:pPr marL="742950" lvl="1" indent="-285750">
              <a:buFont typeface="Arial" panose="020B0604020202020204" pitchFamily="34" charset="0"/>
              <a:buChar char="•"/>
            </a:pPr>
            <a:r>
              <a:rPr lang="en-US" altLang="zh-CN" dirty="0">
                <a:solidFill>
                  <a:schemeClr val="tx1"/>
                </a:solidFill>
              </a:rPr>
              <a:t>Much improved hit localization along the strip can be achieved. ~</a:t>
            </a:r>
            <a:r>
              <a:rPr lang="en-US" altLang="zh-CN" dirty="0">
                <a:solidFill>
                  <a:srgbClr val="FF0000"/>
                </a:solidFill>
              </a:rPr>
              <a:t>2 cm </a:t>
            </a:r>
            <a:r>
              <a:rPr lang="en-US" altLang="zh-CN" dirty="0">
                <a:solidFill>
                  <a:schemeClr val="tx1"/>
                </a:solidFill>
              </a:rPr>
              <a:t>from cosmic test result. </a:t>
            </a:r>
          </a:p>
        </p:txBody>
      </p:sp>
      <p:grpSp>
        <p:nvGrpSpPr>
          <p:cNvPr id="91" name="组合 90">
            <a:extLst>
              <a:ext uri="{FF2B5EF4-FFF2-40B4-BE49-F238E27FC236}">
                <a16:creationId xmlns:a16="http://schemas.microsoft.com/office/drawing/2014/main" id="{91EB6D5A-A98E-DF77-FAE1-D1E470AEEB55}"/>
              </a:ext>
            </a:extLst>
          </p:cNvPr>
          <p:cNvGrpSpPr/>
          <p:nvPr/>
        </p:nvGrpSpPr>
        <p:grpSpPr>
          <a:xfrm>
            <a:off x="7786643" y="1522682"/>
            <a:ext cx="4259174" cy="2688955"/>
            <a:chOff x="414948" y="1801496"/>
            <a:chExt cx="4225259" cy="2201841"/>
          </a:xfrm>
        </p:grpSpPr>
        <p:grpSp>
          <p:nvGrpSpPr>
            <p:cNvPr id="92" name="组合 91">
              <a:extLst>
                <a:ext uri="{FF2B5EF4-FFF2-40B4-BE49-F238E27FC236}">
                  <a16:creationId xmlns:a16="http://schemas.microsoft.com/office/drawing/2014/main" id="{347460EA-8697-DB5B-FD08-AB943C8C5549}"/>
                </a:ext>
              </a:extLst>
            </p:cNvPr>
            <p:cNvGrpSpPr/>
            <p:nvPr/>
          </p:nvGrpSpPr>
          <p:grpSpPr>
            <a:xfrm>
              <a:off x="414948" y="1951542"/>
              <a:ext cx="4225259" cy="2051795"/>
              <a:chOff x="7731421" y="1629492"/>
              <a:chExt cx="4225259" cy="2051795"/>
            </a:xfrm>
          </p:grpSpPr>
          <p:sp>
            <p:nvSpPr>
              <p:cNvPr id="94" name="object 8">
                <a:extLst>
                  <a:ext uri="{FF2B5EF4-FFF2-40B4-BE49-F238E27FC236}">
                    <a16:creationId xmlns:a16="http://schemas.microsoft.com/office/drawing/2014/main" id="{4F5734F0-16B1-7EA8-B9E1-77EE2C0636D5}"/>
                  </a:ext>
                </a:extLst>
              </p:cNvPr>
              <p:cNvSpPr/>
              <p:nvPr/>
            </p:nvSpPr>
            <p:spPr>
              <a:xfrm>
                <a:off x="8385683" y="2555147"/>
                <a:ext cx="2875280" cy="1905"/>
              </a:xfrm>
              <a:custGeom>
                <a:avLst/>
                <a:gdLst/>
                <a:ahLst/>
                <a:cxnLst/>
                <a:rect l="l" t="t" r="r" b="b"/>
                <a:pathLst>
                  <a:path w="2875279" h="1904">
                    <a:moveTo>
                      <a:pt x="0" y="0"/>
                    </a:moveTo>
                    <a:lnTo>
                      <a:pt x="2874962" y="1309"/>
                    </a:lnTo>
                  </a:path>
                </a:pathLst>
              </a:custGeom>
              <a:ln w="60324">
                <a:solidFill>
                  <a:srgbClr val="66752D"/>
                </a:solidFill>
              </a:ln>
            </p:spPr>
            <p:txBody>
              <a:bodyPr wrap="square" lIns="0" tIns="0" rIns="0" bIns="0" rtlCol="0"/>
              <a:lstStyle/>
              <a:p>
                <a:endParaRPr sz="1400"/>
              </a:p>
            </p:txBody>
          </p:sp>
          <p:sp>
            <p:nvSpPr>
              <p:cNvPr id="95" name="object 9">
                <a:extLst>
                  <a:ext uri="{FF2B5EF4-FFF2-40B4-BE49-F238E27FC236}">
                    <a16:creationId xmlns:a16="http://schemas.microsoft.com/office/drawing/2014/main" id="{EB85E857-178B-E7AD-5910-31608CF69CEF}"/>
                  </a:ext>
                </a:extLst>
              </p:cNvPr>
              <p:cNvSpPr/>
              <p:nvPr/>
            </p:nvSpPr>
            <p:spPr>
              <a:xfrm>
                <a:off x="8385683" y="2113822"/>
                <a:ext cx="2875280" cy="441325"/>
              </a:xfrm>
              <a:custGeom>
                <a:avLst/>
                <a:gdLst/>
                <a:ahLst/>
                <a:cxnLst/>
                <a:rect l="l" t="t" r="r" b="b"/>
                <a:pathLst>
                  <a:path w="2875279" h="441325">
                    <a:moveTo>
                      <a:pt x="0" y="441026"/>
                    </a:moveTo>
                    <a:lnTo>
                      <a:pt x="1873" y="371327"/>
                    </a:lnTo>
                    <a:lnTo>
                      <a:pt x="7090" y="310794"/>
                    </a:lnTo>
                    <a:lnTo>
                      <a:pt x="15046" y="263059"/>
                    </a:lnTo>
                    <a:lnTo>
                      <a:pt x="36750" y="220512"/>
                    </a:lnTo>
                    <a:lnTo>
                      <a:pt x="1444545" y="220513"/>
                    </a:lnTo>
                    <a:lnTo>
                      <a:pt x="1456161" y="209271"/>
                    </a:lnTo>
                    <a:lnTo>
                      <a:pt x="1466250" y="177967"/>
                    </a:lnTo>
                    <a:lnTo>
                      <a:pt x="1474205" y="130232"/>
                    </a:lnTo>
                    <a:lnTo>
                      <a:pt x="1479423" y="69699"/>
                    </a:lnTo>
                    <a:lnTo>
                      <a:pt x="1481296" y="0"/>
                    </a:lnTo>
                    <a:lnTo>
                      <a:pt x="1483170" y="69699"/>
                    </a:lnTo>
                    <a:lnTo>
                      <a:pt x="1488387" y="130232"/>
                    </a:lnTo>
                    <a:lnTo>
                      <a:pt x="1496342" y="177967"/>
                    </a:lnTo>
                    <a:lnTo>
                      <a:pt x="1506431" y="209271"/>
                    </a:lnTo>
                    <a:lnTo>
                      <a:pt x="1518047" y="220513"/>
                    </a:lnTo>
                    <a:lnTo>
                      <a:pt x="2838212" y="220513"/>
                    </a:lnTo>
                    <a:lnTo>
                      <a:pt x="2849828" y="231755"/>
                    </a:lnTo>
                    <a:lnTo>
                      <a:pt x="2859916" y="263060"/>
                    </a:lnTo>
                    <a:lnTo>
                      <a:pt x="2867872" y="310795"/>
                    </a:lnTo>
                    <a:lnTo>
                      <a:pt x="2873089" y="371328"/>
                    </a:lnTo>
                    <a:lnTo>
                      <a:pt x="2874963" y="441027"/>
                    </a:lnTo>
                  </a:path>
                </a:pathLst>
              </a:custGeom>
              <a:ln w="12699">
                <a:solidFill>
                  <a:srgbClr val="0485D1"/>
                </a:solidFill>
              </a:ln>
            </p:spPr>
            <p:txBody>
              <a:bodyPr wrap="square" lIns="0" tIns="0" rIns="0" bIns="0" rtlCol="0"/>
              <a:lstStyle/>
              <a:p>
                <a:endParaRPr sz="1400"/>
              </a:p>
            </p:txBody>
          </p:sp>
          <p:sp>
            <p:nvSpPr>
              <p:cNvPr id="96" name="object 11">
                <a:extLst>
                  <a:ext uri="{FF2B5EF4-FFF2-40B4-BE49-F238E27FC236}">
                    <a16:creationId xmlns:a16="http://schemas.microsoft.com/office/drawing/2014/main" id="{B12849BD-CFA4-45AC-E31F-8B95EF8F7053}"/>
                  </a:ext>
                </a:extLst>
              </p:cNvPr>
              <p:cNvSpPr txBox="1"/>
              <p:nvPr/>
            </p:nvSpPr>
            <p:spPr>
              <a:xfrm>
                <a:off x="9365217" y="1863224"/>
                <a:ext cx="1347535" cy="228268"/>
              </a:xfrm>
              <a:prstGeom prst="rect">
                <a:avLst/>
              </a:prstGeom>
            </p:spPr>
            <p:txBody>
              <a:bodyPr vert="horz" wrap="square" lIns="0" tIns="12700" rIns="0" bIns="0" rtlCol="0">
                <a:spAutoFit/>
              </a:bodyPr>
              <a:lstStyle/>
              <a:p>
                <a:pPr marL="12700">
                  <a:lnSpc>
                    <a:spcPct val="100000"/>
                  </a:lnSpc>
                  <a:spcBef>
                    <a:spcPts val="100"/>
                  </a:spcBef>
                </a:pPr>
                <a:r>
                  <a:rPr lang="en-US" sz="1400" dirty="0">
                    <a:latin typeface="Calibri"/>
                    <a:cs typeface="Calibri"/>
                  </a:rPr>
                  <a:t>strip length L</a:t>
                </a:r>
                <a:endParaRPr sz="1400" dirty="0">
                  <a:latin typeface="Calibri"/>
                  <a:cs typeface="Calibri"/>
                </a:endParaRPr>
              </a:p>
            </p:txBody>
          </p:sp>
          <p:sp>
            <p:nvSpPr>
              <p:cNvPr id="97" name="object 12">
                <a:extLst>
                  <a:ext uri="{FF2B5EF4-FFF2-40B4-BE49-F238E27FC236}">
                    <a16:creationId xmlns:a16="http://schemas.microsoft.com/office/drawing/2014/main" id="{317AAD63-E58C-F14E-1ED8-AF2F8CDFC1D6}"/>
                  </a:ext>
                </a:extLst>
              </p:cNvPr>
              <p:cNvSpPr/>
              <p:nvPr/>
            </p:nvSpPr>
            <p:spPr>
              <a:xfrm>
                <a:off x="8437038" y="2705884"/>
                <a:ext cx="2128520" cy="170180"/>
              </a:xfrm>
              <a:custGeom>
                <a:avLst/>
                <a:gdLst/>
                <a:ahLst/>
                <a:cxnLst/>
                <a:rect l="l" t="t" r="r" b="b"/>
                <a:pathLst>
                  <a:path w="2128520" h="170179">
                    <a:moveTo>
                      <a:pt x="2128481" y="0"/>
                    </a:moveTo>
                    <a:lnTo>
                      <a:pt x="2095989" y="42817"/>
                    </a:lnTo>
                    <a:lnTo>
                      <a:pt x="2058777" y="59986"/>
                    </a:lnTo>
                    <a:lnTo>
                      <a:pt x="2010611" y="73251"/>
                    </a:lnTo>
                    <a:lnTo>
                      <a:pt x="1953762" y="81803"/>
                    </a:lnTo>
                    <a:lnTo>
                      <a:pt x="1890497" y="84833"/>
                    </a:lnTo>
                    <a:lnTo>
                      <a:pt x="1260335" y="84832"/>
                    </a:lnTo>
                    <a:lnTo>
                      <a:pt x="1197069" y="87863"/>
                    </a:lnTo>
                    <a:lnTo>
                      <a:pt x="1140220" y="96415"/>
                    </a:lnTo>
                    <a:lnTo>
                      <a:pt x="1092055" y="109679"/>
                    </a:lnTo>
                    <a:lnTo>
                      <a:pt x="1054843" y="126849"/>
                    </a:lnTo>
                    <a:lnTo>
                      <a:pt x="1022351" y="169665"/>
                    </a:lnTo>
                    <a:lnTo>
                      <a:pt x="1013850" y="147114"/>
                    </a:lnTo>
                    <a:lnTo>
                      <a:pt x="952647" y="109679"/>
                    </a:lnTo>
                    <a:lnTo>
                      <a:pt x="904482" y="96415"/>
                    </a:lnTo>
                    <a:lnTo>
                      <a:pt x="847633" y="87863"/>
                    </a:lnTo>
                    <a:lnTo>
                      <a:pt x="784367" y="84832"/>
                    </a:lnTo>
                    <a:lnTo>
                      <a:pt x="237983" y="84832"/>
                    </a:lnTo>
                    <a:lnTo>
                      <a:pt x="174718" y="81802"/>
                    </a:lnTo>
                    <a:lnTo>
                      <a:pt x="117868" y="73250"/>
                    </a:lnTo>
                    <a:lnTo>
                      <a:pt x="69703" y="59985"/>
                    </a:lnTo>
                    <a:lnTo>
                      <a:pt x="32491" y="42816"/>
                    </a:lnTo>
                    <a:lnTo>
                      <a:pt x="8501" y="22551"/>
                    </a:lnTo>
                    <a:lnTo>
                      <a:pt x="0" y="0"/>
                    </a:lnTo>
                  </a:path>
                </a:pathLst>
              </a:custGeom>
              <a:ln w="12699">
                <a:solidFill>
                  <a:srgbClr val="0485D1"/>
                </a:solidFill>
              </a:ln>
            </p:spPr>
            <p:txBody>
              <a:bodyPr wrap="square" lIns="0" tIns="0" rIns="0" bIns="0" rtlCol="0"/>
              <a:lstStyle/>
              <a:p>
                <a:endParaRPr sz="1400" dirty="0"/>
              </a:p>
            </p:txBody>
          </p:sp>
          <p:sp>
            <p:nvSpPr>
              <p:cNvPr id="98" name="object 14">
                <a:extLst>
                  <a:ext uri="{FF2B5EF4-FFF2-40B4-BE49-F238E27FC236}">
                    <a16:creationId xmlns:a16="http://schemas.microsoft.com/office/drawing/2014/main" id="{96B21C63-B12B-52A0-B192-D6F189090734}"/>
                  </a:ext>
                </a:extLst>
              </p:cNvPr>
              <p:cNvSpPr txBox="1"/>
              <p:nvPr/>
            </p:nvSpPr>
            <p:spPr>
              <a:xfrm>
                <a:off x="8080041" y="2481394"/>
                <a:ext cx="281372" cy="228268"/>
              </a:xfrm>
              <a:prstGeom prst="rect">
                <a:avLst/>
              </a:prstGeom>
            </p:spPr>
            <p:txBody>
              <a:bodyPr vert="horz" wrap="square" lIns="0" tIns="12700" rIns="0" bIns="0" rtlCol="0">
                <a:spAutoFit/>
              </a:bodyPr>
              <a:lstStyle/>
              <a:p>
                <a:pPr marL="12700">
                  <a:lnSpc>
                    <a:spcPct val="100000"/>
                  </a:lnSpc>
                  <a:spcBef>
                    <a:spcPts val="100"/>
                  </a:spcBef>
                </a:pPr>
                <a:r>
                  <a:rPr lang="en-US" sz="1400" dirty="0">
                    <a:latin typeface="Calibri"/>
                    <a:cs typeface="Calibri"/>
                  </a:rPr>
                  <a:t>t1</a:t>
                </a:r>
                <a:endParaRPr sz="1400" dirty="0">
                  <a:latin typeface="Calibri"/>
                  <a:cs typeface="Calibri"/>
                </a:endParaRPr>
              </a:p>
            </p:txBody>
          </p:sp>
          <p:sp>
            <p:nvSpPr>
              <p:cNvPr id="99" name="object 15">
                <a:extLst>
                  <a:ext uri="{FF2B5EF4-FFF2-40B4-BE49-F238E27FC236}">
                    <a16:creationId xmlns:a16="http://schemas.microsoft.com/office/drawing/2014/main" id="{25C01509-9A37-0932-84AE-DA5147ED7050}"/>
                  </a:ext>
                </a:extLst>
              </p:cNvPr>
              <p:cNvSpPr txBox="1"/>
              <p:nvPr/>
            </p:nvSpPr>
            <p:spPr>
              <a:xfrm>
                <a:off x="11338226" y="2467940"/>
                <a:ext cx="352695" cy="228268"/>
              </a:xfrm>
              <a:prstGeom prst="rect">
                <a:avLst/>
              </a:prstGeom>
            </p:spPr>
            <p:txBody>
              <a:bodyPr vert="horz" wrap="square" lIns="0" tIns="12700" rIns="0" bIns="0" rtlCol="0">
                <a:spAutoFit/>
              </a:bodyPr>
              <a:lstStyle/>
              <a:p>
                <a:pPr marL="12700">
                  <a:lnSpc>
                    <a:spcPct val="100000"/>
                  </a:lnSpc>
                  <a:spcBef>
                    <a:spcPts val="100"/>
                  </a:spcBef>
                </a:pPr>
                <a:r>
                  <a:rPr lang="en-US" sz="1400" dirty="0">
                    <a:latin typeface="Calibri"/>
                    <a:cs typeface="Calibri"/>
                  </a:rPr>
                  <a:t>t2</a:t>
                </a:r>
                <a:endParaRPr sz="1400" dirty="0">
                  <a:latin typeface="Calibri"/>
                  <a:cs typeface="Calibri"/>
                </a:endParaRPr>
              </a:p>
            </p:txBody>
          </p:sp>
          <p:sp>
            <p:nvSpPr>
              <p:cNvPr id="100" name="文本框 99">
                <a:extLst>
                  <a:ext uri="{FF2B5EF4-FFF2-40B4-BE49-F238E27FC236}">
                    <a16:creationId xmlns:a16="http://schemas.microsoft.com/office/drawing/2014/main" id="{B214D0CF-9F5C-15F9-AAD4-9B02E3F9B398}"/>
                  </a:ext>
                </a:extLst>
              </p:cNvPr>
              <p:cNvSpPr txBox="1"/>
              <p:nvPr/>
            </p:nvSpPr>
            <p:spPr>
              <a:xfrm>
                <a:off x="7731421" y="2008135"/>
                <a:ext cx="704039" cy="307777"/>
              </a:xfrm>
              <a:prstGeom prst="rect">
                <a:avLst/>
              </a:prstGeom>
              <a:noFill/>
            </p:spPr>
            <p:txBody>
              <a:bodyPr wrap="none" rtlCol="0">
                <a:spAutoFit/>
              </a:bodyPr>
              <a:lstStyle/>
              <a:p>
                <a:r>
                  <a:rPr lang="en-US" altLang="zh-CN" sz="1400" b="1" dirty="0"/>
                  <a:t>LR side</a:t>
                </a:r>
                <a:endParaRPr lang="zh-CN" altLang="en-US" sz="1400" b="1" dirty="0"/>
              </a:p>
            </p:txBody>
          </p:sp>
          <p:sp>
            <p:nvSpPr>
              <p:cNvPr id="101" name="文本框 100">
                <a:extLst>
                  <a:ext uri="{FF2B5EF4-FFF2-40B4-BE49-F238E27FC236}">
                    <a16:creationId xmlns:a16="http://schemas.microsoft.com/office/drawing/2014/main" id="{C0EBFA82-83A7-B54C-36CF-D77B6000067F}"/>
                  </a:ext>
                </a:extLst>
              </p:cNvPr>
              <p:cNvSpPr txBox="1"/>
              <p:nvPr/>
            </p:nvSpPr>
            <p:spPr>
              <a:xfrm>
                <a:off x="11214169" y="1932102"/>
                <a:ext cx="742511" cy="307777"/>
              </a:xfrm>
              <a:prstGeom prst="rect">
                <a:avLst/>
              </a:prstGeom>
              <a:noFill/>
            </p:spPr>
            <p:txBody>
              <a:bodyPr wrap="none" rtlCol="0">
                <a:spAutoFit/>
              </a:bodyPr>
              <a:lstStyle/>
              <a:p>
                <a:r>
                  <a:rPr lang="en-US" altLang="zh-CN" sz="1400" b="1" dirty="0"/>
                  <a:t>HR side</a:t>
                </a:r>
                <a:endParaRPr lang="zh-CN" altLang="en-US" sz="1400" b="1" dirty="0"/>
              </a:p>
            </p:txBody>
          </p:sp>
          <p:cxnSp>
            <p:nvCxnSpPr>
              <p:cNvPr id="102" name="直接箭头连接符 101">
                <a:extLst>
                  <a:ext uri="{FF2B5EF4-FFF2-40B4-BE49-F238E27FC236}">
                    <a16:creationId xmlns:a16="http://schemas.microsoft.com/office/drawing/2014/main" id="{24D4DFE3-3B85-533D-0533-EB86529A56A6}"/>
                  </a:ext>
                </a:extLst>
              </p:cNvPr>
              <p:cNvCxnSpPr/>
              <p:nvPr/>
            </p:nvCxnSpPr>
            <p:spPr>
              <a:xfrm flipH="1">
                <a:off x="10476355" y="1629492"/>
                <a:ext cx="695325" cy="131872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103" name="文本框 102">
                <a:extLst>
                  <a:ext uri="{FF2B5EF4-FFF2-40B4-BE49-F238E27FC236}">
                    <a16:creationId xmlns:a16="http://schemas.microsoft.com/office/drawing/2014/main" id="{EF8C46D4-2E0A-A774-9B71-4D9EF7E65D33}"/>
                  </a:ext>
                </a:extLst>
              </p:cNvPr>
              <p:cNvSpPr txBox="1"/>
              <p:nvPr/>
            </p:nvSpPr>
            <p:spPr>
              <a:xfrm>
                <a:off x="9332128" y="2783929"/>
                <a:ext cx="247184" cy="307777"/>
              </a:xfrm>
              <a:prstGeom prst="rect">
                <a:avLst/>
              </a:prstGeom>
              <a:noFill/>
            </p:spPr>
            <p:txBody>
              <a:bodyPr wrap="none" rtlCol="0">
                <a:spAutoFit/>
              </a:bodyPr>
              <a:lstStyle/>
              <a:p>
                <a:r>
                  <a:rPr lang="en-US" altLang="zh-CN" sz="1400" dirty="0"/>
                  <a:t>r</a:t>
                </a:r>
                <a:endParaRPr lang="zh-CN" altLang="en-US" sz="1400" dirty="0"/>
              </a:p>
            </p:txBody>
          </p:sp>
          <mc:AlternateContent xmlns:mc="http://schemas.openxmlformats.org/markup-compatibility/2006" xmlns:a14="http://schemas.microsoft.com/office/drawing/2010/main">
            <mc:Choice Requires="a14">
              <p:sp>
                <p:nvSpPr>
                  <p:cNvPr id="104" name="文本框 103">
                    <a:extLst>
                      <a:ext uri="{FF2B5EF4-FFF2-40B4-BE49-F238E27FC236}">
                        <a16:creationId xmlns:a16="http://schemas.microsoft.com/office/drawing/2014/main" id="{4FCF3CF7-D213-7AF8-A82D-A131FA668943}"/>
                      </a:ext>
                    </a:extLst>
                  </p:cNvPr>
                  <p:cNvSpPr txBox="1"/>
                  <p:nvPr/>
                </p:nvSpPr>
                <p:spPr>
                  <a:xfrm>
                    <a:off x="9062238" y="2917976"/>
                    <a:ext cx="2166605" cy="7633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sz="1400" b="0" i="1" smtClean="0">
                              <a:latin typeface="Cambria Math" panose="02040503050406030204" pitchFamily="18" charset="0"/>
                            </a:rPr>
                            <m:t>𝑟</m:t>
                          </m:r>
                          <m:r>
                            <a:rPr lang="en-US" altLang="zh-CN" sz="1400" b="0" i="1" smtClean="0">
                              <a:latin typeface="Cambria Math" panose="02040503050406030204" pitchFamily="18" charset="0"/>
                            </a:rPr>
                            <m:t>= </m:t>
                          </m:r>
                          <m:f>
                            <m:fPr>
                              <m:ctrlPr>
                                <a:rPr lang="en-US" altLang="zh-CN" sz="1400" b="0" i="1" smtClean="0">
                                  <a:latin typeface="Cambria Math" panose="02040503050406030204" pitchFamily="18" charset="0"/>
                                </a:rPr>
                              </m:ctrlPr>
                            </m:fPr>
                            <m:num>
                              <m:r>
                                <a:rPr lang="en-US" altLang="zh-CN" sz="1400" b="0" i="1" smtClean="0">
                                  <a:latin typeface="Cambria Math" panose="02040503050406030204" pitchFamily="18" charset="0"/>
                                </a:rPr>
                                <m:t>1</m:t>
                              </m:r>
                            </m:num>
                            <m:den>
                              <m:r>
                                <a:rPr lang="en-US" altLang="zh-CN" sz="1400" b="0" i="1" smtClean="0">
                                  <a:latin typeface="Cambria Math" panose="02040503050406030204" pitchFamily="18" charset="0"/>
                                </a:rPr>
                                <m:t>2</m:t>
                              </m:r>
                            </m:den>
                          </m:f>
                          <m:r>
                            <m:rPr>
                              <m:sty m:val="p"/>
                            </m:rPr>
                            <a:rPr lang="en-US" altLang="zh-CN" sz="1400" b="0" i="0" smtClean="0">
                              <a:latin typeface="Cambria Math" panose="02040503050406030204" pitchFamily="18" charset="0"/>
                            </a:rPr>
                            <m:t>L</m:t>
                          </m:r>
                          <m:r>
                            <a:rPr lang="en-US" altLang="zh-CN" sz="1400" b="0" i="0" smtClean="0">
                              <a:latin typeface="Cambria Math" panose="02040503050406030204" pitchFamily="18" charset="0"/>
                            </a:rPr>
                            <m:t> −</m:t>
                          </m:r>
                          <m:f>
                            <m:fPr>
                              <m:ctrlPr>
                                <a:rPr lang="en-US" altLang="zh-CN" sz="1400" b="0" i="1" smtClean="0">
                                  <a:latin typeface="Cambria Math" panose="02040503050406030204" pitchFamily="18" charset="0"/>
                                </a:rPr>
                              </m:ctrlPr>
                            </m:fPr>
                            <m:num>
                              <m:r>
                                <a:rPr lang="en-US" altLang="zh-CN" sz="1400">
                                  <a:latin typeface="Cambria Math" panose="02040503050406030204" pitchFamily="18" charset="0"/>
                                </a:rPr>
                                <m:t>(</m:t>
                              </m:r>
                              <m:r>
                                <m:rPr>
                                  <m:sty m:val="p"/>
                                </m:rPr>
                                <a:rPr lang="en-US" altLang="zh-CN" sz="1400">
                                  <a:latin typeface="Cambria Math" panose="02040503050406030204" pitchFamily="18" charset="0"/>
                                </a:rPr>
                                <m:t>t</m:t>
                              </m:r>
                              <m:r>
                                <a:rPr lang="en-US" altLang="zh-CN" sz="1400">
                                  <a:latin typeface="Cambria Math" panose="02040503050406030204" pitchFamily="18" charset="0"/>
                                </a:rPr>
                                <m:t>2−</m:t>
                              </m:r>
                              <m:r>
                                <m:rPr>
                                  <m:sty m:val="p"/>
                                </m:rPr>
                                <a:rPr lang="en-US" altLang="zh-CN" sz="1400">
                                  <a:latin typeface="Cambria Math" panose="02040503050406030204" pitchFamily="18" charset="0"/>
                                </a:rPr>
                                <m:t>t</m:t>
                              </m:r>
                              <m:r>
                                <a:rPr lang="en-US" altLang="zh-CN" sz="1400">
                                  <a:latin typeface="Cambria Math" panose="02040503050406030204" pitchFamily="18" charset="0"/>
                                </a:rPr>
                                <m:t>1)</m:t>
                              </m:r>
                              <m:r>
                                <m:rPr>
                                  <m:nor/>
                                </m:rPr>
                                <a:rPr lang="zh-CN" altLang="en-US" sz="1400" dirty="0"/>
                                <m:t> </m:t>
                              </m:r>
                            </m:num>
                            <m:den>
                              <m:r>
                                <a:rPr lang="en-US" altLang="zh-CN" sz="1400" b="0" i="1" smtClean="0">
                                  <a:latin typeface="Cambria Math" panose="02040503050406030204" pitchFamily="18" charset="0"/>
                                </a:rPr>
                                <m:t>2</m:t>
                              </m:r>
                            </m:den>
                          </m:f>
                          <m:r>
                            <a:rPr lang="en-US" altLang="zh-CN" sz="1400" dirty="0">
                              <a:latin typeface="Cambria Math" panose="02040503050406030204" pitchFamily="18" charset="0"/>
                              <a:ea typeface="Cambria Math" panose="02040503050406030204" pitchFamily="18" charset="0"/>
                            </a:rPr>
                            <m:t>∗</m:t>
                          </m:r>
                          <m:r>
                            <a:rPr lang="en-US" altLang="zh-CN" sz="1400" b="0" i="1" dirty="0" smtClean="0">
                              <a:latin typeface="Cambria Math" panose="02040503050406030204" pitchFamily="18" charset="0"/>
                              <a:ea typeface="Cambria Math" panose="02040503050406030204" pitchFamily="18" charset="0"/>
                            </a:rPr>
                            <m:t>𝑣</m:t>
                          </m:r>
                        </m:oMath>
                      </m:oMathPara>
                    </a14:m>
                    <a:endParaRPr lang="en-US" altLang="zh-CN" sz="1400" dirty="0"/>
                  </a:p>
                  <a:p>
                    <a:r>
                      <a:rPr lang="en-US" altLang="zh-CN" sz="1400" dirty="0">
                        <a:latin typeface="Cambria Math" panose="02040503050406030204" pitchFamily="18" charset="0"/>
                      </a:rPr>
                      <a:t> </a:t>
                    </a:r>
                  </a:p>
                  <a:p>
                    <a:r>
                      <a:rPr lang="en-US" altLang="zh-CN" sz="1400" dirty="0">
                        <a:latin typeface="Cambria Math" panose="02040503050406030204" pitchFamily="18" charset="0"/>
                      </a:rPr>
                      <a:t>σ(r)=v* σ(t2-t1)/2</a:t>
                    </a:r>
                    <a:endParaRPr lang="zh-CN" altLang="en-US" sz="1400" dirty="0">
                      <a:latin typeface="Cambria Math" panose="02040503050406030204" pitchFamily="18" charset="0"/>
                    </a:endParaRPr>
                  </a:p>
                </p:txBody>
              </p:sp>
            </mc:Choice>
            <mc:Fallback xmlns="">
              <p:sp>
                <p:nvSpPr>
                  <p:cNvPr id="104" name="文本框 103">
                    <a:extLst>
                      <a:ext uri="{FF2B5EF4-FFF2-40B4-BE49-F238E27FC236}">
                        <a16:creationId xmlns:a16="http://schemas.microsoft.com/office/drawing/2014/main" id="{4FCF3CF7-D213-7AF8-A82D-A131FA668943}"/>
                      </a:ext>
                    </a:extLst>
                  </p:cNvPr>
                  <p:cNvSpPr txBox="1">
                    <a:spLocks noRot="1" noChangeAspect="1" noMove="1" noResize="1" noEditPoints="1" noAdjustHandles="1" noChangeArrowheads="1" noChangeShapeType="1" noTextEdit="1"/>
                  </p:cNvSpPr>
                  <p:nvPr/>
                </p:nvSpPr>
                <p:spPr>
                  <a:xfrm>
                    <a:off x="9062238" y="2917976"/>
                    <a:ext cx="2166605" cy="763311"/>
                  </a:xfrm>
                  <a:prstGeom prst="rect">
                    <a:avLst/>
                  </a:prstGeom>
                  <a:blipFill>
                    <a:blip r:embed="rId10"/>
                    <a:stretch>
                      <a:fillRect l="-838" b="-5882"/>
                    </a:stretch>
                  </a:blipFill>
                </p:spPr>
                <p:txBody>
                  <a:bodyPr/>
                  <a:lstStyle/>
                  <a:p>
                    <a:r>
                      <a:rPr lang="zh-CN" altLang="en-US">
                        <a:noFill/>
                      </a:rPr>
                      <a:t> </a:t>
                    </a:r>
                  </a:p>
                </p:txBody>
              </p:sp>
            </mc:Fallback>
          </mc:AlternateContent>
        </p:grpSp>
        <p:sp>
          <p:nvSpPr>
            <p:cNvPr id="93" name="object 14">
              <a:extLst>
                <a:ext uri="{FF2B5EF4-FFF2-40B4-BE49-F238E27FC236}">
                  <a16:creationId xmlns:a16="http://schemas.microsoft.com/office/drawing/2014/main" id="{E90C21E3-A6EE-E5EE-DA8E-8B29A5584C41}"/>
                </a:ext>
              </a:extLst>
            </p:cNvPr>
            <p:cNvSpPr txBox="1"/>
            <p:nvPr/>
          </p:nvSpPr>
          <p:spPr>
            <a:xfrm>
              <a:off x="1215436" y="1801496"/>
              <a:ext cx="2867025" cy="239395"/>
            </a:xfrm>
            <a:prstGeom prst="rect">
              <a:avLst/>
            </a:prstGeom>
          </p:spPr>
          <p:txBody>
            <a:bodyPr vert="horz" wrap="square" lIns="0" tIns="12700" rIns="0" bIns="0" rtlCol="0">
              <a:spAutoFit/>
            </a:bodyPr>
            <a:lstStyle/>
            <a:p>
              <a:pPr marL="12700">
                <a:lnSpc>
                  <a:spcPct val="100000"/>
                </a:lnSpc>
                <a:spcBef>
                  <a:spcPts val="100"/>
                </a:spcBef>
              </a:pPr>
              <a:r>
                <a:rPr sz="1400" b="1" spc="-5" dirty="0">
                  <a:latin typeface="Arial"/>
                  <a:cs typeface="Arial"/>
                </a:rPr>
                <a:t>Time Difference of </a:t>
              </a:r>
              <a:r>
                <a:rPr sz="1400" b="1" spc="-10" dirty="0">
                  <a:latin typeface="Arial"/>
                  <a:cs typeface="Arial"/>
                </a:rPr>
                <a:t>Arrival</a:t>
              </a:r>
              <a:r>
                <a:rPr sz="1400" b="1" spc="-35" dirty="0">
                  <a:latin typeface="Arial"/>
                  <a:cs typeface="Arial"/>
                </a:rPr>
                <a:t> </a:t>
              </a:r>
              <a:r>
                <a:rPr sz="1400" b="1" dirty="0">
                  <a:latin typeface="Arial"/>
                  <a:cs typeface="Arial"/>
                </a:rPr>
                <a:t>Method</a:t>
              </a:r>
              <a:endParaRPr sz="1400" dirty="0">
                <a:latin typeface="Arial"/>
                <a:cs typeface="Arial"/>
              </a:endParaRPr>
            </a:p>
          </p:txBody>
        </p:sp>
      </p:grpSp>
      <p:grpSp>
        <p:nvGrpSpPr>
          <p:cNvPr id="12" name="组合 11">
            <a:extLst>
              <a:ext uri="{FF2B5EF4-FFF2-40B4-BE49-F238E27FC236}">
                <a16:creationId xmlns:a16="http://schemas.microsoft.com/office/drawing/2014/main" id="{1F6F72F1-002F-24FF-7868-21016132D8AC}"/>
              </a:ext>
            </a:extLst>
          </p:cNvPr>
          <p:cNvGrpSpPr/>
          <p:nvPr/>
        </p:nvGrpSpPr>
        <p:grpSpPr>
          <a:xfrm>
            <a:off x="3796586" y="1551484"/>
            <a:ext cx="4019551" cy="3122127"/>
            <a:chOff x="361253" y="2329669"/>
            <a:chExt cx="4019551" cy="3122127"/>
          </a:xfrm>
        </p:grpSpPr>
        <p:sp>
          <p:nvSpPr>
            <p:cNvPr id="53" name="object 2"/>
            <p:cNvSpPr/>
            <p:nvPr/>
          </p:nvSpPr>
          <p:spPr>
            <a:xfrm>
              <a:off x="696788" y="3837666"/>
              <a:ext cx="3329940" cy="147320"/>
            </a:xfrm>
            <a:custGeom>
              <a:avLst/>
              <a:gdLst/>
              <a:ahLst/>
              <a:cxnLst/>
              <a:rect l="l" t="t" r="r" b="b"/>
              <a:pathLst>
                <a:path w="3329940" h="147319">
                  <a:moveTo>
                    <a:pt x="0" y="0"/>
                  </a:moveTo>
                  <a:lnTo>
                    <a:pt x="3329432" y="147066"/>
                  </a:lnTo>
                </a:path>
              </a:pathLst>
            </a:custGeom>
            <a:ln w="38100">
              <a:solidFill>
                <a:srgbClr val="24C32F"/>
              </a:solidFill>
            </a:ln>
          </p:spPr>
          <p:txBody>
            <a:bodyPr wrap="square" lIns="0" tIns="0" rIns="0" bIns="0" rtlCol="0"/>
            <a:lstStyle/>
            <a:p>
              <a:endParaRPr/>
            </a:p>
          </p:txBody>
        </p:sp>
        <p:sp>
          <p:nvSpPr>
            <p:cNvPr id="54" name="object 3"/>
            <p:cNvSpPr txBox="1"/>
            <p:nvPr/>
          </p:nvSpPr>
          <p:spPr>
            <a:xfrm>
              <a:off x="1524320" y="4306678"/>
              <a:ext cx="937894" cy="299720"/>
            </a:xfrm>
            <a:prstGeom prst="rect">
              <a:avLst/>
            </a:prstGeom>
          </p:spPr>
          <p:txBody>
            <a:bodyPr vert="horz" wrap="square" lIns="0" tIns="12700" rIns="0" bIns="0" rtlCol="0">
              <a:spAutoFit/>
            </a:bodyPr>
            <a:lstStyle/>
            <a:p>
              <a:pPr marL="12700">
                <a:lnSpc>
                  <a:spcPct val="100000"/>
                </a:lnSpc>
                <a:spcBef>
                  <a:spcPts val="100"/>
                </a:spcBef>
              </a:pPr>
              <a:r>
                <a:rPr sz="1800" spc="-10" dirty="0">
                  <a:latin typeface="Calibri" panose="020F0502020204030204"/>
                  <a:cs typeface="Calibri" panose="020F0502020204030204"/>
                </a:rPr>
                <a:t>lower</a:t>
              </a:r>
              <a:r>
                <a:rPr sz="1800" spc="-50" dirty="0">
                  <a:latin typeface="Calibri" panose="020F0502020204030204"/>
                  <a:cs typeface="Calibri" panose="020F0502020204030204"/>
                </a:rPr>
                <a:t> </a:t>
              </a:r>
              <a:r>
                <a:rPr sz="1800" spc="-15" dirty="0">
                  <a:latin typeface="Calibri" panose="020F0502020204030204"/>
                  <a:cs typeface="Calibri" panose="020F0502020204030204"/>
                </a:rPr>
                <a:t>gap</a:t>
              </a:r>
              <a:endParaRPr sz="1800">
                <a:latin typeface="Calibri" panose="020F0502020204030204"/>
                <a:cs typeface="Calibri" panose="020F0502020204030204"/>
              </a:endParaRPr>
            </a:p>
          </p:txBody>
        </p:sp>
        <p:sp>
          <p:nvSpPr>
            <p:cNvPr id="55" name="object 4"/>
            <p:cNvSpPr/>
            <p:nvPr/>
          </p:nvSpPr>
          <p:spPr>
            <a:xfrm>
              <a:off x="467426" y="4743685"/>
              <a:ext cx="3517900" cy="0"/>
            </a:xfrm>
            <a:custGeom>
              <a:avLst/>
              <a:gdLst/>
              <a:ahLst/>
              <a:cxnLst/>
              <a:rect l="l" t="t" r="r" b="b"/>
              <a:pathLst>
                <a:path w="3517900">
                  <a:moveTo>
                    <a:pt x="0" y="0"/>
                  </a:moveTo>
                  <a:lnTo>
                    <a:pt x="3517391" y="0"/>
                  </a:lnTo>
                </a:path>
              </a:pathLst>
            </a:custGeom>
            <a:ln w="76200">
              <a:solidFill>
                <a:srgbClr val="974706"/>
              </a:solidFill>
            </a:ln>
          </p:spPr>
          <p:txBody>
            <a:bodyPr wrap="square" lIns="0" tIns="0" rIns="0" bIns="0" rtlCol="0"/>
            <a:lstStyle/>
            <a:p>
              <a:endParaRPr/>
            </a:p>
          </p:txBody>
        </p:sp>
        <p:sp>
          <p:nvSpPr>
            <p:cNvPr id="56" name="object 5"/>
            <p:cNvSpPr/>
            <p:nvPr/>
          </p:nvSpPr>
          <p:spPr>
            <a:xfrm>
              <a:off x="467426" y="4705585"/>
              <a:ext cx="3517900" cy="76200"/>
            </a:xfrm>
            <a:custGeom>
              <a:avLst/>
              <a:gdLst/>
              <a:ahLst/>
              <a:cxnLst/>
              <a:rect l="l" t="t" r="r" b="b"/>
              <a:pathLst>
                <a:path w="3517900" h="76200">
                  <a:moveTo>
                    <a:pt x="0" y="76200"/>
                  </a:moveTo>
                  <a:lnTo>
                    <a:pt x="3517391" y="76200"/>
                  </a:lnTo>
                  <a:lnTo>
                    <a:pt x="3517391" y="0"/>
                  </a:lnTo>
                  <a:lnTo>
                    <a:pt x="0" y="0"/>
                  </a:lnTo>
                  <a:lnTo>
                    <a:pt x="0" y="76200"/>
                  </a:lnTo>
                  <a:close/>
                </a:path>
              </a:pathLst>
            </a:custGeom>
            <a:ln w="6096">
              <a:solidFill>
                <a:srgbClr val="5B9BD4"/>
              </a:solidFill>
            </a:ln>
          </p:spPr>
          <p:txBody>
            <a:bodyPr wrap="square" lIns="0" tIns="0" rIns="0" bIns="0" rtlCol="0"/>
            <a:lstStyle/>
            <a:p>
              <a:endParaRPr/>
            </a:p>
          </p:txBody>
        </p:sp>
        <p:sp>
          <p:nvSpPr>
            <p:cNvPr id="57" name="object 6"/>
            <p:cNvSpPr/>
            <p:nvPr/>
          </p:nvSpPr>
          <p:spPr>
            <a:xfrm>
              <a:off x="467426" y="4896085"/>
              <a:ext cx="3517900" cy="0"/>
            </a:xfrm>
            <a:custGeom>
              <a:avLst/>
              <a:gdLst/>
              <a:ahLst/>
              <a:cxnLst/>
              <a:rect l="l" t="t" r="r" b="b"/>
              <a:pathLst>
                <a:path w="3517900">
                  <a:moveTo>
                    <a:pt x="0" y="0"/>
                  </a:moveTo>
                  <a:lnTo>
                    <a:pt x="3517391" y="0"/>
                  </a:lnTo>
                </a:path>
              </a:pathLst>
            </a:custGeom>
            <a:ln w="76200">
              <a:solidFill>
                <a:srgbClr val="385622"/>
              </a:solidFill>
            </a:ln>
          </p:spPr>
          <p:txBody>
            <a:bodyPr wrap="square" lIns="0" tIns="0" rIns="0" bIns="0" rtlCol="0"/>
            <a:lstStyle/>
            <a:p>
              <a:endParaRPr/>
            </a:p>
          </p:txBody>
        </p:sp>
        <p:sp>
          <p:nvSpPr>
            <p:cNvPr id="58" name="object 7"/>
            <p:cNvSpPr/>
            <p:nvPr/>
          </p:nvSpPr>
          <p:spPr>
            <a:xfrm>
              <a:off x="467426" y="4857985"/>
              <a:ext cx="3517900" cy="76200"/>
            </a:xfrm>
            <a:custGeom>
              <a:avLst/>
              <a:gdLst/>
              <a:ahLst/>
              <a:cxnLst/>
              <a:rect l="l" t="t" r="r" b="b"/>
              <a:pathLst>
                <a:path w="3517900" h="76200">
                  <a:moveTo>
                    <a:pt x="0" y="76200"/>
                  </a:moveTo>
                  <a:lnTo>
                    <a:pt x="3517391" y="76200"/>
                  </a:lnTo>
                  <a:lnTo>
                    <a:pt x="3517391" y="0"/>
                  </a:lnTo>
                  <a:lnTo>
                    <a:pt x="0" y="0"/>
                  </a:lnTo>
                  <a:lnTo>
                    <a:pt x="0" y="76200"/>
                  </a:lnTo>
                  <a:close/>
                </a:path>
              </a:pathLst>
            </a:custGeom>
            <a:ln w="6096">
              <a:solidFill>
                <a:srgbClr val="5B9BD4"/>
              </a:solidFill>
            </a:ln>
          </p:spPr>
          <p:txBody>
            <a:bodyPr wrap="square" lIns="0" tIns="0" rIns="0" bIns="0" rtlCol="0"/>
            <a:lstStyle/>
            <a:p>
              <a:endParaRPr/>
            </a:p>
          </p:txBody>
        </p:sp>
        <p:sp>
          <p:nvSpPr>
            <p:cNvPr id="59" name="object 8"/>
            <p:cNvSpPr/>
            <p:nvPr/>
          </p:nvSpPr>
          <p:spPr>
            <a:xfrm>
              <a:off x="479617" y="4818361"/>
              <a:ext cx="216535" cy="0"/>
            </a:xfrm>
            <a:custGeom>
              <a:avLst/>
              <a:gdLst/>
              <a:ahLst/>
              <a:cxnLst/>
              <a:rect l="l" t="t" r="r" b="b"/>
              <a:pathLst>
                <a:path w="216535">
                  <a:moveTo>
                    <a:pt x="0" y="0"/>
                  </a:moveTo>
                  <a:lnTo>
                    <a:pt x="216407" y="0"/>
                  </a:lnTo>
                </a:path>
              </a:pathLst>
            </a:custGeom>
            <a:ln w="45720">
              <a:solidFill>
                <a:srgbClr val="008000"/>
              </a:solidFill>
            </a:ln>
          </p:spPr>
          <p:txBody>
            <a:bodyPr wrap="square" lIns="0" tIns="0" rIns="0" bIns="0" rtlCol="0"/>
            <a:lstStyle/>
            <a:p>
              <a:endParaRPr/>
            </a:p>
          </p:txBody>
        </p:sp>
        <p:sp>
          <p:nvSpPr>
            <p:cNvPr id="60" name="object 9"/>
            <p:cNvSpPr/>
            <p:nvPr/>
          </p:nvSpPr>
          <p:spPr>
            <a:xfrm>
              <a:off x="479617" y="4795500"/>
              <a:ext cx="216535" cy="45720"/>
            </a:xfrm>
            <a:custGeom>
              <a:avLst/>
              <a:gdLst/>
              <a:ahLst/>
              <a:cxnLst/>
              <a:rect l="l" t="t" r="r" b="b"/>
              <a:pathLst>
                <a:path w="216535" h="45720">
                  <a:moveTo>
                    <a:pt x="0" y="45720"/>
                  </a:moveTo>
                  <a:lnTo>
                    <a:pt x="216407" y="45720"/>
                  </a:lnTo>
                  <a:lnTo>
                    <a:pt x="216407" y="0"/>
                  </a:lnTo>
                  <a:lnTo>
                    <a:pt x="0" y="0"/>
                  </a:lnTo>
                  <a:lnTo>
                    <a:pt x="0" y="45720"/>
                  </a:lnTo>
                  <a:close/>
                </a:path>
              </a:pathLst>
            </a:custGeom>
            <a:ln w="6096">
              <a:solidFill>
                <a:srgbClr val="5B9BD4"/>
              </a:solidFill>
            </a:ln>
          </p:spPr>
          <p:txBody>
            <a:bodyPr wrap="square" lIns="0" tIns="0" rIns="0" bIns="0" rtlCol="0"/>
            <a:lstStyle/>
            <a:p>
              <a:endParaRPr/>
            </a:p>
          </p:txBody>
        </p:sp>
        <p:sp>
          <p:nvSpPr>
            <p:cNvPr id="61" name="object 10"/>
            <p:cNvSpPr/>
            <p:nvPr/>
          </p:nvSpPr>
          <p:spPr>
            <a:xfrm>
              <a:off x="467426" y="4118844"/>
              <a:ext cx="774700" cy="612775"/>
            </a:xfrm>
            <a:custGeom>
              <a:avLst/>
              <a:gdLst/>
              <a:ahLst/>
              <a:cxnLst/>
              <a:rect l="l" t="t" r="r" b="b"/>
              <a:pathLst>
                <a:path w="774700" h="612775">
                  <a:moveTo>
                    <a:pt x="0" y="612775"/>
                  </a:moveTo>
                  <a:lnTo>
                    <a:pt x="774700" y="0"/>
                  </a:lnTo>
                </a:path>
              </a:pathLst>
            </a:custGeom>
            <a:ln w="12192">
              <a:solidFill>
                <a:srgbClr val="C55A11"/>
              </a:solidFill>
            </a:ln>
          </p:spPr>
          <p:txBody>
            <a:bodyPr wrap="square" lIns="0" tIns="0" rIns="0" bIns="0" rtlCol="0"/>
            <a:lstStyle/>
            <a:p>
              <a:endParaRPr/>
            </a:p>
          </p:txBody>
        </p:sp>
        <p:sp>
          <p:nvSpPr>
            <p:cNvPr id="62" name="object 11"/>
            <p:cNvSpPr/>
            <p:nvPr/>
          </p:nvSpPr>
          <p:spPr>
            <a:xfrm>
              <a:off x="1241617" y="4131036"/>
              <a:ext cx="2966720" cy="193675"/>
            </a:xfrm>
            <a:custGeom>
              <a:avLst/>
              <a:gdLst/>
              <a:ahLst/>
              <a:cxnLst/>
              <a:rect l="l" t="t" r="r" b="b"/>
              <a:pathLst>
                <a:path w="2966720" h="193675">
                  <a:moveTo>
                    <a:pt x="0" y="0"/>
                  </a:moveTo>
                  <a:lnTo>
                    <a:pt x="2966212" y="193675"/>
                  </a:lnTo>
                </a:path>
              </a:pathLst>
            </a:custGeom>
            <a:ln w="12192">
              <a:solidFill>
                <a:srgbClr val="C55A11"/>
              </a:solidFill>
            </a:ln>
          </p:spPr>
          <p:txBody>
            <a:bodyPr wrap="square" lIns="0" tIns="0" rIns="0" bIns="0" rtlCol="0"/>
            <a:lstStyle/>
            <a:p>
              <a:endParaRPr/>
            </a:p>
          </p:txBody>
        </p:sp>
        <p:sp>
          <p:nvSpPr>
            <p:cNvPr id="63" name="object 12"/>
            <p:cNvSpPr/>
            <p:nvPr/>
          </p:nvSpPr>
          <p:spPr>
            <a:xfrm>
              <a:off x="3984817" y="4324585"/>
              <a:ext cx="223520" cy="419100"/>
            </a:xfrm>
            <a:custGeom>
              <a:avLst/>
              <a:gdLst/>
              <a:ahLst/>
              <a:cxnLst/>
              <a:rect l="l" t="t" r="r" b="b"/>
              <a:pathLst>
                <a:path w="223520" h="419100">
                  <a:moveTo>
                    <a:pt x="0" y="419100"/>
                  </a:moveTo>
                  <a:lnTo>
                    <a:pt x="223011" y="0"/>
                  </a:lnTo>
                </a:path>
              </a:pathLst>
            </a:custGeom>
            <a:ln w="76200">
              <a:solidFill>
                <a:srgbClr val="943735"/>
              </a:solidFill>
            </a:ln>
          </p:spPr>
          <p:txBody>
            <a:bodyPr wrap="square" lIns="0" tIns="0" rIns="0" bIns="0" rtlCol="0"/>
            <a:lstStyle/>
            <a:p>
              <a:endParaRPr/>
            </a:p>
          </p:txBody>
        </p:sp>
        <p:sp>
          <p:nvSpPr>
            <p:cNvPr id="64" name="object 13"/>
            <p:cNvSpPr/>
            <p:nvPr/>
          </p:nvSpPr>
          <p:spPr>
            <a:xfrm>
              <a:off x="3984817" y="4490701"/>
              <a:ext cx="223520" cy="419100"/>
            </a:xfrm>
            <a:custGeom>
              <a:avLst/>
              <a:gdLst/>
              <a:ahLst/>
              <a:cxnLst/>
              <a:rect l="l" t="t" r="r" b="b"/>
              <a:pathLst>
                <a:path w="223520" h="419100">
                  <a:moveTo>
                    <a:pt x="0" y="419100"/>
                  </a:moveTo>
                  <a:lnTo>
                    <a:pt x="223011" y="0"/>
                  </a:lnTo>
                </a:path>
              </a:pathLst>
            </a:custGeom>
            <a:ln w="76200">
              <a:solidFill>
                <a:srgbClr val="943735"/>
              </a:solidFill>
            </a:ln>
          </p:spPr>
          <p:txBody>
            <a:bodyPr wrap="square" lIns="0" tIns="0" rIns="0" bIns="0" rtlCol="0"/>
            <a:lstStyle/>
            <a:p>
              <a:endParaRPr/>
            </a:p>
          </p:txBody>
        </p:sp>
        <p:sp>
          <p:nvSpPr>
            <p:cNvPr id="65" name="object 14"/>
            <p:cNvSpPr/>
            <p:nvPr/>
          </p:nvSpPr>
          <p:spPr>
            <a:xfrm>
              <a:off x="443041" y="4115797"/>
              <a:ext cx="3492500" cy="25400"/>
            </a:xfrm>
            <a:custGeom>
              <a:avLst/>
              <a:gdLst/>
              <a:ahLst/>
              <a:cxnLst/>
              <a:rect l="l" t="t" r="r" b="b"/>
              <a:pathLst>
                <a:path w="3492500" h="25400">
                  <a:moveTo>
                    <a:pt x="0" y="25400"/>
                  </a:moveTo>
                  <a:lnTo>
                    <a:pt x="3492500" y="0"/>
                  </a:lnTo>
                </a:path>
              </a:pathLst>
            </a:custGeom>
            <a:ln w="12192">
              <a:solidFill>
                <a:srgbClr val="008000"/>
              </a:solidFill>
            </a:ln>
          </p:spPr>
          <p:txBody>
            <a:bodyPr wrap="square" lIns="0" tIns="0" rIns="0" bIns="0" rtlCol="0"/>
            <a:lstStyle/>
            <a:p>
              <a:endParaRPr/>
            </a:p>
          </p:txBody>
        </p:sp>
        <p:sp>
          <p:nvSpPr>
            <p:cNvPr id="66" name="object 15"/>
            <p:cNvSpPr/>
            <p:nvPr/>
          </p:nvSpPr>
          <p:spPr>
            <a:xfrm>
              <a:off x="443041" y="3510769"/>
              <a:ext cx="669925" cy="604520"/>
            </a:xfrm>
            <a:custGeom>
              <a:avLst/>
              <a:gdLst/>
              <a:ahLst/>
              <a:cxnLst/>
              <a:rect l="l" t="t" r="r" b="b"/>
              <a:pathLst>
                <a:path w="669925" h="604519">
                  <a:moveTo>
                    <a:pt x="0" y="604012"/>
                  </a:moveTo>
                  <a:lnTo>
                    <a:pt x="669798" y="0"/>
                  </a:lnTo>
                </a:path>
              </a:pathLst>
            </a:custGeom>
            <a:ln w="12192">
              <a:solidFill>
                <a:srgbClr val="008000"/>
              </a:solidFill>
            </a:ln>
          </p:spPr>
          <p:txBody>
            <a:bodyPr wrap="square" lIns="0" tIns="0" rIns="0" bIns="0" rtlCol="0"/>
            <a:lstStyle/>
            <a:p>
              <a:endParaRPr/>
            </a:p>
          </p:txBody>
        </p:sp>
        <p:sp>
          <p:nvSpPr>
            <p:cNvPr id="67" name="object 16"/>
            <p:cNvSpPr/>
            <p:nvPr/>
          </p:nvSpPr>
          <p:spPr>
            <a:xfrm>
              <a:off x="1113601" y="3510769"/>
              <a:ext cx="3062605" cy="223520"/>
            </a:xfrm>
            <a:custGeom>
              <a:avLst/>
              <a:gdLst/>
              <a:ahLst/>
              <a:cxnLst/>
              <a:rect l="l" t="t" r="r" b="b"/>
              <a:pathLst>
                <a:path w="3062604" h="223519">
                  <a:moveTo>
                    <a:pt x="0" y="0"/>
                  </a:moveTo>
                  <a:lnTo>
                    <a:pt x="3062478" y="223011"/>
                  </a:lnTo>
                </a:path>
              </a:pathLst>
            </a:custGeom>
            <a:ln w="12192">
              <a:solidFill>
                <a:srgbClr val="008000"/>
              </a:solidFill>
            </a:ln>
          </p:spPr>
          <p:txBody>
            <a:bodyPr wrap="square" lIns="0" tIns="0" rIns="0" bIns="0" rtlCol="0"/>
            <a:lstStyle/>
            <a:p>
              <a:endParaRPr/>
            </a:p>
          </p:txBody>
        </p:sp>
        <p:sp>
          <p:nvSpPr>
            <p:cNvPr id="68" name="object 17"/>
            <p:cNvSpPr/>
            <p:nvPr/>
          </p:nvSpPr>
          <p:spPr>
            <a:xfrm>
              <a:off x="3936050" y="3734797"/>
              <a:ext cx="240029" cy="381000"/>
            </a:xfrm>
            <a:custGeom>
              <a:avLst/>
              <a:gdLst/>
              <a:ahLst/>
              <a:cxnLst/>
              <a:rect l="l" t="t" r="r" b="b"/>
              <a:pathLst>
                <a:path w="240029" h="381000">
                  <a:moveTo>
                    <a:pt x="239775" y="0"/>
                  </a:moveTo>
                  <a:lnTo>
                    <a:pt x="0" y="381000"/>
                  </a:lnTo>
                </a:path>
              </a:pathLst>
            </a:custGeom>
            <a:ln w="12191">
              <a:solidFill>
                <a:srgbClr val="008000"/>
              </a:solidFill>
            </a:ln>
          </p:spPr>
          <p:txBody>
            <a:bodyPr wrap="square" lIns="0" tIns="0" rIns="0" bIns="0" rtlCol="0"/>
            <a:lstStyle/>
            <a:p>
              <a:endParaRPr/>
            </a:p>
          </p:txBody>
        </p:sp>
        <p:sp>
          <p:nvSpPr>
            <p:cNvPr id="69" name="object 18"/>
            <p:cNvSpPr/>
            <p:nvPr/>
          </p:nvSpPr>
          <p:spPr>
            <a:xfrm>
              <a:off x="1457772" y="3692125"/>
              <a:ext cx="1708076" cy="276987"/>
            </a:xfrm>
            <a:prstGeom prst="rect">
              <a:avLst/>
            </a:prstGeom>
            <a:blipFill>
              <a:blip r:embed="rId11" cstate="print"/>
              <a:stretch>
                <a:fillRect/>
              </a:stretch>
            </a:blipFill>
          </p:spPr>
          <p:txBody>
            <a:bodyPr wrap="square" lIns="0" tIns="0" rIns="0" bIns="0" rtlCol="0"/>
            <a:lstStyle/>
            <a:p>
              <a:endParaRPr/>
            </a:p>
          </p:txBody>
        </p:sp>
        <p:sp>
          <p:nvSpPr>
            <p:cNvPr id="70" name="object 19"/>
            <p:cNvSpPr/>
            <p:nvPr/>
          </p:nvSpPr>
          <p:spPr>
            <a:xfrm>
              <a:off x="429325" y="3346176"/>
              <a:ext cx="3517900" cy="0"/>
            </a:xfrm>
            <a:custGeom>
              <a:avLst/>
              <a:gdLst/>
              <a:ahLst/>
              <a:cxnLst/>
              <a:rect l="l" t="t" r="r" b="b"/>
              <a:pathLst>
                <a:path w="3517900">
                  <a:moveTo>
                    <a:pt x="0" y="0"/>
                  </a:moveTo>
                  <a:lnTo>
                    <a:pt x="3517391" y="0"/>
                  </a:lnTo>
                </a:path>
              </a:pathLst>
            </a:custGeom>
            <a:ln w="76200">
              <a:solidFill>
                <a:srgbClr val="974706"/>
              </a:solidFill>
            </a:ln>
          </p:spPr>
          <p:txBody>
            <a:bodyPr wrap="square" lIns="0" tIns="0" rIns="0" bIns="0" rtlCol="0"/>
            <a:lstStyle/>
            <a:p>
              <a:endParaRPr/>
            </a:p>
          </p:txBody>
        </p:sp>
        <p:sp>
          <p:nvSpPr>
            <p:cNvPr id="71" name="object 20"/>
            <p:cNvSpPr/>
            <p:nvPr/>
          </p:nvSpPr>
          <p:spPr>
            <a:xfrm>
              <a:off x="429325" y="3308076"/>
              <a:ext cx="3517900" cy="76200"/>
            </a:xfrm>
            <a:custGeom>
              <a:avLst/>
              <a:gdLst/>
              <a:ahLst/>
              <a:cxnLst/>
              <a:rect l="l" t="t" r="r" b="b"/>
              <a:pathLst>
                <a:path w="3517900" h="76200">
                  <a:moveTo>
                    <a:pt x="0" y="76200"/>
                  </a:moveTo>
                  <a:lnTo>
                    <a:pt x="3517391" y="76200"/>
                  </a:lnTo>
                  <a:lnTo>
                    <a:pt x="3517391" y="0"/>
                  </a:lnTo>
                  <a:lnTo>
                    <a:pt x="0" y="0"/>
                  </a:lnTo>
                  <a:lnTo>
                    <a:pt x="0" y="76200"/>
                  </a:lnTo>
                  <a:close/>
                </a:path>
              </a:pathLst>
            </a:custGeom>
            <a:ln w="6096">
              <a:solidFill>
                <a:srgbClr val="5B9BD4"/>
              </a:solidFill>
            </a:ln>
          </p:spPr>
          <p:txBody>
            <a:bodyPr wrap="square" lIns="0" tIns="0" rIns="0" bIns="0" rtlCol="0"/>
            <a:lstStyle/>
            <a:p>
              <a:endParaRPr/>
            </a:p>
          </p:txBody>
        </p:sp>
        <p:sp>
          <p:nvSpPr>
            <p:cNvPr id="72" name="object 21"/>
            <p:cNvSpPr/>
            <p:nvPr/>
          </p:nvSpPr>
          <p:spPr>
            <a:xfrm>
              <a:off x="429325" y="3498576"/>
              <a:ext cx="3517900" cy="0"/>
            </a:xfrm>
            <a:custGeom>
              <a:avLst/>
              <a:gdLst/>
              <a:ahLst/>
              <a:cxnLst/>
              <a:rect l="l" t="t" r="r" b="b"/>
              <a:pathLst>
                <a:path w="3517900">
                  <a:moveTo>
                    <a:pt x="0" y="0"/>
                  </a:moveTo>
                  <a:lnTo>
                    <a:pt x="3517391" y="0"/>
                  </a:lnTo>
                </a:path>
              </a:pathLst>
            </a:custGeom>
            <a:ln w="76200">
              <a:solidFill>
                <a:srgbClr val="385622"/>
              </a:solidFill>
            </a:ln>
          </p:spPr>
          <p:txBody>
            <a:bodyPr wrap="square" lIns="0" tIns="0" rIns="0" bIns="0" rtlCol="0"/>
            <a:lstStyle/>
            <a:p>
              <a:endParaRPr/>
            </a:p>
          </p:txBody>
        </p:sp>
        <p:sp>
          <p:nvSpPr>
            <p:cNvPr id="73" name="object 22"/>
            <p:cNvSpPr/>
            <p:nvPr/>
          </p:nvSpPr>
          <p:spPr>
            <a:xfrm>
              <a:off x="429325" y="3460476"/>
              <a:ext cx="3517900" cy="76200"/>
            </a:xfrm>
            <a:custGeom>
              <a:avLst/>
              <a:gdLst/>
              <a:ahLst/>
              <a:cxnLst/>
              <a:rect l="l" t="t" r="r" b="b"/>
              <a:pathLst>
                <a:path w="3517900" h="76200">
                  <a:moveTo>
                    <a:pt x="0" y="76200"/>
                  </a:moveTo>
                  <a:lnTo>
                    <a:pt x="3517391" y="76200"/>
                  </a:lnTo>
                  <a:lnTo>
                    <a:pt x="3517391" y="0"/>
                  </a:lnTo>
                  <a:lnTo>
                    <a:pt x="0" y="0"/>
                  </a:lnTo>
                  <a:lnTo>
                    <a:pt x="0" y="76200"/>
                  </a:lnTo>
                  <a:close/>
                </a:path>
              </a:pathLst>
            </a:custGeom>
            <a:ln w="6096">
              <a:solidFill>
                <a:srgbClr val="5B9BD4"/>
              </a:solidFill>
            </a:ln>
          </p:spPr>
          <p:txBody>
            <a:bodyPr wrap="square" lIns="0" tIns="0" rIns="0" bIns="0" rtlCol="0"/>
            <a:lstStyle/>
            <a:p>
              <a:endParaRPr/>
            </a:p>
          </p:txBody>
        </p:sp>
        <p:sp>
          <p:nvSpPr>
            <p:cNvPr id="74" name="object 23"/>
            <p:cNvSpPr/>
            <p:nvPr/>
          </p:nvSpPr>
          <p:spPr>
            <a:xfrm>
              <a:off x="441517" y="3419329"/>
              <a:ext cx="216535" cy="0"/>
            </a:xfrm>
            <a:custGeom>
              <a:avLst/>
              <a:gdLst/>
              <a:ahLst/>
              <a:cxnLst/>
              <a:rect l="l" t="t" r="r" b="b"/>
              <a:pathLst>
                <a:path w="216535">
                  <a:moveTo>
                    <a:pt x="0" y="0"/>
                  </a:moveTo>
                  <a:lnTo>
                    <a:pt x="216407" y="0"/>
                  </a:lnTo>
                </a:path>
              </a:pathLst>
            </a:custGeom>
            <a:ln w="45720">
              <a:solidFill>
                <a:srgbClr val="008000"/>
              </a:solidFill>
            </a:ln>
          </p:spPr>
          <p:txBody>
            <a:bodyPr wrap="square" lIns="0" tIns="0" rIns="0" bIns="0" rtlCol="0"/>
            <a:lstStyle/>
            <a:p>
              <a:endParaRPr/>
            </a:p>
          </p:txBody>
        </p:sp>
        <p:sp>
          <p:nvSpPr>
            <p:cNvPr id="75" name="object 24"/>
            <p:cNvSpPr/>
            <p:nvPr/>
          </p:nvSpPr>
          <p:spPr>
            <a:xfrm>
              <a:off x="441517" y="3396469"/>
              <a:ext cx="216535" cy="45720"/>
            </a:xfrm>
            <a:custGeom>
              <a:avLst/>
              <a:gdLst/>
              <a:ahLst/>
              <a:cxnLst/>
              <a:rect l="l" t="t" r="r" b="b"/>
              <a:pathLst>
                <a:path w="216535" h="45719">
                  <a:moveTo>
                    <a:pt x="0" y="45720"/>
                  </a:moveTo>
                  <a:lnTo>
                    <a:pt x="216407" y="45720"/>
                  </a:lnTo>
                  <a:lnTo>
                    <a:pt x="216407" y="0"/>
                  </a:lnTo>
                  <a:lnTo>
                    <a:pt x="0" y="0"/>
                  </a:lnTo>
                  <a:lnTo>
                    <a:pt x="0" y="45720"/>
                  </a:lnTo>
                  <a:close/>
                </a:path>
              </a:pathLst>
            </a:custGeom>
            <a:ln w="6096">
              <a:solidFill>
                <a:srgbClr val="5B9BD4"/>
              </a:solidFill>
            </a:ln>
          </p:spPr>
          <p:txBody>
            <a:bodyPr wrap="square" lIns="0" tIns="0" rIns="0" bIns="0" rtlCol="0"/>
            <a:lstStyle/>
            <a:p>
              <a:endParaRPr/>
            </a:p>
          </p:txBody>
        </p:sp>
        <p:sp>
          <p:nvSpPr>
            <p:cNvPr id="76" name="object 25"/>
            <p:cNvSpPr/>
            <p:nvPr/>
          </p:nvSpPr>
          <p:spPr>
            <a:xfrm>
              <a:off x="429325" y="2721336"/>
              <a:ext cx="774700" cy="612775"/>
            </a:xfrm>
            <a:custGeom>
              <a:avLst/>
              <a:gdLst/>
              <a:ahLst/>
              <a:cxnLst/>
              <a:rect l="l" t="t" r="r" b="b"/>
              <a:pathLst>
                <a:path w="774700" h="612775">
                  <a:moveTo>
                    <a:pt x="0" y="612775"/>
                  </a:moveTo>
                  <a:lnTo>
                    <a:pt x="774700" y="0"/>
                  </a:lnTo>
                </a:path>
              </a:pathLst>
            </a:custGeom>
            <a:ln w="12192">
              <a:solidFill>
                <a:srgbClr val="943735"/>
              </a:solidFill>
            </a:ln>
          </p:spPr>
          <p:txBody>
            <a:bodyPr wrap="square" lIns="0" tIns="0" rIns="0" bIns="0" rtlCol="0"/>
            <a:lstStyle/>
            <a:p>
              <a:endParaRPr/>
            </a:p>
          </p:txBody>
        </p:sp>
        <p:sp>
          <p:nvSpPr>
            <p:cNvPr id="77" name="object 26"/>
            <p:cNvSpPr/>
            <p:nvPr/>
          </p:nvSpPr>
          <p:spPr>
            <a:xfrm>
              <a:off x="1203517" y="2733528"/>
              <a:ext cx="2966720" cy="193675"/>
            </a:xfrm>
            <a:custGeom>
              <a:avLst/>
              <a:gdLst/>
              <a:ahLst/>
              <a:cxnLst/>
              <a:rect l="l" t="t" r="r" b="b"/>
              <a:pathLst>
                <a:path w="2966720" h="193675">
                  <a:moveTo>
                    <a:pt x="0" y="0"/>
                  </a:moveTo>
                  <a:lnTo>
                    <a:pt x="2966212" y="193675"/>
                  </a:lnTo>
                </a:path>
              </a:pathLst>
            </a:custGeom>
            <a:ln w="12192">
              <a:solidFill>
                <a:srgbClr val="943735"/>
              </a:solidFill>
            </a:ln>
          </p:spPr>
          <p:txBody>
            <a:bodyPr wrap="square" lIns="0" tIns="0" rIns="0" bIns="0" rtlCol="0"/>
            <a:lstStyle/>
            <a:p>
              <a:endParaRPr/>
            </a:p>
          </p:txBody>
        </p:sp>
        <p:sp>
          <p:nvSpPr>
            <p:cNvPr id="78" name="object 27"/>
            <p:cNvSpPr txBox="1"/>
            <p:nvPr/>
          </p:nvSpPr>
          <p:spPr>
            <a:xfrm>
              <a:off x="2161668" y="2895326"/>
              <a:ext cx="966469"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Calibri" panose="020F0502020204030204"/>
                  <a:cs typeface="Calibri" panose="020F0502020204030204"/>
                </a:rPr>
                <a:t>upper</a:t>
              </a:r>
              <a:r>
                <a:rPr sz="1800" spc="-55" dirty="0">
                  <a:latin typeface="Calibri" panose="020F0502020204030204"/>
                  <a:cs typeface="Calibri" panose="020F0502020204030204"/>
                </a:rPr>
                <a:t> </a:t>
              </a:r>
              <a:r>
                <a:rPr sz="1800" spc="-15" dirty="0">
                  <a:latin typeface="Calibri" panose="020F0502020204030204"/>
                  <a:cs typeface="Calibri" panose="020F0502020204030204"/>
                </a:rPr>
                <a:t>gap</a:t>
              </a:r>
              <a:endParaRPr sz="1800" dirty="0">
                <a:latin typeface="Calibri" panose="020F0502020204030204"/>
                <a:cs typeface="Calibri" panose="020F0502020204030204"/>
              </a:endParaRPr>
            </a:p>
          </p:txBody>
        </p:sp>
        <p:sp>
          <p:nvSpPr>
            <p:cNvPr id="79" name="object 28"/>
            <p:cNvSpPr/>
            <p:nvPr/>
          </p:nvSpPr>
          <p:spPr>
            <a:xfrm>
              <a:off x="3946717" y="2927076"/>
              <a:ext cx="223520" cy="419100"/>
            </a:xfrm>
            <a:custGeom>
              <a:avLst/>
              <a:gdLst/>
              <a:ahLst/>
              <a:cxnLst/>
              <a:rect l="l" t="t" r="r" b="b"/>
              <a:pathLst>
                <a:path w="223520" h="419100">
                  <a:moveTo>
                    <a:pt x="0" y="419100"/>
                  </a:moveTo>
                  <a:lnTo>
                    <a:pt x="223011" y="0"/>
                  </a:lnTo>
                </a:path>
              </a:pathLst>
            </a:custGeom>
            <a:ln w="76200">
              <a:solidFill>
                <a:srgbClr val="943735"/>
              </a:solidFill>
            </a:ln>
          </p:spPr>
          <p:txBody>
            <a:bodyPr wrap="square" lIns="0" tIns="0" rIns="0" bIns="0" rtlCol="0"/>
            <a:lstStyle/>
            <a:p>
              <a:endParaRPr/>
            </a:p>
          </p:txBody>
        </p:sp>
        <p:sp>
          <p:nvSpPr>
            <p:cNvPr id="80" name="object 29"/>
            <p:cNvSpPr/>
            <p:nvPr/>
          </p:nvSpPr>
          <p:spPr>
            <a:xfrm>
              <a:off x="3946717" y="3091669"/>
              <a:ext cx="223520" cy="419100"/>
            </a:xfrm>
            <a:custGeom>
              <a:avLst/>
              <a:gdLst/>
              <a:ahLst/>
              <a:cxnLst/>
              <a:rect l="l" t="t" r="r" b="b"/>
              <a:pathLst>
                <a:path w="223520" h="419100">
                  <a:moveTo>
                    <a:pt x="0" y="419100"/>
                  </a:moveTo>
                  <a:lnTo>
                    <a:pt x="223011" y="0"/>
                  </a:lnTo>
                </a:path>
              </a:pathLst>
            </a:custGeom>
            <a:ln w="76200">
              <a:solidFill>
                <a:srgbClr val="943735"/>
              </a:solidFill>
            </a:ln>
          </p:spPr>
          <p:txBody>
            <a:bodyPr wrap="square" lIns="0" tIns="0" rIns="0" bIns="0" rtlCol="0"/>
            <a:lstStyle/>
            <a:p>
              <a:endParaRPr/>
            </a:p>
          </p:txBody>
        </p:sp>
        <p:sp>
          <p:nvSpPr>
            <p:cNvPr id="81" name="object 30"/>
            <p:cNvSpPr txBox="1"/>
            <p:nvPr/>
          </p:nvSpPr>
          <p:spPr>
            <a:xfrm>
              <a:off x="1563182" y="2329669"/>
              <a:ext cx="1972310" cy="368935"/>
            </a:xfrm>
            <a:prstGeom prst="rect">
              <a:avLst/>
            </a:prstGeom>
            <a:solidFill>
              <a:srgbClr val="FFFF00"/>
            </a:solidFill>
          </p:spPr>
          <p:txBody>
            <a:bodyPr vert="horz" wrap="square" lIns="0" tIns="30480" rIns="0" bIns="0" rtlCol="0">
              <a:spAutoFit/>
            </a:bodyPr>
            <a:lstStyle/>
            <a:p>
              <a:pPr marL="90805">
                <a:lnSpc>
                  <a:spcPct val="100000"/>
                </a:lnSpc>
                <a:spcBef>
                  <a:spcPts val="240"/>
                </a:spcBef>
              </a:pPr>
              <a:r>
                <a:rPr sz="1800" b="1" dirty="0">
                  <a:solidFill>
                    <a:srgbClr val="008000"/>
                  </a:solidFill>
                  <a:latin typeface="Calibri" panose="020F0502020204030204"/>
                  <a:cs typeface="Calibri" panose="020F0502020204030204"/>
                </a:rPr>
                <a:t>Double </a:t>
              </a:r>
              <a:r>
                <a:rPr sz="1800" b="1" spc="-5" dirty="0">
                  <a:solidFill>
                    <a:srgbClr val="008000"/>
                  </a:solidFill>
                  <a:latin typeface="Calibri" panose="020F0502020204030204"/>
                  <a:cs typeface="Calibri" panose="020F0502020204030204"/>
                </a:rPr>
                <a:t>Gap</a:t>
              </a:r>
              <a:r>
                <a:rPr sz="1800" b="1" spc="-75" dirty="0">
                  <a:solidFill>
                    <a:srgbClr val="008000"/>
                  </a:solidFill>
                  <a:latin typeface="Calibri" panose="020F0502020204030204"/>
                  <a:cs typeface="Calibri" panose="020F0502020204030204"/>
                </a:rPr>
                <a:t> </a:t>
              </a:r>
              <a:r>
                <a:rPr sz="1800" b="1" spc="-10" dirty="0">
                  <a:solidFill>
                    <a:srgbClr val="008000"/>
                  </a:solidFill>
                  <a:latin typeface="Calibri" panose="020F0502020204030204"/>
                  <a:cs typeface="Calibri" panose="020F0502020204030204"/>
                </a:rPr>
                <a:t>layout</a:t>
              </a:r>
              <a:endParaRPr sz="1800" dirty="0">
                <a:latin typeface="Calibri" panose="020F0502020204030204"/>
                <a:cs typeface="Calibri" panose="020F0502020204030204"/>
              </a:endParaRPr>
            </a:p>
          </p:txBody>
        </p:sp>
        <p:sp>
          <p:nvSpPr>
            <p:cNvPr id="82" name="object 31"/>
            <p:cNvSpPr/>
            <p:nvPr/>
          </p:nvSpPr>
          <p:spPr>
            <a:xfrm>
              <a:off x="827851" y="3735559"/>
              <a:ext cx="517525" cy="14604"/>
            </a:xfrm>
            <a:custGeom>
              <a:avLst/>
              <a:gdLst/>
              <a:ahLst/>
              <a:cxnLst/>
              <a:rect l="l" t="t" r="r" b="b"/>
              <a:pathLst>
                <a:path w="517525" h="14605">
                  <a:moveTo>
                    <a:pt x="0" y="0"/>
                  </a:moveTo>
                  <a:lnTo>
                    <a:pt x="517017" y="14350"/>
                  </a:lnTo>
                </a:path>
              </a:pathLst>
            </a:custGeom>
            <a:ln w="38100">
              <a:solidFill>
                <a:srgbClr val="24C32F"/>
              </a:solidFill>
            </a:ln>
          </p:spPr>
          <p:txBody>
            <a:bodyPr wrap="square" lIns="0" tIns="0" rIns="0" bIns="0" rtlCol="0"/>
            <a:lstStyle/>
            <a:p>
              <a:endParaRPr/>
            </a:p>
          </p:txBody>
        </p:sp>
        <p:sp>
          <p:nvSpPr>
            <p:cNvPr id="83" name="object 32"/>
            <p:cNvSpPr/>
            <p:nvPr/>
          </p:nvSpPr>
          <p:spPr>
            <a:xfrm>
              <a:off x="952820" y="3619735"/>
              <a:ext cx="3161030" cy="243840"/>
            </a:xfrm>
            <a:custGeom>
              <a:avLst/>
              <a:gdLst/>
              <a:ahLst/>
              <a:cxnLst/>
              <a:rect l="l" t="t" r="r" b="b"/>
              <a:pathLst>
                <a:path w="3161029" h="243839">
                  <a:moveTo>
                    <a:pt x="0" y="0"/>
                  </a:moveTo>
                  <a:lnTo>
                    <a:pt x="3161030" y="243586"/>
                  </a:lnTo>
                </a:path>
              </a:pathLst>
            </a:custGeom>
            <a:ln w="38100">
              <a:solidFill>
                <a:srgbClr val="24C32F"/>
              </a:solidFill>
            </a:ln>
          </p:spPr>
          <p:txBody>
            <a:bodyPr wrap="square" lIns="0" tIns="0" rIns="0" bIns="0" rtlCol="0"/>
            <a:lstStyle/>
            <a:p>
              <a:endParaRPr/>
            </a:p>
          </p:txBody>
        </p:sp>
        <p:sp>
          <p:nvSpPr>
            <p:cNvPr id="84" name="object 33"/>
            <p:cNvSpPr/>
            <p:nvPr/>
          </p:nvSpPr>
          <p:spPr>
            <a:xfrm>
              <a:off x="622111" y="3983970"/>
              <a:ext cx="3329940" cy="72390"/>
            </a:xfrm>
            <a:custGeom>
              <a:avLst/>
              <a:gdLst/>
              <a:ahLst/>
              <a:cxnLst/>
              <a:rect l="l" t="t" r="r" b="b"/>
              <a:pathLst>
                <a:path w="3329940" h="72389">
                  <a:moveTo>
                    <a:pt x="0" y="0"/>
                  </a:moveTo>
                  <a:lnTo>
                    <a:pt x="3329432" y="72136"/>
                  </a:lnTo>
                </a:path>
              </a:pathLst>
            </a:custGeom>
            <a:ln w="38099">
              <a:solidFill>
                <a:srgbClr val="24C32F"/>
              </a:solidFill>
            </a:ln>
          </p:spPr>
          <p:txBody>
            <a:bodyPr wrap="square" lIns="0" tIns="0" rIns="0" bIns="0" rtlCol="0"/>
            <a:lstStyle/>
            <a:p>
              <a:endParaRPr/>
            </a:p>
          </p:txBody>
        </p:sp>
        <p:sp>
          <p:nvSpPr>
            <p:cNvPr id="85" name="object 34"/>
            <p:cNvSpPr/>
            <p:nvPr/>
          </p:nvSpPr>
          <p:spPr>
            <a:xfrm>
              <a:off x="1093027" y="3545059"/>
              <a:ext cx="3021965" cy="243840"/>
            </a:xfrm>
            <a:custGeom>
              <a:avLst/>
              <a:gdLst/>
              <a:ahLst/>
              <a:cxnLst/>
              <a:rect l="l" t="t" r="r" b="b"/>
              <a:pathLst>
                <a:path w="3021965" h="243839">
                  <a:moveTo>
                    <a:pt x="0" y="0"/>
                  </a:moveTo>
                  <a:lnTo>
                    <a:pt x="3021965" y="243586"/>
                  </a:lnTo>
                </a:path>
              </a:pathLst>
            </a:custGeom>
            <a:ln w="38100">
              <a:solidFill>
                <a:srgbClr val="24C32F"/>
              </a:solidFill>
            </a:ln>
          </p:spPr>
          <p:txBody>
            <a:bodyPr wrap="square" lIns="0" tIns="0" rIns="0" bIns="0" rtlCol="0"/>
            <a:lstStyle/>
            <a:p>
              <a:endParaRPr/>
            </a:p>
          </p:txBody>
        </p:sp>
        <p:sp>
          <p:nvSpPr>
            <p:cNvPr id="86" name="object 48"/>
            <p:cNvSpPr txBox="1"/>
            <p:nvPr/>
          </p:nvSpPr>
          <p:spPr>
            <a:xfrm>
              <a:off x="634557" y="5193392"/>
              <a:ext cx="2888615" cy="258404"/>
            </a:xfrm>
            <a:prstGeom prst="rect">
              <a:avLst/>
            </a:prstGeom>
          </p:spPr>
          <p:txBody>
            <a:bodyPr vert="horz" wrap="square" lIns="0" tIns="12065" rIns="0" bIns="0" rtlCol="0">
              <a:spAutoFit/>
            </a:bodyPr>
            <a:lstStyle/>
            <a:p>
              <a:pPr marL="12700">
                <a:lnSpc>
                  <a:spcPct val="100000"/>
                </a:lnSpc>
                <a:spcBef>
                  <a:spcPts val="95"/>
                </a:spcBef>
              </a:pPr>
              <a:r>
                <a:rPr sz="1600" b="1" spc="-5" dirty="0">
                  <a:latin typeface="Calibri" panose="020F0502020204030204"/>
                  <a:cs typeface="Calibri" panose="020F0502020204030204"/>
                </a:rPr>
                <a:t>Dimensions</a:t>
              </a:r>
              <a:r>
                <a:rPr sz="1600" spc="-5" dirty="0">
                  <a:latin typeface="Calibri" panose="020F0502020204030204"/>
                  <a:cs typeface="Calibri" panose="020F0502020204030204"/>
                </a:rPr>
                <a:t>: </a:t>
              </a:r>
              <a:r>
                <a:rPr sz="1600" spc="-10" dirty="0">
                  <a:latin typeface="Calibri" panose="020F0502020204030204"/>
                  <a:cs typeface="Calibri" panose="020F0502020204030204"/>
                </a:rPr>
                <a:t>165 </a:t>
              </a:r>
              <a:r>
                <a:rPr sz="1600" spc="-5" dirty="0">
                  <a:latin typeface="Calibri" panose="020F0502020204030204"/>
                  <a:cs typeface="Calibri" panose="020F0502020204030204"/>
                </a:rPr>
                <a:t>cm x </a:t>
              </a:r>
              <a:r>
                <a:rPr sz="1600" spc="-10" dirty="0">
                  <a:latin typeface="Calibri" panose="020F0502020204030204"/>
                  <a:cs typeface="Calibri" panose="020F0502020204030204"/>
                </a:rPr>
                <a:t>(63-114)</a:t>
              </a:r>
              <a:r>
                <a:rPr sz="1600" spc="60" dirty="0">
                  <a:latin typeface="Calibri" panose="020F0502020204030204"/>
                  <a:cs typeface="Calibri" panose="020F0502020204030204"/>
                </a:rPr>
                <a:t> </a:t>
              </a:r>
              <a:r>
                <a:rPr sz="1600" spc="-5" dirty="0">
                  <a:latin typeface="Calibri" panose="020F0502020204030204"/>
                  <a:cs typeface="Calibri" panose="020F0502020204030204"/>
                </a:rPr>
                <a:t>cm</a:t>
              </a:r>
              <a:endParaRPr lang="en-US" sz="1600" spc="-5" dirty="0">
                <a:latin typeface="Calibri" panose="020F0502020204030204"/>
                <a:cs typeface="Calibri" panose="020F0502020204030204"/>
              </a:endParaRPr>
            </a:p>
          </p:txBody>
        </p:sp>
        <p:sp>
          <p:nvSpPr>
            <p:cNvPr id="87" name="object 49"/>
            <p:cNvSpPr/>
            <p:nvPr/>
          </p:nvSpPr>
          <p:spPr>
            <a:xfrm>
              <a:off x="361253" y="3531597"/>
              <a:ext cx="527558" cy="448818"/>
            </a:xfrm>
            <a:prstGeom prst="rect">
              <a:avLst/>
            </a:prstGeom>
            <a:blipFill>
              <a:blip r:embed="rId12" cstate="print"/>
              <a:stretch>
                <a:fillRect/>
              </a:stretch>
            </a:blipFill>
          </p:spPr>
          <p:txBody>
            <a:bodyPr wrap="square" lIns="0" tIns="0" rIns="0" bIns="0" rtlCol="0"/>
            <a:lstStyle/>
            <a:p>
              <a:endParaRPr/>
            </a:p>
          </p:txBody>
        </p:sp>
        <p:sp>
          <p:nvSpPr>
            <p:cNvPr id="88" name="object 50"/>
            <p:cNvSpPr/>
            <p:nvPr/>
          </p:nvSpPr>
          <p:spPr>
            <a:xfrm>
              <a:off x="4005265" y="3658978"/>
              <a:ext cx="375539" cy="515365"/>
            </a:xfrm>
            <a:prstGeom prst="rect">
              <a:avLst/>
            </a:prstGeom>
            <a:blipFill>
              <a:blip r:embed="rId13" cstate="print"/>
              <a:stretch>
                <a:fillRect/>
              </a:stretch>
            </a:blipFill>
          </p:spPr>
          <p:txBody>
            <a:bodyPr wrap="square" lIns="0" tIns="0" rIns="0" bIns="0" rtlCol="0"/>
            <a:lstStyle/>
            <a:p>
              <a:endParaRPr/>
            </a:p>
          </p:txBody>
        </p:sp>
        <p:sp>
          <p:nvSpPr>
            <p:cNvPr id="89" name="object 52"/>
            <p:cNvSpPr/>
            <p:nvPr/>
          </p:nvSpPr>
          <p:spPr>
            <a:xfrm>
              <a:off x="3237296" y="3875766"/>
              <a:ext cx="788670" cy="52705"/>
            </a:xfrm>
            <a:custGeom>
              <a:avLst/>
              <a:gdLst/>
              <a:ahLst/>
              <a:cxnLst/>
              <a:rect l="l" t="t" r="r" b="b"/>
              <a:pathLst>
                <a:path w="788670" h="52705">
                  <a:moveTo>
                    <a:pt x="0" y="0"/>
                  </a:moveTo>
                  <a:lnTo>
                    <a:pt x="788670" y="52451"/>
                  </a:lnTo>
                </a:path>
              </a:pathLst>
            </a:custGeom>
            <a:ln w="38100">
              <a:solidFill>
                <a:srgbClr val="24C32F"/>
              </a:solidFill>
            </a:ln>
          </p:spPr>
          <p:txBody>
            <a:bodyPr wrap="square" lIns="0" tIns="0" rIns="0" bIns="0" rtlCol="0"/>
            <a:lstStyle/>
            <a:p>
              <a:endParaRPr/>
            </a:p>
          </p:txBody>
        </p:sp>
        <p:sp>
          <p:nvSpPr>
            <p:cNvPr id="106" name="文本框 32">
              <a:extLst>
                <a:ext uri="{FF2B5EF4-FFF2-40B4-BE49-F238E27FC236}">
                  <a16:creationId xmlns:a16="http://schemas.microsoft.com/office/drawing/2014/main" id="{8A9828D5-A794-F254-CB81-C0BF9D3B6D8E}"/>
                </a:ext>
              </a:extLst>
            </p:cNvPr>
            <p:cNvSpPr txBox="1"/>
            <p:nvPr/>
          </p:nvSpPr>
          <p:spPr>
            <a:xfrm rot="578923">
              <a:off x="652512" y="2638564"/>
              <a:ext cx="773024" cy="261610"/>
            </a:xfrm>
            <a:prstGeom prst="rect">
              <a:avLst/>
            </a:prstGeom>
            <a:solidFill>
              <a:srgbClr val="FFC000"/>
            </a:solidFill>
          </p:spPr>
          <p:txBody>
            <a:bodyPr wrap="square"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r>
                <a:rPr lang="en-US" altLang="zh-CN" sz="1100" dirty="0">
                  <a:ea typeface="宋体" panose="02010600030101010101" pitchFamily="2" charset="-122"/>
                </a:rPr>
                <a:t>FEB1</a:t>
              </a:r>
              <a:endParaRPr lang="zh-CN" altLang="en-US" sz="1500" dirty="0">
                <a:ea typeface="宋体" panose="02010600030101010101" pitchFamily="2" charset="-122"/>
              </a:endParaRPr>
            </a:p>
          </p:txBody>
        </p:sp>
        <p:sp>
          <p:nvSpPr>
            <p:cNvPr id="107" name="文本框 32">
              <a:extLst>
                <a:ext uri="{FF2B5EF4-FFF2-40B4-BE49-F238E27FC236}">
                  <a16:creationId xmlns:a16="http://schemas.microsoft.com/office/drawing/2014/main" id="{26B3C61A-A2EA-58C1-0B68-0EF91C081C09}"/>
                </a:ext>
              </a:extLst>
            </p:cNvPr>
            <p:cNvSpPr txBox="1"/>
            <p:nvPr/>
          </p:nvSpPr>
          <p:spPr>
            <a:xfrm rot="489609">
              <a:off x="536232" y="2974195"/>
              <a:ext cx="773024" cy="261610"/>
            </a:xfrm>
            <a:prstGeom prst="rect">
              <a:avLst/>
            </a:prstGeom>
            <a:solidFill>
              <a:srgbClr val="FFC000"/>
            </a:solidFill>
          </p:spPr>
          <p:txBody>
            <a:bodyPr wrap="square" rtlCol="0">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685800"/>
              <a:r>
                <a:rPr lang="en-US" altLang="zh-CN" sz="1100" dirty="0">
                  <a:ea typeface="宋体" panose="02010600030101010101" pitchFamily="2" charset="-122"/>
                </a:rPr>
                <a:t>FEB2</a:t>
              </a:r>
              <a:endParaRPr lang="zh-CN" altLang="en-US" sz="1500" dirty="0">
                <a:ea typeface="宋体" panose="02010600030101010101" pitchFamily="2" charset="-122"/>
              </a:endParaRPr>
            </a:p>
          </p:txBody>
        </p:sp>
        <p:cxnSp>
          <p:nvCxnSpPr>
            <p:cNvPr id="13" name="连接符: 肘形 12">
              <a:extLst>
                <a:ext uri="{FF2B5EF4-FFF2-40B4-BE49-F238E27FC236}">
                  <a16:creationId xmlns:a16="http://schemas.microsoft.com/office/drawing/2014/main" id="{75947616-9313-4C25-17E7-89055AC0BE76}"/>
                </a:ext>
              </a:extLst>
            </p:cNvPr>
            <p:cNvCxnSpPr>
              <a:endCxn id="107" idx="1"/>
            </p:cNvCxnSpPr>
            <p:nvPr/>
          </p:nvCxnSpPr>
          <p:spPr>
            <a:xfrm rot="16200000" flipV="1">
              <a:off x="215845" y="3374438"/>
              <a:ext cx="786956" cy="138355"/>
            </a:xfrm>
            <a:prstGeom prst="bentConnector4">
              <a:avLst>
                <a:gd name="adj1" fmla="val 19718"/>
                <a:gd name="adj2" fmla="val 268055"/>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连接符: 肘形 107">
              <a:extLst>
                <a:ext uri="{FF2B5EF4-FFF2-40B4-BE49-F238E27FC236}">
                  <a16:creationId xmlns:a16="http://schemas.microsoft.com/office/drawing/2014/main" id="{48DFAF32-0C9C-9096-1804-AF461069F581}"/>
                </a:ext>
              </a:extLst>
            </p:cNvPr>
            <p:cNvCxnSpPr>
              <a:cxnSpLocks/>
              <a:endCxn id="107" idx="3"/>
            </p:cNvCxnSpPr>
            <p:nvPr/>
          </p:nvCxnSpPr>
          <p:spPr>
            <a:xfrm rot="10800000">
              <a:off x="1305343" y="3159863"/>
              <a:ext cx="2641374" cy="820553"/>
            </a:xfrm>
            <a:prstGeom prst="bentConnector3">
              <a:avLst>
                <a:gd name="adj1" fmla="val -12997"/>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id="{D22A2DCE-C18F-4D0F-A5C8-ED06E82507AA}"/>
              </a:ext>
            </a:extLst>
          </p:cNvPr>
          <p:cNvGrpSpPr/>
          <p:nvPr/>
        </p:nvGrpSpPr>
        <p:grpSpPr>
          <a:xfrm>
            <a:off x="61583" y="1327522"/>
            <a:ext cx="3643821" cy="3071390"/>
            <a:chOff x="4376293" y="1534999"/>
            <a:chExt cx="3643821" cy="3071390"/>
          </a:xfrm>
        </p:grpSpPr>
        <p:grpSp>
          <p:nvGrpSpPr>
            <p:cNvPr id="14" name="组合 13">
              <a:extLst>
                <a:ext uri="{FF2B5EF4-FFF2-40B4-BE49-F238E27FC236}">
                  <a16:creationId xmlns:a16="http://schemas.microsoft.com/office/drawing/2014/main" id="{B949D281-6B47-862C-1743-7A4540A5DCC3}"/>
                </a:ext>
              </a:extLst>
            </p:cNvPr>
            <p:cNvGrpSpPr/>
            <p:nvPr/>
          </p:nvGrpSpPr>
          <p:grpSpPr>
            <a:xfrm>
              <a:off x="4970339" y="3285819"/>
              <a:ext cx="2375596" cy="1243639"/>
              <a:chOff x="4680880" y="1939822"/>
              <a:chExt cx="2375596" cy="1243639"/>
            </a:xfrm>
          </p:grpSpPr>
          <p:sp>
            <p:nvSpPr>
              <p:cNvPr id="36" name="object 2"/>
              <p:cNvSpPr/>
              <p:nvPr/>
            </p:nvSpPr>
            <p:spPr>
              <a:xfrm>
                <a:off x="4680880" y="1939822"/>
                <a:ext cx="2375596" cy="1094516"/>
              </a:xfrm>
              <a:prstGeom prst="rect">
                <a:avLst/>
              </a:prstGeom>
              <a:blipFill>
                <a:blip r:embed="rId14" cstate="print"/>
                <a:stretch>
                  <a:fillRect/>
                </a:stretch>
              </a:blipFill>
            </p:spPr>
            <p:txBody>
              <a:bodyPr wrap="square" lIns="0" tIns="0" rIns="0" bIns="0" rtlCol="0"/>
              <a:lstStyle/>
              <a:p>
                <a:pPr defTabSz="829310"/>
                <a:endParaRPr sz="1630" dirty="0">
                  <a:solidFill>
                    <a:prstClr val="black"/>
                  </a:solidFill>
                  <a:latin typeface="Calibri" panose="020F0502020204030204"/>
                </a:endParaRPr>
              </a:p>
            </p:txBody>
          </p:sp>
          <p:sp>
            <p:nvSpPr>
              <p:cNvPr id="37" name="object 3"/>
              <p:cNvSpPr/>
              <p:nvPr/>
            </p:nvSpPr>
            <p:spPr>
              <a:xfrm>
                <a:off x="6164847" y="2380322"/>
                <a:ext cx="213053" cy="391557"/>
              </a:xfrm>
              <a:custGeom>
                <a:avLst/>
                <a:gdLst/>
                <a:ahLst/>
                <a:cxnLst/>
                <a:rect l="l" t="t" r="r" b="b"/>
                <a:pathLst>
                  <a:path w="234950" h="431800">
                    <a:moveTo>
                      <a:pt x="190500" y="217931"/>
                    </a:moveTo>
                    <a:lnTo>
                      <a:pt x="137159" y="217931"/>
                    </a:lnTo>
                    <a:lnTo>
                      <a:pt x="129540" y="219456"/>
                    </a:lnTo>
                    <a:lnTo>
                      <a:pt x="123444" y="220980"/>
                    </a:lnTo>
                    <a:lnTo>
                      <a:pt x="109727" y="225551"/>
                    </a:lnTo>
                    <a:lnTo>
                      <a:pt x="105155" y="230124"/>
                    </a:lnTo>
                    <a:lnTo>
                      <a:pt x="103631" y="233171"/>
                    </a:lnTo>
                    <a:lnTo>
                      <a:pt x="103631" y="411480"/>
                    </a:lnTo>
                    <a:lnTo>
                      <a:pt x="102107" y="413003"/>
                    </a:lnTo>
                    <a:lnTo>
                      <a:pt x="100583" y="413003"/>
                    </a:lnTo>
                    <a:lnTo>
                      <a:pt x="97535" y="414527"/>
                    </a:lnTo>
                    <a:lnTo>
                      <a:pt x="92963" y="416051"/>
                    </a:lnTo>
                    <a:lnTo>
                      <a:pt x="86868" y="417575"/>
                    </a:lnTo>
                    <a:lnTo>
                      <a:pt x="88392" y="417575"/>
                    </a:lnTo>
                    <a:lnTo>
                      <a:pt x="80772" y="419100"/>
                    </a:lnTo>
                    <a:lnTo>
                      <a:pt x="82296" y="419100"/>
                    </a:lnTo>
                    <a:lnTo>
                      <a:pt x="67055" y="422147"/>
                    </a:lnTo>
                    <a:lnTo>
                      <a:pt x="59435" y="422147"/>
                    </a:lnTo>
                    <a:lnTo>
                      <a:pt x="50292" y="423671"/>
                    </a:lnTo>
                    <a:lnTo>
                      <a:pt x="41148" y="423671"/>
                    </a:lnTo>
                    <a:lnTo>
                      <a:pt x="21335" y="425195"/>
                    </a:lnTo>
                    <a:lnTo>
                      <a:pt x="0" y="425195"/>
                    </a:lnTo>
                    <a:lnTo>
                      <a:pt x="0" y="431292"/>
                    </a:lnTo>
                    <a:lnTo>
                      <a:pt x="21335" y="431292"/>
                    </a:lnTo>
                    <a:lnTo>
                      <a:pt x="41148" y="429768"/>
                    </a:lnTo>
                    <a:lnTo>
                      <a:pt x="51816" y="429768"/>
                    </a:lnTo>
                    <a:lnTo>
                      <a:pt x="59435" y="428244"/>
                    </a:lnTo>
                    <a:lnTo>
                      <a:pt x="68579" y="426719"/>
                    </a:lnTo>
                    <a:lnTo>
                      <a:pt x="76200" y="426719"/>
                    </a:lnTo>
                    <a:lnTo>
                      <a:pt x="94487" y="422147"/>
                    </a:lnTo>
                    <a:lnTo>
                      <a:pt x="103631" y="419100"/>
                    </a:lnTo>
                    <a:lnTo>
                      <a:pt x="108203" y="414527"/>
                    </a:lnTo>
                    <a:lnTo>
                      <a:pt x="108966" y="413003"/>
                    </a:lnTo>
                    <a:lnTo>
                      <a:pt x="102107" y="413003"/>
                    </a:lnTo>
                    <a:lnTo>
                      <a:pt x="102107" y="411480"/>
                    </a:lnTo>
                    <a:lnTo>
                      <a:pt x="109727" y="411480"/>
                    </a:lnTo>
                    <a:lnTo>
                      <a:pt x="109727" y="233171"/>
                    </a:lnTo>
                    <a:lnTo>
                      <a:pt x="111251" y="231647"/>
                    </a:lnTo>
                    <a:lnTo>
                      <a:pt x="109727" y="231647"/>
                    </a:lnTo>
                    <a:lnTo>
                      <a:pt x="112775" y="230124"/>
                    </a:lnTo>
                    <a:lnTo>
                      <a:pt x="114300" y="230124"/>
                    </a:lnTo>
                    <a:lnTo>
                      <a:pt x="115824" y="228600"/>
                    </a:lnTo>
                    <a:lnTo>
                      <a:pt x="120396" y="227075"/>
                    </a:lnTo>
                    <a:lnTo>
                      <a:pt x="124968" y="227075"/>
                    </a:lnTo>
                    <a:lnTo>
                      <a:pt x="131063" y="225551"/>
                    </a:lnTo>
                    <a:lnTo>
                      <a:pt x="138683" y="224027"/>
                    </a:lnTo>
                    <a:lnTo>
                      <a:pt x="144779" y="222503"/>
                    </a:lnTo>
                    <a:lnTo>
                      <a:pt x="153924" y="222503"/>
                    </a:lnTo>
                    <a:lnTo>
                      <a:pt x="161544" y="220980"/>
                    </a:lnTo>
                    <a:lnTo>
                      <a:pt x="172211" y="219456"/>
                    </a:lnTo>
                    <a:lnTo>
                      <a:pt x="190500" y="219456"/>
                    </a:lnTo>
                    <a:lnTo>
                      <a:pt x="204889" y="218959"/>
                    </a:lnTo>
                    <a:lnTo>
                      <a:pt x="190500" y="217931"/>
                    </a:lnTo>
                    <a:close/>
                  </a:path>
                  <a:path w="234950" h="431800">
                    <a:moveTo>
                      <a:pt x="114300" y="230124"/>
                    </a:moveTo>
                    <a:lnTo>
                      <a:pt x="112775" y="230124"/>
                    </a:lnTo>
                    <a:lnTo>
                      <a:pt x="112775" y="231647"/>
                    </a:lnTo>
                    <a:lnTo>
                      <a:pt x="114300" y="230124"/>
                    </a:lnTo>
                    <a:close/>
                  </a:path>
                  <a:path w="234950" h="431800">
                    <a:moveTo>
                      <a:pt x="124968" y="227075"/>
                    </a:moveTo>
                    <a:lnTo>
                      <a:pt x="120396" y="227075"/>
                    </a:lnTo>
                    <a:lnTo>
                      <a:pt x="120396" y="228600"/>
                    </a:lnTo>
                    <a:lnTo>
                      <a:pt x="124968" y="227075"/>
                    </a:lnTo>
                    <a:close/>
                  </a:path>
                  <a:path w="234950" h="431800">
                    <a:moveTo>
                      <a:pt x="211835" y="218720"/>
                    </a:moveTo>
                    <a:lnTo>
                      <a:pt x="204889" y="218959"/>
                    </a:lnTo>
                    <a:lnTo>
                      <a:pt x="211835" y="219456"/>
                    </a:lnTo>
                    <a:lnTo>
                      <a:pt x="211835" y="218720"/>
                    </a:lnTo>
                    <a:close/>
                  </a:path>
                  <a:path w="234950" h="431800">
                    <a:moveTo>
                      <a:pt x="211835" y="216407"/>
                    </a:moveTo>
                    <a:lnTo>
                      <a:pt x="161544" y="216407"/>
                    </a:lnTo>
                    <a:lnTo>
                      <a:pt x="170687" y="217931"/>
                    </a:lnTo>
                    <a:lnTo>
                      <a:pt x="190500" y="217931"/>
                    </a:lnTo>
                    <a:lnTo>
                      <a:pt x="204889" y="218959"/>
                    </a:lnTo>
                    <a:lnTo>
                      <a:pt x="211835" y="218720"/>
                    </a:lnTo>
                    <a:lnTo>
                      <a:pt x="211835" y="216407"/>
                    </a:lnTo>
                    <a:close/>
                  </a:path>
                  <a:path w="234950" h="431800">
                    <a:moveTo>
                      <a:pt x="234696" y="213359"/>
                    </a:moveTo>
                    <a:lnTo>
                      <a:pt x="211835" y="213359"/>
                    </a:lnTo>
                    <a:lnTo>
                      <a:pt x="211835" y="218720"/>
                    </a:lnTo>
                    <a:lnTo>
                      <a:pt x="234696" y="217931"/>
                    </a:lnTo>
                    <a:lnTo>
                      <a:pt x="234696" y="213359"/>
                    </a:lnTo>
                    <a:close/>
                  </a:path>
                  <a:path w="234950" h="431800">
                    <a:moveTo>
                      <a:pt x="211835" y="213359"/>
                    </a:moveTo>
                    <a:lnTo>
                      <a:pt x="190500" y="213359"/>
                    </a:lnTo>
                    <a:lnTo>
                      <a:pt x="170687" y="214883"/>
                    </a:lnTo>
                    <a:lnTo>
                      <a:pt x="161544" y="214883"/>
                    </a:lnTo>
                    <a:lnTo>
                      <a:pt x="152400" y="216407"/>
                    </a:lnTo>
                    <a:lnTo>
                      <a:pt x="144779" y="217931"/>
                    </a:lnTo>
                    <a:lnTo>
                      <a:pt x="170687" y="217931"/>
                    </a:lnTo>
                    <a:lnTo>
                      <a:pt x="161544" y="216407"/>
                    </a:lnTo>
                    <a:lnTo>
                      <a:pt x="211835" y="216407"/>
                    </a:lnTo>
                    <a:lnTo>
                      <a:pt x="211835" y="213359"/>
                    </a:lnTo>
                    <a:close/>
                  </a:path>
                  <a:path w="234950" h="431800">
                    <a:moveTo>
                      <a:pt x="108965" y="19812"/>
                    </a:moveTo>
                    <a:lnTo>
                      <a:pt x="103631" y="19812"/>
                    </a:lnTo>
                    <a:lnTo>
                      <a:pt x="103631" y="198119"/>
                    </a:lnTo>
                    <a:lnTo>
                      <a:pt x="152400" y="216407"/>
                    </a:lnTo>
                    <a:lnTo>
                      <a:pt x="161544" y="214883"/>
                    </a:lnTo>
                    <a:lnTo>
                      <a:pt x="170687" y="214883"/>
                    </a:lnTo>
                    <a:lnTo>
                      <a:pt x="190500" y="213359"/>
                    </a:lnTo>
                    <a:lnTo>
                      <a:pt x="192024" y="213359"/>
                    </a:lnTo>
                    <a:lnTo>
                      <a:pt x="170687" y="211836"/>
                    </a:lnTo>
                    <a:lnTo>
                      <a:pt x="161544" y="211836"/>
                    </a:lnTo>
                    <a:lnTo>
                      <a:pt x="153924" y="210312"/>
                    </a:lnTo>
                    <a:lnTo>
                      <a:pt x="144779" y="208787"/>
                    </a:lnTo>
                    <a:lnTo>
                      <a:pt x="138683" y="208787"/>
                    </a:lnTo>
                    <a:lnTo>
                      <a:pt x="131063" y="207263"/>
                    </a:lnTo>
                    <a:lnTo>
                      <a:pt x="124968" y="205739"/>
                    </a:lnTo>
                    <a:lnTo>
                      <a:pt x="115824" y="202692"/>
                    </a:lnTo>
                    <a:lnTo>
                      <a:pt x="109727" y="199644"/>
                    </a:lnTo>
                    <a:lnTo>
                      <a:pt x="109727" y="21336"/>
                    </a:lnTo>
                    <a:lnTo>
                      <a:pt x="108965" y="19812"/>
                    </a:lnTo>
                    <a:close/>
                  </a:path>
                  <a:path w="234950" h="431800">
                    <a:moveTo>
                      <a:pt x="161544" y="210312"/>
                    </a:moveTo>
                    <a:lnTo>
                      <a:pt x="161544" y="211836"/>
                    </a:lnTo>
                    <a:lnTo>
                      <a:pt x="172211" y="211836"/>
                    </a:lnTo>
                    <a:lnTo>
                      <a:pt x="161544" y="210312"/>
                    </a:lnTo>
                    <a:close/>
                  </a:path>
                  <a:path w="234950" h="431800">
                    <a:moveTo>
                      <a:pt x="109727" y="198119"/>
                    </a:moveTo>
                    <a:lnTo>
                      <a:pt x="109727" y="199644"/>
                    </a:lnTo>
                    <a:lnTo>
                      <a:pt x="111251" y="199644"/>
                    </a:lnTo>
                    <a:lnTo>
                      <a:pt x="109727" y="198119"/>
                    </a:lnTo>
                    <a:close/>
                  </a:path>
                  <a:path w="234950" h="431800">
                    <a:moveTo>
                      <a:pt x="0" y="0"/>
                    </a:moveTo>
                    <a:lnTo>
                      <a:pt x="0" y="6096"/>
                    </a:lnTo>
                    <a:lnTo>
                      <a:pt x="21335" y="6096"/>
                    </a:lnTo>
                    <a:lnTo>
                      <a:pt x="41148" y="7620"/>
                    </a:lnTo>
                    <a:lnTo>
                      <a:pt x="50292" y="7620"/>
                    </a:lnTo>
                    <a:lnTo>
                      <a:pt x="59435" y="9143"/>
                    </a:lnTo>
                    <a:lnTo>
                      <a:pt x="67055" y="10667"/>
                    </a:lnTo>
                    <a:lnTo>
                      <a:pt x="74675" y="10667"/>
                    </a:lnTo>
                    <a:lnTo>
                      <a:pt x="82296" y="12191"/>
                    </a:lnTo>
                    <a:lnTo>
                      <a:pt x="80772" y="12191"/>
                    </a:lnTo>
                    <a:lnTo>
                      <a:pt x="88392" y="13715"/>
                    </a:lnTo>
                    <a:lnTo>
                      <a:pt x="86868" y="13715"/>
                    </a:lnTo>
                    <a:lnTo>
                      <a:pt x="92963" y="15239"/>
                    </a:lnTo>
                    <a:lnTo>
                      <a:pt x="97535" y="16763"/>
                    </a:lnTo>
                    <a:lnTo>
                      <a:pt x="100583" y="18287"/>
                    </a:lnTo>
                    <a:lnTo>
                      <a:pt x="103631" y="21336"/>
                    </a:lnTo>
                    <a:lnTo>
                      <a:pt x="103631" y="19812"/>
                    </a:lnTo>
                    <a:lnTo>
                      <a:pt x="108965" y="19812"/>
                    </a:lnTo>
                    <a:lnTo>
                      <a:pt x="106679" y="15239"/>
                    </a:lnTo>
                    <a:lnTo>
                      <a:pt x="68579" y="4572"/>
                    </a:lnTo>
                    <a:lnTo>
                      <a:pt x="59435" y="3048"/>
                    </a:lnTo>
                    <a:lnTo>
                      <a:pt x="51816" y="3048"/>
                    </a:lnTo>
                    <a:lnTo>
                      <a:pt x="41148" y="1524"/>
                    </a:lnTo>
                    <a:lnTo>
                      <a:pt x="21335" y="1524"/>
                    </a:lnTo>
                    <a:lnTo>
                      <a:pt x="0" y="0"/>
                    </a:lnTo>
                    <a:close/>
                  </a:path>
                </a:pathLst>
              </a:custGeom>
              <a:solidFill>
                <a:srgbClr val="000000"/>
              </a:solidFill>
            </p:spPr>
            <p:txBody>
              <a:bodyPr wrap="square" lIns="0" tIns="0" rIns="0" bIns="0" rtlCol="0"/>
              <a:lstStyle/>
              <a:p>
                <a:pPr defTabSz="829310"/>
                <a:endParaRPr sz="1630">
                  <a:solidFill>
                    <a:prstClr val="black"/>
                  </a:solidFill>
                  <a:latin typeface="Calibri" panose="020F0502020204030204"/>
                </a:endParaRPr>
              </a:p>
            </p:txBody>
          </p:sp>
          <p:sp>
            <p:nvSpPr>
              <p:cNvPr id="38" name="object 4"/>
              <p:cNvSpPr txBox="1"/>
              <p:nvPr/>
            </p:nvSpPr>
            <p:spPr>
              <a:xfrm>
                <a:off x="6418624" y="2406205"/>
                <a:ext cx="86949" cy="231458"/>
              </a:xfrm>
              <a:prstGeom prst="rect">
                <a:avLst/>
              </a:prstGeom>
            </p:spPr>
            <p:txBody>
              <a:bodyPr vert="horz" wrap="square" lIns="0" tIns="14971" rIns="0" bIns="0" rtlCol="0">
                <a:spAutoFit/>
              </a:bodyPr>
              <a:lstStyle/>
              <a:p>
                <a:pPr marL="11430" defTabSz="829310">
                  <a:spcBef>
                    <a:spcPts val="120"/>
                  </a:spcBef>
                </a:pPr>
                <a:r>
                  <a:rPr sz="1405" spc="5">
                    <a:solidFill>
                      <a:prstClr val="black"/>
                    </a:solidFill>
                    <a:latin typeface="Calibri" panose="020F0502020204030204"/>
                    <a:cs typeface="Calibri" panose="020F0502020204030204"/>
                  </a:rPr>
                  <a:t>r</a:t>
                </a:r>
                <a:endParaRPr sz="1405">
                  <a:solidFill>
                    <a:prstClr val="black"/>
                  </a:solidFill>
                  <a:latin typeface="Calibri" panose="020F0502020204030204"/>
                  <a:cs typeface="Calibri" panose="020F0502020204030204"/>
                </a:endParaRPr>
              </a:p>
            </p:txBody>
          </p:sp>
          <p:sp>
            <p:nvSpPr>
              <p:cNvPr id="39" name="object 5"/>
              <p:cNvSpPr txBox="1"/>
              <p:nvPr/>
            </p:nvSpPr>
            <p:spPr>
              <a:xfrm>
                <a:off x="6932681" y="2952003"/>
                <a:ext cx="108829" cy="231458"/>
              </a:xfrm>
              <a:prstGeom prst="rect">
                <a:avLst/>
              </a:prstGeom>
            </p:spPr>
            <p:txBody>
              <a:bodyPr vert="horz" wrap="square" lIns="0" tIns="14971" rIns="0" bIns="0" rtlCol="0">
                <a:spAutoFit/>
              </a:bodyPr>
              <a:lstStyle/>
              <a:p>
                <a:pPr marL="11430" defTabSz="829310">
                  <a:spcBef>
                    <a:spcPts val="120"/>
                  </a:spcBef>
                </a:pPr>
                <a:r>
                  <a:rPr sz="1405" spc="9" dirty="0">
                    <a:solidFill>
                      <a:prstClr val="black"/>
                    </a:solidFill>
                    <a:latin typeface="Calibri" panose="020F0502020204030204"/>
                    <a:cs typeface="Calibri" panose="020F0502020204030204"/>
                  </a:rPr>
                  <a:t>Z</a:t>
                </a:r>
                <a:endParaRPr sz="1405" dirty="0">
                  <a:solidFill>
                    <a:prstClr val="black"/>
                  </a:solidFill>
                  <a:latin typeface="Calibri" panose="020F0502020204030204"/>
                  <a:cs typeface="Calibri" panose="020F0502020204030204"/>
                </a:endParaRPr>
              </a:p>
            </p:txBody>
          </p:sp>
        </p:grpSp>
        <p:pic>
          <p:nvPicPr>
            <p:cNvPr id="11" name="图片 10">
              <a:extLst>
                <a:ext uri="{FF2B5EF4-FFF2-40B4-BE49-F238E27FC236}">
                  <a16:creationId xmlns:a16="http://schemas.microsoft.com/office/drawing/2014/main" id="{3AC01F1B-4548-DB19-AA42-3A5D2B5BCAB7}"/>
                </a:ext>
              </a:extLst>
            </p:cNvPr>
            <p:cNvPicPr>
              <a:picLocks noChangeAspect="1"/>
            </p:cNvPicPr>
            <p:nvPr/>
          </p:nvPicPr>
          <p:blipFill>
            <a:blip r:embed="rId15"/>
            <a:stretch>
              <a:fillRect/>
            </a:stretch>
          </p:blipFill>
          <p:spPr>
            <a:xfrm>
              <a:off x="4376293" y="1534999"/>
              <a:ext cx="3643821" cy="1819529"/>
            </a:xfrm>
            <a:prstGeom prst="rect">
              <a:avLst/>
            </a:prstGeom>
          </p:spPr>
        </p:pic>
        <p:sp>
          <p:nvSpPr>
            <p:cNvPr id="16" name="文本框 15">
              <a:extLst>
                <a:ext uri="{FF2B5EF4-FFF2-40B4-BE49-F238E27FC236}">
                  <a16:creationId xmlns:a16="http://schemas.microsoft.com/office/drawing/2014/main" id="{99A78FF6-0A15-CB91-C141-B17A0B73A740}"/>
                </a:ext>
              </a:extLst>
            </p:cNvPr>
            <p:cNvSpPr txBox="1"/>
            <p:nvPr/>
          </p:nvSpPr>
          <p:spPr>
            <a:xfrm>
              <a:off x="6127469" y="4197268"/>
              <a:ext cx="1135247" cy="369332"/>
            </a:xfrm>
            <a:prstGeom prst="rect">
              <a:avLst/>
            </a:prstGeom>
            <a:noFill/>
          </p:spPr>
          <p:txBody>
            <a:bodyPr wrap="none" rtlCol="0">
              <a:spAutoFit/>
            </a:bodyPr>
            <a:lstStyle/>
            <a:p>
              <a:r>
                <a:rPr lang="en-US" altLang="zh-CN" i="1" dirty="0"/>
                <a:t>Beam axis</a:t>
              </a:r>
              <a:endParaRPr lang="zh-CN" altLang="en-US" i="1" dirty="0"/>
            </a:p>
          </p:txBody>
        </p:sp>
        <p:sp>
          <p:nvSpPr>
            <p:cNvPr id="105" name="文本框 104">
              <a:extLst>
                <a:ext uri="{FF2B5EF4-FFF2-40B4-BE49-F238E27FC236}">
                  <a16:creationId xmlns:a16="http://schemas.microsoft.com/office/drawing/2014/main" id="{548D292D-3D65-880E-C79A-18DF63E1DB3E}"/>
                </a:ext>
              </a:extLst>
            </p:cNvPr>
            <p:cNvSpPr txBox="1"/>
            <p:nvPr/>
          </p:nvSpPr>
          <p:spPr>
            <a:xfrm rot="20225447">
              <a:off x="4458273" y="2618964"/>
              <a:ext cx="758541" cy="261610"/>
            </a:xfrm>
            <a:prstGeom prst="rect">
              <a:avLst/>
            </a:prstGeom>
            <a:solidFill>
              <a:schemeClr val="bg1"/>
            </a:solidFill>
          </p:spPr>
          <p:txBody>
            <a:bodyPr wrap="none" rtlCol="0">
              <a:spAutoFit/>
            </a:bodyPr>
            <a:lstStyle/>
            <a:p>
              <a:r>
                <a:rPr lang="en-US" altLang="zh-CN" sz="1100" dirty="0"/>
                <a:t>Beam axis</a:t>
              </a:r>
              <a:endParaRPr lang="zh-CN" altLang="en-US" sz="1100" dirty="0"/>
            </a:p>
          </p:txBody>
        </p:sp>
        <p:sp>
          <p:nvSpPr>
            <p:cNvPr id="109" name="文本框 108">
              <a:extLst>
                <a:ext uri="{FF2B5EF4-FFF2-40B4-BE49-F238E27FC236}">
                  <a16:creationId xmlns:a16="http://schemas.microsoft.com/office/drawing/2014/main" id="{29E8DBF0-883B-0387-066A-BE4F40A06A0D}"/>
                </a:ext>
              </a:extLst>
            </p:cNvPr>
            <p:cNvSpPr txBox="1"/>
            <p:nvPr/>
          </p:nvSpPr>
          <p:spPr>
            <a:xfrm>
              <a:off x="6367008" y="3343868"/>
              <a:ext cx="1076577" cy="369332"/>
            </a:xfrm>
            <a:prstGeom prst="rect">
              <a:avLst/>
            </a:prstGeom>
            <a:noFill/>
          </p:spPr>
          <p:txBody>
            <a:bodyPr wrap="none" rtlCol="0">
              <a:spAutoFit/>
            </a:bodyPr>
            <a:lstStyle/>
            <a:p>
              <a:r>
                <a:rPr lang="en-US" altLang="zh-CN" i="1" dirty="0"/>
                <a:t>iRPC strip</a:t>
              </a:r>
              <a:endParaRPr lang="zh-CN" altLang="en-US" i="1" dirty="0"/>
            </a:p>
          </p:txBody>
        </p:sp>
        <p:sp>
          <p:nvSpPr>
            <p:cNvPr id="110" name="文本框 109">
              <a:extLst>
                <a:ext uri="{FF2B5EF4-FFF2-40B4-BE49-F238E27FC236}">
                  <a16:creationId xmlns:a16="http://schemas.microsoft.com/office/drawing/2014/main" id="{C7D2A3CF-6FB2-1E01-71AB-7FA480AA94F0}"/>
                </a:ext>
              </a:extLst>
            </p:cNvPr>
            <p:cNvSpPr txBox="1"/>
            <p:nvPr/>
          </p:nvSpPr>
          <p:spPr>
            <a:xfrm>
              <a:off x="4619533" y="4237057"/>
              <a:ext cx="1488677" cy="369332"/>
            </a:xfrm>
            <a:prstGeom prst="rect">
              <a:avLst/>
            </a:prstGeom>
            <a:noFill/>
          </p:spPr>
          <p:txBody>
            <a:bodyPr wrap="square" rtlCol="0">
              <a:spAutoFit/>
            </a:bodyPr>
            <a:lstStyle/>
            <a:p>
              <a:r>
                <a:rPr lang="en-US" altLang="zh-CN" i="1" dirty="0"/>
                <a:t>Collision</a:t>
              </a:r>
              <a:r>
                <a:rPr lang="en-US" altLang="zh-CN" dirty="0"/>
                <a:t> </a:t>
              </a:r>
              <a:endParaRPr lang="zh-CN" altLang="en-US" dirty="0"/>
            </a:p>
          </p:txBody>
        </p:sp>
      </p:grpSp>
      <p:sp>
        <p:nvSpPr>
          <p:cNvPr id="111" name="文本框 110">
            <a:extLst>
              <a:ext uri="{FF2B5EF4-FFF2-40B4-BE49-F238E27FC236}">
                <a16:creationId xmlns:a16="http://schemas.microsoft.com/office/drawing/2014/main" id="{903E0E70-08EE-B897-A404-FBE29661C761}"/>
              </a:ext>
            </a:extLst>
          </p:cNvPr>
          <p:cNvSpPr txBox="1"/>
          <p:nvPr/>
        </p:nvSpPr>
        <p:spPr>
          <a:xfrm rot="17649562">
            <a:off x="7315491" y="2929202"/>
            <a:ext cx="1119217" cy="338554"/>
          </a:xfrm>
          <a:prstGeom prst="rect">
            <a:avLst/>
          </a:prstGeom>
          <a:noFill/>
        </p:spPr>
        <p:txBody>
          <a:bodyPr wrap="none" rtlCol="0">
            <a:spAutoFit/>
          </a:bodyPr>
          <a:lstStyle/>
          <a:p>
            <a:r>
              <a:rPr lang="el-GR" altLang="zh-CN" sz="1600" i="1" dirty="0"/>
              <a:t>Φ</a:t>
            </a:r>
            <a:r>
              <a:rPr lang="en-US" altLang="zh-CN" sz="1600" i="1" dirty="0"/>
              <a:t> direction</a:t>
            </a:r>
            <a:endParaRPr lang="zh-CN" altLang="en-US" sz="1600" i="1" dirty="0"/>
          </a:p>
        </p:txBody>
      </p:sp>
      <p:sp>
        <p:nvSpPr>
          <p:cNvPr id="112" name="文本框 111">
            <a:extLst>
              <a:ext uri="{FF2B5EF4-FFF2-40B4-BE49-F238E27FC236}">
                <a16:creationId xmlns:a16="http://schemas.microsoft.com/office/drawing/2014/main" id="{E8468130-E259-EA18-3122-FA529B1BC558}"/>
              </a:ext>
            </a:extLst>
          </p:cNvPr>
          <p:cNvSpPr txBox="1"/>
          <p:nvPr/>
        </p:nvSpPr>
        <p:spPr>
          <a:xfrm rot="20176280">
            <a:off x="1127560" y="3507687"/>
            <a:ext cx="486030" cy="338554"/>
          </a:xfrm>
          <a:prstGeom prst="rect">
            <a:avLst/>
          </a:prstGeom>
          <a:noFill/>
        </p:spPr>
        <p:txBody>
          <a:bodyPr wrap="none" rtlCol="0">
            <a:spAutoFit/>
          </a:bodyPr>
          <a:lstStyle/>
          <a:p>
            <a:r>
              <a:rPr lang="en-US" altLang="zh-CN" sz="1600" i="1" dirty="0"/>
              <a:t>hits</a:t>
            </a:r>
            <a:endParaRPr lang="zh-CN" altLang="en-US" sz="1600"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631547" y="58618"/>
            <a:ext cx="1494750"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lvl="0">
              <a:defRPr/>
            </a:pP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927" y="-5318"/>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5</a:t>
            </a:fld>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219" name="文本框 218"/>
          <p:cNvSpPr txBox="1"/>
          <p:nvPr/>
        </p:nvSpPr>
        <p:spPr>
          <a:xfrm>
            <a:off x="1765626" y="105990"/>
            <a:ext cx="7891071" cy="646331"/>
          </a:xfrm>
          <a:prstGeom prst="rect">
            <a:avLst/>
          </a:prstGeom>
          <a:noFill/>
        </p:spPr>
        <p:txBody>
          <a:bodyPr wrap="none" rtlCol="0">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lang="en-US" altLang="zh-CN" sz="3600" dirty="0">
                <a:solidFill>
                  <a:schemeClr val="tx1"/>
                </a:solidFill>
                <a:latin typeface="Calibri Light" panose="020F0302020204030204" pitchFamily="34" charset="0"/>
                <a:cs typeface="Calibri Light" panose="020F0302020204030204" pitchFamily="34" charset="0"/>
              </a:rPr>
              <a:t> BE Roadmap and Schedule agreed in RPC</a:t>
            </a:r>
            <a:endParaRPr kumimoji="0" lang="en-US" altLang="zh-CN" sz="3600" b="0" i="0" u="none" strike="noStrike" kern="1200" cap="none" spc="-20" normalizeH="0" baseline="0" noProof="0" dirty="0">
              <a:ln>
                <a:noFill/>
              </a:ln>
              <a:solidFill>
                <a:prstClr val="black"/>
              </a:solidFill>
              <a:effectLst/>
              <a:uLnTx/>
              <a:uFillTx/>
              <a:latin typeface="Calibri Light" panose="020F0302020204030204" pitchFamily="34" charset="0"/>
              <a:ea typeface="宋体" panose="02010600030101010101" pitchFamily="2" charset="-122"/>
              <a:cs typeface="Calibri Light" panose="020F0302020204030204" pitchFamily="34" charset="0"/>
            </a:endParaRPr>
          </a:p>
        </p:txBody>
      </p:sp>
      <p:sp>
        <p:nvSpPr>
          <p:cNvPr id="7" name="日期占位符 6">
            <a:extLst>
              <a:ext uri="{FF2B5EF4-FFF2-40B4-BE49-F238E27FC236}">
                <a16:creationId xmlns:a16="http://schemas.microsoft.com/office/drawing/2014/main" id="{C9CA04A6-04C6-C199-46B0-6412A68447AA}"/>
              </a:ext>
            </a:extLst>
          </p:cNvPr>
          <p:cNvSpPr>
            <a:spLocks noGrp="1"/>
          </p:cNvSpPr>
          <p:nvPr>
            <p:ph type="dt" sz="half" idx="10"/>
          </p:nvPr>
        </p:nvSpPr>
        <p:spPr/>
        <p:txBody>
          <a:bodyPr/>
          <a:lstStyle/>
          <a:p>
            <a:r>
              <a:rPr lang="en-US" altLang="zh-CN"/>
              <a:t>2022/8/1</a:t>
            </a:r>
            <a:endParaRPr lang="zh-CN" altLang="en-US"/>
          </a:p>
        </p:txBody>
      </p:sp>
      <p:sp>
        <p:nvSpPr>
          <p:cNvPr id="10" name="页脚占位符 9">
            <a:extLst>
              <a:ext uri="{FF2B5EF4-FFF2-40B4-BE49-F238E27FC236}">
                <a16:creationId xmlns:a16="http://schemas.microsoft.com/office/drawing/2014/main" id="{C3935065-9E6C-9781-D5A7-A194249CFD79}"/>
              </a:ext>
            </a:extLst>
          </p:cNvPr>
          <p:cNvSpPr>
            <a:spLocks noGrp="1"/>
          </p:cNvSpPr>
          <p:nvPr>
            <p:ph type="ftr" sz="quarter" idx="11"/>
          </p:nvPr>
        </p:nvSpPr>
        <p:spPr/>
        <p:txBody>
          <a:bodyPr/>
          <a:lstStyle/>
          <a:p>
            <a:r>
              <a:rPr lang="en-US" altLang="zh-CN" dirty="0"/>
              <a:t>RT2022</a:t>
            </a:r>
            <a:endParaRPr lang="zh-CN" altLang="en-US" dirty="0"/>
          </a:p>
        </p:txBody>
      </p:sp>
      <p:sp>
        <p:nvSpPr>
          <p:cNvPr id="26" name="Content Placeholder 2">
            <a:extLst>
              <a:ext uri="{FF2B5EF4-FFF2-40B4-BE49-F238E27FC236}">
                <a16:creationId xmlns:a16="http://schemas.microsoft.com/office/drawing/2014/main" id="{5193A810-FBA1-5B2D-2099-A6439420444A}"/>
              </a:ext>
            </a:extLst>
          </p:cNvPr>
          <p:cNvSpPr>
            <a:spLocks noGrp="1"/>
          </p:cNvSpPr>
          <p:nvPr>
            <p:ph idx="1"/>
          </p:nvPr>
        </p:nvSpPr>
        <p:spPr>
          <a:xfrm>
            <a:off x="311095" y="1223563"/>
            <a:ext cx="8121128" cy="1344562"/>
          </a:xfrm>
        </p:spPr>
        <p:txBody>
          <a:bodyPr>
            <a:normAutofit fontScale="92500" lnSpcReduction="10000"/>
          </a:bodyPr>
          <a:lstStyle/>
          <a:p>
            <a:pPr marL="342900" indent="-342900" algn="just">
              <a:buFont typeface="Arial" panose="020B0604020202020204" pitchFamily="34" charset="0"/>
              <a:buChar char="•"/>
            </a:pPr>
            <a:r>
              <a:rPr lang="en-US" altLang="zh-CN" sz="2000" b="1" dirty="0"/>
              <a:t>iRPC backend </a:t>
            </a:r>
          </a:p>
          <a:p>
            <a:pPr marL="800100" lvl="1" indent="-342900" algn="just">
              <a:buFont typeface="Arial" panose="020B0604020202020204" pitchFamily="34" charset="0"/>
              <a:buChar char="•"/>
            </a:pPr>
            <a:r>
              <a:rPr lang="en-US" altLang="zh-CN" dirty="0"/>
              <a:t>2 Steps Installation Roadmap: </a:t>
            </a:r>
            <a:r>
              <a:rPr lang="en-US" altLang="zh-CN" dirty="0" err="1"/>
              <a:t>uTCA+ATCA</a:t>
            </a:r>
            <a:endParaRPr lang="en-US" altLang="zh-CN" dirty="0">
              <a:solidFill>
                <a:sysClr val="windowText" lastClr="000000"/>
              </a:solidFill>
            </a:endParaRPr>
          </a:p>
          <a:p>
            <a:pPr marL="800100" lvl="1" indent="-342900" algn="just">
              <a:buFont typeface="Arial" panose="020B0604020202020204" pitchFamily="34" charset="0"/>
              <a:buChar char="•"/>
            </a:pPr>
            <a:r>
              <a:rPr lang="en-US" altLang="zh-CN" b="1" dirty="0">
                <a:solidFill>
                  <a:srgbClr val="FF0000"/>
                </a:solidFill>
              </a:rPr>
              <a:t>2022-2023: iRPC BE </a:t>
            </a:r>
            <a:r>
              <a:rPr lang="en-US" altLang="zh-CN" b="1" dirty="0" err="1">
                <a:solidFill>
                  <a:srgbClr val="FF0000"/>
                </a:solidFill>
              </a:rPr>
              <a:t>uTCA</a:t>
            </a:r>
            <a:r>
              <a:rPr lang="en-US" altLang="zh-CN" b="1" dirty="0">
                <a:solidFill>
                  <a:srgbClr val="FF0000"/>
                </a:solidFill>
              </a:rPr>
              <a:t> (current work for demonstrator)</a:t>
            </a:r>
          </a:p>
          <a:p>
            <a:pPr marL="800100" lvl="1" indent="-342900" algn="just">
              <a:buFont typeface="Arial" panose="020B0604020202020204" pitchFamily="34" charset="0"/>
              <a:buChar char="•"/>
            </a:pPr>
            <a:r>
              <a:rPr lang="en-US" altLang="zh-CN" dirty="0">
                <a:solidFill>
                  <a:schemeClr val="tx1"/>
                </a:solidFill>
              </a:rPr>
              <a:t>2024: iRPC BE ATCA-Serenity </a:t>
            </a:r>
            <a:r>
              <a:rPr lang="en-US" altLang="zh-CN" dirty="0"/>
              <a:t>(final system)</a:t>
            </a:r>
            <a:r>
              <a:rPr lang="en-US" altLang="zh-CN" dirty="0">
                <a:solidFill>
                  <a:schemeClr val="tx1"/>
                </a:solidFill>
              </a:rPr>
              <a:t> </a:t>
            </a:r>
          </a:p>
        </p:txBody>
      </p:sp>
      <p:grpSp>
        <p:nvGrpSpPr>
          <p:cNvPr id="27" name="组合 26">
            <a:extLst>
              <a:ext uri="{FF2B5EF4-FFF2-40B4-BE49-F238E27FC236}">
                <a16:creationId xmlns:a16="http://schemas.microsoft.com/office/drawing/2014/main" id="{8F57054D-CFC2-AE61-74E3-D455C2ADA9EE}"/>
              </a:ext>
            </a:extLst>
          </p:cNvPr>
          <p:cNvGrpSpPr/>
          <p:nvPr/>
        </p:nvGrpSpPr>
        <p:grpSpPr>
          <a:xfrm>
            <a:off x="364036" y="2426089"/>
            <a:ext cx="11703274" cy="2569845"/>
            <a:chOff x="488726" y="3049089"/>
            <a:chExt cx="11703274" cy="2569845"/>
          </a:xfrm>
        </p:grpSpPr>
        <p:grpSp>
          <p:nvGrpSpPr>
            <p:cNvPr id="28" name="Group 65">
              <a:extLst>
                <a:ext uri="{FF2B5EF4-FFF2-40B4-BE49-F238E27FC236}">
                  <a16:creationId xmlns:a16="http://schemas.microsoft.com/office/drawing/2014/main" id="{F3CC8C6F-2F3F-2D03-1A1E-2BD18793D581}"/>
                </a:ext>
              </a:extLst>
            </p:cNvPr>
            <p:cNvGrpSpPr/>
            <p:nvPr/>
          </p:nvGrpSpPr>
          <p:grpSpPr>
            <a:xfrm>
              <a:off x="1311855" y="3049089"/>
              <a:ext cx="10880145" cy="2569845"/>
              <a:chOff x="1212522" y="4225887"/>
              <a:chExt cx="10880145" cy="2569845"/>
            </a:xfrm>
          </p:grpSpPr>
          <p:sp>
            <p:nvSpPr>
              <p:cNvPr id="33" name="Rectangle 66">
                <a:extLst>
                  <a:ext uri="{FF2B5EF4-FFF2-40B4-BE49-F238E27FC236}">
                    <a16:creationId xmlns:a16="http://schemas.microsoft.com/office/drawing/2014/main" id="{ED537088-90D2-D233-1565-21B678E4A398}"/>
                  </a:ext>
                </a:extLst>
              </p:cNvPr>
              <p:cNvSpPr/>
              <p:nvPr/>
            </p:nvSpPr>
            <p:spPr>
              <a:xfrm>
                <a:off x="5935412" y="5405288"/>
                <a:ext cx="121613" cy="347011"/>
              </a:xfrm>
              <a:prstGeom prst="rect">
                <a:avLst/>
              </a:prstGeom>
              <a:solidFill>
                <a:srgbClr val="996633"/>
              </a:solidFill>
              <a:ln>
                <a:solidFill>
                  <a:schemeClr val="tx1"/>
                </a:solidFill>
              </a:ln>
            </p:spPr>
            <p:style>
              <a:lnRef idx="1">
                <a:schemeClr val="accent1"/>
              </a:lnRef>
              <a:fillRef idx="3">
                <a:schemeClr val="accent1"/>
              </a:fillRef>
              <a:effectRef idx="2">
                <a:schemeClr val="accent1"/>
              </a:effectRef>
              <a:fontRef idx="minor">
                <a:schemeClr val="lt1"/>
              </a:fontRef>
            </p:style>
            <p:txBody>
              <a:bodyPr vert="vert" lIns="83988" tIns="41994" rIns="83988" bIns="4199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a:ea typeface="+mn-ea"/>
                    <a:cs typeface="+mn-cs"/>
                  </a:rPr>
                  <a:t>ESR</a:t>
                </a:r>
              </a:p>
            </p:txBody>
          </p:sp>
          <p:sp>
            <p:nvSpPr>
              <p:cNvPr id="34" name="object 156">
                <a:extLst>
                  <a:ext uri="{FF2B5EF4-FFF2-40B4-BE49-F238E27FC236}">
                    <a16:creationId xmlns:a16="http://schemas.microsoft.com/office/drawing/2014/main" id="{2EEF5715-5EED-AC29-4DBD-C18BD9B70F34}"/>
                  </a:ext>
                </a:extLst>
              </p:cNvPr>
              <p:cNvSpPr/>
              <p:nvPr/>
            </p:nvSpPr>
            <p:spPr>
              <a:xfrm>
                <a:off x="7556629" y="5059219"/>
                <a:ext cx="409637" cy="405555"/>
              </a:xfrm>
              <a:custGeom>
                <a:avLst/>
                <a:gdLst/>
                <a:ahLst/>
                <a:cxnLst/>
                <a:rect l="l" t="t" r="r" b="b"/>
                <a:pathLst>
                  <a:path w="1260475" h="207645">
                    <a:moveTo>
                      <a:pt x="0" y="207414"/>
                    </a:moveTo>
                    <a:lnTo>
                      <a:pt x="1260361" y="207414"/>
                    </a:lnTo>
                    <a:lnTo>
                      <a:pt x="1260361" y="0"/>
                    </a:lnTo>
                    <a:lnTo>
                      <a:pt x="0" y="0"/>
                    </a:lnTo>
                    <a:lnTo>
                      <a:pt x="0" y="207414"/>
                    </a:lnTo>
                    <a:close/>
                  </a:path>
                </a:pathLst>
              </a:custGeom>
              <a:solidFill>
                <a:srgbClr val="00008F"/>
              </a:solidFill>
              <a:ln>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Calibri"/>
                    <a:ea typeface="+mn-ea"/>
                    <a:cs typeface="+mn-cs"/>
                  </a:rPr>
                  <a:t>EYETS</a:t>
                </a:r>
                <a:endParaRPr kumimoji="0" sz="1100" b="0" i="0" u="none" strike="noStrike" kern="1200" cap="none" spc="0" normalizeH="0" baseline="0" noProof="0" dirty="0">
                  <a:ln>
                    <a:noFill/>
                  </a:ln>
                  <a:solidFill>
                    <a:srgbClr val="FFFFFF"/>
                  </a:solidFill>
                  <a:effectLst/>
                  <a:uLnTx/>
                  <a:uFillTx/>
                  <a:latin typeface="Calibri"/>
                  <a:ea typeface="+mn-ea"/>
                  <a:cs typeface="+mn-cs"/>
                </a:endParaRPr>
              </a:p>
            </p:txBody>
          </p:sp>
          <p:grpSp>
            <p:nvGrpSpPr>
              <p:cNvPr id="35" name="Group 68">
                <a:extLst>
                  <a:ext uri="{FF2B5EF4-FFF2-40B4-BE49-F238E27FC236}">
                    <a16:creationId xmlns:a16="http://schemas.microsoft.com/office/drawing/2014/main" id="{53E4BBFC-B542-7D2A-54D6-95B534371EC5}"/>
                  </a:ext>
                </a:extLst>
              </p:cNvPr>
              <p:cNvGrpSpPr/>
              <p:nvPr/>
            </p:nvGrpSpPr>
            <p:grpSpPr>
              <a:xfrm>
                <a:off x="1212522" y="4225887"/>
                <a:ext cx="10880145" cy="2569845"/>
                <a:chOff x="1212522" y="4225887"/>
                <a:chExt cx="10880145" cy="2569845"/>
              </a:xfrm>
            </p:grpSpPr>
            <p:grpSp>
              <p:nvGrpSpPr>
                <p:cNvPr id="37" name="Group 70">
                  <a:extLst>
                    <a:ext uri="{FF2B5EF4-FFF2-40B4-BE49-F238E27FC236}">
                      <a16:creationId xmlns:a16="http://schemas.microsoft.com/office/drawing/2014/main" id="{AC8EB5D5-8E2A-38DE-83DA-C685794B352D}"/>
                    </a:ext>
                  </a:extLst>
                </p:cNvPr>
                <p:cNvGrpSpPr/>
                <p:nvPr/>
              </p:nvGrpSpPr>
              <p:grpSpPr>
                <a:xfrm>
                  <a:off x="1212522" y="4776793"/>
                  <a:ext cx="9477555" cy="1514931"/>
                  <a:chOff x="1333261" y="667924"/>
                  <a:chExt cx="9477555" cy="1514931"/>
                </a:xfrm>
              </p:grpSpPr>
              <p:sp>
                <p:nvSpPr>
                  <p:cNvPr id="45" name="TextBox 79">
                    <a:extLst>
                      <a:ext uri="{FF2B5EF4-FFF2-40B4-BE49-F238E27FC236}">
                        <a16:creationId xmlns:a16="http://schemas.microsoft.com/office/drawing/2014/main" id="{54E94E33-1328-7B9D-B532-B290BCD56073}"/>
                      </a:ext>
                    </a:extLst>
                  </p:cNvPr>
                  <p:cNvSpPr txBox="1"/>
                  <p:nvPr/>
                </p:nvSpPr>
                <p:spPr>
                  <a:xfrm>
                    <a:off x="1433962" y="667924"/>
                    <a:ext cx="629205" cy="497904"/>
                  </a:xfrm>
                  <a:prstGeom prst="rect">
                    <a:avLst/>
                  </a:prstGeom>
                  <a:noFill/>
                  <a:ln>
                    <a:noFill/>
                  </a:ln>
                </p:spPr>
                <p:txBody>
                  <a:bodyPr wrap="non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2016</a:t>
                    </a:r>
                  </a:p>
                </p:txBody>
              </p:sp>
              <p:sp>
                <p:nvSpPr>
                  <p:cNvPr id="46" name="TextBox 80">
                    <a:extLst>
                      <a:ext uri="{FF2B5EF4-FFF2-40B4-BE49-F238E27FC236}">
                        <a16:creationId xmlns:a16="http://schemas.microsoft.com/office/drawing/2014/main" id="{C55842C9-D03A-A404-18AA-89730D5EF79B}"/>
                      </a:ext>
                    </a:extLst>
                  </p:cNvPr>
                  <p:cNvSpPr txBox="1"/>
                  <p:nvPr/>
                </p:nvSpPr>
                <p:spPr>
                  <a:xfrm>
                    <a:off x="2304326" y="667924"/>
                    <a:ext cx="629205" cy="497904"/>
                  </a:xfrm>
                  <a:prstGeom prst="rect">
                    <a:avLst/>
                  </a:prstGeom>
                  <a:noFill/>
                  <a:ln>
                    <a:noFill/>
                  </a:ln>
                </p:spPr>
                <p:txBody>
                  <a:bodyPr wrap="non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2017</a:t>
                    </a:r>
                  </a:p>
                </p:txBody>
              </p:sp>
              <p:sp>
                <p:nvSpPr>
                  <p:cNvPr id="47" name="TextBox 81">
                    <a:extLst>
                      <a:ext uri="{FF2B5EF4-FFF2-40B4-BE49-F238E27FC236}">
                        <a16:creationId xmlns:a16="http://schemas.microsoft.com/office/drawing/2014/main" id="{01CA77F8-16B8-9DAE-BEAB-528269382995}"/>
                      </a:ext>
                    </a:extLst>
                  </p:cNvPr>
                  <p:cNvSpPr txBox="1"/>
                  <p:nvPr/>
                </p:nvSpPr>
                <p:spPr>
                  <a:xfrm>
                    <a:off x="3030560" y="667924"/>
                    <a:ext cx="629205" cy="497904"/>
                  </a:xfrm>
                  <a:prstGeom prst="rect">
                    <a:avLst/>
                  </a:prstGeom>
                  <a:noFill/>
                  <a:ln>
                    <a:noFill/>
                  </a:ln>
                </p:spPr>
                <p:txBody>
                  <a:bodyPr wrap="non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2018</a:t>
                    </a:r>
                  </a:p>
                </p:txBody>
              </p:sp>
              <p:sp>
                <p:nvSpPr>
                  <p:cNvPr id="48" name="TextBox 82">
                    <a:extLst>
                      <a:ext uri="{FF2B5EF4-FFF2-40B4-BE49-F238E27FC236}">
                        <a16:creationId xmlns:a16="http://schemas.microsoft.com/office/drawing/2014/main" id="{474B634C-3C36-DC9E-F6A5-04314C854E69}"/>
                      </a:ext>
                    </a:extLst>
                  </p:cNvPr>
                  <p:cNvSpPr txBox="1"/>
                  <p:nvPr/>
                </p:nvSpPr>
                <p:spPr>
                  <a:xfrm>
                    <a:off x="3897225" y="667924"/>
                    <a:ext cx="629205" cy="497904"/>
                  </a:xfrm>
                  <a:prstGeom prst="rect">
                    <a:avLst/>
                  </a:prstGeom>
                  <a:noFill/>
                  <a:ln>
                    <a:noFill/>
                  </a:ln>
                </p:spPr>
                <p:txBody>
                  <a:bodyPr wrap="non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2019</a:t>
                    </a:r>
                  </a:p>
                </p:txBody>
              </p:sp>
              <p:sp>
                <p:nvSpPr>
                  <p:cNvPr id="49" name="TextBox 83">
                    <a:extLst>
                      <a:ext uri="{FF2B5EF4-FFF2-40B4-BE49-F238E27FC236}">
                        <a16:creationId xmlns:a16="http://schemas.microsoft.com/office/drawing/2014/main" id="{2F650A00-A7B0-00C0-032F-3A46E8A55705}"/>
                      </a:ext>
                    </a:extLst>
                  </p:cNvPr>
                  <p:cNvSpPr txBox="1"/>
                  <p:nvPr/>
                </p:nvSpPr>
                <p:spPr>
                  <a:xfrm>
                    <a:off x="4693673" y="667924"/>
                    <a:ext cx="629205" cy="497904"/>
                  </a:xfrm>
                  <a:prstGeom prst="rect">
                    <a:avLst/>
                  </a:prstGeom>
                  <a:noFill/>
                  <a:ln>
                    <a:noFill/>
                  </a:ln>
                </p:spPr>
                <p:txBody>
                  <a:bodyPr wrap="non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2020</a:t>
                    </a:r>
                  </a:p>
                </p:txBody>
              </p:sp>
              <p:sp>
                <p:nvSpPr>
                  <p:cNvPr id="50" name="TextBox 84">
                    <a:extLst>
                      <a:ext uri="{FF2B5EF4-FFF2-40B4-BE49-F238E27FC236}">
                        <a16:creationId xmlns:a16="http://schemas.microsoft.com/office/drawing/2014/main" id="{4F1E64F8-A4F7-12BF-F664-54BDEFC10B92}"/>
                      </a:ext>
                    </a:extLst>
                  </p:cNvPr>
                  <p:cNvSpPr txBox="1"/>
                  <p:nvPr/>
                </p:nvSpPr>
                <p:spPr>
                  <a:xfrm>
                    <a:off x="5490121" y="667924"/>
                    <a:ext cx="629205" cy="497904"/>
                  </a:xfrm>
                  <a:prstGeom prst="rect">
                    <a:avLst/>
                  </a:prstGeom>
                  <a:noFill/>
                  <a:ln>
                    <a:noFill/>
                  </a:ln>
                </p:spPr>
                <p:txBody>
                  <a:bodyPr wrap="non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2021</a:t>
                    </a:r>
                  </a:p>
                </p:txBody>
              </p:sp>
              <p:sp>
                <p:nvSpPr>
                  <p:cNvPr id="51" name="TextBox 85">
                    <a:extLst>
                      <a:ext uri="{FF2B5EF4-FFF2-40B4-BE49-F238E27FC236}">
                        <a16:creationId xmlns:a16="http://schemas.microsoft.com/office/drawing/2014/main" id="{792DC56A-1DAD-C026-5A54-7A354B50A25E}"/>
                      </a:ext>
                    </a:extLst>
                  </p:cNvPr>
                  <p:cNvSpPr txBox="1"/>
                  <p:nvPr/>
                </p:nvSpPr>
                <p:spPr>
                  <a:xfrm>
                    <a:off x="6286570" y="667924"/>
                    <a:ext cx="629205" cy="497904"/>
                  </a:xfrm>
                  <a:prstGeom prst="rect">
                    <a:avLst/>
                  </a:prstGeom>
                  <a:noFill/>
                  <a:ln>
                    <a:noFill/>
                  </a:ln>
                </p:spPr>
                <p:txBody>
                  <a:bodyPr wrap="non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2022</a:t>
                    </a:r>
                  </a:p>
                </p:txBody>
              </p:sp>
              <p:sp>
                <p:nvSpPr>
                  <p:cNvPr id="52" name="TextBox 86">
                    <a:extLst>
                      <a:ext uri="{FF2B5EF4-FFF2-40B4-BE49-F238E27FC236}">
                        <a16:creationId xmlns:a16="http://schemas.microsoft.com/office/drawing/2014/main" id="{88CA2B81-8114-CF88-289E-5084F1D30566}"/>
                      </a:ext>
                    </a:extLst>
                  </p:cNvPr>
                  <p:cNvSpPr txBox="1"/>
                  <p:nvPr/>
                </p:nvSpPr>
                <p:spPr>
                  <a:xfrm>
                    <a:off x="7083016" y="667924"/>
                    <a:ext cx="629205" cy="497904"/>
                  </a:xfrm>
                  <a:prstGeom prst="rect">
                    <a:avLst/>
                  </a:prstGeom>
                  <a:noFill/>
                  <a:ln>
                    <a:noFill/>
                  </a:ln>
                </p:spPr>
                <p:txBody>
                  <a:bodyPr wrap="non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2023</a:t>
                    </a:r>
                  </a:p>
                </p:txBody>
              </p:sp>
              <p:sp>
                <p:nvSpPr>
                  <p:cNvPr id="53" name="TextBox 87">
                    <a:extLst>
                      <a:ext uri="{FF2B5EF4-FFF2-40B4-BE49-F238E27FC236}">
                        <a16:creationId xmlns:a16="http://schemas.microsoft.com/office/drawing/2014/main" id="{4AD10AFC-A7B6-F547-E298-27226E8CCFBF}"/>
                      </a:ext>
                    </a:extLst>
                  </p:cNvPr>
                  <p:cNvSpPr txBox="1"/>
                  <p:nvPr/>
                </p:nvSpPr>
                <p:spPr>
                  <a:xfrm>
                    <a:off x="7879468" y="667924"/>
                    <a:ext cx="629205" cy="497904"/>
                  </a:xfrm>
                  <a:prstGeom prst="rect">
                    <a:avLst/>
                  </a:prstGeom>
                  <a:noFill/>
                  <a:ln>
                    <a:noFill/>
                  </a:ln>
                </p:spPr>
                <p:txBody>
                  <a:bodyPr wrap="non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2024</a:t>
                    </a:r>
                  </a:p>
                </p:txBody>
              </p:sp>
              <p:sp>
                <p:nvSpPr>
                  <p:cNvPr id="54" name="TextBox 88">
                    <a:extLst>
                      <a:ext uri="{FF2B5EF4-FFF2-40B4-BE49-F238E27FC236}">
                        <a16:creationId xmlns:a16="http://schemas.microsoft.com/office/drawing/2014/main" id="{2F311EAA-C9A6-4B7A-FE83-1B53E455A1BC}"/>
                      </a:ext>
                    </a:extLst>
                  </p:cNvPr>
                  <p:cNvSpPr txBox="1"/>
                  <p:nvPr/>
                </p:nvSpPr>
                <p:spPr>
                  <a:xfrm>
                    <a:off x="8675915" y="667924"/>
                    <a:ext cx="629205" cy="497904"/>
                  </a:xfrm>
                  <a:prstGeom prst="rect">
                    <a:avLst/>
                  </a:prstGeom>
                  <a:noFill/>
                  <a:ln>
                    <a:noFill/>
                  </a:ln>
                </p:spPr>
                <p:txBody>
                  <a:bodyPr wrap="non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2025</a:t>
                    </a:r>
                  </a:p>
                </p:txBody>
              </p:sp>
              <p:grpSp>
                <p:nvGrpSpPr>
                  <p:cNvPr id="55" name="Group 89">
                    <a:extLst>
                      <a:ext uri="{FF2B5EF4-FFF2-40B4-BE49-F238E27FC236}">
                        <a16:creationId xmlns:a16="http://schemas.microsoft.com/office/drawing/2014/main" id="{A94B6CCD-F9DD-E9CA-09B8-92094E994294}"/>
                      </a:ext>
                    </a:extLst>
                  </p:cNvPr>
                  <p:cNvGrpSpPr/>
                  <p:nvPr/>
                </p:nvGrpSpPr>
                <p:grpSpPr>
                  <a:xfrm>
                    <a:off x="1340638" y="1181991"/>
                    <a:ext cx="5695629" cy="741408"/>
                    <a:chOff x="1340638" y="1181991"/>
                    <a:chExt cx="5695629" cy="5574530"/>
                  </a:xfrm>
                </p:grpSpPr>
                <p:cxnSp>
                  <p:nvCxnSpPr>
                    <p:cNvPr id="64" name="Straight Connector 98">
                      <a:extLst>
                        <a:ext uri="{FF2B5EF4-FFF2-40B4-BE49-F238E27FC236}">
                          <a16:creationId xmlns:a16="http://schemas.microsoft.com/office/drawing/2014/main" id="{7A815AC0-E04B-9E6D-C4F0-A8F8E3B0903E}"/>
                        </a:ext>
                      </a:extLst>
                    </p:cNvPr>
                    <p:cNvCxnSpPr/>
                    <p:nvPr/>
                  </p:nvCxnSpPr>
                  <p:spPr>
                    <a:xfrm flipH="1">
                      <a:off x="7036265" y="1181991"/>
                      <a:ext cx="2" cy="5574530"/>
                    </a:xfrm>
                    <a:prstGeom prst="line">
                      <a:avLst/>
                    </a:prstGeom>
                    <a:ln w="635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65" name="Straight Connector 99">
                      <a:extLst>
                        <a:ext uri="{FF2B5EF4-FFF2-40B4-BE49-F238E27FC236}">
                          <a16:creationId xmlns:a16="http://schemas.microsoft.com/office/drawing/2014/main" id="{1BB91E05-D454-2C01-1B63-00128EFA8321}"/>
                        </a:ext>
                      </a:extLst>
                    </p:cNvPr>
                    <p:cNvCxnSpPr/>
                    <p:nvPr/>
                  </p:nvCxnSpPr>
                  <p:spPr>
                    <a:xfrm>
                      <a:off x="6188395" y="1181991"/>
                      <a:ext cx="0" cy="5419206"/>
                    </a:xfrm>
                    <a:prstGeom prst="line">
                      <a:avLst/>
                    </a:prstGeom>
                    <a:ln w="635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66" name="Straight Connector 100">
                      <a:extLst>
                        <a:ext uri="{FF2B5EF4-FFF2-40B4-BE49-F238E27FC236}">
                          <a16:creationId xmlns:a16="http://schemas.microsoft.com/office/drawing/2014/main" id="{E492A9E2-6777-AD2A-0C3B-14FF1B6CBE67}"/>
                        </a:ext>
                      </a:extLst>
                    </p:cNvPr>
                    <p:cNvCxnSpPr/>
                    <p:nvPr/>
                  </p:nvCxnSpPr>
                  <p:spPr>
                    <a:xfrm flipH="1">
                      <a:off x="2919327" y="1203050"/>
                      <a:ext cx="14207" cy="5553471"/>
                    </a:xfrm>
                    <a:prstGeom prst="line">
                      <a:avLst/>
                    </a:prstGeom>
                    <a:ln w="635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67" name="Straight Connector 101">
                      <a:extLst>
                        <a:ext uri="{FF2B5EF4-FFF2-40B4-BE49-F238E27FC236}">
                          <a16:creationId xmlns:a16="http://schemas.microsoft.com/office/drawing/2014/main" id="{0A84B2CF-F19A-306B-8718-17B107F32146}"/>
                        </a:ext>
                      </a:extLst>
                    </p:cNvPr>
                    <p:cNvCxnSpPr/>
                    <p:nvPr/>
                  </p:nvCxnSpPr>
                  <p:spPr>
                    <a:xfrm flipH="1">
                      <a:off x="1340638" y="1181991"/>
                      <a:ext cx="2" cy="5574530"/>
                    </a:xfrm>
                    <a:prstGeom prst="line">
                      <a:avLst/>
                    </a:prstGeom>
                    <a:ln w="635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68" name="Straight Connector 102">
                      <a:extLst>
                        <a:ext uri="{FF2B5EF4-FFF2-40B4-BE49-F238E27FC236}">
                          <a16:creationId xmlns:a16="http://schemas.microsoft.com/office/drawing/2014/main" id="{68FEC727-DB48-CCE6-23E4-A007005BBA27}"/>
                        </a:ext>
                      </a:extLst>
                    </p:cNvPr>
                    <p:cNvCxnSpPr/>
                    <p:nvPr/>
                  </p:nvCxnSpPr>
                  <p:spPr>
                    <a:xfrm>
                      <a:off x="2104536" y="1181991"/>
                      <a:ext cx="0" cy="5574530"/>
                    </a:xfrm>
                    <a:prstGeom prst="line">
                      <a:avLst/>
                    </a:prstGeom>
                    <a:ln w="635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69" name="Straight Connector 103">
                      <a:extLst>
                        <a:ext uri="{FF2B5EF4-FFF2-40B4-BE49-F238E27FC236}">
                          <a16:creationId xmlns:a16="http://schemas.microsoft.com/office/drawing/2014/main" id="{B86A2930-AF9C-9323-CFE6-F4C6C88FC8C0}"/>
                        </a:ext>
                      </a:extLst>
                    </p:cNvPr>
                    <p:cNvCxnSpPr/>
                    <p:nvPr/>
                  </p:nvCxnSpPr>
                  <p:spPr>
                    <a:xfrm>
                      <a:off x="4526432" y="1181991"/>
                      <a:ext cx="0" cy="5574530"/>
                    </a:xfrm>
                    <a:prstGeom prst="line">
                      <a:avLst/>
                    </a:prstGeom>
                    <a:ln w="635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0" name="Straight Connector 104">
                      <a:extLst>
                        <a:ext uri="{FF2B5EF4-FFF2-40B4-BE49-F238E27FC236}">
                          <a16:creationId xmlns:a16="http://schemas.microsoft.com/office/drawing/2014/main" id="{C77CBBB9-9C26-6B31-BF41-C121A075FE59}"/>
                        </a:ext>
                      </a:extLst>
                    </p:cNvPr>
                    <p:cNvCxnSpPr/>
                    <p:nvPr/>
                  </p:nvCxnSpPr>
                  <p:spPr>
                    <a:xfrm>
                      <a:off x="3729982" y="1181991"/>
                      <a:ext cx="0" cy="5574530"/>
                    </a:xfrm>
                    <a:prstGeom prst="line">
                      <a:avLst/>
                    </a:prstGeom>
                    <a:ln w="6350" cmpd="sng">
                      <a:solidFill>
                        <a:schemeClr val="tx1"/>
                      </a:solidFill>
                      <a:prstDash val="dash"/>
                    </a:ln>
                  </p:spPr>
                  <p:style>
                    <a:lnRef idx="2">
                      <a:schemeClr val="accent1"/>
                    </a:lnRef>
                    <a:fillRef idx="0">
                      <a:schemeClr val="accent1"/>
                    </a:fillRef>
                    <a:effectRef idx="1">
                      <a:schemeClr val="accent1"/>
                    </a:effectRef>
                    <a:fontRef idx="minor">
                      <a:schemeClr val="tx1"/>
                    </a:fontRef>
                  </p:style>
                </p:cxnSp>
              </p:grpSp>
              <p:sp>
                <p:nvSpPr>
                  <p:cNvPr id="56" name="Rectangle 90">
                    <a:extLst>
                      <a:ext uri="{FF2B5EF4-FFF2-40B4-BE49-F238E27FC236}">
                        <a16:creationId xmlns:a16="http://schemas.microsoft.com/office/drawing/2014/main" id="{E5B03083-CB61-0585-3892-A7FABDED1FE6}"/>
                      </a:ext>
                    </a:extLst>
                  </p:cNvPr>
                  <p:cNvSpPr/>
                  <p:nvPr/>
                </p:nvSpPr>
                <p:spPr>
                  <a:xfrm flipH="1">
                    <a:off x="2657848" y="1133496"/>
                    <a:ext cx="131699" cy="1049359"/>
                  </a:xfrm>
                  <a:prstGeom prst="rect">
                    <a:avLst/>
                  </a:prstGeom>
                  <a:solidFill>
                    <a:srgbClr val="996633"/>
                  </a:solidFill>
                  <a:ln>
                    <a:solidFill>
                      <a:schemeClr val="tx1"/>
                    </a:solidFill>
                  </a:ln>
                </p:spPr>
                <p:style>
                  <a:lnRef idx="1">
                    <a:schemeClr val="accent1"/>
                  </a:lnRef>
                  <a:fillRef idx="3">
                    <a:schemeClr val="accent1"/>
                  </a:fillRef>
                  <a:effectRef idx="2">
                    <a:schemeClr val="accent1"/>
                  </a:effectRef>
                  <a:fontRef idx="minor">
                    <a:schemeClr val="lt1"/>
                  </a:fontRef>
                </p:style>
                <p:txBody>
                  <a:bodyPr vert="vert" lIns="83988" tIns="41994" rIns="83988" bIns="4199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a:ea typeface="+mn-ea"/>
                        <a:cs typeface="+mn-cs"/>
                      </a:rPr>
                      <a:t>MUON  TDR</a:t>
                    </a:r>
                  </a:p>
                </p:txBody>
              </p:sp>
              <p:sp>
                <p:nvSpPr>
                  <p:cNvPr id="57" name="object 154">
                    <a:extLst>
                      <a:ext uri="{FF2B5EF4-FFF2-40B4-BE49-F238E27FC236}">
                        <a16:creationId xmlns:a16="http://schemas.microsoft.com/office/drawing/2014/main" id="{8E0F5785-6533-2F83-E851-FB883B49E370}"/>
                      </a:ext>
                    </a:extLst>
                  </p:cNvPr>
                  <p:cNvSpPr/>
                  <p:nvPr/>
                </p:nvSpPr>
                <p:spPr>
                  <a:xfrm>
                    <a:off x="3729982" y="925049"/>
                    <a:ext cx="1883163" cy="338547"/>
                  </a:xfrm>
                  <a:custGeom>
                    <a:avLst/>
                    <a:gdLst/>
                    <a:ahLst/>
                    <a:cxnLst/>
                    <a:rect l="l" t="t" r="r" b="b"/>
                    <a:pathLst>
                      <a:path w="756284" h="207645">
                        <a:moveTo>
                          <a:pt x="0" y="207414"/>
                        </a:moveTo>
                        <a:lnTo>
                          <a:pt x="756216" y="207414"/>
                        </a:lnTo>
                        <a:lnTo>
                          <a:pt x="756216" y="0"/>
                        </a:lnTo>
                        <a:lnTo>
                          <a:pt x="0" y="0"/>
                        </a:lnTo>
                        <a:lnTo>
                          <a:pt x="0" y="207414"/>
                        </a:lnTo>
                        <a:close/>
                      </a:path>
                    </a:pathLst>
                  </a:custGeom>
                  <a:solidFill>
                    <a:srgbClr val="00008F"/>
                  </a:solidFill>
                  <a:ln>
                    <a:solidFill>
                      <a:schemeClr val="tx1"/>
                    </a:solid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Calibri"/>
                        <a:ea typeface="+mn-ea"/>
                        <a:cs typeface="+mn-cs"/>
                      </a:rPr>
                      <a:t>LS2</a:t>
                    </a:r>
                    <a:endParaRPr kumimoji="0" sz="1200" b="0" i="0" u="none" strike="noStrike" kern="1200" cap="none" spc="0" normalizeH="0" baseline="0" noProof="0" dirty="0">
                      <a:ln>
                        <a:noFill/>
                      </a:ln>
                      <a:solidFill>
                        <a:prstClr val="white"/>
                      </a:solidFill>
                      <a:effectLst/>
                      <a:uLnTx/>
                      <a:uFillTx/>
                      <a:latin typeface="Calibri"/>
                      <a:ea typeface="+mn-ea"/>
                      <a:cs typeface="+mn-cs"/>
                    </a:endParaRPr>
                  </a:p>
                </p:txBody>
              </p:sp>
              <p:sp>
                <p:nvSpPr>
                  <p:cNvPr id="58" name="object 156">
                    <a:extLst>
                      <a:ext uri="{FF2B5EF4-FFF2-40B4-BE49-F238E27FC236}">
                        <a16:creationId xmlns:a16="http://schemas.microsoft.com/office/drawing/2014/main" id="{D618625B-9A97-4144-6F3B-195A392A9046}"/>
                      </a:ext>
                    </a:extLst>
                  </p:cNvPr>
                  <p:cNvSpPr/>
                  <p:nvPr/>
                </p:nvSpPr>
                <p:spPr>
                  <a:xfrm>
                    <a:off x="9524509" y="927901"/>
                    <a:ext cx="1286307" cy="405555"/>
                  </a:xfrm>
                  <a:custGeom>
                    <a:avLst/>
                    <a:gdLst/>
                    <a:ahLst/>
                    <a:cxnLst/>
                    <a:rect l="l" t="t" r="r" b="b"/>
                    <a:pathLst>
                      <a:path w="1260475" h="207645">
                        <a:moveTo>
                          <a:pt x="0" y="207414"/>
                        </a:moveTo>
                        <a:lnTo>
                          <a:pt x="1260361" y="207414"/>
                        </a:lnTo>
                        <a:lnTo>
                          <a:pt x="1260361" y="0"/>
                        </a:lnTo>
                        <a:lnTo>
                          <a:pt x="0" y="0"/>
                        </a:lnTo>
                        <a:lnTo>
                          <a:pt x="0" y="207414"/>
                        </a:lnTo>
                        <a:close/>
                      </a:path>
                    </a:pathLst>
                  </a:custGeom>
                  <a:solidFill>
                    <a:srgbClr val="00008F"/>
                  </a:solidFill>
                  <a:ln>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Calibri"/>
                        <a:ea typeface="+mn-ea"/>
                        <a:cs typeface="+mn-cs"/>
                      </a:rPr>
                      <a:t>LS3</a:t>
                    </a:r>
                    <a:endParaRPr kumimoji="0"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9" name="object 156">
                    <a:extLst>
                      <a:ext uri="{FF2B5EF4-FFF2-40B4-BE49-F238E27FC236}">
                        <a16:creationId xmlns:a16="http://schemas.microsoft.com/office/drawing/2014/main" id="{AE1DD5C0-4C41-49B4-5876-535CBF2AEFF8}"/>
                      </a:ext>
                    </a:extLst>
                  </p:cNvPr>
                  <p:cNvSpPr/>
                  <p:nvPr/>
                </p:nvSpPr>
                <p:spPr>
                  <a:xfrm>
                    <a:off x="5945048" y="910132"/>
                    <a:ext cx="407331" cy="398676"/>
                  </a:xfrm>
                  <a:custGeom>
                    <a:avLst/>
                    <a:gdLst/>
                    <a:ahLst/>
                    <a:cxnLst/>
                    <a:rect l="l" t="t" r="r" b="b"/>
                    <a:pathLst>
                      <a:path w="1260475" h="207645">
                        <a:moveTo>
                          <a:pt x="0" y="207414"/>
                        </a:moveTo>
                        <a:lnTo>
                          <a:pt x="1260361" y="207414"/>
                        </a:lnTo>
                        <a:lnTo>
                          <a:pt x="1260361" y="0"/>
                        </a:lnTo>
                        <a:lnTo>
                          <a:pt x="0" y="0"/>
                        </a:lnTo>
                        <a:lnTo>
                          <a:pt x="0" y="207414"/>
                        </a:lnTo>
                        <a:close/>
                      </a:path>
                    </a:pathLst>
                  </a:custGeom>
                  <a:solidFill>
                    <a:srgbClr val="00008F"/>
                  </a:solidFill>
                  <a:ln>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Calibri"/>
                        <a:ea typeface="+mn-ea"/>
                        <a:cs typeface="+mn-cs"/>
                      </a:rPr>
                      <a:t>EYETS</a:t>
                    </a:r>
                    <a:endParaRPr kumimoji="0" sz="11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0" name="object 156">
                    <a:extLst>
                      <a:ext uri="{FF2B5EF4-FFF2-40B4-BE49-F238E27FC236}">
                        <a16:creationId xmlns:a16="http://schemas.microsoft.com/office/drawing/2014/main" id="{AF1E4C3A-F553-0DC9-4AE5-6A37F148CB83}"/>
                      </a:ext>
                    </a:extLst>
                  </p:cNvPr>
                  <p:cNvSpPr/>
                  <p:nvPr/>
                </p:nvSpPr>
                <p:spPr>
                  <a:xfrm>
                    <a:off x="6839208" y="931477"/>
                    <a:ext cx="313819" cy="405555"/>
                  </a:xfrm>
                  <a:custGeom>
                    <a:avLst/>
                    <a:gdLst/>
                    <a:ahLst/>
                    <a:cxnLst/>
                    <a:rect l="l" t="t" r="r" b="b"/>
                    <a:pathLst>
                      <a:path w="1260475" h="207645">
                        <a:moveTo>
                          <a:pt x="0" y="207414"/>
                        </a:moveTo>
                        <a:lnTo>
                          <a:pt x="1260361" y="207414"/>
                        </a:lnTo>
                        <a:lnTo>
                          <a:pt x="1260361" y="0"/>
                        </a:lnTo>
                        <a:lnTo>
                          <a:pt x="0" y="0"/>
                        </a:lnTo>
                        <a:lnTo>
                          <a:pt x="0" y="207414"/>
                        </a:lnTo>
                        <a:close/>
                      </a:path>
                    </a:pathLst>
                  </a:custGeom>
                  <a:solidFill>
                    <a:srgbClr val="00008F"/>
                  </a:solidFill>
                  <a:ln>
                    <a:noFill/>
                  </a:ln>
                </p:spPr>
                <p:txBody>
                  <a:bodyPr wrap="square"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FFFFFF"/>
                        </a:solidFill>
                        <a:effectLst/>
                        <a:uLnTx/>
                        <a:uFillTx/>
                        <a:latin typeface="Calibri"/>
                        <a:ea typeface="+mn-ea"/>
                        <a:cs typeface="+mn-cs"/>
                      </a:rPr>
                      <a:t>YETS</a:t>
                    </a:r>
                    <a:endParaRPr kumimoji="0" sz="1100" b="0" i="0" u="none" strike="noStrike" kern="1200" cap="none" spc="0" normalizeH="0" baseline="0" noProof="0" dirty="0">
                      <a:ln>
                        <a:noFill/>
                      </a:ln>
                      <a:solidFill>
                        <a:srgbClr val="FFFFFF"/>
                      </a:solidFill>
                      <a:effectLst/>
                      <a:uLnTx/>
                      <a:uFillTx/>
                      <a:latin typeface="Calibri"/>
                      <a:ea typeface="+mn-ea"/>
                      <a:cs typeface="+mn-cs"/>
                    </a:endParaRPr>
                  </a:p>
                </p:txBody>
              </p:sp>
              <p:sp>
                <p:nvSpPr>
                  <p:cNvPr id="61" name="Rectangle 95">
                    <a:extLst>
                      <a:ext uri="{FF2B5EF4-FFF2-40B4-BE49-F238E27FC236}">
                        <a16:creationId xmlns:a16="http://schemas.microsoft.com/office/drawing/2014/main" id="{B87DB147-5F79-A67A-1278-F3839D285F48}"/>
                      </a:ext>
                    </a:extLst>
                  </p:cNvPr>
                  <p:cNvSpPr/>
                  <p:nvPr/>
                </p:nvSpPr>
                <p:spPr>
                  <a:xfrm>
                    <a:off x="1333261" y="1442211"/>
                    <a:ext cx="1313209" cy="430043"/>
                  </a:xfrm>
                  <a:prstGeom prst="rect">
                    <a:avLst/>
                  </a:prstGeom>
                  <a:solidFill>
                    <a:srgbClr val="66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83988" tIns="41994" rIns="83988" bIns="4199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a:ea typeface="+mn-ea"/>
                        <a:cs typeface="+mn-cs"/>
                      </a:rPr>
                      <a:t>Chamber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a:ea typeface="+mn-ea"/>
                        <a:cs typeface="+mn-cs"/>
                      </a:rPr>
                      <a:t>Design</a:t>
                    </a:r>
                  </a:p>
                </p:txBody>
              </p:sp>
              <p:sp>
                <p:nvSpPr>
                  <p:cNvPr id="62" name="Rectangle 96">
                    <a:extLst>
                      <a:ext uri="{FF2B5EF4-FFF2-40B4-BE49-F238E27FC236}">
                        <a16:creationId xmlns:a16="http://schemas.microsoft.com/office/drawing/2014/main" id="{BF3BF955-4687-8183-7251-B2A2376A023C}"/>
                      </a:ext>
                    </a:extLst>
                  </p:cNvPr>
                  <p:cNvSpPr/>
                  <p:nvPr/>
                </p:nvSpPr>
                <p:spPr>
                  <a:xfrm>
                    <a:off x="2817226" y="1376250"/>
                    <a:ext cx="2326896" cy="197903"/>
                  </a:xfrm>
                  <a:prstGeom prst="rect">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83988" tIns="41994" rIns="83988" bIns="4199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a:ea typeface="+mn-ea"/>
                        <a:cs typeface="+mn-cs"/>
                      </a:rPr>
                      <a:t>Prototyping</a:t>
                    </a:r>
                  </a:p>
                </p:txBody>
              </p:sp>
              <p:sp>
                <p:nvSpPr>
                  <p:cNvPr id="63" name="Rectangle 97">
                    <a:extLst>
                      <a:ext uri="{FF2B5EF4-FFF2-40B4-BE49-F238E27FC236}">
                        <a16:creationId xmlns:a16="http://schemas.microsoft.com/office/drawing/2014/main" id="{28D011D7-C012-A2BB-794F-4201C65D0B43}"/>
                      </a:ext>
                    </a:extLst>
                  </p:cNvPr>
                  <p:cNvSpPr/>
                  <p:nvPr/>
                </p:nvSpPr>
                <p:spPr>
                  <a:xfrm>
                    <a:off x="5144122" y="1261070"/>
                    <a:ext cx="149193" cy="445395"/>
                  </a:xfrm>
                  <a:prstGeom prst="rect">
                    <a:avLst/>
                  </a:prstGeom>
                  <a:solidFill>
                    <a:srgbClr val="996633"/>
                  </a:solidFill>
                  <a:ln>
                    <a:solidFill>
                      <a:schemeClr val="tx1"/>
                    </a:solidFill>
                  </a:ln>
                </p:spPr>
                <p:style>
                  <a:lnRef idx="1">
                    <a:schemeClr val="accent1"/>
                  </a:lnRef>
                  <a:fillRef idx="3">
                    <a:schemeClr val="accent1"/>
                  </a:fillRef>
                  <a:effectRef idx="2">
                    <a:schemeClr val="accent1"/>
                  </a:effectRef>
                  <a:fontRef idx="minor">
                    <a:schemeClr val="lt1"/>
                  </a:fontRef>
                </p:style>
                <p:txBody>
                  <a:bodyPr vert="vert" lIns="83988" tIns="41994" rIns="83988" bIns="4199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Calibri"/>
                        <a:ea typeface="+mn-ea"/>
                        <a:cs typeface="+mn-cs"/>
                      </a:rPr>
                      <a:t>EDR</a:t>
                    </a:r>
                  </a:p>
                </p:txBody>
              </p:sp>
            </p:grpSp>
            <p:sp>
              <p:nvSpPr>
                <p:cNvPr id="38" name="Rectangle 71">
                  <a:extLst>
                    <a:ext uri="{FF2B5EF4-FFF2-40B4-BE49-F238E27FC236}">
                      <a16:creationId xmlns:a16="http://schemas.microsoft.com/office/drawing/2014/main" id="{A26662F7-48FA-B453-BC49-E48112E6F31E}"/>
                    </a:ext>
                  </a:extLst>
                </p:cNvPr>
                <p:cNvSpPr/>
                <p:nvPr/>
              </p:nvSpPr>
              <p:spPr>
                <a:xfrm>
                  <a:off x="3781766" y="6080562"/>
                  <a:ext cx="1844334" cy="197903"/>
                </a:xfrm>
                <a:prstGeom prst="rect">
                  <a:avLst/>
                </a:prstGeom>
                <a:solidFill>
                  <a:schemeClr val="bg2"/>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83988" tIns="41994" rIns="83988" bIns="4199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a:ea typeface="+mn-ea"/>
                      <a:cs typeface="+mn-cs"/>
                    </a:rPr>
                    <a:t>Serv. Inst.</a:t>
                  </a:r>
                </a:p>
              </p:txBody>
            </p:sp>
            <p:sp>
              <p:nvSpPr>
                <p:cNvPr id="39" name="Rectangle 72">
                  <a:extLst>
                    <a:ext uri="{FF2B5EF4-FFF2-40B4-BE49-F238E27FC236}">
                      <a16:creationId xmlns:a16="http://schemas.microsoft.com/office/drawing/2014/main" id="{4FFFD35E-8F3B-6F60-D761-139E36CAB8E8}"/>
                    </a:ext>
                  </a:extLst>
                </p:cNvPr>
                <p:cNvSpPr/>
                <p:nvPr/>
              </p:nvSpPr>
              <p:spPr>
                <a:xfrm>
                  <a:off x="5196654" y="5793781"/>
                  <a:ext cx="871002" cy="218586"/>
                </a:xfrm>
                <a:prstGeom prst="rect">
                  <a:avLst/>
                </a:prstGeom>
                <a:solidFill>
                  <a:schemeClr val="accent6">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83988" tIns="41994" rIns="83988" bIns="4199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Calibri"/>
                      <a:ea typeface="+mn-ea"/>
                      <a:cs typeface="+mn-cs"/>
                    </a:rPr>
                    <a:t>Preproduction</a:t>
                  </a:r>
                </a:p>
              </p:txBody>
            </p:sp>
            <p:sp>
              <p:nvSpPr>
                <p:cNvPr id="40" name="TextBox 73">
                  <a:extLst>
                    <a:ext uri="{FF2B5EF4-FFF2-40B4-BE49-F238E27FC236}">
                      <a16:creationId xmlns:a16="http://schemas.microsoft.com/office/drawing/2014/main" id="{5FA76E3F-2CA9-0967-0FFF-5A02A2707848}"/>
                    </a:ext>
                  </a:extLst>
                </p:cNvPr>
                <p:cNvSpPr txBox="1"/>
                <p:nvPr/>
              </p:nvSpPr>
              <p:spPr>
                <a:xfrm>
                  <a:off x="6898164" y="5863466"/>
                  <a:ext cx="5194503"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Chamber installation(</a:t>
                  </a:r>
                  <a:r>
                    <a:rPr kumimoji="0" lang="en-US" sz="1800" b="0" i="0" u="none" strike="noStrike" kern="1200" cap="none" spc="0" normalizeH="0" baseline="0" noProof="0" dirty="0">
                      <a:ln>
                        <a:noFill/>
                      </a:ln>
                      <a:solidFill>
                        <a:srgbClr val="FF0000"/>
                      </a:solidFill>
                      <a:effectLst/>
                      <a:uLnTx/>
                      <a:uFillTx/>
                      <a:latin typeface="Calibri"/>
                      <a:ea typeface="+mn-ea"/>
                      <a:cs typeface="+mn-cs"/>
                    </a:rPr>
                    <a:t>2. </a:t>
                  </a:r>
                  <a:r>
                    <a:rPr kumimoji="0" lang="en-US" altLang="zh-CN" sz="1800" b="0" i="0" u="none" strike="noStrike" kern="1200" cap="none" spc="0" normalizeH="0" baseline="0" noProof="0" dirty="0" err="1">
                      <a:ln>
                        <a:noFill/>
                      </a:ln>
                      <a:solidFill>
                        <a:srgbClr val="FF0000"/>
                      </a:solidFill>
                      <a:effectLst/>
                      <a:uLnTx/>
                      <a:uFillTx/>
                      <a:latin typeface="Calibri"/>
                      <a:ea typeface="宋体" panose="02010600030101010101" pitchFamily="2" charset="-122"/>
                      <a:cs typeface="+mn-cs"/>
                    </a:rPr>
                    <a:t>iRPC</a:t>
                  </a:r>
                  <a:r>
                    <a:rPr kumimoji="0" lang="en-US" altLang="zh-CN" sz="1800" b="0" i="0"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 BE: </a:t>
                  </a:r>
                  <a:r>
                    <a:rPr kumimoji="0" lang="en-US" sz="1800" b="0" i="0" u="none" strike="noStrike" kern="1200" cap="none" spc="0" normalizeH="0" baseline="0" noProof="0" dirty="0">
                      <a:ln>
                        <a:noFill/>
                      </a:ln>
                      <a:solidFill>
                        <a:srgbClr val="FF0000"/>
                      </a:solidFill>
                      <a:effectLst/>
                      <a:uLnTx/>
                      <a:uFillTx/>
                      <a:latin typeface="Calibri"/>
                      <a:ea typeface="+mn-ea"/>
                      <a:cs typeface="+mn-cs"/>
                    </a:rPr>
                    <a:t>Serenity </a:t>
                  </a:r>
                  <a:r>
                    <a:rPr kumimoji="0" lang="en-US" sz="1800" b="0" i="0" u="none" strike="noStrike" kern="1200" cap="none" spc="0" normalizeH="0" baseline="0" noProof="0" dirty="0">
                      <a:ln>
                        <a:noFill/>
                      </a:ln>
                      <a:solidFill>
                        <a:prstClr val="black"/>
                      </a:solidFill>
                      <a:effectLst/>
                      <a:uLnTx/>
                      <a:uFillTx/>
                      <a:latin typeface="Calibri"/>
                      <a:ea typeface="+mn-ea"/>
                      <a:cs typeface="+mn-cs"/>
                    </a:rPr>
                    <a:t>)</a:t>
                  </a:r>
                </a:p>
              </p:txBody>
            </p:sp>
            <p:cxnSp>
              <p:nvCxnSpPr>
                <p:cNvPr id="41" name="Straight Arrow Connector 74">
                  <a:extLst>
                    <a:ext uri="{FF2B5EF4-FFF2-40B4-BE49-F238E27FC236}">
                      <a16:creationId xmlns:a16="http://schemas.microsoft.com/office/drawing/2014/main" id="{66760351-4761-2CD6-134F-D5B77C964D4A}"/>
                    </a:ext>
                  </a:extLst>
                </p:cNvPr>
                <p:cNvCxnSpPr/>
                <p:nvPr/>
              </p:nvCxnSpPr>
              <p:spPr>
                <a:xfrm flipH="1" flipV="1">
                  <a:off x="7661205" y="5485119"/>
                  <a:ext cx="230301" cy="484681"/>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42" name="TextBox 75">
                  <a:extLst>
                    <a:ext uri="{FF2B5EF4-FFF2-40B4-BE49-F238E27FC236}">
                      <a16:creationId xmlns:a16="http://schemas.microsoft.com/office/drawing/2014/main" id="{2E09F398-1809-B19C-DA61-12684CED1FB7}"/>
                    </a:ext>
                  </a:extLst>
                </p:cNvPr>
                <p:cNvSpPr txBox="1"/>
                <p:nvPr/>
              </p:nvSpPr>
              <p:spPr>
                <a:xfrm>
                  <a:off x="5761789" y="6426400"/>
                  <a:ext cx="1913360"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1. </a:t>
                  </a:r>
                  <a:r>
                    <a:rPr kumimoji="0" lang="en-US" altLang="zh-CN" sz="1800" b="1" i="0" u="none" strike="noStrike" kern="1200" cap="none" spc="0" normalizeH="0" baseline="0" noProof="0" dirty="0" err="1">
                      <a:ln>
                        <a:noFill/>
                      </a:ln>
                      <a:solidFill>
                        <a:srgbClr val="FF0000"/>
                      </a:solidFill>
                      <a:effectLst/>
                      <a:uLnTx/>
                      <a:uFillTx/>
                      <a:latin typeface="Calibri"/>
                      <a:ea typeface="宋体" panose="02010600030101010101" pitchFamily="2" charset="-122"/>
                      <a:cs typeface="+mn-cs"/>
                    </a:rPr>
                    <a:t>iRPC</a:t>
                  </a:r>
                  <a:r>
                    <a:rPr kumimoji="0" lang="en-US" altLang="zh-CN" sz="1800" b="1" i="0"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 BE</a:t>
                  </a:r>
                  <a:r>
                    <a:rPr kumimoji="0" lang="zh-CN" altLang="en-US" sz="1800" b="1" i="0"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a:t>
                  </a:r>
                  <a:r>
                    <a:rPr kumimoji="0" lang="en-US" altLang="zh-CN" sz="1800" b="1" i="0" u="none" strike="noStrike" kern="1200" cap="none" spc="0" normalizeH="0" baseline="0" noProof="0" dirty="0" err="1">
                      <a:ln>
                        <a:noFill/>
                      </a:ln>
                      <a:solidFill>
                        <a:srgbClr val="FF0000"/>
                      </a:solidFill>
                      <a:effectLst/>
                      <a:uLnTx/>
                      <a:uFillTx/>
                      <a:latin typeface="Calibri"/>
                      <a:ea typeface="宋体" panose="02010600030101010101" pitchFamily="2" charset="-122"/>
                      <a:cs typeface="+mn-cs"/>
                    </a:rPr>
                    <a:t>uTCA</a:t>
                  </a:r>
                  <a:endParaRPr kumimoji="0" lang="en-US" sz="1800" b="1" i="0" u="none" strike="noStrike" kern="1200" cap="none" spc="0" normalizeH="0" baseline="0" noProof="0" dirty="0">
                    <a:ln>
                      <a:noFill/>
                    </a:ln>
                    <a:solidFill>
                      <a:prstClr val="black"/>
                    </a:solidFill>
                    <a:effectLst/>
                    <a:uLnTx/>
                    <a:uFillTx/>
                    <a:latin typeface="Calibri"/>
                    <a:ea typeface="+mn-ea"/>
                    <a:cs typeface="+mn-cs"/>
                  </a:endParaRPr>
                </a:p>
              </p:txBody>
            </p:sp>
            <p:sp>
              <p:nvSpPr>
                <p:cNvPr id="43" name="TextBox 77">
                  <a:extLst>
                    <a:ext uri="{FF2B5EF4-FFF2-40B4-BE49-F238E27FC236}">
                      <a16:creationId xmlns:a16="http://schemas.microsoft.com/office/drawing/2014/main" id="{72675F69-7C78-6DCB-1E85-77757E45A9D6}"/>
                    </a:ext>
                  </a:extLst>
                </p:cNvPr>
                <p:cNvSpPr txBox="1"/>
                <p:nvPr/>
              </p:nvSpPr>
              <p:spPr>
                <a:xfrm>
                  <a:off x="9972410" y="4225887"/>
                  <a:ext cx="1743235" cy="92333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Calibri"/>
                      <a:ea typeface="+mn-ea"/>
                      <a:cs typeface="+mn-cs"/>
                    </a:rPr>
                    <a:t>Link System installation (+1 year vs. TDR) </a:t>
                  </a:r>
                </a:p>
              </p:txBody>
            </p:sp>
            <p:cxnSp>
              <p:nvCxnSpPr>
                <p:cNvPr id="44" name="Straight Arrow Connector 78">
                  <a:extLst>
                    <a:ext uri="{FF2B5EF4-FFF2-40B4-BE49-F238E27FC236}">
                      <a16:creationId xmlns:a16="http://schemas.microsoft.com/office/drawing/2014/main" id="{02B9EE75-B88A-F78C-22A8-747A633EB3EF}"/>
                    </a:ext>
                  </a:extLst>
                </p:cNvPr>
                <p:cNvCxnSpPr>
                  <a:stCxn id="43" idx="1"/>
                </p:cNvCxnSpPr>
                <p:nvPr/>
              </p:nvCxnSpPr>
              <p:spPr>
                <a:xfrm flipH="1">
                  <a:off x="9686301" y="4687552"/>
                  <a:ext cx="286109" cy="298748"/>
                </a:xfrm>
                <a:prstGeom prst="straightConnector1">
                  <a:avLst/>
                </a:prstGeom>
                <a:ln w="38100">
                  <a:solidFill>
                    <a:srgbClr val="0000FF"/>
                  </a:solidFill>
                  <a:tailEnd type="arrow"/>
                </a:ln>
              </p:spPr>
              <p:style>
                <a:lnRef idx="2">
                  <a:schemeClr val="accent1"/>
                </a:lnRef>
                <a:fillRef idx="0">
                  <a:schemeClr val="accent1"/>
                </a:fillRef>
                <a:effectRef idx="1">
                  <a:schemeClr val="accent1"/>
                </a:effectRef>
                <a:fontRef idx="minor">
                  <a:schemeClr val="tx1"/>
                </a:fontRef>
              </p:style>
            </p:cxnSp>
          </p:grpSp>
          <p:sp>
            <p:nvSpPr>
              <p:cNvPr id="36" name="Rectangle 69">
                <a:extLst>
                  <a:ext uri="{FF2B5EF4-FFF2-40B4-BE49-F238E27FC236}">
                    <a16:creationId xmlns:a16="http://schemas.microsoft.com/office/drawing/2014/main" id="{7C49CCFD-AC41-C63A-522E-9EF725BB9913}"/>
                  </a:ext>
                </a:extLst>
              </p:cNvPr>
              <p:cNvSpPr/>
              <p:nvPr/>
            </p:nvSpPr>
            <p:spPr>
              <a:xfrm>
                <a:off x="6072416" y="5521349"/>
                <a:ext cx="1189658" cy="220278"/>
              </a:xfrm>
              <a:prstGeom prst="rect">
                <a:avLst/>
              </a:prstGeom>
              <a:solidFill>
                <a:schemeClr val="accent6">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83988" tIns="41994" rIns="83988" bIns="4199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Calibri"/>
                    <a:ea typeface="+mn-ea"/>
                    <a:cs typeface="+mn-cs"/>
                  </a:rPr>
                  <a:t>Production</a:t>
                </a:r>
              </a:p>
            </p:txBody>
          </p:sp>
        </p:grpSp>
        <p:sp>
          <p:nvSpPr>
            <p:cNvPr id="29" name="Rectangle 110">
              <a:extLst>
                <a:ext uri="{FF2B5EF4-FFF2-40B4-BE49-F238E27FC236}">
                  <a16:creationId xmlns:a16="http://schemas.microsoft.com/office/drawing/2014/main" id="{119D5ADA-1F80-8BC5-19E1-81266C3DDB97}"/>
                </a:ext>
              </a:extLst>
            </p:cNvPr>
            <p:cNvSpPr/>
            <p:nvPr/>
          </p:nvSpPr>
          <p:spPr>
            <a:xfrm>
              <a:off x="488726" y="3636433"/>
              <a:ext cx="11490036" cy="198212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0" name="TextBox 105">
              <a:extLst>
                <a:ext uri="{FF2B5EF4-FFF2-40B4-BE49-F238E27FC236}">
                  <a16:creationId xmlns:a16="http://schemas.microsoft.com/office/drawing/2014/main" id="{E667E586-4D5D-23FC-69D2-B53DDB20BA23}"/>
                </a:ext>
              </a:extLst>
            </p:cNvPr>
            <p:cNvSpPr txBox="1"/>
            <p:nvPr/>
          </p:nvSpPr>
          <p:spPr>
            <a:xfrm>
              <a:off x="9329123" y="3601268"/>
              <a:ext cx="566668" cy="300252"/>
            </a:xfrm>
            <a:prstGeom prst="rect">
              <a:avLst/>
            </a:prstGeom>
            <a:noFill/>
            <a:ln>
              <a:noFill/>
            </a:ln>
          </p:spPr>
          <p:txBody>
            <a:bodyPr wrap="square" lIns="83988" tIns="41994" rIns="83988" bIns="41994"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2026</a:t>
              </a:r>
            </a:p>
          </p:txBody>
        </p:sp>
        <p:sp>
          <p:nvSpPr>
            <p:cNvPr id="31" name="TextBox 73">
              <a:extLst>
                <a:ext uri="{FF2B5EF4-FFF2-40B4-BE49-F238E27FC236}">
                  <a16:creationId xmlns:a16="http://schemas.microsoft.com/office/drawing/2014/main" id="{13FA6A5D-EE70-1FF4-4DAA-EF8CE426F01F}"/>
                </a:ext>
              </a:extLst>
            </p:cNvPr>
            <p:cNvSpPr txBox="1"/>
            <p:nvPr/>
          </p:nvSpPr>
          <p:spPr>
            <a:xfrm>
              <a:off x="9784337" y="4296295"/>
              <a:ext cx="2037401"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3. RPC BE: </a:t>
              </a:r>
              <a:r>
                <a:rPr kumimoji="0" lang="en-US" sz="1800" b="0" i="0" u="none" strike="noStrike" kern="1200" cap="none" spc="0" normalizeH="0" baseline="0" noProof="0" dirty="0">
                  <a:ln>
                    <a:noFill/>
                  </a:ln>
                  <a:solidFill>
                    <a:srgbClr val="FF0000"/>
                  </a:solidFill>
                  <a:effectLst/>
                  <a:uLnTx/>
                  <a:uFillTx/>
                  <a:latin typeface="Calibri"/>
                  <a:ea typeface="+mn-ea"/>
                  <a:cs typeface="+mn-cs"/>
                </a:rPr>
                <a:t>Serenity</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32" name="Straight Arrow Connector 106">
              <a:extLst>
                <a:ext uri="{FF2B5EF4-FFF2-40B4-BE49-F238E27FC236}">
                  <a16:creationId xmlns:a16="http://schemas.microsoft.com/office/drawing/2014/main" id="{E777B705-207D-F2B3-11DA-F56DAFC1849E}"/>
                </a:ext>
              </a:extLst>
            </p:cNvPr>
            <p:cNvCxnSpPr/>
            <p:nvPr/>
          </p:nvCxnSpPr>
          <p:spPr>
            <a:xfrm flipV="1">
              <a:off x="6807170" y="4259149"/>
              <a:ext cx="192860" cy="1000247"/>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346767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631547" y="58618"/>
            <a:ext cx="1494750"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lvl="0">
              <a:defRPr/>
            </a:pP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6</a:t>
            </a:fld>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74" name="object 166"/>
          <p:cNvSpPr txBox="1"/>
          <p:nvPr/>
        </p:nvSpPr>
        <p:spPr>
          <a:xfrm>
            <a:off x="4274286" y="1418794"/>
            <a:ext cx="7654477" cy="1097095"/>
          </a:xfrm>
          <a:prstGeom prst="rect">
            <a:avLst/>
          </a:prstGeom>
        </p:spPr>
        <p:txBody>
          <a:bodyPr vert="horz" wrap="square" lIns="0" tIns="12065" rIns="0" bIns="0" rtlCol="0">
            <a:spAutoFit/>
          </a:bodyPr>
          <a:lstStyle/>
          <a:p>
            <a:pPr marL="298450" marR="5080" indent="-285750">
              <a:lnSpc>
                <a:spcPct val="100000"/>
              </a:lnSpc>
              <a:spcBef>
                <a:spcPts val="95"/>
              </a:spcBef>
              <a:buFont typeface="Arial" panose="020B0604020202020204" pitchFamily="34" charset="0"/>
              <a:buChar char="•"/>
            </a:pPr>
            <a:r>
              <a:rPr lang="en-US" altLang="zh-CN" sz="1600" spc="-5" dirty="0">
                <a:latin typeface="Calibri" panose="020F0502020204030204"/>
                <a:cs typeface="Calibri" panose="020F0502020204030204"/>
              </a:rPr>
              <a:t>Fast control signal</a:t>
            </a:r>
            <a:r>
              <a:rPr sz="1600" spc="-5" dirty="0">
                <a:latin typeface="Calibri" panose="020F0502020204030204"/>
                <a:cs typeface="Calibri" panose="020F0502020204030204"/>
              </a:rPr>
              <a:t> </a:t>
            </a:r>
            <a:r>
              <a:rPr lang="en-US" altLang="zh-CN" sz="1600" spc="-5" dirty="0">
                <a:latin typeface="Calibri" panose="020F0502020204030204"/>
                <a:cs typeface="Calibri" panose="020F0502020204030204"/>
              </a:rPr>
              <a:t>(BC0,</a:t>
            </a:r>
            <a:r>
              <a:rPr lang="en-US" altLang="zh-CN" dirty="0"/>
              <a:t> Resync, etc.)</a:t>
            </a:r>
            <a:endParaRPr lang="en-US" altLang="zh-CN" sz="1600" spc="-5" dirty="0">
              <a:latin typeface="Calibri" panose="020F0502020204030204"/>
              <a:cs typeface="Calibri" panose="020F0502020204030204"/>
            </a:endParaRPr>
          </a:p>
          <a:p>
            <a:pPr marL="755650" marR="5080" lvl="1" indent="-285750">
              <a:spcBef>
                <a:spcPts val="95"/>
              </a:spcBef>
              <a:buFont typeface="Arial" panose="020B0604020202020204" pitchFamily="34" charset="0"/>
              <a:buChar char="•"/>
            </a:pPr>
            <a:r>
              <a:rPr lang="en-US" altLang="zh-CN" sz="1600" spc="-5" dirty="0">
                <a:cs typeface="Calibri" panose="020F0502020204030204"/>
              </a:rPr>
              <a:t>BC0—the first bunch among </a:t>
            </a:r>
            <a:r>
              <a:rPr lang="en-US" altLang="zh-CN" sz="1600" b="1" spc="-5" dirty="0">
                <a:cs typeface="Calibri" panose="020F0502020204030204"/>
              </a:rPr>
              <a:t>3564</a:t>
            </a:r>
            <a:r>
              <a:rPr lang="en-US" altLang="zh-CN" sz="1600" spc="-5" dirty="0">
                <a:cs typeface="Calibri" panose="020F0502020204030204"/>
              </a:rPr>
              <a:t> bunch crossing as time</a:t>
            </a:r>
            <a:r>
              <a:rPr lang="en-US" altLang="zh-CN" sz="1600" spc="-15" dirty="0">
                <a:cs typeface="Calibri" panose="020F0502020204030204"/>
              </a:rPr>
              <a:t> reference for FEB.</a:t>
            </a:r>
          </a:p>
          <a:p>
            <a:pPr marL="1212850" marR="5080" lvl="2" indent="-285750">
              <a:spcBef>
                <a:spcPts val="95"/>
              </a:spcBef>
              <a:buFont typeface="Arial" panose="020B0604020202020204" pitchFamily="34" charset="0"/>
              <a:buChar char="•"/>
            </a:pPr>
            <a:r>
              <a:rPr lang="en-US" altLang="zh-CN" sz="1600" spc="-15" dirty="0">
                <a:cs typeface="Calibri" panose="020F0502020204030204"/>
              </a:rPr>
              <a:t>3564 : circumference (26659 m )/bunch distance(7.48 m)</a:t>
            </a:r>
            <a:endParaRPr lang="en-US" altLang="zh-CN" sz="1600" spc="-5" dirty="0">
              <a:latin typeface="Calibri" panose="020F0502020204030204"/>
              <a:cs typeface="Calibri" panose="020F0502020204030204"/>
            </a:endParaRPr>
          </a:p>
          <a:p>
            <a:pPr marL="755650" marR="5080" lvl="1" indent="-285750">
              <a:spcBef>
                <a:spcPts val="95"/>
              </a:spcBef>
              <a:buFont typeface="Arial" panose="020B0604020202020204" pitchFamily="34" charset="0"/>
              <a:buChar char="•"/>
            </a:pPr>
            <a:r>
              <a:rPr lang="en-US" sz="1600" spc="-5" dirty="0">
                <a:latin typeface="Calibri" panose="020F0502020204030204"/>
                <a:cs typeface="Calibri" panose="020F0502020204030204"/>
              </a:rPr>
              <a:t>Received </a:t>
            </a:r>
            <a:r>
              <a:rPr lang="en-US" sz="1600" spc="-10" dirty="0">
                <a:latin typeface="Calibri" panose="020F0502020204030204"/>
                <a:cs typeface="Calibri" panose="020F0502020204030204"/>
              </a:rPr>
              <a:t>from backend</a:t>
            </a:r>
            <a:r>
              <a:rPr sz="1600" spc="-10" dirty="0">
                <a:latin typeface="Calibri" panose="020F0502020204030204"/>
                <a:cs typeface="Calibri" panose="020F0502020204030204"/>
              </a:rPr>
              <a:t> on </a:t>
            </a:r>
            <a:r>
              <a:rPr sz="1600" dirty="0">
                <a:latin typeface="Calibri" panose="020F0502020204030204"/>
                <a:cs typeface="Calibri" panose="020F0502020204030204"/>
              </a:rPr>
              <a:t>all </a:t>
            </a:r>
            <a:r>
              <a:rPr sz="1600" spc="-10" dirty="0">
                <a:latin typeface="Calibri" panose="020F0502020204030204"/>
                <a:cs typeface="Calibri" panose="020F0502020204030204"/>
              </a:rPr>
              <a:t>FEB</a:t>
            </a:r>
            <a:r>
              <a:rPr lang="en-US" sz="1600" spc="-10" dirty="0">
                <a:latin typeface="Calibri" panose="020F0502020204030204"/>
                <a:cs typeface="Calibri" panose="020F0502020204030204"/>
              </a:rPr>
              <a:t>s</a:t>
            </a:r>
            <a:r>
              <a:rPr sz="1600" spc="-25" dirty="0">
                <a:latin typeface="Calibri" panose="020F0502020204030204"/>
                <a:cs typeface="Calibri" panose="020F0502020204030204"/>
              </a:rPr>
              <a:t> </a:t>
            </a:r>
            <a:r>
              <a:rPr lang="en-US" altLang="zh-CN" dirty="0"/>
              <a:t>within a fixed latency.</a:t>
            </a:r>
            <a:endParaRPr lang="en-US" altLang="zh-CN" sz="1600" spc="-15" dirty="0">
              <a:latin typeface="Calibri" panose="020F0502020204030204"/>
              <a:cs typeface="Calibri" panose="020F0502020204030204"/>
            </a:endParaRPr>
          </a:p>
        </p:txBody>
      </p:sp>
      <p:sp>
        <p:nvSpPr>
          <p:cNvPr id="205" name="object 3"/>
          <p:cNvSpPr txBox="1"/>
          <p:nvPr/>
        </p:nvSpPr>
        <p:spPr>
          <a:xfrm>
            <a:off x="94111" y="926137"/>
            <a:ext cx="6178870" cy="443834"/>
          </a:xfrm>
          <a:prstGeom prst="rect">
            <a:avLst/>
          </a:prstGeom>
        </p:spPr>
        <p:txBody>
          <a:bodyPr vert="horz" wrap="square" lIns="0" tIns="134742" rIns="0" bIns="0" rtlCol="0">
            <a:spAutoFit/>
          </a:bodyPr>
          <a:lstStyle/>
          <a:p>
            <a:pPr marL="193675" indent="-182245" defTabSz="829310">
              <a:spcBef>
                <a:spcPts val="1060"/>
              </a:spcBef>
              <a:buFont typeface="Arial" panose="020B0604020202020204"/>
              <a:buChar char="•"/>
              <a:tabLst>
                <a:tab pos="193675" algn="l"/>
              </a:tabLst>
            </a:pPr>
            <a:r>
              <a:rPr lang="en-US" sz="2000" dirty="0">
                <a:solidFill>
                  <a:prstClr val="black"/>
                </a:solidFill>
                <a:latin typeface="Calibri" panose="020F0502020204030204"/>
                <a:cs typeface="Calibri" panose="020F0502020204030204"/>
              </a:rPr>
              <a:t>FEB </a:t>
            </a:r>
            <a:r>
              <a:rPr lang="en-US" sz="2000" dirty="0">
                <a:solidFill>
                  <a:prstClr val="black"/>
                </a:solidFill>
                <a:cs typeface="Calibri" panose="020F0502020204030204"/>
              </a:rPr>
              <a:t>TDC timing principle </a:t>
            </a:r>
            <a:endParaRPr lang="en-US" sz="2000" dirty="0">
              <a:solidFill>
                <a:prstClr val="black"/>
              </a:solidFill>
              <a:latin typeface="Calibri" panose="020F0502020204030204"/>
              <a:cs typeface="Calibri" panose="020F0502020204030204"/>
            </a:endParaRPr>
          </a:p>
        </p:txBody>
      </p:sp>
      <p:sp>
        <p:nvSpPr>
          <p:cNvPr id="219" name="文本框 218"/>
          <p:cNvSpPr txBox="1"/>
          <p:nvPr/>
        </p:nvSpPr>
        <p:spPr>
          <a:xfrm>
            <a:off x="4068885" y="105990"/>
            <a:ext cx="3284552" cy="646331"/>
          </a:xfrm>
          <a:prstGeom prst="rect">
            <a:avLst/>
          </a:prstGeom>
          <a:noFill/>
        </p:spPr>
        <p:txBody>
          <a:bodyPr wrap="none" rtlCol="0">
            <a:spAutoFit/>
          </a:bodyPr>
          <a:lstStyle/>
          <a:p>
            <a:pPr marL="12700" marR="0" lvl="0" indent="0" algn="ctr" defTabSz="914400" rtl="0" eaLnBrk="1" fontAlgn="auto" latinLnBrk="0" hangingPunct="1">
              <a:lnSpc>
                <a:spcPct val="100000"/>
              </a:lnSpc>
              <a:spcBef>
                <a:spcPts val="100"/>
              </a:spcBef>
              <a:spcAft>
                <a:spcPts val="0"/>
              </a:spcAft>
              <a:buClrTx/>
              <a:buSzTx/>
              <a:buFontTx/>
              <a:buNone/>
              <a:tabLst/>
              <a:defRPr/>
            </a:pPr>
            <a:r>
              <a:rPr lang="en-US" altLang="zh-CN" sz="3600" spc="-20" dirty="0">
                <a:solidFill>
                  <a:prstClr val="black"/>
                </a:solidFill>
                <a:latin typeface="Calibri Light" panose="020F0302020204030204" pitchFamily="34" charset="0"/>
                <a:ea typeface="宋体" panose="02010600030101010101" pitchFamily="2" charset="-122"/>
                <a:cs typeface="Calibri Light" panose="020F0302020204030204" pitchFamily="34" charset="0"/>
              </a:rPr>
              <a:t>FEB signal timing</a:t>
            </a:r>
            <a:endParaRPr kumimoji="0" lang="en-US" altLang="zh-CN" sz="3600" b="0" i="0" u="none" strike="noStrike" kern="1200" cap="none" spc="-20" normalizeH="0" baseline="0" noProof="0" dirty="0">
              <a:ln>
                <a:noFill/>
              </a:ln>
              <a:solidFill>
                <a:prstClr val="black"/>
              </a:solidFill>
              <a:effectLst/>
              <a:uLnTx/>
              <a:uFillTx/>
              <a:latin typeface="Calibri Light" panose="020F0302020204030204" pitchFamily="34" charset="0"/>
              <a:ea typeface="宋体" panose="02010600030101010101" pitchFamily="2" charset="-122"/>
              <a:cs typeface="Calibri Light" panose="020F0302020204030204" pitchFamily="34" charset="0"/>
            </a:endParaRPr>
          </a:p>
        </p:txBody>
      </p:sp>
      <p:sp>
        <p:nvSpPr>
          <p:cNvPr id="7" name="日期占位符 6">
            <a:extLst>
              <a:ext uri="{FF2B5EF4-FFF2-40B4-BE49-F238E27FC236}">
                <a16:creationId xmlns:a16="http://schemas.microsoft.com/office/drawing/2014/main" id="{C9CA04A6-04C6-C199-46B0-6412A68447AA}"/>
              </a:ext>
            </a:extLst>
          </p:cNvPr>
          <p:cNvSpPr>
            <a:spLocks noGrp="1"/>
          </p:cNvSpPr>
          <p:nvPr>
            <p:ph type="dt" sz="half" idx="10"/>
          </p:nvPr>
        </p:nvSpPr>
        <p:spPr/>
        <p:txBody>
          <a:bodyPr/>
          <a:lstStyle/>
          <a:p>
            <a:r>
              <a:rPr lang="en-US" altLang="zh-CN"/>
              <a:t>2022/8/1</a:t>
            </a:r>
            <a:endParaRPr lang="zh-CN" altLang="en-US"/>
          </a:p>
        </p:txBody>
      </p:sp>
      <p:sp>
        <p:nvSpPr>
          <p:cNvPr id="10" name="页脚占位符 9">
            <a:extLst>
              <a:ext uri="{FF2B5EF4-FFF2-40B4-BE49-F238E27FC236}">
                <a16:creationId xmlns:a16="http://schemas.microsoft.com/office/drawing/2014/main" id="{C3935065-9E6C-9781-D5A7-A194249CFD79}"/>
              </a:ext>
            </a:extLst>
          </p:cNvPr>
          <p:cNvSpPr>
            <a:spLocks noGrp="1"/>
          </p:cNvSpPr>
          <p:nvPr>
            <p:ph type="ftr" sz="quarter" idx="11"/>
          </p:nvPr>
        </p:nvSpPr>
        <p:spPr/>
        <p:txBody>
          <a:bodyPr/>
          <a:lstStyle/>
          <a:p>
            <a:r>
              <a:rPr lang="en-US" altLang="zh-CN" dirty="0"/>
              <a:t>RT2022</a:t>
            </a:r>
            <a:endParaRPr lang="zh-CN" altLang="en-US" dirty="0"/>
          </a:p>
        </p:txBody>
      </p:sp>
      <p:grpSp>
        <p:nvGrpSpPr>
          <p:cNvPr id="22" name="组合 21">
            <a:extLst>
              <a:ext uri="{FF2B5EF4-FFF2-40B4-BE49-F238E27FC236}">
                <a16:creationId xmlns:a16="http://schemas.microsoft.com/office/drawing/2014/main" id="{DA03F984-5952-3255-9714-885490719BCC}"/>
              </a:ext>
            </a:extLst>
          </p:cNvPr>
          <p:cNvGrpSpPr/>
          <p:nvPr/>
        </p:nvGrpSpPr>
        <p:grpSpPr>
          <a:xfrm>
            <a:off x="6781059" y="2509157"/>
            <a:ext cx="4968034" cy="3368473"/>
            <a:chOff x="6808636" y="3139006"/>
            <a:chExt cx="4968034" cy="3368473"/>
          </a:xfrm>
        </p:grpSpPr>
        <p:pic>
          <p:nvPicPr>
            <p:cNvPr id="5" name="图片 4"/>
            <p:cNvPicPr>
              <a:picLocks noChangeAspect="1"/>
            </p:cNvPicPr>
            <p:nvPr/>
          </p:nvPicPr>
          <p:blipFill>
            <a:blip r:embed="rId6"/>
            <a:stretch>
              <a:fillRect/>
            </a:stretch>
          </p:blipFill>
          <p:spPr>
            <a:xfrm>
              <a:off x="7395032" y="3181042"/>
              <a:ext cx="4181423" cy="887985"/>
            </a:xfrm>
            <a:prstGeom prst="rect">
              <a:avLst/>
            </a:prstGeom>
          </p:spPr>
        </p:pic>
        <p:pic>
          <p:nvPicPr>
            <p:cNvPr id="6" name="图片 5"/>
            <p:cNvPicPr>
              <a:picLocks noChangeAspect="1"/>
            </p:cNvPicPr>
            <p:nvPr/>
          </p:nvPicPr>
          <p:blipFill>
            <a:blip r:embed="rId7"/>
            <a:stretch>
              <a:fillRect/>
            </a:stretch>
          </p:blipFill>
          <p:spPr>
            <a:xfrm>
              <a:off x="6808636" y="4439804"/>
              <a:ext cx="4968034" cy="2067675"/>
            </a:xfrm>
            <a:prstGeom prst="rect">
              <a:avLst/>
            </a:prstGeom>
          </p:spPr>
        </p:pic>
        <p:sp>
          <p:nvSpPr>
            <p:cNvPr id="8" name="文本框 7"/>
            <p:cNvSpPr txBox="1"/>
            <p:nvPr/>
          </p:nvSpPr>
          <p:spPr>
            <a:xfrm>
              <a:off x="7335073" y="3139006"/>
              <a:ext cx="2191065" cy="1031463"/>
            </a:xfrm>
            <a:prstGeom prst="rect">
              <a:avLst/>
            </a:prstGeom>
            <a:noFill/>
            <a:ln w="12700">
              <a:solidFill>
                <a:srgbClr val="FF0000"/>
              </a:solidFill>
            </a:ln>
          </p:spPr>
          <p:txBody>
            <a:bodyPr wrap="square" rtlCol="0">
              <a:spAutoFit/>
            </a:bodyPr>
            <a:lstStyle/>
            <a:p>
              <a:endParaRPr lang="zh-CN" altLang="en-US" dirty="0"/>
            </a:p>
          </p:txBody>
        </p:sp>
        <p:cxnSp>
          <p:nvCxnSpPr>
            <p:cNvPr id="11" name="直接箭头连接符 10"/>
            <p:cNvCxnSpPr>
              <a:stCxn id="8" idx="2"/>
            </p:cNvCxnSpPr>
            <p:nvPr/>
          </p:nvCxnSpPr>
          <p:spPr>
            <a:xfrm>
              <a:off x="8430606" y="4170469"/>
              <a:ext cx="549621" cy="177032"/>
            </a:xfrm>
            <a:prstGeom prst="straightConnector1">
              <a:avLst/>
            </a:prstGeom>
            <a:ln w="95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4" name="文本框 153">
              <a:extLst>
                <a:ext uri="{FF2B5EF4-FFF2-40B4-BE49-F238E27FC236}">
                  <a16:creationId xmlns:a16="http://schemas.microsoft.com/office/drawing/2014/main" id="{22F3F1BC-D552-20C4-810F-C55D03BC564E}"/>
                </a:ext>
              </a:extLst>
            </p:cNvPr>
            <p:cNvSpPr txBox="1"/>
            <p:nvPr/>
          </p:nvSpPr>
          <p:spPr>
            <a:xfrm>
              <a:off x="9441741" y="4484032"/>
              <a:ext cx="347091" cy="1781071"/>
            </a:xfrm>
            <a:prstGeom prst="rect">
              <a:avLst/>
            </a:prstGeom>
            <a:noFill/>
            <a:ln w="28575">
              <a:solidFill>
                <a:srgbClr val="FF0000"/>
              </a:solidFill>
            </a:ln>
          </p:spPr>
          <p:txBody>
            <a:bodyPr wrap="square" rtlCol="0">
              <a:spAutoFit/>
            </a:bodyPr>
            <a:lstStyle/>
            <a:p>
              <a:endParaRPr lang="zh-CN" altLang="en-US" dirty="0"/>
            </a:p>
          </p:txBody>
        </p:sp>
      </p:grpSp>
      <p:pic>
        <p:nvPicPr>
          <p:cNvPr id="18" name="图片 17">
            <a:extLst>
              <a:ext uri="{FF2B5EF4-FFF2-40B4-BE49-F238E27FC236}">
                <a16:creationId xmlns:a16="http://schemas.microsoft.com/office/drawing/2014/main" id="{94FE58D1-5539-DCC7-939F-018CDBF8A146}"/>
              </a:ext>
            </a:extLst>
          </p:cNvPr>
          <p:cNvPicPr>
            <a:picLocks noChangeAspect="1"/>
          </p:cNvPicPr>
          <p:nvPr/>
        </p:nvPicPr>
        <p:blipFill>
          <a:blip r:embed="rId8"/>
          <a:stretch>
            <a:fillRect/>
          </a:stretch>
        </p:blipFill>
        <p:spPr>
          <a:xfrm>
            <a:off x="-4377" y="2064494"/>
            <a:ext cx="4270046" cy="3570761"/>
          </a:xfrm>
          <a:prstGeom prst="rect">
            <a:avLst/>
          </a:prstGeom>
        </p:spPr>
      </p:pic>
      <p:sp>
        <p:nvSpPr>
          <p:cNvPr id="176" name="矩形 175">
            <a:extLst>
              <a:ext uri="{FF2B5EF4-FFF2-40B4-BE49-F238E27FC236}">
                <a16:creationId xmlns:a16="http://schemas.microsoft.com/office/drawing/2014/main" id="{98DC50C8-841C-C685-80C4-5BBC6BA665F2}"/>
              </a:ext>
            </a:extLst>
          </p:cNvPr>
          <p:cNvSpPr/>
          <p:nvPr/>
        </p:nvSpPr>
        <p:spPr>
          <a:xfrm>
            <a:off x="5655043" y="2994196"/>
            <a:ext cx="951131" cy="18150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77" name="直接箭头连接符 176">
            <a:extLst>
              <a:ext uri="{FF2B5EF4-FFF2-40B4-BE49-F238E27FC236}">
                <a16:creationId xmlns:a16="http://schemas.microsoft.com/office/drawing/2014/main" id="{56AE8DCB-B00B-EC49-47D6-73939FD321EC}"/>
              </a:ext>
            </a:extLst>
          </p:cNvPr>
          <p:cNvCxnSpPr>
            <a:cxnSpLocks/>
          </p:cNvCxnSpPr>
          <p:nvPr/>
        </p:nvCxnSpPr>
        <p:spPr>
          <a:xfrm flipH="1">
            <a:off x="4145109" y="3429000"/>
            <a:ext cx="147022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4" name="直接箭头连接符 183">
            <a:extLst>
              <a:ext uri="{FF2B5EF4-FFF2-40B4-BE49-F238E27FC236}">
                <a16:creationId xmlns:a16="http://schemas.microsoft.com/office/drawing/2014/main" id="{517F7B59-7086-8C05-A0D4-D8AB731CDCB7}"/>
              </a:ext>
            </a:extLst>
          </p:cNvPr>
          <p:cNvCxnSpPr>
            <a:cxnSpLocks/>
          </p:cNvCxnSpPr>
          <p:nvPr/>
        </p:nvCxnSpPr>
        <p:spPr>
          <a:xfrm>
            <a:off x="4067487" y="4315874"/>
            <a:ext cx="1585079" cy="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01" name="文本框 200">
            <a:extLst>
              <a:ext uri="{FF2B5EF4-FFF2-40B4-BE49-F238E27FC236}">
                <a16:creationId xmlns:a16="http://schemas.microsoft.com/office/drawing/2014/main" id="{98071A45-FDC7-0034-83DA-805DB82C4FD6}"/>
              </a:ext>
            </a:extLst>
          </p:cNvPr>
          <p:cNvSpPr txBox="1"/>
          <p:nvPr/>
        </p:nvSpPr>
        <p:spPr>
          <a:xfrm>
            <a:off x="4582561" y="3162179"/>
            <a:ext cx="595323"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BC0</a:t>
            </a:r>
            <a:endParaRPr lang="zh-CN" altLang="en-US" dirty="0"/>
          </a:p>
        </p:txBody>
      </p:sp>
      <p:sp>
        <p:nvSpPr>
          <p:cNvPr id="202" name="文本框 201">
            <a:extLst>
              <a:ext uri="{FF2B5EF4-FFF2-40B4-BE49-F238E27FC236}">
                <a16:creationId xmlns:a16="http://schemas.microsoft.com/office/drawing/2014/main" id="{C7ED6A48-1A55-F618-C6A5-1D65BF41B569}"/>
              </a:ext>
            </a:extLst>
          </p:cNvPr>
          <p:cNvSpPr txBox="1"/>
          <p:nvPr/>
        </p:nvSpPr>
        <p:spPr>
          <a:xfrm>
            <a:off x="4251110" y="4352177"/>
            <a:ext cx="1947735"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BC0 feedback</a:t>
            </a:r>
            <a:endParaRPr lang="zh-CN" altLang="en-US" dirty="0"/>
          </a:p>
        </p:txBody>
      </p:sp>
      <p:sp>
        <p:nvSpPr>
          <p:cNvPr id="209" name="文本框 208">
            <a:extLst>
              <a:ext uri="{FF2B5EF4-FFF2-40B4-BE49-F238E27FC236}">
                <a16:creationId xmlns:a16="http://schemas.microsoft.com/office/drawing/2014/main" id="{37092D9D-8FD5-70DF-88FC-B42D8D49B034}"/>
              </a:ext>
            </a:extLst>
          </p:cNvPr>
          <p:cNvSpPr txBox="1"/>
          <p:nvPr/>
        </p:nvSpPr>
        <p:spPr>
          <a:xfrm>
            <a:off x="5838618" y="3665208"/>
            <a:ext cx="595323"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BEB</a:t>
            </a:r>
            <a:endParaRPr lang="zh-CN" altLang="en-US" dirty="0"/>
          </a:p>
        </p:txBody>
      </p:sp>
      <p:sp>
        <p:nvSpPr>
          <p:cNvPr id="21" name="文本框 20">
            <a:extLst>
              <a:ext uri="{FF2B5EF4-FFF2-40B4-BE49-F238E27FC236}">
                <a16:creationId xmlns:a16="http://schemas.microsoft.com/office/drawing/2014/main" id="{384C33DC-0B65-6F5E-60A4-1BFAF3BA4B26}"/>
              </a:ext>
            </a:extLst>
          </p:cNvPr>
          <p:cNvSpPr txBox="1"/>
          <p:nvPr/>
        </p:nvSpPr>
        <p:spPr>
          <a:xfrm>
            <a:off x="310492" y="3884361"/>
            <a:ext cx="3270908" cy="339544"/>
          </a:xfrm>
          <a:prstGeom prst="rect">
            <a:avLst/>
          </a:prstGeom>
          <a:noFill/>
          <a:ln w="28575">
            <a:solidFill>
              <a:srgbClr val="FF0000"/>
            </a:solidFill>
          </a:ln>
        </p:spPr>
        <p:txBody>
          <a:bodyPr wrap="square" rtlCol="0">
            <a:spAutoFit/>
          </a:bodyPr>
          <a:lstStyle/>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978981" y="32022"/>
            <a:ext cx="9599696" cy="961049"/>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7</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8" name="object 2"/>
          <p:cNvSpPr txBox="1"/>
          <p:nvPr/>
        </p:nvSpPr>
        <p:spPr>
          <a:xfrm>
            <a:off x="308465" y="3188668"/>
            <a:ext cx="6193460" cy="2654300"/>
          </a:xfrm>
          <a:prstGeom prst="rect">
            <a:avLst/>
          </a:prstGeom>
        </p:spPr>
        <p:txBody>
          <a:bodyPr vert="horz" wrap="square" lIns="0" tIns="11516" rIns="0" bIns="0" rtlCol="0">
            <a:spAutoFit/>
          </a:bodyPr>
          <a:lstStyle/>
          <a:p>
            <a:pPr marL="354330" indent="-342900" defTabSz="829310">
              <a:spcBef>
                <a:spcPts val="90"/>
              </a:spcBef>
              <a:buFont typeface="Arial" panose="020B0604020202020204" pitchFamily="34" charset="0"/>
              <a:buChar char="•"/>
              <a:tabLst>
                <a:tab pos="193675" algn="l"/>
              </a:tabLst>
            </a:pPr>
            <a:r>
              <a:rPr lang="en-US" altLang="zh-CN" sz="2000" dirty="0">
                <a:solidFill>
                  <a:prstClr val="black"/>
                </a:solidFill>
                <a:cs typeface="Calibri" panose="020F0502020204030204"/>
              </a:rPr>
              <a:t>Difficulties</a:t>
            </a:r>
          </a:p>
          <a:p>
            <a:pPr marL="650875" lvl="1" indent="-182245" defTabSz="829310">
              <a:spcBef>
                <a:spcPts val="90"/>
              </a:spcBef>
              <a:buFont typeface="Arial" panose="020B0604020202020204"/>
              <a:buChar char="•"/>
              <a:tabLst>
                <a:tab pos="193675" algn="l"/>
              </a:tabLst>
            </a:pPr>
            <a:r>
              <a:rPr lang="en-US" altLang="zh-CN" sz="2000" dirty="0">
                <a:solidFill>
                  <a:prstClr val="black"/>
                </a:solidFill>
                <a:cs typeface="Calibri" panose="020F0502020204030204"/>
              </a:rPr>
              <a:t>How to develop and verify BEB functions in lab without </a:t>
            </a:r>
            <a:r>
              <a:rPr lang="en-US" altLang="zh-CN" sz="2000" dirty="0">
                <a:solidFill>
                  <a:prstClr val="black"/>
                </a:solidFill>
                <a:cs typeface="Calibri" panose="020F0502020204030204"/>
                <a:sym typeface="+mn-ea"/>
              </a:rPr>
              <a:t>test facility like </a:t>
            </a:r>
            <a:r>
              <a:rPr lang="en-US" altLang="zh-CN" sz="2000" dirty="0">
                <a:solidFill>
                  <a:prstClr val="black"/>
                </a:solidFill>
                <a:cs typeface="Calibri" panose="020F0502020204030204"/>
              </a:rPr>
              <a:t>detector, FEB, or </a:t>
            </a:r>
            <a:r>
              <a:rPr lang="en-US" altLang="zh-CN" sz="2000" dirty="0" err="1">
                <a:solidFill>
                  <a:prstClr val="black"/>
                </a:solidFill>
                <a:cs typeface="Calibri" panose="020F0502020204030204"/>
              </a:rPr>
              <a:t>GBTx</a:t>
            </a:r>
            <a:r>
              <a:rPr lang="en-US" altLang="zh-CN" sz="2000" dirty="0">
                <a:solidFill>
                  <a:prstClr val="black"/>
                </a:solidFill>
                <a:cs typeface="Calibri" panose="020F0502020204030204"/>
              </a:rPr>
              <a:t> chip ?</a:t>
            </a:r>
          </a:p>
          <a:p>
            <a:pPr marL="650875" lvl="1" indent="-182245" defTabSz="829310">
              <a:spcBef>
                <a:spcPts val="90"/>
              </a:spcBef>
              <a:buFont typeface="Arial" panose="020B0604020202020204"/>
              <a:buChar char="•"/>
              <a:tabLst>
                <a:tab pos="193675" algn="l"/>
              </a:tabLst>
            </a:pPr>
            <a:r>
              <a:rPr lang="en-US" altLang="zh-CN" sz="2000" dirty="0">
                <a:solidFill>
                  <a:prstClr val="black"/>
                </a:solidFill>
                <a:cs typeface="Calibri" panose="020F0502020204030204"/>
              </a:rPr>
              <a:t>What is the clock requirement of FEE and how to realize?</a:t>
            </a:r>
          </a:p>
          <a:p>
            <a:pPr marL="650875" lvl="1" indent="-182245" defTabSz="829310">
              <a:spcBef>
                <a:spcPts val="90"/>
              </a:spcBef>
              <a:buFont typeface="Arial" panose="020B0604020202020204"/>
              <a:buChar char="•"/>
              <a:tabLst>
                <a:tab pos="193675" algn="l"/>
              </a:tabLst>
            </a:pPr>
            <a:r>
              <a:rPr lang="en-US" altLang="zh-CN" sz="2000" dirty="0">
                <a:solidFill>
                  <a:prstClr val="black"/>
                </a:solidFill>
                <a:cs typeface="Calibri" panose="020F0502020204030204"/>
              </a:rPr>
              <a:t>How to synchronize different links in the backend ?</a:t>
            </a:r>
          </a:p>
          <a:p>
            <a:pPr marL="650875" lvl="1" indent="-182245" defTabSz="829310">
              <a:spcBef>
                <a:spcPts val="90"/>
              </a:spcBef>
              <a:buFont typeface="Arial" panose="020B0604020202020204"/>
              <a:buChar char="•"/>
              <a:tabLst>
                <a:tab pos="193675" algn="l"/>
              </a:tabLst>
            </a:pPr>
            <a:endParaRPr lang="en-US" altLang="zh-CN" sz="2400" dirty="0">
              <a:solidFill>
                <a:prstClr val="black"/>
              </a:solidFill>
              <a:cs typeface="Calibri" panose="020F0502020204030204"/>
            </a:endParaRPr>
          </a:p>
          <a:p>
            <a:pPr marL="193675" indent="-182245" defTabSz="829310">
              <a:spcBef>
                <a:spcPts val="90"/>
              </a:spcBef>
              <a:buFont typeface="Arial" panose="020B0604020202020204"/>
              <a:buChar char="•"/>
              <a:tabLst>
                <a:tab pos="193675" algn="l"/>
              </a:tabLst>
            </a:pPr>
            <a:endParaRPr lang="en-US" altLang="zh-CN" sz="2400" dirty="0">
              <a:solidFill>
                <a:prstClr val="black"/>
              </a:solidFill>
              <a:cs typeface="Calibri" panose="020F0502020204030204"/>
            </a:endParaRPr>
          </a:p>
        </p:txBody>
      </p:sp>
      <p:grpSp>
        <p:nvGrpSpPr>
          <p:cNvPr id="8" name="组合 7"/>
          <p:cNvGrpSpPr/>
          <p:nvPr/>
        </p:nvGrpSpPr>
        <p:grpSpPr>
          <a:xfrm>
            <a:off x="3663957" y="5967598"/>
            <a:ext cx="1357318" cy="571314"/>
            <a:chOff x="4124320" y="4390504"/>
            <a:chExt cx="1357318" cy="571314"/>
          </a:xfrm>
        </p:grpSpPr>
        <p:sp>
          <p:nvSpPr>
            <p:cNvPr id="27" name="object 19"/>
            <p:cNvSpPr/>
            <p:nvPr/>
          </p:nvSpPr>
          <p:spPr>
            <a:xfrm>
              <a:off x="4124320" y="4390504"/>
              <a:ext cx="1351445" cy="571314"/>
            </a:xfrm>
            <a:custGeom>
              <a:avLst/>
              <a:gdLst/>
              <a:ahLst/>
              <a:cxnLst/>
              <a:rect l="l" t="t" r="r" b="b"/>
              <a:pathLst>
                <a:path w="1503045" h="782319">
                  <a:moveTo>
                    <a:pt x="1502664" y="0"/>
                  </a:moveTo>
                  <a:lnTo>
                    <a:pt x="0" y="0"/>
                  </a:lnTo>
                  <a:lnTo>
                    <a:pt x="0" y="781812"/>
                  </a:lnTo>
                  <a:lnTo>
                    <a:pt x="1502664" y="781812"/>
                  </a:lnTo>
                  <a:lnTo>
                    <a:pt x="1502664" y="777239"/>
                  </a:lnTo>
                  <a:lnTo>
                    <a:pt x="10667" y="777239"/>
                  </a:lnTo>
                  <a:lnTo>
                    <a:pt x="4571" y="771144"/>
                  </a:lnTo>
                  <a:lnTo>
                    <a:pt x="10667" y="771144"/>
                  </a:lnTo>
                  <a:lnTo>
                    <a:pt x="10667" y="10668"/>
                  </a:lnTo>
                  <a:lnTo>
                    <a:pt x="4571" y="10668"/>
                  </a:lnTo>
                  <a:lnTo>
                    <a:pt x="10667" y="6096"/>
                  </a:lnTo>
                  <a:lnTo>
                    <a:pt x="1502664" y="6096"/>
                  </a:lnTo>
                  <a:lnTo>
                    <a:pt x="1502664" y="0"/>
                  </a:lnTo>
                  <a:close/>
                </a:path>
                <a:path w="1503045" h="782319">
                  <a:moveTo>
                    <a:pt x="10667" y="771144"/>
                  </a:moveTo>
                  <a:lnTo>
                    <a:pt x="4571" y="771144"/>
                  </a:lnTo>
                  <a:lnTo>
                    <a:pt x="10667" y="777239"/>
                  </a:lnTo>
                  <a:lnTo>
                    <a:pt x="10667" y="771144"/>
                  </a:lnTo>
                  <a:close/>
                </a:path>
                <a:path w="1503045" h="782319">
                  <a:moveTo>
                    <a:pt x="1490471" y="771144"/>
                  </a:moveTo>
                  <a:lnTo>
                    <a:pt x="10667" y="771144"/>
                  </a:lnTo>
                  <a:lnTo>
                    <a:pt x="10667" y="777239"/>
                  </a:lnTo>
                  <a:lnTo>
                    <a:pt x="1490471" y="777239"/>
                  </a:lnTo>
                  <a:lnTo>
                    <a:pt x="1490471" y="771144"/>
                  </a:lnTo>
                  <a:close/>
                </a:path>
                <a:path w="1503045" h="782319">
                  <a:moveTo>
                    <a:pt x="1490471" y="6096"/>
                  </a:moveTo>
                  <a:lnTo>
                    <a:pt x="1490471" y="777239"/>
                  </a:lnTo>
                  <a:lnTo>
                    <a:pt x="1496567" y="771144"/>
                  </a:lnTo>
                  <a:lnTo>
                    <a:pt x="1502664" y="771144"/>
                  </a:lnTo>
                  <a:lnTo>
                    <a:pt x="1502664" y="10668"/>
                  </a:lnTo>
                  <a:lnTo>
                    <a:pt x="1496567" y="10668"/>
                  </a:lnTo>
                  <a:lnTo>
                    <a:pt x="1490471" y="6096"/>
                  </a:lnTo>
                  <a:close/>
                </a:path>
                <a:path w="1503045" h="782319">
                  <a:moveTo>
                    <a:pt x="1502664" y="771144"/>
                  </a:moveTo>
                  <a:lnTo>
                    <a:pt x="1496567" y="771144"/>
                  </a:lnTo>
                  <a:lnTo>
                    <a:pt x="1490471" y="777239"/>
                  </a:lnTo>
                  <a:lnTo>
                    <a:pt x="1502664" y="777239"/>
                  </a:lnTo>
                  <a:lnTo>
                    <a:pt x="1502664" y="771144"/>
                  </a:lnTo>
                  <a:close/>
                </a:path>
                <a:path w="1503045" h="782319">
                  <a:moveTo>
                    <a:pt x="10667" y="6096"/>
                  </a:moveTo>
                  <a:lnTo>
                    <a:pt x="4571" y="10668"/>
                  </a:lnTo>
                  <a:lnTo>
                    <a:pt x="10667" y="10668"/>
                  </a:lnTo>
                  <a:lnTo>
                    <a:pt x="10667" y="6096"/>
                  </a:lnTo>
                  <a:close/>
                </a:path>
                <a:path w="1503045" h="782319">
                  <a:moveTo>
                    <a:pt x="1490471" y="6096"/>
                  </a:moveTo>
                  <a:lnTo>
                    <a:pt x="10667" y="6096"/>
                  </a:lnTo>
                  <a:lnTo>
                    <a:pt x="10667" y="10668"/>
                  </a:lnTo>
                  <a:lnTo>
                    <a:pt x="1490471" y="10668"/>
                  </a:lnTo>
                  <a:lnTo>
                    <a:pt x="1490471" y="6096"/>
                  </a:lnTo>
                  <a:close/>
                </a:path>
                <a:path w="1503045" h="782319">
                  <a:moveTo>
                    <a:pt x="1502664" y="6096"/>
                  </a:moveTo>
                  <a:lnTo>
                    <a:pt x="1490471" y="6096"/>
                  </a:lnTo>
                  <a:lnTo>
                    <a:pt x="1496567" y="10668"/>
                  </a:lnTo>
                  <a:lnTo>
                    <a:pt x="1502664" y="10668"/>
                  </a:lnTo>
                  <a:lnTo>
                    <a:pt x="1502664" y="6096"/>
                  </a:lnTo>
                  <a:close/>
                </a:path>
              </a:pathLst>
            </a:custGeom>
            <a:solidFill>
              <a:srgbClr val="41719C"/>
            </a:solidFill>
          </p:spPr>
          <p:txBody>
            <a:bodyPr wrap="square" lIns="0" tIns="0" rIns="0" bIns="0" rtlCol="0"/>
            <a:lstStyle/>
            <a:p>
              <a:pPr defTabSz="829310"/>
              <a:endParaRPr sz="1630">
                <a:solidFill>
                  <a:prstClr val="black"/>
                </a:solidFill>
                <a:latin typeface="Calibri" panose="020F0502020204030204"/>
              </a:endParaRPr>
            </a:p>
          </p:txBody>
        </p:sp>
        <p:sp>
          <p:nvSpPr>
            <p:cNvPr id="28" name="object 20"/>
            <p:cNvSpPr txBox="1"/>
            <p:nvPr/>
          </p:nvSpPr>
          <p:spPr>
            <a:xfrm>
              <a:off x="4128464" y="4396031"/>
              <a:ext cx="1353174" cy="552323"/>
            </a:xfrm>
            <a:prstGeom prst="rect">
              <a:avLst/>
            </a:prstGeom>
            <a:solidFill>
              <a:srgbClr val="FFC000"/>
            </a:solidFill>
          </p:spPr>
          <p:txBody>
            <a:bodyPr vert="horz" wrap="square" lIns="0" tIns="117467" rIns="0" bIns="0" rtlCol="0">
              <a:spAutoFit/>
            </a:bodyPr>
            <a:lstStyle/>
            <a:p>
              <a:pPr marL="299720" marR="181610" indent="-112395" defTabSz="829310">
                <a:lnSpc>
                  <a:spcPct val="102000"/>
                </a:lnSpc>
                <a:spcBef>
                  <a:spcPts val="925"/>
                </a:spcBef>
              </a:pPr>
              <a:r>
                <a:rPr sz="1405" spc="5" dirty="0">
                  <a:solidFill>
                    <a:prstClr val="black"/>
                  </a:solidFill>
                  <a:latin typeface="Calibri" panose="020F0502020204030204"/>
                  <a:cs typeface="Calibri" panose="020F0502020204030204"/>
                </a:rPr>
                <a:t>FEE</a:t>
              </a:r>
              <a:r>
                <a:rPr sz="1405" spc="-73" dirty="0">
                  <a:solidFill>
                    <a:prstClr val="black"/>
                  </a:solidFill>
                  <a:latin typeface="Calibri" panose="020F0502020204030204"/>
                  <a:cs typeface="Calibri" panose="020F0502020204030204"/>
                </a:rPr>
                <a:t> </a:t>
              </a:r>
              <a:r>
                <a:rPr sz="1405" dirty="0">
                  <a:solidFill>
                    <a:prstClr val="black"/>
                  </a:solidFill>
                  <a:latin typeface="Calibri" panose="020F0502020204030204"/>
                  <a:cs typeface="Calibri" panose="020F0502020204030204"/>
                </a:rPr>
                <a:t>Emulator  GBT-FPGA</a:t>
              </a:r>
            </a:p>
          </p:txBody>
        </p:sp>
      </p:grpSp>
      <p:sp>
        <p:nvSpPr>
          <p:cNvPr id="29" name="object 21"/>
          <p:cNvSpPr txBox="1"/>
          <p:nvPr/>
        </p:nvSpPr>
        <p:spPr>
          <a:xfrm>
            <a:off x="5578453" y="5956253"/>
            <a:ext cx="623036" cy="231458"/>
          </a:xfrm>
          <a:prstGeom prst="rect">
            <a:avLst/>
          </a:prstGeom>
        </p:spPr>
        <p:txBody>
          <a:bodyPr vert="horz" wrap="square" lIns="0" tIns="14971" rIns="0" bIns="0" rtlCol="0">
            <a:spAutoFit/>
          </a:bodyPr>
          <a:lstStyle/>
          <a:p>
            <a:pPr marL="11430" defTabSz="829310">
              <a:spcBef>
                <a:spcPts val="120"/>
              </a:spcBef>
            </a:pPr>
            <a:r>
              <a:rPr sz="1405" dirty="0">
                <a:solidFill>
                  <a:prstClr val="black"/>
                </a:solidFill>
                <a:latin typeface="Calibri" panose="020F0502020204030204"/>
                <a:cs typeface="Calibri" panose="020F0502020204030204"/>
              </a:rPr>
              <a:t>GBT</a:t>
            </a:r>
            <a:r>
              <a:rPr sz="1405" spc="-91" dirty="0">
                <a:solidFill>
                  <a:prstClr val="black"/>
                </a:solidFill>
                <a:latin typeface="Calibri" panose="020F0502020204030204"/>
                <a:cs typeface="Calibri" panose="020F0502020204030204"/>
              </a:rPr>
              <a:t> </a:t>
            </a:r>
            <a:r>
              <a:rPr sz="1405" dirty="0">
                <a:solidFill>
                  <a:prstClr val="black"/>
                </a:solidFill>
                <a:latin typeface="Calibri" panose="020F0502020204030204"/>
                <a:cs typeface="Calibri" panose="020F0502020204030204"/>
              </a:rPr>
              <a:t>link</a:t>
            </a:r>
          </a:p>
        </p:txBody>
      </p:sp>
      <p:sp>
        <p:nvSpPr>
          <p:cNvPr id="30" name="object 22"/>
          <p:cNvSpPr/>
          <p:nvPr/>
        </p:nvSpPr>
        <p:spPr>
          <a:xfrm>
            <a:off x="5049763" y="6207752"/>
            <a:ext cx="1820789" cy="92131"/>
          </a:xfrm>
          <a:custGeom>
            <a:avLst/>
            <a:gdLst/>
            <a:ahLst/>
            <a:cxnLst/>
            <a:rect l="l" t="t" r="r" b="b"/>
            <a:pathLst>
              <a:path w="1263650" h="102235">
                <a:moveTo>
                  <a:pt x="100583" y="3048"/>
                </a:moveTo>
                <a:lnTo>
                  <a:pt x="0" y="53340"/>
                </a:lnTo>
                <a:lnTo>
                  <a:pt x="100583" y="102108"/>
                </a:lnTo>
                <a:lnTo>
                  <a:pt x="100583" y="70104"/>
                </a:lnTo>
                <a:lnTo>
                  <a:pt x="83820" y="70104"/>
                </a:lnTo>
                <a:lnTo>
                  <a:pt x="83820" y="36576"/>
                </a:lnTo>
                <a:lnTo>
                  <a:pt x="100583" y="36529"/>
                </a:lnTo>
                <a:lnTo>
                  <a:pt x="100583" y="3048"/>
                </a:lnTo>
                <a:close/>
              </a:path>
              <a:path w="1263650" h="102235">
                <a:moveTo>
                  <a:pt x="1229868" y="33528"/>
                </a:moveTo>
                <a:lnTo>
                  <a:pt x="1179576" y="33528"/>
                </a:lnTo>
                <a:lnTo>
                  <a:pt x="1179576" y="67056"/>
                </a:lnTo>
                <a:lnTo>
                  <a:pt x="1162811" y="67102"/>
                </a:lnTo>
                <a:lnTo>
                  <a:pt x="1162811" y="100584"/>
                </a:lnTo>
                <a:lnTo>
                  <a:pt x="1263396" y="50292"/>
                </a:lnTo>
                <a:lnTo>
                  <a:pt x="1229868" y="33528"/>
                </a:lnTo>
                <a:close/>
              </a:path>
              <a:path w="1263650" h="102235">
                <a:moveTo>
                  <a:pt x="100583" y="36529"/>
                </a:moveTo>
                <a:lnTo>
                  <a:pt x="83820" y="36576"/>
                </a:lnTo>
                <a:lnTo>
                  <a:pt x="83820" y="70104"/>
                </a:lnTo>
                <a:lnTo>
                  <a:pt x="100583" y="70057"/>
                </a:lnTo>
                <a:lnTo>
                  <a:pt x="100583" y="36529"/>
                </a:lnTo>
                <a:close/>
              </a:path>
              <a:path w="1263650" h="102235">
                <a:moveTo>
                  <a:pt x="100583" y="70057"/>
                </a:moveTo>
                <a:lnTo>
                  <a:pt x="83820" y="70104"/>
                </a:lnTo>
                <a:lnTo>
                  <a:pt x="100583" y="70104"/>
                </a:lnTo>
                <a:close/>
              </a:path>
              <a:path w="1263650" h="102235">
                <a:moveTo>
                  <a:pt x="1162811" y="33574"/>
                </a:moveTo>
                <a:lnTo>
                  <a:pt x="100583" y="36529"/>
                </a:lnTo>
                <a:lnTo>
                  <a:pt x="100583" y="70057"/>
                </a:lnTo>
                <a:lnTo>
                  <a:pt x="1162811" y="67102"/>
                </a:lnTo>
                <a:lnTo>
                  <a:pt x="1162811" y="33574"/>
                </a:lnTo>
                <a:close/>
              </a:path>
              <a:path w="1263650" h="102235">
                <a:moveTo>
                  <a:pt x="1179576" y="33528"/>
                </a:moveTo>
                <a:lnTo>
                  <a:pt x="1162811" y="33574"/>
                </a:lnTo>
                <a:lnTo>
                  <a:pt x="1162811" y="67102"/>
                </a:lnTo>
                <a:lnTo>
                  <a:pt x="1179576" y="67056"/>
                </a:lnTo>
                <a:lnTo>
                  <a:pt x="1179576" y="33528"/>
                </a:lnTo>
                <a:close/>
              </a:path>
              <a:path w="1263650" h="102235">
                <a:moveTo>
                  <a:pt x="1162811" y="0"/>
                </a:moveTo>
                <a:lnTo>
                  <a:pt x="1162811" y="33574"/>
                </a:lnTo>
                <a:lnTo>
                  <a:pt x="1229868" y="33528"/>
                </a:lnTo>
                <a:lnTo>
                  <a:pt x="1162811" y="0"/>
                </a:lnTo>
                <a:close/>
              </a:path>
            </a:pathLst>
          </a:custGeom>
          <a:solidFill>
            <a:srgbClr val="FF0000"/>
          </a:solidFill>
        </p:spPr>
        <p:txBody>
          <a:bodyPr wrap="square" lIns="0" tIns="0" rIns="0" bIns="0" rtlCol="0"/>
          <a:lstStyle/>
          <a:p>
            <a:pPr defTabSz="829310"/>
            <a:endParaRPr sz="1630">
              <a:solidFill>
                <a:prstClr val="black"/>
              </a:solidFill>
              <a:latin typeface="Calibri" panose="020F0502020204030204"/>
            </a:endParaRPr>
          </a:p>
        </p:txBody>
      </p:sp>
      <p:grpSp>
        <p:nvGrpSpPr>
          <p:cNvPr id="13" name="组合 12"/>
          <p:cNvGrpSpPr/>
          <p:nvPr/>
        </p:nvGrpSpPr>
        <p:grpSpPr>
          <a:xfrm>
            <a:off x="6969306" y="5833182"/>
            <a:ext cx="1756016" cy="749140"/>
            <a:chOff x="1222425" y="4390330"/>
            <a:chExt cx="1756016" cy="749140"/>
          </a:xfrm>
        </p:grpSpPr>
        <p:sp>
          <p:nvSpPr>
            <p:cNvPr id="20" name="object 13"/>
            <p:cNvSpPr/>
            <p:nvPr/>
          </p:nvSpPr>
          <p:spPr>
            <a:xfrm>
              <a:off x="1234287" y="5042327"/>
              <a:ext cx="1744154" cy="92131"/>
            </a:xfrm>
            <a:custGeom>
              <a:avLst/>
              <a:gdLst/>
              <a:ahLst/>
              <a:cxnLst/>
              <a:rect l="l" t="t" r="r" b="b"/>
              <a:pathLst>
                <a:path w="1923415" h="101600">
                  <a:moveTo>
                    <a:pt x="0" y="101600"/>
                  </a:moveTo>
                  <a:lnTo>
                    <a:pt x="1923287" y="101600"/>
                  </a:lnTo>
                  <a:lnTo>
                    <a:pt x="1923287" y="0"/>
                  </a:lnTo>
                  <a:lnTo>
                    <a:pt x="0" y="0"/>
                  </a:lnTo>
                  <a:lnTo>
                    <a:pt x="0" y="101600"/>
                  </a:lnTo>
                  <a:close/>
                </a:path>
              </a:pathLst>
            </a:custGeom>
            <a:solidFill>
              <a:srgbClr val="5B9BD5"/>
            </a:solidFill>
          </p:spPr>
          <p:txBody>
            <a:bodyPr wrap="square" lIns="0" tIns="0" rIns="0" bIns="0" rtlCol="0"/>
            <a:lstStyle/>
            <a:p>
              <a:pPr defTabSz="829310"/>
              <a:endParaRPr sz="1630">
                <a:solidFill>
                  <a:prstClr val="black"/>
                </a:solidFill>
                <a:latin typeface="Calibri" panose="020F0502020204030204"/>
              </a:endParaRPr>
            </a:p>
          </p:txBody>
        </p:sp>
        <p:sp>
          <p:nvSpPr>
            <p:cNvPr id="24" name="object 16"/>
            <p:cNvSpPr/>
            <p:nvPr/>
          </p:nvSpPr>
          <p:spPr>
            <a:xfrm>
              <a:off x="2879632" y="4481650"/>
              <a:ext cx="91555" cy="555665"/>
            </a:xfrm>
            <a:custGeom>
              <a:avLst/>
              <a:gdLst/>
              <a:ahLst/>
              <a:cxnLst/>
              <a:rect l="l" t="t" r="r" b="b"/>
              <a:pathLst>
                <a:path w="100965" h="612775">
                  <a:moveTo>
                    <a:pt x="100583" y="0"/>
                  </a:moveTo>
                  <a:lnTo>
                    <a:pt x="0" y="0"/>
                  </a:lnTo>
                  <a:lnTo>
                    <a:pt x="0" y="612648"/>
                  </a:lnTo>
                  <a:lnTo>
                    <a:pt x="100583" y="612648"/>
                  </a:lnTo>
                  <a:lnTo>
                    <a:pt x="100583" y="0"/>
                  </a:lnTo>
                  <a:close/>
                </a:path>
              </a:pathLst>
            </a:custGeom>
            <a:solidFill>
              <a:srgbClr val="5B9BD5"/>
            </a:solidFill>
          </p:spPr>
          <p:txBody>
            <a:bodyPr wrap="square" lIns="0" tIns="0" rIns="0" bIns="0" rtlCol="0"/>
            <a:lstStyle/>
            <a:p>
              <a:pPr defTabSz="829310"/>
              <a:endParaRPr sz="1630">
                <a:solidFill>
                  <a:prstClr val="black"/>
                </a:solidFill>
                <a:latin typeface="Calibri" panose="020F0502020204030204"/>
              </a:endParaRPr>
            </a:p>
          </p:txBody>
        </p:sp>
        <p:sp>
          <p:nvSpPr>
            <p:cNvPr id="25" name="object 17"/>
            <p:cNvSpPr/>
            <p:nvPr/>
          </p:nvSpPr>
          <p:spPr>
            <a:xfrm>
              <a:off x="1222425" y="4390330"/>
              <a:ext cx="1753944" cy="749140"/>
            </a:xfrm>
            <a:custGeom>
              <a:avLst/>
              <a:gdLst/>
              <a:ahLst/>
              <a:cxnLst/>
              <a:rect l="l" t="t" r="r" b="b"/>
              <a:pathLst>
                <a:path w="1934209" h="826135">
                  <a:moveTo>
                    <a:pt x="1933955" y="0"/>
                  </a:moveTo>
                  <a:lnTo>
                    <a:pt x="0" y="0"/>
                  </a:lnTo>
                  <a:lnTo>
                    <a:pt x="0" y="826007"/>
                  </a:lnTo>
                  <a:lnTo>
                    <a:pt x="1933955" y="826007"/>
                  </a:lnTo>
                  <a:lnTo>
                    <a:pt x="1933955" y="821435"/>
                  </a:lnTo>
                  <a:lnTo>
                    <a:pt x="10668" y="821435"/>
                  </a:lnTo>
                  <a:lnTo>
                    <a:pt x="4572" y="815339"/>
                  </a:lnTo>
                  <a:lnTo>
                    <a:pt x="10668" y="815339"/>
                  </a:lnTo>
                  <a:lnTo>
                    <a:pt x="10668" y="10667"/>
                  </a:lnTo>
                  <a:lnTo>
                    <a:pt x="4572" y="10667"/>
                  </a:lnTo>
                  <a:lnTo>
                    <a:pt x="10668" y="4571"/>
                  </a:lnTo>
                  <a:lnTo>
                    <a:pt x="1933955" y="4571"/>
                  </a:lnTo>
                  <a:lnTo>
                    <a:pt x="1933955" y="0"/>
                  </a:lnTo>
                  <a:close/>
                </a:path>
                <a:path w="1934209" h="826135">
                  <a:moveTo>
                    <a:pt x="10668" y="815339"/>
                  </a:moveTo>
                  <a:lnTo>
                    <a:pt x="4572" y="815339"/>
                  </a:lnTo>
                  <a:lnTo>
                    <a:pt x="10668" y="821435"/>
                  </a:lnTo>
                  <a:lnTo>
                    <a:pt x="10668" y="815339"/>
                  </a:lnTo>
                  <a:close/>
                </a:path>
                <a:path w="1934209" h="826135">
                  <a:moveTo>
                    <a:pt x="1923287" y="815339"/>
                  </a:moveTo>
                  <a:lnTo>
                    <a:pt x="10668" y="815339"/>
                  </a:lnTo>
                  <a:lnTo>
                    <a:pt x="10668" y="821435"/>
                  </a:lnTo>
                  <a:lnTo>
                    <a:pt x="1923287" y="821435"/>
                  </a:lnTo>
                  <a:lnTo>
                    <a:pt x="1923287" y="815339"/>
                  </a:lnTo>
                  <a:close/>
                </a:path>
                <a:path w="1934209" h="826135">
                  <a:moveTo>
                    <a:pt x="1923287" y="4571"/>
                  </a:moveTo>
                  <a:lnTo>
                    <a:pt x="1923287" y="821435"/>
                  </a:lnTo>
                  <a:lnTo>
                    <a:pt x="1927859" y="815339"/>
                  </a:lnTo>
                  <a:lnTo>
                    <a:pt x="1933955" y="815339"/>
                  </a:lnTo>
                  <a:lnTo>
                    <a:pt x="1933955" y="10667"/>
                  </a:lnTo>
                  <a:lnTo>
                    <a:pt x="1927859" y="10667"/>
                  </a:lnTo>
                  <a:lnTo>
                    <a:pt x="1923287" y="4571"/>
                  </a:lnTo>
                  <a:close/>
                </a:path>
                <a:path w="1934209" h="826135">
                  <a:moveTo>
                    <a:pt x="1933955" y="815339"/>
                  </a:moveTo>
                  <a:lnTo>
                    <a:pt x="1927859" y="815339"/>
                  </a:lnTo>
                  <a:lnTo>
                    <a:pt x="1923287" y="821435"/>
                  </a:lnTo>
                  <a:lnTo>
                    <a:pt x="1933955" y="821435"/>
                  </a:lnTo>
                  <a:lnTo>
                    <a:pt x="1933955" y="815339"/>
                  </a:lnTo>
                  <a:close/>
                </a:path>
                <a:path w="1934209" h="826135">
                  <a:moveTo>
                    <a:pt x="1831848" y="102107"/>
                  </a:moveTo>
                  <a:lnTo>
                    <a:pt x="100583" y="102107"/>
                  </a:lnTo>
                  <a:lnTo>
                    <a:pt x="100583" y="725423"/>
                  </a:lnTo>
                  <a:lnTo>
                    <a:pt x="1831848" y="725423"/>
                  </a:lnTo>
                  <a:lnTo>
                    <a:pt x="1831848" y="719327"/>
                  </a:lnTo>
                  <a:lnTo>
                    <a:pt x="112775" y="719327"/>
                  </a:lnTo>
                  <a:lnTo>
                    <a:pt x="106679" y="713231"/>
                  </a:lnTo>
                  <a:lnTo>
                    <a:pt x="112775" y="713231"/>
                  </a:lnTo>
                  <a:lnTo>
                    <a:pt x="112775" y="112775"/>
                  </a:lnTo>
                  <a:lnTo>
                    <a:pt x="106679" y="112775"/>
                  </a:lnTo>
                  <a:lnTo>
                    <a:pt x="112775" y="106679"/>
                  </a:lnTo>
                  <a:lnTo>
                    <a:pt x="1831848" y="106679"/>
                  </a:lnTo>
                  <a:lnTo>
                    <a:pt x="1831848" y="102107"/>
                  </a:lnTo>
                  <a:close/>
                </a:path>
                <a:path w="1934209" h="826135">
                  <a:moveTo>
                    <a:pt x="112775" y="713231"/>
                  </a:moveTo>
                  <a:lnTo>
                    <a:pt x="106679" y="713231"/>
                  </a:lnTo>
                  <a:lnTo>
                    <a:pt x="112775" y="719327"/>
                  </a:lnTo>
                  <a:lnTo>
                    <a:pt x="112775" y="713231"/>
                  </a:lnTo>
                  <a:close/>
                </a:path>
                <a:path w="1934209" h="826135">
                  <a:moveTo>
                    <a:pt x="1821179" y="713231"/>
                  </a:moveTo>
                  <a:lnTo>
                    <a:pt x="112775" y="713231"/>
                  </a:lnTo>
                  <a:lnTo>
                    <a:pt x="112775" y="719327"/>
                  </a:lnTo>
                  <a:lnTo>
                    <a:pt x="1821179" y="719327"/>
                  </a:lnTo>
                  <a:lnTo>
                    <a:pt x="1821179" y="713231"/>
                  </a:lnTo>
                  <a:close/>
                </a:path>
                <a:path w="1934209" h="826135">
                  <a:moveTo>
                    <a:pt x="1821179" y="106679"/>
                  </a:moveTo>
                  <a:lnTo>
                    <a:pt x="1821179" y="719327"/>
                  </a:lnTo>
                  <a:lnTo>
                    <a:pt x="1827276" y="713231"/>
                  </a:lnTo>
                  <a:lnTo>
                    <a:pt x="1831848" y="713231"/>
                  </a:lnTo>
                  <a:lnTo>
                    <a:pt x="1831848" y="112775"/>
                  </a:lnTo>
                  <a:lnTo>
                    <a:pt x="1827276" y="112775"/>
                  </a:lnTo>
                  <a:lnTo>
                    <a:pt x="1821179" y="106679"/>
                  </a:lnTo>
                  <a:close/>
                </a:path>
                <a:path w="1934209" h="826135">
                  <a:moveTo>
                    <a:pt x="1831848" y="713231"/>
                  </a:moveTo>
                  <a:lnTo>
                    <a:pt x="1827276" y="713231"/>
                  </a:lnTo>
                  <a:lnTo>
                    <a:pt x="1821179" y="719327"/>
                  </a:lnTo>
                  <a:lnTo>
                    <a:pt x="1831848" y="719327"/>
                  </a:lnTo>
                  <a:lnTo>
                    <a:pt x="1831848" y="713231"/>
                  </a:lnTo>
                  <a:close/>
                </a:path>
                <a:path w="1934209" h="826135">
                  <a:moveTo>
                    <a:pt x="112775" y="106679"/>
                  </a:moveTo>
                  <a:lnTo>
                    <a:pt x="106679" y="112775"/>
                  </a:lnTo>
                  <a:lnTo>
                    <a:pt x="112775" y="112775"/>
                  </a:lnTo>
                  <a:lnTo>
                    <a:pt x="112775" y="106679"/>
                  </a:lnTo>
                  <a:close/>
                </a:path>
                <a:path w="1934209" h="826135">
                  <a:moveTo>
                    <a:pt x="1821179" y="106679"/>
                  </a:moveTo>
                  <a:lnTo>
                    <a:pt x="112775" y="106679"/>
                  </a:lnTo>
                  <a:lnTo>
                    <a:pt x="112775" y="112775"/>
                  </a:lnTo>
                  <a:lnTo>
                    <a:pt x="1821179" y="112775"/>
                  </a:lnTo>
                  <a:lnTo>
                    <a:pt x="1821179" y="106679"/>
                  </a:lnTo>
                  <a:close/>
                </a:path>
                <a:path w="1934209" h="826135">
                  <a:moveTo>
                    <a:pt x="1831848" y="106679"/>
                  </a:moveTo>
                  <a:lnTo>
                    <a:pt x="1821179" y="106679"/>
                  </a:lnTo>
                  <a:lnTo>
                    <a:pt x="1827276" y="112775"/>
                  </a:lnTo>
                  <a:lnTo>
                    <a:pt x="1831848" y="112775"/>
                  </a:lnTo>
                  <a:lnTo>
                    <a:pt x="1831848" y="106679"/>
                  </a:lnTo>
                  <a:close/>
                </a:path>
                <a:path w="1934209" h="826135">
                  <a:moveTo>
                    <a:pt x="10668" y="4571"/>
                  </a:moveTo>
                  <a:lnTo>
                    <a:pt x="4572" y="10667"/>
                  </a:lnTo>
                  <a:lnTo>
                    <a:pt x="10668" y="10667"/>
                  </a:lnTo>
                  <a:lnTo>
                    <a:pt x="10668" y="4571"/>
                  </a:lnTo>
                  <a:close/>
                </a:path>
                <a:path w="1934209" h="826135">
                  <a:moveTo>
                    <a:pt x="1923287" y="4571"/>
                  </a:moveTo>
                  <a:lnTo>
                    <a:pt x="10668" y="4571"/>
                  </a:lnTo>
                  <a:lnTo>
                    <a:pt x="10668" y="10667"/>
                  </a:lnTo>
                  <a:lnTo>
                    <a:pt x="1923287" y="10667"/>
                  </a:lnTo>
                  <a:lnTo>
                    <a:pt x="1923287" y="4571"/>
                  </a:lnTo>
                  <a:close/>
                </a:path>
                <a:path w="1934209" h="826135">
                  <a:moveTo>
                    <a:pt x="1933955" y="4571"/>
                  </a:moveTo>
                  <a:lnTo>
                    <a:pt x="1923287" y="4571"/>
                  </a:lnTo>
                  <a:lnTo>
                    <a:pt x="1927859" y="10667"/>
                  </a:lnTo>
                  <a:lnTo>
                    <a:pt x="1933955" y="10667"/>
                  </a:lnTo>
                  <a:lnTo>
                    <a:pt x="1933955" y="4571"/>
                  </a:lnTo>
                  <a:close/>
                </a:path>
              </a:pathLst>
            </a:custGeom>
            <a:solidFill>
              <a:srgbClr val="00B0F0"/>
            </a:solidFill>
          </p:spPr>
          <p:txBody>
            <a:bodyPr wrap="square" lIns="0" tIns="0" rIns="0" bIns="0" rtlCol="0"/>
            <a:lstStyle/>
            <a:p>
              <a:pPr defTabSz="829310"/>
              <a:endParaRPr sz="1630">
                <a:solidFill>
                  <a:prstClr val="black"/>
                </a:solidFill>
                <a:latin typeface="Calibri" panose="020F0502020204030204"/>
              </a:endParaRPr>
            </a:p>
          </p:txBody>
        </p:sp>
        <p:sp>
          <p:nvSpPr>
            <p:cNvPr id="26" name="object 18"/>
            <p:cNvSpPr txBox="1"/>
            <p:nvPr/>
          </p:nvSpPr>
          <p:spPr>
            <a:xfrm>
              <a:off x="1319163" y="4522550"/>
              <a:ext cx="1560469" cy="461205"/>
            </a:xfrm>
            <a:prstGeom prst="rect">
              <a:avLst/>
            </a:prstGeom>
          </p:spPr>
          <p:txBody>
            <a:bodyPr vert="horz" wrap="square" lIns="0" tIns="15547" rIns="0" bIns="0" rtlCol="0">
              <a:spAutoFit/>
            </a:bodyPr>
            <a:lstStyle/>
            <a:p>
              <a:pPr algn="ctr" defTabSz="829310">
                <a:spcBef>
                  <a:spcPts val="120"/>
                </a:spcBef>
              </a:pPr>
              <a:r>
                <a:rPr sz="1405" spc="9" dirty="0">
                  <a:solidFill>
                    <a:prstClr val="black"/>
                  </a:solidFill>
                  <a:latin typeface="Calibri" panose="020F0502020204030204"/>
                  <a:cs typeface="Calibri" panose="020F0502020204030204"/>
                </a:rPr>
                <a:t>BEB</a:t>
              </a:r>
              <a:endParaRPr sz="1405" dirty="0">
                <a:solidFill>
                  <a:prstClr val="black"/>
                </a:solidFill>
                <a:latin typeface="Calibri" panose="020F0502020204030204"/>
                <a:cs typeface="Calibri" panose="020F0502020204030204"/>
              </a:endParaRPr>
            </a:p>
            <a:p>
              <a:pPr algn="ctr" defTabSz="829310">
                <a:spcBef>
                  <a:spcPts val="55"/>
                </a:spcBef>
              </a:pPr>
              <a:r>
                <a:rPr sz="1405" spc="5" dirty="0">
                  <a:solidFill>
                    <a:prstClr val="black"/>
                  </a:solidFill>
                  <a:latin typeface="宋体" panose="02010600030101010101" pitchFamily="2" charset="-122"/>
                  <a:cs typeface="宋体" panose="02010600030101010101" pitchFamily="2" charset="-122"/>
                </a:rPr>
                <a:t>（</a:t>
              </a:r>
              <a:r>
                <a:rPr sz="1405" spc="5" dirty="0">
                  <a:solidFill>
                    <a:prstClr val="black"/>
                  </a:solidFill>
                  <a:latin typeface="Calibri" panose="020F0502020204030204"/>
                  <a:cs typeface="Calibri" panose="020F0502020204030204"/>
                </a:rPr>
                <a:t>GBT-FPGA</a:t>
              </a:r>
              <a:r>
                <a:rPr sz="1405" spc="5" dirty="0">
                  <a:solidFill>
                    <a:prstClr val="black"/>
                  </a:solidFill>
                  <a:latin typeface="宋体" panose="02010600030101010101" pitchFamily="2" charset="-122"/>
                  <a:cs typeface="宋体" panose="02010600030101010101" pitchFamily="2" charset="-122"/>
                </a:rPr>
                <a:t>）</a:t>
              </a:r>
              <a:endParaRPr sz="1405" dirty="0">
                <a:solidFill>
                  <a:prstClr val="black"/>
                </a:solidFill>
                <a:latin typeface="宋体" panose="02010600030101010101" pitchFamily="2" charset="-122"/>
                <a:cs typeface="宋体" panose="02010600030101010101" pitchFamily="2" charset="-122"/>
              </a:endParaRPr>
            </a:p>
          </p:txBody>
        </p:sp>
        <p:sp>
          <p:nvSpPr>
            <p:cNvPr id="385" name="object 13"/>
            <p:cNvSpPr/>
            <p:nvPr/>
          </p:nvSpPr>
          <p:spPr>
            <a:xfrm>
              <a:off x="1234287" y="4392238"/>
              <a:ext cx="1744154" cy="92131"/>
            </a:xfrm>
            <a:custGeom>
              <a:avLst/>
              <a:gdLst/>
              <a:ahLst/>
              <a:cxnLst/>
              <a:rect l="l" t="t" r="r" b="b"/>
              <a:pathLst>
                <a:path w="1923415" h="101600">
                  <a:moveTo>
                    <a:pt x="0" y="101600"/>
                  </a:moveTo>
                  <a:lnTo>
                    <a:pt x="1923287" y="101600"/>
                  </a:lnTo>
                  <a:lnTo>
                    <a:pt x="1923287" y="0"/>
                  </a:lnTo>
                  <a:lnTo>
                    <a:pt x="0" y="0"/>
                  </a:lnTo>
                  <a:lnTo>
                    <a:pt x="0" y="101600"/>
                  </a:lnTo>
                  <a:close/>
                </a:path>
              </a:pathLst>
            </a:custGeom>
            <a:solidFill>
              <a:srgbClr val="5B9BD5"/>
            </a:solidFill>
          </p:spPr>
          <p:txBody>
            <a:bodyPr wrap="square" lIns="0" tIns="0" rIns="0" bIns="0" rtlCol="0"/>
            <a:lstStyle/>
            <a:p>
              <a:pPr defTabSz="829310"/>
              <a:endParaRPr sz="1630">
                <a:solidFill>
                  <a:prstClr val="black"/>
                </a:solidFill>
                <a:latin typeface="Calibri" panose="020F0502020204030204"/>
              </a:endParaRPr>
            </a:p>
          </p:txBody>
        </p:sp>
        <p:sp>
          <p:nvSpPr>
            <p:cNvPr id="386" name="object 16"/>
            <p:cNvSpPr/>
            <p:nvPr/>
          </p:nvSpPr>
          <p:spPr>
            <a:xfrm>
              <a:off x="1235629" y="4484369"/>
              <a:ext cx="91555" cy="555665"/>
            </a:xfrm>
            <a:custGeom>
              <a:avLst/>
              <a:gdLst/>
              <a:ahLst/>
              <a:cxnLst/>
              <a:rect l="l" t="t" r="r" b="b"/>
              <a:pathLst>
                <a:path w="100965" h="612775">
                  <a:moveTo>
                    <a:pt x="100583" y="0"/>
                  </a:moveTo>
                  <a:lnTo>
                    <a:pt x="0" y="0"/>
                  </a:lnTo>
                  <a:lnTo>
                    <a:pt x="0" y="612648"/>
                  </a:lnTo>
                  <a:lnTo>
                    <a:pt x="100583" y="612648"/>
                  </a:lnTo>
                  <a:lnTo>
                    <a:pt x="100583" y="0"/>
                  </a:lnTo>
                  <a:close/>
                </a:path>
              </a:pathLst>
            </a:custGeom>
            <a:solidFill>
              <a:srgbClr val="5B9BD5"/>
            </a:solidFill>
          </p:spPr>
          <p:txBody>
            <a:bodyPr wrap="square" lIns="0" tIns="0" rIns="0" bIns="0" rtlCol="0"/>
            <a:lstStyle/>
            <a:p>
              <a:pPr defTabSz="829310"/>
              <a:endParaRPr sz="1630">
                <a:solidFill>
                  <a:prstClr val="black"/>
                </a:solidFill>
                <a:latin typeface="Calibri" panose="020F0502020204030204"/>
              </a:endParaRPr>
            </a:p>
          </p:txBody>
        </p:sp>
      </p:grpSp>
      <p:sp>
        <p:nvSpPr>
          <p:cNvPr id="14" name="矩形 13"/>
          <p:cNvSpPr/>
          <p:nvPr/>
        </p:nvSpPr>
        <p:spPr>
          <a:xfrm>
            <a:off x="3903260" y="5350317"/>
            <a:ext cx="872837" cy="36813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err="1">
                <a:solidFill>
                  <a:schemeClr val="tx1"/>
                </a:solidFill>
              </a:rPr>
              <a:t>iRPC</a:t>
            </a:r>
            <a:r>
              <a:rPr lang="en-US" altLang="zh-CN" sz="1100" dirty="0">
                <a:solidFill>
                  <a:schemeClr val="tx1"/>
                </a:solidFill>
              </a:rPr>
              <a:t> data source</a:t>
            </a:r>
            <a:endParaRPr lang="zh-CN" altLang="en-US" sz="1100" dirty="0">
              <a:solidFill>
                <a:schemeClr val="tx1"/>
              </a:solidFill>
            </a:endParaRPr>
          </a:p>
        </p:txBody>
      </p:sp>
      <p:cxnSp>
        <p:nvCxnSpPr>
          <p:cNvPr id="19" name="直接箭头连接符 18"/>
          <p:cNvCxnSpPr>
            <a:stCxn id="14" idx="2"/>
            <a:endCxn id="28" idx="0"/>
          </p:cNvCxnSpPr>
          <p:nvPr/>
        </p:nvCxnSpPr>
        <p:spPr>
          <a:xfrm>
            <a:off x="4339679" y="5718452"/>
            <a:ext cx="5009" cy="254673"/>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3524060" y="189380"/>
            <a:ext cx="5434758" cy="646331"/>
          </a:xfrm>
          <a:prstGeom prst="rect">
            <a:avLst/>
          </a:prstGeom>
          <a:noFill/>
        </p:spPr>
        <p:txBody>
          <a:bodyPr wrap="none" rtlCol="0">
            <a:spAutoFit/>
          </a:bodyPr>
          <a:lstStyle/>
          <a:p>
            <a:pPr algn="ctr"/>
            <a:r>
              <a:rPr lang="en-US" altLang="zh-CN" sz="3600" dirty="0">
                <a:latin typeface="+mj-lt"/>
              </a:rPr>
              <a:t>System timing from backend</a:t>
            </a:r>
          </a:p>
        </p:txBody>
      </p:sp>
      <p:sp>
        <p:nvSpPr>
          <p:cNvPr id="11" name="矩形 10"/>
          <p:cNvSpPr/>
          <p:nvPr/>
        </p:nvSpPr>
        <p:spPr>
          <a:xfrm>
            <a:off x="6612558" y="3558790"/>
            <a:ext cx="5460365" cy="1429622"/>
          </a:xfrm>
          <a:prstGeom prst="rect">
            <a:avLst/>
          </a:prstGeom>
        </p:spPr>
        <p:txBody>
          <a:bodyPr wrap="square">
            <a:spAutoFit/>
          </a:bodyPr>
          <a:lstStyle/>
          <a:p>
            <a:pPr marL="650875" lvl="1" indent="-182245" defTabSz="829310" fontAlgn="auto">
              <a:lnSpc>
                <a:spcPct val="150000"/>
              </a:lnSpc>
              <a:spcBef>
                <a:spcPts val="0"/>
              </a:spcBef>
              <a:buFont typeface="Arial" panose="020B0604020202020204"/>
              <a:buChar char="•"/>
              <a:tabLst>
                <a:tab pos="193675" algn="l"/>
              </a:tabLst>
            </a:pPr>
            <a:r>
              <a:rPr lang="en-US" altLang="zh-CN" sz="2000" dirty="0">
                <a:solidFill>
                  <a:srgbClr val="0070C0"/>
                </a:solidFill>
                <a:cs typeface="Calibri" panose="020F0502020204030204"/>
              </a:rPr>
              <a:t>iRPC FEB emulator study.</a:t>
            </a:r>
          </a:p>
          <a:p>
            <a:pPr marL="650875" lvl="1" indent="-182245" defTabSz="829310" fontAlgn="auto">
              <a:lnSpc>
                <a:spcPct val="150000"/>
              </a:lnSpc>
              <a:spcBef>
                <a:spcPts val="0"/>
              </a:spcBef>
              <a:buFont typeface="Arial" panose="020B0604020202020204"/>
              <a:buChar char="•"/>
              <a:tabLst>
                <a:tab pos="193675" algn="l"/>
              </a:tabLst>
            </a:pPr>
            <a:r>
              <a:rPr lang="en-US" altLang="zh-CN" sz="2000" dirty="0">
                <a:solidFill>
                  <a:srgbClr val="0070C0"/>
                </a:solidFill>
                <a:sym typeface="+mn-ea"/>
              </a:rPr>
              <a:t>Timing reference distribution and correction of distribution difference .</a:t>
            </a:r>
          </a:p>
        </p:txBody>
      </p:sp>
      <p:sp>
        <p:nvSpPr>
          <p:cNvPr id="5" name="右箭头 4"/>
          <p:cNvSpPr/>
          <p:nvPr/>
        </p:nvSpPr>
        <p:spPr>
          <a:xfrm>
            <a:off x="6445738" y="3957191"/>
            <a:ext cx="579755" cy="7912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日期占位符 5">
            <a:extLst>
              <a:ext uri="{FF2B5EF4-FFF2-40B4-BE49-F238E27FC236}">
                <a16:creationId xmlns:a16="http://schemas.microsoft.com/office/drawing/2014/main" id="{BD589B1F-19AD-869D-53FF-8DF0347689DE}"/>
              </a:ext>
            </a:extLst>
          </p:cNvPr>
          <p:cNvSpPr>
            <a:spLocks noGrp="1"/>
          </p:cNvSpPr>
          <p:nvPr>
            <p:ph type="dt" sz="half" idx="10"/>
          </p:nvPr>
        </p:nvSpPr>
        <p:spPr/>
        <p:txBody>
          <a:bodyPr/>
          <a:lstStyle/>
          <a:p>
            <a:r>
              <a:rPr lang="en-US" altLang="zh-CN"/>
              <a:t>2022/8/1</a:t>
            </a:r>
            <a:endParaRPr lang="zh-CN" altLang="en-US"/>
          </a:p>
        </p:txBody>
      </p:sp>
      <p:sp>
        <p:nvSpPr>
          <p:cNvPr id="7" name="页脚占位符 6">
            <a:extLst>
              <a:ext uri="{FF2B5EF4-FFF2-40B4-BE49-F238E27FC236}">
                <a16:creationId xmlns:a16="http://schemas.microsoft.com/office/drawing/2014/main" id="{1D291CD1-7566-AA25-776A-202ED1196587}"/>
              </a:ext>
            </a:extLst>
          </p:cNvPr>
          <p:cNvSpPr>
            <a:spLocks noGrp="1"/>
          </p:cNvSpPr>
          <p:nvPr>
            <p:ph type="ftr" sz="quarter" idx="11"/>
          </p:nvPr>
        </p:nvSpPr>
        <p:spPr/>
        <p:txBody>
          <a:bodyPr/>
          <a:lstStyle/>
          <a:p>
            <a:r>
              <a:rPr lang="en-US" altLang="zh-CN"/>
              <a:t>RT2022</a:t>
            </a:r>
            <a:endParaRPr lang="zh-CN" altLang="en-US"/>
          </a:p>
        </p:txBody>
      </p:sp>
      <p:sp>
        <p:nvSpPr>
          <p:cNvPr id="33" name="文本框 32">
            <a:extLst>
              <a:ext uri="{FF2B5EF4-FFF2-40B4-BE49-F238E27FC236}">
                <a16:creationId xmlns:a16="http://schemas.microsoft.com/office/drawing/2014/main" id="{EE8E5BA4-E85A-91FF-AB65-ABFA37718BF0}"/>
              </a:ext>
            </a:extLst>
          </p:cNvPr>
          <p:cNvSpPr txBox="1"/>
          <p:nvPr/>
        </p:nvSpPr>
        <p:spPr>
          <a:xfrm>
            <a:off x="161924" y="1136391"/>
            <a:ext cx="9872618" cy="1938992"/>
          </a:xfrm>
          <a:prstGeom prst="rect">
            <a:avLst/>
          </a:prstGeom>
          <a:noFill/>
        </p:spPr>
        <p:txBody>
          <a:bodyPr wrap="square">
            <a:spAutoFit/>
          </a:bodyPr>
          <a:lstStyle/>
          <a:p>
            <a:pPr marL="285750" indent="-285750">
              <a:buFont typeface="Arial" panose="020B0604020202020204" pitchFamily="34" charset="0"/>
              <a:buChar char="•"/>
            </a:pPr>
            <a:r>
              <a:rPr lang="en-US" altLang="zh-CN" sz="2000" dirty="0"/>
              <a:t>Functionalities/tasks of iRPC Backend</a:t>
            </a:r>
          </a:p>
          <a:p>
            <a:pPr marL="742950" lvl="1" indent="-285750">
              <a:buFont typeface="Arial" panose="020B0604020202020204" pitchFamily="34" charset="0"/>
              <a:buChar char="•"/>
            </a:pPr>
            <a:r>
              <a:rPr lang="en-US" altLang="zh-CN" sz="2000" dirty="0"/>
              <a:t>Slow Control (powering</a:t>
            </a:r>
            <a:r>
              <a:rPr lang="zh-CN" altLang="en-US" sz="2000" dirty="0"/>
              <a:t> </a:t>
            </a:r>
            <a:r>
              <a:rPr lang="en-US" altLang="zh-CN" sz="2000" dirty="0"/>
              <a:t>up</a:t>
            </a:r>
            <a:r>
              <a:rPr lang="zh-CN" altLang="en-US" sz="2000" dirty="0"/>
              <a:t> </a:t>
            </a:r>
            <a:r>
              <a:rPr lang="en-US" altLang="zh-CN" sz="2000" dirty="0"/>
              <a:t>FEB,</a:t>
            </a:r>
            <a:r>
              <a:rPr lang="zh-CN" altLang="en-US" sz="2000" dirty="0"/>
              <a:t> </a:t>
            </a:r>
            <a:r>
              <a:rPr lang="en-US" altLang="zh-CN" sz="2000" dirty="0"/>
              <a:t>TDC</a:t>
            </a:r>
            <a:r>
              <a:rPr lang="zh-CN" altLang="en-US" sz="2000" dirty="0"/>
              <a:t> </a:t>
            </a:r>
            <a:r>
              <a:rPr lang="en-US" altLang="zh-CN" sz="2000" dirty="0"/>
              <a:t>configuration,</a:t>
            </a:r>
            <a:r>
              <a:rPr lang="zh-CN" altLang="en-US" sz="2000" dirty="0"/>
              <a:t> </a:t>
            </a:r>
            <a:r>
              <a:rPr lang="en-US" altLang="zh-CN" sz="2000" dirty="0" err="1"/>
              <a:t>Petiroc</a:t>
            </a:r>
            <a:r>
              <a:rPr lang="zh-CN" altLang="en-US" sz="2000" dirty="0"/>
              <a:t> </a:t>
            </a:r>
            <a:r>
              <a:rPr lang="en-US" altLang="zh-CN" sz="2000" dirty="0"/>
              <a:t>configuration…)</a:t>
            </a:r>
          </a:p>
          <a:p>
            <a:pPr marL="742950" lvl="1" indent="-285750">
              <a:buFont typeface="Arial" panose="020B0604020202020204" pitchFamily="34" charset="0"/>
              <a:buChar char="•"/>
            </a:pPr>
            <a:r>
              <a:rPr lang="en-US" altLang="zh-CN" sz="2000" dirty="0"/>
              <a:t>Monitoring</a:t>
            </a:r>
          </a:p>
          <a:p>
            <a:pPr marL="742950" lvl="1" indent="-285750">
              <a:buFont typeface="Arial" panose="020B0604020202020204" pitchFamily="34" charset="0"/>
              <a:buChar char="•"/>
            </a:pPr>
            <a:r>
              <a:rPr lang="en-US" altLang="zh-CN" sz="2000" dirty="0"/>
              <a:t>Fast Control (BC0 distribution …)</a:t>
            </a:r>
          </a:p>
          <a:p>
            <a:pPr marL="742950" lvl="1" indent="-285750">
              <a:buFont typeface="Arial" panose="020B0604020202020204" pitchFamily="34" charset="0"/>
              <a:buChar char="•"/>
            </a:pPr>
            <a:r>
              <a:rPr lang="en-US" altLang="zh-CN" sz="2000" dirty="0"/>
              <a:t>Trigger primitive (</a:t>
            </a:r>
            <a:r>
              <a:rPr lang="en-US" altLang="zh-CN" sz="2000" dirty="0" err="1"/>
              <a:t>Clusterzation</a:t>
            </a:r>
            <a:r>
              <a:rPr lang="en-US" altLang="zh-CN" sz="2000" dirty="0"/>
              <a:t>)</a:t>
            </a:r>
          </a:p>
          <a:p>
            <a:pPr marL="742950" lvl="1" indent="-285750">
              <a:buFont typeface="Arial" panose="020B0604020202020204" pitchFamily="34" charset="0"/>
              <a:buChar char="•"/>
            </a:pPr>
            <a:r>
              <a:rPr lang="en-US" altLang="zh-CN" sz="2000" dirty="0"/>
              <a:t>Readout (DAQ)</a:t>
            </a:r>
          </a:p>
        </p:txBody>
      </p:sp>
      <p:sp>
        <p:nvSpPr>
          <p:cNvPr id="34" name="object 2">
            <a:extLst>
              <a:ext uri="{FF2B5EF4-FFF2-40B4-BE49-F238E27FC236}">
                <a16:creationId xmlns:a16="http://schemas.microsoft.com/office/drawing/2014/main" id="{7066ECED-3B0A-A8E4-2B0F-3827CA49F4A1}"/>
              </a:ext>
            </a:extLst>
          </p:cNvPr>
          <p:cNvSpPr/>
          <p:nvPr/>
        </p:nvSpPr>
        <p:spPr>
          <a:xfrm>
            <a:off x="10737539" y="84125"/>
            <a:ext cx="877153" cy="213805"/>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object 3">
            <a:extLst>
              <a:ext uri="{FF2B5EF4-FFF2-40B4-BE49-F238E27FC236}">
                <a16:creationId xmlns:a16="http://schemas.microsoft.com/office/drawing/2014/main" id="{87BCC743-EBA0-46DC-7443-824347C55041}"/>
              </a:ext>
            </a:extLst>
          </p:cNvPr>
          <p:cNvSpPr/>
          <p:nvPr/>
        </p:nvSpPr>
        <p:spPr>
          <a:xfrm>
            <a:off x="10648844" y="58917"/>
            <a:ext cx="1494750" cy="921752"/>
          </a:xfrm>
          <a:prstGeom prst="rect">
            <a:avLst/>
          </a:prstGeom>
          <a:blipFill>
            <a:blip r:embed="rId5"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8</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矩形 9"/>
          <p:cNvSpPr/>
          <p:nvPr/>
        </p:nvSpPr>
        <p:spPr>
          <a:xfrm>
            <a:off x="57825" y="1034880"/>
            <a:ext cx="11911273" cy="2352567"/>
          </a:xfrm>
          <a:prstGeom prst="rect">
            <a:avLst/>
          </a:prstGeom>
        </p:spPr>
        <p:txBody>
          <a:bodyPr wrap="square">
            <a:spAutoFit/>
          </a:bodyPr>
          <a:lstStyle/>
          <a:p>
            <a:pPr marL="228600" lvl="0" indent="-228600">
              <a:lnSpc>
                <a:spcPts val="1800"/>
              </a:lnSpc>
              <a:spcBef>
                <a:spcPts val="1000"/>
              </a:spcBef>
              <a:buFont typeface="Arial" panose="020B0604020202020204" pitchFamily="34" charset="0"/>
              <a:buChar char="•"/>
              <a:defRPr/>
            </a:pPr>
            <a:r>
              <a:rPr lang="en-US" altLang="zh-CN" dirty="0">
                <a:solidFill>
                  <a:prstClr val="black"/>
                </a:solidFill>
                <a:latin typeface="Calibri" panose="020F0502020204030204" charset="0"/>
                <a:ea typeface="华文楷体" panose="02010600040101010101" pitchFamily="2" charset="-122"/>
                <a:cs typeface="Calibri" panose="020F0502020204030204" charset="0"/>
              </a:rPr>
              <a:t>Problem</a:t>
            </a:r>
          </a:p>
          <a:p>
            <a:pPr marL="685800" lvl="1" indent="-228600">
              <a:lnSpc>
                <a:spcPts val="1800"/>
              </a:lnSpc>
              <a:spcBef>
                <a:spcPts val="1000"/>
              </a:spcBef>
              <a:buFont typeface="Arial" panose="020B0604020202020204" pitchFamily="34" charset="0"/>
              <a:buChar char="•"/>
              <a:defRPr/>
            </a:pPr>
            <a:r>
              <a:rPr lang="en-US" altLang="zh-CN" dirty="0">
                <a:solidFill>
                  <a:prstClr val="black"/>
                </a:solidFill>
                <a:latin typeface="Calibri" panose="020F0502020204030204" charset="0"/>
                <a:ea typeface="华文楷体" panose="02010600040101010101" pitchFamily="2" charset="-122"/>
                <a:cs typeface="Calibri" panose="020F0502020204030204" charset="0"/>
              </a:rPr>
              <a:t>The Bunch Cross 0 (BC0) signal from AMC13 as a timing reference is distributed to each FEB located in different RPC stations by BEB.</a:t>
            </a:r>
          </a:p>
          <a:p>
            <a:pPr marL="1143000" lvl="2" indent="-228600">
              <a:lnSpc>
                <a:spcPts val="1800"/>
              </a:lnSpc>
              <a:spcBef>
                <a:spcPts val="1000"/>
              </a:spcBef>
              <a:buFont typeface="Arial" panose="020B0604020202020204" pitchFamily="34" charset="0"/>
              <a:buChar char="•"/>
              <a:defRPr/>
            </a:pPr>
            <a:r>
              <a:rPr lang="en-US" altLang="zh-CN" dirty="0">
                <a:solidFill>
                  <a:prstClr val="black"/>
                </a:solidFill>
                <a:latin typeface="Calibri" panose="020F0502020204030204" charset="0"/>
                <a:ea typeface="华文楷体" panose="02010600040101010101" pitchFamily="2" charset="-122"/>
                <a:cs typeface="Calibri" panose="020F0502020204030204" charset="0"/>
              </a:rPr>
              <a:t>AMC13: This module is designed to provide TTC, DAQ and TTS services to modules in a </a:t>
            </a:r>
            <a:r>
              <a:rPr lang="en-US" altLang="zh-CN" dirty="0" err="1">
                <a:solidFill>
                  <a:prstClr val="black"/>
                </a:solidFill>
                <a:latin typeface="Calibri" panose="020F0502020204030204" charset="0"/>
                <a:ea typeface="华文楷体" panose="02010600040101010101" pitchFamily="2" charset="-122"/>
                <a:cs typeface="Calibri" panose="020F0502020204030204" charset="0"/>
              </a:rPr>
              <a:t>MicroTCA</a:t>
            </a:r>
            <a:r>
              <a:rPr lang="en-US" altLang="zh-CN" dirty="0">
                <a:solidFill>
                  <a:prstClr val="black"/>
                </a:solidFill>
                <a:latin typeface="Calibri" panose="020F0502020204030204" charset="0"/>
                <a:ea typeface="华文楷体" panose="02010600040101010101" pitchFamily="2" charset="-122"/>
                <a:cs typeface="Calibri" panose="020F0502020204030204" charset="0"/>
              </a:rPr>
              <a:t> crate for CMS.</a:t>
            </a:r>
          </a:p>
          <a:p>
            <a:pPr marL="685800" lvl="1" indent="-228600">
              <a:lnSpc>
                <a:spcPts val="1800"/>
              </a:lnSpc>
              <a:spcBef>
                <a:spcPts val="1000"/>
              </a:spcBef>
              <a:buFont typeface="Arial" panose="020B0604020202020204" pitchFamily="34" charset="0"/>
              <a:buChar char="•"/>
              <a:defRPr/>
            </a:pPr>
            <a:r>
              <a:rPr lang="en-US" altLang="zh-CN" dirty="0">
                <a:solidFill>
                  <a:prstClr val="black"/>
                </a:solidFill>
                <a:latin typeface="Calibri" panose="020F0502020204030204" charset="0"/>
                <a:ea typeface="华文楷体" panose="02010600040101010101" pitchFamily="2" charset="-122"/>
                <a:cs typeface="Calibri" panose="020F0502020204030204" charset="0"/>
              </a:rPr>
              <a:t>Arrival times of BC0 between links are different.</a:t>
            </a:r>
          </a:p>
          <a:p>
            <a:pPr marL="1143000" lvl="2" indent="-228600">
              <a:lnSpc>
                <a:spcPts val="1800"/>
              </a:lnSpc>
              <a:spcBef>
                <a:spcPts val="1000"/>
              </a:spcBef>
              <a:buFont typeface="Arial" panose="020B0604020202020204" pitchFamily="34" charset="0"/>
              <a:buChar char="•"/>
              <a:defRPr/>
            </a:pPr>
            <a:r>
              <a:rPr lang="en-US" altLang="zh-CN" dirty="0">
                <a:solidFill>
                  <a:prstClr val="black"/>
                </a:solidFill>
                <a:latin typeface="Calibri" panose="020F0502020204030204" charset="0"/>
                <a:ea typeface="华文楷体" panose="02010600040101010101" pitchFamily="2" charset="-122"/>
                <a:cs typeface="Calibri" panose="020F0502020204030204" charset="0"/>
              </a:rPr>
              <a:t>Latency = T_GBT FPGA + </a:t>
            </a:r>
            <a:r>
              <a:rPr lang="en-US" altLang="zh-CN" dirty="0" err="1">
                <a:solidFill>
                  <a:prstClr val="black"/>
                </a:solidFill>
                <a:latin typeface="Calibri" panose="020F0502020204030204" charset="0"/>
                <a:ea typeface="华文楷体" panose="02010600040101010101" pitchFamily="2" charset="-122"/>
                <a:cs typeface="Calibri" panose="020F0502020204030204" charset="0"/>
              </a:rPr>
              <a:t>T_length</a:t>
            </a:r>
            <a:r>
              <a:rPr lang="en-US" altLang="zh-CN" dirty="0">
                <a:solidFill>
                  <a:prstClr val="black"/>
                </a:solidFill>
                <a:latin typeface="Calibri" panose="020F0502020204030204" charset="0"/>
                <a:ea typeface="华文楷体" panose="02010600040101010101" pitchFamily="2" charset="-122"/>
                <a:cs typeface="Calibri" panose="020F0502020204030204" charset="0"/>
              </a:rPr>
              <a:t> + </a:t>
            </a:r>
            <a:r>
              <a:rPr lang="en-US" altLang="zh-CN" dirty="0" err="1">
                <a:solidFill>
                  <a:prstClr val="black"/>
                </a:solidFill>
                <a:latin typeface="Calibri" panose="020F0502020204030204" charset="0"/>
                <a:ea typeface="华文楷体" panose="02010600040101010101" pitchFamily="2" charset="-122"/>
                <a:cs typeface="Calibri" panose="020F0502020204030204" charset="0"/>
              </a:rPr>
              <a:t>T_GBTx</a:t>
            </a:r>
            <a:r>
              <a:rPr lang="en-US" altLang="zh-CN" dirty="0">
                <a:solidFill>
                  <a:prstClr val="black"/>
                </a:solidFill>
                <a:latin typeface="Calibri" panose="020F0502020204030204" charset="0"/>
                <a:ea typeface="华文楷体" panose="02010600040101010101" pitchFamily="2" charset="-122"/>
                <a:cs typeface="Calibri" panose="020F0502020204030204" charset="0"/>
              </a:rPr>
              <a:t> , T_GBT FPGA  and </a:t>
            </a:r>
            <a:r>
              <a:rPr lang="en-US" altLang="zh-CN" dirty="0" err="1">
                <a:solidFill>
                  <a:prstClr val="black"/>
                </a:solidFill>
                <a:latin typeface="Calibri" panose="020F0502020204030204" charset="0"/>
                <a:ea typeface="华文楷体" panose="02010600040101010101" pitchFamily="2" charset="-122"/>
                <a:cs typeface="Calibri" panose="020F0502020204030204" charset="0"/>
              </a:rPr>
              <a:t>T_GBTx</a:t>
            </a:r>
            <a:r>
              <a:rPr lang="en-US" altLang="zh-CN" dirty="0">
                <a:solidFill>
                  <a:prstClr val="black"/>
                </a:solidFill>
                <a:latin typeface="Calibri" panose="020F0502020204030204" charset="0"/>
                <a:ea typeface="华文楷体" panose="02010600040101010101" pitchFamily="2" charset="-122"/>
                <a:cs typeface="Calibri" panose="020F0502020204030204" charset="0"/>
              </a:rPr>
              <a:t> are the same for all FEBs.</a:t>
            </a:r>
          </a:p>
          <a:p>
            <a:pPr marL="1143000" lvl="2" indent="-228600">
              <a:lnSpc>
                <a:spcPts val="1800"/>
              </a:lnSpc>
              <a:spcBef>
                <a:spcPts val="1000"/>
              </a:spcBef>
              <a:buFont typeface="Arial" panose="020B0604020202020204" pitchFamily="34" charset="0"/>
              <a:buChar char="•"/>
              <a:defRPr/>
            </a:pPr>
            <a:r>
              <a:rPr lang="en-US" altLang="zh-CN" b="1" dirty="0">
                <a:solidFill>
                  <a:prstClr val="black"/>
                </a:solidFill>
                <a:latin typeface="Calibri" panose="020F0502020204030204" charset="0"/>
                <a:ea typeface="华文楷体" panose="02010600040101010101" pitchFamily="2" charset="-122"/>
                <a:cs typeface="Calibri" panose="020F0502020204030204" charset="0"/>
              </a:rPr>
              <a:t>Different fiber lengths lead to different latencies</a:t>
            </a:r>
            <a:r>
              <a:rPr lang="en-US" altLang="zh-CN" dirty="0">
                <a:solidFill>
                  <a:prstClr val="black"/>
                </a:solidFill>
                <a:latin typeface="Calibri" panose="020F0502020204030204" charset="0"/>
                <a:ea typeface="华文楷体" panose="02010600040101010101" pitchFamily="2" charset="-122"/>
                <a:cs typeface="Calibri" panose="020F0502020204030204" charset="0"/>
              </a:rPr>
              <a:t> and this need to be measured and corrected.</a:t>
            </a:r>
          </a:p>
        </p:txBody>
      </p:sp>
      <p:sp>
        <p:nvSpPr>
          <p:cNvPr id="11" name="文本框 10"/>
          <p:cNvSpPr txBox="1"/>
          <p:nvPr/>
        </p:nvSpPr>
        <p:spPr>
          <a:xfrm>
            <a:off x="2976965" y="178039"/>
            <a:ext cx="5766066" cy="646331"/>
          </a:xfrm>
          <a:prstGeom prst="rect">
            <a:avLst/>
          </a:prstGeom>
          <a:noFill/>
        </p:spPr>
        <p:txBody>
          <a:bodyPr wrap="none" rtlCol="0">
            <a:spAutoFit/>
          </a:bodyPr>
          <a:lstStyle/>
          <a:p>
            <a:pPr lvl="0" algn="ctr">
              <a:defRPr/>
            </a:pPr>
            <a:r>
              <a:rPr lang="en-US" altLang="zh-CN" sz="3600" dirty="0">
                <a:solidFill>
                  <a:prstClr val="black"/>
                </a:solidFill>
                <a:latin typeface="Calibri Light"/>
              </a:rPr>
              <a:t>Timing reference distribution </a:t>
            </a:r>
          </a:p>
        </p:txBody>
      </p:sp>
      <p:sp>
        <p:nvSpPr>
          <p:cNvPr id="5" name="日期占位符 4">
            <a:extLst>
              <a:ext uri="{FF2B5EF4-FFF2-40B4-BE49-F238E27FC236}">
                <a16:creationId xmlns:a16="http://schemas.microsoft.com/office/drawing/2014/main" id="{36FFA7A3-6618-355B-3A27-DA476D46D9B3}"/>
              </a:ext>
            </a:extLst>
          </p:cNvPr>
          <p:cNvSpPr>
            <a:spLocks noGrp="1"/>
          </p:cNvSpPr>
          <p:nvPr>
            <p:ph type="dt" sz="half" idx="10"/>
          </p:nvPr>
        </p:nvSpPr>
        <p:spPr/>
        <p:txBody>
          <a:bodyPr/>
          <a:lstStyle/>
          <a:p>
            <a:r>
              <a:rPr lang="en-US" altLang="zh-CN"/>
              <a:t>2022/8/1</a:t>
            </a:r>
            <a:endParaRPr lang="zh-CN" altLang="en-US" dirty="0"/>
          </a:p>
        </p:txBody>
      </p:sp>
      <p:sp>
        <p:nvSpPr>
          <p:cNvPr id="6" name="页脚占位符 5">
            <a:extLst>
              <a:ext uri="{FF2B5EF4-FFF2-40B4-BE49-F238E27FC236}">
                <a16:creationId xmlns:a16="http://schemas.microsoft.com/office/drawing/2014/main" id="{B776711F-C81A-0164-7C3A-E9FD4BE4CFB8}"/>
              </a:ext>
            </a:extLst>
          </p:cNvPr>
          <p:cNvSpPr>
            <a:spLocks noGrp="1"/>
          </p:cNvSpPr>
          <p:nvPr>
            <p:ph type="ftr" sz="quarter" idx="11"/>
          </p:nvPr>
        </p:nvSpPr>
        <p:spPr/>
        <p:txBody>
          <a:bodyPr/>
          <a:lstStyle/>
          <a:p>
            <a:r>
              <a:rPr lang="en-US" altLang="zh-CN" dirty="0"/>
              <a:t>RT2022</a:t>
            </a:r>
            <a:endParaRPr lang="zh-CN" altLang="en-US" dirty="0"/>
          </a:p>
        </p:txBody>
      </p:sp>
      <p:grpSp>
        <p:nvGrpSpPr>
          <p:cNvPr id="142" name="组合 141">
            <a:extLst>
              <a:ext uri="{FF2B5EF4-FFF2-40B4-BE49-F238E27FC236}">
                <a16:creationId xmlns:a16="http://schemas.microsoft.com/office/drawing/2014/main" id="{4E95D500-2C4A-521C-58A4-C35DA7FF8A55}"/>
              </a:ext>
            </a:extLst>
          </p:cNvPr>
          <p:cNvGrpSpPr/>
          <p:nvPr/>
        </p:nvGrpSpPr>
        <p:grpSpPr>
          <a:xfrm>
            <a:off x="733650" y="3429000"/>
            <a:ext cx="11458350" cy="3177168"/>
            <a:chOff x="345721" y="3242458"/>
            <a:chExt cx="11458350" cy="3177168"/>
          </a:xfrm>
        </p:grpSpPr>
        <p:grpSp>
          <p:nvGrpSpPr>
            <p:cNvPr id="79" name="组合 78">
              <a:extLst>
                <a:ext uri="{FF2B5EF4-FFF2-40B4-BE49-F238E27FC236}">
                  <a16:creationId xmlns:a16="http://schemas.microsoft.com/office/drawing/2014/main" id="{DE03CB44-74BE-BCBC-1A46-15E5F8675996}"/>
                </a:ext>
              </a:extLst>
            </p:cNvPr>
            <p:cNvGrpSpPr/>
            <p:nvPr/>
          </p:nvGrpSpPr>
          <p:grpSpPr>
            <a:xfrm>
              <a:off x="7725018" y="3247044"/>
              <a:ext cx="4079053" cy="2735068"/>
              <a:chOff x="7346373" y="3032020"/>
              <a:chExt cx="4079053" cy="2735068"/>
            </a:xfrm>
          </p:grpSpPr>
          <p:pic>
            <p:nvPicPr>
              <p:cNvPr id="80" name="图片 79">
                <a:extLst>
                  <a:ext uri="{FF2B5EF4-FFF2-40B4-BE49-F238E27FC236}">
                    <a16:creationId xmlns:a16="http://schemas.microsoft.com/office/drawing/2014/main" id="{4733D612-F8AF-93F4-5B37-C072DDD67D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46373" y="3032020"/>
                <a:ext cx="3900503" cy="2735068"/>
              </a:xfrm>
              <a:prstGeom prst="rect">
                <a:avLst/>
              </a:prstGeom>
            </p:spPr>
          </p:pic>
          <p:sp>
            <p:nvSpPr>
              <p:cNvPr id="81" name="文本框 80">
                <a:extLst>
                  <a:ext uri="{FF2B5EF4-FFF2-40B4-BE49-F238E27FC236}">
                    <a16:creationId xmlns:a16="http://schemas.microsoft.com/office/drawing/2014/main" id="{219512DB-6CF2-19F8-3E37-4A62571E35BA}"/>
                  </a:ext>
                </a:extLst>
              </p:cNvPr>
              <p:cNvSpPr txBox="1"/>
              <p:nvPr/>
            </p:nvSpPr>
            <p:spPr>
              <a:xfrm>
                <a:off x="10419867" y="3127164"/>
                <a:ext cx="1005559" cy="261610"/>
              </a:xfrm>
              <a:prstGeom prst="rect">
                <a:avLst/>
              </a:prstGeom>
              <a:noFill/>
            </p:spPr>
            <p:txBody>
              <a:bodyPr wrap="square">
                <a:spAutoFit/>
              </a:bodyPr>
              <a:lstStyle/>
              <a:p>
                <a:pPr algn="ctr"/>
                <a:r>
                  <a:rPr lang="fr-CH" altLang="zh-CN" sz="1100" b="1" dirty="0">
                    <a:solidFill>
                      <a:schemeClr val="tx2"/>
                    </a:solidFill>
                  </a:rPr>
                  <a:t>AMC13</a:t>
                </a:r>
                <a:endParaRPr lang="en-GB" altLang="zh-CN" sz="1100" b="1" dirty="0">
                  <a:solidFill>
                    <a:schemeClr val="tx2"/>
                  </a:solidFill>
                </a:endParaRPr>
              </a:p>
            </p:txBody>
          </p:sp>
          <p:sp>
            <p:nvSpPr>
              <p:cNvPr id="82" name="文本框 81">
                <a:extLst>
                  <a:ext uri="{FF2B5EF4-FFF2-40B4-BE49-F238E27FC236}">
                    <a16:creationId xmlns:a16="http://schemas.microsoft.com/office/drawing/2014/main" id="{9CA938E3-E9A2-576E-5A38-D44FBB23EA8C}"/>
                  </a:ext>
                </a:extLst>
              </p:cNvPr>
              <p:cNvSpPr txBox="1"/>
              <p:nvPr/>
            </p:nvSpPr>
            <p:spPr>
              <a:xfrm>
                <a:off x="9020751" y="4167177"/>
                <a:ext cx="779322" cy="470257"/>
              </a:xfrm>
              <a:prstGeom prst="rect">
                <a:avLst/>
              </a:prstGeom>
              <a:noFill/>
            </p:spPr>
            <p:txBody>
              <a:bodyPr wrap="square">
                <a:spAutoFit/>
              </a:bodyPr>
              <a:lstStyle/>
              <a:p>
                <a:pPr algn="ctr">
                  <a:lnSpc>
                    <a:spcPct val="115000"/>
                  </a:lnSpc>
                  <a:spcAft>
                    <a:spcPts val="1000"/>
                  </a:spcAft>
                </a:pPr>
                <a:r>
                  <a:rPr lang="en-GB" altLang="zh-CN" sz="1100" dirty="0">
                    <a:effectLst/>
                    <a:ea typeface="Calibri" panose="020F0502020204030204"/>
                    <a:cs typeface="Times New Roman" panose="02020603050405020304"/>
                  </a:rPr>
                  <a:t>GBT-FPGA Tx</a:t>
                </a:r>
              </a:p>
            </p:txBody>
          </p:sp>
          <p:sp>
            <p:nvSpPr>
              <p:cNvPr id="83" name="文本框 82">
                <a:extLst>
                  <a:ext uri="{FF2B5EF4-FFF2-40B4-BE49-F238E27FC236}">
                    <a16:creationId xmlns:a16="http://schemas.microsoft.com/office/drawing/2014/main" id="{651AEB46-3A84-6C47-C57A-18CB295AC28E}"/>
                  </a:ext>
                </a:extLst>
              </p:cNvPr>
              <p:cNvSpPr txBox="1"/>
              <p:nvPr/>
            </p:nvSpPr>
            <p:spPr>
              <a:xfrm>
                <a:off x="9082775" y="4696936"/>
                <a:ext cx="779322" cy="470257"/>
              </a:xfrm>
              <a:prstGeom prst="rect">
                <a:avLst/>
              </a:prstGeom>
              <a:noFill/>
            </p:spPr>
            <p:txBody>
              <a:bodyPr wrap="square">
                <a:spAutoFit/>
              </a:bodyPr>
              <a:lstStyle/>
              <a:p>
                <a:pPr algn="ctr">
                  <a:lnSpc>
                    <a:spcPct val="115000"/>
                  </a:lnSpc>
                  <a:spcAft>
                    <a:spcPts val="1000"/>
                  </a:spcAft>
                </a:pPr>
                <a:r>
                  <a:rPr lang="en-GB" altLang="zh-CN" sz="1100" dirty="0">
                    <a:effectLst/>
                    <a:ea typeface="Calibri" panose="020F0502020204030204"/>
                    <a:cs typeface="Times New Roman" panose="02020603050405020304"/>
                  </a:rPr>
                  <a:t>GBT-FPGA Rx</a:t>
                </a:r>
              </a:p>
            </p:txBody>
          </p:sp>
          <p:sp>
            <p:nvSpPr>
              <p:cNvPr id="84" name="文本框 83">
                <a:extLst>
                  <a:ext uri="{FF2B5EF4-FFF2-40B4-BE49-F238E27FC236}">
                    <a16:creationId xmlns:a16="http://schemas.microsoft.com/office/drawing/2014/main" id="{F2211432-A24C-B995-5BF2-198D1047B8A1}"/>
                  </a:ext>
                </a:extLst>
              </p:cNvPr>
              <p:cNvSpPr txBox="1"/>
              <p:nvPr/>
            </p:nvSpPr>
            <p:spPr>
              <a:xfrm>
                <a:off x="8361532" y="4241736"/>
                <a:ext cx="779322" cy="275588"/>
              </a:xfrm>
              <a:prstGeom prst="rect">
                <a:avLst/>
              </a:prstGeom>
              <a:noFill/>
            </p:spPr>
            <p:txBody>
              <a:bodyPr wrap="square">
                <a:spAutoFit/>
              </a:bodyPr>
              <a:lstStyle/>
              <a:p>
                <a:pPr algn="ctr">
                  <a:lnSpc>
                    <a:spcPct val="115000"/>
                  </a:lnSpc>
                  <a:spcAft>
                    <a:spcPts val="1000"/>
                  </a:spcAft>
                </a:pPr>
                <a:r>
                  <a:rPr lang="en-GB" altLang="zh-CN" sz="1100" dirty="0">
                    <a:effectLst/>
                    <a:ea typeface="Calibri" panose="020F0502020204030204"/>
                    <a:cs typeface="Times New Roman" panose="02020603050405020304"/>
                  </a:rPr>
                  <a:t>MGT Tx</a:t>
                </a:r>
              </a:p>
            </p:txBody>
          </p:sp>
          <p:sp>
            <p:nvSpPr>
              <p:cNvPr id="85" name="文本框 84">
                <a:extLst>
                  <a:ext uri="{FF2B5EF4-FFF2-40B4-BE49-F238E27FC236}">
                    <a16:creationId xmlns:a16="http://schemas.microsoft.com/office/drawing/2014/main" id="{E7B2A7B3-2684-2CA3-7C9F-DF3631EF2C90}"/>
                  </a:ext>
                </a:extLst>
              </p:cNvPr>
              <p:cNvSpPr txBox="1"/>
              <p:nvPr/>
            </p:nvSpPr>
            <p:spPr>
              <a:xfrm>
                <a:off x="8361532" y="4671948"/>
                <a:ext cx="779322" cy="275588"/>
              </a:xfrm>
              <a:prstGeom prst="rect">
                <a:avLst/>
              </a:prstGeom>
              <a:noFill/>
            </p:spPr>
            <p:txBody>
              <a:bodyPr wrap="square">
                <a:spAutoFit/>
              </a:bodyPr>
              <a:lstStyle/>
              <a:p>
                <a:pPr algn="ctr">
                  <a:lnSpc>
                    <a:spcPct val="115000"/>
                  </a:lnSpc>
                  <a:spcAft>
                    <a:spcPts val="1000"/>
                  </a:spcAft>
                </a:pPr>
                <a:r>
                  <a:rPr lang="en-GB" altLang="zh-CN" sz="1100" dirty="0">
                    <a:ea typeface="Calibri" panose="020F0502020204030204"/>
                    <a:cs typeface="Times New Roman" panose="02020603050405020304"/>
                  </a:rPr>
                  <a:t>MGT</a:t>
                </a:r>
                <a:r>
                  <a:rPr lang="en-GB" altLang="zh-CN" sz="1100" dirty="0">
                    <a:effectLst/>
                    <a:ea typeface="Calibri" panose="020F0502020204030204"/>
                    <a:cs typeface="Times New Roman" panose="02020603050405020304"/>
                  </a:rPr>
                  <a:t> </a:t>
                </a:r>
                <a:r>
                  <a:rPr lang="en-GB" altLang="zh-CN" sz="1100" dirty="0">
                    <a:ea typeface="Calibri" panose="020F0502020204030204"/>
                    <a:cs typeface="Times New Roman" panose="02020603050405020304"/>
                  </a:rPr>
                  <a:t>R</a:t>
                </a:r>
                <a:r>
                  <a:rPr lang="en-GB" altLang="zh-CN" sz="1100" dirty="0">
                    <a:effectLst/>
                    <a:ea typeface="Calibri" panose="020F0502020204030204"/>
                    <a:cs typeface="Times New Roman" panose="02020603050405020304"/>
                  </a:rPr>
                  <a:t>x</a:t>
                </a:r>
              </a:p>
            </p:txBody>
          </p:sp>
          <p:sp>
            <p:nvSpPr>
              <p:cNvPr id="86" name="文本框 85">
                <a:extLst>
                  <a:ext uri="{FF2B5EF4-FFF2-40B4-BE49-F238E27FC236}">
                    <a16:creationId xmlns:a16="http://schemas.microsoft.com/office/drawing/2014/main" id="{84ABF545-1944-1ECB-0A41-7E2A8B9519BF}"/>
                  </a:ext>
                </a:extLst>
              </p:cNvPr>
              <p:cNvSpPr txBox="1"/>
              <p:nvPr/>
            </p:nvSpPr>
            <p:spPr>
              <a:xfrm>
                <a:off x="7628396" y="4316709"/>
                <a:ext cx="779322" cy="275588"/>
              </a:xfrm>
              <a:prstGeom prst="rect">
                <a:avLst/>
              </a:prstGeom>
              <a:noFill/>
            </p:spPr>
            <p:txBody>
              <a:bodyPr wrap="square">
                <a:spAutoFit/>
              </a:bodyPr>
              <a:lstStyle/>
              <a:p>
                <a:pPr algn="ctr">
                  <a:lnSpc>
                    <a:spcPct val="115000"/>
                  </a:lnSpc>
                  <a:spcAft>
                    <a:spcPts val="1000"/>
                  </a:spcAft>
                </a:pPr>
                <a:r>
                  <a:rPr lang="en-GB" altLang="zh-CN" sz="1100" dirty="0" err="1">
                    <a:ea typeface="Calibri" panose="020F0502020204030204"/>
                    <a:cs typeface="Times New Roman" panose="02020603050405020304"/>
                  </a:rPr>
                  <a:t>MiniPOD</a:t>
                </a:r>
                <a:endParaRPr lang="en-GB" altLang="zh-CN" sz="1100" dirty="0">
                  <a:effectLst/>
                  <a:ea typeface="Calibri" panose="020F0502020204030204"/>
                  <a:cs typeface="Times New Roman" panose="02020603050405020304"/>
                </a:endParaRPr>
              </a:p>
            </p:txBody>
          </p:sp>
          <p:sp>
            <p:nvSpPr>
              <p:cNvPr id="87" name="文本框 86">
                <a:extLst>
                  <a:ext uri="{FF2B5EF4-FFF2-40B4-BE49-F238E27FC236}">
                    <a16:creationId xmlns:a16="http://schemas.microsoft.com/office/drawing/2014/main" id="{23E0BBE5-2081-7EE4-2640-B98AA4FF9B00}"/>
                  </a:ext>
                </a:extLst>
              </p:cNvPr>
              <p:cNvSpPr txBox="1"/>
              <p:nvPr/>
            </p:nvSpPr>
            <p:spPr>
              <a:xfrm>
                <a:off x="7872582" y="3087952"/>
                <a:ext cx="2651086" cy="392159"/>
              </a:xfrm>
              <a:prstGeom prst="rect">
                <a:avLst/>
              </a:prstGeom>
              <a:noFill/>
            </p:spPr>
            <p:txBody>
              <a:bodyPr wrap="square">
                <a:spAutoFit/>
              </a:bodyPr>
              <a:lstStyle/>
              <a:p>
                <a:pPr algn="ctr">
                  <a:lnSpc>
                    <a:spcPct val="115000"/>
                  </a:lnSpc>
                  <a:spcAft>
                    <a:spcPts val="1000"/>
                  </a:spcAft>
                </a:pPr>
                <a:r>
                  <a:rPr lang="en-GB" altLang="zh-CN" dirty="0">
                    <a:solidFill>
                      <a:srgbClr val="FF0000"/>
                    </a:solidFill>
                    <a:ea typeface="Calibri" panose="020F0502020204030204"/>
                    <a:cs typeface="Times New Roman" panose="02020603050405020304"/>
                  </a:rPr>
                  <a:t>The backend electronics</a:t>
                </a:r>
                <a:endParaRPr lang="en-GB" altLang="zh-CN" dirty="0">
                  <a:solidFill>
                    <a:srgbClr val="FF0000"/>
                  </a:solidFill>
                  <a:effectLst/>
                  <a:ea typeface="Calibri" panose="020F0502020204030204"/>
                  <a:cs typeface="Times New Roman" panose="02020603050405020304"/>
                </a:endParaRPr>
              </a:p>
            </p:txBody>
          </p:sp>
          <p:sp>
            <p:nvSpPr>
              <p:cNvPr id="88" name="文本框 87">
                <a:extLst>
                  <a:ext uri="{FF2B5EF4-FFF2-40B4-BE49-F238E27FC236}">
                    <a16:creationId xmlns:a16="http://schemas.microsoft.com/office/drawing/2014/main" id="{9DC1CA6A-6BFE-A993-F768-ACF5D578C96C}"/>
                  </a:ext>
                </a:extLst>
              </p:cNvPr>
              <p:cNvSpPr txBox="1"/>
              <p:nvPr/>
            </p:nvSpPr>
            <p:spPr>
              <a:xfrm>
                <a:off x="8408432" y="5192181"/>
                <a:ext cx="779322" cy="275588"/>
              </a:xfrm>
              <a:prstGeom prst="rect">
                <a:avLst/>
              </a:prstGeom>
              <a:noFill/>
            </p:spPr>
            <p:txBody>
              <a:bodyPr wrap="square">
                <a:spAutoFit/>
              </a:bodyPr>
              <a:lstStyle/>
              <a:p>
                <a:pPr algn="ctr">
                  <a:lnSpc>
                    <a:spcPct val="115000"/>
                  </a:lnSpc>
                  <a:spcAft>
                    <a:spcPts val="1000"/>
                  </a:spcAft>
                </a:pPr>
                <a:r>
                  <a:rPr lang="en-GB" altLang="zh-CN" sz="1100" dirty="0">
                    <a:ea typeface="Calibri" panose="020F0502020204030204"/>
                    <a:cs typeface="Times New Roman" panose="02020603050405020304"/>
                  </a:rPr>
                  <a:t>CDR</a:t>
                </a:r>
                <a:endParaRPr lang="en-GB" altLang="zh-CN" sz="1100" dirty="0">
                  <a:effectLst/>
                  <a:ea typeface="Calibri" panose="020F0502020204030204"/>
                  <a:cs typeface="Times New Roman" panose="02020603050405020304"/>
                </a:endParaRPr>
              </a:p>
            </p:txBody>
          </p:sp>
          <p:sp>
            <p:nvSpPr>
              <p:cNvPr id="89" name="文本框 88">
                <a:extLst>
                  <a:ext uri="{FF2B5EF4-FFF2-40B4-BE49-F238E27FC236}">
                    <a16:creationId xmlns:a16="http://schemas.microsoft.com/office/drawing/2014/main" id="{316CFEC4-F167-0348-7050-3D00B64E61CA}"/>
                  </a:ext>
                </a:extLst>
              </p:cNvPr>
              <p:cNvSpPr txBox="1"/>
              <p:nvPr/>
            </p:nvSpPr>
            <p:spPr>
              <a:xfrm>
                <a:off x="7641876" y="4568193"/>
                <a:ext cx="779322" cy="275588"/>
              </a:xfrm>
              <a:prstGeom prst="rect">
                <a:avLst/>
              </a:prstGeom>
              <a:noFill/>
            </p:spPr>
            <p:txBody>
              <a:bodyPr wrap="square">
                <a:spAutoFit/>
              </a:bodyPr>
              <a:lstStyle/>
              <a:p>
                <a:pPr algn="ctr">
                  <a:lnSpc>
                    <a:spcPct val="115000"/>
                  </a:lnSpc>
                  <a:spcAft>
                    <a:spcPts val="1000"/>
                  </a:spcAft>
                </a:pPr>
                <a:r>
                  <a:rPr lang="en-GB" altLang="zh-CN" sz="1100" dirty="0" err="1">
                    <a:ea typeface="Calibri" panose="020F0502020204030204"/>
                    <a:cs typeface="Times New Roman" panose="02020603050405020304"/>
                  </a:rPr>
                  <a:t>MiniPOD</a:t>
                </a:r>
                <a:endParaRPr lang="en-GB" altLang="zh-CN" sz="1100" dirty="0">
                  <a:effectLst/>
                  <a:ea typeface="Calibri" panose="020F0502020204030204"/>
                  <a:cs typeface="Times New Roman" panose="02020603050405020304"/>
                </a:endParaRPr>
              </a:p>
            </p:txBody>
          </p:sp>
        </p:grpSp>
        <p:grpSp>
          <p:nvGrpSpPr>
            <p:cNvPr id="90" name="组合 89">
              <a:extLst>
                <a:ext uri="{FF2B5EF4-FFF2-40B4-BE49-F238E27FC236}">
                  <a16:creationId xmlns:a16="http://schemas.microsoft.com/office/drawing/2014/main" id="{1C2644E7-41DF-5FB5-DF18-E28E0C998B17}"/>
                </a:ext>
              </a:extLst>
            </p:cNvPr>
            <p:cNvGrpSpPr/>
            <p:nvPr/>
          </p:nvGrpSpPr>
          <p:grpSpPr>
            <a:xfrm>
              <a:off x="345721" y="4866954"/>
              <a:ext cx="5240660" cy="1552672"/>
              <a:chOff x="766574" y="3180673"/>
              <a:chExt cx="6462593" cy="2530692"/>
            </a:xfrm>
          </p:grpSpPr>
          <p:pic>
            <p:nvPicPr>
              <p:cNvPr id="91" name="图片 90">
                <a:extLst>
                  <a:ext uri="{FF2B5EF4-FFF2-40B4-BE49-F238E27FC236}">
                    <a16:creationId xmlns:a16="http://schemas.microsoft.com/office/drawing/2014/main" id="{811D371F-EAA4-6D03-13DF-6A95AA3A75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6574" y="3257969"/>
                <a:ext cx="6282916" cy="2453396"/>
              </a:xfrm>
              <a:prstGeom prst="rect">
                <a:avLst/>
              </a:prstGeom>
            </p:spPr>
          </p:pic>
          <p:sp>
            <p:nvSpPr>
              <p:cNvPr id="92" name="文本框 91">
                <a:extLst>
                  <a:ext uri="{FF2B5EF4-FFF2-40B4-BE49-F238E27FC236}">
                    <a16:creationId xmlns:a16="http://schemas.microsoft.com/office/drawing/2014/main" id="{C07EB1E8-AE28-6BFA-0BD5-DF45BE54C7E1}"/>
                  </a:ext>
                </a:extLst>
              </p:cNvPr>
              <p:cNvSpPr txBox="1"/>
              <p:nvPr/>
            </p:nvSpPr>
            <p:spPr>
              <a:xfrm>
                <a:off x="2864451" y="3180673"/>
                <a:ext cx="2709419" cy="551807"/>
              </a:xfrm>
              <a:prstGeom prst="rect">
                <a:avLst/>
              </a:prstGeom>
              <a:noFill/>
            </p:spPr>
            <p:txBody>
              <a:bodyPr wrap="square">
                <a:spAutoFit/>
              </a:bodyPr>
              <a:lstStyle/>
              <a:p>
                <a:r>
                  <a:rPr lang="fr-CH" altLang="zh-CN" sz="1600" dirty="0">
                    <a:solidFill>
                      <a:srgbClr val="FF0000"/>
                    </a:solidFill>
                    <a:ea typeface="Calibri" panose="020F0502020204030204"/>
                    <a:cs typeface="Times New Roman" panose="02020603050405020304"/>
                  </a:rPr>
                  <a:t>Frontend electronics_2</a:t>
                </a:r>
                <a:endParaRPr lang="zh-CN" altLang="en-US" sz="1600" dirty="0"/>
              </a:p>
            </p:txBody>
          </p:sp>
          <p:sp>
            <p:nvSpPr>
              <p:cNvPr id="93" name="文本框 92">
                <a:extLst>
                  <a:ext uri="{FF2B5EF4-FFF2-40B4-BE49-F238E27FC236}">
                    <a16:creationId xmlns:a16="http://schemas.microsoft.com/office/drawing/2014/main" id="{6DBC1C38-BBD6-ED38-B07C-BB2192A2B023}"/>
                  </a:ext>
                </a:extLst>
              </p:cNvPr>
              <p:cNvSpPr txBox="1"/>
              <p:nvPr/>
            </p:nvSpPr>
            <p:spPr>
              <a:xfrm>
                <a:off x="1680236" y="3374352"/>
                <a:ext cx="1455522" cy="530593"/>
              </a:xfrm>
              <a:prstGeom prst="rect">
                <a:avLst/>
              </a:prstGeom>
              <a:noFill/>
            </p:spPr>
            <p:txBody>
              <a:bodyPr wrap="square">
                <a:spAutoFit/>
              </a:bodyPr>
              <a:lstStyle/>
              <a:p>
                <a:pPr algn="ctr">
                  <a:lnSpc>
                    <a:spcPct val="115000"/>
                  </a:lnSpc>
                  <a:spcAft>
                    <a:spcPts val="1000"/>
                  </a:spcAft>
                </a:pPr>
                <a:r>
                  <a:rPr lang="fr-CH" altLang="zh-CN" sz="1400" dirty="0">
                    <a:solidFill>
                      <a:srgbClr val="1F497D"/>
                    </a:solidFill>
                    <a:effectLst/>
                    <a:ea typeface="Calibri" panose="020F0502020204030204"/>
                    <a:cs typeface="Times New Roman" panose="02020603050405020304"/>
                  </a:rPr>
                  <a:t>Cyclone V</a:t>
                </a:r>
                <a:endParaRPr lang="en-GB" altLang="zh-CN" sz="1400" dirty="0">
                  <a:effectLst/>
                  <a:ea typeface="Calibri" panose="020F0502020204030204"/>
                  <a:cs typeface="Times New Roman" panose="02020603050405020304"/>
                </a:endParaRPr>
              </a:p>
            </p:txBody>
          </p:sp>
          <p:sp>
            <p:nvSpPr>
              <p:cNvPr id="94" name="文本框 93">
                <a:extLst>
                  <a:ext uri="{FF2B5EF4-FFF2-40B4-BE49-F238E27FC236}">
                    <a16:creationId xmlns:a16="http://schemas.microsoft.com/office/drawing/2014/main" id="{D537EC18-39E6-7280-D2CE-83C754A329BE}"/>
                  </a:ext>
                </a:extLst>
              </p:cNvPr>
              <p:cNvSpPr txBox="1"/>
              <p:nvPr/>
            </p:nvSpPr>
            <p:spPr>
              <a:xfrm>
                <a:off x="1257381" y="3989714"/>
                <a:ext cx="779321" cy="275588"/>
              </a:xfrm>
              <a:prstGeom prst="rect">
                <a:avLst/>
              </a:prstGeom>
              <a:noFill/>
            </p:spPr>
            <p:txBody>
              <a:bodyPr wrap="square">
                <a:spAutoFit/>
              </a:bodyPr>
              <a:lstStyle/>
              <a:p>
                <a:pPr algn="ctr">
                  <a:lnSpc>
                    <a:spcPct val="115000"/>
                  </a:lnSpc>
                  <a:spcAft>
                    <a:spcPts val="1000"/>
                  </a:spcAft>
                </a:pPr>
                <a:r>
                  <a:rPr lang="en-GB" altLang="zh-CN" sz="1100" dirty="0">
                    <a:ea typeface="Calibri" panose="020F0502020204030204"/>
                    <a:cs typeface="Times New Roman" panose="02020603050405020304"/>
                  </a:rPr>
                  <a:t>PLL</a:t>
                </a:r>
                <a:endParaRPr lang="en-GB" altLang="zh-CN" sz="1100" dirty="0">
                  <a:effectLst/>
                  <a:ea typeface="Calibri" panose="020F0502020204030204"/>
                  <a:cs typeface="Times New Roman" panose="02020603050405020304"/>
                </a:endParaRPr>
              </a:p>
            </p:txBody>
          </p:sp>
          <p:sp>
            <p:nvSpPr>
              <p:cNvPr id="95" name="文本框 94">
                <a:extLst>
                  <a:ext uri="{FF2B5EF4-FFF2-40B4-BE49-F238E27FC236}">
                    <a16:creationId xmlns:a16="http://schemas.microsoft.com/office/drawing/2014/main" id="{8B6AE33B-704E-5BE9-038E-BA3EC5218811}"/>
                  </a:ext>
                </a:extLst>
              </p:cNvPr>
              <p:cNvSpPr txBox="1"/>
              <p:nvPr/>
            </p:nvSpPr>
            <p:spPr>
              <a:xfrm>
                <a:off x="2007242" y="4274073"/>
                <a:ext cx="779321" cy="766469"/>
              </a:xfrm>
              <a:prstGeom prst="rect">
                <a:avLst/>
              </a:prstGeom>
              <a:noFill/>
            </p:spPr>
            <p:txBody>
              <a:bodyPr wrap="square">
                <a:spAutoFit/>
              </a:bodyPr>
              <a:lstStyle/>
              <a:p>
                <a:pPr algn="ctr">
                  <a:lnSpc>
                    <a:spcPct val="115000"/>
                  </a:lnSpc>
                  <a:spcAft>
                    <a:spcPts val="1000"/>
                  </a:spcAft>
                </a:pPr>
                <a:r>
                  <a:rPr lang="en-GB" altLang="zh-CN" sz="1100" dirty="0">
                    <a:ea typeface="Calibri" panose="020F0502020204030204"/>
                    <a:cs typeface="Times New Roman" panose="02020603050405020304"/>
                  </a:rPr>
                  <a:t>E-LINK </a:t>
                </a:r>
                <a:r>
                  <a:rPr lang="en-GB" altLang="zh-CN" sz="1100" dirty="0">
                    <a:effectLst/>
                    <a:ea typeface="Calibri" panose="020F0502020204030204"/>
                    <a:cs typeface="Times New Roman" panose="02020603050405020304"/>
                  </a:rPr>
                  <a:t>SERDES</a:t>
                </a:r>
              </a:p>
            </p:txBody>
          </p:sp>
          <p:sp>
            <p:nvSpPr>
              <p:cNvPr id="96" name="文本框 95">
                <a:extLst>
                  <a:ext uri="{FF2B5EF4-FFF2-40B4-BE49-F238E27FC236}">
                    <a16:creationId xmlns:a16="http://schemas.microsoft.com/office/drawing/2014/main" id="{9480C26B-554E-4762-4EC5-CBAEE74B974D}"/>
                  </a:ext>
                </a:extLst>
              </p:cNvPr>
              <p:cNvSpPr txBox="1"/>
              <p:nvPr/>
            </p:nvSpPr>
            <p:spPr>
              <a:xfrm>
                <a:off x="3933989" y="4316710"/>
                <a:ext cx="779321" cy="710453"/>
              </a:xfrm>
              <a:prstGeom prst="rect">
                <a:avLst/>
              </a:prstGeom>
              <a:noFill/>
            </p:spPr>
            <p:txBody>
              <a:bodyPr wrap="square">
                <a:spAutoFit/>
              </a:bodyPr>
              <a:lstStyle/>
              <a:p>
                <a:pPr algn="ctr">
                  <a:lnSpc>
                    <a:spcPct val="115000"/>
                  </a:lnSpc>
                  <a:spcAft>
                    <a:spcPts val="1000"/>
                  </a:spcAft>
                </a:pPr>
                <a:r>
                  <a:rPr lang="en-GB" altLang="zh-CN" sz="1000" dirty="0">
                    <a:ea typeface="Calibri" panose="020F0502020204030204"/>
                    <a:cs typeface="Times New Roman" panose="02020603050405020304"/>
                  </a:rPr>
                  <a:t>E-LINK </a:t>
                </a:r>
                <a:r>
                  <a:rPr lang="en-GB" altLang="zh-CN" sz="1000" dirty="0">
                    <a:effectLst/>
                    <a:ea typeface="Calibri" panose="020F0502020204030204"/>
                    <a:cs typeface="Times New Roman" panose="02020603050405020304"/>
                  </a:rPr>
                  <a:t>SERDES</a:t>
                </a:r>
              </a:p>
            </p:txBody>
          </p:sp>
          <p:sp>
            <p:nvSpPr>
              <p:cNvPr id="97" name="文本框 96">
                <a:extLst>
                  <a:ext uri="{FF2B5EF4-FFF2-40B4-BE49-F238E27FC236}">
                    <a16:creationId xmlns:a16="http://schemas.microsoft.com/office/drawing/2014/main" id="{0C0EA1FF-EF6B-B941-040E-F4ECA7F312D0}"/>
                  </a:ext>
                </a:extLst>
              </p:cNvPr>
              <p:cNvSpPr txBox="1"/>
              <p:nvPr/>
            </p:nvSpPr>
            <p:spPr>
              <a:xfrm>
                <a:off x="4878967" y="4541927"/>
                <a:ext cx="1391925" cy="275588"/>
              </a:xfrm>
              <a:prstGeom prst="rect">
                <a:avLst/>
              </a:prstGeom>
              <a:noFill/>
            </p:spPr>
            <p:txBody>
              <a:bodyPr wrap="square">
                <a:spAutoFit/>
              </a:bodyPr>
              <a:lstStyle/>
              <a:p>
                <a:pPr algn="ctr">
                  <a:lnSpc>
                    <a:spcPct val="115000"/>
                  </a:lnSpc>
                  <a:spcAft>
                    <a:spcPts val="1000"/>
                  </a:spcAft>
                </a:pPr>
                <a:r>
                  <a:rPr lang="en-GB" altLang="zh-CN" sz="1100" dirty="0">
                    <a:effectLst/>
                    <a:ea typeface="Calibri" panose="020F0502020204030204"/>
                    <a:cs typeface="Times New Roman" panose="02020603050405020304"/>
                  </a:rPr>
                  <a:t>GBT SERDES</a:t>
                </a:r>
              </a:p>
            </p:txBody>
          </p:sp>
          <p:sp>
            <p:nvSpPr>
              <p:cNvPr id="98" name="文本框 97">
                <a:extLst>
                  <a:ext uri="{FF2B5EF4-FFF2-40B4-BE49-F238E27FC236}">
                    <a16:creationId xmlns:a16="http://schemas.microsoft.com/office/drawing/2014/main" id="{9DDE3D13-1EF2-E91D-6F0F-CD5E45E032C0}"/>
                  </a:ext>
                </a:extLst>
              </p:cNvPr>
              <p:cNvSpPr txBox="1"/>
              <p:nvPr/>
            </p:nvSpPr>
            <p:spPr>
              <a:xfrm>
                <a:off x="5787523" y="4036814"/>
                <a:ext cx="779321" cy="275588"/>
              </a:xfrm>
              <a:prstGeom prst="rect">
                <a:avLst/>
              </a:prstGeom>
              <a:noFill/>
            </p:spPr>
            <p:txBody>
              <a:bodyPr wrap="square">
                <a:spAutoFit/>
              </a:bodyPr>
              <a:lstStyle/>
              <a:p>
                <a:pPr algn="ctr">
                  <a:lnSpc>
                    <a:spcPct val="115000"/>
                  </a:lnSpc>
                  <a:spcAft>
                    <a:spcPts val="1000"/>
                  </a:spcAft>
                </a:pPr>
                <a:r>
                  <a:rPr lang="en-GB" altLang="zh-CN" sz="1100" dirty="0">
                    <a:ea typeface="Calibri" panose="020F0502020204030204"/>
                    <a:cs typeface="Times New Roman" panose="02020603050405020304"/>
                  </a:rPr>
                  <a:t>CDR</a:t>
                </a:r>
              </a:p>
            </p:txBody>
          </p:sp>
          <p:sp>
            <p:nvSpPr>
              <p:cNvPr id="99" name="文本框 98">
                <a:extLst>
                  <a:ext uri="{FF2B5EF4-FFF2-40B4-BE49-F238E27FC236}">
                    <a16:creationId xmlns:a16="http://schemas.microsoft.com/office/drawing/2014/main" id="{A83E0383-5485-9E88-65A5-73AA170FEE03}"/>
                  </a:ext>
                </a:extLst>
              </p:cNvPr>
              <p:cNvSpPr txBox="1"/>
              <p:nvPr/>
            </p:nvSpPr>
            <p:spPr>
              <a:xfrm>
                <a:off x="6449846" y="4392470"/>
                <a:ext cx="779321" cy="435594"/>
              </a:xfrm>
              <a:prstGeom prst="rect">
                <a:avLst/>
              </a:prstGeom>
              <a:noFill/>
            </p:spPr>
            <p:txBody>
              <a:bodyPr wrap="square">
                <a:spAutoFit/>
              </a:bodyPr>
              <a:lstStyle/>
              <a:p>
                <a:pPr algn="ctr">
                  <a:lnSpc>
                    <a:spcPct val="115000"/>
                  </a:lnSpc>
                  <a:spcAft>
                    <a:spcPts val="1000"/>
                  </a:spcAft>
                </a:pPr>
                <a:r>
                  <a:rPr lang="en-GB" altLang="zh-CN" sz="1050" dirty="0">
                    <a:ea typeface="Calibri" panose="020F0502020204030204"/>
                    <a:cs typeface="Times New Roman" panose="02020603050405020304"/>
                  </a:rPr>
                  <a:t>SFP</a:t>
                </a:r>
                <a:endParaRPr lang="en-GB" altLang="zh-CN" sz="1100" dirty="0">
                  <a:ea typeface="Calibri" panose="020F0502020204030204"/>
                  <a:cs typeface="Times New Roman" panose="02020603050405020304"/>
                </a:endParaRPr>
              </a:p>
            </p:txBody>
          </p:sp>
          <p:sp>
            <p:nvSpPr>
              <p:cNvPr id="100" name="文本框 99">
                <a:extLst>
                  <a:ext uri="{FF2B5EF4-FFF2-40B4-BE49-F238E27FC236}">
                    <a16:creationId xmlns:a16="http://schemas.microsoft.com/office/drawing/2014/main" id="{7387D194-5371-5772-4E24-81930BFD0921}"/>
                  </a:ext>
                </a:extLst>
              </p:cNvPr>
              <p:cNvSpPr txBox="1"/>
              <p:nvPr/>
            </p:nvSpPr>
            <p:spPr>
              <a:xfrm>
                <a:off x="4681756" y="3477953"/>
                <a:ext cx="1437766" cy="530593"/>
              </a:xfrm>
              <a:prstGeom prst="rect">
                <a:avLst/>
              </a:prstGeom>
              <a:noFill/>
            </p:spPr>
            <p:txBody>
              <a:bodyPr wrap="square">
                <a:spAutoFit/>
              </a:bodyPr>
              <a:lstStyle/>
              <a:p>
                <a:pPr algn="ctr">
                  <a:lnSpc>
                    <a:spcPct val="115000"/>
                  </a:lnSpc>
                  <a:spcAft>
                    <a:spcPts val="1000"/>
                  </a:spcAft>
                </a:pPr>
                <a:r>
                  <a:rPr lang="en-GB" altLang="zh-CN" sz="1400" dirty="0">
                    <a:solidFill>
                      <a:srgbClr val="1F497D"/>
                    </a:solidFill>
                    <a:cs typeface="Times New Roman" panose="02020603050405020304"/>
                  </a:rPr>
                  <a:t>GBTx chip</a:t>
                </a:r>
              </a:p>
            </p:txBody>
          </p:sp>
        </p:grpSp>
        <p:grpSp>
          <p:nvGrpSpPr>
            <p:cNvPr id="101" name="组合 100">
              <a:extLst>
                <a:ext uri="{FF2B5EF4-FFF2-40B4-BE49-F238E27FC236}">
                  <a16:creationId xmlns:a16="http://schemas.microsoft.com/office/drawing/2014/main" id="{C0C4B8E5-50AD-5FD3-1625-95760B7F098F}"/>
                </a:ext>
              </a:extLst>
            </p:cNvPr>
            <p:cNvGrpSpPr/>
            <p:nvPr/>
          </p:nvGrpSpPr>
          <p:grpSpPr>
            <a:xfrm>
              <a:off x="356635" y="3242458"/>
              <a:ext cx="5240660" cy="1552672"/>
              <a:chOff x="766574" y="3180673"/>
              <a:chExt cx="6462593" cy="2530692"/>
            </a:xfrm>
          </p:grpSpPr>
          <p:pic>
            <p:nvPicPr>
              <p:cNvPr id="102" name="图片 101">
                <a:extLst>
                  <a:ext uri="{FF2B5EF4-FFF2-40B4-BE49-F238E27FC236}">
                    <a16:creationId xmlns:a16="http://schemas.microsoft.com/office/drawing/2014/main" id="{77A36324-1E27-B7C4-3A7C-C16DBCF38E5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6574" y="3257969"/>
                <a:ext cx="6282916" cy="2453396"/>
              </a:xfrm>
              <a:prstGeom prst="rect">
                <a:avLst/>
              </a:prstGeom>
            </p:spPr>
          </p:pic>
          <p:sp>
            <p:nvSpPr>
              <p:cNvPr id="103" name="文本框 102">
                <a:extLst>
                  <a:ext uri="{FF2B5EF4-FFF2-40B4-BE49-F238E27FC236}">
                    <a16:creationId xmlns:a16="http://schemas.microsoft.com/office/drawing/2014/main" id="{6B6D2136-0EB9-D79B-9F6B-BE1BB50789C0}"/>
                  </a:ext>
                </a:extLst>
              </p:cNvPr>
              <p:cNvSpPr txBox="1"/>
              <p:nvPr/>
            </p:nvSpPr>
            <p:spPr>
              <a:xfrm>
                <a:off x="2864451" y="3180673"/>
                <a:ext cx="2709419" cy="551807"/>
              </a:xfrm>
              <a:prstGeom prst="rect">
                <a:avLst/>
              </a:prstGeom>
              <a:noFill/>
            </p:spPr>
            <p:txBody>
              <a:bodyPr wrap="square">
                <a:spAutoFit/>
              </a:bodyPr>
              <a:lstStyle/>
              <a:p>
                <a:r>
                  <a:rPr lang="fr-CH" altLang="zh-CN" sz="1600" dirty="0">
                    <a:solidFill>
                      <a:srgbClr val="FF0000"/>
                    </a:solidFill>
                    <a:ea typeface="Calibri" panose="020F0502020204030204"/>
                    <a:cs typeface="Times New Roman" panose="02020603050405020304"/>
                  </a:rPr>
                  <a:t>Frontend electronics_1</a:t>
                </a:r>
                <a:endParaRPr lang="zh-CN" altLang="en-US" sz="1600" dirty="0"/>
              </a:p>
            </p:txBody>
          </p:sp>
          <p:sp>
            <p:nvSpPr>
              <p:cNvPr id="104" name="文本框 103">
                <a:extLst>
                  <a:ext uri="{FF2B5EF4-FFF2-40B4-BE49-F238E27FC236}">
                    <a16:creationId xmlns:a16="http://schemas.microsoft.com/office/drawing/2014/main" id="{6B551CDE-C38D-EFFC-5E30-DD12DAA1FD5E}"/>
                  </a:ext>
                </a:extLst>
              </p:cNvPr>
              <p:cNvSpPr txBox="1"/>
              <p:nvPr/>
            </p:nvSpPr>
            <p:spPr>
              <a:xfrm>
                <a:off x="1680236" y="3374352"/>
                <a:ext cx="1455522" cy="530593"/>
              </a:xfrm>
              <a:prstGeom prst="rect">
                <a:avLst/>
              </a:prstGeom>
              <a:noFill/>
            </p:spPr>
            <p:txBody>
              <a:bodyPr wrap="square">
                <a:spAutoFit/>
              </a:bodyPr>
              <a:lstStyle/>
              <a:p>
                <a:pPr algn="ctr">
                  <a:lnSpc>
                    <a:spcPct val="115000"/>
                  </a:lnSpc>
                  <a:spcAft>
                    <a:spcPts val="1000"/>
                  </a:spcAft>
                </a:pPr>
                <a:r>
                  <a:rPr lang="fr-CH" altLang="zh-CN" sz="1400" dirty="0">
                    <a:solidFill>
                      <a:srgbClr val="1F497D"/>
                    </a:solidFill>
                    <a:effectLst/>
                    <a:ea typeface="Calibri" panose="020F0502020204030204"/>
                    <a:cs typeface="Times New Roman" panose="02020603050405020304"/>
                  </a:rPr>
                  <a:t>Cyclone V</a:t>
                </a:r>
                <a:endParaRPr lang="en-GB" altLang="zh-CN" sz="1400" dirty="0">
                  <a:effectLst/>
                  <a:ea typeface="Calibri" panose="020F0502020204030204"/>
                  <a:cs typeface="Times New Roman" panose="02020603050405020304"/>
                </a:endParaRPr>
              </a:p>
            </p:txBody>
          </p:sp>
          <p:sp>
            <p:nvSpPr>
              <p:cNvPr id="105" name="文本框 104">
                <a:extLst>
                  <a:ext uri="{FF2B5EF4-FFF2-40B4-BE49-F238E27FC236}">
                    <a16:creationId xmlns:a16="http://schemas.microsoft.com/office/drawing/2014/main" id="{C9AC1FA5-A703-2098-384F-F864820FEB2D}"/>
                  </a:ext>
                </a:extLst>
              </p:cNvPr>
              <p:cNvSpPr txBox="1"/>
              <p:nvPr/>
            </p:nvSpPr>
            <p:spPr>
              <a:xfrm>
                <a:off x="1257381" y="3989714"/>
                <a:ext cx="779321" cy="275588"/>
              </a:xfrm>
              <a:prstGeom prst="rect">
                <a:avLst/>
              </a:prstGeom>
              <a:noFill/>
            </p:spPr>
            <p:txBody>
              <a:bodyPr wrap="square">
                <a:spAutoFit/>
              </a:bodyPr>
              <a:lstStyle/>
              <a:p>
                <a:pPr algn="ctr">
                  <a:lnSpc>
                    <a:spcPct val="115000"/>
                  </a:lnSpc>
                  <a:spcAft>
                    <a:spcPts val="1000"/>
                  </a:spcAft>
                </a:pPr>
                <a:r>
                  <a:rPr lang="en-GB" altLang="zh-CN" sz="1100" dirty="0">
                    <a:ea typeface="Calibri" panose="020F0502020204030204"/>
                    <a:cs typeface="Times New Roman" panose="02020603050405020304"/>
                  </a:rPr>
                  <a:t>PLL</a:t>
                </a:r>
                <a:endParaRPr lang="en-GB" altLang="zh-CN" sz="1100" dirty="0">
                  <a:effectLst/>
                  <a:ea typeface="Calibri" panose="020F0502020204030204"/>
                  <a:cs typeface="Times New Roman" panose="02020603050405020304"/>
                </a:endParaRPr>
              </a:p>
            </p:txBody>
          </p:sp>
          <p:sp>
            <p:nvSpPr>
              <p:cNvPr id="106" name="文本框 105">
                <a:extLst>
                  <a:ext uri="{FF2B5EF4-FFF2-40B4-BE49-F238E27FC236}">
                    <a16:creationId xmlns:a16="http://schemas.microsoft.com/office/drawing/2014/main" id="{B9DA998F-2BBC-0C75-D7C5-E12C3BFB2661}"/>
                  </a:ext>
                </a:extLst>
              </p:cNvPr>
              <p:cNvSpPr txBox="1"/>
              <p:nvPr/>
            </p:nvSpPr>
            <p:spPr>
              <a:xfrm>
                <a:off x="2007242" y="4274073"/>
                <a:ext cx="779321" cy="766469"/>
              </a:xfrm>
              <a:prstGeom prst="rect">
                <a:avLst/>
              </a:prstGeom>
              <a:noFill/>
            </p:spPr>
            <p:txBody>
              <a:bodyPr wrap="square">
                <a:spAutoFit/>
              </a:bodyPr>
              <a:lstStyle/>
              <a:p>
                <a:pPr algn="ctr">
                  <a:lnSpc>
                    <a:spcPct val="115000"/>
                  </a:lnSpc>
                  <a:spcAft>
                    <a:spcPts val="1000"/>
                  </a:spcAft>
                </a:pPr>
                <a:r>
                  <a:rPr lang="en-GB" altLang="zh-CN" sz="1100" dirty="0">
                    <a:ea typeface="Calibri" panose="020F0502020204030204"/>
                    <a:cs typeface="Times New Roman" panose="02020603050405020304"/>
                  </a:rPr>
                  <a:t>E-LINK </a:t>
                </a:r>
                <a:r>
                  <a:rPr lang="en-GB" altLang="zh-CN" sz="1100" dirty="0">
                    <a:effectLst/>
                    <a:ea typeface="Calibri" panose="020F0502020204030204"/>
                    <a:cs typeface="Times New Roman" panose="02020603050405020304"/>
                  </a:rPr>
                  <a:t>SERDES</a:t>
                </a:r>
              </a:p>
            </p:txBody>
          </p:sp>
          <p:sp>
            <p:nvSpPr>
              <p:cNvPr id="107" name="文本框 106">
                <a:extLst>
                  <a:ext uri="{FF2B5EF4-FFF2-40B4-BE49-F238E27FC236}">
                    <a16:creationId xmlns:a16="http://schemas.microsoft.com/office/drawing/2014/main" id="{717FF6C0-61A5-6D5E-6572-0CC2A5683D9D}"/>
                  </a:ext>
                </a:extLst>
              </p:cNvPr>
              <p:cNvSpPr txBox="1"/>
              <p:nvPr/>
            </p:nvSpPr>
            <p:spPr>
              <a:xfrm>
                <a:off x="3933989" y="4316710"/>
                <a:ext cx="779321" cy="710453"/>
              </a:xfrm>
              <a:prstGeom prst="rect">
                <a:avLst/>
              </a:prstGeom>
              <a:noFill/>
            </p:spPr>
            <p:txBody>
              <a:bodyPr wrap="square">
                <a:spAutoFit/>
              </a:bodyPr>
              <a:lstStyle/>
              <a:p>
                <a:pPr algn="ctr">
                  <a:lnSpc>
                    <a:spcPct val="115000"/>
                  </a:lnSpc>
                  <a:spcAft>
                    <a:spcPts val="1000"/>
                  </a:spcAft>
                </a:pPr>
                <a:r>
                  <a:rPr lang="en-GB" altLang="zh-CN" sz="1000" dirty="0">
                    <a:ea typeface="Calibri" panose="020F0502020204030204"/>
                    <a:cs typeface="Times New Roman" panose="02020603050405020304"/>
                  </a:rPr>
                  <a:t>E-LINK </a:t>
                </a:r>
                <a:r>
                  <a:rPr lang="en-GB" altLang="zh-CN" sz="1000" dirty="0">
                    <a:effectLst/>
                    <a:ea typeface="Calibri" panose="020F0502020204030204"/>
                    <a:cs typeface="Times New Roman" panose="02020603050405020304"/>
                  </a:rPr>
                  <a:t>SERDES</a:t>
                </a:r>
              </a:p>
            </p:txBody>
          </p:sp>
          <p:sp>
            <p:nvSpPr>
              <p:cNvPr id="108" name="文本框 107">
                <a:extLst>
                  <a:ext uri="{FF2B5EF4-FFF2-40B4-BE49-F238E27FC236}">
                    <a16:creationId xmlns:a16="http://schemas.microsoft.com/office/drawing/2014/main" id="{F0F81BAC-ACB8-3AB4-CF29-1A33751EDADD}"/>
                  </a:ext>
                </a:extLst>
              </p:cNvPr>
              <p:cNvSpPr txBox="1"/>
              <p:nvPr/>
            </p:nvSpPr>
            <p:spPr>
              <a:xfrm>
                <a:off x="4878967" y="4541927"/>
                <a:ext cx="1391925" cy="275588"/>
              </a:xfrm>
              <a:prstGeom prst="rect">
                <a:avLst/>
              </a:prstGeom>
              <a:noFill/>
            </p:spPr>
            <p:txBody>
              <a:bodyPr wrap="square">
                <a:spAutoFit/>
              </a:bodyPr>
              <a:lstStyle/>
              <a:p>
                <a:pPr algn="ctr">
                  <a:lnSpc>
                    <a:spcPct val="115000"/>
                  </a:lnSpc>
                  <a:spcAft>
                    <a:spcPts val="1000"/>
                  </a:spcAft>
                </a:pPr>
                <a:r>
                  <a:rPr lang="en-GB" altLang="zh-CN" sz="1100" dirty="0">
                    <a:effectLst/>
                    <a:ea typeface="Calibri" panose="020F0502020204030204"/>
                    <a:cs typeface="Times New Roman" panose="02020603050405020304"/>
                  </a:rPr>
                  <a:t>GBT SERDES</a:t>
                </a:r>
              </a:p>
            </p:txBody>
          </p:sp>
          <p:sp>
            <p:nvSpPr>
              <p:cNvPr id="109" name="文本框 108">
                <a:extLst>
                  <a:ext uri="{FF2B5EF4-FFF2-40B4-BE49-F238E27FC236}">
                    <a16:creationId xmlns:a16="http://schemas.microsoft.com/office/drawing/2014/main" id="{1BCF863B-AE8F-67D1-B8EB-768BD53E512C}"/>
                  </a:ext>
                </a:extLst>
              </p:cNvPr>
              <p:cNvSpPr txBox="1"/>
              <p:nvPr/>
            </p:nvSpPr>
            <p:spPr>
              <a:xfrm>
                <a:off x="5787523" y="4036814"/>
                <a:ext cx="779321" cy="275588"/>
              </a:xfrm>
              <a:prstGeom prst="rect">
                <a:avLst/>
              </a:prstGeom>
              <a:noFill/>
            </p:spPr>
            <p:txBody>
              <a:bodyPr wrap="square">
                <a:spAutoFit/>
              </a:bodyPr>
              <a:lstStyle/>
              <a:p>
                <a:pPr algn="ctr">
                  <a:lnSpc>
                    <a:spcPct val="115000"/>
                  </a:lnSpc>
                  <a:spcAft>
                    <a:spcPts val="1000"/>
                  </a:spcAft>
                </a:pPr>
                <a:r>
                  <a:rPr lang="en-GB" altLang="zh-CN" sz="1100" dirty="0">
                    <a:ea typeface="Calibri" panose="020F0502020204030204"/>
                    <a:cs typeface="Times New Roman" panose="02020603050405020304"/>
                  </a:rPr>
                  <a:t>CDR</a:t>
                </a:r>
              </a:p>
            </p:txBody>
          </p:sp>
          <p:sp>
            <p:nvSpPr>
              <p:cNvPr id="110" name="文本框 109">
                <a:extLst>
                  <a:ext uri="{FF2B5EF4-FFF2-40B4-BE49-F238E27FC236}">
                    <a16:creationId xmlns:a16="http://schemas.microsoft.com/office/drawing/2014/main" id="{1E6A0976-B6D9-FB54-B625-03A43562D47B}"/>
                  </a:ext>
                </a:extLst>
              </p:cNvPr>
              <p:cNvSpPr txBox="1"/>
              <p:nvPr/>
            </p:nvSpPr>
            <p:spPr>
              <a:xfrm>
                <a:off x="6449846" y="4392470"/>
                <a:ext cx="779321" cy="435594"/>
              </a:xfrm>
              <a:prstGeom prst="rect">
                <a:avLst/>
              </a:prstGeom>
              <a:noFill/>
            </p:spPr>
            <p:txBody>
              <a:bodyPr wrap="square">
                <a:spAutoFit/>
              </a:bodyPr>
              <a:lstStyle/>
              <a:p>
                <a:pPr algn="ctr">
                  <a:lnSpc>
                    <a:spcPct val="115000"/>
                  </a:lnSpc>
                  <a:spcAft>
                    <a:spcPts val="1000"/>
                  </a:spcAft>
                </a:pPr>
                <a:r>
                  <a:rPr lang="en-GB" altLang="zh-CN" sz="1050" dirty="0">
                    <a:ea typeface="Calibri" panose="020F0502020204030204"/>
                    <a:cs typeface="Times New Roman" panose="02020603050405020304"/>
                  </a:rPr>
                  <a:t>SFP</a:t>
                </a:r>
                <a:endParaRPr lang="en-GB" altLang="zh-CN" sz="1100" dirty="0">
                  <a:ea typeface="Calibri" panose="020F0502020204030204"/>
                  <a:cs typeface="Times New Roman" panose="02020603050405020304"/>
                </a:endParaRPr>
              </a:p>
            </p:txBody>
          </p:sp>
          <p:sp>
            <p:nvSpPr>
              <p:cNvPr id="111" name="文本框 110">
                <a:extLst>
                  <a:ext uri="{FF2B5EF4-FFF2-40B4-BE49-F238E27FC236}">
                    <a16:creationId xmlns:a16="http://schemas.microsoft.com/office/drawing/2014/main" id="{EC473564-3308-3676-63AD-65B43C4B8EEF}"/>
                  </a:ext>
                </a:extLst>
              </p:cNvPr>
              <p:cNvSpPr txBox="1"/>
              <p:nvPr/>
            </p:nvSpPr>
            <p:spPr>
              <a:xfrm>
                <a:off x="4681756" y="3477953"/>
                <a:ext cx="1437766" cy="530593"/>
              </a:xfrm>
              <a:prstGeom prst="rect">
                <a:avLst/>
              </a:prstGeom>
              <a:noFill/>
            </p:spPr>
            <p:txBody>
              <a:bodyPr wrap="square">
                <a:spAutoFit/>
              </a:bodyPr>
              <a:lstStyle/>
              <a:p>
                <a:pPr algn="ctr">
                  <a:lnSpc>
                    <a:spcPct val="115000"/>
                  </a:lnSpc>
                  <a:spcAft>
                    <a:spcPts val="1000"/>
                  </a:spcAft>
                </a:pPr>
                <a:r>
                  <a:rPr lang="en-GB" altLang="zh-CN" sz="1400" dirty="0">
                    <a:solidFill>
                      <a:srgbClr val="1F497D"/>
                    </a:solidFill>
                    <a:cs typeface="Times New Roman" panose="02020603050405020304"/>
                  </a:rPr>
                  <a:t>GBTx chip</a:t>
                </a:r>
              </a:p>
            </p:txBody>
          </p:sp>
        </p:grpSp>
        <p:cxnSp>
          <p:nvCxnSpPr>
            <p:cNvPr id="113" name="连接符: 曲线 112">
              <a:extLst>
                <a:ext uri="{FF2B5EF4-FFF2-40B4-BE49-F238E27FC236}">
                  <a16:creationId xmlns:a16="http://schemas.microsoft.com/office/drawing/2014/main" id="{CA417D3E-F5A0-EC86-5812-D91E055D71E5}"/>
                </a:ext>
              </a:extLst>
            </p:cNvPr>
            <p:cNvCxnSpPr/>
            <p:nvPr/>
          </p:nvCxnSpPr>
          <p:spPr>
            <a:xfrm rot="10800000">
              <a:off x="1994690" y="3985940"/>
              <a:ext cx="8328679" cy="746408"/>
            </a:xfrm>
            <a:prstGeom prst="curvedConnector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连接符: 曲线 114">
              <a:extLst>
                <a:ext uri="{FF2B5EF4-FFF2-40B4-BE49-F238E27FC236}">
                  <a16:creationId xmlns:a16="http://schemas.microsoft.com/office/drawing/2014/main" id="{377A14CC-9BC8-25A1-B0D7-47B4A33EB9D8}"/>
                </a:ext>
              </a:extLst>
            </p:cNvPr>
            <p:cNvCxnSpPr/>
            <p:nvPr/>
          </p:nvCxnSpPr>
          <p:spPr>
            <a:xfrm rot="5400000">
              <a:off x="10286645" y="4743094"/>
              <a:ext cx="21493" cy="127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1" name="连接符: 曲线 120">
              <a:extLst>
                <a:ext uri="{FF2B5EF4-FFF2-40B4-BE49-F238E27FC236}">
                  <a16:creationId xmlns:a16="http://schemas.microsoft.com/office/drawing/2014/main" id="{1C0AE82B-1C52-0923-00DF-ABA4ED528526}"/>
                </a:ext>
              </a:extLst>
            </p:cNvPr>
            <p:cNvCxnSpPr>
              <a:cxnSpLocks/>
            </p:cNvCxnSpPr>
            <p:nvPr/>
          </p:nvCxnSpPr>
          <p:spPr>
            <a:xfrm rot="10800000" flipV="1">
              <a:off x="2013283" y="4679459"/>
              <a:ext cx="8310089" cy="939607"/>
            </a:xfrm>
            <a:prstGeom prst="curvedConnector3">
              <a:avLst>
                <a:gd name="adj1" fmla="val 5181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连接符: 曲线 127">
              <a:extLst>
                <a:ext uri="{FF2B5EF4-FFF2-40B4-BE49-F238E27FC236}">
                  <a16:creationId xmlns:a16="http://schemas.microsoft.com/office/drawing/2014/main" id="{1C58E713-CE73-51A3-0830-2427D8D89282}"/>
                </a:ext>
              </a:extLst>
            </p:cNvPr>
            <p:cNvCxnSpPr>
              <a:cxnSpLocks/>
            </p:cNvCxnSpPr>
            <p:nvPr/>
          </p:nvCxnSpPr>
          <p:spPr>
            <a:xfrm>
              <a:off x="2046936" y="4066014"/>
              <a:ext cx="8350350" cy="888424"/>
            </a:xfrm>
            <a:prstGeom prst="curvedConnector3">
              <a:avLst>
                <a:gd name="adj1" fmla="val 50000"/>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连接符: 曲线 131">
              <a:extLst>
                <a:ext uri="{FF2B5EF4-FFF2-40B4-BE49-F238E27FC236}">
                  <a16:creationId xmlns:a16="http://schemas.microsoft.com/office/drawing/2014/main" id="{0BEDA5CD-5310-AD43-F752-CAE9DE145538}"/>
                </a:ext>
              </a:extLst>
            </p:cNvPr>
            <p:cNvCxnSpPr>
              <a:cxnSpLocks/>
            </p:cNvCxnSpPr>
            <p:nvPr/>
          </p:nvCxnSpPr>
          <p:spPr>
            <a:xfrm flipV="1">
              <a:off x="2013283" y="4992812"/>
              <a:ext cx="8418740" cy="785978"/>
            </a:xfrm>
            <a:prstGeom prst="curved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6" name="文本框 135">
              <a:extLst>
                <a:ext uri="{FF2B5EF4-FFF2-40B4-BE49-F238E27FC236}">
                  <a16:creationId xmlns:a16="http://schemas.microsoft.com/office/drawing/2014/main" id="{B1D15565-CD04-D77D-2ED0-297B44845D68}"/>
                </a:ext>
              </a:extLst>
            </p:cNvPr>
            <p:cNvSpPr txBox="1"/>
            <p:nvPr/>
          </p:nvSpPr>
          <p:spPr>
            <a:xfrm>
              <a:off x="6407227" y="4305060"/>
              <a:ext cx="595323"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BC0</a:t>
              </a:r>
              <a:endParaRPr lang="zh-CN" altLang="en-US" dirty="0"/>
            </a:p>
          </p:txBody>
        </p:sp>
        <p:sp>
          <p:nvSpPr>
            <p:cNvPr id="137" name="文本框 136">
              <a:extLst>
                <a:ext uri="{FF2B5EF4-FFF2-40B4-BE49-F238E27FC236}">
                  <a16:creationId xmlns:a16="http://schemas.microsoft.com/office/drawing/2014/main" id="{EDAC28AE-6A7A-05C7-7ADE-107F24598794}"/>
                </a:ext>
              </a:extLst>
            </p:cNvPr>
            <p:cNvSpPr txBox="1"/>
            <p:nvPr/>
          </p:nvSpPr>
          <p:spPr>
            <a:xfrm>
              <a:off x="6222111" y="4769077"/>
              <a:ext cx="595323"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BC0</a:t>
              </a:r>
              <a:endParaRPr lang="zh-CN" altLang="en-US" dirty="0"/>
            </a:p>
          </p:txBody>
        </p:sp>
        <p:sp>
          <p:nvSpPr>
            <p:cNvPr id="138" name="椭圆 137">
              <a:extLst>
                <a:ext uri="{FF2B5EF4-FFF2-40B4-BE49-F238E27FC236}">
                  <a16:creationId xmlns:a16="http://schemas.microsoft.com/office/drawing/2014/main" id="{84889B8E-00BC-4AEA-A48F-A8D77C85BB43}"/>
                </a:ext>
              </a:extLst>
            </p:cNvPr>
            <p:cNvSpPr/>
            <p:nvPr/>
          </p:nvSpPr>
          <p:spPr>
            <a:xfrm>
              <a:off x="5490405" y="4975243"/>
              <a:ext cx="522010" cy="334665"/>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a:extLst>
                <a:ext uri="{FF2B5EF4-FFF2-40B4-BE49-F238E27FC236}">
                  <a16:creationId xmlns:a16="http://schemas.microsoft.com/office/drawing/2014/main" id="{4D219D9E-6741-9212-B96E-58FC56DE396A}"/>
                </a:ext>
              </a:extLst>
            </p:cNvPr>
            <p:cNvSpPr/>
            <p:nvPr/>
          </p:nvSpPr>
          <p:spPr>
            <a:xfrm>
              <a:off x="5586381" y="4946712"/>
              <a:ext cx="522010" cy="334665"/>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椭圆 139">
              <a:extLst>
                <a:ext uri="{FF2B5EF4-FFF2-40B4-BE49-F238E27FC236}">
                  <a16:creationId xmlns:a16="http://schemas.microsoft.com/office/drawing/2014/main" id="{EF6D0950-2743-944D-F4AD-2DC8C49BCEC0}"/>
                </a:ext>
              </a:extLst>
            </p:cNvPr>
            <p:cNvSpPr/>
            <p:nvPr/>
          </p:nvSpPr>
          <p:spPr>
            <a:xfrm>
              <a:off x="6182878" y="5301902"/>
              <a:ext cx="522010" cy="33466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椭圆 140">
              <a:extLst>
                <a:ext uri="{FF2B5EF4-FFF2-40B4-BE49-F238E27FC236}">
                  <a16:creationId xmlns:a16="http://schemas.microsoft.com/office/drawing/2014/main" id="{CE8A98D0-2CEA-D223-EFF1-897186015EC6}"/>
                </a:ext>
              </a:extLst>
            </p:cNvPr>
            <p:cNvSpPr/>
            <p:nvPr/>
          </p:nvSpPr>
          <p:spPr>
            <a:xfrm>
              <a:off x="6265296" y="5258535"/>
              <a:ext cx="522010" cy="33466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3" name="文本框 142">
            <a:extLst>
              <a:ext uri="{FF2B5EF4-FFF2-40B4-BE49-F238E27FC236}">
                <a16:creationId xmlns:a16="http://schemas.microsoft.com/office/drawing/2014/main" id="{762F71CD-3292-3742-11FD-355FA307F219}"/>
              </a:ext>
            </a:extLst>
          </p:cNvPr>
          <p:cNvSpPr txBox="1"/>
          <p:nvPr/>
        </p:nvSpPr>
        <p:spPr>
          <a:xfrm>
            <a:off x="57825" y="4794792"/>
            <a:ext cx="1830382" cy="646331"/>
          </a:xfrm>
          <a:prstGeom prst="rect">
            <a:avLst/>
          </a:prstGeom>
          <a:noFill/>
          <a:ln>
            <a:solidFill>
              <a:srgbClr val="FF0000"/>
            </a:solidFill>
            <a:prstDash val="lgDash"/>
          </a:ln>
        </p:spPr>
        <p:txBody>
          <a:bodyPr wrap="square">
            <a:spAutoFit/>
          </a:bodyPr>
          <a:lstStyle/>
          <a:p>
            <a:r>
              <a:rPr lang="en-US" altLang="zh-CN" dirty="0">
                <a:solidFill>
                  <a:prstClr val="black"/>
                </a:solidFill>
                <a:ea typeface="华文楷体" panose="02010600040101010101" pitchFamily="2" charset="-122"/>
              </a:rPr>
              <a:t>BC0 arrival time difference</a:t>
            </a:r>
            <a:endParaRPr lang="zh-CN" altLang="en-US" dirty="0"/>
          </a:p>
        </p:txBody>
      </p:sp>
      <p:cxnSp>
        <p:nvCxnSpPr>
          <p:cNvPr id="145" name="直接箭头连接符 144">
            <a:extLst>
              <a:ext uri="{FF2B5EF4-FFF2-40B4-BE49-F238E27FC236}">
                <a16:creationId xmlns:a16="http://schemas.microsoft.com/office/drawing/2014/main" id="{52388388-949D-F40B-C348-DB568EE6B1DB}"/>
              </a:ext>
            </a:extLst>
          </p:cNvPr>
          <p:cNvCxnSpPr>
            <a:cxnSpLocks/>
          </p:cNvCxnSpPr>
          <p:nvPr/>
        </p:nvCxnSpPr>
        <p:spPr>
          <a:xfrm flipV="1">
            <a:off x="855016" y="4470723"/>
            <a:ext cx="852289" cy="344560"/>
          </a:xfrm>
          <a:prstGeom prst="straightConnector1">
            <a:avLst/>
          </a:prstGeom>
          <a:ln>
            <a:solidFill>
              <a:srgbClr val="FF0000"/>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46" name="直接箭头连接符 145">
            <a:extLst>
              <a:ext uri="{FF2B5EF4-FFF2-40B4-BE49-F238E27FC236}">
                <a16:creationId xmlns:a16="http://schemas.microsoft.com/office/drawing/2014/main" id="{01326AAE-C841-C40A-4F1F-7869AFB2FCA3}"/>
              </a:ext>
            </a:extLst>
          </p:cNvPr>
          <p:cNvCxnSpPr>
            <a:cxnSpLocks/>
          </p:cNvCxnSpPr>
          <p:nvPr/>
        </p:nvCxnSpPr>
        <p:spPr>
          <a:xfrm>
            <a:off x="855016" y="5475571"/>
            <a:ext cx="768633" cy="434154"/>
          </a:xfrm>
          <a:prstGeom prst="straightConnector1">
            <a:avLst/>
          </a:prstGeom>
          <a:ln>
            <a:solidFill>
              <a:srgbClr val="FF0000"/>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153" name="文本框 152">
            <a:extLst>
              <a:ext uri="{FF2B5EF4-FFF2-40B4-BE49-F238E27FC236}">
                <a16:creationId xmlns:a16="http://schemas.microsoft.com/office/drawing/2014/main" id="{FABDECB5-C173-F330-8D1F-576AD1F01846}"/>
              </a:ext>
            </a:extLst>
          </p:cNvPr>
          <p:cNvSpPr txBox="1"/>
          <p:nvPr/>
        </p:nvSpPr>
        <p:spPr>
          <a:xfrm>
            <a:off x="11260710" y="4017507"/>
            <a:ext cx="595323" cy="369332"/>
          </a:xfrm>
          <a:prstGeom prst="rect">
            <a:avLst/>
          </a:prstGeom>
          <a:noFill/>
        </p:spPr>
        <p:txBody>
          <a:bodyPr wrap="square">
            <a:spAutoFit/>
          </a:bodyPr>
          <a:lstStyle/>
          <a:p>
            <a:r>
              <a:rPr lang="en-US" altLang="zh-CN" dirty="0">
                <a:solidFill>
                  <a:prstClr val="black"/>
                </a:solidFill>
                <a:ea typeface="华文楷体" panose="02010600040101010101" pitchFamily="2" charset="-122"/>
              </a:rPr>
              <a:t>BC0</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737539" y="84125"/>
            <a:ext cx="877153" cy="21380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object 3"/>
          <p:cNvSpPr/>
          <p:nvPr/>
        </p:nvSpPr>
        <p:spPr>
          <a:xfrm>
            <a:off x="10790661" y="40329"/>
            <a:ext cx="1388506" cy="921752"/>
          </a:xfrm>
          <a:prstGeom prst="rect">
            <a:avLst/>
          </a:prstGeom>
          <a:blipFill>
            <a:blip r:embed="rId3"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 name="object 4"/>
          <p:cNvSpPr/>
          <p:nvPr/>
        </p:nvSpPr>
        <p:spPr>
          <a:xfrm>
            <a:off x="1031851" y="1032"/>
            <a:ext cx="9599696" cy="961049"/>
          </a:xfrm>
          <a:prstGeom prst="rect">
            <a:avLst/>
          </a:prstGeom>
          <a:blipFill>
            <a:blip r:embed="rId4"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053" y="21741"/>
            <a:ext cx="958928" cy="958928"/>
          </a:xfrm>
          <a:prstGeom prst="rect">
            <a:avLst/>
          </a:prstGeom>
        </p:spPr>
      </p:pic>
      <p:sp>
        <p:nvSpPr>
          <p:cNvPr id="9" name="幻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767B5F-EB26-40E0-8141-69A23B667269}"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9</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10" name="矩形 9"/>
          <p:cNvSpPr/>
          <p:nvPr/>
        </p:nvSpPr>
        <p:spPr>
          <a:xfrm>
            <a:off x="102616" y="1028102"/>
            <a:ext cx="11600688" cy="4180632"/>
          </a:xfrm>
          <a:prstGeom prst="rect">
            <a:avLst/>
          </a:prstGeom>
        </p:spPr>
        <p:txBody>
          <a:bodyPr wrap="square">
            <a:spAutoFit/>
          </a:bodyPr>
          <a:lstStyle/>
          <a:p>
            <a:pPr marL="228600" indent="-228600">
              <a:spcBef>
                <a:spcPts val="1000"/>
              </a:spcBef>
              <a:buFont typeface="Arial" panose="020B0604020202020204" pitchFamily="34" charset="0"/>
              <a:buChar char="•"/>
              <a:defRPr/>
            </a:pPr>
            <a:r>
              <a:rPr lang="en-US" altLang="zh-CN" dirty="0">
                <a:solidFill>
                  <a:prstClr val="black"/>
                </a:solidFill>
                <a:latin typeface="Calibri" panose="020F0502020204030204" charset="0"/>
                <a:ea typeface="华文楷体" panose="02010600040101010101" pitchFamily="2" charset="-122"/>
                <a:cs typeface="Calibri" panose="020F0502020204030204" charset="0"/>
              </a:rPr>
              <a:t>Solution</a:t>
            </a:r>
          </a:p>
          <a:p>
            <a:pPr marL="698500" lvl="1" indent="-228600">
              <a:spcBef>
                <a:spcPts val="310"/>
              </a:spcBef>
              <a:buFont typeface="Arial" panose="020B0604020202020204"/>
              <a:buChar char="•"/>
              <a:tabLst>
                <a:tab pos="241300" algn="l"/>
              </a:tabLst>
              <a:defRPr/>
            </a:pPr>
            <a:r>
              <a:rPr lang="en-US" altLang="zh-CN" dirty="0">
                <a:solidFill>
                  <a:prstClr val="black"/>
                </a:solidFill>
                <a:latin typeface="Calibri" panose="020F0502020204030204" charset="0"/>
                <a:cs typeface="Calibri" panose="020F0502020204030204" charset="0"/>
              </a:rPr>
              <a:t>Latency measurement need to be done.</a:t>
            </a:r>
            <a:endParaRPr lang="en-US" altLang="zh-CN" dirty="0">
              <a:solidFill>
                <a:prstClr val="black"/>
              </a:solidFill>
              <a:latin typeface="Calibri" panose="020F0502020204030204" charset="0"/>
              <a:ea typeface="华文楷体" panose="02010600040101010101" pitchFamily="2" charset="-122"/>
              <a:cs typeface="Calibri" panose="020F0502020204030204" charset="0"/>
            </a:endParaRPr>
          </a:p>
          <a:p>
            <a:pPr marL="1143000" lvl="2" indent="-228600">
              <a:spcBef>
                <a:spcPts val="500"/>
              </a:spcBef>
              <a:buFont typeface="Arial" panose="020B0604020202020204" pitchFamily="34" charset="0"/>
              <a:buChar char="•"/>
            </a:pPr>
            <a:r>
              <a:rPr lang="en-US" altLang="zh-CN" dirty="0">
                <a:solidFill>
                  <a:prstClr val="black"/>
                </a:solidFill>
                <a:latin typeface="Calibri" panose="020F0502020204030204" charset="0"/>
                <a:ea typeface="华文楷体" panose="02010600040101010101" pitchFamily="2" charset="-122"/>
                <a:cs typeface="Calibri" panose="020F0502020204030204" charset="0"/>
              </a:rPr>
              <a:t>latency must be fixed values and measured accurately.</a:t>
            </a:r>
          </a:p>
          <a:p>
            <a:pPr marL="685800" lvl="1" indent="-228600">
              <a:spcBef>
                <a:spcPts val="500"/>
              </a:spcBef>
              <a:buFont typeface="Arial" panose="020B0604020202020204" pitchFamily="34" charset="0"/>
              <a:buChar char="•"/>
            </a:pPr>
            <a:r>
              <a:rPr lang="en-US" altLang="zh-CN" dirty="0">
                <a:solidFill>
                  <a:prstClr val="black"/>
                </a:solidFill>
                <a:ea typeface="华文楷体" panose="02010600040101010101" pitchFamily="2" charset="-122"/>
                <a:cs typeface="Calibri" panose="020F0502020204030204" charset="0"/>
              </a:rPr>
              <a:t>A 12-bit counter of the 2.5 ns step is developed in BEB and used to measure the loopback time of different links. through a self-defined handshake mechanism. </a:t>
            </a:r>
          </a:p>
          <a:p>
            <a:pPr marL="1143000" lvl="2" indent="-228600">
              <a:spcBef>
                <a:spcPts val="500"/>
              </a:spcBef>
              <a:buFont typeface="Arial" panose="020B0604020202020204" pitchFamily="34" charset="0"/>
              <a:buChar char="•"/>
            </a:pPr>
            <a:r>
              <a:rPr lang="en-US" altLang="zh-CN" dirty="0">
                <a:solidFill>
                  <a:prstClr val="black"/>
                </a:solidFill>
                <a:ea typeface="华文楷体" panose="02010600040101010101" pitchFamily="2" charset="-122"/>
                <a:cs typeface="Calibri" panose="020F0502020204030204" charset="0"/>
              </a:rPr>
              <a:t>The downlink and uplink are estimated to have same time consuming and the difference is caused by different fiber length.</a:t>
            </a:r>
          </a:p>
          <a:p>
            <a:pPr marL="1143000" lvl="2" indent="-228600">
              <a:spcBef>
                <a:spcPts val="500"/>
              </a:spcBef>
              <a:buFont typeface="Arial" panose="020B0604020202020204" pitchFamily="34" charset="0"/>
              <a:buChar char="•"/>
            </a:pPr>
            <a:r>
              <a:rPr lang="en-US" altLang="zh-CN" dirty="0"/>
              <a:t>T</a:t>
            </a:r>
            <a:r>
              <a:rPr lang="en-US" altLang="zh-CN" b="0" i="0" dirty="0">
                <a:effectLst/>
              </a:rPr>
              <a:t>aking the faster link as the reference we apply a correction value to the slower link according to the loopback time via slow control. </a:t>
            </a:r>
          </a:p>
          <a:p>
            <a:pPr marL="1143000" lvl="2" indent="-228600">
              <a:spcBef>
                <a:spcPts val="500"/>
              </a:spcBef>
              <a:buFont typeface="Arial" panose="020B0604020202020204" pitchFamily="34" charset="0"/>
              <a:buChar char="•"/>
            </a:pPr>
            <a:r>
              <a:rPr lang="en-US" altLang="zh-CN" dirty="0"/>
              <a:t>C</a:t>
            </a:r>
            <a:r>
              <a:rPr lang="en-US" altLang="zh-CN" b="0" i="0" dirty="0">
                <a:effectLst/>
              </a:rPr>
              <a:t>orrection value </a:t>
            </a:r>
            <a:r>
              <a:rPr lang="en-US" altLang="zh-CN" dirty="0"/>
              <a:t>(1.25 ns step)</a:t>
            </a:r>
            <a:r>
              <a:rPr lang="en-US" altLang="zh-CN" b="0" i="0" dirty="0">
                <a:effectLst/>
              </a:rPr>
              <a:t> = (</a:t>
            </a:r>
            <a:r>
              <a:rPr lang="en-US" altLang="zh-CN" b="0" i="0" dirty="0" err="1">
                <a:effectLst/>
              </a:rPr>
              <a:t>Latency_big</a:t>
            </a:r>
            <a:r>
              <a:rPr lang="en-US" altLang="zh-CN" b="0" i="0" dirty="0">
                <a:effectLst/>
              </a:rPr>
              <a:t> - </a:t>
            </a:r>
            <a:r>
              <a:rPr lang="en-US" altLang="zh-CN" b="0" i="0" dirty="0" err="1">
                <a:effectLst/>
              </a:rPr>
              <a:t>Latency_small</a:t>
            </a:r>
            <a:r>
              <a:rPr lang="en-US" altLang="zh-CN" b="0" i="0" dirty="0">
                <a:effectLst/>
              </a:rPr>
              <a:t>)</a:t>
            </a:r>
            <a:r>
              <a:rPr lang="en-US" altLang="zh-CN" dirty="0"/>
              <a:t>/2</a:t>
            </a:r>
            <a:r>
              <a:rPr lang="zh-CN" altLang="en-US" dirty="0"/>
              <a:t> </a:t>
            </a:r>
            <a:r>
              <a:rPr lang="en-US" altLang="zh-CN" dirty="0"/>
              <a:t>.</a:t>
            </a:r>
          </a:p>
          <a:p>
            <a:pPr marL="1143000" lvl="2" indent="-228600">
              <a:spcBef>
                <a:spcPts val="500"/>
              </a:spcBef>
              <a:buFont typeface="Arial" panose="020B0604020202020204" pitchFamily="34" charset="0"/>
              <a:buChar char="•"/>
            </a:pPr>
            <a:r>
              <a:rPr lang="en-US" altLang="zh-CN" b="0" i="0" dirty="0">
                <a:effectLst/>
              </a:rPr>
              <a:t>TDC data on each FEB will minus its specific correction value to minimize the latency difference between paths. </a:t>
            </a:r>
            <a:endParaRPr lang="en-US" altLang="zh-CN" dirty="0">
              <a:solidFill>
                <a:prstClr val="black"/>
              </a:solidFill>
              <a:ea typeface="华文楷体" panose="02010600040101010101" pitchFamily="2" charset="-122"/>
              <a:cs typeface="Calibri" panose="020F0502020204030204" charset="0"/>
            </a:endParaRPr>
          </a:p>
          <a:p>
            <a:pPr marL="685800" lvl="1" indent="-228600">
              <a:spcBef>
                <a:spcPts val="500"/>
              </a:spcBef>
              <a:buFont typeface="Arial" panose="020B0604020202020204" pitchFamily="34" charset="0"/>
              <a:buChar char="•"/>
            </a:pPr>
            <a:endParaRPr lang="en-US" altLang="zh-CN" dirty="0">
              <a:solidFill>
                <a:prstClr val="black"/>
              </a:solidFill>
              <a:latin typeface="Calibri" panose="020F0502020204030204" charset="0"/>
              <a:ea typeface="华文楷体" panose="02010600040101010101" pitchFamily="2" charset="-122"/>
              <a:cs typeface="Calibri" panose="020F0502020204030204" charset="0"/>
            </a:endParaRPr>
          </a:p>
        </p:txBody>
      </p:sp>
      <p:sp>
        <p:nvSpPr>
          <p:cNvPr id="11" name="文本框 10"/>
          <p:cNvSpPr txBox="1"/>
          <p:nvPr/>
        </p:nvSpPr>
        <p:spPr>
          <a:xfrm>
            <a:off x="2332088" y="178039"/>
            <a:ext cx="7055842" cy="646331"/>
          </a:xfrm>
          <a:prstGeom prst="rect">
            <a:avLst/>
          </a:prstGeom>
          <a:noFill/>
        </p:spPr>
        <p:txBody>
          <a:bodyPr wrap="none" rtlCol="0">
            <a:spAutoFit/>
          </a:bodyPr>
          <a:lstStyle/>
          <a:p>
            <a:pPr lvl="0" algn="ctr">
              <a:defRPr/>
            </a:pPr>
            <a:r>
              <a:rPr lang="en-US" altLang="zh-CN" sz="3600" dirty="0">
                <a:solidFill>
                  <a:prstClr val="black"/>
                </a:solidFill>
                <a:latin typeface="Calibri Light"/>
              </a:rPr>
              <a:t>Correction of distribution difference  </a:t>
            </a:r>
          </a:p>
        </p:txBody>
      </p:sp>
      <p:sp>
        <p:nvSpPr>
          <p:cNvPr id="5" name="日期占位符 4">
            <a:extLst>
              <a:ext uri="{FF2B5EF4-FFF2-40B4-BE49-F238E27FC236}">
                <a16:creationId xmlns:a16="http://schemas.microsoft.com/office/drawing/2014/main" id="{36FFA7A3-6618-355B-3A27-DA476D46D9B3}"/>
              </a:ext>
            </a:extLst>
          </p:cNvPr>
          <p:cNvSpPr>
            <a:spLocks noGrp="1"/>
          </p:cNvSpPr>
          <p:nvPr>
            <p:ph type="dt" sz="half" idx="10"/>
          </p:nvPr>
        </p:nvSpPr>
        <p:spPr/>
        <p:txBody>
          <a:bodyPr/>
          <a:lstStyle/>
          <a:p>
            <a:r>
              <a:rPr lang="en-US" altLang="zh-CN"/>
              <a:t>2022/8/1</a:t>
            </a:r>
            <a:endParaRPr lang="zh-CN" altLang="en-US" dirty="0"/>
          </a:p>
        </p:txBody>
      </p:sp>
      <p:sp>
        <p:nvSpPr>
          <p:cNvPr id="6" name="页脚占位符 5">
            <a:extLst>
              <a:ext uri="{FF2B5EF4-FFF2-40B4-BE49-F238E27FC236}">
                <a16:creationId xmlns:a16="http://schemas.microsoft.com/office/drawing/2014/main" id="{B776711F-C81A-0164-7C3A-E9FD4BE4CFB8}"/>
              </a:ext>
            </a:extLst>
          </p:cNvPr>
          <p:cNvSpPr>
            <a:spLocks noGrp="1"/>
          </p:cNvSpPr>
          <p:nvPr>
            <p:ph type="ftr" sz="quarter" idx="11"/>
          </p:nvPr>
        </p:nvSpPr>
        <p:spPr/>
        <p:txBody>
          <a:bodyPr/>
          <a:lstStyle/>
          <a:p>
            <a:r>
              <a:rPr lang="en-US" altLang="zh-CN" dirty="0"/>
              <a:t>RT2022</a:t>
            </a:r>
            <a:endParaRPr lang="zh-CN" altLang="en-US" dirty="0"/>
          </a:p>
        </p:txBody>
      </p:sp>
    </p:spTree>
    <p:extLst>
      <p:ext uri="{BB962C8B-B14F-4D97-AF65-F5344CB8AC3E}">
        <p14:creationId xmlns:p14="http://schemas.microsoft.com/office/powerpoint/2010/main" val="1981296114"/>
      </p:ext>
    </p:extLst>
  </p:cSld>
  <p:clrMapOvr>
    <a:masterClrMapping/>
  </p:clrMapOvr>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2310</TotalTime>
  <Words>1917</Words>
  <Application>Microsoft Office PowerPoint</Application>
  <PresentationFormat>宽屏</PresentationFormat>
  <Paragraphs>381</Paragraphs>
  <Slides>24</Slides>
  <Notes>0</Notes>
  <HiddenSlides>0</HiddenSlides>
  <MMClips>0</MMClips>
  <ScaleCrop>false</ScaleCrop>
  <HeadingPairs>
    <vt:vector size="6" baseType="variant">
      <vt:variant>
        <vt:lpstr>已用的字体</vt:lpstr>
      </vt:variant>
      <vt:variant>
        <vt:i4>11</vt:i4>
      </vt:variant>
      <vt:variant>
        <vt:lpstr>主题</vt:lpstr>
      </vt:variant>
      <vt:variant>
        <vt:i4>4</vt:i4>
      </vt:variant>
      <vt:variant>
        <vt:lpstr>幻灯片标题</vt:lpstr>
      </vt:variant>
      <vt:variant>
        <vt:i4>24</vt:i4>
      </vt:variant>
    </vt:vector>
  </HeadingPairs>
  <TitlesOfParts>
    <vt:vector size="39" baseType="lpstr">
      <vt:lpstr>Noto Sans Symbols</vt:lpstr>
      <vt:lpstr>等线</vt:lpstr>
      <vt:lpstr>等线 Light</vt:lpstr>
      <vt:lpstr>华文楷体</vt:lpstr>
      <vt:lpstr>宋体</vt:lpstr>
      <vt:lpstr>Arial</vt:lpstr>
      <vt:lpstr>Calibri</vt:lpstr>
      <vt:lpstr>Calibri Light</vt:lpstr>
      <vt:lpstr>Cambria Math</vt:lpstr>
      <vt:lpstr>Symbol</vt:lpstr>
      <vt:lpstr>Times New Roman</vt:lpstr>
      <vt:lpstr>1_Office 主题</vt:lpstr>
      <vt:lpstr>1_自定义设计方案</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Phase 2 RPC Upgrade Project Overview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Timing reference correction for the CMS improved Resistive Plate Chambers (iRPC)</dc:title>
  <dc:creator>triglab</dc:creator>
  <cp:lastModifiedBy>嘉宁</cp:lastModifiedBy>
  <cp:revision>506</cp:revision>
  <cp:lastPrinted>2020-12-27T09:01:00Z</cp:lastPrinted>
  <dcterms:created xsi:type="dcterms:W3CDTF">2019-12-19T13:40:00Z</dcterms:created>
  <dcterms:modified xsi:type="dcterms:W3CDTF">2022-07-30T07:51:02Z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