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9" r:id="rId5"/>
    <p:sldId id="258" r:id="rId6"/>
    <p:sldId id="287" r:id="rId7"/>
    <p:sldId id="286" r:id="rId8"/>
    <p:sldId id="275" r:id="rId9"/>
    <p:sldId id="288" r:id="rId10"/>
    <p:sldId id="289" r:id="rId11"/>
    <p:sldId id="290" r:id="rId12"/>
    <p:sldId id="291" r:id="rId13"/>
    <p:sldId id="292" r:id="rId14"/>
    <p:sldId id="294" r:id="rId15"/>
    <p:sldId id="293" r:id="rId16"/>
    <p:sldId id="295" r:id="rId17"/>
    <p:sldId id="277" r:id="rId18"/>
    <p:sldId id="272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12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7072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0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46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384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354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225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004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181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381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803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629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E4408-05CB-4F14-84CE-7BEB5E5A6959}" type="datetimeFigureOut">
              <a:rPr lang="cs-CZ" smtClean="0"/>
              <a:t>10.11.2020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53F46-DBF9-41A8-9081-F93A2B272D8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500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wmf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wmf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D:\ClankyKonference\2020\Veletrh\Interaction" TargetMode="External"/><Relationship Id="rId2" Type="http://schemas.openxmlformats.org/officeDocument/2006/relationships/hyperlink" Target="http://atom.kaeri.re.kr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D:\ClankyKonference\2020\Veletrh\.%20%5bcit%209.%209.%202020%5d.%20Dostupn&#233;%20online:%20https:\www.lanl.gov\org\ddste\aldgs\sst-%20training\_assets\docs\PANDA\Neutron%20Interactions%20with%20Matter%20Ch.%2012%20p.%20357-378.pdf" TargetMode="External"/><Relationship Id="rId4" Type="http://schemas.openxmlformats.org/officeDocument/2006/relationships/hyperlink" Target="https://www.lanl.gov/org/ddste/aldgs/sst-training/_assets/docs/PANDA/Neutron%20Interactions%20with%20Matter%20Ch.%2012%20p.%20357-378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mmons.wikimedia.org/w/index.php?curid=639820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www.researchgate.net/publication/285711386_Calculating_the_ambient_dose_equivalent_of_fast_neutrons_using_elemental_composition_of_human_body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61440" y="200297"/>
            <a:ext cx="9144000" cy="1608786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0070C0"/>
                </a:solidFill>
              </a:rPr>
              <a:t>De</a:t>
            </a:r>
            <a:r>
              <a:rPr lang="en-GB" b="1" dirty="0" err="1" smtClean="0">
                <a:solidFill>
                  <a:srgbClr val="0070C0"/>
                </a:solidFill>
              </a:rPr>
              <a:t>tection</a:t>
            </a:r>
            <a:r>
              <a:rPr lang="en-GB" b="1" dirty="0" smtClean="0">
                <a:solidFill>
                  <a:srgbClr val="0070C0"/>
                </a:solidFill>
              </a:rPr>
              <a:t> of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N</a:t>
            </a:r>
            <a:r>
              <a:rPr lang="cs-CZ" b="1" dirty="0" err="1" smtClean="0">
                <a:solidFill>
                  <a:srgbClr val="0070C0"/>
                </a:solidFill>
              </a:rPr>
              <a:t>eutron</a:t>
            </a:r>
            <a:r>
              <a:rPr lang="en-GB" b="1" dirty="0" smtClean="0">
                <a:solidFill>
                  <a:srgbClr val="0070C0"/>
                </a:solidFill>
              </a:rPr>
              <a:t>s</a:t>
            </a:r>
            <a:r>
              <a:rPr lang="en-GB" b="1" dirty="0">
                <a:solidFill>
                  <a:srgbClr val="0070C0"/>
                </a:solidFill>
              </a:rPr>
              <a:t/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 smtClean="0">
                <a:solidFill>
                  <a:srgbClr val="0070C0"/>
                </a:solidFill>
              </a:rPr>
              <a:t>Using P</a:t>
            </a:r>
            <a:r>
              <a:rPr lang="cs-CZ" b="1" dirty="0" err="1" smtClean="0">
                <a:solidFill>
                  <a:srgbClr val="0070C0"/>
                </a:solidFill>
              </a:rPr>
              <a:t>ixel</a:t>
            </a:r>
            <a:r>
              <a:rPr lang="cs-CZ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Detector</a:t>
            </a:r>
            <a:endParaRPr lang="cs-CZ" b="1" dirty="0">
              <a:solidFill>
                <a:srgbClr val="0070C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0" y="2105660"/>
            <a:ext cx="4358640" cy="326898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474" y="2128012"/>
            <a:ext cx="4053966" cy="3246628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1636911" y="6012498"/>
            <a:ext cx="885721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Vladimir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Vicha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Michael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Holik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 IEAP CTU Prague</a:t>
            </a:r>
          </a:p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Virtual IEEE NPSS Workshop on Applications of Radiation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Instrumentation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Jakarta 2020</a:t>
            </a:r>
            <a:endParaRPr lang="cs-CZ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251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785360" y="169065"/>
            <a:ext cx="2277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 smtClean="0"/>
              <a:t>LiF</a:t>
            </a:r>
            <a:r>
              <a:rPr lang="en-GB" sz="2800" dirty="0" smtClean="0"/>
              <a:t> Converter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914400" y="1010194"/>
            <a:ext cx="6827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Lithium Fluoride, containing enriched isotope </a:t>
            </a:r>
            <a:r>
              <a:rPr lang="cs-CZ" baseline="30000" dirty="0" smtClean="0"/>
              <a:t>6</a:t>
            </a:r>
            <a:r>
              <a:rPr lang="cs-CZ" dirty="0" smtClean="0"/>
              <a:t>Li</a:t>
            </a:r>
          </a:p>
          <a:p>
            <a:r>
              <a:rPr lang="en-GB" dirty="0" err="1" smtClean="0"/>
              <a:t>LiF</a:t>
            </a:r>
            <a:r>
              <a:rPr lang="en-GB" dirty="0" smtClean="0"/>
              <a:t> is spread on the aluminium foil</a:t>
            </a:r>
            <a:r>
              <a:rPr lang="cs-CZ" dirty="0" smtClean="0"/>
              <a:t> (</a:t>
            </a:r>
            <a:r>
              <a:rPr lang="en-GB" dirty="0" smtClean="0"/>
              <a:t>supporting material</a:t>
            </a:r>
            <a:r>
              <a:rPr lang="cs-CZ" dirty="0" smtClean="0"/>
              <a:t>)</a:t>
            </a:r>
          </a:p>
          <a:p>
            <a:r>
              <a:rPr lang="en-GB" dirty="0" smtClean="0"/>
              <a:t>Area density - </a:t>
            </a:r>
            <a:r>
              <a:rPr lang="cs-CZ" dirty="0" smtClean="0"/>
              <a:t>3,6 mg/cm</a:t>
            </a:r>
            <a:r>
              <a:rPr lang="cs-CZ" baseline="30000" dirty="0" smtClean="0"/>
              <a:t>2</a:t>
            </a:r>
            <a:r>
              <a:rPr lang="cs-CZ" dirty="0" smtClean="0"/>
              <a:t> ………. </a:t>
            </a:r>
            <a:r>
              <a:rPr lang="en-GB" dirty="0" smtClean="0"/>
              <a:t>Layer thickness - </a:t>
            </a:r>
            <a:r>
              <a:rPr lang="cs-CZ" dirty="0" smtClean="0"/>
              <a:t>18 </a:t>
            </a:r>
            <a:r>
              <a:rPr lang="cs-CZ" dirty="0" smtClean="0">
                <a:latin typeface="Symbol" panose="05050102010706020507" pitchFamily="18" charset="2"/>
              </a:rPr>
              <a:t>m</a:t>
            </a:r>
            <a:r>
              <a:rPr lang="cs-CZ" dirty="0" smtClean="0"/>
              <a:t>m</a:t>
            </a:r>
          </a:p>
          <a:p>
            <a:endParaRPr lang="cs-CZ" dirty="0"/>
          </a:p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20" y="2229576"/>
            <a:ext cx="3694521" cy="2699476"/>
          </a:xfrm>
          <a:prstGeom prst="rect">
            <a:avLst/>
          </a:prstGeom>
        </p:spPr>
      </p:pic>
      <p:pic>
        <p:nvPicPr>
          <p:cNvPr id="7" name="Obráze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44896" y="2694079"/>
            <a:ext cx="4154897" cy="3225891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448" y="2229576"/>
            <a:ext cx="1875972" cy="18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6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871932" y="223366"/>
            <a:ext cx="8160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err="1" smtClean="0"/>
              <a:t>Detec</a:t>
            </a:r>
            <a:r>
              <a:rPr lang="en-GB" sz="2800" dirty="0" err="1" smtClean="0"/>
              <a:t>tion</a:t>
            </a:r>
            <a:r>
              <a:rPr lang="en-GB" sz="2800" dirty="0" smtClean="0"/>
              <a:t> of thermal neutrons using </a:t>
            </a:r>
            <a:r>
              <a:rPr lang="en-GB" sz="2800" dirty="0" err="1" smtClean="0"/>
              <a:t>LiF</a:t>
            </a:r>
            <a:r>
              <a:rPr lang="en-GB" sz="2800" dirty="0" smtClean="0"/>
              <a:t> converter</a:t>
            </a:r>
            <a:endParaRPr lang="cs-CZ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763" y="1183884"/>
            <a:ext cx="2994967" cy="3106905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390" y="4450655"/>
            <a:ext cx="3642197" cy="2198098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15212" y="4811040"/>
            <a:ext cx="80791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AmBe</a:t>
            </a:r>
            <a:r>
              <a:rPr lang="en-GB" dirty="0" smtClean="0"/>
              <a:t> source has been put in the cavity inside the polyethylene block serving as a moderating material to get thermal neutrons</a:t>
            </a:r>
            <a:endParaRPr lang="cs-CZ" dirty="0" smtClean="0"/>
          </a:p>
          <a:p>
            <a:endParaRPr lang="en-GB" dirty="0" smtClean="0"/>
          </a:p>
          <a:p>
            <a:r>
              <a:rPr lang="en-GB" dirty="0" smtClean="0"/>
              <a:t>Another moderating polyethylene block has been added side-by.</a:t>
            </a:r>
          </a:p>
          <a:p>
            <a:endParaRPr lang="en-GB" dirty="0" smtClean="0"/>
          </a:p>
          <a:p>
            <a:r>
              <a:rPr lang="en-GB" dirty="0" smtClean="0"/>
              <a:t>The upper third of the MX-10 sensor area has been covered with </a:t>
            </a:r>
            <a:r>
              <a:rPr lang="en-GB" dirty="0" err="1" smtClean="0"/>
              <a:t>LiF</a:t>
            </a:r>
            <a:r>
              <a:rPr lang="en-GB" dirty="0" smtClean="0"/>
              <a:t> converter.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0200640" y="3921457"/>
            <a:ext cx="153594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11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052" y="1066747"/>
            <a:ext cx="3947375" cy="3625174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4" y="1467880"/>
            <a:ext cx="1633903" cy="282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3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925998" y="192756"/>
            <a:ext cx="733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Shielding of thermal neutrons using </a:t>
            </a:r>
            <a:r>
              <a:rPr lang="cs-CZ" sz="2800" dirty="0" err="1" smtClean="0"/>
              <a:t>lithi</a:t>
            </a:r>
            <a:r>
              <a:rPr lang="en-GB" sz="2800" dirty="0" smtClean="0"/>
              <a:t>u</a:t>
            </a:r>
            <a:r>
              <a:rPr lang="cs-CZ" sz="2800" dirty="0" smtClean="0"/>
              <a:t>m </a:t>
            </a:r>
            <a:r>
              <a:rPr lang="cs-CZ" sz="2800" baseline="30000" dirty="0" smtClean="0"/>
              <a:t>6</a:t>
            </a:r>
            <a:r>
              <a:rPr lang="cs-CZ" sz="2800" dirty="0" smtClean="0"/>
              <a:t>Li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85765" y="1136606"/>
            <a:ext cx="11785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Effective cross-section significantly rises with decreasing neutron energy (note logarithmic scale</a:t>
            </a:r>
            <a:r>
              <a:rPr lang="cs-CZ" dirty="0" smtClean="0"/>
              <a:t>) 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bdélník 6"/>
              <p:cNvSpPr/>
              <p:nvPr/>
            </p:nvSpPr>
            <p:spPr>
              <a:xfrm>
                <a:off x="404450" y="723117"/>
                <a:ext cx="2165487" cy="4708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cs-CZ" sz="240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cs-CZ" sz="2400">
                              <a:latin typeface="Cambria Math" panose="02040503050406030204" pitchFamily="18" charset="0"/>
                            </a:rPr>
                            <m:t>Li</m:t>
                          </m:r>
                          <m:r>
                            <a:rPr lang="cs-CZ" sz="240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sz="24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cs-CZ" sz="240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cs-CZ" sz="240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4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cs-CZ" sz="240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400"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  <m:r>
                                    <a:rPr lang="cs-CZ" sz="24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cs-CZ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cs-CZ" sz="240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cs-CZ" sz="240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cs-CZ" sz="240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  <m:r>
                                        <a:rPr lang="cs-CZ" sz="2400">
                                          <a:latin typeface="Cambria Math" panose="02040503050406030204" pitchFamily="18" charset="0"/>
                                        </a:rPr>
                                        <m:t>      </m:t>
                                      </m:r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7" name="Obdélní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450" y="723117"/>
                <a:ext cx="2165487" cy="470835"/>
              </a:xfrm>
              <a:prstGeom prst="rect">
                <a:avLst/>
              </a:prstGeom>
              <a:blipFill rotWithShape="0">
                <a:blip r:embed="rId2"/>
                <a:stretch>
                  <a:fillRect r="-39045" b="-2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ovéPole 13"/>
          <p:cNvSpPr txBox="1"/>
          <p:nvPr/>
        </p:nvSpPr>
        <p:spPr>
          <a:xfrm>
            <a:off x="4921351" y="1649907"/>
            <a:ext cx="2616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e.g. Thermal neutrons with energy </a:t>
            </a:r>
            <a:r>
              <a:rPr lang="cs-CZ" dirty="0" smtClean="0"/>
              <a:t>0,025 eV</a:t>
            </a:r>
            <a:endParaRPr lang="en-GB" dirty="0"/>
          </a:p>
          <a:p>
            <a:r>
              <a:rPr lang="cs-CZ" i="1" dirty="0" smtClean="0">
                <a:latin typeface="Symbol" panose="05050102010706020507" pitchFamily="18" charset="2"/>
              </a:rPr>
              <a:t>s</a:t>
            </a:r>
            <a:r>
              <a:rPr lang="cs-CZ" dirty="0" smtClean="0"/>
              <a:t> = 938 b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990362" y="5604218"/>
            <a:ext cx="6594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pure polyethylene block is replaced by the lithium </a:t>
            </a:r>
            <a:r>
              <a:rPr lang="en-GB" dirty="0" err="1" smtClean="0"/>
              <a:t>dopped</a:t>
            </a:r>
            <a:r>
              <a:rPr lang="en-GB" dirty="0" smtClean="0"/>
              <a:t> block</a:t>
            </a:r>
          </a:p>
          <a:p>
            <a:r>
              <a:rPr lang="en-GB" dirty="0" smtClean="0"/>
              <a:t>(containing </a:t>
            </a:r>
            <a:r>
              <a:rPr lang="cs-CZ" dirty="0"/>
              <a:t>10 </a:t>
            </a:r>
            <a:r>
              <a:rPr lang="cs-CZ" dirty="0" smtClean="0"/>
              <a:t>%</a:t>
            </a:r>
            <a:r>
              <a:rPr lang="en-GB" dirty="0" smtClean="0"/>
              <a:t> of</a:t>
            </a:r>
            <a:r>
              <a:rPr lang="cs-CZ" dirty="0" smtClean="0"/>
              <a:t> </a:t>
            </a:r>
            <a:r>
              <a:rPr lang="cs-CZ" dirty="0" err="1" smtClean="0"/>
              <a:t>lith</a:t>
            </a:r>
            <a:r>
              <a:rPr lang="en-GB" dirty="0" err="1" smtClean="0"/>
              <a:t>ium</a:t>
            </a:r>
            <a:r>
              <a:rPr lang="cs-CZ" dirty="0" smtClean="0"/>
              <a:t> </a:t>
            </a:r>
            <a:r>
              <a:rPr lang="cs-CZ" baseline="30000" dirty="0" smtClean="0"/>
              <a:t>6</a:t>
            </a:r>
            <a:r>
              <a:rPr lang="cs-CZ" dirty="0" smtClean="0"/>
              <a:t>Li</a:t>
            </a:r>
            <a:r>
              <a:rPr lang="en-GB" dirty="0" smtClean="0"/>
              <a:t>)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3511300" y="5088523"/>
            <a:ext cx="141853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12</a:t>
            </a:r>
            <a:endParaRPr lang="cs-CZ" dirty="0"/>
          </a:p>
        </p:txBody>
      </p:sp>
      <p:pic>
        <p:nvPicPr>
          <p:cNvPr id="28" name="Obrázek 27"/>
          <p:cNvPicPr/>
          <p:nvPr/>
        </p:nvPicPr>
        <p:blipFill>
          <a:blip r:embed="rId3"/>
          <a:stretch>
            <a:fillRect/>
          </a:stretch>
        </p:blipFill>
        <p:spPr>
          <a:xfrm>
            <a:off x="721541" y="4949316"/>
            <a:ext cx="2653030" cy="1799590"/>
          </a:xfrm>
          <a:prstGeom prst="rect">
            <a:avLst/>
          </a:prstGeom>
        </p:spPr>
      </p:pic>
      <p:grpSp>
        <p:nvGrpSpPr>
          <p:cNvPr id="13" name="Skupina 12"/>
          <p:cNvGrpSpPr/>
          <p:nvPr/>
        </p:nvGrpSpPr>
        <p:grpSpPr>
          <a:xfrm>
            <a:off x="385765" y="1522685"/>
            <a:ext cx="4320000" cy="3240000"/>
            <a:chOff x="635931" y="1766232"/>
            <a:chExt cx="4320000" cy="3240000"/>
          </a:xfrm>
        </p:grpSpPr>
        <p:grpSp>
          <p:nvGrpSpPr>
            <p:cNvPr id="12" name="Skupina 11"/>
            <p:cNvGrpSpPr/>
            <p:nvPr/>
          </p:nvGrpSpPr>
          <p:grpSpPr>
            <a:xfrm>
              <a:off x="635931" y="1766232"/>
              <a:ext cx="4320000" cy="3240000"/>
              <a:chOff x="821236" y="1619057"/>
              <a:chExt cx="4330974" cy="3266692"/>
            </a:xfrm>
          </p:grpSpPr>
          <p:pic>
            <p:nvPicPr>
              <p:cNvPr id="6" name="Obrázek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1236" y="1619057"/>
                <a:ext cx="4330974" cy="3266692"/>
              </a:xfrm>
              <a:prstGeom prst="rect">
                <a:avLst/>
              </a:prstGeom>
            </p:spPr>
          </p:pic>
          <p:sp>
            <p:nvSpPr>
              <p:cNvPr id="8" name="Ovál 7"/>
              <p:cNvSpPr/>
              <p:nvPr/>
            </p:nvSpPr>
            <p:spPr>
              <a:xfrm>
                <a:off x="2259330" y="2468880"/>
                <a:ext cx="45719" cy="4953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0" name="Přímá spojnice 9"/>
              <p:cNvCxnSpPr/>
              <p:nvPr/>
            </p:nvCxnSpPr>
            <p:spPr>
              <a:xfrm>
                <a:off x="2282189" y="2518410"/>
                <a:ext cx="0" cy="2007870"/>
              </a:xfrm>
              <a:prstGeom prst="line">
                <a:avLst/>
              </a:prstGeom>
              <a:ln w="952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11" name="TextovéPole 10"/>
            <p:cNvSpPr txBox="1"/>
            <p:nvPr/>
          </p:nvSpPr>
          <p:spPr>
            <a:xfrm>
              <a:off x="1737360" y="4692339"/>
              <a:ext cx="863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FF0000"/>
                  </a:solidFill>
                </a:rPr>
                <a:t>0,025 eV</a:t>
              </a:r>
              <a:endParaRPr lang="cs-CZ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9" name="Obrázek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2" y="1522685"/>
            <a:ext cx="3947375" cy="3625174"/>
          </a:xfrm>
          <a:prstGeom prst="rect">
            <a:avLst/>
          </a:prstGeom>
        </p:spPr>
      </p:pic>
      <p:cxnSp>
        <p:nvCxnSpPr>
          <p:cNvPr id="3" name="Přímá spojnice se šipkou 2"/>
          <p:cNvCxnSpPr/>
          <p:nvPr/>
        </p:nvCxnSpPr>
        <p:spPr>
          <a:xfrm flipH="1" flipV="1">
            <a:off x="8402320" y="3535680"/>
            <a:ext cx="997319" cy="20527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ovéPole 30"/>
          <p:cNvSpPr txBox="1"/>
          <p:nvPr/>
        </p:nvSpPr>
        <p:spPr>
          <a:xfrm>
            <a:off x="1872629" y="2307549"/>
            <a:ext cx="755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938 b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2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351281" y="94902"/>
            <a:ext cx="7881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Shielding thermal neutrons using boron</a:t>
            </a:r>
            <a:r>
              <a:rPr lang="cs-CZ" sz="2800" dirty="0" smtClean="0"/>
              <a:t> </a:t>
            </a:r>
            <a:r>
              <a:rPr lang="cs-CZ" sz="2800" baseline="30000" dirty="0" smtClean="0"/>
              <a:t>10</a:t>
            </a:r>
            <a:r>
              <a:rPr lang="cs-CZ" sz="2800" dirty="0" smtClean="0"/>
              <a:t>B  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673303" y="558348"/>
                <a:ext cx="8146604" cy="476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cs-CZ" sz="2400"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cs-CZ" sz="24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Li</m:t>
                                  </m:r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cs-CZ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α</m:t>
                                      </m:r>
                                      <m:r>
                                        <a:rPr lang="cs-CZ" sz="2400" b="0" i="0" smtClean="0">
                                          <a:latin typeface="Cambria Math" panose="02040503050406030204" pitchFamily="18" charset="0"/>
                                        </a:rPr>
                                        <m:t>                  6 %</m:t>
                                      </m:r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03" y="558348"/>
                <a:ext cx="8146604" cy="476541"/>
              </a:xfrm>
              <a:prstGeom prst="rect">
                <a:avLst/>
              </a:prstGeom>
              <a:blipFill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673302" y="1081568"/>
                <a:ext cx="11102137" cy="508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cs-CZ" sz="24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cs-CZ" sz="2400" i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  <m:sup>
                        <m:r>
                          <a:rPr lang="cs-CZ" sz="2400" i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cs-CZ" sz="240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a:rPr lang="cs-CZ" sz="2400" i="0">
                            <a:latin typeface="Cambria Math" panose="02040503050406030204" pitchFamily="18" charset="0"/>
                          </a:rPr>
                          <m:t>+</m:t>
                        </m:r>
                        <m:sPre>
                          <m:sPrePr>
                            <m:ctrlPr>
                              <a:rPr lang="cs-CZ" sz="24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cs-CZ" sz="2400" i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cs-CZ" sz="2400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r>
                              <m:rPr>
                                <m:sty m:val="p"/>
                              </m:rPr>
                              <a:rPr lang="cs-CZ" sz="2400" i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2400" i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sPre>
                              <m:sPrePr>
                                <m:ctrlPr>
                                  <a:rPr lang="cs-CZ" sz="2400" i="1"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cs-CZ" sz="2400" i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  <m:sup>
                                <m:r>
                                  <a:rPr lang="cs-CZ" sz="2400" i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sup>
                              <m:e>
                                <m:r>
                                  <m:rPr>
                                    <m:sty m:val="p"/>
                                  </m:rPr>
                                  <a:rPr lang="cs-CZ" sz="2400" i="0">
                                    <a:latin typeface="Cambria Math" panose="02040503050406030204" pitchFamily="18" charset="0"/>
                                  </a:rPr>
                                  <m:t>Li</m:t>
                                </m:r>
                                <m:r>
                                  <a:rPr lang="cs-CZ" sz="2400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Pre>
                                  <m:sPrePr>
                                    <m:ctrlPr>
                                      <a:rPr lang="cs-CZ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cs-CZ" sz="24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cs-CZ" sz="2400" i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 sz="2400" i="0">
                                        <a:latin typeface="Cambria Math" panose="02040503050406030204" pitchFamily="18" charset="0"/>
                                      </a:rPr>
                                      <m:t>α</m:t>
                                    </m:r>
                                  </m:e>
                                </m:sPre>
                              </m:e>
                            </m:sPre>
                          </m:e>
                        </m:sPre>
                      </m:e>
                    </m:sPre>
                    <m:r>
                      <a:rPr lang="cs-CZ" sz="2400" i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cs-CZ" sz="2400" i="0">
                        <a:latin typeface="Cambria Math" panose="02040503050406030204" pitchFamily="18" charset="0"/>
                      </a:rPr>
                      <m:t>γ</m:t>
                    </m:r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        94 %,</m:t>
                    </m:r>
                    <m:sSub>
                      <m:sSubPr>
                        <m:ctrlPr>
                          <a:rPr lang="cs-CZ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2400" i="1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cs-CZ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cs-CZ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cs-CZ" sz="2400" i="1">
                        <a:latin typeface="Cambria Math" panose="02040503050406030204" pitchFamily="18" charset="0"/>
                      </a:rPr>
                      <m:t>=480 </m:t>
                    </m:r>
                    <m:r>
                      <m:rPr>
                        <m:nor/>
                      </m:rPr>
                      <a:rPr lang="cs-CZ" sz="2400">
                        <a:latin typeface="Cambria Math" panose="02040503050406030204" pitchFamily="18" charset="0"/>
                      </a:rPr>
                      <m:t>keV</m:t>
                    </m:r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cs-CZ" sz="2400" b="0" i="0" smtClean="0">
                        <a:latin typeface="Cambria Math" panose="02040503050406030204" pitchFamily="18" charset="0"/>
                      </a:rPr>
                      <m:t>radia</m:t>
                    </m:r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č</m:t>
                    </m:r>
                    <m:r>
                      <m:rPr>
                        <m:sty m:val="p"/>
                      </m:rPr>
                      <a:rPr lang="cs-CZ" sz="24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í </m:t>
                    </m:r>
                    <m:r>
                      <m:rPr>
                        <m:sty m:val="p"/>
                      </m:rPr>
                      <a:rPr lang="cs-CZ" sz="2400" b="0" i="0" smtClean="0">
                        <a:latin typeface="Cambria Math" panose="02040503050406030204" pitchFamily="18" charset="0"/>
                      </a:rPr>
                      <m:t>z</m:t>
                    </m:r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á</m:t>
                    </m:r>
                    <m:r>
                      <m:rPr>
                        <m:sty m:val="p"/>
                      </m:rPr>
                      <a:rPr lang="cs-CZ" sz="2400" b="0" i="0" smtClean="0">
                        <a:latin typeface="Cambria Math" panose="02040503050406030204" pitchFamily="18" charset="0"/>
                      </a:rPr>
                      <m:t>chyt</m:t>
                    </m:r>
                  </m:oMath>
                </a14:m>
                <a:r>
                  <a:rPr lang="cs-CZ" sz="2400" dirty="0" smtClean="0"/>
                  <a:t>    </a:t>
                </a:r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02" y="1081568"/>
                <a:ext cx="11102137" cy="5081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714239" y="1636399"/>
            <a:ext cx="5609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cross section for reaction of </a:t>
            </a:r>
            <a:r>
              <a:rPr lang="cs-CZ" baseline="30000" dirty="0"/>
              <a:t>10</a:t>
            </a:r>
            <a:r>
              <a:rPr lang="cs-CZ" dirty="0"/>
              <a:t>B </a:t>
            </a:r>
            <a:r>
              <a:rPr lang="en-GB" dirty="0" smtClean="0"/>
              <a:t>with thermal neutrons at energy </a:t>
            </a:r>
            <a:r>
              <a:rPr lang="cs-CZ" dirty="0" smtClean="0"/>
              <a:t>0,025 eV </a:t>
            </a:r>
            <a:r>
              <a:rPr lang="en-GB" dirty="0" smtClean="0"/>
              <a:t>is</a:t>
            </a:r>
            <a:r>
              <a:rPr lang="cs-CZ" dirty="0" smtClean="0"/>
              <a:t> </a:t>
            </a:r>
            <a:r>
              <a:rPr lang="cs-CZ" b="1" i="1" dirty="0" smtClean="0">
                <a:solidFill>
                  <a:srgbClr val="FFC000"/>
                </a:solidFill>
                <a:latin typeface="Symbol" panose="05050102010706020507" pitchFamily="18" charset="2"/>
              </a:rPr>
              <a:t>s</a:t>
            </a:r>
            <a:r>
              <a:rPr lang="cs-CZ" b="1" dirty="0" smtClean="0">
                <a:solidFill>
                  <a:srgbClr val="FFC000"/>
                </a:solidFill>
              </a:rPr>
              <a:t> = 3844 b</a:t>
            </a:r>
            <a:r>
              <a:rPr lang="cs-CZ" dirty="0" smtClean="0"/>
              <a:t>.</a:t>
            </a:r>
            <a:endParaRPr lang="en-GB" dirty="0" smtClean="0"/>
          </a:p>
          <a:p>
            <a:r>
              <a:rPr lang="en-GB" dirty="0"/>
              <a:t>(</a:t>
            </a:r>
            <a:r>
              <a:rPr lang="en-GB" dirty="0" smtClean="0"/>
              <a:t>It poses four time higher value than</a:t>
            </a:r>
          </a:p>
          <a:p>
            <a:r>
              <a:rPr lang="en-GB" dirty="0" smtClean="0"/>
              <a:t>reaction with</a:t>
            </a:r>
            <a:r>
              <a:rPr lang="cs-CZ" dirty="0" smtClean="0"/>
              <a:t> </a:t>
            </a:r>
            <a:r>
              <a:rPr lang="cs-CZ" baseline="30000" dirty="0" smtClean="0"/>
              <a:t>6</a:t>
            </a:r>
            <a:r>
              <a:rPr lang="cs-CZ" dirty="0" smtClean="0"/>
              <a:t>Li</a:t>
            </a:r>
            <a:r>
              <a:rPr lang="en-GB" dirty="0"/>
              <a:t> </a:t>
            </a:r>
            <a:r>
              <a:rPr lang="en-GB" dirty="0" smtClean="0"/>
              <a:t>where </a:t>
            </a:r>
            <a:r>
              <a:rPr lang="cs-CZ" i="1" dirty="0" smtClean="0">
                <a:latin typeface="Symbol" panose="05050102010706020507" pitchFamily="18" charset="2"/>
              </a:rPr>
              <a:t>s</a:t>
            </a:r>
            <a:r>
              <a:rPr lang="cs-CZ" dirty="0" smtClean="0"/>
              <a:t> </a:t>
            </a:r>
            <a:r>
              <a:rPr lang="cs-CZ" dirty="0"/>
              <a:t>= 938 </a:t>
            </a:r>
            <a:r>
              <a:rPr lang="cs-CZ" dirty="0" smtClean="0"/>
              <a:t>b</a:t>
            </a:r>
            <a:r>
              <a:rPr lang="en-GB" dirty="0"/>
              <a:t>)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026246" y="5900715"/>
            <a:ext cx="6894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Lithium doped p</a:t>
            </a:r>
            <a:r>
              <a:rPr lang="cs-CZ" dirty="0" err="1" smtClean="0"/>
              <a:t>olyethylen</a:t>
            </a:r>
            <a:r>
              <a:rPr lang="en-GB" dirty="0" smtClean="0"/>
              <a:t>e</a:t>
            </a:r>
            <a:r>
              <a:rPr lang="cs-CZ" dirty="0" smtClean="0"/>
              <a:t> </a:t>
            </a:r>
            <a:r>
              <a:rPr lang="en-GB" dirty="0" smtClean="0"/>
              <a:t>block is replaced by the boron doped polyethylene block (containing </a:t>
            </a:r>
            <a:r>
              <a:rPr lang="cs-CZ" dirty="0" smtClean="0"/>
              <a:t>5 </a:t>
            </a:r>
            <a:r>
              <a:rPr lang="cs-CZ" dirty="0"/>
              <a:t>% </a:t>
            </a:r>
            <a:r>
              <a:rPr lang="en-GB" dirty="0" smtClean="0"/>
              <a:t>of boron</a:t>
            </a:r>
            <a:r>
              <a:rPr lang="cs-CZ" dirty="0" smtClean="0"/>
              <a:t> </a:t>
            </a:r>
            <a:r>
              <a:rPr lang="cs-CZ" baseline="30000" dirty="0" smtClean="0"/>
              <a:t>10</a:t>
            </a:r>
            <a:r>
              <a:rPr lang="cs-CZ" dirty="0" smtClean="0"/>
              <a:t>B</a:t>
            </a:r>
            <a:r>
              <a:rPr lang="en-GB" dirty="0" smtClean="0"/>
              <a:t>)</a:t>
            </a: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296192" y="6238150"/>
            <a:ext cx="141804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13</a:t>
            </a:r>
            <a:endParaRPr lang="cs-CZ" dirty="0"/>
          </a:p>
        </p:txBody>
      </p:sp>
      <p:pic>
        <p:nvPicPr>
          <p:cNvPr id="32" name="Obrázek 31"/>
          <p:cNvPicPr/>
          <p:nvPr/>
        </p:nvPicPr>
        <p:blipFill>
          <a:blip r:embed="rId4"/>
          <a:stretch>
            <a:fillRect/>
          </a:stretch>
        </p:blipFill>
        <p:spPr>
          <a:xfrm>
            <a:off x="502208" y="4856951"/>
            <a:ext cx="2681605" cy="1799590"/>
          </a:xfrm>
          <a:prstGeom prst="rect">
            <a:avLst/>
          </a:prstGeom>
        </p:spPr>
      </p:pic>
      <p:grpSp>
        <p:nvGrpSpPr>
          <p:cNvPr id="34" name="Skupina 33"/>
          <p:cNvGrpSpPr/>
          <p:nvPr/>
        </p:nvGrpSpPr>
        <p:grpSpPr>
          <a:xfrm>
            <a:off x="415030" y="1889352"/>
            <a:ext cx="4177701" cy="2856764"/>
            <a:chOff x="415030" y="1889352"/>
            <a:chExt cx="4177701" cy="2856764"/>
          </a:xfrm>
        </p:grpSpPr>
        <p:grpSp>
          <p:nvGrpSpPr>
            <p:cNvPr id="14" name="Skupina 13"/>
            <p:cNvGrpSpPr/>
            <p:nvPr/>
          </p:nvGrpSpPr>
          <p:grpSpPr>
            <a:xfrm>
              <a:off x="415030" y="1889352"/>
              <a:ext cx="4177701" cy="2825213"/>
              <a:chOff x="291219" y="2652718"/>
              <a:chExt cx="4320000" cy="3250909"/>
            </a:xfrm>
          </p:grpSpPr>
          <p:pic>
            <p:nvPicPr>
              <p:cNvPr id="5" name="Obrázek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1219" y="2652718"/>
                <a:ext cx="4320000" cy="3250909"/>
              </a:xfrm>
              <a:prstGeom prst="rect">
                <a:avLst/>
              </a:prstGeom>
            </p:spPr>
          </p:pic>
          <p:cxnSp>
            <p:nvCxnSpPr>
              <p:cNvPr id="10" name="Přímá spojnice 9"/>
              <p:cNvCxnSpPr/>
              <p:nvPr/>
            </p:nvCxnSpPr>
            <p:spPr>
              <a:xfrm flipH="1" flipV="1">
                <a:off x="1744980" y="3482340"/>
                <a:ext cx="3810" cy="2053590"/>
              </a:xfrm>
              <a:prstGeom prst="line">
                <a:avLst/>
              </a:prstGeom>
              <a:ln w="952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3" name="Ovál 12"/>
              <p:cNvSpPr/>
              <p:nvPr/>
            </p:nvSpPr>
            <p:spPr>
              <a:xfrm>
                <a:off x="1722120" y="3459480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</p:grpSp>
        <p:sp>
          <p:nvSpPr>
            <p:cNvPr id="33" name="TextovéPole 32"/>
            <p:cNvSpPr txBox="1"/>
            <p:nvPr/>
          </p:nvSpPr>
          <p:spPr>
            <a:xfrm>
              <a:off x="1351280" y="4438339"/>
              <a:ext cx="863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FF0000"/>
                  </a:solidFill>
                </a:rPr>
                <a:t>0,025 eV</a:t>
              </a:r>
              <a:endParaRPr lang="cs-CZ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5" name="Obrázek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51" y="2275541"/>
            <a:ext cx="3947375" cy="3625174"/>
          </a:xfrm>
          <a:prstGeom prst="rect">
            <a:avLst/>
          </a:prstGeom>
        </p:spPr>
      </p:pic>
      <p:cxnSp>
        <p:nvCxnSpPr>
          <p:cNvPr id="36" name="Přímá spojnice se šipkou 35"/>
          <p:cNvCxnSpPr/>
          <p:nvPr/>
        </p:nvCxnSpPr>
        <p:spPr>
          <a:xfrm flipH="1" flipV="1">
            <a:off x="8371840" y="4064000"/>
            <a:ext cx="1027800" cy="15244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ovéPole 37"/>
          <p:cNvSpPr txBox="1"/>
          <p:nvPr/>
        </p:nvSpPr>
        <p:spPr>
          <a:xfrm>
            <a:off x="1669989" y="2258054"/>
            <a:ext cx="755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3844 b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8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251495" y="94902"/>
            <a:ext cx="8358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Shielding of thermal n</a:t>
            </a:r>
            <a:r>
              <a:rPr lang="cs-CZ" sz="2800" dirty="0" err="1" smtClean="0"/>
              <a:t>eutron</a:t>
            </a:r>
            <a:r>
              <a:rPr lang="en-GB" sz="2800" dirty="0" smtClean="0"/>
              <a:t>s using lead and cadmium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362309" y="589280"/>
            <a:ext cx="55467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Lead is often referenced as radiation shielding material. Would it also serve well to shield neutrons???</a:t>
            </a:r>
            <a:endParaRPr lang="cs-CZ" dirty="0" smtClean="0"/>
          </a:p>
          <a:p>
            <a:r>
              <a:rPr lang="en-GB" dirty="0" smtClean="0"/>
              <a:t>1mm thick </a:t>
            </a:r>
            <a:r>
              <a:rPr lang="en-GB" dirty="0" err="1" smtClean="0"/>
              <a:t>Pb</a:t>
            </a:r>
            <a:r>
              <a:rPr lang="en-GB" dirty="0" smtClean="0"/>
              <a:t> plate has been placed between </a:t>
            </a:r>
            <a:r>
              <a:rPr lang="cs-CZ" dirty="0" smtClean="0"/>
              <a:t>polyetylene</a:t>
            </a:r>
            <a:r>
              <a:rPr lang="en-GB" dirty="0" smtClean="0"/>
              <a:t> brick</a:t>
            </a:r>
            <a:r>
              <a:rPr lang="cs-CZ" dirty="0" smtClean="0"/>
              <a:t> </a:t>
            </a:r>
            <a:r>
              <a:rPr lang="en-GB" dirty="0" smtClean="0"/>
              <a:t>and sensor covered with </a:t>
            </a:r>
            <a:r>
              <a:rPr lang="en-GB" dirty="0" err="1" smtClean="0"/>
              <a:t>LiF</a:t>
            </a:r>
            <a:r>
              <a:rPr lang="en-GB" dirty="0" smtClean="0"/>
              <a:t> converter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89" y="1742570"/>
            <a:ext cx="4018208" cy="362517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216" y="1742570"/>
            <a:ext cx="4018208" cy="3625174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543040" y="730593"/>
            <a:ext cx="4998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next step, 0.7mm thick Cd plate has been placed between the </a:t>
            </a:r>
            <a:r>
              <a:rPr lang="cs-CZ" dirty="0" err="1" smtClean="0"/>
              <a:t>polyethylen</a:t>
            </a:r>
            <a:r>
              <a:rPr lang="en-GB" dirty="0" smtClean="0"/>
              <a:t>e brick</a:t>
            </a:r>
          </a:p>
          <a:p>
            <a:r>
              <a:rPr lang="en-GB" dirty="0" smtClean="0"/>
              <a:t>and the sensor covered with </a:t>
            </a:r>
            <a:r>
              <a:rPr lang="cs-CZ" dirty="0" err="1" smtClean="0"/>
              <a:t>LiF</a:t>
            </a:r>
            <a:r>
              <a:rPr lang="en-GB" dirty="0" smtClean="0"/>
              <a:t> converter.</a:t>
            </a:r>
            <a:endParaRPr lang="cs-CZ" dirty="0"/>
          </a:p>
        </p:txBody>
      </p:sp>
      <p:pic>
        <p:nvPicPr>
          <p:cNvPr id="9" name="Obrázek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907" y="4977765"/>
            <a:ext cx="2653030" cy="179959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123252" y="6307526"/>
            <a:ext cx="142690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</a:t>
            </a:r>
            <a:r>
              <a:rPr lang="cs-CZ" dirty="0" smtClean="0"/>
              <a:t>14</a:t>
            </a:r>
            <a:endParaRPr lang="cs-CZ" dirty="0"/>
          </a:p>
        </p:txBody>
      </p:sp>
      <p:pic>
        <p:nvPicPr>
          <p:cNvPr id="11" name="Obrázek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952" y="5002548"/>
            <a:ext cx="2660015" cy="1799590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6573673" y="6307526"/>
            <a:ext cx="142482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</a:t>
            </a:r>
            <a:r>
              <a:rPr lang="cs-CZ" dirty="0" smtClean="0"/>
              <a:t>15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3199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134" y="2341413"/>
            <a:ext cx="4308465" cy="32400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448574" y="217036"/>
            <a:ext cx="10415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Effective cross section for neutron reaction with lead and cadmium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104" y="2341413"/>
            <a:ext cx="4205563" cy="324000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264341" y="956059"/>
            <a:ext cx="5541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Isotope</a:t>
            </a:r>
            <a:r>
              <a:rPr lang="cs-CZ" dirty="0" smtClean="0"/>
              <a:t> </a:t>
            </a:r>
            <a:r>
              <a:rPr lang="cs-CZ" baseline="30000" dirty="0"/>
              <a:t>113</a:t>
            </a:r>
            <a:r>
              <a:rPr lang="cs-CZ" dirty="0"/>
              <a:t>Cd </a:t>
            </a:r>
            <a:r>
              <a:rPr lang="en-GB" dirty="0"/>
              <a:t>exhibits cross section</a:t>
            </a:r>
            <a:r>
              <a:rPr lang="cs-CZ" dirty="0"/>
              <a:t> </a:t>
            </a:r>
            <a:r>
              <a:rPr lang="cs-CZ" i="1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cs-CZ" dirty="0">
                <a:solidFill>
                  <a:srgbClr val="FF0000"/>
                </a:solidFill>
              </a:rPr>
              <a:t> = 19 984 b </a:t>
            </a:r>
            <a:r>
              <a:rPr lang="en-GB" dirty="0" smtClean="0"/>
              <a:t>for</a:t>
            </a:r>
            <a:r>
              <a:rPr lang="cs-CZ" dirty="0" smtClean="0"/>
              <a:t> </a:t>
            </a:r>
            <a:r>
              <a:rPr lang="en-GB" dirty="0" smtClean="0"/>
              <a:t>thermal neutrons</a:t>
            </a:r>
            <a:r>
              <a:rPr lang="cs-CZ" dirty="0" smtClean="0"/>
              <a:t> </a:t>
            </a:r>
            <a:r>
              <a:rPr lang="en-GB" dirty="0" smtClean="0"/>
              <a:t>with energy </a:t>
            </a:r>
            <a:r>
              <a:rPr lang="cs-CZ" dirty="0" smtClean="0"/>
              <a:t>0,025 </a:t>
            </a:r>
            <a:r>
              <a:rPr lang="cs-CZ" dirty="0" err="1" smtClean="0"/>
              <a:t>eV.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25403" y="956060"/>
            <a:ext cx="5541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Isotopes </a:t>
            </a:r>
            <a:r>
              <a:rPr lang="cs-CZ" baseline="30000" dirty="0" smtClean="0"/>
              <a:t>206</a:t>
            </a:r>
            <a:r>
              <a:rPr lang="cs-CZ" dirty="0" smtClean="0"/>
              <a:t>Pb, </a:t>
            </a:r>
            <a:r>
              <a:rPr lang="cs-CZ" baseline="30000" dirty="0" smtClean="0"/>
              <a:t>207</a:t>
            </a:r>
            <a:r>
              <a:rPr lang="cs-CZ" dirty="0" smtClean="0"/>
              <a:t>Pb, </a:t>
            </a:r>
            <a:r>
              <a:rPr lang="cs-CZ" baseline="30000" dirty="0" smtClean="0"/>
              <a:t>208</a:t>
            </a:r>
            <a:r>
              <a:rPr lang="cs-CZ" dirty="0" smtClean="0"/>
              <a:t>Pb </a:t>
            </a:r>
            <a:r>
              <a:rPr lang="en-GB" dirty="0" smtClean="0"/>
              <a:t>exhibit cross </a:t>
            </a:r>
            <a:r>
              <a:rPr lang="en-GB" dirty="0"/>
              <a:t>section</a:t>
            </a:r>
            <a:r>
              <a:rPr lang="cs-CZ" dirty="0"/>
              <a:t> </a:t>
            </a:r>
            <a:r>
              <a:rPr lang="cs-CZ" i="1" dirty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cs-CZ" dirty="0">
                <a:solidFill>
                  <a:srgbClr val="FF0000"/>
                </a:solidFill>
              </a:rPr>
              <a:t> = 11 </a:t>
            </a:r>
            <a:r>
              <a:rPr lang="cs-CZ" dirty="0" smtClean="0">
                <a:solidFill>
                  <a:srgbClr val="FF0000"/>
                </a:solidFill>
              </a:rPr>
              <a:t>b</a:t>
            </a:r>
            <a:r>
              <a:rPr lang="en-GB" dirty="0" smtClean="0"/>
              <a:t> </a:t>
            </a:r>
            <a:r>
              <a:rPr lang="cs-CZ" dirty="0" smtClean="0"/>
              <a:t> </a:t>
            </a:r>
            <a:r>
              <a:rPr lang="en-GB" dirty="0" smtClean="0"/>
              <a:t>for thermal neutrons with energy</a:t>
            </a:r>
            <a:r>
              <a:rPr lang="cs-CZ" dirty="0" smtClean="0"/>
              <a:t> 0,025 </a:t>
            </a:r>
            <a:r>
              <a:rPr lang="cs-CZ" dirty="0" err="1" smtClean="0"/>
              <a:t>eV.</a:t>
            </a:r>
            <a:r>
              <a:rPr lang="cs-CZ" dirty="0" smtClean="0"/>
              <a:t> </a:t>
            </a:r>
            <a:endParaRPr lang="cs-CZ" dirty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2346960" y="3638550"/>
            <a:ext cx="3810" cy="158115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Ovál 13"/>
          <p:cNvSpPr/>
          <p:nvPr/>
        </p:nvSpPr>
        <p:spPr>
          <a:xfrm>
            <a:off x="2324100" y="361569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991867" y="5262057"/>
            <a:ext cx="755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0,025 eV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7597140" y="5242560"/>
            <a:ext cx="755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0,025 eV</a:t>
            </a:r>
            <a:endParaRPr lang="cs-CZ" sz="1200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114340" y="3327261"/>
            <a:ext cx="460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11 b</a:t>
            </a:r>
            <a:endParaRPr lang="cs-CZ" sz="1200" dirty="0">
              <a:solidFill>
                <a:srgbClr val="FF0000"/>
              </a:solidFill>
            </a:endParaRPr>
          </a:p>
        </p:txBody>
      </p:sp>
      <p:cxnSp>
        <p:nvCxnSpPr>
          <p:cNvPr id="18" name="Přímá spojnice 17"/>
          <p:cNvCxnSpPr/>
          <p:nvPr/>
        </p:nvCxnSpPr>
        <p:spPr>
          <a:xfrm flipH="1">
            <a:off x="7997951" y="3260598"/>
            <a:ext cx="1" cy="1959102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Ovál 18"/>
          <p:cNvSpPr/>
          <p:nvPr/>
        </p:nvSpPr>
        <p:spPr>
          <a:xfrm>
            <a:off x="7975092" y="323773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TextovéPole 21"/>
          <p:cNvSpPr txBox="1"/>
          <p:nvPr/>
        </p:nvSpPr>
        <p:spPr>
          <a:xfrm>
            <a:off x="7597140" y="2810810"/>
            <a:ext cx="755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 smtClean="0">
                <a:solidFill>
                  <a:srgbClr val="FF0000"/>
                </a:solidFill>
              </a:rPr>
              <a:t>19 984 b</a:t>
            </a:r>
            <a:endParaRPr lang="cs-CZ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1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04179" y="324485"/>
            <a:ext cx="1923163" cy="1325563"/>
          </a:xfrm>
        </p:spPr>
        <p:txBody>
          <a:bodyPr/>
          <a:lstStyle/>
          <a:p>
            <a:r>
              <a:rPr lang="en-GB" sz="2800" dirty="0" smtClean="0"/>
              <a:t>References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800" dirty="0"/>
              <a:t>Vícha V.: </a:t>
            </a:r>
            <a:r>
              <a:rPr lang="cs-CZ" sz="1800" i="1" dirty="0"/>
              <a:t>Experimenty s pixelovým detektorem pro výuku jaderné a částicové fyziky</a:t>
            </a:r>
            <a:r>
              <a:rPr lang="cs-CZ" sz="1800" dirty="0"/>
              <a:t>. České vysoké učení technické, Praha 2016. ISBN 978-80-01-05888-6, str. 41-43, 77-80</a:t>
            </a:r>
            <a:r>
              <a:rPr lang="cs-CZ" sz="1800" dirty="0" smtClean="0"/>
              <a:t>.</a:t>
            </a:r>
          </a:p>
          <a:p>
            <a:r>
              <a:rPr lang="en-GB" sz="1900" dirty="0" err="1" smtClean="0"/>
              <a:t>Pujala</a:t>
            </a:r>
            <a:r>
              <a:rPr lang="en-GB" sz="1900" dirty="0"/>
              <a:t>, </a:t>
            </a:r>
            <a:r>
              <a:rPr lang="en-GB" sz="1900" dirty="0" err="1"/>
              <a:t>Usha</a:t>
            </a:r>
            <a:r>
              <a:rPr lang="en-GB" sz="1900" dirty="0"/>
              <a:t>, </a:t>
            </a:r>
            <a:r>
              <a:rPr lang="en-GB" sz="1900" dirty="0" err="1"/>
              <a:t>Selvakumaran</a:t>
            </a:r>
            <a:r>
              <a:rPr lang="en-GB" sz="1900" dirty="0"/>
              <a:t>, T.S., </a:t>
            </a:r>
            <a:r>
              <a:rPr lang="en-GB" sz="1900" dirty="0" err="1"/>
              <a:t>Mohapatra</a:t>
            </a:r>
            <a:r>
              <a:rPr lang="en-GB" sz="1900" dirty="0"/>
              <a:t>, D.K., Raja, E. </a:t>
            </a:r>
            <a:r>
              <a:rPr lang="en-GB" sz="1900" dirty="0" err="1"/>
              <a:t>Alagu</a:t>
            </a:r>
            <a:r>
              <a:rPr lang="en-GB" sz="1900" dirty="0"/>
              <a:t>, </a:t>
            </a:r>
            <a:r>
              <a:rPr lang="en-GB" sz="1900" dirty="0" err="1"/>
              <a:t>Subbaiah</a:t>
            </a:r>
            <a:r>
              <a:rPr lang="en-GB" sz="1900" dirty="0"/>
              <a:t>, K.V., </a:t>
            </a:r>
            <a:r>
              <a:rPr lang="en-GB" sz="1900" dirty="0" err="1"/>
              <a:t>Baskaran</a:t>
            </a:r>
            <a:r>
              <a:rPr lang="en-GB" sz="1900" dirty="0"/>
              <a:t>, R. </a:t>
            </a:r>
            <a:r>
              <a:rPr lang="en-GB" sz="1900" i="1" dirty="0"/>
              <a:t>Analysis of Neutron Streaming Through the Trenches at LINAC Based Neutron Generator Facility, IGCAR</a:t>
            </a:r>
            <a:r>
              <a:rPr lang="en-GB" sz="1900" dirty="0"/>
              <a:t>. Indian Association for Radiation Protection, 34(2011):262-266.</a:t>
            </a:r>
            <a:endParaRPr lang="cs-CZ" sz="1900" dirty="0"/>
          </a:p>
          <a:p>
            <a:r>
              <a:rPr lang="en-GB" sz="1900" dirty="0"/>
              <a:t>[3] Nuclear Data </a:t>
            </a:r>
            <a:r>
              <a:rPr lang="en-GB" sz="1900" dirty="0" err="1"/>
              <a:t>Center</a:t>
            </a:r>
            <a:r>
              <a:rPr lang="en-GB" sz="1900" dirty="0"/>
              <a:t> at </a:t>
            </a:r>
            <a:r>
              <a:rPr lang="en-GB" sz="1900" dirty="0" smtClean="0"/>
              <a:t>KAERI, available online</a:t>
            </a:r>
            <a:r>
              <a:rPr lang="en-GB" sz="1900" dirty="0"/>
              <a:t>:</a:t>
            </a:r>
            <a:r>
              <a:rPr lang="en-GB" sz="1900" u="sng" dirty="0"/>
              <a:t> </a:t>
            </a:r>
            <a:r>
              <a:rPr lang="en-GB" sz="1900" u="sng" dirty="0">
                <a:hlinkClick r:id="rId2"/>
              </a:rPr>
              <a:t>http://atom.kaeri.re.kr/</a:t>
            </a:r>
            <a:endParaRPr lang="cs-CZ" sz="1900" b="1" dirty="0"/>
          </a:p>
          <a:p>
            <a:r>
              <a:rPr lang="cs-CZ" sz="1900" dirty="0"/>
              <a:t>[4] </a:t>
            </a:r>
            <a:r>
              <a:rPr lang="en-GB" sz="1900" dirty="0" err="1"/>
              <a:t>Rinard</a:t>
            </a:r>
            <a:r>
              <a:rPr lang="en-GB" sz="1900" dirty="0"/>
              <a:t> P.: </a:t>
            </a:r>
            <a:r>
              <a:rPr lang="en-GB" sz="1900" i="1" dirty="0"/>
              <a:t>Neutron </a:t>
            </a:r>
            <a:r>
              <a:rPr lang="en-GB" sz="1900" i="1" dirty="0">
                <a:hlinkClick r:id="rId3"/>
              </a:rPr>
              <a:t>Interaction</a:t>
            </a:r>
            <a:r>
              <a:rPr lang="en-GB" sz="1900" i="1" dirty="0">
                <a:hlinkClick r:id="rId4"/>
              </a:rPr>
              <a:t> with Matter</a:t>
            </a:r>
            <a:r>
              <a:rPr lang="en-GB" sz="1900" dirty="0">
                <a:hlinkClick r:id="rId5"/>
              </a:rPr>
              <a:t>. [</a:t>
            </a:r>
            <a:r>
              <a:rPr lang="en-GB" sz="1900" dirty="0" err="1">
                <a:hlinkClick r:id="rId5"/>
              </a:rPr>
              <a:t>cit</a:t>
            </a:r>
            <a:r>
              <a:rPr lang="en-GB" sz="1900" dirty="0">
                <a:hlinkClick r:id="rId5"/>
              </a:rPr>
              <a:t> 9. 9. 2020]. </a:t>
            </a:r>
            <a:r>
              <a:rPr lang="en-GB" sz="1900" dirty="0" err="1">
                <a:hlinkClick r:id="rId5"/>
              </a:rPr>
              <a:t>Dostupné</a:t>
            </a:r>
            <a:r>
              <a:rPr lang="en-GB" sz="1900" dirty="0">
                <a:hlinkClick r:id="rId5"/>
              </a:rPr>
              <a:t> online:</a:t>
            </a:r>
            <a:r>
              <a:rPr lang="en-GB" sz="1900" u="sng" dirty="0">
                <a:hlinkClick r:id="rId5"/>
              </a:rPr>
              <a:t> https://www.lanl.gov/org/ddste/aldgs/sst- training/_assets/docs/PANDA/Neutron%20Interactions%20with%20Matter%20Ch.%2012%20p.%20357-378.pdf </a:t>
            </a:r>
            <a:endParaRPr lang="cs-CZ" sz="1900" dirty="0"/>
          </a:p>
          <a:p>
            <a:r>
              <a:rPr lang="cs-CZ" sz="1900" dirty="0"/>
              <a:t>[5] Hůlka J., Kánský Z., Janout Z., Pospíšil S.: </a:t>
            </a:r>
            <a:r>
              <a:rPr lang="cs-CZ" sz="1900" i="1" dirty="0"/>
              <a:t>Detektor tepelných neutronů využívající křemíkový polovodičový detektor s povrchovou bariérou</a:t>
            </a:r>
            <a:r>
              <a:rPr lang="cs-CZ" sz="1900" dirty="0"/>
              <a:t>. ACTA POLYTECHNICA – Práce, Praha 1980.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153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ázek 1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" r="1"/>
          <a:stretch/>
        </p:blipFill>
        <p:spPr>
          <a:xfrm>
            <a:off x="4333923" y="3097393"/>
            <a:ext cx="3723465" cy="3663315"/>
          </a:xfrm>
          <a:prstGeom prst="rect">
            <a:avLst/>
          </a:prstGeom>
        </p:spPr>
      </p:pic>
      <p:pic>
        <p:nvPicPr>
          <p:cNvPr id="4" name="Obrázek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519" y="1021995"/>
            <a:ext cx="1453662" cy="2300326"/>
          </a:xfrm>
          <a:prstGeom prst="rect">
            <a:avLst/>
          </a:prstGeom>
        </p:spPr>
      </p:pic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871268" y="156628"/>
            <a:ext cx="7621943" cy="57344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Measurement s</a:t>
            </a:r>
            <a:r>
              <a:rPr lang="en-GB" dirty="0"/>
              <a:t>e</a:t>
            </a:r>
            <a:r>
              <a:rPr lang="en-GB" dirty="0" smtClean="0"/>
              <a:t>t-up assembled at IPEN laboratory in </a:t>
            </a:r>
            <a:r>
              <a:rPr lang="cs-CZ" dirty="0" err="1" smtClean="0"/>
              <a:t>Sao</a:t>
            </a:r>
            <a:r>
              <a:rPr lang="cs-CZ" dirty="0" smtClean="0"/>
              <a:t> Paulo</a:t>
            </a:r>
            <a:r>
              <a:rPr lang="en-GB" dirty="0"/>
              <a:t> </a:t>
            </a:r>
            <a:r>
              <a:rPr lang="en-GB" dirty="0" smtClean="0"/>
              <a:t>Better shielding arrangement – In vivo demonstration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" y="715788"/>
            <a:ext cx="3840000" cy="288000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5" y="3790535"/>
            <a:ext cx="3840000" cy="2880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571" y="3935135"/>
            <a:ext cx="3454400" cy="259080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034" y="226531"/>
            <a:ext cx="2365473" cy="3533393"/>
          </a:xfrm>
          <a:prstGeom prst="rect">
            <a:avLst/>
          </a:prstGeom>
        </p:spPr>
      </p:pic>
      <p:cxnSp>
        <p:nvCxnSpPr>
          <p:cNvPr id="14" name="Přímá spojnice se šipkou 13"/>
          <p:cNvCxnSpPr/>
          <p:nvPr/>
        </p:nvCxnSpPr>
        <p:spPr>
          <a:xfrm flipH="1">
            <a:off x="2153920" y="3403600"/>
            <a:ext cx="2672080" cy="13309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H="1">
            <a:off x="2062232" y="6202320"/>
            <a:ext cx="223769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 flipV="1">
            <a:off x="2062232" y="5580615"/>
            <a:ext cx="4007642" cy="173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V="1">
            <a:off x="7413963" y="4929051"/>
            <a:ext cx="2635728" cy="4615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6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575009" y="454390"/>
            <a:ext cx="3661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Profiles </a:t>
            </a:r>
            <a:r>
              <a:rPr lang="cs-CZ" sz="2800" dirty="0" smtClean="0"/>
              <a:t>NEUTROSTOP</a:t>
            </a:r>
            <a:endParaRPr lang="cs-CZ" sz="28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681" y="1158240"/>
            <a:ext cx="3785235" cy="4990763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195060" y="2293620"/>
            <a:ext cx="50673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Exemplar fabricated profiles </a:t>
            </a:r>
            <a:br>
              <a:rPr lang="en-GB" sz="2000" dirty="0" smtClean="0"/>
            </a:br>
            <a:r>
              <a:rPr lang="en-GB" sz="2000" dirty="0" smtClean="0"/>
              <a:t>(Czech Republic – </a:t>
            </a:r>
            <a:r>
              <a:rPr lang="en-GB" sz="2000" dirty="0" err="1" smtClean="0"/>
              <a:t>Kolin</a:t>
            </a:r>
            <a:r>
              <a:rPr lang="en-GB" sz="2000" dirty="0" smtClean="0"/>
              <a:t>)</a:t>
            </a:r>
            <a:endParaRPr lang="cs-CZ" sz="2000" dirty="0" smtClean="0"/>
          </a:p>
          <a:p>
            <a:endParaRPr lang="cs-CZ" sz="2000" dirty="0" smtClean="0"/>
          </a:p>
          <a:p>
            <a:r>
              <a:rPr lang="cs-CZ" sz="2000" dirty="0" smtClean="0"/>
              <a:t>H0, C0, E0 - </a:t>
            </a:r>
            <a:r>
              <a:rPr lang="en-GB" sz="2000" dirty="0" smtClean="0"/>
              <a:t>pure</a:t>
            </a:r>
            <a:r>
              <a:rPr lang="cs-CZ" sz="2000" dirty="0" smtClean="0"/>
              <a:t> </a:t>
            </a:r>
            <a:r>
              <a:rPr lang="cs-CZ" sz="2000" dirty="0" err="1" smtClean="0"/>
              <a:t>polyethylen</a:t>
            </a:r>
            <a:r>
              <a:rPr lang="cs-CZ" sz="2000" dirty="0" smtClean="0"/>
              <a:t>                </a:t>
            </a:r>
            <a:r>
              <a:rPr lang="en-GB" sz="2000" dirty="0" smtClean="0"/>
              <a:t>     </a:t>
            </a:r>
            <a:r>
              <a:rPr lang="cs-CZ" sz="2000" dirty="0" smtClean="0"/>
              <a:t>PET</a:t>
            </a:r>
            <a:endParaRPr lang="cs-CZ" sz="2000" dirty="0"/>
          </a:p>
          <a:p>
            <a:r>
              <a:rPr lang="cs-CZ" sz="2000" dirty="0" smtClean="0"/>
              <a:t>H3, C3, E3 – </a:t>
            </a:r>
            <a:r>
              <a:rPr lang="en-GB" sz="2000" dirty="0" err="1" smtClean="0"/>
              <a:t>Bor</a:t>
            </a:r>
            <a:r>
              <a:rPr lang="en-GB" sz="2000" dirty="0" smtClean="0"/>
              <a:t> additive - </a:t>
            </a:r>
            <a:r>
              <a:rPr lang="cs-CZ" sz="2000" dirty="0" smtClean="0"/>
              <a:t>3,5 %</a:t>
            </a:r>
            <a:r>
              <a:rPr lang="en-GB" sz="2000" dirty="0" smtClean="0"/>
              <a:t> </a:t>
            </a:r>
            <a:r>
              <a:rPr lang="cs-CZ" sz="2000" dirty="0" smtClean="0"/>
              <a:t>          </a:t>
            </a:r>
            <a:r>
              <a:rPr lang="en-GB" sz="2000" dirty="0" smtClean="0"/>
              <a:t>     </a:t>
            </a:r>
            <a:r>
              <a:rPr lang="cs-CZ" sz="2000" dirty="0" smtClean="0"/>
              <a:t>BPET</a:t>
            </a:r>
          </a:p>
          <a:p>
            <a:r>
              <a:rPr lang="cs-CZ" sz="2000" dirty="0" smtClean="0"/>
              <a:t>H5, C5, E5 – </a:t>
            </a:r>
            <a:r>
              <a:rPr lang="en-GB" sz="2000" dirty="0" err="1" smtClean="0"/>
              <a:t>Bor</a:t>
            </a:r>
            <a:r>
              <a:rPr lang="en-GB" sz="2000" dirty="0" smtClean="0"/>
              <a:t> additive -</a:t>
            </a:r>
            <a:r>
              <a:rPr lang="cs-CZ" sz="2000" dirty="0" smtClean="0"/>
              <a:t> 5 %</a:t>
            </a:r>
          </a:p>
          <a:p>
            <a:r>
              <a:rPr lang="cs-CZ" sz="2000" dirty="0" smtClean="0"/>
              <a:t>H10, C10, E10 – </a:t>
            </a:r>
            <a:r>
              <a:rPr lang="en-GB" sz="2000" dirty="0" smtClean="0"/>
              <a:t>Lithium additive - </a:t>
            </a:r>
            <a:r>
              <a:rPr lang="cs-CZ" sz="2000" dirty="0" smtClean="0"/>
              <a:t>10 %   </a:t>
            </a:r>
            <a:r>
              <a:rPr lang="cs-CZ" sz="2000" dirty="0" err="1" smtClean="0"/>
              <a:t>LiPET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65426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487680" y="996709"/>
                <a:ext cx="11430000" cy="5429045"/>
              </a:xfrm>
            </p:spPr>
            <p:txBody>
              <a:bodyPr>
                <a:normAutofit fontScale="62500" lnSpcReduction="20000"/>
              </a:bodyPr>
              <a:lstStyle/>
              <a:p>
                <a:pPr marL="0" lvl="0" indent="0">
                  <a:buNone/>
                </a:pPr>
                <a:r>
                  <a:rPr lang="cs-CZ" dirty="0" smtClean="0"/>
                  <a:t>1931 Walther </a:t>
                </a:r>
                <a:r>
                  <a:rPr lang="cs-CZ" dirty="0" err="1" smtClean="0"/>
                  <a:t>Bothe</a:t>
                </a:r>
                <a:r>
                  <a:rPr lang="cs-CZ" dirty="0" smtClean="0"/>
                  <a:t> a Herbert </a:t>
                </a:r>
                <a:r>
                  <a:rPr lang="cs-CZ" dirty="0" err="1" smtClean="0"/>
                  <a:t>Becker</a:t>
                </a:r>
                <a:r>
                  <a:rPr lang="cs-CZ" dirty="0" smtClean="0"/>
                  <a:t>     </a:t>
                </a:r>
              </a:p>
              <a:p>
                <a:pPr marL="0" lvl="0" indent="0">
                  <a:buNone/>
                </a:pPr>
                <a:r>
                  <a:rPr lang="en-GB" dirty="0" smtClean="0"/>
                  <a:t>Neutrons have not been known yet</a:t>
                </a:r>
                <a:r>
                  <a:rPr lang="cs-CZ" dirty="0" smtClean="0"/>
                  <a:t>.</a:t>
                </a:r>
                <a:endParaRPr lang="en-GB" dirty="0" smtClean="0"/>
              </a:p>
              <a:p>
                <a:pPr marL="0" lvl="0" indent="0">
                  <a:buNone/>
                </a:pPr>
                <a:r>
                  <a:rPr lang="en-GB" dirty="0"/>
                  <a:t>B</a:t>
                </a:r>
                <a:r>
                  <a:rPr lang="cs-CZ" dirty="0" err="1" smtClean="0"/>
                  <a:t>eryllium</a:t>
                </a:r>
                <a:r>
                  <a:rPr lang="cs-CZ" dirty="0" smtClean="0"/>
                  <a:t> </a:t>
                </a:r>
                <a:r>
                  <a:rPr lang="en-GB" dirty="0" smtClean="0"/>
                  <a:t>exposed to alfa radiation </a:t>
                </a:r>
                <a:r>
                  <a:rPr lang="cs-CZ" dirty="0" smtClean="0"/>
                  <a:t>(Po) </a:t>
                </a:r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→ 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cs-CZ" dirty="0" err="1" smtClean="0"/>
                  <a:t>berylli</a:t>
                </a:r>
                <a:r>
                  <a:rPr lang="en-GB" dirty="0" smtClean="0"/>
                  <a:t>um radiation”</a:t>
                </a:r>
                <a:r>
                  <a:rPr lang="cs-CZ" dirty="0" smtClean="0"/>
                  <a:t> (</a:t>
                </a:r>
                <a:r>
                  <a:rPr lang="en-GB" dirty="0" smtClean="0"/>
                  <a:t>photons</a:t>
                </a:r>
                <a:r>
                  <a:rPr lang="cs-CZ" dirty="0" smtClean="0"/>
                  <a:t>?)     </a:t>
                </a:r>
                <a:r>
                  <a:rPr lang="cs-CZ" dirty="0" smtClean="0"/>
                  <a:t>He + </a:t>
                </a:r>
                <a:r>
                  <a:rPr lang="cs-CZ" dirty="0" err="1" smtClean="0"/>
                  <a:t>Be</a:t>
                </a:r>
                <a:r>
                  <a:rPr lang="cs-CZ" dirty="0" smtClean="0"/>
                  <a:t> </a:t>
                </a:r>
                <a:r>
                  <a:rPr lang="cs-CZ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→ ??</a:t>
                </a:r>
                <a:endParaRPr lang="cs-CZ" dirty="0" smtClean="0"/>
              </a:p>
              <a:p>
                <a:pPr marL="0" lvl="0" indent="0">
                  <a:buNone/>
                </a:pPr>
                <a:endParaRPr lang="cs-CZ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1932 </a:t>
                </a:r>
                <a:r>
                  <a:rPr lang="cs-CZ" dirty="0"/>
                  <a:t>James </a:t>
                </a:r>
                <a:r>
                  <a:rPr lang="cs-CZ" dirty="0" err="1" smtClean="0"/>
                  <a:t>Chadwick</a:t>
                </a:r>
                <a:r>
                  <a:rPr lang="cs-CZ" dirty="0" smtClean="0"/>
                  <a:t> </a:t>
                </a:r>
                <a:r>
                  <a:rPr lang="cs-CZ" dirty="0" smtClean="0"/>
                  <a:t>–</a:t>
                </a:r>
                <a:r>
                  <a:rPr lang="en-GB" dirty="0" smtClean="0"/>
                  <a:t> ability of “beryllium radiation” to recoil protons from paraffin </a:t>
                </a:r>
                <a:r>
                  <a:rPr lang="cs-CZ" dirty="0" smtClean="0"/>
                  <a:t>–</a:t>
                </a:r>
                <a:r>
                  <a:rPr lang="en-GB" dirty="0" smtClean="0"/>
                  <a:t>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neutron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discovery</a:t>
                </a:r>
                <a:endParaRPr lang="cs-CZ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cs-CZ" i="1" dirty="0" smtClean="0"/>
              </a:p>
              <a:p>
                <a:pPr marL="0" indent="0">
                  <a:buNone/>
                </a:pPr>
                <a:endParaRPr lang="cs-CZ" i="1" dirty="0" smtClean="0"/>
              </a:p>
              <a:p>
                <a:pPr marL="0" indent="0">
                  <a:buNone/>
                </a:pPr>
                <a:endParaRPr lang="cs-CZ" i="1" dirty="0"/>
              </a:p>
              <a:p>
                <a:pPr marL="0" indent="0">
                  <a:buNone/>
                </a:pPr>
                <a:endParaRPr lang="cs-CZ" i="1" dirty="0" smtClean="0"/>
              </a:p>
              <a:p>
                <a:pPr marL="0" indent="0">
                  <a:buNone/>
                </a:pPr>
                <a:endParaRPr lang="cs-CZ" i="1" dirty="0"/>
              </a:p>
              <a:p>
                <a:pPr marL="0" indent="0">
                  <a:buNone/>
                </a:pPr>
                <a:endParaRPr lang="cs-CZ" i="1" dirty="0" smtClean="0"/>
              </a:p>
              <a:p>
                <a:pPr marL="0" indent="0">
                  <a:buNone/>
                </a:pPr>
                <a:endParaRPr lang="cs-CZ" i="1" dirty="0"/>
              </a:p>
              <a:p>
                <a:pPr marL="0" indent="0">
                  <a:buNone/>
                </a:pPr>
                <a:endParaRPr lang="cs-CZ" i="1" dirty="0" smtClean="0"/>
              </a:p>
              <a:p>
                <a:pPr marL="0" indent="0">
                  <a:buNone/>
                </a:pPr>
                <a:endParaRPr lang="cs-CZ" sz="2300" i="1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cs-CZ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sPre>
                      <m:r>
                        <a:rPr lang="cs-CZ" i="1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cs-CZ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𝐵𝑒</m:t>
                          </m:r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</m:sPre>
                      <m:sPre>
                        <m:sPrePr>
                          <m:ctrlPr>
                            <a:rPr lang="cs-CZ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cs-CZ" i="1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cs-CZ" b="0" i="1" smtClean="0">
                                  <a:latin typeface="Cambria Math" panose="02040503050406030204" pitchFamily="18" charset="0"/>
                                </a:rPr>
                                <m:t>,        </m:t>
                              </m:r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cs-CZ" dirty="0"/>
              </a:p>
              <a:p>
                <a:pPr marL="0" indent="0">
                  <a:buNone/>
                </a:pPr>
                <a:endParaRPr lang="cs-CZ" dirty="0"/>
              </a:p>
              <a:p>
                <a:pPr marL="0" indent="0">
                  <a:buNone/>
                </a:pPr>
                <a:r>
                  <a:rPr lang="cs-CZ" sz="2100" dirty="0" err="1" smtClean="0">
                    <a:solidFill>
                      <a:srgbClr val="0070C0"/>
                    </a:solidFill>
                  </a:rPr>
                  <a:t>Bdushaw</a:t>
                </a:r>
                <a:r>
                  <a:rPr lang="cs-CZ" sz="2100" dirty="0" smtClean="0">
                    <a:solidFill>
                      <a:srgbClr val="0070C0"/>
                    </a:solidFill>
                  </a:rPr>
                  <a:t>, </a:t>
                </a:r>
                <a:r>
                  <a:rPr lang="cs-CZ" sz="2100" dirty="0">
                    <a:solidFill>
                      <a:srgbClr val="0070C0"/>
                    </a:solidFill>
                  </a:rPr>
                  <a:t>CC BY-SA 4.0, </a:t>
                </a:r>
                <a:r>
                  <a:rPr lang="cs-CZ" sz="2100" dirty="0">
                    <a:solidFill>
                      <a:srgbClr val="0070C0"/>
                    </a:solidFill>
                    <a:hlinkClick r:id="rId2"/>
                  </a:rPr>
                  <a:t>https://commons.wikimedia.org/w/index.php?curid=6398200</a:t>
                </a:r>
                <a:endParaRPr lang="cs-CZ" sz="2100" dirty="0">
                  <a:solidFill>
                    <a:srgbClr val="0070C0"/>
                  </a:solidFill>
                </a:endParaRPr>
              </a:p>
              <a:p>
                <a:endParaRPr lang="cs-CZ" dirty="0"/>
              </a:p>
            </p:txBody>
          </p:sp>
        </mc:Choice>
        <mc:Fallback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7680" y="996709"/>
                <a:ext cx="11430000" cy="5429045"/>
              </a:xfrm>
              <a:blipFill rotWithShape="0">
                <a:blip r:embed="rId3"/>
                <a:stretch>
                  <a:fillRect l="-427" t="-19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983" y="2536916"/>
            <a:ext cx="5181509" cy="2587516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4575462" y="318254"/>
            <a:ext cx="4243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 smtClean="0"/>
              <a:t>How to get free </a:t>
            </a:r>
            <a:r>
              <a:rPr lang="cs-CZ" sz="2800" dirty="0" smtClean="0"/>
              <a:t>neutron</a:t>
            </a:r>
            <a:r>
              <a:rPr lang="en-GB" sz="2800" dirty="0" smtClean="0"/>
              <a:t>s</a:t>
            </a:r>
            <a:r>
              <a:rPr lang="cs-CZ" sz="2800" dirty="0" smtClean="0"/>
              <a:t>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759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169484" y="150690"/>
            <a:ext cx="65185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How </a:t>
            </a:r>
            <a:r>
              <a:rPr lang="en-GB" sz="2800" b="1" dirty="0" smtClean="0"/>
              <a:t>to get free neutrons</a:t>
            </a:r>
            <a:r>
              <a:rPr lang="cs-CZ" sz="2800" b="1" dirty="0" smtClean="0"/>
              <a:t>?</a:t>
            </a:r>
            <a:endParaRPr lang="en-GB" sz="2800" b="1" dirty="0" smtClean="0"/>
          </a:p>
          <a:p>
            <a:r>
              <a:rPr lang="cs-CZ" sz="2800" b="1" dirty="0" err="1" smtClean="0">
                <a:solidFill>
                  <a:srgbClr val="FFC000"/>
                </a:solidFill>
              </a:rPr>
              <a:t>AmBe</a:t>
            </a:r>
            <a:r>
              <a:rPr lang="cs-CZ" sz="2800" b="1" dirty="0" smtClean="0">
                <a:solidFill>
                  <a:srgbClr val="FFC000"/>
                </a:solidFill>
              </a:rPr>
              <a:t> – </a:t>
            </a:r>
            <a:r>
              <a:rPr lang="en-GB" sz="2800" b="1" dirty="0" smtClean="0">
                <a:solidFill>
                  <a:srgbClr val="FFC000"/>
                </a:solidFill>
              </a:rPr>
              <a:t>neutron source</a:t>
            </a:r>
            <a:endParaRPr lang="cs-CZ" sz="2800" b="1" dirty="0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Obdélník 1"/>
              <p:cNvSpPr/>
              <p:nvPr/>
            </p:nvSpPr>
            <p:spPr>
              <a:xfrm>
                <a:off x="523271" y="1088359"/>
                <a:ext cx="3239540" cy="4742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95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241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𝐴𝑚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93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237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𝑁𝑝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Pre>
                                <m:sPrePr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  <m:e>
                                  <m:r>
                                    <a:rPr lang="cs-CZ" sz="2400" b="0" i="1" smtClean="0">
                                      <a:latin typeface="Cambria Math" panose="02040503050406030204" pitchFamily="18" charset="0"/>
                                    </a:rPr>
                                    <m:t>𝐻𝑒</m:t>
                                  </m:r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2" name="Obdélní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71" y="1088359"/>
                <a:ext cx="3239540" cy="474232"/>
              </a:xfrm>
              <a:prstGeom prst="rect">
                <a:avLst/>
              </a:prstGeom>
              <a:blipFill rotWithShape="0">
                <a:blip r:embed="rId2"/>
                <a:stretch>
                  <a:fillRect b="-16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ovéPole 2"/>
          <p:cNvSpPr txBox="1"/>
          <p:nvPr/>
        </p:nvSpPr>
        <p:spPr>
          <a:xfrm>
            <a:off x="4392075" y="1104797"/>
            <a:ext cx="4104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i="1" dirty="0" smtClean="0"/>
              <a:t>E</a:t>
            </a:r>
            <a:r>
              <a:rPr lang="cs-CZ" sz="2400" dirty="0" smtClean="0"/>
              <a:t> (He) = 5,5 </a:t>
            </a:r>
            <a:r>
              <a:rPr lang="cs-CZ" sz="2400" dirty="0" err="1" smtClean="0"/>
              <a:t>MeV</a:t>
            </a:r>
            <a:r>
              <a:rPr lang="cs-CZ" sz="2400" dirty="0" smtClean="0"/>
              <a:t>, </a:t>
            </a:r>
            <a:r>
              <a:rPr lang="cs-CZ" sz="2400" i="1" dirty="0" smtClean="0"/>
              <a:t>E</a:t>
            </a:r>
            <a:r>
              <a:rPr lang="cs-CZ" sz="2400" baseline="-25000" dirty="0" smtClean="0">
                <a:latin typeface="Symbol" panose="05050102010706020507" pitchFamily="18" charset="2"/>
              </a:rPr>
              <a:t>g</a:t>
            </a:r>
            <a:r>
              <a:rPr lang="cs-CZ" sz="2400" dirty="0"/>
              <a:t>= </a:t>
            </a:r>
            <a:r>
              <a:rPr lang="cs-CZ" sz="2400" dirty="0" smtClean="0"/>
              <a:t>do 60 keV</a:t>
            </a:r>
            <a:endParaRPr lang="cs-CZ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523271" y="1812546"/>
                <a:ext cx="3238900" cy="469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cs-CZ" sz="24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sPre>
                      <m:r>
                        <a:rPr lang="cs-CZ" sz="2400" i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𝐵𝑒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</m:sPre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71" y="1812546"/>
                <a:ext cx="3238900" cy="469167"/>
              </a:xfrm>
              <a:prstGeom prst="rect">
                <a:avLst/>
              </a:prstGeom>
              <a:blipFill rotWithShape="0">
                <a:blip r:embed="rId3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523271" y="2531668"/>
                <a:ext cx="3775136" cy="469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sPre>
                      <m:r>
                        <a:rPr lang="cs-CZ" sz="2400" i="1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9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𝐵𝑒</m:t>
                          </m:r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→</m:t>
                          </m:r>
                        </m:e>
                      </m:sPre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  <m:sup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  <m:e>
                          <m:r>
                            <a:rPr lang="cs-CZ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71" y="2531668"/>
                <a:ext cx="3775136" cy="469167"/>
              </a:xfrm>
              <a:prstGeom prst="rect">
                <a:avLst/>
              </a:prstGeom>
              <a:blipFill rotWithShape="0">
                <a:blip r:embed="rId4"/>
                <a:stretch>
                  <a:fillRect b="-7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ovéPole 7"/>
          <p:cNvSpPr txBox="1"/>
          <p:nvPr/>
        </p:nvSpPr>
        <p:spPr>
          <a:xfrm>
            <a:off x="4391435" y="1767247"/>
            <a:ext cx="293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i="1" dirty="0" err="1" smtClean="0"/>
              <a:t>E</a:t>
            </a:r>
            <a:r>
              <a:rPr lang="cs-CZ" sz="2400" i="1" baseline="-25000" dirty="0" err="1" smtClean="0"/>
              <a:t>max</a:t>
            </a:r>
            <a:r>
              <a:rPr lang="cs-CZ" sz="2400" dirty="0" smtClean="0"/>
              <a:t> (n)= 11,1 </a:t>
            </a:r>
            <a:r>
              <a:rPr lang="cs-CZ" sz="2400" dirty="0" err="1" smtClean="0"/>
              <a:t>MeV</a:t>
            </a:r>
            <a:endParaRPr lang="cs-CZ" sz="2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391435" y="2507739"/>
            <a:ext cx="421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i="1" dirty="0" err="1" smtClean="0"/>
              <a:t>E</a:t>
            </a:r>
            <a:r>
              <a:rPr lang="cs-CZ" sz="2400" i="1" baseline="-25000" dirty="0" err="1" smtClean="0"/>
              <a:t>max</a:t>
            </a:r>
            <a:r>
              <a:rPr lang="cs-CZ" sz="2400" dirty="0" smtClean="0"/>
              <a:t> (n) = 6,4 </a:t>
            </a:r>
            <a:r>
              <a:rPr lang="cs-CZ" sz="2400" dirty="0" err="1" smtClean="0"/>
              <a:t>MeV</a:t>
            </a:r>
            <a:r>
              <a:rPr lang="cs-CZ" sz="2400" dirty="0" smtClean="0"/>
              <a:t>, </a:t>
            </a:r>
            <a:r>
              <a:rPr lang="cs-CZ" sz="2400" i="1" dirty="0" smtClean="0"/>
              <a:t>E</a:t>
            </a:r>
            <a:r>
              <a:rPr lang="cs-CZ" sz="2400" baseline="-25000" dirty="0" smtClean="0">
                <a:latin typeface="Symbol" panose="05050102010706020507" pitchFamily="18" charset="2"/>
              </a:rPr>
              <a:t>g</a:t>
            </a:r>
            <a:r>
              <a:rPr lang="cs-CZ" sz="2400" dirty="0" smtClean="0"/>
              <a:t>= 4,4 </a:t>
            </a:r>
            <a:r>
              <a:rPr lang="cs-CZ" sz="2400" dirty="0" err="1" smtClean="0"/>
              <a:t>MeV</a:t>
            </a:r>
            <a:endParaRPr lang="cs-CZ" sz="2400" dirty="0"/>
          </a:p>
        </p:txBody>
      </p:sp>
      <p:sp>
        <p:nvSpPr>
          <p:cNvPr id="10" name="Obdélník 9"/>
          <p:cNvSpPr/>
          <p:nvPr/>
        </p:nvSpPr>
        <p:spPr>
          <a:xfrm>
            <a:off x="273647" y="6013927"/>
            <a:ext cx="1058528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>
                <a:hlinkClick r:id="rId5"/>
              </a:rPr>
              <a:t>https://www.researchgate.net/publication/285711386_Calculating_the_ambient_dose_equivalent_of_fast_neutrons_using_elemental_composition_of_human_body</a:t>
            </a:r>
            <a:endParaRPr lang="cs-CZ" sz="1200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656" y="3200237"/>
            <a:ext cx="1980986" cy="2514152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7"/>
          <a:srcRect b="12831"/>
          <a:stretch/>
        </p:blipFill>
        <p:spPr>
          <a:xfrm>
            <a:off x="8176017" y="3560055"/>
            <a:ext cx="3308489" cy="2415796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273647" y="6290926"/>
            <a:ext cx="11141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 err="1" smtClean="0">
                <a:solidFill>
                  <a:srgbClr val="0070C0"/>
                </a:solidFill>
              </a:rPr>
              <a:t>Pujala</a:t>
            </a:r>
            <a:r>
              <a:rPr lang="cs-CZ" sz="1200" dirty="0">
                <a:solidFill>
                  <a:srgbClr val="0070C0"/>
                </a:solidFill>
              </a:rPr>
              <a:t>, </a:t>
            </a:r>
            <a:r>
              <a:rPr lang="cs-CZ" sz="1200" dirty="0" err="1">
                <a:solidFill>
                  <a:srgbClr val="0070C0"/>
                </a:solidFill>
              </a:rPr>
              <a:t>Usha</a:t>
            </a:r>
            <a:r>
              <a:rPr lang="cs-CZ" sz="1200" dirty="0">
                <a:solidFill>
                  <a:srgbClr val="0070C0"/>
                </a:solidFill>
              </a:rPr>
              <a:t>, </a:t>
            </a:r>
            <a:r>
              <a:rPr lang="cs-CZ" sz="1200" dirty="0" err="1">
                <a:solidFill>
                  <a:srgbClr val="0070C0"/>
                </a:solidFill>
              </a:rPr>
              <a:t>Selvakumaran</a:t>
            </a:r>
            <a:r>
              <a:rPr lang="cs-CZ" sz="1200" dirty="0">
                <a:solidFill>
                  <a:srgbClr val="0070C0"/>
                </a:solidFill>
              </a:rPr>
              <a:t>, T.S., </a:t>
            </a:r>
            <a:r>
              <a:rPr lang="cs-CZ" sz="1200" dirty="0" err="1">
                <a:solidFill>
                  <a:srgbClr val="0070C0"/>
                </a:solidFill>
              </a:rPr>
              <a:t>Mohapatra</a:t>
            </a:r>
            <a:r>
              <a:rPr lang="cs-CZ" sz="1200" dirty="0">
                <a:solidFill>
                  <a:srgbClr val="0070C0"/>
                </a:solidFill>
              </a:rPr>
              <a:t>, D.K., </a:t>
            </a:r>
            <a:r>
              <a:rPr lang="cs-CZ" sz="1200" dirty="0" err="1">
                <a:solidFill>
                  <a:srgbClr val="0070C0"/>
                </a:solidFill>
              </a:rPr>
              <a:t>Raja</a:t>
            </a:r>
            <a:r>
              <a:rPr lang="cs-CZ" sz="1200" dirty="0">
                <a:solidFill>
                  <a:srgbClr val="0070C0"/>
                </a:solidFill>
              </a:rPr>
              <a:t>, E. </a:t>
            </a:r>
            <a:r>
              <a:rPr lang="cs-CZ" sz="1200" dirty="0" err="1">
                <a:solidFill>
                  <a:srgbClr val="0070C0"/>
                </a:solidFill>
              </a:rPr>
              <a:t>Alagu</a:t>
            </a:r>
            <a:r>
              <a:rPr lang="cs-CZ" sz="1200" dirty="0">
                <a:solidFill>
                  <a:srgbClr val="0070C0"/>
                </a:solidFill>
              </a:rPr>
              <a:t>, </a:t>
            </a:r>
            <a:r>
              <a:rPr lang="cs-CZ" sz="1200" dirty="0" err="1">
                <a:solidFill>
                  <a:srgbClr val="0070C0"/>
                </a:solidFill>
              </a:rPr>
              <a:t>Subbaiah</a:t>
            </a:r>
            <a:r>
              <a:rPr lang="cs-CZ" sz="1200" dirty="0">
                <a:solidFill>
                  <a:srgbClr val="0070C0"/>
                </a:solidFill>
              </a:rPr>
              <a:t>, K.V., </a:t>
            </a:r>
            <a:r>
              <a:rPr lang="cs-CZ" sz="1200" dirty="0" err="1">
                <a:solidFill>
                  <a:srgbClr val="0070C0"/>
                </a:solidFill>
              </a:rPr>
              <a:t>Baskaran</a:t>
            </a:r>
            <a:r>
              <a:rPr lang="cs-CZ" sz="1200" dirty="0">
                <a:solidFill>
                  <a:srgbClr val="0070C0"/>
                </a:solidFill>
              </a:rPr>
              <a:t>, R. “</a:t>
            </a:r>
            <a:r>
              <a:rPr lang="cs-CZ" sz="1200" dirty="0" err="1">
                <a:solidFill>
                  <a:srgbClr val="0070C0"/>
                </a:solidFill>
              </a:rPr>
              <a:t>Analysis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of</a:t>
            </a:r>
            <a:r>
              <a:rPr lang="cs-CZ" sz="1200" dirty="0">
                <a:solidFill>
                  <a:srgbClr val="0070C0"/>
                </a:solidFill>
              </a:rPr>
              <a:t> Neutron </a:t>
            </a:r>
            <a:r>
              <a:rPr lang="cs-CZ" sz="1200" dirty="0" err="1">
                <a:solidFill>
                  <a:srgbClr val="0070C0"/>
                </a:solidFill>
              </a:rPr>
              <a:t>Streaming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Through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the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Trenches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at</a:t>
            </a:r>
            <a:r>
              <a:rPr lang="cs-CZ" sz="1200" dirty="0">
                <a:solidFill>
                  <a:srgbClr val="0070C0"/>
                </a:solidFill>
              </a:rPr>
              <a:t> LINAC </a:t>
            </a:r>
            <a:r>
              <a:rPr lang="cs-CZ" sz="1200" dirty="0" err="1">
                <a:solidFill>
                  <a:srgbClr val="0070C0"/>
                </a:solidFill>
              </a:rPr>
              <a:t>Based</a:t>
            </a:r>
            <a:r>
              <a:rPr lang="cs-CZ" sz="1200" dirty="0">
                <a:solidFill>
                  <a:srgbClr val="0070C0"/>
                </a:solidFill>
              </a:rPr>
              <a:t> Neutron </a:t>
            </a:r>
            <a:r>
              <a:rPr lang="cs-CZ" sz="1200" dirty="0" err="1">
                <a:solidFill>
                  <a:srgbClr val="0070C0"/>
                </a:solidFill>
              </a:rPr>
              <a:t>Generator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Facility</a:t>
            </a:r>
            <a:r>
              <a:rPr lang="cs-CZ" sz="1200" dirty="0">
                <a:solidFill>
                  <a:srgbClr val="0070C0"/>
                </a:solidFill>
              </a:rPr>
              <a:t>, IGCAR.” Indian </a:t>
            </a:r>
            <a:r>
              <a:rPr lang="cs-CZ" sz="1200" dirty="0" err="1">
                <a:solidFill>
                  <a:srgbClr val="0070C0"/>
                </a:solidFill>
              </a:rPr>
              <a:t>Association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for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Radiation</a:t>
            </a:r>
            <a:r>
              <a:rPr lang="cs-CZ" sz="1200" dirty="0">
                <a:solidFill>
                  <a:srgbClr val="0070C0"/>
                </a:solidFill>
              </a:rPr>
              <a:t> </a:t>
            </a:r>
            <a:r>
              <a:rPr lang="cs-CZ" sz="1200" dirty="0" err="1">
                <a:solidFill>
                  <a:srgbClr val="0070C0"/>
                </a:solidFill>
              </a:rPr>
              <a:t>Protection</a:t>
            </a:r>
            <a:r>
              <a:rPr lang="cs-CZ" sz="1200" dirty="0">
                <a:solidFill>
                  <a:srgbClr val="0070C0"/>
                </a:solidFill>
              </a:rPr>
              <a:t>, 34(2011):262-266.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226361" y="3232899"/>
            <a:ext cx="59535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10 000 alpha particles is needed for generation of 1 neutron</a:t>
            </a:r>
          </a:p>
          <a:p>
            <a:endParaRPr lang="cs-CZ" dirty="0"/>
          </a:p>
          <a:p>
            <a:r>
              <a:rPr lang="en-GB" dirty="0" smtClean="0"/>
              <a:t>Exemplar</a:t>
            </a:r>
            <a:r>
              <a:rPr lang="cs-CZ" dirty="0" smtClean="0"/>
              <a:t> </a:t>
            </a:r>
            <a:r>
              <a:rPr lang="cs-CZ" dirty="0" err="1" smtClean="0"/>
              <a:t>AmBe</a:t>
            </a:r>
            <a:r>
              <a:rPr lang="cs-CZ" dirty="0" smtClean="0"/>
              <a:t> s</a:t>
            </a:r>
            <a:r>
              <a:rPr lang="en-GB" dirty="0" err="1" smtClean="0"/>
              <a:t>ource</a:t>
            </a:r>
            <a:r>
              <a:rPr lang="cs-CZ" dirty="0" smtClean="0"/>
              <a:t> </a:t>
            </a:r>
            <a:r>
              <a:rPr lang="en-GB" dirty="0" smtClean="0"/>
              <a:t>with activity </a:t>
            </a:r>
            <a:r>
              <a:rPr lang="cs-CZ" i="1" dirty="0" smtClean="0"/>
              <a:t>A</a:t>
            </a:r>
            <a:r>
              <a:rPr lang="cs-CZ" dirty="0" smtClean="0"/>
              <a:t> = 1 </a:t>
            </a:r>
            <a:r>
              <a:rPr lang="cs-CZ" dirty="0" err="1" smtClean="0"/>
              <a:t>Ci</a:t>
            </a:r>
            <a:r>
              <a:rPr lang="cs-CZ" dirty="0" smtClean="0"/>
              <a:t> = 3,7.10</a:t>
            </a:r>
            <a:r>
              <a:rPr lang="cs-CZ" baseline="30000" dirty="0" smtClean="0"/>
              <a:t>10</a:t>
            </a:r>
            <a:r>
              <a:rPr lang="cs-CZ" dirty="0" smtClean="0"/>
              <a:t> </a:t>
            </a:r>
            <a:r>
              <a:rPr lang="cs-CZ" dirty="0" err="1" smtClean="0"/>
              <a:t>Bq</a:t>
            </a:r>
            <a:r>
              <a:rPr lang="cs-CZ" dirty="0" smtClean="0"/>
              <a:t> </a:t>
            </a:r>
            <a:r>
              <a:rPr lang="en-GB" dirty="0" smtClean="0"/>
              <a:t>produces about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~10</a:t>
            </a:r>
            <a:r>
              <a:rPr lang="cs-CZ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dirty="0" smtClean="0"/>
              <a:t>neutron</a:t>
            </a:r>
            <a:r>
              <a:rPr lang="en-GB" dirty="0" smtClean="0"/>
              <a:t>s per second</a:t>
            </a:r>
            <a:endParaRPr lang="cs-CZ" dirty="0"/>
          </a:p>
        </p:txBody>
      </p:sp>
      <p:pic>
        <p:nvPicPr>
          <p:cNvPr id="1028" name="Picture 4" descr="Radioaktivita – Wikipedi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7" y="4571728"/>
            <a:ext cx="1302514" cy="114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Obrázek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791" y="571613"/>
            <a:ext cx="2418410" cy="1231224"/>
          </a:xfrm>
          <a:prstGeom prst="rect">
            <a:avLst/>
          </a:prstGeom>
        </p:spPr>
      </p:pic>
      <p:pic>
        <p:nvPicPr>
          <p:cNvPr id="16" name="Obrázek 15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791" y="1833856"/>
            <a:ext cx="2314376" cy="166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4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46852" y="510128"/>
            <a:ext cx="101235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Is it possible to detect neutrons directly with silicon detectors?</a:t>
            </a:r>
            <a:r>
              <a:rPr lang="cs-CZ" sz="2800" dirty="0" smtClean="0"/>
              <a:t> </a:t>
            </a:r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040141"/>
              </p:ext>
            </p:extLst>
          </p:nvPr>
        </p:nvGraphicFramePr>
        <p:xfrm>
          <a:off x="959464" y="2218138"/>
          <a:ext cx="10201951" cy="2030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388">
                  <a:extLst>
                    <a:ext uri="{9D8B030D-6E8A-4147-A177-3AD203B41FA5}">
                      <a16:colId xmlns="" xmlns:a16="http://schemas.microsoft.com/office/drawing/2014/main" val="4267596665"/>
                    </a:ext>
                  </a:extLst>
                </a:gridCol>
                <a:gridCol w="1520811">
                  <a:extLst>
                    <a:ext uri="{9D8B030D-6E8A-4147-A177-3AD203B41FA5}">
                      <a16:colId xmlns="" xmlns:a16="http://schemas.microsoft.com/office/drawing/2014/main" val="3414943746"/>
                    </a:ext>
                  </a:extLst>
                </a:gridCol>
                <a:gridCol w="2159726">
                  <a:extLst>
                    <a:ext uri="{9D8B030D-6E8A-4147-A177-3AD203B41FA5}">
                      <a16:colId xmlns="" xmlns:a16="http://schemas.microsoft.com/office/drawing/2014/main" val="4087435377"/>
                    </a:ext>
                  </a:extLst>
                </a:gridCol>
                <a:gridCol w="3045026">
                  <a:extLst>
                    <a:ext uri="{9D8B030D-6E8A-4147-A177-3AD203B41FA5}">
                      <a16:colId xmlns="" xmlns:a16="http://schemas.microsoft.com/office/drawing/2014/main" val="4039212243"/>
                    </a:ext>
                  </a:extLst>
                </a:gridCol>
              </a:tblGrid>
              <a:tr h="602826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cs-CZ" sz="2400" i="1" dirty="0" smtClean="0"/>
                        <a:t>Q</a:t>
                      </a:r>
                      <a:r>
                        <a:rPr lang="cs-CZ" sz="2400" dirty="0" smtClean="0"/>
                        <a:t> (</a:t>
                      </a:r>
                      <a:r>
                        <a:rPr lang="cs-CZ" sz="2400" dirty="0" err="1" smtClean="0"/>
                        <a:t>MeV</a:t>
                      </a:r>
                      <a:r>
                        <a:rPr lang="cs-CZ" sz="2400" dirty="0" smtClean="0"/>
                        <a:t>)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cs-CZ" sz="2400" i="1" dirty="0" err="1" smtClean="0"/>
                        <a:t>E</a:t>
                      </a:r>
                      <a:r>
                        <a:rPr lang="cs-CZ" sz="2400" baseline="-25000" dirty="0" err="1" smtClean="0"/>
                        <a:t>thr</a:t>
                      </a:r>
                      <a:r>
                        <a:rPr lang="cs-CZ" sz="2400" dirty="0" smtClean="0"/>
                        <a:t> (</a:t>
                      </a:r>
                      <a:r>
                        <a:rPr lang="cs-CZ" sz="2400" dirty="0" err="1" smtClean="0"/>
                        <a:t>MeV</a:t>
                      </a:r>
                      <a:r>
                        <a:rPr lang="cs-CZ" sz="2400" dirty="0" smtClean="0"/>
                        <a:t>)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cs-CZ" sz="2400" i="1" dirty="0" err="1" smtClean="0"/>
                        <a:t>E</a:t>
                      </a:r>
                      <a:r>
                        <a:rPr lang="cs-CZ" sz="2400" baseline="-25000" dirty="0" err="1" smtClean="0"/>
                        <a:t>max</a:t>
                      </a:r>
                      <a:r>
                        <a:rPr lang="cs-CZ" sz="2400" dirty="0" smtClean="0"/>
                        <a:t> (</a:t>
                      </a:r>
                      <a:r>
                        <a:rPr lang="cs-CZ" sz="2400" dirty="0" err="1" smtClean="0"/>
                        <a:t>MeV</a:t>
                      </a:r>
                      <a:r>
                        <a:rPr lang="cs-CZ" sz="2400" dirty="0" smtClean="0"/>
                        <a:t>)</a:t>
                      </a:r>
                      <a:r>
                        <a:rPr lang="en-GB" sz="2400" dirty="0" smtClean="0"/>
                        <a:t> products</a:t>
                      </a:r>
                      <a:endParaRPr lang="cs-C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5313714"/>
                  </a:ext>
                </a:extLst>
              </a:tr>
              <a:tr h="678441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-2,65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2,75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8,21</a:t>
                      </a:r>
                      <a:endParaRPr lang="cs-C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88145837"/>
                  </a:ext>
                </a:extLst>
              </a:tr>
              <a:tr h="74893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-3,86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4,00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/>
                        <a:t>7,22</a:t>
                      </a:r>
                      <a:endParaRPr lang="cs-CZ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572126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délník 2"/>
              <p:cNvSpPr/>
              <p:nvPr/>
            </p:nvSpPr>
            <p:spPr>
              <a:xfrm>
                <a:off x="869546" y="2867920"/>
                <a:ext cx="3535007" cy="4753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sup>
                                <m:e>
                                  <m: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  <m:t>𝑀𝑔</m:t>
                                  </m:r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cs-CZ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  <m:e>
                                      <m:r>
                                        <a:rPr lang="cs-CZ" sz="2400" b="0" i="1" smtClean="0">
                                          <a:latin typeface="Cambria Math" panose="02040503050406030204" pitchFamily="18" charset="0"/>
                                        </a:rPr>
                                        <m:t>𝐻𝑒</m:t>
                                      </m:r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3" name="Obdélní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46" y="2867920"/>
                <a:ext cx="3535007" cy="475387"/>
              </a:xfrm>
              <a:prstGeom prst="rect">
                <a:avLst/>
              </a:prstGeom>
              <a:blipFill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élník 5"/>
              <p:cNvSpPr/>
              <p:nvPr/>
            </p:nvSpPr>
            <p:spPr>
              <a:xfrm>
                <a:off x="869546" y="3556300"/>
                <a:ext cx="3175869" cy="4710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e>
                          </m:sPre>
                        </m:e>
                      </m:sPre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𝐴𝑙</m:t>
                          </m:r>
                        </m:e>
                      </m:sPre>
                      <m:r>
                        <a:rPr lang="cs-CZ" sz="2400" i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sPre>
                    </m:oMath>
                  </m:oMathPara>
                </a14:m>
                <a:endParaRPr lang="cs-CZ" sz="2400" dirty="0"/>
              </a:p>
            </p:txBody>
          </p:sp>
        </mc:Choice>
        <mc:Fallback xmlns="">
          <p:sp>
            <p:nvSpPr>
              <p:cNvPr id="6" name="Obdélní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46" y="3556300"/>
                <a:ext cx="3175869" cy="471026"/>
              </a:xfrm>
              <a:prstGeom prst="rect">
                <a:avLst/>
              </a:prstGeom>
              <a:blipFill>
                <a:blip r:embed="rId3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ovéPole 10"/>
          <p:cNvSpPr txBox="1"/>
          <p:nvPr/>
        </p:nvSpPr>
        <p:spPr>
          <a:xfrm>
            <a:off x="959466" y="4696530"/>
            <a:ext cx="10033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AmBe</a:t>
            </a:r>
            <a:r>
              <a:rPr lang="en-GB" dirty="0" smtClean="0"/>
              <a:t> source provides fast neutrons with energies up to 11 MeV</a:t>
            </a:r>
          </a:p>
          <a:p>
            <a:r>
              <a:rPr lang="en-GB" dirty="0"/>
              <a:t>The minimal threshold energy is lower than max energy of </a:t>
            </a:r>
            <a:r>
              <a:rPr lang="en-GB" dirty="0" smtClean="0"/>
              <a:t>emitted fast neutrons</a:t>
            </a:r>
          </a:p>
          <a:p>
            <a:r>
              <a:rPr lang="en-GB" dirty="0" smtClean="0"/>
              <a:t>Therefore reaction of neutrons with Silicon is realistic.</a:t>
            </a:r>
          </a:p>
          <a:p>
            <a:r>
              <a:rPr lang="en-GB" dirty="0" smtClean="0"/>
              <a:t>The Si sensor can detect produced alphas and protons.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239520" y="1257442"/>
            <a:ext cx="10033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of reaction of neutron with Silicon is negative</a:t>
            </a:r>
          </a:p>
          <a:p>
            <a:r>
              <a:rPr lang="en-GB" dirty="0" smtClean="0"/>
              <a:t>The minimal threshold energy </a:t>
            </a:r>
            <a:r>
              <a:rPr lang="cs-CZ" i="1" dirty="0" err="1" smtClean="0">
                <a:solidFill>
                  <a:srgbClr val="FF0000"/>
                </a:solidFill>
              </a:rPr>
              <a:t>E</a:t>
            </a:r>
            <a:r>
              <a:rPr lang="cs-CZ" baseline="-25000" dirty="0" err="1" smtClean="0">
                <a:solidFill>
                  <a:srgbClr val="FF0000"/>
                </a:solidFill>
              </a:rPr>
              <a:t>thr</a:t>
            </a:r>
            <a:r>
              <a:rPr lang="en-GB" dirty="0" smtClean="0"/>
              <a:t> is needed to let the reaction to happen</a:t>
            </a:r>
          </a:p>
        </p:txBody>
      </p:sp>
    </p:spTree>
    <p:extLst>
      <p:ext uri="{BB962C8B-B14F-4D97-AF65-F5344CB8AC3E}">
        <p14:creationId xmlns:p14="http://schemas.microsoft.com/office/powerpoint/2010/main" val="11328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5" b="34118"/>
          <a:stretch/>
        </p:blipFill>
        <p:spPr>
          <a:xfrm>
            <a:off x="539558" y="2123171"/>
            <a:ext cx="4810506" cy="3151807"/>
          </a:xfrm>
          <a:prstGeom prst="rect">
            <a:avLst/>
          </a:prstGeom>
        </p:spPr>
      </p:pic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349805" y="607640"/>
            <a:ext cx="5627189" cy="560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 smtClean="0"/>
              <a:t>Detection of Fast Neutrons</a:t>
            </a:r>
            <a:endParaRPr lang="cs-CZ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5350064" y="5609464"/>
            <a:ext cx="6614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Extended particle recognition analysis is used.</a:t>
            </a:r>
          </a:p>
          <a:p>
            <a:r>
              <a:rPr lang="en-GB" dirty="0" smtClean="0"/>
              <a:t>Tracks created by heavy charged ions are classified as “Heavy Blobs”.</a:t>
            </a:r>
          </a:p>
        </p:txBody>
      </p:sp>
      <p:sp>
        <p:nvSpPr>
          <p:cNvPr id="13" name="Čárový bublinový popisek 1 12"/>
          <p:cNvSpPr/>
          <p:nvPr/>
        </p:nvSpPr>
        <p:spPr>
          <a:xfrm>
            <a:off x="1141400" y="1508831"/>
            <a:ext cx="1299135" cy="500841"/>
          </a:xfrm>
          <a:prstGeom prst="borderCallout1">
            <a:avLst>
              <a:gd name="adj1" fmla="val 100297"/>
              <a:gd name="adj2" fmla="val 52975"/>
              <a:gd name="adj3" fmla="val 468975"/>
              <a:gd name="adj4" fmla="val 113455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Pb</a:t>
            </a:r>
            <a:r>
              <a:rPr lang="cs-CZ" dirty="0" smtClean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Shielding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Čárový bublinový popisek 1 13"/>
          <p:cNvSpPr/>
          <p:nvPr/>
        </p:nvSpPr>
        <p:spPr>
          <a:xfrm>
            <a:off x="5602704" y="3198233"/>
            <a:ext cx="1008552" cy="500841"/>
          </a:xfrm>
          <a:prstGeom prst="borderCallout1">
            <a:avLst>
              <a:gd name="adj1" fmla="val 55257"/>
              <a:gd name="adj2" fmla="val -6338"/>
              <a:gd name="adj3" fmla="val 152123"/>
              <a:gd name="adj4" fmla="val -183032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tx1"/>
                </a:solidFill>
              </a:rPr>
              <a:t>Sen</a:t>
            </a:r>
            <a:r>
              <a:rPr lang="en-GB" dirty="0" err="1" smtClean="0">
                <a:solidFill>
                  <a:schemeClr val="tx1"/>
                </a:solidFill>
              </a:rPr>
              <a:t>sor</a:t>
            </a:r>
            <a:endParaRPr lang="cs-CZ" dirty="0" smtClean="0">
              <a:solidFill>
                <a:schemeClr val="tx1"/>
              </a:solidFill>
            </a:endParaRPr>
          </a:p>
          <a:p>
            <a:pPr algn="ctr"/>
            <a:r>
              <a:rPr lang="cs-CZ" dirty="0" smtClean="0">
                <a:solidFill>
                  <a:schemeClr val="tx1"/>
                </a:solidFill>
              </a:rPr>
              <a:t>MX-10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5" name="Čárový bublinový popisek 1 14"/>
          <p:cNvSpPr/>
          <p:nvPr/>
        </p:nvSpPr>
        <p:spPr>
          <a:xfrm>
            <a:off x="2440535" y="5360771"/>
            <a:ext cx="1008552" cy="500841"/>
          </a:xfrm>
          <a:prstGeom prst="borderCallout1">
            <a:avLst>
              <a:gd name="adj1" fmla="val -12781"/>
              <a:gd name="adj2" fmla="val 44190"/>
              <a:gd name="adj3" fmla="val -268105"/>
              <a:gd name="adj4" fmla="val 29550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>
                <a:solidFill>
                  <a:schemeClr val="tx1"/>
                </a:solidFill>
              </a:rPr>
              <a:t>AmBe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280030" y="755920"/>
            <a:ext cx="55469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Bare </a:t>
            </a:r>
            <a:r>
              <a:rPr lang="cs-CZ" dirty="0" smtClean="0"/>
              <a:t>MX-10</a:t>
            </a:r>
            <a:r>
              <a:rPr lang="en-GB" dirty="0" smtClean="0"/>
              <a:t> </a:t>
            </a:r>
            <a:r>
              <a:rPr lang="cs-CZ" dirty="0" smtClean="0"/>
              <a:t>sen</a:t>
            </a:r>
            <a:r>
              <a:rPr lang="en-GB" dirty="0" smtClean="0"/>
              <a:t>s</a:t>
            </a:r>
            <a:r>
              <a:rPr lang="cs-CZ" dirty="0" err="1" smtClean="0"/>
              <a:t>or</a:t>
            </a:r>
            <a:endParaRPr lang="en-GB" dirty="0"/>
          </a:p>
          <a:p>
            <a:r>
              <a:rPr lang="cs-CZ" dirty="0" err="1" smtClean="0"/>
              <a:t>AmBe</a:t>
            </a:r>
            <a:r>
              <a:rPr lang="en-GB" dirty="0" smtClean="0"/>
              <a:t> source</a:t>
            </a:r>
            <a:r>
              <a:rPr lang="cs-CZ" dirty="0" smtClean="0"/>
              <a:t> </a:t>
            </a:r>
            <a:r>
              <a:rPr lang="en-GB" dirty="0" smtClean="0"/>
              <a:t>inside </a:t>
            </a:r>
            <a:r>
              <a:rPr lang="en-GB" dirty="0" err="1" smtClean="0"/>
              <a:t>Pb</a:t>
            </a:r>
            <a:r>
              <a:rPr lang="cs-CZ" dirty="0" smtClean="0"/>
              <a:t> </a:t>
            </a:r>
            <a:r>
              <a:rPr lang="en-GB" dirty="0" smtClean="0"/>
              <a:t>cover is placed</a:t>
            </a:r>
            <a:r>
              <a:rPr lang="cs-CZ" dirty="0" smtClean="0"/>
              <a:t> </a:t>
            </a:r>
            <a:r>
              <a:rPr lang="en-GB" dirty="0" smtClean="0"/>
              <a:t>in distance </a:t>
            </a:r>
            <a:r>
              <a:rPr lang="cs-CZ" dirty="0" smtClean="0"/>
              <a:t>12 cm</a:t>
            </a:r>
            <a:endParaRPr lang="cs-CZ" dirty="0"/>
          </a:p>
          <a:p>
            <a:r>
              <a:rPr lang="en-GB" dirty="0" smtClean="0"/>
              <a:t>Frame exposition time</a:t>
            </a:r>
            <a:r>
              <a:rPr lang="cs-CZ" dirty="0" smtClean="0"/>
              <a:t> 0</a:t>
            </a:r>
            <a:r>
              <a:rPr lang="en-GB" dirty="0" smtClean="0"/>
              <a:t>.</a:t>
            </a:r>
            <a:r>
              <a:rPr lang="cs-CZ" dirty="0" smtClean="0"/>
              <a:t>1 s</a:t>
            </a:r>
          </a:p>
          <a:p>
            <a:r>
              <a:rPr lang="en-GB" dirty="0" smtClean="0"/>
              <a:t>Frame</a:t>
            </a:r>
            <a:r>
              <a:rPr lang="cs-CZ" dirty="0" smtClean="0"/>
              <a:t> </a:t>
            </a:r>
            <a:r>
              <a:rPr lang="en-GB" dirty="0" smtClean="0"/>
              <a:t>count</a:t>
            </a:r>
            <a:r>
              <a:rPr lang="cs-CZ" dirty="0" smtClean="0"/>
              <a:t> 2400</a:t>
            </a:r>
          </a:p>
          <a:p>
            <a:r>
              <a:rPr lang="en-GB" dirty="0" smtClean="0"/>
              <a:t>Total measurement time </a:t>
            </a:r>
            <a:r>
              <a:rPr lang="cs-CZ" dirty="0" smtClean="0"/>
              <a:t>4 min</a:t>
            </a:r>
            <a:r>
              <a:rPr lang="en-GB" dirty="0" err="1" smtClean="0"/>
              <a:t>utes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193" y="2890900"/>
            <a:ext cx="3906274" cy="2384078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8559562" y="2458972"/>
            <a:ext cx="126515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42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3322320" y="142939"/>
            <a:ext cx="5692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Mi</a:t>
            </a:r>
            <a:r>
              <a:rPr lang="en-GB" sz="2800" dirty="0" smtClean="0"/>
              <a:t>c</a:t>
            </a:r>
            <a:r>
              <a:rPr lang="cs-CZ" sz="2800" dirty="0" smtClean="0"/>
              <a:t>ros</a:t>
            </a:r>
            <a:r>
              <a:rPr lang="en-GB" sz="2800" dirty="0" err="1" smtClean="0"/>
              <a:t>copic</a:t>
            </a:r>
            <a:r>
              <a:rPr lang="cs-CZ" sz="2800" dirty="0" smtClean="0"/>
              <a:t> </a:t>
            </a:r>
            <a:r>
              <a:rPr lang="en-GB" sz="2800" dirty="0" smtClean="0"/>
              <a:t>cross section </a:t>
            </a:r>
            <a:r>
              <a:rPr lang="cs-CZ" sz="2800" i="1" dirty="0" smtClean="0">
                <a:latin typeface="Symbol" panose="05050102010706020507" pitchFamily="18" charset="2"/>
              </a:rPr>
              <a:t>s</a:t>
            </a:r>
            <a:endParaRPr lang="cs-CZ" sz="2800" dirty="0"/>
          </a:p>
        </p:txBody>
      </p:sp>
      <p:sp>
        <p:nvSpPr>
          <p:cNvPr id="7" name="Obdélník 6"/>
          <p:cNvSpPr/>
          <p:nvPr/>
        </p:nvSpPr>
        <p:spPr>
          <a:xfrm>
            <a:off x="975360" y="737802"/>
            <a:ext cx="1072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Microscopic cross-section</a:t>
            </a:r>
            <a:r>
              <a:rPr lang="cs-CZ" dirty="0" smtClean="0"/>
              <a:t> </a:t>
            </a:r>
            <a:r>
              <a:rPr lang="cs-CZ" i="1" dirty="0" smtClean="0">
                <a:latin typeface="Symbol" panose="05050102010706020507" pitchFamily="18" charset="2"/>
              </a:rPr>
              <a:t>s</a:t>
            </a:r>
            <a:r>
              <a:rPr lang="en-GB" i="1" dirty="0" smtClean="0">
                <a:latin typeface="Symbol" panose="05050102010706020507" pitchFamily="18" charset="2"/>
              </a:rPr>
              <a:t>,</a:t>
            </a:r>
            <a:r>
              <a:rPr lang="cs-CZ" dirty="0" smtClean="0"/>
              <a:t> </a:t>
            </a:r>
            <a:r>
              <a:rPr lang="en-GB" dirty="0" smtClean="0"/>
              <a:t>interaction probability, significantly depends on energy of neutron</a:t>
            </a:r>
            <a:r>
              <a:rPr lang="cs-CZ" dirty="0" smtClean="0"/>
              <a:t> </a:t>
            </a:r>
            <a:r>
              <a:rPr lang="en-GB" dirty="0" smtClean="0"/>
              <a:t>and kind of the targeting nucleus.</a:t>
            </a:r>
          </a:p>
          <a:p>
            <a:r>
              <a:rPr lang="en-GB" dirty="0" smtClean="0"/>
              <a:t>Value is stated in</a:t>
            </a:r>
            <a:r>
              <a:rPr lang="cs-CZ" dirty="0" smtClean="0"/>
              <a:t> </a:t>
            </a:r>
            <a:r>
              <a:rPr lang="cs-CZ" u="sng" dirty="0" smtClean="0"/>
              <a:t>ba</a:t>
            </a:r>
            <a:r>
              <a:rPr lang="en-GB" u="sng" dirty="0" err="1" smtClean="0"/>
              <a:t>rns</a:t>
            </a:r>
            <a:r>
              <a:rPr lang="en-GB" dirty="0" smtClean="0"/>
              <a:t> (marked </a:t>
            </a:r>
            <a:r>
              <a:rPr lang="cs-CZ" dirty="0" smtClean="0"/>
              <a:t>b</a:t>
            </a:r>
            <a:r>
              <a:rPr lang="en-GB" dirty="0"/>
              <a:t>)</a:t>
            </a:r>
            <a:endParaRPr lang="en-GB" dirty="0" smtClean="0"/>
          </a:p>
          <a:p>
            <a:r>
              <a:rPr lang="cs-CZ" dirty="0" smtClean="0"/>
              <a:t>1 </a:t>
            </a:r>
            <a:r>
              <a:rPr lang="cs-CZ" dirty="0"/>
              <a:t>b =  10</a:t>
            </a:r>
            <a:r>
              <a:rPr lang="cs-CZ" baseline="30000" dirty="0"/>
              <a:t>-28</a:t>
            </a:r>
            <a:r>
              <a:rPr lang="cs-CZ" dirty="0"/>
              <a:t> </a:t>
            </a:r>
            <a:r>
              <a:rPr lang="cs-CZ" dirty="0" smtClean="0"/>
              <a:t>m</a:t>
            </a:r>
            <a:r>
              <a:rPr lang="cs-CZ" baseline="30000" dirty="0" smtClean="0"/>
              <a:t>2</a:t>
            </a:r>
            <a:endParaRPr lang="cs-CZ" baseline="30000" dirty="0"/>
          </a:p>
        </p:txBody>
      </p:sp>
      <p:sp>
        <p:nvSpPr>
          <p:cNvPr id="8" name="Obdélník 7"/>
          <p:cNvSpPr/>
          <p:nvPr/>
        </p:nvSpPr>
        <p:spPr>
          <a:xfrm>
            <a:off x="614201" y="5843279"/>
            <a:ext cx="10728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Considering entire spectrum of </a:t>
            </a:r>
            <a:r>
              <a:rPr lang="en-GB" dirty="0" err="1" smtClean="0"/>
              <a:t>AmBe</a:t>
            </a:r>
            <a:r>
              <a:rPr lang="en-GB" dirty="0" smtClean="0"/>
              <a:t> generated neutrons the maximal cross section value reaches 0.3b</a:t>
            </a:r>
            <a:endParaRPr lang="cs-CZ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Obdélník 8"/>
              <p:cNvSpPr/>
              <p:nvPr/>
            </p:nvSpPr>
            <p:spPr>
              <a:xfrm>
                <a:off x="2140441" y="4896803"/>
                <a:ext cx="3728579" cy="844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sup>
                                <m:e>
                                  <m: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  <m:t>𝑀𝑔</m:t>
                                  </m:r>
                                  <m:r>
                                    <a:rPr lang="cs-CZ" sz="24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cs-CZ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cs-CZ" sz="24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  <m:e>
                                      <m:r>
                                        <a:rPr lang="cs-CZ" sz="2400" b="0" i="1" smtClean="0">
                                          <a:latin typeface="Cambria Math" panose="02040503050406030204" pitchFamily="18" charset="0"/>
                                        </a:rPr>
                                        <m:t>𝐻𝑒</m:t>
                                      </m:r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400" dirty="0" smtClean="0"/>
              </a:p>
              <a:p>
                <a:r>
                  <a:rPr lang="cs-CZ" sz="2400" dirty="0" smtClean="0"/>
                  <a:t> </a:t>
                </a:r>
                <a:r>
                  <a:rPr lang="en-GB" sz="2400" dirty="0" smtClean="0"/>
                  <a:t>at </a:t>
                </a:r>
                <a:r>
                  <a:rPr lang="cs-CZ" sz="2400" dirty="0" smtClean="0"/>
                  <a:t>11 </a:t>
                </a:r>
                <a:r>
                  <a:rPr lang="cs-CZ" sz="2400" dirty="0" err="1" smtClean="0"/>
                  <a:t>MeV</a:t>
                </a:r>
                <a:r>
                  <a:rPr lang="cs-CZ" sz="2400" dirty="0" smtClean="0"/>
                  <a:t>  je</a:t>
                </a:r>
                <a14:m>
                  <m:oMath xmlns:m="http://schemas.openxmlformats.org/officeDocument/2006/math">
                    <m:r>
                      <a:rPr lang="cs-CZ" sz="2400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cs-CZ" sz="24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cs-CZ" sz="2400">
                        <a:latin typeface="Cambria Math" panose="02040503050406030204" pitchFamily="18" charset="0"/>
                      </a:rPr>
                      <m:t>≈0,02 </m:t>
                    </m:r>
                    <m:r>
                      <m:rPr>
                        <m:nor/>
                      </m:rPr>
                      <a:rPr lang="cs-CZ" sz="2400"/>
                      <m:t>b</m:t>
                    </m:r>
                  </m:oMath>
                </a14:m>
                <a:r>
                  <a:rPr lang="cs-CZ" sz="2400" dirty="0"/>
                  <a:t> </a:t>
                </a:r>
              </a:p>
            </p:txBody>
          </p:sp>
        </mc:Choice>
        <mc:Fallback>
          <p:sp>
            <p:nvSpPr>
              <p:cNvPr id="9" name="Obdélní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441" y="4896803"/>
                <a:ext cx="3728579" cy="844718"/>
              </a:xfrm>
              <a:prstGeom prst="rect">
                <a:avLst/>
              </a:prstGeom>
              <a:blipFill rotWithShape="0">
                <a:blip r:embed="rId2"/>
                <a:stretch>
                  <a:fillRect l="-654" b="-15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Obdélník 9"/>
              <p:cNvSpPr/>
              <p:nvPr/>
            </p:nvSpPr>
            <p:spPr>
              <a:xfrm>
                <a:off x="6800296" y="4949982"/>
                <a:ext cx="3540136" cy="84035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sub>
                            <m:sup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28</m:t>
                              </m:r>
                            </m:sup>
                            <m:e>
                              <m:r>
                                <a:rPr lang="cs-CZ" sz="2400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  <m:r>
                                <a:rPr lang="cs-CZ" sz="24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</m:e>
                          </m:sPre>
                        </m:e>
                      </m:sPre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𝐴𝑙</m:t>
                          </m:r>
                        </m:e>
                      </m:sPre>
                      <m:r>
                        <a:rPr lang="cs-CZ" sz="2400" i="0">
                          <a:latin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cs-CZ" sz="2400" i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cs-CZ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cs-CZ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sPre>
                    </m:oMath>
                  </m:oMathPara>
                </a14:m>
                <a:endParaRPr lang="cs-CZ" sz="2400" dirty="0" smtClean="0"/>
              </a:p>
              <a:p>
                <a:r>
                  <a:rPr lang="en-GB" sz="2400" dirty="0"/>
                  <a:t>a</a:t>
                </a:r>
                <a:r>
                  <a:rPr lang="en-GB" sz="2400" dirty="0" smtClean="0"/>
                  <a:t>t </a:t>
                </a:r>
                <a:r>
                  <a:rPr lang="cs-CZ" sz="2400" dirty="0" smtClean="0"/>
                  <a:t>11 </a:t>
                </a:r>
                <a:r>
                  <a:rPr lang="cs-CZ" sz="2400" dirty="0" err="1" smtClean="0"/>
                  <a:t>MeV</a:t>
                </a:r>
                <a:r>
                  <a:rPr lang="cs-CZ" sz="2400" dirty="0" smtClean="0"/>
                  <a:t>  je </a:t>
                </a:r>
                <a14:m>
                  <m:oMath xmlns:m="http://schemas.openxmlformats.org/officeDocument/2006/math">
                    <m:r>
                      <a:rPr lang="cs-CZ" sz="2400">
                        <a:latin typeface="Cambria Math" panose="02040503050406030204" pitchFamily="18" charset="0"/>
                      </a:rPr>
                      <m:t>𝜎</m:t>
                    </m:r>
                    <m:r>
                      <a:rPr lang="cs-CZ" sz="2400">
                        <a:latin typeface="Cambria Math" panose="02040503050406030204" pitchFamily="18" charset="0"/>
                      </a:rPr>
                      <m:t>≈0,06 </m:t>
                    </m:r>
                    <m:r>
                      <m:rPr>
                        <m:nor/>
                      </m:rPr>
                      <a:rPr lang="cs-CZ" sz="2400"/>
                      <m:t>b</m:t>
                    </m:r>
                  </m:oMath>
                </a14:m>
                <a:r>
                  <a:rPr lang="cs-CZ" sz="2400" dirty="0"/>
                  <a:t> </a:t>
                </a:r>
              </a:p>
            </p:txBody>
          </p:sp>
        </mc:Choice>
        <mc:Fallback>
          <p:sp>
            <p:nvSpPr>
              <p:cNvPr id="10" name="Obdélní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0296" y="4949982"/>
                <a:ext cx="3540136" cy="840358"/>
              </a:xfrm>
              <a:prstGeom prst="rect">
                <a:avLst/>
              </a:prstGeom>
              <a:blipFill rotWithShape="0">
                <a:blip r:embed="rId3"/>
                <a:stretch>
                  <a:fillRect l="-2759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Skupina 12"/>
          <p:cNvGrpSpPr/>
          <p:nvPr/>
        </p:nvGrpSpPr>
        <p:grpSpPr>
          <a:xfrm>
            <a:off x="1630428" y="2009774"/>
            <a:ext cx="8972550" cy="2838450"/>
            <a:chOff x="1901460" y="1822064"/>
            <a:chExt cx="8972550" cy="2838450"/>
          </a:xfrm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01460" y="1822064"/>
              <a:ext cx="8972550" cy="2838450"/>
            </a:xfrm>
            <a:prstGeom prst="rect">
              <a:avLst/>
            </a:prstGeom>
          </p:spPr>
        </p:pic>
        <p:sp>
          <p:nvSpPr>
            <p:cNvPr id="11" name="TextovéPole 10"/>
            <p:cNvSpPr txBox="1"/>
            <p:nvPr/>
          </p:nvSpPr>
          <p:spPr>
            <a:xfrm>
              <a:off x="9976710" y="4075450"/>
              <a:ext cx="888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FF0000"/>
                  </a:solidFill>
                </a:rPr>
                <a:t>11 </a:t>
              </a:r>
              <a:r>
                <a:rPr lang="cs-CZ" sz="1400" dirty="0" err="1" smtClean="0">
                  <a:solidFill>
                    <a:srgbClr val="FF0000"/>
                  </a:solidFill>
                </a:rPr>
                <a:t>MeV</a:t>
              </a:r>
              <a:endParaRPr lang="cs-CZ" sz="1400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5499461" y="4054911"/>
              <a:ext cx="8882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dirty="0" smtClean="0">
                  <a:solidFill>
                    <a:srgbClr val="FF0000"/>
                  </a:solidFill>
                </a:rPr>
                <a:t>11 </a:t>
              </a:r>
              <a:r>
                <a:rPr lang="cs-CZ" sz="1400" dirty="0" err="1" smtClean="0">
                  <a:solidFill>
                    <a:srgbClr val="FF0000"/>
                  </a:solidFill>
                </a:rPr>
                <a:t>MeV</a:t>
              </a:r>
              <a:endParaRPr lang="cs-CZ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20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2132148" y="81427"/>
            <a:ext cx="7438572" cy="560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dirty="0" smtClean="0"/>
              <a:t>Paraf</a:t>
            </a:r>
            <a:r>
              <a:rPr lang="en-GB" dirty="0" smtClean="0"/>
              <a:t>fin as a </a:t>
            </a:r>
            <a:r>
              <a:rPr lang="en-GB" dirty="0"/>
              <a:t>N</a:t>
            </a:r>
            <a:r>
              <a:rPr lang="en-GB" dirty="0" smtClean="0"/>
              <a:t>eutron </a:t>
            </a:r>
            <a:r>
              <a:rPr lang="en-GB" dirty="0"/>
              <a:t>C</a:t>
            </a:r>
            <a:r>
              <a:rPr lang="en-GB" dirty="0" smtClean="0"/>
              <a:t>onvertor</a:t>
            </a:r>
            <a:endParaRPr lang="cs-CZ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6" name="Skupina 5"/>
          <p:cNvGrpSpPr/>
          <p:nvPr/>
        </p:nvGrpSpPr>
        <p:grpSpPr>
          <a:xfrm>
            <a:off x="3365091" y="723190"/>
            <a:ext cx="4972685" cy="1818640"/>
            <a:chOff x="0" y="0"/>
            <a:chExt cx="4972685" cy="1818640"/>
          </a:xfrm>
        </p:grpSpPr>
        <p:pic>
          <p:nvPicPr>
            <p:cNvPr id="7" name="Obrázek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1750" y="19050"/>
              <a:ext cx="2400935" cy="1799590"/>
            </a:xfrm>
            <a:prstGeom prst="rect">
              <a:avLst/>
            </a:prstGeom>
          </p:spPr>
        </p:pic>
        <p:pic>
          <p:nvPicPr>
            <p:cNvPr id="8" name="Obráze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00935" cy="1799590"/>
            </a:xfrm>
            <a:prstGeom prst="rect">
              <a:avLst/>
            </a:prstGeom>
          </p:spPr>
        </p:pic>
      </p:grpSp>
      <p:sp>
        <p:nvSpPr>
          <p:cNvPr id="10" name="Obdélník 9"/>
          <p:cNvSpPr/>
          <p:nvPr/>
        </p:nvSpPr>
        <p:spPr>
          <a:xfrm>
            <a:off x="726758" y="2618005"/>
            <a:ext cx="10694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Left – bare silicon sensor </a:t>
            </a:r>
            <a:r>
              <a:rPr lang="cs-CZ" dirty="0" smtClean="0"/>
              <a:t>MX-10 </a:t>
            </a:r>
            <a:r>
              <a:rPr lang="en-GB" dirty="0" smtClean="0"/>
              <a:t>without any converter	Right – MX-10 assembled with </a:t>
            </a:r>
            <a:r>
              <a:rPr lang="cs-CZ" dirty="0" smtClean="0"/>
              <a:t>paraf</a:t>
            </a:r>
            <a:r>
              <a:rPr lang="en-GB" dirty="0" smtClean="0"/>
              <a:t>fin converter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4623" y="4029888"/>
            <a:ext cx="4158150" cy="2510996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8835" y="3501327"/>
            <a:ext cx="4049078" cy="3101161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569363" y="3200756"/>
            <a:ext cx="9652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Effective cross-section for</a:t>
            </a:r>
            <a:r>
              <a:rPr lang="cs-CZ" dirty="0" smtClean="0"/>
              <a:t> </a:t>
            </a:r>
            <a:r>
              <a:rPr lang="en-GB" dirty="0" smtClean="0"/>
              <a:t>elastic scattering </a:t>
            </a:r>
            <a:r>
              <a:rPr lang="cs-CZ" dirty="0" smtClean="0"/>
              <a:t>neutron </a:t>
            </a:r>
            <a:r>
              <a:rPr lang="en-GB" dirty="0" smtClean="0"/>
              <a:t>for</a:t>
            </a:r>
            <a:r>
              <a:rPr lang="cs-CZ" dirty="0" smtClean="0"/>
              <a:t> </a:t>
            </a:r>
            <a:r>
              <a:rPr lang="cs-CZ" baseline="30000" dirty="0" smtClean="0"/>
              <a:t>1</a:t>
            </a:r>
            <a:r>
              <a:rPr lang="cs-CZ" dirty="0" smtClean="0"/>
              <a:t>H </a:t>
            </a:r>
            <a:r>
              <a:rPr lang="en-GB" dirty="0" smtClean="0"/>
              <a:t>at energies in MeV order is</a:t>
            </a:r>
            <a:r>
              <a:rPr lang="cs-CZ" dirty="0" smtClean="0"/>
              <a:t> </a:t>
            </a:r>
            <a:r>
              <a:rPr lang="cs-CZ" i="1" dirty="0">
                <a:latin typeface="Symbol" panose="05050102010706020507" pitchFamily="18" charset="2"/>
              </a:rPr>
              <a:t>s</a:t>
            </a:r>
            <a:r>
              <a:rPr lang="cs-CZ" dirty="0"/>
              <a:t> = </a:t>
            </a:r>
            <a:r>
              <a:rPr lang="cs-CZ" dirty="0" smtClean="0"/>
              <a:t>20 b.</a:t>
            </a:r>
            <a:endParaRPr lang="cs-CZ" dirty="0"/>
          </a:p>
          <a:p>
            <a:r>
              <a:rPr lang="cs-CZ" dirty="0" smtClean="0"/>
              <a:t>  </a:t>
            </a:r>
            <a:endParaRPr lang="cs-CZ" dirty="0"/>
          </a:p>
        </p:txBody>
      </p:sp>
      <p:pic>
        <p:nvPicPr>
          <p:cNvPr id="13" name="Picture 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257" y="942412"/>
            <a:ext cx="1530925" cy="146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ovéPole 15"/>
          <p:cNvSpPr txBox="1"/>
          <p:nvPr/>
        </p:nvSpPr>
        <p:spPr>
          <a:xfrm>
            <a:off x="8982894" y="3660556"/>
            <a:ext cx="14153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Video</a:t>
            </a:r>
            <a:r>
              <a:rPr lang="en-GB" dirty="0" smtClean="0"/>
              <a:t>c</a:t>
            </a:r>
            <a:r>
              <a:rPr lang="cs-CZ" dirty="0" smtClean="0"/>
              <a:t>lip 10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296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696686" y="238146"/>
            <a:ext cx="10491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Thermalized </a:t>
            </a:r>
            <a:r>
              <a:rPr lang="cs-CZ" sz="2800" dirty="0" err="1" smtClean="0"/>
              <a:t>neutro</a:t>
            </a:r>
            <a:r>
              <a:rPr lang="en-GB" sz="2800" dirty="0" smtClean="0"/>
              <a:t>ns interact with significantly higher probability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491437"/>
                  </p:ext>
                </p:extLst>
              </p:nvPr>
            </p:nvGraphicFramePr>
            <p:xfrm>
              <a:off x="2521131" y="1609820"/>
              <a:ext cx="4989559" cy="191690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99269">
                      <a:extLst>
                        <a:ext uri="{9D8B030D-6E8A-4147-A177-3AD203B41FA5}">
                          <a16:colId xmlns="" xmlns:a16="http://schemas.microsoft.com/office/drawing/2014/main" val="3258865088"/>
                        </a:ext>
                      </a:extLst>
                    </a:gridCol>
                    <a:gridCol w="1795145">
                      <a:extLst>
                        <a:ext uri="{9D8B030D-6E8A-4147-A177-3AD203B41FA5}">
                          <a16:colId xmlns="" xmlns:a16="http://schemas.microsoft.com/office/drawing/2014/main" val="4153323448"/>
                        </a:ext>
                      </a:extLst>
                    </a:gridCol>
                    <a:gridCol w="1795145">
                      <a:extLst>
                        <a:ext uri="{9D8B030D-6E8A-4147-A177-3AD203B41FA5}">
                          <a16:colId xmlns="" xmlns:a16="http://schemas.microsoft.com/office/drawing/2014/main" val="583358912"/>
                        </a:ext>
                      </a:extLst>
                    </a:gridCol>
                  </a:tblGrid>
                  <a:tr h="31524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200" dirty="0">
                              <a:effectLst/>
                            </a:rPr>
                            <a:t> </a:t>
                          </a:r>
                          <a:endParaRPr lang="cs-CZ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1 </a:t>
                          </a:r>
                          <a:r>
                            <a:rPr lang="cs-CZ" sz="1800" dirty="0" err="1" smtClean="0">
                              <a:effectLst/>
                            </a:rPr>
                            <a:t>MeV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0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025 eV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2582626418"/>
                      </a:ext>
                    </a:extLst>
                  </a:tr>
                  <a:tr h="31524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1800" dirty="0" smtClean="0">
                              <a:effectLst/>
                            </a:rPr>
                            <a:t>Targeting</a:t>
                          </a: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Nucleus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i="1" dirty="0">
                              <a:effectLst/>
                              <a:latin typeface="Symbol" panose="05050102010706020507" pitchFamily="18" charset="2"/>
                            </a:rPr>
                            <a:t>s</a:t>
                          </a:r>
                          <a:r>
                            <a:rPr lang="cs-CZ" sz="1800" dirty="0">
                              <a:effectLst/>
                            </a:rPr>
                            <a:t> </a:t>
                          </a:r>
                          <a:r>
                            <a:rPr lang="en-US" sz="1800" dirty="0">
                              <a:effectLst/>
                            </a:rPr>
                            <a:t>[b]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i="1" dirty="0" smtClean="0">
                              <a:effectLst/>
                              <a:latin typeface="Symbol" panose="05050102010706020507" pitchFamily="18" charset="2"/>
                            </a:rPr>
                            <a:t>s</a:t>
                          </a:r>
                          <a:r>
                            <a:rPr lang="cs-CZ" sz="1800" dirty="0" smtClean="0">
                              <a:effectLst/>
                            </a:rPr>
                            <a:t> </a:t>
                          </a:r>
                          <a:r>
                            <a:rPr lang="en-US" sz="1800" dirty="0">
                              <a:effectLst/>
                            </a:rPr>
                            <a:t>[b]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1123380420"/>
                      </a:ext>
                    </a:extLst>
                  </a:tr>
                  <a:tr h="48841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cs-CZ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cs-CZ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Li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1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28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938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2093101561"/>
                      </a:ext>
                    </a:extLst>
                  </a:tr>
                  <a:tr h="48841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cs-CZ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/>
                                  <m:sup>
                                    <m:r>
                                      <a:rPr lang="cs-CZ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p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cs-CZ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B</m:t>
                                    </m:r>
                                  </m:e>
                                </m:sPre>
                              </m:oMath>
                            </m:oMathPara>
                          </a14:m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2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68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3845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="" xmlns:a16="http://schemas.microsoft.com/office/drawing/2014/main" val="29384540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ulk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491437"/>
                  </p:ext>
                </p:extLst>
              </p:nvPr>
            </p:nvGraphicFramePr>
            <p:xfrm>
              <a:off x="2521131" y="1609820"/>
              <a:ext cx="4989559" cy="191690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9926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258865088"/>
                        </a:ext>
                      </a:extLst>
                    </a:gridCol>
                    <a:gridCol w="179514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4153323448"/>
                        </a:ext>
                      </a:extLst>
                    </a:gridCol>
                    <a:gridCol w="179514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583358912"/>
                        </a:ext>
                      </a:extLst>
                    </a:gridCol>
                  </a:tblGrid>
                  <a:tr h="315244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200" dirty="0">
                              <a:effectLst/>
                            </a:rPr>
                            <a:t> </a:t>
                          </a:r>
                          <a:endParaRPr lang="cs-CZ" sz="12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1 </a:t>
                          </a:r>
                          <a:r>
                            <a:rPr lang="cs-CZ" sz="1800" dirty="0" err="1" smtClean="0">
                              <a:effectLst/>
                            </a:rPr>
                            <a:t>MeV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0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025 </a:t>
                          </a:r>
                          <a:r>
                            <a:rPr lang="cs-CZ" sz="1800" dirty="0" smtClean="0">
                              <a:effectLst/>
                            </a:rPr>
                            <a:t>eV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582626418"/>
                      </a:ext>
                    </a:extLst>
                  </a:tr>
                  <a:tr h="62484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1800" dirty="0" smtClean="0">
                              <a:effectLst/>
                            </a:rPr>
                            <a:t>Targeting</a:t>
                          </a:r>
                        </a:p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Nucleus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i="1" dirty="0">
                              <a:effectLst/>
                              <a:latin typeface="Symbol" panose="05050102010706020507" pitchFamily="18" charset="2"/>
                            </a:rPr>
                            <a:t>s</a:t>
                          </a:r>
                          <a:r>
                            <a:rPr lang="cs-CZ" sz="1800" dirty="0">
                              <a:effectLst/>
                            </a:rPr>
                            <a:t> </a:t>
                          </a:r>
                          <a:r>
                            <a:rPr lang="en-US" sz="1800" dirty="0">
                              <a:effectLst/>
                            </a:rPr>
                            <a:t>[b]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i="1" dirty="0" smtClean="0">
                              <a:effectLst/>
                              <a:latin typeface="Symbol" panose="05050102010706020507" pitchFamily="18" charset="2"/>
                            </a:rPr>
                            <a:t>s</a:t>
                          </a:r>
                          <a:r>
                            <a:rPr lang="cs-CZ" sz="1800" dirty="0" smtClean="0">
                              <a:effectLst/>
                            </a:rPr>
                            <a:t> </a:t>
                          </a:r>
                          <a:r>
                            <a:rPr lang="en-US" sz="1800" dirty="0">
                              <a:effectLst/>
                            </a:rPr>
                            <a:t>[b]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123380420"/>
                      </a:ext>
                    </a:extLst>
                  </a:tr>
                  <a:tr h="4884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35" t="-206173" r="-258261" b="-1012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1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28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938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093101561"/>
                      </a:ext>
                    </a:extLst>
                  </a:tr>
                  <a:tr h="4884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0">
                          <a:blip r:embed="rId2"/>
                          <a:stretch>
                            <a:fillRect l="-435" t="-310000" r="-258261" b="-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2</a:t>
                          </a:r>
                          <a:r>
                            <a:rPr lang="en-GB" sz="1800" dirty="0" smtClean="0">
                              <a:effectLst/>
                            </a:rPr>
                            <a:t>.</a:t>
                          </a:r>
                          <a:r>
                            <a:rPr lang="cs-CZ" sz="1800" dirty="0" smtClean="0">
                              <a:effectLst/>
                            </a:rPr>
                            <a:t>68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600"/>
                            </a:spcAft>
                          </a:pPr>
                          <a:r>
                            <a:rPr lang="cs-CZ" sz="1800" dirty="0" smtClean="0">
                              <a:effectLst/>
                            </a:rPr>
                            <a:t>3845</a:t>
                          </a:r>
                          <a:endParaRPr lang="cs-CZ" sz="18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93845402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4" name="Obrázek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210" y="5258743"/>
            <a:ext cx="1551352" cy="136430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96686" y="852179"/>
            <a:ext cx="10885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When neutrons get slowed down and original fast neutrons become thermal neutron then effective cross section of reaction with light nuclei like lithium and boron increases significantly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96686" y="3561834"/>
            <a:ext cx="1036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Neutron hydrogen nucleus scattering can be </a:t>
            </a:r>
            <a:r>
              <a:rPr lang="en-GB" dirty="0"/>
              <a:t>modelled with </a:t>
            </a:r>
            <a:r>
              <a:rPr lang="en-GB" dirty="0" smtClean="0"/>
              <a:t>“Newton's cradle”, </a:t>
            </a:r>
            <a:r>
              <a:rPr lang="en-GB" dirty="0" smtClean="0"/>
              <a:t>i.e. collision of two balls with the same mass.</a:t>
            </a:r>
          </a:p>
          <a:p>
            <a:r>
              <a:rPr lang="en-GB" dirty="0" smtClean="0"/>
              <a:t>Impacting ball</a:t>
            </a:r>
            <a:r>
              <a:rPr lang="cs-CZ" dirty="0" smtClean="0"/>
              <a:t> (neutron) </a:t>
            </a:r>
            <a:r>
              <a:rPr lang="en-GB" dirty="0" smtClean="0"/>
              <a:t>gets stopped if target ball is centrally hit. The targeting ball </a:t>
            </a:r>
            <a:r>
              <a:rPr lang="cs-CZ" dirty="0" smtClean="0"/>
              <a:t>(</a:t>
            </a:r>
            <a:r>
              <a:rPr lang="en-GB" dirty="0" smtClean="0"/>
              <a:t>hydrogen nucleus</a:t>
            </a:r>
            <a:r>
              <a:rPr lang="cs-CZ" dirty="0" smtClean="0"/>
              <a:t>) </a:t>
            </a:r>
            <a:r>
              <a:rPr lang="en-GB" dirty="0" smtClean="0"/>
              <a:t>starts to move </a:t>
            </a:r>
            <a:r>
              <a:rPr lang="en-GB" dirty="0" smtClean="0"/>
              <a:t>with speed of the impacting ball.</a:t>
            </a:r>
          </a:p>
          <a:p>
            <a:r>
              <a:rPr lang="en-GB" dirty="0" smtClean="0"/>
              <a:t>If the </a:t>
            </a:r>
            <a:r>
              <a:rPr lang="en-GB" dirty="0" smtClean="0"/>
              <a:t>target is not </a:t>
            </a:r>
            <a:r>
              <a:rPr lang="en-GB" dirty="0" smtClean="0"/>
              <a:t>hit centrally then the impacting </a:t>
            </a:r>
            <a:r>
              <a:rPr lang="en-GB" dirty="0" smtClean="0"/>
              <a:t>ball keeps on moving with </a:t>
            </a:r>
            <a:r>
              <a:rPr lang="en-GB" dirty="0" smtClean="0"/>
              <a:t>partially reduced speed and energy. After several consequent collisions, energy of free neutron is reduced down to the level of surrounding atoms determined by temperature.</a:t>
            </a:r>
          </a:p>
          <a:p>
            <a:r>
              <a:rPr lang="en-GB" dirty="0" smtClean="0"/>
              <a:t>Materials that effectively slow down fast neutrons are called </a:t>
            </a:r>
            <a:r>
              <a:rPr lang="en-GB" b="1" dirty="0" smtClean="0"/>
              <a:t>moderators</a:t>
            </a:r>
            <a:r>
              <a:rPr lang="en-GB" dirty="0" smtClean="0"/>
              <a:t>. These materials are often</a:t>
            </a:r>
          </a:p>
          <a:p>
            <a:r>
              <a:rPr lang="en-GB" dirty="0" smtClean="0"/>
              <a:t>rich in hydrogen concentration, e.g. paraffin, polyethylene, water… </a:t>
            </a:r>
            <a:r>
              <a:rPr lang="en-GB" dirty="0" smtClean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1033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322319" y="142939"/>
            <a:ext cx="6830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Reaction of neutrons with </a:t>
            </a:r>
            <a:r>
              <a:rPr lang="cs-CZ" sz="2800" dirty="0" err="1" smtClean="0"/>
              <a:t>lithi</a:t>
            </a:r>
            <a:r>
              <a:rPr lang="en-GB" sz="2800" dirty="0" smtClean="0"/>
              <a:t>um</a:t>
            </a:r>
            <a:r>
              <a:rPr lang="cs-CZ" sz="2800" dirty="0" smtClean="0"/>
              <a:t> </a:t>
            </a:r>
            <a:r>
              <a:rPr lang="cs-CZ" sz="2800" baseline="30000" dirty="0" smtClean="0"/>
              <a:t>6</a:t>
            </a:r>
            <a:r>
              <a:rPr lang="cs-CZ" sz="2800" dirty="0" smtClean="0"/>
              <a:t>Li</a:t>
            </a:r>
            <a:r>
              <a:rPr lang="en-GB" sz="2800" dirty="0" smtClean="0"/>
              <a:t> nuclei</a:t>
            </a:r>
            <a:r>
              <a:rPr lang="cs-CZ" sz="2800" dirty="0" smtClean="0"/>
              <a:t> </a:t>
            </a:r>
            <a:endParaRPr lang="cs-CZ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délník 4"/>
              <p:cNvSpPr/>
              <p:nvPr/>
            </p:nvSpPr>
            <p:spPr>
              <a:xfrm>
                <a:off x="4229475" y="1036321"/>
                <a:ext cx="2606754" cy="5338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cs-CZ" sz="2800" i="1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cs-CZ" sz="2800" i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cs-CZ" sz="2800" i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cs-CZ" sz="280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sty m:val="p"/>
                            </m:rPr>
                            <a:rPr lang="cs-CZ" sz="2800" i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cs-CZ" sz="2800" i="0">
                              <a:latin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cs-CZ" sz="2800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cs-CZ" sz="28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cs-CZ" sz="2800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cs-CZ" sz="2800" i="0"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r>
                                <a:rPr lang="cs-CZ" sz="2800" i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Pre>
                                <m:sPrePr>
                                  <m:ctrlPr>
                                    <a:rPr lang="cs-CZ" sz="2800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cs-CZ" sz="2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cs-CZ" sz="2800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cs-CZ" sz="2800" i="0"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  <m:r>
                                    <a:rPr lang="cs-CZ" sz="2800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Pre>
                                    <m:sPrePr>
                                      <m:ctrlPr>
                                        <a:rPr lang="cs-CZ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cs-CZ" sz="2800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cs-CZ" sz="28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cs-CZ" sz="2800" i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sPre>
                                </m:e>
                              </m:sPre>
                            </m:e>
                          </m:sPre>
                        </m:e>
                      </m:sPre>
                    </m:oMath>
                  </m:oMathPara>
                </a14:m>
                <a:endParaRPr lang="cs-CZ" sz="2800" dirty="0"/>
              </a:p>
            </p:txBody>
          </p:sp>
        </mc:Choice>
        <mc:Fallback xmlns="">
          <p:sp>
            <p:nvSpPr>
              <p:cNvPr id="5" name="Obdélní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475" y="1036321"/>
                <a:ext cx="2606754" cy="533864"/>
              </a:xfrm>
              <a:prstGeom prst="rect">
                <a:avLst/>
              </a:prstGeom>
              <a:blipFill>
                <a:blip r:embed="rId2"/>
                <a:stretch>
                  <a:fillRect r="-1569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Obrázek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319" y="2133871"/>
            <a:ext cx="5260431" cy="193303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71154" y="4171406"/>
            <a:ext cx="1036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Energ</a:t>
            </a:r>
            <a:r>
              <a:rPr lang="en-GB" dirty="0" smtClean="0"/>
              <a:t>y of reaction is positive</a:t>
            </a:r>
            <a:r>
              <a:rPr lang="cs-CZ" dirty="0" smtClean="0"/>
              <a:t> </a:t>
            </a:r>
            <a:r>
              <a:rPr lang="cs-CZ" i="1" dirty="0" smtClean="0"/>
              <a:t>Q</a:t>
            </a:r>
            <a:r>
              <a:rPr lang="cs-CZ" dirty="0" smtClean="0"/>
              <a:t> = +4</a:t>
            </a:r>
            <a:r>
              <a:rPr lang="en-GB" dirty="0" smtClean="0"/>
              <a:t>.</a:t>
            </a:r>
            <a:r>
              <a:rPr lang="cs-CZ" dirty="0" smtClean="0"/>
              <a:t>78 </a:t>
            </a:r>
            <a:r>
              <a:rPr lang="cs-CZ" dirty="0" err="1" smtClean="0"/>
              <a:t>MeV</a:t>
            </a:r>
            <a:r>
              <a:rPr lang="en-GB" dirty="0" smtClean="0"/>
              <a:t> (there is no minimal threshold energy)</a:t>
            </a:r>
            <a:endParaRPr lang="cs-CZ" dirty="0" smtClean="0"/>
          </a:p>
          <a:p>
            <a:r>
              <a:rPr lang="en-GB" dirty="0" smtClean="0"/>
              <a:t>Tritium product nucleus shares </a:t>
            </a:r>
            <a:r>
              <a:rPr lang="cs-CZ" dirty="0" smtClean="0"/>
              <a:t>2</a:t>
            </a:r>
            <a:r>
              <a:rPr lang="en-GB" dirty="0" smtClean="0"/>
              <a:t>.</a:t>
            </a:r>
            <a:r>
              <a:rPr lang="cs-CZ" dirty="0" smtClean="0"/>
              <a:t>73 </a:t>
            </a:r>
            <a:r>
              <a:rPr lang="cs-CZ" dirty="0" err="1" smtClean="0"/>
              <a:t>MeV</a:t>
            </a:r>
            <a:r>
              <a:rPr lang="cs-CZ" dirty="0" smtClean="0"/>
              <a:t> </a:t>
            </a:r>
            <a:r>
              <a:rPr lang="en-GB" dirty="0" smtClean="0"/>
              <a:t>and alpha particle product shares 2.05 MeV from released energy</a:t>
            </a:r>
          </a:p>
          <a:p>
            <a:r>
              <a:rPr lang="en-GB" dirty="0" smtClean="0"/>
              <a:t>Reaction products have the same momentum but directed oppositely</a:t>
            </a:r>
          </a:p>
          <a:p>
            <a:r>
              <a:rPr lang="en-GB" dirty="0" smtClean="0"/>
              <a:t>Products, charged ions, can be registered by the pixel detector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176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4990</TotalTime>
  <Words>1116</Words>
  <Application>Microsoft Office PowerPoint</Application>
  <PresentationFormat>Širokoúhlá obrazovka</PresentationFormat>
  <Paragraphs>168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Symbol</vt:lpstr>
      <vt:lpstr>Times New Roman</vt:lpstr>
      <vt:lpstr>Motiv Office</vt:lpstr>
      <vt:lpstr>Detection of Neutrons Using Pixel Detector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References</vt:lpstr>
      <vt:lpstr>Prezentace aplikace PowerPoint</vt:lpstr>
      <vt:lpstr>Prezentace aplikace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Detekce neutronů s MX-10</dc:title>
  <dc:creator>Vícha Vladimír</dc:creator>
  <cp:lastModifiedBy>Michael Holik IEAP</cp:lastModifiedBy>
  <cp:revision>339</cp:revision>
  <dcterms:created xsi:type="dcterms:W3CDTF">2020-08-24T08:58:21Z</dcterms:created>
  <dcterms:modified xsi:type="dcterms:W3CDTF">2020-11-10T06:30:36Z</dcterms:modified>
</cp:coreProperties>
</file>