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6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7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1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2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3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4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5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  <p:sldMasterId id="2147484739" r:id="rId2"/>
    <p:sldMasterId id="2147484754" r:id="rId3"/>
    <p:sldMasterId id="2147484769" r:id="rId4"/>
    <p:sldMasterId id="2147484784" r:id="rId5"/>
    <p:sldMasterId id="2147484799" r:id="rId6"/>
    <p:sldMasterId id="2147484814" r:id="rId7"/>
    <p:sldMasterId id="2147484898" r:id="rId8"/>
    <p:sldMasterId id="2147484906" r:id="rId9"/>
    <p:sldMasterId id="2147485324" r:id="rId10"/>
    <p:sldMasterId id="2147485331" r:id="rId11"/>
    <p:sldMasterId id="2147485339" r:id="rId12"/>
    <p:sldMasterId id="2147485347" r:id="rId13"/>
    <p:sldMasterId id="2147485355" r:id="rId14"/>
    <p:sldMasterId id="2147485363" r:id="rId15"/>
    <p:sldMasterId id="2147485378" r:id="rId16"/>
  </p:sldMasterIdLst>
  <p:notesMasterIdLst>
    <p:notesMasterId r:id="rId57"/>
  </p:notesMasterIdLst>
  <p:handoutMasterIdLst>
    <p:handoutMasterId r:id="rId58"/>
  </p:handoutMasterIdLst>
  <p:sldIdLst>
    <p:sldId id="257" r:id="rId17"/>
    <p:sldId id="871" r:id="rId18"/>
    <p:sldId id="868" r:id="rId19"/>
    <p:sldId id="869" r:id="rId20"/>
    <p:sldId id="870" r:id="rId21"/>
    <p:sldId id="945" r:id="rId22"/>
    <p:sldId id="918" r:id="rId23"/>
    <p:sldId id="289" r:id="rId24"/>
    <p:sldId id="290" r:id="rId25"/>
    <p:sldId id="294" r:id="rId26"/>
    <p:sldId id="364" r:id="rId27"/>
    <p:sldId id="434" r:id="rId28"/>
    <p:sldId id="917" r:id="rId29"/>
    <p:sldId id="873" r:id="rId30"/>
    <p:sldId id="946" r:id="rId31"/>
    <p:sldId id="875" r:id="rId32"/>
    <p:sldId id="823" r:id="rId33"/>
    <p:sldId id="454" r:id="rId34"/>
    <p:sldId id="924" r:id="rId35"/>
    <p:sldId id="896" r:id="rId36"/>
    <p:sldId id="898" r:id="rId37"/>
    <p:sldId id="921" r:id="rId38"/>
    <p:sldId id="840" r:id="rId39"/>
    <p:sldId id="328" r:id="rId40"/>
    <p:sldId id="826" r:id="rId41"/>
    <p:sldId id="864" r:id="rId42"/>
    <p:sldId id="466" r:id="rId43"/>
    <p:sldId id="865" r:id="rId44"/>
    <p:sldId id="347" r:id="rId45"/>
    <p:sldId id="882" r:id="rId46"/>
    <p:sldId id="926" r:id="rId47"/>
    <p:sldId id="883" r:id="rId48"/>
    <p:sldId id="884" r:id="rId49"/>
    <p:sldId id="942" r:id="rId50"/>
    <p:sldId id="783" r:id="rId51"/>
    <p:sldId id="943" r:id="rId52"/>
    <p:sldId id="910" r:id="rId53"/>
    <p:sldId id="911" r:id="rId54"/>
    <p:sldId id="895" r:id="rId55"/>
    <p:sldId id="829" r:id="rId56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66"/>
    <a:srgbClr val="FF9966"/>
    <a:srgbClr val="FF6600"/>
    <a:srgbClr val="FFFF00"/>
    <a:srgbClr val="FFFFCC"/>
    <a:srgbClr val="FFCC99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018" autoAdjust="0"/>
  </p:normalViewPr>
  <p:slideViewPr>
    <p:cSldViewPr snapToGrid="0" snapToObjects="1">
      <p:cViewPr>
        <p:scale>
          <a:sx n="90" d="100"/>
          <a:sy n="90" d="100"/>
        </p:scale>
        <p:origin x="-1352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8" d="100"/>
          <a:sy n="58" d="100"/>
        </p:scale>
        <p:origin x="-1692" y="-78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63" Type="http://schemas.openxmlformats.org/officeDocument/2006/relationships/tableStyles" Target="tableStyles.xml"/><Relationship Id="rId50" Type="http://schemas.openxmlformats.org/officeDocument/2006/relationships/slide" Target="slides/slide34.xml"/><Relationship Id="rId51" Type="http://schemas.openxmlformats.org/officeDocument/2006/relationships/slide" Target="slides/slide35.xml"/><Relationship Id="rId52" Type="http://schemas.openxmlformats.org/officeDocument/2006/relationships/slide" Target="slides/slide36.xml"/><Relationship Id="rId53" Type="http://schemas.openxmlformats.org/officeDocument/2006/relationships/slide" Target="slides/slide37.xml"/><Relationship Id="rId54" Type="http://schemas.openxmlformats.org/officeDocument/2006/relationships/slide" Target="slides/slide38.xml"/><Relationship Id="rId55" Type="http://schemas.openxmlformats.org/officeDocument/2006/relationships/slide" Target="slides/slide39.xml"/><Relationship Id="rId56" Type="http://schemas.openxmlformats.org/officeDocument/2006/relationships/slide" Target="slides/slide40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24.xml"/><Relationship Id="rId41" Type="http://schemas.openxmlformats.org/officeDocument/2006/relationships/slide" Target="slides/slide25.xml"/><Relationship Id="rId42" Type="http://schemas.openxmlformats.org/officeDocument/2006/relationships/slide" Target="slides/slide26.xml"/><Relationship Id="rId43" Type="http://schemas.openxmlformats.org/officeDocument/2006/relationships/slide" Target="slides/slide27.xml"/><Relationship Id="rId44" Type="http://schemas.openxmlformats.org/officeDocument/2006/relationships/slide" Target="slides/slide28.xml"/><Relationship Id="rId45" Type="http://schemas.openxmlformats.org/officeDocument/2006/relationships/slide" Target="slides/slide29.xml"/><Relationship Id="rId46" Type="http://schemas.openxmlformats.org/officeDocument/2006/relationships/slide" Target="slides/slide30.xml"/><Relationship Id="rId47" Type="http://schemas.openxmlformats.org/officeDocument/2006/relationships/slide" Target="slides/slide31.xml"/><Relationship Id="rId48" Type="http://schemas.openxmlformats.org/officeDocument/2006/relationships/slide" Target="slides/slide32.xml"/><Relationship Id="rId49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4.xml"/><Relationship Id="rId31" Type="http://schemas.openxmlformats.org/officeDocument/2006/relationships/slide" Target="slides/slide15.xml"/><Relationship Id="rId32" Type="http://schemas.openxmlformats.org/officeDocument/2006/relationships/slide" Target="slides/slide16.xml"/><Relationship Id="rId33" Type="http://schemas.openxmlformats.org/officeDocument/2006/relationships/slide" Target="slides/slide17.xml"/><Relationship Id="rId34" Type="http://schemas.openxmlformats.org/officeDocument/2006/relationships/slide" Target="slides/slide18.xml"/><Relationship Id="rId35" Type="http://schemas.openxmlformats.org/officeDocument/2006/relationships/slide" Target="slides/slide19.xml"/><Relationship Id="rId36" Type="http://schemas.openxmlformats.org/officeDocument/2006/relationships/slide" Target="slides/slide20.xml"/><Relationship Id="rId37" Type="http://schemas.openxmlformats.org/officeDocument/2006/relationships/slide" Target="slides/slide21.xml"/><Relationship Id="rId38" Type="http://schemas.openxmlformats.org/officeDocument/2006/relationships/slide" Target="slides/slide22.xml"/><Relationship Id="rId39" Type="http://schemas.openxmlformats.org/officeDocument/2006/relationships/slide" Target="slides/slide23.xml"/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slide" Target="slides/slide6.xml"/><Relationship Id="rId23" Type="http://schemas.openxmlformats.org/officeDocument/2006/relationships/slide" Target="slides/slide7.xml"/><Relationship Id="rId24" Type="http://schemas.openxmlformats.org/officeDocument/2006/relationships/slide" Target="slides/slide8.xml"/><Relationship Id="rId25" Type="http://schemas.openxmlformats.org/officeDocument/2006/relationships/slide" Target="slides/slide9.xml"/><Relationship Id="rId26" Type="http://schemas.openxmlformats.org/officeDocument/2006/relationships/slide" Target="slides/slide10.xml"/><Relationship Id="rId27" Type="http://schemas.openxmlformats.org/officeDocument/2006/relationships/slide" Target="slides/slide11.xml"/><Relationship Id="rId28" Type="http://schemas.openxmlformats.org/officeDocument/2006/relationships/slide" Target="slides/slide12.xml"/><Relationship Id="rId29" Type="http://schemas.openxmlformats.org/officeDocument/2006/relationships/slide" Target="slides/slide13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F27D0C-025B-0D41-986C-52C5284E98B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33898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34D717-0EF9-5647-9BF6-60A123F0BE4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94541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948A9AC-23BF-2442-9F0C-D52D0F29EB79}" type="slidenum">
              <a:rPr lang="cs-CZ" sz="1200"/>
              <a:pPr algn="r" eaLnBrk="1" hangingPunct="1"/>
              <a:t>8</a:t>
            </a:fld>
            <a:endParaRPr lang="cs-CZ" sz="1200"/>
          </a:p>
        </p:txBody>
      </p:sp>
      <p:sp>
        <p:nvSpPr>
          <p:cNvPr id="538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538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9B6C77DF-30AE-EA41-8FB8-2FA394D515AF}" type="slidenum">
              <a:rPr lang="cs-CZ" smtClean="0"/>
              <a:pPr eaLnBrk="1" hangingPunct="1">
                <a:defRPr/>
              </a:pPr>
              <a:t>8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6400FA92-1DB5-AF4D-B962-E0E297D98118}" type="slidenum">
              <a:rPr lang="cs-CZ" smtClean="0">
                <a:solidFill>
                  <a:prstClr val="black"/>
                </a:solidFill>
              </a:rPr>
              <a:pPr eaLnBrk="1" hangingPunct="1">
                <a:defRPr/>
              </a:pPr>
              <a:t>18</a:t>
            </a:fld>
            <a:endParaRPr lang="cs-CZ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4F341B-8E9B-D545-86A2-1ACFC3E72345}" type="slidenum">
              <a:rPr lang="cs-CZ">
                <a:solidFill>
                  <a:prstClr val="black"/>
                </a:solidFill>
                <a:latin typeface="Calibri"/>
              </a:rPr>
              <a:pPr>
                <a:defRPr/>
              </a:pPr>
              <a:t>19</a:t>
            </a:fld>
            <a:endParaRPr lang="cs-CZ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4515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200"/>
          </a:p>
        </p:txBody>
      </p:sp>
      <p:sp>
        <p:nvSpPr>
          <p:cNvPr id="64516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7ECD9AFB-99F7-C147-ADDD-C9468ECD877A}" type="slidenum">
              <a:rPr lang="cs-CZ" sz="1200"/>
              <a:pPr eaLnBrk="1" hangingPunct="1">
                <a:defRPr/>
              </a:pPr>
              <a:t>23</a:t>
            </a:fld>
            <a:endParaRPr lang="cs-CZ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144194CB-0BAA-9943-AECB-33C7670F43C6}" type="slidenum">
              <a:rPr lang="cs-CZ" sz="1200"/>
              <a:pPr eaLnBrk="1" hangingPunct="1">
                <a:defRPr/>
              </a:pPr>
              <a:t>24</a:t>
            </a:fld>
            <a:endParaRPr lang="cs-CZ" sz="1200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E1827B-1C26-5B4B-A28A-16C48BDC3748}" type="slidenum">
              <a:rPr lang="cs-CZ">
                <a:solidFill>
                  <a:prstClr val="black"/>
                </a:solidFill>
                <a:latin typeface="Calibri"/>
              </a:rPr>
              <a:pPr>
                <a:defRPr/>
              </a:pPr>
              <a:t>25</a:t>
            </a:fld>
            <a:endParaRPr lang="cs-CZ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72000" cy="3429000"/>
          </a:xfrm>
          <a:ln/>
        </p:spPr>
      </p:sp>
      <p:sp>
        <p:nvSpPr>
          <p:cNvPr id="78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16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E1827B-1C26-5B4B-A28A-16C48BDC3748}" type="slidenum">
              <a:rPr lang="cs-CZ">
                <a:solidFill>
                  <a:prstClr val="black"/>
                </a:solidFill>
                <a:latin typeface="Calibri"/>
              </a:rPr>
              <a:pPr>
                <a:defRPr/>
              </a:pPr>
              <a:t>26</a:t>
            </a:fld>
            <a:endParaRPr lang="cs-CZ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72000" cy="3429000"/>
          </a:xfrm>
          <a:ln/>
        </p:spPr>
      </p:sp>
      <p:sp>
        <p:nvSpPr>
          <p:cNvPr id="78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16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51E123-D119-184C-9C78-6AD2C9983DDF}" type="slidenum">
              <a:rPr lang="cs-CZ"/>
              <a:pPr>
                <a:defRPr/>
              </a:pPr>
              <a:t>27</a:t>
            </a:fld>
            <a:endParaRPr lang="cs-CZ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72000" cy="3429000"/>
          </a:xfrm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16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51E123-D119-184C-9C78-6AD2C9983DDF}" type="slidenum">
              <a:rPr lang="cs-CZ"/>
              <a:pPr>
                <a:defRPr/>
              </a:pPr>
              <a:t>28</a:t>
            </a:fld>
            <a:endParaRPr lang="cs-CZ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72000" cy="3429000"/>
          </a:xfrm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16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035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100355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BF82716-9CD0-3A47-B99D-9F5D08782C16}" type="slidenum">
              <a:rPr lang="cs-CZ" sz="1200"/>
              <a:pPr algn="r" eaLnBrk="1" hangingPunct="1"/>
              <a:t>9</a:t>
            </a:fld>
            <a:endParaRPr lang="cs-CZ" sz="1200"/>
          </a:p>
        </p:txBody>
      </p:sp>
      <p:sp>
        <p:nvSpPr>
          <p:cNvPr id="1107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3F57A58C-6B26-B24A-966D-9F10B11330C9}" type="slidenum">
              <a:rPr lang="cs-CZ" smtClean="0"/>
              <a:pPr eaLnBrk="1" hangingPunct="1">
                <a:defRPr/>
              </a:pPr>
              <a:t>9</a:t>
            </a:fld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charset="0"/>
              </a:rPr>
              <a:t>In this picture there is shown our Experimental setup. On the left side we can see the </a:t>
            </a:r>
            <a:r>
              <a:rPr lang="en-US" dirty="0" err="1">
                <a:latin typeface="Times New Roman" charset="0"/>
              </a:rPr>
              <a:t>Hamammatsu</a:t>
            </a:r>
            <a:r>
              <a:rPr lang="en-US" dirty="0">
                <a:latin typeface="Times New Roman" charset="0"/>
              </a:rPr>
              <a:t> x ray tube and the translation stages with a sample. On the opposite side there are the detector Medipix and </a:t>
            </a:r>
            <a:r>
              <a:rPr lang="en-US" dirty="0" err="1">
                <a:latin typeface="Times New Roman" charset="0"/>
              </a:rPr>
              <a:t>carroousel</a:t>
            </a:r>
            <a:r>
              <a:rPr lang="en-US" dirty="0">
                <a:latin typeface="Times New Roman" charset="0"/>
              </a:rPr>
              <a:t>.</a:t>
            </a:r>
            <a:endParaRPr lang="cs-CZ" dirty="0">
              <a:latin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0D5EA313-DF1D-9944-BE0B-F67DA67F4B22}" type="slidenum">
              <a:rPr lang="cs-CZ" smtClean="0"/>
              <a:pPr eaLnBrk="1" hangingPunct="1">
                <a:defRPr/>
              </a:pPr>
              <a:t>10</a:t>
            </a:fld>
            <a:endParaRPr 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Next, tomography was followed by reconstruction of every slice. For calculation of missing angles we use interactive algorithm instead (insted) of filtered back projection.</a:t>
            </a:r>
          </a:p>
          <a:p>
            <a:pPr eaLnBrk="1" hangingPunct="1">
              <a:defRPr/>
            </a:pPr>
            <a:r>
              <a:rPr lang="en-US"/>
              <a:t> OSEM = Oredered Subset Expectancy Maximization (size of subset = 5)</a:t>
            </a:r>
            <a:endParaRPr lang="cs-CZ"/>
          </a:p>
        </p:txBody>
      </p:sp>
      <p:sp>
        <p:nvSpPr>
          <p:cNvPr id="38915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200"/>
          </a:p>
        </p:txBody>
      </p:sp>
      <p:sp>
        <p:nvSpPr>
          <p:cNvPr id="38916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CDD2C865-1A45-BA45-94E9-DED8FE66372B}" type="slidenum">
              <a:rPr lang="cs-CZ" sz="1200"/>
              <a:pPr eaLnBrk="1" hangingPunct="1">
                <a:defRPr/>
              </a:pPr>
              <a:t>11</a:t>
            </a:fld>
            <a:endParaRPr lang="cs-CZ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20DCF2-2404-164E-875B-9CE57E756727}" type="slidenum">
              <a:rPr lang="cs-CZ">
                <a:solidFill>
                  <a:prstClr val="black"/>
                </a:solidFill>
              </a:rPr>
              <a:pPr/>
              <a:t>12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179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200"/>
          </a:p>
        </p:txBody>
      </p:sp>
      <p:sp>
        <p:nvSpPr>
          <p:cNvPr id="50180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1AA911CC-0F32-D747-B3DA-D43619A1937A}" type="slidenum">
              <a:rPr lang="cs-CZ" sz="1200"/>
              <a:pPr eaLnBrk="1" hangingPunct="1">
                <a:defRPr/>
              </a:pPr>
              <a:t>13</a:t>
            </a:fld>
            <a:endParaRPr lang="cs-CZ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27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200"/>
          </a:p>
        </p:txBody>
      </p:sp>
      <p:sp>
        <p:nvSpPr>
          <p:cNvPr id="52228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11406CF-E606-C741-9696-FA2D9F378567}" type="slidenum">
              <a:rPr lang="cs-CZ" sz="1200"/>
              <a:pPr eaLnBrk="1" hangingPunct="1">
                <a:defRPr/>
              </a:pPr>
              <a:t>14</a:t>
            </a:fld>
            <a:endParaRPr lang="cs-CZ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40C33AC-69F2-7646-ADEE-6F264623CFAF}" type="slidenum">
              <a:rPr lang="cs-CZ" sz="1200"/>
              <a:pPr algn="r" eaLnBrk="1" hangingPunct="1"/>
              <a:t>16</a:t>
            </a:fld>
            <a:endParaRPr lang="cs-CZ" sz="1200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324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200"/>
          </a:p>
        </p:txBody>
      </p:sp>
      <p:sp>
        <p:nvSpPr>
          <p:cNvPr id="56325" name="Zástupný symbol pro číslo snímku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49F7E501-09E2-3E44-805A-910264CAB3D2}" type="slidenum">
              <a:rPr lang="cs-CZ" sz="1200"/>
              <a:pPr eaLnBrk="1" hangingPunct="1">
                <a:defRPr/>
              </a:pPr>
              <a:t>16</a:t>
            </a:fld>
            <a:endParaRPr lang="cs-CZ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34D717-0EF9-5647-9BF6-60A123F0BE4F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5.jpe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5.jpe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3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3.png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3.png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828800" indent="0">
              <a:buNone/>
              <a:defRPr/>
            </a:lvl5pPr>
          </a:lstStyle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99F4B-C945-7040-BCC5-6B0D07EB82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36959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667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719351"/>
      </p:ext>
    </p:extLst>
  </p:cSld>
  <p:clrMapOvr>
    <a:masterClrMapping/>
  </p:clrMapOvr>
  <p:transition xmlns:p14="http://schemas.microsoft.com/office/powerpoint/2010/main"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4893724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smtClean="0">
                  <a:solidFill>
                    <a:srgbClr val="40458C"/>
                  </a:solidFill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22205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9032951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xfrm>
            <a:off x="236538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5361870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7364882"/>
      </p:ext>
    </p:extLst>
  </p:cSld>
  <p:clrMapOvr>
    <a:masterClrMapping/>
  </p:clrMapOvr>
  <p:transition xmlns:p14="http://schemas.microsoft.com/office/powerpoint/2010/main"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053863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1" y="44624"/>
            <a:ext cx="3321613" cy="9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5"/>
          <p:cNvSpPr txBox="1">
            <a:spLocks/>
          </p:cNvSpPr>
          <p:nvPr userDrawn="1"/>
        </p:nvSpPr>
        <p:spPr>
          <a:xfrm>
            <a:off x="12700" y="6553200"/>
            <a:ext cx="3551238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l-GR" sz="1100" b="1" i="1" kern="1200" baseline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4</a:t>
            </a:r>
            <a:r>
              <a:rPr lang="en-US" baseline="30000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th</a:t>
            </a:r>
            <a:r>
              <a:rPr lang="en-US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 GA Meeting: WP5</a:t>
            </a:r>
            <a:endParaRPr lang="en-US">
              <a:solidFill>
                <a:srgbClr val="660066">
                  <a:lumMod val="50000"/>
                </a:srgbClr>
              </a:solidFill>
              <a:latin typeface="Tahoma"/>
              <a:cs typeface="Arial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6252" y="1340768"/>
            <a:ext cx="9117748" cy="4392488"/>
          </a:xfrm>
        </p:spPr>
        <p:txBody>
          <a:bodyPr>
            <a:normAutofit/>
          </a:bodyPr>
          <a:lstStyle>
            <a:lvl1pPr marL="0" indent="0" algn="ctr">
              <a:buNone/>
              <a:defRPr lang="en-GB" sz="4000" b="1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316913" y="6546850"/>
            <a:ext cx="369887" cy="3111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20000"/>
              </a:spcBef>
              <a:defRPr sz="1100" b="1" i="1">
                <a:solidFill>
                  <a:srgbClr val="330033"/>
                </a:solidFill>
                <a:latin typeface="Tahoma" charset="0"/>
              </a:defRPr>
            </a:lvl1pPr>
          </a:lstStyle>
          <a:p>
            <a:fld id="{823A91B0-E3CB-2047-9A0E-CF0406BADBF9}" type="slidenum">
              <a:rPr lang="en-GB" smtClean="0">
                <a:cs typeface="Arial" charset="0"/>
              </a:rPr>
              <a:pPr/>
              <a:t>‹#›</a:t>
            </a:fld>
            <a:endParaRPr lang="en-GB" smtClean="0">
              <a:cs typeface="Arial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7"/>
          </p:nvPr>
        </p:nvSpPr>
        <p:spPr>
          <a:xfrm>
            <a:off x="3635375" y="6546850"/>
            <a:ext cx="1441450" cy="311150"/>
          </a:xfrm>
        </p:spPr>
        <p:txBody>
          <a:bodyPr/>
          <a:lstStyle>
            <a:lvl1pPr algn="ctr">
              <a:spcBef>
                <a:spcPct val="20000"/>
              </a:spcBef>
              <a:defRPr lang="en-US" sz="1100" b="1" i="1" kern="120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10.11.2020</a:t>
            </a:r>
            <a:endParaRPr lang="en-GB" dirty="0">
              <a:solidFill>
                <a:srgbClr val="660066">
                  <a:lumMod val="50000"/>
                </a:srgbClr>
              </a:solidFill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48221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smtClean="0">
                  <a:solidFill>
                    <a:srgbClr val="40458C"/>
                  </a:solidFill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/>
                  <a:endParaRPr lang="en-US" sz="2800" smtClean="0">
                    <a:solidFill>
                      <a:srgbClr val="40458C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245209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9263036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xfrm>
            <a:off x="236538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263003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2899163"/>
      </p:ext>
    </p:extLst>
  </p:cSld>
  <p:clrMapOvr>
    <a:masterClrMapping/>
  </p:clrMapOvr>
  <p:transition xmlns:p14="http://schemas.microsoft.com/office/powerpoint/2010/main"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4697560"/>
      </p:ext>
    </p:extLst>
  </p:cSld>
  <p:clrMapOvr>
    <a:masterClrMapping/>
  </p:clrMapOvr>
  <p:transition xmlns:p14="http://schemas.microsoft.com/office/powerpoint/2010/main"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1" y="44624"/>
            <a:ext cx="3321613" cy="9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5"/>
          <p:cNvSpPr txBox="1">
            <a:spLocks/>
          </p:cNvSpPr>
          <p:nvPr userDrawn="1"/>
        </p:nvSpPr>
        <p:spPr>
          <a:xfrm>
            <a:off x="12700" y="6553200"/>
            <a:ext cx="3551238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l-GR" sz="1100" b="1" i="1" kern="1200" baseline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4</a:t>
            </a:r>
            <a:r>
              <a:rPr lang="en-US" baseline="30000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th</a:t>
            </a:r>
            <a:r>
              <a:rPr lang="en-US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 GA Meeting: WP5</a:t>
            </a:r>
            <a:endParaRPr lang="en-US">
              <a:solidFill>
                <a:srgbClr val="660066">
                  <a:lumMod val="50000"/>
                </a:srgbClr>
              </a:solidFill>
              <a:latin typeface="Tahoma"/>
              <a:cs typeface="Arial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6252" y="1340768"/>
            <a:ext cx="9117748" cy="4392488"/>
          </a:xfrm>
        </p:spPr>
        <p:txBody>
          <a:bodyPr>
            <a:normAutofit/>
          </a:bodyPr>
          <a:lstStyle>
            <a:lvl1pPr marL="0" indent="0" algn="ctr">
              <a:buNone/>
              <a:defRPr lang="en-GB" sz="4000" b="1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316913" y="6546850"/>
            <a:ext cx="369887" cy="3111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20000"/>
              </a:spcBef>
              <a:defRPr sz="1100" b="1" i="1">
                <a:solidFill>
                  <a:srgbClr val="330033"/>
                </a:solidFill>
                <a:latin typeface="Tahoma" charset="0"/>
              </a:defRPr>
            </a:lvl1pPr>
          </a:lstStyle>
          <a:p>
            <a:fld id="{823A91B0-E3CB-2047-9A0E-CF0406BADBF9}" type="slidenum">
              <a:rPr lang="en-GB" smtClean="0">
                <a:cs typeface="Arial" charset="0"/>
              </a:rPr>
              <a:pPr/>
              <a:t>‹#›</a:t>
            </a:fld>
            <a:endParaRPr lang="en-GB" smtClean="0">
              <a:cs typeface="Arial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7"/>
          </p:nvPr>
        </p:nvSpPr>
        <p:spPr>
          <a:xfrm>
            <a:off x="3635375" y="6546850"/>
            <a:ext cx="1441450" cy="311150"/>
          </a:xfrm>
        </p:spPr>
        <p:txBody>
          <a:bodyPr/>
          <a:lstStyle>
            <a:lvl1pPr algn="ctr">
              <a:spcBef>
                <a:spcPct val="20000"/>
              </a:spcBef>
              <a:defRPr lang="en-US" sz="1100" b="1" i="1" kern="120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660066">
                    <a:lumMod val="50000"/>
                  </a:srgbClr>
                </a:solidFill>
                <a:latin typeface="Tahoma"/>
                <a:cs typeface="Arial"/>
              </a:rPr>
              <a:t>10.11.2020</a:t>
            </a:r>
            <a:endParaRPr lang="en-GB" dirty="0">
              <a:solidFill>
                <a:srgbClr val="660066">
                  <a:lumMod val="50000"/>
                </a:srgbClr>
              </a:solidFill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571786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0951138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7038827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279152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0064385"/>
      </p:ext>
    </p:extLst>
  </p:cSld>
  <p:clrMapOvr>
    <a:masterClrMapping/>
  </p:clrMapOvr>
  <p:transition xmlns:p14="http://schemas.microsoft.com/office/powerpoint/2010/main"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988260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756310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709457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3852624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4034901"/>
      </p:ext>
    </p:extLst>
  </p:cSld>
  <p:clrMapOvr>
    <a:masterClrMapping/>
  </p:clrMapOvr>
  <p:transition xmlns:p14="http://schemas.microsoft.com/office/powerpoint/2010/main"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5176827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915212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9185027"/>
      </p:ext>
    </p:extLst>
  </p:cSld>
  <p:clrMapOvr>
    <a:masterClrMapping/>
  </p:clrMapOvr>
  <p:transition xmlns:p14="http://schemas.microsoft.com/office/powerpoint/2010/main"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82466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967950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239667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9603733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4041533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6462082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365588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8773886"/>
      </p:ext>
    </p:extLst>
  </p:cSld>
  <p:clrMapOvr>
    <a:masterClrMapping/>
  </p:clrMapOvr>
  <p:transition xmlns:p14="http://schemas.microsoft.com/office/powerpoint/2010/main"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696676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009517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3121322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6122748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8123732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7158190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3493343"/>
      </p:ext>
    </p:extLst>
  </p:cSld>
  <p:clrMapOvr>
    <a:masterClrMapping/>
  </p:clrMapOvr>
  <p:transition xmlns:p14="http://schemas.microsoft.com/office/powerpoint/2010/main"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084522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452378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692255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6120472"/>
      </p:ext>
    </p:extLst>
  </p:cSld>
  <p:clrMapOvr>
    <a:masterClrMapping/>
  </p:clrMapOvr>
  <p:transition xmlns:p14="http://schemas.microsoft.com/office/powerpoint/2010/main"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828800" indent="0">
              <a:buNone/>
              <a:defRPr/>
            </a:lvl5pPr>
          </a:lstStyle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99F4B-C945-7040-BCC5-6B0D07EB820C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526610"/>
      </p:ext>
    </p:extLst>
  </p:cSld>
  <p:clrMapOvr>
    <a:masterClrMapping/>
  </p:clrMapOvr>
  <p:transition xmlns:p14="http://schemas.microsoft.com/office/powerpoint/2010/main"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C9746-7C2C-4645-8A10-571D41D8D219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530523"/>
      </p:ext>
    </p:extLst>
  </p:cSld>
  <p:clrMapOvr>
    <a:masterClrMapping/>
  </p:clrMapOvr>
  <p:transition xmlns:p14="http://schemas.microsoft.com/office/powerpoint/2010/main"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1656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68208"/>
      </p:ext>
    </p:extLst>
  </p:cSld>
  <p:clrMapOvr>
    <a:masterClrMapping/>
  </p:clrMapOvr>
  <p:transition xmlns:p14="http://schemas.microsoft.com/office/powerpoint/2010/main"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929167"/>
      </p:ext>
    </p:extLst>
  </p:cSld>
  <p:clrMapOvr>
    <a:masterClrMapping/>
  </p:clrMapOvr>
  <p:transition xmlns:p14="http://schemas.microsoft.com/office/powerpoint/2010/main"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68402"/>
      </p:ext>
    </p:extLst>
  </p:cSld>
  <p:clrMapOvr>
    <a:masterClrMapping/>
  </p:clrMapOvr>
  <p:transition xmlns:p14="http://schemas.microsoft.com/office/powerpoint/2010/main"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60350"/>
            <a:ext cx="7346950" cy="9366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55650" y="1484313"/>
            <a:ext cx="3884613" cy="4681537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792663" y="1484313"/>
            <a:ext cx="3884612" cy="22637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792663" y="3900488"/>
            <a:ext cx="3884612" cy="226536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453188"/>
            <a:ext cx="1800225" cy="2873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6BE2F-7443-0648-8102-31C6E2D63520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5073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3116263" y="6332538"/>
            <a:ext cx="3176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40458C"/>
                </a:solidFill>
              </a:rPr>
              <a:t>Preparing for the First Flight of Medipix on the ISS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5943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48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405DB-0F8C-D040-970A-EFB9D806EC0D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2196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79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5A4D-DA29-6844-8EF2-A1323A5EBFD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31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9748595"/>
      </p:ext>
    </p:extLst>
  </p:cSld>
  <p:clrMapOvr>
    <a:masterClrMapping/>
  </p:clrMapOvr>
  <p:transition xmlns:p14="http://schemas.microsoft.com/office/powerpoint/2010/main"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2684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828800" indent="0">
              <a:buNone/>
              <a:defRPr/>
            </a:lvl5pPr>
          </a:lstStyle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99F4B-C945-7040-BCC5-6B0D07EB820C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66997"/>
      </p:ext>
    </p:extLst>
  </p:cSld>
  <p:clrMapOvr>
    <a:masterClrMapping/>
  </p:clrMapOvr>
  <p:transition xmlns:p14="http://schemas.microsoft.com/office/powerpoint/2010/main"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C9746-7C2C-4645-8A10-571D41D8D219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492255"/>
      </p:ext>
    </p:extLst>
  </p:cSld>
  <p:clrMapOvr>
    <a:masterClrMapping/>
  </p:clrMapOvr>
  <p:transition xmlns:p14="http://schemas.microsoft.com/office/powerpoint/2010/main"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94568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90374"/>
      </p:ext>
    </p:extLst>
  </p:cSld>
  <p:clrMapOvr>
    <a:masterClrMapping/>
  </p:clrMapOvr>
  <p:transition xmlns:p14="http://schemas.microsoft.com/office/powerpoint/2010/main"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63183"/>
      </p:ext>
    </p:extLst>
  </p:cSld>
  <p:clrMapOvr>
    <a:masterClrMapping/>
  </p:clrMapOvr>
  <p:transition xmlns:p14="http://schemas.microsoft.com/office/powerpoint/2010/main"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60350"/>
            <a:ext cx="7346950" cy="9366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55650" y="1484313"/>
            <a:ext cx="3884613" cy="4681537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792663" y="1484313"/>
            <a:ext cx="3884612" cy="22637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792663" y="3900488"/>
            <a:ext cx="3884612" cy="226536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453188"/>
            <a:ext cx="1800225" cy="2873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6BE2F-7443-0648-8102-31C6E2D63520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0695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3116263" y="6332538"/>
            <a:ext cx="3176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40458C"/>
                </a:solidFill>
              </a:rPr>
              <a:t>Preparing for the First Flight of Medipix on the ISS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5943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48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405DB-0F8C-D040-970A-EFB9D806EC0D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4882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2687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320766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8329559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55225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6675150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0403763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C9746-7C2C-4645-8A10-571D41D8D2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2898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4490800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6583369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3141593"/>
      </p:ext>
    </p:extLst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4789301"/>
      </p:ext>
    </p:extLst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667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6513336"/>
      </p:ext>
    </p:extLst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536496"/>
      </p:ext>
    </p:extLst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7164013"/>
      </p:ext>
    </p:extLst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9241351"/>
      </p:ext>
    </p:extLst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8364245"/>
      </p:ext>
    </p:extLst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461011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1345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2620481"/>
      </p:ext>
    </p:extLst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1427713"/>
      </p:ext>
    </p:extLst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4120589"/>
      </p:ext>
    </p:extLst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115398"/>
      </p:ext>
    </p:extLst>
  </p:cSld>
  <p:clrMapOvr>
    <a:masterClrMapping/>
  </p:clrMapOvr>
  <p:transition xmlns:p14="http://schemas.microsoft.com/office/powerpoint/2010/main"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102382"/>
      </p:ext>
    </p:extLst>
  </p:cSld>
  <p:clrMapOvr>
    <a:masterClrMapping/>
  </p:clrMapOvr>
  <p:transition xmlns:p14="http://schemas.microsoft.com/office/powerpoint/2010/main"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6873685"/>
      </p:ext>
    </p:extLst>
  </p:cSld>
  <p:clrMapOvr>
    <a:masterClrMapping/>
  </p:clrMapOvr>
  <p:transition xmlns:p14="http://schemas.microsoft.com/office/powerpoint/2010/main"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2434962"/>
      </p:ext>
    </p:extLst>
  </p:cSld>
  <p:clrMapOvr>
    <a:masterClrMapping/>
  </p:clrMapOvr>
  <p:transition xmlns:p14="http://schemas.microsoft.com/office/powerpoint/2010/main"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757649"/>
      </p:ext>
    </p:extLst>
  </p:cSld>
  <p:clrMapOvr>
    <a:masterClrMapping/>
  </p:clrMapOvr>
  <p:transition xmlns:p14="http://schemas.microsoft.com/office/powerpoint/2010/main"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667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6788670"/>
      </p:ext>
    </p:extLst>
  </p:cSld>
  <p:clrMapOvr>
    <a:masterClrMapping/>
  </p:clrMapOvr>
  <p:transition xmlns:p14="http://schemas.microsoft.com/office/powerpoint/2010/main"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7734686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Stanislav Pospíšil, Virtual IEEE NPSS Workshop on Application of Radiation Instrumentation "Jakarta", 9-11/11/2020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60569"/>
      </p:ext>
    </p:extLst>
  </p:cSld>
  <p:clrMapOvr>
    <a:masterClrMapping/>
  </p:clrMapOvr>
  <p:transition xmlns:p14="http://schemas.microsoft.com/office/powerpoint/2010/main"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2031471"/>
      </p:ext>
    </p:extLst>
  </p:cSld>
  <p:clrMapOvr>
    <a:masterClrMapping/>
  </p:clrMapOvr>
  <p:transition xmlns:p14="http://schemas.microsoft.com/office/powerpoint/2010/main"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757680"/>
      </p:ext>
    </p:extLst>
  </p:cSld>
  <p:clrMapOvr>
    <a:masterClrMapping/>
  </p:clrMapOvr>
  <p:transition xmlns:p14="http://schemas.microsoft.com/office/powerpoint/2010/main"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631933"/>
      </p:ext>
    </p:extLst>
  </p:cSld>
  <p:clrMapOvr>
    <a:masterClrMapping/>
  </p:clrMapOvr>
  <p:transition xmlns:p14="http://schemas.microsoft.com/office/powerpoint/2010/main"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1768761"/>
      </p:ext>
    </p:extLst>
  </p:cSld>
  <p:clrMapOvr>
    <a:masterClrMapping/>
  </p:clrMapOvr>
  <p:transition xmlns:p14="http://schemas.microsoft.com/office/powerpoint/2010/main"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2404195"/>
      </p:ext>
    </p:extLst>
  </p:cSld>
  <p:clrMapOvr>
    <a:masterClrMapping/>
  </p:clrMapOvr>
  <p:transition xmlns:p14="http://schemas.microsoft.com/office/powerpoint/2010/main"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057026"/>
      </p:ext>
    </p:extLst>
  </p:cSld>
  <p:clrMapOvr>
    <a:masterClrMapping/>
  </p:clrMapOvr>
  <p:transition xmlns:p14="http://schemas.microsoft.com/office/powerpoint/2010/main"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8909535"/>
      </p:ext>
    </p:extLst>
  </p:cSld>
  <p:clrMapOvr>
    <a:masterClrMapping/>
  </p:clrMapOvr>
  <p:transition xmlns:p14="http://schemas.microsoft.com/office/powerpoint/2010/main"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2880174"/>
      </p:ext>
    </p:extLst>
  </p:cSld>
  <p:clrMapOvr>
    <a:masterClrMapping/>
  </p:clrMapOvr>
  <p:transition xmlns:p14="http://schemas.microsoft.com/office/powerpoint/2010/main"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0463888"/>
      </p:ext>
    </p:extLst>
  </p:cSld>
  <p:clrMapOvr>
    <a:masterClrMapping/>
  </p:clrMapOvr>
  <p:transition xmlns:p14="http://schemas.microsoft.com/office/powerpoint/2010/main"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9898320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Stanislav Pospíšil, Virtual IEEE NPSS Workshop on Application of Radiation Instrumentation "Jakarta", 9-11/11/2020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61946"/>
      </p:ext>
    </p:extLst>
  </p:cSld>
  <p:clrMapOvr>
    <a:masterClrMapping/>
  </p:clrMapOvr>
  <p:transition xmlns:p14="http://schemas.microsoft.com/office/powerpoint/2010/main"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3073437"/>
      </p:ext>
    </p:extLst>
  </p:cSld>
  <p:clrMapOvr>
    <a:masterClrMapping/>
  </p:clrMapOvr>
  <p:transition xmlns:p14="http://schemas.microsoft.com/office/powerpoint/2010/main"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4179421"/>
      </p:ext>
    </p:extLst>
  </p:cSld>
  <p:clrMapOvr>
    <a:masterClrMapping/>
  </p:clrMapOvr>
  <p:transition xmlns:p14="http://schemas.microsoft.com/office/powerpoint/2010/main"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667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7913219"/>
      </p:ext>
    </p:extLst>
  </p:cSld>
  <p:clrMapOvr>
    <a:masterClrMapping/>
  </p:clrMapOvr>
  <p:transition xmlns:p14="http://schemas.microsoft.com/office/powerpoint/2010/main"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275386"/>
      </p:ext>
    </p:extLst>
  </p:cSld>
  <p:clrMapOvr>
    <a:masterClrMapping/>
  </p:clrMapOvr>
  <p:transition xmlns:p14="http://schemas.microsoft.com/office/powerpoint/2010/main"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2004575"/>
      </p:ext>
    </p:extLst>
  </p:cSld>
  <p:clrMapOvr>
    <a:masterClrMapping/>
  </p:clrMapOvr>
  <p:transition xmlns:p14="http://schemas.microsoft.com/office/powerpoint/2010/main"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4725724"/>
      </p:ext>
    </p:extLst>
  </p:cSld>
  <p:clrMapOvr>
    <a:masterClrMapping/>
  </p:clrMapOvr>
  <p:transition xmlns:p14="http://schemas.microsoft.com/office/powerpoint/2010/main"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3117383"/>
      </p:ext>
    </p:extLst>
  </p:cSld>
  <p:clrMapOvr>
    <a:masterClrMapping/>
  </p:clrMapOvr>
  <p:transition xmlns:p14="http://schemas.microsoft.com/office/powerpoint/2010/main"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5603572"/>
      </p:ext>
    </p:extLst>
  </p:cSld>
  <p:clrMapOvr>
    <a:masterClrMapping/>
  </p:clrMapOvr>
  <p:transition xmlns:p14="http://schemas.microsoft.com/office/powerpoint/2010/main"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0039644"/>
      </p:ext>
    </p:extLst>
  </p:cSld>
  <p:clrMapOvr>
    <a:masterClrMapping/>
  </p:clrMapOvr>
  <p:transition xmlns:p14="http://schemas.microsoft.com/office/powerpoint/2010/main"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9129935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60350"/>
            <a:ext cx="7346950" cy="9366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55650" y="1484313"/>
            <a:ext cx="3884613" cy="4681537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792663" y="1484313"/>
            <a:ext cx="3884612" cy="22637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792663" y="3900488"/>
            <a:ext cx="3884612" cy="226536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453188"/>
            <a:ext cx="1800225" cy="2873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6BE2F-7443-0648-8102-31C6E2D63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256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8774784"/>
      </p:ext>
    </p:extLst>
  </p:cSld>
  <p:clrMapOvr>
    <a:masterClrMapping/>
  </p:clrMapOvr>
  <p:transition xmlns:p14="http://schemas.microsoft.com/office/powerpoint/2010/main"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473789"/>
      </p:ext>
    </p:extLst>
  </p:cSld>
  <p:clrMapOvr>
    <a:masterClrMapping/>
  </p:clrMapOvr>
  <p:transition xmlns:p14="http://schemas.microsoft.com/office/powerpoint/2010/main"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079988"/>
      </p:ext>
    </p:extLst>
  </p:cSld>
  <p:clrMapOvr>
    <a:masterClrMapping/>
  </p:clrMapOvr>
  <p:transition xmlns:p14="http://schemas.microsoft.com/office/powerpoint/2010/main"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2727127"/>
      </p:ext>
    </p:extLst>
  </p:cSld>
  <p:clrMapOvr>
    <a:masterClrMapping/>
  </p:clrMapOvr>
  <p:transition xmlns:p14="http://schemas.microsoft.com/office/powerpoint/2010/main"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6786151"/>
      </p:ext>
    </p:extLst>
  </p:cSld>
  <p:clrMapOvr>
    <a:masterClrMapping/>
  </p:clrMapOvr>
  <p:transition xmlns:p14="http://schemas.microsoft.com/office/powerpoint/2010/main"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5068416"/>
      </p:ext>
    </p:extLst>
  </p:cSld>
  <p:clrMapOvr>
    <a:masterClrMapping/>
  </p:clrMapOvr>
  <p:transition xmlns:p14="http://schemas.microsoft.com/office/powerpoint/2010/main"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667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4651830"/>
      </p:ext>
    </p:extLst>
  </p:cSld>
  <p:clrMapOvr>
    <a:masterClrMapping/>
  </p:clrMapOvr>
  <p:transition xmlns:p14="http://schemas.microsoft.com/office/powerpoint/2010/main"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7238352"/>
      </p:ext>
    </p:extLst>
  </p:cSld>
  <p:clrMapOvr>
    <a:masterClrMapping/>
  </p:clrMapOvr>
  <p:transition xmlns:p14="http://schemas.microsoft.com/office/powerpoint/2010/main"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008624"/>
      </p:ext>
    </p:extLst>
  </p:cSld>
  <p:clrMapOvr>
    <a:masterClrMapping/>
  </p:clrMapOvr>
  <p:transition xmlns:p14="http://schemas.microsoft.com/office/powerpoint/2010/main"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708844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3116263" y="6332538"/>
            <a:ext cx="3176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Preparing for the First Flight of Medipix on the ISS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5943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48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405DB-0F8C-D040-970A-EFB9D806E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0733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528005"/>
      </p:ext>
    </p:extLst>
  </p:cSld>
  <p:clrMapOvr>
    <a:masterClrMapping/>
  </p:clrMapOvr>
  <p:transition xmlns:p14="http://schemas.microsoft.com/office/powerpoint/2010/main"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1426752"/>
      </p:ext>
    </p:extLst>
  </p:cSld>
  <p:clrMapOvr>
    <a:masterClrMapping/>
  </p:clrMapOvr>
  <p:transition xmlns:p14="http://schemas.microsoft.com/office/powerpoint/2010/main"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001016"/>
      </p:ext>
    </p:extLst>
  </p:cSld>
  <p:clrMapOvr>
    <a:masterClrMapping/>
  </p:clrMapOvr>
  <p:transition xmlns:p14="http://schemas.microsoft.com/office/powerpoint/2010/main"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0000479"/>
      </p:ext>
    </p:extLst>
  </p:cSld>
  <p:clrMapOvr>
    <a:masterClrMapping/>
  </p:clrMapOvr>
  <p:transition xmlns:p14="http://schemas.microsoft.com/office/powerpoint/2010/main"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777598"/>
      </p:ext>
    </p:extLst>
  </p:cSld>
  <p:clrMapOvr>
    <a:masterClrMapping/>
  </p:clrMapOvr>
  <p:transition xmlns:p14="http://schemas.microsoft.com/office/powerpoint/2010/main"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4181244"/>
      </p:ext>
    </p:extLst>
  </p:cSld>
  <p:clrMapOvr>
    <a:masterClrMapping/>
  </p:clrMapOvr>
  <p:transition xmlns:p14="http://schemas.microsoft.com/office/powerpoint/2010/main"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6158897"/>
      </p:ext>
    </p:extLst>
  </p:cSld>
  <p:clrMapOvr>
    <a:masterClrMapping/>
  </p:clrMapOvr>
  <p:transition xmlns:p14="http://schemas.microsoft.com/office/powerpoint/2010/main"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258609"/>
      </p:ext>
    </p:extLst>
  </p:cSld>
  <p:clrMapOvr>
    <a:masterClrMapping/>
  </p:clrMapOvr>
  <p:transition xmlns:p14="http://schemas.microsoft.com/office/powerpoint/2010/main"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9327311"/>
      </p:ext>
    </p:extLst>
  </p:cSld>
  <p:clrMapOvr>
    <a:masterClrMapping/>
  </p:clrMapOvr>
  <p:transition xmlns:p14="http://schemas.microsoft.com/office/powerpoint/2010/main"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3981865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10.11.2020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Stanislav Pospíšil, Virtual IEEE NPSS Workshop on Application of Radiation Instrumentation "Jakarta", 9-11/11/2020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5A4D-DA29-6844-8EF2-A1323A5EB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377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36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667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3263609"/>
      </p:ext>
    </p:extLst>
  </p:cSld>
  <p:clrMapOvr>
    <a:masterClrMapping/>
  </p:clrMapOvr>
  <p:transition xmlns:p14="http://schemas.microsoft.com/office/powerpoint/2010/main"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7762139"/>
      </p:ext>
    </p:extLst>
  </p:cSld>
  <p:clrMapOvr>
    <a:masterClrMapping/>
  </p:clrMapOvr>
  <p:transition xmlns:p14="http://schemas.microsoft.com/office/powerpoint/2010/main"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088579"/>
      </p:ext>
    </p:extLst>
  </p:cSld>
  <p:clrMapOvr>
    <a:masterClrMapping/>
  </p:clrMapOvr>
  <p:transition xmlns:p14="http://schemas.microsoft.com/office/powerpoint/2010/main"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2789072"/>
      </p:ext>
    </p:extLst>
  </p:cSld>
  <p:clrMapOvr>
    <a:masterClrMapping/>
  </p:clrMapOvr>
  <p:transition xmlns:p14="http://schemas.microsoft.com/office/powerpoint/2010/main"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8987507"/>
      </p:ext>
    </p:extLst>
  </p:cSld>
  <p:clrMapOvr>
    <a:masterClrMapping/>
  </p:clrMapOvr>
  <p:transition xmlns:p14="http://schemas.microsoft.com/office/powerpoint/2010/main"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6494036"/>
      </p:ext>
    </p:extLst>
  </p:cSld>
  <p:clrMapOvr>
    <a:masterClrMapping/>
  </p:clrMapOvr>
  <p:transition xmlns:p14="http://schemas.microsoft.com/office/powerpoint/2010/main"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048309"/>
      </p:ext>
    </p:extLst>
  </p:cSld>
  <p:clrMapOvr>
    <a:masterClrMapping/>
  </p:clrMapOvr>
  <p:transition xmlns:p14="http://schemas.microsoft.com/office/powerpoint/2010/main"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0577205"/>
      </p:ext>
    </p:extLst>
  </p:cSld>
  <p:clrMapOvr>
    <a:masterClrMapping/>
  </p:clrMapOvr>
  <p:transition xmlns:p14="http://schemas.microsoft.com/office/powerpoint/2010/main"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4727093"/>
      </p:ext>
    </p:extLst>
  </p:cSld>
  <p:clrMapOvr>
    <a:masterClrMapping/>
  </p:clrMapOvr>
  <p:transition xmlns:p14="http://schemas.microsoft.com/office/powerpoint/2010/main"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  <a:ea typeface="ＭＳ Ｐゴシック" charset="0"/>
                <a:cs typeface="Arial" charset="0"/>
              </a:defRPr>
            </a:lvl1pPr>
          </a:lstStyle>
          <a:p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276755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224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6550398"/>
      </p:ext>
    </p:extLst>
  </p:cSld>
  <p:clrMapOvr>
    <a:masterClrMapping/>
  </p:clrMapOvr>
  <p:transition xmlns:p14="http://schemas.microsoft.com/office/powerpoint/2010/main"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7373442"/>
      </p:ext>
    </p:extLst>
  </p:cSld>
  <p:clrMapOvr>
    <a:masterClrMapping/>
  </p:clrMapOvr>
  <p:transition xmlns:p14="http://schemas.microsoft.com/office/powerpoint/2010/main"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4674148"/>
      </p:ext>
    </p:extLst>
  </p:cSld>
  <p:clrMapOvr>
    <a:masterClrMapping/>
  </p:clrMapOvr>
  <p:transition xmlns:p14="http://schemas.microsoft.com/office/powerpoint/2010/main"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6016941"/>
      </p:ext>
    </p:extLst>
  </p:cSld>
  <p:clrMapOvr>
    <a:masterClrMapping/>
  </p:clrMapOvr>
  <p:transition xmlns:p14="http://schemas.microsoft.com/office/powerpoint/2010/main"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grpSp>
            <p:nvGrpSpPr>
              <p:cNvPr id="17" name="Group 6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  <p:sp>
              <p:nvSpPr>
                <p:cNvPr id="69" name="Line 57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cs-CZ" sz="2800">
                    <a:solidFill>
                      <a:srgbClr val="40458C"/>
                    </a:solidFill>
                    <a:cs typeface="Arial"/>
                  </a:endParaRPr>
                </a:p>
              </p:txBody>
            </p:sp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7" name="Group 59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5" name="Arc 63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" name="Group 64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0" name="Line 66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1" name="Arc 67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pic>
        <p:nvPicPr>
          <p:cNvPr id="70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3688"/>
            <a:ext cx="132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74"/>
          <p:cNvSpPr txBox="1">
            <a:spLocks noChangeArrowheads="1"/>
          </p:cNvSpPr>
          <p:nvPr userDrawn="1"/>
        </p:nvSpPr>
        <p:spPr bwMode="auto">
          <a:xfrm>
            <a:off x="7148513" y="6400800"/>
            <a:ext cx="1690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40458C"/>
                </a:solidFill>
                <a:latin typeface="Tahoma" charset="0"/>
              </a:rPr>
              <a:t>IEAP – CTU Prague</a:t>
            </a:r>
            <a:endParaRPr lang="cs-CZ" sz="1400" smtClean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440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Klepnutím lze upravit styl předlohy nadpisů.</a:t>
            </a:r>
          </a:p>
        </p:txBody>
      </p:sp>
      <p:sp>
        <p:nvSpPr>
          <p:cNvPr id="1440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noProof="0"/>
              <a:t>Klepnutím lze upravit styl předlohy podnadpisů.</a:t>
            </a:r>
          </a:p>
        </p:txBody>
      </p:sp>
      <p:sp>
        <p:nvSpPr>
          <p:cNvPr id="72" name="Rectangle 70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562225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73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2101950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7910379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347283"/>
      </p:ext>
    </p:extLst>
  </p:cSld>
  <p:clrMapOvr>
    <a:masterClrMapping/>
  </p:clrMapOvr>
  <p:transition xmlns:p14="http://schemas.microsoft.com/office/powerpoint/2010/main" spd="med">
    <p:split dir="in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 dirty="0">
              <a:solidFill>
                <a:srgbClr val="40458C"/>
              </a:solidFill>
              <a:cs typeface="Arial"/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7434055"/>
      </p:ext>
    </p:extLst>
  </p:cSld>
  <p:clrMapOvr>
    <a:masterClrMapping/>
  </p:clrMapOvr>
  <p:transition xmlns:p14="http://schemas.microsoft.com/office/powerpoint/2010/main"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8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857598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/>
              </a:rPr>
              <a:t>10.11.2020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6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40458C"/>
                </a:solidFill>
                <a:cs typeface="Arial"/>
              </a:rPr>
              <a:t>Stanislav Pospíšil, Virtual IEEE NPSS Workshop on Application of Radiation Instrumentation "Jakarta", 9-11/11/2020</a:t>
            </a:r>
            <a:endParaRPr lang="en-US">
              <a:solidFill>
                <a:srgbClr val="40458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955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11.xml"/><Relationship Id="rId6" Type="http://schemas.openxmlformats.org/officeDocument/2006/relationships/theme" Target="../theme/theme10.xml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18.xml"/><Relationship Id="rId8" Type="http://schemas.openxmlformats.org/officeDocument/2006/relationships/theme" Target="../theme/theme11.xml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5.xml"/><Relationship Id="rId8" Type="http://schemas.openxmlformats.org/officeDocument/2006/relationships/theme" Target="../theme/theme12.xml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20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2.xml"/><Relationship Id="rId8" Type="http://schemas.openxmlformats.org/officeDocument/2006/relationships/theme" Target="../theme/theme13.xml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2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theme" Target="../theme/theme14.xml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0.xml"/><Relationship Id="rId12" Type="http://schemas.openxmlformats.org/officeDocument/2006/relationships/theme" Target="../theme/theme15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6.xml"/><Relationship Id="rId8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49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57.xml"/><Relationship Id="rId8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59.xml"/><Relationship Id="rId10" Type="http://schemas.openxmlformats.org/officeDocument/2006/relationships/theme" Target="../theme/theme16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theme" Target="../theme/theme2.xml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theme" Target="../theme/theme3.xml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theme" Target="../theme/theme4.xml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79.xml"/><Relationship Id="rId15" Type="http://schemas.openxmlformats.org/officeDocument/2006/relationships/theme" Target="../theme/theme6.xml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3.xml"/><Relationship Id="rId15" Type="http://schemas.openxmlformats.org/officeDocument/2006/relationships/theme" Target="../theme/theme7.xml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80.xml"/><Relationship Id="rId2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7.xml"/><Relationship Id="rId9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8.xml"/><Relationship Id="rId6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0.xml"/><Relationship Id="rId8" Type="http://schemas.openxmlformats.org/officeDocument/2006/relationships/theme" Target="../theme/theme8.xml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94.xml"/><Relationship Id="rId2" Type="http://schemas.openxmlformats.org/officeDocument/2006/relationships/slideLayout" Target="../slideLayouts/slideLayout9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theme" Target="../theme/theme9.xml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cs-CZ">
              <a:cs typeface="+mn-cs"/>
            </a:endParaRPr>
          </a:p>
          <a:p>
            <a:pPr>
              <a:defRPr/>
            </a:pPr>
            <a:endParaRPr lang="cs-CZ">
              <a:cs typeface="+mn-cs"/>
            </a:endParaRPr>
          </a:p>
        </p:txBody>
      </p:sp>
      <p:grpSp>
        <p:nvGrpSpPr>
          <p:cNvPr id="1030" name="Group 6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46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9931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3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T0" fmla="*/ 1 w 43195"/>
                <a:gd name="T1" fmla="*/ 0 h 43200"/>
                <a:gd name="T2" fmla="*/ 0 w 43195"/>
                <a:gd name="T3" fmla="*/ 1 h 43200"/>
                <a:gd name="T4" fmla="*/ 1 w 43195"/>
                <a:gd name="T5" fmla="*/ 1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1077913" y="304800"/>
            <a:ext cx="69405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nadpisů</a:t>
            </a:r>
            <a:r>
              <a:rPr lang="en-US" dirty="0"/>
              <a:t>.</a:t>
            </a:r>
          </a:p>
        </p:txBody>
      </p:sp>
      <p:sp>
        <p:nvSpPr>
          <p:cNvPr id="13379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4850" y="1609725"/>
            <a:ext cx="8215313" cy="468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Klepnutím</a:t>
            </a:r>
            <a:r>
              <a:rPr lang="en-US" dirty="0" smtClean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styly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textu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Druhá</a:t>
            </a:r>
            <a:r>
              <a:rPr lang="en-US" dirty="0"/>
              <a:t> </a:t>
            </a:r>
            <a:r>
              <a:rPr lang="en-US" dirty="0" err="1"/>
              <a:t>úroveň</a:t>
            </a:r>
            <a:endParaRPr lang="en-US" dirty="0"/>
          </a:p>
          <a:p>
            <a:pPr lvl="2"/>
            <a:r>
              <a:rPr lang="en-US" dirty="0" err="1"/>
              <a:t>Třetí</a:t>
            </a:r>
            <a:r>
              <a:rPr lang="en-US" dirty="0"/>
              <a:t> </a:t>
            </a:r>
            <a:r>
              <a:rPr lang="en-US" dirty="0" err="1"/>
              <a:t>úroveň</a:t>
            </a:r>
            <a:endParaRPr lang="en-US" dirty="0"/>
          </a:p>
          <a:p>
            <a:pPr lvl="3"/>
            <a:r>
              <a:rPr lang="en-US" dirty="0" err="1"/>
              <a:t>Čtvrtá</a:t>
            </a:r>
            <a:r>
              <a:rPr lang="en-US" dirty="0"/>
              <a:t> </a:t>
            </a:r>
            <a:r>
              <a:rPr lang="en-US" dirty="0" err="1" smtClean="0"/>
              <a:t>úroveň</a:t>
            </a:r>
            <a:endParaRPr lang="en-US" dirty="0"/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-5400000">
            <a:off x="-1346200" y="2938463"/>
            <a:ext cx="3273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 dirty="0">
                <a:solidFill>
                  <a:srgbClr val="8797DD"/>
                </a:solidFill>
                <a:latin typeface="Tahoma" charset="0"/>
                <a:cs typeface="+mn-cs"/>
              </a:rPr>
              <a:t>Institute of Experimental and Applied Physics</a:t>
            </a:r>
            <a:endParaRPr lang="cs-CZ" sz="900" b="1" dirty="0">
              <a:solidFill>
                <a:srgbClr val="8797DD"/>
              </a:solidFill>
              <a:latin typeface="Tahoma" charset="0"/>
              <a:cs typeface="+mn-cs"/>
            </a:endParaRPr>
          </a:p>
          <a:p>
            <a:pPr algn="r">
              <a:defRPr/>
            </a:pPr>
            <a:r>
              <a:rPr lang="en-GB" sz="900" b="1" dirty="0">
                <a:solidFill>
                  <a:srgbClr val="8797DD"/>
                </a:solidFill>
                <a:latin typeface="Tahoma" charset="0"/>
                <a:cs typeface="+mn-cs"/>
              </a:rPr>
              <a:t>Czech Technical University in Prague</a:t>
            </a:r>
            <a:endParaRPr lang="cs-CZ" sz="900" b="1" dirty="0">
              <a:solidFill>
                <a:srgbClr val="8797DD"/>
              </a:solidFill>
              <a:latin typeface="Tahoma" charset="0"/>
              <a:cs typeface="+mn-cs"/>
            </a:endParaRPr>
          </a:p>
        </p:txBody>
      </p:sp>
      <p:pic>
        <p:nvPicPr>
          <p:cNvPr id="1037" name="Picture 81" descr="logo_utef_modre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2400"/>
            <a:ext cx="8683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80" descr="LZ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75" y="304800"/>
            <a:ext cx="8016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267A00-EF6E-9545-BBB5-2EEDC88B5B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6" r:id="rId1"/>
    <p:sldLayoutId id="2147484687" r:id="rId2"/>
    <p:sldLayoutId id="2147484689" r:id="rId3"/>
    <p:sldLayoutId id="2147484691" r:id="rId4"/>
    <p:sldLayoutId id="2147484693" r:id="rId5"/>
    <p:sldLayoutId id="2147484694" r:id="rId6"/>
    <p:sldLayoutId id="2147484695" r:id="rId7"/>
    <p:sldLayoutId id="2147484710" r:id="rId8"/>
    <p:sldLayoutId id="2147485390" r:id="rId9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9pPr>
    </p:titleStyle>
    <p:bodyStyle>
      <a:lvl1pPr marL="327025" indent="-3270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16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14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Ø"/>
        <a:defRPr sz="14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076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7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8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9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0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1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2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3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4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5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6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7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8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9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0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1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2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3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4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5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6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7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  <p:grpSp>
          <p:nvGrpSpPr>
            <p:cNvPr id="1046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047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48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49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0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1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2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3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4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5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6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7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8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9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0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1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2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3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4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5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6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7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8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9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0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1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2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3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4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5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</p:grpSp>
      <p:sp>
        <p:nvSpPr>
          <p:cNvPr id="1031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32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l" eaLnBrk="0" hangingPunct="0"/>
            <a:endParaRPr lang="en-US" sz="2800" smtClean="0">
              <a:solidFill>
                <a:srgbClr val="40458C"/>
              </a:solidFill>
              <a:cs typeface="Arial" charset="0"/>
            </a:endParaRPr>
          </a:p>
        </p:txBody>
      </p:sp>
      <p:grpSp>
        <p:nvGrpSpPr>
          <p:cNvPr id="103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042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/>
              <a:endParaRPr lang="en-US" sz="2800" smtClean="0">
                <a:solidFill>
                  <a:srgbClr val="40458C"/>
                </a:solidFill>
                <a:cs typeface="Arial" charset="0"/>
              </a:endParaRPr>
            </a:p>
          </p:txBody>
        </p:sp>
        <p:sp>
          <p:nvSpPr>
            <p:cNvPr id="1043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/>
              <a:endParaRPr lang="en-US" sz="2800" smtClean="0">
                <a:solidFill>
                  <a:srgbClr val="40458C"/>
                </a:solidFill>
                <a:cs typeface="Arial" charset="0"/>
              </a:endParaRPr>
            </a:p>
          </p:txBody>
        </p:sp>
        <p:sp>
          <p:nvSpPr>
            <p:cNvPr id="1044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T0" fmla="*/ 0 w 43195"/>
                <a:gd name="T1" fmla="*/ 0 h 43200"/>
                <a:gd name="T2" fmla="*/ 0 w 43195"/>
                <a:gd name="T3" fmla="*/ 0 h 43200"/>
                <a:gd name="T4" fmla="*/ 0 w 43195"/>
                <a:gd name="T5" fmla="*/ 0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/>
              <a:endParaRPr lang="en-US" sz="2800" smtClean="0">
                <a:solidFill>
                  <a:srgbClr val="40458C"/>
                </a:solidFill>
                <a:cs typeface="Arial" charset="0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103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latin typeface="Tahoma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038" name="Text Box 71"/>
          <p:cNvSpPr txBox="1">
            <a:spLocks noChangeArrowheads="1"/>
          </p:cNvSpPr>
          <p:nvPr/>
        </p:nvSpPr>
        <p:spPr bwMode="auto">
          <a:xfrm rot="-5400000">
            <a:off x="-1346200" y="2938463"/>
            <a:ext cx="327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900" b="1" smtClean="0">
                <a:solidFill>
                  <a:srgbClr val="8797DD"/>
                </a:solidFill>
                <a:latin typeface="Tahoma" pitchFamily="34" charset="0"/>
              </a:rPr>
              <a:t>Institute of Experimental and Applied Physics</a:t>
            </a:r>
            <a:endParaRPr lang="cs-CZ" sz="900" b="1" smtClean="0">
              <a:solidFill>
                <a:srgbClr val="8797DD"/>
              </a:solidFill>
              <a:latin typeface="Tahoma" pitchFamily="34" charset="0"/>
            </a:endParaRPr>
          </a:p>
          <a:p>
            <a:pPr algn="r" eaLnBrk="1" hangingPunct="1">
              <a:defRPr/>
            </a:pPr>
            <a:r>
              <a:rPr lang="en-GB" sz="900" b="1" smtClean="0">
                <a:solidFill>
                  <a:srgbClr val="8797DD"/>
                </a:solidFill>
                <a:latin typeface="Tahoma" pitchFamily="34" charset="0"/>
              </a:rPr>
              <a:t>Czech Technical University in Prague</a:t>
            </a:r>
            <a:endParaRPr lang="cs-CZ" sz="900" b="1" smtClean="0">
              <a:solidFill>
                <a:srgbClr val="8797DD"/>
              </a:solidFill>
              <a:latin typeface="Tahoma" pitchFamily="34" charset="0"/>
            </a:endParaRPr>
          </a:p>
        </p:txBody>
      </p:sp>
      <p:pic>
        <p:nvPicPr>
          <p:cNvPr id="1039" name="Picture 72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0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43E551EC-3132-E943-AB93-27BAA4D4B062}" type="slidenum">
              <a:rPr lang="en-US" sz="1000" smtClean="0">
                <a:solidFill>
                  <a:srgbClr val="40458C"/>
                </a:solidFill>
              </a:rPr>
              <a:pPr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615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25" r:id="rId1"/>
    <p:sldLayoutId id="2147485326" r:id="rId2"/>
    <p:sldLayoutId id="2147485327" r:id="rId3"/>
    <p:sldLayoutId id="2147485328" r:id="rId4"/>
    <p:sldLayoutId id="2147485330" r:id="rId5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8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8213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214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201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8203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Tahoma" charset="0"/>
                <a:ea typeface="+mn-ea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 charset="0"/>
              </a:rPr>
              <a:t>10.11.2020</a:t>
            </a:r>
            <a:endParaRPr lang="en-US" dirty="0">
              <a:solidFill>
                <a:srgbClr val="40458C"/>
              </a:solidFill>
              <a:cs typeface="Arial" charset="0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8207" name="Picture 7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AC32FF7B-27E9-0449-B516-286B8AD8DA5E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428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32" r:id="rId1"/>
    <p:sldLayoutId id="2147485333" r:id="rId2"/>
    <p:sldLayoutId id="2147485334" r:id="rId3"/>
    <p:sldLayoutId id="2147485335" r:id="rId4"/>
    <p:sldLayoutId id="2147485336" r:id="rId5"/>
    <p:sldLayoutId id="2147485337" r:id="rId6"/>
    <p:sldLayoutId id="2147485338" r:id="rId7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0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8213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214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201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8203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Tahoma" charset="0"/>
                <a:ea typeface="+mn-ea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 charset="0"/>
              </a:rPr>
              <a:t>10.11.2020</a:t>
            </a:r>
            <a:endParaRPr lang="en-US" dirty="0">
              <a:solidFill>
                <a:srgbClr val="40458C"/>
              </a:solidFill>
              <a:cs typeface="Arial" charset="0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8207" name="Picture 7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AC32FF7B-27E9-0449-B516-286B8AD8DA5E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652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0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8213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214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201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8203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Tahoma" charset="0"/>
                <a:ea typeface="+mn-ea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 charset="0"/>
              </a:rPr>
              <a:t>10.11.2020</a:t>
            </a:r>
            <a:endParaRPr lang="en-US" dirty="0">
              <a:solidFill>
                <a:srgbClr val="40458C"/>
              </a:solidFill>
              <a:cs typeface="Arial" charset="0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8207" name="Picture 7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AC32FF7B-27E9-0449-B516-286B8AD8DA5E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975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48" r:id="rId1"/>
    <p:sldLayoutId id="2147485349" r:id="rId2"/>
    <p:sldLayoutId id="2147485350" r:id="rId3"/>
    <p:sldLayoutId id="2147485351" r:id="rId4"/>
    <p:sldLayoutId id="2147485352" r:id="rId5"/>
    <p:sldLayoutId id="2147485353" r:id="rId6"/>
    <p:sldLayoutId id="2147485354" r:id="rId7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0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8213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214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201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8203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Tahoma" charset="0"/>
                <a:ea typeface="+mn-ea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 charset="0"/>
              </a:rPr>
              <a:t>10.11.2020</a:t>
            </a:r>
            <a:endParaRPr lang="en-US" dirty="0">
              <a:solidFill>
                <a:srgbClr val="40458C"/>
              </a:solidFill>
              <a:cs typeface="Arial" charset="0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8207" name="Picture 7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AC32FF7B-27E9-0449-B516-286B8AD8DA5E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519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56" r:id="rId1"/>
    <p:sldLayoutId id="2147485357" r:id="rId2"/>
    <p:sldLayoutId id="2147485358" r:id="rId3"/>
    <p:sldLayoutId id="2147485359" r:id="rId4"/>
    <p:sldLayoutId id="2147485360" r:id="rId5"/>
    <p:sldLayoutId id="2147485361" r:id="rId6"/>
    <p:sldLayoutId id="2147485362" r:id="rId7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0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cs-CZ">
              <a:solidFill>
                <a:srgbClr val="40458C"/>
              </a:solidFill>
              <a:cs typeface="Arial"/>
            </a:endParaRPr>
          </a:p>
          <a:p>
            <a:pPr>
              <a:defRPr/>
            </a:pPr>
            <a:endParaRPr lang="cs-CZ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1030" name="Group 6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</p:grpSp>
        <p:grpSp>
          <p:nvGrpSpPr>
            <p:cNvPr id="1046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9931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</a:endParaRPr>
          </a:p>
        </p:txBody>
      </p:sp>
      <p:grpSp>
        <p:nvGrpSpPr>
          <p:cNvPr id="103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40458C"/>
                </a:solidFill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40458C"/>
                </a:solidFill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T0" fmla="*/ 1 w 43195"/>
                <a:gd name="T1" fmla="*/ 0 h 43200"/>
                <a:gd name="T2" fmla="*/ 0 w 43195"/>
                <a:gd name="T3" fmla="*/ 1 h 43200"/>
                <a:gd name="T4" fmla="*/ 1 w 43195"/>
                <a:gd name="T5" fmla="*/ 1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40458C"/>
                </a:solidFill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1077913" y="304800"/>
            <a:ext cx="69405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nadpisů</a:t>
            </a:r>
            <a:r>
              <a:rPr lang="en-US" dirty="0"/>
              <a:t>.</a:t>
            </a:r>
          </a:p>
        </p:txBody>
      </p:sp>
      <p:sp>
        <p:nvSpPr>
          <p:cNvPr id="13379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4850" y="1609725"/>
            <a:ext cx="8215313" cy="468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Klepnutím</a:t>
            </a:r>
            <a:r>
              <a:rPr lang="en-US" dirty="0" smtClean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styly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textu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Druhá</a:t>
            </a:r>
            <a:r>
              <a:rPr lang="en-US" dirty="0"/>
              <a:t> </a:t>
            </a:r>
            <a:r>
              <a:rPr lang="en-US" dirty="0" err="1"/>
              <a:t>úroveň</a:t>
            </a:r>
            <a:endParaRPr lang="en-US" dirty="0"/>
          </a:p>
          <a:p>
            <a:pPr lvl="2"/>
            <a:r>
              <a:rPr lang="en-US" dirty="0" err="1"/>
              <a:t>Třetí</a:t>
            </a:r>
            <a:r>
              <a:rPr lang="en-US" dirty="0"/>
              <a:t> </a:t>
            </a:r>
            <a:r>
              <a:rPr lang="en-US" dirty="0" err="1"/>
              <a:t>úroveň</a:t>
            </a:r>
            <a:endParaRPr lang="en-US" dirty="0"/>
          </a:p>
          <a:p>
            <a:pPr lvl="3"/>
            <a:r>
              <a:rPr lang="en-US" dirty="0" err="1"/>
              <a:t>Čtvrtá</a:t>
            </a:r>
            <a:r>
              <a:rPr lang="en-US" dirty="0"/>
              <a:t> </a:t>
            </a:r>
            <a:r>
              <a:rPr lang="en-US" dirty="0" err="1" smtClean="0"/>
              <a:t>úroveň</a:t>
            </a:r>
            <a:endParaRPr lang="en-US" dirty="0"/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-5400000">
            <a:off x="-1346200" y="2938463"/>
            <a:ext cx="3273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 dirty="0">
                <a:solidFill>
                  <a:srgbClr val="8797DD"/>
                </a:solidFill>
                <a:latin typeface="Tahoma" charset="0"/>
                <a:cs typeface="Arial"/>
              </a:rPr>
              <a:t>Institute of Experimental and Applied Physics</a:t>
            </a:r>
            <a:endParaRPr lang="cs-CZ" sz="900" b="1" dirty="0">
              <a:solidFill>
                <a:srgbClr val="8797DD"/>
              </a:solidFill>
              <a:latin typeface="Tahoma" charset="0"/>
              <a:cs typeface="Arial"/>
            </a:endParaRPr>
          </a:p>
          <a:p>
            <a:pPr algn="r">
              <a:defRPr/>
            </a:pPr>
            <a:r>
              <a:rPr lang="en-GB" sz="900" b="1" dirty="0">
                <a:solidFill>
                  <a:srgbClr val="8797DD"/>
                </a:solidFill>
                <a:latin typeface="Tahoma" charset="0"/>
                <a:cs typeface="Arial"/>
              </a:rPr>
              <a:t>Czech Technical University in Prague</a:t>
            </a:r>
            <a:endParaRPr lang="cs-CZ" sz="900" b="1" dirty="0">
              <a:solidFill>
                <a:srgbClr val="8797DD"/>
              </a:solidFill>
              <a:latin typeface="Tahoma" charset="0"/>
              <a:cs typeface="Arial"/>
            </a:endParaRPr>
          </a:p>
        </p:txBody>
      </p:sp>
      <p:pic>
        <p:nvPicPr>
          <p:cNvPr id="1037" name="Picture 81" descr="logo_utef_modr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2400"/>
            <a:ext cx="8683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80" descr="LZ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75" y="304800"/>
            <a:ext cx="8016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267A00-EF6E-9545-BBB5-2EEDC88B5B19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64" r:id="rId1"/>
    <p:sldLayoutId id="2147485365" r:id="rId2"/>
    <p:sldLayoutId id="2147485366" r:id="rId3"/>
    <p:sldLayoutId id="2147485367" r:id="rId4"/>
    <p:sldLayoutId id="2147485368" r:id="rId5"/>
    <p:sldLayoutId id="2147485369" r:id="rId6"/>
    <p:sldLayoutId id="2147485370" r:id="rId7"/>
    <p:sldLayoutId id="2147485371" r:id="rId8"/>
    <p:sldLayoutId id="2147485372" r:id="rId9"/>
    <p:sldLayoutId id="2147485373" r:id="rId10"/>
    <p:sldLayoutId id="2147485374" r:id="rId11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9pPr>
    </p:titleStyle>
    <p:bodyStyle>
      <a:lvl1pPr marL="327025" indent="-3270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16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14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Ø"/>
        <a:defRPr sz="14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cs-CZ">
              <a:solidFill>
                <a:srgbClr val="40458C"/>
              </a:solidFill>
              <a:cs typeface="Arial"/>
            </a:endParaRPr>
          </a:p>
          <a:p>
            <a:pPr>
              <a:defRPr/>
            </a:pPr>
            <a:endParaRPr lang="cs-CZ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1030" name="Group 6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</p:grpSp>
        <p:grpSp>
          <p:nvGrpSpPr>
            <p:cNvPr id="1046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40458C"/>
                  </a:solidFill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993188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40458C"/>
              </a:solidFill>
            </a:endParaRPr>
          </a:p>
        </p:txBody>
      </p:sp>
      <p:grpSp>
        <p:nvGrpSpPr>
          <p:cNvPr id="103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40458C"/>
                </a:solidFill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40458C"/>
                </a:solidFill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T0" fmla="*/ 1 w 43195"/>
                <a:gd name="T1" fmla="*/ 0 h 43200"/>
                <a:gd name="T2" fmla="*/ 0 w 43195"/>
                <a:gd name="T3" fmla="*/ 1 h 43200"/>
                <a:gd name="T4" fmla="*/ 1 w 43195"/>
                <a:gd name="T5" fmla="*/ 1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-1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199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40458C"/>
                </a:solidFill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1077913" y="304800"/>
            <a:ext cx="69405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nadpisů</a:t>
            </a:r>
            <a:r>
              <a:rPr lang="en-US" dirty="0"/>
              <a:t>.</a:t>
            </a:r>
          </a:p>
        </p:txBody>
      </p:sp>
      <p:sp>
        <p:nvSpPr>
          <p:cNvPr id="13379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4850" y="1609725"/>
            <a:ext cx="8215313" cy="468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Klepnutím</a:t>
            </a:r>
            <a:r>
              <a:rPr lang="en-US" dirty="0" smtClean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styly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textu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Druhá</a:t>
            </a:r>
            <a:r>
              <a:rPr lang="en-US" dirty="0"/>
              <a:t> </a:t>
            </a:r>
            <a:r>
              <a:rPr lang="en-US" dirty="0" err="1"/>
              <a:t>úroveň</a:t>
            </a:r>
            <a:endParaRPr lang="en-US" dirty="0"/>
          </a:p>
          <a:p>
            <a:pPr lvl="2"/>
            <a:r>
              <a:rPr lang="en-US" dirty="0" err="1"/>
              <a:t>Třetí</a:t>
            </a:r>
            <a:r>
              <a:rPr lang="en-US" dirty="0"/>
              <a:t> </a:t>
            </a:r>
            <a:r>
              <a:rPr lang="en-US" dirty="0" err="1"/>
              <a:t>úroveň</a:t>
            </a:r>
            <a:endParaRPr lang="en-US" dirty="0"/>
          </a:p>
          <a:p>
            <a:pPr lvl="3"/>
            <a:r>
              <a:rPr lang="en-US" dirty="0" err="1"/>
              <a:t>Čtvrtá</a:t>
            </a:r>
            <a:r>
              <a:rPr lang="en-US" dirty="0"/>
              <a:t> </a:t>
            </a:r>
            <a:r>
              <a:rPr lang="en-US" dirty="0" err="1" smtClean="0"/>
              <a:t>úroveň</a:t>
            </a:r>
            <a:endParaRPr lang="en-US" dirty="0"/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-5400000">
            <a:off x="-1346200" y="2938463"/>
            <a:ext cx="3273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 dirty="0">
                <a:solidFill>
                  <a:srgbClr val="8797DD"/>
                </a:solidFill>
                <a:latin typeface="Tahoma" charset="0"/>
                <a:cs typeface="Arial"/>
              </a:rPr>
              <a:t>Institute of Experimental and Applied Physics</a:t>
            </a:r>
            <a:endParaRPr lang="cs-CZ" sz="900" b="1" dirty="0">
              <a:solidFill>
                <a:srgbClr val="8797DD"/>
              </a:solidFill>
              <a:latin typeface="Tahoma" charset="0"/>
              <a:cs typeface="Arial"/>
            </a:endParaRPr>
          </a:p>
          <a:p>
            <a:pPr algn="r">
              <a:defRPr/>
            </a:pPr>
            <a:r>
              <a:rPr lang="en-GB" sz="900" b="1" dirty="0">
                <a:solidFill>
                  <a:srgbClr val="8797DD"/>
                </a:solidFill>
                <a:latin typeface="Tahoma" charset="0"/>
                <a:cs typeface="Arial"/>
              </a:rPr>
              <a:t>Czech Technical University in Prague</a:t>
            </a:r>
            <a:endParaRPr lang="cs-CZ" sz="900" b="1" dirty="0">
              <a:solidFill>
                <a:srgbClr val="8797DD"/>
              </a:solidFill>
              <a:latin typeface="Tahoma" charset="0"/>
              <a:cs typeface="Arial"/>
            </a:endParaRPr>
          </a:p>
        </p:txBody>
      </p:sp>
      <p:pic>
        <p:nvPicPr>
          <p:cNvPr id="1037" name="Picture 81" descr="logo_utef_modre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2400"/>
            <a:ext cx="8683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80" descr="LZ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75" y="304800"/>
            <a:ext cx="8016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4875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267A00-EF6E-9545-BBB5-2EEDC88B5B19}" type="slidenum">
              <a:rPr lang="en-US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49225" y="6356350"/>
            <a:ext cx="1069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41475" y="6356350"/>
            <a:ext cx="567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32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9" r:id="rId1"/>
    <p:sldLayoutId id="2147485380" r:id="rId2"/>
    <p:sldLayoutId id="2147485381" r:id="rId3"/>
    <p:sldLayoutId id="2147485382" r:id="rId4"/>
    <p:sldLayoutId id="2147485383" r:id="rId5"/>
    <p:sldLayoutId id="2147485384" r:id="rId6"/>
    <p:sldLayoutId id="2147485385" r:id="rId7"/>
    <p:sldLayoutId id="2147485388" r:id="rId8"/>
    <p:sldLayoutId id="2147485389" r:id="rId9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Arial" charset="0"/>
        </a:defRPr>
      </a:lvl9pPr>
    </p:titleStyle>
    <p:bodyStyle>
      <a:lvl1pPr marL="327025" indent="-3270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16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Wingdings" charset="0"/>
        <a:buChar char="u"/>
        <a:defRPr sz="14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Ø"/>
        <a:defRPr sz="14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64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6165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6154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615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6159" name="Picture 72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1095FA66-0B0A-FE49-BFA2-4C44CE7B6680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53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0" r:id="rId1"/>
    <p:sldLayoutId id="2147484741" r:id="rId2"/>
    <p:sldLayoutId id="2147484742" r:id="rId3"/>
    <p:sldLayoutId id="2147484743" r:id="rId4"/>
    <p:sldLayoutId id="2147484744" r:id="rId5"/>
    <p:sldLayoutId id="2147484745" r:id="rId6"/>
    <p:sldLayoutId id="2147484746" r:id="rId7"/>
    <p:sldLayoutId id="2147484747" r:id="rId8"/>
    <p:sldLayoutId id="2147484748" r:id="rId9"/>
    <p:sldLayoutId id="2147484749" r:id="rId10"/>
    <p:sldLayoutId id="2147484750" r:id="rId11"/>
    <p:sldLayoutId id="2147484751" r:id="rId12"/>
    <p:sldLayoutId id="2147484752" r:id="rId13"/>
    <p:sldLayoutId id="2147484753" r:id="rId14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64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6165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6154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615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6159" name="Picture 72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1095FA66-0B0A-FE49-BFA2-4C44CE7B6680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3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5" r:id="rId1"/>
    <p:sldLayoutId id="2147484756" r:id="rId2"/>
    <p:sldLayoutId id="2147484757" r:id="rId3"/>
    <p:sldLayoutId id="2147484758" r:id="rId4"/>
    <p:sldLayoutId id="2147484759" r:id="rId5"/>
    <p:sldLayoutId id="2147484760" r:id="rId6"/>
    <p:sldLayoutId id="2147484761" r:id="rId7"/>
    <p:sldLayoutId id="2147484762" r:id="rId8"/>
    <p:sldLayoutId id="2147484763" r:id="rId9"/>
    <p:sldLayoutId id="2147484764" r:id="rId10"/>
    <p:sldLayoutId id="2147484765" r:id="rId11"/>
    <p:sldLayoutId id="2147484766" r:id="rId12"/>
    <p:sldLayoutId id="2147484767" r:id="rId13"/>
    <p:sldLayoutId id="2147484768" r:id="rId14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64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6165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6154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615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6159" name="Picture 72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1095FA66-0B0A-FE49-BFA2-4C44CE7B6680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3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  <p:sldLayoutId id="2147484782" r:id="rId13"/>
    <p:sldLayoutId id="2147484783" r:id="rId14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64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6165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6154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615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6159" name="Picture 72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1095FA66-0B0A-FE49-BFA2-4C44CE7B6680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7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5" r:id="rId1"/>
    <p:sldLayoutId id="2147484786" r:id="rId2"/>
    <p:sldLayoutId id="2147484787" r:id="rId3"/>
    <p:sldLayoutId id="2147484788" r:id="rId4"/>
    <p:sldLayoutId id="2147484789" r:id="rId5"/>
    <p:sldLayoutId id="2147484790" r:id="rId6"/>
    <p:sldLayoutId id="2147484791" r:id="rId7"/>
    <p:sldLayoutId id="2147484792" r:id="rId8"/>
    <p:sldLayoutId id="2147484793" r:id="rId9"/>
    <p:sldLayoutId id="2147484794" r:id="rId10"/>
    <p:sldLayoutId id="2147484795" r:id="rId11"/>
    <p:sldLayoutId id="2147484796" r:id="rId12"/>
    <p:sldLayoutId id="2147484797" r:id="rId13"/>
    <p:sldLayoutId id="2147484798" r:id="rId14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64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6165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6154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615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6159" name="Picture 72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1095FA66-0B0A-FE49-BFA2-4C44CE7B6680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30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0" r:id="rId1"/>
    <p:sldLayoutId id="2147484801" r:id="rId2"/>
    <p:sldLayoutId id="2147484802" r:id="rId3"/>
    <p:sldLayoutId id="2147484803" r:id="rId4"/>
    <p:sldLayoutId id="2147484804" r:id="rId5"/>
    <p:sldLayoutId id="2147484805" r:id="rId6"/>
    <p:sldLayoutId id="2147484806" r:id="rId7"/>
    <p:sldLayoutId id="2147484807" r:id="rId8"/>
    <p:sldLayoutId id="2147484808" r:id="rId9"/>
    <p:sldLayoutId id="2147484809" r:id="rId10"/>
    <p:sldLayoutId id="2147484810" r:id="rId11"/>
    <p:sldLayoutId id="2147484811" r:id="rId12"/>
    <p:sldLayoutId id="2147484812" r:id="rId13"/>
    <p:sldLayoutId id="2147484813" r:id="rId14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64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6165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36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36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615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36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6154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615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cs typeface="Arial"/>
              </a:rPr>
              <a:t>10.11.2020</a:t>
            </a:r>
            <a:endParaRPr lang="en-US">
              <a:solidFill>
                <a:srgbClr val="40458C"/>
              </a:solidFill>
              <a:latin typeface="Tahoma"/>
              <a:cs typeface="Arial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6159" name="Picture 72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1095FA66-0B0A-FE49-BFA2-4C44CE7B6680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9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5" r:id="rId1"/>
    <p:sldLayoutId id="2147484816" r:id="rId2"/>
    <p:sldLayoutId id="2147484817" r:id="rId3"/>
    <p:sldLayoutId id="2147484818" r:id="rId4"/>
    <p:sldLayoutId id="2147484819" r:id="rId5"/>
    <p:sldLayoutId id="2147484820" r:id="rId6"/>
    <p:sldLayoutId id="2147484821" r:id="rId7"/>
    <p:sldLayoutId id="2147484822" r:id="rId8"/>
    <p:sldLayoutId id="2147484823" r:id="rId9"/>
    <p:sldLayoutId id="2147484824" r:id="rId10"/>
    <p:sldLayoutId id="2147484825" r:id="rId11"/>
    <p:sldLayoutId id="2147484826" r:id="rId12"/>
    <p:sldLayoutId id="2147484827" r:id="rId13"/>
    <p:sldLayoutId id="2147484828" r:id="rId14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17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8213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3320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  <p:grpSp>
          <p:nvGrpSpPr>
            <p:cNvPr id="8214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3343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cs-CZ" sz="2800">
                  <a:solidFill>
                    <a:srgbClr val="40458C"/>
                  </a:solidFill>
                  <a:cs typeface="Arial"/>
                </a:endParaRPr>
              </a:p>
            </p:txBody>
          </p:sp>
        </p:grpSp>
      </p:grpSp>
      <p:sp>
        <p:nvSpPr>
          <p:cNvPr id="13372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 sz="2800">
              <a:solidFill>
                <a:srgbClr val="40458C"/>
              </a:solidFill>
              <a:cs typeface="Arial"/>
            </a:endParaRPr>
          </a:p>
        </p:txBody>
      </p:sp>
      <p:grpSp>
        <p:nvGrpSpPr>
          <p:cNvPr id="8201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3375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6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 sz="2800">
                <a:solidFill>
                  <a:srgbClr val="40458C"/>
                </a:solidFill>
                <a:cs typeface="Arial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8203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latin typeface="Tahoma" charset="0"/>
                <a:ea typeface="+mn-ea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  <a:cs typeface="Arial" charset="0"/>
              </a:rPr>
              <a:t>10.11.2020</a:t>
            </a:r>
            <a:endParaRPr lang="en-US" dirty="0">
              <a:solidFill>
                <a:srgbClr val="40458C"/>
              </a:solidFill>
              <a:cs typeface="Arial" charset="0"/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3383" name="Text Box 71"/>
          <p:cNvSpPr txBox="1">
            <a:spLocks noChangeArrowheads="1"/>
          </p:cNvSpPr>
          <p:nvPr/>
        </p:nvSpPr>
        <p:spPr bwMode="auto">
          <a:xfrm rot="16200000">
            <a:off x="-1346200" y="2938463"/>
            <a:ext cx="3273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Institute of Experimental and Applied Physics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  <a:p>
            <a:pPr algn="r">
              <a:defRPr/>
            </a:pPr>
            <a:r>
              <a:rPr lang="en-GB" sz="900" b="1">
                <a:solidFill>
                  <a:srgbClr val="8797DD"/>
                </a:solidFill>
                <a:latin typeface="Tahoma" pitchFamily="34" charset="0"/>
                <a:cs typeface="Arial"/>
              </a:rPr>
              <a:t>Czech Technical University in Prague</a:t>
            </a:r>
            <a:endParaRPr lang="cs-CZ" sz="900" b="1">
              <a:solidFill>
                <a:srgbClr val="8797DD"/>
              </a:solidFill>
              <a:latin typeface="Tahoma" pitchFamily="34" charset="0"/>
              <a:cs typeface="Arial"/>
            </a:endParaRPr>
          </a:p>
        </p:txBody>
      </p:sp>
      <p:pic>
        <p:nvPicPr>
          <p:cNvPr id="8207" name="Picture 7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85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AC32FF7B-27E9-0449-B516-286B8AD8DA5E}" type="slidenum">
              <a:rPr lang="en-US" sz="1000" smtClean="0">
                <a:solidFill>
                  <a:srgbClr val="40458C"/>
                </a:solidFill>
              </a:rPr>
              <a:pPr eaLnBrk="1" hangingPunct="1"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467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9" r:id="rId1"/>
    <p:sldLayoutId id="2147484900" r:id="rId2"/>
    <p:sldLayoutId id="2147484901" r:id="rId3"/>
    <p:sldLayoutId id="2147484902" r:id="rId4"/>
    <p:sldLayoutId id="2147484903" r:id="rId5"/>
    <p:sldLayoutId id="2147484904" r:id="rId6"/>
    <p:sldLayoutId id="2147484905" r:id="rId7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10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524000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839200" y="1524000"/>
            <a:ext cx="304800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524000"/>
            <a:ext cx="609600" cy="38100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7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076" name="Line 8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7" name="Line 9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8" name="Line 10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9" name="Line 11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0" name="Line 12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1" name="Line 13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2" name="Line 14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3" name="Line 15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4" name="Line 16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5" name="Line 17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6" name="Line 18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7" name="Line 19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8" name="Line 20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89" name="Line 21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0" name="Line 22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1" name="Line 23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2" name="Line 24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3" name="Line 25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4" name="Line 26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5" name="Line 27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6" name="Line 28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97" name="Line 29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  <p:grpSp>
          <p:nvGrpSpPr>
            <p:cNvPr id="1046" name="Group 30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047" name="Line 31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48" name="Line 32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49" name="Line 33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0" name="Line 34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1" name="Line 35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2" name="Line 36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3" name="Line 37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4" name="Line 38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5" name="Line 39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6" name="Line 40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7" name="Line 41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8" name="Line 42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59" name="Line 43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0" name="Line 44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1" name="Line 45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2" name="Line 46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3" name="Line 47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4" name="Line 48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5" name="Line 49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6" name="Line 50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7" name="Line 51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8" name="Line 52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69" name="Line 53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0" name="Line 54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1" name="Line 55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2" name="Line 56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3" name="Line 57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4" name="Line 58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  <p:sp>
            <p:nvSpPr>
              <p:cNvPr id="1075" name="Line 59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3175">
                <a:solidFill>
                  <a:srgbClr val="D3DEF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US" sz="2800" smtClean="0">
                  <a:solidFill>
                    <a:srgbClr val="40458C"/>
                  </a:solidFill>
                  <a:cs typeface="Arial" charset="0"/>
                </a:endParaRPr>
              </a:p>
            </p:txBody>
          </p:sp>
        </p:grpSp>
      </p:grpSp>
      <p:sp>
        <p:nvSpPr>
          <p:cNvPr id="1031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smtClean="0">
              <a:solidFill>
                <a:srgbClr val="40458C"/>
              </a:solidFill>
            </a:endParaRPr>
          </a:p>
        </p:txBody>
      </p:sp>
      <p:sp>
        <p:nvSpPr>
          <p:cNvPr id="1032" name="Line 61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l" eaLnBrk="0" hangingPunct="0"/>
            <a:endParaRPr lang="en-US" sz="2800" smtClean="0">
              <a:solidFill>
                <a:srgbClr val="40458C"/>
              </a:solidFill>
              <a:cs typeface="Arial" charset="0"/>
            </a:endParaRPr>
          </a:p>
        </p:txBody>
      </p:sp>
      <p:grpSp>
        <p:nvGrpSpPr>
          <p:cNvPr id="1033" name="Group 62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042" name="Line 63"/>
            <p:cNvSpPr>
              <a:spLocks noChangeShapeType="1"/>
            </p:cNvSpPr>
            <p:nvPr/>
          </p:nvSpPr>
          <p:spPr bwMode="ltGray">
            <a:xfrm flipH="1">
              <a:off x="96" y="1038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/>
              <a:endParaRPr lang="en-US" sz="2800" smtClean="0">
                <a:solidFill>
                  <a:srgbClr val="40458C"/>
                </a:solidFill>
                <a:cs typeface="Arial" charset="0"/>
              </a:endParaRPr>
            </a:p>
          </p:txBody>
        </p:sp>
        <p:sp>
          <p:nvSpPr>
            <p:cNvPr id="1043" name="Line 64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/>
              <a:endParaRPr lang="en-US" sz="2800" smtClean="0">
                <a:solidFill>
                  <a:srgbClr val="40458C"/>
                </a:solidFill>
                <a:cs typeface="Arial" charset="0"/>
              </a:endParaRPr>
            </a:p>
          </p:txBody>
        </p:sp>
        <p:sp>
          <p:nvSpPr>
            <p:cNvPr id="1044" name="Arc 65"/>
            <p:cNvSpPr>
              <a:spLocks/>
            </p:cNvSpPr>
            <p:nvPr/>
          </p:nvSpPr>
          <p:spPr bwMode="ltGray">
            <a:xfrm flipH="1">
              <a:off x="218" y="916"/>
              <a:ext cx="238" cy="240"/>
            </a:xfrm>
            <a:custGeom>
              <a:avLst/>
              <a:gdLst>
                <a:gd name="T0" fmla="*/ 0 w 43195"/>
                <a:gd name="T1" fmla="*/ 0 h 43200"/>
                <a:gd name="T2" fmla="*/ 0 w 43195"/>
                <a:gd name="T3" fmla="*/ 0 h 43200"/>
                <a:gd name="T4" fmla="*/ 0 w 43195"/>
                <a:gd name="T5" fmla="*/ 0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/>
              <a:endParaRPr lang="en-US" sz="2800" smtClean="0">
                <a:solidFill>
                  <a:srgbClr val="40458C"/>
                </a:solidFill>
                <a:cs typeface="Arial" charset="0"/>
              </a:endParaRPr>
            </a:p>
          </p:txBody>
        </p:sp>
      </p:grpSp>
      <p:sp>
        <p:nvSpPr>
          <p:cNvPr id="13378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 předlohy nadpisů.</a:t>
            </a:r>
          </a:p>
        </p:txBody>
      </p:sp>
      <p:sp>
        <p:nvSpPr>
          <p:cNvPr id="1035" name="Rectangle 6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latin typeface="Tahoma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cs-CZ" smtClean="0">
                <a:solidFill>
                  <a:srgbClr val="40458C"/>
                </a:solidFill>
              </a:rPr>
              <a:t>10.11.2020</a:t>
            </a:r>
            <a:endParaRPr lang="en-US" dirty="0">
              <a:solidFill>
                <a:srgbClr val="40458C"/>
              </a:solidFill>
            </a:endParaRPr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Tahoma" charset="0"/>
              </a:defRPr>
            </a:lvl1pPr>
          </a:lstStyle>
          <a:p>
            <a:r>
              <a:rPr lang="en-US" smtClean="0">
                <a:solidFill>
                  <a:srgbClr val="40458C"/>
                </a:solidFill>
                <a:cs typeface="Arial" charset="0"/>
              </a:rPr>
              <a:t>Stanislav Pospíšil, Virtual IEEE NPSS Workshop on Application of Radiation Instrumentation "Jakarta", 9-11/11/2020</a:t>
            </a:r>
          </a:p>
        </p:txBody>
      </p:sp>
      <p:sp>
        <p:nvSpPr>
          <p:cNvPr id="1038" name="Text Box 71"/>
          <p:cNvSpPr txBox="1">
            <a:spLocks noChangeArrowheads="1"/>
          </p:cNvSpPr>
          <p:nvPr/>
        </p:nvSpPr>
        <p:spPr bwMode="auto">
          <a:xfrm rot="-5400000">
            <a:off x="-1346200" y="2938463"/>
            <a:ext cx="327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900" b="1" smtClean="0">
                <a:solidFill>
                  <a:srgbClr val="8797DD"/>
                </a:solidFill>
                <a:latin typeface="Tahoma" pitchFamily="34" charset="0"/>
              </a:rPr>
              <a:t>Institute of Experimental and Applied Physics</a:t>
            </a:r>
            <a:endParaRPr lang="cs-CZ" sz="900" b="1" smtClean="0">
              <a:solidFill>
                <a:srgbClr val="8797DD"/>
              </a:solidFill>
              <a:latin typeface="Tahoma" pitchFamily="34" charset="0"/>
            </a:endParaRPr>
          </a:p>
          <a:p>
            <a:pPr algn="r" eaLnBrk="1" hangingPunct="1">
              <a:defRPr/>
            </a:pPr>
            <a:r>
              <a:rPr lang="en-GB" sz="900" b="1" smtClean="0">
                <a:solidFill>
                  <a:srgbClr val="8797DD"/>
                </a:solidFill>
                <a:latin typeface="Tahoma" pitchFamily="34" charset="0"/>
              </a:rPr>
              <a:t>Czech Technical University in Prague</a:t>
            </a:r>
            <a:endParaRPr lang="cs-CZ" sz="900" b="1" smtClean="0">
              <a:solidFill>
                <a:srgbClr val="8797DD"/>
              </a:solidFill>
              <a:latin typeface="Tahoma" pitchFamily="34" charset="0"/>
            </a:endParaRPr>
          </a:p>
        </p:txBody>
      </p:sp>
      <p:pic>
        <p:nvPicPr>
          <p:cNvPr id="1039" name="Picture 72"/>
          <p:cNvPicPr>
            <a:picLocks noChangeAspect="1" noChangeArrowheads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04800"/>
            <a:ext cx="6778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0" name="Text Box 73"/>
          <p:cNvSpPr txBox="1">
            <a:spLocks noChangeArrowheads="1"/>
          </p:cNvSpPr>
          <p:nvPr userDrawn="1"/>
        </p:nvSpPr>
        <p:spPr bwMode="auto">
          <a:xfrm>
            <a:off x="7272338" y="6461125"/>
            <a:ext cx="1539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000" smtClean="0">
                <a:solidFill>
                  <a:srgbClr val="40458C"/>
                </a:solidFill>
              </a:rPr>
              <a:t>IEAP – CTU Prague  </a:t>
            </a:r>
            <a:fld id="{43E551EC-3132-E943-AB93-27BAA4D4B062}" type="slidenum">
              <a:rPr lang="en-US" sz="1000" smtClean="0">
                <a:solidFill>
                  <a:srgbClr val="40458C"/>
                </a:solidFill>
              </a:rPr>
              <a:pPr/>
              <a:t>‹#›</a:t>
            </a:fld>
            <a:endParaRPr lang="cs-CZ" sz="1000" smtClean="0">
              <a:solidFill>
                <a:srgbClr val="40458C"/>
              </a:solidFill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 userDrawn="1"/>
        </p:nvSpPr>
        <p:spPr>
          <a:xfrm>
            <a:off x="7620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endParaRPr lang="cs-CZ" sz="3600" b="1" kern="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33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07" r:id="rId1"/>
    <p:sldLayoutId id="2147484908" r:id="rId2"/>
    <p:sldLayoutId id="2147484909" r:id="rId3"/>
    <p:sldLayoutId id="2147484910" r:id="rId4"/>
    <p:sldLayoutId id="2147484911" r:id="rId5"/>
    <p:sldLayoutId id="2147484912" r:id="rId6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0"/>
        <a:buBlip>
          <a:blip r:embed="rId9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0"/>
        <a:buChar char="w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32.wmf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media" Target="file://localhost/Users/stanislavpospisil/Downloads/Jakarta-IEEE-School/Jakarta-School-20201109-final-%20lectures/Cf_LTint_1s.m1v" TargetMode="External"/><Relationship Id="rId4" Type="http://schemas.openxmlformats.org/officeDocument/2006/relationships/video" Target="file://localhost/Users/stanislavpospisil/Downloads/Jakarta-IEEE-School/Jakarta-School-20201109-final-%20lectures/Cf_LTint_1s.m1v" TargetMode="External"/><Relationship Id="rId5" Type="http://schemas.openxmlformats.org/officeDocument/2006/relationships/slideLayout" Target="../slideLayouts/slideLayout8.xml"/><Relationship Id="rId6" Type="http://schemas.openxmlformats.org/officeDocument/2006/relationships/notesSlide" Target="../notesSlides/notesSlide14.xml"/><Relationship Id="rId7" Type="http://schemas.openxmlformats.org/officeDocument/2006/relationships/image" Target="../media/image53.png"/><Relationship Id="rId8" Type="http://schemas.openxmlformats.org/officeDocument/2006/relationships/image" Target="../media/image4.png"/><Relationship Id="rId9" Type="http://schemas.openxmlformats.org/officeDocument/2006/relationships/image" Target="../media/image54.png"/><Relationship Id="rId10" Type="http://schemas.openxmlformats.org/officeDocument/2006/relationships/image" Target="../media/image55.png"/><Relationship Id="rId1" Type="http://schemas.microsoft.com/office/2007/relationships/media" Target="file://localhost/Users/stanislavpospisil/Downloads/Jakarta-IEEE-School/Jakarta-School-20201109-final-%20lectures/Cf_HTint_2000s.m1v" TargetMode="External"/><Relationship Id="rId2" Type="http://schemas.openxmlformats.org/officeDocument/2006/relationships/video" Target="file://localhost/Users/stanislavpospisil/Downloads/Jakarta-IEEE-School/Jakarta-School-20201109-final-%20lectures/Cf_HTint_2000s.m1v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4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3.png"/><Relationship Id="rId12" Type="http://schemas.openxmlformats.org/officeDocument/2006/relationships/image" Target="../media/image4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5" Type="http://schemas.openxmlformats.org/officeDocument/2006/relationships/image" Target="../media/image54.png"/><Relationship Id="rId16" Type="http://schemas.openxmlformats.org/officeDocument/2006/relationships/image" Target="../media/image60.png"/><Relationship Id="rId1" Type="http://schemas.microsoft.com/office/2007/relationships/media" Target="file://localhost/Users/stanislavpospisil/Downloads/Jakarta-IEEE-School/Jakarta-School-20201109-final-%20lectures/SlowN_THint_500s.m1v" TargetMode="External"/><Relationship Id="rId2" Type="http://schemas.openxmlformats.org/officeDocument/2006/relationships/video" Target="file://localhost/Users/stanislavpospisil/Downloads/Jakarta-IEEE-School/Jakarta-School-20201109-final-%20lectures/SlowN_THint_500s.m1v" TargetMode="External"/><Relationship Id="rId3" Type="http://schemas.microsoft.com/office/2007/relationships/media" Target="file://localhost/Users/stanislavpospisil/Downloads/Jakarta-IEEE-School/Jakarta-School-20201109-final-%20lectures/AmBe_HTint_2000s.m1v" TargetMode="External"/><Relationship Id="rId4" Type="http://schemas.openxmlformats.org/officeDocument/2006/relationships/video" Target="file://localhost/Users/stanislavpospisil/Downloads/Jakarta-IEEE-School/Jakarta-School-20201109-final-%20lectures/AmBe_HTint_2000s.m1v" TargetMode="External"/><Relationship Id="rId5" Type="http://schemas.microsoft.com/office/2007/relationships/media" Target="file://localhost/Users/stanislavpospisil/Downloads/Jakarta-IEEE-School/Jakarta-School-20201109-final-%20lectures/Cf_HTint_2000s.m1v" TargetMode="External"/><Relationship Id="rId6" Type="http://schemas.openxmlformats.org/officeDocument/2006/relationships/video" Target="file://localhost/Users/stanislavpospisil/Downloads/Jakarta-IEEE-School/Jakarta-School-20201109-final-%20lectures/Cf_HTint_2000s.m1v" TargetMode="External"/><Relationship Id="rId7" Type="http://schemas.microsoft.com/office/2007/relationships/media" Target="file://localhost/Users/stanislavpospisil/Downloads/Jakarta-IEEE-School/Jakarta-School-20201109-final-%20lectures/VDG_0deg_HTint_1000s.m1v" TargetMode="External"/><Relationship Id="rId8" Type="http://schemas.openxmlformats.org/officeDocument/2006/relationships/video" Target="file://localhost/Users/stanislavpospisil/Downloads/Jakarta-IEEE-School/Jakarta-School-20201109-final-%20lectures/VDG_0deg_HTint_1000s.m1v" TargetMode="External"/><Relationship Id="rId9" Type="http://schemas.openxmlformats.org/officeDocument/2006/relationships/slideLayout" Target="../slideLayouts/slideLayout8.xml"/><Relationship Id="rId10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4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5.jpg"/><Relationship Id="rId3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6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49110" y="1347876"/>
            <a:ext cx="8405434" cy="1919112"/>
          </a:xfrm>
        </p:spPr>
        <p:txBody>
          <a:bodyPr/>
          <a:lstStyle/>
          <a:p>
            <a:pPr algn="ctr"/>
            <a:r>
              <a:rPr lang="en-US" sz="3400" b="1" dirty="0">
                <a:solidFill>
                  <a:srgbClr val="FF0000"/>
                </a:solidFill>
              </a:rPr>
              <a:t>S</a:t>
            </a:r>
            <a:r>
              <a:rPr lang="en-US" sz="3400" b="1" dirty="0" smtClean="0">
                <a:solidFill>
                  <a:srgbClr val="FF0000"/>
                </a:solidFill>
              </a:rPr>
              <a:t>emiconductor hybrid pixel detectors for detection of neutrons</a:t>
            </a:r>
            <a:br>
              <a:rPr lang="en-US" sz="3400" b="1" dirty="0" smtClean="0">
                <a:solidFill>
                  <a:srgbClr val="FF0000"/>
                </a:solidFill>
              </a:rPr>
            </a:br>
            <a:endParaRPr lang="en-US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86800" y="6432550"/>
            <a:ext cx="457200" cy="365125"/>
          </a:xfrm>
        </p:spPr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-17857" y="6478424"/>
            <a:ext cx="1042643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046111" y="6316832"/>
            <a:ext cx="4811889" cy="54116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24786" y="304889"/>
            <a:ext cx="7032625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9pPr>
          </a:lstStyle>
          <a:p>
            <a:pPr algn="ctr">
              <a:defRPr/>
            </a:pPr>
            <a:endParaRPr lang="cs-CZ" sz="4800" b="1" dirty="0">
              <a:solidFill>
                <a:srgbClr val="800000"/>
              </a:solidFill>
              <a:latin typeface="Times New Roman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9110" y="3649300"/>
            <a:ext cx="817774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cs-CZ" sz="2400" b="1" i="1" dirty="0" smtClean="0"/>
              <a:t>Stanislav Pospíšil</a:t>
            </a:r>
          </a:p>
          <a:p>
            <a:pPr>
              <a:defRPr/>
            </a:pPr>
            <a:endParaRPr lang="cs-CZ" sz="2400" b="1" i="1" dirty="0"/>
          </a:p>
          <a:p>
            <a:pPr>
              <a:defRPr/>
            </a:pPr>
            <a:r>
              <a:rPr lang="cs-CZ" sz="2000" b="1" dirty="0" smtClean="0">
                <a:latin typeface="Arial"/>
                <a:cs typeface="Arial"/>
              </a:rPr>
              <a:t>Institute </a:t>
            </a:r>
            <a:r>
              <a:rPr lang="cs-CZ" sz="2000" b="1" dirty="0" err="1" smtClean="0">
                <a:latin typeface="Arial"/>
                <a:cs typeface="Arial"/>
              </a:rPr>
              <a:t>of</a:t>
            </a:r>
            <a:r>
              <a:rPr lang="cs-CZ" sz="2000" b="1" dirty="0" smtClean="0">
                <a:latin typeface="Arial"/>
                <a:cs typeface="Arial"/>
              </a:rPr>
              <a:t> </a:t>
            </a:r>
            <a:r>
              <a:rPr lang="cs-CZ" sz="2000" b="1" dirty="0" err="1" smtClean="0">
                <a:latin typeface="Arial"/>
                <a:cs typeface="Arial"/>
              </a:rPr>
              <a:t>Experimental</a:t>
            </a:r>
            <a:r>
              <a:rPr lang="cs-CZ" sz="2000" b="1" dirty="0" smtClean="0">
                <a:latin typeface="Arial"/>
                <a:cs typeface="Arial"/>
              </a:rPr>
              <a:t> and </a:t>
            </a:r>
            <a:r>
              <a:rPr lang="cs-CZ" sz="2000" b="1" dirty="0" err="1" smtClean="0">
                <a:latin typeface="Arial"/>
                <a:cs typeface="Arial"/>
              </a:rPr>
              <a:t>Applied</a:t>
            </a:r>
            <a:r>
              <a:rPr lang="cs-CZ" sz="2000" b="1" dirty="0" smtClean="0">
                <a:latin typeface="Arial"/>
                <a:cs typeface="Arial"/>
              </a:rPr>
              <a:t> </a:t>
            </a:r>
            <a:r>
              <a:rPr lang="cs-CZ" sz="2000" b="1" dirty="0" err="1" smtClean="0">
                <a:latin typeface="Arial"/>
                <a:cs typeface="Arial"/>
              </a:rPr>
              <a:t>Physics</a:t>
            </a:r>
            <a:endParaRPr lang="cs-CZ" sz="2000" b="1" dirty="0" smtClean="0">
              <a:latin typeface="Arial"/>
              <a:cs typeface="Arial"/>
            </a:endParaRPr>
          </a:p>
          <a:p>
            <a:pPr>
              <a:defRPr/>
            </a:pPr>
            <a:r>
              <a:rPr lang="cs-CZ" sz="2000" b="1" dirty="0" smtClean="0">
                <a:latin typeface="Arial"/>
                <a:cs typeface="Arial"/>
              </a:rPr>
              <a:t>Czech </a:t>
            </a:r>
            <a:r>
              <a:rPr lang="cs-CZ" sz="2000" b="1" dirty="0" err="1" smtClean="0">
                <a:latin typeface="Arial"/>
                <a:cs typeface="Arial"/>
              </a:rPr>
              <a:t>Technical</a:t>
            </a:r>
            <a:r>
              <a:rPr lang="cs-CZ" sz="2000" b="1" dirty="0" smtClean="0">
                <a:latin typeface="Arial"/>
                <a:cs typeface="Arial"/>
              </a:rPr>
              <a:t> University in Prague</a:t>
            </a:r>
            <a:endParaRPr lang="cs-CZ" sz="2000" b="1" dirty="0">
              <a:latin typeface="Arial"/>
              <a:cs typeface="Arial"/>
            </a:endParaRPr>
          </a:p>
        </p:txBody>
      </p:sp>
      <p:pic>
        <p:nvPicPr>
          <p:cNvPr id="14341" name="Picture 3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5616575"/>
            <a:ext cx="765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994" y="5616575"/>
            <a:ext cx="8445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1844" y="5930855"/>
            <a:ext cx="3019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https://</a:t>
            </a:r>
            <a:r>
              <a:rPr lang="en-US" sz="1400" dirty="0" err="1">
                <a:solidFill>
                  <a:srgbClr val="0000FF"/>
                </a:solidFill>
              </a:rPr>
              <a:t>indico.cern.ch</a:t>
            </a:r>
            <a:r>
              <a:rPr lang="en-US" sz="1400" dirty="0">
                <a:solidFill>
                  <a:srgbClr val="0000FF"/>
                </a:solidFill>
              </a:rPr>
              <a:t>/event/954199/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High resolution X-ray radiography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Experimental setup</a:t>
            </a:r>
            <a:endParaRPr lang="cs-CZ" sz="4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8674" name="Zástupný symbol pro datum 3"/>
          <p:cNvSpPr>
            <a:spLocks noGrp="1"/>
          </p:cNvSpPr>
          <p:nvPr>
            <p:ph type="dt" sz="half" idx="11"/>
          </p:nvPr>
        </p:nvSpPr>
        <p:spPr bwMode="auto">
          <a:xfrm>
            <a:off x="149225" y="6480174"/>
            <a:ext cx="8239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cs-CZ" sz="1000" smtClean="0">
                <a:latin typeface="Tahoma" charset="0"/>
              </a:rPr>
              <a:t>10.11.2020</a:t>
            </a:r>
            <a:endParaRPr lang="en-US" sz="1000" dirty="0">
              <a:latin typeface="Tahoma" charset="0"/>
            </a:endParaRPr>
          </a:p>
        </p:txBody>
      </p:sp>
      <p:sp>
        <p:nvSpPr>
          <p:cNvPr id="28675" name="Zástupný symbol pro zápatí 4"/>
          <p:cNvSpPr>
            <a:spLocks noGrp="1"/>
          </p:cNvSpPr>
          <p:nvPr>
            <p:ph type="ftr" sz="quarter" idx="12"/>
          </p:nvPr>
        </p:nvSpPr>
        <p:spPr bwMode="auto">
          <a:xfrm>
            <a:off x="2520674" y="6492875"/>
            <a:ext cx="4421994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dirty="0" smtClean="0">
                <a:latin typeface="Tahoma" charset="0"/>
              </a:rPr>
              <a:t>Stanislav Pospíšil, Virtual IEEE NPSS Workshop on Application of Radiation Instrumentation "Jakarta", 9-11/11/2020</a:t>
            </a:r>
            <a:endParaRPr lang="en-US" sz="1100" dirty="0">
              <a:latin typeface="Tahoma" charset="0"/>
            </a:endParaRPr>
          </a:p>
        </p:txBody>
      </p:sp>
      <p:grpSp>
        <p:nvGrpSpPr>
          <p:cNvPr id="28676" name="Group 3"/>
          <p:cNvGrpSpPr>
            <a:grpSpLocks/>
          </p:cNvGrpSpPr>
          <p:nvPr/>
        </p:nvGrpSpPr>
        <p:grpSpPr bwMode="auto">
          <a:xfrm>
            <a:off x="1400175" y="4416425"/>
            <a:ext cx="6140450" cy="1666875"/>
            <a:chOff x="956" y="2899"/>
            <a:chExt cx="3995" cy="1084"/>
          </a:xfrm>
        </p:grpSpPr>
        <p:sp>
          <p:nvSpPr>
            <p:cNvPr id="28680" name="AutoShape 4"/>
            <p:cNvSpPr>
              <a:spLocks noChangeArrowheads="1"/>
            </p:cNvSpPr>
            <p:nvPr/>
          </p:nvSpPr>
          <p:spPr bwMode="auto">
            <a:xfrm rot="5400000">
              <a:off x="3307" y="3275"/>
              <a:ext cx="955" cy="223"/>
            </a:xfrm>
            <a:prstGeom prst="parallelogram">
              <a:avLst>
                <a:gd name="adj" fmla="val 10706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1" name="Oval 5"/>
            <p:cNvSpPr>
              <a:spLocks noChangeArrowheads="1"/>
            </p:cNvSpPr>
            <p:nvPr/>
          </p:nvSpPr>
          <p:spPr bwMode="auto">
            <a:xfrm>
              <a:off x="3691" y="3099"/>
              <a:ext cx="185" cy="575"/>
            </a:xfrm>
            <a:prstGeom prst="ellipse">
              <a:avLst/>
            </a:prstGeom>
            <a:solidFill>
              <a:srgbClr val="FFCCCC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2" name="Text Box 6"/>
            <p:cNvSpPr txBox="1">
              <a:spLocks noChangeArrowheads="1"/>
            </p:cNvSpPr>
            <p:nvPr/>
          </p:nvSpPr>
          <p:spPr bwMode="auto">
            <a:xfrm>
              <a:off x="956" y="2899"/>
              <a:ext cx="1890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latin typeface="Tahoma" charset="0"/>
                </a:rPr>
                <a:t>Geometric magnification</a:t>
              </a:r>
              <a:endParaRPr lang="cs-CZ" sz="2000">
                <a:latin typeface="Tahoma" charset="0"/>
              </a:endParaRPr>
            </a:p>
          </p:txBody>
        </p:sp>
        <p:sp>
          <p:nvSpPr>
            <p:cNvPr id="28683" name="Text Box 7"/>
            <p:cNvSpPr txBox="1">
              <a:spLocks noChangeArrowheads="1"/>
            </p:cNvSpPr>
            <p:nvPr/>
          </p:nvSpPr>
          <p:spPr bwMode="auto">
            <a:xfrm>
              <a:off x="956" y="3764"/>
              <a:ext cx="729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latin typeface="Tahoma" charset="0"/>
                </a:rPr>
                <a:t>X-ray tube</a:t>
              </a:r>
              <a:endParaRPr lang="cs-CZ" sz="1600">
                <a:latin typeface="Tahoma" charset="0"/>
              </a:endParaRPr>
            </a:p>
          </p:txBody>
        </p:sp>
        <p:sp>
          <p:nvSpPr>
            <p:cNvPr id="28684" name="Text Box 8"/>
            <p:cNvSpPr txBox="1">
              <a:spLocks noChangeArrowheads="1"/>
            </p:cNvSpPr>
            <p:nvPr/>
          </p:nvSpPr>
          <p:spPr bwMode="auto">
            <a:xfrm>
              <a:off x="1751" y="3764"/>
              <a:ext cx="499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latin typeface="Tahoma" charset="0"/>
                </a:rPr>
                <a:t>Object</a:t>
              </a:r>
              <a:endParaRPr lang="cs-CZ" sz="1600">
                <a:latin typeface="Tahoma" charset="0"/>
              </a:endParaRPr>
            </a:p>
          </p:txBody>
        </p:sp>
        <p:sp>
          <p:nvSpPr>
            <p:cNvPr id="28685" name="Text Box 9"/>
            <p:cNvSpPr txBox="1">
              <a:spLocks noChangeArrowheads="1"/>
            </p:cNvSpPr>
            <p:nvPr/>
          </p:nvSpPr>
          <p:spPr bwMode="auto">
            <a:xfrm>
              <a:off x="4061" y="3234"/>
              <a:ext cx="890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latin typeface="Tahoma" charset="0"/>
                </a:rPr>
                <a:t>Enlarged projection</a:t>
              </a:r>
              <a:endParaRPr lang="cs-CZ" sz="1600">
                <a:latin typeface="Tahoma" charset="0"/>
              </a:endParaRPr>
            </a:p>
          </p:txBody>
        </p:sp>
        <p:sp>
          <p:nvSpPr>
            <p:cNvPr id="28686" name="AutoShape 10"/>
            <p:cNvSpPr>
              <a:spLocks noChangeArrowheads="1"/>
            </p:cNvSpPr>
            <p:nvPr/>
          </p:nvSpPr>
          <p:spPr bwMode="auto">
            <a:xfrm rot="-5400000">
              <a:off x="2326" y="2215"/>
              <a:ext cx="575" cy="234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3300">
                    <a:alpha val="78998"/>
                  </a:srgbClr>
                </a:gs>
                <a:gs pos="100000">
                  <a:srgbClr val="FFCCCC">
                    <a:alpha val="5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7" name="Rectangle 11"/>
            <p:cNvSpPr>
              <a:spLocks noChangeArrowheads="1"/>
            </p:cNvSpPr>
            <p:nvPr/>
          </p:nvSpPr>
          <p:spPr bwMode="auto">
            <a:xfrm>
              <a:off x="1442" y="3366"/>
              <a:ext cx="56" cy="60"/>
            </a:xfrm>
            <a:prstGeom prst="rect">
              <a:avLst/>
            </a:prstGeom>
            <a:solidFill>
              <a:srgbClr val="4D4D4D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746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8688" name="Line 12"/>
            <p:cNvSpPr>
              <a:spLocks noChangeShapeType="1"/>
            </p:cNvSpPr>
            <p:nvPr/>
          </p:nvSpPr>
          <p:spPr bwMode="auto">
            <a:xfrm flipV="1">
              <a:off x="1918" y="3323"/>
              <a:ext cx="0" cy="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689" name="Line 13"/>
            <p:cNvSpPr>
              <a:spLocks noChangeShapeType="1"/>
            </p:cNvSpPr>
            <p:nvPr/>
          </p:nvSpPr>
          <p:spPr bwMode="auto">
            <a:xfrm flipV="1">
              <a:off x="3785" y="3098"/>
              <a:ext cx="0" cy="575"/>
            </a:xfrm>
            <a:prstGeom prst="lin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690" name="Rectangle 14"/>
            <p:cNvSpPr>
              <a:spLocks noChangeArrowheads="1"/>
            </p:cNvSpPr>
            <p:nvPr/>
          </p:nvSpPr>
          <p:spPr bwMode="auto">
            <a:xfrm>
              <a:off x="1042" y="3355"/>
              <a:ext cx="434" cy="123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28677" name="Text Box 15"/>
          <p:cNvSpPr txBox="1">
            <a:spLocks noChangeArrowheads="1"/>
          </p:cNvSpPr>
          <p:nvPr/>
        </p:nvSpPr>
        <p:spPr bwMode="auto">
          <a:xfrm>
            <a:off x="973138" y="1627188"/>
            <a:ext cx="800893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1950" indent="-3619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b="1"/>
              <a:t>Requirements:</a:t>
            </a:r>
          </a:p>
          <a:p>
            <a:pPr algn="l" eaLnBrk="1" hangingPunct="1">
              <a:buFontTx/>
              <a:buChar char="•"/>
            </a:pPr>
            <a:r>
              <a:rPr lang="en-US" sz="2000"/>
              <a:t>Microfocus X-ray source to enable geometrical magnification</a:t>
            </a:r>
          </a:p>
          <a:p>
            <a:pPr algn="l" eaLnBrk="1" hangingPunct="1">
              <a:buFontTx/>
              <a:buChar char="•"/>
            </a:pPr>
            <a:r>
              <a:rPr lang="en-US" sz="2000"/>
              <a:t>Adjustable object holder (three translations + rotation)</a:t>
            </a:r>
          </a:p>
          <a:p>
            <a:pPr algn="l" eaLnBrk="1" hangingPunct="1">
              <a:buFontTx/>
              <a:buChar char="•"/>
            </a:pPr>
            <a:r>
              <a:rPr lang="en-US" sz="2000"/>
              <a:t>Sample stabilization (temperature, humidity)</a:t>
            </a:r>
          </a:p>
          <a:p>
            <a:pPr algn="l" eaLnBrk="1" hangingPunct="1">
              <a:buFontTx/>
              <a:buChar char="•"/>
            </a:pPr>
            <a:r>
              <a:rPr lang="en-US" sz="2000"/>
              <a:t>Equipment for automatic calibration of pixel responses</a:t>
            </a:r>
          </a:p>
          <a:p>
            <a:pPr algn="l" eaLnBrk="1" hangingPunct="1">
              <a:buFontTx/>
              <a:buChar char="•"/>
            </a:pPr>
            <a:r>
              <a:rPr lang="en-US" sz="2000"/>
              <a:t>Detector holder and detector stabilization (temperature, condensing point)</a:t>
            </a:r>
            <a:endParaRPr lang="cs-CZ" sz="2000"/>
          </a:p>
        </p:txBody>
      </p:sp>
      <p:sp>
        <p:nvSpPr>
          <p:cNvPr id="18" name="Obdélník 17"/>
          <p:cNvSpPr/>
          <p:nvPr/>
        </p:nvSpPr>
        <p:spPr bwMode="auto">
          <a:xfrm flipH="1" flipV="1">
            <a:off x="8812213" y="6845299"/>
            <a:ext cx="45719" cy="4571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cs-CZ"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092" name="Rectangle 4"/>
          <p:cNvSpPr>
            <a:spLocks noGrp="1" noChangeArrowheads="1"/>
          </p:cNvSpPr>
          <p:nvPr>
            <p:ph type="title"/>
          </p:nvPr>
        </p:nvSpPr>
        <p:spPr>
          <a:xfrm>
            <a:off x="1077913" y="747713"/>
            <a:ext cx="6940550" cy="70008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</a:br>
            <a:r>
              <a:rPr lang="en-US" sz="36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Mouse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Kidney Tomography</a:t>
            </a:r>
            <a:endParaRPr lang="cs-CZ" sz="3600" b="1" dirty="0"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ea typeface="ＭＳ Ｐゴシック" charset="0"/>
              <a:cs typeface="Arial" charset="0"/>
            </a:endParaRPr>
          </a:p>
        </p:txBody>
      </p:sp>
      <p:sp>
        <p:nvSpPr>
          <p:cNvPr id="1113093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27600" indent="-327600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400" dirty="0" smtClean="0"/>
              <a:t>Missing angles =&gt; Iterative algorithm instead of Filtered back projection (3 iterations in OSEM 5)</a:t>
            </a:r>
            <a:endParaRPr lang="cs-CZ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595269"/>
            <a:ext cx="1464381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37892" name="Footer Placeholder 4"/>
          <p:cNvSpPr>
            <a:spLocks noGrp="1"/>
          </p:cNvSpPr>
          <p:nvPr>
            <p:ph type="ftr" sz="quarter" idx="12"/>
          </p:nvPr>
        </p:nvSpPr>
        <p:spPr bwMode="auto">
          <a:xfrm>
            <a:off x="2325423" y="6630150"/>
            <a:ext cx="4267026" cy="1262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100" dirty="0" smtClean="0"/>
              <a:t>Stanislav Pospíšil, </a:t>
            </a:r>
            <a:r>
              <a:rPr lang="cs-CZ" sz="1100" dirty="0" err="1" smtClean="0"/>
              <a:t>Virtual</a:t>
            </a:r>
            <a:r>
              <a:rPr lang="cs-CZ" sz="1100" dirty="0" smtClean="0"/>
              <a:t> IEEE NPSS Workshop on </a:t>
            </a:r>
            <a:r>
              <a:rPr lang="cs-CZ" sz="1100" dirty="0" err="1" smtClean="0"/>
              <a:t>Application</a:t>
            </a:r>
            <a:r>
              <a:rPr lang="cs-CZ" sz="1100" dirty="0" smtClean="0"/>
              <a:t> </a:t>
            </a:r>
            <a:r>
              <a:rPr lang="cs-CZ" sz="1100" dirty="0" err="1" smtClean="0"/>
              <a:t>of</a:t>
            </a:r>
            <a:r>
              <a:rPr lang="cs-CZ" sz="1100" dirty="0" smtClean="0"/>
              <a:t> </a:t>
            </a:r>
            <a:r>
              <a:rPr lang="cs-CZ" sz="1100" dirty="0" err="1" smtClean="0"/>
              <a:t>Radiation</a:t>
            </a:r>
            <a:r>
              <a:rPr lang="cs-CZ" sz="1100" dirty="0" smtClean="0"/>
              <a:t> </a:t>
            </a:r>
            <a:r>
              <a:rPr lang="cs-CZ" sz="1100" dirty="0" err="1" smtClean="0"/>
              <a:t>Instrumentation</a:t>
            </a:r>
            <a:r>
              <a:rPr lang="cs-CZ" sz="1100" dirty="0" smtClean="0"/>
              <a:t> "Jakarta", 9-11/11/2020</a:t>
            </a:r>
            <a:endParaRPr lang="en-US" sz="1100" dirty="0"/>
          </a:p>
        </p:txBody>
      </p:sp>
      <p:sp>
        <p:nvSpPr>
          <p:cNvPr id="1113090" name="Rectangle 2"/>
          <p:cNvSpPr>
            <a:spLocks noChangeArrowheads="1"/>
          </p:cNvSpPr>
          <p:nvPr/>
        </p:nvSpPr>
        <p:spPr bwMode="auto">
          <a:xfrm>
            <a:off x="2270125" y="4251325"/>
            <a:ext cx="2200275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13091" name="Rectangle 3"/>
          <p:cNvSpPr>
            <a:spLocks noChangeArrowheads="1"/>
          </p:cNvSpPr>
          <p:nvPr/>
        </p:nvSpPr>
        <p:spPr bwMode="auto">
          <a:xfrm>
            <a:off x="4470400" y="4251325"/>
            <a:ext cx="2201863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13094" name="Rectangle 6"/>
          <p:cNvSpPr>
            <a:spLocks noChangeArrowheads="1"/>
          </p:cNvSpPr>
          <p:nvPr/>
        </p:nvSpPr>
        <p:spPr bwMode="auto">
          <a:xfrm>
            <a:off x="1238250" y="2019300"/>
            <a:ext cx="2201863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11309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8" t="8310" r="11955"/>
          <a:stretch>
            <a:fillRect/>
          </a:stretch>
        </p:blipFill>
        <p:spPr bwMode="auto">
          <a:xfrm>
            <a:off x="1298575" y="2184400"/>
            <a:ext cx="1949450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1113096" name="Rectangle 8"/>
          <p:cNvSpPr>
            <a:spLocks noChangeArrowheads="1"/>
          </p:cNvSpPr>
          <p:nvPr/>
        </p:nvSpPr>
        <p:spPr bwMode="auto">
          <a:xfrm>
            <a:off x="3440113" y="2019300"/>
            <a:ext cx="2200275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11309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9" t="11145" r="21834" b="5972"/>
          <a:stretch>
            <a:fillRect/>
          </a:stretch>
        </p:blipFill>
        <p:spPr bwMode="auto">
          <a:xfrm>
            <a:off x="3586163" y="2184400"/>
            <a:ext cx="1804987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1113098" name="Rectangle 10"/>
          <p:cNvSpPr>
            <a:spLocks noChangeArrowheads="1"/>
          </p:cNvSpPr>
          <p:nvPr/>
        </p:nvSpPr>
        <p:spPr bwMode="auto">
          <a:xfrm>
            <a:off x="5640388" y="2019300"/>
            <a:ext cx="2201862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113099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9" t="14778" r="6282" b="10408"/>
          <a:stretch>
            <a:fillRect/>
          </a:stretch>
        </p:blipFill>
        <p:spPr bwMode="auto">
          <a:xfrm>
            <a:off x="5640388" y="2379663"/>
            <a:ext cx="2227262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11310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8" t="18330" r="21072" b="11575"/>
          <a:stretch>
            <a:fillRect/>
          </a:stretch>
        </p:blipFill>
        <p:spPr bwMode="auto">
          <a:xfrm>
            <a:off x="2187575" y="4502150"/>
            <a:ext cx="2303463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113101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2" t="23985" r="27577" b="5232"/>
          <a:stretch>
            <a:fillRect/>
          </a:stretch>
        </p:blipFill>
        <p:spPr bwMode="auto">
          <a:xfrm>
            <a:off x="4557713" y="4251325"/>
            <a:ext cx="194945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37904" name="TextBox 3"/>
          <p:cNvSpPr txBox="1">
            <a:spLocks noChangeArrowheads="1"/>
          </p:cNvSpPr>
          <p:nvPr/>
        </p:nvSpPr>
        <p:spPr bwMode="auto">
          <a:xfrm>
            <a:off x="1077913" y="285750"/>
            <a:ext cx="70199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600" dirty="0">
                <a:solidFill>
                  <a:srgbClr val="FF0000"/>
                </a:solidFill>
              </a:rPr>
              <a:t>Soft tissue X-ray imaging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DDDDDD"/>
                  </a:outerShdw>
                </a:effectLst>
              </a:rPr>
              <a:t>Motivation – neutron radiography</a:t>
            </a:r>
            <a:endParaRPr lang="cs-CZ" sz="40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24888" y="6492875"/>
            <a:ext cx="457200" cy="365125"/>
          </a:xfrm>
        </p:spPr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2154238" y="6428059"/>
            <a:ext cx="516096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pic>
        <p:nvPicPr>
          <p:cNvPr id="215043" name="Picture 3" descr="foto_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3251200"/>
            <a:ext cx="3049587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44" name="Text Box 4"/>
          <p:cNvSpPr txBox="1">
            <a:spLocks noChangeAspect="1" noChangeArrowheads="1"/>
          </p:cNvSpPr>
          <p:nvPr/>
        </p:nvSpPr>
        <p:spPr bwMode="auto">
          <a:xfrm>
            <a:off x="1265238" y="5121275"/>
            <a:ext cx="889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40458C"/>
                </a:solidFill>
                <a:latin typeface="Tahoma" charset="0"/>
                <a:ea typeface="ＭＳ Ｐゴシック" charset="0"/>
              </a:rPr>
              <a:t>X-rays</a:t>
            </a:r>
            <a:endParaRPr lang="cs-CZ" sz="2000" smtClean="0">
              <a:solidFill>
                <a:srgbClr val="40458C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215045" name="Text Box 5"/>
          <p:cNvSpPr txBox="1">
            <a:spLocks noChangeAspect="1" noChangeArrowheads="1"/>
          </p:cNvSpPr>
          <p:nvPr/>
        </p:nvSpPr>
        <p:spPr bwMode="auto">
          <a:xfrm>
            <a:off x="5006975" y="5119688"/>
            <a:ext cx="1198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40458C"/>
                </a:solidFill>
                <a:latin typeface="Tahoma" charset="0"/>
                <a:ea typeface="ＭＳ Ｐゴシック" charset="0"/>
              </a:rPr>
              <a:t>Neutrons</a:t>
            </a:r>
            <a:endParaRPr lang="cs-CZ" sz="2000" smtClean="0">
              <a:solidFill>
                <a:srgbClr val="40458C"/>
              </a:solidFill>
              <a:latin typeface="Tahoma" charset="0"/>
              <a:ea typeface="ＭＳ Ｐゴシック" charset="0"/>
            </a:endParaRPr>
          </a:p>
        </p:txBody>
      </p:sp>
      <p:pic>
        <p:nvPicPr>
          <p:cNvPr id="215046" name="Picture 6" descr="foto_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251200"/>
            <a:ext cx="3013075" cy="1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781050" y="1719263"/>
            <a:ext cx="78438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smtClean="0">
                <a:solidFill>
                  <a:srgbClr val="40458C"/>
                </a:solidFill>
                <a:latin typeface="Tahoma" charset="0"/>
              </a:rPr>
              <a:t>While X-rays are attenuated more effectively by heavier materials like metals, neutrons allow to image some light materials such as hydrogenous substances with high contrast.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smtClean="0">
                <a:solidFill>
                  <a:srgbClr val="40458C"/>
                </a:solidFill>
                <a:latin typeface="Tahoma" charset="0"/>
              </a:rPr>
              <a:t>Neutron radiography can serve as complementary technique to X-ray radiography</a:t>
            </a:r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847725" y="5486400"/>
            <a:ext cx="78438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40458C"/>
                </a:solidFill>
                <a:latin typeface="Tahoma" charset="0"/>
                <a:ea typeface="ＭＳ Ｐゴシック" charset="0"/>
              </a:rPr>
              <a:t>In the X-ray image, the metal parts of the photo camera are seen clearly, while the neutron radiogram shows details of the plastic parts (courtesy of E. Lehmann, PSI)</a:t>
            </a:r>
          </a:p>
        </p:txBody>
      </p:sp>
    </p:spTree>
    <p:extLst>
      <p:ext uri="{BB962C8B-B14F-4D97-AF65-F5344CB8AC3E}">
        <p14:creationId xmlns:p14="http://schemas.microsoft.com/office/powerpoint/2010/main" val="106250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111" y="155223"/>
            <a:ext cx="8311445" cy="1227667"/>
          </a:xfrm>
        </p:spPr>
        <p:txBody>
          <a:bodyPr/>
          <a:lstStyle/>
          <a:p>
            <a:pPr algn="ctr">
              <a:defRPr/>
            </a:pP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 smtClean="0"/>
              <a:t>Neutronography</a:t>
            </a:r>
            <a:r>
              <a:rPr lang="cs-CZ" dirty="0" smtClean="0"/>
              <a:t> </a:t>
            </a:r>
            <a:r>
              <a:rPr lang="cs-CZ" sz="2000" dirty="0" err="1" smtClean="0"/>
              <a:t>based</a:t>
            </a:r>
            <a:r>
              <a:rPr lang="cs-CZ" sz="2000" dirty="0" smtClean="0"/>
              <a:t> on </a:t>
            </a:r>
            <a:br>
              <a:rPr lang="cs-CZ" sz="2000" dirty="0" smtClean="0"/>
            </a:br>
            <a:r>
              <a:rPr lang="en-US" sz="2400" baseline="30000" dirty="0" smtClean="0">
                <a:solidFill>
                  <a:srgbClr val="FF0000"/>
                </a:solidFill>
              </a:rPr>
              <a:t>6</a:t>
            </a:r>
            <a:r>
              <a:rPr lang="en-US" sz="2400" dirty="0" smtClean="0">
                <a:solidFill>
                  <a:srgbClr val="FF0000"/>
                </a:solidFill>
              </a:rPr>
              <a:t>Li</a:t>
            </a:r>
            <a:r>
              <a:rPr lang="en-US" sz="2400" dirty="0">
                <a:solidFill>
                  <a:srgbClr val="FF0000"/>
                </a:solidFill>
              </a:rPr>
              <a:t>(n,</a:t>
            </a:r>
            <a:r>
              <a:rPr lang="el-GR" sz="2400" dirty="0">
                <a:solidFill>
                  <a:srgbClr val="FF0000"/>
                </a:solidFill>
              </a:rPr>
              <a:t>α</a:t>
            </a:r>
            <a:r>
              <a:rPr lang="en-US" sz="2400" dirty="0">
                <a:solidFill>
                  <a:srgbClr val="FF0000"/>
                </a:solidFill>
              </a:rPr>
              <a:t>)T, Q=</a:t>
            </a:r>
            <a:r>
              <a:rPr lang="en-US" sz="2400" dirty="0" smtClean="0">
                <a:solidFill>
                  <a:srgbClr val="FF0000"/>
                </a:solidFill>
              </a:rPr>
              <a:t>4.78MeV and</a:t>
            </a:r>
            <a:r>
              <a:rPr lang="en-US" sz="2400" baseline="30000" dirty="0" smtClean="0">
                <a:solidFill>
                  <a:srgbClr val="FF0000"/>
                </a:solidFill>
              </a:rPr>
              <a:t>10</a:t>
            </a:r>
            <a:r>
              <a:rPr lang="en-US" sz="2400" dirty="0" smtClean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rgbClr val="FF0000"/>
                </a:solidFill>
              </a:rPr>
              <a:t>(n,</a:t>
            </a:r>
            <a:r>
              <a:rPr lang="el-GR" sz="2400" dirty="0">
                <a:solidFill>
                  <a:srgbClr val="FF0000"/>
                </a:solidFill>
              </a:rPr>
              <a:t>α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  <a:r>
              <a:rPr lang="en-US" sz="2400" baseline="30000" dirty="0">
                <a:solidFill>
                  <a:srgbClr val="FF0000"/>
                </a:solidFill>
              </a:rPr>
              <a:t>7</a:t>
            </a:r>
            <a:r>
              <a:rPr lang="en-US" sz="2400" dirty="0">
                <a:solidFill>
                  <a:srgbClr val="FF0000"/>
                </a:solidFill>
              </a:rPr>
              <a:t>Li, Q=</a:t>
            </a:r>
            <a:r>
              <a:rPr lang="en-US" sz="2400" dirty="0" smtClean="0">
                <a:solidFill>
                  <a:srgbClr val="FF0000"/>
                </a:solidFill>
              </a:rPr>
              <a:t>2.78MeV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(</a:t>
            </a:r>
            <a:r>
              <a:rPr lang="en-US" sz="1800" dirty="0">
                <a:solidFill>
                  <a:srgbClr val="0000FF"/>
                </a:solidFill>
              </a:rPr>
              <a:t>e</a:t>
            </a:r>
            <a:r>
              <a:rPr lang="en-US" sz="1800" dirty="0" smtClean="0">
                <a:solidFill>
                  <a:srgbClr val="0000FF"/>
                </a:solidFill>
              </a:rPr>
              <a:t>nergetic charged products define interaction with deeply </a:t>
            </a:r>
            <a:r>
              <a:rPr lang="en-US" sz="1800" dirty="0" err="1" smtClean="0">
                <a:solidFill>
                  <a:srgbClr val="0000FF"/>
                </a:solidFill>
              </a:rPr>
              <a:t>subpixel</a:t>
            </a:r>
            <a:r>
              <a:rPr lang="en-US" sz="1800" dirty="0" smtClean="0">
                <a:solidFill>
                  <a:srgbClr val="0000FF"/>
                </a:solidFill>
              </a:rPr>
              <a:t> resolution)</a:t>
            </a:r>
            <a:endParaRPr lang="cs-CZ" sz="1800" dirty="0">
              <a:solidFill>
                <a:srgbClr val="0000FF"/>
              </a:solidFill>
            </a:endParaRPr>
          </a:p>
        </p:txBody>
      </p:sp>
      <p:sp>
        <p:nvSpPr>
          <p:cNvPr id="4" name="Content Placeholder 3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7600" indent="-327600">
              <a:buFont typeface="Wingdings" charset="2"/>
              <a:buChar char="u"/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1"/>
          </p:nvPr>
        </p:nvSpPr>
        <p:spPr>
          <a:xfrm>
            <a:off x="1" y="6426200"/>
            <a:ext cx="963486" cy="488950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2"/>
          </p:nvPr>
        </p:nvSpPr>
        <p:spPr bwMode="auto">
          <a:xfrm>
            <a:off x="2591474" y="6489927"/>
            <a:ext cx="4562859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/>
              <a:t>Stanislav Pospíšil, </a:t>
            </a:r>
            <a:r>
              <a:rPr lang="cs-CZ" sz="1200" dirty="0" err="1" smtClean="0"/>
              <a:t>Virtual</a:t>
            </a:r>
            <a:r>
              <a:rPr lang="cs-CZ" sz="1200" dirty="0" smtClean="0"/>
              <a:t> IEEE NPSS Workshop on </a:t>
            </a:r>
            <a:r>
              <a:rPr lang="cs-CZ" sz="1200" dirty="0" err="1" smtClean="0"/>
              <a:t>Application</a:t>
            </a:r>
            <a:r>
              <a:rPr lang="cs-CZ" sz="1200" dirty="0" smtClean="0"/>
              <a:t> </a:t>
            </a:r>
            <a:r>
              <a:rPr lang="cs-CZ" sz="1200" dirty="0" err="1" smtClean="0"/>
              <a:t>of</a:t>
            </a:r>
            <a:r>
              <a:rPr lang="cs-CZ" sz="1200" dirty="0" smtClean="0"/>
              <a:t> </a:t>
            </a:r>
            <a:r>
              <a:rPr lang="cs-CZ" sz="1200" dirty="0" err="1" smtClean="0"/>
              <a:t>Radiation</a:t>
            </a:r>
            <a:r>
              <a:rPr lang="cs-CZ" sz="1200" dirty="0" smtClean="0"/>
              <a:t> </a:t>
            </a:r>
            <a:r>
              <a:rPr lang="cs-CZ" sz="1200" dirty="0" err="1" smtClean="0"/>
              <a:t>Instrumentation</a:t>
            </a:r>
            <a:r>
              <a:rPr lang="cs-CZ" sz="1200" dirty="0" smtClean="0"/>
              <a:t> "Jakarta", 9-11/11/2020</a:t>
            </a:r>
            <a:endParaRPr lang="en-US" sz="1200" dirty="0"/>
          </a:p>
        </p:txBody>
      </p:sp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8" y="2427288"/>
            <a:ext cx="1555750" cy="150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grpSp>
        <p:nvGrpSpPr>
          <p:cNvPr id="44038" name="Group 7"/>
          <p:cNvGrpSpPr>
            <a:grpSpLocks/>
          </p:cNvGrpSpPr>
          <p:nvPr/>
        </p:nvGrpSpPr>
        <p:grpSpPr bwMode="auto">
          <a:xfrm>
            <a:off x="711200" y="2362200"/>
            <a:ext cx="1109663" cy="1697038"/>
            <a:chOff x="816" y="1728"/>
            <a:chExt cx="528" cy="1008"/>
          </a:xfrm>
        </p:grpSpPr>
        <p:sp>
          <p:nvSpPr>
            <p:cNvPr id="2" name="Line 8"/>
            <p:cNvSpPr>
              <a:spLocks noChangeShapeType="1"/>
            </p:cNvSpPr>
            <p:nvPr/>
          </p:nvSpPr>
          <p:spPr bwMode="auto">
            <a:xfrm>
              <a:off x="816" y="2352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" name="Line 9"/>
            <p:cNvSpPr>
              <a:spLocks noChangeShapeType="1"/>
            </p:cNvSpPr>
            <p:nvPr/>
          </p:nvSpPr>
          <p:spPr bwMode="auto">
            <a:xfrm>
              <a:off x="1344" y="1728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0" name="Line 10"/>
            <p:cNvSpPr>
              <a:spLocks noChangeShapeType="1"/>
            </p:cNvSpPr>
            <p:nvPr/>
          </p:nvSpPr>
          <p:spPr bwMode="auto">
            <a:xfrm flipV="1">
              <a:off x="816" y="1728"/>
              <a:ext cx="528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1" name="Line 11"/>
            <p:cNvSpPr>
              <a:spLocks noChangeShapeType="1"/>
            </p:cNvSpPr>
            <p:nvPr/>
          </p:nvSpPr>
          <p:spPr bwMode="auto">
            <a:xfrm flipV="1">
              <a:off x="816" y="2112"/>
              <a:ext cx="528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4039" name="Group 12"/>
          <p:cNvGrpSpPr>
            <a:grpSpLocks/>
          </p:cNvGrpSpPr>
          <p:nvPr/>
        </p:nvGrpSpPr>
        <p:grpSpPr bwMode="auto">
          <a:xfrm>
            <a:off x="849313" y="2819400"/>
            <a:ext cx="1941512" cy="782638"/>
            <a:chOff x="288" y="1776"/>
            <a:chExt cx="1344" cy="576"/>
          </a:xfrm>
        </p:grpSpPr>
        <p:sp>
          <p:nvSpPr>
            <p:cNvPr id="66573" name="Line 13"/>
            <p:cNvSpPr>
              <a:spLocks noChangeShapeType="1"/>
            </p:cNvSpPr>
            <p:nvPr/>
          </p:nvSpPr>
          <p:spPr bwMode="auto">
            <a:xfrm>
              <a:off x="864" y="177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4" name="Line 14"/>
            <p:cNvSpPr>
              <a:spLocks noChangeShapeType="1"/>
            </p:cNvSpPr>
            <p:nvPr/>
          </p:nvSpPr>
          <p:spPr bwMode="auto">
            <a:xfrm>
              <a:off x="672" y="1968"/>
              <a:ext cx="8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5" name="Line 15"/>
            <p:cNvSpPr>
              <a:spLocks noChangeShapeType="1"/>
            </p:cNvSpPr>
            <p:nvPr/>
          </p:nvSpPr>
          <p:spPr bwMode="auto">
            <a:xfrm>
              <a:off x="480" y="2160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6" name="Line 16"/>
            <p:cNvSpPr>
              <a:spLocks noChangeShapeType="1"/>
            </p:cNvSpPr>
            <p:nvPr/>
          </p:nvSpPr>
          <p:spPr bwMode="auto">
            <a:xfrm>
              <a:off x="288" y="2352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6657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13" y="1774825"/>
            <a:ext cx="1195387" cy="261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grpSp>
        <p:nvGrpSpPr>
          <p:cNvPr id="44041" name="Group 18"/>
          <p:cNvGrpSpPr>
            <a:grpSpLocks/>
          </p:cNvGrpSpPr>
          <p:nvPr/>
        </p:nvGrpSpPr>
        <p:grpSpPr bwMode="auto">
          <a:xfrm>
            <a:off x="4316413" y="1905000"/>
            <a:ext cx="1109662" cy="2546350"/>
            <a:chOff x="3840" y="1152"/>
            <a:chExt cx="768" cy="1872"/>
          </a:xfrm>
        </p:grpSpPr>
        <p:sp>
          <p:nvSpPr>
            <p:cNvPr id="66579" name="Line 19"/>
            <p:cNvSpPr>
              <a:spLocks noChangeShapeType="1"/>
            </p:cNvSpPr>
            <p:nvPr/>
          </p:nvSpPr>
          <p:spPr bwMode="auto">
            <a:xfrm>
              <a:off x="3840" y="1920"/>
              <a:ext cx="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0" name="Line 20"/>
            <p:cNvSpPr>
              <a:spLocks noChangeShapeType="1"/>
            </p:cNvSpPr>
            <p:nvPr/>
          </p:nvSpPr>
          <p:spPr bwMode="auto">
            <a:xfrm>
              <a:off x="4608" y="1152"/>
              <a:ext cx="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1" name="Line 21"/>
            <p:cNvSpPr>
              <a:spLocks noChangeShapeType="1"/>
            </p:cNvSpPr>
            <p:nvPr/>
          </p:nvSpPr>
          <p:spPr bwMode="auto">
            <a:xfrm flipV="1">
              <a:off x="3840" y="1152"/>
              <a:ext cx="768" cy="7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2" name="Line 22"/>
            <p:cNvSpPr>
              <a:spLocks noChangeShapeType="1"/>
            </p:cNvSpPr>
            <p:nvPr/>
          </p:nvSpPr>
          <p:spPr bwMode="auto">
            <a:xfrm flipV="1">
              <a:off x="3840" y="2251"/>
              <a:ext cx="768" cy="7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4042" name="Group 23"/>
          <p:cNvGrpSpPr>
            <a:grpSpLocks/>
          </p:cNvGrpSpPr>
          <p:nvPr/>
        </p:nvGrpSpPr>
        <p:grpSpPr bwMode="auto">
          <a:xfrm>
            <a:off x="3206750" y="2819400"/>
            <a:ext cx="1871663" cy="782638"/>
            <a:chOff x="1920" y="1776"/>
            <a:chExt cx="1296" cy="576"/>
          </a:xfrm>
        </p:grpSpPr>
        <p:sp>
          <p:nvSpPr>
            <p:cNvPr id="66584" name="Line 24"/>
            <p:cNvSpPr>
              <a:spLocks noChangeShapeType="1"/>
            </p:cNvSpPr>
            <p:nvPr/>
          </p:nvSpPr>
          <p:spPr bwMode="auto">
            <a:xfrm>
              <a:off x="2544" y="177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5" name="Line 25"/>
            <p:cNvSpPr>
              <a:spLocks noChangeShapeType="1"/>
            </p:cNvSpPr>
            <p:nvPr/>
          </p:nvSpPr>
          <p:spPr bwMode="auto">
            <a:xfrm>
              <a:off x="2352" y="196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6" name="Line 26"/>
            <p:cNvSpPr>
              <a:spLocks noChangeShapeType="1"/>
            </p:cNvSpPr>
            <p:nvPr/>
          </p:nvSpPr>
          <p:spPr bwMode="auto">
            <a:xfrm>
              <a:off x="2112" y="2160"/>
              <a:ext cx="7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7" name="Line 27"/>
            <p:cNvSpPr>
              <a:spLocks noChangeShapeType="1"/>
            </p:cNvSpPr>
            <p:nvPr/>
          </p:nvSpPr>
          <p:spPr bwMode="auto">
            <a:xfrm>
              <a:off x="1920" y="235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6588" name="Text Box 28"/>
          <p:cNvSpPr txBox="1">
            <a:spLocks noChangeArrowheads="1"/>
          </p:cNvSpPr>
          <p:nvPr/>
        </p:nvSpPr>
        <p:spPr bwMode="auto">
          <a:xfrm>
            <a:off x="2081213" y="4635500"/>
            <a:ext cx="1930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/>
              <a:t>Specimen attenuating the beam</a:t>
            </a:r>
          </a:p>
        </p:txBody>
      </p:sp>
      <p:sp>
        <p:nvSpPr>
          <p:cNvPr id="66589" name="Text Box 29"/>
          <p:cNvSpPr txBox="1">
            <a:spLocks noChangeArrowheads="1"/>
          </p:cNvSpPr>
          <p:nvPr/>
        </p:nvSpPr>
        <p:spPr bwMode="auto">
          <a:xfrm>
            <a:off x="4125913" y="4641850"/>
            <a:ext cx="17049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/>
              <a:t>Shadow on detector</a:t>
            </a:r>
          </a:p>
          <a:p>
            <a:pPr>
              <a:defRPr/>
            </a:pPr>
            <a:r>
              <a:rPr lang="en-US" sz="2400"/>
              <a:t>plane</a:t>
            </a:r>
          </a:p>
        </p:txBody>
      </p:sp>
      <p:sp>
        <p:nvSpPr>
          <p:cNvPr id="66591" name="Rectangle 31"/>
          <p:cNvSpPr>
            <a:spLocks noChangeArrowheads="1"/>
          </p:cNvSpPr>
          <p:nvPr/>
        </p:nvSpPr>
        <p:spPr bwMode="auto">
          <a:xfrm>
            <a:off x="6178550" y="3209925"/>
            <a:ext cx="2425700" cy="2089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6592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75" y="3602038"/>
            <a:ext cx="234632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66593" name="Text Box 33"/>
          <p:cNvSpPr txBox="1">
            <a:spLocks noChangeArrowheads="1"/>
          </p:cNvSpPr>
          <p:nvPr/>
        </p:nvSpPr>
        <p:spPr bwMode="auto">
          <a:xfrm>
            <a:off x="6364288" y="5356225"/>
            <a:ext cx="2122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/>
              <a:t>Neutronogram</a:t>
            </a:r>
          </a:p>
        </p:txBody>
      </p:sp>
      <p:sp>
        <p:nvSpPr>
          <p:cNvPr id="66595" name="Text Box 35"/>
          <p:cNvSpPr txBox="1">
            <a:spLocks noChangeArrowheads="1"/>
          </p:cNvSpPr>
          <p:nvPr/>
        </p:nvSpPr>
        <p:spPr bwMode="auto">
          <a:xfrm>
            <a:off x="0" y="4660900"/>
            <a:ext cx="22558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/>
              <a:t>Parallel beam of thermal neutrons</a:t>
            </a:r>
          </a:p>
        </p:txBody>
      </p:sp>
      <p:sp>
        <p:nvSpPr>
          <p:cNvPr id="33" name="Obdélník 32"/>
          <p:cNvSpPr/>
          <p:nvPr/>
        </p:nvSpPr>
        <p:spPr bwMode="auto">
          <a:xfrm flipH="1" flipV="1">
            <a:off x="8812212" y="6845300"/>
            <a:ext cx="45719" cy="698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cs-CZ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08674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600" dirty="0"/>
              <a:t>Flower behind Al </a:t>
            </a:r>
            <a:r>
              <a:rPr lang="en-US" sz="3600" dirty="0" smtClean="0"/>
              <a:t>plate</a:t>
            </a:r>
            <a:br>
              <a:rPr lang="en-US" sz="36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Look through metal with thermal neutron beam at NPI </a:t>
            </a:r>
            <a:r>
              <a:rPr lang="en-US" sz="2000" dirty="0" err="1" smtClean="0">
                <a:solidFill>
                  <a:srgbClr val="FF0000"/>
                </a:solidFill>
              </a:rPr>
              <a:t>Rez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by </a:t>
            </a:r>
            <a:r>
              <a:rPr lang="en-US" sz="2000" dirty="0">
                <a:solidFill>
                  <a:srgbClr val="FF0000"/>
                </a:solidFill>
              </a:rPr>
              <a:t>means of </a:t>
            </a:r>
            <a:r>
              <a:rPr lang="en-US" sz="2000" dirty="0" err="1">
                <a:solidFill>
                  <a:srgbClr val="FF0000"/>
                </a:solidFill>
              </a:rPr>
              <a:t>Medipix</a:t>
            </a:r>
            <a:r>
              <a:rPr lang="en-US" sz="2000" dirty="0">
                <a:solidFill>
                  <a:srgbClr val="FF0000"/>
                </a:solidFill>
              </a:rPr>
              <a:t> detector with </a:t>
            </a:r>
            <a:r>
              <a:rPr lang="en-US" sz="2000" baseline="30000" dirty="0">
                <a:solidFill>
                  <a:srgbClr val="FF0000"/>
                </a:solidFill>
              </a:rPr>
              <a:t>6</a:t>
            </a:r>
            <a:r>
              <a:rPr lang="en-US" sz="2000" dirty="0">
                <a:solidFill>
                  <a:srgbClr val="FF0000"/>
                </a:solidFill>
              </a:rPr>
              <a:t>LiF converter </a:t>
            </a:r>
            <a:endParaRPr lang="cs-CZ" sz="2000" dirty="0"/>
          </a:p>
        </p:txBody>
      </p:sp>
      <p:sp>
        <p:nvSpPr>
          <p:cNvPr id="2" name="Content Placeholder 1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7600" indent="-327600">
              <a:buFont typeface="Wingdings" charset="2"/>
              <a:buChar char="u"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7938" y="6480175"/>
            <a:ext cx="965729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46084" name="Footer Placeholder 4"/>
          <p:cNvSpPr>
            <a:spLocks noGrp="1"/>
          </p:cNvSpPr>
          <p:nvPr>
            <p:ph type="ftr" sz="quarter" idx="12"/>
          </p:nvPr>
        </p:nvSpPr>
        <p:spPr bwMode="auto">
          <a:xfrm>
            <a:off x="2314222" y="6449763"/>
            <a:ext cx="5164668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/>
              <a:t>Stanislav Pospíšil, </a:t>
            </a:r>
            <a:r>
              <a:rPr lang="cs-CZ" sz="1200" dirty="0" err="1" smtClean="0"/>
              <a:t>Virtual</a:t>
            </a:r>
            <a:r>
              <a:rPr lang="cs-CZ" sz="1200" dirty="0" smtClean="0"/>
              <a:t> IEEE NPSS Workshop on </a:t>
            </a:r>
            <a:r>
              <a:rPr lang="cs-CZ" sz="1200" dirty="0" err="1" smtClean="0"/>
              <a:t>Application</a:t>
            </a:r>
            <a:r>
              <a:rPr lang="cs-CZ" sz="1200" dirty="0" smtClean="0"/>
              <a:t> </a:t>
            </a:r>
            <a:r>
              <a:rPr lang="cs-CZ" sz="1200" dirty="0" err="1" smtClean="0"/>
              <a:t>of</a:t>
            </a:r>
            <a:r>
              <a:rPr lang="cs-CZ" sz="1200" dirty="0" smtClean="0"/>
              <a:t> </a:t>
            </a:r>
            <a:r>
              <a:rPr lang="cs-CZ" sz="1200" dirty="0" err="1" smtClean="0"/>
              <a:t>Radiation</a:t>
            </a:r>
            <a:r>
              <a:rPr lang="cs-CZ" sz="1200" dirty="0" smtClean="0"/>
              <a:t> </a:t>
            </a:r>
            <a:r>
              <a:rPr lang="cs-CZ" sz="1200" dirty="0" err="1" smtClean="0"/>
              <a:t>Instrumentation</a:t>
            </a:r>
            <a:r>
              <a:rPr lang="cs-CZ" sz="1200" dirty="0" smtClean="0"/>
              <a:t> "Jakarta", 9-11/11/2020</a:t>
            </a:r>
            <a:endParaRPr lang="en-US" sz="1200" dirty="0"/>
          </a:p>
        </p:txBody>
      </p:sp>
      <p:pic>
        <p:nvPicPr>
          <p:cNvPr id="2304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590800"/>
            <a:ext cx="7392987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grpSp>
        <p:nvGrpSpPr>
          <p:cNvPr id="230404" name="Group 4"/>
          <p:cNvGrpSpPr>
            <a:grpSpLocks/>
          </p:cNvGrpSpPr>
          <p:nvPr/>
        </p:nvGrpSpPr>
        <p:grpSpPr bwMode="auto">
          <a:xfrm>
            <a:off x="2484438" y="1724025"/>
            <a:ext cx="6313487" cy="4676775"/>
            <a:chOff x="1574" y="1138"/>
            <a:chExt cx="3977" cy="2946"/>
          </a:xfrm>
        </p:grpSpPr>
        <p:pic>
          <p:nvPicPr>
            <p:cNvPr id="23040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" y="1138"/>
              <a:ext cx="3323" cy="2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0406" name="Line 6"/>
            <p:cNvSpPr>
              <a:spLocks noChangeShapeType="1"/>
            </p:cNvSpPr>
            <p:nvPr/>
          </p:nvSpPr>
          <p:spPr bwMode="auto">
            <a:xfrm flipV="1">
              <a:off x="2079" y="2676"/>
              <a:ext cx="731" cy="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0407" name="Text Box 7"/>
            <p:cNvSpPr txBox="1">
              <a:spLocks noChangeArrowheads="1"/>
            </p:cNvSpPr>
            <p:nvPr/>
          </p:nvSpPr>
          <p:spPr bwMode="auto">
            <a:xfrm>
              <a:off x="1574" y="3309"/>
              <a:ext cx="534" cy="252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/>
                <a:t>Seeds</a:t>
              </a:r>
            </a:p>
          </p:txBody>
        </p:sp>
      </p:grpSp>
      <p:sp>
        <p:nvSpPr>
          <p:cNvPr id="10" name="Obdélník 9"/>
          <p:cNvSpPr/>
          <p:nvPr/>
        </p:nvSpPr>
        <p:spPr bwMode="auto">
          <a:xfrm flipV="1">
            <a:off x="8766494" y="6859410"/>
            <a:ext cx="45719" cy="12558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cs-CZ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46553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334434"/>
            <a:ext cx="6940550" cy="742244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Neutron </a:t>
            </a:r>
            <a:r>
              <a:rPr lang="en-US" b="1" dirty="0" err="1">
                <a:solidFill>
                  <a:srgbClr val="FF0000"/>
                </a:solidFill>
              </a:rPr>
              <a:t>microtomography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pic>
        <p:nvPicPr>
          <p:cNvPr id="7" name="Picture 6" descr="Snímek obrazovky 2020-11-09 v 19.42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2" y="1651000"/>
            <a:ext cx="2575698" cy="4416778"/>
          </a:xfrm>
          <a:prstGeom prst="rect">
            <a:avLst/>
          </a:prstGeom>
        </p:spPr>
      </p:pic>
      <p:pic>
        <p:nvPicPr>
          <p:cNvPr id="8" name="Picture 7" descr="Snímek obrazovky 2020-11-09 v 19.42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60" y="1744733"/>
            <a:ext cx="4728605" cy="42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9454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4"/>
          <p:cNvSpPr>
            <a:spLocks noGrp="1" noChangeArrowheads="1"/>
          </p:cNvSpPr>
          <p:nvPr>
            <p:ph type="title"/>
          </p:nvPr>
        </p:nvSpPr>
        <p:spPr>
          <a:xfrm>
            <a:off x="1077912" y="304800"/>
            <a:ext cx="7078309" cy="1143000"/>
          </a:xfrm>
        </p:spPr>
        <p:txBody>
          <a:bodyPr/>
          <a:lstStyle/>
          <a:p>
            <a:pPr algn="ctr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Cold neutron 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radiography performed at PSI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Wrist watch</a:t>
            </a:r>
            <a:endParaRPr lang="cs-CZ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ontent Placeholder 1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7600" indent="-327600">
              <a:buFont typeface="Wingdings" charset="2"/>
              <a:buChar char="u"/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1"/>
          </p:nvPr>
        </p:nvSpPr>
        <p:spPr>
          <a:xfrm>
            <a:off x="149225" y="6480175"/>
            <a:ext cx="928688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0180" name="Footer Placeholder 2"/>
          <p:cNvSpPr>
            <a:spLocks noGrp="1"/>
          </p:cNvSpPr>
          <p:nvPr>
            <p:ph type="ftr" sz="quarter" idx="12"/>
          </p:nvPr>
        </p:nvSpPr>
        <p:spPr bwMode="auto">
          <a:xfrm>
            <a:off x="2314222" y="6489385"/>
            <a:ext cx="5094111" cy="35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/>
              <a:t>Stanislav Pospíšil, </a:t>
            </a:r>
            <a:r>
              <a:rPr lang="cs-CZ" sz="1200" dirty="0" err="1" smtClean="0"/>
              <a:t>Virtual</a:t>
            </a:r>
            <a:r>
              <a:rPr lang="cs-CZ" sz="1200" dirty="0" smtClean="0"/>
              <a:t> IEEE NPSS Workshop on </a:t>
            </a:r>
            <a:r>
              <a:rPr lang="cs-CZ" sz="1200" dirty="0" err="1" smtClean="0"/>
              <a:t>Application</a:t>
            </a:r>
            <a:r>
              <a:rPr lang="cs-CZ" sz="1200" dirty="0" smtClean="0"/>
              <a:t> </a:t>
            </a:r>
            <a:r>
              <a:rPr lang="cs-CZ" sz="1200" dirty="0" err="1" smtClean="0"/>
              <a:t>of</a:t>
            </a:r>
            <a:r>
              <a:rPr lang="cs-CZ" sz="1200" dirty="0" smtClean="0"/>
              <a:t> </a:t>
            </a:r>
            <a:r>
              <a:rPr lang="cs-CZ" sz="1200" dirty="0" err="1" smtClean="0"/>
              <a:t>Radiation</a:t>
            </a:r>
            <a:r>
              <a:rPr lang="cs-CZ" sz="1200" dirty="0" smtClean="0"/>
              <a:t> </a:t>
            </a:r>
            <a:r>
              <a:rPr lang="cs-CZ" sz="1200" dirty="0" err="1" smtClean="0"/>
              <a:t>Instrumentation</a:t>
            </a:r>
            <a:r>
              <a:rPr lang="cs-CZ" sz="1200" dirty="0" smtClean="0"/>
              <a:t> "Jakarta", 9-11/11/2020</a:t>
            </a:r>
            <a:endParaRPr lang="en-US" sz="1200" dirty="0"/>
          </a:p>
        </p:txBody>
      </p:sp>
      <p:sp>
        <p:nvSpPr>
          <p:cNvPr id="50181" name="Footer Placeholder 4"/>
          <p:cNvSpPr txBox="1">
            <a:spLocks noGrp="1"/>
          </p:cNvSpPr>
          <p:nvPr/>
        </p:nvSpPr>
        <p:spPr bwMode="auto">
          <a:xfrm flipH="1" flipV="1">
            <a:off x="6095999" y="6705599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000">
              <a:latin typeface="Tahoma" charset="0"/>
            </a:endParaRPr>
          </a:p>
        </p:txBody>
      </p:sp>
      <p:pic>
        <p:nvPicPr>
          <p:cNvPr id="501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3" y="1743075"/>
            <a:ext cx="4567237" cy="457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FD3F8"/>
              </a:clrFrom>
              <a:clrTo>
                <a:srgbClr val="CFD3F8">
                  <a:alpha val="0"/>
                </a:srgbClr>
              </a:clrTo>
            </a:clrChange>
            <a:lum bright="12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7" b="6961"/>
          <a:stretch>
            <a:fillRect/>
          </a:stretch>
        </p:blipFill>
        <p:spPr bwMode="auto">
          <a:xfrm>
            <a:off x="939800" y="1611313"/>
            <a:ext cx="1747838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5">
            <a:lum bright="1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3197225"/>
            <a:ext cx="1747838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7"/>
          <p:cNvPicPr>
            <a:picLocks noChangeAspect="1" noChangeArrowheads="1"/>
          </p:cNvPicPr>
          <p:nvPr/>
        </p:nvPicPr>
        <p:blipFill>
          <a:blip r:embed="rId6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73625"/>
            <a:ext cx="1611313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 bwMode="auto">
          <a:xfrm flipH="1" flipV="1">
            <a:off x="8812213" y="6845299"/>
            <a:ext cx="45719" cy="4571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cs-CZ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7551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913" y="177800"/>
            <a:ext cx="694055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6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Neutron radiography with </a:t>
            </a:r>
            <a:r>
              <a:rPr lang="en-US" sz="26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Medipix</a:t>
            </a:r>
            <a:r>
              <a:rPr lang="en-US" sz="26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coated </a:t>
            </a:r>
            <a:r>
              <a:rPr lang="en-US" sz="26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by </a:t>
            </a:r>
            <a:r>
              <a:rPr lang="en-US" sz="260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6</a:t>
            </a:r>
            <a:r>
              <a:rPr lang="en-US" sz="26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LiF: Blank </a:t>
            </a:r>
            <a:r>
              <a:rPr lang="en-US" sz="2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cartridge. </a:t>
            </a:r>
            <a:r>
              <a:rPr lang="en-US" sz="2600" dirty="0" smtClean="0"/>
              <a:t>Look through metal</a:t>
            </a:r>
            <a:r>
              <a:rPr lang="cs-CZ" sz="2600" dirty="0" smtClean="0"/>
              <a:t>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>
          <a:xfrm>
            <a:off x="7938" y="6492875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1698976" y="6484233"/>
            <a:ext cx="477043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1689100" y="1724025"/>
            <a:ext cx="1892300" cy="4667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cs typeface="+mn-cs"/>
              </a:rPr>
              <a:t>Photography</a:t>
            </a:r>
          </a:p>
        </p:txBody>
      </p:sp>
      <p:pic>
        <p:nvPicPr>
          <p:cNvPr id="110597" name="Picture 6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850" y="3916363"/>
            <a:ext cx="25574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0598" name="Object 5"/>
          <p:cNvGraphicFramePr>
            <a:graphicFrameLocks noChangeAspect="1"/>
          </p:cNvGraphicFramePr>
          <p:nvPr/>
        </p:nvGraphicFramePr>
        <p:xfrm>
          <a:off x="3463925" y="3089275"/>
          <a:ext cx="244792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Picture" r:id="rId5" imgW="1539240" imgH="1539240" progId="Word.Picture.8">
                  <p:embed/>
                </p:oleObj>
              </mc:Choice>
              <mc:Fallback>
                <p:oleObj name="Picture" r:id="rId5" imgW="1539240" imgH="153924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30000" contrast="-3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3925" y="3089275"/>
                        <a:ext cx="2447925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6337300" y="3449638"/>
            <a:ext cx="2132013" cy="4667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cs typeface="+mn-cs"/>
              </a:rPr>
              <a:t>Neutronogram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766763" y="4679950"/>
            <a:ext cx="1627187" cy="8318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cs typeface="+mn-cs"/>
              </a:rPr>
              <a:t>Blank shell</a:t>
            </a:r>
          </a:p>
          <a:p>
            <a:pPr>
              <a:defRPr/>
            </a:pPr>
            <a:r>
              <a:rPr lang="en-US" sz="2400">
                <a:cs typeface="+mn-cs"/>
              </a:rPr>
              <a:t>(cartridge)</a:t>
            </a:r>
          </a:p>
        </p:txBody>
      </p:sp>
      <p:sp>
        <p:nvSpPr>
          <p:cNvPr id="73742" name="Line 14"/>
          <p:cNvSpPr>
            <a:spLocks noChangeShapeType="1"/>
          </p:cNvSpPr>
          <p:nvPr/>
        </p:nvSpPr>
        <p:spPr bwMode="auto">
          <a:xfrm flipV="1">
            <a:off x="4602163" y="5556250"/>
            <a:ext cx="120332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2446338" y="5766857"/>
            <a:ext cx="2241550" cy="460375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cs typeface="+mn-cs"/>
              </a:rPr>
              <a:t>Explosive filling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3652838" y="2622550"/>
            <a:ext cx="2336800" cy="4667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cs typeface="+mn-cs"/>
              </a:rPr>
              <a:t>Roentgenogram</a:t>
            </a:r>
          </a:p>
        </p:txBody>
      </p:sp>
      <p:pic>
        <p:nvPicPr>
          <p:cNvPr id="11060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2190750"/>
            <a:ext cx="28448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25" y="2840037"/>
            <a:ext cx="3965575" cy="351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3755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>
          <a:xfrm>
            <a:off x="1" y="6542088"/>
            <a:ext cx="903110" cy="341312"/>
          </a:xfrm>
        </p:spPr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ea typeface="ＭＳ Ｐゴシック"/>
              </a:rPr>
              <a:t>10.11.2020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29551" y="6426200"/>
            <a:ext cx="4755444" cy="4572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dirty="0" smtClean="0">
                <a:solidFill>
                  <a:srgbClr val="40458C"/>
                </a:solidFill>
              </a:rPr>
              <a:t>Stanislav Pospíšil, </a:t>
            </a:r>
            <a:r>
              <a:rPr lang="cs-CZ" dirty="0" err="1" smtClean="0">
                <a:solidFill>
                  <a:srgbClr val="40458C"/>
                </a:solidFill>
              </a:rPr>
              <a:t>Virtual</a:t>
            </a:r>
            <a:r>
              <a:rPr lang="cs-CZ" dirty="0" smtClean="0">
                <a:solidFill>
                  <a:srgbClr val="40458C"/>
                </a:solidFill>
              </a:rPr>
              <a:t> IEEE NPSS Workshop on </a:t>
            </a:r>
            <a:r>
              <a:rPr lang="cs-CZ" dirty="0" err="1" smtClean="0">
                <a:solidFill>
                  <a:srgbClr val="40458C"/>
                </a:solidFill>
              </a:rPr>
              <a:t>Application</a:t>
            </a:r>
            <a:r>
              <a:rPr lang="cs-CZ" dirty="0" smtClean="0">
                <a:solidFill>
                  <a:srgbClr val="40458C"/>
                </a:solidFill>
              </a:rPr>
              <a:t> </a:t>
            </a:r>
            <a:r>
              <a:rPr lang="cs-CZ" dirty="0" err="1" smtClean="0">
                <a:solidFill>
                  <a:srgbClr val="40458C"/>
                </a:solidFill>
              </a:rPr>
              <a:t>of</a:t>
            </a:r>
            <a:r>
              <a:rPr lang="cs-CZ" dirty="0" smtClean="0">
                <a:solidFill>
                  <a:srgbClr val="40458C"/>
                </a:solidFill>
              </a:rPr>
              <a:t> </a:t>
            </a:r>
            <a:r>
              <a:rPr lang="cs-CZ" dirty="0" err="1" smtClean="0">
                <a:solidFill>
                  <a:srgbClr val="40458C"/>
                </a:solidFill>
              </a:rPr>
              <a:t>Radiation</a:t>
            </a:r>
            <a:r>
              <a:rPr lang="cs-CZ" dirty="0" smtClean="0">
                <a:solidFill>
                  <a:srgbClr val="40458C"/>
                </a:solidFill>
              </a:rPr>
              <a:t> </a:t>
            </a:r>
            <a:r>
              <a:rPr lang="cs-CZ" dirty="0" err="1" smtClean="0">
                <a:solidFill>
                  <a:srgbClr val="40458C"/>
                </a:solidFill>
              </a:rPr>
              <a:t>Instrumentation</a:t>
            </a:r>
            <a:r>
              <a:rPr lang="cs-CZ" dirty="0" smtClean="0">
                <a:solidFill>
                  <a:srgbClr val="40458C"/>
                </a:solidFill>
              </a:rPr>
              <a:t> "Jakarta", 9-11/11/2020</a:t>
            </a:r>
            <a:endParaRPr lang="en-US" dirty="0" smtClean="0">
              <a:solidFill>
                <a:srgbClr val="40458C"/>
              </a:solidFill>
            </a:endParaRP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0163" y="304800"/>
            <a:ext cx="9113837" cy="11430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Test of Spatial Resolution</a:t>
            </a:r>
            <a:b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Medipix2 Quad system coated with 6LiF converter illuminated by cold neutrons</a:t>
            </a:r>
            <a:endParaRPr lang="cs-CZ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38" y="1719263"/>
            <a:ext cx="3133725" cy="263366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0" name="Picture 4"/>
          <p:cNvPicPr>
            <a:picLocks noChangeAspect="1" noChangeArrowheads="1"/>
          </p:cNvPicPr>
          <p:nvPr/>
        </p:nvPicPr>
        <p:blipFill>
          <a:blip r:embed="rId4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88" y="1509713"/>
            <a:ext cx="4848225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44888" y="3390900"/>
            <a:ext cx="3827462" cy="2600325"/>
            <a:chOff x="2233" y="2136"/>
            <a:chExt cx="2411" cy="1638"/>
          </a:xfrm>
        </p:grpSpPr>
        <p:pic>
          <p:nvPicPr>
            <p:cNvPr id="72719" name="Picture 6"/>
            <p:cNvPicPr>
              <a:picLocks noChangeAspect="1" noChangeArrowheads="1"/>
            </p:cNvPicPr>
            <p:nvPr/>
          </p:nvPicPr>
          <p:blipFill>
            <a:blip r:embed="rId5">
              <a:lum bright="-36000" contrast="5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2674"/>
              <a:ext cx="1015" cy="1100"/>
            </a:xfrm>
            <a:prstGeom prst="rect">
              <a:avLst/>
            </a:prstGeom>
            <a:noFill/>
            <a:ln w="19050">
              <a:solidFill>
                <a:srgbClr val="CB0F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720" name="Rectangle 7"/>
            <p:cNvSpPr>
              <a:spLocks noChangeArrowheads="1"/>
            </p:cNvSpPr>
            <p:nvPr/>
          </p:nvSpPr>
          <p:spPr bwMode="auto">
            <a:xfrm>
              <a:off x="2233" y="2136"/>
              <a:ext cx="323" cy="336"/>
            </a:xfrm>
            <a:prstGeom prst="rect">
              <a:avLst/>
            </a:prstGeom>
            <a:noFill/>
            <a:ln w="19050">
              <a:solidFill>
                <a:srgbClr val="CB0F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60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72721" name="Line 8"/>
            <p:cNvSpPr>
              <a:spLocks noChangeShapeType="1"/>
            </p:cNvSpPr>
            <p:nvPr/>
          </p:nvSpPr>
          <p:spPr bwMode="auto">
            <a:xfrm>
              <a:off x="2249" y="2479"/>
              <a:ext cx="1380" cy="1295"/>
            </a:xfrm>
            <a:prstGeom prst="line">
              <a:avLst/>
            </a:prstGeom>
            <a:noFill/>
            <a:ln w="9525">
              <a:solidFill>
                <a:srgbClr val="CB0F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72722" name="Line 9"/>
            <p:cNvSpPr>
              <a:spLocks noChangeShapeType="1"/>
            </p:cNvSpPr>
            <p:nvPr/>
          </p:nvSpPr>
          <p:spPr bwMode="auto">
            <a:xfrm>
              <a:off x="2556" y="2304"/>
              <a:ext cx="1876" cy="336"/>
            </a:xfrm>
            <a:prstGeom prst="line">
              <a:avLst/>
            </a:prstGeom>
            <a:noFill/>
            <a:ln w="9525">
              <a:solidFill>
                <a:srgbClr val="CB0F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139825" y="1839913"/>
            <a:ext cx="4284663" cy="477837"/>
            <a:chOff x="718" y="1159"/>
            <a:chExt cx="2699" cy="301"/>
          </a:xfrm>
        </p:grpSpPr>
        <p:sp>
          <p:nvSpPr>
            <p:cNvPr id="72717" name="AutoShape 11"/>
            <p:cNvSpPr>
              <a:spLocks/>
            </p:cNvSpPr>
            <p:nvPr/>
          </p:nvSpPr>
          <p:spPr bwMode="auto">
            <a:xfrm>
              <a:off x="2841" y="1159"/>
              <a:ext cx="576" cy="246"/>
            </a:xfrm>
            <a:prstGeom prst="borderCallout2">
              <a:avLst>
                <a:gd name="adj1" fmla="val 29269"/>
                <a:gd name="adj2" fmla="val -8333"/>
                <a:gd name="adj3" fmla="val 29269"/>
                <a:gd name="adj4" fmla="val -33509"/>
                <a:gd name="adj5" fmla="val 388616"/>
                <a:gd name="adj6" fmla="val -123958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 type="stealth" w="med" len="med"/>
            </a:ln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srgbClr val="40458C"/>
                  </a:solidFill>
                  <a:latin typeface="Tahoma"/>
                  <a:ea typeface="ＭＳ Ｐゴシック"/>
                  <a:cs typeface="+mn-cs"/>
                </a:rPr>
                <a:t>100</a:t>
              </a:r>
              <a:r>
                <a:rPr lang="en-US">
                  <a:solidFill>
                    <a:srgbClr val="40458C"/>
                  </a:solidFill>
                  <a:latin typeface="Symbol" charset="0"/>
                  <a:ea typeface="ＭＳ Ｐゴシック"/>
                  <a:cs typeface="+mn-cs"/>
                </a:rPr>
                <a:t>m</a:t>
              </a:r>
              <a:r>
                <a:rPr lang="en-US">
                  <a:solidFill>
                    <a:srgbClr val="40458C"/>
                  </a:solidFill>
                  <a:latin typeface="Tahoma"/>
                  <a:ea typeface="ＭＳ Ｐゴシック"/>
                  <a:cs typeface="+mn-cs"/>
                </a:rPr>
                <a:t>m</a:t>
              </a:r>
              <a:endParaRPr lang="cs-CZ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72718" name="AutoShape 12"/>
            <p:cNvSpPr>
              <a:spLocks/>
            </p:cNvSpPr>
            <p:nvPr/>
          </p:nvSpPr>
          <p:spPr bwMode="auto">
            <a:xfrm rot="10800000">
              <a:off x="718" y="1213"/>
              <a:ext cx="576" cy="247"/>
            </a:xfrm>
            <a:prstGeom prst="borderCallout2">
              <a:avLst>
                <a:gd name="adj1" fmla="val 70847"/>
                <a:gd name="adj2" fmla="val -8338"/>
                <a:gd name="adj3" fmla="val 70847"/>
                <a:gd name="adj4" fmla="val -36981"/>
                <a:gd name="adj5" fmla="val -351014"/>
                <a:gd name="adj6" fmla="val -139583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 type="stealth" w="med" len="med"/>
            </a:ln>
          </p:spPr>
          <p:txBody>
            <a:bodyPr rot="10800000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srgbClr val="40458C"/>
                  </a:solidFill>
                  <a:latin typeface="Tahoma"/>
                  <a:ea typeface="ＭＳ Ｐゴシック"/>
                  <a:cs typeface="+mn-cs"/>
                </a:rPr>
                <a:t>50</a:t>
              </a:r>
              <a:r>
                <a:rPr lang="en-US">
                  <a:solidFill>
                    <a:srgbClr val="40458C"/>
                  </a:solidFill>
                  <a:latin typeface="Symbol" charset="0"/>
                  <a:ea typeface="ＭＳ Ｐゴシック"/>
                  <a:cs typeface="+mn-cs"/>
                </a:rPr>
                <a:t>m</a:t>
              </a:r>
              <a:r>
                <a:rPr lang="en-US">
                  <a:solidFill>
                    <a:srgbClr val="40458C"/>
                  </a:solidFill>
                  <a:latin typeface="Tahoma"/>
                  <a:ea typeface="ＭＳ Ｐゴシック"/>
                  <a:cs typeface="+mn-cs"/>
                </a:rPr>
                <a:t>m</a:t>
              </a:r>
              <a:endParaRPr lang="cs-CZ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</p:grpSp>
      <p:sp>
        <p:nvSpPr>
          <p:cNvPr id="72715" name="Text Box 14"/>
          <p:cNvSpPr txBox="1">
            <a:spLocks noChangeArrowheads="1"/>
          </p:cNvSpPr>
          <p:nvPr/>
        </p:nvSpPr>
        <p:spPr bwMode="auto">
          <a:xfrm>
            <a:off x="5762625" y="6033184"/>
            <a:ext cx="23512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=&gt;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Resolution 65</a:t>
            </a:r>
            <a:r>
              <a:rPr lang="en-US" sz="1800" dirty="0" smtClean="0">
                <a:solidFill>
                  <a:srgbClr val="FF0000"/>
                </a:solidFill>
                <a:latin typeface="Symbol" charset="0"/>
              </a:rPr>
              <a:t>m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m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!</a:t>
            </a:r>
            <a:endParaRPr lang="cs-CZ" sz="18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5A4D-DA29-6844-8EF2-A1323A5EBFD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62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2526" y="-195615"/>
            <a:ext cx="7267223" cy="167728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3D-visuallization of proton tracks 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/>
              <a:t>in silicon pixel detector recorded by </a:t>
            </a:r>
            <a:r>
              <a:rPr lang="en-US" sz="2400" dirty="0" err="1" smtClean="0"/>
              <a:t>Timepix</a:t>
            </a:r>
            <a:r>
              <a:rPr lang="en-US" sz="2400" dirty="0" smtClean="0"/>
              <a:t> device. </a:t>
            </a:r>
            <a:br>
              <a:rPr lang="en-US" sz="2400" dirty="0" smtClean="0"/>
            </a:br>
            <a:r>
              <a:rPr lang="en-US" sz="1700" dirty="0" smtClean="0"/>
              <a:t>Illumination under different angles </a:t>
            </a:r>
            <a:r>
              <a:rPr lang="en-US" sz="1700" dirty="0" smtClean="0"/>
              <a:t>(0 and 76 degrees) </a:t>
            </a:r>
            <a:br>
              <a:rPr lang="en-US" sz="1700" dirty="0" smtClean="0"/>
            </a:br>
            <a:r>
              <a:rPr lang="en-US" sz="1700" dirty="0" smtClean="0"/>
              <a:t>and </a:t>
            </a:r>
            <a:r>
              <a:rPr lang="en-US" sz="1700" dirty="0" smtClean="0"/>
              <a:t>different applied detector </a:t>
            </a:r>
            <a:r>
              <a:rPr lang="en-US" sz="1700" dirty="0" smtClean="0"/>
              <a:t>biases (7.2 V and 30 V)</a:t>
            </a:r>
            <a:endParaRPr lang="cs-CZ" sz="17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98779" y="6602941"/>
            <a:ext cx="1082410" cy="237067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10.11.2020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074332" y="6426200"/>
            <a:ext cx="4586111" cy="457200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Stanislav Pospíšil, </a:t>
            </a:r>
            <a:r>
              <a:rPr lang="cs-CZ" dirty="0" err="1" smtClean="0">
                <a:solidFill>
                  <a:srgbClr val="40458C"/>
                </a:solidFill>
                <a:latin typeface="Tahoma"/>
                <a:ea typeface="ＭＳ Ｐゴシック"/>
              </a:rPr>
              <a:t>Virtual</a:t>
            </a: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 IEEE NPSS Workshop on </a:t>
            </a:r>
            <a:r>
              <a:rPr lang="cs-CZ" dirty="0" err="1" smtClean="0">
                <a:solidFill>
                  <a:srgbClr val="40458C"/>
                </a:solidFill>
                <a:latin typeface="Tahoma"/>
                <a:ea typeface="ＭＳ Ｐゴシック"/>
              </a:rPr>
              <a:t>Application</a:t>
            </a: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 </a:t>
            </a:r>
            <a:r>
              <a:rPr lang="cs-CZ" dirty="0" err="1" smtClean="0">
                <a:solidFill>
                  <a:srgbClr val="40458C"/>
                </a:solidFill>
                <a:latin typeface="Tahoma"/>
                <a:ea typeface="ＭＳ Ｐゴシック"/>
              </a:rPr>
              <a:t>of</a:t>
            </a: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 </a:t>
            </a:r>
            <a:r>
              <a:rPr lang="cs-CZ" dirty="0" err="1" smtClean="0">
                <a:solidFill>
                  <a:srgbClr val="40458C"/>
                </a:solidFill>
                <a:latin typeface="Tahoma"/>
                <a:ea typeface="ＭＳ Ｐゴシック"/>
              </a:rPr>
              <a:t>Radiation</a:t>
            </a: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 </a:t>
            </a:r>
            <a:r>
              <a:rPr lang="cs-CZ" dirty="0" err="1" smtClean="0">
                <a:solidFill>
                  <a:srgbClr val="40458C"/>
                </a:solidFill>
                <a:latin typeface="Tahoma"/>
                <a:ea typeface="ＭＳ Ｐゴシック"/>
              </a:rPr>
              <a:t>Instrumentation</a:t>
            </a:r>
            <a:r>
              <a:rPr lang="cs-CZ" dirty="0" smtClean="0">
                <a:solidFill>
                  <a:srgbClr val="40458C"/>
                </a:solidFill>
                <a:latin typeface="Tahoma"/>
                <a:ea typeface="ＭＳ Ｐゴシック"/>
              </a:rPr>
              <a:t> "Jakarta", 9-11/11/2020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pic>
        <p:nvPicPr>
          <p:cNvPr id="630787" name="Picture 3" descr="Clusters 30V 76deg red 2d + 3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916363"/>
            <a:ext cx="3937000" cy="1908175"/>
          </a:xfrm>
          <a:prstGeom prst="rect">
            <a:avLst/>
          </a:prstGeom>
          <a:noFill/>
          <a:ln w="12700">
            <a:solidFill>
              <a:srgbClr val="1A1C3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0788" name="Picture 4" descr="Clusters 30V 0deg red 2d + 3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717675"/>
            <a:ext cx="3983038" cy="1908175"/>
          </a:xfrm>
          <a:prstGeom prst="rect">
            <a:avLst/>
          </a:prstGeom>
          <a:noFill/>
          <a:ln w="12700">
            <a:solidFill>
              <a:srgbClr val="1A1C3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0" name="Picture 5" descr="Clusters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3" y="1717675"/>
            <a:ext cx="3932237" cy="1908175"/>
          </a:xfrm>
          <a:prstGeom prst="rect">
            <a:avLst/>
          </a:prstGeom>
          <a:noFill/>
          <a:ln w="12700">
            <a:solidFill>
              <a:srgbClr val="1A1C3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0790" name="Picture 6" descr="Clusters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3" y="3916363"/>
            <a:ext cx="3921125" cy="1908175"/>
          </a:xfrm>
          <a:prstGeom prst="rect">
            <a:avLst/>
          </a:prstGeom>
          <a:noFill/>
          <a:ln w="12700">
            <a:solidFill>
              <a:srgbClr val="1A1C3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0791" name="Text Box 7"/>
          <p:cNvSpPr txBox="1">
            <a:spLocks noChangeArrowheads="1"/>
          </p:cNvSpPr>
          <p:nvPr/>
        </p:nvSpPr>
        <p:spPr bwMode="auto">
          <a:xfrm>
            <a:off x="609600" y="5831418"/>
            <a:ext cx="816133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What is the spatial resolution? X- and Y-coordinates are determined with a precision of about 500nm.  Determination of angle is with a precision of about 1</a:t>
            </a:r>
            <a:r>
              <a:rPr lang="en-US" sz="1400" baseline="300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o</a:t>
            </a:r>
            <a:r>
              <a:rPr lang="en-US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. It needs additional experiments. </a:t>
            </a:r>
            <a:endParaRPr lang="cs-CZ" sz="1400" dirty="0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5600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304800"/>
            <a:ext cx="6940550" cy="852311"/>
          </a:xfrm>
        </p:spPr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2201333" y="6356350"/>
            <a:ext cx="4586111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0888" y="1603022"/>
            <a:ext cx="8523111" cy="455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b="1" dirty="0" smtClean="0">
                <a:solidFill>
                  <a:srgbClr val="0000FF"/>
                </a:solidFill>
              </a:rPr>
              <a:t>Efficient </a:t>
            </a:r>
            <a:r>
              <a:rPr lang="en-US" b="1" dirty="0">
                <a:solidFill>
                  <a:srgbClr val="0000FF"/>
                </a:solidFill>
              </a:rPr>
              <a:t>position and energy sensitive detection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of neutrons is fundamental for advance in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neutron imaging, neutron </a:t>
            </a:r>
            <a:r>
              <a:rPr lang="en-US" b="1" dirty="0" err="1">
                <a:solidFill>
                  <a:srgbClr val="0000FF"/>
                </a:solidFill>
              </a:rPr>
              <a:t>dosimetry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and within </a:t>
            </a:r>
            <a:r>
              <a:rPr lang="en-US" dirty="0" smtClean="0">
                <a:solidFill>
                  <a:srgbClr val="000090"/>
                </a:solidFill>
              </a:rPr>
              <a:t>many other subfields of research, where neutrons are used.</a:t>
            </a:r>
          </a:p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dirty="0" smtClean="0">
                <a:solidFill>
                  <a:srgbClr val="000090"/>
                </a:solidFill>
              </a:rPr>
              <a:t> The </a:t>
            </a:r>
            <a:r>
              <a:rPr lang="en-US" b="1" dirty="0">
                <a:solidFill>
                  <a:srgbClr val="0000FF"/>
                </a:solidFill>
              </a:rPr>
              <a:t>general principles of neutron detection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based on a brief overview of specific interactions of neutrons of different energies will be reminded in the </a:t>
            </a:r>
            <a:r>
              <a:rPr lang="en-US" dirty="0" smtClean="0">
                <a:solidFill>
                  <a:srgbClr val="000090"/>
                </a:solidFill>
              </a:rPr>
              <a:t>presentation. </a:t>
            </a:r>
          </a:p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dirty="0" smtClean="0">
                <a:solidFill>
                  <a:srgbClr val="000090"/>
                </a:solidFill>
              </a:rPr>
              <a:t>The presentation will </a:t>
            </a:r>
            <a:r>
              <a:rPr lang="en-US" dirty="0">
                <a:solidFill>
                  <a:srgbClr val="000090"/>
                </a:solidFill>
              </a:rPr>
              <a:t>focus on the </a:t>
            </a:r>
            <a:r>
              <a:rPr lang="en-US" b="1" dirty="0">
                <a:solidFill>
                  <a:srgbClr val="0000FF"/>
                </a:solidFill>
              </a:rPr>
              <a:t>concept of semiconductor pixel detectors with converters of neutrons to strongly ionizing charged particles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designed for detection of neutrons in radiation hard environment. </a:t>
            </a:r>
            <a:endParaRPr lang="en-US" dirty="0" smtClean="0">
              <a:solidFill>
                <a:srgbClr val="000090"/>
              </a:solidFill>
            </a:endParaRPr>
          </a:p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dirty="0" smtClean="0">
                <a:solidFill>
                  <a:srgbClr val="000090"/>
                </a:solidFill>
              </a:rPr>
              <a:t>Particular </a:t>
            </a:r>
            <a:r>
              <a:rPr lang="en-US" dirty="0">
                <a:solidFill>
                  <a:srgbClr val="000090"/>
                </a:solidFill>
              </a:rPr>
              <a:t>attention will be given to challenges associated with growing interests in </a:t>
            </a:r>
            <a:r>
              <a:rPr lang="en-US" b="1" dirty="0">
                <a:solidFill>
                  <a:srgbClr val="0000FF"/>
                </a:solidFill>
              </a:rPr>
              <a:t>neutron imaging with submicron resolution</a:t>
            </a:r>
            <a:r>
              <a:rPr lang="en-US" dirty="0">
                <a:solidFill>
                  <a:srgbClr val="000090"/>
                </a:solidFill>
              </a:rPr>
              <a:t> and in noiseless </a:t>
            </a:r>
            <a:r>
              <a:rPr lang="en-US" b="1" dirty="0">
                <a:solidFill>
                  <a:srgbClr val="0000FF"/>
                </a:solidFill>
              </a:rPr>
              <a:t>detection of single neutrons in mixed n-gamma radiation fields. 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dirty="0" smtClean="0">
                <a:solidFill>
                  <a:srgbClr val="000090"/>
                </a:solidFill>
              </a:rPr>
              <a:t>Perspectives </a:t>
            </a:r>
            <a:r>
              <a:rPr lang="en-US" dirty="0">
                <a:solidFill>
                  <a:srgbClr val="000090"/>
                </a:solidFill>
              </a:rPr>
              <a:t>of the proposed concept will be backed up by the latest experimental results obtained with </a:t>
            </a:r>
            <a:r>
              <a:rPr lang="en-US" dirty="0" err="1">
                <a:solidFill>
                  <a:srgbClr val="000090"/>
                </a:solidFill>
              </a:rPr>
              <a:t>Timepix</a:t>
            </a:r>
            <a:r>
              <a:rPr lang="en-US" dirty="0">
                <a:solidFill>
                  <a:srgbClr val="000090"/>
                </a:solidFill>
              </a:rPr>
              <a:t> pixel detectors using the methodology of </a:t>
            </a:r>
            <a:r>
              <a:rPr lang="en-US" b="1" dirty="0">
                <a:solidFill>
                  <a:srgbClr val="0000FF"/>
                </a:solidFill>
              </a:rPr>
              <a:t>"particle track pattern recognition"</a:t>
            </a:r>
            <a:r>
              <a:rPr lang="en-US" dirty="0">
                <a:solidFill>
                  <a:srgbClr val="00009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635320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400" b="1" dirty="0">
                <a:solidFill>
                  <a:srgbClr val="0000FF"/>
                </a:solidFill>
              </a:rPr>
              <a:t>Principle of slow neutron detection </a:t>
            </a:r>
            <a:r>
              <a:rPr lang="en-US" sz="2400" b="1" dirty="0" smtClean="0">
                <a:solidFill>
                  <a:srgbClr val="0000FF"/>
                </a:solidFill>
              </a:rPr>
              <a:t/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using </a:t>
            </a:r>
            <a:r>
              <a:rPr lang="en-US" sz="2400" b="1" dirty="0">
                <a:solidFill>
                  <a:srgbClr val="0000FF"/>
                </a:solidFill>
              </a:rPr>
              <a:t>6LiF </a:t>
            </a:r>
            <a:r>
              <a:rPr lang="en-US" sz="2400" b="1" dirty="0" smtClean="0">
                <a:solidFill>
                  <a:srgbClr val="0000FF"/>
                </a:solidFill>
              </a:rPr>
              <a:t>converter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dirty="0" smtClean="0"/>
              <a:t>About detection efficiency and position resolution</a:t>
            </a:r>
            <a:endParaRPr lang="cs-CZ" sz="2400" dirty="0"/>
          </a:p>
        </p:txBody>
      </p:sp>
      <p:sp>
        <p:nvSpPr>
          <p:cNvPr id="69635" name="Zástupný symbol pro obsah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70618" y="1720334"/>
            <a:ext cx="7772400" cy="819150"/>
          </a:xfrm>
        </p:spPr>
        <p:txBody>
          <a:bodyPr/>
          <a:lstStyle/>
          <a:p>
            <a:r>
              <a:rPr lang="en-US" sz="1600" dirty="0">
                <a:latin typeface="Tahoma" charset="0"/>
                <a:cs typeface="Arial" charset="0"/>
              </a:rPr>
              <a:t>Simulations performed using MCNP, SRIM and </a:t>
            </a:r>
            <a:r>
              <a:rPr lang="en-US" sz="1600" dirty="0" err="1">
                <a:latin typeface="Tahoma" charset="0"/>
                <a:cs typeface="Arial" charset="0"/>
              </a:rPr>
              <a:t>Matlab</a:t>
            </a:r>
            <a:r>
              <a:rPr lang="en-US" sz="1600" dirty="0">
                <a:latin typeface="Tahoma" charset="0"/>
                <a:cs typeface="Arial" charset="0"/>
              </a:rPr>
              <a:t> </a:t>
            </a:r>
          </a:p>
          <a:p>
            <a:r>
              <a:rPr lang="en-US" sz="1600" dirty="0">
                <a:latin typeface="Tahoma" charset="0"/>
                <a:cs typeface="Arial" charset="0"/>
              </a:rPr>
              <a:t>Aim: To estimate detection efficiency and spatial resolution</a:t>
            </a:r>
            <a:endParaRPr lang="cs-CZ" sz="1600" dirty="0">
              <a:latin typeface="Tahoma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59367" y="6477000"/>
            <a:ext cx="512065" cy="254000"/>
          </a:xfrm>
        </p:spPr>
        <p:txBody>
          <a:bodyPr/>
          <a:lstStyle/>
          <a:p>
            <a:pPr>
              <a:defRPr/>
            </a:pPr>
            <a:fld id="{DCF99F4B-C945-7040-BCC5-6B0D07EB820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9636" name="Zástupný symbol pro datum 3"/>
          <p:cNvSpPr>
            <a:spLocks noGrp="1"/>
          </p:cNvSpPr>
          <p:nvPr>
            <p:ph type="dt" sz="half" idx="11"/>
          </p:nvPr>
        </p:nvSpPr>
        <p:spPr>
          <a:xfrm>
            <a:off x="40921" y="6492875"/>
            <a:ext cx="835379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1000" smtClean="0">
                <a:solidFill>
                  <a:srgbClr val="40458C"/>
                </a:solidFill>
                <a:latin typeface="Tahoma" charset="0"/>
              </a:rPr>
              <a:t>10.11.2020</a:t>
            </a:r>
            <a:endParaRPr lang="en-US" sz="1000" dirty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2"/>
          </p:nvPr>
        </p:nvSpPr>
        <p:spPr>
          <a:xfrm>
            <a:off x="2255165" y="6492875"/>
            <a:ext cx="4631058" cy="365125"/>
          </a:xfrm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40458C"/>
                </a:solidFill>
                <a:latin typeface="Tahoma" charset="0"/>
              </a:rPr>
              <a:t>Stanislav Pospíšil, Virtual IEEE NPSS Workshop on Application of Radiation Instrumentation "Jakarta", 9-11/11/2020</a:t>
            </a:r>
            <a:endParaRPr lang="en-US" sz="1100" dirty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6963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40458C"/>
              </a:solidFill>
              <a:latin typeface="Tahoma"/>
              <a:ea typeface="+mn-ea"/>
              <a:cs typeface="Arial"/>
            </a:endParaRPr>
          </a:p>
        </p:txBody>
      </p:sp>
      <p:grpSp>
        <p:nvGrpSpPr>
          <p:cNvPr id="69639" name="Group 1"/>
          <p:cNvGrpSpPr>
            <a:grpSpLocks noChangeAspect="1"/>
          </p:cNvGrpSpPr>
          <p:nvPr/>
        </p:nvGrpSpPr>
        <p:grpSpPr bwMode="auto">
          <a:xfrm>
            <a:off x="996950" y="2744788"/>
            <a:ext cx="4237038" cy="2682875"/>
            <a:chOff x="6193" y="9856"/>
            <a:chExt cx="4422" cy="2799"/>
          </a:xfrm>
        </p:grpSpPr>
        <p:sp>
          <p:nvSpPr>
            <p:cNvPr id="69642" name="AutoShape 45"/>
            <p:cNvSpPr>
              <a:spLocks noChangeAspect="1" noChangeArrowheads="1" noTextEdit="1"/>
            </p:cNvSpPr>
            <p:nvPr/>
          </p:nvSpPr>
          <p:spPr bwMode="auto">
            <a:xfrm>
              <a:off x="6193" y="9856"/>
              <a:ext cx="4223" cy="2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43" name="Rectangle 44"/>
            <p:cNvSpPr>
              <a:spLocks noChangeArrowheads="1"/>
            </p:cNvSpPr>
            <p:nvPr/>
          </p:nvSpPr>
          <p:spPr bwMode="auto">
            <a:xfrm>
              <a:off x="7864" y="10005"/>
              <a:ext cx="1523" cy="2156"/>
            </a:xfrm>
            <a:prstGeom prst="rect">
              <a:avLst/>
            </a:prstGeom>
            <a:solidFill>
              <a:srgbClr val="B6DD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44" name="Rectangle 43"/>
            <p:cNvSpPr>
              <a:spLocks noChangeArrowheads="1"/>
            </p:cNvSpPr>
            <p:nvPr/>
          </p:nvSpPr>
          <p:spPr bwMode="auto">
            <a:xfrm>
              <a:off x="6193" y="11069"/>
              <a:ext cx="1134" cy="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45" name="Arc 42"/>
            <p:cNvSpPr>
              <a:spLocks/>
            </p:cNvSpPr>
            <p:nvPr/>
          </p:nvSpPr>
          <p:spPr bwMode="auto">
            <a:xfrm flipV="1">
              <a:off x="7397" y="10237"/>
              <a:ext cx="969" cy="1685"/>
            </a:xfrm>
            <a:custGeom>
              <a:avLst/>
              <a:gdLst>
                <a:gd name="T0" fmla="*/ 0 w 21600"/>
                <a:gd name="T1" fmla="*/ 0 h 37936"/>
                <a:gd name="T2" fmla="*/ 0 w 21600"/>
                <a:gd name="T3" fmla="*/ 0 h 37936"/>
                <a:gd name="T4" fmla="*/ 0 w 21600"/>
                <a:gd name="T5" fmla="*/ 0 h 37936"/>
                <a:gd name="T6" fmla="*/ 0 60000 65536"/>
                <a:gd name="T7" fmla="*/ 0 60000 65536"/>
                <a:gd name="T8" fmla="*/ 0 60000 65536"/>
                <a:gd name="T9" fmla="*/ 0 w 21600"/>
                <a:gd name="T10" fmla="*/ 0 h 37936"/>
                <a:gd name="T11" fmla="*/ 21600 w 21600"/>
                <a:gd name="T12" fmla="*/ 37936 h 379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7936" fill="none" extrusionOk="0">
                  <a:moveTo>
                    <a:pt x="10255" y="-1"/>
                  </a:moveTo>
                  <a:cubicBezTo>
                    <a:pt x="17243" y="3769"/>
                    <a:pt x="21600" y="11069"/>
                    <a:pt x="21600" y="19010"/>
                  </a:cubicBezTo>
                  <a:cubicBezTo>
                    <a:pt x="21600" y="26886"/>
                    <a:pt x="17312" y="34139"/>
                    <a:pt x="10410" y="37935"/>
                  </a:cubicBezTo>
                </a:path>
                <a:path w="21600" h="37936" stroke="0" extrusionOk="0">
                  <a:moveTo>
                    <a:pt x="10255" y="-1"/>
                  </a:moveTo>
                  <a:cubicBezTo>
                    <a:pt x="17243" y="3769"/>
                    <a:pt x="21600" y="11069"/>
                    <a:pt x="21600" y="19010"/>
                  </a:cubicBezTo>
                  <a:cubicBezTo>
                    <a:pt x="21600" y="26886"/>
                    <a:pt x="17312" y="34139"/>
                    <a:pt x="10410" y="37935"/>
                  </a:cubicBezTo>
                  <a:lnTo>
                    <a:pt x="0" y="19010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46" name="Arc 41"/>
            <p:cNvSpPr>
              <a:spLocks/>
            </p:cNvSpPr>
            <p:nvPr/>
          </p:nvSpPr>
          <p:spPr bwMode="auto">
            <a:xfrm flipV="1">
              <a:off x="7487" y="10611"/>
              <a:ext cx="560" cy="956"/>
            </a:xfrm>
            <a:custGeom>
              <a:avLst/>
              <a:gdLst>
                <a:gd name="T0" fmla="*/ 0 w 21600"/>
                <a:gd name="T1" fmla="*/ 0 h 37219"/>
                <a:gd name="T2" fmla="*/ 0 w 21600"/>
                <a:gd name="T3" fmla="*/ 0 h 37219"/>
                <a:gd name="T4" fmla="*/ 0 w 21600"/>
                <a:gd name="T5" fmla="*/ 0 h 37219"/>
                <a:gd name="T6" fmla="*/ 0 60000 65536"/>
                <a:gd name="T7" fmla="*/ 0 60000 65536"/>
                <a:gd name="T8" fmla="*/ 0 60000 65536"/>
                <a:gd name="T9" fmla="*/ 0 w 21600"/>
                <a:gd name="T10" fmla="*/ 0 h 37219"/>
                <a:gd name="T11" fmla="*/ 21600 w 21600"/>
                <a:gd name="T12" fmla="*/ 37219 h 372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7219" fill="none" extrusionOk="0">
                  <a:moveTo>
                    <a:pt x="10822" y="0"/>
                  </a:moveTo>
                  <a:cubicBezTo>
                    <a:pt x="17493" y="3862"/>
                    <a:pt x="21600" y="10985"/>
                    <a:pt x="21600" y="18693"/>
                  </a:cubicBezTo>
                  <a:cubicBezTo>
                    <a:pt x="21600" y="26282"/>
                    <a:pt x="17616" y="33315"/>
                    <a:pt x="11106" y="37218"/>
                  </a:cubicBezTo>
                </a:path>
                <a:path w="21600" h="37219" stroke="0" extrusionOk="0">
                  <a:moveTo>
                    <a:pt x="10822" y="0"/>
                  </a:moveTo>
                  <a:cubicBezTo>
                    <a:pt x="17493" y="3862"/>
                    <a:pt x="21600" y="10985"/>
                    <a:pt x="21600" y="18693"/>
                  </a:cubicBezTo>
                  <a:cubicBezTo>
                    <a:pt x="21600" y="26282"/>
                    <a:pt x="17616" y="33315"/>
                    <a:pt x="11106" y="37218"/>
                  </a:cubicBezTo>
                  <a:lnTo>
                    <a:pt x="0" y="1869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47" name="Rectangle 40"/>
            <p:cNvSpPr>
              <a:spLocks noChangeArrowheads="1"/>
            </p:cNvSpPr>
            <p:nvPr/>
          </p:nvSpPr>
          <p:spPr bwMode="auto">
            <a:xfrm>
              <a:off x="7327" y="10005"/>
              <a:ext cx="369" cy="2156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48" name="Rectangle 39"/>
            <p:cNvSpPr>
              <a:spLocks noChangeArrowheads="1"/>
            </p:cNvSpPr>
            <p:nvPr/>
          </p:nvSpPr>
          <p:spPr bwMode="auto">
            <a:xfrm>
              <a:off x="7696" y="10005"/>
              <a:ext cx="168" cy="2156"/>
            </a:xfrm>
            <a:prstGeom prst="rect">
              <a:avLst/>
            </a:prstGeom>
            <a:solidFill>
              <a:srgbClr val="3184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cxnSp>
          <p:nvCxnSpPr>
            <p:cNvPr id="69649" name="AutoShape 38"/>
            <p:cNvCxnSpPr>
              <a:cxnSpLocks noChangeShapeType="1"/>
            </p:cNvCxnSpPr>
            <p:nvPr/>
          </p:nvCxnSpPr>
          <p:spPr bwMode="auto">
            <a:xfrm>
              <a:off x="7703" y="10005"/>
              <a:ext cx="1" cy="21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9650" name="Rectangle 37"/>
            <p:cNvSpPr>
              <a:spLocks noChangeArrowheads="1"/>
            </p:cNvSpPr>
            <p:nvPr/>
          </p:nvSpPr>
          <p:spPr bwMode="auto">
            <a:xfrm>
              <a:off x="7327" y="11069"/>
              <a:ext cx="369" cy="28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CCCC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cxnSp>
          <p:nvCxnSpPr>
            <p:cNvPr id="69651" name="AutoShape 36"/>
            <p:cNvCxnSpPr>
              <a:cxnSpLocks noChangeShapeType="1"/>
            </p:cNvCxnSpPr>
            <p:nvPr/>
          </p:nvCxnSpPr>
          <p:spPr bwMode="auto">
            <a:xfrm flipH="1">
              <a:off x="7008" y="11088"/>
              <a:ext cx="470" cy="264"/>
            </a:xfrm>
            <a:prstGeom prst="straightConnector1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9652" name="Group 32"/>
            <p:cNvGrpSpPr>
              <a:grpSpLocks/>
            </p:cNvGrpSpPr>
            <p:nvPr/>
          </p:nvGrpSpPr>
          <p:grpSpPr bwMode="auto">
            <a:xfrm>
              <a:off x="7322" y="12194"/>
              <a:ext cx="442" cy="290"/>
              <a:chOff x="8403" y="12304"/>
              <a:chExt cx="442" cy="290"/>
            </a:xfrm>
          </p:grpSpPr>
          <p:cxnSp>
            <p:nvCxnSpPr>
              <p:cNvPr id="69683" name="AutoShape 35"/>
              <p:cNvCxnSpPr>
                <a:cxnSpLocks noChangeShapeType="1"/>
              </p:cNvCxnSpPr>
              <p:nvPr/>
            </p:nvCxnSpPr>
            <p:spPr bwMode="auto">
              <a:xfrm>
                <a:off x="8403" y="12328"/>
                <a:ext cx="0" cy="26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9684" name="AutoShape 34"/>
              <p:cNvCxnSpPr>
                <a:cxnSpLocks noChangeShapeType="1"/>
              </p:cNvCxnSpPr>
              <p:nvPr/>
            </p:nvCxnSpPr>
            <p:spPr bwMode="auto">
              <a:xfrm>
                <a:off x="8403" y="12594"/>
                <a:ext cx="44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9685" name="Freeform 33"/>
              <p:cNvSpPr>
                <a:spLocks/>
              </p:cNvSpPr>
              <p:nvPr/>
            </p:nvSpPr>
            <p:spPr bwMode="auto">
              <a:xfrm>
                <a:off x="8427" y="12304"/>
                <a:ext cx="404" cy="271"/>
              </a:xfrm>
              <a:custGeom>
                <a:avLst/>
                <a:gdLst>
                  <a:gd name="T0" fmla="*/ 0 w 404"/>
                  <a:gd name="T1" fmla="*/ 0 h 271"/>
                  <a:gd name="T2" fmla="*/ 43 w 404"/>
                  <a:gd name="T3" fmla="*/ 152 h 271"/>
                  <a:gd name="T4" fmla="*/ 119 w 404"/>
                  <a:gd name="T5" fmla="*/ 228 h 271"/>
                  <a:gd name="T6" fmla="*/ 238 w 404"/>
                  <a:gd name="T7" fmla="*/ 262 h 271"/>
                  <a:gd name="T8" fmla="*/ 404 w 404"/>
                  <a:gd name="T9" fmla="*/ 271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271"/>
                  <a:gd name="T17" fmla="*/ 404 w 404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271">
                    <a:moveTo>
                      <a:pt x="0" y="0"/>
                    </a:moveTo>
                    <a:cubicBezTo>
                      <a:pt x="11" y="57"/>
                      <a:pt x="23" y="114"/>
                      <a:pt x="43" y="152"/>
                    </a:cubicBezTo>
                    <a:cubicBezTo>
                      <a:pt x="63" y="190"/>
                      <a:pt x="87" y="210"/>
                      <a:pt x="119" y="228"/>
                    </a:cubicBezTo>
                    <a:cubicBezTo>
                      <a:pt x="151" y="246"/>
                      <a:pt x="191" y="255"/>
                      <a:pt x="238" y="262"/>
                    </a:cubicBezTo>
                    <a:cubicBezTo>
                      <a:pt x="285" y="269"/>
                      <a:pt x="344" y="270"/>
                      <a:pt x="404" y="271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4000">
                  <a:solidFill>
                    <a:srgbClr val="40458C"/>
                  </a:solidFill>
                  <a:latin typeface="Tahoma"/>
                  <a:ea typeface="+mn-ea"/>
                  <a:cs typeface="Arial"/>
                </a:endParaRPr>
              </a:p>
            </p:txBody>
          </p:sp>
        </p:grpSp>
        <p:cxnSp>
          <p:nvCxnSpPr>
            <p:cNvPr id="69653" name="AutoShape 31"/>
            <p:cNvCxnSpPr>
              <a:cxnSpLocks noChangeShapeType="1"/>
            </p:cNvCxnSpPr>
            <p:nvPr/>
          </p:nvCxnSpPr>
          <p:spPr bwMode="auto">
            <a:xfrm>
              <a:off x="7857" y="11923"/>
              <a:ext cx="2267" cy="0"/>
            </a:xfrm>
            <a:prstGeom prst="straightConnector1">
              <a:avLst/>
            </a:prstGeom>
            <a:noFill/>
            <a:ln w="3175">
              <a:solidFill>
                <a:srgbClr val="A5A5A5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54" name="AutoShape 30"/>
            <p:cNvCxnSpPr>
              <a:cxnSpLocks noChangeShapeType="1"/>
            </p:cNvCxnSpPr>
            <p:nvPr/>
          </p:nvCxnSpPr>
          <p:spPr bwMode="auto">
            <a:xfrm>
              <a:off x="7871" y="10241"/>
              <a:ext cx="2251" cy="1"/>
            </a:xfrm>
            <a:prstGeom prst="straightConnector1">
              <a:avLst/>
            </a:prstGeom>
            <a:noFill/>
            <a:ln w="3175">
              <a:solidFill>
                <a:srgbClr val="A5A5A5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55" name="AutoShape 29"/>
            <p:cNvCxnSpPr>
              <a:cxnSpLocks noChangeShapeType="1"/>
            </p:cNvCxnSpPr>
            <p:nvPr/>
          </p:nvCxnSpPr>
          <p:spPr bwMode="auto">
            <a:xfrm>
              <a:off x="7696" y="11083"/>
              <a:ext cx="2421" cy="0"/>
            </a:xfrm>
            <a:prstGeom prst="straightConnector1">
              <a:avLst/>
            </a:prstGeom>
            <a:noFill/>
            <a:ln w="3175">
              <a:solidFill>
                <a:srgbClr val="A5A5A5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56" name="AutoShape 28"/>
            <p:cNvCxnSpPr>
              <a:cxnSpLocks noChangeShapeType="1"/>
            </p:cNvCxnSpPr>
            <p:nvPr/>
          </p:nvCxnSpPr>
          <p:spPr bwMode="auto">
            <a:xfrm>
              <a:off x="7864" y="11488"/>
              <a:ext cx="2253" cy="1"/>
            </a:xfrm>
            <a:prstGeom prst="straightConnector1">
              <a:avLst/>
            </a:prstGeom>
            <a:noFill/>
            <a:ln w="3175">
              <a:solidFill>
                <a:srgbClr val="A5A5A5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57" name="AutoShape 27"/>
            <p:cNvCxnSpPr>
              <a:cxnSpLocks noChangeShapeType="1"/>
            </p:cNvCxnSpPr>
            <p:nvPr/>
          </p:nvCxnSpPr>
          <p:spPr bwMode="auto">
            <a:xfrm>
              <a:off x="7864" y="10681"/>
              <a:ext cx="2253" cy="1"/>
            </a:xfrm>
            <a:prstGeom prst="straightConnector1">
              <a:avLst/>
            </a:prstGeom>
            <a:noFill/>
            <a:ln w="3175">
              <a:solidFill>
                <a:srgbClr val="A5A5A5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9658" name="Group 24"/>
            <p:cNvGrpSpPr>
              <a:grpSpLocks/>
            </p:cNvGrpSpPr>
            <p:nvPr/>
          </p:nvGrpSpPr>
          <p:grpSpPr bwMode="auto">
            <a:xfrm>
              <a:off x="9438" y="10045"/>
              <a:ext cx="686" cy="2122"/>
              <a:chOff x="9438" y="10045"/>
              <a:chExt cx="686" cy="2122"/>
            </a:xfrm>
          </p:grpSpPr>
          <p:cxnSp>
            <p:nvCxnSpPr>
              <p:cNvPr id="69681" name="AutoShape 26"/>
              <p:cNvCxnSpPr>
                <a:cxnSpLocks noChangeShapeType="1"/>
              </p:cNvCxnSpPr>
              <p:nvPr/>
            </p:nvCxnSpPr>
            <p:spPr bwMode="auto">
              <a:xfrm>
                <a:off x="10124" y="10045"/>
                <a:ext cx="0" cy="212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9682" name="Freeform 25"/>
              <p:cNvSpPr>
                <a:spLocks/>
              </p:cNvSpPr>
              <p:nvPr/>
            </p:nvSpPr>
            <p:spPr bwMode="auto">
              <a:xfrm>
                <a:off x="9438" y="10237"/>
                <a:ext cx="682" cy="1686"/>
              </a:xfrm>
              <a:custGeom>
                <a:avLst/>
                <a:gdLst>
                  <a:gd name="T0" fmla="*/ 679 w 682"/>
                  <a:gd name="T1" fmla="*/ 1686 h 1686"/>
                  <a:gd name="T2" fmla="*/ 658 w 682"/>
                  <a:gd name="T3" fmla="*/ 1431 h 1686"/>
                  <a:gd name="T4" fmla="*/ 607 w 682"/>
                  <a:gd name="T5" fmla="*/ 1251 h 1686"/>
                  <a:gd name="T6" fmla="*/ 493 w 682"/>
                  <a:gd name="T7" fmla="*/ 1158 h 1686"/>
                  <a:gd name="T8" fmla="*/ 109 w 682"/>
                  <a:gd name="T9" fmla="*/ 975 h 1686"/>
                  <a:gd name="T10" fmla="*/ 1 w 682"/>
                  <a:gd name="T11" fmla="*/ 843 h 1686"/>
                  <a:gd name="T12" fmla="*/ 100 w 682"/>
                  <a:gd name="T13" fmla="*/ 708 h 1686"/>
                  <a:gd name="T14" fmla="*/ 466 w 682"/>
                  <a:gd name="T15" fmla="*/ 543 h 1686"/>
                  <a:gd name="T16" fmla="*/ 598 w 682"/>
                  <a:gd name="T17" fmla="*/ 435 h 1686"/>
                  <a:gd name="T18" fmla="*/ 652 w 682"/>
                  <a:gd name="T19" fmla="*/ 285 h 1686"/>
                  <a:gd name="T20" fmla="*/ 682 w 682"/>
                  <a:gd name="T21" fmla="*/ 0 h 16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82"/>
                  <a:gd name="T34" fmla="*/ 0 h 1686"/>
                  <a:gd name="T35" fmla="*/ 682 w 682"/>
                  <a:gd name="T36" fmla="*/ 1686 h 16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82" h="1686">
                    <a:moveTo>
                      <a:pt x="679" y="1686"/>
                    </a:moveTo>
                    <a:cubicBezTo>
                      <a:pt x="674" y="1594"/>
                      <a:pt x="670" y="1503"/>
                      <a:pt x="658" y="1431"/>
                    </a:cubicBezTo>
                    <a:cubicBezTo>
                      <a:pt x="646" y="1359"/>
                      <a:pt x="634" y="1296"/>
                      <a:pt x="607" y="1251"/>
                    </a:cubicBezTo>
                    <a:cubicBezTo>
                      <a:pt x="580" y="1206"/>
                      <a:pt x="576" y="1204"/>
                      <a:pt x="493" y="1158"/>
                    </a:cubicBezTo>
                    <a:cubicBezTo>
                      <a:pt x="410" y="1112"/>
                      <a:pt x="191" y="1027"/>
                      <a:pt x="109" y="975"/>
                    </a:cubicBezTo>
                    <a:cubicBezTo>
                      <a:pt x="27" y="923"/>
                      <a:pt x="2" y="887"/>
                      <a:pt x="1" y="843"/>
                    </a:cubicBezTo>
                    <a:cubicBezTo>
                      <a:pt x="0" y="799"/>
                      <a:pt x="23" y="758"/>
                      <a:pt x="100" y="708"/>
                    </a:cubicBezTo>
                    <a:cubicBezTo>
                      <a:pt x="177" y="658"/>
                      <a:pt x="383" y="588"/>
                      <a:pt x="466" y="543"/>
                    </a:cubicBezTo>
                    <a:cubicBezTo>
                      <a:pt x="549" y="498"/>
                      <a:pt x="567" y="478"/>
                      <a:pt x="598" y="435"/>
                    </a:cubicBezTo>
                    <a:cubicBezTo>
                      <a:pt x="629" y="392"/>
                      <a:pt x="638" y="357"/>
                      <a:pt x="652" y="285"/>
                    </a:cubicBezTo>
                    <a:cubicBezTo>
                      <a:pt x="666" y="213"/>
                      <a:pt x="676" y="59"/>
                      <a:pt x="682" y="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4000">
                  <a:solidFill>
                    <a:srgbClr val="40458C"/>
                  </a:solidFill>
                  <a:latin typeface="Tahoma"/>
                  <a:ea typeface="+mn-ea"/>
                  <a:cs typeface="Arial"/>
                </a:endParaRPr>
              </a:p>
            </p:txBody>
          </p:sp>
        </p:grpSp>
        <p:cxnSp>
          <p:nvCxnSpPr>
            <p:cNvPr id="69659" name="AutoShape 23"/>
            <p:cNvCxnSpPr>
              <a:cxnSpLocks noChangeShapeType="1"/>
            </p:cNvCxnSpPr>
            <p:nvPr/>
          </p:nvCxnSpPr>
          <p:spPr bwMode="auto">
            <a:xfrm flipV="1">
              <a:off x="7487" y="10632"/>
              <a:ext cx="760" cy="454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60" name="AutoShape 22"/>
            <p:cNvCxnSpPr>
              <a:cxnSpLocks noChangeShapeType="1"/>
            </p:cNvCxnSpPr>
            <p:nvPr/>
          </p:nvCxnSpPr>
          <p:spPr bwMode="auto">
            <a:xfrm flipH="1">
              <a:off x="9777" y="10141"/>
              <a:ext cx="1" cy="6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61" name="AutoShape 21"/>
            <p:cNvCxnSpPr>
              <a:cxnSpLocks noChangeShapeType="1"/>
            </p:cNvCxnSpPr>
            <p:nvPr/>
          </p:nvCxnSpPr>
          <p:spPr bwMode="auto">
            <a:xfrm flipV="1">
              <a:off x="9776" y="11322"/>
              <a:ext cx="1" cy="5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00" name="Text Box 20"/>
            <p:cNvSpPr txBox="1">
              <a:spLocks noChangeArrowheads="1"/>
            </p:cNvSpPr>
            <p:nvPr/>
          </p:nvSpPr>
          <p:spPr bwMode="auto">
            <a:xfrm>
              <a:off x="9450" y="10055"/>
              <a:ext cx="510" cy="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>
                  <a:solidFill>
                    <a:srgbClr val="40458C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FWHM</a:t>
              </a:r>
              <a:endParaRPr lang="en-US" sz="4000">
                <a:solidFill>
                  <a:srgbClr val="40458C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6099" name="Text Box 19"/>
            <p:cNvSpPr txBox="1">
              <a:spLocks noChangeArrowheads="1"/>
            </p:cNvSpPr>
            <p:nvPr/>
          </p:nvSpPr>
          <p:spPr bwMode="auto">
            <a:xfrm>
              <a:off x="9977" y="10828"/>
              <a:ext cx="638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solidFill>
                    <a:srgbClr val="40458C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PSF</a:t>
              </a:r>
              <a:endParaRPr lang="en-US" sz="4000" dirty="0">
                <a:solidFill>
                  <a:srgbClr val="40458C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64" name="Text Box 18"/>
            <p:cNvSpPr txBox="1">
              <a:spLocks noChangeArrowheads="1"/>
            </p:cNvSpPr>
            <p:nvPr/>
          </p:nvSpPr>
          <p:spPr bwMode="auto">
            <a:xfrm>
              <a:off x="7157" y="12187"/>
              <a:ext cx="119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40458C"/>
                  </a:solidFill>
                  <a:cs typeface="Times New Roman" charset="0"/>
                </a:rPr>
                <a:t>Absorption</a:t>
              </a:r>
              <a:endParaRPr lang="en-US" sz="4000">
                <a:solidFill>
                  <a:srgbClr val="40458C"/>
                </a:solidFill>
              </a:endParaRPr>
            </a:p>
          </p:txBody>
        </p:sp>
        <p:sp>
          <p:nvSpPr>
            <p:cNvPr id="46097" name="Text Box 17"/>
            <p:cNvSpPr txBox="1">
              <a:spLocks noChangeArrowheads="1"/>
            </p:cNvSpPr>
            <p:nvPr/>
          </p:nvSpPr>
          <p:spPr bwMode="auto">
            <a:xfrm>
              <a:off x="6296" y="10808"/>
              <a:ext cx="681" cy="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>
                  <a:solidFill>
                    <a:srgbClr val="40458C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UCN</a:t>
              </a:r>
              <a:endParaRPr lang="en-US" sz="4000">
                <a:solidFill>
                  <a:srgbClr val="40458C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69666" name="Group 10"/>
            <p:cNvGrpSpPr>
              <a:grpSpLocks/>
            </p:cNvGrpSpPr>
            <p:nvPr/>
          </p:nvGrpSpPr>
          <p:grpSpPr bwMode="auto">
            <a:xfrm rot="-1888038">
              <a:off x="7243" y="10219"/>
              <a:ext cx="1055" cy="758"/>
              <a:chOff x="6281" y="11433"/>
              <a:chExt cx="1055" cy="758"/>
            </a:xfrm>
          </p:grpSpPr>
          <p:grpSp>
            <p:nvGrpSpPr>
              <p:cNvPr id="69675" name="Group 12"/>
              <p:cNvGrpSpPr>
                <a:grpSpLocks/>
              </p:cNvGrpSpPr>
              <p:nvPr/>
            </p:nvGrpSpPr>
            <p:grpSpPr bwMode="auto">
              <a:xfrm>
                <a:off x="6281" y="11433"/>
                <a:ext cx="1055" cy="758"/>
                <a:chOff x="6678" y="11282"/>
                <a:chExt cx="1055" cy="758"/>
              </a:xfrm>
            </p:grpSpPr>
            <p:sp>
              <p:nvSpPr>
                <p:cNvPr id="69677" name="Rectangle 16"/>
                <p:cNvSpPr>
                  <a:spLocks noChangeArrowheads="1"/>
                </p:cNvSpPr>
                <p:nvPr/>
              </p:nvSpPr>
              <p:spPr bwMode="auto">
                <a:xfrm>
                  <a:off x="6678" y="11305"/>
                  <a:ext cx="1055" cy="566"/>
                </a:xfrm>
                <a:prstGeom prst="rect">
                  <a:avLst/>
                </a:prstGeom>
                <a:solidFill>
                  <a:srgbClr val="FFFFFF">
                    <a:alpha val="4901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4000">
                    <a:solidFill>
                      <a:srgbClr val="40458C"/>
                    </a:solidFill>
                    <a:latin typeface="Tahoma"/>
                    <a:ea typeface="+mn-ea"/>
                    <a:cs typeface="Arial"/>
                  </a:endParaRPr>
                </a:p>
              </p:txBody>
            </p:sp>
            <p:sp>
              <p:nvSpPr>
                <p:cNvPr id="69678" name="Freeform 15"/>
                <p:cNvSpPr>
                  <a:spLocks/>
                </p:cNvSpPr>
                <p:nvPr/>
              </p:nvSpPr>
              <p:spPr bwMode="auto">
                <a:xfrm rot="1802822">
                  <a:off x="6833" y="11282"/>
                  <a:ext cx="773" cy="758"/>
                </a:xfrm>
                <a:custGeom>
                  <a:avLst/>
                  <a:gdLst>
                    <a:gd name="T0" fmla="*/ 27 w 773"/>
                    <a:gd name="T1" fmla="*/ 758 h 758"/>
                    <a:gd name="T2" fmla="*/ 0 w 773"/>
                    <a:gd name="T3" fmla="*/ 707 h 758"/>
                    <a:gd name="T4" fmla="*/ 332 w 773"/>
                    <a:gd name="T5" fmla="*/ 487 h 758"/>
                    <a:gd name="T6" fmla="*/ 484 w 773"/>
                    <a:gd name="T7" fmla="*/ 307 h 758"/>
                    <a:gd name="T8" fmla="*/ 513 w 773"/>
                    <a:gd name="T9" fmla="*/ 112 h 758"/>
                    <a:gd name="T10" fmla="*/ 527 w 773"/>
                    <a:gd name="T11" fmla="*/ 17 h 758"/>
                    <a:gd name="T12" fmla="*/ 560 w 773"/>
                    <a:gd name="T13" fmla="*/ 21 h 758"/>
                    <a:gd name="T14" fmla="*/ 660 w 773"/>
                    <a:gd name="T15" fmla="*/ 145 h 758"/>
                    <a:gd name="T16" fmla="*/ 773 w 773"/>
                    <a:gd name="T17" fmla="*/ 322 h 758"/>
                    <a:gd name="T18" fmla="*/ 27 w 773"/>
                    <a:gd name="T19" fmla="*/ 758 h 75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73"/>
                    <a:gd name="T31" fmla="*/ 0 h 758"/>
                    <a:gd name="T32" fmla="*/ 773 w 773"/>
                    <a:gd name="T33" fmla="*/ 758 h 75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73" h="758">
                      <a:moveTo>
                        <a:pt x="27" y="758"/>
                      </a:moveTo>
                      <a:cubicBezTo>
                        <a:pt x="15" y="740"/>
                        <a:pt x="21" y="746"/>
                        <a:pt x="0" y="707"/>
                      </a:cubicBezTo>
                      <a:cubicBezTo>
                        <a:pt x="57" y="665"/>
                        <a:pt x="251" y="554"/>
                        <a:pt x="332" y="487"/>
                      </a:cubicBezTo>
                      <a:cubicBezTo>
                        <a:pt x="413" y="420"/>
                        <a:pt x="454" y="369"/>
                        <a:pt x="484" y="307"/>
                      </a:cubicBezTo>
                      <a:cubicBezTo>
                        <a:pt x="514" y="245"/>
                        <a:pt x="506" y="160"/>
                        <a:pt x="513" y="112"/>
                      </a:cubicBezTo>
                      <a:cubicBezTo>
                        <a:pt x="520" y="64"/>
                        <a:pt x="519" y="32"/>
                        <a:pt x="527" y="17"/>
                      </a:cubicBezTo>
                      <a:cubicBezTo>
                        <a:pt x="535" y="2"/>
                        <a:pt x="538" y="0"/>
                        <a:pt x="560" y="21"/>
                      </a:cubicBezTo>
                      <a:cubicBezTo>
                        <a:pt x="582" y="42"/>
                        <a:pt x="625" y="95"/>
                        <a:pt x="660" y="145"/>
                      </a:cubicBezTo>
                      <a:cubicBezTo>
                        <a:pt x="695" y="195"/>
                        <a:pt x="717" y="227"/>
                        <a:pt x="773" y="322"/>
                      </a:cubicBezTo>
                      <a:cubicBezTo>
                        <a:pt x="332" y="578"/>
                        <a:pt x="178" y="670"/>
                        <a:pt x="27" y="758"/>
                      </a:cubicBezTo>
                      <a:close/>
                    </a:path>
                  </a:pathLst>
                </a:custGeom>
                <a:solidFill>
                  <a:srgbClr val="FF0000">
                    <a:alpha val="50195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4000">
                    <a:solidFill>
                      <a:srgbClr val="40458C"/>
                    </a:solidFill>
                    <a:latin typeface="Tahoma"/>
                    <a:ea typeface="+mn-ea"/>
                    <a:cs typeface="Arial"/>
                  </a:endParaRPr>
                </a:p>
              </p:txBody>
            </p:sp>
            <p:cxnSp>
              <p:nvCxnSpPr>
                <p:cNvPr id="69679" name="AutoShape 14"/>
                <p:cNvCxnSpPr>
                  <a:cxnSpLocks noChangeShapeType="1"/>
                </p:cNvCxnSpPr>
                <p:nvPr/>
              </p:nvCxnSpPr>
              <p:spPr bwMode="auto">
                <a:xfrm flipV="1">
                  <a:off x="6718" y="11331"/>
                  <a:ext cx="1" cy="47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9680" name="AutoShape 13"/>
                <p:cNvCxnSpPr>
                  <a:cxnSpLocks noChangeShapeType="1"/>
                </p:cNvCxnSpPr>
                <p:nvPr/>
              </p:nvCxnSpPr>
              <p:spPr bwMode="auto">
                <a:xfrm>
                  <a:off x="6718" y="11805"/>
                  <a:ext cx="984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stealth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69676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6477" y="11549"/>
                <a:ext cx="332" cy="29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kern="1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Bragg </a:t>
                </a:r>
              </a:p>
              <a:p>
                <a:pPr algn="l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kern="1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curve</a:t>
                </a:r>
              </a:p>
            </p:txBody>
          </p:sp>
        </p:grpSp>
        <p:sp>
          <p:nvSpPr>
            <p:cNvPr id="69667" name="Text Box 9"/>
            <p:cNvSpPr txBox="1">
              <a:spLocks noChangeArrowheads="1"/>
            </p:cNvSpPr>
            <p:nvPr/>
          </p:nvSpPr>
          <p:spPr bwMode="auto">
            <a:xfrm>
              <a:off x="7195" y="9944"/>
              <a:ext cx="682" cy="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aseline="30000">
                  <a:solidFill>
                    <a:srgbClr val="40458C"/>
                  </a:solidFill>
                  <a:cs typeface="Times New Roman" charset="0"/>
                </a:rPr>
                <a:t>6</a:t>
              </a:r>
              <a:r>
                <a:rPr lang="en-US" sz="1200">
                  <a:solidFill>
                    <a:srgbClr val="40458C"/>
                  </a:solidFill>
                  <a:cs typeface="Times New Roman" charset="0"/>
                </a:rPr>
                <a:t>LiF</a:t>
              </a:r>
              <a:endParaRPr lang="en-US" sz="4000">
                <a:solidFill>
                  <a:srgbClr val="40458C"/>
                </a:solidFill>
              </a:endParaRPr>
            </a:p>
          </p:txBody>
        </p:sp>
        <p:sp>
          <p:nvSpPr>
            <p:cNvPr id="69668" name="AutoShape 8"/>
            <p:cNvSpPr>
              <a:spLocks noChangeArrowheads="1"/>
            </p:cNvSpPr>
            <p:nvPr/>
          </p:nvSpPr>
          <p:spPr bwMode="auto">
            <a:xfrm>
              <a:off x="7406" y="11022"/>
              <a:ext cx="143" cy="143"/>
            </a:xfrm>
            <a:prstGeom prst="irregularSeal1">
              <a:avLst/>
            </a:prstGeom>
            <a:solidFill>
              <a:srgbClr val="FF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69669" name="Text Box 7"/>
            <p:cNvSpPr txBox="1">
              <a:spLocks noChangeArrowheads="1"/>
            </p:cNvSpPr>
            <p:nvPr/>
          </p:nvSpPr>
          <p:spPr bwMode="auto">
            <a:xfrm>
              <a:off x="7009" y="11196"/>
              <a:ext cx="4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>
                  <a:solidFill>
                    <a:srgbClr val="0000FF"/>
                  </a:solidFill>
                  <a:latin typeface="Symbol" charset="0"/>
                  <a:cs typeface="Times New Roman" charset="0"/>
                </a:rPr>
                <a:t>a</a:t>
              </a:r>
              <a:endParaRPr lang="en-US" sz="4000">
                <a:solidFill>
                  <a:srgbClr val="40458C"/>
                </a:solidFill>
              </a:endParaRPr>
            </a:p>
          </p:txBody>
        </p:sp>
        <p:sp>
          <p:nvSpPr>
            <p:cNvPr id="69670" name="Text Box 6"/>
            <p:cNvSpPr txBox="1">
              <a:spLocks noChangeArrowheads="1"/>
            </p:cNvSpPr>
            <p:nvPr/>
          </p:nvSpPr>
          <p:spPr bwMode="auto">
            <a:xfrm>
              <a:off x="7879" y="10664"/>
              <a:ext cx="651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30000">
                  <a:solidFill>
                    <a:srgbClr val="0000FF"/>
                  </a:solidFill>
                  <a:latin typeface="Symbol" charset="0"/>
                  <a:cs typeface="Times New Roman" charset="0"/>
                </a:rPr>
                <a:t>3</a:t>
              </a:r>
              <a:r>
                <a:rPr lang="en-US" sz="1200" b="1">
                  <a:solidFill>
                    <a:srgbClr val="0000FF"/>
                  </a:solidFill>
                  <a:latin typeface="Symbol" charset="0"/>
                  <a:cs typeface="Times New Roman" charset="0"/>
                </a:rPr>
                <a:t>H</a:t>
              </a:r>
              <a:r>
                <a:rPr lang="en-US" sz="1200" b="1" baseline="30000">
                  <a:solidFill>
                    <a:srgbClr val="0000FF"/>
                  </a:solidFill>
                  <a:latin typeface="Symbol" charset="0"/>
                  <a:cs typeface="Times New Roman" charset="0"/>
                </a:rPr>
                <a:t>-</a:t>
              </a:r>
              <a:endParaRPr lang="en-US" sz="4000">
                <a:solidFill>
                  <a:srgbClr val="40458C"/>
                </a:solidFill>
              </a:endParaRPr>
            </a:p>
          </p:txBody>
        </p:sp>
        <p:sp>
          <p:nvSpPr>
            <p:cNvPr id="69671" name="Text Box 5"/>
            <p:cNvSpPr txBox="1">
              <a:spLocks noChangeArrowheads="1"/>
            </p:cNvSpPr>
            <p:nvPr/>
          </p:nvSpPr>
          <p:spPr bwMode="auto">
            <a:xfrm>
              <a:off x="8641" y="9941"/>
              <a:ext cx="916" cy="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solidFill>
                    <a:srgbClr val="40458C"/>
                  </a:solidFill>
                  <a:cs typeface="Times New Roman" charset="0"/>
                </a:rPr>
                <a:t>Silicon</a:t>
              </a:r>
              <a:endParaRPr lang="en-US" sz="4000">
                <a:solidFill>
                  <a:srgbClr val="40458C"/>
                </a:solidFill>
              </a:endParaRPr>
            </a:p>
          </p:txBody>
        </p:sp>
        <p:sp>
          <p:nvSpPr>
            <p:cNvPr id="69672" name="AutoShape 4"/>
            <p:cNvSpPr>
              <a:spLocks noChangeArrowheads="1"/>
            </p:cNvSpPr>
            <p:nvPr/>
          </p:nvSpPr>
          <p:spPr bwMode="auto">
            <a:xfrm>
              <a:off x="8860" y="12043"/>
              <a:ext cx="565" cy="405"/>
            </a:xfrm>
            <a:prstGeom prst="wedgeRectCallout">
              <a:avLst>
                <a:gd name="adj1" fmla="val -159556"/>
                <a:gd name="adj2" fmla="val -226296"/>
              </a:avLst>
            </a:prstGeom>
            <a:solidFill>
              <a:srgbClr val="FFFFFF"/>
            </a:solidFill>
            <a:ln w="9525">
              <a:solidFill>
                <a:srgbClr val="BFBFBF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l" defTabSz="457200" eaLnBrk="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40458C"/>
                  </a:solidFill>
                  <a:latin typeface="Tahoma"/>
                  <a:ea typeface="+mn-ea"/>
                  <a:cs typeface="Times New Roman" charset="0"/>
                </a:rPr>
                <a:t>Range of </a:t>
              </a:r>
              <a:r>
                <a:rPr lang="en-US" sz="1000" baseline="30000">
                  <a:solidFill>
                    <a:srgbClr val="40458C"/>
                  </a:solidFill>
                  <a:latin typeface="Tahoma"/>
                  <a:ea typeface="+mn-ea"/>
                  <a:cs typeface="Times New Roman" charset="0"/>
                </a:rPr>
                <a:t>3</a:t>
              </a:r>
              <a:r>
                <a:rPr lang="en-US" sz="1000">
                  <a:solidFill>
                    <a:srgbClr val="40458C"/>
                  </a:solidFill>
                  <a:latin typeface="Tahoma"/>
                  <a:ea typeface="+mn-ea"/>
                  <a:cs typeface="Times New Roman" charset="0"/>
                </a:rPr>
                <a:t>H</a:t>
              </a:r>
              <a:r>
                <a:rPr lang="en-US" sz="1000" baseline="30000">
                  <a:solidFill>
                    <a:srgbClr val="40458C"/>
                  </a:solidFill>
                  <a:latin typeface="Tahoma"/>
                  <a:ea typeface="+mn-ea"/>
                  <a:cs typeface="Times New Roman" charset="0"/>
                </a:rPr>
                <a:t>-</a:t>
              </a: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  <p:sp>
          <p:nvSpPr>
            <p:cNvPr id="46083" name="AutoShape 3"/>
            <p:cNvSpPr>
              <a:spLocks noChangeArrowheads="1"/>
            </p:cNvSpPr>
            <p:nvPr/>
          </p:nvSpPr>
          <p:spPr bwMode="auto">
            <a:xfrm>
              <a:off x="8176" y="12042"/>
              <a:ext cx="567" cy="406"/>
            </a:xfrm>
            <a:prstGeom prst="wedgeRectCallout">
              <a:avLst>
                <a:gd name="adj1" fmla="val -96551"/>
                <a:gd name="adj2" fmla="val -234940"/>
              </a:avLst>
            </a:prstGeom>
            <a:solidFill>
              <a:srgbClr val="FFFFFF"/>
            </a:solidFill>
            <a:ln w="9525">
              <a:solidFill>
                <a:srgbClr val="BFBFBF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l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>
                  <a:solidFill>
                    <a:srgbClr val="40458C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Range of </a:t>
              </a:r>
              <a:r>
                <a:rPr lang="en-US" sz="1050">
                  <a:solidFill>
                    <a:srgbClr val="40458C"/>
                  </a:solidFill>
                  <a:latin typeface="Symbol" pitchFamily="18" charset="2"/>
                  <a:ea typeface="Times New Roman" pitchFamily="18" charset="0"/>
                  <a:cs typeface="Arial" pitchFamily="34" charset="0"/>
                </a:rPr>
                <a:t>a</a:t>
              </a:r>
              <a:endParaRPr lang="en-US" sz="4000">
                <a:solidFill>
                  <a:srgbClr val="40458C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74" name="AutoShape 2"/>
            <p:cNvSpPr>
              <a:spLocks noChangeArrowheads="1"/>
            </p:cNvSpPr>
            <p:nvPr/>
          </p:nvSpPr>
          <p:spPr bwMode="auto">
            <a:xfrm>
              <a:off x="6306" y="12043"/>
              <a:ext cx="774" cy="405"/>
            </a:xfrm>
            <a:prstGeom prst="wedgeRectCallout">
              <a:avLst>
                <a:gd name="adj1" fmla="val 140310"/>
                <a:gd name="adj2" fmla="val -138889"/>
              </a:avLst>
            </a:prstGeom>
            <a:solidFill>
              <a:srgbClr val="FFFFFF"/>
            </a:solidFill>
            <a:ln w="9525">
              <a:solidFill>
                <a:srgbClr val="BFBFBF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l" defTabSz="457200" eaLnBrk="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40458C"/>
                  </a:solidFill>
                  <a:latin typeface="Tahoma"/>
                  <a:ea typeface="+mn-ea"/>
                  <a:cs typeface="Times New Roman" charset="0"/>
                </a:rPr>
                <a:t>Insensitive  Si layer</a:t>
              </a:r>
              <a:endParaRPr lang="en-US" sz="4000">
                <a:solidFill>
                  <a:srgbClr val="40458C"/>
                </a:solidFill>
                <a:latin typeface="Tahoma"/>
                <a:ea typeface="+mn-ea"/>
                <a:cs typeface="Arial"/>
              </a:endParaRPr>
            </a:p>
          </p:txBody>
        </p:sp>
      </p:grpSp>
      <p:sp>
        <p:nvSpPr>
          <p:cNvPr id="69640" name="TextovéPole 51"/>
          <p:cNvSpPr txBox="1">
            <a:spLocks noChangeArrowheads="1"/>
          </p:cNvSpPr>
          <p:nvPr/>
        </p:nvSpPr>
        <p:spPr bwMode="auto">
          <a:xfrm>
            <a:off x="1381111" y="2410381"/>
            <a:ext cx="32252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40458C"/>
                </a:solidFill>
              </a:rPr>
              <a:t>Geometry used in simulations</a:t>
            </a:r>
            <a:endParaRPr lang="cs-CZ" sz="1800" dirty="0">
              <a:solidFill>
                <a:srgbClr val="40458C"/>
              </a:solidFill>
            </a:endParaRPr>
          </a:p>
        </p:txBody>
      </p:sp>
      <p:sp>
        <p:nvSpPr>
          <p:cNvPr id="69641" name="TextovéPole 52"/>
          <p:cNvSpPr txBox="1">
            <a:spLocks noChangeArrowheads="1"/>
          </p:cNvSpPr>
          <p:nvPr/>
        </p:nvSpPr>
        <p:spPr bwMode="auto">
          <a:xfrm>
            <a:off x="5347224" y="2661217"/>
            <a:ext cx="35528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40458C"/>
                </a:solidFill>
              </a:rPr>
              <a:t>Expected UCNs velocity: 500 cm/s. For such neutrons the cross section of </a:t>
            </a:r>
            <a:r>
              <a:rPr lang="en-US" sz="1400" baseline="30000" dirty="0">
                <a:solidFill>
                  <a:srgbClr val="40458C"/>
                </a:solidFill>
              </a:rPr>
              <a:t>6</a:t>
            </a:r>
            <a:r>
              <a:rPr lang="en-US" sz="1400" dirty="0">
                <a:solidFill>
                  <a:srgbClr val="40458C"/>
                </a:solidFill>
              </a:rPr>
              <a:t>Li increases to </a:t>
            </a:r>
            <a:r>
              <a:rPr lang="en-US" sz="1400" b="1" dirty="0">
                <a:solidFill>
                  <a:srgbClr val="40458C"/>
                </a:solidFill>
              </a:rPr>
              <a:t>0.34 </a:t>
            </a:r>
            <a:r>
              <a:rPr lang="en-US" sz="1400" b="1" dirty="0" err="1">
                <a:solidFill>
                  <a:srgbClr val="40458C"/>
                </a:solidFill>
              </a:rPr>
              <a:t>Mbarn</a:t>
            </a:r>
            <a:r>
              <a:rPr lang="en-US" sz="1400" dirty="0">
                <a:solidFill>
                  <a:srgbClr val="40458C"/>
                </a:solidFill>
              </a:rPr>
              <a:t>. The cross section of </a:t>
            </a:r>
            <a:r>
              <a:rPr lang="en-US" sz="1400" baseline="30000" dirty="0">
                <a:solidFill>
                  <a:srgbClr val="40458C"/>
                </a:solidFill>
              </a:rPr>
              <a:t>10</a:t>
            </a:r>
            <a:r>
              <a:rPr lang="en-US" sz="1400" dirty="0">
                <a:solidFill>
                  <a:srgbClr val="40458C"/>
                </a:solidFill>
              </a:rPr>
              <a:t>B reaches </a:t>
            </a:r>
            <a:r>
              <a:rPr lang="en-US" sz="1400" b="1" dirty="0">
                <a:solidFill>
                  <a:srgbClr val="40458C"/>
                </a:solidFill>
              </a:rPr>
              <a:t>1.67 </a:t>
            </a:r>
            <a:r>
              <a:rPr lang="en-US" sz="1400" b="1" dirty="0" err="1">
                <a:solidFill>
                  <a:srgbClr val="40458C"/>
                </a:solidFill>
              </a:rPr>
              <a:t>Mbarn</a:t>
            </a:r>
            <a:r>
              <a:rPr lang="en-US" sz="1400" dirty="0">
                <a:solidFill>
                  <a:srgbClr val="40458C"/>
                </a:solidFill>
              </a:rPr>
              <a:t>. 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40458C"/>
              </a:solidFill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40458C"/>
                </a:solidFill>
              </a:rPr>
              <a:t>50% of such UCNs are fully absorbed in </a:t>
            </a:r>
            <a:r>
              <a:rPr lang="en-US" sz="1400" baseline="30000" dirty="0">
                <a:solidFill>
                  <a:srgbClr val="40458C"/>
                </a:solidFill>
              </a:rPr>
              <a:t>6</a:t>
            </a:r>
            <a:r>
              <a:rPr lang="en-US" sz="1400" dirty="0">
                <a:solidFill>
                  <a:srgbClr val="40458C"/>
                </a:solidFill>
              </a:rPr>
              <a:t>LiF layer of 85 </a:t>
            </a:r>
            <a:r>
              <a:rPr lang="en-US" sz="1400" dirty="0" err="1">
                <a:solidFill>
                  <a:srgbClr val="40458C"/>
                </a:solidFill>
              </a:rPr>
              <a:t>ug</a:t>
            </a:r>
            <a:r>
              <a:rPr lang="en-US" sz="1400" dirty="0">
                <a:solidFill>
                  <a:srgbClr val="40458C"/>
                </a:solidFill>
              </a:rPr>
              <a:t>/cm</a:t>
            </a:r>
            <a:r>
              <a:rPr lang="en-US" sz="1400" baseline="30000" dirty="0">
                <a:solidFill>
                  <a:srgbClr val="40458C"/>
                </a:solidFill>
              </a:rPr>
              <a:t>2</a:t>
            </a:r>
            <a:r>
              <a:rPr lang="en-US" sz="1400" dirty="0">
                <a:solidFill>
                  <a:srgbClr val="40458C"/>
                </a:solidFill>
              </a:rPr>
              <a:t> (~ 320 nm thickness). For </a:t>
            </a:r>
            <a:r>
              <a:rPr lang="en-US" sz="1400" baseline="30000" dirty="0">
                <a:solidFill>
                  <a:srgbClr val="40458C"/>
                </a:solidFill>
              </a:rPr>
              <a:t>10</a:t>
            </a:r>
            <a:r>
              <a:rPr lang="en-US" sz="1400" dirty="0">
                <a:solidFill>
                  <a:srgbClr val="40458C"/>
                </a:solidFill>
              </a:rPr>
              <a:t>B it is layer of 7 </a:t>
            </a:r>
            <a:r>
              <a:rPr lang="en-US" sz="1400" dirty="0" err="1">
                <a:solidFill>
                  <a:srgbClr val="40458C"/>
                </a:solidFill>
              </a:rPr>
              <a:t>ug</a:t>
            </a:r>
            <a:r>
              <a:rPr lang="en-US" sz="1400" dirty="0">
                <a:solidFill>
                  <a:srgbClr val="40458C"/>
                </a:solidFill>
              </a:rPr>
              <a:t>/cm</a:t>
            </a:r>
            <a:r>
              <a:rPr lang="en-US" sz="1400" baseline="30000" dirty="0">
                <a:solidFill>
                  <a:srgbClr val="40458C"/>
                </a:solidFill>
              </a:rPr>
              <a:t>2</a:t>
            </a:r>
            <a:r>
              <a:rPr lang="en-US" sz="1400" dirty="0">
                <a:solidFill>
                  <a:srgbClr val="40458C"/>
                </a:solidFill>
              </a:rPr>
              <a:t> (~ 30 nm thickness). 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40458C"/>
              </a:solidFill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40458C"/>
                </a:solidFill>
              </a:rPr>
              <a:t>Used </a:t>
            </a:r>
            <a:r>
              <a:rPr lang="en-US" sz="1400" baseline="30000" dirty="0">
                <a:solidFill>
                  <a:srgbClr val="40458C"/>
                </a:solidFill>
              </a:rPr>
              <a:t>6</a:t>
            </a:r>
            <a:r>
              <a:rPr lang="en-US" sz="1400" dirty="0">
                <a:solidFill>
                  <a:srgbClr val="40458C"/>
                </a:solidFill>
              </a:rPr>
              <a:t>LiF density of 2.65 g/cm</a:t>
            </a:r>
            <a:r>
              <a:rPr lang="en-US" sz="1400" baseline="30000" dirty="0">
                <a:solidFill>
                  <a:srgbClr val="40458C"/>
                </a:solidFill>
              </a:rPr>
              <a:t>3</a:t>
            </a:r>
            <a:r>
              <a:rPr lang="en-US" sz="1400" dirty="0">
                <a:solidFill>
                  <a:srgbClr val="40458C"/>
                </a:solidFill>
              </a:rPr>
              <a:t> and </a:t>
            </a:r>
            <a:r>
              <a:rPr lang="en-US" sz="1400" baseline="30000" dirty="0">
                <a:solidFill>
                  <a:srgbClr val="40458C"/>
                </a:solidFill>
              </a:rPr>
              <a:t>10</a:t>
            </a:r>
            <a:r>
              <a:rPr lang="en-US" sz="1400" dirty="0">
                <a:solidFill>
                  <a:srgbClr val="40458C"/>
                </a:solidFill>
              </a:rPr>
              <a:t>B density of 2.35 g/cm</a:t>
            </a:r>
            <a:r>
              <a:rPr lang="en-US" sz="1400" baseline="30000" dirty="0">
                <a:solidFill>
                  <a:srgbClr val="40458C"/>
                </a:solidFill>
              </a:rPr>
              <a:t>3</a:t>
            </a:r>
            <a:r>
              <a:rPr lang="en-US" sz="1400" dirty="0">
                <a:solidFill>
                  <a:srgbClr val="40458C"/>
                </a:solidFill>
              </a:rPr>
              <a:t>.</a:t>
            </a:r>
            <a:endParaRPr lang="cs-CZ" sz="1400" dirty="0">
              <a:solidFill>
                <a:srgbClr val="40458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1778" y="5562558"/>
            <a:ext cx="7417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</a:t>
            </a:r>
            <a:r>
              <a:rPr lang="en-US" baseline="30000" dirty="0"/>
              <a:t>6</a:t>
            </a:r>
            <a:r>
              <a:rPr lang="en-US" dirty="0"/>
              <a:t>LiF converter thickness of about 5 </a:t>
            </a:r>
            <a:r>
              <a:rPr lang="en-US" dirty="0" smtClean="0"/>
              <a:t>mg/cm</a:t>
            </a:r>
            <a:r>
              <a:rPr lang="en-US" baseline="30000" dirty="0" smtClean="0"/>
              <a:t>2</a:t>
            </a:r>
            <a:r>
              <a:rPr lang="en-US" dirty="0"/>
              <a:t>, the thermal neutron detection efficiency achieved is about 5%.</a:t>
            </a:r>
          </a:p>
        </p:txBody>
      </p:sp>
    </p:spTree>
    <p:extLst>
      <p:ext uri="{BB962C8B-B14F-4D97-AF65-F5344CB8AC3E}">
        <p14:creationId xmlns:p14="http://schemas.microsoft.com/office/powerpoint/2010/main" val="20073402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2" y="304800"/>
            <a:ext cx="7078309" cy="1143000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rgbClr val="000090"/>
                </a:solidFill>
              </a:rPr>
              <a:t>High resolution position sensitive neutron detection based on </a:t>
            </a:r>
            <a:r>
              <a:rPr lang="en-US" sz="2400" baseline="30000" dirty="0" smtClean="0">
                <a:solidFill>
                  <a:srgbClr val="FF0000"/>
                </a:solidFill>
              </a:rPr>
              <a:t>10</a:t>
            </a:r>
            <a:r>
              <a:rPr lang="en-US" sz="2400" dirty="0" smtClean="0">
                <a:solidFill>
                  <a:srgbClr val="FF0000"/>
                </a:solidFill>
              </a:rPr>
              <a:t>B(n, α)</a:t>
            </a:r>
            <a:r>
              <a:rPr lang="en-US" sz="2400" baseline="30000" dirty="0" smtClean="0">
                <a:solidFill>
                  <a:srgbClr val="FF0000"/>
                </a:solidFill>
              </a:rPr>
              <a:t>7</a:t>
            </a:r>
            <a:r>
              <a:rPr lang="en-US" sz="2400" dirty="0" smtClean="0">
                <a:solidFill>
                  <a:srgbClr val="FF0000"/>
                </a:solidFill>
              </a:rPr>
              <a:t>Li reaction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45719" cy="4571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70981" y="6386335"/>
            <a:ext cx="873019" cy="390525"/>
          </a:xfrm>
        </p:spPr>
        <p:txBody>
          <a:bodyPr/>
          <a:lstStyle/>
          <a:p>
            <a:pPr>
              <a:defRPr/>
            </a:pPr>
            <a:fld id="{DCF99F4B-C945-7040-BCC5-6B0D07EB820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-1" y="6492875"/>
            <a:ext cx="1077913" cy="365125"/>
          </a:xfrm>
        </p:spPr>
        <p:txBody>
          <a:bodyPr/>
          <a:lstStyle/>
          <a:p>
            <a:r>
              <a:rPr lang="cs-CZ" sz="1000" smtClean="0">
                <a:solidFill>
                  <a:srgbClr val="40458C"/>
                </a:solidFill>
                <a:latin typeface="Tahoma"/>
                <a:ea typeface="ＭＳ Ｐゴシック"/>
              </a:rPr>
              <a:t>10.11.2020</a:t>
            </a:r>
            <a:endParaRPr lang="en-US" sz="1000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9889" y="6356350"/>
            <a:ext cx="4064000" cy="365125"/>
          </a:xfrm>
        </p:spPr>
        <p:txBody>
          <a:bodyPr/>
          <a:lstStyle/>
          <a:p>
            <a:r>
              <a:rPr lang="en-US" sz="1000" smtClean="0">
                <a:solidFill>
                  <a:srgbClr val="40458C"/>
                </a:solidFill>
                <a:latin typeface="Tahoma"/>
                <a:ea typeface="ＭＳ Ｐゴシック"/>
              </a:rPr>
              <a:t>Stanislav Pospíšil, Virtual IEEE NPSS Workshop on Application of Radiation Instrumentation "Jakarta", 9-11/11/2020</a:t>
            </a:r>
            <a:endParaRPr lang="en-US" sz="1000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26840" y="1905000"/>
            <a:ext cx="4110113" cy="2499297"/>
            <a:chOff x="6824" y="1755"/>
            <a:chExt cx="3312" cy="1964"/>
          </a:xfrm>
        </p:grpSpPr>
        <p:pic>
          <p:nvPicPr>
            <p:cNvPr id="12" name="Picture 11" descr="Cluster 18pixels 3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66" t="23569" r="11128" b="7957"/>
            <a:stretch>
              <a:fillRect/>
            </a:stretch>
          </p:blipFill>
          <p:spPr bwMode="auto">
            <a:xfrm>
              <a:off x="6824" y="1755"/>
              <a:ext cx="3312" cy="1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2444"/>
            <p:cNvSpPr txBox="1">
              <a:spLocks noChangeArrowheads="1"/>
            </p:cNvSpPr>
            <p:nvPr/>
          </p:nvSpPr>
          <p:spPr bwMode="auto">
            <a:xfrm>
              <a:off x="9111" y="1858"/>
              <a:ext cx="859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14" name="Text Box 2445"/>
            <p:cNvSpPr txBox="1">
              <a:spLocks noChangeArrowheads="1"/>
            </p:cNvSpPr>
            <p:nvPr/>
          </p:nvSpPr>
          <p:spPr bwMode="auto">
            <a:xfrm>
              <a:off x="7125" y="1845"/>
              <a:ext cx="91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15" name="AutoShape 2446"/>
            <p:cNvCxnSpPr>
              <a:cxnSpLocks noChangeShapeType="1"/>
            </p:cNvCxnSpPr>
            <p:nvPr/>
          </p:nvCxnSpPr>
          <p:spPr bwMode="auto">
            <a:xfrm flipV="1">
              <a:off x="7623" y="2222"/>
              <a:ext cx="585" cy="58"/>
            </a:xfrm>
            <a:prstGeom prst="straightConnector1">
              <a:avLst/>
            </a:prstGeom>
            <a:noFill/>
            <a:ln w="9525">
              <a:solidFill>
                <a:schemeClr val="tx2">
                  <a:lumMod val="100000"/>
                  <a:lumOff val="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2447"/>
            <p:cNvCxnSpPr>
              <a:cxnSpLocks noChangeShapeType="1"/>
            </p:cNvCxnSpPr>
            <p:nvPr/>
          </p:nvCxnSpPr>
          <p:spPr bwMode="auto">
            <a:xfrm flipH="1" flipV="1">
              <a:off x="8645" y="1906"/>
              <a:ext cx="550" cy="53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" name="TextBox 16"/>
          <p:cNvSpPr txBox="1"/>
          <p:nvPr/>
        </p:nvSpPr>
        <p:spPr>
          <a:xfrm>
            <a:off x="443088" y="4447351"/>
            <a:ext cx="37878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Pixel detector response to every charged article (alpha and 7Li) in a form of 3D-cluster with a shape corresponding to convolution of Gaussian and individual pixel responses</a:t>
            </a:r>
            <a:endParaRPr lang="en-US" sz="1400" dirty="0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951" y="1971466"/>
            <a:ext cx="4648483" cy="21509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604503" y="4447351"/>
            <a:ext cx="4274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Corresponding amplitude spectrum measured by integration of cluster volumes. </a:t>
            </a:r>
            <a:r>
              <a:rPr lang="ru-RU" sz="1400" baseline="300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10</a:t>
            </a:r>
            <a:r>
              <a:rPr lang="ru-RU" sz="14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B </a:t>
            </a:r>
            <a:r>
              <a:rPr lang="ru-RU" sz="1400" dirty="0" err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converter</a:t>
            </a:r>
            <a:r>
              <a:rPr lang="ru-RU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 </a:t>
            </a:r>
            <a:r>
              <a:rPr lang="ru-RU" sz="14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 </a:t>
            </a:r>
            <a:r>
              <a:rPr lang="cs-CZ" sz="1400" dirty="0" err="1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thickness</a:t>
            </a:r>
            <a:r>
              <a:rPr lang="cs-CZ" sz="14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 </a:t>
            </a:r>
            <a:r>
              <a:rPr lang="ru-RU" sz="14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1.8</a:t>
            </a:r>
            <a:r>
              <a:rPr lang="ru-RU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 </a:t>
            </a:r>
            <a:r>
              <a:rPr lang="cs-CZ" sz="1400" dirty="0" err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u</a:t>
            </a:r>
            <a:r>
              <a:rPr lang="ru-RU" sz="1400" dirty="0" err="1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g</a:t>
            </a:r>
            <a:r>
              <a:rPr lang="ru-RU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/cm</a:t>
            </a:r>
            <a:r>
              <a:rPr lang="ru-RU" sz="1400" baseline="300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2</a:t>
            </a:r>
            <a:r>
              <a:rPr lang="ru-RU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 (~ 36 </a:t>
            </a:r>
            <a:r>
              <a:rPr lang="ru-RU" sz="1400" dirty="0" err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nm</a:t>
            </a:r>
            <a:r>
              <a:rPr lang="ru-RU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)</a:t>
            </a:r>
            <a:r>
              <a:rPr lang="cs-CZ" sz="14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 </a:t>
            </a:r>
            <a:endParaRPr lang="en-US" sz="1400" dirty="0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 </a:t>
            </a:r>
            <a:endParaRPr lang="en-US" sz="1200" dirty="0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085" y="5554805"/>
            <a:ext cx="8546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The spectroscopy of alpha </a:t>
            </a:r>
            <a:r>
              <a:rPr lang="en-US" dirty="0">
                <a:solidFill>
                  <a:srgbClr val="0000FF"/>
                </a:solidFill>
              </a:rPr>
              <a:t>particles and </a:t>
            </a:r>
            <a:r>
              <a:rPr lang="en-US" baseline="30000" dirty="0">
                <a:solidFill>
                  <a:srgbClr val="0000FF"/>
                </a:solidFill>
              </a:rPr>
              <a:t>7</a:t>
            </a:r>
            <a:r>
              <a:rPr lang="en-US" dirty="0">
                <a:solidFill>
                  <a:srgbClr val="0000FF"/>
                </a:solidFill>
              </a:rPr>
              <a:t>Li </a:t>
            </a:r>
            <a:r>
              <a:rPr lang="en-US" dirty="0" smtClean="0">
                <a:solidFill>
                  <a:srgbClr val="0000FF"/>
                </a:solidFill>
              </a:rPr>
              <a:t>and analysis of their clusters recorded 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by </a:t>
            </a:r>
            <a:r>
              <a:rPr lang="en-US" dirty="0" err="1" smtClean="0">
                <a:solidFill>
                  <a:srgbClr val="0000FF"/>
                </a:solidFill>
              </a:rPr>
              <a:t>Timepix</a:t>
            </a:r>
            <a:r>
              <a:rPr lang="en-US" dirty="0" smtClean="0">
                <a:solidFill>
                  <a:srgbClr val="0000FF"/>
                </a:solidFill>
              </a:rPr>
              <a:t> detector permits to achieve spatial resolution up to 3 micrometers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306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191911"/>
            <a:ext cx="6940550" cy="1143000"/>
          </a:xfrm>
        </p:spPr>
        <p:txBody>
          <a:bodyPr/>
          <a:lstStyle/>
          <a:p>
            <a:pPr algn="ctr"/>
            <a:r>
              <a:rPr lang="en-US" sz="2800" dirty="0" smtClean="0"/>
              <a:t>Neutron images with </a:t>
            </a:r>
            <a:r>
              <a:rPr lang="en-US" sz="2800" dirty="0" err="1" smtClean="0"/>
              <a:t>Timepix</a:t>
            </a:r>
            <a:r>
              <a:rPr lang="en-US" sz="2800" dirty="0" smtClean="0"/>
              <a:t> detector </a:t>
            </a:r>
            <a:br>
              <a:rPr lang="en-US" sz="2800" dirty="0" smtClean="0"/>
            </a:br>
            <a:r>
              <a:rPr lang="en-US" sz="2800" dirty="0" smtClean="0"/>
              <a:t>and resolution calibrated by Siemens star </a:t>
            </a:r>
            <a:endParaRPr lang="en-US" sz="28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>
          <a:xfrm>
            <a:off x="1848556" y="6501604"/>
            <a:ext cx="5122334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94" y="1643375"/>
            <a:ext cx="2141082" cy="2428916"/>
          </a:xfrm>
          <a:prstGeom prst="rect">
            <a:avLst/>
          </a:prstGeom>
        </p:spPr>
      </p:pic>
      <p:pic>
        <p:nvPicPr>
          <p:cNvPr id="7" name="Picture 6" descr="Untitled'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149" y="1466928"/>
            <a:ext cx="1981590" cy="2640026"/>
          </a:xfrm>
          <a:prstGeom prst="rect">
            <a:avLst/>
          </a:prstGeom>
        </p:spPr>
      </p:pic>
      <p:pic>
        <p:nvPicPr>
          <p:cNvPr id="8" name="Picture 7" descr="Untitled''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337" y="1572820"/>
            <a:ext cx="3911149" cy="2807871"/>
          </a:xfrm>
          <a:prstGeom prst="rect">
            <a:avLst/>
          </a:prstGeom>
        </p:spPr>
      </p:pic>
      <p:pic>
        <p:nvPicPr>
          <p:cNvPr id="9" name="Picture 8" descr="Untitled'''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449" y="4150477"/>
            <a:ext cx="4501445" cy="22822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8556" y="4272387"/>
            <a:ext cx="5122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Tahoma"/>
                <a:ea typeface="ＭＳ Ｐゴシック"/>
              </a:rPr>
              <a:t>Alpha clusters </a:t>
            </a:r>
            <a:r>
              <a:rPr lang="en-US" sz="1400" dirty="0" err="1">
                <a:solidFill>
                  <a:srgbClr val="FFFF00"/>
                </a:solidFill>
                <a:latin typeface="Tahoma"/>
                <a:ea typeface="ＭＳ Ｐゴシック"/>
              </a:rPr>
              <a:t>centroiding</a:t>
            </a:r>
            <a:r>
              <a:rPr lang="en-US" sz="1400" dirty="0">
                <a:solidFill>
                  <a:srgbClr val="FFFF00"/>
                </a:solidFill>
                <a:latin typeface="Tahoma"/>
                <a:ea typeface="ＭＳ Ｐゴシック"/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latin typeface="Tahoma"/>
                <a:ea typeface="ＭＳ Ｐゴシック"/>
              </a:rPr>
              <a:t>=&gt; resolution </a:t>
            </a:r>
            <a:r>
              <a:rPr lang="en-US" sz="1400" dirty="0">
                <a:solidFill>
                  <a:srgbClr val="FFFF00"/>
                </a:solidFill>
                <a:latin typeface="Tahoma"/>
                <a:ea typeface="ＭＳ Ｐゴシック"/>
              </a:rPr>
              <a:t>~ 3 </a:t>
            </a:r>
            <a:r>
              <a:rPr lang="en-US" sz="1400" dirty="0" smtClean="0">
                <a:solidFill>
                  <a:srgbClr val="FFFF00"/>
                </a:solidFill>
                <a:latin typeface="Tahoma"/>
                <a:ea typeface="ＭＳ Ｐゴシック"/>
              </a:rPr>
              <a:t>um</a:t>
            </a:r>
            <a:endParaRPr lang="en-US" sz="1400" dirty="0">
              <a:solidFill>
                <a:srgbClr val="FFFF00"/>
              </a:solidFill>
              <a:latin typeface="Tahoma"/>
              <a:ea typeface="ＭＳ Ｐゴシック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5644" y="1651006"/>
            <a:ext cx="959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50 </a:t>
            </a:r>
            <a:r>
              <a:rPr lang="en-US" sz="1400" dirty="0">
                <a:solidFill>
                  <a:srgbClr val="FFFF00"/>
                </a:solidFill>
              </a:rPr>
              <a:t>µm</a:t>
            </a:r>
          </a:p>
        </p:txBody>
      </p:sp>
    </p:spTree>
    <p:extLst>
      <p:ext uri="{BB962C8B-B14F-4D97-AF65-F5344CB8AC3E}">
        <p14:creationId xmlns:p14="http://schemas.microsoft.com/office/powerpoint/2010/main" val="14164711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50875" y="183444"/>
            <a:ext cx="7773458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Response of Medipix2 device to natural background </a:t>
            </a:r>
            <a:r>
              <a:rPr lang="en-US" sz="2800" dirty="0"/>
              <a:t>radiation</a:t>
            </a:r>
            <a:br>
              <a:rPr lang="en-US" sz="2800" dirty="0"/>
            </a:br>
            <a:r>
              <a:rPr lang="en-US" sz="2000" dirty="0">
                <a:solidFill>
                  <a:srgbClr val="FF0000"/>
                </a:solidFill>
              </a:rPr>
              <a:t>This slide inspired the concept of particle tracking and recognition</a:t>
            </a:r>
            <a:endParaRPr lang="cs-CZ" sz="2000" dirty="0" smtClean="0">
              <a:solidFill>
                <a:srgbClr val="FF0000"/>
              </a:solidFill>
            </a:endParaRPr>
          </a:p>
        </p:txBody>
      </p:sp>
      <p:pic>
        <p:nvPicPr>
          <p:cNvPr id="929796" name="Picture 4" descr="2_cosmic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69" b="21469"/>
          <a:stretch>
            <a:fillRect/>
          </a:stretch>
        </p:blipFill>
        <p:spPr>
          <a:xfrm>
            <a:off x="650875" y="1609725"/>
            <a:ext cx="4024313" cy="40449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8328" y="6458838"/>
            <a:ext cx="439208" cy="368208"/>
          </a:xfrm>
        </p:spPr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7938" y="6480175"/>
            <a:ext cx="91122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9396" name="Footer Placeholder 6"/>
          <p:cNvSpPr>
            <a:spLocks noGrp="1"/>
          </p:cNvSpPr>
          <p:nvPr>
            <p:ph type="ftr" sz="quarter" idx="12"/>
          </p:nvPr>
        </p:nvSpPr>
        <p:spPr bwMode="auto">
          <a:xfrm>
            <a:off x="2215440" y="6472858"/>
            <a:ext cx="500944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/>
              <a:t>Stanislav Pospíšil, </a:t>
            </a:r>
            <a:r>
              <a:rPr lang="cs-CZ" sz="1200" dirty="0" err="1" smtClean="0"/>
              <a:t>Virtual</a:t>
            </a:r>
            <a:r>
              <a:rPr lang="cs-CZ" sz="1200" dirty="0" smtClean="0"/>
              <a:t> IEEE NPSS Workshop on </a:t>
            </a:r>
            <a:r>
              <a:rPr lang="cs-CZ" sz="1200" dirty="0" err="1" smtClean="0"/>
              <a:t>Application</a:t>
            </a:r>
            <a:r>
              <a:rPr lang="cs-CZ" sz="1200" dirty="0" smtClean="0"/>
              <a:t> </a:t>
            </a:r>
            <a:r>
              <a:rPr lang="cs-CZ" sz="1200" dirty="0" err="1" smtClean="0"/>
              <a:t>of</a:t>
            </a:r>
            <a:r>
              <a:rPr lang="cs-CZ" sz="1200" dirty="0" smtClean="0"/>
              <a:t> </a:t>
            </a:r>
            <a:r>
              <a:rPr lang="cs-CZ" sz="1200" dirty="0" err="1" smtClean="0"/>
              <a:t>Radiation</a:t>
            </a:r>
            <a:r>
              <a:rPr lang="cs-CZ" sz="1200" dirty="0" smtClean="0"/>
              <a:t> </a:t>
            </a:r>
            <a:r>
              <a:rPr lang="cs-CZ" sz="1200" dirty="0" err="1" smtClean="0"/>
              <a:t>Instrumentation</a:t>
            </a:r>
            <a:r>
              <a:rPr lang="cs-CZ" sz="1200" dirty="0" smtClean="0"/>
              <a:t> "Jakarta", 9-11/11/2020</a:t>
            </a:r>
            <a:endParaRPr lang="en-US" sz="1200" dirty="0"/>
          </a:p>
        </p:txBody>
      </p:sp>
      <p:sp>
        <p:nvSpPr>
          <p:cNvPr id="929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50875" y="5663671"/>
            <a:ext cx="8493125" cy="735012"/>
          </a:xfrm>
        </p:spPr>
        <p:txBody>
          <a:bodyPr/>
          <a:lstStyle/>
          <a:p>
            <a:pPr marL="327600" indent="-3276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1200" dirty="0">
                <a:latin typeface="Tahoma" charset="0"/>
                <a:ea typeface="ＭＳ Ｐゴシック" charset="0"/>
                <a:cs typeface="Arial" charset="0"/>
              </a:rPr>
              <a:t>      </a:t>
            </a:r>
            <a:r>
              <a:rPr lang="en-US" sz="1600" dirty="0">
                <a:latin typeface="Tahoma" charset="0"/>
                <a:ea typeface="ＭＳ Ｐゴシック" charset="0"/>
                <a:cs typeface="Arial" charset="0"/>
              </a:rPr>
              <a:t>Clearly recognizable tracks and traces of X-rays, electrons generated mostly by gamma rays, alpha particles, </a:t>
            </a:r>
            <a:r>
              <a:rPr lang="en-US" sz="1600" dirty="0" err="1">
                <a:latin typeface="Tahoma" charset="0"/>
                <a:ea typeface="ＭＳ Ｐゴシック" charset="0"/>
                <a:cs typeface="Arial" charset="0"/>
              </a:rPr>
              <a:t>muon</a:t>
            </a:r>
            <a:r>
              <a:rPr lang="en-US" sz="1600" dirty="0">
                <a:latin typeface="Tahoma" charset="0"/>
                <a:ea typeface="ＭＳ Ｐゴシック" charset="0"/>
                <a:cs typeface="Arial" charset="0"/>
              </a:rPr>
              <a:t>, … . </a:t>
            </a:r>
            <a:r>
              <a:rPr lang="en-US" sz="1600" dirty="0" err="1">
                <a:latin typeface="Tahoma" charset="0"/>
                <a:ea typeface="ＭＳ Ｐゴシック" charset="0"/>
                <a:cs typeface="Arial" charset="0"/>
              </a:rPr>
              <a:t>Muon</a:t>
            </a:r>
            <a:r>
              <a:rPr lang="en-US" sz="1600" dirty="0">
                <a:latin typeface="Tahoma" charset="0"/>
                <a:ea typeface="ＭＳ Ｐゴシック" charset="0"/>
                <a:cs typeface="Arial" charset="0"/>
              </a:rPr>
              <a:t> tracks can be </a:t>
            </a:r>
            <a:r>
              <a:rPr lang="en-US" sz="1600" dirty="0" smtClean="0">
                <a:latin typeface="Tahoma" charset="0"/>
                <a:ea typeface="ＭＳ Ｐゴシック" charset="0"/>
                <a:cs typeface="Arial" charset="0"/>
              </a:rPr>
              <a:t>recognized </a:t>
            </a:r>
            <a:r>
              <a:rPr lang="en-US" sz="1600" dirty="0">
                <a:latin typeface="Tahoma" charset="0"/>
                <a:ea typeface="ＭＳ Ｐゴシック" charset="0"/>
                <a:cs typeface="Arial" charset="0"/>
              </a:rPr>
              <a:t>by </a:t>
            </a:r>
            <a:r>
              <a:rPr lang="en-US" sz="1600" dirty="0" err="1">
                <a:latin typeface="Tahoma" charset="0"/>
                <a:ea typeface="ＭＳ Ｐゴシック" charset="0"/>
                <a:cs typeface="Arial" charset="0"/>
              </a:rPr>
              <a:t>submicrometric</a:t>
            </a:r>
            <a:r>
              <a:rPr lang="en-US" sz="1600" dirty="0">
                <a:latin typeface="Tahoma" charset="0"/>
                <a:ea typeface="ＭＳ Ｐゴシック" charset="0"/>
                <a:cs typeface="Arial" charset="0"/>
              </a:rPr>
              <a:t> precision.</a:t>
            </a:r>
            <a:endParaRPr lang="cs-CZ" sz="1600" dirty="0">
              <a:latin typeface="Tahoma" charset="0"/>
              <a:ea typeface="ＭＳ Ｐゴシック" charset="0"/>
              <a:cs typeface="Arial" charset="0"/>
            </a:endParaRPr>
          </a:p>
        </p:txBody>
      </p:sp>
      <p:pic>
        <p:nvPicPr>
          <p:cNvPr id="929797" name="Picture 5" descr="1_cosmic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7426" y="1596672"/>
            <a:ext cx="4092575" cy="40116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 bwMode="auto">
          <a:xfrm flipH="1" flipV="1">
            <a:off x="8812213" y="6845299"/>
            <a:ext cx="45719" cy="4571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cs-CZ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42745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9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2556" y="2469"/>
            <a:ext cx="7309555" cy="11525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 smtClean="0"/>
              <a:t>Response of MEDIPIX2 detector with </a:t>
            </a:r>
            <a:br>
              <a:rPr lang="en-US" sz="2800" b="1" dirty="0" smtClean="0"/>
            </a:br>
            <a:r>
              <a:rPr lang="en-US" sz="2800" b="1" dirty="0" smtClean="0"/>
              <a:t>CH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 converter to fast neutrons (17MeV)</a:t>
            </a:r>
            <a:endParaRPr lang="cs-CZ" sz="2800" b="1" dirty="0" smtClean="0"/>
          </a:p>
        </p:txBody>
      </p:sp>
      <p:pic>
        <p:nvPicPr>
          <p:cNvPr id="1192963" name="Picture 3" descr="15s_data06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69" b="21469"/>
          <a:stretch>
            <a:fillRect/>
          </a:stretch>
        </p:blipFill>
        <p:spPr>
          <a:xfrm>
            <a:off x="1077913" y="1450446"/>
            <a:ext cx="3660775" cy="34401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>
          <a:xfrm>
            <a:off x="7938" y="6492875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1749777" y="6510818"/>
            <a:ext cx="5319889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11929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4300" y="4743450"/>
            <a:ext cx="9029700" cy="1465263"/>
          </a:xfrm>
        </p:spPr>
        <p:txBody>
          <a:bodyPr/>
          <a:lstStyle/>
          <a:p>
            <a:pPr marL="327600" indent="-327600" eaLnBrk="1" hangingPunct="1">
              <a:lnSpc>
                <a:spcPct val="80000"/>
              </a:lnSpc>
              <a:buFont typeface="Wingdings" charset="2"/>
              <a:buChar char="u"/>
              <a:defRPr/>
            </a:pPr>
            <a:endParaRPr lang="en-US" sz="1350" dirty="0" smtClean="0"/>
          </a:p>
          <a:p>
            <a:pPr marL="327600" indent="-327600" eaLnBrk="1" hangingPunct="1">
              <a:lnSpc>
                <a:spcPct val="80000"/>
              </a:lnSpc>
              <a:buFont typeface="Wingdings" charset="2"/>
              <a:buChar char="u"/>
              <a:defRPr/>
            </a:pPr>
            <a:r>
              <a:rPr lang="en-US" sz="1450" dirty="0" smtClean="0"/>
              <a:t>The direction of the neutrons with respect to the image was upstream (from bottom to top). The huge background is due to gamma rays which accompany neutrons. </a:t>
            </a:r>
            <a:r>
              <a:rPr lang="en-US" sz="1450" dirty="0" smtClean="0">
                <a:solidFill>
                  <a:srgbClr val="FF0000"/>
                </a:solidFill>
              </a:rPr>
              <a:t>Half of the sensor (the right-hand side) was covered with a CH2 foil about 1.3 mm thickness. </a:t>
            </a:r>
          </a:p>
          <a:p>
            <a:pPr marL="327600" indent="-327600" eaLnBrk="1" hangingPunct="1">
              <a:lnSpc>
                <a:spcPct val="80000"/>
              </a:lnSpc>
              <a:buFont typeface="Wingdings" charset="2"/>
              <a:buChar char="u"/>
              <a:defRPr/>
            </a:pPr>
            <a:r>
              <a:rPr lang="en-US" sz="1450" dirty="0" smtClean="0"/>
              <a:t>One can clearly recognize long and rather </a:t>
            </a:r>
            <a:r>
              <a:rPr lang="en-US" sz="1450" dirty="0" smtClean="0">
                <a:solidFill>
                  <a:srgbClr val="FF0000"/>
                </a:solidFill>
              </a:rPr>
              <a:t>thick tracks of recoiled protons (up to 2 mm, vertically oriented) and big tracks and clusters generated via 28Si(n,α)25Mg, 28Si(</a:t>
            </a:r>
            <a:r>
              <a:rPr lang="en-US" sz="1450" dirty="0" err="1" smtClean="0">
                <a:solidFill>
                  <a:srgbClr val="FF0000"/>
                </a:solidFill>
              </a:rPr>
              <a:t>n,p</a:t>
            </a:r>
            <a:r>
              <a:rPr lang="en-US" sz="1450" dirty="0" smtClean="0">
                <a:solidFill>
                  <a:srgbClr val="FF0000"/>
                </a:solidFill>
              </a:rPr>
              <a:t>)28Al nuclear reactions in the body of the silicon detector. </a:t>
            </a:r>
            <a:r>
              <a:rPr lang="en-US" sz="1450" dirty="0" smtClean="0"/>
              <a:t>These events are displayed on the dense background caused by tracks and traces of electrons from interactions of</a:t>
            </a:r>
            <a:r>
              <a:rPr lang="en-US" sz="1450" dirty="0" smtClean="0">
                <a:solidFill>
                  <a:srgbClr val="FF0000"/>
                </a:solidFill>
              </a:rPr>
              <a:t> gamma rays</a:t>
            </a:r>
            <a:r>
              <a:rPr lang="en-US" sz="1450" dirty="0" smtClean="0"/>
              <a:t>. One can even recognize that proton tracks shapes follows a Bragg law. </a:t>
            </a:r>
            <a:endParaRPr lang="cs-CZ" sz="1450" dirty="0" smtClean="0"/>
          </a:p>
        </p:txBody>
      </p:sp>
      <p:pic>
        <p:nvPicPr>
          <p:cNvPr id="76806" name="Picture 5" descr="Neutron-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1450446"/>
            <a:ext cx="3392488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58739" y="6400800"/>
            <a:ext cx="900818" cy="457200"/>
          </a:xfrm>
        </p:spPr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ea typeface="ＭＳ Ｐゴシック"/>
              </a:rPr>
              <a:t>10.11.2020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78074" y="6400800"/>
            <a:ext cx="4354513" cy="457200"/>
          </a:xfrm>
        </p:spPr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ea typeface="ＭＳ Ｐゴシック"/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1066800" y="55914"/>
            <a:ext cx="4619978" cy="1481667"/>
          </a:xfrm>
        </p:spPr>
        <p:txBody>
          <a:bodyPr/>
          <a:lstStyle/>
          <a:p>
            <a:pPr>
              <a:defRPr/>
            </a:pPr>
            <a:r>
              <a:rPr lang="en-US" sz="280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252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Cf neutrons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measured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cs-CZ" sz="28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ounting</a:t>
            </a:r>
            <a:r>
              <a:rPr lang="cs-CZ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cs-CZ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mode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at different thresholds</a:t>
            </a:r>
            <a:endParaRPr lang="cs-CZ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6501" name="TextovéPole 12"/>
          <p:cNvSpPr txBox="1">
            <a:spLocks noChangeArrowheads="1"/>
          </p:cNvSpPr>
          <p:nvPr/>
        </p:nvSpPr>
        <p:spPr bwMode="auto">
          <a:xfrm>
            <a:off x="1427163" y="2830513"/>
            <a:ext cx="2446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40458C"/>
                </a:solidFill>
                <a:latin typeface="Tahoma" charset="0"/>
              </a:rPr>
              <a:t>252Cf, low threshold (8 keV)</a:t>
            </a:r>
            <a:endParaRPr lang="cs-CZ" sz="1400">
              <a:solidFill>
                <a:srgbClr val="40458C"/>
              </a:solidFill>
              <a:latin typeface="Tahoma" charset="0"/>
            </a:endParaRPr>
          </a:p>
        </p:txBody>
      </p:sp>
      <p:pic>
        <p:nvPicPr>
          <p:cNvPr id="106502" name="Picture 3" descr="W:\Data\Mpx-Atlas\Calibration\ConvertorMaps\Convertor Map\04-G05-W0048 ConvertorMa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475" y="508971"/>
            <a:ext cx="2114550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6503" name="Skupina 24"/>
          <p:cNvGrpSpPr>
            <a:grpSpLocks/>
          </p:cNvGrpSpPr>
          <p:nvPr/>
        </p:nvGrpSpPr>
        <p:grpSpPr bwMode="auto">
          <a:xfrm>
            <a:off x="6334125" y="1585913"/>
            <a:ext cx="1851025" cy="1785937"/>
            <a:chOff x="1139825" y="3575050"/>
            <a:chExt cx="2190750" cy="2114550"/>
          </a:xfrm>
        </p:grpSpPr>
        <p:sp>
          <p:nvSpPr>
            <p:cNvPr id="20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564000" y="3575050"/>
              <a:ext cx="475352" cy="291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solidFill>
                    <a:srgbClr val="40458C"/>
                  </a:solidFill>
                  <a:latin typeface="Tahoma"/>
                  <a:ea typeface="ＭＳ Ｐゴシック"/>
                  <a:cs typeface="+mn-cs"/>
                </a:rPr>
                <a:t>PE</a:t>
              </a: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8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8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21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455027" y="4522369"/>
              <a:ext cx="875548" cy="291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solidFill>
                    <a:srgbClr val="FFFFFF"/>
                  </a:solidFill>
                  <a:latin typeface="Tahoma"/>
                  <a:ea typeface="ＭＳ Ｐゴシック"/>
                  <a:cs typeface="+mn-cs"/>
                </a:rPr>
                <a:t>PE + </a:t>
              </a:r>
              <a:r>
                <a:rPr lang="cs-CZ" sz="1400" kern="0" dirty="0" err="1">
                  <a:solidFill>
                    <a:srgbClr val="FFFFFF"/>
                  </a:solidFill>
                  <a:latin typeface="Tahoma"/>
                  <a:ea typeface="ＭＳ Ｐゴシック"/>
                  <a:cs typeface="+mn-cs"/>
                </a:rPr>
                <a:t>Al</a:t>
              </a:r>
              <a:endParaRPr lang="cs-CZ" sz="1400" kern="0" dirty="0">
                <a:solidFill>
                  <a:srgbClr val="FFFFFF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8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8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22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870702" y="4997907"/>
              <a:ext cx="473473" cy="289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rgbClr val="FFFFFF"/>
                  </a:solidFill>
                  <a:latin typeface="Tahoma"/>
                  <a:ea typeface="ＭＳ Ｐゴシック"/>
                  <a:cs typeface="+mn-cs"/>
                </a:rPr>
                <a:t>Al</a:t>
              </a: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8"/>
                </a:buBlip>
                <a:defRPr/>
              </a:pPr>
              <a:endParaRPr lang="cs-CZ" sz="1400" kern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8"/>
                </a:buBlip>
                <a:defRPr/>
              </a:pPr>
              <a:endParaRPr lang="cs-CZ" sz="1400" kern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106514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797426" y="5398263"/>
              <a:ext cx="1241927" cy="29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defTabSz="457200" eaLnBrk="1" fontAlgn="auto" hangingPunct="1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charset="0"/>
                <a:buNone/>
              </a:pPr>
              <a:endParaRPr lang="en-US" sz="1400">
                <a:solidFill>
                  <a:srgbClr val="40458C"/>
                </a:solidFill>
                <a:latin typeface="Tahoma" charset="0"/>
              </a:endParaRPr>
            </a:p>
          </p:txBody>
        </p:sp>
        <p:sp>
          <p:nvSpPr>
            <p:cNvPr id="106515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139825" y="3719779"/>
              <a:ext cx="437775" cy="289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defTabSz="457200" eaLnBrk="1" fontAlgn="auto" hangingPunct="1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charset="0"/>
                <a:buNone/>
              </a:pPr>
              <a:r>
                <a:rPr lang="en-US" sz="1400" b="1">
                  <a:solidFill>
                    <a:srgbClr val="40458C"/>
                  </a:solidFill>
                </a:rPr>
                <a:t>Al</a:t>
              </a:r>
              <a:endParaRPr lang="cs-CZ" sz="1400" b="1">
                <a:solidFill>
                  <a:srgbClr val="40458C"/>
                </a:solidFill>
              </a:endParaRPr>
            </a:p>
            <a:p>
              <a:pPr algn="l" defTabSz="457200" eaLnBrk="1" fontAlgn="auto" hangingPunct="1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charset="0"/>
                <a:buBlip>
                  <a:blip r:embed="rId8"/>
                </a:buBlip>
              </a:pPr>
              <a:endParaRPr lang="cs-CZ" sz="1400">
                <a:solidFill>
                  <a:srgbClr val="40458C"/>
                </a:solidFill>
                <a:latin typeface="Tahoma" charset="0"/>
              </a:endParaRPr>
            </a:p>
          </p:txBody>
        </p:sp>
      </p:grpSp>
      <p:pic>
        <p:nvPicPr>
          <p:cNvPr id="19" name="Cf_HTint_2000s.m1v" descr="/Users/stanislavpospisil/2008/Conferences-2008/IRRMA7-IGS/Presentation/Final/Cf_HTint_2000s.m1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13" y="3036888"/>
            <a:ext cx="31623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9279" name="Text Box 15"/>
          <p:cNvSpPr txBox="1">
            <a:spLocks noChangeArrowheads="1"/>
          </p:cNvSpPr>
          <p:nvPr/>
        </p:nvSpPr>
        <p:spPr bwMode="auto">
          <a:xfrm>
            <a:off x="5064125" y="2768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0" name="Text Box 16"/>
          <p:cNvSpPr txBox="1">
            <a:spLocks noChangeArrowheads="1"/>
          </p:cNvSpPr>
          <p:nvPr/>
        </p:nvSpPr>
        <p:spPr bwMode="auto">
          <a:xfrm>
            <a:off x="4859338" y="2781300"/>
            <a:ext cx="2686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252Cf, high threshold (300 keV)</a:t>
            </a:r>
            <a:endParaRPr lang="cs-CZ" sz="1400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1" name="Text Box 17"/>
          <p:cNvSpPr txBox="1">
            <a:spLocks noChangeArrowheads="1"/>
          </p:cNvSpPr>
          <p:nvPr/>
        </p:nvSpPr>
        <p:spPr bwMode="auto">
          <a:xfrm>
            <a:off x="5959475" y="631825"/>
            <a:ext cx="512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baseline="3000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6</a:t>
            </a:r>
            <a:r>
              <a:rPr lang="en-US" sz="1400" b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LiF</a:t>
            </a:r>
            <a:endParaRPr lang="cs-CZ" sz="1400" b="1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2" name="Text Box 18"/>
          <p:cNvSpPr txBox="1">
            <a:spLocks noChangeArrowheads="1"/>
          </p:cNvSpPr>
          <p:nvPr/>
        </p:nvSpPr>
        <p:spPr bwMode="auto">
          <a:xfrm>
            <a:off x="7234238" y="631825"/>
            <a:ext cx="422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PE</a:t>
            </a:r>
            <a:endParaRPr lang="cs-CZ" sz="1400" b="1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3" name="Text Box 19"/>
          <p:cNvSpPr txBox="1">
            <a:spLocks noChangeArrowheads="1"/>
          </p:cNvSpPr>
          <p:nvPr/>
        </p:nvSpPr>
        <p:spPr bwMode="auto">
          <a:xfrm>
            <a:off x="7092950" y="1433513"/>
            <a:ext cx="703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rgbClr val="FFFF99"/>
                </a:solidFill>
                <a:latin typeface="Tahoma"/>
                <a:ea typeface="ＭＳ Ｐゴシック"/>
                <a:cs typeface="+mn-cs"/>
              </a:rPr>
              <a:t>PE+Al</a:t>
            </a:r>
            <a:endParaRPr lang="cs-CZ" sz="1400" b="1">
              <a:solidFill>
                <a:srgbClr val="FFFF99"/>
              </a:solidFill>
              <a:latin typeface="Tahoma"/>
              <a:ea typeface="ＭＳ Ｐゴシック"/>
              <a:cs typeface="+mn-cs"/>
            </a:endParaRPr>
          </a:p>
        </p:txBody>
      </p:sp>
      <p:pic>
        <p:nvPicPr>
          <p:cNvPr id="779285" name="Cf_LTint_1s.m1v" descr="/Users/stanislavpospisil/2008/Conferences-2008/IRRMA7-IGS/Presentation/Final/Cf_LTint_1s.m1v">
            <a:hlinkClick r:id="" action="ppaction://media"/>
          </p:cNvPr>
          <p:cNvPicPr>
            <a:picLocks noRot="1"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86100"/>
            <a:ext cx="3116263" cy="31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5A4D-DA29-6844-8EF2-A1323A5EBFD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120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79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792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928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7928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58739" y="6400800"/>
            <a:ext cx="900818" cy="457200"/>
          </a:xfrm>
        </p:spPr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ea typeface="ＭＳ Ｐゴシック"/>
              </a:rPr>
              <a:t>10.11.2020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78074" y="6400800"/>
            <a:ext cx="4354513" cy="457200"/>
          </a:xfrm>
        </p:spPr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/>
                </a:solidFill>
                <a:latin typeface="Tahoma"/>
                <a:ea typeface="ＭＳ Ｐゴシック"/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/>
              </a:solidFill>
              <a:latin typeface="Tahoma"/>
              <a:ea typeface="ＭＳ Ｐゴシック"/>
            </a:endParaRPr>
          </a:p>
        </p:txBody>
      </p:sp>
      <p:sp>
        <p:nvSpPr>
          <p:cNvPr id="106501" name="TextovéPole 12"/>
          <p:cNvSpPr txBox="1">
            <a:spLocks noChangeArrowheads="1"/>
          </p:cNvSpPr>
          <p:nvPr/>
        </p:nvSpPr>
        <p:spPr bwMode="auto">
          <a:xfrm>
            <a:off x="1279348" y="2678113"/>
            <a:ext cx="2812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40458C"/>
                </a:solidFill>
                <a:latin typeface="Tahoma" charset="0"/>
              </a:rPr>
              <a:t>252Cf, low threshold (8 </a:t>
            </a:r>
            <a:r>
              <a:rPr lang="en-US" sz="1600" dirty="0" err="1">
                <a:solidFill>
                  <a:srgbClr val="40458C"/>
                </a:solidFill>
                <a:latin typeface="Tahoma" charset="0"/>
              </a:rPr>
              <a:t>keV</a:t>
            </a:r>
            <a:r>
              <a:rPr lang="en-US" sz="1600" dirty="0">
                <a:solidFill>
                  <a:srgbClr val="40458C"/>
                </a:solidFill>
                <a:latin typeface="Tahoma" charset="0"/>
              </a:rPr>
              <a:t>)</a:t>
            </a:r>
            <a:endParaRPr lang="cs-CZ" sz="1600" dirty="0">
              <a:solidFill>
                <a:srgbClr val="40458C"/>
              </a:solidFill>
              <a:latin typeface="Tahoma" charset="0"/>
            </a:endParaRPr>
          </a:p>
        </p:txBody>
      </p:sp>
      <p:pic>
        <p:nvPicPr>
          <p:cNvPr id="106502" name="Picture 3" descr="W:\Data\Mpx-Atlas\Calibration\ConvertorMaps\Convertor Map\04-G05-W0048 Convertor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347663"/>
            <a:ext cx="2114550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6503" name="Skupina 24"/>
          <p:cNvGrpSpPr>
            <a:grpSpLocks/>
          </p:cNvGrpSpPr>
          <p:nvPr/>
        </p:nvGrpSpPr>
        <p:grpSpPr bwMode="auto">
          <a:xfrm>
            <a:off x="6334125" y="1585913"/>
            <a:ext cx="1851025" cy="1785937"/>
            <a:chOff x="1139825" y="3575050"/>
            <a:chExt cx="2190750" cy="2114550"/>
          </a:xfrm>
        </p:grpSpPr>
        <p:sp>
          <p:nvSpPr>
            <p:cNvPr id="20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564000" y="3575050"/>
              <a:ext cx="475352" cy="291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solidFill>
                    <a:srgbClr val="40458C"/>
                  </a:solidFill>
                  <a:latin typeface="Tahoma"/>
                  <a:ea typeface="ＭＳ Ｐゴシック"/>
                  <a:cs typeface="+mn-cs"/>
                </a:rPr>
                <a:t>PE</a:t>
              </a: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21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455027" y="4522369"/>
              <a:ext cx="875548" cy="291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solidFill>
                    <a:srgbClr val="FFFFFF"/>
                  </a:solidFill>
                  <a:latin typeface="Tahoma"/>
                  <a:ea typeface="ＭＳ Ｐゴシック"/>
                  <a:cs typeface="+mn-cs"/>
                </a:rPr>
                <a:t>PE + </a:t>
              </a:r>
              <a:r>
                <a:rPr lang="cs-CZ" sz="1400" kern="0" dirty="0" err="1">
                  <a:solidFill>
                    <a:srgbClr val="FFFFFF"/>
                  </a:solidFill>
                  <a:latin typeface="Tahoma"/>
                  <a:ea typeface="ＭＳ Ｐゴシック"/>
                  <a:cs typeface="+mn-cs"/>
                </a:rPr>
                <a:t>Al</a:t>
              </a:r>
              <a:endParaRPr lang="cs-CZ" sz="1400" kern="0" dirty="0">
                <a:solidFill>
                  <a:srgbClr val="FFFFFF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22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870702" y="4997907"/>
              <a:ext cx="473473" cy="289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rgbClr val="FFFFFF"/>
                  </a:solidFill>
                  <a:latin typeface="Tahoma"/>
                  <a:ea typeface="ＭＳ Ｐゴシック"/>
                  <a:cs typeface="+mn-cs"/>
                </a:rPr>
                <a:t>Al</a:t>
              </a: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  <a:p>
              <a:pPr marL="342900" indent="-342900" algn="l" defTabSz="457200" fontAlgn="auto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solidFill>
                  <a:srgbClr val="40458C"/>
                </a:solidFill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106514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797426" y="5398263"/>
              <a:ext cx="1241927" cy="29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defTabSz="457200" eaLnBrk="1" fontAlgn="auto" hangingPunct="1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charset="0"/>
                <a:buNone/>
              </a:pPr>
              <a:endParaRPr lang="en-US" sz="1400">
                <a:solidFill>
                  <a:srgbClr val="40458C"/>
                </a:solidFill>
                <a:latin typeface="Tahoma" charset="0"/>
              </a:endParaRPr>
            </a:p>
          </p:txBody>
        </p:sp>
        <p:sp>
          <p:nvSpPr>
            <p:cNvPr id="106515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139825" y="3719779"/>
              <a:ext cx="437775" cy="289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defTabSz="457200" eaLnBrk="1" fontAlgn="auto" hangingPunct="1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charset="0"/>
                <a:buNone/>
              </a:pPr>
              <a:r>
                <a:rPr lang="en-US" sz="1400" b="1">
                  <a:solidFill>
                    <a:srgbClr val="40458C"/>
                  </a:solidFill>
                </a:rPr>
                <a:t>Al</a:t>
              </a:r>
              <a:endParaRPr lang="cs-CZ" sz="1400" b="1">
                <a:solidFill>
                  <a:srgbClr val="40458C"/>
                </a:solidFill>
              </a:endParaRPr>
            </a:p>
            <a:p>
              <a:pPr algn="l" defTabSz="457200" eaLnBrk="1" fontAlgn="auto" hangingPunct="1">
                <a:lnSpc>
                  <a:spcPct val="90000"/>
                </a:lnSpc>
                <a:spcBef>
                  <a:spcPct val="40000"/>
                </a:spcBef>
                <a:spcAft>
                  <a:spcPts val="0"/>
                </a:spcAft>
                <a:buClr>
                  <a:srgbClr val="6F89F7"/>
                </a:buClr>
                <a:buSzPct val="110000"/>
                <a:buFont typeface="Wingdings" charset="0"/>
                <a:buBlip>
                  <a:blip r:embed="rId4"/>
                </a:buBlip>
              </a:pPr>
              <a:endParaRPr lang="cs-CZ" sz="1400">
                <a:solidFill>
                  <a:srgbClr val="40458C"/>
                </a:solidFill>
                <a:latin typeface="Tahoma" charset="0"/>
              </a:endParaRPr>
            </a:p>
          </p:txBody>
        </p:sp>
      </p:grpSp>
      <p:sp>
        <p:nvSpPr>
          <p:cNvPr id="779279" name="Text Box 15"/>
          <p:cNvSpPr txBox="1">
            <a:spLocks noChangeArrowheads="1"/>
          </p:cNvSpPr>
          <p:nvPr/>
        </p:nvSpPr>
        <p:spPr bwMode="auto">
          <a:xfrm>
            <a:off x="5064125" y="2768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0" name="Text Box 16"/>
          <p:cNvSpPr txBox="1">
            <a:spLocks noChangeArrowheads="1"/>
          </p:cNvSpPr>
          <p:nvPr/>
        </p:nvSpPr>
        <p:spPr bwMode="auto">
          <a:xfrm>
            <a:off x="4851400" y="2693571"/>
            <a:ext cx="30675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252Cf, high threshold (300 </a:t>
            </a:r>
            <a:r>
              <a:rPr lang="en-US" sz="1600" dirty="0" err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keV</a:t>
            </a:r>
            <a:r>
              <a:rPr lang="en-US" sz="1600" dirty="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)</a:t>
            </a:r>
            <a:endParaRPr lang="cs-CZ" sz="1600" dirty="0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1" name="Text Box 17"/>
          <p:cNvSpPr txBox="1">
            <a:spLocks noChangeArrowheads="1"/>
          </p:cNvSpPr>
          <p:nvPr/>
        </p:nvSpPr>
        <p:spPr bwMode="auto">
          <a:xfrm>
            <a:off x="5959475" y="631825"/>
            <a:ext cx="512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baseline="30000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6</a:t>
            </a:r>
            <a:r>
              <a:rPr lang="en-US" sz="1400" b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LiF</a:t>
            </a:r>
            <a:endParaRPr lang="cs-CZ" sz="1400" b="1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2" name="Text Box 18"/>
          <p:cNvSpPr txBox="1">
            <a:spLocks noChangeArrowheads="1"/>
          </p:cNvSpPr>
          <p:nvPr/>
        </p:nvSpPr>
        <p:spPr bwMode="auto">
          <a:xfrm>
            <a:off x="7234238" y="631825"/>
            <a:ext cx="422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rgbClr val="40458C"/>
                </a:solidFill>
                <a:latin typeface="Tahoma"/>
                <a:ea typeface="ＭＳ Ｐゴシック"/>
                <a:cs typeface="+mn-cs"/>
              </a:rPr>
              <a:t>PE</a:t>
            </a:r>
            <a:endParaRPr lang="cs-CZ" sz="1400" b="1">
              <a:solidFill>
                <a:srgbClr val="40458C"/>
              </a:solidFill>
              <a:latin typeface="Tahoma"/>
              <a:ea typeface="ＭＳ Ｐゴシック"/>
              <a:cs typeface="+mn-cs"/>
            </a:endParaRPr>
          </a:p>
        </p:txBody>
      </p:sp>
      <p:sp>
        <p:nvSpPr>
          <p:cNvPr id="779283" name="Text Box 19"/>
          <p:cNvSpPr txBox="1">
            <a:spLocks noChangeArrowheads="1"/>
          </p:cNvSpPr>
          <p:nvPr/>
        </p:nvSpPr>
        <p:spPr bwMode="auto">
          <a:xfrm>
            <a:off x="7092950" y="1433513"/>
            <a:ext cx="703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rgbClr val="FFFF99"/>
                </a:solidFill>
                <a:latin typeface="Tahoma"/>
                <a:ea typeface="ＭＳ Ｐゴシック"/>
                <a:cs typeface="+mn-cs"/>
              </a:rPr>
              <a:t>PE+Al</a:t>
            </a:r>
            <a:endParaRPr lang="cs-CZ" sz="1400" b="1">
              <a:solidFill>
                <a:srgbClr val="FFFF99"/>
              </a:solidFill>
              <a:latin typeface="Tahoma"/>
              <a:ea typeface="ＭＳ Ｐゴシック"/>
              <a:cs typeface="+mn-cs"/>
            </a:endParaRPr>
          </a:p>
        </p:txBody>
      </p:sp>
      <p:pic>
        <p:nvPicPr>
          <p:cNvPr id="3" name="Picture 2" descr="Snímek obrazovky 2020-02-02 v 21.48.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57" y="3103099"/>
            <a:ext cx="3413478" cy="3385190"/>
          </a:xfrm>
          <a:prstGeom prst="rect">
            <a:avLst/>
          </a:prstGeom>
        </p:spPr>
      </p:pic>
      <p:pic>
        <p:nvPicPr>
          <p:cNvPr id="4" name="Picture 3" descr="Snímek obrazovky 2020-02-02 v 21.49.3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33" y="3104543"/>
            <a:ext cx="3393017" cy="33837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5A4D-DA29-6844-8EF2-A1323A5EBFDC}" type="slidenum">
              <a:rPr lang="en-US" smtClean="0"/>
              <a:t>26</a:t>
            </a:fld>
            <a:endParaRPr lang="en-US"/>
          </a:p>
        </p:txBody>
      </p:sp>
      <p:sp>
        <p:nvSpPr>
          <p:cNvPr id="23" name="Nadpis 1"/>
          <p:cNvSpPr txBox="1">
            <a:spLocks/>
          </p:cNvSpPr>
          <p:nvPr/>
        </p:nvSpPr>
        <p:spPr bwMode="auto">
          <a:xfrm>
            <a:off x="1066800" y="55914"/>
            <a:ext cx="4619978" cy="148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800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252</a:t>
            </a:r>
            <a:r>
              <a:rPr lang="en-US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Cf neutrons </a:t>
            </a:r>
            <a:br>
              <a:rPr lang="en-US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measured in c</a:t>
            </a:r>
            <a:r>
              <a:rPr lang="cs-CZ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ounting mode </a:t>
            </a:r>
            <a:r>
              <a:rPr lang="en-US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at different thresholds</a:t>
            </a:r>
            <a:endParaRPr lang="cs-CZ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40903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149225" y="6457950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03778" y="6480175"/>
            <a:ext cx="5132035" cy="3651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Stanislav Pospíšil, </a:t>
            </a:r>
            <a:r>
              <a:rPr lang="cs-CZ" dirty="0" err="1" smtClean="0"/>
              <a:t>Virtual</a:t>
            </a:r>
            <a:r>
              <a:rPr lang="cs-CZ" dirty="0" smtClean="0"/>
              <a:t> IEEE NPSS Workshop on </a:t>
            </a:r>
            <a:r>
              <a:rPr lang="cs-CZ" dirty="0" err="1" smtClean="0"/>
              <a:t>Application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Radiation</a:t>
            </a:r>
            <a:r>
              <a:rPr lang="cs-CZ" dirty="0" smtClean="0"/>
              <a:t> </a:t>
            </a:r>
            <a:r>
              <a:rPr lang="cs-CZ" dirty="0" err="1" smtClean="0"/>
              <a:t>Instrumentation</a:t>
            </a:r>
            <a:r>
              <a:rPr lang="cs-CZ" dirty="0" smtClean="0"/>
              <a:t> "Jakarta", 9-11/11/2020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51863" y="6455691"/>
            <a:ext cx="457200" cy="365125"/>
          </a:xfrm>
        </p:spPr>
        <p:txBody>
          <a:bodyPr/>
          <a:lstStyle/>
          <a:p>
            <a:fld id="{5DC35A4D-DA29-6844-8EF2-A1323A5EBFDC}" type="slidenum">
              <a:rPr lang="en-US" smtClean="0"/>
              <a:t>27</a:t>
            </a:fld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1072445" y="-12347"/>
            <a:ext cx="7013222" cy="1143000"/>
          </a:xfrm>
        </p:spPr>
        <p:txBody>
          <a:bodyPr/>
          <a:lstStyle/>
          <a:p>
            <a:pPr algn="ctr">
              <a:defRPr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Responses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to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different neutron spectra </a:t>
            </a:r>
            <a:r>
              <a:rPr lang="en-US" sz="2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measured </a:t>
            </a:r>
            <a:r>
              <a:rPr lang="en-US" sz="26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at high threshold in counting mode</a:t>
            </a:r>
            <a:endParaRPr lang="cs-CZ" sz="26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8548" name="Zástupný symbol pro číslo snímku 5"/>
          <p:cNvSpPr txBox="1">
            <a:spLocks noGrp="1"/>
          </p:cNvSpPr>
          <p:nvPr/>
        </p:nvSpPr>
        <p:spPr bwMode="auto">
          <a:xfrm flipV="1">
            <a:off x="8487094" y="6740525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80000"/>
              </a:lnSpc>
            </a:pPr>
            <a:endParaRPr lang="en-US" sz="1000" dirty="0">
              <a:latin typeface="Tahoma" charset="0"/>
            </a:endParaRPr>
          </a:p>
        </p:txBody>
      </p:sp>
      <p:sp>
        <p:nvSpPr>
          <p:cNvPr id="108549" name="TextovéPole 10"/>
          <p:cNvSpPr txBox="1">
            <a:spLocks noChangeArrowheads="1"/>
          </p:cNvSpPr>
          <p:nvPr/>
        </p:nvSpPr>
        <p:spPr bwMode="auto">
          <a:xfrm>
            <a:off x="4133850" y="1382713"/>
            <a:ext cx="2446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400">
                <a:latin typeface="Tahoma" charset="0"/>
              </a:rPr>
              <a:t>Thermal neutrons – 500s</a:t>
            </a:r>
          </a:p>
        </p:txBody>
      </p:sp>
      <p:sp>
        <p:nvSpPr>
          <p:cNvPr id="108550" name="TextovéPole 11"/>
          <p:cNvSpPr txBox="1">
            <a:spLocks noChangeArrowheads="1"/>
          </p:cNvSpPr>
          <p:nvPr/>
        </p:nvSpPr>
        <p:spPr bwMode="auto">
          <a:xfrm>
            <a:off x="755650" y="3716338"/>
            <a:ext cx="2446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400">
                <a:latin typeface="Tahoma" charset="0"/>
              </a:rPr>
              <a:t>252Cf – 2000s</a:t>
            </a:r>
          </a:p>
        </p:txBody>
      </p:sp>
      <p:sp>
        <p:nvSpPr>
          <p:cNvPr id="108551" name="TextovéPole 12"/>
          <p:cNvSpPr txBox="1">
            <a:spLocks noChangeArrowheads="1"/>
          </p:cNvSpPr>
          <p:nvPr/>
        </p:nvSpPr>
        <p:spPr bwMode="auto">
          <a:xfrm>
            <a:off x="3432175" y="3714750"/>
            <a:ext cx="2446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400">
                <a:latin typeface="Tahoma" charset="0"/>
              </a:rPr>
              <a:t>AmBe – 2000s</a:t>
            </a:r>
          </a:p>
        </p:txBody>
      </p:sp>
      <p:pic>
        <p:nvPicPr>
          <p:cNvPr id="108552" name="Picture 3" descr="W:\Data\Mpx-Atlas\Calibration\ConvertorMaps\Convertor Map\04-G05-W0048 ConvertorMap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1412875"/>
            <a:ext cx="2114550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8553" name="Skupina 24"/>
          <p:cNvGrpSpPr>
            <a:grpSpLocks/>
          </p:cNvGrpSpPr>
          <p:nvPr/>
        </p:nvGrpSpPr>
        <p:grpSpPr bwMode="auto">
          <a:xfrm>
            <a:off x="6580188" y="1679575"/>
            <a:ext cx="1851025" cy="1785938"/>
            <a:chOff x="1139825" y="3575050"/>
            <a:chExt cx="2190750" cy="2114550"/>
          </a:xfrm>
        </p:grpSpPr>
        <p:sp>
          <p:nvSpPr>
            <p:cNvPr id="20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564000" y="3575050"/>
              <a:ext cx="475351" cy="29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latin typeface="+mn-lt"/>
                  <a:ea typeface="+mn-ea"/>
                </a:rPr>
                <a:t>PE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</p:txBody>
        </p:sp>
        <p:sp>
          <p:nvSpPr>
            <p:cNvPr id="21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455027" y="4522368"/>
              <a:ext cx="875548" cy="29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solidFill>
                    <a:schemeClr val="bg1"/>
                  </a:solidFill>
                  <a:latin typeface="+mn-lt"/>
                  <a:ea typeface="+mn-ea"/>
                </a:rPr>
                <a:t>PE + </a:t>
              </a:r>
              <a:r>
                <a:rPr lang="cs-CZ" sz="1400" kern="0" dirty="0" err="1">
                  <a:solidFill>
                    <a:schemeClr val="bg1"/>
                  </a:solidFill>
                  <a:latin typeface="+mn-lt"/>
                  <a:ea typeface="+mn-ea"/>
                </a:rPr>
                <a:t>Al</a:t>
              </a:r>
              <a:endParaRPr lang="cs-CZ" sz="1400" kern="0" dirty="0">
                <a:solidFill>
                  <a:schemeClr val="bg1"/>
                </a:solidFill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</p:txBody>
        </p:sp>
        <p:sp>
          <p:nvSpPr>
            <p:cNvPr id="22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870701" y="4997907"/>
              <a:ext cx="473473" cy="289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chemeClr val="bg1"/>
                  </a:solidFill>
                  <a:latin typeface="+mn-lt"/>
                  <a:ea typeface="+mn-ea"/>
                </a:rPr>
                <a:t>Al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</p:txBody>
        </p:sp>
        <p:sp>
          <p:nvSpPr>
            <p:cNvPr id="23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797426" y="5398261"/>
              <a:ext cx="1241925" cy="29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chemeClr val="bg1"/>
                  </a:solidFill>
                  <a:latin typeface="+mn-lt"/>
                  <a:ea typeface="+mn-ea"/>
                </a:rPr>
                <a:t>Uncovered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</p:txBody>
        </p:sp>
        <p:sp>
          <p:nvSpPr>
            <p:cNvPr id="24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139825" y="3719780"/>
              <a:ext cx="437774" cy="289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chemeClr val="bg1"/>
                  </a:solidFill>
                  <a:latin typeface="+mn-lt"/>
                  <a:ea typeface="+mn-ea"/>
                </a:rPr>
                <a:t>LiF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12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</p:txBody>
        </p:sp>
      </p:grpSp>
      <p:pic>
        <p:nvPicPr>
          <p:cNvPr id="17" name="SlowN_THint_500s.m1v" descr="/Users/stanislavpospisil/2008/Conferences-2008/IRRMA7-IGS/Presentation/Final/SlowN_THint_500s.m1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1687513"/>
            <a:ext cx="19240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AmBe_HTint_2000s.m1v" descr="/Users/stanislavpospisil/2008/Conferences-2008/IRRMA7-IGS/Presentation/Final/AmBe_HTint_2000s.m1v">
            <a:hlinkClick r:id="" action="ppaction://media"/>
          </p:cNvPr>
          <p:cNvPicPr>
            <a:picLocks noRot="1"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3971925"/>
            <a:ext cx="2508250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Cf_HTint_2000s.m1v" descr="/Users/stanislavpospisil/2008/Conferences-2008/IRRMA7-IGS/Presentation/Final/Cf_HTint_2000s.m1v">
            <a:hlinkClick r:id="" action="ppaction://media"/>
          </p:cNvPr>
          <p:cNvPicPr>
            <a:picLocks noRot="1"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3960813"/>
            <a:ext cx="2538412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1330" name="Text Box 18"/>
          <p:cNvSpPr txBox="1">
            <a:spLocks noChangeArrowheads="1"/>
          </p:cNvSpPr>
          <p:nvPr/>
        </p:nvSpPr>
        <p:spPr bwMode="auto">
          <a:xfrm>
            <a:off x="6410325" y="3743325"/>
            <a:ext cx="1971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400"/>
              <a:t>17 MeV neutrons at 0</a:t>
            </a:r>
            <a:r>
              <a:rPr lang="en-US" sz="1400" baseline="30000"/>
              <a:t>o</a:t>
            </a:r>
            <a:endParaRPr lang="cs-CZ" sz="1400"/>
          </a:p>
        </p:txBody>
      </p:sp>
      <p:sp>
        <p:nvSpPr>
          <p:cNvPr id="781331" name="Text Box 19"/>
          <p:cNvSpPr txBox="1">
            <a:spLocks noChangeArrowheads="1"/>
          </p:cNvSpPr>
          <p:nvPr/>
        </p:nvSpPr>
        <p:spPr bwMode="auto">
          <a:xfrm>
            <a:off x="609600" y="1719085"/>
            <a:ext cx="3767138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110000"/>
              <a:buFont typeface="Wingdings" charset="0"/>
              <a:buNone/>
              <a:defRPr/>
            </a:pPr>
            <a:r>
              <a:rPr lang="cs-CZ" sz="2000" b="1" dirty="0" err="1"/>
              <a:t>Identification</a:t>
            </a:r>
            <a:r>
              <a:rPr lang="cs-CZ" sz="2000" b="1" dirty="0"/>
              <a:t> </a:t>
            </a:r>
            <a:r>
              <a:rPr lang="cs-CZ" sz="2000" b="1" dirty="0" err="1"/>
              <a:t>of</a:t>
            </a:r>
            <a:r>
              <a:rPr lang="cs-CZ" sz="2000" b="1" dirty="0"/>
              <a:t> </a:t>
            </a:r>
            <a:r>
              <a:rPr lang="cs-CZ" sz="2000" b="1" dirty="0" err="1"/>
              <a:t>spectral</a:t>
            </a:r>
            <a:r>
              <a:rPr lang="cs-CZ" sz="2000" b="1" dirty="0"/>
              <a:t> </a:t>
            </a:r>
            <a:r>
              <a:rPr lang="cs-CZ" sz="2000" b="1" dirty="0" err="1"/>
              <a:t>composition</a:t>
            </a:r>
            <a:r>
              <a:rPr lang="cs-CZ" sz="2000" b="1" dirty="0"/>
              <a:t> </a:t>
            </a:r>
            <a:r>
              <a:rPr lang="cs-CZ" sz="2000" b="1" dirty="0" err="1"/>
              <a:t>of</a:t>
            </a:r>
            <a:r>
              <a:rPr lang="cs-CZ" sz="2000" b="1" dirty="0"/>
              <a:t> </a:t>
            </a:r>
            <a:r>
              <a:rPr lang="cs-CZ" sz="2000" b="1" dirty="0" smtClean="0"/>
              <a:t>neutron </a:t>
            </a:r>
            <a:r>
              <a:rPr lang="cs-CZ" sz="2000" b="1" dirty="0" err="1"/>
              <a:t>radiation</a:t>
            </a:r>
            <a:r>
              <a:rPr lang="cs-CZ" sz="2000" b="1" dirty="0"/>
              <a:t> </a:t>
            </a:r>
            <a:r>
              <a:rPr lang="cs-CZ" sz="2000" b="1" dirty="0" err="1" smtClean="0"/>
              <a:t>fields</a:t>
            </a:r>
            <a:r>
              <a:rPr lang="cs-CZ" sz="2000" b="1" dirty="0" smtClean="0"/>
              <a:t> </a:t>
            </a:r>
            <a:r>
              <a:rPr lang="en-US" sz="2000" b="1" dirty="0" smtClean="0"/>
              <a:t>can </a:t>
            </a:r>
            <a:r>
              <a:rPr lang="en-US" sz="2000" b="1" dirty="0"/>
              <a:t>be done </a:t>
            </a:r>
            <a:r>
              <a:rPr lang="cs-CZ" sz="2000" b="1" dirty="0"/>
              <a:t>by </a:t>
            </a:r>
            <a:r>
              <a:rPr lang="cs-CZ" sz="2000" b="1" dirty="0" err="1"/>
              <a:t>comparing</a:t>
            </a:r>
            <a:r>
              <a:rPr lang="cs-CZ" sz="2000" b="1" dirty="0"/>
              <a:t> response</a:t>
            </a:r>
            <a:r>
              <a:rPr lang="en-US" sz="2000" b="1" dirty="0"/>
              <a:t>s</a:t>
            </a:r>
            <a:r>
              <a:rPr lang="cs-CZ" sz="2000" b="1" dirty="0"/>
              <a:t> </a:t>
            </a:r>
            <a:r>
              <a:rPr lang="en-US" sz="2000" b="1" dirty="0"/>
              <a:t>of </a:t>
            </a:r>
            <a:r>
              <a:rPr lang="cs-CZ" sz="2000" b="1" dirty="0" err="1"/>
              <a:t>different</a:t>
            </a:r>
            <a:r>
              <a:rPr lang="cs-CZ" sz="2000" b="1" dirty="0"/>
              <a:t> sensitive </a:t>
            </a:r>
            <a:r>
              <a:rPr lang="cs-CZ" sz="2000" b="1" dirty="0" err="1"/>
              <a:t>regions</a:t>
            </a:r>
            <a:r>
              <a:rPr lang="cs-CZ" sz="2000" b="1" dirty="0"/>
              <a:t>.</a:t>
            </a:r>
          </a:p>
          <a:p>
            <a:pPr>
              <a:defRPr/>
            </a:pPr>
            <a:endParaRPr lang="cs-CZ" sz="1600" b="1" dirty="0"/>
          </a:p>
        </p:txBody>
      </p:sp>
      <p:pic>
        <p:nvPicPr>
          <p:cNvPr id="781332" name="VDG_0deg_HTint_1000s.m1v" descr="/Users/stanislavpospisil/2008/Conferences-2008/IRRMA7-IGS/Presentation/Final/VDG_0deg_HTint_1000s.m1v">
            <a:hlinkClick r:id="" action="ppaction://media"/>
          </p:cNvPr>
          <p:cNvPicPr>
            <a:picLocks noRot="1" noChangeAspect="1" noChangeArrowheads="1"/>
          </p:cNvPicPr>
          <p:nvPr>
            <a:videoFile r:link="rId8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19550"/>
            <a:ext cx="243205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36541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81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7813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1332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81332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149225" y="6457950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32000" y="6480175"/>
            <a:ext cx="5283200" cy="3651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Stanislav Pospíšil, </a:t>
            </a:r>
            <a:r>
              <a:rPr lang="cs-CZ" dirty="0" err="1" smtClean="0"/>
              <a:t>Virtual</a:t>
            </a:r>
            <a:r>
              <a:rPr lang="cs-CZ" dirty="0" smtClean="0"/>
              <a:t> IEEE NPSS Workshop on </a:t>
            </a:r>
            <a:r>
              <a:rPr lang="cs-CZ" dirty="0" err="1" smtClean="0"/>
              <a:t>Application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Radiation</a:t>
            </a:r>
            <a:r>
              <a:rPr lang="cs-CZ" dirty="0" smtClean="0"/>
              <a:t> </a:t>
            </a:r>
            <a:r>
              <a:rPr lang="cs-CZ" dirty="0" err="1" smtClean="0"/>
              <a:t>Instrumentation</a:t>
            </a:r>
            <a:r>
              <a:rPr lang="cs-CZ" dirty="0" smtClean="0"/>
              <a:t> "Jakarta", 9-11/11/2020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51863" y="6455691"/>
            <a:ext cx="457200" cy="365125"/>
          </a:xfrm>
        </p:spPr>
        <p:txBody>
          <a:bodyPr/>
          <a:lstStyle/>
          <a:p>
            <a:fld id="{5DC35A4D-DA29-6844-8EF2-A1323A5EBFDC}" type="slidenum">
              <a:rPr lang="en-US" smtClean="0"/>
              <a:t>28</a:t>
            </a:fld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973667" y="73378"/>
            <a:ext cx="7041443" cy="835025"/>
          </a:xfrm>
        </p:spPr>
        <p:txBody>
          <a:bodyPr/>
          <a:lstStyle/>
          <a:p>
            <a:pPr algn="ctr">
              <a:defRPr/>
            </a:pPr>
            <a:r>
              <a:rPr lang="en-US" sz="26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Responses </a:t>
            </a:r>
            <a:r>
              <a:rPr lang="en-US" sz="26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to </a:t>
            </a:r>
            <a:r>
              <a:rPr lang="en-US" sz="26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neutrons of different energies measured at high threshold in counting mode</a:t>
            </a:r>
            <a:endParaRPr lang="cs-CZ" sz="26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8548" name="Zástupný symbol pro číslo snímku 5"/>
          <p:cNvSpPr txBox="1">
            <a:spLocks noGrp="1"/>
          </p:cNvSpPr>
          <p:nvPr/>
        </p:nvSpPr>
        <p:spPr bwMode="auto">
          <a:xfrm flipV="1">
            <a:off x="8487094" y="6740525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80000"/>
              </a:lnSpc>
            </a:pPr>
            <a:endParaRPr lang="en-US" sz="1000" dirty="0">
              <a:latin typeface="Tahoma" charset="0"/>
            </a:endParaRPr>
          </a:p>
        </p:txBody>
      </p:sp>
      <p:sp>
        <p:nvSpPr>
          <p:cNvPr id="108549" name="TextovéPole 10"/>
          <p:cNvSpPr txBox="1">
            <a:spLocks noChangeArrowheads="1"/>
          </p:cNvSpPr>
          <p:nvPr/>
        </p:nvSpPr>
        <p:spPr bwMode="auto">
          <a:xfrm>
            <a:off x="4003669" y="879856"/>
            <a:ext cx="2446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400" dirty="0" err="1">
                <a:latin typeface="Tahoma" charset="0"/>
              </a:rPr>
              <a:t>Thermal</a:t>
            </a:r>
            <a:r>
              <a:rPr lang="cs-CZ" sz="1400" dirty="0">
                <a:latin typeface="Tahoma" charset="0"/>
              </a:rPr>
              <a:t> </a:t>
            </a:r>
            <a:r>
              <a:rPr lang="cs-CZ" sz="1400" dirty="0" err="1">
                <a:latin typeface="Tahoma" charset="0"/>
              </a:rPr>
              <a:t>neutrons</a:t>
            </a:r>
            <a:r>
              <a:rPr lang="cs-CZ" sz="1400" dirty="0">
                <a:latin typeface="Tahoma" charset="0"/>
              </a:rPr>
              <a:t> – 500s</a:t>
            </a:r>
          </a:p>
        </p:txBody>
      </p:sp>
      <p:sp>
        <p:nvSpPr>
          <p:cNvPr id="108550" name="TextovéPole 11"/>
          <p:cNvSpPr txBox="1">
            <a:spLocks noChangeArrowheads="1"/>
          </p:cNvSpPr>
          <p:nvPr/>
        </p:nvSpPr>
        <p:spPr bwMode="auto">
          <a:xfrm>
            <a:off x="753357" y="3542270"/>
            <a:ext cx="2446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400" dirty="0">
                <a:latin typeface="Tahoma" charset="0"/>
              </a:rPr>
              <a:t>252Cf – 2000s</a:t>
            </a:r>
          </a:p>
        </p:txBody>
      </p:sp>
      <p:sp>
        <p:nvSpPr>
          <p:cNvPr id="108551" name="TextovéPole 12"/>
          <p:cNvSpPr txBox="1">
            <a:spLocks noChangeArrowheads="1"/>
          </p:cNvSpPr>
          <p:nvPr/>
        </p:nvSpPr>
        <p:spPr bwMode="auto">
          <a:xfrm>
            <a:off x="3386667" y="3542270"/>
            <a:ext cx="2446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400" dirty="0" smtClean="0">
                <a:latin typeface="Tahoma" charset="0"/>
              </a:rPr>
              <a:t>241AmBe </a:t>
            </a:r>
            <a:r>
              <a:rPr lang="cs-CZ" sz="1400" dirty="0">
                <a:latin typeface="Tahoma" charset="0"/>
              </a:rPr>
              <a:t>– 2000s</a:t>
            </a:r>
          </a:p>
        </p:txBody>
      </p:sp>
      <p:pic>
        <p:nvPicPr>
          <p:cNvPr id="108552" name="Picture 3" descr="W:\Data\Mpx-Atlas\Calibration\ConvertorMaps\Convertor Map\04-G05-W0048 Convertor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07" y="1032256"/>
            <a:ext cx="2413962" cy="251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8553" name="Skupina 24"/>
          <p:cNvGrpSpPr>
            <a:grpSpLocks/>
          </p:cNvGrpSpPr>
          <p:nvPr/>
        </p:nvGrpSpPr>
        <p:grpSpPr bwMode="auto">
          <a:xfrm>
            <a:off x="6580188" y="1679575"/>
            <a:ext cx="1851025" cy="1785938"/>
            <a:chOff x="1139825" y="3575050"/>
            <a:chExt cx="2190750" cy="2114550"/>
          </a:xfrm>
        </p:grpSpPr>
        <p:sp>
          <p:nvSpPr>
            <p:cNvPr id="20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564000" y="3575050"/>
              <a:ext cx="475351" cy="29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latin typeface="+mn-lt"/>
                  <a:ea typeface="+mn-ea"/>
                </a:rPr>
                <a:t>PE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</p:txBody>
        </p:sp>
        <p:sp>
          <p:nvSpPr>
            <p:cNvPr id="21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2455027" y="4522368"/>
              <a:ext cx="875548" cy="29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 dirty="0">
                  <a:solidFill>
                    <a:schemeClr val="bg1"/>
                  </a:solidFill>
                  <a:latin typeface="+mn-lt"/>
                  <a:ea typeface="+mn-ea"/>
                </a:rPr>
                <a:t>PE + </a:t>
              </a:r>
              <a:r>
                <a:rPr lang="cs-CZ" sz="1400" kern="0" dirty="0" err="1">
                  <a:solidFill>
                    <a:schemeClr val="bg1"/>
                  </a:solidFill>
                  <a:latin typeface="+mn-lt"/>
                  <a:ea typeface="+mn-ea"/>
                </a:rPr>
                <a:t>Al</a:t>
              </a:r>
              <a:endParaRPr lang="cs-CZ" sz="1400" kern="0" dirty="0">
                <a:solidFill>
                  <a:schemeClr val="bg1"/>
                </a:solidFill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 dirty="0">
                <a:latin typeface="+mn-lt"/>
                <a:ea typeface="+mn-ea"/>
              </a:endParaRPr>
            </a:p>
          </p:txBody>
        </p:sp>
        <p:sp>
          <p:nvSpPr>
            <p:cNvPr id="22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870701" y="4997907"/>
              <a:ext cx="473473" cy="289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chemeClr val="bg1"/>
                  </a:solidFill>
                  <a:latin typeface="+mn-lt"/>
                  <a:ea typeface="+mn-ea"/>
                </a:rPr>
                <a:t>Al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</p:txBody>
        </p:sp>
        <p:sp>
          <p:nvSpPr>
            <p:cNvPr id="23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797426" y="5398261"/>
              <a:ext cx="1241925" cy="291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chemeClr val="bg1"/>
                  </a:solidFill>
                  <a:latin typeface="+mn-lt"/>
                  <a:ea typeface="+mn-ea"/>
                </a:rPr>
                <a:t>Uncovered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</p:txBody>
        </p:sp>
        <p:sp>
          <p:nvSpPr>
            <p:cNvPr id="24" name="Zástupný symbol pro obsah 2" descr="Rectangle: Click to edit Master text styles&#10;Second level&#10;Third level&#10;Fourth level&#10;Fifth level"/>
            <p:cNvSpPr txBox="1">
              <a:spLocks/>
            </p:cNvSpPr>
            <p:nvPr/>
          </p:nvSpPr>
          <p:spPr bwMode="auto">
            <a:xfrm>
              <a:off x="1139825" y="3719780"/>
              <a:ext cx="437774" cy="289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  <a:defRPr/>
              </a:pPr>
              <a:r>
                <a:rPr lang="cs-CZ" sz="1400" kern="0">
                  <a:solidFill>
                    <a:schemeClr val="bg1"/>
                  </a:solidFill>
                  <a:latin typeface="+mn-lt"/>
                  <a:ea typeface="+mn-ea"/>
                </a:rPr>
                <a:t>LiF</a:t>
              </a: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  <a:p>
              <a:pPr marL="342900" indent="-342900" algn="l">
                <a:lnSpc>
                  <a:spcPct val="90000"/>
                </a:lnSpc>
                <a:spcBef>
                  <a:spcPct val="4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4"/>
                </a:buBlip>
                <a:defRPr/>
              </a:pPr>
              <a:endParaRPr lang="cs-CZ" sz="1400" kern="0">
                <a:latin typeface="+mn-lt"/>
                <a:ea typeface="+mn-ea"/>
              </a:endParaRPr>
            </a:p>
          </p:txBody>
        </p:sp>
      </p:grpSp>
      <p:sp>
        <p:nvSpPr>
          <p:cNvPr id="781330" name="Text Box 18"/>
          <p:cNvSpPr txBox="1">
            <a:spLocks noChangeArrowheads="1"/>
          </p:cNvSpPr>
          <p:nvPr/>
        </p:nvSpPr>
        <p:spPr bwMode="auto">
          <a:xfrm>
            <a:off x="6611937" y="3542270"/>
            <a:ext cx="1971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/>
              <a:t>17 MeV neutrons at 0</a:t>
            </a:r>
            <a:r>
              <a:rPr lang="en-US" sz="1400" baseline="30000" dirty="0"/>
              <a:t>o</a:t>
            </a:r>
            <a:endParaRPr lang="cs-CZ" sz="1400" dirty="0"/>
          </a:p>
        </p:txBody>
      </p:sp>
      <p:sp>
        <p:nvSpPr>
          <p:cNvPr id="781331" name="Text Box 19"/>
          <p:cNvSpPr txBox="1">
            <a:spLocks noChangeArrowheads="1"/>
          </p:cNvSpPr>
          <p:nvPr/>
        </p:nvSpPr>
        <p:spPr bwMode="auto">
          <a:xfrm>
            <a:off x="753357" y="1695980"/>
            <a:ext cx="3172179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110000"/>
              <a:buFont typeface="Wingdings" charset="0"/>
              <a:buNone/>
              <a:defRPr/>
            </a:pPr>
            <a:r>
              <a:rPr lang="cs-CZ" b="1" dirty="0" err="1"/>
              <a:t>Identification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spectral</a:t>
            </a:r>
            <a:r>
              <a:rPr lang="cs-CZ" b="1" dirty="0"/>
              <a:t> </a:t>
            </a:r>
            <a:r>
              <a:rPr lang="cs-CZ" b="1" dirty="0" err="1"/>
              <a:t>composition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incoming neutron </a:t>
            </a:r>
            <a:r>
              <a:rPr lang="cs-CZ" b="1" dirty="0" err="1"/>
              <a:t>radiation</a:t>
            </a:r>
            <a:r>
              <a:rPr lang="cs-CZ" b="1" dirty="0"/>
              <a:t> </a:t>
            </a:r>
            <a:r>
              <a:rPr lang="en-US" b="1" dirty="0"/>
              <a:t>can be done </a:t>
            </a:r>
            <a:r>
              <a:rPr lang="cs-CZ" b="1" dirty="0"/>
              <a:t>by </a:t>
            </a:r>
            <a:r>
              <a:rPr lang="cs-CZ" b="1" dirty="0" err="1"/>
              <a:t>comparing</a:t>
            </a:r>
            <a:r>
              <a:rPr lang="cs-CZ" b="1" dirty="0"/>
              <a:t> response</a:t>
            </a:r>
            <a:r>
              <a:rPr lang="en-US" b="1" dirty="0"/>
              <a:t>s</a:t>
            </a:r>
            <a:r>
              <a:rPr lang="cs-CZ" b="1" dirty="0"/>
              <a:t> </a:t>
            </a:r>
            <a:r>
              <a:rPr lang="en-US" b="1" dirty="0"/>
              <a:t>of </a:t>
            </a:r>
            <a:r>
              <a:rPr lang="cs-CZ" b="1" dirty="0" err="1"/>
              <a:t>different</a:t>
            </a:r>
            <a:r>
              <a:rPr lang="cs-CZ" b="1" dirty="0"/>
              <a:t> sensitive </a:t>
            </a:r>
            <a:r>
              <a:rPr lang="cs-CZ" b="1" dirty="0" err="1"/>
              <a:t>regions</a:t>
            </a:r>
            <a:r>
              <a:rPr lang="cs-CZ" b="1" dirty="0"/>
              <a:t>.</a:t>
            </a:r>
          </a:p>
          <a:p>
            <a:pPr>
              <a:defRPr/>
            </a:pPr>
            <a:endParaRPr lang="cs-CZ" sz="1600" b="1" dirty="0"/>
          </a:p>
        </p:txBody>
      </p:sp>
      <p:pic>
        <p:nvPicPr>
          <p:cNvPr id="5" name="Picture 4" descr="Snímek obrazovky 2020-02-02 v 21.55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669" y="1137152"/>
            <a:ext cx="2348966" cy="2328361"/>
          </a:xfrm>
          <a:prstGeom prst="rect">
            <a:avLst/>
          </a:prstGeom>
        </p:spPr>
      </p:pic>
      <p:pic>
        <p:nvPicPr>
          <p:cNvPr id="6" name="Picture 5" descr="Snímek obrazovky 2020-02-02 v 21.56.0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3812892"/>
            <a:ext cx="2656065" cy="2620050"/>
          </a:xfrm>
          <a:prstGeom prst="rect">
            <a:avLst/>
          </a:prstGeom>
        </p:spPr>
      </p:pic>
      <p:pic>
        <p:nvPicPr>
          <p:cNvPr id="7" name="Picture 6" descr="Snímek obrazovky 2020-02-02 v 21.56.2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67" y="3787884"/>
            <a:ext cx="2654117" cy="2645058"/>
          </a:xfrm>
          <a:prstGeom prst="rect">
            <a:avLst/>
          </a:prstGeom>
        </p:spPr>
      </p:pic>
      <p:pic>
        <p:nvPicPr>
          <p:cNvPr id="8" name="Picture 7" descr="Snímek obrazovky 2020-02-02 v 21.56.4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125" y="3787884"/>
            <a:ext cx="2633663" cy="26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9746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1061507" y="58209"/>
            <a:ext cx="6940550" cy="1143000"/>
          </a:xfrm>
        </p:spPr>
        <p:txBody>
          <a:bodyPr/>
          <a:lstStyle/>
          <a:p>
            <a:pPr algn="ctr">
              <a:defRPr/>
            </a:pP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On-line </a:t>
            </a:r>
            <a:r>
              <a:rPr lang="cs-CZ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cs-CZ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adiation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monitoring in ATLAS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 </a:t>
            </a:r>
            <a:b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LHC (16 </a:t>
            </a:r>
            <a:r>
              <a:rPr lang="cs-CZ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devices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installed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within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ATLAS)</a:t>
            </a:r>
          </a:p>
        </p:txBody>
      </p:sp>
      <p:sp>
        <p:nvSpPr>
          <p:cNvPr id="2" name="Content Placeholder 1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7600" indent="-327600">
              <a:buFont typeface="Wingdings" charset="2"/>
              <a:buChar char="u"/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92163" name="Rectangle 68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74612" y="6453188"/>
            <a:ext cx="1069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000" smtClean="0">
                <a:latin typeface="Tahoma" charset="0"/>
              </a:rPr>
              <a:t>10.11.2020</a:t>
            </a:r>
            <a:endParaRPr lang="en-US" sz="1000" dirty="0">
              <a:latin typeface="Tahoma" charset="0"/>
            </a:endParaRPr>
          </a:p>
        </p:txBody>
      </p:sp>
      <p:sp>
        <p:nvSpPr>
          <p:cNvPr id="92164" name="Rectangle 69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243668" y="6454952"/>
            <a:ext cx="467183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latin typeface="Tahoma" charset="0"/>
              </a:rPr>
              <a:t>Stanislav Pospíšil, Virtual IEEE NPSS Workshop on Application of Radiation Instrumentation "Jakarta", 9-11/11/2020</a:t>
            </a:r>
            <a:endParaRPr lang="en-US" sz="1200" dirty="0">
              <a:latin typeface="Tahoma" charset="0"/>
            </a:endParaRPr>
          </a:p>
        </p:txBody>
      </p:sp>
      <p:pic>
        <p:nvPicPr>
          <p:cNvPr id="921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1454150"/>
            <a:ext cx="674370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6" name="Zástupný symbol pro zápatí 6"/>
          <p:cNvSpPr txBox="1">
            <a:spLocks noGrp="1"/>
          </p:cNvSpPr>
          <p:nvPr/>
        </p:nvSpPr>
        <p:spPr bwMode="auto">
          <a:xfrm flipH="1" flipV="1">
            <a:off x="6372224" y="6740525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sz="1000">
              <a:latin typeface="Tahoma" charset="0"/>
            </a:endParaRPr>
          </a:p>
        </p:txBody>
      </p:sp>
      <p:sp>
        <p:nvSpPr>
          <p:cNvPr id="92167" name="Zástupný symbol pro datum 7"/>
          <p:cNvSpPr txBox="1">
            <a:spLocks noGrp="1"/>
          </p:cNvSpPr>
          <p:nvPr/>
        </p:nvSpPr>
        <p:spPr bwMode="auto">
          <a:xfrm>
            <a:off x="609600" y="6858000"/>
            <a:ext cx="18002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1000"/>
          </a:p>
        </p:txBody>
      </p:sp>
      <p:sp>
        <p:nvSpPr>
          <p:cNvPr id="92168" name="Zástupný symbol pro číslo snímku 8"/>
          <p:cNvSpPr txBox="1">
            <a:spLocks noGrp="1"/>
          </p:cNvSpPr>
          <p:nvPr/>
        </p:nvSpPr>
        <p:spPr bwMode="auto">
          <a:xfrm flipV="1">
            <a:off x="8487094" y="6740525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80000"/>
              </a:lnSpc>
            </a:pPr>
            <a:endParaRPr lang="en-US" sz="1000" dirty="0">
              <a:latin typeface="Tahoma" charset="0"/>
            </a:endParaRPr>
          </a:p>
        </p:txBody>
      </p:sp>
      <p:graphicFrame>
        <p:nvGraphicFramePr>
          <p:cNvPr id="10" name="Group 55"/>
          <p:cNvGraphicFramePr>
            <a:graphicFrameLocks/>
          </p:cNvGraphicFramePr>
          <p:nvPr/>
        </p:nvGraphicFramePr>
        <p:xfrm>
          <a:off x="6689725" y="1214438"/>
          <a:ext cx="2300288" cy="2908304"/>
        </p:xfrm>
        <a:graphic>
          <a:graphicData uri="http://schemas.openxmlformats.org/drawingml/2006/table">
            <a:tbl>
              <a:tblPr/>
              <a:tblGrid>
                <a:gridCol w="480669"/>
                <a:gridCol w="1819619"/>
              </a:tblGrid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MPX01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ID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JM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plug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MPX02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 ID, LARG and JM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MPX03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LARG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LARG EC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MPX04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FCAL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JT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MPX05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LARG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JT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wheel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MPX06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 LARG and JT wheel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MPX07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top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of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TILECAL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barrel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MPX08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top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of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TILECAL EXT.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barrel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MPX09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corner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JF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cyl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hexagon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cavern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wall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or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C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side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MPX11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cavern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wall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USA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side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MPX12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small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wheel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MPX13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ID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JM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plug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MPX14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between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ID, LARG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JM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MPX15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at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the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back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of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Lucid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detector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MPX16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the</a:t>
                      </a:r>
                      <a:r>
                        <a:rPr kumimoji="0" lang="cs-CZ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USA15 </a:t>
                      </a:r>
                      <a:r>
                        <a:rPr kumimoji="0" lang="cs-CZ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cavern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71999" marR="71999" marT="36008" marB="360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304800"/>
            <a:ext cx="6940550" cy="668867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The world of neutrons is very colorful</a:t>
            </a:r>
            <a:endParaRPr lang="en-US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0" y="6575146"/>
            <a:ext cx="928688" cy="255727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2413000" y="6465748"/>
            <a:ext cx="45720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4106" y="1493336"/>
            <a:ext cx="8751005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It </a:t>
            </a:r>
            <a:r>
              <a:rPr lang="en-US" b="1" dirty="0">
                <a:solidFill>
                  <a:srgbClr val="0000FF"/>
                </a:solidFill>
              </a:rPr>
              <a:t>deals with </a:t>
            </a:r>
            <a:r>
              <a:rPr lang="en-US" b="1" dirty="0" smtClean="0">
                <a:solidFill>
                  <a:srgbClr val="0000FF"/>
                </a:solidFill>
              </a:rPr>
              <a:t>neutrons of kinetic </a:t>
            </a:r>
            <a:r>
              <a:rPr lang="en-US" b="1" dirty="0">
                <a:solidFill>
                  <a:srgbClr val="0000FF"/>
                </a:solidFill>
              </a:rPr>
              <a:t>energies T</a:t>
            </a:r>
            <a:r>
              <a:rPr lang="en-US" b="1" baseline="-25000" dirty="0">
                <a:solidFill>
                  <a:srgbClr val="0000FF"/>
                </a:solidFill>
              </a:rPr>
              <a:t>n</a:t>
            </a:r>
            <a:r>
              <a:rPr lang="en-US" b="1" dirty="0">
                <a:solidFill>
                  <a:srgbClr val="0000FF"/>
                </a:solidFill>
              </a:rPr>
              <a:t> in the range of 15 orders,  </a:t>
            </a:r>
            <a:r>
              <a:rPr lang="en-US" b="1" dirty="0" smtClean="0">
                <a:solidFill>
                  <a:srgbClr val="0000FF"/>
                </a:solidFill>
              </a:rPr>
              <a:t>             10</a:t>
            </a:r>
            <a:r>
              <a:rPr lang="en-US" b="1" baseline="30000" dirty="0">
                <a:solidFill>
                  <a:srgbClr val="0000FF"/>
                </a:solidFill>
              </a:rPr>
              <a:t>-7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eV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&lt;T</a:t>
            </a:r>
            <a:r>
              <a:rPr lang="en-US" b="1" baseline="-25000" dirty="0" smtClean="0">
                <a:solidFill>
                  <a:srgbClr val="0000FF"/>
                </a:solidFill>
              </a:rPr>
              <a:t>n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&lt;10</a:t>
            </a:r>
            <a:r>
              <a:rPr lang="en-US" b="1" baseline="30000" dirty="0">
                <a:solidFill>
                  <a:srgbClr val="0000FF"/>
                </a:solidFill>
              </a:rPr>
              <a:t>8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eV</a:t>
            </a:r>
            <a:r>
              <a:rPr lang="en-US" b="1" dirty="0">
                <a:solidFill>
                  <a:srgbClr val="0000FF"/>
                </a:solidFill>
              </a:rPr>
              <a:t>, </a:t>
            </a:r>
            <a:r>
              <a:rPr lang="en-US" dirty="0"/>
              <a:t>when we talk about ultra-cold, cold, thermal, resonance, intermediate, fast and relativistic neutrons. </a:t>
            </a:r>
            <a:endParaRPr lang="en-US" dirty="0" smtClean="0"/>
          </a:p>
          <a:p>
            <a:pPr marL="342900" indent="-342900" algn="l">
              <a:buAutoNum type="arabicPeriod"/>
            </a:pPr>
            <a:endParaRPr lang="en-US" dirty="0" smtClean="0"/>
          </a:p>
          <a:p>
            <a:pPr marL="342900" indent="-342900" algn="l"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all reactions used to release neutrons from nuclei, </a:t>
            </a:r>
            <a:r>
              <a:rPr lang="en-US" b="1" dirty="0">
                <a:solidFill>
                  <a:srgbClr val="0000FF"/>
                </a:solidFill>
              </a:rPr>
              <a:t>born neutrons are always fast</a:t>
            </a:r>
            <a:r>
              <a:rPr lang="en-US" b="1" dirty="0"/>
              <a:t>. </a:t>
            </a:r>
            <a:r>
              <a:rPr lang="en-US" dirty="0"/>
              <a:t>Slowing down processes based on neutron scattering with </a:t>
            </a:r>
            <a:r>
              <a:rPr lang="en-US" dirty="0" smtClean="0"/>
              <a:t>nuclei are responsible for change of their energies in all environment.</a:t>
            </a:r>
          </a:p>
          <a:p>
            <a:pPr marL="342900" indent="-342900" algn="l">
              <a:buAutoNum type="arabicPeriod"/>
            </a:pPr>
            <a:endParaRPr lang="en-US" dirty="0" smtClean="0"/>
          </a:p>
          <a:p>
            <a:pPr marL="342900" indent="-342900" algn="l"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The </a:t>
            </a:r>
            <a:r>
              <a:rPr lang="en-US" b="1" dirty="0">
                <a:solidFill>
                  <a:srgbClr val="0000FF"/>
                </a:solidFill>
              </a:rPr>
              <a:t>nature of neutron interactions with </a:t>
            </a:r>
            <a:r>
              <a:rPr lang="en-US" b="1" dirty="0" smtClean="0">
                <a:solidFill>
                  <a:srgbClr val="0000FF"/>
                </a:solidFill>
              </a:rPr>
              <a:t>nuclei </a:t>
            </a:r>
            <a:r>
              <a:rPr lang="en-US" b="1" dirty="0">
                <a:solidFill>
                  <a:srgbClr val="0000FF"/>
                </a:solidFill>
              </a:rPr>
              <a:t>depends significantly on </a:t>
            </a:r>
            <a:r>
              <a:rPr lang="en-US" b="1" dirty="0" smtClean="0">
                <a:solidFill>
                  <a:srgbClr val="0000FF"/>
                </a:solidFill>
              </a:rPr>
              <a:t>T</a:t>
            </a:r>
            <a:r>
              <a:rPr lang="en-US" b="1" baseline="-25000" dirty="0" smtClean="0">
                <a:solidFill>
                  <a:srgbClr val="0000FF"/>
                </a:solidFill>
              </a:rPr>
              <a:t>n</a:t>
            </a:r>
            <a:r>
              <a:rPr lang="en-US" b="1" dirty="0" smtClean="0"/>
              <a:t>:</a:t>
            </a:r>
            <a:r>
              <a:rPr lang="en-US" dirty="0" smtClean="0"/>
              <a:t>  </a:t>
            </a:r>
          </a:p>
          <a:p>
            <a:pPr marL="285750" indent="-285750" algn="l">
              <a:buFontTx/>
              <a:buChar char="-"/>
            </a:pPr>
            <a:r>
              <a:rPr lang="en-US" dirty="0" smtClean="0"/>
              <a:t>In </a:t>
            </a:r>
            <a:r>
              <a:rPr lang="en-US" dirty="0"/>
              <a:t>the case of cold, thermal and resonance neutrons, the neutron wavelengths have to be taken in account and </a:t>
            </a:r>
            <a:r>
              <a:rPr lang="en-US" b="1" dirty="0" err="1" smtClean="0">
                <a:solidFill>
                  <a:srgbClr val="0000FF"/>
                </a:solidFill>
              </a:rPr>
              <a:t>radiative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capture of neutrons (</a:t>
            </a:r>
            <a:r>
              <a:rPr lang="en-US" b="1" dirty="0" err="1">
                <a:solidFill>
                  <a:srgbClr val="0000FF"/>
                </a:solidFill>
              </a:rPr>
              <a:t>n</a:t>
            </a:r>
            <a:r>
              <a:rPr lang="en-US" b="1" dirty="0" err="1" smtClean="0">
                <a:solidFill>
                  <a:srgbClr val="0000FF"/>
                </a:solidFill>
              </a:rPr>
              <a:t>,γ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/>
              <a:t>is dominating </a:t>
            </a:r>
            <a:r>
              <a:rPr lang="en-US" dirty="0" smtClean="0"/>
              <a:t>process. </a:t>
            </a:r>
          </a:p>
          <a:p>
            <a:pPr marL="285750" indent="-285750" algn="l">
              <a:buFontTx/>
              <a:buChar char="-"/>
            </a:pPr>
            <a:r>
              <a:rPr lang="en-US" dirty="0" smtClean="0"/>
              <a:t>In </a:t>
            </a:r>
            <a:r>
              <a:rPr lang="en-US" dirty="0"/>
              <a:t>the case of intermediate and fast neutrons, strong interactions with atomic nuclei dominate as </a:t>
            </a:r>
            <a:r>
              <a:rPr lang="en-US" b="1" dirty="0">
                <a:solidFill>
                  <a:srgbClr val="0000FF"/>
                </a:solidFill>
              </a:rPr>
              <a:t>two-particle interactions</a:t>
            </a:r>
            <a:r>
              <a:rPr lang="en-US" dirty="0"/>
              <a:t>, such as elastic scattering and inelastic scattering, and classical (n, alpha) or (n, p) nuclear </a:t>
            </a:r>
            <a:r>
              <a:rPr lang="en-US" dirty="0" smtClean="0"/>
              <a:t>reactions. 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case of neutrons with energies higher than 20 MeV, </a:t>
            </a:r>
            <a:r>
              <a:rPr lang="en-US" b="1" dirty="0" smtClean="0">
                <a:solidFill>
                  <a:srgbClr val="0000FF"/>
                </a:solidFill>
              </a:rPr>
              <a:t>more complex reactions and fragmentation</a:t>
            </a:r>
            <a:r>
              <a:rPr lang="en-US" dirty="0" smtClean="0"/>
              <a:t> </a:t>
            </a:r>
            <a:r>
              <a:rPr lang="en-US" dirty="0"/>
              <a:t>processes are becoming crucial.</a:t>
            </a:r>
          </a:p>
        </p:txBody>
      </p:sp>
    </p:spTree>
    <p:extLst>
      <p:ext uri="{BB962C8B-B14F-4D97-AF65-F5344CB8AC3E}">
        <p14:creationId xmlns:p14="http://schemas.microsoft.com/office/powerpoint/2010/main" val="7244884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1059230"/>
            <a:ext cx="5112568" cy="430710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39650" y="1553230"/>
            <a:ext cx="32402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>
                <a:latin typeface="Cambria" panose="02040503050406030204" pitchFamily="18" charset="0"/>
              </a:rPr>
              <a:t>All ATLAS-TPX devices were irradiated with thermal (25 </a:t>
            </a:r>
            <a:r>
              <a:rPr lang="en-US" sz="1400" dirty="0" err="1" smtClean="0">
                <a:latin typeface="Cambria" panose="02040503050406030204" pitchFamily="18" charset="0"/>
              </a:rPr>
              <a:t>meV</a:t>
            </a:r>
            <a:r>
              <a:rPr lang="en-US" sz="1400" dirty="0" smtClean="0">
                <a:latin typeface="Cambria" panose="02040503050406030204" pitchFamily="18" charset="0"/>
              </a:rPr>
              <a:t>) and fast (</a:t>
            </a:r>
            <a:r>
              <a:rPr lang="en-US" sz="1400" dirty="0" err="1" smtClean="0">
                <a:latin typeface="Cambria" panose="02040503050406030204" pitchFamily="18" charset="0"/>
              </a:rPr>
              <a:t>Cf</a:t>
            </a:r>
            <a:r>
              <a:rPr lang="en-US" sz="1400" dirty="0" smtClean="0">
                <a:latin typeface="Cambria" panose="02040503050406030204" pitchFamily="18" charset="0"/>
              </a:rPr>
              <a:t>, </a:t>
            </a:r>
            <a:r>
              <a:rPr lang="en-US" sz="1400" dirty="0" err="1" smtClean="0">
                <a:latin typeface="Cambria" panose="02040503050406030204" pitchFamily="18" charset="0"/>
              </a:rPr>
              <a:t>AmBe</a:t>
            </a:r>
            <a:r>
              <a:rPr lang="en-US" sz="1400" dirty="0" smtClean="0">
                <a:latin typeface="Cambria" panose="02040503050406030204" pitchFamily="18" charset="0"/>
              </a:rPr>
              <a:t>) neutrons from well characterized sources in the Czech Metrological Institute. </a:t>
            </a:r>
          </a:p>
          <a:p>
            <a:pPr algn="just"/>
            <a:r>
              <a:rPr lang="en-US" sz="1400" dirty="0" smtClean="0">
                <a:latin typeface="Cambria" panose="02040503050406030204" pitchFamily="18" charset="0"/>
              </a:rPr>
              <a:t>The reference device was also irradiated with fast 16.7 MeV neutrons from D+T reactions in the IEAP </a:t>
            </a:r>
            <a:r>
              <a:rPr lang="en-US" sz="1400" dirty="0" err="1" smtClean="0">
                <a:latin typeface="Cambria" panose="02040503050406030204" pitchFamily="18" charset="0"/>
              </a:rPr>
              <a:t>VdG</a:t>
            </a:r>
            <a:r>
              <a:rPr lang="en-US" sz="1400" dirty="0" smtClean="0">
                <a:latin typeface="Cambria" panose="02040503050406030204" pitchFamily="18" charset="0"/>
              </a:rPr>
              <a:t> accelerator.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5" t="69643" r="23067" b="147"/>
          <a:stretch/>
        </p:blipFill>
        <p:spPr>
          <a:xfrm>
            <a:off x="349833" y="4389036"/>
            <a:ext cx="3325068" cy="1954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6433" y="3764332"/>
            <a:ext cx="3049567" cy="5847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Layout of neutron converters in ATLAS-TPX sandwich device</a:t>
            </a:r>
            <a:endParaRPr lang="en-US" sz="16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40152" y="565239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014" y="5373216"/>
            <a:ext cx="4062426" cy="105354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105123"/>
            <a:ext cx="914400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latin typeface="Cambria" panose="02040503050406030204" pitchFamily="18" charset="0"/>
              </a:rPr>
              <a:t>ATLAS-TPX network</a:t>
            </a:r>
          </a:p>
          <a:p>
            <a:pPr algn="ctr"/>
            <a:r>
              <a:rPr lang="en-US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latin typeface="Cambria" panose="02040503050406030204" pitchFamily="18" charset="0"/>
              </a:rPr>
              <a:t>Neutron Efficiency Calibrations of </a:t>
            </a:r>
            <a:r>
              <a:rPr lang="en-US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Cambria" panose="02040503050406030204" pitchFamily="18" charset="0"/>
              </a:rPr>
              <a:t>sandwich device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>
          <a:xfrm>
            <a:off x="67610" y="6475441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130778" y="6475441"/>
            <a:ext cx="5184422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0011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50" y="1304772"/>
            <a:ext cx="5571919" cy="271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1698" y="-30960"/>
            <a:ext cx="7038260" cy="1320224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de-DE" sz="2600" dirty="0" smtClean="0"/>
              <a:t>Fast </a:t>
            </a:r>
            <a:r>
              <a:rPr lang="de-DE" sz="2600" dirty="0" err="1" smtClean="0"/>
              <a:t>neutron</a:t>
            </a:r>
            <a:r>
              <a:rPr lang="de-DE" sz="2600" dirty="0" smtClean="0"/>
              <a:t> </a:t>
            </a:r>
            <a:r>
              <a:rPr lang="de-DE" sz="2600" dirty="0" err="1" smtClean="0"/>
              <a:t>ToF</a:t>
            </a:r>
            <a:r>
              <a:rPr lang="de-DE" sz="2600" dirty="0" smtClean="0"/>
              <a:t> </a:t>
            </a:r>
            <a:r>
              <a:rPr lang="de-DE" sz="2600" dirty="0" err="1"/>
              <a:t>measurement</a:t>
            </a:r>
            <a:r>
              <a:rPr lang="de-DE" sz="2600" dirty="0"/>
              <a:t> </a:t>
            </a:r>
            <a:r>
              <a:rPr lang="de-DE" sz="2600" dirty="0" err="1" smtClean="0"/>
              <a:t>with</a:t>
            </a:r>
            <a:r>
              <a:rPr lang="de-DE" sz="2600" dirty="0" smtClean="0"/>
              <a:t> TIMEPIX</a:t>
            </a:r>
            <a:br>
              <a:rPr lang="de-DE" sz="2600" dirty="0" smtClean="0"/>
            </a:br>
            <a:r>
              <a:rPr lang="en-US" sz="2000" dirty="0" smtClean="0">
                <a:solidFill>
                  <a:srgbClr val="0000FF"/>
                </a:solidFill>
              </a:rPr>
              <a:t>LANSCE </a:t>
            </a:r>
            <a:r>
              <a:rPr lang="cs-CZ" sz="2000" dirty="0">
                <a:solidFill>
                  <a:srgbClr val="0000FF"/>
                </a:solidFill>
              </a:rPr>
              <a:t>n</a:t>
            </a:r>
            <a:r>
              <a:rPr lang="en-US" sz="2000" dirty="0" err="1" smtClean="0">
                <a:solidFill>
                  <a:srgbClr val="0000FF"/>
                </a:solidFill>
              </a:rPr>
              <a:t>eutron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cs-CZ" sz="2000" dirty="0">
                <a:solidFill>
                  <a:srgbClr val="0000FF"/>
                </a:solidFill>
              </a:rPr>
              <a:t>s</a:t>
            </a:r>
            <a:r>
              <a:rPr lang="en-US" sz="2000" dirty="0" err="1" smtClean="0">
                <a:solidFill>
                  <a:srgbClr val="0000FF"/>
                </a:solidFill>
              </a:rPr>
              <a:t>ources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and </a:t>
            </a:r>
            <a:r>
              <a:rPr lang="cs-CZ" sz="2000" dirty="0" smtClean="0">
                <a:solidFill>
                  <a:srgbClr val="0000FF"/>
                </a:solidFill>
              </a:rPr>
              <a:t>n</a:t>
            </a:r>
            <a:r>
              <a:rPr lang="en-US" sz="2000" dirty="0" err="1" smtClean="0">
                <a:solidFill>
                  <a:srgbClr val="0000FF"/>
                </a:solidFill>
              </a:rPr>
              <a:t>uclear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cs-CZ" sz="2000" dirty="0" smtClean="0">
                <a:solidFill>
                  <a:srgbClr val="0000FF"/>
                </a:solidFill>
              </a:rPr>
              <a:t>s</a:t>
            </a:r>
            <a:r>
              <a:rPr lang="en-US" sz="2000" dirty="0" err="1" smtClean="0">
                <a:solidFill>
                  <a:srgbClr val="0000FF"/>
                </a:solidFill>
              </a:rPr>
              <a:t>cience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cs-CZ" sz="2000" dirty="0">
                <a:solidFill>
                  <a:srgbClr val="0000FF"/>
                </a:solidFill>
              </a:rPr>
              <a:t>f</a:t>
            </a:r>
            <a:r>
              <a:rPr lang="en-US" sz="2000" dirty="0" smtClean="0">
                <a:solidFill>
                  <a:srgbClr val="0000FF"/>
                </a:solidFill>
              </a:rPr>
              <a:t>light </a:t>
            </a:r>
            <a:r>
              <a:rPr lang="cs-CZ" sz="2000" dirty="0" smtClean="0">
                <a:solidFill>
                  <a:srgbClr val="0000FF"/>
                </a:solidFill>
              </a:rPr>
              <a:t>p</a:t>
            </a:r>
            <a:r>
              <a:rPr lang="en-US" sz="2000" dirty="0" err="1" smtClean="0">
                <a:solidFill>
                  <a:srgbClr val="0000FF"/>
                </a:solidFill>
              </a:rPr>
              <a:t>aths</a:t>
            </a:r>
            <a:r>
              <a:rPr lang="en-US" sz="2000" dirty="0" smtClean="0">
                <a:solidFill>
                  <a:srgbClr val="0000FF"/>
                </a:solidFill>
              </a:rPr>
              <a:t/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(combined </a:t>
            </a:r>
            <a:r>
              <a:rPr lang="en-US" sz="2400" dirty="0" err="1" smtClean="0">
                <a:solidFill>
                  <a:srgbClr val="FF0000"/>
                </a:solidFill>
              </a:rPr>
              <a:t>ToA</a:t>
            </a:r>
            <a:r>
              <a:rPr lang="en-US" sz="2400" dirty="0" smtClean="0">
                <a:solidFill>
                  <a:srgbClr val="FF0000"/>
                </a:solidFill>
              </a:rPr>
              <a:t> and </a:t>
            </a:r>
            <a:r>
              <a:rPr lang="en-US" sz="2400" dirty="0" err="1" smtClean="0">
                <a:solidFill>
                  <a:srgbClr val="FF0000"/>
                </a:solidFill>
              </a:rPr>
              <a:t>ToT</a:t>
            </a:r>
            <a:r>
              <a:rPr lang="en-US" sz="2400" dirty="0" smtClean="0">
                <a:solidFill>
                  <a:srgbClr val="FF0000"/>
                </a:solidFill>
              </a:rPr>
              <a:t> modes)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2775432" cy="5040000"/>
          </a:xfrm>
        </p:spPr>
        <p:txBody>
          <a:bodyPr/>
          <a:lstStyle/>
          <a:p>
            <a:endParaRPr lang="cs-CZ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layout of the LANSCE neutron sources and Nuclear Science flight </a:t>
            </a:r>
            <a:r>
              <a:rPr lang="en-US" sz="1800" dirty="0" smtClean="0"/>
              <a:t>paths</a:t>
            </a:r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r>
              <a:rPr lang="en-US" sz="1800" dirty="0" smtClean="0"/>
              <a:t>Time </a:t>
            </a:r>
            <a:r>
              <a:rPr lang="en-US" sz="1800" dirty="0"/>
              <a:t>structure of the proton beam for typical Target-4 operation</a:t>
            </a: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1"/>
          </p:nvPr>
        </p:nvSpPr>
        <p:spPr>
          <a:xfrm>
            <a:off x="0" y="6476364"/>
            <a:ext cx="97923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2"/>
          </p:nvPr>
        </p:nvSpPr>
        <p:spPr>
          <a:xfrm>
            <a:off x="2441222" y="6476364"/>
            <a:ext cx="506589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730" y="3877116"/>
            <a:ext cx="5264757" cy="253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11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8" y="1426932"/>
            <a:ext cx="8931787" cy="451836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219199" y="72943"/>
            <a:ext cx="66971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Cambria" panose="02040503050406030204" pitchFamily="18" charset="0"/>
              </a:rPr>
              <a:t>Neutron efficiency calibration from </a:t>
            </a:r>
            <a:r>
              <a:rPr lang="en-US" sz="2000" b="1" dirty="0" err="1" smtClean="0">
                <a:latin typeface="Cambria" panose="02040503050406030204" pitchFamily="18" charset="0"/>
              </a:rPr>
              <a:t>ToA</a:t>
            </a:r>
            <a:r>
              <a:rPr lang="en-US" sz="2000" b="1" dirty="0" smtClean="0">
                <a:latin typeface="Cambria" panose="02040503050406030204" pitchFamily="18" charset="0"/>
              </a:rPr>
              <a:t> (Los Alamos)</a:t>
            </a:r>
          </a:p>
          <a:p>
            <a:pPr algn="ctr"/>
            <a:r>
              <a:rPr lang="en-US" sz="2000" b="1" dirty="0" smtClean="0">
                <a:latin typeface="Cambria" panose="02040503050406030204" pitchFamily="18" charset="0"/>
              </a:rPr>
              <a:t>Heavy Tracks and Blobs from 0 to 180 degrees </a:t>
            </a:r>
          </a:p>
          <a:p>
            <a:pPr algn="ctr"/>
            <a:r>
              <a:rPr lang="en-US" sz="2000" b="1" dirty="0" smtClean="0">
                <a:latin typeface="Cambria" panose="02040503050406030204" pitchFamily="18" charset="0"/>
              </a:rPr>
              <a:t>(</a:t>
            </a:r>
            <a:r>
              <a:rPr lang="en-US" sz="20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0 degree</a:t>
            </a:r>
            <a:r>
              <a:rPr lang="en-US" sz="2000" b="1" dirty="0" smtClean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61734" y="1441043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1734" y="2945725"/>
            <a:ext cx="4508408" cy="146842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1734" y="4414150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70142" y="1430200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70142" y="2918832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570142" y="4414150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32000" y="6356350"/>
            <a:ext cx="5283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867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8" y="1260583"/>
            <a:ext cx="8931787" cy="451836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100667" y="203548"/>
            <a:ext cx="7055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Cambria" panose="02040503050406030204" pitchFamily="18" charset="0"/>
              </a:rPr>
              <a:t>Neutron efficiency calibration from </a:t>
            </a:r>
            <a:r>
              <a:rPr lang="en-US" sz="2000" b="1" dirty="0" err="1" smtClean="0">
                <a:latin typeface="Cambria" panose="02040503050406030204" pitchFamily="18" charset="0"/>
              </a:rPr>
              <a:t>ToA</a:t>
            </a:r>
            <a:r>
              <a:rPr lang="en-US" sz="2000" b="1" dirty="0" smtClean="0">
                <a:latin typeface="Cambria" panose="02040503050406030204" pitchFamily="18" charset="0"/>
              </a:rPr>
              <a:t> (Los Alamos)</a:t>
            </a:r>
          </a:p>
          <a:p>
            <a:pPr algn="ctr"/>
            <a:r>
              <a:rPr lang="en-US" sz="2000" b="1" dirty="0" smtClean="0">
                <a:latin typeface="Cambria" panose="02040503050406030204" pitchFamily="18" charset="0"/>
              </a:rPr>
              <a:t>Heavy Tracks and Blobs from 0 to 180 degrees</a:t>
            </a:r>
          </a:p>
          <a:p>
            <a:pPr algn="ctr"/>
            <a:r>
              <a:rPr lang="en-US" sz="2000" b="1" dirty="0" smtClean="0">
                <a:latin typeface="Cambria" panose="02040503050406030204" pitchFamily="18" charset="0"/>
              </a:rPr>
              <a:t>(</a:t>
            </a:r>
            <a:r>
              <a:rPr lang="en-US" sz="20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180 degree</a:t>
            </a:r>
            <a:r>
              <a:rPr lang="en-US" sz="2000" b="1" dirty="0" smtClean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61734" y="1245046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1734" y="2749728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1734" y="4254410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70142" y="1245046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70142" y="2749728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570142" y="4254410"/>
            <a:ext cx="4508408" cy="150468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116667" y="6356350"/>
            <a:ext cx="5198533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701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28" y="208336"/>
            <a:ext cx="7009099" cy="1280074"/>
          </a:xfrm>
        </p:spPr>
        <p:txBody>
          <a:bodyPr/>
          <a:lstStyle/>
          <a:p>
            <a:pPr algn="ctr"/>
            <a:r>
              <a:rPr lang="cs-CZ" sz="2800" dirty="0" err="1" smtClean="0"/>
              <a:t>Examples</a:t>
            </a:r>
            <a:r>
              <a:rPr lang="cs-CZ" sz="2800" dirty="0" smtClean="0"/>
              <a:t> of heavy </a:t>
            </a:r>
            <a:r>
              <a:rPr lang="cs-CZ" sz="2800" dirty="0" err="1" smtClean="0"/>
              <a:t>ionizing</a:t>
            </a:r>
            <a:r>
              <a:rPr lang="cs-CZ" sz="2800" dirty="0" smtClean="0"/>
              <a:t> </a:t>
            </a:r>
            <a:r>
              <a:rPr lang="cs-CZ" sz="2800" dirty="0" err="1" smtClean="0"/>
              <a:t>events</a:t>
            </a:r>
            <a:r>
              <a:rPr lang="cs-CZ" sz="2800" dirty="0" smtClean="0"/>
              <a:t> </a:t>
            </a:r>
            <a:br>
              <a:rPr lang="cs-CZ" sz="2800" dirty="0" smtClean="0"/>
            </a:br>
            <a:r>
              <a:rPr lang="cs-CZ" sz="2800" dirty="0" err="1" smtClean="0"/>
              <a:t>induced</a:t>
            </a:r>
            <a:r>
              <a:rPr lang="cs-CZ" sz="2800" dirty="0" smtClean="0"/>
              <a:t> by </a:t>
            </a:r>
            <a:r>
              <a:rPr lang="cs-CZ" sz="2800" dirty="0" err="1" smtClean="0"/>
              <a:t>neutrons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different</a:t>
            </a:r>
            <a:r>
              <a:rPr lang="cs-CZ" sz="2800" dirty="0" smtClean="0"/>
              <a:t> </a:t>
            </a:r>
            <a:r>
              <a:rPr lang="cs-CZ" sz="2800" dirty="0" err="1" smtClean="0"/>
              <a:t>energies</a:t>
            </a:r>
            <a:r>
              <a:rPr lang="cs-CZ" sz="2800" dirty="0" smtClean="0"/>
              <a:t> </a:t>
            </a:r>
            <a:br>
              <a:rPr lang="cs-CZ" sz="2800" dirty="0" smtClean="0"/>
            </a:br>
            <a:r>
              <a:rPr lang="cs-CZ" sz="2800" dirty="0" err="1" smtClean="0"/>
              <a:t>selected</a:t>
            </a:r>
            <a:r>
              <a:rPr lang="cs-CZ" sz="2800" dirty="0" smtClean="0"/>
              <a:t> </a:t>
            </a:r>
            <a:r>
              <a:rPr lang="cs-CZ" sz="2800" dirty="0" err="1" smtClean="0"/>
              <a:t>according</a:t>
            </a:r>
            <a:r>
              <a:rPr lang="cs-CZ" sz="2800" dirty="0" smtClean="0"/>
              <a:t> </a:t>
            </a:r>
            <a:r>
              <a:rPr lang="cs-CZ" sz="2800" dirty="0" err="1" smtClean="0"/>
              <a:t>their</a:t>
            </a:r>
            <a:r>
              <a:rPr lang="cs-CZ" sz="2800" dirty="0" smtClean="0"/>
              <a:t> cluster </a:t>
            </a:r>
            <a:r>
              <a:rPr lang="cs-CZ" sz="2800" dirty="0" err="1" smtClean="0"/>
              <a:t>sizes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9517" y="1499149"/>
            <a:ext cx="8100000" cy="4141797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492875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116666" y="6420533"/>
            <a:ext cx="5305778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17" y="1860946"/>
            <a:ext cx="3940978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85" y="1860946"/>
            <a:ext cx="3940979" cy="37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34234" y="5703908"/>
            <a:ext cx="75175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err="1">
                <a:solidFill>
                  <a:srgbClr val="000000"/>
                </a:solidFill>
              </a:rPr>
              <a:t>D</a:t>
            </a:r>
            <a:r>
              <a:rPr lang="cs-CZ" sz="1600" dirty="0" err="1" smtClean="0">
                <a:solidFill>
                  <a:srgbClr val="000000"/>
                </a:solidFill>
              </a:rPr>
              <a:t>ifferent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 err="1" smtClean="0">
                <a:solidFill>
                  <a:srgbClr val="000000"/>
                </a:solidFill>
              </a:rPr>
              <a:t>colors</a:t>
            </a:r>
            <a:r>
              <a:rPr lang="cs-CZ" sz="1600" dirty="0" smtClean="0">
                <a:solidFill>
                  <a:srgbClr val="000000"/>
                </a:solidFill>
              </a:rPr>
              <a:t> and </a:t>
            </a:r>
            <a:r>
              <a:rPr lang="cs-CZ" sz="1600" dirty="0" err="1" smtClean="0">
                <a:solidFill>
                  <a:srgbClr val="000000"/>
                </a:solidFill>
              </a:rPr>
              <a:t>black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 err="1" smtClean="0">
                <a:solidFill>
                  <a:srgbClr val="000000"/>
                </a:solidFill>
              </a:rPr>
              <a:t>numbers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 err="1" smtClean="0">
                <a:solidFill>
                  <a:srgbClr val="000000"/>
                </a:solidFill>
              </a:rPr>
              <a:t>assigned</a:t>
            </a:r>
            <a:r>
              <a:rPr lang="cs-CZ" sz="1600" dirty="0" smtClean="0">
                <a:solidFill>
                  <a:srgbClr val="000000"/>
                </a:solidFill>
              </a:rPr>
              <a:t> to </a:t>
            </a:r>
            <a:r>
              <a:rPr lang="cs-CZ" sz="1600" dirty="0" err="1" smtClean="0">
                <a:solidFill>
                  <a:srgbClr val="000000"/>
                </a:solidFill>
              </a:rPr>
              <a:t>individual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 err="1" smtClean="0">
                <a:solidFill>
                  <a:srgbClr val="000000"/>
                </a:solidFill>
              </a:rPr>
              <a:t>clusters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 err="1" smtClean="0">
                <a:solidFill>
                  <a:srgbClr val="000000"/>
                </a:solidFill>
              </a:rPr>
              <a:t>indicate</a:t>
            </a:r>
            <a:r>
              <a:rPr lang="cs-CZ" sz="1600" dirty="0" smtClean="0">
                <a:solidFill>
                  <a:srgbClr val="000000"/>
                </a:solidFill>
              </a:rPr>
              <a:t> </a:t>
            </a:r>
            <a:r>
              <a:rPr lang="cs-CZ" sz="1600" dirty="0" err="1" smtClean="0">
                <a:solidFill>
                  <a:srgbClr val="000000"/>
                </a:solidFill>
              </a:rPr>
              <a:t>the</a:t>
            </a:r>
            <a:r>
              <a:rPr lang="cs-CZ" sz="1600" dirty="0" smtClean="0">
                <a:solidFill>
                  <a:srgbClr val="000000"/>
                </a:solidFill>
              </a:rPr>
              <a:t> energy </a:t>
            </a:r>
            <a:r>
              <a:rPr lang="cs-CZ" sz="1600" dirty="0" err="1" smtClean="0">
                <a:solidFill>
                  <a:srgbClr val="000000"/>
                </a:solidFill>
              </a:rPr>
              <a:t>of</a:t>
            </a:r>
            <a:r>
              <a:rPr lang="cs-CZ" sz="1600" dirty="0" smtClean="0">
                <a:solidFill>
                  <a:srgbClr val="000000"/>
                </a:solidFill>
              </a:rPr>
              <a:t> incoming </a:t>
            </a:r>
            <a:r>
              <a:rPr lang="cs-CZ" sz="1600" dirty="0" err="1" smtClean="0">
                <a:solidFill>
                  <a:srgbClr val="000000"/>
                </a:solidFill>
              </a:rPr>
              <a:t>neutrons</a:t>
            </a:r>
            <a:r>
              <a:rPr lang="cs-CZ" sz="1600" dirty="0" smtClean="0">
                <a:solidFill>
                  <a:srgbClr val="000000"/>
                </a:solidFill>
              </a:rPr>
              <a:t> as </a:t>
            </a:r>
            <a:r>
              <a:rPr lang="cs-CZ" sz="1600" dirty="0" err="1" smtClean="0">
                <a:solidFill>
                  <a:srgbClr val="000000"/>
                </a:solidFill>
              </a:rPr>
              <a:t>measured</a:t>
            </a:r>
            <a:r>
              <a:rPr lang="cs-CZ" sz="1600" dirty="0" smtClean="0">
                <a:solidFill>
                  <a:srgbClr val="000000"/>
                </a:solidFill>
              </a:rPr>
              <a:t> by means of the TOF </a:t>
            </a:r>
            <a:r>
              <a:rPr lang="cs-CZ" sz="1600" dirty="0" err="1" smtClean="0">
                <a:solidFill>
                  <a:srgbClr val="000000"/>
                </a:solidFill>
              </a:rPr>
              <a:t>technique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66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" y="14111"/>
            <a:ext cx="4590976" cy="6858000"/>
          </a:xfrm>
          <a:prstGeom prst="rect">
            <a:avLst/>
          </a:prstGeom>
        </p:spPr>
      </p:pic>
      <p:sp>
        <p:nvSpPr>
          <p:cNvPr id="6" name="Šipka doleva 5"/>
          <p:cNvSpPr/>
          <p:nvPr/>
        </p:nvSpPr>
        <p:spPr>
          <a:xfrm rot="1620000">
            <a:off x="3614137" y="1847798"/>
            <a:ext cx="707805" cy="288032"/>
          </a:xfrm>
          <a:prstGeom prst="lef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>
              <a:solidFill>
                <a:srgbClr val="FFFFFF"/>
              </a:solidFill>
              <a:latin typeface="Tahoma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932" y="5471860"/>
            <a:ext cx="1976984" cy="1092579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pPr marL="171450" indent="-171450" algn="l">
              <a:buFont typeface="Wingdings" pitchFamily="2" charset="2"/>
              <a:buChar char="q"/>
            </a:pPr>
            <a:r>
              <a:rPr lang="en-US" sz="1300" dirty="0" smtClean="0">
                <a:solidFill>
                  <a:srgbClr val="000000"/>
                </a:solidFill>
                <a:ea typeface="+mn-ea"/>
                <a:cs typeface="+mn-cs"/>
              </a:rPr>
              <a:t>SATRAM payload (arrow) onboard ESA </a:t>
            </a:r>
            <a:r>
              <a:rPr lang="en-US" sz="1300" dirty="0" err="1" smtClean="0">
                <a:solidFill>
                  <a:srgbClr val="000000"/>
                </a:solidFill>
                <a:ea typeface="+mn-ea"/>
                <a:cs typeface="+mn-cs"/>
              </a:rPr>
              <a:t>Proba</a:t>
            </a:r>
            <a:r>
              <a:rPr lang="en-US" sz="1300" dirty="0" smtClean="0">
                <a:solidFill>
                  <a:srgbClr val="000000"/>
                </a:solidFill>
                <a:ea typeface="+mn-ea"/>
                <a:cs typeface="+mn-cs"/>
              </a:rPr>
              <a:t>-V satellite.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300" dirty="0" smtClean="0">
                <a:solidFill>
                  <a:srgbClr val="000000"/>
                </a:solidFill>
                <a:ea typeface="+mn-ea"/>
                <a:cs typeface="+mn-cs"/>
              </a:rPr>
              <a:t>ESA Vega-2 </a:t>
            </a:r>
            <a:r>
              <a:rPr lang="en-US" sz="1300" dirty="0">
                <a:solidFill>
                  <a:srgbClr val="000000"/>
                </a:solidFill>
                <a:ea typeface="+mn-ea"/>
                <a:cs typeface="+mn-cs"/>
              </a:rPr>
              <a:t>launcher rocket upper stage</a:t>
            </a:r>
            <a:endParaRPr lang="cs-CZ" sz="1300" b="1" dirty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652120" y="44624"/>
            <a:ext cx="988492" cy="461637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  <a:ea typeface="+mn-ea"/>
                <a:cs typeface="+mn-cs"/>
              </a:rPr>
              <a:t>ESA Vega-2 rocket</a:t>
            </a:r>
            <a:endParaRPr lang="cs-CZ" sz="1200" b="1" dirty="0">
              <a:solidFill>
                <a:srgbClr val="FFFF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36337" y="6582126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z="1400" dirty="0" smtClean="0"/>
              <a:t>10.11.2020</a:t>
            </a:r>
            <a:endParaRPr lang="en-US" sz="1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1923695" y="6426905"/>
            <a:ext cx="5673725" cy="365125"/>
          </a:xfrm>
        </p:spPr>
        <p:txBody>
          <a:bodyPr/>
          <a:lstStyle/>
          <a:p>
            <a:pPr>
              <a:defRPr/>
            </a:pPr>
            <a:r>
              <a:rPr lang="en-US" sz="1400" dirty="0" smtClean="0"/>
              <a:t>Stanislav Pospíšil, Virtual IEEE NPSS Workshop on Application of Radiation Instrumentation "Jakarta", 9-11/11/2020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7920644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058332" y="260356"/>
            <a:ext cx="6898217" cy="936625"/>
          </a:xfrm>
        </p:spPr>
        <p:txBody>
          <a:bodyPr/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Timepix/ESA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-V: </a:t>
            </a:r>
            <a:b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 space radiation @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820 km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130778" y="6356350"/>
            <a:ext cx="4910666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63688" y="1196981"/>
            <a:ext cx="5976664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LETPs: Energetic light charged </a:t>
            </a:r>
            <a:r>
              <a:rPr lang="en-US" sz="1400" dirty="0" smtClean="0"/>
              <a:t>particles (I) + nuclear interactions</a:t>
            </a:r>
            <a:endParaRPr lang="cs-CZ" sz="1400" dirty="0"/>
          </a:p>
        </p:txBody>
      </p:sp>
      <p:pic>
        <p:nvPicPr>
          <p:cNvPr id="6" name="Obrázek 2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46" y="188640"/>
            <a:ext cx="13081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CSRC Logo big 2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34" y="249890"/>
            <a:ext cx="62049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5" y="1538569"/>
            <a:ext cx="8248650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4335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b="1" dirty="0">
                <a:solidFill>
                  <a:prstClr val="black"/>
                </a:solidFill>
                <a:latin typeface="Calibri"/>
              </a:rPr>
              <a:t>Types of neutron detectors already developed at IEAP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CTU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92781" y="6412794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10.11.2020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032000" y="6426905"/>
            <a:ext cx="52832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6222" y="1447800"/>
            <a:ext cx="8283222" cy="489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defTabSz="1883313" fontAlgn="auto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developed detectors are based on hybrid technology connecting a pixelated semiconductor sensor with R/O </a:t>
            </a:r>
            <a:r>
              <a:rPr lang="en-US" sz="19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Timepix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chip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The chip (developed within the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Medipix2&amp;3 collaboration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 contains 65k pixels of 55x55µm</a:t>
            </a:r>
            <a:r>
              <a:rPr lang="en-US" sz="19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per 2 cm</a:t>
            </a:r>
            <a:r>
              <a:rPr lang="en-US" sz="19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It permits to register a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position of an interacting ionizing quantum in the sensor and its </a:t>
            </a:r>
            <a:r>
              <a:rPr lang="en-US" sz="19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ToA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and/or </a:t>
            </a:r>
            <a:r>
              <a:rPr lang="en-US" sz="19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ToT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</a:t>
            </a:r>
          </a:p>
          <a:p>
            <a:pPr marL="342900" lvl="0" indent="-342900" algn="just" defTabSz="1883313" fontAlgn="auto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Presently available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sensors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: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Si, </a:t>
            </a:r>
            <a:r>
              <a:rPr lang="en-US" sz="19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GaAs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</a:t>
            </a:r>
            <a:r>
              <a:rPr lang="en-US" sz="19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CdTe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</a:t>
            </a:r>
            <a:r>
              <a:rPr lang="en-US" sz="19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SiC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3D-Si, stuffed 3D-Si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marL="342900" lvl="0" indent="-342900" algn="just" defTabSz="1883313" fontAlgn="auto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Convertors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based on </a:t>
            </a:r>
            <a:r>
              <a:rPr lang="en-US" sz="1900" b="1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 and </a:t>
            </a:r>
            <a:r>
              <a:rPr lang="en-US" sz="1900" b="1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 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are used to detect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ultra-cold, cold, thermal and epithermal neutrons, 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and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</a:t>
            </a:r>
            <a:r>
              <a:rPr lang="en-US" sz="1900" b="1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for fast neutrons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marL="342900" lvl="0" indent="-342900" algn="just" defTabSz="1883313" fontAlgn="auto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Sensitive areas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from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 cm</a:t>
            </a:r>
            <a:r>
              <a:rPr lang="en-US" sz="1900" b="1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to 200 cm</a:t>
            </a:r>
            <a:r>
              <a:rPr lang="en-US" sz="1900" b="1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(with dead area less than 1%).</a:t>
            </a:r>
          </a:p>
          <a:p>
            <a:pPr marL="342900" lvl="0" indent="-342900" algn="just" defTabSz="1883313" fontAlgn="auto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fast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R/O systems 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transferring the measured data from different  developed </a:t>
            </a:r>
            <a:r>
              <a:rPr lang="en-US" sz="19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Timepix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based devices to PC by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USB2, USB3, Ethernet interfaces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are available (some of them are displayed on the right).</a:t>
            </a:r>
          </a:p>
          <a:p>
            <a:pPr marL="342900" lvl="0" indent="-342900" algn="just" defTabSz="1883313" fontAlgn="auto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 prototype of </a:t>
            </a:r>
            <a:r>
              <a:rPr lang="en-US" sz="19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position sensitive detector of neutrons based on crossed strip sensors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(resolution of 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ＭＳ ゴシック"/>
                <a:cs typeface="ＭＳ ゴシック"/>
              </a:rPr>
              <a:t>about 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30 µm</a:t>
            </a:r>
            <a:r>
              <a:rPr lang="en-US" sz="19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19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), what permits to increase neutron detection efficiency by stacking of sensors and place R/O electronics out of neutron beam, has been also developed.</a:t>
            </a:r>
            <a:endParaRPr lang="en-US" sz="1900" baseline="-25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3897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42334"/>
            <a:ext cx="7092420" cy="1250244"/>
          </a:xfrm>
        </p:spPr>
        <p:txBody>
          <a:bodyPr/>
          <a:lstStyle/>
          <a:p>
            <a:pPr algn="ctr"/>
            <a:r>
              <a:rPr lang="en-US" sz="2400" b="1" dirty="0"/>
              <a:t>Basic parameters </a:t>
            </a:r>
            <a:r>
              <a:rPr lang="en-US" sz="2400" b="1" dirty="0" smtClean="0"/>
              <a:t>and fields of application </a:t>
            </a:r>
            <a:br>
              <a:rPr lang="en-US" sz="2400" b="1" dirty="0" smtClean="0"/>
            </a:br>
            <a:r>
              <a:rPr lang="en-US" sz="2400" b="1" dirty="0" smtClean="0"/>
              <a:t>of </a:t>
            </a:r>
            <a:r>
              <a:rPr lang="en-US" sz="2400" b="1" dirty="0"/>
              <a:t>pixel neutron detector devices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developed </a:t>
            </a:r>
            <a:r>
              <a:rPr lang="en-US" sz="2400" b="1" dirty="0"/>
              <a:t>and tested in IEAP </a:t>
            </a:r>
            <a:r>
              <a:rPr lang="en-US" sz="2400" b="1" dirty="0" smtClean="0"/>
              <a:t>CTU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257778" y="6412794"/>
            <a:ext cx="505742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2111" y="1487995"/>
            <a:ext cx="8459963" cy="4975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Position sensitive</a:t>
            </a:r>
            <a:r>
              <a:rPr lang="en-US" sz="1600" dirty="0"/>
              <a:t> </a:t>
            </a:r>
            <a:r>
              <a:rPr lang="en-US" sz="1600" b="1" dirty="0"/>
              <a:t>detection of neutrons with resolution from 3 µm </a:t>
            </a:r>
            <a:r>
              <a:rPr lang="en-US" sz="1600" dirty="0"/>
              <a:t>(applying neutron cluster analysis) to 50 µm (in counting mode).</a:t>
            </a:r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Noiseless neutron detection efficiency up to 7% </a:t>
            </a:r>
            <a:r>
              <a:rPr lang="en-US" sz="1600" dirty="0"/>
              <a:t>in case of planar arrangement of neutron converter to the pixelated sensor. Application of "stuffed" 3D-sensor technology promises an increase of the efficiency up to 20%.</a:t>
            </a:r>
            <a:r>
              <a:rPr lang="en-US" sz="1600" b="1" dirty="0"/>
              <a:t> </a:t>
            </a:r>
            <a:endParaRPr lang="en-US" sz="1600" dirty="0"/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Capability to </a:t>
            </a:r>
            <a:r>
              <a:rPr lang="en-US" sz="1600" b="1" dirty="0"/>
              <a:t>measure time of single neutron arrival with 1.6 ns resolution</a:t>
            </a:r>
            <a:r>
              <a:rPr lang="en-US" sz="1600" dirty="0"/>
              <a:t> is well applicable for high resolution </a:t>
            </a:r>
            <a:r>
              <a:rPr lang="en-US" sz="1600" dirty="0" err="1"/>
              <a:t>ToF</a:t>
            </a:r>
            <a:r>
              <a:rPr lang="en-US" sz="1600" dirty="0"/>
              <a:t> experiments</a:t>
            </a:r>
            <a:r>
              <a:rPr lang="en-US" sz="1600"/>
              <a:t>.   </a:t>
            </a:r>
            <a:endParaRPr lang="en-US" sz="1600" b="1" dirty="0"/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High-resolution neutron radiography and tomography</a:t>
            </a:r>
            <a:r>
              <a:rPr lang="en-US" sz="1600" dirty="0"/>
              <a:t> </a:t>
            </a:r>
            <a:r>
              <a:rPr lang="en-US" sz="1600" dirty="0">
                <a:latin typeface="Calibri"/>
                <a:cs typeface="Calibri"/>
              </a:rPr>
              <a:t>with ultra-cold, cold, thermal and epithermal neutrons as illustrated above by images of bell flower, a lighter and of the Siemens star of reference. </a:t>
            </a:r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Energy dependent radiography and tomography</a:t>
            </a:r>
            <a:r>
              <a:rPr lang="en-US" sz="1600" dirty="0"/>
              <a:t> performed </a:t>
            </a:r>
            <a:r>
              <a:rPr lang="en-US" sz="1600" b="1" dirty="0"/>
              <a:t>with resonance neutrons</a:t>
            </a:r>
            <a:r>
              <a:rPr lang="en-US" sz="1600" dirty="0"/>
              <a:t> by means of </a:t>
            </a:r>
            <a:r>
              <a:rPr lang="en-US" sz="1600" dirty="0" err="1"/>
              <a:t>ToF</a:t>
            </a:r>
            <a:r>
              <a:rPr lang="en-US" sz="1600" dirty="0"/>
              <a:t> technique.</a:t>
            </a:r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Simultaneous neutron and X-ray radiography and tomography</a:t>
            </a:r>
            <a:r>
              <a:rPr lang="en-US" sz="1600" dirty="0"/>
              <a:t>.</a:t>
            </a:r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Fast neutron radiography.</a:t>
            </a:r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Neutron diffraction, elastic and inelastic scattering experiments </a:t>
            </a:r>
            <a:r>
              <a:rPr lang="en-US" sz="1600" dirty="0"/>
              <a:t>on relatively small samples using </a:t>
            </a:r>
            <a:r>
              <a:rPr lang="en-US" sz="1600" dirty="0" err="1"/>
              <a:t>ToF</a:t>
            </a:r>
            <a:r>
              <a:rPr lang="en-US" sz="1600" dirty="0"/>
              <a:t> technique.</a:t>
            </a:r>
          </a:p>
          <a:p>
            <a:pPr marL="342900" indent="-34290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Measurement of composition and spectral characteristics of mixed neutron-gamma radiation fields</a:t>
            </a:r>
            <a:r>
              <a:rPr lang="en-US" sz="1600" dirty="0"/>
              <a:t> and their </a:t>
            </a:r>
            <a:r>
              <a:rPr lang="en-US" sz="1600" dirty="0" err="1"/>
              <a:t>dosimetry</a:t>
            </a:r>
            <a:r>
              <a:rPr lang="en-US" sz="1600" dirty="0"/>
              <a:t> through the network of </a:t>
            </a:r>
            <a:r>
              <a:rPr lang="en-US" sz="1600" dirty="0" err="1"/>
              <a:t>Timepix</a:t>
            </a:r>
            <a:r>
              <a:rPr lang="en-US" sz="1600" dirty="0"/>
              <a:t> wireless detection devices.</a:t>
            </a:r>
          </a:p>
        </p:txBody>
      </p:sp>
    </p:spTree>
    <p:extLst>
      <p:ext uri="{BB962C8B-B14F-4D97-AF65-F5344CB8AC3E}">
        <p14:creationId xmlns:p14="http://schemas.microsoft.com/office/powerpoint/2010/main" val="15666401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24787" y="-132556"/>
            <a:ext cx="4571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Arial" charset="0"/>
              </a:defRPr>
            </a:lvl9pPr>
          </a:lstStyle>
          <a:p>
            <a:pPr algn="ctr">
              <a:defRPr/>
            </a:pPr>
            <a:endParaRPr lang="cs-CZ" sz="4800" b="1" dirty="0">
              <a:solidFill>
                <a:srgbClr val="800000"/>
              </a:solidFill>
              <a:latin typeface="Times New Roman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63744" y="1563740"/>
            <a:ext cx="8340370" cy="523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>
              <a:spcAft>
                <a:spcPts val="600"/>
              </a:spcAft>
              <a:defRPr/>
            </a:pPr>
            <a:r>
              <a:rPr lang="en-US" sz="1600" dirty="0">
                <a:solidFill>
                  <a:srgbClr val="0000FF"/>
                </a:solidFill>
              </a:rPr>
              <a:t>The presented results </a:t>
            </a:r>
            <a:r>
              <a:rPr lang="en-US" sz="1600" dirty="0" smtClean="0">
                <a:solidFill>
                  <a:srgbClr val="0000FF"/>
                </a:solidFill>
              </a:rPr>
              <a:t>and many others have </a:t>
            </a:r>
            <a:r>
              <a:rPr lang="en-US" sz="1600" dirty="0">
                <a:solidFill>
                  <a:srgbClr val="0000FF"/>
                </a:solidFill>
              </a:rPr>
              <a:t>been </a:t>
            </a:r>
            <a:r>
              <a:rPr lang="en-US" sz="1600" dirty="0" smtClean="0">
                <a:solidFill>
                  <a:srgbClr val="0000FF"/>
                </a:solidFill>
              </a:rPr>
              <a:t>achieved within </a:t>
            </a:r>
            <a:r>
              <a:rPr lang="en-US" sz="1600" dirty="0">
                <a:solidFill>
                  <a:srgbClr val="0000FF"/>
                </a:solidFill>
              </a:rPr>
              <a:t>research </a:t>
            </a:r>
            <a:r>
              <a:rPr lang="en-US" sz="1600" dirty="0" smtClean="0">
                <a:solidFill>
                  <a:srgbClr val="0000FF"/>
                </a:solidFill>
              </a:rPr>
              <a:t>activities </a:t>
            </a:r>
            <a:r>
              <a:rPr lang="en-US" sz="1600" dirty="0">
                <a:solidFill>
                  <a:srgbClr val="0000FF"/>
                </a:solidFill>
              </a:rPr>
              <a:t>cultivated at IEAP CTU in Prague. </a:t>
            </a:r>
            <a:r>
              <a:rPr lang="en-US" sz="1600" dirty="0" smtClean="0">
                <a:solidFill>
                  <a:srgbClr val="0000FF"/>
                </a:solidFill>
              </a:rPr>
              <a:t>They result from extensive </a:t>
            </a:r>
            <a:r>
              <a:rPr lang="en-US" sz="1600" dirty="0">
                <a:solidFill>
                  <a:srgbClr val="0000FF"/>
                </a:solidFill>
              </a:rPr>
              <a:t>partnerships in frame of the Medipix2@3 </a:t>
            </a:r>
            <a:r>
              <a:rPr lang="en-US" sz="1600" dirty="0" smtClean="0">
                <a:solidFill>
                  <a:srgbClr val="0000FF"/>
                </a:solidFill>
              </a:rPr>
              <a:t>collaboration with significant </a:t>
            </a:r>
            <a:r>
              <a:rPr lang="en-US" sz="1600" dirty="0">
                <a:solidFill>
                  <a:srgbClr val="0000FF"/>
                </a:solidFill>
              </a:rPr>
              <a:t>contributions of the following colleagues</a:t>
            </a:r>
            <a:r>
              <a:rPr lang="en-US" sz="1600" dirty="0" smtClean="0">
                <a:solidFill>
                  <a:srgbClr val="0000FF"/>
                </a:solidFill>
              </a:rPr>
              <a:t>: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/>
              <a:t>R. Ballabriga</a:t>
            </a:r>
            <a:r>
              <a:rPr lang="en-US" sz="1500" b="1" baseline="30000" dirty="0" smtClean="0"/>
              <a:t>2</a:t>
            </a:r>
            <a:r>
              <a:rPr lang="en-US" sz="1500" b="1" dirty="0" smtClean="0"/>
              <a:t>, B. Bergmann</a:t>
            </a:r>
            <a:r>
              <a:rPr lang="en-US" sz="1500" b="1" baseline="30000" dirty="0" smtClean="0"/>
              <a:t>1</a:t>
            </a:r>
            <a:r>
              <a:rPr lang="en-US" sz="1500" b="1" dirty="0" smtClean="0"/>
              <a:t>, P. Burian</a:t>
            </a:r>
            <a:r>
              <a:rPr lang="en-US" sz="1500" b="1" baseline="30000" dirty="0" smtClean="0"/>
              <a:t>1,12</a:t>
            </a:r>
            <a:r>
              <a:rPr lang="en-US" sz="1500" b="1" dirty="0" smtClean="0"/>
              <a:t>, I. Caicedo</a:t>
            </a:r>
            <a:r>
              <a:rPr lang="en-US" sz="1500" b="1" baseline="30000" dirty="0" smtClean="0"/>
              <a:t>1</a:t>
            </a:r>
            <a:r>
              <a:rPr lang="en-US" sz="1500" b="1" dirty="0" smtClean="0"/>
              <a:t>, </a:t>
            </a:r>
            <a:r>
              <a:rPr lang="cs-CZ" sz="1500" b="1" dirty="0" smtClean="0"/>
              <a:t>M. Campbell</a:t>
            </a:r>
            <a:r>
              <a:rPr lang="cs-CZ" sz="1500" b="1" baseline="30000" dirty="0" smtClean="0"/>
              <a:t>2</a:t>
            </a:r>
            <a:r>
              <a:rPr lang="cs-CZ" sz="1500" b="1" dirty="0"/>
              <a:t>, </a:t>
            </a:r>
            <a:r>
              <a:rPr lang="cs-CZ" sz="1500" b="1" dirty="0" smtClean="0"/>
              <a:t>J. Dammer</a:t>
            </a:r>
            <a:r>
              <a:rPr lang="cs-CZ" sz="1500" b="1" baseline="30000" dirty="0" smtClean="0"/>
              <a:t>1</a:t>
            </a:r>
            <a:r>
              <a:rPr lang="cs-CZ" sz="1500" b="1" dirty="0" smtClean="0"/>
              <a:t>, C. DaVia</a:t>
            </a:r>
            <a:r>
              <a:rPr lang="cs-CZ" sz="1500" b="1" baseline="30000" dirty="0" smtClean="0"/>
              <a:t>8</a:t>
            </a:r>
            <a:r>
              <a:rPr lang="cs-CZ" sz="1500" b="1" dirty="0" smtClean="0"/>
              <a:t>, </a:t>
            </a:r>
            <a:r>
              <a:rPr lang="en-US" sz="1500" b="1" dirty="0" smtClean="0"/>
              <a:t>J. Dudák</a:t>
            </a:r>
            <a:r>
              <a:rPr lang="en-US" sz="1500" b="1" baseline="30000" dirty="0" smtClean="0"/>
              <a:t>1</a:t>
            </a:r>
            <a:r>
              <a:rPr lang="en-US" sz="1500" b="1" dirty="0"/>
              <a:t>,</a:t>
            </a:r>
            <a:r>
              <a:rPr lang="cs-CZ" sz="1500" b="1" dirty="0" smtClean="0"/>
              <a:t> C. Froejdh</a:t>
            </a:r>
            <a:r>
              <a:rPr lang="cs-CZ" sz="1500" b="1" baseline="30000" dirty="0" smtClean="0"/>
              <a:t>9</a:t>
            </a:r>
            <a:r>
              <a:rPr lang="cs-CZ" sz="1500" b="1" dirty="0" smtClean="0"/>
              <a:t>,   E. Froejdh</a:t>
            </a:r>
            <a:r>
              <a:rPr lang="cs-CZ" sz="1500" b="1" baseline="30000" dirty="0" smtClean="0"/>
              <a:t>2</a:t>
            </a:r>
            <a:r>
              <a:rPr lang="cs-CZ" sz="1500" b="1" dirty="0" smtClean="0"/>
              <a:t>, V. Georgiev</a:t>
            </a:r>
            <a:r>
              <a:rPr lang="cs-CZ" sz="1500" b="1" baseline="30000" dirty="0" smtClean="0"/>
              <a:t>12</a:t>
            </a:r>
            <a:r>
              <a:rPr lang="cs-CZ" sz="1500" b="1" dirty="0" smtClean="0"/>
              <a:t>, </a:t>
            </a:r>
            <a:r>
              <a:rPr lang="en-US" sz="1500" b="1" dirty="0" smtClean="0"/>
              <a:t>C</a:t>
            </a:r>
            <a:r>
              <a:rPr lang="cs-CZ" sz="1500" b="1" dirty="0" smtClean="0"/>
              <a:t>. </a:t>
            </a:r>
            <a:r>
              <a:rPr lang="en-US" sz="1500" b="1" dirty="0" smtClean="0"/>
              <a:t>Granja</a:t>
            </a:r>
            <a:r>
              <a:rPr lang="cs-CZ" sz="1500" b="1" baseline="30000" dirty="0" smtClean="0"/>
              <a:t>1</a:t>
            </a:r>
            <a:r>
              <a:rPr lang="en-US" sz="1500" b="1" dirty="0" smtClean="0"/>
              <a:t>,</a:t>
            </a:r>
            <a:r>
              <a:rPr lang="cs-CZ" sz="1500" b="1" dirty="0" smtClean="0"/>
              <a:t> E. Heijne</a:t>
            </a:r>
            <a:r>
              <a:rPr lang="cs-CZ" sz="1500" b="1" baseline="30000" dirty="0" smtClean="0"/>
              <a:t>1,2</a:t>
            </a:r>
            <a:r>
              <a:rPr lang="cs-CZ" sz="1500" b="1" dirty="0"/>
              <a:t>, </a:t>
            </a:r>
            <a:r>
              <a:rPr lang="en-US" sz="1500" b="1" dirty="0" smtClean="0"/>
              <a:t>M. Holík</a:t>
            </a:r>
            <a:r>
              <a:rPr lang="en-US" sz="1500" b="1" baseline="30000" dirty="0" smtClean="0"/>
              <a:t>1,12</a:t>
            </a:r>
            <a:r>
              <a:rPr lang="en-US" sz="1500" b="1" dirty="0" smtClean="0"/>
              <a:t>, R. Hall-Wilton</a:t>
            </a:r>
            <a:r>
              <a:rPr lang="en-US" sz="1500" b="1" baseline="30000" dirty="0" smtClean="0"/>
              <a:t>10</a:t>
            </a:r>
            <a:r>
              <a:rPr lang="en-US" sz="1500" b="1" dirty="0" smtClean="0"/>
              <a:t>, T. Holý</a:t>
            </a:r>
            <a:r>
              <a:rPr lang="en-US" sz="1500" b="1" baseline="30000" dirty="0" smtClean="0"/>
              <a:t>1</a:t>
            </a:r>
            <a:r>
              <a:rPr lang="en-US" sz="1500" b="1" dirty="0" smtClean="0"/>
              <a:t>, J. Jakůbek</a:t>
            </a:r>
            <a:r>
              <a:rPr lang="en-US" sz="1500" b="1" baseline="30000" dirty="0" smtClean="0"/>
              <a:t>1</a:t>
            </a:r>
            <a:r>
              <a:rPr lang="en-US" sz="1500" b="1" dirty="0"/>
              <a:t>, </a:t>
            </a:r>
            <a:r>
              <a:rPr lang="en-US" sz="1500" b="1" dirty="0" smtClean="0"/>
              <a:t>M. Jakůbek</a:t>
            </a:r>
            <a:r>
              <a:rPr lang="en-US" sz="1500" b="1" baseline="30000" dirty="0" smtClean="0"/>
              <a:t>1</a:t>
            </a:r>
            <a:r>
              <a:rPr lang="en-US" sz="1500" b="1" dirty="0"/>
              <a:t>, </a:t>
            </a:r>
            <a:r>
              <a:rPr lang="en-US" sz="1500" b="1" dirty="0" smtClean="0"/>
              <a:t>J. Kirstead</a:t>
            </a:r>
            <a:r>
              <a:rPr lang="en-US" sz="1500" b="1" baseline="30000" dirty="0" smtClean="0"/>
              <a:t>7</a:t>
            </a:r>
            <a:r>
              <a:rPr lang="en-US" sz="1500" b="1" dirty="0" smtClean="0"/>
              <a:t>, V. Kraus</a:t>
            </a:r>
            <a:r>
              <a:rPr lang="en-US" sz="1500" b="1" baseline="30000" dirty="0" smtClean="0"/>
              <a:t>1,12</a:t>
            </a:r>
            <a:r>
              <a:rPr lang="en-US" sz="1500" b="1" dirty="0" smtClean="0"/>
              <a:t>, </a:t>
            </a:r>
            <a:r>
              <a:rPr lang="en-US" sz="1500" b="1" dirty="0"/>
              <a:t>F</a:t>
            </a:r>
            <a:r>
              <a:rPr lang="en-US" sz="1500" b="1" dirty="0" smtClean="0"/>
              <a:t>. Krejčí</a:t>
            </a:r>
            <a:r>
              <a:rPr lang="en-US" sz="1500" b="1" baseline="30000" dirty="0" smtClean="0"/>
              <a:t>1</a:t>
            </a:r>
            <a:r>
              <a:rPr lang="en-US" sz="1500" b="1" dirty="0" smtClean="0"/>
              <a:t>, E. Lehmann</a:t>
            </a:r>
            <a:r>
              <a:rPr lang="en-US" sz="1500" b="1" baseline="30000" dirty="0" smtClean="0"/>
              <a:t>11</a:t>
            </a:r>
            <a:r>
              <a:rPr lang="en-US" sz="1500" b="1" dirty="0" smtClean="0"/>
              <a:t>, </a:t>
            </a:r>
            <a:r>
              <a:rPr lang="cs-CZ" sz="1500" b="1" dirty="0" smtClean="0"/>
              <a:t>C. Leroy</a:t>
            </a:r>
            <a:r>
              <a:rPr lang="cs-CZ" sz="1500" b="1" baseline="30000" dirty="0" smtClean="0"/>
              <a:t>4</a:t>
            </a:r>
            <a:r>
              <a:rPr lang="cs-CZ" sz="1500" b="1" dirty="0"/>
              <a:t>, </a:t>
            </a:r>
            <a:r>
              <a:rPr lang="cs-CZ" sz="1500" b="1" dirty="0" smtClean="0"/>
              <a:t>X. Llopart</a:t>
            </a:r>
            <a:r>
              <a:rPr lang="cs-CZ" sz="1500" b="1" baseline="30000" dirty="0" smtClean="0"/>
              <a:t>2</a:t>
            </a:r>
            <a:r>
              <a:rPr lang="cs-CZ" sz="1500" b="1" dirty="0" smtClean="0"/>
              <a:t>, J. M. O‘Donnel</a:t>
            </a:r>
            <a:r>
              <a:rPr lang="cs-CZ" sz="1500" b="1" baseline="30000" dirty="0" smtClean="0"/>
              <a:t>3</a:t>
            </a:r>
            <a:r>
              <a:rPr lang="cs-CZ" sz="1500" b="1" dirty="0"/>
              <a:t>, R</a:t>
            </a:r>
            <a:r>
              <a:rPr lang="cs-CZ" sz="1500" b="1" dirty="0" smtClean="0"/>
              <a:t>. Nelson</a:t>
            </a:r>
            <a:r>
              <a:rPr lang="cs-CZ" sz="1500" b="1" baseline="30000" dirty="0" smtClean="0"/>
              <a:t>3</a:t>
            </a:r>
            <a:r>
              <a:rPr lang="cs-CZ" sz="1500" b="1" dirty="0"/>
              <a:t>,</a:t>
            </a:r>
            <a:r>
              <a:rPr lang="en-US" sz="1500" dirty="0"/>
              <a:t> </a:t>
            </a:r>
            <a:r>
              <a:rPr lang="en-US" sz="1500" b="1" dirty="0" smtClean="0"/>
              <a:t>M. </a:t>
            </a:r>
            <a:r>
              <a:rPr lang="en-US" sz="1500" b="1" dirty="0" err="1" smtClean="0"/>
              <a:t>Nessi</a:t>
            </a:r>
            <a:r>
              <a:rPr lang="cs-CZ" sz="1500" b="1" baseline="30000" dirty="0" smtClean="0"/>
              <a:t>2</a:t>
            </a:r>
            <a:r>
              <a:rPr lang="en-US" sz="1500" b="1" dirty="0" smtClean="0"/>
              <a:t>, </a:t>
            </a:r>
            <a:r>
              <a:rPr lang="cs-CZ" sz="1500" b="1" dirty="0" smtClean="0"/>
              <a:t>A. Owens</a:t>
            </a:r>
            <a:r>
              <a:rPr lang="cs-CZ" sz="1500" b="1" baseline="30000" dirty="0" smtClean="0"/>
              <a:t>5</a:t>
            </a:r>
            <a:r>
              <a:rPr lang="cs-CZ" sz="1500" b="1" dirty="0"/>
              <a:t>, L</a:t>
            </a:r>
            <a:r>
              <a:rPr lang="cs-CZ" sz="1500" b="1" dirty="0" smtClean="0"/>
              <a:t>. Pinsky</a:t>
            </a:r>
            <a:r>
              <a:rPr lang="cs-CZ" sz="1500" b="1" baseline="30000" dirty="0" smtClean="0"/>
              <a:t>6</a:t>
            </a:r>
            <a:r>
              <a:rPr lang="cs-CZ" sz="1500" b="1" dirty="0"/>
              <a:t>, </a:t>
            </a:r>
            <a:r>
              <a:rPr lang="cs-CZ" sz="1500" b="1" dirty="0" smtClean="0"/>
              <a:t>S. Petersson</a:t>
            </a:r>
            <a:r>
              <a:rPr lang="cs-CZ" sz="1500" b="1" baseline="30000" dirty="0" smtClean="0"/>
              <a:t>9</a:t>
            </a:r>
            <a:r>
              <a:rPr lang="cs-CZ" sz="1500" b="1" dirty="0" smtClean="0"/>
              <a:t>, S. Pospíšil</a:t>
            </a:r>
            <a:r>
              <a:rPr lang="cs-CZ" sz="1500" b="1" baseline="30000" dirty="0" smtClean="0"/>
              <a:t>1</a:t>
            </a:r>
            <a:r>
              <a:rPr lang="cs-CZ" sz="1500" b="1" dirty="0" smtClean="0"/>
              <a:t>, </a:t>
            </a:r>
            <a:r>
              <a:rPr lang="en-US" sz="1500" b="1" dirty="0" smtClean="0"/>
              <a:t>M. Platkevič</a:t>
            </a:r>
            <a:r>
              <a:rPr lang="en-US" sz="1500" b="1" baseline="30000" dirty="0" smtClean="0"/>
              <a:t>1</a:t>
            </a:r>
            <a:r>
              <a:rPr lang="en-US" sz="1500" b="1" dirty="0"/>
              <a:t>, </a:t>
            </a:r>
            <a:r>
              <a:rPr lang="en-US" sz="1500" b="1" dirty="0" smtClean="0"/>
              <a:t>K. Smith</a:t>
            </a:r>
            <a:r>
              <a:rPr lang="en-US" sz="1500" b="1" baseline="30000" dirty="0" smtClean="0"/>
              <a:t>13</a:t>
            </a:r>
            <a:r>
              <a:rPr lang="en-US" sz="1500" b="1" dirty="0" smtClean="0"/>
              <a:t>, T. </a:t>
            </a:r>
            <a:r>
              <a:rPr lang="en-US" sz="1500" b="1" dirty="0" err="1" smtClean="0"/>
              <a:t>Slavíček</a:t>
            </a:r>
            <a:r>
              <a:rPr lang="cs-CZ" sz="1500" b="1" baseline="30000" dirty="0" smtClean="0"/>
              <a:t>1</a:t>
            </a:r>
            <a:r>
              <a:rPr lang="en-US" sz="1500" b="1" dirty="0" smtClean="0"/>
              <a:t>, P. Soukup</a:t>
            </a:r>
            <a:r>
              <a:rPr lang="en-US" sz="1500" b="1" baseline="30000" dirty="0" smtClean="0"/>
              <a:t>1</a:t>
            </a:r>
            <a:r>
              <a:rPr lang="en-US" sz="1500" b="1" dirty="0"/>
              <a:t>, M</a:t>
            </a:r>
            <a:r>
              <a:rPr lang="en-US" sz="1500" b="1" dirty="0" smtClean="0"/>
              <a:t>. Suk</a:t>
            </a:r>
            <a:r>
              <a:rPr lang="en-US" sz="1500" b="1" baseline="30000" dirty="0" smtClean="0"/>
              <a:t>1</a:t>
            </a:r>
            <a:r>
              <a:rPr lang="en-US" sz="1500" b="1" dirty="0"/>
              <a:t>, </a:t>
            </a:r>
            <a:r>
              <a:rPr lang="cs-CZ" sz="1500" b="1" dirty="0" smtClean="0"/>
              <a:t>J. Šolc</a:t>
            </a:r>
            <a:r>
              <a:rPr lang="cs-CZ" sz="1500" b="1" baseline="30000" dirty="0" smtClean="0"/>
              <a:t>1</a:t>
            </a:r>
            <a:r>
              <a:rPr lang="cs-CZ" sz="1500" b="1" dirty="0" smtClean="0"/>
              <a:t>, H. Takai</a:t>
            </a:r>
            <a:r>
              <a:rPr lang="cs-CZ" sz="1500" b="1" baseline="30000" dirty="0" smtClean="0"/>
              <a:t>7</a:t>
            </a:r>
            <a:r>
              <a:rPr lang="cs-CZ" sz="1500" b="1" dirty="0" smtClean="0"/>
              <a:t>, G. Thungstroem</a:t>
            </a:r>
            <a:r>
              <a:rPr lang="cs-CZ" sz="1500" b="1" baseline="30000" dirty="0" smtClean="0"/>
              <a:t>9</a:t>
            </a:r>
            <a:r>
              <a:rPr lang="cs-CZ" sz="1500" b="1" dirty="0" smtClean="0"/>
              <a:t>, D. Tureček</a:t>
            </a:r>
            <a:r>
              <a:rPr lang="cs-CZ" sz="1500" b="1" baseline="30000" dirty="0" smtClean="0"/>
              <a:t>1</a:t>
            </a:r>
            <a:r>
              <a:rPr lang="cs-CZ" sz="1500" b="1" dirty="0" smtClean="0"/>
              <a:t>, J. Uher</a:t>
            </a:r>
            <a:r>
              <a:rPr lang="cs-CZ" sz="1500" b="1" baseline="30000" dirty="0"/>
              <a:t>1</a:t>
            </a:r>
            <a:r>
              <a:rPr lang="cs-CZ" sz="1500" b="1" dirty="0" smtClean="0"/>
              <a:t>, D.Vavřík</a:t>
            </a:r>
            <a:r>
              <a:rPr lang="cs-CZ" sz="1500" b="1" baseline="30000" dirty="0" smtClean="0"/>
              <a:t>1</a:t>
            </a:r>
            <a:r>
              <a:rPr lang="cs-CZ" sz="1500" b="1" dirty="0" smtClean="0"/>
              <a:t>, Z.Vykydal</a:t>
            </a:r>
            <a:r>
              <a:rPr lang="cs-CZ" sz="1500" b="1" baseline="30000" dirty="0" smtClean="0"/>
              <a:t>1</a:t>
            </a:r>
            <a:r>
              <a:rPr lang="cs-CZ" sz="1500" b="1" dirty="0" smtClean="0"/>
              <a:t>, S. Wender</a:t>
            </a:r>
            <a:r>
              <a:rPr lang="cs-CZ" sz="1500" b="1" baseline="30000" dirty="0" smtClean="0"/>
              <a:t>7,</a:t>
            </a:r>
            <a:r>
              <a:rPr lang="cs-CZ" sz="1500" dirty="0" smtClean="0"/>
              <a:t> </a:t>
            </a:r>
            <a:r>
              <a:rPr lang="en-US" sz="1500" b="1" dirty="0"/>
              <a:t>J</a:t>
            </a:r>
            <a:r>
              <a:rPr lang="en-US" sz="1500" b="1" dirty="0" smtClean="0"/>
              <a:t>. Žemlička</a:t>
            </a:r>
            <a:r>
              <a:rPr lang="en-US" sz="1500" b="1" baseline="30000" dirty="0" smtClean="0"/>
              <a:t>1</a:t>
            </a:r>
            <a:endParaRPr lang="cs-CZ" sz="1200" i="1" dirty="0" smtClean="0"/>
          </a:p>
          <a:p>
            <a:pPr algn="l">
              <a:defRPr/>
            </a:pPr>
            <a:r>
              <a:rPr lang="cs-CZ" sz="1200" i="1" baseline="30000" dirty="0" smtClean="0"/>
              <a:t>                                  </a:t>
            </a:r>
            <a:r>
              <a:rPr lang="cs-CZ" sz="1200" i="1" dirty="0" smtClean="0"/>
              <a:t> </a:t>
            </a:r>
            <a:r>
              <a:rPr lang="cs-CZ" sz="1200" i="1" baseline="30000" dirty="0" smtClean="0"/>
              <a:t>   1 </a:t>
            </a:r>
            <a:r>
              <a:rPr lang="fr-FR" sz="1200" i="1" dirty="0"/>
              <a:t>I</a:t>
            </a:r>
            <a:r>
              <a:rPr lang="cs-CZ" sz="1200" i="1" dirty="0" err="1"/>
              <a:t>nstitute</a:t>
            </a:r>
            <a:r>
              <a:rPr lang="cs-CZ" sz="1200" i="1" dirty="0"/>
              <a:t> </a:t>
            </a:r>
            <a:r>
              <a:rPr lang="cs-CZ" sz="1200" i="1" dirty="0" err="1"/>
              <a:t>of</a:t>
            </a:r>
            <a:r>
              <a:rPr lang="cs-CZ" sz="1200" i="1" dirty="0"/>
              <a:t> </a:t>
            </a:r>
            <a:r>
              <a:rPr lang="cs-CZ" sz="1200" i="1" dirty="0" err="1"/>
              <a:t>Experimental</a:t>
            </a:r>
            <a:r>
              <a:rPr lang="cs-CZ" sz="1200" i="1" dirty="0"/>
              <a:t> and </a:t>
            </a:r>
            <a:r>
              <a:rPr lang="cs-CZ" sz="1200" i="1" dirty="0" err="1"/>
              <a:t>Applied</a:t>
            </a:r>
            <a:r>
              <a:rPr lang="cs-CZ" sz="1200" i="1" dirty="0"/>
              <a:t> </a:t>
            </a:r>
            <a:r>
              <a:rPr lang="cs-CZ" sz="1200" i="1" dirty="0" err="1"/>
              <a:t>Physics</a:t>
            </a:r>
            <a:r>
              <a:rPr lang="cs-CZ" sz="1200" i="1" dirty="0"/>
              <a:t>, CTU in Prague, </a:t>
            </a:r>
            <a:r>
              <a:rPr lang="en-US" sz="1200" i="1" dirty="0" smtClean="0"/>
              <a:t>Czech Republic    </a:t>
            </a:r>
          </a:p>
          <a:p>
            <a:pPr algn="l">
              <a:defRPr/>
            </a:pPr>
            <a:r>
              <a:rPr lang="en-US" sz="1200" i="1" baseline="30000" dirty="0"/>
              <a:t> </a:t>
            </a:r>
            <a:r>
              <a:rPr lang="en-US" sz="1200" i="1" baseline="30000" dirty="0" smtClean="0"/>
              <a:t>                                     </a:t>
            </a:r>
            <a:r>
              <a:rPr lang="cs-CZ" sz="1200" i="1" baseline="30000" dirty="0" smtClean="0"/>
              <a:t>2</a:t>
            </a:r>
            <a:r>
              <a:rPr lang="cs-CZ" sz="1200" i="1" dirty="0" smtClean="0"/>
              <a:t> </a:t>
            </a:r>
            <a:r>
              <a:rPr lang="cs-CZ" sz="1200" i="1" dirty="0"/>
              <a:t>CERN</a:t>
            </a:r>
            <a:r>
              <a:rPr lang="en-US" sz="1200" i="1" dirty="0"/>
              <a:t>, </a:t>
            </a:r>
            <a:r>
              <a:rPr lang="en-US" sz="1200" i="1" dirty="0" smtClean="0"/>
              <a:t>Switzerland</a:t>
            </a:r>
          </a:p>
          <a:p>
            <a:pPr algn="l">
              <a:defRPr/>
            </a:pPr>
            <a:r>
              <a:rPr lang="en-US" sz="1200" i="1" dirty="0" smtClean="0"/>
              <a:t>                         </a:t>
            </a:r>
            <a:r>
              <a:rPr lang="en-US" sz="1200" i="1" baseline="30000" dirty="0" smtClean="0"/>
              <a:t>3</a:t>
            </a:r>
            <a:r>
              <a:rPr lang="en-US" sz="1200" i="1" dirty="0" smtClean="0"/>
              <a:t> LANSCE, LANL, USA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 </a:t>
            </a:r>
            <a:r>
              <a:rPr lang="cs-CZ" sz="1200" i="1" baseline="30000" dirty="0" smtClean="0"/>
              <a:t>4 </a:t>
            </a:r>
            <a:r>
              <a:rPr lang="cs-CZ" sz="1200" i="1" dirty="0" err="1"/>
              <a:t>Université</a:t>
            </a:r>
            <a:r>
              <a:rPr lang="cs-CZ" sz="1200" i="1" dirty="0"/>
              <a:t> de </a:t>
            </a:r>
            <a:r>
              <a:rPr lang="cs-CZ" sz="1200" i="1" dirty="0" err="1"/>
              <a:t>Montréal</a:t>
            </a:r>
            <a:r>
              <a:rPr lang="en-US" sz="1200" i="1" dirty="0"/>
              <a:t>, Canada</a:t>
            </a:r>
          </a:p>
          <a:p>
            <a:pPr algn="l">
              <a:defRPr/>
            </a:pPr>
            <a:r>
              <a:rPr lang="en-US" sz="1200" i="1" dirty="0" smtClean="0"/>
              <a:t>                         </a:t>
            </a:r>
            <a:r>
              <a:rPr lang="en-US" sz="1200" i="1" baseline="30000" dirty="0" smtClean="0"/>
              <a:t>5</a:t>
            </a:r>
            <a:r>
              <a:rPr lang="en-US" sz="1200" i="1" dirty="0" smtClean="0"/>
              <a:t> ESA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 </a:t>
            </a:r>
            <a:r>
              <a:rPr lang="en-US" sz="1200" i="1" baseline="30000" dirty="0" smtClean="0"/>
              <a:t>6</a:t>
            </a:r>
            <a:r>
              <a:rPr lang="en-US" sz="1200" i="1" dirty="0" smtClean="0"/>
              <a:t> NASA/University Houston, USA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 </a:t>
            </a:r>
            <a:r>
              <a:rPr lang="en-US" sz="1200" i="1" baseline="30000" dirty="0" smtClean="0"/>
              <a:t>7</a:t>
            </a:r>
            <a:r>
              <a:rPr lang="en-US" sz="1200" i="1" dirty="0" smtClean="0"/>
              <a:t> BNL, USA</a:t>
            </a:r>
          </a:p>
          <a:p>
            <a:pPr algn="l">
              <a:defRPr/>
            </a:pPr>
            <a:r>
              <a:rPr lang="en-US" sz="1200" i="1" dirty="0" smtClean="0"/>
              <a:t>                         </a:t>
            </a:r>
            <a:r>
              <a:rPr lang="en-US" sz="1200" i="1" baseline="30000" dirty="0" smtClean="0"/>
              <a:t>8</a:t>
            </a:r>
            <a:r>
              <a:rPr lang="en-US" sz="1200" i="1" dirty="0" smtClean="0"/>
              <a:t> Manchester University, UK 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 </a:t>
            </a:r>
            <a:r>
              <a:rPr lang="en-US" sz="1200" i="1" baseline="30000" dirty="0" smtClean="0"/>
              <a:t>9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MidSweden</a:t>
            </a:r>
            <a:r>
              <a:rPr lang="en-US" sz="1200" i="1" dirty="0" smtClean="0"/>
              <a:t> University, Sundsvall, Sweden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</a:t>
            </a:r>
            <a:r>
              <a:rPr lang="en-US" sz="1200" i="1" baseline="30000" dirty="0" smtClean="0"/>
              <a:t>10</a:t>
            </a:r>
            <a:r>
              <a:rPr lang="en-US" sz="1200" i="1" dirty="0" smtClean="0"/>
              <a:t> ESS, Sweden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</a:t>
            </a:r>
            <a:r>
              <a:rPr lang="en-US" sz="1200" i="1" baseline="30000" dirty="0" smtClean="0"/>
              <a:t>11</a:t>
            </a:r>
            <a:r>
              <a:rPr lang="en-US" sz="1200" i="1" dirty="0" smtClean="0"/>
              <a:t> PSI, Switzerland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</a:t>
            </a:r>
            <a:r>
              <a:rPr lang="en-US" sz="1200" i="1" baseline="30000" dirty="0" smtClean="0"/>
              <a:t>12</a:t>
            </a:r>
            <a:r>
              <a:rPr lang="en-US" sz="1200" i="1" dirty="0" smtClean="0"/>
              <a:t> WBU </a:t>
            </a:r>
            <a:r>
              <a:rPr lang="en-US" sz="1200" i="1" dirty="0" err="1" smtClean="0"/>
              <a:t>Pilsen</a:t>
            </a:r>
            <a:r>
              <a:rPr lang="en-US" sz="1200" i="1" dirty="0" smtClean="0"/>
              <a:t>, Czech Republic</a:t>
            </a:r>
          </a:p>
          <a:p>
            <a:pPr algn="l"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                    </a:t>
            </a:r>
            <a:r>
              <a:rPr lang="en-US" sz="1200" i="1" baseline="30000" dirty="0" smtClean="0"/>
              <a:t>13</a:t>
            </a:r>
            <a:r>
              <a:rPr lang="en-US" sz="1200" i="1" dirty="0" smtClean="0"/>
              <a:t> Glasgow University</a:t>
            </a:r>
            <a:endParaRPr lang="en-US" sz="1200" i="1" dirty="0"/>
          </a:p>
          <a:p>
            <a:pPr algn="l">
              <a:defRPr/>
            </a:pPr>
            <a:r>
              <a:rPr lang="cs-CZ" sz="1600" i="1" baseline="30000" dirty="0" smtClean="0"/>
              <a:t>   </a:t>
            </a:r>
            <a:r>
              <a:rPr lang="en-US" sz="1500" dirty="0" smtClean="0">
                <a:latin typeface="Tahoma" charset="0"/>
              </a:rPr>
              <a:t>        </a:t>
            </a:r>
            <a:endParaRPr lang="cs-CZ" b="1" dirty="0" smtClean="0">
              <a:latin typeface="Tahoma" charset="0"/>
            </a:endParaRPr>
          </a:p>
        </p:txBody>
      </p:sp>
      <p:pic>
        <p:nvPicPr>
          <p:cNvPr id="14341" name="Picture 3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" y="5616577"/>
            <a:ext cx="765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995" y="5616577"/>
            <a:ext cx="8445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77913" y="656431"/>
            <a:ext cx="6940550" cy="536222"/>
          </a:xfrm>
        </p:spPr>
        <p:txBody>
          <a:bodyPr/>
          <a:lstStyle/>
          <a:p>
            <a:pPr algn="ctr"/>
            <a:r>
              <a:rPr lang="en-US" sz="3000" dirty="0" smtClean="0">
                <a:solidFill>
                  <a:srgbClr val="FF6600"/>
                </a:solidFill>
              </a:rPr>
              <a:t>Acknowledgement</a:t>
            </a:r>
            <a:endParaRPr lang="en-US" sz="3000" dirty="0">
              <a:solidFill>
                <a:srgbClr val="FF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81319" y="6398683"/>
            <a:ext cx="457200" cy="365125"/>
          </a:xfrm>
        </p:spPr>
        <p:txBody>
          <a:bodyPr/>
          <a:lstStyle/>
          <a:p>
            <a:pPr>
              <a:defRPr/>
            </a:pPr>
            <a:fld id="{DCF99F4B-C945-7040-BCC5-6B0D07EB820C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39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>
          <a:xfrm>
            <a:off x="92781" y="6441016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10.11.2020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370666" y="6474885"/>
            <a:ext cx="4656667" cy="365125"/>
          </a:xfrm>
        </p:spPr>
        <p:txBody>
          <a:bodyPr/>
          <a:lstStyle/>
          <a:p>
            <a:pPr>
              <a:defRPr/>
            </a:pPr>
            <a:r>
              <a:rPr lang="en-US" sz="1100" dirty="0" smtClean="0"/>
              <a:t>Stanislav Pospíšil, Virtual IEEE NPSS Workshop on Application of Radiation Instrumentation "Jakarta", 9-11/11/2020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088896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2" y="544689"/>
            <a:ext cx="7148865" cy="908756"/>
          </a:xfrm>
        </p:spPr>
        <p:txBody>
          <a:bodyPr/>
          <a:lstStyle/>
          <a:p>
            <a:pPr algn="ctr"/>
            <a:r>
              <a:rPr lang="en-US" sz="3000" b="1" dirty="0" smtClean="0"/>
              <a:t>About neutron converters, detectors </a:t>
            </a:r>
            <a:br>
              <a:rPr lang="en-US" sz="3000" b="1" dirty="0" smtClean="0"/>
            </a:br>
            <a:r>
              <a:rPr lang="en-US" sz="3000" b="1" dirty="0" smtClean="0"/>
              <a:t>and radiation background</a:t>
            </a:r>
            <a:endParaRPr lang="en-US" sz="3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7937" y="6492875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2003778" y="6492875"/>
            <a:ext cx="5065889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2666" y="1570425"/>
            <a:ext cx="8551333" cy="4785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1900" dirty="0" smtClean="0"/>
              <a:t>All of the above mentioned processes can be used to detect neutrons. However, the </a:t>
            </a:r>
            <a:r>
              <a:rPr lang="en-US" sz="1900" b="1" dirty="0" smtClean="0">
                <a:solidFill>
                  <a:srgbClr val="0000FF"/>
                </a:solidFill>
              </a:rPr>
              <a:t>choice of the converter depends on what neutrons are to be detected and for what purpose the detectors are to be used.</a:t>
            </a:r>
            <a:r>
              <a:rPr lang="en-US" sz="1900" dirty="0" smtClean="0">
                <a:solidFill>
                  <a:srgbClr val="0000FF"/>
                </a:solidFill>
              </a:rPr>
              <a:t> </a:t>
            </a:r>
            <a:r>
              <a:rPr lang="en-US" sz="1900" dirty="0" smtClean="0"/>
              <a:t>This applies to all types of detectors, be the gas, scintillation (liquid, solid, hydrogen rich) or semiconductor detectors.</a:t>
            </a:r>
          </a:p>
          <a:p>
            <a:pPr algn="l">
              <a:spcAft>
                <a:spcPts val="1200"/>
              </a:spcAft>
            </a:pPr>
            <a:r>
              <a:rPr lang="en-US" sz="1900" b="1" dirty="0" smtClean="0">
                <a:solidFill>
                  <a:srgbClr val="0000FF"/>
                </a:solidFill>
              </a:rPr>
              <a:t>Neutrons from the source are always accompanied by high-energy gamma radiation </a:t>
            </a:r>
            <a:r>
              <a:rPr lang="en-US" sz="1900" dirty="0" smtClean="0"/>
              <a:t>from inelastic scattering, nuclear reactions and above all from radiation capture of neutrons (with energies up to 11 MeV) on the nuclei of elements from the surrounding environment.</a:t>
            </a:r>
          </a:p>
          <a:p>
            <a:pPr algn="l">
              <a:spcAft>
                <a:spcPts val="1200"/>
              </a:spcAft>
            </a:pPr>
            <a:r>
              <a:rPr lang="en-US" sz="1900" dirty="0" smtClean="0"/>
              <a:t>Indeed, one can find everywhere a number of nice publications describing neutron detectors with high neutron detection efficiency, which however suffer from high efficiency also to gamma rays</a:t>
            </a:r>
            <a:r>
              <a:rPr lang="en-US" sz="1900" dirty="0"/>
              <a:t>. Then, to get a net neutron-induced signal only, the </a:t>
            </a:r>
            <a:r>
              <a:rPr lang="en-US" sz="1900" b="1" dirty="0">
                <a:solidFill>
                  <a:srgbClr val="0000FF"/>
                </a:solidFill>
              </a:rPr>
              <a:t>undesirable </a:t>
            </a:r>
            <a:r>
              <a:rPr lang="en-US" sz="1900" b="1" dirty="0" smtClean="0">
                <a:solidFill>
                  <a:srgbClr val="0000FF"/>
                </a:solidFill>
              </a:rPr>
              <a:t>gamma</a:t>
            </a:r>
            <a:r>
              <a:rPr lang="en-US" sz="1900" b="1" dirty="0">
                <a:solidFill>
                  <a:srgbClr val="0000FF"/>
                </a:solidFill>
              </a:rPr>
              <a:t> </a:t>
            </a:r>
            <a:r>
              <a:rPr lang="en-US" sz="1900" b="1" dirty="0" smtClean="0">
                <a:solidFill>
                  <a:srgbClr val="0000FF"/>
                </a:solidFill>
              </a:rPr>
              <a:t>signal </a:t>
            </a:r>
            <a:r>
              <a:rPr lang="en-US" sz="1900" dirty="0"/>
              <a:t>has to be discriminated, what is not an easy task at all. However, this problem can be successfully </a:t>
            </a:r>
            <a:r>
              <a:rPr lang="en-US" sz="1900" dirty="0" smtClean="0"/>
              <a:t>overcome </a:t>
            </a:r>
            <a:r>
              <a:rPr lang="en-US" sz="1900" dirty="0"/>
              <a:t>by using a </a:t>
            </a:r>
            <a:r>
              <a:rPr lang="en-US" sz="1900" b="1" dirty="0">
                <a:solidFill>
                  <a:srgbClr val="0000FF"/>
                </a:solidFill>
              </a:rPr>
              <a:t>thin sensor with </a:t>
            </a:r>
            <a:r>
              <a:rPr lang="en-US" sz="1900" b="1" dirty="0" smtClean="0">
                <a:solidFill>
                  <a:srgbClr val="0000FF"/>
                </a:solidFill>
              </a:rPr>
              <a:t>the neutron </a:t>
            </a:r>
            <a:r>
              <a:rPr lang="en-US" sz="1900" b="1" dirty="0" smtClean="0">
                <a:solidFill>
                  <a:srgbClr val="0000FF"/>
                </a:solidFill>
              </a:rPr>
              <a:t>converter </a:t>
            </a:r>
            <a:r>
              <a:rPr lang="en-US" sz="1900" b="1" dirty="0" smtClean="0">
                <a:solidFill>
                  <a:srgbClr val="0000FF"/>
                </a:solidFill>
              </a:rPr>
              <a:t>to energetic ions.</a:t>
            </a:r>
          </a:p>
        </p:txBody>
      </p:sp>
    </p:spTree>
    <p:extLst>
      <p:ext uri="{BB962C8B-B14F-4D97-AF65-F5344CB8AC3E}">
        <p14:creationId xmlns:p14="http://schemas.microsoft.com/office/powerpoint/2010/main" val="16085288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90" y="1961445"/>
            <a:ext cx="8142110" cy="3273778"/>
          </a:xfrm>
        </p:spPr>
        <p:txBody>
          <a:bodyPr/>
          <a:lstStyle/>
          <a:p>
            <a:pPr algn="ctr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Now it is the right time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/>
              <a:t>experiments </a:t>
            </a:r>
            <a:r>
              <a:rPr lang="en-US" sz="2400" dirty="0" smtClean="0"/>
              <a:t>with </a:t>
            </a:r>
            <a:r>
              <a:rPr lang="en-US" sz="2400" dirty="0" err="1"/>
              <a:t>Timepix</a:t>
            </a:r>
            <a:r>
              <a:rPr lang="en-US" sz="2400" dirty="0"/>
              <a:t> detectors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managed </a:t>
            </a:r>
            <a:r>
              <a:rPr lang="en-US" sz="2400" dirty="0"/>
              <a:t>by Michael </a:t>
            </a:r>
            <a:r>
              <a:rPr lang="en-US" sz="2400" dirty="0" err="1"/>
              <a:t>Holík</a:t>
            </a:r>
            <a:r>
              <a:rPr lang="en-US" sz="2400" dirty="0"/>
              <a:t> and </a:t>
            </a:r>
            <a:r>
              <a:rPr lang="en-US" sz="2400" dirty="0" err="1"/>
              <a:t>Vladimír</a:t>
            </a:r>
            <a:r>
              <a:rPr lang="en-US" sz="2400" dirty="0"/>
              <a:t> </a:t>
            </a:r>
            <a:r>
              <a:rPr lang="en-US" sz="2400" dirty="0" err="1"/>
              <a:t>Vícha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solidFill>
                  <a:srgbClr val="008000"/>
                </a:solidFill>
              </a:rPr>
              <a:t/>
            </a:r>
            <a:br>
              <a:rPr lang="en-US" sz="2400" dirty="0" smtClean="0">
                <a:solidFill>
                  <a:srgbClr val="008000"/>
                </a:solidFill>
              </a:rPr>
            </a:br>
            <a:r>
              <a:rPr lang="en-US" sz="2800" dirty="0" smtClean="0">
                <a:solidFill>
                  <a:srgbClr val="008000"/>
                </a:solidFill>
              </a:rPr>
              <a:t>We all are looking </a:t>
            </a:r>
            <a:r>
              <a:rPr lang="en-US" sz="2800" dirty="0">
                <a:solidFill>
                  <a:srgbClr val="008000"/>
                </a:solidFill>
              </a:rPr>
              <a:t>forward </a:t>
            </a:r>
            <a:r>
              <a:rPr lang="en-US" sz="2800" dirty="0" smtClean="0">
                <a:solidFill>
                  <a:srgbClr val="008000"/>
                </a:solidFill>
              </a:rPr>
              <a:t/>
            </a:r>
            <a:br>
              <a:rPr lang="en-US" sz="2800" dirty="0" smtClean="0">
                <a:solidFill>
                  <a:srgbClr val="008000"/>
                </a:solidFill>
              </a:rPr>
            </a:br>
            <a:r>
              <a:rPr lang="en-US" sz="2800" dirty="0" smtClean="0">
                <a:solidFill>
                  <a:srgbClr val="008000"/>
                </a:solidFill>
              </a:rPr>
              <a:t>to meet you sometime in Prague!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>
                <a:solidFill>
                  <a:srgbClr val="40458C">
                    <a:tint val="75000"/>
                  </a:srgbClr>
                </a:solidFill>
              </a:rPr>
              <a:pPr>
                <a:defRPr/>
              </a:pPr>
              <a:t>40</a:t>
            </a:fld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solidFill>
                  <a:srgbClr val="40458C">
                    <a:tint val="75000"/>
                  </a:srgbClr>
                </a:solidFill>
              </a:rPr>
              <a:t>10.11.2020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017889" y="6398683"/>
            <a:ext cx="5297311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40458C">
                    <a:tint val="75000"/>
                  </a:srgbClr>
                </a:solidFill>
              </a:rPr>
              <a:t>Stanislav Pospíšil, Virtual IEEE NPSS Workshop on Application of Radiation Instrumentation "Jakarta", 9-11/11/2020</a:t>
            </a:r>
            <a:endParaRPr lang="en-US" dirty="0">
              <a:solidFill>
                <a:srgbClr val="40458C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8332" y="564443"/>
            <a:ext cx="6872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Thank you for your attention!</a:t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711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9172"/>
            <a:ext cx="6940550" cy="1091495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Why </a:t>
            </a:r>
            <a:r>
              <a:rPr lang="en-US" sz="2400" dirty="0" smtClean="0">
                <a:solidFill>
                  <a:srgbClr val="FF0000"/>
                </a:solidFill>
              </a:rPr>
              <a:t>semiconductor neutron detectors can compete with gas </a:t>
            </a:r>
            <a:r>
              <a:rPr lang="en-US" sz="2400" dirty="0">
                <a:solidFill>
                  <a:srgbClr val="FF0000"/>
                </a:solidFill>
              </a:rPr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scintillating detectors</a:t>
            </a:r>
            <a:r>
              <a:rPr lang="en-US" sz="24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7938" y="6492875"/>
            <a:ext cx="1069975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2582332" y="6492875"/>
            <a:ext cx="4732867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4224" y="1579222"/>
            <a:ext cx="8409775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lphaLcParenR"/>
            </a:pPr>
            <a:r>
              <a:rPr lang="en-US" b="1" dirty="0" smtClean="0">
                <a:solidFill>
                  <a:srgbClr val="0000FF"/>
                </a:solidFill>
              </a:rPr>
              <a:t>Silicon detectors </a:t>
            </a:r>
            <a:r>
              <a:rPr lang="en-US" dirty="0" smtClean="0"/>
              <a:t>had </a:t>
            </a:r>
            <a:r>
              <a:rPr lang="en-US" dirty="0"/>
              <a:t>become well developed </a:t>
            </a:r>
            <a:r>
              <a:rPr lang="en-US" b="1" dirty="0" smtClean="0">
                <a:solidFill>
                  <a:srgbClr val="0000FF"/>
                </a:solidFill>
              </a:rPr>
              <a:t>for </a:t>
            </a:r>
            <a:r>
              <a:rPr lang="en-US" b="1" dirty="0">
                <a:solidFill>
                  <a:srgbClr val="0000FF"/>
                </a:solidFill>
              </a:rPr>
              <a:t>high resolution alpha and energetic ions spectroscopy </a:t>
            </a:r>
            <a:r>
              <a:rPr lang="en-US" b="1" dirty="0" smtClean="0">
                <a:solidFill>
                  <a:srgbClr val="0000FF"/>
                </a:solidFill>
              </a:rPr>
              <a:t>in nuclear </a:t>
            </a:r>
            <a:r>
              <a:rPr lang="en-US" b="1" dirty="0">
                <a:solidFill>
                  <a:srgbClr val="0000FF"/>
                </a:solidFill>
              </a:rPr>
              <a:t>physics </a:t>
            </a:r>
            <a:r>
              <a:rPr lang="en-US" dirty="0"/>
              <a:t>and </a:t>
            </a:r>
            <a:r>
              <a:rPr lang="en-US" b="1" dirty="0" smtClean="0"/>
              <a:t>for </a:t>
            </a:r>
            <a:r>
              <a:rPr lang="en-US" b="1" dirty="0"/>
              <a:t>many applications </a:t>
            </a:r>
            <a:r>
              <a:rPr lang="en-US" dirty="0" smtClean="0"/>
              <a:t>profiting </a:t>
            </a:r>
            <a:r>
              <a:rPr lang="en-US" dirty="0"/>
              <a:t>from their </a:t>
            </a:r>
            <a:r>
              <a:rPr lang="en-US" b="1" dirty="0"/>
              <a:t>excellent resolution, window less detection, low bias, low power, small dimensions </a:t>
            </a:r>
            <a:r>
              <a:rPr lang="en-US" dirty="0"/>
              <a:t>opening possibility to make </a:t>
            </a:r>
            <a:r>
              <a:rPr lang="en-US" b="1" dirty="0"/>
              <a:t>portable devices</a:t>
            </a:r>
            <a:r>
              <a:rPr lang="en-US" dirty="0" smtClean="0"/>
              <a:t>.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342900" indent="-342900" algn="l">
              <a:buAutoNum type="alphaLcParenR"/>
            </a:pPr>
            <a:r>
              <a:rPr lang="en-US" b="1" dirty="0" smtClean="0">
                <a:solidFill>
                  <a:srgbClr val="0000FF"/>
                </a:solidFill>
              </a:rPr>
              <a:t>The adaption of </a:t>
            </a:r>
            <a:r>
              <a:rPr lang="en-US" b="1" dirty="0" smtClean="0">
                <a:solidFill>
                  <a:srgbClr val="0000FF"/>
                </a:solidFill>
              </a:rPr>
              <a:t>the detectors </a:t>
            </a:r>
            <a:r>
              <a:rPr lang="en-US" b="1" dirty="0" smtClean="0">
                <a:solidFill>
                  <a:srgbClr val="0000FF"/>
                </a:solidFill>
              </a:rPr>
              <a:t>with small sensitive volume</a:t>
            </a:r>
            <a:r>
              <a:rPr lang="en-US" b="1" dirty="0" smtClean="0"/>
              <a:t> for </a:t>
            </a:r>
            <a:r>
              <a:rPr lang="en-US" b="1" dirty="0"/>
              <a:t>detection and spectroscopy of neutrons based on their conversion to highly ionizing ions of relatively high </a:t>
            </a:r>
            <a:r>
              <a:rPr lang="en-US" b="1" dirty="0" smtClean="0"/>
              <a:t>energies</a:t>
            </a:r>
            <a:r>
              <a:rPr lang="en-US" b="1" dirty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permits </a:t>
            </a:r>
            <a:r>
              <a:rPr lang="en-US" b="1" dirty="0">
                <a:solidFill>
                  <a:srgbClr val="0000FF"/>
                </a:solidFill>
              </a:rPr>
              <a:t>the reliable discrimination of neutrons from </a:t>
            </a:r>
            <a:r>
              <a:rPr lang="en-US" b="1" dirty="0" smtClean="0">
                <a:solidFill>
                  <a:srgbClr val="0000FF"/>
                </a:solidFill>
              </a:rPr>
              <a:t>gamma </a:t>
            </a:r>
            <a:r>
              <a:rPr lang="en-US" b="1" dirty="0">
                <a:solidFill>
                  <a:srgbClr val="0000FF"/>
                </a:solidFill>
              </a:rPr>
              <a:t>rays and electrons</a:t>
            </a:r>
            <a:r>
              <a:rPr lang="en-US" dirty="0"/>
              <a:t>. Such devices were optimized for monitoring of neutrons in mixed n-gamma radiation fields with applications in nuclear reactor experiments and different moisture meters. </a:t>
            </a:r>
            <a:endParaRPr lang="en-US" dirty="0" smtClean="0"/>
          </a:p>
          <a:p>
            <a:pPr marL="342900" indent="-342900" algn="l">
              <a:buAutoNum type="alphaLcParenR"/>
            </a:pPr>
            <a:r>
              <a:rPr lang="en-US" b="1" dirty="0" smtClean="0">
                <a:solidFill>
                  <a:srgbClr val="0000FF"/>
                </a:solidFill>
              </a:rPr>
              <a:t>In the case of pixel </a:t>
            </a:r>
            <a:r>
              <a:rPr lang="en-US" b="1" dirty="0">
                <a:solidFill>
                  <a:srgbClr val="0000FF"/>
                </a:solidFill>
              </a:rPr>
              <a:t>detectors with neutron converters to short-range energetic particles</a:t>
            </a:r>
            <a:r>
              <a:rPr lang="en-US" b="1" dirty="0"/>
              <a:t> </a:t>
            </a:r>
            <a:r>
              <a:rPr lang="en-US" dirty="0"/>
              <a:t>(like </a:t>
            </a:r>
            <a:r>
              <a:rPr lang="en-US" baseline="30000" dirty="0"/>
              <a:t>6</a:t>
            </a:r>
            <a:r>
              <a:rPr lang="en-US" dirty="0"/>
              <a:t>LiF, </a:t>
            </a:r>
            <a:r>
              <a:rPr lang="en-US" baseline="30000" dirty="0"/>
              <a:t>10</a:t>
            </a:r>
            <a:r>
              <a:rPr lang="en-US" dirty="0"/>
              <a:t>B, hydrogen rich </a:t>
            </a:r>
            <a:r>
              <a:rPr lang="en-US" dirty="0" smtClean="0"/>
              <a:t>material as CH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baseline="30000" dirty="0" smtClean="0"/>
              <a:t>235,238</a:t>
            </a:r>
            <a:r>
              <a:rPr lang="en-US" dirty="0" smtClean="0"/>
              <a:t>U), a </a:t>
            </a:r>
            <a:r>
              <a:rPr lang="en-US" b="1" dirty="0" smtClean="0">
                <a:solidFill>
                  <a:srgbClr val="000000"/>
                </a:solidFill>
              </a:rPr>
              <a:t>thin pixelated </a:t>
            </a:r>
            <a:r>
              <a:rPr lang="en-US" b="1" dirty="0">
                <a:solidFill>
                  <a:srgbClr val="000000"/>
                </a:solidFill>
              </a:rPr>
              <a:t>sensor allows </a:t>
            </a:r>
            <a:r>
              <a:rPr lang="en-US" b="1" dirty="0" smtClean="0">
                <a:solidFill>
                  <a:srgbClr val="000000"/>
                </a:solidFill>
              </a:rPr>
              <a:t>then</a:t>
            </a:r>
            <a:r>
              <a:rPr lang="en-US" b="1" dirty="0" smtClean="0">
                <a:solidFill>
                  <a:srgbClr val="0000FF"/>
                </a:solidFill>
              </a:rPr>
              <a:t> discrimination </a:t>
            </a:r>
            <a:r>
              <a:rPr lang="en-US" b="1" dirty="0">
                <a:solidFill>
                  <a:srgbClr val="0000FF"/>
                </a:solidFill>
              </a:rPr>
              <a:t>of unwanted signal from gamma photons</a:t>
            </a:r>
            <a:r>
              <a:rPr lang="en-US" dirty="0">
                <a:solidFill>
                  <a:srgbClr val="000090"/>
                </a:solidFill>
              </a:rPr>
              <a:t> according to energy, but also </a:t>
            </a:r>
            <a:r>
              <a:rPr lang="en-US" b="1" dirty="0">
                <a:solidFill>
                  <a:srgbClr val="0000FF"/>
                </a:solidFill>
              </a:rPr>
              <a:t>"noiseless" recognition of </a:t>
            </a:r>
            <a:r>
              <a:rPr lang="en-US" b="1" dirty="0" smtClean="0">
                <a:solidFill>
                  <a:srgbClr val="0000FF"/>
                </a:solidFill>
              </a:rPr>
              <a:t>a neutron </a:t>
            </a:r>
            <a:r>
              <a:rPr lang="en-US" b="1" dirty="0">
                <a:solidFill>
                  <a:srgbClr val="0000FF"/>
                </a:solidFill>
              </a:rPr>
              <a:t>according </a:t>
            </a:r>
            <a:r>
              <a:rPr lang="en-US" dirty="0"/>
              <a:t>to </a:t>
            </a:r>
            <a:r>
              <a:rPr lang="en-US" dirty="0" smtClean="0"/>
              <a:t>its </a:t>
            </a:r>
            <a:r>
              <a:rPr lang="en-US" dirty="0" smtClean="0"/>
              <a:t>track </a:t>
            </a:r>
            <a:r>
              <a:rPr lang="en-US" dirty="0"/>
              <a:t>observed in the detector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073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3" y="8467"/>
            <a:ext cx="6940550" cy="1143000"/>
          </a:xfrm>
        </p:spPr>
        <p:txBody>
          <a:bodyPr/>
          <a:lstStyle/>
          <a:p>
            <a:pPr lvl="0" algn="ctr" eaLnBrk="1" hangingPunct="1"/>
            <a:r>
              <a:rPr lang="en-US" sz="2600" b="1" kern="1200" dirty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  <a:t>Response of the silicon diode with CH</a:t>
            </a:r>
            <a:r>
              <a:rPr lang="en-US" sz="2600" b="1" kern="1200" baseline="-25000" dirty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600" b="1" kern="1200" dirty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  <a:t> converter to 4.2 MeV </a:t>
            </a:r>
            <a:r>
              <a:rPr lang="en-US" sz="2600" b="1" kern="1200" dirty="0" smtClean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  <a:t>neutrons</a:t>
            </a:r>
            <a:br>
              <a:rPr lang="en-US" sz="2600" b="1" kern="1200" dirty="0" smtClean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600" b="1" kern="1200" dirty="0" smtClean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600" b="1" kern="1200" dirty="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recoil proton spectroscopy</a:t>
            </a:r>
            <a:r>
              <a:rPr lang="en-US" sz="2600" b="1" kern="1200" dirty="0" smtClean="0">
                <a:solidFill>
                  <a:srgbClr val="40458C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1806" y="6499225"/>
            <a:ext cx="1036107" cy="35877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427111" y="6362700"/>
            <a:ext cx="4888089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pic>
        <p:nvPicPr>
          <p:cNvPr id="6" name="Picture 5" descr="Snímek obrazovky 2020-11-09 v 15.05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16" y="1595150"/>
            <a:ext cx="3407915" cy="3950518"/>
          </a:xfrm>
          <a:prstGeom prst="rect">
            <a:avLst/>
          </a:prstGeom>
        </p:spPr>
      </p:pic>
      <p:pic>
        <p:nvPicPr>
          <p:cNvPr id="7" name="Picture 7" descr="PICT0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23370" y="1876777"/>
            <a:ext cx="4920630" cy="348544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06416" y="5545668"/>
            <a:ext cx="36728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AutoNum type="alphaLcParenR"/>
            </a:pPr>
            <a:r>
              <a:rPr lang="en-US" sz="1400" dirty="0" smtClean="0"/>
              <a:t>Silicon diode with CH2 converter</a:t>
            </a:r>
          </a:p>
          <a:p>
            <a:pPr marL="342900" indent="-342900" algn="l">
              <a:buAutoNum type="alphaLcParenR"/>
            </a:pPr>
            <a:r>
              <a:rPr lang="en-US" sz="1400" dirty="0" smtClean="0"/>
              <a:t>Silicon diode without CH2 (background)</a:t>
            </a:r>
          </a:p>
          <a:p>
            <a:pPr marL="342900" indent="-342900" algn="l">
              <a:buAutoNum type="alphaLcParenR"/>
            </a:pPr>
            <a:r>
              <a:rPr lang="en-US" sz="1400" dirty="0" smtClean="0"/>
              <a:t>Pure spectrum of recoiled protons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741333" y="5212206"/>
            <a:ext cx="4049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1400" dirty="0">
                <a:solidFill>
                  <a:srgbClr val="40458C"/>
                </a:solidFill>
                <a:latin typeface="Tahoma" charset="0"/>
              </a:rPr>
              <a:t>Pulse height </a:t>
            </a:r>
            <a:r>
              <a:rPr lang="en-US" sz="1400" dirty="0" smtClean="0">
                <a:solidFill>
                  <a:srgbClr val="40458C"/>
                </a:solidFill>
                <a:latin typeface="Tahoma" charset="0"/>
              </a:rPr>
              <a:t>spectrum </a:t>
            </a:r>
            <a:r>
              <a:rPr lang="en-US" sz="1400" dirty="0">
                <a:solidFill>
                  <a:srgbClr val="40458C"/>
                </a:solidFill>
                <a:latin typeface="Tahoma" charset="0"/>
              </a:rPr>
              <a:t>of </a:t>
            </a:r>
            <a:r>
              <a:rPr lang="en-US" sz="1400" dirty="0" smtClean="0">
                <a:solidFill>
                  <a:srgbClr val="40458C"/>
                </a:solidFill>
                <a:latin typeface="Tahoma" charset="0"/>
              </a:rPr>
              <a:t>Silicon diode when </a:t>
            </a:r>
            <a:r>
              <a:rPr lang="en-US" sz="1400" dirty="0">
                <a:solidFill>
                  <a:srgbClr val="40458C"/>
                </a:solidFill>
                <a:latin typeface="Tahoma" charset="0"/>
              </a:rPr>
              <a:t>illuminated by fast neutrons (14.8 MeV) at different bias (0, 5, 20 V). Peaks from interaction of fast neutrons with </a:t>
            </a:r>
            <a:r>
              <a:rPr lang="en-US" sz="1400" baseline="30000" dirty="0">
                <a:solidFill>
                  <a:srgbClr val="40458C"/>
                </a:solidFill>
                <a:latin typeface="Tahoma" charset="0"/>
              </a:rPr>
              <a:t>28</a:t>
            </a:r>
            <a:r>
              <a:rPr lang="en-US" sz="1400" dirty="0">
                <a:solidFill>
                  <a:srgbClr val="40458C"/>
                </a:solidFill>
                <a:latin typeface="Tahoma" charset="0"/>
              </a:rPr>
              <a:t>Si are clearly seen </a:t>
            </a:r>
            <a:endParaRPr lang="cs-CZ" sz="1400" dirty="0">
              <a:solidFill>
                <a:srgbClr val="40458C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791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solidFill>
                  <a:srgbClr val="0000FF"/>
                </a:solidFill>
              </a:rPr>
              <a:t>Responses of semiconductor diode </a:t>
            </a:r>
            <a:r>
              <a:rPr lang="en-US" sz="2800" dirty="0" smtClean="0">
                <a:solidFill>
                  <a:srgbClr val="0000FF"/>
                </a:solidFill>
              </a:rPr>
              <a:t/>
            </a:r>
            <a:br>
              <a:rPr lang="en-US" sz="2800" dirty="0" smtClean="0">
                <a:solidFill>
                  <a:srgbClr val="0000FF"/>
                </a:solidFill>
              </a:rPr>
            </a:br>
            <a:r>
              <a:rPr lang="en-US" sz="2800" dirty="0" smtClean="0">
                <a:solidFill>
                  <a:srgbClr val="0000FF"/>
                </a:solidFill>
              </a:rPr>
              <a:t>with </a:t>
            </a:r>
            <a:r>
              <a:rPr lang="en-US" sz="2800" baseline="30000" dirty="0">
                <a:solidFill>
                  <a:srgbClr val="0000FF"/>
                </a:solidFill>
              </a:rPr>
              <a:t>6</a:t>
            </a:r>
            <a:r>
              <a:rPr lang="en-US" sz="2800" dirty="0">
                <a:solidFill>
                  <a:srgbClr val="0000FF"/>
                </a:solidFill>
              </a:rPr>
              <a:t>LiF converter </a:t>
            </a:r>
            <a:r>
              <a:rPr lang="en-US" sz="2800" dirty="0" smtClean="0">
                <a:solidFill>
                  <a:srgbClr val="0000FF"/>
                </a:solidFill>
              </a:rPr>
              <a:t/>
            </a:r>
            <a:br>
              <a:rPr lang="en-US" sz="2800" dirty="0" smtClean="0">
                <a:solidFill>
                  <a:srgbClr val="0000FF"/>
                </a:solidFill>
              </a:rPr>
            </a:br>
            <a:r>
              <a:rPr lang="en-US" sz="2800" dirty="0" smtClean="0">
                <a:solidFill>
                  <a:srgbClr val="0000FF"/>
                </a:solidFill>
              </a:rPr>
              <a:t>to </a:t>
            </a:r>
            <a:r>
              <a:rPr lang="en-US" sz="2800" dirty="0">
                <a:solidFill>
                  <a:srgbClr val="0000FF"/>
                </a:solidFill>
              </a:rPr>
              <a:t>thermal and fast neutrons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C9746-7C2C-4645-8A10-571D41D8D21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130778" y="6390922"/>
            <a:ext cx="518442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Stanislav Pospíšil, Virtual IEEE NPSS Workshop on Application of Radiation Instrumentation "Jakarta", 9-11/11/2020</a:t>
            </a:r>
            <a:endParaRPr lang="en-US" dirty="0"/>
          </a:p>
        </p:txBody>
      </p:sp>
      <p:pic>
        <p:nvPicPr>
          <p:cNvPr id="7" name="Picture 4" descr="PICT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033587"/>
            <a:ext cx="4191000" cy="29825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7" descr="PICT0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039938"/>
            <a:ext cx="4201756" cy="297624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75022" y="1543775"/>
            <a:ext cx="2661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Silicon diode illuminated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by </a:t>
            </a:r>
            <a:r>
              <a:rPr lang="en-US" dirty="0" smtClean="0">
                <a:solidFill>
                  <a:srgbClr val="FF0000"/>
                </a:solidFill>
              </a:rPr>
              <a:t>fast neutrons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077913" y="4970286"/>
            <a:ext cx="37147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dirty="0">
                <a:solidFill>
                  <a:srgbClr val="40458C"/>
                </a:solidFill>
                <a:latin typeface="Tahoma" charset="0"/>
              </a:rPr>
              <a:t>Pulse height distributions of neutron detector on  thermal neutrons at different bias (0, 5, 20 V). Detector operates well in the self-biased regime. </a:t>
            </a:r>
            <a:endParaRPr lang="cs-CZ" sz="1600" dirty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149850" y="4942064"/>
            <a:ext cx="37147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dirty="0">
                <a:solidFill>
                  <a:srgbClr val="40458C"/>
                </a:solidFill>
                <a:latin typeface="Tahoma" charset="0"/>
              </a:rPr>
              <a:t>Pulse height distributions of neutron detector when illuminated by fast neutrons (14.8 MeV) at different bias (0, 5, 20 V). Peaks from interaction of fast neutrons with </a:t>
            </a:r>
            <a:r>
              <a:rPr lang="en-US" sz="1600" baseline="30000" dirty="0">
                <a:solidFill>
                  <a:srgbClr val="40458C"/>
                </a:solidFill>
                <a:latin typeface="Tahoma" charset="0"/>
              </a:rPr>
              <a:t>28</a:t>
            </a:r>
            <a:r>
              <a:rPr lang="en-US" sz="1600" dirty="0">
                <a:solidFill>
                  <a:srgbClr val="40458C"/>
                </a:solidFill>
                <a:latin typeface="Tahoma" charset="0"/>
              </a:rPr>
              <a:t>Si are clearly seen </a:t>
            </a:r>
            <a:endParaRPr lang="cs-CZ" sz="1600" dirty="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4097" y="1528274"/>
            <a:ext cx="3469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Silicon diode + </a:t>
            </a:r>
            <a:r>
              <a:rPr lang="en-US" baseline="30000" dirty="0" smtClean="0">
                <a:solidFill>
                  <a:srgbClr val="0000FF"/>
                </a:solidFill>
              </a:rPr>
              <a:t>6</a:t>
            </a:r>
            <a:r>
              <a:rPr lang="en-US" dirty="0" smtClean="0">
                <a:solidFill>
                  <a:srgbClr val="0000FF"/>
                </a:solidFill>
              </a:rPr>
              <a:t>LiF converter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Illuminated by </a:t>
            </a:r>
            <a:r>
              <a:rPr lang="en-US" dirty="0" smtClean="0">
                <a:solidFill>
                  <a:srgbClr val="FF0000"/>
                </a:solidFill>
              </a:rPr>
              <a:t>thermal neutrons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46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6" name="Rectangle 4"/>
          <p:cNvSpPr>
            <a:spLocks noGrp="1" noChangeArrowheads="1"/>
          </p:cNvSpPr>
          <p:nvPr>
            <p:ph type="title"/>
          </p:nvPr>
        </p:nvSpPr>
        <p:spPr>
          <a:xfrm>
            <a:off x="604838" y="344488"/>
            <a:ext cx="7805737" cy="107791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err="1" smtClean="0"/>
              <a:t>Medipix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Timepix</a:t>
            </a:r>
            <a:r>
              <a:rPr lang="en-US" sz="2800" b="1" dirty="0" smtClean="0"/>
              <a:t> hybrid </a:t>
            </a:r>
            <a:br>
              <a:rPr lang="en-US" sz="2800" b="1" dirty="0" smtClean="0"/>
            </a:br>
            <a:r>
              <a:rPr lang="en-US" sz="2800" b="1" dirty="0" smtClean="0"/>
              <a:t>pixel detector device</a:t>
            </a:r>
            <a:endParaRPr lang="cs-CZ" sz="28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0" name="Date Placeholder 1"/>
          <p:cNvSpPr>
            <a:spLocks noGrp="1"/>
          </p:cNvSpPr>
          <p:nvPr>
            <p:ph type="dt" sz="half" idx="11"/>
          </p:nvPr>
        </p:nvSpPr>
        <p:spPr>
          <a:xfrm>
            <a:off x="69851" y="6471365"/>
            <a:ext cx="937432" cy="365125"/>
          </a:xfrm>
        </p:spPr>
        <p:txBody>
          <a:bodyPr/>
          <a:lstStyle/>
          <a:p>
            <a:pPr>
              <a:defRPr/>
            </a:pPr>
            <a:r>
              <a:rPr lang="cs-CZ" smtClean="0"/>
              <a:t>10.11.2020</a:t>
            </a:r>
            <a:endParaRPr lang="en-US" dirty="0"/>
          </a:p>
        </p:txBody>
      </p:sp>
      <p:sp>
        <p:nvSpPr>
          <p:cNvPr id="18435" name="Footer Placeholder 2"/>
          <p:cNvSpPr>
            <a:spLocks noGrp="1"/>
          </p:cNvSpPr>
          <p:nvPr>
            <p:ph type="ftr" sz="quarter" idx="12"/>
          </p:nvPr>
        </p:nvSpPr>
        <p:spPr bwMode="auto">
          <a:xfrm>
            <a:off x="1820863" y="6477238"/>
            <a:ext cx="5192359" cy="4405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/>
              <a:t>Stanislav Pospíšil, </a:t>
            </a:r>
            <a:r>
              <a:rPr lang="cs-CZ" sz="1200" dirty="0" err="1" smtClean="0"/>
              <a:t>Virtual</a:t>
            </a:r>
            <a:r>
              <a:rPr lang="cs-CZ" sz="1200" dirty="0" smtClean="0"/>
              <a:t> IEEE NPSS Workshop on </a:t>
            </a:r>
            <a:r>
              <a:rPr lang="cs-CZ" sz="1200" dirty="0" err="1" smtClean="0"/>
              <a:t>Application</a:t>
            </a:r>
            <a:r>
              <a:rPr lang="cs-CZ" sz="1200" dirty="0" smtClean="0"/>
              <a:t> </a:t>
            </a:r>
            <a:r>
              <a:rPr lang="cs-CZ" sz="1200" dirty="0" err="1" smtClean="0"/>
              <a:t>of</a:t>
            </a:r>
            <a:r>
              <a:rPr lang="cs-CZ" sz="1200" dirty="0" smtClean="0"/>
              <a:t> </a:t>
            </a:r>
            <a:r>
              <a:rPr lang="cs-CZ" sz="1200" dirty="0" err="1" smtClean="0"/>
              <a:t>Radiation</a:t>
            </a:r>
            <a:r>
              <a:rPr lang="cs-CZ" sz="1200" dirty="0" smtClean="0"/>
              <a:t> </a:t>
            </a:r>
            <a:r>
              <a:rPr lang="cs-CZ" sz="1200" dirty="0" err="1" smtClean="0"/>
              <a:t>Instrumentation</a:t>
            </a:r>
            <a:r>
              <a:rPr lang="cs-CZ" sz="1200" dirty="0" smtClean="0"/>
              <a:t> "Jakarta", 9-11/11/2020</a:t>
            </a:r>
            <a:endParaRPr lang="en-US" sz="1200" dirty="0"/>
          </a:p>
        </p:txBody>
      </p:sp>
      <p:sp>
        <p:nvSpPr>
          <p:cNvPr id="18436" name="Footer Placeholder 4"/>
          <p:cNvSpPr txBox="1">
            <a:spLocks noGrp="1"/>
          </p:cNvSpPr>
          <p:nvPr/>
        </p:nvSpPr>
        <p:spPr bwMode="auto">
          <a:xfrm flipH="1">
            <a:off x="6817399" y="6828252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900">
              <a:latin typeface="Tahoma" charset="0"/>
            </a:endParaRP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1814513" y="3824288"/>
            <a:ext cx="1649412" cy="214312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18018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en-US" sz="3600"/>
          </a:p>
        </p:txBody>
      </p:sp>
      <p:sp>
        <p:nvSpPr>
          <p:cNvPr id="18438" name="Line 3"/>
          <p:cNvSpPr>
            <a:spLocks noChangeShapeType="1"/>
          </p:cNvSpPr>
          <p:nvPr/>
        </p:nvSpPr>
        <p:spPr bwMode="auto">
          <a:xfrm>
            <a:off x="3494088" y="3346450"/>
            <a:ext cx="393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3635375" y="4149725"/>
            <a:ext cx="2049463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600" b="1">
                <a:latin typeface="Tahoma" charset="0"/>
              </a:rPr>
              <a:t>Medipix2/Timepix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Pixels: 256 x 256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Pixel size: 55 x 55 </a:t>
            </a:r>
            <a:r>
              <a:rPr lang="en-US" sz="1200">
                <a:latin typeface="Symbol" charset="0"/>
              </a:rPr>
              <a:t>m</a:t>
            </a:r>
            <a:r>
              <a:rPr lang="en-US" sz="1200">
                <a:latin typeface="Tahoma" charset="0"/>
              </a:rPr>
              <a:t>m</a:t>
            </a:r>
            <a:r>
              <a:rPr lang="en-US" sz="1200" baseline="30000">
                <a:latin typeface="Tahoma" charset="0"/>
              </a:rPr>
              <a:t>2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Area: 1.5 x 1.5 cm</a:t>
            </a:r>
            <a:r>
              <a:rPr lang="en-US" sz="1200" baseline="30000">
                <a:latin typeface="Tahoma" charset="0"/>
              </a:rPr>
              <a:t>2</a:t>
            </a:r>
            <a:endParaRPr lang="cs-CZ" sz="1200" baseline="30000">
              <a:latin typeface="Tahoma" charset="0"/>
            </a:endParaRP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3635375" y="5229225"/>
            <a:ext cx="2049463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600" b="1">
                <a:latin typeface="Tahoma" charset="0"/>
              </a:rPr>
              <a:t>Medipix2/Timepix</a:t>
            </a:r>
          </a:p>
          <a:p>
            <a:pPr algn="l" eaLnBrk="1" hangingPunct="1"/>
            <a:r>
              <a:rPr lang="en-US" sz="1600" b="1">
                <a:latin typeface="Tahoma" charset="0"/>
              </a:rPr>
              <a:t>Quad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Pixels: 512 x 512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Pixel size: 55 x 55 </a:t>
            </a:r>
            <a:r>
              <a:rPr lang="en-US" sz="1200">
                <a:latin typeface="Symbol" charset="0"/>
              </a:rPr>
              <a:t>m</a:t>
            </a:r>
            <a:r>
              <a:rPr lang="en-US" sz="1200">
                <a:latin typeface="Tahoma" charset="0"/>
              </a:rPr>
              <a:t>m</a:t>
            </a:r>
            <a:r>
              <a:rPr lang="en-US" sz="1200" baseline="30000">
                <a:latin typeface="Tahoma" charset="0"/>
              </a:rPr>
              <a:t>2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Area: 3 x 3 cm</a:t>
            </a:r>
            <a:r>
              <a:rPr lang="en-US" sz="1200" baseline="30000">
                <a:latin typeface="Tahoma" charset="0"/>
              </a:rPr>
              <a:t>2</a:t>
            </a:r>
            <a:endParaRPr lang="cs-CZ" sz="1200" baseline="30000">
              <a:latin typeface="Tahoma" charset="0"/>
            </a:endParaRPr>
          </a:p>
        </p:txBody>
      </p:sp>
      <p:pic>
        <p:nvPicPr>
          <p:cNvPr id="18441" name="Picture 7" descr="chipboards_qu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4133850"/>
            <a:ext cx="291941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8" descr="chipboards_single_c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4137025"/>
            <a:ext cx="29686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Text Box 9"/>
          <p:cNvSpPr txBox="1">
            <a:spLocks noChangeArrowheads="1"/>
          </p:cNvSpPr>
          <p:nvPr/>
        </p:nvSpPr>
        <p:spPr bwMode="auto">
          <a:xfrm>
            <a:off x="2070100" y="215900"/>
            <a:ext cx="24209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i="1">
                <a:latin typeface="Tahoma" charset="0"/>
              </a:rPr>
              <a:t>www.cern.ch/medipix</a:t>
            </a:r>
            <a:endParaRPr lang="cs-CZ" sz="1400" i="1">
              <a:latin typeface="Tahoma" charset="0"/>
            </a:endParaRPr>
          </a:p>
        </p:txBody>
      </p:sp>
      <p:sp>
        <p:nvSpPr>
          <p:cNvPr id="18444" name="Text Box 10"/>
          <p:cNvSpPr txBox="1">
            <a:spLocks noChangeArrowheads="1"/>
          </p:cNvSpPr>
          <p:nvPr/>
        </p:nvSpPr>
        <p:spPr bwMode="auto">
          <a:xfrm>
            <a:off x="604838" y="1422400"/>
            <a:ext cx="3748087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14375" indent="-2651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buFontTx/>
              <a:buChar char="•"/>
            </a:pPr>
            <a:endParaRPr lang="en-US" sz="700">
              <a:latin typeface="Tahoma" charset="0"/>
            </a:endParaRPr>
          </a:p>
          <a:p>
            <a:pPr algn="l" eaLnBrk="1" hangingPunct="1">
              <a:buFontTx/>
              <a:buChar char="•"/>
            </a:pPr>
            <a:r>
              <a:rPr lang="en-US" sz="1400">
                <a:latin typeface="Tahoma" charset="0"/>
              </a:rPr>
              <a:t>Planar pixellated detector (Si, GaAs, CdTe, thickness: 300/700/1000</a:t>
            </a:r>
            <a:r>
              <a:rPr lang="en-US" sz="1400">
                <a:latin typeface="Symbol" charset="0"/>
              </a:rPr>
              <a:t>m</a:t>
            </a:r>
            <a:r>
              <a:rPr lang="en-US" sz="1400">
                <a:latin typeface="Tahoma" charset="0"/>
              </a:rPr>
              <a:t>m)</a:t>
            </a:r>
          </a:p>
          <a:p>
            <a:pPr algn="l" eaLnBrk="1" hangingPunct="1">
              <a:buFontTx/>
              <a:buChar char="•"/>
            </a:pPr>
            <a:r>
              <a:rPr lang="en-US" sz="1400">
                <a:latin typeface="Tahoma" charset="0"/>
              </a:rPr>
              <a:t>Bump-bonded to Medipix readout chip containing in each pixel cell:</a:t>
            </a:r>
          </a:p>
          <a:p>
            <a:pPr algn="l" eaLnBrk="1" hangingPunct="1"/>
            <a:r>
              <a:rPr lang="en-US" sz="1400">
                <a:latin typeface="Tahoma" charset="0"/>
              </a:rPr>
              <a:t>   - amplifier, </a:t>
            </a:r>
          </a:p>
          <a:p>
            <a:pPr algn="l" eaLnBrk="1" hangingPunct="1"/>
            <a:r>
              <a:rPr lang="en-US" sz="1400">
                <a:latin typeface="Tahoma" charset="0"/>
              </a:rPr>
              <a:t>   - double discriminator </a:t>
            </a:r>
          </a:p>
          <a:p>
            <a:pPr algn="l" eaLnBrk="1" hangingPunct="1"/>
            <a:r>
              <a:rPr lang="en-US" sz="1400">
                <a:latin typeface="Tahoma" charset="0"/>
              </a:rPr>
              <a:t>   - and counter</a:t>
            </a:r>
            <a:endParaRPr lang="en-US" sz="1400">
              <a:solidFill>
                <a:srgbClr val="FF0000"/>
              </a:solidFill>
              <a:latin typeface="Tahoma" charset="0"/>
              <a:sym typeface="Symbol" charset="0"/>
            </a:endParaRPr>
          </a:p>
          <a:p>
            <a:pPr lvl="1" algn="l" eaLnBrk="1" hangingPunct="1">
              <a:buFontTx/>
              <a:buChar char="-"/>
            </a:pPr>
            <a:endParaRPr lang="en-US" sz="1600">
              <a:latin typeface="Tahoma" charset="0"/>
            </a:endParaRPr>
          </a:p>
        </p:txBody>
      </p:sp>
      <p:sp>
        <p:nvSpPr>
          <p:cNvPr id="18445" name="Line 11"/>
          <p:cNvSpPr>
            <a:spLocks noChangeShapeType="1"/>
          </p:cNvSpPr>
          <p:nvPr/>
        </p:nvSpPr>
        <p:spPr bwMode="auto">
          <a:xfrm>
            <a:off x="3171825" y="3651250"/>
            <a:ext cx="393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46" name="Oval 12"/>
          <p:cNvSpPr>
            <a:spLocks noChangeArrowheads="1"/>
          </p:cNvSpPr>
          <p:nvPr/>
        </p:nvSpPr>
        <p:spPr bwMode="auto">
          <a:xfrm>
            <a:off x="1993900" y="3749675"/>
            <a:ext cx="6508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8447" name="Oval 13"/>
          <p:cNvSpPr>
            <a:spLocks noChangeArrowheads="1"/>
          </p:cNvSpPr>
          <p:nvPr/>
        </p:nvSpPr>
        <p:spPr bwMode="auto">
          <a:xfrm>
            <a:off x="2413000" y="3751263"/>
            <a:ext cx="63500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8448" name="Oval 14"/>
          <p:cNvSpPr>
            <a:spLocks noChangeArrowheads="1"/>
          </p:cNvSpPr>
          <p:nvPr/>
        </p:nvSpPr>
        <p:spPr bwMode="auto">
          <a:xfrm>
            <a:off x="2828925" y="3751263"/>
            <a:ext cx="63500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8449" name="Oval 15"/>
          <p:cNvSpPr>
            <a:spLocks noChangeArrowheads="1"/>
          </p:cNvSpPr>
          <p:nvPr/>
        </p:nvSpPr>
        <p:spPr bwMode="auto">
          <a:xfrm>
            <a:off x="3257550" y="3751263"/>
            <a:ext cx="63500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8450" name="Line 16"/>
          <p:cNvSpPr>
            <a:spLocks noChangeShapeType="1"/>
          </p:cNvSpPr>
          <p:nvPr/>
        </p:nvSpPr>
        <p:spPr bwMode="auto">
          <a:xfrm>
            <a:off x="3078163" y="3757613"/>
            <a:ext cx="393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51" name="Line 17"/>
          <p:cNvSpPr>
            <a:spLocks noChangeShapeType="1"/>
          </p:cNvSpPr>
          <p:nvPr/>
        </p:nvSpPr>
        <p:spPr bwMode="auto">
          <a:xfrm>
            <a:off x="2655888" y="3757613"/>
            <a:ext cx="3952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52" name="Line 18"/>
          <p:cNvSpPr>
            <a:spLocks noChangeShapeType="1"/>
          </p:cNvSpPr>
          <p:nvPr/>
        </p:nvSpPr>
        <p:spPr bwMode="auto">
          <a:xfrm>
            <a:off x="2239963" y="3757613"/>
            <a:ext cx="3921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53" name="Line 19"/>
          <p:cNvSpPr>
            <a:spLocks noChangeShapeType="1"/>
          </p:cNvSpPr>
          <p:nvPr/>
        </p:nvSpPr>
        <p:spPr bwMode="auto">
          <a:xfrm>
            <a:off x="1820863" y="3757613"/>
            <a:ext cx="393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54" name="Line 20"/>
          <p:cNvSpPr>
            <a:spLocks noChangeShapeType="1"/>
          </p:cNvSpPr>
          <p:nvPr/>
        </p:nvSpPr>
        <p:spPr bwMode="auto">
          <a:xfrm>
            <a:off x="3289300" y="3552825"/>
            <a:ext cx="393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55" name="Rectangle 21"/>
          <p:cNvSpPr>
            <a:spLocks noChangeArrowheads="1"/>
          </p:cNvSpPr>
          <p:nvPr/>
        </p:nvSpPr>
        <p:spPr bwMode="auto">
          <a:xfrm>
            <a:off x="1819275" y="3551238"/>
            <a:ext cx="1647825" cy="200025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18018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en-US" sz="3600"/>
          </a:p>
        </p:txBody>
      </p:sp>
      <p:sp>
        <p:nvSpPr>
          <p:cNvPr id="18456" name="Line 22"/>
          <p:cNvSpPr>
            <a:spLocks noChangeShapeType="1"/>
          </p:cNvSpPr>
          <p:nvPr/>
        </p:nvSpPr>
        <p:spPr bwMode="auto">
          <a:xfrm>
            <a:off x="1820863" y="3541713"/>
            <a:ext cx="164465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scene3d>
            <a:camera prst="legacyObliqueTopRight"/>
            <a:lightRig rig="legacyFlat3" dir="b"/>
          </a:scene3d>
          <a:sp3d extrusionH="18018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8457" name="Text Box 23"/>
          <p:cNvSpPr txBox="1">
            <a:spLocks noChangeArrowheads="1"/>
          </p:cNvSpPr>
          <p:nvPr/>
        </p:nvSpPr>
        <p:spPr bwMode="auto">
          <a:xfrm>
            <a:off x="4103688" y="3114675"/>
            <a:ext cx="10810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GB" sz="1200">
                <a:latin typeface="Tahoma" charset="0"/>
              </a:rPr>
              <a:t>Detector chip</a:t>
            </a:r>
          </a:p>
        </p:txBody>
      </p:sp>
      <p:sp>
        <p:nvSpPr>
          <p:cNvPr id="18458" name="Line 24"/>
          <p:cNvSpPr>
            <a:spLocks noChangeShapeType="1"/>
          </p:cNvSpPr>
          <p:nvPr/>
        </p:nvSpPr>
        <p:spPr bwMode="auto">
          <a:xfrm flipH="1" flipV="1">
            <a:off x="3932238" y="3225800"/>
            <a:ext cx="24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59" name="Text Box 25"/>
          <p:cNvSpPr txBox="1">
            <a:spLocks noChangeArrowheads="1"/>
          </p:cNvSpPr>
          <p:nvPr/>
        </p:nvSpPr>
        <p:spPr bwMode="auto">
          <a:xfrm>
            <a:off x="4103688" y="3398838"/>
            <a:ext cx="13287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GB" sz="1200">
                <a:latin typeface="Tahoma" charset="0"/>
              </a:rPr>
              <a:t>Medipix chip</a:t>
            </a:r>
          </a:p>
        </p:txBody>
      </p:sp>
      <p:sp>
        <p:nvSpPr>
          <p:cNvPr id="18460" name="Line 26"/>
          <p:cNvSpPr>
            <a:spLocks noChangeShapeType="1"/>
          </p:cNvSpPr>
          <p:nvPr/>
        </p:nvSpPr>
        <p:spPr bwMode="auto">
          <a:xfrm flipH="1">
            <a:off x="3932238" y="3541713"/>
            <a:ext cx="230187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61" name="Text Box 27"/>
          <p:cNvSpPr txBox="1">
            <a:spLocks noChangeArrowheads="1"/>
          </p:cNvSpPr>
          <p:nvPr/>
        </p:nvSpPr>
        <p:spPr bwMode="auto">
          <a:xfrm>
            <a:off x="4103688" y="3648075"/>
            <a:ext cx="11699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GB" sz="1200">
                <a:latin typeface="Tahoma" charset="0"/>
              </a:rPr>
              <a:t>Bump-bonding</a:t>
            </a:r>
          </a:p>
        </p:txBody>
      </p:sp>
      <p:sp>
        <p:nvSpPr>
          <p:cNvPr id="18462" name="Line 28"/>
          <p:cNvSpPr>
            <a:spLocks noChangeShapeType="1"/>
          </p:cNvSpPr>
          <p:nvPr/>
        </p:nvSpPr>
        <p:spPr bwMode="auto">
          <a:xfrm flipH="1">
            <a:off x="3325813" y="3800475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63" name="Line 29"/>
          <p:cNvSpPr>
            <a:spLocks noChangeShapeType="1"/>
          </p:cNvSpPr>
          <p:nvPr/>
        </p:nvSpPr>
        <p:spPr bwMode="auto">
          <a:xfrm flipH="1">
            <a:off x="2828925" y="2878138"/>
            <a:ext cx="1647825" cy="788987"/>
          </a:xfrm>
          <a:prstGeom prst="line">
            <a:avLst/>
          </a:prstGeom>
          <a:noFill/>
          <a:ln w="9525">
            <a:solidFill>
              <a:srgbClr val="CB0F0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64" name="Rectangle 30"/>
          <p:cNvSpPr>
            <a:spLocks noChangeArrowheads="1"/>
          </p:cNvSpPr>
          <p:nvPr/>
        </p:nvSpPr>
        <p:spPr bwMode="auto">
          <a:xfrm>
            <a:off x="2655888" y="3552825"/>
            <a:ext cx="395287" cy="196850"/>
          </a:xfrm>
          <a:prstGeom prst="rect">
            <a:avLst/>
          </a:prstGeom>
          <a:solidFill>
            <a:srgbClr val="CB0F01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8465" name="Text Box 31"/>
          <p:cNvSpPr txBox="1">
            <a:spLocks noChangeArrowheads="1"/>
          </p:cNvSpPr>
          <p:nvPr/>
        </p:nvSpPr>
        <p:spPr bwMode="auto">
          <a:xfrm>
            <a:off x="4465638" y="2725738"/>
            <a:ext cx="8667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>
                <a:latin typeface="Symbol" charset="0"/>
              </a:rPr>
              <a:t>a, b, g, ...</a:t>
            </a:r>
            <a:endParaRPr lang="cs-CZ" sz="1200">
              <a:latin typeface="Symbol" charset="0"/>
            </a:endParaRPr>
          </a:p>
        </p:txBody>
      </p:sp>
      <p:sp>
        <p:nvSpPr>
          <p:cNvPr id="18466" name="Line 32"/>
          <p:cNvSpPr>
            <a:spLocks noChangeShapeType="1"/>
          </p:cNvSpPr>
          <p:nvPr/>
        </p:nvSpPr>
        <p:spPr bwMode="auto">
          <a:xfrm flipH="1">
            <a:off x="3078163" y="4368800"/>
            <a:ext cx="590550" cy="276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67" name="Line 33"/>
          <p:cNvSpPr>
            <a:spLocks noChangeShapeType="1"/>
          </p:cNvSpPr>
          <p:nvPr/>
        </p:nvSpPr>
        <p:spPr bwMode="auto">
          <a:xfrm>
            <a:off x="5651500" y="5589588"/>
            <a:ext cx="622300" cy="339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8468" name="Picture 34" descr="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80975"/>
            <a:ext cx="6397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7637" name="Text Box 37"/>
          <p:cNvSpPr txBox="1">
            <a:spLocks noChangeArrowheads="1"/>
          </p:cNvSpPr>
          <p:nvPr/>
        </p:nvSpPr>
        <p:spPr bwMode="auto">
          <a:xfrm>
            <a:off x="4102100" y="3052763"/>
            <a:ext cx="38036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1600">
              <a:cs typeface="+mn-cs"/>
            </a:endParaRPr>
          </a:p>
          <a:p>
            <a:pPr>
              <a:defRPr/>
            </a:pPr>
            <a:endParaRPr lang="cs-CZ">
              <a:cs typeface="+mn-cs"/>
            </a:endParaRPr>
          </a:p>
        </p:txBody>
      </p:sp>
      <p:pic>
        <p:nvPicPr>
          <p:cNvPr id="537638" name="Picture 3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2427288"/>
            <a:ext cx="3454400" cy="161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537639" name="Rectangle 39"/>
          <p:cNvSpPr>
            <a:spLocks noChangeArrowheads="1"/>
          </p:cNvSpPr>
          <p:nvPr/>
        </p:nvSpPr>
        <p:spPr bwMode="auto">
          <a:xfrm>
            <a:off x="4476750" y="1565275"/>
            <a:ext cx="38306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400" dirty="0"/>
              <a:t>● Converter materials to detect </a:t>
            </a:r>
          </a:p>
          <a:p>
            <a:pPr algn="l">
              <a:defRPr/>
            </a:pPr>
            <a:r>
              <a:rPr lang="en-US" sz="1400" dirty="0"/>
              <a:t>   - thermal neutrons:</a:t>
            </a:r>
            <a:r>
              <a:rPr lang="en-US" sz="1400" b="1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6Li(n,</a:t>
            </a:r>
            <a:r>
              <a:rPr lang="el-GR" sz="1400" dirty="0">
                <a:solidFill>
                  <a:srgbClr val="FF0000"/>
                </a:solidFill>
              </a:rPr>
              <a:t>α</a:t>
            </a:r>
            <a:r>
              <a:rPr lang="en-US" sz="1400" dirty="0">
                <a:solidFill>
                  <a:srgbClr val="FF0000"/>
                </a:solidFill>
              </a:rPr>
              <a:t>)T, Q=4.78MeV</a:t>
            </a:r>
          </a:p>
          <a:p>
            <a:pPr algn="l">
              <a:defRPr/>
            </a:pPr>
            <a:r>
              <a:rPr lang="en-US" sz="1400" dirty="0">
                <a:solidFill>
                  <a:srgbClr val="FF0000"/>
                </a:solidFill>
              </a:rPr>
              <a:t>                                10B(n,</a:t>
            </a:r>
            <a:r>
              <a:rPr lang="el-GR" sz="1400" dirty="0">
                <a:solidFill>
                  <a:srgbClr val="FF0000"/>
                </a:solidFill>
              </a:rPr>
              <a:t>α</a:t>
            </a:r>
            <a:r>
              <a:rPr lang="en-US" sz="1400" dirty="0">
                <a:solidFill>
                  <a:srgbClr val="FF0000"/>
                </a:solidFill>
              </a:rPr>
              <a:t>)7Li, Q=2.78MeV</a:t>
            </a:r>
          </a:p>
          <a:p>
            <a:pPr algn="l">
              <a:defRPr/>
            </a:pPr>
            <a:r>
              <a:rPr lang="en-US" sz="1400" dirty="0">
                <a:solidFill>
                  <a:srgbClr val="FF0000"/>
                </a:solidFill>
              </a:rPr>
              <a:t>   </a:t>
            </a:r>
            <a:r>
              <a:rPr lang="en-US" sz="1400" dirty="0">
                <a:sym typeface="Symbol" charset="0"/>
              </a:rPr>
              <a:t>- fast neutrons: </a:t>
            </a:r>
            <a:r>
              <a:rPr lang="en-US" sz="1400" dirty="0">
                <a:solidFill>
                  <a:srgbClr val="FF0000"/>
                </a:solidFill>
                <a:sym typeface="Symbol" charset="0"/>
              </a:rPr>
              <a:t>recoiled protons from PE-foil</a:t>
            </a:r>
            <a:endParaRPr lang="cs-CZ" sz="1400" dirty="0">
              <a:solidFill>
                <a:srgbClr val="FF0000"/>
              </a:solidFill>
              <a:sym typeface="Symbol" charset="0"/>
            </a:endParaRPr>
          </a:p>
        </p:txBody>
      </p:sp>
      <p:sp>
        <p:nvSpPr>
          <p:cNvPr id="42" name="Obdélník 41"/>
          <p:cNvSpPr/>
          <p:nvPr/>
        </p:nvSpPr>
        <p:spPr bwMode="auto">
          <a:xfrm flipH="1" flipV="1">
            <a:off x="8704262" y="6857999"/>
            <a:ext cx="45719" cy="4571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cs-CZ"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913" y="0"/>
            <a:ext cx="694055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Medipix – </a:t>
            </a:r>
            <a:r>
              <a:rPr lang="en-US" sz="26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single quantum counting detector</a:t>
            </a:r>
            <a:r>
              <a:rPr lang="en-US" sz="26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/>
            </a:r>
            <a:br>
              <a:rPr lang="en-US" sz="26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</a:br>
            <a:r>
              <a:rPr lang="en-US" sz="26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Timepix - spectroscopic pixel </a:t>
            </a:r>
            <a:r>
              <a:rPr lang="en-US" sz="2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detector with </a:t>
            </a:r>
            <a:r>
              <a:rPr lang="en-US" sz="2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ToT</a:t>
            </a:r>
            <a:r>
              <a:rPr lang="en-US" sz="2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 and </a:t>
            </a:r>
            <a:r>
              <a:rPr lang="en-US" sz="2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ToA</a:t>
            </a:r>
            <a:r>
              <a:rPr lang="en-US" sz="2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ＭＳ Ｐゴシック" charset="0"/>
                <a:cs typeface="Arial" charset="0"/>
              </a:rPr>
              <a:t> modes of operation</a:t>
            </a:r>
            <a:endParaRPr lang="cs-CZ" sz="26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ea typeface="ＭＳ Ｐゴシック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F99F4B-C945-7040-BCC5-6B0D07EB820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5" name="Date Placeholder 1"/>
          <p:cNvSpPr>
            <a:spLocks noGrp="1"/>
          </p:cNvSpPr>
          <p:nvPr>
            <p:ph type="dt" sz="half" idx="11"/>
          </p:nvPr>
        </p:nvSpPr>
        <p:spPr>
          <a:xfrm>
            <a:off x="0" y="6538912"/>
            <a:ext cx="1124303" cy="365125"/>
          </a:xfrm>
        </p:spPr>
        <p:txBody>
          <a:bodyPr/>
          <a:lstStyle/>
          <a:p>
            <a:pPr>
              <a:defRPr/>
            </a:pPr>
            <a:r>
              <a:rPr lang="cs-CZ" sz="1100" smtClean="0"/>
              <a:t>10.11.2020</a:t>
            </a:r>
            <a:endParaRPr lang="en-US" sz="1100" dirty="0"/>
          </a:p>
        </p:txBody>
      </p:sp>
      <p:sp>
        <p:nvSpPr>
          <p:cNvPr id="20483" name="Footer Placeholder 2"/>
          <p:cNvSpPr>
            <a:spLocks noGrp="1"/>
          </p:cNvSpPr>
          <p:nvPr>
            <p:ph type="ftr" sz="quarter" idx="12"/>
          </p:nvPr>
        </p:nvSpPr>
        <p:spPr bwMode="auto">
          <a:xfrm>
            <a:off x="1714500" y="6452201"/>
            <a:ext cx="49942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/>
              <a:t>Stanislav Pospíšil, </a:t>
            </a:r>
            <a:r>
              <a:rPr lang="cs-CZ" sz="1200" dirty="0" err="1" smtClean="0"/>
              <a:t>Virtual</a:t>
            </a:r>
            <a:r>
              <a:rPr lang="cs-CZ" sz="1200" dirty="0" smtClean="0"/>
              <a:t> IEEE NPSS Workshop on </a:t>
            </a:r>
            <a:r>
              <a:rPr lang="cs-CZ" sz="1200" dirty="0" err="1" smtClean="0"/>
              <a:t>Application</a:t>
            </a:r>
            <a:r>
              <a:rPr lang="cs-CZ" sz="1200" dirty="0" smtClean="0"/>
              <a:t> </a:t>
            </a:r>
            <a:r>
              <a:rPr lang="cs-CZ" sz="1200" dirty="0" err="1" smtClean="0"/>
              <a:t>of</a:t>
            </a:r>
            <a:r>
              <a:rPr lang="cs-CZ" sz="1200" dirty="0" smtClean="0"/>
              <a:t> </a:t>
            </a:r>
            <a:r>
              <a:rPr lang="cs-CZ" sz="1200" dirty="0" err="1" smtClean="0"/>
              <a:t>Radiation</a:t>
            </a:r>
            <a:r>
              <a:rPr lang="cs-CZ" sz="1200" dirty="0" smtClean="0"/>
              <a:t> </a:t>
            </a:r>
            <a:r>
              <a:rPr lang="cs-CZ" sz="1200" dirty="0" err="1" smtClean="0"/>
              <a:t>Instrumentation</a:t>
            </a:r>
            <a:r>
              <a:rPr lang="cs-CZ" sz="1200" dirty="0" smtClean="0"/>
              <a:t> "Jakarta", 9-11/11/2020</a:t>
            </a:r>
            <a:endParaRPr lang="en-US" sz="1200" dirty="0"/>
          </a:p>
        </p:txBody>
      </p:sp>
      <p:sp>
        <p:nvSpPr>
          <p:cNvPr id="20484" name="Footer Placeholder 4"/>
          <p:cNvSpPr txBox="1">
            <a:spLocks noGrp="1"/>
          </p:cNvSpPr>
          <p:nvPr/>
        </p:nvSpPr>
        <p:spPr bwMode="auto">
          <a:xfrm flipH="1" flipV="1">
            <a:off x="4966790" y="6934199"/>
            <a:ext cx="45719" cy="10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900">
              <a:latin typeface="Tahoma" charset="0"/>
            </a:endParaRPr>
          </a:p>
        </p:txBody>
      </p:sp>
      <p:sp>
        <p:nvSpPr>
          <p:cNvPr id="20485" name="Line 81"/>
          <p:cNvSpPr>
            <a:spLocks noChangeShapeType="1"/>
          </p:cNvSpPr>
          <p:nvPr/>
        </p:nvSpPr>
        <p:spPr bwMode="auto">
          <a:xfrm>
            <a:off x="2484438" y="3000375"/>
            <a:ext cx="655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86" name="Line 80"/>
          <p:cNvSpPr>
            <a:spLocks noChangeShapeType="1"/>
          </p:cNvSpPr>
          <p:nvPr/>
        </p:nvSpPr>
        <p:spPr bwMode="auto">
          <a:xfrm>
            <a:off x="2505075" y="3368675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87" name="Rectangle 87"/>
          <p:cNvSpPr>
            <a:spLocks noChangeArrowheads="1"/>
          </p:cNvSpPr>
          <p:nvPr/>
        </p:nvSpPr>
        <p:spPr bwMode="auto">
          <a:xfrm>
            <a:off x="3063875" y="2903538"/>
            <a:ext cx="4016375" cy="2995612"/>
          </a:xfrm>
          <a:prstGeom prst="rect">
            <a:avLst/>
          </a:prstGeom>
          <a:solidFill>
            <a:srgbClr val="F4F7FE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488" name="Rectangle 86"/>
          <p:cNvSpPr>
            <a:spLocks noChangeArrowheads="1"/>
          </p:cNvSpPr>
          <p:nvPr/>
        </p:nvSpPr>
        <p:spPr bwMode="auto">
          <a:xfrm>
            <a:off x="2862263" y="3198813"/>
            <a:ext cx="4016375" cy="2995612"/>
          </a:xfrm>
          <a:prstGeom prst="rect">
            <a:avLst/>
          </a:prstGeom>
          <a:solidFill>
            <a:srgbClr val="ECF1FE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489" name="Rectangle 83"/>
          <p:cNvSpPr>
            <a:spLocks noChangeArrowheads="1"/>
          </p:cNvSpPr>
          <p:nvPr/>
        </p:nvSpPr>
        <p:spPr bwMode="auto">
          <a:xfrm>
            <a:off x="2692400" y="3430588"/>
            <a:ext cx="4016375" cy="29956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490" name="Rectangle 3"/>
          <p:cNvSpPr>
            <a:spLocks noChangeArrowheads="1"/>
          </p:cNvSpPr>
          <p:nvPr/>
        </p:nvSpPr>
        <p:spPr bwMode="auto">
          <a:xfrm>
            <a:off x="1439863" y="2660650"/>
            <a:ext cx="1054100" cy="220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491" name="Line 4"/>
          <p:cNvSpPr>
            <a:spLocks noChangeShapeType="1"/>
          </p:cNvSpPr>
          <p:nvPr/>
        </p:nvSpPr>
        <p:spPr bwMode="auto">
          <a:xfrm>
            <a:off x="1439863" y="2660650"/>
            <a:ext cx="0" cy="220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2" name="Line 5"/>
          <p:cNvSpPr>
            <a:spLocks noChangeShapeType="1"/>
          </p:cNvSpPr>
          <p:nvPr/>
        </p:nvSpPr>
        <p:spPr bwMode="auto">
          <a:xfrm flipH="1">
            <a:off x="2484438" y="3630613"/>
            <a:ext cx="0" cy="307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3" name="Line 6"/>
          <p:cNvSpPr>
            <a:spLocks noChangeShapeType="1"/>
          </p:cNvSpPr>
          <p:nvPr/>
        </p:nvSpPr>
        <p:spPr bwMode="auto">
          <a:xfrm>
            <a:off x="5237163" y="1695450"/>
            <a:ext cx="0" cy="1212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4" name="Line 7"/>
          <p:cNvSpPr>
            <a:spLocks noChangeShapeType="1"/>
          </p:cNvSpPr>
          <p:nvPr/>
        </p:nvSpPr>
        <p:spPr bwMode="auto">
          <a:xfrm>
            <a:off x="5376863" y="1960563"/>
            <a:ext cx="0" cy="646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5" name="Line 8"/>
          <p:cNvSpPr>
            <a:spLocks noChangeShapeType="1"/>
          </p:cNvSpPr>
          <p:nvPr/>
        </p:nvSpPr>
        <p:spPr bwMode="auto">
          <a:xfrm flipH="1">
            <a:off x="968375" y="2301875"/>
            <a:ext cx="4278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6" name="Line 9"/>
          <p:cNvSpPr>
            <a:spLocks noChangeShapeType="1"/>
          </p:cNvSpPr>
          <p:nvPr/>
        </p:nvSpPr>
        <p:spPr bwMode="auto">
          <a:xfrm>
            <a:off x="976313" y="2301875"/>
            <a:ext cx="0" cy="1471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7" name="Line 10"/>
          <p:cNvSpPr>
            <a:spLocks noChangeShapeType="1"/>
          </p:cNvSpPr>
          <p:nvPr/>
        </p:nvSpPr>
        <p:spPr bwMode="auto">
          <a:xfrm>
            <a:off x="968375" y="3773488"/>
            <a:ext cx="471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8" name="Line 11"/>
          <p:cNvSpPr>
            <a:spLocks noChangeShapeType="1"/>
          </p:cNvSpPr>
          <p:nvPr/>
        </p:nvSpPr>
        <p:spPr bwMode="auto">
          <a:xfrm>
            <a:off x="2493963" y="3781425"/>
            <a:ext cx="655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99" name="Rectangle 12"/>
          <p:cNvSpPr>
            <a:spLocks noChangeArrowheads="1"/>
          </p:cNvSpPr>
          <p:nvPr/>
        </p:nvSpPr>
        <p:spPr bwMode="auto">
          <a:xfrm>
            <a:off x="3149600" y="3640138"/>
            <a:ext cx="10541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500" name="Line 13"/>
          <p:cNvSpPr>
            <a:spLocks noChangeShapeType="1"/>
          </p:cNvSpPr>
          <p:nvPr/>
        </p:nvSpPr>
        <p:spPr bwMode="auto">
          <a:xfrm flipV="1">
            <a:off x="4203700" y="3773488"/>
            <a:ext cx="2097088" cy="7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01" name="Line 14"/>
          <p:cNvSpPr>
            <a:spLocks noChangeShapeType="1"/>
          </p:cNvSpPr>
          <p:nvPr/>
        </p:nvSpPr>
        <p:spPr bwMode="auto">
          <a:xfrm flipV="1">
            <a:off x="6300788" y="2301875"/>
            <a:ext cx="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02" name="Line 15"/>
          <p:cNvSpPr>
            <a:spLocks noChangeShapeType="1"/>
          </p:cNvSpPr>
          <p:nvPr/>
        </p:nvSpPr>
        <p:spPr bwMode="auto">
          <a:xfrm flipH="1">
            <a:off x="5376863" y="2301875"/>
            <a:ext cx="923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6992" name="Line 16"/>
          <p:cNvSpPr>
            <a:spLocks noChangeShapeType="1"/>
          </p:cNvSpPr>
          <p:nvPr/>
        </p:nvSpPr>
        <p:spPr bwMode="auto">
          <a:xfrm flipV="1">
            <a:off x="704850" y="3535363"/>
            <a:ext cx="1206500" cy="701675"/>
          </a:xfrm>
          <a:prstGeom prst="line">
            <a:avLst/>
          </a:prstGeom>
          <a:noFill/>
          <a:ln w="28575">
            <a:solidFill>
              <a:srgbClr val="CB0F0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04" name="Line 17"/>
          <p:cNvSpPr>
            <a:spLocks noChangeShapeType="1"/>
          </p:cNvSpPr>
          <p:nvPr/>
        </p:nvSpPr>
        <p:spPr bwMode="auto">
          <a:xfrm>
            <a:off x="2901950" y="3773488"/>
            <a:ext cx="0" cy="1158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651000" y="3255963"/>
            <a:ext cx="406400" cy="612775"/>
            <a:chOff x="1604" y="2391"/>
            <a:chExt cx="256" cy="386"/>
          </a:xfrm>
        </p:grpSpPr>
        <p:grpSp>
          <p:nvGrpSpPr>
            <p:cNvPr id="20569" name="Group 19"/>
            <p:cNvGrpSpPr>
              <a:grpSpLocks/>
            </p:cNvGrpSpPr>
            <p:nvPr/>
          </p:nvGrpSpPr>
          <p:grpSpPr bwMode="auto">
            <a:xfrm>
              <a:off x="1604" y="2391"/>
              <a:ext cx="224" cy="136"/>
              <a:chOff x="1604" y="2391"/>
              <a:chExt cx="224" cy="136"/>
            </a:xfrm>
          </p:grpSpPr>
          <p:sp>
            <p:nvSpPr>
              <p:cNvPr id="20574" name="Oval 20"/>
              <p:cNvSpPr>
                <a:spLocks noChangeArrowheads="1"/>
              </p:cNvSpPr>
              <p:nvPr/>
            </p:nvSpPr>
            <p:spPr bwMode="auto">
              <a:xfrm>
                <a:off x="1772" y="2391"/>
                <a:ext cx="56" cy="56"/>
              </a:xfrm>
              <a:prstGeom prst="ellipse">
                <a:avLst/>
              </a:prstGeom>
              <a:solidFill>
                <a:srgbClr val="CB0F0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75" name="Oval 21"/>
              <p:cNvSpPr>
                <a:spLocks noChangeArrowheads="1"/>
              </p:cNvSpPr>
              <p:nvPr/>
            </p:nvSpPr>
            <p:spPr bwMode="auto">
              <a:xfrm>
                <a:off x="1604" y="2471"/>
                <a:ext cx="56" cy="56"/>
              </a:xfrm>
              <a:prstGeom prst="ellipse">
                <a:avLst/>
              </a:prstGeom>
              <a:solidFill>
                <a:srgbClr val="CB0F0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76" name="Oval 22"/>
              <p:cNvSpPr>
                <a:spLocks noChangeArrowheads="1"/>
              </p:cNvSpPr>
              <p:nvPr/>
            </p:nvSpPr>
            <p:spPr bwMode="auto">
              <a:xfrm>
                <a:off x="1716" y="2471"/>
                <a:ext cx="56" cy="56"/>
              </a:xfrm>
              <a:prstGeom prst="ellipse">
                <a:avLst/>
              </a:prstGeom>
              <a:solidFill>
                <a:srgbClr val="CB0F0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</p:grpSp>
        <p:grpSp>
          <p:nvGrpSpPr>
            <p:cNvPr id="20570" name="Group 23"/>
            <p:cNvGrpSpPr>
              <a:grpSpLocks/>
            </p:cNvGrpSpPr>
            <p:nvPr/>
          </p:nvGrpSpPr>
          <p:grpSpPr bwMode="auto">
            <a:xfrm>
              <a:off x="1604" y="2609"/>
              <a:ext cx="256" cy="168"/>
              <a:chOff x="1604" y="2609"/>
              <a:chExt cx="256" cy="168"/>
            </a:xfrm>
          </p:grpSpPr>
          <p:sp>
            <p:nvSpPr>
              <p:cNvPr id="20571" name="Oval 24"/>
              <p:cNvSpPr>
                <a:spLocks noChangeArrowheads="1"/>
              </p:cNvSpPr>
              <p:nvPr/>
            </p:nvSpPr>
            <p:spPr bwMode="auto">
              <a:xfrm>
                <a:off x="1688" y="2665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72" name="Oval 25"/>
              <p:cNvSpPr>
                <a:spLocks noChangeArrowheads="1"/>
              </p:cNvSpPr>
              <p:nvPr/>
            </p:nvSpPr>
            <p:spPr bwMode="auto">
              <a:xfrm>
                <a:off x="1804" y="2609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73" name="Oval 26"/>
              <p:cNvSpPr>
                <a:spLocks noChangeArrowheads="1"/>
              </p:cNvSpPr>
              <p:nvPr/>
            </p:nvSpPr>
            <p:spPr bwMode="auto">
              <a:xfrm>
                <a:off x="1604" y="2721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</p:grp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1593850" y="3303588"/>
            <a:ext cx="603250" cy="476250"/>
            <a:chOff x="1513" y="2421"/>
            <a:chExt cx="509" cy="300"/>
          </a:xfrm>
        </p:grpSpPr>
        <p:sp>
          <p:nvSpPr>
            <p:cNvPr id="20567" name="Line 28"/>
            <p:cNvSpPr>
              <a:spLocks noChangeShapeType="1"/>
            </p:cNvSpPr>
            <p:nvPr/>
          </p:nvSpPr>
          <p:spPr bwMode="auto">
            <a:xfrm flipH="1">
              <a:off x="1513" y="2421"/>
              <a:ext cx="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568" name="Line 29"/>
            <p:cNvSpPr>
              <a:spLocks noChangeShapeType="1"/>
            </p:cNvSpPr>
            <p:nvPr/>
          </p:nvSpPr>
          <p:spPr bwMode="auto">
            <a:xfrm flipV="1">
              <a:off x="1772" y="2721"/>
              <a:ext cx="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0507" name="Text Box 30"/>
          <p:cNvSpPr txBox="1">
            <a:spLocks noChangeArrowheads="1"/>
          </p:cNvSpPr>
          <p:nvPr/>
        </p:nvSpPr>
        <p:spPr bwMode="auto">
          <a:xfrm>
            <a:off x="968375" y="2408238"/>
            <a:ext cx="474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cs-CZ" sz="2000">
                <a:latin typeface="Tahoma" charset="0"/>
              </a:rPr>
              <a:t>N</a:t>
            </a:r>
            <a:r>
              <a:rPr lang="en-US" sz="2000" baseline="30000">
                <a:latin typeface="Tahoma" charset="0"/>
              </a:rPr>
              <a:t>+</a:t>
            </a:r>
            <a:endParaRPr lang="cs-CZ" sz="2000" baseline="30000">
              <a:latin typeface="Tahoma" charset="0"/>
            </a:endParaRPr>
          </a:p>
        </p:txBody>
      </p:sp>
      <p:sp>
        <p:nvSpPr>
          <p:cNvPr id="20508" name="Text Box 31"/>
          <p:cNvSpPr txBox="1">
            <a:spLocks noChangeArrowheads="1"/>
          </p:cNvSpPr>
          <p:nvPr/>
        </p:nvSpPr>
        <p:spPr bwMode="auto">
          <a:xfrm>
            <a:off x="2493963" y="2425700"/>
            <a:ext cx="444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cs-CZ" sz="2000">
                <a:latin typeface="Tahoma" charset="0"/>
              </a:rPr>
              <a:t>P</a:t>
            </a:r>
            <a:r>
              <a:rPr lang="en-US" sz="2000" baseline="30000">
                <a:latin typeface="Tahoma" charset="0"/>
              </a:rPr>
              <a:t>+</a:t>
            </a:r>
            <a:endParaRPr lang="cs-CZ" sz="2000" baseline="30000">
              <a:latin typeface="Tahoma" charset="0"/>
            </a:endParaRPr>
          </a:p>
        </p:txBody>
      </p:sp>
      <p:sp>
        <p:nvSpPr>
          <p:cNvPr id="20509" name="Oval 32"/>
          <p:cNvSpPr>
            <a:spLocks noChangeArrowheads="1"/>
          </p:cNvSpPr>
          <p:nvPr/>
        </p:nvSpPr>
        <p:spPr bwMode="auto">
          <a:xfrm>
            <a:off x="2852738" y="3741738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1443038" y="3176588"/>
            <a:ext cx="960437" cy="781050"/>
            <a:chOff x="1473" y="2341"/>
            <a:chExt cx="605" cy="492"/>
          </a:xfrm>
        </p:grpSpPr>
        <p:grpSp>
          <p:nvGrpSpPr>
            <p:cNvPr id="20559" name="Group 34"/>
            <p:cNvGrpSpPr>
              <a:grpSpLocks/>
            </p:cNvGrpSpPr>
            <p:nvPr/>
          </p:nvGrpSpPr>
          <p:grpSpPr bwMode="auto">
            <a:xfrm>
              <a:off x="1473" y="2341"/>
              <a:ext cx="94" cy="224"/>
              <a:chOff x="1473" y="2341"/>
              <a:chExt cx="94" cy="224"/>
            </a:xfrm>
          </p:grpSpPr>
          <p:sp>
            <p:nvSpPr>
              <p:cNvPr id="20564" name="Oval 35"/>
              <p:cNvSpPr>
                <a:spLocks noChangeArrowheads="1"/>
              </p:cNvSpPr>
              <p:nvPr/>
            </p:nvSpPr>
            <p:spPr bwMode="auto">
              <a:xfrm>
                <a:off x="1511" y="2341"/>
                <a:ext cx="56" cy="56"/>
              </a:xfrm>
              <a:prstGeom prst="ellipse">
                <a:avLst/>
              </a:prstGeom>
              <a:solidFill>
                <a:srgbClr val="CB0F0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65" name="Oval 36"/>
              <p:cNvSpPr>
                <a:spLocks noChangeArrowheads="1"/>
              </p:cNvSpPr>
              <p:nvPr/>
            </p:nvSpPr>
            <p:spPr bwMode="auto">
              <a:xfrm>
                <a:off x="1473" y="2421"/>
                <a:ext cx="56" cy="56"/>
              </a:xfrm>
              <a:prstGeom prst="ellipse">
                <a:avLst/>
              </a:prstGeom>
              <a:solidFill>
                <a:srgbClr val="CB0F0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66" name="Oval 37"/>
              <p:cNvSpPr>
                <a:spLocks noChangeArrowheads="1"/>
              </p:cNvSpPr>
              <p:nvPr/>
            </p:nvSpPr>
            <p:spPr bwMode="auto">
              <a:xfrm>
                <a:off x="1486" y="2509"/>
                <a:ext cx="56" cy="56"/>
              </a:xfrm>
              <a:prstGeom prst="ellipse">
                <a:avLst/>
              </a:prstGeom>
              <a:solidFill>
                <a:srgbClr val="CB0F0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</p:grpSp>
        <p:grpSp>
          <p:nvGrpSpPr>
            <p:cNvPr id="20560" name="Group 38"/>
            <p:cNvGrpSpPr>
              <a:grpSpLocks/>
            </p:cNvGrpSpPr>
            <p:nvPr/>
          </p:nvGrpSpPr>
          <p:grpSpPr bwMode="auto">
            <a:xfrm>
              <a:off x="1942" y="2647"/>
              <a:ext cx="136" cy="186"/>
              <a:chOff x="1942" y="2647"/>
              <a:chExt cx="136" cy="186"/>
            </a:xfrm>
          </p:grpSpPr>
          <p:sp>
            <p:nvSpPr>
              <p:cNvPr id="20561" name="Oval 39"/>
              <p:cNvSpPr>
                <a:spLocks noChangeArrowheads="1"/>
              </p:cNvSpPr>
              <p:nvPr/>
            </p:nvSpPr>
            <p:spPr bwMode="auto">
              <a:xfrm>
                <a:off x="2022" y="2777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62" name="Oval 40"/>
              <p:cNvSpPr>
                <a:spLocks noChangeArrowheads="1"/>
              </p:cNvSpPr>
              <p:nvPr/>
            </p:nvSpPr>
            <p:spPr bwMode="auto">
              <a:xfrm>
                <a:off x="2022" y="2647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  <p:sp>
            <p:nvSpPr>
              <p:cNvPr id="20563" name="Oval 41"/>
              <p:cNvSpPr>
                <a:spLocks noChangeArrowheads="1"/>
              </p:cNvSpPr>
              <p:nvPr/>
            </p:nvSpPr>
            <p:spPr bwMode="auto">
              <a:xfrm>
                <a:off x="1942" y="2745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CB0F0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600"/>
              </a:p>
            </p:txBody>
          </p:sp>
        </p:grpSp>
      </p:grpSp>
      <p:sp>
        <p:nvSpPr>
          <p:cNvPr id="127018" name="Line 42"/>
          <p:cNvSpPr>
            <a:spLocks noChangeShapeType="1"/>
          </p:cNvSpPr>
          <p:nvPr/>
        </p:nvSpPr>
        <p:spPr bwMode="auto">
          <a:xfrm flipV="1">
            <a:off x="2717800" y="3649663"/>
            <a:ext cx="373063" cy="3175"/>
          </a:xfrm>
          <a:prstGeom prst="line">
            <a:avLst/>
          </a:prstGeom>
          <a:noFill/>
          <a:ln w="19050">
            <a:solidFill>
              <a:srgbClr val="CB0F0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12" name="Text Box 43"/>
          <p:cNvSpPr txBox="1">
            <a:spLocks noChangeArrowheads="1"/>
          </p:cNvSpPr>
          <p:nvPr/>
        </p:nvSpPr>
        <p:spPr bwMode="auto">
          <a:xfrm>
            <a:off x="1749425" y="2633663"/>
            <a:ext cx="384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cs-CZ" sz="2000">
                <a:latin typeface="Tahoma" charset="0"/>
              </a:rPr>
              <a:t>Si</a:t>
            </a:r>
          </a:p>
        </p:txBody>
      </p:sp>
      <p:sp>
        <p:nvSpPr>
          <p:cNvPr id="20513" name="Rectangle 44"/>
          <p:cNvSpPr>
            <a:spLocks noChangeArrowheads="1"/>
          </p:cNvSpPr>
          <p:nvPr/>
        </p:nvSpPr>
        <p:spPr bwMode="auto">
          <a:xfrm>
            <a:off x="5159375" y="4949825"/>
            <a:ext cx="1320800" cy="1060450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600" b="1"/>
              <a:t>Counter</a:t>
            </a:r>
            <a:r>
              <a:rPr lang="en-US" sz="1400"/>
              <a:t>:</a:t>
            </a:r>
          </a:p>
          <a:p>
            <a:pPr algn="l"/>
            <a:endParaRPr lang="en-US" sz="1400"/>
          </a:p>
          <a:p>
            <a:pPr algn="l"/>
            <a:endParaRPr lang="en-US" sz="1400"/>
          </a:p>
          <a:p>
            <a:pPr algn="l"/>
            <a:endParaRPr lang="cs-CZ" sz="1400"/>
          </a:p>
        </p:txBody>
      </p:sp>
      <p:sp>
        <p:nvSpPr>
          <p:cNvPr id="20514" name="AutoShape 45"/>
          <p:cNvSpPr>
            <a:spLocks noChangeArrowheads="1"/>
          </p:cNvSpPr>
          <p:nvPr/>
        </p:nvSpPr>
        <p:spPr bwMode="auto">
          <a:xfrm rot="5400000">
            <a:off x="3217863" y="4552950"/>
            <a:ext cx="665162" cy="75723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515" name="Line 46"/>
          <p:cNvSpPr>
            <a:spLocks noChangeShapeType="1"/>
          </p:cNvSpPr>
          <p:nvPr/>
        </p:nvSpPr>
        <p:spPr bwMode="auto">
          <a:xfrm>
            <a:off x="4879975" y="516731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6" name="Line 47"/>
          <p:cNvSpPr>
            <a:spLocks noChangeShapeType="1"/>
          </p:cNvSpPr>
          <p:nvPr/>
        </p:nvSpPr>
        <p:spPr bwMode="auto">
          <a:xfrm flipV="1">
            <a:off x="2905125" y="4932363"/>
            <a:ext cx="25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7" name="Line 48"/>
          <p:cNvSpPr>
            <a:spLocks noChangeShapeType="1"/>
          </p:cNvSpPr>
          <p:nvPr/>
        </p:nvSpPr>
        <p:spPr bwMode="auto">
          <a:xfrm>
            <a:off x="3940175" y="4932363"/>
            <a:ext cx="1539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8" name="Line 50"/>
          <p:cNvSpPr>
            <a:spLocks noChangeShapeType="1"/>
          </p:cNvSpPr>
          <p:nvPr/>
        </p:nvSpPr>
        <p:spPr bwMode="auto">
          <a:xfrm>
            <a:off x="3765550" y="5400675"/>
            <a:ext cx="33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3765550" y="3930650"/>
            <a:ext cx="2335213" cy="663575"/>
            <a:chOff x="2529" y="2413"/>
            <a:chExt cx="1471" cy="418"/>
          </a:xfrm>
        </p:grpSpPr>
        <p:sp>
          <p:nvSpPr>
            <p:cNvPr id="20556" name="Freeform 53"/>
            <p:cNvSpPr>
              <a:spLocks/>
            </p:cNvSpPr>
            <p:nvPr/>
          </p:nvSpPr>
          <p:spPr bwMode="auto">
            <a:xfrm>
              <a:off x="3151" y="2413"/>
              <a:ext cx="849" cy="343"/>
            </a:xfrm>
            <a:custGeom>
              <a:avLst/>
              <a:gdLst>
                <a:gd name="T0" fmla="*/ 0 w 954"/>
                <a:gd name="T1" fmla="*/ 3 h 395"/>
                <a:gd name="T2" fmla="*/ 4 w 954"/>
                <a:gd name="T3" fmla="*/ 3 h 395"/>
                <a:gd name="T4" fmla="*/ 4 w 954"/>
                <a:gd name="T5" fmla="*/ 3 h 395"/>
                <a:gd name="T6" fmla="*/ 4 w 954"/>
                <a:gd name="T7" fmla="*/ 3 h 395"/>
                <a:gd name="T8" fmla="*/ 4 w 954"/>
                <a:gd name="T9" fmla="*/ 3 h 395"/>
                <a:gd name="T10" fmla="*/ 4 w 954"/>
                <a:gd name="T11" fmla="*/ 3 h 3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4"/>
                <a:gd name="T19" fmla="*/ 0 h 395"/>
                <a:gd name="T20" fmla="*/ 954 w 954"/>
                <a:gd name="T21" fmla="*/ 395 h 3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4" h="395">
                  <a:moveTo>
                    <a:pt x="0" y="362"/>
                  </a:moveTo>
                  <a:cubicBezTo>
                    <a:pt x="28" y="388"/>
                    <a:pt x="7" y="368"/>
                    <a:pt x="80" y="362"/>
                  </a:cubicBezTo>
                  <a:cubicBezTo>
                    <a:pt x="99" y="312"/>
                    <a:pt x="91" y="116"/>
                    <a:pt x="113" y="64"/>
                  </a:cubicBezTo>
                  <a:cubicBezTo>
                    <a:pt x="135" y="12"/>
                    <a:pt x="113" y="0"/>
                    <a:pt x="212" y="51"/>
                  </a:cubicBezTo>
                  <a:cubicBezTo>
                    <a:pt x="311" y="102"/>
                    <a:pt x="585" y="316"/>
                    <a:pt x="709" y="369"/>
                  </a:cubicBezTo>
                  <a:cubicBezTo>
                    <a:pt x="821" y="362"/>
                    <a:pt x="895" y="395"/>
                    <a:pt x="954" y="369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7" name="Line 54"/>
            <p:cNvSpPr>
              <a:spLocks noChangeShapeType="1"/>
            </p:cNvSpPr>
            <p:nvPr/>
          </p:nvSpPr>
          <p:spPr bwMode="auto">
            <a:xfrm>
              <a:off x="3139" y="2719"/>
              <a:ext cx="84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8" name="Freeform 55"/>
            <p:cNvSpPr>
              <a:spLocks/>
            </p:cNvSpPr>
            <p:nvPr/>
          </p:nvSpPr>
          <p:spPr bwMode="auto">
            <a:xfrm>
              <a:off x="2529" y="2634"/>
              <a:ext cx="457" cy="197"/>
            </a:xfrm>
            <a:custGeom>
              <a:avLst/>
              <a:gdLst>
                <a:gd name="T0" fmla="*/ 0 w 457"/>
                <a:gd name="T1" fmla="*/ 197 h 197"/>
                <a:gd name="T2" fmla="*/ 0 w 457"/>
                <a:gd name="T3" fmla="*/ 0 h 197"/>
                <a:gd name="T4" fmla="*/ 457 w 457"/>
                <a:gd name="T5" fmla="*/ 0 h 197"/>
                <a:gd name="T6" fmla="*/ 0 60000 65536"/>
                <a:gd name="T7" fmla="*/ 0 60000 65536"/>
                <a:gd name="T8" fmla="*/ 0 60000 65536"/>
                <a:gd name="T9" fmla="*/ 0 w 457"/>
                <a:gd name="T10" fmla="*/ 0 h 197"/>
                <a:gd name="T11" fmla="*/ 457 w 457"/>
                <a:gd name="T12" fmla="*/ 197 h 1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7" h="197">
                  <a:moveTo>
                    <a:pt x="0" y="197"/>
                  </a:moveTo>
                  <a:lnTo>
                    <a:pt x="0" y="0"/>
                  </a:lnTo>
                  <a:lnTo>
                    <a:pt x="457" y="0"/>
                  </a:lnTo>
                </a:path>
              </a:pathLst>
            </a:custGeom>
            <a:noFill/>
            <a:ln w="9525">
              <a:solidFill>
                <a:srgbClr val="FF9933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2" name="Group 107"/>
          <p:cNvGrpSpPr>
            <a:grpSpLocks/>
          </p:cNvGrpSpPr>
          <p:nvPr/>
        </p:nvGrpSpPr>
        <p:grpSpPr bwMode="auto">
          <a:xfrm>
            <a:off x="4665663" y="4570413"/>
            <a:ext cx="1379537" cy="173037"/>
            <a:chOff x="2939" y="2879"/>
            <a:chExt cx="869" cy="109"/>
          </a:xfrm>
        </p:grpSpPr>
        <p:sp>
          <p:nvSpPr>
            <p:cNvPr id="20551" name="Line 57"/>
            <p:cNvSpPr>
              <a:spLocks noChangeShapeType="1"/>
            </p:cNvSpPr>
            <p:nvPr/>
          </p:nvSpPr>
          <p:spPr bwMode="auto">
            <a:xfrm>
              <a:off x="2939" y="2988"/>
              <a:ext cx="12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2" name="Line 58"/>
            <p:cNvSpPr>
              <a:spLocks noChangeShapeType="1"/>
            </p:cNvSpPr>
            <p:nvPr/>
          </p:nvSpPr>
          <p:spPr bwMode="auto">
            <a:xfrm flipV="1">
              <a:off x="3064" y="2879"/>
              <a:ext cx="0" cy="10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3" name="Line 59"/>
            <p:cNvSpPr>
              <a:spLocks noChangeShapeType="1"/>
            </p:cNvSpPr>
            <p:nvPr/>
          </p:nvSpPr>
          <p:spPr bwMode="auto">
            <a:xfrm>
              <a:off x="3064" y="2879"/>
              <a:ext cx="51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4" name="Line 60"/>
            <p:cNvSpPr>
              <a:spLocks noChangeShapeType="1"/>
            </p:cNvSpPr>
            <p:nvPr/>
          </p:nvSpPr>
          <p:spPr bwMode="auto">
            <a:xfrm flipV="1">
              <a:off x="3584" y="2879"/>
              <a:ext cx="0" cy="10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5" name="Line 61"/>
            <p:cNvSpPr>
              <a:spLocks noChangeShapeType="1"/>
            </p:cNvSpPr>
            <p:nvPr/>
          </p:nvSpPr>
          <p:spPr bwMode="auto">
            <a:xfrm>
              <a:off x="3584" y="2988"/>
              <a:ext cx="22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051" name="Freeform 62"/>
          <p:cNvSpPr>
            <a:spLocks/>
          </p:cNvSpPr>
          <p:nvPr/>
        </p:nvSpPr>
        <p:spPr bwMode="auto">
          <a:xfrm>
            <a:off x="4249738" y="4643438"/>
            <a:ext cx="233362" cy="200025"/>
          </a:xfrm>
          <a:custGeom>
            <a:avLst/>
            <a:gdLst>
              <a:gd name="T0" fmla="*/ 0 w 457"/>
              <a:gd name="T1" fmla="*/ 2147483647 h 197"/>
              <a:gd name="T2" fmla="*/ 0 w 457"/>
              <a:gd name="T3" fmla="*/ 0 h 197"/>
              <a:gd name="T4" fmla="*/ 2147483647 w 457"/>
              <a:gd name="T5" fmla="*/ 0 h 197"/>
              <a:gd name="T6" fmla="*/ 0 60000 65536"/>
              <a:gd name="T7" fmla="*/ 0 60000 65536"/>
              <a:gd name="T8" fmla="*/ 0 60000 65536"/>
              <a:gd name="T9" fmla="*/ 0 w 457"/>
              <a:gd name="T10" fmla="*/ 0 h 197"/>
              <a:gd name="T11" fmla="*/ 457 w 457"/>
              <a:gd name="T12" fmla="*/ 197 h 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7" h="197">
                <a:moveTo>
                  <a:pt x="0" y="197"/>
                </a:moveTo>
                <a:lnTo>
                  <a:pt x="0" y="0"/>
                </a:lnTo>
                <a:lnTo>
                  <a:pt x="457" y="0"/>
                </a:lnTo>
              </a:path>
            </a:pathLst>
          </a:custGeom>
          <a:noFill/>
          <a:ln w="9525">
            <a:solidFill>
              <a:srgbClr val="FF9933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22" name="Text Box 63"/>
          <p:cNvSpPr txBox="1">
            <a:spLocks noChangeArrowheads="1"/>
          </p:cNvSpPr>
          <p:nvPr/>
        </p:nvSpPr>
        <p:spPr bwMode="auto">
          <a:xfrm>
            <a:off x="4843463" y="2555875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>
                <a:latin typeface="Tahoma" charset="0"/>
              </a:rPr>
              <a:t>+</a:t>
            </a:r>
            <a:endParaRPr lang="cs-CZ" sz="2000">
              <a:latin typeface="Tahoma" charset="0"/>
            </a:endParaRPr>
          </a:p>
        </p:txBody>
      </p:sp>
      <p:sp>
        <p:nvSpPr>
          <p:cNvPr id="20523" name="Text Box 64"/>
          <p:cNvSpPr txBox="1">
            <a:spLocks noChangeArrowheads="1"/>
          </p:cNvSpPr>
          <p:nvPr/>
        </p:nvSpPr>
        <p:spPr bwMode="auto">
          <a:xfrm>
            <a:off x="3106738" y="4786313"/>
            <a:ext cx="7794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>
                <a:latin typeface="Tahoma" charset="0"/>
              </a:rPr>
              <a:t>Amplifier</a:t>
            </a:r>
            <a:endParaRPr lang="cs-CZ" sz="1200">
              <a:latin typeface="Tahoma" charset="0"/>
            </a:endParaRPr>
          </a:p>
        </p:txBody>
      </p:sp>
      <p:sp>
        <p:nvSpPr>
          <p:cNvPr id="20524" name="AutoShape 65"/>
          <p:cNvSpPr>
            <a:spLocks noChangeArrowheads="1"/>
          </p:cNvSpPr>
          <p:nvPr/>
        </p:nvSpPr>
        <p:spPr bwMode="auto">
          <a:xfrm rot="5400000">
            <a:off x="4156076" y="4791075"/>
            <a:ext cx="665162" cy="757237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525" name="Text Box 66"/>
          <p:cNvSpPr txBox="1">
            <a:spLocks noChangeArrowheads="1"/>
          </p:cNvSpPr>
          <p:nvPr/>
        </p:nvSpPr>
        <p:spPr bwMode="auto">
          <a:xfrm>
            <a:off x="4044950" y="4957763"/>
            <a:ext cx="650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>
                <a:latin typeface="Tahoma" charset="0"/>
              </a:rPr>
              <a:t>Compa</a:t>
            </a:r>
          </a:p>
          <a:p>
            <a:pPr algn="l" eaLnBrk="1" hangingPunct="1"/>
            <a:r>
              <a:rPr lang="en-US" sz="1200">
                <a:latin typeface="Tahoma" charset="0"/>
              </a:rPr>
              <a:t>rator</a:t>
            </a:r>
            <a:endParaRPr lang="cs-CZ" sz="1200">
              <a:latin typeface="Tahoma" charset="0"/>
            </a:endParaRPr>
          </a:p>
        </p:txBody>
      </p:sp>
      <p:sp>
        <p:nvSpPr>
          <p:cNvPr id="20526" name="Rectangle 67"/>
          <p:cNvSpPr>
            <a:spLocks noChangeArrowheads="1"/>
          </p:cNvSpPr>
          <p:nvPr/>
        </p:nvSpPr>
        <p:spPr bwMode="auto">
          <a:xfrm>
            <a:off x="5346700" y="5527675"/>
            <a:ext cx="923925" cy="4175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Tahoma" charset="0"/>
              </a:rPr>
              <a:t>000</a:t>
            </a:r>
            <a:endParaRPr lang="cs-CZ" sz="2000">
              <a:latin typeface="Tahoma" charset="0"/>
            </a:endParaRPr>
          </a:p>
        </p:txBody>
      </p:sp>
      <p:sp>
        <p:nvSpPr>
          <p:cNvPr id="127044" name="Rectangle 68"/>
          <p:cNvSpPr>
            <a:spLocks noChangeArrowheads="1"/>
          </p:cNvSpPr>
          <p:nvPr/>
        </p:nvSpPr>
        <p:spPr bwMode="auto">
          <a:xfrm>
            <a:off x="5346700" y="5527675"/>
            <a:ext cx="923925" cy="4175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Tahoma" charset="0"/>
              </a:rPr>
              <a:t>001</a:t>
            </a:r>
            <a:endParaRPr lang="cs-CZ" sz="2000">
              <a:latin typeface="Tahoma" charset="0"/>
            </a:endParaRPr>
          </a:p>
        </p:txBody>
      </p:sp>
      <p:sp>
        <p:nvSpPr>
          <p:cNvPr id="20528" name="Text Box 69"/>
          <p:cNvSpPr txBox="1">
            <a:spLocks noChangeArrowheads="1"/>
          </p:cNvSpPr>
          <p:nvPr/>
        </p:nvSpPr>
        <p:spPr bwMode="auto">
          <a:xfrm>
            <a:off x="6659563" y="1587229"/>
            <a:ext cx="2586037" cy="504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400" dirty="0">
                <a:latin typeface="Tahoma" charset="0"/>
              </a:rPr>
              <a:t>Threshold level above </a:t>
            </a:r>
          </a:p>
          <a:p>
            <a:pPr algn="l" eaLnBrk="1" hangingPunct="1"/>
            <a:r>
              <a:rPr lang="en-US" sz="1400" dirty="0">
                <a:latin typeface="Tahoma" charset="0"/>
              </a:rPr>
              <a:t>electronic noise </a:t>
            </a:r>
          </a:p>
          <a:p>
            <a:pPr algn="l" eaLnBrk="1" hangingPunct="1">
              <a:buFont typeface="Symbol" charset="0"/>
              <a:buChar char="Þ"/>
            </a:pPr>
            <a:r>
              <a:rPr lang="en-US" sz="1400" dirty="0">
                <a:latin typeface="Tahoma" charset="0"/>
              </a:rPr>
              <a:t> </a:t>
            </a:r>
            <a:r>
              <a:rPr lang="en-US" sz="1400" b="1" dirty="0">
                <a:latin typeface="Tahoma" charset="0"/>
              </a:rPr>
              <a:t>No false counting</a:t>
            </a:r>
            <a:r>
              <a:rPr lang="en-US" sz="1400" dirty="0">
                <a:latin typeface="Tahoma" charset="0"/>
              </a:rPr>
              <a:t>. </a:t>
            </a:r>
          </a:p>
          <a:p>
            <a:pPr algn="l" eaLnBrk="1" hangingPunct="1">
              <a:buFont typeface="Symbol" charset="0"/>
              <a:buChar char="Þ"/>
            </a:pPr>
            <a:endParaRPr lang="en-US" sz="1400" dirty="0">
              <a:latin typeface="Tahoma" charset="0"/>
            </a:endParaRPr>
          </a:p>
          <a:p>
            <a:pPr algn="l" eaLnBrk="1" hangingPunct="1">
              <a:buFont typeface="Symbol" charset="0"/>
              <a:buNone/>
            </a:pPr>
            <a:r>
              <a:rPr lang="en-US" sz="1400" dirty="0">
                <a:latin typeface="Tahoma" charset="0"/>
              </a:rPr>
              <a:t>Digital integration (counting)</a:t>
            </a:r>
          </a:p>
          <a:p>
            <a:pPr algn="l" eaLnBrk="1" hangingPunct="1">
              <a:buFont typeface="Symbol" charset="0"/>
              <a:buChar char="Þ"/>
            </a:pPr>
            <a:r>
              <a:rPr lang="en-US" sz="1400" dirty="0">
                <a:latin typeface="Tahoma" charset="0"/>
              </a:rPr>
              <a:t> </a:t>
            </a:r>
            <a:r>
              <a:rPr lang="en-US" sz="1400" b="1" dirty="0">
                <a:latin typeface="Tahoma" charset="0"/>
              </a:rPr>
              <a:t>No dark current</a:t>
            </a:r>
            <a:r>
              <a:rPr lang="en-US" sz="1400" dirty="0" smtClean="0">
                <a:latin typeface="Tahoma" charset="0"/>
              </a:rPr>
              <a:t>.</a:t>
            </a:r>
            <a:endParaRPr lang="en-US" sz="1400" dirty="0">
              <a:latin typeface="Tahoma" charset="0"/>
            </a:endParaRPr>
          </a:p>
          <a:p>
            <a:pPr algn="l" eaLnBrk="1" hangingPunct="1">
              <a:buFont typeface="Symbol" charset="0"/>
              <a:buChar char="Þ"/>
            </a:pPr>
            <a:endParaRPr lang="en-US" sz="1400" dirty="0">
              <a:latin typeface="Tahoma" charset="0"/>
            </a:endParaRPr>
          </a:p>
          <a:p>
            <a:pPr algn="l" eaLnBrk="1" hangingPunct="1">
              <a:buFont typeface="Symbol" charset="0"/>
              <a:buChar char="Þ"/>
            </a:pPr>
            <a:endParaRPr lang="en-US" sz="1400" dirty="0">
              <a:latin typeface="Tahoma" charset="0"/>
            </a:endParaRPr>
          </a:p>
          <a:p>
            <a:pPr algn="l" eaLnBrk="1" hangingPunct="1">
              <a:buFont typeface="Symbol" charset="0"/>
              <a:buChar char="Þ"/>
            </a:pPr>
            <a:endParaRPr lang="en-US" sz="1400" dirty="0" smtClean="0">
              <a:latin typeface="Tahoma" charset="0"/>
            </a:endParaRPr>
          </a:p>
          <a:p>
            <a:pPr algn="l" eaLnBrk="1" hangingPunct="1">
              <a:buFont typeface="Symbol" charset="0"/>
              <a:buNone/>
            </a:pPr>
            <a:r>
              <a:rPr lang="en-US" sz="1400" b="1" dirty="0" smtClean="0">
                <a:latin typeface="Tahoma" charset="0"/>
              </a:rPr>
              <a:t>Unlimited </a:t>
            </a:r>
            <a:r>
              <a:rPr lang="en-US" sz="1400" b="1" dirty="0">
                <a:latin typeface="Tahoma" charset="0"/>
              </a:rPr>
              <a:t>dynamic range</a:t>
            </a:r>
            <a:r>
              <a:rPr lang="en-US" sz="1400" dirty="0">
                <a:latin typeface="Tahoma" charset="0"/>
              </a:rPr>
              <a:t> </a:t>
            </a:r>
          </a:p>
          <a:p>
            <a:pPr algn="l" eaLnBrk="1" hangingPunct="1">
              <a:buFont typeface="Symbol" charset="0"/>
              <a:buNone/>
            </a:pPr>
            <a:r>
              <a:rPr lang="en-US" sz="1400" dirty="0">
                <a:latin typeface="Tahoma" charset="0"/>
              </a:rPr>
              <a:t>and exposure time. Counts obey </a:t>
            </a:r>
            <a:r>
              <a:rPr lang="en-US" sz="1400" dirty="0" err="1">
                <a:latin typeface="Tahoma" charset="0"/>
              </a:rPr>
              <a:t>poissonian</a:t>
            </a:r>
            <a:r>
              <a:rPr lang="en-US" sz="1400" dirty="0">
                <a:latin typeface="Tahoma" charset="0"/>
              </a:rPr>
              <a:t> distribution.</a:t>
            </a:r>
          </a:p>
          <a:p>
            <a:pPr algn="l" eaLnBrk="1" hangingPunct="1">
              <a:buFont typeface="Symbol" charset="0"/>
              <a:buNone/>
            </a:pPr>
            <a:endParaRPr lang="en-US" sz="1400" dirty="0">
              <a:latin typeface="Tahoma" charset="0"/>
            </a:endParaRPr>
          </a:p>
          <a:p>
            <a:pPr algn="l" eaLnBrk="1" hangingPunct="1">
              <a:buFont typeface="Symbol" charset="0"/>
              <a:buNone/>
            </a:pPr>
            <a:r>
              <a:rPr lang="en-US" sz="1400" b="1" dirty="0">
                <a:latin typeface="Tahoma" charset="0"/>
              </a:rPr>
              <a:t>65k spectroscopic chains</a:t>
            </a:r>
            <a:r>
              <a:rPr lang="en-US" sz="1400" dirty="0">
                <a:latin typeface="Tahoma" charset="0"/>
              </a:rPr>
              <a:t>:</a:t>
            </a:r>
          </a:p>
          <a:p>
            <a:pPr algn="l" eaLnBrk="1" hangingPunct="1">
              <a:buFontTx/>
              <a:buChar char="-"/>
            </a:pPr>
            <a:r>
              <a:rPr lang="en-US" sz="1400" dirty="0">
                <a:latin typeface="Tahoma" charset="0"/>
              </a:rPr>
              <a:t> SCA in case of </a:t>
            </a:r>
            <a:r>
              <a:rPr lang="en-US" sz="1400" dirty="0" err="1">
                <a:latin typeface="Tahoma" charset="0"/>
              </a:rPr>
              <a:t>Medipix</a:t>
            </a:r>
            <a:endParaRPr lang="en-US" sz="1400" dirty="0">
              <a:latin typeface="Tahoma" charset="0"/>
            </a:endParaRPr>
          </a:p>
          <a:p>
            <a:pPr algn="l" eaLnBrk="1" hangingPunct="1">
              <a:buFontTx/>
              <a:buChar char="-"/>
            </a:pPr>
            <a:r>
              <a:rPr lang="en-US" sz="1400" dirty="0">
                <a:latin typeface="Tahoma" charset="0"/>
              </a:rPr>
              <a:t> MCA in case of </a:t>
            </a:r>
            <a:r>
              <a:rPr lang="en-US" sz="1400" dirty="0" err="1" smtClean="0">
                <a:latin typeface="Tahoma" charset="0"/>
              </a:rPr>
              <a:t>Timepix</a:t>
            </a:r>
            <a:endParaRPr lang="en-US" sz="1400" dirty="0" smtClean="0">
              <a:latin typeface="Tahoma" charset="0"/>
            </a:endParaRPr>
          </a:p>
          <a:p>
            <a:pPr algn="l" eaLnBrk="1" hangingPunct="1">
              <a:buFontTx/>
              <a:buChar char="-"/>
            </a:pPr>
            <a:r>
              <a:rPr lang="en-US" sz="1400" dirty="0" smtClean="0">
                <a:latin typeface="Tahoma" charset="0"/>
              </a:rPr>
              <a:t> MCA+TDC with Timepix3</a:t>
            </a:r>
            <a:endParaRPr lang="en-US" sz="1400" dirty="0">
              <a:latin typeface="Tahoma" charset="0"/>
            </a:endParaRPr>
          </a:p>
          <a:p>
            <a:pPr algn="l" eaLnBrk="1" hangingPunct="1">
              <a:buFontTx/>
              <a:buChar char="-"/>
            </a:pPr>
            <a:endParaRPr lang="en-US" sz="1400" dirty="0">
              <a:latin typeface="Tahoma" charset="0"/>
            </a:endParaRPr>
          </a:p>
          <a:p>
            <a:pPr algn="l" eaLnBrk="1" hangingPunct="1"/>
            <a:r>
              <a:rPr lang="en-US" sz="1400" b="1" dirty="0">
                <a:latin typeface="Tahoma" charset="0"/>
              </a:rPr>
              <a:t>Energy calibration</a:t>
            </a:r>
            <a:r>
              <a:rPr lang="en-US" sz="1400" dirty="0">
                <a:latin typeface="Tahoma" charset="0"/>
              </a:rPr>
              <a:t> </a:t>
            </a:r>
            <a:r>
              <a:rPr lang="en-US" sz="1400" dirty="0" smtClean="0">
                <a:latin typeface="Tahoma" charset="0"/>
              </a:rPr>
              <a:t>(Calibration of 65k MCA! Question: how </a:t>
            </a:r>
            <a:r>
              <a:rPr lang="en-US" sz="1400" dirty="0">
                <a:latin typeface="Tahoma" charset="0"/>
              </a:rPr>
              <a:t>to deposit defined energy into a </a:t>
            </a:r>
            <a:r>
              <a:rPr lang="en-US" sz="1400" dirty="0" smtClean="0">
                <a:latin typeface="Tahoma" charset="0"/>
              </a:rPr>
              <a:t>volume 55x55x300 </a:t>
            </a:r>
            <a:r>
              <a:rPr lang="el-GR" sz="1400" dirty="0" smtClean="0">
                <a:latin typeface="Tahoma" charset="0"/>
                <a:cs typeface="Tahoma" charset="0"/>
              </a:rPr>
              <a:t>μ</a:t>
            </a:r>
            <a:r>
              <a:rPr lang="en-US" sz="1400" dirty="0" smtClean="0">
                <a:latin typeface="Tahoma" charset="0"/>
              </a:rPr>
              <a:t>m</a:t>
            </a:r>
            <a:r>
              <a:rPr lang="en-US" sz="1400" baseline="30000" dirty="0" smtClean="0">
                <a:latin typeface="Tahoma" charset="0"/>
              </a:rPr>
              <a:t>3</a:t>
            </a:r>
            <a:r>
              <a:rPr lang="en-US" sz="1400" dirty="0">
                <a:latin typeface="Tahoma" charset="0"/>
              </a:rPr>
              <a:t>?)</a:t>
            </a:r>
            <a:endParaRPr lang="cs-CZ" sz="1400" dirty="0">
              <a:latin typeface="Tahoma" charset="0"/>
            </a:endParaRPr>
          </a:p>
        </p:txBody>
      </p:sp>
      <p:sp>
        <p:nvSpPr>
          <p:cNvPr id="20529" name="AutoShape 70"/>
          <p:cNvSpPr>
            <a:spLocks noChangeArrowheads="1"/>
          </p:cNvSpPr>
          <p:nvPr/>
        </p:nvSpPr>
        <p:spPr bwMode="auto">
          <a:xfrm>
            <a:off x="7335838" y="3027891"/>
            <a:ext cx="524051" cy="3889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20530" name="Line 71"/>
          <p:cNvSpPr>
            <a:spLocks noChangeShapeType="1"/>
          </p:cNvSpPr>
          <p:nvPr/>
        </p:nvSpPr>
        <p:spPr bwMode="auto">
          <a:xfrm flipH="1">
            <a:off x="2484438" y="4019550"/>
            <a:ext cx="0" cy="307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31" name="Line 72"/>
          <p:cNvSpPr>
            <a:spLocks noChangeShapeType="1"/>
          </p:cNvSpPr>
          <p:nvPr/>
        </p:nvSpPr>
        <p:spPr bwMode="auto">
          <a:xfrm flipH="1">
            <a:off x="2484438" y="4410075"/>
            <a:ext cx="0" cy="307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32" name="Line 73"/>
          <p:cNvSpPr>
            <a:spLocks noChangeShapeType="1"/>
          </p:cNvSpPr>
          <p:nvPr/>
        </p:nvSpPr>
        <p:spPr bwMode="auto">
          <a:xfrm flipH="1">
            <a:off x="2484438" y="3241675"/>
            <a:ext cx="0" cy="307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33" name="Line 74"/>
          <p:cNvSpPr>
            <a:spLocks noChangeShapeType="1"/>
          </p:cNvSpPr>
          <p:nvPr/>
        </p:nvSpPr>
        <p:spPr bwMode="auto">
          <a:xfrm flipH="1">
            <a:off x="2484438" y="2852738"/>
            <a:ext cx="0" cy="307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34" name="Text Box 75"/>
          <p:cNvSpPr txBox="1">
            <a:spLocks noChangeArrowheads="1"/>
          </p:cNvSpPr>
          <p:nvPr/>
        </p:nvSpPr>
        <p:spPr bwMode="auto">
          <a:xfrm rot="-5400000">
            <a:off x="352425" y="3209925"/>
            <a:ext cx="1036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Bias Voltage</a:t>
            </a:r>
            <a:endParaRPr lang="cs-CZ" sz="1200"/>
          </a:p>
        </p:txBody>
      </p:sp>
      <p:sp>
        <p:nvSpPr>
          <p:cNvPr id="20535" name="Text Box 76"/>
          <p:cNvSpPr txBox="1">
            <a:spLocks noChangeArrowheads="1"/>
          </p:cNvSpPr>
          <p:nvPr/>
        </p:nvSpPr>
        <p:spPr bwMode="auto">
          <a:xfrm rot="-5400000">
            <a:off x="1009650" y="4943476"/>
            <a:ext cx="83343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/>
              <a:t>Common</a:t>
            </a:r>
          </a:p>
          <a:p>
            <a:pPr algn="r" eaLnBrk="1" hangingPunct="1"/>
            <a:r>
              <a:rPr lang="en-US" sz="1200"/>
              <a:t>back-side</a:t>
            </a:r>
          </a:p>
          <a:p>
            <a:pPr algn="r" eaLnBrk="1" hangingPunct="1"/>
            <a:r>
              <a:rPr lang="en-US" sz="1200"/>
              <a:t>electrode</a:t>
            </a:r>
            <a:endParaRPr lang="cs-CZ" sz="1200"/>
          </a:p>
        </p:txBody>
      </p:sp>
      <p:sp>
        <p:nvSpPr>
          <p:cNvPr id="20536" name="Text Box 77"/>
          <p:cNvSpPr txBox="1">
            <a:spLocks noChangeArrowheads="1"/>
          </p:cNvSpPr>
          <p:nvPr/>
        </p:nvSpPr>
        <p:spPr bwMode="auto">
          <a:xfrm rot="-5400000">
            <a:off x="1963738" y="4935538"/>
            <a:ext cx="8175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/>
              <a:t>Pixelated</a:t>
            </a:r>
          </a:p>
          <a:p>
            <a:pPr algn="r" eaLnBrk="1" hangingPunct="1"/>
            <a:r>
              <a:rPr lang="en-US" sz="1200"/>
              <a:t>front-side</a:t>
            </a:r>
          </a:p>
          <a:p>
            <a:pPr algn="r" eaLnBrk="1" hangingPunct="1"/>
            <a:r>
              <a:rPr lang="en-US" sz="1200"/>
              <a:t>electrode</a:t>
            </a:r>
            <a:endParaRPr lang="cs-CZ" sz="1200"/>
          </a:p>
        </p:txBody>
      </p:sp>
      <p:sp>
        <p:nvSpPr>
          <p:cNvPr id="20537" name="Text Box 84"/>
          <p:cNvSpPr txBox="1">
            <a:spLocks noChangeArrowheads="1"/>
          </p:cNvSpPr>
          <p:nvPr/>
        </p:nvSpPr>
        <p:spPr bwMode="auto">
          <a:xfrm>
            <a:off x="2628900" y="6027738"/>
            <a:ext cx="2185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/>
              <a:t>Pixel electronics</a:t>
            </a:r>
            <a:endParaRPr lang="cs-CZ" sz="2000" b="1"/>
          </a:p>
        </p:txBody>
      </p:sp>
      <p:grpSp>
        <p:nvGrpSpPr>
          <p:cNvPr id="13" name="Group 88"/>
          <p:cNvGrpSpPr>
            <a:grpSpLocks/>
          </p:cNvGrpSpPr>
          <p:nvPr/>
        </p:nvGrpSpPr>
        <p:grpSpPr bwMode="auto">
          <a:xfrm>
            <a:off x="2868613" y="4281488"/>
            <a:ext cx="3213100" cy="1538287"/>
            <a:chOff x="1807" y="2697"/>
            <a:chExt cx="2024" cy="969"/>
          </a:xfrm>
        </p:grpSpPr>
        <p:sp>
          <p:nvSpPr>
            <p:cNvPr id="20549" name="Text Box 51"/>
            <p:cNvSpPr txBox="1">
              <a:spLocks noChangeArrowheads="1"/>
            </p:cNvSpPr>
            <p:nvPr/>
          </p:nvSpPr>
          <p:spPr bwMode="auto">
            <a:xfrm>
              <a:off x="1807" y="3340"/>
              <a:ext cx="603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400">
                  <a:latin typeface="Tahoma" charset="0"/>
                </a:rPr>
                <a:t>Threshold</a:t>
              </a:r>
            </a:p>
            <a:p>
              <a:pPr algn="r" eaLnBrk="1" hangingPunct="1"/>
              <a:r>
                <a:rPr lang="en-US" sz="1400">
                  <a:latin typeface="Tahoma" charset="0"/>
                </a:rPr>
                <a:t>level</a:t>
              </a:r>
              <a:endParaRPr lang="cs-CZ" sz="1400">
                <a:latin typeface="Tahoma" charset="0"/>
              </a:endParaRPr>
            </a:p>
          </p:txBody>
        </p:sp>
        <p:sp>
          <p:nvSpPr>
            <p:cNvPr id="20550" name="Line 85"/>
            <p:cNvSpPr>
              <a:spLocks noChangeShapeType="1"/>
            </p:cNvSpPr>
            <p:nvPr/>
          </p:nvSpPr>
          <p:spPr bwMode="auto">
            <a:xfrm>
              <a:off x="2994" y="2697"/>
              <a:ext cx="837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072" name="Freeform 88"/>
          <p:cNvSpPr>
            <a:spLocks/>
          </p:cNvSpPr>
          <p:nvPr/>
        </p:nvSpPr>
        <p:spPr bwMode="auto">
          <a:xfrm>
            <a:off x="4681538" y="4572000"/>
            <a:ext cx="1166812" cy="176213"/>
          </a:xfrm>
          <a:custGeom>
            <a:avLst/>
            <a:gdLst>
              <a:gd name="T0" fmla="*/ 0 w 735"/>
              <a:gd name="T1" fmla="*/ 2147483647 h 111"/>
              <a:gd name="T2" fmla="*/ 2147483647 w 735"/>
              <a:gd name="T3" fmla="*/ 2147483647 h 111"/>
              <a:gd name="T4" fmla="*/ 2147483647 w 735"/>
              <a:gd name="T5" fmla="*/ 0 h 111"/>
              <a:gd name="T6" fmla="*/ 2147483647 w 735"/>
              <a:gd name="T7" fmla="*/ 0 h 111"/>
              <a:gd name="T8" fmla="*/ 2147483647 w 735"/>
              <a:gd name="T9" fmla="*/ 2147483647 h 111"/>
              <a:gd name="T10" fmla="*/ 2147483647 w 735"/>
              <a:gd name="T11" fmla="*/ 2147483647 h 111"/>
              <a:gd name="T12" fmla="*/ 2147483647 w 735"/>
              <a:gd name="T13" fmla="*/ 0 h 111"/>
              <a:gd name="T14" fmla="*/ 2147483647 w 735"/>
              <a:gd name="T15" fmla="*/ 0 h 111"/>
              <a:gd name="T16" fmla="*/ 2147483647 w 735"/>
              <a:gd name="T17" fmla="*/ 2147483647 h 111"/>
              <a:gd name="T18" fmla="*/ 2147483647 w 735"/>
              <a:gd name="T19" fmla="*/ 2147483647 h 111"/>
              <a:gd name="T20" fmla="*/ 2147483647 w 735"/>
              <a:gd name="T21" fmla="*/ 0 h 111"/>
              <a:gd name="T22" fmla="*/ 2147483647 w 735"/>
              <a:gd name="T23" fmla="*/ 0 h 111"/>
              <a:gd name="T24" fmla="*/ 2147483647 w 735"/>
              <a:gd name="T25" fmla="*/ 2147483647 h 111"/>
              <a:gd name="T26" fmla="*/ 2147483647 w 735"/>
              <a:gd name="T27" fmla="*/ 2147483647 h 111"/>
              <a:gd name="T28" fmla="*/ 2147483647 w 735"/>
              <a:gd name="T29" fmla="*/ 0 h 111"/>
              <a:gd name="T30" fmla="*/ 2147483647 w 735"/>
              <a:gd name="T31" fmla="*/ 0 h 111"/>
              <a:gd name="T32" fmla="*/ 2147483647 w 735"/>
              <a:gd name="T33" fmla="*/ 2147483647 h 111"/>
              <a:gd name="T34" fmla="*/ 2147483647 w 735"/>
              <a:gd name="T35" fmla="*/ 2147483647 h 111"/>
              <a:gd name="T36" fmla="*/ 2147483647 w 735"/>
              <a:gd name="T37" fmla="*/ 0 h 111"/>
              <a:gd name="T38" fmla="*/ 2147483647 w 735"/>
              <a:gd name="T39" fmla="*/ 0 h 111"/>
              <a:gd name="T40" fmla="*/ 2147483647 w 735"/>
              <a:gd name="T41" fmla="*/ 2147483647 h 111"/>
              <a:gd name="T42" fmla="*/ 2147483647 w 735"/>
              <a:gd name="T43" fmla="*/ 2147483647 h 111"/>
              <a:gd name="T44" fmla="*/ 2147483647 w 735"/>
              <a:gd name="T45" fmla="*/ 0 h 111"/>
              <a:gd name="T46" fmla="*/ 2147483647 w 735"/>
              <a:gd name="T47" fmla="*/ 0 h 111"/>
              <a:gd name="T48" fmla="*/ 2147483647 w 735"/>
              <a:gd name="T49" fmla="*/ 2147483647 h 111"/>
              <a:gd name="T50" fmla="*/ 2147483647 w 735"/>
              <a:gd name="T51" fmla="*/ 2147483647 h 111"/>
              <a:gd name="T52" fmla="*/ 2147483647 w 735"/>
              <a:gd name="T53" fmla="*/ 0 h 111"/>
              <a:gd name="T54" fmla="*/ 2147483647 w 735"/>
              <a:gd name="T55" fmla="*/ 0 h 111"/>
              <a:gd name="T56" fmla="*/ 2147483647 w 735"/>
              <a:gd name="T57" fmla="*/ 2147483647 h 111"/>
              <a:gd name="T58" fmla="*/ 2147483647 w 735"/>
              <a:gd name="T59" fmla="*/ 2147483647 h 1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35"/>
              <a:gd name="T91" fmla="*/ 0 h 111"/>
              <a:gd name="T92" fmla="*/ 735 w 735"/>
              <a:gd name="T93" fmla="*/ 111 h 11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35" h="111">
                <a:moveTo>
                  <a:pt x="0" y="111"/>
                </a:moveTo>
                <a:lnTo>
                  <a:pt x="117" y="105"/>
                </a:lnTo>
                <a:lnTo>
                  <a:pt x="117" y="0"/>
                </a:lnTo>
                <a:lnTo>
                  <a:pt x="156" y="0"/>
                </a:lnTo>
                <a:lnTo>
                  <a:pt x="156" y="111"/>
                </a:lnTo>
                <a:lnTo>
                  <a:pt x="192" y="111"/>
                </a:lnTo>
                <a:lnTo>
                  <a:pt x="192" y="0"/>
                </a:lnTo>
                <a:lnTo>
                  <a:pt x="231" y="0"/>
                </a:lnTo>
                <a:lnTo>
                  <a:pt x="231" y="111"/>
                </a:lnTo>
                <a:lnTo>
                  <a:pt x="267" y="111"/>
                </a:lnTo>
                <a:lnTo>
                  <a:pt x="267" y="0"/>
                </a:lnTo>
                <a:lnTo>
                  <a:pt x="303" y="0"/>
                </a:lnTo>
                <a:lnTo>
                  <a:pt x="303" y="108"/>
                </a:lnTo>
                <a:lnTo>
                  <a:pt x="339" y="108"/>
                </a:lnTo>
                <a:lnTo>
                  <a:pt x="339" y="0"/>
                </a:lnTo>
                <a:lnTo>
                  <a:pt x="378" y="0"/>
                </a:lnTo>
                <a:lnTo>
                  <a:pt x="378" y="108"/>
                </a:lnTo>
                <a:lnTo>
                  <a:pt x="414" y="108"/>
                </a:lnTo>
                <a:lnTo>
                  <a:pt x="414" y="0"/>
                </a:lnTo>
                <a:lnTo>
                  <a:pt x="450" y="0"/>
                </a:lnTo>
                <a:lnTo>
                  <a:pt x="450" y="108"/>
                </a:lnTo>
                <a:lnTo>
                  <a:pt x="486" y="108"/>
                </a:lnTo>
                <a:lnTo>
                  <a:pt x="486" y="0"/>
                </a:lnTo>
                <a:lnTo>
                  <a:pt x="522" y="0"/>
                </a:lnTo>
                <a:lnTo>
                  <a:pt x="522" y="111"/>
                </a:lnTo>
                <a:lnTo>
                  <a:pt x="561" y="111"/>
                </a:lnTo>
                <a:lnTo>
                  <a:pt x="561" y="0"/>
                </a:lnTo>
                <a:lnTo>
                  <a:pt x="600" y="0"/>
                </a:lnTo>
                <a:lnTo>
                  <a:pt x="600" y="108"/>
                </a:lnTo>
                <a:lnTo>
                  <a:pt x="735" y="108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" name="Group 94"/>
          <p:cNvGrpSpPr>
            <a:grpSpLocks/>
          </p:cNvGrpSpPr>
          <p:nvPr/>
        </p:nvGrpSpPr>
        <p:grpSpPr bwMode="auto">
          <a:xfrm>
            <a:off x="4683125" y="4070350"/>
            <a:ext cx="1166813" cy="674688"/>
            <a:chOff x="2944" y="2564"/>
            <a:chExt cx="735" cy="425"/>
          </a:xfrm>
        </p:grpSpPr>
        <p:sp>
          <p:nvSpPr>
            <p:cNvPr id="20547" name="Freeform 53"/>
            <p:cNvSpPr>
              <a:spLocks/>
            </p:cNvSpPr>
            <p:nvPr/>
          </p:nvSpPr>
          <p:spPr bwMode="auto">
            <a:xfrm>
              <a:off x="3019" y="2564"/>
              <a:ext cx="534" cy="253"/>
            </a:xfrm>
            <a:custGeom>
              <a:avLst/>
              <a:gdLst>
                <a:gd name="T0" fmla="*/ 0 w 954"/>
                <a:gd name="T1" fmla="*/ 1 h 395"/>
                <a:gd name="T2" fmla="*/ 1 w 954"/>
                <a:gd name="T3" fmla="*/ 1 h 395"/>
                <a:gd name="T4" fmla="*/ 1 w 954"/>
                <a:gd name="T5" fmla="*/ 1 h 395"/>
                <a:gd name="T6" fmla="*/ 1 w 954"/>
                <a:gd name="T7" fmla="*/ 1 h 395"/>
                <a:gd name="T8" fmla="*/ 1 w 954"/>
                <a:gd name="T9" fmla="*/ 1 h 395"/>
                <a:gd name="T10" fmla="*/ 1 w 954"/>
                <a:gd name="T11" fmla="*/ 1 h 3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4"/>
                <a:gd name="T19" fmla="*/ 0 h 395"/>
                <a:gd name="T20" fmla="*/ 954 w 954"/>
                <a:gd name="T21" fmla="*/ 395 h 3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4" h="395">
                  <a:moveTo>
                    <a:pt x="0" y="362"/>
                  </a:moveTo>
                  <a:cubicBezTo>
                    <a:pt x="28" y="388"/>
                    <a:pt x="7" y="368"/>
                    <a:pt x="80" y="362"/>
                  </a:cubicBezTo>
                  <a:cubicBezTo>
                    <a:pt x="99" y="312"/>
                    <a:pt x="91" y="116"/>
                    <a:pt x="113" y="64"/>
                  </a:cubicBezTo>
                  <a:cubicBezTo>
                    <a:pt x="135" y="12"/>
                    <a:pt x="113" y="0"/>
                    <a:pt x="212" y="51"/>
                  </a:cubicBezTo>
                  <a:cubicBezTo>
                    <a:pt x="311" y="102"/>
                    <a:pt x="585" y="316"/>
                    <a:pt x="709" y="369"/>
                  </a:cubicBezTo>
                  <a:cubicBezTo>
                    <a:pt x="821" y="362"/>
                    <a:pt x="895" y="395"/>
                    <a:pt x="954" y="369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8" name="Freeform 93"/>
            <p:cNvSpPr>
              <a:spLocks/>
            </p:cNvSpPr>
            <p:nvPr/>
          </p:nvSpPr>
          <p:spPr bwMode="auto">
            <a:xfrm>
              <a:off x="2944" y="2878"/>
              <a:ext cx="735" cy="111"/>
            </a:xfrm>
            <a:custGeom>
              <a:avLst/>
              <a:gdLst>
                <a:gd name="T0" fmla="*/ 0 w 735"/>
                <a:gd name="T1" fmla="*/ 111 h 111"/>
                <a:gd name="T2" fmla="*/ 117 w 735"/>
                <a:gd name="T3" fmla="*/ 105 h 111"/>
                <a:gd name="T4" fmla="*/ 117 w 735"/>
                <a:gd name="T5" fmla="*/ 0 h 111"/>
                <a:gd name="T6" fmla="*/ 156 w 735"/>
                <a:gd name="T7" fmla="*/ 0 h 111"/>
                <a:gd name="T8" fmla="*/ 156 w 735"/>
                <a:gd name="T9" fmla="*/ 111 h 111"/>
                <a:gd name="T10" fmla="*/ 192 w 735"/>
                <a:gd name="T11" fmla="*/ 111 h 111"/>
                <a:gd name="T12" fmla="*/ 192 w 735"/>
                <a:gd name="T13" fmla="*/ 0 h 111"/>
                <a:gd name="T14" fmla="*/ 231 w 735"/>
                <a:gd name="T15" fmla="*/ 0 h 111"/>
                <a:gd name="T16" fmla="*/ 231 w 735"/>
                <a:gd name="T17" fmla="*/ 111 h 111"/>
                <a:gd name="T18" fmla="*/ 267 w 735"/>
                <a:gd name="T19" fmla="*/ 111 h 111"/>
                <a:gd name="T20" fmla="*/ 267 w 735"/>
                <a:gd name="T21" fmla="*/ 0 h 111"/>
                <a:gd name="T22" fmla="*/ 303 w 735"/>
                <a:gd name="T23" fmla="*/ 0 h 111"/>
                <a:gd name="T24" fmla="*/ 303 w 735"/>
                <a:gd name="T25" fmla="*/ 108 h 111"/>
                <a:gd name="T26" fmla="*/ 339 w 735"/>
                <a:gd name="T27" fmla="*/ 108 h 111"/>
                <a:gd name="T28" fmla="*/ 735 w 735"/>
                <a:gd name="T29" fmla="*/ 108 h 1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35"/>
                <a:gd name="T46" fmla="*/ 0 h 111"/>
                <a:gd name="T47" fmla="*/ 735 w 735"/>
                <a:gd name="T48" fmla="*/ 111 h 1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35" h="111">
                  <a:moveTo>
                    <a:pt x="0" y="111"/>
                  </a:moveTo>
                  <a:lnTo>
                    <a:pt x="117" y="105"/>
                  </a:lnTo>
                  <a:lnTo>
                    <a:pt x="117" y="0"/>
                  </a:lnTo>
                  <a:lnTo>
                    <a:pt x="156" y="0"/>
                  </a:lnTo>
                  <a:lnTo>
                    <a:pt x="156" y="111"/>
                  </a:lnTo>
                  <a:lnTo>
                    <a:pt x="192" y="111"/>
                  </a:lnTo>
                  <a:lnTo>
                    <a:pt x="192" y="0"/>
                  </a:lnTo>
                  <a:lnTo>
                    <a:pt x="231" y="0"/>
                  </a:lnTo>
                  <a:lnTo>
                    <a:pt x="231" y="111"/>
                  </a:lnTo>
                  <a:lnTo>
                    <a:pt x="267" y="111"/>
                  </a:lnTo>
                  <a:lnTo>
                    <a:pt x="267" y="0"/>
                  </a:lnTo>
                  <a:lnTo>
                    <a:pt x="303" y="0"/>
                  </a:lnTo>
                  <a:lnTo>
                    <a:pt x="303" y="108"/>
                  </a:lnTo>
                  <a:lnTo>
                    <a:pt x="339" y="108"/>
                  </a:lnTo>
                  <a:lnTo>
                    <a:pt x="735" y="10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Rectangle 68"/>
          <p:cNvSpPr>
            <a:spLocks noChangeArrowheads="1"/>
          </p:cNvSpPr>
          <p:nvPr/>
        </p:nvSpPr>
        <p:spPr bwMode="auto">
          <a:xfrm>
            <a:off x="5346700" y="5527675"/>
            <a:ext cx="923925" cy="4175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Tahoma" charset="0"/>
              </a:rPr>
              <a:t>007</a:t>
            </a:r>
            <a:endParaRPr lang="cs-CZ" sz="2000">
              <a:latin typeface="Tahoma" charset="0"/>
            </a:endParaRPr>
          </a:p>
        </p:txBody>
      </p:sp>
      <p:sp>
        <p:nvSpPr>
          <p:cNvPr id="4" name="Rectangle 68"/>
          <p:cNvSpPr>
            <a:spLocks noChangeArrowheads="1"/>
          </p:cNvSpPr>
          <p:nvPr/>
        </p:nvSpPr>
        <p:spPr bwMode="auto">
          <a:xfrm>
            <a:off x="5346700" y="5527675"/>
            <a:ext cx="923925" cy="4175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Tahoma" charset="0"/>
              </a:rPr>
              <a:t>003</a:t>
            </a:r>
            <a:endParaRPr lang="cs-CZ" sz="2000">
              <a:latin typeface="Tahoma" charset="0"/>
            </a:endParaRPr>
          </a:p>
        </p:txBody>
      </p:sp>
      <p:sp>
        <p:nvSpPr>
          <p:cNvPr id="42081" name="Text Box 97"/>
          <p:cNvSpPr txBox="1">
            <a:spLocks noChangeArrowheads="1"/>
          </p:cNvSpPr>
          <p:nvPr/>
        </p:nvSpPr>
        <p:spPr bwMode="auto">
          <a:xfrm>
            <a:off x="5178425" y="5214938"/>
            <a:ext cx="1104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Particle count</a:t>
            </a:r>
            <a:endParaRPr lang="cs-CZ" sz="1200"/>
          </a:p>
        </p:txBody>
      </p:sp>
      <p:sp>
        <p:nvSpPr>
          <p:cNvPr id="42082" name="Text Box 98"/>
          <p:cNvSpPr txBox="1">
            <a:spLocks noChangeArrowheads="1"/>
          </p:cNvSpPr>
          <p:nvPr/>
        </p:nvSpPr>
        <p:spPr bwMode="auto">
          <a:xfrm>
            <a:off x="5183188" y="5216525"/>
            <a:ext cx="66516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Energy</a:t>
            </a:r>
            <a:endParaRPr lang="cs-CZ" sz="1200"/>
          </a:p>
        </p:txBody>
      </p:sp>
      <p:sp>
        <p:nvSpPr>
          <p:cNvPr id="42092" name="Text Box 84"/>
          <p:cNvSpPr txBox="1">
            <a:spLocks noChangeArrowheads="1"/>
          </p:cNvSpPr>
          <p:nvPr/>
        </p:nvSpPr>
        <p:spPr bwMode="auto">
          <a:xfrm>
            <a:off x="4929188" y="6088063"/>
            <a:ext cx="17795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Timepix TOT mode</a:t>
            </a:r>
            <a:endParaRPr lang="cs-CZ" sz="1400" b="1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92" grpId="0" animBg="1"/>
      <p:bldP spid="126992" grpId="1" animBg="1"/>
      <p:bldP spid="127018" grpId="0" animBg="1"/>
      <p:bldP spid="42051" grpId="0" animBg="1"/>
      <p:bldP spid="127044" grpId="0" animBg="1"/>
      <p:bldP spid="42072" grpId="0" animBg="1"/>
      <p:bldP spid="42072" grpId="1" animBg="1"/>
      <p:bldP spid="3" grpId="0" animBg="1"/>
      <p:bldP spid="42081" grpId="0"/>
      <p:bldP spid="42082" grpId="0"/>
      <p:bldP spid="42092" grpId="0"/>
    </p:bldLst>
  </p:timing>
</p:sld>
</file>

<file path=ppt/theme/theme1.xml><?xml version="1.0" encoding="utf-8"?>
<a:theme xmlns:a="http://schemas.openxmlformats.org/drawingml/2006/main" name="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ＭＳ Ｐゴシック"/>
        <a:cs typeface="Arial"/>
      </a:majorFont>
      <a:minorFont>
        <a:latin typeface="Tahom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5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6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7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48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9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0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ＭＳ Ｐゴシック"/>
        <a:cs typeface="Arial"/>
      </a:majorFont>
      <a:minorFont>
        <a:latin typeface="Tahom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8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ＭＳ Ｐゴシック"/>
        <a:cs typeface="Arial"/>
      </a:majorFont>
      <a:minorFont>
        <a:latin typeface="Tahom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4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6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7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8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9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1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0_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21834</TotalTime>
  <Words>4242</Words>
  <Application>Microsoft Macintosh PowerPoint</Application>
  <PresentationFormat>On-screen Show (4:3)</PresentationFormat>
  <Paragraphs>471</Paragraphs>
  <Slides>40</Slides>
  <Notes>18</Notes>
  <HiddenSlides>0</HiddenSlides>
  <MMClips>6</MMClips>
  <ScaleCrop>false</ScaleCrop>
  <HeadingPairs>
    <vt:vector size="6" baseType="variant">
      <vt:variant>
        <vt:lpstr>Theme</vt:lpstr>
      </vt:variant>
      <vt:variant>
        <vt:i4>16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7" baseType="lpstr">
      <vt:lpstr>utef</vt:lpstr>
      <vt:lpstr>14_utef</vt:lpstr>
      <vt:lpstr>15_utef</vt:lpstr>
      <vt:lpstr>16_utef</vt:lpstr>
      <vt:lpstr>17_utef</vt:lpstr>
      <vt:lpstr>18_utef</vt:lpstr>
      <vt:lpstr>19_utef</vt:lpstr>
      <vt:lpstr>21_utef</vt:lpstr>
      <vt:lpstr>20_utef</vt:lpstr>
      <vt:lpstr>45_utef</vt:lpstr>
      <vt:lpstr>46_utef</vt:lpstr>
      <vt:lpstr>47_utef</vt:lpstr>
      <vt:lpstr>48_utef</vt:lpstr>
      <vt:lpstr>49_utef</vt:lpstr>
      <vt:lpstr>50_utef</vt:lpstr>
      <vt:lpstr>8_utef</vt:lpstr>
      <vt:lpstr>Picture</vt:lpstr>
      <vt:lpstr>Semiconductor hybrid pixel detectors for detection of neutrons </vt:lpstr>
      <vt:lpstr>Outline</vt:lpstr>
      <vt:lpstr>The world of neutrons is very colorful</vt:lpstr>
      <vt:lpstr>About neutron converters, detectors  and radiation background</vt:lpstr>
      <vt:lpstr>Why semiconductor neutron detectors can compete with gas and scintillating detectors?</vt:lpstr>
      <vt:lpstr>Response of the silicon diode with CH2 converter to 4.2 MeV neutrons (recoil proton spectroscopy)</vt:lpstr>
      <vt:lpstr>Responses of semiconductor diode  with 6LiF converter  to thermal and fast neutrons</vt:lpstr>
      <vt:lpstr> Medipix/Timepix hybrid  pixel detector device</vt:lpstr>
      <vt:lpstr>Medipix – single quantum counting detector Timepix - spectroscopic pixel detector with ToT and ToA modes of operation</vt:lpstr>
      <vt:lpstr>High resolution X-ray radiography Experimental setup</vt:lpstr>
      <vt:lpstr> Mouse Kidney Tomography</vt:lpstr>
      <vt:lpstr>Motivation – neutron radiography</vt:lpstr>
      <vt:lpstr>The Neutronography based on  6Li(n,α)T, Q=4.78MeV and10B(n,α)7Li, Q=2.78MeV (energetic charged products define interaction with deeply subpixel resolution)</vt:lpstr>
      <vt:lpstr>Flower behind Al plate Look through metal with thermal neutron beam at NPI Rez by means of Medipix detector with 6LiF converter </vt:lpstr>
      <vt:lpstr>Neutron microtomography</vt:lpstr>
      <vt:lpstr>Cold neutron radiography performed at PSI Wrist watch</vt:lpstr>
      <vt:lpstr>Neutron radiography with Medipix coated by 6LiF: Blank cartridge. Look through metal!</vt:lpstr>
      <vt:lpstr>Test of Spatial Resolution Medipix2 Quad system coated with 6LiF converter illuminated by cold neutrons</vt:lpstr>
      <vt:lpstr>3D-visuallization of proton tracks  in silicon pixel detector recorded by Timepix device.  Illumination under different angles (0 and 76 degrees)  and different applied detector biases (7.2 V and 30 V)</vt:lpstr>
      <vt:lpstr>Principle of slow neutron detection  using 6LiF converter About detection efficiency and position resolution</vt:lpstr>
      <vt:lpstr>High resolution position sensitive neutron detection based on 10B(n, α)7Li reaction</vt:lpstr>
      <vt:lpstr>Neutron images with Timepix detector  and resolution calibrated by Siemens star </vt:lpstr>
      <vt:lpstr>Response of Medipix2 device to natural background radiation This slide inspired the concept of particle tracking and recognition</vt:lpstr>
      <vt:lpstr>Response of MEDIPIX2 detector with  CH2 converter to fast neutrons (17MeV)</vt:lpstr>
      <vt:lpstr>252Cf neutrons  measured in counting mode at different thresholds</vt:lpstr>
      <vt:lpstr>PowerPoint Presentation</vt:lpstr>
      <vt:lpstr>Responses to different neutron spectra measured at high threshold in counting mode</vt:lpstr>
      <vt:lpstr>Responses to neutrons of different energies measured at high threshold in counting mode</vt:lpstr>
      <vt:lpstr>On-line radiation monitoring in ATLAS experiment  at LHC (16 devices installed within ATLAS)</vt:lpstr>
      <vt:lpstr>PowerPoint Presentation</vt:lpstr>
      <vt:lpstr>    Fast neutron ToF measurement with TIMEPIX LANSCE neutron sources and nuclear science flight paths (combined ToA and ToT modes)</vt:lpstr>
      <vt:lpstr>PowerPoint Presentation</vt:lpstr>
      <vt:lpstr>PowerPoint Presentation</vt:lpstr>
      <vt:lpstr>Examples of heavy ionizing events  induced by neutrons of different energies  selected according their cluster sizes</vt:lpstr>
      <vt:lpstr>PowerPoint Presentation</vt:lpstr>
      <vt:lpstr>Timepix/ESA Proba-V:  LEO space radiation @ 820 km</vt:lpstr>
      <vt:lpstr>Types of neutron detectors already developed at IEAP CTU</vt:lpstr>
      <vt:lpstr>Basic parameters and fields of application  of pixel neutron detector devices  developed and tested in IEAP CTU</vt:lpstr>
      <vt:lpstr>Acknowledgement</vt:lpstr>
      <vt:lpstr>  Now it is the right time  for experiments with Timepix detectors  managed by Michael Holík and Vladimír Vícha    We all are looking forward  to meet you sometime in Prague!</vt:lpstr>
    </vt:vector>
  </TitlesOfParts>
  <Company>UTEF CVUT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of Software Development for Medipix-2</dc:title>
  <dc:creator>smirnoff</dc:creator>
  <cp:lastModifiedBy>Stanislav Pospíšil</cp:lastModifiedBy>
  <cp:revision>752</cp:revision>
  <cp:lastPrinted>2014-07-04T17:48:17Z</cp:lastPrinted>
  <dcterms:created xsi:type="dcterms:W3CDTF">2004-11-29T21:21:22Z</dcterms:created>
  <dcterms:modified xsi:type="dcterms:W3CDTF">2020-11-09T22:38:38Z</dcterms:modified>
</cp:coreProperties>
</file>