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3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FD39"/>
    <a:srgbClr val="53EB98"/>
    <a:srgbClr val="F93F2B"/>
    <a:srgbClr val="278A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1" autoAdjust="0"/>
    <p:restoredTop sz="94667" autoAdjust="0"/>
  </p:normalViewPr>
  <p:slideViewPr>
    <p:cSldViewPr snapToGrid="0">
      <p:cViewPr varScale="1">
        <p:scale>
          <a:sx n="73" d="100"/>
          <a:sy n="73" d="100"/>
        </p:scale>
        <p:origin x="16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8428F-3317-4228-8D59-18205CE36F9D}" type="datetimeFigureOut">
              <a:rPr lang="en-US" smtClean="0"/>
              <a:t>12/2/2020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E279B-C17F-4EA8-ACD7-828A15D9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23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E279B-C17F-4EA8-ACD7-828A15D931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52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E279B-C17F-4EA8-ACD7-828A15D931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56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480" y="45720"/>
            <a:ext cx="10363200" cy="86868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" y="1158240"/>
            <a:ext cx="11475720" cy="52882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97481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713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2028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3239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Physics Instrumentation and Experiments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03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Physics Instrumentation and Experiments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28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Physics Instrumentation and Experiments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596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Physics Instrumentation and Experiments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11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Physics Instrumentation and Experiments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97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Physics Instrumentation and Experiments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14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Physics Instrumentation and Experiments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609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507374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Physics Instrumentation and Experiments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60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Physics Instrumentation and Experiments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963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Physics Instrumentation and Experiments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986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Physics Instrumentation and Experiments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0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5371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787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712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713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169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663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4492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7"/>
          <p:cNvSpPr>
            <a:spLocks noChangeShapeType="1"/>
          </p:cNvSpPr>
          <p:nvPr/>
        </p:nvSpPr>
        <p:spPr bwMode="auto">
          <a:xfrm>
            <a:off x="101600" y="38101"/>
            <a:ext cx="0" cy="677862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027" name="Line 8"/>
          <p:cNvSpPr>
            <a:spLocks noChangeShapeType="1"/>
          </p:cNvSpPr>
          <p:nvPr/>
        </p:nvSpPr>
        <p:spPr bwMode="auto">
          <a:xfrm>
            <a:off x="12090400" y="42863"/>
            <a:ext cx="0" cy="6773862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028" name="Line 9"/>
          <p:cNvSpPr>
            <a:spLocks noChangeShapeType="1"/>
          </p:cNvSpPr>
          <p:nvPr/>
        </p:nvSpPr>
        <p:spPr bwMode="auto">
          <a:xfrm>
            <a:off x="101600" y="76200"/>
            <a:ext cx="119888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029" name="Line 10"/>
          <p:cNvSpPr>
            <a:spLocks noChangeShapeType="1"/>
          </p:cNvSpPr>
          <p:nvPr/>
        </p:nvSpPr>
        <p:spPr bwMode="auto">
          <a:xfrm>
            <a:off x="101600" y="6781800"/>
            <a:ext cx="119888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032" name="Text Box 14"/>
          <p:cNvSpPr txBox="1">
            <a:spLocks noChangeArrowheads="1"/>
          </p:cNvSpPr>
          <p:nvPr/>
        </p:nvSpPr>
        <p:spPr bwMode="auto">
          <a:xfrm>
            <a:off x="4918839" y="6494464"/>
            <a:ext cx="269590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900" dirty="0"/>
              <a:t>                  Introduction to IEEE and NPSS</a:t>
            </a:r>
          </a:p>
        </p:txBody>
      </p:sp>
      <p:sp>
        <p:nvSpPr>
          <p:cNvPr id="1033" name="Rectangle 15"/>
          <p:cNvSpPr>
            <a:spLocks noChangeArrowheads="1"/>
          </p:cNvSpPr>
          <p:nvPr/>
        </p:nvSpPr>
        <p:spPr bwMode="auto">
          <a:xfrm>
            <a:off x="10845800" y="6494464"/>
            <a:ext cx="425451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174BF4D6-4DD5-431E-ABC8-CEC4E51AE1BD}" type="slidenum">
              <a:rPr lang="sv-SE" altLang="en-US" sz="800"/>
              <a:pPr/>
              <a:t>‹#›</a:t>
            </a:fld>
            <a:endParaRPr lang="sv-SE" altLang="en-US" sz="800"/>
          </a:p>
        </p:txBody>
      </p:sp>
      <p:sp>
        <p:nvSpPr>
          <p:cNvPr id="2" name="Rectangle 1"/>
          <p:cNvSpPr/>
          <p:nvPr userDrawn="1"/>
        </p:nvSpPr>
        <p:spPr>
          <a:xfrm>
            <a:off x="101600" y="76200"/>
            <a:ext cx="11988800" cy="82243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642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99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99FF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99FF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99FF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99FF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99FF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99FF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99FF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99F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Particle Physics Instrumentation and Experiments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6F434-50E0-480A-AAD3-F8BFCA07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6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~400000 members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Areas of Interest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Conferences, Standards, Publications, Education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41 Societies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78B8013-8047-4F1C-BF7B-6A4BFE911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BE5B63B-5F62-4719-BF8C-6048303038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363017"/>
              </p:ext>
            </p:extLst>
          </p:nvPr>
        </p:nvGraphicFramePr>
        <p:xfrm>
          <a:off x="2848304" y="956445"/>
          <a:ext cx="5973763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1" name="Drawing" r:id="rId3" imgW="7017914" imgH="1211533" progId="Canvas.Drawing.X">
                  <p:embed/>
                </p:oleObj>
              </mc:Choice>
              <mc:Fallback>
                <p:oleObj name="Drawing" r:id="rId3" imgW="7017914" imgH="1211533" progId="Canvas.Drawing.X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8304" y="956445"/>
                        <a:ext cx="5973763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F4B46A4-C65C-4B3F-B0CB-D7F3787CF8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1236889"/>
              </p:ext>
            </p:extLst>
          </p:nvPr>
        </p:nvGraphicFramePr>
        <p:xfrm>
          <a:off x="3094037" y="3310758"/>
          <a:ext cx="6003925" cy="229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2" name="Drawing" r:id="rId5" imgW="12008836" imgH="4579306" progId="Canvas.Drawing.X">
                  <p:embed/>
                </p:oleObj>
              </mc:Choice>
              <mc:Fallback>
                <p:oleObj name="Drawing" r:id="rId5" imgW="12008836" imgH="4579306" progId="Canvas.Drawing.X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4037" y="3310758"/>
                        <a:ext cx="6003925" cy="2293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1DC15BD-DA78-41D6-9BCF-0C605B461DBE}"/>
              </a:ext>
            </a:extLst>
          </p:cNvPr>
          <p:cNvSpPr txBox="1"/>
          <p:nvPr/>
        </p:nvSpPr>
        <p:spPr>
          <a:xfrm>
            <a:off x="818414" y="5656276"/>
            <a:ext cx="4726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0070C0"/>
                </a:solidFill>
              </a:rPr>
              <a:t>Nuclear and Plasma Sciences Societies (NPSS)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A4C4958-37C9-4F6C-8B30-39AA8E54B7C1}"/>
              </a:ext>
            </a:extLst>
          </p:cNvPr>
          <p:cNvCxnSpPr/>
          <p:nvPr/>
        </p:nvCxnSpPr>
        <p:spPr>
          <a:xfrm flipV="1">
            <a:off x="3710152" y="4992414"/>
            <a:ext cx="1502979" cy="6122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ED83DE1-7F91-4F2B-8037-29CF99AAF7D0}"/>
              </a:ext>
            </a:extLst>
          </p:cNvPr>
          <p:cNvSpPr txBox="1"/>
          <p:nvPr/>
        </p:nvSpPr>
        <p:spPr>
          <a:xfrm>
            <a:off x="893391" y="201797"/>
            <a:ext cx="10405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IEEE – Institute of Electrical and Electronics Engineers</a:t>
            </a:r>
          </a:p>
        </p:txBody>
      </p:sp>
    </p:spTree>
    <p:extLst>
      <p:ext uri="{BB962C8B-B14F-4D97-AF65-F5344CB8AC3E}">
        <p14:creationId xmlns:p14="http://schemas.microsoft.com/office/powerpoint/2010/main" val="4158989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37" y="927020"/>
            <a:ext cx="11687503" cy="5288280"/>
          </a:xfrm>
        </p:spPr>
        <p:txBody>
          <a:bodyPr/>
          <a:lstStyle/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~3500 members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Areas of interest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Conferences, Standards, Publications, Education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7 Technical Committees (TC)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1600" b="1" dirty="0">
                <a:solidFill>
                  <a:srgbClr val="0070C0"/>
                </a:solidFill>
              </a:rPr>
              <a:t>Computer Applications in Nuclear and Plasma Sciences (CANPS)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1600" b="1" dirty="0">
                <a:solidFill>
                  <a:srgbClr val="00B0F0"/>
                </a:solidFill>
              </a:rPr>
              <a:t>Fusion Technology Standing Committee (FTC)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1600" b="1" dirty="0">
                <a:solidFill>
                  <a:srgbClr val="0070C0"/>
                </a:solidFill>
              </a:rPr>
              <a:t>Nuclear Medical and Imaging Sciences (NMISC)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1600" b="1" dirty="0">
                <a:solidFill>
                  <a:srgbClr val="00B0F0"/>
                </a:solidFill>
              </a:rPr>
              <a:t>Particle Accelerator Sciences and Technology (PAST)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1600" b="1" dirty="0">
                <a:solidFill>
                  <a:srgbClr val="00B0F0"/>
                </a:solidFill>
              </a:rPr>
              <a:t>Plasma Science and Applications (PSAC)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1600" b="1" dirty="0">
                <a:solidFill>
                  <a:srgbClr val="00B0F0"/>
                </a:solidFill>
              </a:rPr>
              <a:t>Pulsed Power Science and Applications (PPST)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1600" b="1" dirty="0">
                <a:solidFill>
                  <a:srgbClr val="00B0F0"/>
                </a:solidFill>
              </a:rPr>
              <a:t>Radiation Effects Committee (REC)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1600" b="1" dirty="0">
                <a:solidFill>
                  <a:srgbClr val="0070C0"/>
                </a:solidFill>
              </a:rPr>
              <a:t>Radiation Instrumentation (RITC)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1600" b="1" dirty="0" err="1">
                <a:solidFill>
                  <a:srgbClr val="00B050"/>
                </a:solidFill>
              </a:rPr>
              <a:t>TransNational</a:t>
            </a:r>
            <a:r>
              <a:rPr lang="en-US" altLang="en-US" sz="1600" b="1" dirty="0">
                <a:solidFill>
                  <a:srgbClr val="00B050"/>
                </a:solidFill>
              </a:rPr>
              <a:t> Committee (TNC)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70C0"/>
                </a:solidFill>
              </a:rPr>
              <a:t>Each TC organize one or several Conferences: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chemeClr val="accent2"/>
                </a:solidFill>
              </a:rPr>
              <a:t>The Real Time Conferences (biannual) and the NSS/MIC conference (annual)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70C0"/>
                </a:solidFill>
              </a:rPr>
              <a:t>are physics and medical (radiation )  instrumentation conferences organized by CANPS, NMISC, RITC 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70C0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78B8013-8047-4F1C-BF7B-6A4BFE911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D83DE1-7F91-4F2B-8037-29CF99AAF7D0}"/>
              </a:ext>
            </a:extLst>
          </p:cNvPr>
          <p:cNvSpPr txBox="1"/>
          <p:nvPr/>
        </p:nvSpPr>
        <p:spPr>
          <a:xfrm>
            <a:off x="893391" y="201797"/>
            <a:ext cx="10405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NPSS - Nuclear and Plasma Sciences Societies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2525502-9B31-49BA-8B24-DF3D9449E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184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" y="969060"/>
            <a:ext cx="11475720" cy="2919765"/>
          </a:xfrm>
        </p:spPr>
        <p:txBody>
          <a:bodyPr/>
          <a:lstStyle/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NPSS committees </a:t>
            </a:r>
            <a:r>
              <a:rPr lang="en-US" altLang="en-US" sz="2000" b="1" dirty="0">
                <a:solidFill>
                  <a:srgbClr val="0070C0"/>
                </a:solidFill>
              </a:rPr>
              <a:t>TNC, CANPS, NMISC, RITC </a:t>
            </a:r>
            <a:r>
              <a:rPr lang="en-US" altLang="en-US" sz="2000" b="1" dirty="0">
                <a:solidFill>
                  <a:srgbClr val="0000FF"/>
                </a:solidFill>
              </a:rPr>
              <a:t>have since 2014 been involved in conducting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Instrumentation Schools aimed at</a:t>
            </a:r>
          </a:p>
          <a:p>
            <a:r>
              <a:rPr lang="en-US" sz="2000" dirty="0"/>
              <a:t>To train master level students in the area of radiation detectors and its applications.</a:t>
            </a:r>
          </a:p>
          <a:p>
            <a:r>
              <a:rPr lang="en-US" sz="2000" dirty="0"/>
              <a:t>To promote the participation of young scientists in radiation measurements and related fields</a:t>
            </a:r>
          </a:p>
          <a:p>
            <a:r>
              <a:rPr lang="en-US" sz="2000" dirty="0"/>
              <a:t>This will be achieved through a combination of lectures and experiments (demonstrations) 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Before, and hopefully after, COVID these have been in person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0000FF"/>
                </a:solidFill>
              </a:rPr>
              <a:t>During COVID we have to make do with virtual or semi-virtual meetings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sz="2000" b="1" dirty="0">
                <a:solidFill>
                  <a:srgbClr val="FF0000"/>
                </a:solidFill>
              </a:rPr>
              <a:t>Our aim is to have an in person Instrumentation School in Dakar next fall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78B8013-8047-4F1C-BF7B-6A4BFE911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D83DE1-7F91-4F2B-8037-29CF99AAF7D0}"/>
              </a:ext>
            </a:extLst>
          </p:cNvPr>
          <p:cNvSpPr txBox="1"/>
          <p:nvPr/>
        </p:nvSpPr>
        <p:spPr>
          <a:xfrm>
            <a:off x="893391" y="201797"/>
            <a:ext cx="10405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NPSS’s Instrumentation Schools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FC1077-05A2-461C-9428-70504E6D38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51" y="3640390"/>
            <a:ext cx="2183524" cy="14556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30CCEF-48D3-4772-ABFE-0B3910317F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197" y="3640389"/>
            <a:ext cx="2183524" cy="14556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96760D-D4CA-4AFE-94BC-F388209BA9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311" y="3640390"/>
            <a:ext cx="4370990" cy="14521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BA947CE-5CB7-4A84-BD68-A8F88AFFF2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381" y="3640389"/>
            <a:ext cx="1935210" cy="14514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ADDC217-D93A-4ABB-8A69-72E2CB5600FE}"/>
              </a:ext>
            </a:extLst>
          </p:cNvPr>
          <p:cNvSpPr txBox="1"/>
          <p:nvPr/>
        </p:nvSpPr>
        <p:spPr>
          <a:xfrm>
            <a:off x="392560" y="5112818"/>
            <a:ext cx="205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0000FF"/>
                </a:solidFill>
              </a:rPr>
              <a:t>2014 Osaka, Japan</a:t>
            </a:r>
            <a:endParaRPr lang="sv-S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11C3F3-95F5-46CD-8939-315A58D50368}"/>
              </a:ext>
            </a:extLst>
          </p:cNvPr>
          <p:cNvSpPr txBox="1"/>
          <p:nvPr/>
        </p:nvSpPr>
        <p:spPr>
          <a:xfrm>
            <a:off x="2450333" y="5072800"/>
            <a:ext cx="2480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en-US" b="1" dirty="0">
                <a:solidFill>
                  <a:srgbClr val="0000FF"/>
                </a:solidFill>
              </a:rPr>
              <a:t>2016 </a:t>
            </a:r>
            <a:r>
              <a:rPr lang="en-US" altLang="en-US" b="1" dirty="0" err="1">
                <a:solidFill>
                  <a:srgbClr val="0000FF"/>
                </a:solidFill>
              </a:rPr>
              <a:t>HoChiMinh</a:t>
            </a:r>
            <a:r>
              <a:rPr lang="en-US" altLang="en-US" b="1" dirty="0">
                <a:solidFill>
                  <a:srgbClr val="0000FF"/>
                </a:solidFill>
              </a:rPr>
              <a:t> City, </a:t>
            </a:r>
          </a:p>
          <a:p>
            <a:pPr algn="ctr"/>
            <a:r>
              <a:rPr lang="en-US" altLang="en-US" b="1" dirty="0">
                <a:solidFill>
                  <a:srgbClr val="0000FF"/>
                </a:solidFill>
              </a:rPr>
              <a:t>Vietnam </a:t>
            </a:r>
            <a:endParaRPr lang="sv-S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03D1BD-5272-4DF3-A938-64563D5A3F8D}"/>
              </a:ext>
            </a:extLst>
          </p:cNvPr>
          <p:cNvSpPr txBox="1"/>
          <p:nvPr/>
        </p:nvSpPr>
        <p:spPr>
          <a:xfrm>
            <a:off x="9192700" y="5091797"/>
            <a:ext cx="2234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en-US" b="1" dirty="0">
                <a:solidFill>
                  <a:srgbClr val="0000FF"/>
                </a:solidFill>
              </a:rPr>
              <a:t>2019 Kuala Lumpur,</a:t>
            </a:r>
          </a:p>
          <a:p>
            <a:pPr algn="ctr"/>
            <a:r>
              <a:rPr lang="en-US" altLang="en-US" b="1" dirty="0">
                <a:solidFill>
                  <a:srgbClr val="0000FF"/>
                </a:solidFill>
              </a:rPr>
              <a:t>Malaysia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E27DD4-E257-4A33-A0C7-5D0F32B1101A}"/>
              </a:ext>
            </a:extLst>
          </p:cNvPr>
          <p:cNvSpPr txBox="1"/>
          <p:nvPr/>
        </p:nvSpPr>
        <p:spPr>
          <a:xfrm>
            <a:off x="5352371" y="5127327"/>
            <a:ext cx="317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0000FF"/>
                </a:solidFill>
              </a:rPr>
              <a:t>2018 Cape Town, South Africa</a:t>
            </a:r>
          </a:p>
        </p:txBody>
      </p:sp>
    </p:spTree>
    <p:extLst>
      <p:ext uri="{BB962C8B-B14F-4D97-AF65-F5344CB8AC3E}">
        <p14:creationId xmlns:p14="http://schemas.microsoft.com/office/powerpoint/2010/main" val="257256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" y="2030603"/>
            <a:ext cx="11475720" cy="2919765"/>
          </a:xfrm>
        </p:spPr>
        <p:txBody>
          <a:bodyPr/>
          <a:lstStyle/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b="1" dirty="0">
                <a:solidFill>
                  <a:srgbClr val="0000FF"/>
                </a:solidFill>
              </a:rPr>
              <a:t>As present Chairman of the NPSS’ 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b="1" dirty="0" err="1">
                <a:solidFill>
                  <a:srgbClr val="0000FF"/>
                </a:solidFill>
              </a:rPr>
              <a:t>TransNational</a:t>
            </a:r>
            <a:r>
              <a:rPr lang="en-US" altLang="en-US" b="1" dirty="0">
                <a:solidFill>
                  <a:srgbClr val="0000FF"/>
                </a:solidFill>
              </a:rPr>
              <a:t> Committee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altLang="en-US" b="1" dirty="0">
                <a:solidFill>
                  <a:srgbClr val="0000FF"/>
                </a:solidFill>
              </a:rPr>
              <a:t>I would like to Welcome you to this Workshop on Radiation Instrumentation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altLang="en-US" sz="2000" b="1" dirty="0">
              <a:solidFill>
                <a:srgbClr val="0000FF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78B8013-8047-4F1C-BF7B-6A4BFE911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D83DE1-7F91-4F2B-8037-29CF99AAF7D0}"/>
              </a:ext>
            </a:extLst>
          </p:cNvPr>
          <p:cNvSpPr txBox="1"/>
          <p:nvPr/>
        </p:nvSpPr>
        <p:spPr>
          <a:xfrm>
            <a:off x="893391" y="201797"/>
            <a:ext cx="10405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218824927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Standardformgivning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formgivning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1" id="{A1A747B8-8348-4711-B4F8-90BCE086DA25}" vid="{C7E8C923-E627-44E4-ADCE-B1CED28592BC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5515</TotalTime>
  <Words>308</Words>
  <Application>Microsoft Office PowerPoint</Application>
  <PresentationFormat>Widescreen</PresentationFormat>
  <Paragraphs>55</Paragraphs>
  <Slides>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Theme1</vt:lpstr>
      <vt:lpstr>Custom Design</vt:lpstr>
      <vt:lpstr>Canvas Drawing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Bohm</dc:creator>
  <cp:lastModifiedBy>Christian Bohm</cp:lastModifiedBy>
  <cp:revision>196</cp:revision>
  <dcterms:created xsi:type="dcterms:W3CDTF">2019-11-18T13:52:46Z</dcterms:created>
  <dcterms:modified xsi:type="dcterms:W3CDTF">2020-12-03T06:09:36Z</dcterms:modified>
</cp:coreProperties>
</file>