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80" r:id="rId2"/>
    <p:sldId id="281" r:id="rId3"/>
    <p:sldId id="287" r:id="rId4"/>
    <p:sldId id="285" r:id="rId5"/>
    <p:sldId id="286" r:id="rId6"/>
    <p:sldId id="284" r:id="rId7"/>
    <p:sldId id="283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A1"/>
    <a:srgbClr val="9EE2FF"/>
    <a:srgbClr val="009FDA"/>
    <a:srgbClr val="CC0033"/>
    <a:srgbClr val="E37222"/>
    <a:srgbClr val="FDC82F"/>
    <a:srgbClr val="69BE28"/>
    <a:srgbClr val="008542"/>
    <a:srgbClr val="6B1F73"/>
    <a:srgbClr val="0B51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68"/>
    <p:restoredTop sz="96338"/>
  </p:normalViewPr>
  <p:slideViewPr>
    <p:cSldViewPr snapToGrid="0" snapToObjects="1">
      <p:cViewPr>
        <p:scale>
          <a:sx n="151" d="100"/>
          <a:sy n="151" d="100"/>
        </p:scale>
        <p:origin x="824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28D45-CD78-E946-97C3-593DC6155472}" type="datetimeFigureOut">
              <a:rPr lang="en-US" smtClean="0"/>
              <a:t>4/18/24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362D4-5DD5-1441-A093-8EF5773AF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8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2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4.png"/><Relationship Id="rId9" Type="http://schemas.openxmlformats.org/officeDocument/2006/relationships/image" Target="../media/image10.jp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2.png"/><Relationship Id="rId7" Type="http://schemas.openxmlformats.org/officeDocument/2006/relationships/image" Target="../media/image13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4.png"/><Relationship Id="rId9" Type="http://schemas.openxmlformats.org/officeDocument/2006/relationships/image" Target="../media/image15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2.png"/><Relationship Id="rId7" Type="http://schemas.openxmlformats.org/officeDocument/2006/relationships/image" Target="../media/image19.jp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2.png"/><Relationship Id="rId7" Type="http://schemas.openxmlformats.org/officeDocument/2006/relationships/image" Target="../media/image23.jp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-Photos Lo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69;p6">
            <a:extLst>
              <a:ext uri="{FF2B5EF4-FFF2-40B4-BE49-F238E27FC236}">
                <a16:creationId xmlns:a16="http://schemas.microsoft.com/office/drawing/2014/main" id="{12349D4D-6560-8FDF-89B8-A568D47A6F8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5E32C3B4-C217-431B-EB91-08E11791A6A2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>
            <a:extLst>
              <a:ext uri="{FF2B5EF4-FFF2-40B4-BE49-F238E27FC236}">
                <a16:creationId xmlns:a16="http://schemas.microsoft.com/office/drawing/2014/main" id="{BF545E2E-7AE8-E079-68E5-B4BBF718412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289" y="2581643"/>
            <a:ext cx="8553009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300B2-530C-FA4A-A0D1-243431B9E26B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 descr="A picture containing art, majorelle blue&#10;&#10;Description automatically generated">
            <a:extLst>
              <a:ext uri="{FF2B5EF4-FFF2-40B4-BE49-F238E27FC236}">
                <a16:creationId xmlns:a16="http://schemas.microsoft.com/office/drawing/2014/main" id="{B1B8847A-AC7A-DD9F-DBDE-21B0F37365F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8020" y="374444"/>
            <a:ext cx="9162288" cy="2164536"/>
          </a:xfrm>
          <a:prstGeom prst="rect">
            <a:avLst/>
          </a:prstGeom>
        </p:spPr>
      </p:pic>
      <p:sp>
        <p:nvSpPr>
          <p:cNvPr id="25" name="Google Shape;15;p1">
            <a:extLst>
              <a:ext uri="{FF2B5EF4-FFF2-40B4-BE49-F238E27FC236}">
                <a16:creationId xmlns:a16="http://schemas.microsoft.com/office/drawing/2014/main" id="{52320A1D-5125-B302-1636-C48D547566DC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1607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2289" y="1247412"/>
            <a:ext cx="8658713" cy="30921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7EF7957-62A6-2F32-40BC-75E462878F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528E7C2-CE3F-EE06-4447-2CB3BC3EAE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8534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82288" y="1242334"/>
            <a:ext cx="4234053" cy="31126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91046" y="1242334"/>
            <a:ext cx="4234053" cy="311269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6AF5401-247A-20C7-3264-A18311DFAD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FC384FD7-4A7D-5268-62F7-93283DA1026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735858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90591" y="1245233"/>
            <a:ext cx="4250410" cy="3094292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89" y="1245232"/>
            <a:ext cx="4227717" cy="30941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16AD83B-8216-5397-EEB8-FF133C3E7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6A02FAF8-5E04-CFFE-9019-473F325D7C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407120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88237" y="2875597"/>
            <a:ext cx="4252764" cy="1479427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1245232"/>
            <a:ext cx="4252764" cy="31097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4688237" y="1245231"/>
            <a:ext cx="4252764" cy="1479427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C792650-E2E9-3B3D-B60F-CA3A69788F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7B7DA4B-4D12-6662-3315-7423CCA690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55144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85745" y="2269344"/>
            <a:ext cx="4255255" cy="2085680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1245232"/>
            <a:ext cx="4235466" cy="31097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685745" y="1245232"/>
            <a:ext cx="4255255" cy="901283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.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E1B004A-409A-77D5-A3C7-281C878085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B1E50B4-EB39-89B0-9C6E-A2B502C12D6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597545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85920" y="1245687"/>
            <a:ext cx="4231835" cy="3109338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687855" y="2269504"/>
            <a:ext cx="4253146" cy="20855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687855" y="1252982"/>
            <a:ext cx="4253146" cy="885784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AF6E064-8914-FCD2-7B22-B9DD9D169E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F514186-64D2-D79F-5790-B5B2D99DEC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AE3151-C814-8D51-B7C9-E0368224CE31}"/>
              </a:ext>
            </a:extLst>
          </p:cNvPr>
          <p:cNvSpPr txBox="1"/>
          <p:nvPr userDrawn="1"/>
        </p:nvSpPr>
        <p:spPr>
          <a:xfrm>
            <a:off x="7361695" y="1782305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514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07473" y="2921431"/>
            <a:ext cx="4210281" cy="1422069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1252981"/>
            <a:ext cx="4210280" cy="14394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4707473" y="1269541"/>
            <a:ext cx="4210281" cy="1422069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282290" y="2921431"/>
            <a:ext cx="4210280" cy="1422069"/>
          </a:xfrm>
        </p:spPr>
        <p:txBody>
          <a:bodyPr/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CB2AA21-5DC4-EF2E-F110-447171121B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3B2B563-ED51-2E79-84DE-879842AE1C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596008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1" y="1252981"/>
            <a:ext cx="3019523" cy="31020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4" hasCustomPrompt="1"/>
          </p:nvPr>
        </p:nvSpPr>
        <p:spPr>
          <a:xfrm>
            <a:off x="3443216" y="1252980"/>
            <a:ext cx="5497785" cy="3102043"/>
          </a:xfrm>
        </p:spPr>
        <p:txBody>
          <a:bodyPr>
            <a:normAutofit/>
          </a:bodyPr>
          <a:lstStyle>
            <a:lvl1pPr marL="0" indent="0">
              <a:buNone/>
              <a:defRPr sz="900" i="1"/>
            </a:lvl1pPr>
          </a:lstStyle>
          <a:p>
            <a:pPr lvl="0"/>
            <a:r>
              <a:rPr lang="en-US" dirty="0"/>
              <a:t>Insert Object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A304CB7-3AA2-3202-B580-2B5C69FB9F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57C2D4C-BD60-59E9-69C3-E21B4481880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407724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705535" y="1245231"/>
            <a:ext cx="4235466" cy="31097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82290" y="3591612"/>
            <a:ext cx="4235466" cy="763411"/>
          </a:xfrm>
        </p:spPr>
        <p:txBody>
          <a:bodyPr>
            <a:no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2290" y="1245232"/>
            <a:ext cx="4235466" cy="2222393"/>
          </a:xfrm>
        </p:spPr>
        <p:txBody>
          <a:bodyPr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A2468D8-7183-0FC6-538D-BB28C6C219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D22E6AC-1D68-1A62-895E-D1CC0C4F3D2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8389558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CE4219F-8A77-4012-6E77-CCFCA36951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E34E679-CD0B-16C4-E8EE-14DDEBE54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84410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2A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69;p6">
            <a:extLst>
              <a:ext uri="{FF2B5EF4-FFF2-40B4-BE49-F238E27FC236}">
                <a16:creationId xmlns:a16="http://schemas.microsoft.com/office/drawing/2014/main" id="{12349D4D-6560-8FDF-89B8-A568D47A6F8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5E32C3B4-C217-431B-EB91-08E11791A6A2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>
            <a:extLst>
              <a:ext uri="{FF2B5EF4-FFF2-40B4-BE49-F238E27FC236}">
                <a16:creationId xmlns:a16="http://schemas.microsoft.com/office/drawing/2014/main" id="{BF545E2E-7AE8-E079-68E5-B4BBF718412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289" y="2581643"/>
            <a:ext cx="8553009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300B2-530C-FA4A-A0D1-243431B9E26B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Google Shape;15;p1">
            <a:extLst>
              <a:ext uri="{FF2B5EF4-FFF2-40B4-BE49-F238E27FC236}">
                <a16:creationId xmlns:a16="http://schemas.microsoft.com/office/drawing/2014/main" id="{A8E577DF-A4E3-F637-C3E9-B25FD67E8605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0B243F8-002B-ADD0-7F7D-FD14C4EA304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551" y="506367"/>
            <a:ext cx="1828800" cy="1828800"/>
          </a:xfr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A2C09347-63DD-B64A-F57E-EB87380557FF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812458" y="506367"/>
            <a:ext cx="1861485" cy="1831081"/>
          </a:xfrm>
          <a:prstGeom prst="rect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F38CD361-49BC-4F78-B6F0-641D284805C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74266" y="506367"/>
            <a:ext cx="1817334" cy="1828800"/>
          </a:xfr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776BAE32-1103-C8D4-F95A-04ACB5BE3FB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493599" y="506367"/>
            <a:ext cx="1837943" cy="1828800"/>
          </a:xfr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7675EB21-5EAA-4569-6CF7-AA85678B789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322401" y="506367"/>
            <a:ext cx="1836546" cy="1828800"/>
          </a:xfr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424330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89" y="2128100"/>
            <a:ext cx="8658711" cy="16049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82289" y="1253847"/>
            <a:ext cx="8658711" cy="758882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82289" y="3810504"/>
            <a:ext cx="8658711" cy="544519"/>
          </a:xfrm>
        </p:spPr>
        <p:txBody>
          <a:bodyPr>
            <a:normAutofit/>
          </a:bodyPr>
          <a:lstStyle>
            <a:lvl1pPr marL="0" indent="0">
              <a:buNone/>
              <a:defRPr sz="1500" b="1" i="1">
                <a:solidFill>
                  <a:srgbClr val="0066A1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603909E-FD8C-20E1-141E-744AE8D3FA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Topic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8408872-713C-D7D4-6C0F-6707249D20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327891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Bullet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3138935"/>
            <a:ext cx="4289710" cy="12088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82289" y="1245232"/>
            <a:ext cx="8658711" cy="1753690"/>
          </a:xfrm>
        </p:spPr>
        <p:txBody>
          <a:bodyPr numCol="2" spcCol="274320">
            <a:normAutofit/>
          </a:bodyPr>
          <a:lstStyle>
            <a:lvl1pPr marL="0" indent="0">
              <a:buNone/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sunt in culpa qui.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4722970" y="3138934"/>
            <a:ext cx="4218030" cy="1208829"/>
          </a:xfrm>
        </p:spPr>
        <p:txBody>
          <a:bodyPr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2101C7A-858B-1E2B-83E0-2582C72145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13388630-5250-47EC-8C4D-75D355887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662224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82290" y="1252981"/>
            <a:ext cx="4970872" cy="21658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82290" y="3535051"/>
            <a:ext cx="4970872" cy="819973"/>
          </a:xfr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0066A1"/>
                </a:solidFill>
              </a:defRPr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366283" y="1252982"/>
            <a:ext cx="3574718" cy="3102042"/>
          </a:xfrm>
        </p:spPr>
        <p:txBody>
          <a:bodyPr>
            <a:normAutofit/>
          </a:bodyPr>
          <a:lstStyle>
            <a:lvl1pPr marL="0" indent="0">
              <a:buNone/>
              <a:defRPr sz="900" i="1" baseline="0"/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1788BA-926E-34CC-7A52-44AE3BA957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289" y="245650"/>
            <a:ext cx="8658712" cy="4256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Topic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D91E58F-B24D-1552-AAE8-A8CA5C541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2288" y="710787"/>
            <a:ext cx="8658713" cy="329802"/>
          </a:xfrm>
        </p:spPr>
        <p:txBody>
          <a:bodyPr>
            <a:noAutofit/>
          </a:bodyPr>
          <a:lstStyle>
            <a:lvl1pPr marL="0" indent="0">
              <a:buNone/>
              <a:defRPr sz="18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81011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A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69;p6">
            <a:extLst>
              <a:ext uri="{FF2B5EF4-FFF2-40B4-BE49-F238E27FC236}">
                <a16:creationId xmlns:a16="http://schemas.microsoft.com/office/drawing/2014/main" id="{12349D4D-6560-8FDF-89B8-A568D47A6F8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5E32C3B4-C217-431B-EB91-08E11791A6A2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>
            <a:extLst>
              <a:ext uri="{FF2B5EF4-FFF2-40B4-BE49-F238E27FC236}">
                <a16:creationId xmlns:a16="http://schemas.microsoft.com/office/drawing/2014/main" id="{BF545E2E-7AE8-E079-68E5-B4BBF718412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289" y="2581643"/>
            <a:ext cx="8553009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300B2-530C-FA4A-A0D1-243431B9E26B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Google Shape;15;p1">
            <a:extLst>
              <a:ext uri="{FF2B5EF4-FFF2-40B4-BE49-F238E27FC236}">
                <a16:creationId xmlns:a16="http://schemas.microsoft.com/office/drawing/2014/main" id="{A8E577DF-A4E3-F637-C3E9-B25FD67E8605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pic>
        <p:nvPicPr>
          <p:cNvPr id="25" name="Picture Placeholder 10" descr="A person and person standing in a server room&#10;&#10;Description automatically generated">
            <a:extLst>
              <a:ext uri="{FF2B5EF4-FFF2-40B4-BE49-F238E27FC236}">
                <a16:creationId xmlns:a16="http://schemas.microsoft.com/office/drawing/2014/main" id="{5058204D-9855-B7BE-3A38-1C5B905675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1914" b="1914"/>
          <a:stretch>
            <a:fillRect/>
          </a:stretch>
        </p:blipFill>
        <p:spPr>
          <a:xfrm>
            <a:off x="-551" y="506367"/>
            <a:ext cx="1828800" cy="1828800"/>
          </a:xfrm>
          <a:prstGeom prst="rect">
            <a:avLst/>
          </a:prstGeom>
        </p:spPr>
      </p:pic>
      <p:pic>
        <p:nvPicPr>
          <p:cNvPr id="26" name="Picture Placeholder 12" descr="A person and person standing next to a machine&#10;&#10;Description automatically generated">
            <a:extLst>
              <a:ext uri="{FF2B5EF4-FFF2-40B4-BE49-F238E27FC236}">
                <a16:creationId xmlns:a16="http://schemas.microsoft.com/office/drawing/2014/main" id="{4E84EECB-8F0B-FEF2-EC8F-E24F6A15475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2681" r="2681"/>
          <a:stretch>
            <a:fillRect/>
          </a:stretch>
        </p:blipFill>
        <p:spPr>
          <a:xfrm>
            <a:off x="1812458" y="506367"/>
            <a:ext cx="1861485" cy="1831081"/>
          </a:xfrm>
          <a:prstGeom prst="rect">
            <a:avLst/>
          </a:prstGeom>
        </p:spPr>
      </p:pic>
      <p:pic>
        <p:nvPicPr>
          <p:cNvPr id="27" name="Picture Placeholder 16" descr="A person in a wheelchair working on a computer&#10;&#10;Description automatically generated">
            <a:extLst>
              <a:ext uri="{FF2B5EF4-FFF2-40B4-BE49-F238E27FC236}">
                <a16:creationId xmlns:a16="http://schemas.microsoft.com/office/drawing/2014/main" id="{D229AC0F-C79D-8671-96ED-2E70C5A9AD2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1401" r="1401"/>
          <a:stretch>
            <a:fillRect/>
          </a:stretch>
        </p:blipFill>
        <p:spPr>
          <a:xfrm>
            <a:off x="3674266" y="506367"/>
            <a:ext cx="1817334" cy="1828800"/>
          </a:xfrm>
          <a:prstGeom prst="rect">
            <a:avLst/>
          </a:prstGeom>
        </p:spPr>
      </p:pic>
      <p:pic>
        <p:nvPicPr>
          <p:cNvPr id="28" name="Picture Placeholder 18" descr="A person working on a computer&#10;&#10;Description automatically generated">
            <a:extLst>
              <a:ext uri="{FF2B5EF4-FFF2-40B4-BE49-F238E27FC236}">
                <a16:creationId xmlns:a16="http://schemas.microsoft.com/office/drawing/2014/main" id="{32F2DD15-BF22-51C0-F13F-14302105018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l="1294" r="1294"/>
          <a:stretch>
            <a:fillRect/>
          </a:stretch>
        </p:blipFill>
        <p:spPr>
          <a:xfrm>
            <a:off x="5493599" y="506367"/>
            <a:ext cx="1837943" cy="1828800"/>
          </a:xfrm>
          <a:prstGeom prst="rect">
            <a:avLst/>
          </a:prstGeom>
        </p:spPr>
      </p:pic>
      <p:pic>
        <p:nvPicPr>
          <p:cNvPr id="29" name="Picture Placeholder 20" descr="A person looking at a screen&#10;&#10;Description automatically generated">
            <a:extLst>
              <a:ext uri="{FF2B5EF4-FFF2-40B4-BE49-F238E27FC236}">
                <a16:creationId xmlns:a16="http://schemas.microsoft.com/office/drawing/2014/main" id="{98DCAB0C-B496-B80A-5AD6-C188DF5D1FCD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 l="8189" r="8189"/>
          <a:stretch>
            <a:fillRect/>
          </a:stretch>
        </p:blipFill>
        <p:spPr>
          <a:xfrm>
            <a:off x="7322401" y="506367"/>
            <a:ext cx="183654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88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B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69;p6">
            <a:extLst>
              <a:ext uri="{FF2B5EF4-FFF2-40B4-BE49-F238E27FC236}">
                <a16:creationId xmlns:a16="http://schemas.microsoft.com/office/drawing/2014/main" id="{12349D4D-6560-8FDF-89B8-A568D47A6F8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5E32C3B4-C217-431B-EB91-08E11791A6A2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>
            <a:extLst>
              <a:ext uri="{FF2B5EF4-FFF2-40B4-BE49-F238E27FC236}">
                <a16:creationId xmlns:a16="http://schemas.microsoft.com/office/drawing/2014/main" id="{BF545E2E-7AE8-E079-68E5-B4BBF718412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289" y="2581643"/>
            <a:ext cx="8553009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300B2-530C-FA4A-A0D1-243431B9E26B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Google Shape;15;p1">
            <a:extLst>
              <a:ext uri="{FF2B5EF4-FFF2-40B4-BE49-F238E27FC236}">
                <a16:creationId xmlns:a16="http://schemas.microsoft.com/office/drawing/2014/main" id="{23A55204-4CFF-2B21-1096-E08BB4914972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pic>
        <p:nvPicPr>
          <p:cNvPr id="5" name="Picture Placeholder 10" descr="A person wearing a hard hat and holding a tablet&#10;&#10;Description automatically generated">
            <a:extLst>
              <a:ext uri="{FF2B5EF4-FFF2-40B4-BE49-F238E27FC236}">
                <a16:creationId xmlns:a16="http://schemas.microsoft.com/office/drawing/2014/main" id="{F8B6E567-E265-BA32-5FE6-997DA7B54D2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1852" r="1852"/>
          <a:stretch>
            <a:fillRect/>
          </a:stretch>
        </p:blipFill>
        <p:spPr>
          <a:xfrm>
            <a:off x="-551" y="506367"/>
            <a:ext cx="1828800" cy="1828800"/>
          </a:xfrm>
          <a:prstGeom prst="rect">
            <a:avLst/>
          </a:prstGeom>
        </p:spPr>
      </p:pic>
      <p:pic>
        <p:nvPicPr>
          <p:cNvPr id="6" name="Picture Placeholder 12" descr="A computer screen with numbers and lines&#10;&#10;Description automatically generated">
            <a:extLst>
              <a:ext uri="{FF2B5EF4-FFF2-40B4-BE49-F238E27FC236}">
                <a16:creationId xmlns:a16="http://schemas.microsoft.com/office/drawing/2014/main" id="{BF8A48EB-548B-6B15-B255-EDA31257C08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t="1691" b="1691"/>
          <a:stretch>
            <a:fillRect/>
          </a:stretch>
        </p:blipFill>
        <p:spPr>
          <a:xfrm>
            <a:off x="1812458" y="506367"/>
            <a:ext cx="1861485" cy="1831081"/>
          </a:xfrm>
          <a:prstGeom prst="rect">
            <a:avLst/>
          </a:prstGeom>
        </p:spPr>
      </p:pic>
      <p:pic>
        <p:nvPicPr>
          <p:cNvPr id="8" name="Picture Placeholder 14" descr="A person in a white coat working on a computer&#10;&#10;Description automatically generated">
            <a:extLst>
              <a:ext uri="{FF2B5EF4-FFF2-40B4-BE49-F238E27FC236}">
                <a16:creationId xmlns:a16="http://schemas.microsoft.com/office/drawing/2014/main" id="{3456E163-3B73-62B5-E197-B705A65E6B9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t="1382" b="1382"/>
          <a:stretch>
            <a:fillRect/>
          </a:stretch>
        </p:blipFill>
        <p:spPr>
          <a:xfrm>
            <a:off x="3674266" y="506367"/>
            <a:ext cx="1817334" cy="1828800"/>
          </a:xfrm>
          <a:prstGeom prst="rect">
            <a:avLst/>
          </a:prstGeom>
        </p:spPr>
      </p:pic>
      <p:pic>
        <p:nvPicPr>
          <p:cNvPr id="11" name="Picture Placeholder 16" descr="A digital image of a person's head&#10;&#10;Description automatically generated">
            <a:extLst>
              <a:ext uri="{FF2B5EF4-FFF2-40B4-BE49-F238E27FC236}">
                <a16:creationId xmlns:a16="http://schemas.microsoft.com/office/drawing/2014/main" id="{DEBC849E-3CB4-997C-7F3B-00856FB01F8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t="1803" b="1803"/>
          <a:stretch>
            <a:fillRect/>
          </a:stretch>
        </p:blipFill>
        <p:spPr>
          <a:xfrm>
            <a:off x="5493599" y="506367"/>
            <a:ext cx="1837943" cy="1828800"/>
          </a:xfrm>
          <a:prstGeom prst="rect">
            <a:avLst/>
          </a:prstGeom>
        </p:spPr>
      </p:pic>
      <p:pic>
        <p:nvPicPr>
          <p:cNvPr id="12" name="Picture Placeholder 18" descr="A person using a video call&#10;&#10;Description automatically generated">
            <a:extLst>
              <a:ext uri="{FF2B5EF4-FFF2-40B4-BE49-F238E27FC236}">
                <a16:creationId xmlns:a16="http://schemas.microsoft.com/office/drawing/2014/main" id="{26296A47-36C6-C49E-262C-0FFF58FF53E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 l="4356" r="4356"/>
          <a:stretch>
            <a:fillRect/>
          </a:stretch>
        </p:blipFill>
        <p:spPr>
          <a:xfrm>
            <a:off x="7322401" y="506367"/>
            <a:ext cx="183654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9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Slide 2C-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69;p6">
            <a:extLst>
              <a:ext uri="{FF2B5EF4-FFF2-40B4-BE49-F238E27FC236}">
                <a16:creationId xmlns:a16="http://schemas.microsoft.com/office/drawing/2014/main" id="{4C099029-5DB5-449F-2E08-C5EAE22103F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-7749" y="0"/>
            <a:ext cx="915174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2289" y="2002971"/>
            <a:ext cx="8553009" cy="106497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300" i="0"/>
            </a:lvl1pPr>
          </a:lstStyle>
          <a:p>
            <a:r>
              <a:rPr lang="en-US" dirty="0"/>
              <a:t>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82290" y="3088182"/>
            <a:ext cx="8553008" cy="815369"/>
          </a:xfrm>
        </p:spPr>
        <p:txBody>
          <a:bodyPr>
            <a:normAutofit/>
          </a:bodyPr>
          <a:lstStyle>
            <a:lvl1pPr marL="0" indent="0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35ED9274-5A8D-9D42-F863-CA76297F24EE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0;p2">
            <a:extLst>
              <a:ext uri="{FF2B5EF4-FFF2-40B4-BE49-F238E27FC236}">
                <a16:creationId xmlns:a16="http://schemas.microsoft.com/office/drawing/2014/main" id="{4B667E31-3917-D43C-123F-0089664A3F6C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5;p1">
            <a:extLst>
              <a:ext uri="{FF2B5EF4-FFF2-40B4-BE49-F238E27FC236}">
                <a16:creationId xmlns:a16="http://schemas.microsoft.com/office/drawing/2014/main" id="{613C949A-06CE-26EB-6171-1C5FF97FC9C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017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3A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C0480E2-31EE-1122-7E8B-49B3D0756F70}"/>
              </a:ext>
            </a:extLst>
          </p:cNvPr>
          <p:cNvSpPr/>
          <p:nvPr userDrawn="1"/>
        </p:nvSpPr>
        <p:spPr>
          <a:xfrm>
            <a:off x="7859210" y="4352081"/>
            <a:ext cx="1203767" cy="486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94725-AB48-C2AF-60E8-EF1661FF72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5000"/>
          <a:stretch/>
        </p:blipFill>
        <p:spPr>
          <a:xfrm rot="10800000" flipH="1">
            <a:off x="0" y="-2"/>
            <a:ext cx="9144000" cy="5143501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2F9935B8-0BC2-1930-FC33-309BCA4F942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0;p2">
            <a:extLst>
              <a:ext uri="{FF2B5EF4-FFF2-40B4-BE49-F238E27FC236}">
                <a16:creationId xmlns:a16="http://schemas.microsoft.com/office/drawing/2014/main" id="{C94A8414-66E0-4460-63A5-7FB2CBBEB07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Google Shape;15;p1">
            <a:extLst>
              <a:ext uri="{FF2B5EF4-FFF2-40B4-BE49-F238E27FC236}">
                <a16:creationId xmlns:a16="http://schemas.microsoft.com/office/drawing/2014/main" id="{9E0ED5B5-8D2C-5DC2-65F3-A42A326E4AD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2FF9EC-5688-8724-6FCE-C81F09650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290" y="2581643"/>
            <a:ext cx="7022970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22A2167-008D-038D-2811-B6445CBC3C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6037B79-E8D3-F665-0102-A9B2FE5D18E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487630" y="-275587"/>
            <a:ext cx="2633567" cy="2633016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</a:t>
            </a:r>
            <a:br>
              <a:rPr lang="en-US" dirty="0"/>
            </a:br>
            <a:r>
              <a:rPr lang="en-US" dirty="0"/>
              <a:t>Photo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D2E09F79-D217-C8C8-D11C-95D8967BE85F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216988" y="432744"/>
            <a:ext cx="1313770" cy="131404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9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50E2506-C201-C648-06B3-469E76A5E6D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65829" y="-82898"/>
            <a:ext cx="2187948" cy="2187491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B9D04199-EA76-187D-A520-F8FA72C7009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445518" y="2009789"/>
            <a:ext cx="1888036" cy="1888036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marL="123825" indent="0" algn="ctr">
              <a:buNone/>
              <a:defRPr sz="140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4008230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A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C0480E2-31EE-1122-7E8B-49B3D0756F70}"/>
              </a:ext>
            </a:extLst>
          </p:cNvPr>
          <p:cNvSpPr/>
          <p:nvPr userDrawn="1"/>
        </p:nvSpPr>
        <p:spPr>
          <a:xfrm>
            <a:off x="7859210" y="4352081"/>
            <a:ext cx="1203767" cy="486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94725-AB48-C2AF-60E8-EF1661FF72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5000"/>
          <a:stretch/>
        </p:blipFill>
        <p:spPr>
          <a:xfrm rot="10800000" flipH="1">
            <a:off x="0" y="-2"/>
            <a:ext cx="9144000" cy="5143501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2F9935B8-0BC2-1930-FC33-309BCA4F942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0;p2">
            <a:extLst>
              <a:ext uri="{FF2B5EF4-FFF2-40B4-BE49-F238E27FC236}">
                <a16:creationId xmlns:a16="http://schemas.microsoft.com/office/drawing/2014/main" id="{C94A8414-66E0-4460-63A5-7FB2CBBEB07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Google Shape;15;p1">
            <a:extLst>
              <a:ext uri="{FF2B5EF4-FFF2-40B4-BE49-F238E27FC236}">
                <a16:creationId xmlns:a16="http://schemas.microsoft.com/office/drawing/2014/main" id="{9E0ED5B5-8D2C-5DC2-65F3-A42A326E4AD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2FF9EC-5688-8724-6FCE-C81F09650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290" y="2581643"/>
            <a:ext cx="7022970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22A2167-008D-038D-2811-B6445CBC3C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pic>
        <p:nvPicPr>
          <p:cNvPr id="2" name="Picture Placeholder 9" descr="A group of people wearing hard hats and jackets looking at a computer screen&#10;&#10;Description automatically generated">
            <a:extLst>
              <a:ext uri="{FF2B5EF4-FFF2-40B4-BE49-F238E27FC236}">
                <a16:creationId xmlns:a16="http://schemas.microsoft.com/office/drawing/2014/main" id="{7C7CFA57-BD03-329D-F72C-11F83A4647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2604" r="2604"/>
          <a:stretch>
            <a:fillRect/>
          </a:stretch>
        </p:blipFill>
        <p:spPr>
          <a:xfrm>
            <a:off x="-487630" y="-275587"/>
            <a:ext cx="2633567" cy="2633016"/>
          </a:xfrm>
          <a:prstGeom prst="ellipse">
            <a:avLst/>
          </a:prstGeom>
        </p:spPr>
      </p:pic>
      <p:pic>
        <p:nvPicPr>
          <p:cNvPr id="3" name="Picture Placeholder 17" descr="A group of people in a meeting&#10;&#10;Description automatically generated">
            <a:extLst>
              <a:ext uri="{FF2B5EF4-FFF2-40B4-BE49-F238E27FC236}">
                <a16:creationId xmlns:a16="http://schemas.microsoft.com/office/drawing/2014/main" id="{9B60E722-A54A-526F-DE0E-585E8394C92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16626" r="16626"/>
          <a:stretch>
            <a:fillRect/>
          </a:stretch>
        </p:blipFill>
        <p:spPr>
          <a:xfrm>
            <a:off x="7216988" y="432744"/>
            <a:ext cx="1313770" cy="1314045"/>
          </a:xfrm>
          <a:prstGeom prst="ellipse">
            <a:avLst/>
          </a:prstGeom>
        </p:spPr>
      </p:pic>
      <p:pic>
        <p:nvPicPr>
          <p:cNvPr id="10" name="Picture Placeholder 11" descr="A doctor using a virtual reality device&#10;&#10;Description automatically generated">
            <a:extLst>
              <a:ext uri="{FF2B5EF4-FFF2-40B4-BE49-F238E27FC236}">
                <a16:creationId xmlns:a16="http://schemas.microsoft.com/office/drawing/2014/main" id="{90873BF7-7180-26FA-01D2-D82D0C89562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10503" r="10503"/>
          <a:stretch>
            <a:fillRect/>
          </a:stretch>
        </p:blipFill>
        <p:spPr>
          <a:xfrm>
            <a:off x="3465829" y="-82898"/>
            <a:ext cx="2187948" cy="2187491"/>
          </a:xfrm>
          <a:prstGeom prst="ellipse">
            <a:avLst/>
          </a:prstGeom>
        </p:spPr>
      </p:pic>
      <p:pic>
        <p:nvPicPr>
          <p:cNvPr id="11" name="Picture Placeholder 15">
            <a:extLst>
              <a:ext uri="{FF2B5EF4-FFF2-40B4-BE49-F238E27FC236}">
                <a16:creationId xmlns:a16="http://schemas.microsoft.com/office/drawing/2014/main" id="{34FCCEE0-3221-05FD-103F-C9114648D3CD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l="8941" r="8941"/>
          <a:stretch/>
        </p:blipFill>
        <p:spPr>
          <a:xfrm>
            <a:off x="7445518" y="2009789"/>
            <a:ext cx="1888036" cy="188803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830800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B-Photos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C0480E2-31EE-1122-7E8B-49B3D0756F70}"/>
              </a:ext>
            </a:extLst>
          </p:cNvPr>
          <p:cNvSpPr/>
          <p:nvPr userDrawn="1"/>
        </p:nvSpPr>
        <p:spPr>
          <a:xfrm>
            <a:off x="7859210" y="4352081"/>
            <a:ext cx="1203767" cy="486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94725-AB48-C2AF-60E8-EF1661FF72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5000"/>
          <a:stretch/>
        </p:blipFill>
        <p:spPr>
          <a:xfrm rot="10800000" flipH="1">
            <a:off x="0" y="-2"/>
            <a:ext cx="9144000" cy="5143501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2F9935B8-0BC2-1930-FC33-309BCA4F942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0;p2">
            <a:extLst>
              <a:ext uri="{FF2B5EF4-FFF2-40B4-BE49-F238E27FC236}">
                <a16:creationId xmlns:a16="http://schemas.microsoft.com/office/drawing/2014/main" id="{C94A8414-66E0-4460-63A5-7FB2CBBEB07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Google Shape;15;p1">
            <a:extLst>
              <a:ext uri="{FF2B5EF4-FFF2-40B4-BE49-F238E27FC236}">
                <a16:creationId xmlns:a16="http://schemas.microsoft.com/office/drawing/2014/main" id="{9E0ED5B5-8D2C-5DC2-65F3-A42A326E4AD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2FF9EC-5688-8724-6FCE-C81F09650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290" y="2581643"/>
            <a:ext cx="7022970" cy="9407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300" i="0">
                <a:solidFill>
                  <a:srgbClr val="0066A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22A2167-008D-038D-2811-B6445CBC3C8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2290" y="3557482"/>
            <a:ext cx="7022970" cy="874829"/>
          </a:xfrm>
        </p:spPr>
        <p:txBody>
          <a:bodyPr>
            <a:normAutofit/>
          </a:bodyPr>
          <a:lstStyle>
            <a:lvl1pPr marL="0" indent="0" algn="l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Subhead</a:t>
            </a:r>
          </a:p>
        </p:txBody>
      </p:sp>
      <p:pic>
        <p:nvPicPr>
          <p:cNvPr id="6" name="Picture Placeholder 9" descr="A group of people around a table&#10;&#10;Description automatically generated">
            <a:extLst>
              <a:ext uri="{FF2B5EF4-FFF2-40B4-BE49-F238E27FC236}">
                <a16:creationId xmlns:a16="http://schemas.microsoft.com/office/drawing/2014/main" id="{CCAE2658-3DBC-9701-EFA5-30240748B7E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559" r="3559"/>
          <a:stretch>
            <a:fillRect/>
          </a:stretch>
        </p:blipFill>
        <p:spPr>
          <a:xfrm>
            <a:off x="-487630" y="-275587"/>
            <a:ext cx="2633567" cy="2633016"/>
          </a:xfrm>
          <a:prstGeom prst="ellipse">
            <a:avLst/>
          </a:prstGeom>
        </p:spPr>
      </p:pic>
      <p:pic>
        <p:nvPicPr>
          <p:cNvPr id="7" name="Picture Placeholder 13" descr="A hand touching a sphere&#10;&#10;Description automatically generated">
            <a:extLst>
              <a:ext uri="{FF2B5EF4-FFF2-40B4-BE49-F238E27FC236}">
                <a16:creationId xmlns:a16="http://schemas.microsoft.com/office/drawing/2014/main" id="{30CA40CD-FB62-F3E1-2736-57D894A353D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t="319" b="319"/>
          <a:stretch>
            <a:fillRect/>
          </a:stretch>
        </p:blipFill>
        <p:spPr>
          <a:xfrm>
            <a:off x="7216988" y="432744"/>
            <a:ext cx="1313770" cy="1314045"/>
          </a:xfrm>
          <a:prstGeom prst="ellipse">
            <a:avLst/>
          </a:prstGeom>
        </p:spPr>
      </p:pic>
      <p:pic>
        <p:nvPicPr>
          <p:cNvPr id="8" name="Picture Placeholder 11" descr="A person and person wearing safety vests and helmets looking at a computer&#10;&#10;Description automatically generated">
            <a:extLst>
              <a:ext uri="{FF2B5EF4-FFF2-40B4-BE49-F238E27FC236}">
                <a16:creationId xmlns:a16="http://schemas.microsoft.com/office/drawing/2014/main" id="{54B38CAE-9697-6791-9ED5-8B45DC93E47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t="1020" b="1020"/>
          <a:stretch>
            <a:fillRect/>
          </a:stretch>
        </p:blipFill>
        <p:spPr>
          <a:xfrm>
            <a:off x="3465829" y="-82898"/>
            <a:ext cx="2187948" cy="2187491"/>
          </a:xfrm>
          <a:prstGeom prst="ellipse">
            <a:avLst/>
          </a:prstGeom>
        </p:spPr>
      </p:pic>
      <p:pic>
        <p:nvPicPr>
          <p:cNvPr id="9" name="Picture Placeholder 15" descr="A person wearing a white hard hat and white shirt&#10;&#10;Description automatically generated">
            <a:extLst>
              <a:ext uri="{FF2B5EF4-FFF2-40B4-BE49-F238E27FC236}">
                <a16:creationId xmlns:a16="http://schemas.microsoft.com/office/drawing/2014/main" id="{D940F620-91E7-EB4A-F6F3-73BF23B56EB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l="4783" r="4783"/>
          <a:stretch>
            <a:fillRect/>
          </a:stretch>
        </p:blipFill>
        <p:spPr>
          <a:xfrm>
            <a:off x="7445518" y="2009789"/>
            <a:ext cx="1888036" cy="188803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172089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 Slide 3C-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DE5B39D-2CD0-AFAA-685C-14F0A4D9FCCA}"/>
              </a:ext>
            </a:extLst>
          </p:cNvPr>
          <p:cNvSpPr/>
          <p:nvPr userDrawn="1"/>
        </p:nvSpPr>
        <p:spPr>
          <a:xfrm>
            <a:off x="0" y="0"/>
            <a:ext cx="1492624" cy="1239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0480E2-31EE-1122-7E8B-49B3D0756F70}"/>
              </a:ext>
            </a:extLst>
          </p:cNvPr>
          <p:cNvSpPr/>
          <p:nvPr userDrawn="1"/>
        </p:nvSpPr>
        <p:spPr>
          <a:xfrm>
            <a:off x="7859210" y="4352081"/>
            <a:ext cx="1203767" cy="4861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9601D5-8E1D-6435-062B-9C030ED929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1" t="25000"/>
          <a:stretch/>
        </p:blipFill>
        <p:spPr>
          <a:xfrm rot="10800000" flipH="1">
            <a:off x="0" y="-2"/>
            <a:ext cx="9144000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2289" y="2002971"/>
            <a:ext cx="8553009" cy="1064971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300" i="0"/>
            </a:lvl1pPr>
          </a:lstStyle>
          <a:p>
            <a:r>
              <a:rPr lang="en-US" dirty="0"/>
              <a:t>Divider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82290" y="3088182"/>
            <a:ext cx="8553008" cy="815369"/>
          </a:xfrm>
        </p:spPr>
        <p:txBody>
          <a:bodyPr>
            <a:normAutofit/>
          </a:bodyPr>
          <a:lstStyle>
            <a:lvl1pPr marL="0" indent="0">
              <a:buNone/>
              <a:defRPr sz="2100" b="1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2F9935B8-0BC2-1930-FC33-309BCA4F942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0;p2">
            <a:extLst>
              <a:ext uri="{FF2B5EF4-FFF2-40B4-BE49-F238E27FC236}">
                <a16:creationId xmlns:a16="http://schemas.microsoft.com/office/drawing/2014/main" id="{C94A8414-66E0-4460-63A5-7FB2CBBEB070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13960" y="4131398"/>
            <a:ext cx="1221339" cy="68167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lide Number Placeholder 9">
            <a:extLst>
              <a:ext uri="{FF2B5EF4-FFF2-40B4-BE49-F238E27FC236}">
                <a16:creationId xmlns:a16="http://schemas.microsoft.com/office/drawing/2014/main" id="{F9E66C42-1E52-A34C-D506-0633C79B9FF0}"/>
              </a:ext>
            </a:extLst>
          </p:cNvPr>
          <p:cNvSpPr txBox="1">
            <a:spLocks/>
          </p:cNvSpPr>
          <p:nvPr userDrawn="1"/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rgbClr val="0066A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465405-F2FF-1D53-4029-9C229D095E7D}"/>
              </a:ext>
            </a:extLst>
          </p:cNvPr>
          <p:cNvSpPr txBox="1"/>
          <p:nvPr userDrawn="1"/>
        </p:nvSpPr>
        <p:spPr>
          <a:xfrm>
            <a:off x="814401" y="4654044"/>
            <a:ext cx="832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>
                <a:solidFill>
                  <a:srgbClr val="0066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ieee.org</a:t>
            </a:r>
            <a:endParaRPr lang="en-US" sz="1100" b="1" dirty="0">
              <a:solidFill>
                <a:srgbClr val="0066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Google Shape;15;p1">
            <a:extLst>
              <a:ext uri="{FF2B5EF4-FFF2-40B4-BE49-F238E27FC236}">
                <a16:creationId xmlns:a16="http://schemas.microsoft.com/office/drawing/2014/main" id="{9E0ED5B5-8D2C-5DC2-65F3-A42A326E4AD9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84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2289" y="1163977"/>
            <a:ext cx="8646555" cy="3030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>
          <a:xfrm>
            <a:off x="282290" y="4654044"/>
            <a:ext cx="4866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66A1"/>
                </a:solidFill>
              </a:defRPr>
            </a:lvl1pPr>
          </a:lstStyle>
          <a:p>
            <a:fld id="{3DD97BEB-BAEF-0344-9D5C-EC73E47869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694" y="4502874"/>
            <a:ext cx="851311" cy="248583"/>
          </a:xfrm>
          <a:prstGeom prst="rect">
            <a:avLst/>
          </a:prstGeom>
        </p:spPr>
      </p:pic>
      <p:pic>
        <p:nvPicPr>
          <p:cNvPr id="8" name="Google Shape;10;p1" descr="A picture containing dark&#10;&#10;Description automatically generated">
            <a:extLst>
              <a:ext uri="{FF2B5EF4-FFF2-40B4-BE49-F238E27FC236}">
                <a16:creationId xmlns:a16="http://schemas.microsoft.com/office/drawing/2014/main" id="{6C22DB2D-3007-CA4F-F617-1A0992B00ADB}"/>
              </a:ext>
            </a:extLst>
          </p:cNvPr>
          <p:cNvPicPr preferRelativeResize="0"/>
          <p:nvPr userDrawn="1"/>
        </p:nvPicPr>
        <p:blipFill rotWithShape="1">
          <a:blip r:embed="rId25">
            <a:alphaModFix/>
          </a:blip>
          <a:srcRect/>
          <a:stretch/>
        </p:blipFill>
        <p:spPr>
          <a:xfrm rot="10800000">
            <a:off x="-364210" y="4201541"/>
            <a:ext cx="9856922" cy="132165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5;p1">
            <a:extLst>
              <a:ext uri="{FF2B5EF4-FFF2-40B4-BE49-F238E27FC236}">
                <a16:creationId xmlns:a16="http://schemas.microsoft.com/office/drawing/2014/main" id="{5F028249-8526-C24F-DC97-781076A629BC}"/>
              </a:ext>
            </a:extLst>
          </p:cNvPr>
          <p:cNvSpPr txBox="1"/>
          <p:nvPr userDrawn="1"/>
        </p:nvSpPr>
        <p:spPr>
          <a:xfrm>
            <a:off x="0" y="4961588"/>
            <a:ext cx="9144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 dirty="0">
                <a:solidFill>
                  <a:srgbClr val="C7EAFB"/>
                </a:solidFill>
                <a:latin typeface="Calibri"/>
                <a:ea typeface="Calibri"/>
                <a:cs typeface="Calibri"/>
                <a:sym typeface="Calibri"/>
              </a:rPr>
              <a:t>The professional home for the engineering and technology community worldwide</a:t>
            </a:r>
            <a:endParaRPr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6D7628-BB4B-9FA6-9AFA-DA6FF4866DB2}"/>
              </a:ext>
            </a:extLst>
          </p:cNvPr>
          <p:cNvSpPr txBox="1"/>
          <p:nvPr userDrawn="1"/>
        </p:nvSpPr>
        <p:spPr>
          <a:xfrm>
            <a:off x="618371" y="447332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8" r:id="rId2"/>
    <p:sldLayoutId id="2147483683" r:id="rId3"/>
    <p:sldLayoutId id="2147483684" r:id="rId4"/>
    <p:sldLayoutId id="2147483685" r:id="rId5"/>
    <p:sldLayoutId id="2147483689" r:id="rId6"/>
    <p:sldLayoutId id="2147483686" r:id="rId7"/>
    <p:sldLayoutId id="2147483687" r:id="rId8"/>
    <p:sldLayoutId id="2147483663" r:id="rId9"/>
    <p:sldLayoutId id="2147483662" r:id="rId10"/>
    <p:sldLayoutId id="2147483675" r:id="rId11"/>
    <p:sldLayoutId id="2147483664" r:id="rId12"/>
    <p:sldLayoutId id="2147483674" r:id="rId13"/>
    <p:sldLayoutId id="2147483665" r:id="rId14"/>
    <p:sldLayoutId id="2147483676" r:id="rId15"/>
    <p:sldLayoutId id="2147483677" r:id="rId16"/>
    <p:sldLayoutId id="2147483678" r:id="rId17"/>
    <p:sldLayoutId id="2147483679" r:id="rId18"/>
    <p:sldLayoutId id="2147483667" r:id="rId19"/>
    <p:sldLayoutId id="2147483680" r:id="rId20"/>
    <p:sldLayoutId id="2147483682" r:id="rId21"/>
    <p:sldLayoutId id="2147483681" r:id="rId2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550" b="1" i="0" kern="1200">
          <a:solidFill>
            <a:srgbClr val="0066A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66A1"/>
        </a:buClr>
        <a:buFont typeface="LucidaGrande" charset="0"/>
        <a:buChar char="▸"/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LucidaGrande" charset="0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Wingdings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66A1"/>
        </a:buClr>
        <a:buFont typeface="Courier New" charset="0"/>
        <a:buChar char="o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F4C8A-325C-E442-E7E9-54F23BF9F1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5495" y="2394981"/>
            <a:ext cx="8553009" cy="940768"/>
          </a:xfrm>
        </p:spPr>
        <p:txBody>
          <a:bodyPr>
            <a:normAutofit/>
          </a:bodyPr>
          <a:lstStyle/>
          <a:p>
            <a:r>
              <a:rPr lang="en-US" dirty="0"/>
              <a:t>Welcome to Real Time 2024</a:t>
            </a:r>
            <a:br>
              <a:rPr lang="en-US" dirty="0"/>
            </a:br>
            <a:r>
              <a:rPr lang="en-US" sz="2400" dirty="0"/>
              <a:t>April 22nd – 26</a:t>
            </a:r>
            <a:r>
              <a:rPr lang="en-US" sz="2400" baseline="30000" dirty="0"/>
              <a:t>th</a:t>
            </a:r>
            <a:r>
              <a:rPr lang="en-US" sz="2400" dirty="0"/>
              <a:t>, 2024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FF36F3-ACC1-318A-34FA-EEEB362D71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ICISE Conference Center – </a:t>
            </a:r>
            <a:r>
              <a:rPr lang="en-US" dirty="0" err="1"/>
              <a:t>Quy</a:t>
            </a:r>
            <a:r>
              <a:rPr lang="en-US" dirty="0"/>
              <a:t> Nhon, Vietnam</a:t>
            </a:r>
          </a:p>
          <a:p>
            <a:r>
              <a:rPr lang="en-US" dirty="0"/>
              <a:t>David Abbott – Computer Applications Technical Committee Chair</a:t>
            </a:r>
          </a:p>
          <a:p>
            <a:r>
              <a:rPr lang="en-US" dirty="0"/>
              <a:t>Nuclear and Plasma Sciences Society (NPSS)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0C47F3-C977-A0E6-70D4-51B0238CA65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291C2C-754B-D20E-9B11-26F1C38D4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11185"/>
            <a:ext cx="6582103" cy="19432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F18E45-A7A2-AFD4-BCFE-D0C2F5592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2" y="1882336"/>
            <a:ext cx="955784" cy="38754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929BC7-698A-E862-1CB3-94FFF8BEAFE8}"/>
              </a:ext>
            </a:extLst>
          </p:cNvPr>
          <p:cNvSpPr/>
          <p:nvPr/>
        </p:nvSpPr>
        <p:spPr>
          <a:xfrm>
            <a:off x="6582102" y="411185"/>
            <a:ext cx="2561898" cy="1943288"/>
          </a:xfrm>
          <a:prstGeom prst="rect">
            <a:avLst/>
          </a:prstGeom>
          <a:solidFill>
            <a:srgbClr val="9EE2FF"/>
          </a:solidFill>
          <a:ln>
            <a:solidFill>
              <a:srgbClr val="9EE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08DAFC-AF02-4CBB-9381-0B5B0EC01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6468" y="652985"/>
            <a:ext cx="2189532" cy="14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19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3D2253-322A-928B-93B7-72A4F3741B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3DA14-129F-63ED-D0BC-943B596A4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88" y="245650"/>
            <a:ext cx="5243525" cy="425669"/>
          </a:xfrm>
        </p:spPr>
        <p:txBody>
          <a:bodyPr/>
          <a:lstStyle/>
          <a:p>
            <a:r>
              <a:rPr lang="en-US" dirty="0"/>
              <a:t>Where Were You Six Long Years Ago?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96AD3E-AB7D-CF47-9D1E-C8EB2E230E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2289" y="710787"/>
            <a:ext cx="4605022" cy="329802"/>
          </a:xfrm>
        </p:spPr>
        <p:txBody>
          <a:bodyPr/>
          <a:lstStyle/>
          <a:p>
            <a:r>
              <a:rPr lang="en-US" dirty="0"/>
              <a:t>RT2018 – Williamsburg, Virginia USA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F308BBBD-B9A9-7712-27A8-94D21D37BC42}"/>
              </a:ext>
            </a:extLst>
          </p:cNvPr>
          <p:cNvSpPr txBox="1">
            <a:spLocks/>
          </p:cNvSpPr>
          <p:nvPr/>
        </p:nvSpPr>
        <p:spPr>
          <a:xfrm>
            <a:off x="1443819" y="3759619"/>
            <a:ext cx="6033873" cy="89442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rgbClr val="0066A1"/>
                </a:solidFill>
              </a:rPr>
              <a:t>After two virtual conferences it feels good to finally be back together again</a:t>
            </a:r>
          </a:p>
          <a:p>
            <a:endParaRPr lang="en-US" dirty="0"/>
          </a:p>
        </p:txBody>
      </p:sp>
      <p:pic>
        <p:nvPicPr>
          <p:cNvPr id="6" name="Picture 5" descr="DSC_0053.png">
            <a:extLst>
              <a:ext uri="{FF2B5EF4-FFF2-40B4-BE49-F238E27FC236}">
                <a16:creationId xmlns:a16="http://schemas.microsoft.com/office/drawing/2014/main" id="{88EC57A4-AF5B-8579-46B5-23971C3B55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74" y="1040588"/>
            <a:ext cx="8118964" cy="253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573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3D2253-322A-928B-93B7-72A4F3741B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3DA14-129F-63ED-D0BC-943B596A4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287" y="245650"/>
            <a:ext cx="6694245" cy="425669"/>
          </a:xfrm>
        </p:spPr>
        <p:txBody>
          <a:bodyPr/>
          <a:lstStyle/>
          <a:p>
            <a:r>
              <a:rPr lang="en-US" dirty="0"/>
              <a:t>And what a beautiful place to meet…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96AD3E-AB7D-CF47-9D1E-C8EB2E230E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2289" y="710787"/>
            <a:ext cx="4605022" cy="329802"/>
          </a:xfrm>
        </p:spPr>
        <p:txBody>
          <a:bodyPr/>
          <a:lstStyle/>
          <a:p>
            <a:r>
              <a:rPr lang="en-US" dirty="0"/>
              <a:t>RT2024 – ICISE, </a:t>
            </a:r>
            <a:r>
              <a:rPr lang="en-US" dirty="0" err="1"/>
              <a:t>Quy</a:t>
            </a:r>
            <a:r>
              <a:rPr lang="en-US" dirty="0"/>
              <a:t> Nhon, Vietnam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F308BBBD-B9A9-7712-27A8-94D21D37BC42}"/>
              </a:ext>
            </a:extLst>
          </p:cNvPr>
          <p:cNvSpPr txBox="1">
            <a:spLocks/>
          </p:cNvSpPr>
          <p:nvPr/>
        </p:nvSpPr>
        <p:spPr>
          <a:xfrm>
            <a:off x="401273" y="3652734"/>
            <a:ext cx="3619248" cy="113823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0066A1"/>
                </a:solidFill>
              </a:rPr>
              <a:t>Who are we?</a:t>
            </a:r>
          </a:p>
          <a:p>
            <a:pPr marL="0" indent="0" algn="ctr">
              <a:buNone/>
            </a:pPr>
            <a:r>
              <a:rPr lang="en-US" sz="1400" dirty="0">
                <a:solidFill>
                  <a:srgbClr val="0066A1"/>
                </a:solidFill>
              </a:rPr>
              <a:t>180+ Participants, 21 Countries</a:t>
            </a:r>
          </a:p>
          <a:p>
            <a:pPr marL="0" indent="0" algn="ctr">
              <a:buNone/>
            </a:pPr>
            <a:r>
              <a:rPr lang="en-US" sz="1400" dirty="0">
                <a:solidFill>
                  <a:srgbClr val="0066A1"/>
                </a:solidFill>
              </a:rPr>
              <a:t>78% Asia, 12% North America, 10% Europe</a:t>
            </a:r>
          </a:p>
          <a:p>
            <a:endParaRPr lang="en-US" dirty="0"/>
          </a:p>
        </p:txBody>
      </p:sp>
      <p:pic>
        <p:nvPicPr>
          <p:cNvPr id="6" name="Picture 5" descr="DSC_0053.png">
            <a:extLst>
              <a:ext uri="{FF2B5EF4-FFF2-40B4-BE49-F238E27FC236}">
                <a16:creationId xmlns:a16="http://schemas.microsoft.com/office/drawing/2014/main" id="{88EC57A4-AF5B-8579-46B5-23971C3B55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74" y="1040588"/>
            <a:ext cx="8118964" cy="25303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3AF3C5-9066-C98E-F235-193220D1B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273" y="1040587"/>
            <a:ext cx="8118964" cy="25303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AB0C30-3B14-9543-3491-38C0D4CAED7D}"/>
              </a:ext>
            </a:extLst>
          </p:cNvPr>
          <p:cNvSpPr txBox="1"/>
          <p:nvPr/>
        </p:nvSpPr>
        <p:spPr>
          <a:xfrm>
            <a:off x="5723467" y="3860800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l"/>
            <a:endParaRPr lang="en-US" dirty="0"/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BCFE5F6A-9AB5-9FE4-E90F-6174839913A4}"/>
              </a:ext>
            </a:extLst>
          </p:cNvPr>
          <p:cNvSpPr txBox="1">
            <a:spLocks/>
          </p:cNvSpPr>
          <p:nvPr/>
        </p:nvSpPr>
        <p:spPr>
          <a:xfrm>
            <a:off x="4460755" y="3652734"/>
            <a:ext cx="3370429" cy="113823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0066A1"/>
                </a:solidFill>
              </a:rPr>
              <a:t>What’s the Program?</a:t>
            </a:r>
          </a:p>
          <a:p>
            <a:pPr marL="0" indent="0" algn="ctr">
              <a:buNone/>
            </a:pPr>
            <a:r>
              <a:rPr lang="en-US" sz="1400" dirty="0">
                <a:solidFill>
                  <a:srgbClr val="0066A1"/>
                </a:solidFill>
              </a:rPr>
              <a:t>56 Orals, 80 Mini-Orals, 120 Posters</a:t>
            </a:r>
          </a:p>
          <a:p>
            <a:pPr marL="0" indent="0" algn="ctr">
              <a:buNone/>
            </a:pPr>
            <a:r>
              <a:rPr lang="en-US" sz="1400" dirty="0">
                <a:solidFill>
                  <a:srgbClr val="0066A1"/>
                </a:solidFill>
              </a:rPr>
              <a:t>Plus many opportunities to share and get to know fellow participants</a:t>
            </a:r>
          </a:p>
        </p:txBody>
      </p:sp>
    </p:spTree>
    <p:extLst>
      <p:ext uri="{BB962C8B-B14F-4D97-AF65-F5344CB8AC3E}">
        <p14:creationId xmlns:p14="http://schemas.microsoft.com/office/powerpoint/2010/main" val="416485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9B518F-DC1A-7FE7-F285-0E080573E5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70453B-0795-1ADE-12FB-DE842D9F6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are the Organizers?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617D5E-B35C-5BB1-3DF7-02B01471BC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Computer Applications in Nuclear and Plasma Sciences (CANPS)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67EAC2-0C41-5CF7-EAA7-AE96CB3AB7F4}"/>
              </a:ext>
            </a:extLst>
          </p:cNvPr>
          <p:cNvSpPr txBox="1"/>
          <p:nvPr/>
        </p:nvSpPr>
        <p:spPr>
          <a:xfrm>
            <a:off x="440267" y="1275844"/>
            <a:ext cx="7797800" cy="3378200"/>
          </a:xfrm>
          <a:prstGeom prst="rect">
            <a:avLst/>
          </a:prstGeom>
        </p:spPr>
        <p:txBody>
          <a:bodyPr wrap="square" rtlCol="0">
            <a:normAutofit lnSpcReduction="1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6A1"/>
                </a:solidFill>
              </a:rPr>
              <a:t>CANPS is a technical committee of the IEEE Nuclear and Plasma Sciences Society (NPSS).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Some 40 members globally representing our technical community.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NPSS President (Vesna </a:t>
            </a:r>
            <a:r>
              <a:rPr lang="en-US" dirty="0" err="1"/>
              <a:t>Sossi</a:t>
            </a:r>
            <a:r>
              <a:rPr lang="en-US" dirty="0"/>
              <a:t>) is here to talk more about what we do.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~15 CANPS members are here this week.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66A1"/>
                </a:solidFill>
                <a:effectLst/>
                <a:latin typeface="Arial" panose="020B0604020202020204" pitchFamily="34" charset="0"/>
              </a:rPr>
              <a:t>International Centre for Interdisciplinary Science and Education (ICISE)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12529"/>
                </a:solidFill>
                <a:latin typeface="Arial" panose="020B0604020202020204" pitchFamily="34" charset="0"/>
              </a:rPr>
              <a:t>Our wonderful hosts - Vice Director Dr. Tran Son will make a short address this morning.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Many thanks to Professor Van and </a:t>
            </a:r>
            <a:r>
              <a:rPr lang="en-US" dirty="0" err="1">
                <a:latin typeface="Arial" panose="020B0604020202020204" pitchFamily="34" charset="0"/>
              </a:rPr>
              <a:t>Recontres</a:t>
            </a:r>
            <a:r>
              <a:rPr lang="en-US" dirty="0">
                <a:latin typeface="Arial" panose="020B0604020202020204" pitchFamily="34" charset="0"/>
              </a:rPr>
              <a:t> du Vietnam for making RT2024 possible here.</a:t>
            </a:r>
            <a:endParaRPr lang="en-US" dirty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6A1"/>
                </a:solidFill>
                <a:latin typeface="Arial" panose="020B0604020202020204" pitchFamily="34" charset="0"/>
              </a:rPr>
              <a:t>Local organizers at VNU-HCM (Ho Chi Minh) University of 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12529"/>
                </a:solidFill>
                <a:latin typeface="Arial" panose="020B0604020202020204" pitchFamily="34" charset="0"/>
              </a:rPr>
              <a:t>Tran Thanh, Vo Hai, Hoang Trang</a:t>
            </a:r>
          </a:p>
        </p:txBody>
      </p:sp>
    </p:spTree>
    <p:extLst>
      <p:ext uri="{BB962C8B-B14F-4D97-AF65-F5344CB8AC3E}">
        <p14:creationId xmlns:p14="http://schemas.microsoft.com/office/powerpoint/2010/main" val="947848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D4D6BF-4189-EB84-DD0A-014572D810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94EAF8-2F9F-78D7-5D0F-9659DD281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Updates and Information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ED2311-2F1D-C00E-7238-BC4BA9C88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401" y="906490"/>
            <a:ext cx="2876267" cy="2157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90611E-36A6-CF61-0ADC-E9815E262684}"/>
              </a:ext>
            </a:extLst>
          </p:cNvPr>
          <p:cNvSpPr txBox="1"/>
          <p:nvPr/>
        </p:nvSpPr>
        <p:spPr>
          <a:xfrm>
            <a:off x="768949" y="1080057"/>
            <a:ext cx="2905584" cy="2983943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E647F1-CEF5-7A8D-3C95-CFB3D2253121}"/>
              </a:ext>
            </a:extLst>
          </p:cNvPr>
          <p:cNvSpPr txBox="1"/>
          <p:nvPr/>
        </p:nvSpPr>
        <p:spPr>
          <a:xfrm>
            <a:off x="282289" y="906490"/>
            <a:ext cx="5802268" cy="3640110"/>
          </a:xfrm>
          <a:prstGeom prst="rect">
            <a:avLst/>
          </a:prstGeom>
        </p:spPr>
        <p:txBody>
          <a:bodyPr wrap="square" rtlCol="0">
            <a:normAutofit fontScale="92500" lnSpcReduction="2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6A1"/>
                </a:solidFill>
              </a:rPr>
              <a:t>Major Program Changes for Tuesday and Thursday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Poster and Mini-Oral sessions moved to the morning.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Please check your contribution on Indico. Let us know if we messed something up.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6A1"/>
                </a:solidFill>
              </a:rPr>
              <a:t>Please upload your presentation materials to your Indico contribution on the day prior to when you present.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Poster presenters may want to take their poster down overnight. The wind can get strong.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6A1"/>
                </a:solidFill>
              </a:rPr>
              <a:t>Mini-Oral participants should return to the auditorium at least 5 minutes before the start of their session.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Session chairs need time to organize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6A1"/>
                </a:solidFill>
              </a:rPr>
              <a:t>IEEE Transactions on Nuclear Science (TNS) Senior Editor,  Adriano </a:t>
            </a:r>
            <a:r>
              <a:rPr lang="en-US" dirty="0" err="1">
                <a:solidFill>
                  <a:srgbClr val="0066A1"/>
                </a:solidFill>
              </a:rPr>
              <a:t>Luchetta</a:t>
            </a:r>
            <a:r>
              <a:rPr lang="en-US" dirty="0">
                <a:solidFill>
                  <a:srgbClr val="0066A1"/>
                </a:solidFill>
              </a:rPr>
              <a:t>, will give a quick overview on the guidelines for publication in the IEEE Real Time special issue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66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18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354967-0AC0-2DBE-C616-62AA86F8B7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82290" y="4654044"/>
            <a:ext cx="796953" cy="273844"/>
          </a:xfrm>
        </p:spPr>
        <p:txBody>
          <a:bodyPr/>
          <a:lstStyle/>
          <a:p>
            <a:fld id="{3DD97BEB-BAEF-0344-9D5C-EC73E478698A}" type="slidenum">
              <a:rPr lang="en-US" sz="100" smtClean="0"/>
              <a:pPr/>
              <a:t>6</a:t>
            </a:fld>
            <a:endParaRPr lang="en-US" sz="1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D62F1E-56F3-4AED-2729-B79EA418B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61" y="215612"/>
            <a:ext cx="8737078" cy="329802"/>
          </a:xfrm>
        </p:spPr>
        <p:txBody>
          <a:bodyPr/>
          <a:lstStyle/>
          <a:p>
            <a:r>
              <a:rPr lang="en-US" sz="2000" dirty="0"/>
              <a:t>Mini-Oral Session #1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CF856D-8DEC-322E-9CF1-9BFEB47A0A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3462" y="596022"/>
            <a:ext cx="2353472" cy="329802"/>
          </a:xfrm>
        </p:spPr>
        <p:txBody>
          <a:bodyPr/>
          <a:lstStyle/>
          <a:p>
            <a:r>
              <a:rPr lang="en-US" sz="1400" dirty="0"/>
              <a:t>TODAY After Lunch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D65D2-AC41-979B-6FB9-9860FF8B104F}"/>
              </a:ext>
            </a:extLst>
          </p:cNvPr>
          <p:cNvSpPr txBox="1"/>
          <p:nvPr/>
        </p:nvSpPr>
        <p:spPr>
          <a:xfrm>
            <a:off x="716540" y="1020703"/>
            <a:ext cx="2031738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100" dirty="0">
              <a:solidFill>
                <a:srgbClr val="0066A1"/>
              </a:solidFill>
            </a:endParaRPr>
          </a:p>
          <a:p>
            <a:r>
              <a:rPr lang="en-US" sz="1200" dirty="0">
                <a:solidFill>
                  <a:srgbClr val="0066A1"/>
                </a:solidFill>
              </a:rPr>
              <a:t>12    </a:t>
            </a:r>
            <a:r>
              <a:rPr lang="en-US" sz="1200" dirty="0" err="1">
                <a:solidFill>
                  <a:srgbClr val="0066A1"/>
                </a:solidFill>
              </a:rPr>
              <a:t>Dongwei</a:t>
            </a:r>
            <a:r>
              <a:rPr lang="en-US" sz="1200" dirty="0">
                <a:solidFill>
                  <a:srgbClr val="0066A1"/>
                </a:solidFill>
              </a:rPr>
              <a:t> Zou</a:t>
            </a:r>
          </a:p>
          <a:p>
            <a:endParaRPr lang="en-US" sz="1200" dirty="0">
              <a:solidFill>
                <a:srgbClr val="0066A1"/>
              </a:solidFill>
            </a:endParaRPr>
          </a:p>
          <a:p>
            <a:r>
              <a:rPr lang="en-US" sz="1200" dirty="0">
                <a:solidFill>
                  <a:srgbClr val="0066A1"/>
                </a:solidFill>
              </a:rPr>
              <a:t>13    </a:t>
            </a:r>
            <a:r>
              <a:rPr lang="en-US" sz="1200" dirty="0" err="1">
                <a:solidFill>
                  <a:srgbClr val="0066A1"/>
                </a:solidFill>
              </a:rPr>
              <a:t>Xiangshi</a:t>
            </a:r>
            <a:r>
              <a:rPr lang="en-US" sz="1200" dirty="0">
                <a:solidFill>
                  <a:srgbClr val="0066A1"/>
                </a:solidFill>
              </a:rPr>
              <a:t> Zhong</a:t>
            </a:r>
          </a:p>
          <a:p>
            <a:endParaRPr lang="en-US" sz="1200" dirty="0">
              <a:solidFill>
                <a:srgbClr val="0066A1"/>
              </a:solidFill>
            </a:endParaRPr>
          </a:p>
          <a:p>
            <a:r>
              <a:rPr lang="en-US" sz="1200" dirty="0">
                <a:solidFill>
                  <a:srgbClr val="0066A1"/>
                </a:solidFill>
              </a:rPr>
              <a:t>15    </a:t>
            </a:r>
            <a:r>
              <a:rPr lang="en-US" sz="1200" dirty="0" err="1">
                <a:solidFill>
                  <a:srgbClr val="0066A1"/>
                </a:solidFill>
              </a:rPr>
              <a:t>黎晃</a:t>
            </a:r>
            <a:r>
              <a:rPr lang="en-US" sz="1200" dirty="0">
                <a:solidFill>
                  <a:srgbClr val="0066A1"/>
                </a:solidFill>
              </a:rPr>
              <a:t> li </a:t>
            </a:r>
            <a:r>
              <a:rPr lang="en-US" sz="1200" dirty="0" err="1">
                <a:solidFill>
                  <a:srgbClr val="0066A1"/>
                </a:solidFill>
              </a:rPr>
              <a:t>huang</a:t>
            </a:r>
            <a:endParaRPr lang="en-US" sz="1200" dirty="0">
              <a:solidFill>
                <a:srgbClr val="0066A1"/>
              </a:solidFill>
            </a:endParaRPr>
          </a:p>
          <a:p>
            <a:endParaRPr lang="en-US" sz="1200" dirty="0">
              <a:solidFill>
                <a:srgbClr val="0066A1"/>
              </a:solidFill>
            </a:endParaRPr>
          </a:p>
          <a:p>
            <a:r>
              <a:rPr lang="en-US" sz="1200" dirty="0">
                <a:solidFill>
                  <a:srgbClr val="0066A1"/>
                </a:solidFill>
              </a:rPr>
              <a:t>25    Mircea Bogdan</a:t>
            </a:r>
          </a:p>
          <a:p>
            <a:endParaRPr lang="en-US" sz="1200" dirty="0">
              <a:solidFill>
                <a:srgbClr val="0066A1"/>
              </a:solidFill>
            </a:endParaRPr>
          </a:p>
          <a:p>
            <a:r>
              <a:rPr lang="en-US" sz="1200" dirty="0">
                <a:solidFill>
                  <a:srgbClr val="0066A1"/>
                </a:solidFill>
              </a:rPr>
              <a:t>29    </a:t>
            </a:r>
            <a:r>
              <a:rPr lang="en-US" sz="1200" dirty="0" err="1">
                <a:solidFill>
                  <a:srgbClr val="0066A1"/>
                </a:solidFill>
              </a:rPr>
              <a:t>Shuihan</a:t>
            </a:r>
            <a:r>
              <a:rPr lang="en-US" sz="1200" dirty="0">
                <a:solidFill>
                  <a:srgbClr val="0066A1"/>
                </a:solidFill>
              </a:rPr>
              <a:t> Zhang</a:t>
            </a:r>
          </a:p>
          <a:p>
            <a:endParaRPr lang="en-US" sz="1200" dirty="0">
              <a:solidFill>
                <a:srgbClr val="0066A1"/>
              </a:solidFill>
            </a:endParaRPr>
          </a:p>
          <a:p>
            <a:r>
              <a:rPr lang="en-US" sz="1200" dirty="0">
                <a:solidFill>
                  <a:srgbClr val="0066A1"/>
                </a:solidFill>
              </a:rPr>
              <a:t>37    </a:t>
            </a:r>
            <a:r>
              <a:rPr lang="en-US" sz="1200" dirty="0" err="1">
                <a:solidFill>
                  <a:srgbClr val="0066A1"/>
                </a:solidFill>
              </a:rPr>
              <a:t>Yinhui</a:t>
            </a:r>
            <a:r>
              <a:rPr lang="en-US" sz="1200" dirty="0">
                <a:solidFill>
                  <a:srgbClr val="0066A1"/>
                </a:solidFill>
              </a:rPr>
              <a:t> Wu</a:t>
            </a:r>
          </a:p>
          <a:p>
            <a:endParaRPr lang="en-US" sz="1200" dirty="0">
              <a:solidFill>
                <a:srgbClr val="0066A1"/>
              </a:solidFill>
            </a:endParaRPr>
          </a:p>
          <a:p>
            <a:r>
              <a:rPr lang="en-US" sz="1200" dirty="0">
                <a:solidFill>
                  <a:srgbClr val="0066A1"/>
                </a:solidFill>
              </a:rPr>
              <a:t>38    </a:t>
            </a:r>
            <a:r>
              <a:rPr lang="en-US" sz="1200" dirty="0" err="1">
                <a:solidFill>
                  <a:srgbClr val="0066A1"/>
                </a:solidFill>
              </a:rPr>
              <a:t>Thi</a:t>
            </a:r>
            <a:r>
              <a:rPr lang="en-US" sz="1200" dirty="0">
                <a:solidFill>
                  <a:srgbClr val="0066A1"/>
                </a:solidFill>
              </a:rPr>
              <a:t> </a:t>
            </a:r>
            <a:r>
              <a:rPr lang="en-US" sz="1200" dirty="0" err="1">
                <a:solidFill>
                  <a:srgbClr val="0066A1"/>
                </a:solidFill>
              </a:rPr>
              <a:t>Nhan</a:t>
            </a:r>
            <a:r>
              <a:rPr lang="en-US" sz="1200" dirty="0">
                <a:solidFill>
                  <a:srgbClr val="0066A1"/>
                </a:solidFill>
              </a:rPr>
              <a:t> Truong</a:t>
            </a:r>
          </a:p>
          <a:p>
            <a:endParaRPr lang="en-US" sz="1200" dirty="0">
              <a:solidFill>
                <a:srgbClr val="0066A1"/>
              </a:solidFill>
            </a:endParaRPr>
          </a:p>
          <a:p>
            <a:r>
              <a:rPr lang="en-US" sz="1200" dirty="0">
                <a:solidFill>
                  <a:srgbClr val="0066A1"/>
                </a:solidFill>
              </a:rPr>
              <a:t>39    Chao Chen</a:t>
            </a:r>
          </a:p>
          <a:p>
            <a:endParaRPr lang="en-US" sz="1200" dirty="0">
              <a:solidFill>
                <a:srgbClr val="0066A1"/>
              </a:solidFill>
            </a:endParaRPr>
          </a:p>
          <a:p>
            <a:r>
              <a:rPr lang="en-US" sz="1200" dirty="0">
                <a:solidFill>
                  <a:srgbClr val="0066A1"/>
                </a:solidFill>
              </a:rPr>
              <a:t>40    Xuan Chung Le</a:t>
            </a:r>
          </a:p>
          <a:p>
            <a:endParaRPr lang="en-US" sz="11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B94C62-F4A5-9656-ECF0-17ED5F2017AD}"/>
              </a:ext>
            </a:extLst>
          </p:cNvPr>
          <p:cNvSpPr txBox="1"/>
          <p:nvPr/>
        </p:nvSpPr>
        <p:spPr>
          <a:xfrm>
            <a:off x="2980266" y="1092808"/>
            <a:ext cx="2184400" cy="3519511"/>
          </a:xfrm>
          <a:prstGeom prst="rect">
            <a:avLst/>
          </a:prstGeom>
        </p:spPr>
        <p:txBody>
          <a:bodyPr wrap="square" rtlCol="0">
            <a:normAutofit fontScale="92500" lnSpcReduction="10000"/>
          </a:bodyPr>
          <a:lstStyle/>
          <a:p>
            <a:r>
              <a:rPr lang="en-US" sz="1400" dirty="0">
                <a:solidFill>
                  <a:srgbClr val="0066A1"/>
                </a:solidFill>
              </a:rPr>
              <a:t>52    </a:t>
            </a:r>
            <a:r>
              <a:rPr lang="en-US" sz="1400" dirty="0" err="1">
                <a:solidFill>
                  <a:srgbClr val="0066A1"/>
                </a:solidFill>
              </a:rPr>
              <a:t>Hangchang</a:t>
            </a:r>
            <a:r>
              <a:rPr lang="en-US" sz="1400" dirty="0">
                <a:solidFill>
                  <a:srgbClr val="0066A1"/>
                </a:solidFill>
              </a:rPr>
              <a:t> Zhang</a:t>
            </a:r>
          </a:p>
          <a:p>
            <a:endParaRPr lang="en-US" sz="1400" dirty="0">
              <a:solidFill>
                <a:srgbClr val="0066A1"/>
              </a:solidFill>
            </a:endParaRPr>
          </a:p>
          <a:p>
            <a:r>
              <a:rPr lang="en-US" sz="1400" dirty="0">
                <a:solidFill>
                  <a:srgbClr val="0066A1"/>
                </a:solidFill>
              </a:rPr>
              <a:t>61    </a:t>
            </a:r>
            <a:r>
              <a:rPr lang="en-US" sz="1400" dirty="0" err="1">
                <a:solidFill>
                  <a:srgbClr val="0066A1"/>
                </a:solidFill>
              </a:rPr>
              <a:t>Shaoshuai</a:t>
            </a:r>
            <a:r>
              <a:rPr lang="en-US" sz="1400" dirty="0">
                <a:solidFill>
                  <a:srgbClr val="0066A1"/>
                </a:solidFill>
              </a:rPr>
              <a:t> Fan</a:t>
            </a:r>
          </a:p>
          <a:p>
            <a:endParaRPr lang="en-US" sz="1400" dirty="0">
              <a:solidFill>
                <a:srgbClr val="0066A1"/>
              </a:solidFill>
            </a:endParaRPr>
          </a:p>
          <a:p>
            <a:r>
              <a:rPr lang="en-US" sz="1400" dirty="0">
                <a:solidFill>
                  <a:srgbClr val="0066A1"/>
                </a:solidFill>
              </a:rPr>
              <a:t>62    Andrea Abba</a:t>
            </a:r>
          </a:p>
          <a:p>
            <a:endParaRPr lang="en-US" sz="1400" dirty="0">
              <a:solidFill>
                <a:srgbClr val="0066A1"/>
              </a:solidFill>
            </a:endParaRPr>
          </a:p>
          <a:p>
            <a:r>
              <a:rPr lang="en-US" sz="1400" dirty="0">
                <a:solidFill>
                  <a:srgbClr val="0066A1"/>
                </a:solidFill>
              </a:rPr>
              <a:t>71    </a:t>
            </a:r>
            <a:r>
              <a:rPr lang="en-US" sz="1400" dirty="0" err="1">
                <a:solidFill>
                  <a:srgbClr val="0066A1"/>
                </a:solidFill>
              </a:rPr>
              <a:t>Zhongtao</a:t>
            </a:r>
            <a:r>
              <a:rPr lang="en-US" sz="1400" dirty="0">
                <a:solidFill>
                  <a:srgbClr val="0066A1"/>
                </a:solidFill>
              </a:rPr>
              <a:t> Shen</a:t>
            </a:r>
          </a:p>
          <a:p>
            <a:endParaRPr lang="en-US" sz="1400" dirty="0">
              <a:solidFill>
                <a:srgbClr val="0066A1"/>
              </a:solidFill>
            </a:endParaRPr>
          </a:p>
          <a:p>
            <a:r>
              <a:rPr lang="en-US" sz="1400" dirty="0">
                <a:solidFill>
                  <a:srgbClr val="0066A1"/>
                </a:solidFill>
              </a:rPr>
              <a:t>79    </a:t>
            </a:r>
            <a:r>
              <a:rPr lang="en-US" sz="1400" dirty="0" err="1">
                <a:solidFill>
                  <a:srgbClr val="0066A1"/>
                </a:solidFill>
              </a:rPr>
              <a:t>Maoyuan</a:t>
            </a:r>
            <a:r>
              <a:rPr lang="en-US" sz="1400" dirty="0">
                <a:solidFill>
                  <a:srgbClr val="0066A1"/>
                </a:solidFill>
              </a:rPr>
              <a:t> Zhao</a:t>
            </a:r>
          </a:p>
          <a:p>
            <a:endParaRPr lang="en-US" sz="1400" dirty="0">
              <a:solidFill>
                <a:srgbClr val="0066A1"/>
              </a:solidFill>
            </a:endParaRPr>
          </a:p>
          <a:p>
            <a:r>
              <a:rPr lang="en-US" sz="1400" dirty="0">
                <a:solidFill>
                  <a:srgbClr val="0066A1"/>
                </a:solidFill>
              </a:rPr>
              <a:t>80    </a:t>
            </a:r>
            <a:r>
              <a:rPr lang="en-US" sz="1400" dirty="0" err="1">
                <a:solidFill>
                  <a:srgbClr val="0066A1"/>
                </a:solidFill>
              </a:rPr>
              <a:t>Ziwei</a:t>
            </a:r>
            <a:r>
              <a:rPr lang="en-US" sz="1400" dirty="0">
                <a:solidFill>
                  <a:srgbClr val="0066A1"/>
                </a:solidFill>
              </a:rPr>
              <a:t> Zhao</a:t>
            </a:r>
          </a:p>
          <a:p>
            <a:endParaRPr lang="en-US" sz="1400" dirty="0">
              <a:solidFill>
                <a:srgbClr val="0066A1"/>
              </a:solidFill>
            </a:endParaRPr>
          </a:p>
          <a:p>
            <a:r>
              <a:rPr lang="en-US" sz="1400" dirty="0">
                <a:solidFill>
                  <a:srgbClr val="0066A1"/>
                </a:solidFill>
              </a:rPr>
              <a:t>83    Gang Chen</a:t>
            </a:r>
          </a:p>
          <a:p>
            <a:endParaRPr lang="en-US" sz="1400" dirty="0">
              <a:solidFill>
                <a:srgbClr val="0066A1"/>
              </a:solidFill>
            </a:endParaRPr>
          </a:p>
          <a:p>
            <a:r>
              <a:rPr lang="en-US" sz="1400" dirty="0">
                <a:solidFill>
                  <a:srgbClr val="0066A1"/>
                </a:solidFill>
              </a:rPr>
              <a:t>91    </a:t>
            </a:r>
            <a:r>
              <a:rPr lang="en-US" sz="1400" dirty="0" err="1">
                <a:solidFill>
                  <a:srgbClr val="0066A1"/>
                </a:solidFill>
              </a:rPr>
              <a:t>Wenhao</a:t>
            </a:r>
            <a:r>
              <a:rPr lang="en-US" sz="1400" dirty="0">
                <a:solidFill>
                  <a:srgbClr val="0066A1"/>
                </a:solidFill>
              </a:rPr>
              <a:t> Duan</a:t>
            </a:r>
          </a:p>
          <a:p>
            <a:endParaRPr lang="en-US" sz="1400" dirty="0">
              <a:solidFill>
                <a:srgbClr val="0066A1"/>
              </a:solidFill>
            </a:endParaRPr>
          </a:p>
          <a:p>
            <a:r>
              <a:rPr lang="en-US" sz="1400" dirty="0">
                <a:solidFill>
                  <a:srgbClr val="0066A1"/>
                </a:solidFill>
              </a:rPr>
              <a:t>94    Liao </a:t>
            </a:r>
            <a:r>
              <a:rPr lang="en-US" sz="1400" dirty="0" err="1">
                <a:solidFill>
                  <a:srgbClr val="0066A1"/>
                </a:solidFill>
              </a:rPr>
              <a:t>Jianwei</a:t>
            </a:r>
            <a:endParaRPr lang="en-US" sz="1400" dirty="0">
              <a:solidFill>
                <a:srgbClr val="0066A1"/>
              </a:solidFill>
            </a:endParaRPr>
          </a:p>
          <a:p>
            <a:endParaRPr lang="en-US" sz="1400" dirty="0">
              <a:solidFill>
                <a:srgbClr val="0066A1"/>
              </a:solidFill>
            </a:endParaRPr>
          </a:p>
          <a:p>
            <a:r>
              <a:rPr lang="en-US" sz="1400" dirty="0">
                <a:solidFill>
                  <a:srgbClr val="0066A1"/>
                </a:solidFill>
              </a:rPr>
              <a:t>99    Eric Lewis </a:t>
            </a:r>
            <a:r>
              <a:rPr lang="en-US" sz="1400" dirty="0" err="1">
                <a:solidFill>
                  <a:srgbClr val="0066A1"/>
                </a:solidFill>
              </a:rPr>
              <a:t>Flumerfelt</a:t>
            </a:r>
            <a:endParaRPr lang="en-US" sz="3600" dirty="0">
              <a:solidFill>
                <a:srgbClr val="0066A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7F364A-CA73-12F1-6716-F8E291372E31}"/>
              </a:ext>
            </a:extLst>
          </p:cNvPr>
          <p:cNvSpPr txBox="1"/>
          <p:nvPr/>
        </p:nvSpPr>
        <p:spPr>
          <a:xfrm>
            <a:off x="6299200" y="1498600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l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DD1E87-1683-B73C-AF2C-01403EDE1889}"/>
              </a:ext>
            </a:extLst>
          </p:cNvPr>
          <p:cNvSpPr txBox="1"/>
          <p:nvPr/>
        </p:nvSpPr>
        <p:spPr>
          <a:xfrm>
            <a:off x="7205133" y="1828800"/>
            <a:ext cx="0" cy="0"/>
          </a:xfrm>
          <a:prstGeom prst="rect">
            <a:avLst/>
          </a:prstGeom>
        </p:spPr>
        <p:txBody>
          <a:bodyPr wrap="none" rtlCol="0">
            <a:normAutofit fontScale="25000" lnSpcReduction="20000"/>
          </a:bodyPr>
          <a:lstStyle/>
          <a:p>
            <a:pPr algn="l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C08174-413F-61F4-88E0-8D5475ACF012}"/>
              </a:ext>
            </a:extLst>
          </p:cNvPr>
          <p:cNvSpPr txBox="1"/>
          <p:nvPr/>
        </p:nvSpPr>
        <p:spPr>
          <a:xfrm>
            <a:off x="5333999" y="1029170"/>
            <a:ext cx="3606539" cy="2702654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 algn="l"/>
            <a:r>
              <a:rPr lang="en-US" dirty="0"/>
              <a:t>IF YOU SEE YOUR NAME HERE…</a:t>
            </a:r>
          </a:p>
          <a:p>
            <a:pPr algn="l"/>
            <a:endParaRPr lang="en-US" dirty="0"/>
          </a:p>
          <a:p>
            <a:pPr algn="l"/>
            <a:r>
              <a:rPr lang="en-US" dirty="0">
                <a:solidFill>
                  <a:srgbClr val="0066A1"/>
                </a:solidFill>
              </a:rPr>
              <a:t>Please upload your MO presentation to the Indico site by the end of the morning coffee break</a:t>
            </a:r>
          </a:p>
          <a:p>
            <a:pPr algn="l"/>
            <a:endParaRPr lang="en-US" dirty="0">
              <a:solidFill>
                <a:srgbClr val="0066A1"/>
              </a:solidFill>
            </a:endParaRPr>
          </a:p>
          <a:p>
            <a:pPr algn="l"/>
            <a:r>
              <a:rPr lang="en-US" dirty="0">
                <a:solidFill>
                  <a:srgbClr val="0066A1"/>
                </a:solidFill>
              </a:rPr>
              <a:t>- No more than 2-slides</a:t>
            </a:r>
          </a:p>
          <a:p>
            <a:pPr algn="l"/>
            <a:r>
              <a:rPr lang="en-US" dirty="0">
                <a:solidFill>
                  <a:srgbClr val="0066A1"/>
                </a:solidFill>
              </a:rPr>
              <a:t>- PDF format</a:t>
            </a:r>
          </a:p>
        </p:txBody>
      </p:sp>
    </p:spTree>
    <p:extLst>
      <p:ext uri="{BB962C8B-B14F-4D97-AF65-F5344CB8AC3E}">
        <p14:creationId xmlns:p14="http://schemas.microsoft.com/office/powerpoint/2010/main" val="89324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3D2253-322A-928B-93B7-72A4F3741B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97BEB-BAEF-0344-9D5C-EC73E478698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3DA14-129F-63ED-D0BC-943B596A4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Week at a Glance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96AD3E-AB7D-CF47-9D1E-C8EB2E230E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Social Events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F308BBBD-B9A9-7712-27A8-94D21D37BC42}"/>
              </a:ext>
            </a:extLst>
          </p:cNvPr>
          <p:cNvSpPr txBox="1">
            <a:spLocks/>
          </p:cNvSpPr>
          <p:nvPr/>
        </p:nvSpPr>
        <p:spPr>
          <a:xfrm>
            <a:off x="282288" y="1040589"/>
            <a:ext cx="6117691" cy="340663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66A1"/>
              </a:buClr>
              <a:buFont typeface="LucidaGrande" charset="0"/>
              <a:buChar char="▸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LucidaGrande" charset="0"/>
              <a:buChar char="-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0066A1"/>
              </a:buClr>
              <a:buFont typeface="Courier New" charset="0"/>
              <a:buChar char="o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Monday: </a:t>
            </a:r>
            <a:r>
              <a:rPr lang="en-US" sz="1800" dirty="0"/>
              <a:t>Welcome Reception</a:t>
            </a:r>
          </a:p>
          <a:p>
            <a:pPr lvl="1"/>
            <a:r>
              <a:rPr lang="en-US" sz="1400" dirty="0">
                <a:solidFill>
                  <a:srgbClr val="0066A1"/>
                </a:solidFill>
              </a:rPr>
              <a:t>Here at ICISE campus after today’s program</a:t>
            </a:r>
            <a:r>
              <a:rPr lang="en-US" sz="1400" dirty="0"/>
              <a:t>. </a:t>
            </a:r>
          </a:p>
          <a:p>
            <a:r>
              <a:rPr lang="en-US" sz="1800" b="1" dirty="0"/>
              <a:t>Tuesday: </a:t>
            </a:r>
            <a:r>
              <a:rPr lang="en-US" sz="1800" dirty="0"/>
              <a:t>Women In Engineering (WIE) Reception and Panel Discussion</a:t>
            </a:r>
          </a:p>
          <a:p>
            <a:pPr lvl="1"/>
            <a:r>
              <a:rPr lang="en-US" sz="1400" dirty="0">
                <a:solidFill>
                  <a:srgbClr val="0066A1"/>
                </a:solidFill>
              </a:rPr>
              <a:t>18:15 At the Seagull Hotel on the rooftop patio</a:t>
            </a:r>
          </a:p>
          <a:p>
            <a:pPr lvl="1"/>
            <a:r>
              <a:rPr lang="en-US" sz="1400" dirty="0">
                <a:solidFill>
                  <a:srgbClr val="0066A1"/>
                </a:solidFill>
              </a:rPr>
              <a:t>You can learn about the panel members and submit questions to them on the Indico site. </a:t>
            </a:r>
          </a:p>
          <a:p>
            <a:r>
              <a:rPr lang="en-US" sz="1800" b="1" dirty="0"/>
              <a:t>Wednesday: </a:t>
            </a:r>
            <a:r>
              <a:rPr lang="en-US" sz="1800" dirty="0"/>
              <a:t>Excursions ( Ky Co Beach or Bahn It CAM Towers)</a:t>
            </a:r>
          </a:p>
          <a:p>
            <a:pPr lvl="1"/>
            <a:r>
              <a:rPr lang="en-US" sz="1400" dirty="0">
                <a:solidFill>
                  <a:srgbClr val="0066A1"/>
                </a:solidFill>
              </a:rPr>
              <a:t>~13:30 Leaving from Seagull Hotel after lunch at ICISE</a:t>
            </a:r>
          </a:p>
          <a:p>
            <a:r>
              <a:rPr lang="en-US" sz="1800" b="1" dirty="0"/>
              <a:t>Thursday: </a:t>
            </a:r>
            <a:r>
              <a:rPr lang="en-US" sz="1800" dirty="0"/>
              <a:t>Conference Dinner (</a:t>
            </a:r>
            <a:r>
              <a:rPr lang="en-US" sz="1400" i="1" dirty="0"/>
              <a:t>Student Paper Award announcement</a:t>
            </a:r>
            <a:r>
              <a:rPr lang="en-US" sz="1800" dirty="0"/>
              <a:t>)</a:t>
            </a:r>
          </a:p>
          <a:p>
            <a:pPr lvl="1"/>
            <a:r>
              <a:rPr lang="en-US" sz="1400" dirty="0">
                <a:solidFill>
                  <a:srgbClr val="0066A1"/>
                </a:solidFill>
              </a:rPr>
              <a:t>19:00 at ICISE</a:t>
            </a:r>
          </a:p>
          <a:p>
            <a:r>
              <a:rPr lang="en-US" sz="1800" b="1" dirty="0"/>
              <a:t>Friday: </a:t>
            </a:r>
            <a:r>
              <a:rPr lang="en-US" sz="1800" dirty="0"/>
              <a:t>ICISE Beach Party!</a:t>
            </a:r>
          </a:p>
          <a:p>
            <a:pPr lvl="1"/>
            <a:r>
              <a:rPr lang="en-US" sz="1400" dirty="0">
                <a:solidFill>
                  <a:srgbClr val="0066A1"/>
                </a:solidFill>
              </a:rPr>
              <a:t>15:00 at ICISE. All remaining participants please RSVP to ICISE staff.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9AD70A-3676-9E6D-7643-529511B34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297" y="671319"/>
            <a:ext cx="2410883" cy="18200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60497C-C5AA-0CBD-5468-5EB50B426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9646" y="2571750"/>
            <a:ext cx="2516183" cy="170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82846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16-DCI-113_Branded_PPT_Template_B_Final_FullScreen" id="{42F2A728-38A7-F741-8697-F23A46403293}" vid="{291ADA43-C1E7-0449-827C-A2959B3E2C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8175</TotalTime>
  <Words>598</Words>
  <Application>Microsoft Macintosh PowerPoint</Application>
  <PresentationFormat>On-screen Show (16:9)</PresentationFormat>
  <Paragraphs>104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LucidaGrande</vt:lpstr>
      <vt:lpstr>Wingdings</vt:lpstr>
      <vt:lpstr>Theme 1</vt:lpstr>
      <vt:lpstr>Welcome to Real Time 2024 April 22nd – 26th, 2024 </vt:lpstr>
      <vt:lpstr>Where Were You Six Long Years Ago?</vt:lpstr>
      <vt:lpstr>And what a beautiful place to meet…</vt:lpstr>
      <vt:lpstr>Who are the Organizers?</vt:lpstr>
      <vt:lpstr>Important Updates and Information</vt:lpstr>
      <vt:lpstr>Mini-Oral Session #1 </vt:lpstr>
      <vt:lpstr>The Week at a Glance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101</cp:revision>
  <dcterms:created xsi:type="dcterms:W3CDTF">2016-10-24T19:40:55Z</dcterms:created>
  <dcterms:modified xsi:type="dcterms:W3CDTF">2024-04-22T00:08:21Z</dcterms:modified>
</cp:coreProperties>
</file>