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</p:sldMasterIdLst>
  <p:notesMasterIdLst>
    <p:notesMasterId r:id="rId7"/>
  </p:notesMasterIdLst>
  <p:sldIdLst>
    <p:sldId id="283" r:id="rId3"/>
    <p:sldId id="583" r:id="rId4"/>
    <p:sldId id="593" r:id="rId5"/>
    <p:sldId id="58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78009"/>
    <a:srgbClr val="339933"/>
    <a:srgbClr val="5092CC"/>
    <a:srgbClr val="F4B183"/>
    <a:srgbClr val="FF9933"/>
    <a:srgbClr val="B5EEAB"/>
    <a:srgbClr val="103098"/>
    <a:srgbClr val="CBD1D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779737E-F129-47E8-852E-7155E35A8ED8}" v="2" dt="2024-04-22T10:00:01.9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37" autoAdjust="0"/>
    <p:restoredTop sz="86557" autoAdjust="0"/>
  </p:normalViewPr>
  <p:slideViewPr>
    <p:cSldViewPr snapToGrid="0">
      <p:cViewPr varScale="1">
        <p:scale>
          <a:sx n="100" d="100"/>
          <a:sy n="100" d="100"/>
        </p:scale>
        <p:origin x="906" y="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th Kundumattathil Mohanan" clId="Web-{9779737E-F129-47E8-852E-7155E35A8ED8}"/>
    <pc:docChg chg="modSld">
      <pc:chgData name="Sarath Kundumattathil Mohanan" userId="" providerId="" clId="Web-{9779737E-F129-47E8-852E-7155E35A8ED8}" dt="2024-04-22T09:59:59.407" v="0" actId="20577"/>
      <pc:docMkLst>
        <pc:docMk/>
      </pc:docMkLst>
      <pc:sldChg chg="modSp">
        <pc:chgData name="Sarath Kundumattathil Mohanan" userId="" providerId="" clId="Web-{9779737E-F129-47E8-852E-7155E35A8ED8}" dt="2024-04-22T09:59:59.407" v="0" actId="20577"/>
        <pc:sldMkLst>
          <pc:docMk/>
          <pc:sldMk cId="4235927476" sldId="283"/>
        </pc:sldMkLst>
        <pc:spChg chg="mod">
          <ac:chgData name="Sarath Kundumattathil Mohanan" userId="" providerId="" clId="Web-{9779737E-F129-47E8-852E-7155E35A8ED8}" dt="2024-04-22T09:59:59.407" v="0" actId="20577"/>
          <ac:spMkLst>
            <pc:docMk/>
            <pc:sldMk cId="4235927476" sldId="283"/>
            <ac:spMk id="2" creationId="{C855EA2C-B352-2747-B767-8AAF26D9674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23/04/2024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7160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21C61-2B68-447B-BCB8-F66D8E278E20}" type="datetime1">
              <a:rPr lang="en-US" smtClean="0"/>
              <a:t>4/23/2024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1384E4-00A2-034F-9179-F5B2A6B17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931" y="0"/>
            <a:ext cx="12372622" cy="6950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308109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08A3FD-3B5C-4825-902D-8CC4AFFAC759}" type="datetime1">
              <a:rPr lang="en-US" smtClean="0"/>
              <a:t>4/23/2024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0096C4-1CBE-4243-BBA3-998FE7F69944}" type="datetime1">
              <a:rPr lang="en-US" smtClean="0"/>
              <a:t>4/23/2024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4AC12-DA9B-4E48-BF97-F35CA99C80CE}" type="datetime1">
              <a:rPr lang="en-US" smtClean="0"/>
              <a:t>4/23/2024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2A434F-BEF6-48A5-9F35-688F4A9C112D}" type="datetime1">
              <a:rPr lang="en-US" smtClean="0"/>
              <a:t>4/23/2024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27CA0-4D9E-402C-A533-ACC3F31A67E5}" type="datetime1">
              <a:rPr lang="en-US" smtClean="0"/>
              <a:t>4/23/2024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0B1A45-3514-4DA0-9643-C1499AA22E50}" type="datetime1">
              <a:rPr lang="en-US" smtClean="0"/>
              <a:t>4/23/2024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7A5EA-0CFB-405A-883C-5276016F0E33}" type="datetime1">
              <a:rPr lang="en-US" smtClean="0"/>
              <a:t>4/23/2024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3FE82-F7D0-452A-B69C-A10CF21349C4}" type="datetime1">
              <a:rPr lang="en-US" smtClean="0"/>
              <a:t>4/23/2024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C4BBDC82-9D80-4CF6-8A86-3BFA1301F54A}" type="datetime1">
              <a:rPr lang="en-US" smtClean="0"/>
              <a:t>4/23/2024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3" r:id="rId4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5EA2C-B352-2747-B767-8AAF26D967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3465" y="2083242"/>
            <a:ext cx="11759014" cy="1686501"/>
          </a:xfrm>
        </p:spPr>
        <p:txBody>
          <a:bodyPr>
            <a:normAutofit fontScale="90000"/>
          </a:bodyPr>
          <a:lstStyle/>
          <a:p>
            <a:r>
              <a:rPr lang="en-GB" sz="4400" b="1" dirty="0">
                <a:latin typeface="Arial"/>
                <a:cs typeface="Arial"/>
              </a:rPr>
              <a:t>Challenges faced in the design and characterization of a sub femtoampere sensitive ASIC based ultra-low current measurement system for radiation monitoring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B5B606-86E4-0A4A-8788-FAF4454565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2744" y="4114601"/>
            <a:ext cx="9211961" cy="812924"/>
          </a:xfrm>
        </p:spPr>
        <p:txBody>
          <a:bodyPr/>
          <a:lstStyle/>
          <a:p>
            <a:r>
              <a:rPr lang="en-GB" sz="1800" dirty="0"/>
              <a:t>Sarath Kundumattathil Mohanan*, Hamza Boukabache, and Daniel Perrin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A5FF26-978C-A3FF-6787-F7293883EDAB}"/>
              </a:ext>
            </a:extLst>
          </p:cNvPr>
          <p:cNvSpPr txBox="1"/>
          <p:nvPr/>
        </p:nvSpPr>
        <p:spPr>
          <a:xfrm>
            <a:off x="340519" y="6387584"/>
            <a:ext cx="62245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2024 IEEE NPSS Real Time Conference</a:t>
            </a:r>
            <a:endParaRPr lang="en-GB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927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AC00F-7439-BB23-D994-9104A9E8E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Monitoring System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9329015-E2FB-B065-84CD-1C7FE3F9F5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3621" y="2005955"/>
            <a:ext cx="6234358" cy="2386328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2C64558-C1CA-CD85-472C-ED3D06ECF218}"/>
              </a:ext>
            </a:extLst>
          </p:cNvPr>
          <p:cNvSpPr txBox="1"/>
          <p:nvPr/>
        </p:nvSpPr>
        <p:spPr>
          <a:xfrm>
            <a:off x="8681929" y="1488205"/>
            <a:ext cx="25637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Challenges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CCC76CA1-7534-8491-77FD-B3830914B048}"/>
              </a:ext>
            </a:extLst>
          </p:cNvPr>
          <p:cNvSpPr/>
          <p:nvPr/>
        </p:nvSpPr>
        <p:spPr>
          <a:xfrm>
            <a:off x="7104888" y="2136632"/>
            <a:ext cx="4970446" cy="421200"/>
          </a:xfrm>
          <a:custGeom>
            <a:avLst/>
            <a:gdLst>
              <a:gd name="connsiteX0" fmla="*/ 0 w 4970446"/>
              <a:gd name="connsiteY0" fmla="*/ 70201 h 421200"/>
              <a:gd name="connsiteX1" fmla="*/ 70201 w 4970446"/>
              <a:gd name="connsiteY1" fmla="*/ 0 h 421200"/>
              <a:gd name="connsiteX2" fmla="*/ 4900245 w 4970446"/>
              <a:gd name="connsiteY2" fmla="*/ 0 h 421200"/>
              <a:gd name="connsiteX3" fmla="*/ 4970446 w 4970446"/>
              <a:gd name="connsiteY3" fmla="*/ 70201 h 421200"/>
              <a:gd name="connsiteX4" fmla="*/ 4970446 w 4970446"/>
              <a:gd name="connsiteY4" fmla="*/ 350999 h 421200"/>
              <a:gd name="connsiteX5" fmla="*/ 4900245 w 4970446"/>
              <a:gd name="connsiteY5" fmla="*/ 421200 h 421200"/>
              <a:gd name="connsiteX6" fmla="*/ 70201 w 4970446"/>
              <a:gd name="connsiteY6" fmla="*/ 421200 h 421200"/>
              <a:gd name="connsiteX7" fmla="*/ 0 w 4970446"/>
              <a:gd name="connsiteY7" fmla="*/ 350999 h 421200"/>
              <a:gd name="connsiteX8" fmla="*/ 0 w 4970446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70446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4900245" y="0"/>
                </a:lnTo>
                <a:cubicBezTo>
                  <a:pt x="4939016" y="0"/>
                  <a:pt x="4970446" y="31430"/>
                  <a:pt x="4970446" y="70201"/>
                </a:cubicBezTo>
                <a:lnTo>
                  <a:pt x="4970446" y="350999"/>
                </a:lnTo>
                <a:cubicBezTo>
                  <a:pt x="4970446" y="389770"/>
                  <a:pt x="4939016" y="421200"/>
                  <a:pt x="4900245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141" tIns="89141" rIns="89141" bIns="89141" numCol="1" spcCol="1270" anchor="ctr" anchorCtr="0">
            <a:noAutofit/>
          </a:bodyPr>
          <a:lstStyle/>
          <a:p>
            <a:pPr marL="0" lvl="0" indent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800" kern="1200" dirty="0"/>
              <a:t>Complex radiation environment </a:t>
            </a: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0F620779-1D5A-F563-0615-0F7B03FDCC9D}"/>
              </a:ext>
            </a:extLst>
          </p:cNvPr>
          <p:cNvSpPr/>
          <p:nvPr/>
        </p:nvSpPr>
        <p:spPr>
          <a:xfrm>
            <a:off x="7104888" y="2621968"/>
            <a:ext cx="4970446" cy="298080"/>
          </a:xfrm>
          <a:custGeom>
            <a:avLst/>
            <a:gdLst>
              <a:gd name="connsiteX0" fmla="*/ 0 w 4970446"/>
              <a:gd name="connsiteY0" fmla="*/ 0 h 298080"/>
              <a:gd name="connsiteX1" fmla="*/ 4970446 w 4970446"/>
              <a:gd name="connsiteY1" fmla="*/ 0 h 298080"/>
              <a:gd name="connsiteX2" fmla="*/ 4970446 w 4970446"/>
              <a:gd name="connsiteY2" fmla="*/ 298080 h 298080"/>
              <a:gd name="connsiteX3" fmla="*/ 0 w 4970446"/>
              <a:gd name="connsiteY3" fmla="*/ 298080 h 298080"/>
              <a:gd name="connsiteX4" fmla="*/ 0 w 4970446"/>
              <a:gd name="connsiteY4" fmla="*/ 0 h 29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0446" h="298080">
                <a:moveTo>
                  <a:pt x="0" y="0"/>
                </a:moveTo>
                <a:lnTo>
                  <a:pt x="4970446" y="0"/>
                </a:lnTo>
                <a:lnTo>
                  <a:pt x="4970446" y="298080"/>
                </a:lnTo>
                <a:lnTo>
                  <a:pt x="0" y="29808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7812" tIns="22860" rIns="128016" bIns="22860" numCol="1" spcCol="1270" anchor="t" anchorCtr="0">
            <a:noAutofit/>
          </a:bodyPr>
          <a:lstStyle/>
          <a:p>
            <a:pPr marL="114300" lvl="1" indent="-114300" algn="l" defTabSz="6223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r>
              <a:rPr lang="en-GB" sz="1400" kern="1200" dirty="0"/>
              <a:t>Different chambers 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93F9CF4-B9C4-7D4A-0DF9-05DB19E5A538}"/>
              </a:ext>
            </a:extLst>
          </p:cNvPr>
          <p:cNvSpPr/>
          <p:nvPr/>
        </p:nvSpPr>
        <p:spPr>
          <a:xfrm>
            <a:off x="7104888" y="2920048"/>
            <a:ext cx="4970446" cy="421200"/>
          </a:xfrm>
          <a:custGeom>
            <a:avLst/>
            <a:gdLst>
              <a:gd name="connsiteX0" fmla="*/ 0 w 4970446"/>
              <a:gd name="connsiteY0" fmla="*/ 70201 h 421200"/>
              <a:gd name="connsiteX1" fmla="*/ 70201 w 4970446"/>
              <a:gd name="connsiteY1" fmla="*/ 0 h 421200"/>
              <a:gd name="connsiteX2" fmla="*/ 4900245 w 4970446"/>
              <a:gd name="connsiteY2" fmla="*/ 0 h 421200"/>
              <a:gd name="connsiteX3" fmla="*/ 4970446 w 4970446"/>
              <a:gd name="connsiteY3" fmla="*/ 70201 h 421200"/>
              <a:gd name="connsiteX4" fmla="*/ 4970446 w 4970446"/>
              <a:gd name="connsiteY4" fmla="*/ 350999 h 421200"/>
              <a:gd name="connsiteX5" fmla="*/ 4900245 w 4970446"/>
              <a:gd name="connsiteY5" fmla="*/ 421200 h 421200"/>
              <a:gd name="connsiteX6" fmla="*/ 70201 w 4970446"/>
              <a:gd name="connsiteY6" fmla="*/ 421200 h 421200"/>
              <a:gd name="connsiteX7" fmla="*/ 0 w 4970446"/>
              <a:gd name="connsiteY7" fmla="*/ 350999 h 421200"/>
              <a:gd name="connsiteX8" fmla="*/ 0 w 4970446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70446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4900245" y="0"/>
                </a:lnTo>
                <a:cubicBezTo>
                  <a:pt x="4939016" y="0"/>
                  <a:pt x="4970446" y="31430"/>
                  <a:pt x="4970446" y="70201"/>
                </a:cubicBezTo>
                <a:lnTo>
                  <a:pt x="4970446" y="350999"/>
                </a:lnTo>
                <a:cubicBezTo>
                  <a:pt x="4970446" y="389770"/>
                  <a:pt x="4939016" y="421200"/>
                  <a:pt x="4900245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-1565844"/>
              <a:satOff val="921"/>
              <a:lumOff val="-784"/>
              <a:alphaOff val="0"/>
            </a:schemeClr>
          </a:fillRef>
          <a:effectRef idx="2">
            <a:schemeClr val="accent2">
              <a:hueOff val="-1565844"/>
              <a:satOff val="921"/>
              <a:lumOff val="-784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141" tIns="89141" rIns="89141" bIns="89141" numCol="1" spcCol="1270" anchor="ctr" anchorCtr="0">
            <a:noAutofit/>
          </a:bodyPr>
          <a:lstStyle/>
          <a:p>
            <a:pPr marL="0" lvl="0" indent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800" kern="1200" dirty="0"/>
              <a:t>Output current dynamic range 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9133141B-5A34-2B1C-2357-A1D3394F3491}"/>
              </a:ext>
            </a:extLst>
          </p:cNvPr>
          <p:cNvSpPr/>
          <p:nvPr/>
        </p:nvSpPr>
        <p:spPr>
          <a:xfrm>
            <a:off x="7104888" y="3341248"/>
            <a:ext cx="4970446" cy="298080"/>
          </a:xfrm>
          <a:custGeom>
            <a:avLst/>
            <a:gdLst>
              <a:gd name="connsiteX0" fmla="*/ 0 w 4970446"/>
              <a:gd name="connsiteY0" fmla="*/ 0 h 298080"/>
              <a:gd name="connsiteX1" fmla="*/ 4970446 w 4970446"/>
              <a:gd name="connsiteY1" fmla="*/ 0 h 298080"/>
              <a:gd name="connsiteX2" fmla="*/ 4970446 w 4970446"/>
              <a:gd name="connsiteY2" fmla="*/ 298080 h 298080"/>
              <a:gd name="connsiteX3" fmla="*/ 0 w 4970446"/>
              <a:gd name="connsiteY3" fmla="*/ 298080 h 298080"/>
              <a:gd name="connsiteX4" fmla="*/ 0 w 4970446"/>
              <a:gd name="connsiteY4" fmla="*/ 0 h 29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0446" h="298080">
                <a:moveTo>
                  <a:pt x="0" y="0"/>
                </a:moveTo>
                <a:lnTo>
                  <a:pt x="4970446" y="0"/>
                </a:lnTo>
                <a:lnTo>
                  <a:pt x="4970446" y="298080"/>
                </a:lnTo>
                <a:lnTo>
                  <a:pt x="0" y="29808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7812" tIns="22860" rIns="128016" bIns="22860" numCol="1" spcCol="1270" anchor="t" anchorCtr="0">
            <a:noAutofit/>
          </a:bodyPr>
          <a:lstStyle/>
          <a:p>
            <a:pPr marL="114300" lvl="1" indent="-114300" algn="l" defTabSz="6223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r>
              <a:rPr lang="en-GB" sz="1400" kern="1200" dirty="0"/>
              <a:t>&gt; 9 decade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D993826F-F038-E9C1-69E5-1988DC6A3F8E}"/>
              </a:ext>
            </a:extLst>
          </p:cNvPr>
          <p:cNvSpPr/>
          <p:nvPr/>
        </p:nvSpPr>
        <p:spPr>
          <a:xfrm>
            <a:off x="7104888" y="3639328"/>
            <a:ext cx="4970446" cy="421200"/>
          </a:xfrm>
          <a:custGeom>
            <a:avLst/>
            <a:gdLst>
              <a:gd name="connsiteX0" fmla="*/ 0 w 4970446"/>
              <a:gd name="connsiteY0" fmla="*/ 70201 h 421200"/>
              <a:gd name="connsiteX1" fmla="*/ 70201 w 4970446"/>
              <a:gd name="connsiteY1" fmla="*/ 0 h 421200"/>
              <a:gd name="connsiteX2" fmla="*/ 4900245 w 4970446"/>
              <a:gd name="connsiteY2" fmla="*/ 0 h 421200"/>
              <a:gd name="connsiteX3" fmla="*/ 4970446 w 4970446"/>
              <a:gd name="connsiteY3" fmla="*/ 70201 h 421200"/>
              <a:gd name="connsiteX4" fmla="*/ 4970446 w 4970446"/>
              <a:gd name="connsiteY4" fmla="*/ 350999 h 421200"/>
              <a:gd name="connsiteX5" fmla="*/ 4900245 w 4970446"/>
              <a:gd name="connsiteY5" fmla="*/ 421200 h 421200"/>
              <a:gd name="connsiteX6" fmla="*/ 70201 w 4970446"/>
              <a:gd name="connsiteY6" fmla="*/ 421200 h 421200"/>
              <a:gd name="connsiteX7" fmla="*/ 0 w 4970446"/>
              <a:gd name="connsiteY7" fmla="*/ 350999 h 421200"/>
              <a:gd name="connsiteX8" fmla="*/ 0 w 4970446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70446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4900245" y="0"/>
                </a:lnTo>
                <a:cubicBezTo>
                  <a:pt x="4939016" y="0"/>
                  <a:pt x="4970446" y="31430"/>
                  <a:pt x="4970446" y="70201"/>
                </a:cubicBezTo>
                <a:lnTo>
                  <a:pt x="4970446" y="350999"/>
                </a:lnTo>
                <a:cubicBezTo>
                  <a:pt x="4970446" y="389770"/>
                  <a:pt x="4939016" y="421200"/>
                  <a:pt x="4900245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-3131687"/>
              <a:satOff val="1842"/>
              <a:lumOff val="-1568"/>
              <a:alphaOff val="0"/>
            </a:schemeClr>
          </a:fillRef>
          <a:effectRef idx="2">
            <a:schemeClr val="accent2">
              <a:hueOff val="-3131687"/>
              <a:satOff val="1842"/>
              <a:lumOff val="-1568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141" tIns="89141" rIns="89141" bIns="89141" numCol="1" spcCol="1270" anchor="ctr" anchorCtr="0">
            <a:noAutofit/>
          </a:bodyPr>
          <a:lstStyle/>
          <a:p>
            <a:pPr marL="0" lvl="0" indent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800" kern="1200" dirty="0"/>
              <a:t>Current resolution</a:t>
            </a: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8FE0CF2-2284-EE44-AF2D-D44CBE589B1B}"/>
              </a:ext>
            </a:extLst>
          </p:cNvPr>
          <p:cNvSpPr/>
          <p:nvPr/>
        </p:nvSpPr>
        <p:spPr>
          <a:xfrm>
            <a:off x="7104888" y="4060528"/>
            <a:ext cx="4970446" cy="298080"/>
          </a:xfrm>
          <a:custGeom>
            <a:avLst/>
            <a:gdLst>
              <a:gd name="connsiteX0" fmla="*/ 0 w 4970446"/>
              <a:gd name="connsiteY0" fmla="*/ 0 h 298080"/>
              <a:gd name="connsiteX1" fmla="*/ 4970446 w 4970446"/>
              <a:gd name="connsiteY1" fmla="*/ 0 h 298080"/>
              <a:gd name="connsiteX2" fmla="*/ 4970446 w 4970446"/>
              <a:gd name="connsiteY2" fmla="*/ 298080 h 298080"/>
              <a:gd name="connsiteX3" fmla="*/ 0 w 4970446"/>
              <a:gd name="connsiteY3" fmla="*/ 298080 h 298080"/>
              <a:gd name="connsiteX4" fmla="*/ 0 w 4970446"/>
              <a:gd name="connsiteY4" fmla="*/ 0 h 29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0446" h="298080">
                <a:moveTo>
                  <a:pt x="0" y="0"/>
                </a:moveTo>
                <a:lnTo>
                  <a:pt x="4970446" y="0"/>
                </a:lnTo>
                <a:lnTo>
                  <a:pt x="4970446" y="298080"/>
                </a:lnTo>
                <a:lnTo>
                  <a:pt x="0" y="29808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7812" tIns="22860" rIns="128016" bIns="22860" numCol="1" spcCol="1270" anchor="t" anchorCtr="0">
            <a:noAutofit/>
          </a:bodyPr>
          <a:lstStyle/>
          <a:p>
            <a:pPr marL="114300" lvl="1" indent="-114300" algn="l" defTabSz="6223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r>
              <a:rPr lang="en-GB" sz="1400" kern="1200" dirty="0"/>
              <a:t>Femtoampere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A7F642B-A72E-B5A3-BE7C-720AFAAA7DBF}"/>
              </a:ext>
            </a:extLst>
          </p:cNvPr>
          <p:cNvSpPr/>
          <p:nvPr/>
        </p:nvSpPr>
        <p:spPr>
          <a:xfrm>
            <a:off x="7104888" y="4358608"/>
            <a:ext cx="4970446" cy="421200"/>
          </a:xfrm>
          <a:custGeom>
            <a:avLst/>
            <a:gdLst>
              <a:gd name="connsiteX0" fmla="*/ 0 w 4970446"/>
              <a:gd name="connsiteY0" fmla="*/ 70201 h 421200"/>
              <a:gd name="connsiteX1" fmla="*/ 70201 w 4970446"/>
              <a:gd name="connsiteY1" fmla="*/ 0 h 421200"/>
              <a:gd name="connsiteX2" fmla="*/ 4900245 w 4970446"/>
              <a:gd name="connsiteY2" fmla="*/ 0 h 421200"/>
              <a:gd name="connsiteX3" fmla="*/ 4970446 w 4970446"/>
              <a:gd name="connsiteY3" fmla="*/ 70201 h 421200"/>
              <a:gd name="connsiteX4" fmla="*/ 4970446 w 4970446"/>
              <a:gd name="connsiteY4" fmla="*/ 350999 h 421200"/>
              <a:gd name="connsiteX5" fmla="*/ 4900245 w 4970446"/>
              <a:gd name="connsiteY5" fmla="*/ 421200 h 421200"/>
              <a:gd name="connsiteX6" fmla="*/ 70201 w 4970446"/>
              <a:gd name="connsiteY6" fmla="*/ 421200 h 421200"/>
              <a:gd name="connsiteX7" fmla="*/ 0 w 4970446"/>
              <a:gd name="connsiteY7" fmla="*/ 350999 h 421200"/>
              <a:gd name="connsiteX8" fmla="*/ 0 w 4970446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70446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4900245" y="0"/>
                </a:lnTo>
                <a:cubicBezTo>
                  <a:pt x="4939016" y="0"/>
                  <a:pt x="4970446" y="31430"/>
                  <a:pt x="4970446" y="70201"/>
                </a:cubicBezTo>
                <a:lnTo>
                  <a:pt x="4970446" y="350999"/>
                </a:lnTo>
                <a:cubicBezTo>
                  <a:pt x="4970446" y="389770"/>
                  <a:pt x="4939016" y="421200"/>
                  <a:pt x="4900245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-4697531"/>
              <a:satOff val="2764"/>
              <a:lumOff val="-2353"/>
              <a:alphaOff val="0"/>
            </a:schemeClr>
          </a:fillRef>
          <a:effectRef idx="2">
            <a:schemeClr val="accent2">
              <a:hueOff val="-4697531"/>
              <a:satOff val="2764"/>
              <a:lumOff val="-235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141" tIns="89141" rIns="89141" bIns="89141" numCol="1" spcCol="1270" anchor="ctr" anchorCtr="0">
            <a:noAutofit/>
          </a:bodyPr>
          <a:lstStyle/>
          <a:p>
            <a:pPr marL="0" lvl="0" indent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800" kern="1200" dirty="0"/>
              <a:t>Complex input profile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F3B35DC-B773-FFD4-2303-5BD2393A72A3}"/>
              </a:ext>
            </a:extLst>
          </p:cNvPr>
          <p:cNvSpPr/>
          <p:nvPr/>
        </p:nvSpPr>
        <p:spPr>
          <a:xfrm>
            <a:off x="7104888" y="4779808"/>
            <a:ext cx="4970446" cy="298080"/>
          </a:xfrm>
          <a:custGeom>
            <a:avLst/>
            <a:gdLst>
              <a:gd name="connsiteX0" fmla="*/ 0 w 4970446"/>
              <a:gd name="connsiteY0" fmla="*/ 0 h 298080"/>
              <a:gd name="connsiteX1" fmla="*/ 4970446 w 4970446"/>
              <a:gd name="connsiteY1" fmla="*/ 0 h 298080"/>
              <a:gd name="connsiteX2" fmla="*/ 4970446 w 4970446"/>
              <a:gd name="connsiteY2" fmla="*/ 298080 h 298080"/>
              <a:gd name="connsiteX3" fmla="*/ 0 w 4970446"/>
              <a:gd name="connsiteY3" fmla="*/ 298080 h 298080"/>
              <a:gd name="connsiteX4" fmla="*/ 0 w 4970446"/>
              <a:gd name="connsiteY4" fmla="*/ 0 h 29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0446" h="298080">
                <a:moveTo>
                  <a:pt x="0" y="0"/>
                </a:moveTo>
                <a:lnTo>
                  <a:pt x="4970446" y="0"/>
                </a:lnTo>
                <a:lnTo>
                  <a:pt x="4970446" y="298080"/>
                </a:lnTo>
                <a:lnTo>
                  <a:pt x="0" y="29808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7812" tIns="22860" rIns="128016" bIns="22860" numCol="1" spcCol="1270" anchor="t" anchorCtr="0">
            <a:noAutofit/>
          </a:bodyPr>
          <a:lstStyle/>
          <a:p>
            <a:pPr marL="114300" lvl="1" indent="-114300" algn="l" defTabSz="622300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Char char="•"/>
            </a:pPr>
            <a:r>
              <a:rPr lang="en-GB" sz="1400" kern="1200" dirty="0"/>
              <a:t>Pulsed or slow changing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193E771D-BB5E-6F47-9E45-B1568B504F2A}"/>
              </a:ext>
            </a:extLst>
          </p:cNvPr>
          <p:cNvSpPr/>
          <p:nvPr/>
        </p:nvSpPr>
        <p:spPr>
          <a:xfrm>
            <a:off x="7104888" y="5077888"/>
            <a:ext cx="4970446" cy="421200"/>
          </a:xfrm>
          <a:custGeom>
            <a:avLst/>
            <a:gdLst>
              <a:gd name="connsiteX0" fmla="*/ 0 w 4970446"/>
              <a:gd name="connsiteY0" fmla="*/ 70201 h 421200"/>
              <a:gd name="connsiteX1" fmla="*/ 70201 w 4970446"/>
              <a:gd name="connsiteY1" fmla="*/ 0 h 421200"/>
              <a:gd name="connsiteX2" fmla="*/ 4900245 w 4970446"/>
              <a:gd name="connsiteY2" fmla="*/ 0 h 421200"/>
              <a:gd name="connsiteX3" fmla="*/ 4970446 w 4970446"/>
              <a:gd name="connsiteY3" fmla="*/ 70201 h 421200"/>
              <a:gd name="connsiteX4" fmla="*/ 4970446 w 4970446"/>
              <a:gd name="connsiteY4" fmla="*/ 350999 h 421200"/>
              <a:gd name="connsiteX5" fmla="*/ 4900245 w 4970446"/>
              <a:gd name="connsiteY5" fmla="*/ 421200 h 421200"/>
              <a:gd name="connsiteX6" fmla="*/ 70201 w 4970446"/>
              <a:gd name="connsiteY6" fmla="*/ 421200 h 421200"/>
              <a:gd name="connsiteX7" fmla="*/ 0 w 4970446"/>
              <a:gd name="connsiteY7" fmla="*/ 350999 h 421200"/>
              <a:gd name="connsiteX8" fmla="*/ 0 w 4970446"/>
              <a:gd name="connsiteY8" fmla="*/ 70201 h 42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70446" h="421200">
                <a:moveTo>
                  <a:pt x="0" y="70201"/>
                </a:moveTo>
                <a:cubicBezTo>
                  <a:pt x="0" y="31430"/>
                  <a:pt x="31430" y="0"/>
                  <a:pt x="70201" y="0"/>
                </a:cubicBezTo>
                <a:lnTo>
                  <a:pt x="4900245" y="0"/>
                </a:lnTo>
                <a:cubicBezTo>
                  <a:pt x="4939016" y="0"/>
                  <a:pt x="4970446" y="31430"/>
                  <a:pt x="4970446" y="70201"/>
                </a:cubicBezTo>
                <a:lnTo>
                  <a:pt x="4970446" y="350999"/>
                </a:lnTo>
                <a:cubicBezTo>
                  <a:pt x="4970446" y="389770"/>
                  <a:pt x="4939016" y="421200"/>
                  <a:pt x="4900245" y="421200"/>
                </a:cubicBezTo>
                <a:lnTo>
                  <a:pt x="70201" y="421200"/>
                </a:lnTo>
                <a:cubicBezTo>
                  <a:pt x="31430" y="421200"/>
                  <a:pt x="0" y="389770"/>
                  <a:pt x="0" y="350999"/>
                </a:cubicBezTo>
                <a:lnTo>
                  <a:pt x="0" y="70201"/>
                </a:lnTo>
                <a:close/>
              </a:path>
            </a:pathLst>
          </a:custGeo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  <a:sp3d contourW="19050" prstMaterial="metal">
            <a:bevelT w="88900" h="203200"/>
            <a:bevelB w="165100" h="2540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-6263375"/>
              <a:satOff val="3685"/>
              <a:lumOff val="-3137"/>
              <a:alphaOff val="0"/>
            </a:schemeClr>
          </a:fillRef>
          <a:effectRef idx="2">
            <a:schemeClr val="accent2">
              <a:hueOff val="-6263375"/>
              <a:satOff val="3685"/>
              <a:lumOff val="-3137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9141" tIns="89141" rIns="89141" bIns="89141" numCol="1" spcCol="1270" anchor="ctr" anchorCtr="0">
            <a:noAutofit/>
          </a:bodyPr>
          <a:lstStyle/>
          <a:p>
            <a:pPr marL="0" lvl="0" indent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800" kern="1200" dirty="0"/>
              <a:t>Measurement Time</a:t>
            </a:r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67104F4-43AD-2E3F-3DEA-AE70500C0D38}"/>
              </a:ext>
            </a:extLst>
          </p:cNvPr>
          <p:cNvSpPr/>
          <p:nvPr/>
        </p:nvSpPr>
        <p:spPr>
          <a:xfrm>
            <a:off x="7104887" y="5499088"/>
            <a:ext cx="5221927" cy="298080"/>
          </a:xfrm>
          <a:custGeom>
            <a:avLst/>
            <a:gdLst>
              <a:gd name="connsiteX0" fmla="*/ 0 w 4970446"/>
              <a:gd name="connsiteY0" fmla="*/ 0 h 298080"/>
              <a:gd name="connsiteX1" fmla="*/ 4970446 w 4970446"/>
              <a:gd name="connsiteY1" fmla="*/ 0 h 298080"/>
              <a:gd name="connsiteX2" fmla="*/ 4970446 w 4970446"/>
              <a:gd name="connsiteY2" fmla="*/ 298080 h 298080"/>
              <a:gd name="connsiteX3" fmla="*/ 0 w 4970446"/>
              <a:gd name="connsiteY3" fmla="*/ 298080 h 298080"/>
              <a:gd name="connsiteX4" fmla="*/ 0 w 4970446"/>
              <a:gd name="connsiteY4" fmla="*/ 0 h 298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70446" h="298080">
                <a:moveTo>
                  <a:pt x="0" y="0"/>
                </a:moveTo>
                <a:lnTo>
                  <a:pt x="4970446" y="0"/>
                </a:lnTo>
                <a:lnTo>
                  <a:pt x="4970446" y="298080"/>
                </a:lnTo>
                <a:lnTo>
                  <a:pt x="0" y="29808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1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7812" tIns="22860" rIns="128016" bIns="22860" numCol="1" spcCol="1270" anchor="t" anchorCtr="0">
            <a:noAutofit/>
          </a:bodyPr>
          <a:lstStyle/>
          <a:p>
            <a:pPr marL="87313" indent="-87313">
              <a:buFont typeface="Arial" panose="020B0604020202020204" pitchFamily="34" charset="0"/>
              <a:buChar char="•"/>
            </a:pPr>
            <a:r>
              <a:rPr lang="en-US" sz="1400" dirty="0"/>
              <a:t> For currents &gt;10 </a:t>
            </a:r>
            <a:r>
              <a:rPr lang="en-US" sz="1400" dirty="0" err="1"/>
              <a:t>pA</a:t>
            </a:r>
            <a:r>
              <a:rPr lang="en-US" sz="1400" dirty="0"/>
              <a:t> a measurement value is available every 100 </a:t>
            </a:r>
            <a:r>
              <a:rPr lang="en-US" sz="1400" dirty="0" err="1"/>
              <a:t>ms</a:t>
            </a:r>
            <a:r>
              <a:rPr lang="en-US" sz="1400" dirty="0"/>
              <a:t>; for lower currents it takes hundreds of seconds</a:t>
            </a:r>
            <a:endParaRPr lang="en-GB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4D3C556-3E76-9DEE-0AC7-DD23B76CBB91}"/>
              </a:ext>
            </a:extLst>
          </p:cNvPr>
          <p:cNvSpPr/>
          <p:nvPr/>
        </p:nvSpPr>
        <p:spPr>
          <a:xfrm>
            <a:off x="3537961" y="2580830"/>
            <a:ext cx="1811708" cy="67511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 descr="A picture containing indoor, kitchenware, dirty&#10;&#10;Description automatically generated">
            <a:extLst>
              <a:ext uri="{FF2B5EF4-FFF2-40B4-BE49-F238E27FC236}">
                <a16:creationId xmlns:a16="http://schemas.microsoft.com/office/drawing/2014/main" id="{1333FDF7-BECC-A0C3-0748-5E82E529B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594" y="4486540"/>
            <a:ext cx="958355" cy="1454032"/>
          </a:xfrm>
          <a:prstGeom prst="rect">
            <a:avLst/>
          </a:prstGeom>
        </p:spPr>
      </p:pic>
      <p:pic>
        <p:nvPicPr>
          <p:cNvPr id="26" name="Picture 2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1932C8AC-DC44-DD0C-1228-E28672A931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8385" y="4476401"/>
            <a:ext cx="990932" cy="1454032"/>
          </a:xfrm>
          <a:prstGeom prst="rect">
            <a:avLst/>
          </a:prstGeom>
        </p:spPr>
      </p:pic>
      <p:pic>
        <p:nvPicPr>
          <p:cNvPr id="27" name="Picture 26" descr="A picture containing indoor, green, blender, bin&#10;&#10;Description automatically generated">
            <a:extLst>
              <a:ext uri="{FF2B5EF4-FFF2-40B4-BE49-F238E27FC236}">
                <a16:creationId xmlns:a16="http://schemas.microsoft.com/office/drawing/2014/main" id="{FD1261D6-7AAB-1AC5-81BC-3C7C110A96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5215" y="4479363"/>
            <a:ext cx="1041544" cy="145403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82B5941-83C0-A6F3-024A-6F6099FF2275}"/>
              </a:ext>
            </a:extLst>
          </p:cNvPr>
          <p:cNvSpPr txBox="1"/>
          <p:nvPr/>
        </p:nvSpPr>
        <p:spPr>
          <a:xfrm>
            <a:off x="688946" y="4197884"/>
            <a:ext cx="4703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accent6">
                    <a:lumMod val="50000"/>
                  </a:schemeClr>
                </a:solidFill>
              </a:rPr>
              <a:t>IG5</a:t>
            </a:r>
            <a:endParaRPr lang="en-GB" sz="12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47D1F65-23A1-3FF4-503B-57F4F335C88B}"/>
              </a:ext>
            </a:extLst>
          </p:cNvPr>
          <p:cNvSpPr txBox="1"/>
          <p:nvPr/>
        </p:nvSpPr>
        <p:spPr>
          <a:xfrm>
            <a:off x="2201833" y="4197883"/>
            <a:ext cx="5202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accent6">
                    <a:lumMod val="50000"/>
                  </a:schemeClr>
                </a:solidFill>
              </a:rPr>
              <a:t>IG32</a:t>
            </a:r>
            <a:endParaRPr lang="en-GB" sz="12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B1899B8-A468-2ABF-3463-1BA4B7931E7A}"/>
              </a:ext>
            </a:extLst>
          </p:cNvPr>
          <p:cNvSpPr txBox="1"/>
          <p:nvPr/>
        </p:nvSpPr>
        <p:spPr>
          <a:xfrm>
            <a:off x="3431077" y="4220857"/>
            <a:ext cx="11169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accent6">
                    <a:lumMod val="50000"/>
                  </a:schemeClr>
                </a:solidFill>
              </a:rPr>
              <a:t>PTW T32006</a:t>
            </a:r>
          </a:p>
        </p:txBody>
      </p:sp>
      <p:pic>
        <p:nvPicPr>
          <p:cNvPr id="32" name="Picture 31" descr="A picture containing engine&#10;&#10;Description automatically generated">
            <a:extLst>
              <a:ext uri="{FF2B5EF4-FFF2-40B4-BE49-F238E27FC236}">
                <a16:creationId xmlns:a16="http://schemas.microsoft.com/office/drawing/2014/main" id="{7B507B78-1EBD-73FA-EAB2-D59355F2E7E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6900" t="38773" b="25625"/>
          <a:stretch/>
        </p:blipFill>
        <p:spPr>
          <a:xfrm rot="5400000">
            <a:off x="4618645" y="4769755"/>
            <a:ext cx="1432576" cy="888781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A62D64BA-C2D1-FE43-96EC-DC9B6E47CE27}"/>
              </a:ext>
            </a:extLst>
          </p:cNvPr>
          <p:cNvSpPr txBox="1"/>
          <p:nvPr/>
        </p:nvSpPr>
        <p:spPr>
          <a:xfrm>
            <a:off x="4723668" y="4220857"/>
            <a:ext cx="12399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accent6">
                    <a:lumMod val="50000"/>
                  </a:schemeClr>
                </a:solidFill>
              </a:rPr>
              <a:t>BLM Chamber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561A8B-4612-402B-19D7-367E89AE1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56886-5826-4796-A7C7-2C6210A9AAE6}" type="datetime1">
              <a:rPr lang="en-US" smtClean="0"/>
              <a:t>4/23/2024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1CA972-0819-4B42-9972-30BD9B3CD315}"/>
              </a:ext>
            </a:extLst>
          </p:cNvPr>
          <p:cNvSpPr txBox="1"/>
          <p:nvPr/>
        </p:nvSpPr>
        <p:spPr>
          <a:xfrm>
            <a:off x="4548065" y="6262302"/>
            <a:ext cx="333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Sarath Mohanan</a:t>
            </a:r>
          </a:p>
        </p:txBody>
      </p:sp>
    </p:spTree>
    <p:extLst>
      <p:ext uri="{BB962C8B-B14F-4D97-AF65-F5344CB8AC3E}">
        <p14:creationId xmlns:p14="http://schemas.microsoft.com/office/powerpoint/2010/main" val="2483641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0BB35-FD4F-0D80-12E4-42391B4C7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ACCURATE 2 ASIC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A0E448-A63B-6D2C-C959-3F777CE6C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8A3FD-3B5C-4825-902D-8CC4AFFAC759}" type="datetime1">
              <a:rPr lang="en-US" smtClean="0"/>
              <a:t>4/23/2024</a:t>
            </a:fld>
            <a:endParaRPr lang="en-GB" dirty="0"/>
          </a:p>
        </p:txBody>
      </p:sp>
      <p:pic>
        <p:nvPicPr>
          <p:cNvPr id="5" name="Content Placeholder 4" descr="A small chip with a square chip&#10;&#10;Description automatically generated with medium confidence">
            <a:extLst>
              <a:ext uri="{FF2B5EF4-FFF2-40B4-BE49-F238E27FC236}">
                <a16:creationId xmlns:a16="http://schemas.microsoft.com/office/drawing/2014/main" id="{5FF0B305-73B0-F630-76DE-956C72F624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47" t="38112" r="19503" b="30857"/>
          <a:stretch/>
        </p:blipFill>
        <p:spPr>
          <a:xfrm>
            <a:off x="590219" y="1690688"/>
            <a:ext cx="1966334" cy="1928448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689AEBEF-2EFF-338C-828A-D920143266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r="4617"/>
          <a:stretch/>
        </p:blipFill>
        <p:spPr>
          <a:xfrm>
            <a:off x="5603585" y="1462750"/>
            <a:ext cx="6531265" cy="45962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B75AC42-1762-E724-E2DA-0E68160CF666}"/>
              </a:ext>
            </a:extLst>
          </p:cNvPr>
          <p:cNvSpPr txBox="1"/>
          <p:nvPr/>
        </p:nvSpPr>
        <p:spPr>
          <a:xfrm>
            <a:off x="6096000" y="1236300"/>
            <a:ext cx="60976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800" i="1" dirty="0">
                <a:solidFill>
                  <a:schemeClr val="accent6">
                    <a:lumMod val="50000"/>
                  </a:schemeClr>
                </a:solidFill>
              </a:rPr>
              <a:t>Integrator output of ACCURATE 2A for input current swept with 200 </a:t>
            </a:r>
            <a:r>
              <a:rPr lang="de-DE" sz="1800" i="1" dirty="0" err="1">
                <a:solidFill>
                  <a:schemeClr val="accent6">
                    <a:lumMod val="50000"/>
                  </a:schemeClr>
                </a:solidFill>
              </a:rPr>
              <a:t>aA</a:t>
            </a:r>
            <a:r>
              <a:rPr lang="de-DE" sz="1800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800" i="1" dirty="0" err="1">
                <a:solidFill>
                  <a:schemeClr val="accent6">
                    <a:lumMod val="50000"/>
                  </a:schemeClr>
                </a:solidFill>
              </a:rPr>
              <a:t>resolution</a:t>
            </a:r>
            <a:r>
              <a:rPr lang="de-DE" sz="1800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800" i="1" dirty="0" err="1">
                <a:solidFill>
                  <a:schemeClr val="accent6">
                    <a:lumMod val="50000"/>
                  </a:schemeClr>
                </a:solidFill>
              </a:rPr>
              <a:t>under</a:t>
            </a:r>
            <a:r>
              <a:rPr lang="de-DE" sz="1800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800" i="1" dirty="0" err="1">
                <a:solidFill>
                  <a:schemeClr val="accent6">
                    <a:lumMod val="50000"/>
                  </a:schemeClr>
                </a:solidFill>
              </a:rPr>
              <a:t>controlled</a:t>
            </a:r>
            <a:r>
              <a:rPr lang="de-DE" sz="1800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de-DE" sz="1800" i="1" dirty="0" err="1">
                <a:solidFill>
                  <a:schemeClr val="accent6">
                    <a:lumMod val="50000"/>
                  </a:schemeClr>
                </a:solidFill>
              </a:rPr>
              <a:t>environment</a:t>
            </a:r>
            <a:endParaRPr lang="en-GB" sz="18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CBF24187-FF6A-17D0-F80A-FC5BA09F20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9587" y="1736532"/>
            <a:ext cx="1793224" cy="192844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A6E5120-A9C8-B0F2-9B61-507F75E0F743}"/>
              </a:ext>
            </a:extLst>
          </p:cNvPr>
          <p:cNvSpPr txBox="1"/>
          <p:nvPr/>
        </p:nvSpPr>
        <p:spPr>
          <a:xfrm>
            <a:off x="266700" y="3794090"/>
            <a:ext cx="555498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Design Critical Points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Simulator gm to be set for simulating femtoampere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Using thick gate transistors in critical paths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Guarding the critical input as much as possible using a stable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Characterising the current source – even best device in market has an accuracy of 1% + 7 </a:t>
            </a:r>
            <a:r>
              <a:rPr lang="en-GB" sz="1600" dirty="0" err="1"/>
              <a:t>fA</a:t>
            </a:r>
            <a:r>
              <a:rPr lang="en-GB" sz="1600" dirty="0"/>
              <a:t> in the lowest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A5954E-A13C-0A11-1286-C6B4C57C841C}"/>
              </a:ext>
            </a:extLst>
          </p:cNvPr>
          <p:cNvSpPr txBox="1"/>
          <p:nvPr/>
        </p:nvSpPr>
        <p:spPr>
          <a:xfrm>
            <a:off x="4548065" y="6262302"/>
            <a:ext cx="3338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Sarath Mohanan</a:t>
            </a:r>
          </a:p>
        </p:txBody>
      </p:sp>
    </p:spTree>
    <p:extLst>
      <p:ext uri="{BB962C8B-B14F-4D97-AF65-F5344CB8AC3E}">
        <p14:creationId xmlns:p14="http://schemas.microsoft.com/office/powerpoint/2010/main" val="3221296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DC00F-C2FA-67BA-317D-92F9AC6D6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2897" y="2270838"/>
            <a:ext cx="3315770" cy="1325563"/>
          </a:xfrm>
        </p:spPr>
        <p:txBody>
          <a:bodyPr>
            <a:normAutofit/>
          </a:bodyPr>
          <a:lstStyle/>
          <a:p>
            <a:r>
              <a:rPr lang="en-GB" dirty="0"/>
              <a:t>Thank you!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36632-77A3-E2EA-8A75-B52C85ABE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2288D-2107-4CA8-9F47-CF79B7D62A5E}" type="datetime1">
              <a:rPr lang="en-US" smtClean="0"/>
              <a:t>4/23/2024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0740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HSE.potx" id="{841DCAEE-5DAD-4E72-AC6C-2C4A54B657D8}" vid="{8F3FBE16-54EC-4D94-B216-CB2703F7C0AA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HSE.potx" id="{841DCAEE-5DAD-4E72-AC6C-2C4A54B657D8}" vid="{59B2110F-F450-416E-A4EC-7820BCD3096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92526</TotalTime>
  <Words>178</Words>
  <Application>Microsoft Office PowerPoint</Application>
  <PresentationFormat>Widescreen</PresentationFormat>
  <Paragraphs>33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CERNCorporate16-9</vt:lpstr>
      <vt:lpstr>End Slides</vt:lpstr>
      <vt:lpstr>Challenges faced in the design and characterization of a sub femtoampere sensitive ASIC based ultra-low current measurement system for radiation monitoring</vt:lpstr>
      <vt:lpstr>Radiation Monitoring System</vt:lpstr>
      <vt:lpstr>ACCURATE 2 ASIC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Hamza B.</dc:creator>
  <cp:lastModifiedBy>Sarath Kundumattathil Mohanan</cp:lastModifiedBy>
  <cp:revision>603</cp:revision>
  <dcterms:created xsi:type="dcterms:W3CDTF">2020-05-26T14:33:46Z</dcterms:created>
  <dcterms:modified xsi:type="dcterms:W3CDTF">2024-04-23T03:15:30Z</dcterms:modified>
</cp:coreProperties>
</file>