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0" r:id="rId4"/>
    <p:sldId id="341" r:id="rId5"/>
    <p:sldId id="335" r:id="rId6"/>
    <p:sldId id="332" r:id="rId7"/>
    <p:sldId id="340" r:id="rId8"/>
  </p:sldIdLst>
  <p:sldSz cx="12192000" cy="6858000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23"/>
  </p:normalViewPr>
  <p:slideViewPr>
    <p:cSldViewPr snapToGrid="0">
      <p:cViewPr varScale="1">
        <p:scale>
          <a:sx n="88" d="100"/>
          <a:sy n="88" d="100"/>
        </p:scale>
        <p:origin x="8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7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74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75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76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887D4E1B-1BB7-4B87-A974-FB3FA54D020F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37648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/>
          </p:cNvSpPr>
          <p:nvPr>
            <p:ph type="body"/>
          </p:nvPr>
        </p:nvSpPr>
        <p:spPr>
          <a:xfrm>
            <a:off x="695520" y="4480200"/>
            <a:ext cx="5560560" cy="3661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0" name="CustomShape 2"/>
          <p:cNvSpPr/>
          <p:nvPr/>
        </p:nvSpPr>
        <p:spPr>
          <a:xfrm>
            <a:off x="3939480" y="8842320"/>
            <a:ext cx="3010320" cy="46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b"/>
          <a:lstStyle/>
          <a:p>
            <a:pPr algn="r">
              <a:lnSpc>
                <a:spcPct val="100000"/>
              </a:lnSpc>
            </a:pPr>
            <a:fld id="{F957291C-95B9-44A1-A45C-889E33767DF2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7648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body"/>
          </p:nvPr>
        </p:nvSpPr>
        <p:spPr>
          <a:xfrm>
            <a:off x="695520" y="4480200"/>
            <a:ext cx="5560560" cy="3661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2" name="CustomShape 2"/>
          <p:cNvSpPr/>
          <p:nvPr/>
        </p:nvSpPr>
        <p:spPr>
          <a:xfrm>
            <a:off x="3939480" y="8842320"/>
            <a:ext cx="3010320" cy="46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b"/>
          <a:lstStyle/>
          <a:p>
            <a:pPr algn="r">
              <a:lnSpc>
                <a:spcPct val="100000"/>
              </a:lnSpc>
            </a:pPr>
            <a:fld id="{0009A02A-819B-42F9-A4CF-859ADB537DD4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2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1464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body"/>
          </p:nvPr>
        </p:nvSpPr>
        <p:spPr>
          <a:xfrm>
            <a:off x="695520" y="4480200"/>
            <a:ext cx="5560560" cy="3661920"/>
          </a:xfrm>
          <a:prstGeom prst="rect">
            <a:avLst/>
          </a:prstGeom>
        </p:spPr>
        <p:txBody>
          <a:bodyPr lIns="0" tIns="0" rIns="0" bIns="0"/>
          <a:lstStyle/>
          <a:p>
            <a:pPr marL="219600" indent="-217080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some cases where potential has a bound state of particular angular momentum, the scattering of particles with that angular momentum will be especially enhanced. In such cases, the total scattering cross section will show a peak, and the angular distribution will be characteristic of the appropriate Pl(cos θ). This very strong scattering is known as resonance and is a powerful method for studying bound states</a:t>
            </a:r>
          </a:p>
        </p:txBody>
      </p:sp>
      <p:sp>
        <p:nvSpPr>
          <p:cNvPr id="346" name="CustomShape 2"/>
          <p:cNvSpPr/>
          <p:nvPr/>
        </p:nvSpPr>
        <p:spPr>
          <a:xfrm>
            <a:off x="3939480" y="8842320"/>
            <a:ext cx="3010320" cy="46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b"/>
          <a:lstStyle/>
          <a:p>
            <a:pPr algn="r">
              <a:lnSpc>
                <a:spcPct val="100000"/>
              </a:lnSpc>
            </a:pPr>
            <a:fld id="{5C7B2476-9105-4D91-9FAA-92827BBF7AC1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3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2020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772545-EA76-80C8-DA4A-451927C1A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CEDCA-5A90-49AE-A18B-CE8FB5C5ABFA}" type="datetime1">
              <a:rPr lang="en-US"/>
              <a:pPr>
                <a:defRPr/>
              </a:pPr>
              <a:t>4/15/24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AAB104-F085-4B59-961A-DE4B2BEA9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71B6E-D4A6-F115-6A41-084CA2A85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9D766-C002-4938-B79F-3BABF351D3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6228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2"/>
          <p:cNvSpPr/>
          <p:nvPr/>
        </p:nvSpPr>
        <p:spPr>
          <a:xfrm>
            <a:off x="0" y="6264720"/>
            <a:ext cx="12189600" cy="590760"/>
          </a:xfrm>
          <a:prstGeom prst="rect">
            <a:avLst/>
          </a:prstGeom>
          <a:gradFill>
            <a:gsLst>
              <a:gs pos="0">
                <a:srgbClr val="0E2B4E"/>
              </a:gs>
              <a:gs pos="100000">
                <a:srgbClr val="143C6F"/>
              </a:gs>
            </a:gsLst>
            <a:lin ang="0"/>
          </a:gradFill>
          <a:ln w="25560">
            <a:solidFill>
              <a:srgbClr val="1F497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US" sz="1800" b="1" baseline="30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IEEE Real Time Conference ICISE, 22-26 April 2024, </a:t>
            </a:r>
            <a:r>
              <a:rPr lang="en-US" sz="18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Quy</a:t>
            </a:r>
            <a:r>
              <a:rPr lang="en-US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Nhon, Vietnam</a:t>
            </a:r>
          </a:p>
        </p:txBody>
      </p:sp>
      <p:pic>
        <p:nvPicPr>
          <p:cNvPr id="81" name="Picture 81"/>
          <p:cNvPicPr/>
          <p:nvPr/>
        </p:nvPicPr>
        <p:blipFill>
          <a:blip r:embed="rId3"/>
          <a:stretch/>
        </p:blipFill>
        <p:spPr>
          <a:xfrm>
            <a:off x="10340684" y="-8596"/>
            <a:ext cx="1851840" cy="1512000"/>
          </a:xfrm>
          <a:prstGeom prst="rect">
            <a:avLst/>
          </a:prstGeom>
          <a:ln>
            <a:noFill/>
          </a:ln>
        </p:spPr>
      </p:pic>
      <p:sp>
        <p:nvSpPr>
          <p:cNvPr id="83" name="CustomShape 5"/>
          <p:cNvSpPr/>
          <p:nvPr/>
        </p:nvSpPr>
        <p:spPr>
          <a:xfrm>
            <a:off x="583920" y="2759411"/>
            <a:ext cx="11605680" cy="29787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spcBef>
                <a:spcPts val="300"/>
              </a:spcBef>
            </a:pPr>
            <a:r>
              <a:rPr lang="en-VN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N.T. Anh</a:t>
            </a:r>
            <a:r>
              <a:rPr lang="en-VN" sz="22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VN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L.X. Chung</a:t>
            </a:r>
            <a:r>
              <a:rPr lang="en-VN" sz="22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VN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 L.T. Anh</a:t>
            </a:r>
            <a:r>
              <a:rPr lang="en-VN" sz="22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VN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T.T. Anh</a:t>
            </a:r>
            <a:r>
              <a:rPr lang="en-VN" sz="22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VN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 La Cognata</a:t>
            </a:r>
            <a:r>
              <a:rPr lang="en-VN" sz="22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VN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M.V. Dien</a:t>
            </a:r>
            <a:r>
              <a:rPr lang="en-VN" sz="22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VN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B.T. Hoa</a:t>
            </a:r>
            <a:r>
              <a:rPr lang="en-VN" sz="22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VN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P.D. Khue,</a:t>
            </a:r>
            <a:r>
              <a:rPr lang="en-VN" sz="22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algn="ctr">
              <a:spcBef>
                <a:spcPts val="300"/>
              </a:spcBef>
            </a:pPr>
            <a:r>
              <a:rPr lang="en-VN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D.T.K. Linh</a:t>
            </a:r>
            <a:r>
              <a:rPr lang="en-VN" sz="22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VN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N.T. Nghia</a:t>
            </a:r>
            <a:r>
              <a:rPr lang="en-VN" sz="22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VN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G.G. Rapisarda</a:t>
            </a:r>
            <a:r>
              <a:rPr lang="en-VN" sz="22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VN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 Sferrazza</a:t>
            </a:r>
            <a:r>
              <a:rPr lang="en-VN" sz="22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VN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and D.T. Tran</a:t>
            </a:r>
            <a:r>
              <a:rPr lang="en-VN" sz="22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endParaRPr lang="en-VN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6841" algn="ctr">
              <a:spcBef>
                <a:spcPts val="600"/>
              </a:spcBef>
            </a:pPr>
            <a:r>
              <a:rPr lang="en-US" sz="2000" i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V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Hanoi Irradiation Center, Minh Khai, </a:t>
            </a:r>
            <a:r>
              <a:rPr lang="vi-V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Bac Tu Liem, </a:t>
            </a:r>
            <a:r>
              <a:rPr lang="en-V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Hanoi, Vietnam; </a:t>
            </a:r>
          </a:p>
          <a:p>
            <a:pPr marR="6841" algn="ctr"/>
            <a:r>
              <a:rPr lang="en-US" sz="2000" i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V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Institute for Nuclear Science and Technology, VINATOM, 179 Hoang Quoc Viet, Hanoi, Vietnam;</a:t>
            </a:r>
            <a:r>
              <a:rPr lang="en-V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R="6841" algn="ctr"/>
            <a:r>
              <a:rPr lang="en-VN" sz="2000" i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V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Faculty of Physics, VNU-University of Science, 334 Nguyen Trai, Ha Noi 100000, Vietnam;</a:t>
            </a:r>
            <a:r>
              <a:rPr lang="en-VN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R="6841" algn="ctr"/>
            <a:r>
              <a:rPr lang="en-VN" sz="2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VN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Istituto Nazionale di Fisica Nucleare, Laboratori Nazionali del Sud, Catania, Italy;</a:t>
            </a:r>
            <a:r>
              <a:rPr lang="en-V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R="6841" algn="ctr"/>
            <a:r>
              <a:rPr lang="en-VN" sz="2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VN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University of Catania, Catania, Italy</a:t>
            </a:r>
            <a:r>
              <a:rPr lang="en-V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R="6841" algn="ctr"/>
            <a:r>
              <a:rPr lang="en-VN" sz="2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VN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Université Libre de Bruxelles, Belgium</a:t>
            </a:r>
            <a:r>
              <a:rPr lang="en-V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R="6841" algn="ctr"/>
            <a:r>
              <a:rPr lang="en-VN" sz="2000" i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en-V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Institute of Physics, VAST, 18 </a:t>
            </a:r>
            <a:r>
              <a:rPr lang="en-VN" sz="20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Hoang</a:t>
            </a:r>
            <a:r>
              <a:rPr lang="en-V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Quoc Viet, Hanoi, Vietnam</a:t>
            </a:r>
            <a:endParaRPr lang="en-VN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CustomShape 1">
            <a:extLst>
              <a:ext uri="{FF2B5EF4-FFF2-40B4-BE49-F238E27FC236}">
                <a16:creationId xmlns:a16="http://schemas.microsoft.com/office/drawing/2014/main" id="{72126113-658D-2F41-AE2C-FD71F6B3B4D8}"/>
              </a:ext>
            </a:extLst>
          </p:cNvPr>
          <p:cNvSpPr/>
          <p:nvPr/>
        </p:nvSpPr>
        <p:spPr>
          <a:xfrm>
            <a:off x="716461" y="1053824"/>
            <a:ext cx="10756677" cy="16437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/>
            <a:r>
              <a:rPr lang="vi-VN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Faraday Cup Development for Beam Monitoring in nA Scale and Its Application in the Cross section Measurement of p+</a:t>
            </a:r>
            <a:r>
              <a:rPr lang="vi-VN" sz="2800" b="1" baseline="30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r>
              <a:rPr lang="vi-VN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 Scatterings with E</a:t>
            </a:r>
            <a:r>
              <a:rPr lang="vi-VN" sz="28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vi-VN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=1-3.2 MeV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0" y="0"/>
            <a:ext cx="12189600" cy="670680"/>
          </a:xfrm>
          <a:prstGeom prst="rect">
            <a:avLst/>
          </a:prstGeom>
          <a:solidFill>
            <a:srgbClr val="376092"/>
          </a:solidFill>
          <a:ln w="25560">
            <a:solidFill>
              <a:srgbClr val="3760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3"/>
          <p:cNvSpPr/>
          <p:nvPr/>
        </p:nvSpPr>
        <p:spPr>
          <a:xfrm>
            <a:off x="3261240" y="23532"/>
            <a:ext cx="5648400" cy="618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Introduction</a:t>
            </a:r>
            <a:endParaRPr lang="en-US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4"/>
          <p:cNvSpPr/>
          <p:nvPr/>
        </p:nvSpPr>
        <p:spPr>
          <a:xfrm>
            <a:off x="9250857" y="6356520"/>
            <a:ext cx="2739960" cy="36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8724CC80-6539-43EF-9904-5F1C72457CC1}" type="slidenum">
              <a:rPr lang="en-US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2</a:t>
            </a:fld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D06DCD-A204-3B45-B5F9-F8E04CF1B6FF}"/>
              </a:ext>
            </a:extLst>
          </p:cNvPr>
          <p:cNvSpPr txBox="1"/>
          <p:nvPr/>
        </p:nvSpPr>
        <p:spPr>
          <a:xfrm>
            <a:off x="666457" y="984492"/>
            <a:ext cx="10856685" cy="4909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98400" algn="just"/>
            <a:r>
              <a:rPr lang="en-VN" sz="3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Faraday cup (FC) suitable for nA intensive beam has been developed to serve nuclear reaction study using the pelletron at the VNU-University of Science (HUS). </a:t>
            </a:r>
          </a:p>
          <a:p>
            <a:pPr marL="457200" indent="-457200" algn="just">
              <a:spcBef>
                <a:spcPts val="600"/>
              </a:spcBef>
              <a:buFontTx/>
              <a:buChar char="-"/>
            </a:pPr>
            <a:r>
              <a:rPr lang="en-VN" sz="3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FC operation was tested with a proton beam by varying the high voltage (-HV) applied in the repeller ring; </a:t>
            </a:r>
          </a:p>
          <a:p>
            <a:pPr algn="just">
              <a:spcAft>
                <a:spcPts val="600"/>
              </a:spcAft>
            </a:pPr>
            <a:r>
              <a:rPr lang="en-VN" sz="3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comparing with CST </a:t>
            </a:r>
            <a:r>
              <a:rPr lang="en-US" sz="3200" dirty="0">
                <a:solidFill>
                  <a:srgbClr val="7030A0"/>
                </a:solidFill>
                <a:latin typeface="Times New Roman" panose="02020603050405020304" pitchFamily="18" charset="0"/>
              </a:rPr>
              <a:t>Studio Suite </a:t>
            </a:r>
            <a:r>
              <a:rPr lang="en-VN" sz="3200" dirty="0">
                <a:solidFill>
                  <a:srgbClr val="7030A0"/>
                </a:solidFill>
                <a:latin typeface="Times New Roman" panose="02020603050405020304" pitchFamily="18" charset="0"/>
              </a:rPr>
              <a:t>simulation. 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VN" sz="3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FC was used in an experiment to measure the cross sections of p+</a:t>
            </a:r>
            <a:r>
              <a:rPr lang="en-VN" sz="3200" baseline="30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12</a:t>
            </a:r>
            <a:r>
              <a:rPr lang="en-VN" sz="3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 scattering with E</a:t>
            </a:r>
            <a:r>
              <a:rPr lang="en-VN" sz="3200" baseline="-25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VN" sz="3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=1-3.2 MeV at the laboratory angles of 50, 106, 120, 130, and 160</a:t>
            </a:r>
            <a:r>
              <a:rPr lang="en-VN" sz="3200" baseline="30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en-VN" sz="3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VN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2"/>
          <p:cNvSpPr/>
          <p:nvPr/>
        </p:nvSpPr>
        <p:spPr>
          <a:xfrm>
            <a:off x="3289320" y="279360"/>
            <a:ext cx="5648400" cy="51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CustomShape 4"/>
          <p:cNvSpPr/>
          <p:nvPr/>
        </p:nvSpPr>
        <p:spPr>
          <a:xfrm>
            <a:off x="9507276" y="6510981"/>
            <a:ext cx="2739960" cy="36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812B521-C35A-404F-978C-025C575A7A8B}" type="slidenum">
              <a:rPr lang="en-US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3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B496C1-5DC5-834D-B7F2-754D0D4EA8A0}"/>
              </a:ext>
            </a:extLst>
          </p:cNvPr>
          <p:cNvSpPr txBox="1"/>
          <p:nvPr/>
        </p:nvSpPr>
        <p:spPr>
          <a:xfrm>
            <a:off x="38962" y="943190"/>
            <a:ext cx="12114076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indent="198400" algn="just">
              <a:tabLst>
                <a:tab pos="95779" algn="l"/>
              </a:tabLst>
            </a:pPr>
            <a:r>
              <a:rPr lang="vi-VN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Faraday cup is designed in tradditional way. </a:t>
            </a:r>
            <a:r>
              <a:rPr lang="en-VN" dirty="0">
                <a:solidFill>
                  <a:srgbClr val="0070C0"/>
                </a:solidFill>
                <a:latin typeface="Times New Roman" panose="02020603050405020304" pitchFamily="18" charset="0"/>
              </a:rPr>
              <a:t>The testing experimental setup is presented in Figure 1.b. The experiments were carried out with proton energy of 0.8, 2.63 MeV, and varying HV from 0-500 (V).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A204E8-292E-5347-B72E-95AD83BCA4F8}"/>
              </a:ext>
            </a:extLst>
          </p:cNvPr>
          <p:cNvSpPr txBox="1"/>
          <p:nvPr/>
        </p:nvSpPr>
        <p:spPr>
          <a:xfrm>
            <a:off x="77924" y="3329467"/>
            <a:ext cx="6192320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indent="198400" algn="just">
              <a:tabLst>
                <a:tab pos="290758" algn="l"/>
              </a:tabLst>
            </a:pPr>
            <a:r>
              <a:rPr lang="en-VN" dirty="0">
                <a:solidFill>
                  <a:srgbClr val="0070C0"/>
                </a:solidFill>
                <a:latin typeface="Times New Roman" panose="02020603050405020304" pitchFamily="18" charset="0"/>
              </a:rPr>
              <a:t>CST simulation with the following assumptions:</a:t>
            </a:r>
          </a:p>
          <a:p>
            <a:pPr marL="285750" indent="-285750" algn="just">
              <a:buFontTx/>
              <a:buChar char="-"/>
              <a:tabLst>
                <a:tab pos="290758" algn="l"/>
              </a:tabLst>
            </a:pPr>
            <a:r>
              <a:rPr lang="en-VN" dirty="0">
                <a:solidFill>
                  <a:srgbClr val="0070C0"/>
                </a:solidFill>
                <a:latin typeface="Times New Roman" panose="02020603050405020304" pitchFamily="18" charset="0"/>
              </a:rPr>
              <a:t>Uniform source disk of 8 mm diameter at the botom of the FC </a:t>
            </a:r>
          </a:p>
          <a:p>
            <a:pPr marL="285750" indent="-285750" algn="just">
              <a:buFontTx/>
              <a:buChar char="-"/>
              <a:tabLst>
                <a:tab pos="290758" algn="l"/>
              </a:tabLst>
            </a:pPr>
            <a:r>
              <a:rPr lang="en-VN" dirty="0">
                <a:solidFill>
                  <a:srgbClr val="0070C0"/>
                </a:solidFill>
                <a:latin typeface="Times New Roman" panose="02020603050405020304" pitchFamily="18" charset="0"/>
              </a:rPr>
              <a:t>Electron polar angle took the average value of the cosin distribution.</a:t>
            </a:r>
          </a:p>
          <a:p>
            <a:pPr marL="285750" indent="-285750" algn="just">
              <a:buFontTx/>
              <a:buChar char="-"/>
              <a:tabLst>
                <a:tab pos="290758" algn="l"/>
              </a:tabLst>
            </a:pPr>
            <a:r>
              <a:rPr lang="en-VN" dirty="0">
                <a:solidFill>
                  <a:srgbClr val="0070C0"/>
                </a:solidFill>
                <a:latin typeface="Times New Roman" panose="02020603050405020304" pitchFamily="18" charset="0"/>
              </a:rPr>
              <a:t>Their energy obeys to the Maxwell distribuiton.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AEC907-44AD-8D48-BBDF-B3B32F42828E}"/>
              </a:ext>
            </a:extLst>
          </p:cNvPr>
          <p:cNvSpPr txBox="1"/>
          <p:nvPr/>
        </p:nvSpPr>
        <p:spPr>
          <a:xfrm>
            <a:off x="6531231" y="5846810"/>
            <a:ext cx="5458616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  <a:tabLst>
                <a:tab pos="290513" algn="l"/>
              </a:tabLst>
            </a:pPr>
            <a:r>
              <a:rPr lang="en-VN" dirty="0">
                <a:solidFill>
                  <a:srgbClr val="0070C0"/>
                </a:solidFill>
                <a:latin typeface="Times New Roman" panose="02020603050405020304" pitchFamily="18" charset="0"/>
              </a:rPr>
              <a:t>Good agreement between CST simulation and experimental results was obtained.</a:t>
            </a:r>
          </a:p>
          <a:p>
            <a:pPr marL="285750" indent="-285750" algn="just">
              <a:buFont typeface="Wingdings" pitchFamily="2" charset="2"/>
              <a:buChar char="Ø"/>
              <a:tabLst>
                <a:tab pos="290513" algn="l"/>
              </a:tabLst>
            </a:pPr>
            <a:r>
              <a:rPr lang="en-VN" dirty="0">
                <a:solidFill>
                  <a:srgbClr val="0070C0"/>
                </a:solidFill>
                <a:latin typeface="Times New Roman" panose="02020603050405020304" pitchFamily="18" charset="0"/>
              </a:rPr>
              <a:t>The plateau region is observered from about -50 V.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FAC8D5-5D58-384E-8D1E-84C039E96EEB}"/>
              </a:ext>
            </a:extLst>
          </p:cNvPr>
          <p:cNvSpPr txBox="1"/>
          <p:nvPr/>
        </p:nvSpPr>
        <p:spPr>
          <a:xfrm>
            <a:off x="6428567" y="1952914"/>
            <a:ext cx="572447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indent="145380" algn="just">
              <a:tabLst>
                <a:tab pos="290758" algn="l"/>
              </a:tabLst>
            </a:pPr>
            <a:r>
              <a:rPr lang="en-VN" dirty="0">
                <a:solidFill>
                  <a:srgbClr val="0070C0"/>
                </a:solidFill>
                <a:latin typeface="Times New Roman" panose="02020603050405020304" pitchFamily="18" charset="0"/>
              </a:rPr>
              <a:t>The current loss measured by the the FC dependent on HV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4A21FFB-88BE-8E46-A063-4FF356A0D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148" y="2373002"/>
            <a:ext cx="4559429" cy="321767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4C52116-BA31-9449-AEB9-05D5198A60B8}"/>
              </a:ext>
            </a:extLst>
          </p:cNvPr>
          <p:cNvSpPr txBox="1"/>
          <p:nvPr/>
        </p:nvSpPr>
        <p:spPr>
          <a:xfrm>
            <a:off x="77924" y="46763"/>
            <a:ext cx="12036152" cy="830997"/>
          </a:xfrm>
          <a:prstGeom prst="rect">
            <a:avLst/>
          </a:prstGeom>
          <a:solidFill>
            <a:srgbClr val="7030A0"/>
          </a:solidFill>
        </p:spPr>
        <p:txBody>
          <a:bodyPr wrap="square">
            <a:spAutoFit/>
          </a:bodyPr>
          <a:lstStyle/>
          <a:p>
            <a:pPr algn="ctr">
              <a:tabLst>
                <a:tab pos="97148" algn="l"/>
              </a:tabLst>
            </a:pPr>
            <a:r>
              <a:rPr lang="vi-VN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FARADAY CUP DESIGN, SIMULATION MODELS </a:t>
            </a:r>
          </a:p>
          <a:p>
            <a:pPr algn="ctr">
              <a:tabLst>
                <a:tab pos="97148" algn="l"/>
              </a:tabLst>
            </a:pPr>
            <a:r>
              <a:rPr lang="vi-VN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TESTING EXPERIMENT</a:t>
            </a:r>
            <a:endParaRPr lang="en-VN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A569AF-08E8-F947-830C-371DA0C5BEF3}"/>
              </a:ext>
            </a:extLst>
          </p:cNvPr>
          <p:cNvSpPr txBox="1"/>
          <p:nvPr/>
        </p:nvSpPr>
        <p:spPr>
          <a:xfrm>
            <a:off x="717765" y="2858422"/>
            <a:ext cx="4751658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ctr">
              <a:tabLst>
                <a:tab pos="97148" algn="l"/>
              </a:tabLst>
            </a:pPr>
            <a:r>
              <a:rPr lang="vi-VN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1: FC design (a) and test setup (b)  </a:t>
            </a:r>
            <a:endParaRPr lang="en-VN" sz="1600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99A09D7-03AF-4A44-9BE6-25BF0419B9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3594" y="4949288"/>
            <a:ext cx="2728688" cy="127672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DC4064D-AA64-8A45-A4FC-0EECFE5C0C1D}"/>
              </a:ext>
            </a:extLst>
          </p:cNvPr>
          <p:cNvSpPr txBox="1"/>
          <p:nvPr/>
        </p:nvSpPr>
        <p:spPr>
          <a:xfrm>
            <a:off x="2595307" y="6284632"/>
            <a:ext cx="3573617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ctr">
              <a:tabLst>
                <a:tab pos="97148" algn="l"/>
              </a:tabLst>
            </a:pPr>
            <a:r>
              <a:rPr lang="en-VN" sz="1600" dirty="0">
                <a:solidFill>
                  <a:srgbClr val="0070C0"/>
                </a:solidFill>
                <a:latin typeface="Times New Roman" panose="02020603050405020304" pitchFamily="18" charset="0"/>
              </a:rPr>
              <a:t>Figure3: The distribution of electr</a:t>
            </a:r>
            <a:r>
              <a:rPr lang="en-US" sz="1600" dirty="0" err="1">
                <a:solidFill>
                  <a:srgbClr val="0070C0"/>
                </a:solidFill>
                <a:latin typeface="Times New Roman" panose="02020603050405020304" pitchFamily="18" charset="0"/>
              </a:rPr>
              <a:t>ostatic</a:t>
            </a:r>
            <a:r>
              <a:rPr lang="en-VN" sz="1600" dirty="0">
                <a:solidFill>
                  <a:srgbClr val="0070C0"/>
                </a:solidFill>
                <a:latin typeface="Times New Roman" panose="02020603050405020304" pitchFamily="18" charset="0"/>
              </a:rPr>
              <a:t> field with -</a:t>
            </a:r>
            <a:r>
              <a:rPr lang="vi-VN" sz="1600" dirty="0">
                <a:solidFill>
                  <a:srgbClr val="0070C0"/>
                </a:solidFill>
                <a:latin typeface="Times New Roman" panose="02020603050405020304" pitchFamily="18" charset="0"/>
              </a:rPr>
              <a:t>3</a:t>
            </a:r>
            <a:r>
              <a:rPr lang="en-VN" sz="1600" dirty="0">
                <a:solidFill>
                  <a:srgbClr val="0070C0"/>
                </a:solidFill>
                <a:latin typeface="Times New Roman" panose="02020603050405020304" pitchFamily="18" charset="0"/>
              </a:rPr>
              <a:t>50 V applied in the repeller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62833963-59F5-ED44-A40E-2F57E10395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83" y="5065705"/>
            <a:ext cx="2030847" cy="169820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EED1BED-E3C2-0C46-B952-334F295CA5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153" y="1621692"/>
            <a:ext cx="5512129" cy="13013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497B615-3857-2D4A-9CEB-7D133B915FA7}"/>
              </a:ext>
            </a:extLst>
          </p:cNvPr>
          <p:cNvSpPr txBox="1"/>
          <p:nvPr/>
        </p:nvSpPr>
        <p:spPr>
          <a:xfrm>
            <a:off x="32193" y="5605622"/>
            <a:ext cx="12192000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v"/>
              <a:tabLst>
                <a:tab pos="290758" algn="l"/>
              </a:tabLst>
            </a:pPr>
            <a:r>
              <a:rPr lang="vi-VN" dirty="0">
                <a:solidFill>
                  <a:srgbClr val="0070C0"/>
                </a:solidFill>
                <a:latin typeface="Times New Roman" panose="02020603050405020304" pitchFamily="18" charset="0"/>
              </a:rPr>
              <a:t>A FC for nA scale intensive beam has been successfully developed. From test results, the suppressing voltage should be greater than 100 V to avoid the secondary electrron loss.</a:t>
            </a:r>
          </a:p>
          <a:p>
            <a:pPr marL="285750" indent="-285750" algn="just">
              <a:buFont typeface="Wingdings" pitchFamily="2" charset="2"/>
              <a:buChar char="v"/>
              <a:tabLst>
                <a:tab pos="290758" algn="l"/>
              </a:tabLst>
            </a:pPr>
            <a:r>
              <a:rPr lang="vi-VN" dirty="0">
                <a:solidFill>
                  <a:srgbClr val="0070C0"/>
                </a:solidFill>
                <a:latin typeface="Times New Roman" panose="02020603050405020304" pitchFamily="18" charset="0"/>
              </a:rPr>
              <a:t>Excitation functions of p+</a:t>
            </a:r>
            <a:r>
              <a:rPr lang="vi-VN" baseline="30000" dirty="0">
                <a:solidFill>
                  <a:srgbClr val="0070C0"/>
                </a:solidFill>
                <a:latin typeface="Times New Roman" panose="02020603050405020304" pitchFamily="18" charset="0"/>
              </a:rPr>
              <a:t>12</a:t>
            </a:r>
            <a:r>
              <a:rPr lang="vi-VN" dirty="0">
                <a:solidFill>
                  <a:srgbClr val="0070C0"/>
                </a:solidFill>
                <a:latin typeface="Times New Roman" panose="02020603050405020304" pitchFamily="18" charset="0"/>
              </a:rPr>
              <a:t>C elastic scattering were measured from 1-3.2 MeV at five center-of-mass angles. The obtained results are in good agreement with published data.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6F0D9E-2AC7-BB48-B7EC-1CFB90C762FB}"/>
              </a:ext>
            </a:extLst>
          </p:cNvPr>
          <p:cNvSpPr txBox="1"/>
          <p:nvPr/>
        </p:nvSpPr>
        <p:spPr>
          <a:xfrm>
            <a:off x="32193" y="877690"/>
            <a:ext cx="2984741" cy="42473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  <a:tabLst>
                <a:tab pos="290758" algn="l"/>
              </a:tabLst>
            </a:pPr>
            <a:r>
              <a:rPr lang="en-VN" dirty="0">
                <a:solidFill>
                  <a:srgbClr val="0070C0"/>
                </a:solidFill>
                <a:latin typeface="Times New Roman" panose="02020603050405020304" pitchFamily="18" charset="0"/>
              </a:rPr>
              <a:t>The experimental setup placed </a:t>
            </a:r>
            <a:r>
              <a:rPr lang="en-VN">
                <a:solidFill>
                  <a:srgbClr val="0070C0"/>
                </a:solidFill>
                <a:latin typeface="Times New Roman" panose="02020603050405020304" pitchFamily="18" charset="0"/>
              </a:rPr>
              <a:t>in  a 10</a:t>
            </a:r>
            <a:r>
              <a:rPr lang="en-VN" baseline="30000">
                <a:solidFill>
                  <a:srgbClr val="0070C0"/>
                </a:solidFill>
                <a:latin typeface="Times New Roman" panose="02020603050405020304" pitchFamily="18" charset="0"/>
              </a:rPr>
              <a:t>-6</a:t>
            </a:r>
            <a:r>
              <a:rPr lang="en-VN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  <a:r>
              <a:rPr lang="en-VN" dirty="0">
                <a:solidFill>
                  <a:srgbClr val="0070C0"/>
                </a:solidFill>
                <a:latin typeface="Times New Roman" panose="02020603050405020304" pitchFamily="18" charset="0"/>
              </a:rPr>
              <a:t>torr vacuum chamber is shown in Figure 5.</a:t>
            </a:r>
          </a:p>
          <a:p>
            <a:pPr marL="285750" indent="-285750" algn="just">
              <a:buFontTx/>
              <a:buChar char="-"/>
              <a:tabLst>
                <a:tab pos="290758" algn="l"/>
              </a:tabLst>
            </a:pPr>
            <a:r>
              <a:rPr lang="en-VN" dirty="0">
                <a:solidFill>
                  <a:srgbClr val="0070C0"/>
                </a:solidFill>
                <a:latin typeface="Times New Roman" panose="02020603050405020304" pitchFamily="18" charset="0"/>
              </a:rPr>
              <a:t> Five silicon PIN didodes were located at different angles. Their bias voltage was +100 V.</a:t>
            </a:r>
          </a:p>
          <a:p>
            <a:pPr marL="285750" indent="-285750" algn="just">
              <a:buFontTx/>
              <a:buChar char="-"/>
              <a:tabLst>
                <a:tab pos="290758" algn="l"/>
              </a:tabLst>
            </a:pPr>
            <a:r>
              <a:rPr lang="en-VN" dirty="0">
                <a:solidFill>
                  <a:srgbClr val="0070C0"/>
                </a:solidFill>
                <a:latin typeface="Times New Roman" panose="02020603050405020304" pitchFamily="18" charset="0"/>
              </a:rPr>
              <a:t>The target was made of formva (C</a:t>
            </a:r>
            <a:r>
              <a:rPr lang="en-VN" baseline="-25000" dirty="0">
                <a:solidFill>
                  <a:srgbClr val="0070C0"/>
                </a:solidFill>
                <a:latin typeface="Times New Roman" panose="02020603050405020304" pitchFamily="18" charset="0"/>
              </a:rPr>
              <a:t>3</a:t>
            </a:r>
            <a:r>
              <a:rPr lang="en-VN" dirty="0">
                <a:solidFill>
                  <a:srgbClr val="0070C0"/>
                </a:solidFill>
                <a:latin typeface="Times New Roman" panose="02020603050405020304" pitchFamily="18" charset="0"/>
              </a:rPr>
              <a:t>H</a:t>
            </a:r>
            <a:r>
              <a:rPr lang="en-VN" baseline="-25000" dirty="0">
                <a:solidFill>
                  <a:srgbClr val="0070C0"/>
                </a:solidFill>
                <a:latin typeface="Times New Roman" panose="02020603050405020304" pitchFamily="18" charset="0"/>
              </a:rPr>
              <a:t>6</a:t>
            </a:r>
            <a:r>
              <a:rPr lang="en-VN" dirty="0">
                <a:solidFill>
                  <a:srgbClr val="0070C0"/>
                </a:solidFill>
                <a:latin typeface="Times New Roman" panose="02020603050405020304" pitchFamily="18" charset="0"/>
              </a:rPr>
              <a:t>O</a:t>
            </a:r>
            <a:r>
              <a:rPr lang="en-VN" baseline="-25000" dirty="0">
                <a:solidFill>
                  <a:srgbClr val="0070C0"/>
                </a:solidFill>
                <a:latin typeface="Times New Roman" panose="02020603050405020304" pitchFamily="18" charset="0"/>
              </a:rPr>
              <a:t>2</a:t>
            </a:r>
            <a:r>
              <a:rPr lang="en-VN" dirty="0">
                <a:solidFill>
                  <a:srgbClr val="0070C0"/>
                </a:solidFill>
                <a:latin typeface="Times New Roman" panose="02020603050405020304" pitchFamily="18" charset="0"/>
              </a:rPr>
              <a:t>).</a:t>
            </a:r>
          </a:p>
          <a:p>
            <a:pPr marL="285750" indent="-285750" algn="just">
              <a:buFontTx/>
              <a:buChar char="-"/>
              <a:tabLst>
                <a:tab pos="290758" algn="l"/>
              </a:tabLst>
            </a:pPr>
            <a:r>
              <a:rPr lang="en-VN" dirty="0">
                <a:solidFill>
                  <a:srgbClr val="0070C0"/>
                </a:solidFill>
                <a:latin typeface="Times New Roman" panose="02020603050405020304" pitchFamily="18" charset="0"/>
              </a:rPr>
              <a:t> P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</a:rPr>
              <a:t>roton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 energy was scanned from 1-3.2 MeV with 60 keV step. </a:t>
            </a:r>
          </a:p>
          <a:p>
            <a:pPr marL="285750" indent="-285750" algn="just">
              <a:buFontTx/>
              <a:buChar char="-"/>
              <a:tabLst>
                <a:tab pos="290758" algn="l"/>
              </a:tabLst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The FC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</a:rPr>
              <a:t>repeller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 ring was applied by -350 V.</a:t>
            </a:r>
            <a:endParaRPr lang="en-VN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305355-3A3A-9C49-AE47-A9D4F0FD6C20}"/>
              </a:ext>
            </a:extLst>
          </p:cNvPr>
          <p:cNvSpPr txBox="1"/>
          <p:nvPr/>
        </p:nvSpPr>
        <p:spPr>
          <a:xfrm>
            <a:off x="90708" y="5230206"/>
            <a:ext cx="5833026" cy="369332"/>
          </a:xfrm>
          <a:prstGeom prst="rect">
            <a:avLst/>
          </a:prstGeom>
          <a:solidFill>
            <a:srgbClr val="7030A0"/>
          </a:solidFill>
        </p:spPr>
        <p:txBody>
          <a:bodyPr wrap="square">
            <a:spAutoFit/>
          </a:bodyPr>
          <a:lstStyle/>
          <a:p>
            <a:pPr algn="ctr">
              <a:tabLst>
                <a:tab pos="97148" algn="l"/>
              </a:tabLst>
            </a:pPr>
            <a:r>
              <a:rPr lang="vi-VN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CONCLUSION</a:t>
            </a:r>
            <a:endParaRPr lang="en-VN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1066389-D3C0-444F-9CB3-C52656C63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3704" y="1146808"/>
            <a:ext cx="3007086" cy="317977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DE0D36A-F934-C447-9906-A0C5A9024C51}"/>
              </a:ext>
            </a:extLst>
          </p:cNvPr>
          <p:cNvSpPr txBox="1"/>
          <p:nvPr/>
        </p:nvSpPr>
        <p:spPr>
          <a:xfrm>
            <a:off x="3329816" y="4505786"/>
            <a:ext cx="3098905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tabLst>
                <a:tab pos="97148" algn="l"/>
              </a:tabLst>
            </a:pPr>
            <a:r>
              <a:rPr lang="vi-VN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5: Experimental setup</a:t>
            </a:r>
            <a:endParaRPr lang="en-VN" sz="1600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8EECF49-935D-9D4C-A343-973D4FCAFA35}"/>
              </a:ext>
            </a:extLst>
          </p:cNvPr>
          <p:cNvGrpSpPr/>
          <p:nvPr/>
        </p:nvGrpSpPr>
        <p:grpSpPr>
          <a:xfrm>
            <a:off x="6996573" y="872867"/>
            <a:ext cx="5116340" cy="4679231"/>
            <a:chOff x="6996573" y="872867"/>
            <a:chExt cx="5116340" cy="467923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FFAF521-EB9B-3644-8A85-14AAFB7B6D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96573" y="872867"/>
              <a:ext cx="4775200" cy="467818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547D075-62BA-C74C-8381-4DB1916E081E}"/>
                </a:ext>
              </a:extLst>
            </p:cNvPr>
            <p:cNvSpPr txBox="1"/>
            <p:nvPr/>
          </p:nvSpPr>
          <p:spPr>
            <a:xfrm>
              <a:off x="9384173" y="4967323"/>
              <a:ext cx="2728740" cy="584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tabLst>
                  <a:tab pos="97148" algn="l"/>
                </a:tabLst>
              </a:pPr>
              <a:r>
                <a:rPr lang="vi-VN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6: Excitation function of p+</a:t>
              </a:r>
              <a:r>
                <a:rPr lang="vi-VN" sz="1600" baseline="300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r>
                <a:rPr lang="vi-VN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 scattering</a:t>
              </a:r>
              <a:endParaRPr lang="en-VN" sz="1600" dirty="0">
                <a:solidFill>
                  <a:srgbClr val="0070C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779AF3F-12DE-C34C-8BA4-9B472AD16EEA}"/>
              </a:ext>
            </a:extLst>
          </p:cNvPr>
          <p:cNvSpPr txBox="1"/>
          <p:nvPr/>
        </p:nvSpPr>
        <p:spPr>
          <a:xfrm>
            <a:off x="-2875" y="52049"/>
            <a:ext cx="12194875" cy="830997"/>
          </a:xfrm>
          <a:prstGeom prst="rect">
            <a:avLst/>
          </a:prstGeom>
          <a:solidFill>
            <a:srgbClr val="7030A0"/>
          </a:solidFill>
        </p:spPr>
        <p:txBody>
          <a:bodyPr wrap="square">
            <a:spAutoFit/>
          </a:bodyPr>
          <a:lstStyle/>
          <a:p>
            <a:pPr algn="ctr">
              <a:tabLst>
                <a:tab pos="97148" algn="l"/>
              </a:tabLst>
            </a:pPr>
            <a:r>
              <a:rPr lang="vi-VN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CROSS SECTION MEASUREMENT OF p+</a:t>
            </a:r>
            <a:r>
              <a:rPr lang="vi-VN" sz="2400" baseline="30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r>
              <a:rPr lang="vi-VN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</a:p>
          <a:p>
            <a:pPr algn="ctr">
              <a:tabLst>
                <a:tab pos="97148" algn="l"/>
              </a:tabLst>
            </a:pPr>
            <a:r>
              <a:rPr lang="vi-VN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SCATTERINGS WITH E</a:t>
            </a:r>
            <a:r>
              <a:rPr lang="vi-VN" sz="2400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vi-VN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=1-3.2 MeV</a:t>
            </a:r>
            <a:endParaRPr lang="en-VN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301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F12CA-76B1-2B45-909A-2BEE8026B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29D766-C002-4938-B79F-3BABF351D3C5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786CB2-24F5-2A45-AE7E-E65E6CBF0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729" y="1010316"/>
            <a:ext cx="3338947" cy="18746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9D147E-16A9-A049-BB5D-03BB93FE3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6190" y="995078"/>
            <a:ext cx="3331532" cy="18746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08A4B7-757D-974F-945E-BBDCBCE14D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8199" y="4852463"/>
            <a:ext cx="3340827" cy="18708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5F1277-8956-054A-AC6C-00A306846F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3374" y="2921581"/>
            <a:ext cx="3340828" cy="18746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D05685-A6F8-B74B-9935-F519ED9FB5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635" y="1042428"/>
            <a:ext cx="3338946" cy="18702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0246E6-77C2-5D45-A27B-502593EE2D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490" y="3094739"/>
            <a:ext cx="7094504" cy="3619942"/>
          </a:xfrm>
          <a:prstGeom prst="rect">
            <a:avLst/>
          </a:prstGeom>
        </p:spPr>
      </p:pic>
      <p:sp>
        <p:nvSpPr>
          <p:cNvPr id="12" name="CustomShape 1">
            <a:extLst>
              <a:ext uri="{FF2B5EF4-FFF2-40B4-BE49-F238E27FC236}">
                <a16:creationId xmlns:a16="http://schemas.microsoft.com/office/drawing/2014/main" id="{9424B131-2A0D-C04A-BF83-F7F5F8BBB2A5}"/>
              </a:ext>
            </a:extLst>
          </p:cNvPr>
          <p:cNvSpPr/>
          <p:nvPr/>
        </p:nvSpPr>
        <p:spPr>
          <a:xfrm>
            <a:off x="0" y="7200"/>
            <a:ext cx="12208320" cy="670680"/>
          </a:xfrm>
          <a:prstGeom prst="rect">
            <a:avLst/>
          </a:prstGeom>
          <a:solidFill>
            <a:srgbClr val="376092"/>
          </a:solidFill>
          <a:ln w="25560">
            <a:solidFill>
              <a:srgbClr val="3760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/>
            <a:r>
              <a:rPr lang="en-VN" sz="3600" dirty="0">
                <a:solidFill>
                  <a:schemeClr val="bg1"/>
                </a:solidFill>
              </a:rPr>
              <a:t>Pelletron Maintenance in 02/2023</a:t>
            </a:r>
          </a:p>
        </p:txBody>
      </p:sp>
    </p:spTree>
    <p:extLst>
      <p:ext uri="{BB962C8B-B14F-4D97-AF65-F5344CB8AC3E}">
        <p14:creationId xmlns:p14="http://schemas.microsoft.com/office/powerpoint/2010/main" val="411465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EE09A2-5311-7E4C-B897-5BD60E9D8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29D766-C002-4938-B79F-3BABF351D3C5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7BA2A4-B2FB-6640-BB7E-89DB08AFD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3" y="1098208"/>
            <a:ext cx="7944996" cy="44540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A77617-135B-2547-B9F9-B7BAA133F8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0888" y="3290993"/>
            <a:ext cx="4244596" cy="2726248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BFDE4BBE-B635-B14D-9B60-096133DEED4F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400886" y="6043325"/>
            <a:ext cx="1215198" cy="693189"/>
          </a:xfrm>
          <a:prstGeom prst="rect">
            <a:avLst/>
          </a:prstGeom>
          <a:ln>
            <a:noFill/>
          </a:ln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CC594B83-31CB-964E-9C7E-C696B57352E1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2704737" y="6065511"/>
            <a:ext cx="1167594" cy="636654"/>
          </a:xfrm>
          <a:prstGeom prst="rect">
            <a:avLst/>
          </a:prstGeom>
          <a:ln>
            <a:noFill/>
          </a:ln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8A0EF20F-DF17-EE43-B169-B76350E147BC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11126334" y="6031445"/>
            <a:ext cx="824241" cy="728096"/>
          </a:xfrm>
          <a:prstGeom prst="rect">
            <a:avLst/>
          </a:prstGeom>
          <a:ln>
            <a:noFill/>
          </a:ln>
        </p:spPr>
      </p:pic>
      <p:pic>
        <p:nvPicPr>
          <p:cNvPr id="12" name="Picture 7">
            <a:extLst>
              <a:ext uri="{FF2B5EF4-FFF2-40B4-BE49-F238E27FC236}">
                <a16:creationId xmlns:a16="http://schemas.microsoft.com/office/drawing/2014/main" id="{7BBB5B2D-70DC-2F4F-A51F-D4A5EBF3DE66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7988367" y="6170674"/>
            <a:ext cx="1440479" cy="498155"/>
          </a:xfrm>
          <a:prstGeom prst="rect">
            <a:avLst/>
          </a:prstGeom>
          <a:ln>
            <a:noFill/>
          </a:ln>
        </p:spPr>
      </p:pic>
      <p:pic>
        <p:nvPicPr>
          <p:cNvPr id="13" name="Picture 1">
            <a:extLst>
              <a:ext uri="{FF2B5EF4-FFF2-40B4-BE49-F238E27FC236}">
                <a16:creationId xmlns:a16="http://schemas.microsoft.com/office/drawing/2014/main" id="{9503703C-F21F-D749-B193-8F15E3DDFDCE}"/>
              </a:ext>
            </a:extLst>
          </p:cNvPr>
          <p:cNvPicPr/>
          <p:nvPr/>
        </p:nvPicPr>
        <p:blipFill>
          <a:blip r:embed="rId8"/>
          <a:srcRect l="5071" r="4425"/>
          <a:stretch/>
        </p:blipFill>
        <p:spPr>
          <a:xfrm>
            <a:off x="9502188" y="6068391"/>
            <a:ext cx="1570690" cy="730478"/>
          </a:xfrm>
          <a:prstGeom prst="rect">
            <a:avLst/>
          </a:prstGeom>
          <a:ln>
            <a:noFill/>
          </a:ln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2BE69B55-2C29-8A44-B020-88DC68FB711C}"/>
              </a:ext>
            </a:extLst>
          </p:cNvPr>
          <p:cNvPicPr/>
          <p:nvPr/>
        </p:nvPicPr>
        <p:blipFill>
          <a:blip r:embed="rId9"/>
          <a:srcRect r="3358"/>
          <a:stretch/>
        </p:blipFill>
        <p:spPr>
          <a:xfrm>
            <a:off x="5117229" y="6031445"/>
            <a:ext cx="1663200" cy="724860"/>
          </a:xfrm>
          <a:prstGeom prst="rect">
            <a:avLst/>
          </a:prstGeom>
          <a:ln>
            <a:noFill/>
          </a:ln>
        </p:spPr>
      </p:pic>
      <p:pic>
        <p:nvPicPr>
          <p:cNvPr id="15" name="Picture 1">
            <a:extLst>
              <a:ext uri="{FF2B5EF4-FFF2-40B4-BE49-F238E27FC236}">
                <a16:creationId xmlns:a16="http://schemas.microsoft.com/office/drawing/2014/main" id="{B7E0DAB8-7E6D-A848-91F1-E5D0FED173EE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r="6517" b="-4358"/>
          <a:stretch/>
        </p:blipFill>
        <p:spPr>
          <a:xfrm>
            <a:off x="3933291" y="6012490"/>
            <a:ext cx="1059338" cy="792000"/>
          </a:xfrm>
          <a:prstGeom prst="rect">
            <a:avLst/>
          </a:prstGeom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629FFBF-BB77-8D42-8F5C-CDCAEA503A9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50902" y="6121361"/>
            <a:ext cx="1084263" cy="56482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469BC55-C249-E64D-8F20-5B292A09EF2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42453" y="1222904"/>
            <a:ext cx="2149611" cy="190726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64E19CC-7166-BB46-B3C9-42FB630D900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4956" y="5968901"/>
            <a:ext cx="1092200" cy="901700"/>
          </a:xfrm>
          <a:prstGeom prst="rect">
            <a:avLst/>
          </a:prstGeom>
        </p:spPr>
      </p:pic>
      <p:sp>
        <p:nvSpPr>
          <p:cNvPr id="20" name="CustomShape 1">
            <a:extLst>
              <a:ext uri="{FF2B5EF4-FFF2-40B4-BE49-F238E27FC236}">
                <a16:creationId xmlns:a16="http://schemas.microsoft.com/office/drawing/2014/main" id="{733A5AF6-B491-FA47-AD75-306EFBB036EC}"/>
              </a:ext>
            </a:extLst>
          </p:cNvPr>
          <p:cNvSpPr/>
          <p:nvPr/>
        </p:nvSpPr>
        <p:spPr>
          <a:xfrm>
            <a:off x="0" y="55499"/>
            <a:ext cx="12159693" cy="1004182"/>
          </a:xfrm>
          <a:prstGeom prst="rect">
            <a:avLst/>
          </a:prstGeom>
          <a:solidFill>
            <a:srgbClr val="376092"/>
          </a:solidFill>
          <a:ln w="25560">
            <a:solidFill>
              <a:srgbClr val="3760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/>
            <a:endParaRPr lang="en-VN" sz="1400" dirty="0">
              <a:solidFill>
                <a:schemeClr val="bg1"/>
              </a:solidFill>
            </a:endParaRPr>
          </a:p>
          <a:p>
            <a:pPr algn="ctr"/>
            <a:r>
              <a:rPr lang="en-VN" sz="3600" dirty="0">
                <a:solidFill>
                  <a:schemeClr val="bg1"/>
                </a:solidFill>
              </a:rPr>
              <a:t>COLLABORATION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D97C2D-11A0-B443-8F13-23FFEBB7CB0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140393" y="1079454"/>
            <a:ext cx="20193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125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EE09A2-5311-7E4C-B897-5BD60E9D8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29D766-C002-4938-B79F-3BABF351D3C5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D22C77B-6E92-0242-A4A5-8200B9CEBC9E}"/>
              </a:ext>
            </a:extLst>
          </p:cNvPr>
          <p:cNvSpPr txBox="1">
            <a:spLocks/>
          </p:cNvSpPr>
          <p:nvPr/>
        </p:nvSpPr>
        <p:spPr>
          <a:xfrm>
            <a:off x="741335" y="2759655"/>
            <a:ext cx="10725650" cy="950768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VN" sz="4800" dirty="0"/>
              <a:t>THANK YOU FOR YOUR ATTENTION!</a:t>
            </a:r>
            <a:endParaRPr lang="x-none" sz="4800" dirty="0"/>
          </a:p>
        </p:txBody>
      </p:sp>
      <p:sp>
        <p:nvSpPr>
          <p:cNvPr id="6" name="CustomShape 1">
            <a:extLst>
              <a:ext uri="{FF2B5EF4-FFF2-40B4-BE49-F238E27FC236}">
                <a16:creationId xmlns:a16="http://schemas.microsoft.com/office/drawing/2014/main" id="{36DC830F-EDD3-9840-A3DA-CC3FF3076523}"/>
              </a:ext>
            </a:extLst>
          </p:cNvPr>
          <p:cNvSpPr/>
          <p:nvPr/>
        </p:nvSpPr>
        <p:spPr>
          <a:xfrm>
            <a:off x="0" y="7200"/>
            <a:ext cx="12208320" cy="670680"/>
          </a:xfrm>
          <a:prstGeom prst="rect">
            <a:avLst/>
          </a:prstGeom>
          <a:solidFill>
            <a:srgbClr val="376092"/>
          </a:solidFill>
          <a:ln w="25560">
            <a:solidFill>
              <a:srgbClr val="3760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217557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35097</TotalTime>
  <Words>724</Words>
  <Application>Microsoft Macintosh PowerPoint</Application>
  <PresentationFormat>Widescreen</PresentationFormat>
  <Paragraphs>53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До_Линь_ ВКР_М19-105</dc:title>
  <dc:subject/>
  <dc:creator>hp</dc:creator>
  <dc:description/>
  <cp:lastModifiedBy>Xuan Chung Le</cp:lastModifiedBy>
  <cp:revision>726</cp:revision>
  <cp:lastPrinted>2022-10-11T08:58:18Z</cp:lastPrinted>
  <dcterms:created xsi:type="dcterms:W3CDTF">2021-02-23T17:00:53Z</dcterms:created>
  <dcterms:modified xsi:type="dcterms:W3CDTF">2024-04-17T04:42:20Z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mpany">
    <vt:lpwstr>Hewlett-Packard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19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21</vt:i4>
  </property>
</Properties>
</file>