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04" autoAdjust="0"/>
  </p:normalViewPr>
  <p:slideViewPr>
    <p:cSldViewPr snapToGrid="0">
      <p:cViewPr>
        <p:scale>
          <a:sx n="50" d="100"/>
          <a:sy n="50" d="100"/>
        </p:scale>
        <p:origin x="-84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AA7EF-6243-4935-BE1A-FA887B46A7A4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BDD9F-1FB1-43CC-BAF6-472C4D2B7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627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CBDD9F-1FB1-43CC-BAF6-472C4D2B72E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3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11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44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0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70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177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52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803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744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12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25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71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988EF-2391-43A6-A35F-3E76F5227A73}" type="datetimeFigureOut">
              <a:rPr lang="zh-CN" altLang="en-US" smtClean="0"/>
              <a:t>2024/5/24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532AE-D4B1-4FD1-8542-71DBE576C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68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>
            <a:extLst>
              <a:ext uri="{FF2B5EF4-FFF2-40B4-BE49-F238E27FC236}">
                <a16:creationId xmlns:a16="http://schemas.microsoft.com/office/drawing/2014/main" id="{E028AC53-08E5-54CF-069B-54872F2FAEB0}"/>
              </a:ext>
            </a:extLst>
          </p:cNvPr>
          <p:cNvSpPr/>
          <p:nvPr/>
        </p:nvSpPr>
        <p:spPr>
          <a:xfrm>
            <a:off x="-3" y="12925"/>
            <a:ext cx="30275213" cy="31160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1EC0B9B-44A3-CEC6-4FBD-32F037DF5DA2}"/>
              </a:ext>
            </a:extLst>
          </p:cNvPr>
          <p:cNvSpPr txBox="1"/>
          <p:nvPr/>
        </p:nvSpPr>
        <p:spPr>
          <a:xfrm>
            <a:off x="4456503" y="165677"/>
            <a:ext cx="2136219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5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Design of a 11-bit column-parallel ADC for Monolithic Active Pixel Sensor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7AD6C8D-D553-5BD3-6936-E05ED8D4F9C0}"/>
              </a:ext>
            </a:extLst>
          </p:cNvPr>
          <p:cNvSpPr txBox="1"/>
          <p:nvPr/>
        </p:nvSpPr>
        <p:spPr>
          <a:xfrm>
            <a:off x="-7" y="2533259"/>
            <a:ext cx="30275213" cy="12824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600"/>
              </a:spcAft>
            </a:pPr>
            <a:endParaRPr lang="en-US" altLang="zh-CN" sz="3200" b="1" kern="1400" dirty="0"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0" marR="0" indent="279400" algn="ctr">
              <a:spcBef>
                <a:spcPts val="0"/>
              </a:spcBef>
              <a:spcAft>
                <a:spcPts val="1600"/>
              </a:spcAft>
            </a:pPr>
            <a:r>
              <a:rPr lang="en-US" altLang="zh-CN" sz="3200" b="1" u="sng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Weijia</a:t>
            </a:r>
            <a:r>
              <a:rPr lang="en-US" altLang="zh-CN" sz="3200" b="1" u="sng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Han</a:t>
            </a:r>
            <a:r>
              <a:rPr lang="en-US" altLang="zh-CN" sz="3200" b="1" baseline="3000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</a:t>
            </a:r>
            <a:r>
              <a:rPr lang="en-US" altLang="zh-CN" sz="3200" b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Yongsheng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Wang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Chengyou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Xia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Weijia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Han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2,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Yuhao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Wen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Boxuan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Li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Jiarui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Wang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Fangfa Fu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Jinxiang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Wang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Chengxin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Zhao*,</a:t>
            </a:r>
            <a:r>
              <a:rPr lang="en-US" altLang="zh-CN" sz="3200" b="1" baseline="300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2,3</a:t>
            </a:r>
            <a:r>
              <a:rPr lang="en-US" altLang="zh-CN" sz="32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3200" b="1" dirty="0"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BA57593-0DA1-B121-3728-777BC7F6F40A}"/>
              </a:ext>
            </a:extLst>
          </p:cNvPr>
          <p:cNvSpPr txBox="1"/>
          <p:nvPr/>
        </p:nvSpPr>
        <p:spPr>
          <a:xfrm>
            <a:off x="1210761" y="3831160"/>
            <a:ext cx="27853679" cy="21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279400" algn="ctr">
              <a:lnSpc>
                <a:spcPct val="125000"/>
              </a:lnSpc>
              <a:spcBef>
                <a:spcPts val="0"/>
              </a:spcBef>
            </a:pPr>
            <a:r>
              <a:rPr lang="en-US" altLang="zh-CN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Department of Electronic Science and Technology, Harbin Institute of Technology, Harbin, China</a:t>
            </a:r>
            <a:endParaRPr lang="en-US" altLang="zh-CN" sz="2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0" marR="0" indent="279400" algn="ctr">
              <a:lnSpc>
                <a:spcPct val="125000"/>
              </a:lnSpc>
              <a:spcBef>
                <a:spcPts val="0"/>
              </a:spcBef>
            </a:pPr>
            <a:r>
              <a:rPr lang="en-US" altLang="zh-CN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Institute of Modern Physics, Chinese Academy of Sciences, Lanzhou,</a:t>
            </a:r>
            <a:r>
              <a:rPr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China</a:t>
            </a:r>
          </a:p>
          <a:p>
            <a:pPr marL="0" marR="0" indent="279400" algn="ctr">
              <a:lnSpc>
                <a:spcPct val="125000"/>
              </a:lnSpc>
              <a:spcBef>
                <a:spcPts val="0"/>
              </a:spcBef>
            </a:pPr>
            <a:r>
              <a:rPr lang="en-US" altLang="zh-CN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School of Nuclear Science and Technology, University of Chinese Academy of Sciences, Beijing, China</a:t>
            </a:r>
          </a:p>
          <a:p>
            <a:pPr marL="0" marR="0" indent="279400" algn="ctr">
              <a:lnSpc>
                <a:spcPct val="125000"/>
              </a:lnSpc>
              <a:spcBef>
                <a:spcPts val="0"/>
              </a:spcBef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 chengxin.zhao@impcas.ac.cn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FA17202-AF54-337F-A296-035431898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04" y="14499993"/>
            <a:ext cx="13196094" cy="691496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24089F6-69B5-BFAE-414A-574DCADF33CA}"/>
              </a:ext>
            </a:extLst>
          </p:cNvPr>
          <p:cNvSpPr txBox="1"/>
          <p:nvPr/>
        </p:nvSpPr>
        <p:spPr>
          <a:xfrm>
            <a:off x="756047" y="6022398"/>
            <a:ext cx="28763119" cy="769441"/>
          </a:xfrm>
          <a:prstGeom prst="rect">
            <a:avLst/>
          </a:prstGeom>
          <a:solidFill>
            <a:schemeClr val="accent6"/>
          </a:solidFill>
          <a:ln w="76200"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4FFB3BE-209A-798C-F193-46FAD32020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394" y="26987691"/>
            <a:ext cx="11322569" cy="1114231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A1FADF7A-485C-83FB-3469-D50E725AAA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18870" y="16871087"/>
            <a:ext cx="13778663" cy="714971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4F6EE004-DE1C-2CBC-9998-8FCFB5153C57}"/>
              </a:ext>
            </a:extLst>
          </p:cNvPr>
          <p:cNvSpPr txBox="1"/>
          <p:nvPr/>
        </p:nvSpPr>
        <p:spPr>
          <a:xfrm>
            <a:off x="723103" y="6748864"/>
            <a:ext cx="28829000" cy="4176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25000"/>
              </a:lnSpc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various physics and applications at the Heavy Ion Research Facility in Lanzhou (HIRFL) and the High-Intensity Heavy-ion Accelerator Facility (HIAF) require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MAPS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to measure particle hit's position, energy deposition, and arrival time. </a:t>
            </a:r>
          </a:p>
          <a:p>
            <a:pPr indent="457200" algn="just">
              <a:lnSpc>
                <a:spcPct val="125000"/>
              </a:lnSpc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 11-bit column-parallel ADC has been designed to serve the pixels in every two adjacent columns. </a:t>
            </a:r>
          </a:p>
          <a:p>
            <a:pPr indent="457200" algn="just">
              <a:lnSpc>
                <a:spcPct val="125000"/>
              </a:lnSpc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ADC uses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cyclic architecture</a:t>
            </a: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meet the strict requirements of the area.</a:t>
            </a:r>
          </a:p>
          <a:p>
            <a:pPr indent="457200" algn="just">
              <a:lnSpc>
                <a:spcPct val="125000"/>
              </a:lnSpc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ADC uses </a:t>
            </a:r>
            <a:r>
              <a:rPr lang="en-US" altLang="zh-CN" sz="3600" b="1" dirty="0">
                <a:solidFill>
                  <a:srgbClr val="C00000"/>
                </a:solidFill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SHA-less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architecture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en-US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en-US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en-US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en-US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consumption.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25000"/>
              </a:lnSpc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novel MDAC architecture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 two residue generators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proposed to reduce the power consumption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without additional area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9948B88-3B16-4A3C-BA5F-B7B2BC2D9113}"/>
              </a:ext>
            </a:extLst>
          </p:cNvPr>
          <p:cNvSpPr txBox="1"/>
          <p:nvPr/>
        </p:nvSpPr>
        <p:spPr>
          <a:xfrm>
            <a:off x="756047" y="11042575"/>
            <a:ext cx="13569552" cy="769441"/>
          </a:xfrm>
          <a:prstGeom prst="rect">
            <a:avLst/>
          </a:prstGeom>
          <a:solidFill>
            <a:schemeClr val="accent6"/>
          </a:solidFill>
          <a:ln w="76200"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 architecture</a:t>
            </a:r>
            <a:endParaRPr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25B9636-9288-E10C-2696-AEA37D66D67D}"/>
              </a:ext>
            </a:extLst>
          </p:cNvPr>
          <p:cNvSpPr txBox="1"/>
          <p:nvPr/>
        </p:nvSpPr>
        <p:spPr>
          <a:xfrm>
            <a:off x="15264304" y="11042575"/>
            <a:ext cx="14287800" cy="769441"/>
          </a:xfrm>
          <a:prstGeom prst="rect">
            <a:avLst/>
          </a:prstGeom>
          <a:solidFill>
            <a:schemeClr val="accent6"/>
          </a:solidFill>
          <a:ln w="76200"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Amplifier implementation </a:t>
            </a:r>
            <a:endParaRPr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2307EF3-4472-4892-CB95-DBCDEFD9D791}"/>
              </a:ext>
            </a:extLst>
          </p:cNvPr>
          <p:cNvSpPr txBox="1"/>
          <p:nvPr/>
        </p:nvSpPr>
        <p:spPr>
          <a:xfrm>
            <a:off x="723103" y="22794208"/>
            <a:ext cx="13602495" cy="769441"/>
          </a:xfrm>
          <a:prstGeom prst="rect">
            <a:avLst/>
          </a:prstGeom>
          <a:solidFill>
            <a:schemeClr val="accent6"/>
          </a:solidFill>
          <a:ln w="76200"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MDAC implementation</a:t>
            </a:r>
            <a:endParaRPr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6EF76F6-2DE5-D634-A0BF-7CDBDA0F0730}"/>
              </a:ext>
            </a:extLst>
          </p:cNvPr>
          <p:cNvSpPr txBox="1"/>
          <p:nvPr/>
        </p:nvSpPr>
        <p:spPr>
          <a:xfrm>
            <a:off x="-264521" y="21489108"/>
            <a:ext cx="15138400" cy="639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605" marR="14605" algn="ctr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Fig. 1. </a:t>
            </a:r>
            <a:r>
              <a:rPr lang="en-US" altLang="zh-CN" sz="3600" b="1" kern="100" dirty="0">
                <a:effectLst/>
                <a:latin typeface="Century Gothic" panose="020B0502020202020204" pitchFamily="34" charset="0"/>
                <a:ea typeface="等线" panose="02010600030101010101" pitchFamily="2" charset="-122"/>
              </a:rPr>
              <a:t> </a:t>
            </a:r>
            <a:r>
              <a:rPr lang="en-US" altLang="zh-CN" sz="3600" kern="100" dirty="0">
                <a:effectLst/>
                <a:latin typeface="Century Gothic" panose="020B0502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</a:rPr>
              <a:t>rchitecture of proposed Cyclic ADC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23FB3FBC-9B2C-2E65-EC5D-9089E75E1676}"/>
              </a:ext>
            </a:extLst>
          </p:cNvPr>
          <p:cNvSpPr txBox="1"/>
          <p:nvPr/>
        </p:nvSpPr>
        <p:spPr>
          <a:xfrm>
            <a:off x="756047" y="11902000"/>
            <a:ext cx="13569553" cy="245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simplified cyclic ADC architecture is</a:t>
            </a: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</a:rPr>
              <a:t> shown in Figure 1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</a:rPr>
              <a:t>,  mainly consisting of a multiplying digital-to-analog converter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</a:rPr>
              <a:t>(MDAC)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</a:rPr>
              <a:t>a sub-ADC, and a digital correction circuit.</a:t>
            </a:r>
          </a:p>
          <a:p>
            <a:pPr algn="just">
              <a:lnSpc>
                <a:spcPct val="125000"/>
              </a:lnSpc>
            </a:pPr>
            <a:endParaRPr lang="zh-CN" altLang="en-US" sz="1600" b="1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5571A00-3D27-2D8C-4AF4-576C057D3A76}"/>
              </a:ext>
            </a:extLst>
          </p:cNvPr>
          <p:cNvSpPr txBox="1"/>
          <p:nvPr/>
        </p:nvSpPr>
        <p:spPr>
          <a:xfrm>
            <a:off x="3837156" y="38130001"/>
            <a:ext cx="10049099" cy="639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Fig. 2.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Schematic of the MDAC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038C77E-A2AE-3690-66E9-EC010E28C931}"/>
              </a:ext>
            </a:extLst>
          </p:cNvPr>
          <p:cNvSpPr txBox="1"/>
          <p:nvPr/>
        </p:nvSpPr>
        <p:spPr>
          <a:xfrm>
            <a:off x="659302" y="23682900"/>
            <a:ext cx="13666298" cy="3484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 seen in Figure 2, two RG are used in the MDAC.</a:t>
            </a:r>
          </a:p>
          <a:p>
            <a:pPr marL="571500" indent="-571500">
              <a:lnSpc>
                <a:spcPct val="125000"/>
              </a:lnSpc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llowing the amplification and sampling process to operate in the same time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25000"/>
              </a:lnSpc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area remains unchanged by reusing the Sampling cap as load cap.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F090042-A7A9-F4C9-FF8E-935C232497A7}"/>
              </a:ext>
            </a:extLst>
          </p:cNvPr>
          <p:cNvSpPr txBox="1"/>
          <p:nvPr/>
        </p:nvSpPr>
        <p:spPr>
          <a:xfrm>
            <a:off x="15137604" y="11902000"/>
            <a:ext cx="14381562" cy="488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core amplifier of the MDAC is shown in Figure 3. </a:t>
            </a:r>
          </a:p>
          <a:p>
            <a:pPr marL="571500" indent="-571500" algn="just">
              <a:lnSpc>
                <a:spcPct val="125000"/>
              </a:lnSpc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amplifier uses a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two-stage structure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to meet the requirements of high gain, high speed, and high output swing.</a:t>
            </a:r>
          </a:p>
          <a:p>
            <a:pPr marL="571500" indent="-571500" algn="just">
              <a:lnSpc>
                <a:spcPct val="125000"/>
              </a:lnSpc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amplifier uses two kinds of </a:t>
            </a:r>
            <a:r>
              <a:rPr lang="en-US" altLang="zh-CN" sz="3600" dirty="0" err="1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cascode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compensation.</a:t>
            </a:r>
          </a:p>
          <a:p>
            <a:pPr marL="571500" indent="-571500" algn="just">
              <a:lnSpc>
                <a:spcPct val="125000"/>
              </a:lnSpc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PMOS input pair and an NMOS input pair are placed parallelly to achieve a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wide input common mode range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close to rail-to-rail.</a:t>
            </a:r>
            <a:endParaRPr lang="zh-CN" altLang="en-US" sz="16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C7C232EE-C3B5-CA40-8DB9-07DDA1491A2D}"/>
              </a:ext>
            </a:extLst>
          </p:cNvPr>
          <p:cNvSpPr txBox="1"/>
          <p:nvPr/>
        </p:nvSpPr>
        <p:spPr>
          <a:xfrm>
            <a:off x="17992388" y="24020803"/>
            <a:ext cx="10049099" cy="639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Fig. 3.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Schematic of the core amplifier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8900E126-B1FA-16AD-AC8C-E7EE2E49AAEE}"/>
              </a:ext>
            </a:extLst>
          </p:cNvPr>
          <p:cNvSpPr txBox="1"/>
          <p:nvPr/>
        </p:nvSpPr>
        <p:spPr>
          <a:xfrm>
            <a:off x="15264302" y="25055782"/>
            <a:ext cx="14287801" cy="769441"/>
          </a:xfrm>
          <a:prstGeom prst="rect">
            <a:avLst/>
          </a:prstGeom>
          <a:solidFill>
            <a:schemeClr val="accent6"/>
          </a:solidFill>
          <a:ln w="76200"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Results</a:t>
            </a:r>
            <a:endParaRPr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1B1C91D-D3A6-C0E4-3354-F7AFAD0782AF}"/>
              </a:ext>
            </a:extLst>
          </p:cNvPr>
          <p:cNvSpPr txBox="1"/>
          <p:nvPr/>
        </p:nvSpPr>
        <p:spPr>
          <a:xfrm>
            <a:off x="15581755" y="38159385"/>
            <a:ext cx="13023751" cy="639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Fig. 5.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Spectrum for 113 kHz input sampled at </a:t>
            </a:r>
            <a:r>
              <a:rPr lang="en-US" altLang="zh-CN" sz="3600" dirty="0"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MS/s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7CBBFD50-C201-7FA4-72B5-690CBF98CD51}"/>
              </a:ext>
            </a:extLst>
          </p:cNvPr>
          <p:cNvSpPr txBox="1"/>
          <p:nvPr/>
        </p:nvSpPr>
        <p:spPr>
          <a:xfrm>
            <a:off x="15137604" y="25887291"/>
            <a:ext cx="14381562" cy="3499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measured performance of the ADC is shown in Figure 5 and the Layout of the ADC is shown in Figure 6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signal-to-noise and distortion ratio (SINAD) is 57.71 dB,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36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the effective number of bits (ENOB) is 9.3 bits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of the ADC is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60×670 μm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600" dirty="0"/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B6B8C964-D13A-6BA1-E765-A830E6722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0" y="38963753"/>
            <a:ext cx="18176010" cy="3484095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:a16="http://schemas.microsoft.com/office/drawing/2014/main" id="{E2FCCF95-C141-B460-679D-952E7517E94A}"/>
              </a:ext>
            </a:extLst>
          </p:cNvPr>
          <p:cNvSpPr txBox="1"/>
          <p:nvPr/>
        </p:nvSpPr>
        <p:spPr>
          <a:xfrm>
            <a:off x="14149007" y="42090380"/>
            <a:ext cx="13023751" cy="639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altLang="zh-CN" sz="3600" b="1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Fig. 6. </a:t>
            </a:r>
            <a:r>
              <a:rPr lang="en-US" altLang="zh-CN" sz="3600" dirty="0">
                <a:effectLst/>
                <a:latin typeface="Century Gothic" panose="020B0502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Layout of this column-parallel ADC</a:t>
            </a:r>
            <a:endParaRPr lang="en-US" altLang="zh-CN" sz="3600" dirty="0">
              <a:effectLst/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4D1EF72-2C75-2CC9-6941-9AE2583B28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81755" y="28681942"/>
            <a:ext cx="12519519" cy="9394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C7C44FA2-47FA-47B1-9BDF-51ED8D6C2D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4403" y="38972964"/>
            <a:ext cx="6201497" cy="161705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A878E225-333E-4360-B2BE-86EB06EFCF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203" y="40705800"/>
            <a:ext cx="8969694" cy="174204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FD4ED245-D312-4189-86F9-F72CDB656A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7606" y="50894"/>
            <a:ext cx="1783326" cy="2592682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7B49CBC9-1D3B-4893-A9A7-4B62CB90D518}"/>
              </a:ext>
            </a:extLst>
          </p:cNvPr>
          <p:cNvSpPr txBox="1"/>
          <p:nvPr/>
        </p:nvSpPr>
        <p:spPr>
          <a:xfrm>
            <a:off x="28204061" y="2669689"/>
            <a:ext cx="17207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Weijia</a:t>
            </a:r>
            <a:r>
              <a:rPr lang="en-US" altLang="zh-CN" sz="1800" b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Han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3499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402</TotalTime>
  <Words>455</Words>
  <Application>Microsoft Office PowerPoint</Application>
  <PresentationFormat>自定义</PresentationFormat>
  <Paragraphs>33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Century Gothic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丞佑 夏</dc:creator>
  <cp:lastModifiedBy>wjHan</cp:lastModifiedBy>
  <cp:revision>14</cp:revision>
  <cp:lastPrinted>2024-04-19T06:24:25Z</cp:lastPrinted>
  <dcterms:created xsi:type="dcterms:W3CDTF">2024-02-24T05:37:05Z</dcterms:created>
  <dcterms:modified xsi:type="dcterms:W3CDTF">2024-05-24T07:26:46Z</dcterms:modified>
</cp:coreProperties>
</file>