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64" r:id="rId3"/>
    <p:sldId id="271" r:id="rId4"/>
    <p:sldId id="273" r:id="rId5"/>
    <p:sldId id="274" r:id="rId6"/>
    <p:sldId id="270" r:id="rId7"/>
  </p:sldIdLst>
  <p:sldSz cx="12192000" cy="6858000"/>
  <p:notesSz cx="6858000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ning Puttnies" initials="HP" lastIdx="4" clrIdx="0">
    <p:extLst>
      <p:ext uri="{19B8F6BF-5375-455C-9EA6-DF929625EA0E}">
        <p15:presenceInfo xmlns:p15="http://schemas.microsoft.com/office/powerpoint/2012/main" userId="S-1-5-21-1292428093-725345543-682003330-66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0A587-24AA-4724-B528-7CE0C6D049C5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76788"/>
            <a:ext cx="54864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0A674-2EC6-4445-9EA0-D72D7D59B51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400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46895-DAEF-47E5-8529-7A3EBD8431C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705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34BDF3-A7C1-4778-AA3C-5A194D077BE5}" type="slidenum">
              <a:rPr lang="de-DE" altLang="en-US" smtClean="0"/>
              <a:pPr>
                <a:defRPr/>
              </a:pPr>
              <a:t>2</a:t>
            </a:fld>
            <a:endParaRPr lang="de-DE" alt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93908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6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04928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891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03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772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7-X w/o acknowledgement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9395"/>
            <a:ext cx="12192000" cy="2264910"/>
          </a:xfrm>
          <a:prstGeom prst="rect">
            <a:avLst/>
          </a:prstGeom>
        </p:spPr>
      </p:pic>
      <p:sp>
        <p:nvSpPr>
          <p:cNvPr id="14" name="Datumsplatzhalter 2"/>
          <p:cNvSpPr>
            <a:spLocks noGrp="1"/>
          </p:cNvSpPr>
          <p:nvPr>
            <p:ph type="dt" sz="half" idx="10"/>
          </p:nvPr>
        </p:nvSpPr>
        <p:spPr>
          <a:xfrm>
            <a:off x="479425" y="6490520"/>
            <a:ext cx="1080000" cy="365125"/>
          </a:xfrm>
        </p:spPr>
        <p:txBody>
          <a:bodyPr/>
          <a:lstStyle>
            <a:lvl1pPr>
              <a:defRPr lang="de-DE" sz="1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fld id="{9239386D-0DD8-4F47-AB93-DD4D12351C48}" type="datetime1">
              <a:rPr lang="de-DE" smtClean="0"/>
              <a:t>17.04.2024</a:t>
            </a:fld>
            <a:endParaRPr lang="de-DE" dirty="0"/>
          </a:p>
        </p:txBody>
      </p:sp>
      <p:sp>
        <p:nvSpPr>
          <p:cNvPr id="15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813845" y="6488564"/>
            <a:ext cx="8564310" cy="365125"/>
          </a:xfrm>
        </p:spPr>
        <p:txBody>
          <a:bodyPr/>
          <a:lstStyle>
            <a:lvl1pPr>
              <a:defRPr lang="en-US" sz="1000" b="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0632575" y="6490519"/>
            <a:ext cx="1080000" cy="365125"/>
          </a:xfrm>
        </p:spPr>
        <p:txBody>
          <a:bodyPr/>
          <a:lstStyle>
            <a:lvl1pPr>
              <a:defRPr lang="de-DE" sz="1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fld id="{31AA536C-85F5-4A1B-A111-7CE00A08BC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Untertitel 2"/>
          <p:cNvSpPr>
            <a:spLocks noGrp="1"/>
          </p:cNvSpPr>
          <p:nvPr>
            <p:ph type="subTitle" idx="1"/>
          </p:nvPr>
        </p:nvSpPr>
        <p:spPr>
          <a:xfrm>
            <a:off x="1524000" y="2510472"/>
            <a:ext cx="9144000" cy="74802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23" name="Titel 7"/>
          <p:cNvSpPr>
            <a:spLocks noGrp="1"/>
          </p:cNvSpPr>
          <p:nvPr>
            <p:ph type="title"/>
          </p:nvPr>
        </p:nvSpPr>
        <p:spPr>
          <a:xfrm>
            <a:off x="1524000" y="1136247"/>
            <a:ext cx="9144000" cy="1316396"/>
          </a:xfrm>
          <a:prstGeom prst="rect">
            <a:avLst/>
          </a:prstGeom>
        </p:spPr>
        <p:txBody>
          <a:bodyPr anchor="b"/>
          <a:lstStyle>
            <a:lvl1pPr algn="ctr"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3520800" y="3312000"/>
            <a:ext cx="5163857" cy="662400"/>
            <a:chOff x="3520800" y="5270400"/>
            <a:chExt cx="5163857" cy="662400"/>
          </a:xfrm>
        </p:grpSpPr>
        <p:pic>
          <p:nvPicPr>
            <p:cNvPr id="13" name="Grafik 12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5200" y="5418000"/>
              <a:ext cx="1999457" cy="475200"/>
            </a:xfrm>
            <a:prstGeom prst="rect">
              <a:avLst/>
            </a:prstGeom>
          </p:spPr>
        </p:pic>
        <p:pic>
          <p:nvPicPr>
            <p:cNvPr id="18" name="Grafik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0800" y="5270400"/>
              <a:ext cx="2204488" cy="662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093206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479425" y="188638"/>
            <a:ext cx="9502775" cy="6588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cxnSp>
        <p:nvCxnSpPr>
          <p:cNvPr id="15" name="Gerader Verbinder 10"/>
          <p:cNvCxnSpPr/>
          <p:nvPr userDrawn="1"/>
        </p:nvCxnSpPr>
        <p:spPr bwMode="auto">
          <a:xfrm>
            <a:off x="479425" y="909768"/>
            <a:ext cx="1123314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EBBD8-A576-4697-90A8-A3A1DA1E14A9}" type="datetime1">
              <a:rPr lang="de-DE" smtClean="0"/>
              <a:t>17.04.2024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AA536C-85F5-4A1B-A111-7CE00A08BCB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>
          <a:xfrm>
            <a:off x="479425" y="1096930"/>
            <a:ext cx="11233150" cy="5094320"/>
          </a:xfrm>
          <a:prstGeom prst="rect">
            <a:avLst/>
          </a:prstGeom>
        </p:spPr>
        <p:txBody>
          <a:bodyPr lIns="0"/>
          <a:lstStyle>
            <a:lvl1pPr>
              <a:defRPr lang="de-DE" sz="2400" b="1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46458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8" pos="737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09600" y="25401"/>
            <a:ext cx="10972800" cy="61007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814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75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959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49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35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936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03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59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19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7110D-4251-4E64-84F8-6B28FF7C499B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9D14F-0202-4066-9DFA-15B4CB6078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11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25.06.2021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Jörg Schacht / </a:t>
            </a:r>
            <a:r>
              <a:rPr lang="en-US" dirty="0" err="1" smtClean="0"/>
              <a:t>CoDaC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536C-85F5-4A1B-A111-7CE00A08BCBC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317786" y="548640"/>
            <a:ext cx="9573846" cy="1621377"/>
          </a:xfrm>
        </p:spPr>
        <p:txBody>
          <a:bodyPr>
            <a:normAutofit/>
          </a:bodyPr>
          <a:lstStyle/>
          <a:p>
            <a:r>
              <a:rPr lang="de-DE" altLang="de-DE" sz="3600" dirty="0" smtClean="0"/>
              <a:t>Short oral ID #19:</a:t>
            </a:r>
            <a:br>
              <a:rPr lang="de-DE" altLang="de-DE" sz="3600" dirty="0" smtClean="0"/>
            </a:br>
            <a:r>
              <a:rPr lang="en-US" altLang="de-DE" sz="3600" dirty="0"/>
              <a:t>Status and further development of </a:t>
            </a:r>
            <a:r>
              <a:rPr lang="en-US" altLang="de-DE" sz="3600"/>
              <a:t>the </a:t>
            </a:r>
            <a:r>
              <a:rPr lang="en-US" altLang="de-DE" sz="3600" smtClean="0"/>
              <a:t>Trigger </a:t>
            </a:r>
            <a:r>
              <a:rPr lang="en-US" altLang="de-DE" sz="3600" dirty="0"/>
              <a:t>Time Event system for fusion experiment </a:t>
            </a:r>
            <a:r>
              <a:rPr lang="en-US" altLang="de-DE" sz="3600" dirty="0" err="1"/>
              <a:t>Wendelstein</a:t>
            </a:r>
            <a:r>
              <a:rPr lang="en-US" altLang="de-DE" sz="3600" dirty="0"/>
              <a:t> 7-X</a:t>
            </a:r>
            <a:endParaRPr lang="de-DE" sz="3600" dirty="0"/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1488575" y="1961804"/>
            <a:ext cx="9144000" cy="1529541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 smtClean="0"/>
              <a:t>J. Schacht, T. Brockmann, T. Schröder, and J. Recknagel</a:t>
            </a:r>
          </a:p>
          <a:p>
            <a:r>
              <a:rPr lang="en-US" dirty="0" smtClean="0"/>
              <a:t>Max-Planck Institute for plasma physics</a:t>
            </a:r>
          </a:p>
          <a:p>
            <a:r>
              <a:rPr lang="en-US" dirty="0" smtClean="0"/>
              <a:t>Greifswald, Germany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67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1847528" y="1412777"/>
            <a:ext cx="7632700" cy="3384277"/>
          </a:xfrm>
          <a:prstGeom prst="roundRect">
            <a:avLst/>
          </a:prstGeom>
          <a:solidFill>
            <a:schemeClr val="tx2">
              <a:lumMod val="40000"/>
              <a:lumOff val="60000"/>
              <a:alpha val="84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defRPr/>
            </a:pPr>
            <a:r>
              <a:rPr lang="de-DE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pPr marL="342900" indent="-342900" eaLnBrk="0" hangingPunct="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de-DE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Introduction</a:t>
            </a:r>
          </a:p>
          <a:p>
            <a:pPr marL="342900" indent="-342900" eaLnBrk="0" hangingPunct="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de-DE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Status of  </a:t>
            </a:r>
            <a:r>
              <a:rPr lang="en-US" altLang="de-DE" sz="24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Wendelstein</a:t>
            </a:r>
            <a:r>
              <a:rPr lang="en-US" altLang="de-DE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altLang="de-DE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7-X</a:t>
            </a:r>
          </a:p>
          <a:p>
            <a:pPr marL="342900" indent="-342900" eaLnBrk="0" hangingPunct="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400" b="1" dirty="0">
                <a:solidFill>
                  <a:schemeClr val="tx1"/>
                </a:solidFill>
                <a:latin typeface="Arial" charset="0"/>
                <a:cs typeface="Arial" charset="0"/>
              </a:rPr>
              <a:t>TTE system</a:t>
            </a:r>
            <a:endParaRPr lang="en-US" sz="24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351088" y="1196975"/>
            <a:ext cx="1193800" cy="4016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>
            <a:spAutoFit/>
          </a:bodyPr>
          <a:lstStyle/>
          <a:p>
            <a:pPr eaLnBrk="0" hangingPunct="0">
              <a:defRPr/>
            </a:pPr>
            <a:r>
              <a:rPr lang="de-DE" altLang="de-DE" sz="2000" dirty="0">
                <a:solidFill>
                  <a:srgbClr val="0000FF"/>
                </a:solidFill>
                <a:latin typeface="Arial Black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2733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Introduction: W7-X operation status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EBBD8-A576-4697-90A8-A3A1DA1E14A9}" type="datetime1">
              <a:rPr lang="de-DE" smtClean="0"/>
              <a:t>17.04.2024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smtClean="0"/>
              <a:t>IEEE Real Time Conference 2024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>
          <a:xfrm>
            <a:off x="8610600" y="4784725"/>
            <a:ext cx="2743200" cy="365125"/>
          </a:xfrm>
        </p:spPr>
        <p:txBody>
          <a:bodyPr/>
          <a:lstStyle/>
          <a:p>
            <a:fld id="{31AA536C-85F5-4A1B-A111-7CE00A08BCBC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Abgerundetes Rechteck 6"/>
          <p:cNvSpPr/>
          <p:nvPr/>
        </p:nvSpPr>
        <p:spPr bwMode="auto">
          <a:xfrm>
            <a:off x="221972" y="1268760"/>
            <a:ext cx="4283968" cy="4587026"/>
          </a:xfrm>
          <a:prstGeom prst="roundRect">
            <a:avLst>
              <a:gd name="adj" fmla="val 0"/>
            </a:avLst>
          </a:prstGeom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252000" tIns="180000" rIns="216000" bIns="45720" numCol="1" rtlCol="0" anchor="t" anchorCtr="0" compatLnSpc="1">
            <a:prstTxWarp prst="textNoShape">
              <a:avLst/>
            </a:prstTxWarp>
          </a:bodyPr>
          <a:lstStyle/>
          <a:p>
            <a:pPr defTabSz="4176713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Status of  the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superconducting </a:t>
            </a:r>
            <a:r>
              <a:rPr lang="en-US" sz="1400" b="1" dirty="0" err="1">
                <a:solidFill>
                  <a:schemeClr val="accent1">
                    <a:lumMod val="50000"/>
                  </a:schemeClr>
                </a:solidFill>
              </a:rPr>
              <a:t>stellarator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experiment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W7-X :</a:t>
            </a:r>
            <a:b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defTabSz="41767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4 operational phases have been successfully completed, in which a total of 6,559 plasma discharges with a total plasma time of 473 min have been generated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285750" indent="-285750" defTabSz="41767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The next operational phase (OP2.2) will begin with scientific plasma operation in September 2024. </a:t>
            </a: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defTabSz="41767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Commissioning of the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</a:rPr>
              <a:t>Wendelstein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 7-X facility has been underway since the beginning of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2024.</a:t>
            </a:r>
          </a:p>
          <a:p>
            <a:pPr marL="285750" indent="-285750" defTabSz="4176713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The first plasma discharge in OP2.2 will be in June 24. </a:t>
            </a:r>
          </a:p>
          <a:p>
            <a:pPr algn="ctr" defTabSz="4176713"/>
            <a:endParaRPr lang="en-US" sz="800" b="1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 defTabSz="41767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The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Trigger Time Event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(TTE) system of W7-X as part of the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CoDa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system has functioned successfully during the operating phases to date.</a:t>
            </a:r>
            <a:endParaRPr lang="de-DE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8097" y="2868733"/>
            <a:ext cx="1258926" cy="1546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1692" y="960582"/>
            <a:ext cx="2276735" cy="15841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>
            <a:off x="4593700" y="2519741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CAD model of W7-X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995688" y="2536245"/>
            <a:ext cx="20843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View on W7-X  in the torus hall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549250" y="4596031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W7-X control room</a:t>
            </a:r>
            <a:endParaRPr lang="en-US" sz="10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7043648" y="4596031"/>
            <a:ext cx="1258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Plasma discharge</a:t>
            </a:r>
            <a:endParaRPr lang="en-US" sz="1000" b="1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691" y="2877988"/>
            <a:ext cx="2308952" cy="1539301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082" y="1031513"/>
            <a:ext cx="2020976" cy="1347064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231" y="982237"/>
            <a:ext cx="2704391" cy="3605855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9138231" y="4608730"/>
            <a:ext cx="2629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High power plasma discharge in OP2.1:</a:t>
            </a:r>
          </a:p>
          <a:p>
            <a:r>
              <a:rPr lang="en-US" sz="1000" b="1" dirty="0"/>
              <a:t>(high power 5 MW / 30 s / 170 MJ)</a:t>
            </a:r>
            <a:endParaRPr lang="de-DE" sz="10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40" y="5014756"/>
            <a:ext cx="7543185" cy="145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55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TTE system functions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EBBD8-A576-4697-90A8-A3A1DA1E14A9}" type="datetime1">
              <a:rPr lang="de-DE" smtClean="0"/>
              <a:t>17.04.2024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IEEE Real Time Conference </a:t>
            </a:r>
            <a:r>
              <a:rPr lang="de-DE" dirty="0" smtClean="0"/>
              <a:t>2024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AA536C-85F5-4A1B-A111-7CE00A08BCBC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321053" y="1098849"/>
            <a:ext cx="7020272" cy="4627248"/>
          </a:xfrm>
          <a:prstGeom prst="roundRect">
            <a:avLst>
              <a:gd name="adj" fmla="val 0"/>
            </a:avLst>
          </a:prstGeom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252000" tIns="180000" rIns="216000" bIns="45720" numCol="1" rtlCol="0" anchor="t" anchorCtr="0" compatLnSpc="1">
            <a:prstTxWarp prst="textNoShape">
              <a:avLst/>
            </a:prstTxWarp>
          </a:bodyPr>
          <a:lstStyle/>
          <a:p>
            <a:pPr defTabSz="4176713"/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Functions of the TTE system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+mj-lt"/>
              <a:buAutoNum type="romanUcPeriod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Generation of a global time for all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CoDa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components of W7-X,</a:t>
            </a:r>
          </a:p>
          <a:p>
            <a:pPr marL="625475" indent="-625475" defTabSz="4176713">
              <a:buFont typeface="+mj-lt"/>
              <a:buAutoNum type="romanUcPeriod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Synchronization of all local time counters of the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</a:rPr>
              <a:t>lTTE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 systems of the technical components and diagnostics,</a:t>
            </a:r>
          </a:p>
          <a:p>
            <a:pPr marL="625475" indent="-625475" defTabSz="4176713">
              <a:buFont typeface="+mj-lt"/>
              <a:buAutoNum type="romanUcPeriod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Providing event messages processing and standard trigger signals,</a:t>
            </a:r>
          </a:p>
          <a:p>
            <a:pPr marL="625475" indent="-625475" defTabSz="4176713">
              <a:buFont typeface="+mj-lt"/>
              <a:buAutoNum type="romanUcPeriod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>Providing time and trigger related functions like: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Time capturing,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Pulse sequence generation,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Time delays,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Impulse counter,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Event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message / trigger signal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processing.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/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7210697" y="1002170"/>
            <a:ext cx="4859382" cy="416226"/>
          </a:xfrm>
          <a:prstGeom prst="rect">
            <a:avLst/>
          </a:prstGeom>
          <a:gradFill flip="none" rotWithShape="1">
            <a:gsLst>
              <a:gs pos="8000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176713"/>
            <a:r>
              <a:rPr lang="en-US" b="1" dirty="0"/>
              <a:t>TTE system architecture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69" y="1692368"/>
            <a:ext cx="4922521" cy="466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12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TTE system </a:t>
            </a:r>
            <a:r>
              <a:rPr lang="en-US" dirty="0" smtClean="0"/>
              <a:t>modifications / updates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EBBD8-A576-4697-90A8-A3A1DA1E14A9}" type="datetime1">
              <a:rPr lang="de-DE" smtClean="0"/>
              <a:t>17.04.2024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IEEE Real Time Conference </a:t>
            </a:r>
            <a:r>
              <a:rPr lang="de-DE" dirty="0" smtClean="0"/>
              <a:t>2024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AA536C-85F5-4A1B-A111-7CE00A08BCBC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217660" y="920548"/>
            <a:ext cx="7088662" cy="5435802"/>
          </a:xfrm>
          <a:prstGeom prst="roundRect">
            <a:avLst>
              <a:gd name="adj" fmla="val 0"/>
            </a:avLst>
          </a:prstGeom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252000" tIns="180000" rIns="21600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defTabSz="4176713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Development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of a new cTTE_V2 device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Based on lTTEV2 FPGA card,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Gbit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/s Ethernet interface,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Oven stabilized controllable oscillator,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Bidirectional optical network TTE network interface:</a:t>
            </a:r>
          </a:p>
          <a:p>
            <a:pPr marL="1257300" lvl="2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Send synchronization and time information,</a:t>
            </a:r>
          </a:p>
          <a:p>
            <a:pPr marL="1257300" lvl="2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Send / receive event messages,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Transmission delay measurement mode,</a:t>
            </a:r>
          </a:p>
          <a:p>
            <a:pPr marL="342900" indent="-342900" defTabSz="4176713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Update FPGA configuration of lTTE_V2 device: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Bug fixing,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New pulse sequence generator device,</a:t>
            </a:r>
          </a:p>
          <a:p>
            <a:pPr marL="342900" indent="-342900" defTabSz="4176713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TTE network switch device: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 uplink ports,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 downlink port,</a:t>
            </a:r>
          </a:p>
          <a:p>
            <a:pPr marL="342900" indent="-342900" defTabSz="4176713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IRIG-B converter device:</a:t>
            </a:r>
          </a:p>
          <a:p>
            <a:pPr marL="800100" lvl="1" indent="-342900" defTabSz="41767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Conversion of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cTTE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time information into an IRIG-B signal for synchronization of DAQ electronics.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/>
            <a:endParaRPr 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629" y="1173855"/>
            <a:ext cx="1984077" cy="124361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356" y="1211830"/>
            <a:ext cx="2409825" cy="71734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356" y="3916059"/>
            <a:ext cx="2409825" cy="83844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104356" y="2016566"/>
            <a:ext cx="1928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cTTEV2 </a:t>
            </a:r>
            <a:r>
              <a:rPr lang="de-DE" sz="1200" b="1" dirty="0" err="1" smtClean="0"/>
              <a:t>device</a:t>
            </a:r>
            <a:r>
              <a:rPr lang="de-DE" sz="1200" b="1" dirty="0" smtClean="0"/>
              <a:t>: front </a:t>
            </a:r>
            <a:r>
              <a:rPr lang="de-DE" sz="1200" b="1" dirty="0" err="1" smtClean="0"/>
              <a:t>view</a:t>
            </a:r>
            <a:r>
              <a:rPr lang="de-DE" sz="1200" b="1" dirty="0" smtClean="0"/>
              <a:t>.</a:t>
            </a:r>
            <a:endParaRPr lang="de-DE" sz="12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9825629" y="2420000"/>
            <a:ext cx="1813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cTTEV2 </a:t>
            </a:r>
            <a:r>
              <a:rPr lang="de-DE" sz="1200" b="1" dirty="0" err="1" smtClean="0"/>
              <a:t>device</a:t>
            </a:r>
            <a:r>
              <a:rPr lang="de-DE" sz="1200" b="1" dirty="0" smtClean="0"/>
              <a:t>: top </a:t>
            </a:r>
            <a:r>
              <a:rPr lang="de-DE" sz="1200" b="1" dirty="0" err="1" smtClean="0"/>
              <a:t>view</a:t>
            </a:r>
            <a:r>
              <a:rPr lang="de-DE" sz="1200" b="1" dirty="0" smtClean="0"/>
              <a:t>.</a:t>
            </a:r>
            <a:endParaRPr lang="de-DE" sz="12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7113140" y="4859726"/>
            <a:ext cx="1988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TTE </a:t>
            </a:r>
            <a:r>
              <a:rPr lang="de-DE" sz="1200" b="1" dirty="0" err="1" smtClean="0"/>
              <a:t>network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switch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device</a:t>
            </a:r>
            <a:r>
              <a:rPr lang="de-DE" sz="1200" b="1" dirty="0" smtClean="0"/>
              <a:t>.</a:t>
            </a:r>
            <a:endParaRPr lang="de-DE" sz="1200" b="1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31867" y="3239283"/>
            <a:ext cx="1371600" cy="1598376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9918155" y="4892104"/>
            <a:ext cx="1721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IRIG-B </a:t>
            </a:r>
            <a:r>
              <a:rPr lang="de-DE" sz="1200" b="1" dirty="0" err="1" smtClean="0"/>
              <a:t>converter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device</a:t>
            </a:r>
            <a:r>
              <a:rPr lang="de-DE" sz="1200" b="1" dirty="0" smtClean="0"/>
              <a:t>.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3241706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6456364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1992313" y="260351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W7-X control system overview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93" name="Title 1"/>
          <p:cNvSpPr txBox="1">
            <a:spLocks/>
          </p:cNvSpPr>
          <p:nvPr/>
        </p:nvSpPr>
        <p:spPr>
          <a:xfrm>
            <a:off x="2826478" y="24938"/>
            <a:ext cx="6500858" cy="642938"/>
          </a:xfrm>
          <a:prstGeom prst="rect">
            <a:avLst/>
          </a:prstGeom>
        </p:spPr>
        <p:txBody>
          <a:bodyPr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US" sz="3200" dirty="0"/>
          </a:p>
        </p:txBody>
      </p:sp>
      <p:sp>
        <p:nvSpPr>
          <p:cNvPr id="9" name="TextBox 2"/>
          <p:cNvSpPr txBox="1"/>
          <p:nvPr/>
        </p:nvSpPr>
        <p:spPr>
          <a:xfrm>
            <a:off x="1849043" y="687388"/>
            <a:ext cx="806489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spcBef>
                <a:spcPts val="600"/>
              </a:spcBef>
            </a:pPr>
            <a:r>
              <a:rPr lang="en-US" sz="3600" b="1" dirty="0">
                <a:solidFill>
                  <a:srgbClr val="004EC0"/>
                </a:solidFill>
              </a:rPr>
              <a:t>Thanks for attention!</a:t>
            </a:r>
            <a:endParaRPr lang="en-US" sz="2400" dirty="0">
              <a:solidFill>
                <a:srgbClr val="004EC0"/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7" name="TextBox 2"/>
          <p:cNvSpPr txBox="1"/>
          <p:nvPr/>
        </p:nvSpPr>
        <p:spPr>
          <a:xfrm>
            <a:off x="1993059" y="1642362"/>
            <a:ext cx="80648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spcBef>
                <a:spcPts val="600"/>
              </a:spcBef>
            </a:pPr>
            <a:r>
              <a:rPr lang="en-US" sz="2800" dirty="0">
                <a:solidFill>
                  <a:srgbClr val="004EC0"/>
                </a:solidFill>
              </a:rPr>
              <a:t>Please contact me during the poster session!</a:t>
            </a:r>
          </a:p>
          <a:p>
            <a:pPr marL="285750" indent="-285750" algn="ctr">
              <a:spcBef>
                <a:spcPts val="600"/>
              </a:spcBef>
            </a:pPr>
            <a:r>
              <a:rPr lang="en-US" sz="2800" dirty="0">
                <a:solidFill>
                  <a:srgbClr val="004EC0"/>
                </a:solidFill>
              </a:rPr>
              <a:t>Poster </a:t>
            </a:r>
            <a:r>
              <a:rPr lang="en-US" sz="2800" dirty="0" smtClean="0">
                <a:solidFill>
                  <a:srgbClr val="004EC0"/>
                </a:solidFill>
              </a:rPr>
              <a:t>session, </a:t>
            </a:r>
            <a:r>
              <a:rPr lang="en-US" sz="2800" dirty="0">
                <a:solidFill>
                  <a:srgbClr val="004EC0"/>
                </a:solidFill>
              </a:rPr>
              <a:t>Poster ID </a:t>
            </a:r>
            <a:r>
              <a:rPr lang="en-US" sz="2800" dirty="0" smtClean="0">
                <a:solidFill>
                  <a:srgbClr val="004EC0"/>
                </a:solidFill>
              </a:rPr>
              <a:t>#19</a:t>
            </a:r>
            <a:endParaRPr lang="en-US" dirty="0">
              <a:solidFill>
                <a:srgbClr val="004EC0"/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593" y="2838995"/>
            <a:ext cx="5198303" cy="371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Microsoft Office PowerPoint</Application>
  <PresentationFormat>Breitbild</PresentationFormat>
  <Paragraphs>78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Calibri Light</vt:lpstr>
      <vt:lpstr>Wingdings</vt:lpstr>
      <vt:lpstr>Office</vt:lpstr>
      <vt:lpstr>Short oral ID #19: Status and further development of the Trigger Time Event system for fusion experiment Wendelstein 7-X</vt:lpstr>
      <vt:lpstr>PowerPoint-Präsentation</vt:lpstr>
      <vt:lpstr>Introduction: W7-X operation status</vt:lpstr>
      <vt:lpstr>TTE system functions</vt:lpstr>
      <vt:lpstr>TTE system modifications / updates</vt:lpstr>
      <vt:lpstr>PowerPoint-Präsentation</vt:lpstr>
    </vt:vector>
  </TitlesOfParts>
  <Company>Max-Planck-Institut f. Plasmaphysik, Greifswald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Jörg Schacht</dc:creator>
  <cp:lastModifiedBy>Jörg Schacht</cp:lastModifiedBy>
  <cp:revision>243</cp:revision>
  <cp:lastPrinted>2024-02-02T13:09:16Z</cp:lastPrinted>
  <dcterms:created xsi:type="dcterms:W3CDTF">2023-12-21T07:16:10Z</dcterms:created>
  <dcterms:modified xsi:type="dcterms:W3CDTF">2024-04-17T15:33:36Z</dcterms:modified>
</cp:coreProperties>
</file>