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notesSlides/notesSlide1.xml" ContentType="application/vnd.openxmlformats-officedocument.presentationml.notesSlide+xml"/>
  <Override PartName="/ppt/notesSlides/_rels/notesSlide1.xml.rels" ContentType="application/vnd.openxmlformats-package.relationships+xml"/>
  <Override PartName="/ppt/slideLayouts/slideLayout1.xml" ContentType="application/vnd.openxmlformats-officedocument.presentationml.slideLayout+xml"/>
  <Override PartName="/ppt/slideLayouts/_rels/slideLayout1.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media/image1.png" ContentType="image/png"/>
  <Override PartName="/ppt/media/image2.wmf" ContentType="image/x-wmf"/>
  <Override PartName="/ppt/media/image3.jpeg" ContentType="image/jpeg"/>
  <Override PartName="/ppt/media/image4.png" ContentType="image/png"/>
  <Override PartName="/ppt/media/image12.png" ContentType="image/png"/>
  <Override PartName="/ppt/media/image5.svg" ContentType="image/svg"/>
  <Override PartName="/ppt/media/image8.png" ContentType="image/png"/>
  <Override PartName="/ppt/media/image6.png" ContentType="image/png"/>
  <Override PartName="/ppt/media/image7.svg" ContentType="image/svg"/>
  <Override PartName="/ppt/media/image14.png" ContentType="image/png"/>
  <Override PartName="/ppt/media/image9.svg" ContentType="image/svg"/>
  <Override PartName="/ppt/media/image16.png" ContentType="image/png"/>
  <Override PartName="/ppt/media/image10.png" ContentType="image/png"/>
  <Override PartName="/ppt/media/image11.svg" ContentType="image/svg"/>
  <Override PartName="/ppt/media/image13.svg" ContentType="image/svg"/>
  <Override PartName="/ppt/media/image15.svg" ContentType="image/svg"/>
  <Override PartName="/ppt/media/image17.svg" ContentType="image/svg"/>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30275213" cy="42811700"/>
  <p:notesSz cx="29602113" cy="4213066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CH" sz="7100" spc="-1" strike="noStrike">
                <a:solidFill>
                  <a:schemeClr val="dk1"/>
                </a:solidFill>
                <a:latin typeface="Arial"/>
              </a:rPr>
              <a:t>Folie mittels Klicken verschieben</a:t>
            </a:r>
            <a:endParaRPr b="0" lang="de-CH" sz="7100" spc="-1" strike="noStrike">
              <a:solidFill>
                <a:schemeClr val="dk1"/>
              </a:solidFill>
              <a:latin typeface="Arial"/>
            </a:endParaRPr>
          </a:p>
        </p:txBody>
      </p:sp>
      <p:sp>
        <p:nvSpPr>
          <p:cNvPr id="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de-DE" sz="2000" spc="-1" strike="noStrike">
                <a:solidFill>
                  <a:srgbClr val="000000"/>
                </a:solidFill>
                <a:latin typeface="Arial"/>
              </a:rPr>
              <a:t>Format der Notizen mittels Klicken bearbeiten</a:t>
            </a:r>
            <a:endParaRPr b="0" lang="de-DE" sz="2000" spc="-1" strike="noStrike">
              <a:solidFill>
                <a:srgbClr val="000000"/>
              </a:solidFill>
              <a:latin typeface="Arial"/>
            </a:endParaRPr>
          </a:p>
        </p:txBody>
      </p:sp>
      <p:sp>
        <p:nvSpPr>
          <p:cNvPr id="4"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de-DE" sz="1400" spc="-1" strike="noStrike">
                <a:solidFill>
                  <a:srgbClr val="000000"/>
                </a:solidFill>
                <a:latin typeface="Times New Roman"/>
              </a:rPr>
              <a:t>&lt;Kopfzeile&gt;</a:t>
            </a:r>
            <a:endParaRPr b="0" lang="de-DE" sz="1400" spc="-1" strike="noStrike">
              <a:solidFill>
                <a:srgbClr val="000000"/>
              </a:solidFill>
              <a:latin typeface="Times New Roman"/>
            </a:endParaRPr>
          </a:p>
        </p:txBody>
      </p:sp>
      <p:sp>
        <p:nvSpPr>
          <p:cNvPr id="5" name="PlaceHolder 4"/>
          <p:cNvSpPr>
            <a:spLocks noGrp="1"/>
          </p:cNvSpPr>
          <p:nvPr>
            <p:ph type="dt" idx="1"/>
          </p:nvPr>
        </p:nvSpPr>
        <p:spPr>
          <a:xfrm>
            <a:off x="4278960" y="0"/>
            <a:ext cx="3280680" cy="534240"/>
          </a:xfrm>
          <a:prstGeom prst="rect">
            <a:avLst/>
          </a:prstGeom>
          <a:noFill/>
          <a:ln w="0">
            <a:noFill/>
          </a:ln>
        </p:spPr>
        <p:txBody>
          <a:bodyPr lIns="0" rIns="0" tIns="0" bIns="0" anchor="t">
            <a:noAutofit/>
          </a:bodyPr>
          <a:lstStyle>
            <a:lvl1pPr indent="0" algn="r">
              <a:buNone/>
              <a:defRPr b="0" lang="de-DE" sz="1400" spc="-1" strike="noStrike">
                <a:solidFill>
                  <a:srgbClr val="000000"/>
                </a:solidFill>
                <a:latin typeface="Times New Roman"/>
              </a:defRPr>
            </a:lvl1pPr>
          </a:lstStyle>
          <a:p>
            <a:pPr indent="0" algn="r">
              <a:buNone/>
            </a:pPr>
            <a:r>
              <a:rPr b="0" lang="de-DE" sz="1400" spc="-1" strike="noStrike">
                <a:solidFill>
                  <a:srgbClr val="000000"/>
                </a:solidFill>
                <a:latin typeface="Times New Roman"/>
              </a:rPr>
              <a:t>&lt;Datum/Uhrzeit&gt;</a:t>
            </a:r>
            <a:endParaRPr b="0" lang="de-DE" sz="1400" spc="-1" strike="noStrike">
              <a:solidFill>
                <a:srgbClr val="000000"/>
              </a:solidFill>
              <a:latin typeface="Times New Roman"/>
            </a:endParaRPr>
          </a:p>
        </p:txBody>
      </p:sp>
      <p:sp>
        <p:nvSpPr>
          <p:cNvPr id="6" name="PlaceHolder 5"/>
          <p:cNvSpPr>
            <a:spLocks noGrp="1"/>
          </p:cNvSpPr>
          <p:nvPr>
            <p:ph type="ftr" idx="2"/>
          </p:nvPr>
        </p:nvSpPr>
        <p:spPr>
          <a:xfrm>
            <a:off x="0" y="10157400"/>
            <a:ext cx="3280680" cy="534240"/>
          </a:xfrm>
          <a:prstGeom prst="rect">
            <a:avLst/>
          </a:prstGeom>
          <a:noFill/>
          <a:ln w="0">
            <a:noFill/>
          </a:ln>
        </p:spPr>
        <p:txBody>
          <a:bodyPr lIns="0" rIns="0" tIns="0" bIns="0" anchor="b">
            <a:noAutofit/>
          </a:bodyPr>
          <a:lstStyle>
            <a:lvl1pPr indent="0">
              <a:buNone/>
              <a:defRPr b="0" lang="de-DE" sz="1400" spc="-1" strike="noStrike">
                <a:solidFill>
                  <a:srgbClr val="000000"/>
                </a:solidFill>
                <a:latin typeface="Times New Roman"/>
              </a:defRPr>
            </a:lvl1pPr>
          </a:lstStyle>
          <a:p>
            <a:pPr indent="0">
              <a:buNone/>
            </a:pPr>
            <a:r>
              <a:rPr b="0" lang="de-DE" sz="1400" spc="-1" strike="noStrike">
                <a:solidFill>
                  <a:srgbClr val="000000"/>
                </a:solidFill>
                <a:latin typeface="Times New Roman"/>
              </a:rPr>
              <a:t>&lt;Fußzeile&gt;</a:t>
            </a:r>
            <a:endParaRPr b="0" lang="de-DE" sz="1400" spc="-1" strike="noStrike">
              <a:solidFill>
                <a:srgbClr val="000000"/>
              </a:solidFill>
              <a:latin typeface="Times New Roman"/>
            </a:endParaRPr>
          </a:p>
        </p:txBody>
      </p:sp>
      <p:sp>
        <p:nvSpPr>
          <p:cNvPr id="7" name="PlaceHolder 6"/>
          <p:cNvSpPr>
            <a:spLocks noGrp="1"/>
          </p:cNvSpPr>
          <p:nvPr>
            <p:ph type="sldNum" idx="3"/>
          </p:nvPr>
        </p:nvSpPr>
        <p:spPr>
          <a:xfrm>
            <a:off x="4278960" y="10157400"/>
            <a:ext cx="3280680" cy="534240"/>
          </a:xfrm>
          <a:prstGeom prst="rect">
            <a:avLst/>
          </a:prstGeom>
          <a:noFill/>
          <a:ln w="0">
            <a:noFill/>
          </a:ln>
        </p:spPr>
        <p:txBody>
          <a:bodyPr lIns="0" rIns="0" tIns="0" bIns="0" anchor="b">
            <a:noAutofit/>
          </a:bodyPr>
          <a:lstStyle>
            <a:lvl1pPr indent="0" algn="r">
              <a:buNone/>
              <a:defRPr b="0" lang="de-DE" sz="1400" spc="-1" strike="noStrike">
                <a:solidFill>
                  <a:srgbClr val="000000"/>
                </a:solidFill>
                <a:latin typeface="Times New Roman"/>
              </a:defRPr>
            </a:lvl1pPr>
          </a:lstStyle>
          <a:p>
            <a:pPr indent="0" algn="r">
              <a:buNone/>
            </a:pPr>
            <a:fld id="{BF70DEB0-1CC1-40EF-A6C2-A6C94DA3AA54}" type="slidenum">
              <a:rPr b="0" lang="de-DE" sz="1400" spc="-1" strike="noStrike">
                <a:solidFill>
                  <a:srgbClr val="000000"/>
                </a:solidFill>
                <a:latin typeface="Times New Roman"/>
              </a:rPr>
              <a:t>&lt;Foliennummer&gt;</a:t>
            </a:fld>
            <a:endParaRPr b="0" lang="de-DE"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sldImg"/>
          </p:nvPr>
        </p:nvSpPr>
        <p:spPr>
          <a:xfrm>
            <a:off x="9213840" y="3156120"/>
            <a:ext cx="11174040" cy="15801480"/>
          </a:xfrm>
          <a:prstGeom prst="rect">
            <a:avLst/>
          </a:prstGeom>
          <a:ln w="0">
            <a:noFill/>
          </a:ln>
        </p:spPr>
      </p:sp>
      <p:sp>
        <p:nvSpPr>
          <p:cNvPr id="122" name="PlaceHolder 2"/>
          <p:cNvSpPr>
            <a:spLocks noGrp="1"/>
          </p:cNvSpPr>
          <p:nvPr>
            <p:ph type="body"/>
          </p:nvPr>
        </p:nvSpPr>
        <p:spPr>
          <a:xfrm>
            <a:off x="2960280" y="20014920"/>
            <a:ext cx="23681160" cy="18957240"/>
          </a:xfrm>
          <a:prstGeom prst="rect">
            <a:avLst/>
          </a:prstGeom>
          <a:noFill/>
          <a:ln w="0">
            <a:noFill/>
          </a:ln>
        </p:spPr>
        <p:txBody>
          <a:bodyPr lIns="392040" rIns="392040" tIns="196200" bIns="196200" anchor="t">
            <a:noAutofit/>
          </a:bodyPr>
          <a:p>
            <a:pPr marL="216000" indent="-216000">
              <a:buNone/>
            </a:pPr>
            <a:endParaRPr b="0" lang="de-DE" sz="1800" spc="-1" strike="noStrike">
              <a:solidFill>
                <a:srgbClr val="000000"/>
              </a:solidFill>
              <a:latin typeface="Arial"/>
            </a:endParaRPr>
          </a:p>
        </p:txBody>
      </p:sp>
      <p:sp>
        <p:nvSpPr>
          <p:cNvPr id="123" name="PlaceHolder 3"/>
          <p:cNvSpPr>
            <a:spLocks noGrp="1"/>
          </p:cNvSpPr>
          <p:nvPr>
            <p:ph type="sldNum" idx="4"/>
          </p:nvPr>
        </p:nvSpPr>
        <p:spPr>
          <a:xfrm>
            <a:off x="16765200" y="40016160"/>
            <a:ext cx="12829680" cy="2107440"/>
          </a:xfrm>
          <a:prstGeom prst="rect">
            <a:avLst/>
          </a:prstGeom>
          <a:noFill/>
          <a:ln w="0">
            <a:noFill/>
          </a:ln>
        </p:spPr>
        <p:txBody>
          <a:bodyPr lIns="392040" rIns="392040" tIns="196200" bIns="196200" anchor="b">
            <a:noAutofit/>
          </a:bodyPr>
          <a:lstStyle>
            <a:lvl1pPr indent="0" algn="r">
              <a:lnSpc>
                <a:spcPct val="100000"/>
              </a:lnSpc>
              <a:spcBef>
                <a:spcPts val="2500"/>
              </a:spcBef>
              <a:buNone/>
              <a:defRPr b="0" lang="de-CH" sz="5000" spc="-1" strike="noStrike">
                <a:solidFill>
                  <a:schemeClr val="dk1"/>
                </a:solidFill>
                <a:latin typeface="Arial"/>
                <a:ea typeface="ヒラギノ角ゴ Pro W3"/>
              </a:defRPr>
            </a:lvl1pPr>
          </a:lstStyle>
          <a:p>
            <a:pPr indent="0" algn="r">
              <a:lnSpc>
                <a:spcPct val="100000"/>
              </a:lnSpc>
              <a:spcBef>
                <a:spcPts val="2500"/>
              </a:spcBef>
              <a:buNone/>
            </a:pPr>
            <a:fld id="{846A9433-A5B7-4BCE-B219-F56056198ADC}" type="slidenum">
              <a:rPr b="0" lang="de-CH" sz="5000" spc="-1" strike="noStrike">
                <a:solidFill>
                  <a:schemeClr val="dk1"/>
                </a:solidFill>
                <a:latin typeface="Arial"/>
                <a:ea typeface="ヒラギノ角ゴ Pro W3"/>
              </a:rPr>
              <a:t>&lt;Foliennummer&gt;</a:t>
            </a:fld>
            <a:endParaRPr b="0" lang="de-DE" sz="50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1_Inhalt">
    <p:spTree>
      <p:nvGrpSpPr>
        <p:cNvPr id="1" name=""/>
        <p:cNvGrpSpPr/>
        <p:nvPr/>
      </p:nvGrpSpPr>
      <p:grpSpPr>
        <a:xfrm>
          <a:off x="0" y="0"/>
          <a:ext cx="0" cy="0"/>
          <a:chOff x="0" y="0"/>
          <a:chExt cx="0" cy="0"/>
        </a:xfrm>
      </p:grpSpPr>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13440" y="1707840"/>
            <a:ext cx="27247320" cy="7148880"/>
          </a:xfrm>
          <a:prstGeom prst="rect">
            <a:avLst/>
          </a:prstGeom>
          <a:noFill/>
          <a:ln w="0">
            <a:noFill/>
          </a:ln>
        </p:spPr>
        <p:txBody>
          <a:bodyPr lIns="0" rIns="0" tIns="0" bIns="0" anchor="ctr">
            <a:noAutofit/>
          </a:bodyPr>
          <a:p>
            <a:pPr indent="0">
              <a:buNone/>
            </a:pPr>
            <a:r>
              <a:rPr b="0" lang="de-CH" sz="7100" spc="-1" strike="noStrike">
                <a:solidFill>
                  <a:schemeClr val="dk1"/>
                </a:solidFill>
                <a:latin typeface="Arial"/>
              </a:rPr>
              <a:t>Format des Titeltextes durch Klicken bearbeiten</a:t>
            </a:r>
            <a:endParaRPr b="0" lang="de-CH" sz="7100" spc="-1" strike="noStrike">
              <a:solidFill>
                <a:schemeClr val="dk1"/>
              </a:solidFill>
              <a:latin typeface="Arial"/>
            </a:endParaRPr>
          </a:p>
        </p:txBody>
      </p:sp>
      <p:sp>
        <p:nvSpPr>
          <p:cNvPr id="1" name="PlaceHolder 2"/>
          <p:cNvSpPr>
            <a:spLocks noGrp="1"/>
          </p:cNvSpPr>
          <p:nvPr>
            <p:ph type="body"/>
          </p:nvPr>
        </p:nvSpPr>
        <p:spPr>
          <a:xfrm>
            <a:off x="1513440" y="10017720"/>
            <a:ext cx="27247320" cy="24830280"/>
          </a:xfrm>
          <a:prstGeom prst="rect">
            <a:avLst/>
          </a:prstGeom>
          <a:noFill/>
          <a:ln w="0">
            <a:noFill/>
          </a:ln>
        </p:spPr>
        <p:txBody>
          <a:bodyPr lIns="0" rIns="0" tIns="0" bIns="0" anchor="t">
            <a:normAutofit/>
          </a:bodyPr>
          <a:p>
            <a:pPr marL="432000" indent="-324000">
              <a:lnSpc>
                <a:spcPct val="110000"/>
              </a:lnSpc>
              <a:spcBef>
                <a:spcPts val="1417"/>
              </a:spcBef>
              <a:buClr>
                <a:srgbClr val="000000"/>
              </a:buClr>
              <a:buSzPct val="45000"/>
              <a:buFont typeface="Wingdings" charset="2"/>
              <a:buChar char=""/>
            </a:pPr>
            <a:r>
              <a:rPr b="0" lang="de-CH" sz="7100" spc="128" strike="noStrike">
                <a:solidFill>
                  <a:schemeClr val="dk1"/>
                </a:solidFill>
                <a:latin typeface="Calibri"/>
              </a:rPr>
              <a:t>Format des Gliederungstextes durch Klicken bearbeiten</a:t>
            </a:r>
            <a:endParaRPr b="0" lang="de-CH" sz="7100" spc="128" strike="noStrike">
              <a:solidFill>
                <a:schemeClr val="dk1"/>
              </a:solidFill>
              <a:latin typeface="Calibri"/>
            </a:endParaRPr>
          </a:p>
          <a:p>
            <a:pPr lvl="1" marL="864000" indent="-324000">
              <a:lnSpc>
                <a:spcPct val="110000"/>
              </a:lnSpc>
              <a:spcBef>
                <a:spcPts val="1134"/>
              </a:spcBef>
              <a:buClr>
                <a:srgbClr val="000000"/>
              </a:buClr>
              <a:buSzPct val="75000"/>
              <a:buFont typeface="Symbol" charset="2"/>
              <a:buChar char=""/>
            </a:pPr>
            <a:r>
              <a:rPr b="0" lang="de-CH" sz="7400" spc="-1" strike="noStrike">
                <a:solidFill>
                  <a:schemeClr val="dk1"/>
                </a:solidFill>
                <a:latin typeface="Calibri"/>
              </a:rPr>
              <a:t>Zweite Gliederungsebene</a:t>
            </a:r>
            <a:endParaRPr b="0" lang="de-CH" sz="7400" spc="-1" strike="noStrike">
              <a:solidFill>
                <a:schemeClr val="dk1"/>
              </a:solidFill>
              <a:latin typeface="Calibri"/>
            </a:endParaRPr>
          </a:p>
          <a:p>
            <a:pPr lvl="2" marL="1296000" indent="-288000">
              <a:lnSpc>
                <a:spcPct val="110000"/>
              </a:lnSpc>
              <a:spcBef>
                <a:spcPts val="850"/>
              </a:spcBef>
              <a:buClr>
                <a:srgbClr val="000000"/>
              </a:buClr>
              <a:buSzPct val="45000"/>
              <a:buFont typeface="Wingdings" charset="2"/>
              <a:buChar char=""/>
            </a:pPr>
            <a:r>
              <a:rPr b="0" lang="de-CH" sz="7100" spc="128" strike="noStrike">
                <a:solidFill>
                  <a:schemeClr val="dk1"/>
                </a:solidFill>
                <a:latin typeface="Calibri"/>
              </a:rPr>
              <a:t>Dritte Gliederungsebene</a:t>
            </a:r>
            <a:endParaRPr b="0" lang="de-CH" sz="7100" spc="128" strike="noStrike">
              <a:solidFill>
                <a:schemeClr val="dk1"/>
              </a:solidFill>
              <a:latin typeface="Calibri"/>
            </a:endParaRPr>
          </a:p>
          <a:p>
            <a:pPr lvl="3" marL="1728000" indent="-216000">
              <a:lnSpc>
                <a:spcPct val="110000"/>
              </a:lnSpc>
              <a:spcBef>
                <a:spcPts val="567"/>
              </a:spcBef>
              <a:buClr>
                <a:srgbClr val="000000"/>
              </a:buClr>
              <a:buSzPct val="75000"/>
              <a:buFont typeface="Symbol" charset="2"/>
              <a:buChar char=""/>
            </a:pPr>
            <a:r>
              <a:rPr b="0" lang="de-CH" sz="7100" spc="128" strike="noStrike">
                <a:solidFill>
                  <a:schemeClr val="dk1"/>
                </a:solidFill>
                <a:latin typeface="Calibri"/>
              </a:rPr>
              <a:t>Vierte Gliederungsebene</a:t>
            </a:r>
            <a:endParaRPr b="0" lang="de-CH" sz="7100" spc="128" strike="noStrike">
              <a:solidFill>
                <a:schemeClr val="dk1"/>
              </a:solidFill>
              <a:latin typeface="Calibri"/>
            </a:endParaRPr>
          </a:p>
          <a:p>
            <a:pPr lvl="4" marL="2160000" indent="-216000">
              <a:lnSpc>
                <a:spcPct val="110000"/>
              </a:lnSpc>
              <a:spcBef>
                <a:spcPts val="283"/>
              </a:spcBef>
              <a:buClr>
                <a:srgbClr val="000000"/>
              </a:buClr>
              <a:buSzPct val="45000"/>
              <a:buFont typeface="Wingdings" charset="2"/>
              <a:buChar char=""/>
            </a:pPr>
            <a:r>
              <a:rPr b="0" lang="de-CH" sz="2000" spc="128" strike="noStrike">
                <a:solidFill>
                  <a:schemeClr val="dk1"/>
                </a:solidFill>
                <a:latin typeface="Calibri"/>
              </a:rPr>
              <a:t>Fünfte Gliederungsebene</a:t>
            </a:r>
            <a:endParaRPr b="0" lang="de-CH" sz="2000" spc="128" strike="noStrike">
              <a:solidFill>
                <a:schemeClr val="dk1"/>
              </a:solidFill>
              <a:latin typeface="Calibri"/>
            </a:endParaRPr>
          </a:p>
          <a:p>
            <a:pPr lvl="5" marL="2592000" indent="-216000">
              <a:lnSpc>
                <a:spcPct val="110000"/>
              </a:lnSpc>
              <a:spcBef>
                <a:spcPts val="283"/>
              </a:spcBef>
              <a:buClr>
                <a:srgbClr val="000000"/>
              </a:buClr>
              <a:buSzPct val="45000"/>
              <a:buFont typeface="Wingdings" charset="2"/>
              <a:buChar char=""/>
            </a:pPr>
            <a:r>
              <a:rPr b="0" lang="de-CH" sz="2000" spc="128" strike="noStrike">
                <a:solidFill>
                  <a:schemeClr val="dk1"/>
                </a:solidFill>
                <a:latin typeface="Calibri"/>
              </a:rPr>
              <a:t>Sechste Gliederungsebene</a:t>
            </a:r>
            <a:endParaRPr b="0" lang="de-CH" sz="2000" spc="128" strike="noStrike">
              <a:solidFill>
                <a:schemeClr val="dk1"/>
              </a:solidFill>
              <a:latin typeface="Calibri"/>
            </a:endParaRPr>
          </a:p>
          <a:p>
            <a:pPr lvl="6" marL="3024000" indent="-216000">
              <a:lnSpc>
                <a:spcPct val="110000"/>
              </a:lnSpc>
              <a:spcBef>
                <a:spcPts val="283"/>
              </a:spcBef>
              <a:buClr>
                <a:srgbClr val="000000"/>
              </a:buClr>
              <a:buSzPct val="45000"/>
              <a:buFont typeface="Wingdings" charset="2"/>
              <a:buChar char=""/>
            </a:pPr>
            <a:r>
              <a:rPr b="0" lang="de-CH" sz="2000" spc="128" strike="noStrike">
                <a:solidFill>
                  <a:schemeClr val="dk1"/>
                </a:solidFill>
                <a:latin typeface="Calibri"/>
              </a:rPr>
              <a:t>Siebte Gliederungsebene</a:t>
            </a:r>
            <a:endParaRPr b="0" lang="de-CH" sz="2000" spc="128"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wmf"/><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svg"/><Relationship Id="rId6" Type="http://schemas.openxmlformats.org/officeDocument/2006/relationships/image" Target="../media/image6.png"/><Relationship Id="rId7" Type="http://schemas.openxmlformats.org/officeDocument/2006/relationships/image" Target="../media/image7.svg"/><Relationship Id="rId8" Type="http://schemas.openxmlformats.org/officeDocument/2006/relationships/image" Target="../media/image8.png"/><Relationship Id="rId9" Type="http://schemas.openxmlformats.org/officeDocument/2006/relationships/image" Target="../media/image9.svg"/><Relationship Id="rId10" Type="http://schemas.openxmlformats.org/officeDocument/2006/relationships/image" Target="../media/image10.png"/><Relationship Id="rId11" Type="http://schemas.openxmlformats.org/officeDocument/2006/relationships/image" Target="../media/image11.svg"/><Relationship Id="rId12" Type="http://schemas.openxmlformats.org/officeDocument/2006/relationships/image" Target="../media/image12.png"/><Relationship Id="rId13" Type="http://schemas.openxmlformats.org/officeDocument/2006/relationships/image" Target="../media/image13.svg"/><Relationship Id="rId14" Type="http://schemas.openxmlformats.org/officeDocument/2006/relationships/image" Target="../media/image14.png"/><Relationship Id="rId15" Type="http://schemas.openxmlformats.org/officeDocument/2006/relationships/image" Target="../media/image15.svg"/><Relationship Id="rId16" Type="http://schemas.openxmlformats.org/officeDocument/2006/relationships/image" Target="../media/image16.png"/><Relationship Id="rId17" Type="http://schemas.openxmlformats.org/officeDocument/2006/relationships/image" Target="../media/image17.svg"/><Relationship Id="rId18" Type="http://schemas.openxmlformats.org/officeDocument/2006/relationships/slideLayout" Target="../slideLayouts/slideLayout1.xml"/><Relationship Id="rId19"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 name="Rechteck 12"/>
          <p:cNvSpPr/>
          <p:nvPr/>
        </p:nvSpPr>
        <p:spPr>
          <a:xfrm>
            <a:off x="26301240" y="0"/>
            <a:ext cx="1979640" cy="1979640"/>
          </a:xfrm>
          <a:prstGeom prst="rect">
            <a:avLst/>
          </a:prstGeom>
          <a:solidFill>
            <a:srgbClr val="b9b9b9"/>
          </a:solidFill>
          <a:ln w="0">
            <a:noFill/>
          </a:ln>
        </p:spPr>
        <p:style>
          <a:lnRef idx="0"/>
          <a:fillRef idx="0"/>
          <a:effectRef idx="0"/>
          <a:fontRef idx="minor"/>
        </p:style>
        <p:txBody>
          <a:bodyPr lIns="398520" rIns="398520" tIns="199440" bIns="199440" anchor="t">
            <a:noAutofit/>
          </a:bodyPr>
          <a:p>
            <a:pPr>
              <a:lnSpc>
                <a:spcPct val="100000"/>
              </a:lnSpc>
            </a:pPr>
            <a:endParaRPr b="0" lang="de-DE" sz="10500" spc="-1" strike="noStrike">
              <a:solidFill>
                <a:schemeClr val="dk1"/>
              </a:solidFill>
              <a:latin typeface="Times New Roman"/>
              <a:ea typeface="ヒラギノ角ゴ Pro W3"/>
            </a:endParaRPr>
          </a:p>
        </p:txBody>
      </p:sp>
      <p:sp>
        <p:nvSpPr>
          <p:cNvPr id="9" name="Rectangle 8"/>
          <p:cNvSpPr/>
          <p:nvPr/>
        </p:nvSpPr>
        <p:spPr>
          <a:xfrm>
            <a:off x="2053800" y="3633840"/>
            <a:ext cx="26044200" cy="1250280"/>
          </a:xfrm>
          <a:prstGeom prst="rect">
            <a:avLst/>
          </a:prstGeom>
          <a:noFill/>
          <a:ln w="0">
            <a:noFill/>
          </a:ln>
        </p:spPr>
        <p:style>
          <a:lnRef idx="0"/>
          <a:fillRef idx="0"/>
          <a:effectRef idx="0"/>
          <a:fontRef idx="minor"/>
        </p:style>
        <p:txBody>
          <a:bodyPr lIns="0" rIns="0" tIns="0" bIns="0" anchor="b">
            <a:spAutoFit/>
          </a:bodyPr>
          <a:p>
            <a:pPr>
              <a:lnSpc>
                <a:spcPct val="100000"/>
              </a:lnSpc>
            </a:pPr>
            <a:r>
              <a:rPr b="0" lang="en-US" sz="8200" spc="216" strike="noStrike">
                <a:solidFill>
                  <a:srgbClr val="686868"/>
                </a:solidFill>
                <a:latin typeface="Georgia"/>
                <a:ea typeface="ヒラギノ角ゴ Pro W3"/>
              </a:rPr>
              <a:t>The HIPA radio frequency control system application</a:t>
            </a:r>
            <a:endParaRPr b="0" lang="de-DE" sz="8200" spc="-1" strike="noStrike">
              <a:solidFill>
                <a:srgbClr val="000000"/>
              </a:solidFill>
              <a:latin typeface="Arial"/>
            </a:endParaRPr>
          </a:p>
        </p:txBody>
      </p:sp>
      <p:pic>
        <p:nvPicPr>
          <p:cNvPr id="10" name="Bild 13" descr="PSI-Logo_narrow_30k 120mm.png"/>
          <p:cNvPicPr/>
          <p:nvPr/>
        </p:nvPicPr>
        <p:blipFill>
          <a:blip r:embed="rId1"/>
          <a:stretch/>
        </p:blipFill>
        <p:spPr>
          <a:xfrm>
            <a:off x="2053800" y="1393920"/>
            <a:ext cx="4320360" cy="1526760"/>
          </a:xfrm>
          <a:prstGeom prst="rect">
            <a:avLst/>
          </a:prstGeom>
          <a:ln w="0">
            <a:noFill/>
          </a:ln>
        </p:spPr>
      </p:pic>
      <p:sp>
        <p:nvSpPr>
          <p:cNvPr id="11" name="Textfeld 2"/>
          <p:cNvSpPr/>
          <p:nvPr/>
        </p:nvSpPr>
        <p:spPr>
          <a:xfrm>
            <a:off x="2053800" y="5292360"/>
            <a:ext cx="26227080" cy="2228400"/>
          </a:xfrm>
          <a:prstGeom prst="rect">
            <a:avLst/>
          </a:prstGeom>
          <a:noFill/>
          <a:ln w="0">
            <a:noFill/>
          </a:ln>
        </p:spPr>
        <p:style>
          <a:lnRef idx="0"/>
          <a:fillRef idx="0"/>
          <a:effectRef idx="0"/>
          <a:fontRef idx="minor"/>
        </p:style>
        <p:txBody>
          <a:bodyPr lIns="0" rIns="0" tIns="0" bIns="0" anchor="t">
            <a:spAutoFit/>
          </a:bodyPr>
          <a:p>
            <a:pPr>
              <a:lnSpc>
                <a:spcPct val="100000"/>
              </a:lnSpc>
              <a:spcBef>
                <a:spcPts val="1599"/>
              </a:spcBef>
            </a:pPr>
            <a:r>
              <a:rPr b="0" lang="en-US" sz="3200" spc="-1" strike="noStrike">
                <a:solidFill>
                  <a:schemeClr val="dk2"/>
                </a:solidFill>
                <a:latin typeface="Calibri"/>
                <a:ea typeface="ヒラギノ角ゴ Pro W3"/>
              </a:rPr>
              <a:t>Mario Jur</a:t>
            </a:r>
            <a:r>
              <a:rPr b="0" lang="en-US" sz="3200" spc="-1" strike="noStrike">
                <a:solidFill>
                  <a:schemeClr val="dk1"/>
                </a:solidFill>
                <a:latin typeface="Calibri"/>
                <a:ea typeface="ヒラギノ角ゴ Pro W3"/>
              </a:rPr>
              <a:t>č</a:t>
            </a:r>
            <a:r>
              <a:rPr b="0" lang="en-US" sz="3200" spc="-1" strike="noStrike">
                <a:solidFill>
                  <a:schemeClr val="dk2"/>
                </a:solidFill>
                <a:latin typeface="Calibri"/>
                <a:ea typeface="ヒラギノ角ゴ Pro W3"/>
              </a:rPr>
              <a:t>evi</a:t>
            </a:r>
            <a:r>
              <a:rPr b="0" lang="en-US" sz="3200" spc="-1" strike="noStrike">
                <a:solidFill>
                  <a:schemeClr val="dk1"/>
                </a:solidFill>
                <a:latin typeface="Calibri"/>
                <a:ea typeface="ヒラギノ角ゴ Pro W3"/>
              </a:rPr>
              <a:t>ć</a:t>
            </a:r>
            <a:r>
              <a:rPr b="0" lang="en-US" sz="3200" spc="-1" strike="noStrike" baseline="30000">
                <a:solidFill>
                  <a:schemeClr val="dk2"/>
                </a:solidFill>
                <a:latin typeface="Calibri"/>
                <a:ea typeface="ヒラギノ角ゴ Pro W3"/>
              </a:rPr>
              <a:t>1</a:t>
            </a:r>
            <a:r>
              <a:rPr b="0" lang="en-US" sz="3200" spc="-1" strike="noStrike">
                <a:solidFill>
                  <a:schemeClr val="dk2"/>
                </a:solidFill>
                <a:latin typeface="Calibri"/>
                <a:ea typeface="ヒラギノ角ゴ Pro W3"/>
              </a:rPr>
              <a:t>, Karina Ambrosch</a:t>
            </a:r>
            <a:r>
              <a:rPr b="0" lang="en-US" sz="3200" spc="-1" strike="noStrike" baseline="30000">
                <a:solidFill>
                  <a:schemeClr val="dk2"/>
                </a:solidFill>
                <a:latin typeface="Calibri"/>
                <a:ea typeface="ヒラギノ角ゴ Pro W3"/>
              </a:rPr>
              <a:t>1</a:t>
            </a:r>
            <a:r>
              <a:rPr b="0" lang="en-US" sz="3200" spc="-1" strike="noStrike">
                <a:solidFill>
                  <a:schemeClr val="dk2"/>
                </a:solidFill>
                <a:latin typeface="Calibri"/>
                <a:ea typeface="ヒラギノ角ゴ Pro W3"/>
              </a:rPr>
              <a:t>, Benoit Stef</a:t>
            </a:r>
            <a:r>
              <a:rPr b="0" lang="en-US" sz="3200" spc="-1" strike="noStrike" baseline="30000">
                <a:solidFill>
                  <a:schemeClr val="dk2"/>
                </a:solidFill>
                <a:latin typeface="Calibri"/>
                <a:ea typeface="ヒラギノ角ゴ Pro W3"/>
              </a:rPr>
              <a:t>1</a:t>
            </a:r>
            <a:endParaRPr b="0" lang="de-DE" sz="3200" spc="-1" strike="noStrike">
              <a:solidFill>
                <a:srgbClr val="000000"/>
              </a:solidFill>
              <a:latin typeface="Arial"/>
            </a:endParaRPr>
          </a:p>
          <a:p>
            <a:pPr>
              <a:lnSpc>
                <a:spcPct val="100000"/>
              </a:lnSpc>
              <a:spcBef>
                <a:spcPts val="601"/>
              </a:spcBef>
            </a:pPr>
            <a:r>
              <a:rPr b="0" lang="en-US" sz="3200" spc="-1" strike="noStrike" baseline="30000">
                <a:solidFill>
                  <a:schemeClr val="dk2"/>
                </a:solidFill>
                <a:latin typeface="Calibri"/>
                <a:ea typeface="ヒラギノ角ゴ Pro W3"/>
              </a:rPr>
              <a:t>1 </a:t>
            </a:r>
            <a:r>
              <a:rPr b="0" lang="en-US" sz="3200" spc="-1" strike="noStrike">
                <a:solidFill>
                  <a:schemeClr val="dk2"/>
                </a:solidFill>
                <a:latin typeface="Calibri"/>
                <a:ea typeface="ヒラギノ角ゴ Pro W3"/>
              </a:rPr>
              <a:t>Paul-Scherrer-Institute (PSI), Center for Accelerator Science and Engineering (CAS), CH-5232 Villigen PSI, Switzerland</a:t>
            </a:r>
            <a:endParaRPr b="0" lang="de-DE" sz="3200" spc="-1" strike="noStrike">
              <a:solidFill>
                <a:srgbClr val="000000"/>
              </a:solidFill>
              <a:latin typeface="Arial"/>
            </a:endParaRPr>
          </a:p>
          <a:p>
            <a:pPr>
              <a:lnSpc>
                <a:spcPct val="100000"/>
              </a:lnSpc>
              <a:spcBef>
                <a:spcPts val="601"/>
              </a:spcBef>
            </a:pPr>
            <a:r>
              <a:rPr b="0" lang="en-US" sz="3200" spc="-1" strike="noStrike">
                <a:solidFill>
                  <a:schemeClr val="dk2"/>
                </a:solidFill>
                <a:latin typeface="Calibri"/>
                <a:ea typeface="ヒラギノ角ゴ Pro W3"/>
              </a:rPr>
              <a:t>E-Mail: mario.jurcevic@psi.ch, karina.ambrosch@psi.ch, benoit.stef@psi.ch </a:t>
            </a:r>
            <a:endParaRPr b="0" lang="de-DE" sz="3200" spc="-1" strike="noStrike">
              <a:solidFill>
                <a:srgbClr val="000000"/>
              </a:solidFill>
              <a:latin typeface="Arial"/>
            </a:endParaRPr>
          </a:p>
          <a:p>
            <a:pPr>
              <a:lnSpc>
                <a:spcPct val="110000"/>
              </a:lnSpc>
              <a:spcBef>
                <a:spcPts val="601"/>
              </a:spcBef>
            </a:pPr>
            <a:endParaRPr b="0" lang="de-DE" sz="3200" spc="-1" strike="noStrike">
              <a:solidFill>
                <a:srgbClr val="000000"/>
              </a:solidFill>
              <a:latin typeface="Arial"/>
            </a:endParaRPr>
          </a:p>
        </p:txBody>
      </p:sp>
      <p:sp>
        <p:nvSpPr>
          <p:cNvPr id="12" name="Rectangle 8"/>
          <p:cNvSpPr/>
          <p:nvPr/>
        </p:nvSpPr>
        <p:spPr>
          <a:xfrm>
            <a:off x="6572160" y="1681560"/>
            <a:ext cx="20429640" cy="1463400"/>
          </a:xfrm>
          <a:prstGeom prst="rect">
            <a:avLst/>
          </a:prstGeom>
          <a:noFill/>
          <a:ln w="0">
            <a:noFill/>
          </a:ln>
        </p:spPr>
        <p:style>
          <a:lnRef idx="0"/>
          <a:fillRef idx="0"/>
          <a:effectRef idx="0"/>
          <a:fontRef idx="minor"/>
        </p:style>
        <p:txBody>
          <a:bodyPr lIns="0" rIns="0" tIns="0" bIns="0" anchor="b">
            <a:spAutoFit/>
          </a:bodyPr>
          <a:p>
            <a:pPr algn="ctr">
              <a:lnSpc>
                <a:spcPct val="100000"/>
              </a:lnSpc>
            </a:pPr>
            <a:r>
              <a:rPr b="0" lang="en-US" sz="4800" spc="216" strike="noStrike">
                <a:solidFill>
                  <a:srgbClr val="686868"/>
                </a:solidFill>
                <a:latin typeface="Georgia"/>
                <a:ea typeface="ヒラギノ角ゴ Pro W3"/>
              </a:rPr>
              <a:t>24</a:t>
            </a:r>
            <a:r>
              <a:rPr b="0" lang="en-US" sz="4800" spc="216" strike="noStrike" baseline="30000">
                <a:solidFill>
                  <a:srgbClr val="686868"/>
                </a:solidFill>
                <a:latin typeface="Georgia"/>
                <a:ea typeface="ヒラギノ角ゴ Pro W3"/>
              </a:rPr>
              <a:t>th</a:t>
            </a:r>
            <a:r>
              <a:rPr b="0" lang="en-US" sz="4800" spc="216" strike="noStrike">
                <a:solidFill>
                  <a:srgbClr val="686868"/>
                </a:solidFill>
                <a:latin typeface="Georgia"/>
                <a:ea typeface="ヒラギノ角ゴ Pro W3"/>
              </a:rPr>
              <a:t> IEEE Real Time Conference – ICISE Quy Nhon, Vietnam</a:t>
            </a:r>
            <a:endParaRPr b="0" lang="de-DE" sz="4800" spc="-1" strike="noStrike">
              <a:solidFill>
                <a:srgbClr val="000000"/>
              </a:solidFill>
              <a:latin typeface="Arial"/>
            </a:endParaRPr>
          </a:p>
          <a:p>
            <a:pPr algn="ctr">
              <a:lnSpc>
                <a:spcPct val="100000"/>
              </a:lnSpc>
            </a:pPr>
            <a:r>
              <a:rPr b="0" lang="en-US" sz="4800" spc="216" strike="noStrike">
                <a:solidFill>
                  <a:srgbClr val="686868"/>
                </a:solidFill>
                <a:latin typeface="Georgia"/>
                <a:ea typeface="ヒラギノ角ゴ Pro W3"/>
              </a:rPr>
              <a:t>22-26 April 2024, Poster ID : 183</a:t>
            </a:r>
            <a:endParaRPr b="0" lang="de-DE" sz="4800" spc="-1" strike="noStrike">
              <a:solidFill>
                <a:srgbClr val="000000"/>
              </a:solidFill>
              <a:latin typeface="Arial"/>
            </a:endParaRPr>
          </a:p>
        </p:txBody>
      </p:sp>
      <p:sp>
        <p:nvSpPr>
          <p:cNvPr id="13" name="TextBox 5"/>
          <p:cNvSpPr/>
          <p:nvPr/>
        </p:nvSpPr>
        <p:spPr>
          <a:xfrm flipH="1">
            <a:off x="2053800" y="7025760"/>
            <a:ext cx="26166960" cy="4535280"/>
          </a:xfrm>
          <a:prstGeom prst="rect">
            <a:avLst/>
          </a:prstGeom>
          <a:solidFill>
            <a:schemeClr val="bg1">
              <a:lumMod val="95000"/>
            </a:schemeClr>
          </a:solidFill>
          <a:ln w="0">
            <a:noFill/>
          </a:ln>
        </p:spPr>
        <p:style>
          <a:lnRef idx="0"/>
          <a:fillRef idx="0"/>
          <a:effectRef idx="0"/>
          <a:fontRef idx="minor"/>
        </p:style>
        <p:txBody>
          <a:bodyPr lIns="180000" rIns="180000" tIns="180000" bIns="180000" anchor="t">
            <a:spAutoFit/>
          </a:bodyPr>
          <a:p>
            <a:pPr>
              <a:lnSpc>
                <a:spcPct val="100000"/>
              </a:lnSpc>
              <a:spcBef>
                <a:spcPts val="2401"/>
              </a:spcBef>
            </a:pPr>
            <a:r>
              <a:rPr b="1" lang="de-CH" sz="4800" spc="-1" strike="noStrike">
                <a:solidFill>
                  <a:schemeClr val="lt1">
                    <a:lumMod val="50000"/>
                  </a:schemeClr>
                </a:solidFill>
                <a:latin typeface="Calibri"/>
                <a:ea typeface="ヒラギノ角ゴ Pro W3"/>
              </a:rPr>
              <a:t>Abstract</a:t>
            </a:r>
            <a:endParaRPr b="0" lang="de-DE" sz="4800" spc="-1" strike="noStrike">
              <a:solidFill>
                <a:srgbClr val="000000"/>
              </a:solidFill>
              <a:latin typeface="Arial"/>
            </a:endParaRPr>
          </a:p>
          <a:p>
            <a:pPr algn="just">
              <a:lnSpc>
                <a:spcPct val="100000"/>
              </a:lnSpc>
              <a:spcBef>
                <a:spcPts val="1199"/>
              </a:spcBef>
            </a:pPr>
            <a:r>
              <a:rPr b="0" lang="en-US" sz="2400" spc="-1" strike="noStrike">
                <a:solidFill>
                  <a:schemeClr val="dk1"/>
                </a:solidFill>
                <a:latin typeface="Calibri"/>
                <a:ea typeface="Times New Roman"/>
              </a:rPr>
              <a:t>For the upgrade of the High Intensity Proton Accelerator at PSI of injector cavities 2 and 4, a new digital radio frequency control system was developed using the IFC 1210 VME board. This system comprises three components: A single-board computer running the control system software and the real- time application, both running on a dual core P2020 PowerPC, as well as the FPGA Design utilizing a Virtex 6. The real-time application (RTAPP) covers three use cases: "Cavity Tuning”, “Startup FSM”, and “Calculate Statistics”. “Cavity Tuning” implements the controller for the cavity’s tuning system, which consists of two controllers. One controls the physical position of the two tuners within the cavity, and the other one provides the setpoint for the tuner controller and controls on the phase error between forward power and cavity pickup, ensuring minimum reflected power during operation. The “Startup FSM” governs the radio frequency control system during the startup procedure. Here, the cavity must overcome the multipactoring zone while minimizing reflected power and without overstressing the amplifiers. Finally, “Calculate Statistics” performs computations on measurement data from high resolution ADC RAW values, reducing the data load before forwarding them to the control system. The software design is split into four layers: Common, hardware, service and application layer. These layers cover 13 different components which are each assigned a dedicated thread. The update frequency of the components varies between 25 and 50Hz, real-time behavior is given if a deadline of 20ms or 40ms respectively can be guaranteed.</a:t>
            </a:r>
            <a:endParaRPr b="0" lang="de-DE" sz="2400" spc="-1" strike="noStrike">
              <a:solidFill>
                <a:srgbClr val="000000"/>
              </a:solidFill>
              <a:latin typeface="Arial"/>
            </a:endParaRPr>
          </a:p>
        </p:txBody>
      </p:sp>
      <p:pic>
        <p:nvPicPr>
          <p:cNvPr id="14" name="Picture 6" descr=""/>
          <p:cNvPicPr/>
          <p:nvPr/>
        </p:nvPicPr>
        <p:blipFill>
          <a:blip r:embed="rId2"/>
          <a:stretch/>
        </p:blipFill>
        <p:spPr>
          <a:xfrm>
            <a:off x="10068840" y="13108680"/>
            <a:ext cx="10117080" cy="3634560"/>
          </a:xfrm>
          <a:prstGeom prst="rect">
            <a:avLst/>
          </a:prstGeom>
          <a:ln w="0">
            <a:noFill/>
          </a:ln>
        </p:spPr>
      </p:pic>
      <p:sp>
        <p:nvSpPr>
          <p:cNvPr id="15" name="TextBox 8"/>
          <p:cNvSpPr/>
          <p:nvPr/>
        </p:nvSpPr>
        <p:spPr>
          <a:xfrm>
            <a:off x="610560" y="12066120"/>
            <a:ext cx="1275336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2701"/>
              </a:spcBef>
            </a:pPr>
            <a:r>
              <a:rPr b="1" lang="en-US" sz="5400" spc="-1" strike="noStrike">
                <a:solidFill>
                  <a:schemeClr val="dk1"/>
                </a:solidFill>
                <a:latin typeface="Calibri"/>
                <a:ea typeface="Calibri"/>
              </a:rPr>
              <a:t>Introduction and Requirements</a:t>
            </a:r>
            <a:endParaRPr b="0" lang="de-DE" sz="5400" spc="-1" strike="noStrike">
              <a:solidFill>
                <a:srgbClr val="000000"/>
              </a:solidFill>
              <a:latin typeface="Arial"/>
            </a:endParaRPr>
          </a:p>
        </p:txBody>
      </p:sp>
      <p:sp>
        <p:nvSpPr>
          <p:cNvPr id="16" name="Rectangle 16"/>
          <p:cNvSpPr/>
          <p:nvPr/>
        </p:nvSpPr>
        <p:spPr>
          <a:xfrm>
            <a:off x="10091880" y="17095320"/>
            <a:ext cx="10093680" cy="478620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spcBef>
                <a:spcPts val="1400"/>
              </a:spcBef>
            </a:pPr>
            <a:r>
              <a:rPr b="1" lang="en-US" sz="2800" spc="-1" strike="noStrike">
                <a:solidFill>
                  <a:schemeClr val="dk1"/>
                </a:solidFill>
                <a:latin typeface="Calibri"/>
                <a:ea typeface="Calibri"/>
              </a:rPr>
              <a:t>Figure 1: </a:t>
            </a:r>
            <a:r>
              <a:rPr b="0" lang="en-US" sz="2800" spc="-1" strike="noStrike">
                <a:solidFill>
                  <a:schemeClr val="dk1"/>
                </a:solidFill>
                <a:latin typeface="Calibri"/>
                <a:ea typeface="ヒラギノ角ゴ Pro W3"/>
              </a:rPr>
              <a:t>Overview of the entire RF system consisting of accelerating cavity, amplifiers, couplers, analog pre-processing units, interlock unit, temperature measurement unit, hydraulic tuning system and the two tuners. Particularly noteworthy is the dark blue tuning controller, which is in the lower left-hand corner of the figure. Control signals are sent to the hydraulic tuning system via the EtherCAT bus. Currently the cavity tuning feedback runs at 25Hz. Because the bandwidth of the hydro-mechanical system is around 3Hz. A faster control loop would not improve the control quality. Rule of thumb is to sample with ten times the plant bandwidth. Measurements on the system also showed that it was sufficient.  </a:t>
            </a:r>
            <a:endParaRPr b="0" lang="de-DE" sz="2800" spc="-1" strike="noStrike">
              <a:solidFill>
                <a:srgbClr val="000000"/>
              </a:solidFill>
              <a:latin typeface="Arial"/>
            </a:endParaRPr>
          </a:p>
        </p:txBody>
      </p:sp>
      <p:sp>
        <p:nvSpPr>
          <p:cNvPr id="17" name="TextBox 17"/>
          <p:cNvSpPr/>
          <p:nvPr/>
        </p:nvSpPr>
        <p:spPr>
          <a:xfrm flipH="1">
            <a:off x="754920" y="13149720"/>
            <a:ext cx="9150840" cy="328644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0" lang="en-US" sz="2800" spc="29" strike="noStrike">
                <a:solidFill>
                  <a:schemeClr val="dk1"/>
                </a:solidFill>
                <a:latin typeface="Calibri"/>
                <a:ea typeface="ヒラギノ角ゴ Pro W3"/>
              </a:rPr>
              <a:t>Digital radio frequency control systems (also called Low Level Radio Frequency = LLRF systems) control the RF field in accelerating cavities. The objective of the present application is to operate a tuning feedback at 25Hz repetition rate and at the same time calculate signal statistics of down sampled data at 50 and 25Hz. In addition, an automated start-up procedure has been implemented to switch on the cavity.</a:t>
            </a:r>
            <a:endParaRPr b="0" lang="de-DE" sz="2800" spc="-1" strike="noStrike">
              <a:solidFill>
                <a:srgbClr val="000000"/>
              </a:solidFill>
              <a:latin typeface="Arial"/>
            </a:endParaRPr>
          </a:p>
        </p:txBody>
      </p:sp>
      <p:sp>
        <p:nvSpPr>
          <p:cNvPr id="18" name="TextBox 3"/>
          <p:cNvSpPr/>
          <p:nvPr/>
        </p:nvSpPr>
        <p:spPr>
          <a:xfrm flipH="1">
            <a:off x="736560" y="16806960"/>
            <a:ext cx="9251280" cy="5259960"/>
          </a:xfrm>
          <a:prstGeom prst="rect">
            <a:avLst/>
          </a:prstGeom>
          <a:solidFill>
            <a:schemeClr val="accent5">
              <a:lumMod val="20000"/>
              <a:lumOff val="80000"/>
              <a:alpha val="45000"/>
            </a:schemeClr>
          </a:solidFill>
          <a:ln w="25400">
            <a:solidFill>
              <a:srgbClr val="003b6e">
                <a:lumMod val="60000"/>
                <a:lumOff val="40000"/>
              </a:srgbClr>
            </a:solidFill>
            <a:round/>
          </a:ln>
        </p:spPr>
        <p:style>
          <a:lnRef idx="0"/>
          <a:fillRef idx="0"/>
          <a:effectRef idx="0"/>
          <a:fontRef idx="minor"/>
        </p:style>
        <p:txBody>
          <a:bodyPr lIns="72000" rIns="0" tIns="0" bIns="0" anchor="t">
            <a:spAutoFit/>
          </a:bodyPr>
          <a:p>
            <a:pPr>
              <a:lnSpc>
                <a:spcPct val="110000"/>
              </a:lnSpc>
              <a:spcBef>
                <a:spcPts val="1400"/>
              </a:spcBef>
            </a:pPr>
            <a:r>
              <a:rPr b="1" lang="en-US" sz="2800" spc="29" strike="noStrike">
                <a:solidFill>
                  <a:schemeClr val="dk1"/>
                </a:solidFill>
                <a:latin typeface="Calibri"/>
                <a:ea typeface="ヒラギノ角ゴ Pro W3"/>
              </a:rPr>
              <a:t>Requirements briefly summarized:</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Sample </a:t>
            </a:r>
            <a:r>
              <a:rPr b="1" lang="en-US" sz="2800" spc="29" strike="noStrike">
                <a:solidFill>
                  <a:schemeClr val="dk1"/>
                </a:solidFill>
                <a:latin typeface="Calibri"/>
                <a:ea typeface="ヒラギノ角ゴ Pro W3"/>
              </a:rPr>
              <a:t>8 ADC</a:t>
            </a:r>
            <a:r>
              <a:rPr b="0" lang="en-US" sz="2800" spc="29" strike="noStrike">
                <a:solidFill>
                  <a:schemeClr val="dk1"/>
                </a:solidFill>
                <a:latin typeface="Calibri"/>
                <a:ea typeface="ヒラギノ角ゴ Pro W3"/>
              </a:rPr>
              <a:t> channels, demodulate, down sample signal and calculate signal statistics at </a:t>
            </a:r>
            <a:r>
              <a:rPr b="1" lang="en-US" sz="2800" spc="29" strike="noStrike">
                <a:solidFill>
                  <a:schemeClr val="dk1"/>
                </a:solidFill>
                <a:latin typeface="Calibri"/>
                <a:ea typeface="ヒラギノ角ゴ Pro W3"/>
              </a:rPr>
              <a:t>50</a:t>
            </a:r>
            <a:r>
              <a:rPr b="0" lang="en-US" sz="2800" spc="29" strike="noStrike">
                <a:solidFill>
                  <a:schemeClr val="dk1"/>
                </a:solidFill>
                <a:latin typeface="Calibri"/>
                <a:ea typeface="ヒラギノ角ゴ Pro W3"/>
              </a:rPr>
              <a:t> and </a:t>
            </a:r>
            <a:r>
              <a:rPr b="1" lang="en-US" sz="2800" spc="29" strike="noStrike">
                <a:solidFill>
                  <a:schemeClr val="dk1"/>
                </a:solidFill>
                <a:latin typeface="Calibri"/>
                <a:ea typeface="ヒラギノ角ゴ Pro W3"/>
              </a:rPr>
              <a:t>25Hz</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Implement scope recorder functionality triggered by threshold value</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Tuning feedback operation at </a:t>
            </a:r>
            <a:r>
              <a:rPr b="1" lang="en-US" sz="2800" spc="29" strike="noStrike">
                <a:solidFill>
                  <a:schemeClr val="dk1"/>
                </a:solidFill>
                <a:latin typeface="Calibri"/>
                <a:ea typeface="ヒラギノ角ゴ Pro W3"/>
              </a:rPr>
              <a:t>25Hz</a:t>
            </a:r>
            <a:r>
              <a:rPr b="0" lang="en-US" sz="2800" spc="29" strike="noStrike">
                <a:solidFill>
                  <a:schemeClr val="dk1"/>
                </a:solidFill>
                <a:latin typeface="Calibri"/>
                <a:ea typeface="ヒラギノ角ゴ Pro W3"/>
              </a:rPr>
              <a:t> with exception and fault handling</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Implement operation modes: valve, position and phase controlled (phase tuning)</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Amplitude and Phase feedback operation at </a:t>
            </a:r>
            <a:r>
              <a:rPr b="1" lang="en-US" sz="2800" spc="29" strike="noStrike">
                <a:solidFill>
                  <a:schemeClr val="dk1"/>
                </a:solidFill>
                <a:latin typeface="Calibri"/>
                <a:ea typeface="ヒラギノ角ゴ Pro W3"/>
              </a:rPr>
              <a:t>8MHz</a:t>
            </a:r>
            <a:r>
              <a:rPr b="0" lang="en-US" sz="2800" spc="29" strike="noStrike">
                <a:solidFill>
                  <a:schemeClr val="dk1"/>
                </a:solidFill>
                <a:latin typeface="Calibri"/>
                <a:ea typeface="ヒラギノ角ゴ Pro W3"/>
              </a:rPr>
              <a:t> (FPGA)</a:t>
            </a:r>
            <a:endParaRPr b="0" lang="de-DE" sz="2800" spc="-1" strike="noStrike">
              <a:solidFill>
                <a:srgbClr val="000000"/>
              </a:solidFill>
              <a:latin typeface="Arial"/>
            </a:endParaRPr>
          </a:p>
          <a:p>
            <a:pPr marL="285840" indent="-285840">
              <a:lnSpc>
                <a:spcPts val="3101"/>
              </a:lnSpc>
              <a:spcBef>
                <a:spcPts val="601"/>
              </a:spcBef>
              <a:buClr>
                <a:srgbClr val="000000"/>
              </a:buClr>
              <a:buFont typeface="Arial"/>
              <a:buChar char="•"/>
            </a:pPr>
            <a:r>
              <a:rPr b="0" lang="en-US" sz="2800" spc="29" strike="noStrike">
                <a:solidFill>
                  <a:schemeClr val="dk1"/>
                </a:solidFill>
                <a:latin typeface="Calibri"/>
                <a:ea typeface="ヒラギノ角ゴ Pro W3"/>
              </a:rPr>
              <a:t>Start-Up procedure to bring up the high-power RF without too big reflections </a:t>
            </a:r>
            <a:endParaRPr b="0" lang="de-DE" sz="2800" spc="-1" strike="noStrike">
              <a:solidFill>
                <a:srgbClr val="000000"/>
              </a:solidFill>
              <a:latin typeface="Arial"/>
            </a:endParaRPr>
          </a:p>
        </p:txBody>
      </p:sp>
      <p:pic>
        <p:nvPicPr>
          <p:cNvPr id="19" name="Inhaltsplatzhalter 4" descr=""/>
          <p:cNvPicPr/>
          <p:nvPr/>
        </p:nvPicPr>
        <p:blipFill>
          <a:blip r:embed="rId3"/>
          <a:srcRect l="26703" t="3543" r="13201" b="5640"/>
          <a:stretch/>
        </p:blipFill>
        <p:spPr>
          <a:xfrm>
            <a:off x="24849720" y="13131720"/>
            <a:ext cx="4676040" cy="5398200"/>
          </a:xfrm>
          <a:prstGeom prst="rect">
            <a:avLst/>
          </a:prstGeom>
          <a:ln w="19050">
            <a:solidFill>
              <a:srgbClr val="ffffff">
                <a:lumMod val="50000"/>
              </a:srgbClr>
            </a:solidFill>
            <a:round/>
          </a:ln>
        </p:spPr>
      </p:pic>
      <p:sp>
        <p:nvSpPr>
          <p:cNvPr id="20" name="Rectangle 7"/>
          <p:cNvSpPr/>
          <p:nvPr/>
        </p:nvSpPr>
        <p:spPr>
          <a:xfrm>
            <a:off x="20185920" y="18803160"/>
            <a:ext cx="9364680" cy="307836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spcBef>
                <a:spcPts val="1400"/>
              </a:spcBef>
            </a:pPr>
            <a:r>
              <a:rPr b="1" lang="en-US" sz="2800" spc="-1" strike="noStrike">
                <a:solidFill>
                  <a:schemeClr val="dk1"/>
                </a:solidFill>
                <a:latin typeface="Calibri"/>
                <a:ea typeface="Calibri"/>
              </a:rPr>
              <a:t>Figure 2: </a:t>
            </a:r>
            <a:r>
              <a:rPr b="0" lang="en-US" sz="2800" spc="-1" strike="noStrike">
                <a:solidFill>
                  <a:schemeClr val="dk1"/>
                </a:solidFill>
                <a:latin typeface="Calibri"/>
                <a:ea typeface="Calibri"/>
              </a:rPr>
              <a:t>As part of the HIPA upgrade the installed 150MHz 3</a:t>
            </a:r>
            <a:r>
              <a:rPr b="0" lang="en-US" sz="2800" spc="-1" strike="noStrike" baseline="30000">
                <a:solidFill>
                  <a:schemeClr val="dk1"/>
                </a:solidFill>
                <a:latin typeface="Calibri"/>
                <a:ea typeface="Calibri"/>
              </a:rPr>
              <a:t>rd</a:t>
            </a:r>
            <a:r>
              <a:rPr b="0" lang="en-US" sz="2800" spc="-1" strike="noStrike">
                <a:solidFill>
                  <a:schemeClr val="dk1"/>
                </a:solidFill>
                <a:latin typeface="Calibri"/>
                <a:ea typeface="Calibri"/>
              </a:rPr>
              <a:t> harmonic cavity will be replaced with a </a:t>
            </a:r>
            <a:r>
              <a:rPr b="0" lang="en-US" sz="2800" spc="-1" strike="noStrike">
                <a:solidFill>
                  <a:schemeClr val="dk1"/>
                </a:solidFill>
                <a:latin typeface="Calibri"/>
                <a:ea typeface="ヒラギノ角ゴ Pro W3"/>
              </a:rPr>
              <a:t> 50 MHz cavity. In further steps all the remaining three cavities of injector 2 will be replaced. The picture shows the 50 MHz accelerating cavity with hydraulic tuners. The whole cavity was built entirely from aluminum. Ideally copper is used due to better conductivity. But the cost of producing such cavities is much higher. </a:t>
            </a:r>
            <a:endParaRPr b="0" lang="de-DE" sz="2800" spc="-1" strike="noStrike">
              <a:solidFill>
                <a:srgbClr val="000000"/>
              </a:solidFill>
              <a:latin typeface="Arial"/>
            </a:endParaRPr>
          </a:p>
        </p:txBody>
      </p:sp>
      <p:sp>
        <p:nvSpPr>
          <p:cNvPr id="21" name="TextBox 18"/>
          <p:cNvSpPr/>
          <p:nvPr/>
        </p:nvSpPr>
        <p:spPr>
          <a:xfrm flipH="1">
            <a:off x="20347560" y="13117320"/>
            <a:ext cx="4397400" cy="5349960"/>
          </a:xfrm>
          <a:prstGeom prst="rect">
            <a:avLst/>
          </a:prstGeom>
          <a:solidFill>
            <a:srgbClr val="afdfff">
              <a:alpha val="45000"/>
            </a:srgbClr>
          </a:solidFill>
          <a:ln w="25400">
            <a:solidFill>
              <a:srgbClr val="003b6e">
                <a:lumMod val="60000"/>
                <a:lumOff val="40000"/>
              </a:srgbClr>
            </a:solidFill>
            <a:round/>
          </a:ln>
        </p:spPr>
        <p:style>
          <a:lnRef idx="0"/>
          <a:fillRef idx="0"/>
          <a:effectRef idx="0"/>
          <a:fontRef idx="minor"/>
        </p:style>
        <p:txBody>
          <a:bodyPr lIns="36000" rIns="0" tIns="0" bIns="0" anchor="t">
            <a:spAutoFit/>
          </a:bodyPr>
          <a:p>
            <a:pPr>
              <a:lnSpc>
                <a:spcPct val="110000"/>
              </a:lnSpc>
              <a:spcBef>
                <a:spcPts val="1400"/>
              </a:spcBef>
            </a:pPr>
            <a:r>
              <a:rPr b="1" lang="en-US" sz="2800" spc="29" strike="noStrike">
                <a:solidFill>
                  <a:schemeClr val="dk1"/>
                </a:solidFill>
                <a:latin typeface="Calibri"/>
                <a:ea typeface="ヒラギノ角ゴ Pro W3"/>
              </a:rPr>
              <a:t>Cavity characteristics:</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Built from pure aluminum</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Resonance : </a:t>
            </a:r>
            <a:r>
              <a:rPr b="1" lang="en-US" sz="2800" spc="29" strike="noStrike">
                <a:solidFill>
                  <a:schemeClr val="dk1"/>
                </a:solidFill>
                <a:latin typeface="Calibri"/>
                <a:ea typeface="ヒラギノ角ゴ Pro W3"/>
              </a:rPr>
              <a:t>50.6328MHz</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Quality factor Q ~ </a:t>
            </a:r>
            <a:r>
              <a:rPr b="1" lang="en-US" sz="2800" spc="29" strike="noStrike">
                <a:solidFill>
                  <a:schemeClr val="dk1"/>
                </a:solidFill>
                <a:latin typeface="Calibri"/>
                <a:ea typeface="ヒラギノ角ゴ Pro W3"/>
              </a:rPr>
              <a:t>25’000</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Dissipated power </a:t>
            </a:r>
            <a:r>
              <a:rPr b="1" lang="en-US" sz="2800" spc="29" strike="noStrike">
                <a:solidFill>
                  <a:schemeClr val="dk1"/>
                </a:solidFill>
                <a:latin typeface="Calibri"/>
                <a:ea typeface="ヒラギノ角ゴ Pro W3"/>
              </a:rPr>
              <a:t>45kW@</a:t>
            </a:r>
            <a:r>
              <a:rPr b="0" lang="en-US" sz="2800" spc="29" strike="noStrike">
                <a:solidFill>
                  <a:schemeClr val="dk1"/>
                </a:solidFill>
                <a:latin typeface="Calibri"/>
                <a:ea typeface="ヒラギノ角ゴ Pro W3"/>
              </a:rPr>
              <a:t> </a:t>
            </a:r>
            <a:r>
              <a:rPr b="1" lang="en-US" sz="2800" spc="29" strike="noStrike">
                <a:solidFill>
                  <a:schemeClr val="dk1"/>
                </a:solidFill>
                <a:latin typeface="Calibri"/>
                <a:ea typeface="ヒラギノ角ゴ Pro W3"/>
              </a:rPr>
              <a:t>400kV</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Operation at 60kW</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Vacuum pressure 1e-6mbar</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Water flow 15m</a:t>
            </a:r>
            <a:r>
              <a:rPr b="0" lang="de-CH" sz="2800" spc="-1" strike="noStrike">
                <a:solidFill>
                  <a:schemeClr val="dk1"/>
                </a:solidFill>
                <a:latin typeface="Calibri"/>
                <a:ea typeface="ヒラギノ角ゴ Pro W3"/>
              </a:rPr>
              <a:t>³</a:t>
            </a:r>
            <a:r>
              <a:rPr b="0" lang="en-US" sz="2800" spc="29" strike="noStrike">
                <a:solidFill>
                  <a:schemeClr val="dk1"/>
                </a:solidFill>
                <a:latin typeface="Calibri"/>
                <a:ea typeface="ヒラギノ角ゴ Pro W3"/>
              </a:rPr>
              <a:t>/h</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Tuning range ~ 200kHz</a:t>
            </a:r>
            <a:endParaRPr b="0" lang="de-DE" sz="2800" spc="-1" strike="noStrike">
              <a:solidFill>
                <a:srgbClr val="000000"/>
              </a:solidFill>
              <a:latin typeface="Arial"/>
            </a:endParaRPr>
          </a:p>
          <a:p>
            <a:pPr marL="285840" indent="-285840">
              <a:lnSpc>
                <a:spcPct val="100000"/>
              </a:lnSpc>
              <a:spcAft>
                <a:spcPts val="601"/>
              </a:spcAft>
              <a:buClr>
                <a:srgbClr val="000000"/>
              </a:buClr>
              <a:buFont typeface="Arial"/>
              <a:buChar char="•"/>
            </a:pPr>
            <a:r>
              <a:rPr b="0" lang="en-US" sz="2800" spc="29" strike="noStrike">
                <a:solidFill>
                  <a:schemeClr val="dk1"/>
                </a:solidFill>
                <a:latin typeface="Calibri"/>
                <a:ea typeface="ヒラギノ角ゴ Pro W3"/>
              </a:rPr>
              <a:t>Weight 7.6t , Volume 55m</a:t>
            </a:r>
            <a:r>
              <a:rPr b="0" lang="de-CH" sz="2800" spc="-1" strike="noStrike">
                <a:solidFill>
                  <a:schemeClr val="dk1"/>
                </a:solidFill>
                <a:latin typeface="Calibri"/>
                <a:ea typeface="ヒラギノ角ゴ Pro W3"/>
              </a:rPr>
              <a:t>³</a:t>
            </a:r>
            <a:endParaRPr b="0" lang="de-DE" sz="2800" spc="-1" strike="noStrike">
              <a:solidFill>
                <a:srgbClr val="000000"/>
              </a:solidFill>
              <a:latin typeface="Arial"/>
            </a:endParaRPr>
          </a:p>
        </p:txBody>
      </p:sp>
      <p:sp>
        <p:nvSpPr>
          <p:cNvPr id="22" name="TextBox 23"/>
          <p:cNvSpPr/>
          <p:nvPr/>
        </p:nvSpPr>
        <p:spPr>
          <a:xfrm>
            <a:off x="633600" y="22187520"/>
            <a:ext cx="975528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2701"/>
              </a:spcBef>
            </a:pPr>
            <a:r>
              <a:rPr b="1" lang="en-US" sz="5400" spc="-1" strike="noStrike">
                <a:solidFill>
                  <a:schemeClr val="dk1"/>
                </a:solidFill>
                <a:latin typeface="Calibri"/>
                <a:ea typeface="Calibri"/>
              </a:rPr>
              <a:t>Architecture and Implementation</a:t>
            </a:r>
            <a:endParaRPr b="0" lang="de-DE" sz="5400" spc="-1" strike="noStrike">
              <a:solidFill>
                <a:srgbClr val="000000"/>
              </a:solidFill>
              <a:latin typeface="Arial"/>
            </a:endParaRPr>
          </a:p>
        </p:txBody>
      </p:sp>
      <p:sp>
        <p:nvSpPr>
          <p:cNvPr id="23" name="TextBox 27"/>
          <p:cNvSpPr/>
          <p:nvPr/>
        </p:nvSpPr>
        <p:spPr>
          <a:xfrm flipH="1">
            <a:off x="763200" y="23137560"/>
            <a:ext cx="9224640" cy="516420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0" lang="en-US" sz="2800" spc="29" strike="noStrike">
                <a:solidFill>
                  <a:schemeClr val="dk1"/>
                </a:solidFill>
                <a:latin typeface="Calibri"/>
                <a:ea typeface="ヒラギノ角ゴ Pro W3"/>
              </a:rPr>
              <a:t>Our approach was to divide the LLRF system into two parts: the processing system and a programmable logic. The main task of the processing system is to provide the control interface for the entire RF station and in particular for the cavity. It also provides measurement and control of cavity signals via EtherCAT bus and provides this data to clients via EPICS. The programmable logic (implemented in FPGA) has to perform signal pre-processing such as IQ-demodulation, down sampling and coordinate system transformation. It must also stabilize the amplitude and phase of the cavity signals using PI control.</a:t>
            </a:r>
            <a:endParaRPr b="0" lang="de-DE" sz="2800" spc="-1" strike="noStrike">
              <a:solidFill>
                <a:srgbClr val="000000"/>
              </a:solidFill>
              <a:latin typeface="Arial"/>
            </a:endParaRPr>
          </a:p>
        </p:txBody>
      </p:sp>
      <p:sp>
        <p:nvSpPr>
          <p:cNvPr id="24" name="TextBox 28"/>
          <p:cNvSpPr/>
          <p:nvPr/>
        </p:nvSpPr>
        <p:spPr>
          <a:xfrm flipH="1">
            <a:off x="750600" y="28398960"/>
            <a:ext cx="8620920" cy="3843000"/>
          </a:xfrm>
          <a:prstGeom prst="rect">
            <a:avLst/>
          </a:prstGeom>
          <a:solidFill>
            <a:schemeClr val="accent5">
              <a:lumMod val="20000"/>
              <a:lumOff val="80000"/>
              <a:alpha val="45000"/>
            </a:schemeClr>
          </a:solidFill>
          <a:ln w="25400">
            <a:solidFill>
              <a:srgbClr val="003b6e">
                <a:lumMod val="60000"/>
                <a:lumOff val="40000"/>
              </a:srgbClr>
            </a:solidFill>
            <a:round/>
          </a:ln>
        </p:spPr>
        <p:style>
          <a:lnRef idx="0"/>
          <a:fillRef idx="0"/>
          <a:effectRef idx="0"/>
          <a:fontRef idx="minor"/>
        </p:style>
        <p:txBody>
          <a:bodyPr lIns="36000" rIns="0" tIns="0" bIns="0" anchor="t">
            <a:spAutoFit/>
          </a:bodyPr>
          <a:p>
            <a:pPr>
              <a:lnSpc>
                <a:spcPct val="100000"/>
              </a:lnSpc>
            </a:pPr>
            <a:r>
              <a:rPr b="1" lang="en-US" sz="2800" spc="29" strike="noStrike">
                <a:solidFill>
                  <a:schemeClr val="dk1"/>
                </a:solidFill>
                <a:latin typeface="Calibri"/>
                <a:ea typeface="ヒラギノ角ゴ Pro W3"/>
              </a:rPr>
              <a:t>Hardware/Software briefly summarized:</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Single board computer from IOxOS IFC1210</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FMC-ADC3110 and FMC-DAC3114 @253MHz</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Linux with PREEMPT_RT patch running on PPC P2020</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EPICS is the control interface and EtherCAT master</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EtherCAT master stack from IgH </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Beckhoff EtherCAT IO terminal</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Application logic and time critical tasks in the RTAPP</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Programmable Logic (FPGA) for signal processing  </a:t>
            </a:r>
            <a:endParaRPr b="0" lang="de-DE" sz="2800" spc="-1" strike="noStrike">
              <a:solidFill>
                <a:srgbClr val="000000"/>
              </a:solidFill>
              <a:latin typeface="Arial"/>
            </a:endParaRPr>
          </a:p>
        </p:txBody>
      </p:sp>
      <p:sp>
        <p:nvSpPr>
          <p:cNvPr id="25" name="TextBox 24"/>
          <p:cNvSpPr/>
          <p:nvPr/>
        </p:nvSpPr>
        <p:spPr>
          <a:xfrm flipH="1">
            <a:off x="10138680" y="29369880"/>
            <a:ext cx="9876240" cy="328644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3</a:t>
            </a:r>
            <a:r>
              <a:rPr b="0" lang="en-US" sz="2800" spc="29" strike="noStrike">
                <a:solidFill>
                  <a:schemeClr val="dk1"/>
                </a:solidFill>
                <a:latin typeface="Calibri"/>
                <a:ea typeface="ヒラギノ角ゴ Pro W3"/>
              </a:rPr>
              <a:t>: Shows the two relevant processes and the IPC mechanisms for event and data exchange. Three different mechanisms are in use: Shared Memory to move the big data blocks like waveforms, Unix domain sockets for application settings and data forwarded to the EtherCAT bus like the tuner control signal and RT-Signals to trigger shared memory access of EPICS.   </a:t>
            </a:r>
            <a:endParaRPr b="0" lang="de-DE" sz="2800" spc="-1" strike="noStrike">
              <a:solidFill>
                <a:srgbClr val="000000"/>
              </a:solidFill>
              <a:latin typeface="Arial"/>
            </a:endParaRPr>
          </a:p>
        </p:txBody>
      </p:sp>
      <p:sp>
        <p:nvSpPr>
          <p:cNvPr id="26" name="TextBox 25"/>
          <p:cNvSpPr/>
          <p:nvPr/>
        </p:nvSpPr>
        <p:spPr>
          <a:xfrm flipH="1">
            <a:off x="20183400" y="28442160"/>
            <a:ext cx="9313200" cy="422460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4</a:t>
            </a:r>
            <a:r>
              <a:rPr b="0" lang="en-US" sz="2800" spc="29" strike="noStrike">
                <a:solidFill>
                  <a:schemeClr val="dk1"/>
                </a:solidFill>
                <a:latin typeface="Calibri"/>
                <a:ea typeface="ヒラギノ角ゴ Pro W3"/>
              </a:rPr>
              <a:t>: The RTAPP is a strictly layered architecture. Responsibilities were divided into four layers, hardware abstraction, service, common and application layer. Every layer includes components with specific responsibilities that are consistent with the layer's abstraction level. The component dependencies are organized so that they always point downwards. From higher to lower (or same) levels of abstraction. The common layer can be used by all other layers.    </a:t>
            </a:r>
            <a:endParaRPr b="0" lang="de-DE" sz="2800" spc="-1" strike="noStrike">
              <a:solidFill>
                <a:srgbClr val="000000"/>
              </a:solidFill>
              <a:latin typeface="Arial"/>
            </a:endParaRPr>
          </a:p>
        </p:txBody>
      </p:sp>
      <p:pic>
        <p:nvPicPr>
          <p:cNvPr id="27" name="Graphic 29" descr=""/>
          <p:cNvPicPr/>
          <p:nvPr/>
        </p:nvPicPr>
        <p:blipFill>
          <a:blip r:embed="rId4">
            <a:extLst>
              <a:ext uri="{96DAC541-7B7A-43D3-8B79-37D633B846F1}">
                <asvg:svgBlip xmlns:asvg="http://schemas.microsoft.com/office/drawing/2016/SVG/main" r:embed="rId5"/>
              </a:ext>
            </a:extLst>
          </a:blip>
          <a:stretch/>
        </p:blipFill>
        <p:spPr>
          <a:xfrm>
            <a:off x="24852960" y="22135320"/>
            <a:ext cx="4686120" cy="4038120"/>
          </a:xfrm>
          <a:prstGeom prst="rect">
            <a:avLst/>
          </a:prstGeom>
          <a:ln w="0">
            <a:noFill/>
          </a:ln>
        </p:spPr>
      </p:pic>
      <p:pic>
        <p:nvPicPr>
          <p:cNvPr id="28" name="Graphic 21" descr=""/>
          <p:cNvPicPr/>
          <p:nvPr/>
        </p:nvPicPr>
        <p:blipFill>
          <a:blip r:embed="rId6">
            <a:extLst>
              <a:ext uri="{96DAC541-7B7A-43D3-8B79-37D633B846F1}">
                <asvg:svgBlip xmlns:asvg="http://schemas.microsoft.com/office/drawing/2016/SVG/main" r:embed="rId7"/>
              </a:ext>
            </a:extLst>
          </a:blip>
          <a:stretch/>
        </p:blipFill>
        <p:spPr>
          <a:xfrm>
            <a:off x="26190720" y="4860720"/>
            <a:ext cx="1904760" cy="1797840"/>
          </a:xfrm>
          <a:prstGeom prst="rect">
            <a:avLst/>
          </a:prstGeom>
          <a:ln w="0">
            <a:noFill/>
          </a:ln>
        </p:spPr>
      </p:pic>
      <p:sp>
        <p:nvSpPr>
          <p:cNvPr id="29" name="TextBox 22"/>
          <p:cNvSpPr/>
          <p:nvPr/>
        </p:nvSpPr>
        <p:spPr>
          <a:xfrm flipH="1">
            <a:off x="20185560" y="22134240"/>
            <a:ext cx="4559400" cy="5977800"/>
          </a:xfrm>
          <a:prstGeom prst="rect">
            <a:avLst/>
          </a:prstGeom>
          <a:solidFill>
            <a:schemeClr val="accent5">
              <a:lumMod val="20000"/>
              <a:lumOff val="80000"/>
              <a:alpha val="45000"/>
            </a:schemeClr>
          </a:solidFill>
          <a:ln w="25400">
            <a:solidFill>
              <a:srgbClr val="003b6e">
                <a:lumMod val="60000"/>
                <a:lumOff val="40000"/>
              </a:srgbClr>
            </a:solidFill>
            <a:round/>
          </a:ln>
        </p:spPr>
        <p:style>
          <a:lnRef idx="0"/>
          <a:fillRef idx="0"/>
          <a:effectRef idx="0"/>
          <a:fontRef idx="minor"/>
        </p:style>
        <p:txBody>
          <a:bodyPr lIns="36000" rIns="0" tIns="0" bIns="0" anchor="t">
            <a:spAutoFit/>
          </a:bodyPr>
          <a:p>
            <a:pPr>
              <a:lnSpc>
                <a:spcPct val="100000"/>
              </a:lnSpc>
            </a:pPr>
            <a:r>
              <a:rPr b="1" lang="en-US" sz="2800" spc="29" strike="noStrike">
                <a:solidFill>
                  <a:schemeClr val="dk1"/>
                </a:solidFill>
                <a:latin typeface="Calibri"/>
                <a:ea typeface="ヒラギノ角ゴ Pro W3"/>
              </a:rPr>
              <a:t>RTAPP characteristics:</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Layered architecture</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Layer contains components</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Every component is an actor, implementation of the </a:t>
            </a:r>
            <a:r>
              <a:rPr b="1" lang="en-US" sz="2800" spc="29" strike="noStrike">
                <a:solidFill>
                  <a:schemeClr val="dk1"/>
                </a:solidFill>
                <a:latin typeface="Calibri"/>
                <a:ea typeface="ヒラギノ角ゴ Pro W3"/>
              </a:rPr>
              <a:t>actor model</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Event-driven interaction</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Client server principle</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Component interfaces abstract event generation and reception</a:t>
            </a:r>
            <a:endParaRPr b="0" lang="de-DE" sz="2800" spc="-1" strike="noStrike">
              <a:solidFill>
                <a:srgbClr val="000000"/>
              </a:solidFill>
              <a:latin typeface="Arial"/>
            </a:endParaRPr>
          </a:p>
          <a:p>
            <a:pPr marL="285840" indent="-285840">
              <a:lnSpc>
                <a:spcPct val="100000"/>
              </a:lnSpc>
              <a:buClr>
                <a:srgbClr val="000000"/>
              </a:buClr>
              <a:buFont typeface="Arial"/>
              <a:buChar char="•"/>
            </a:pPr>
            <a:r>
              <a:rPr b="0" lang="en-US" sz="2800" spc="29" strike="noStrike">
                <a:solidFill>
                  <a:schemeClr val="dk1"/>
                </a:solidFill>
                <a:latin typeface="Calibri"/>
                <a:ea typeface="ヒラギノ角ゴ Pro W3"/>
              </a:rPr>
              <a:t>Every component can have </a:t>
            </a:r>
            <a:r>
              <a:rPr b="1" lang="en-US" sz="2800" spc="29" strike="noStrike">
                <a:solidFill>
                  <a:schemeClr val="dk1"/>
                </a:solidFill>
                <a:latin typeface="Calibri"/>
                <a:ea typeface="ヒラギノ角ゴ Pro W3"/>
              </a:rPr>
              <a:t>reactive</a:t>
            </a:r>
            <a:r>
              <a:rPr b="0" lang="en-US" sz="2800" spc="29" strike="noStrike">
                <a:solidFill>
                  <a:schemeClr val="dk1"/>
                </a:solidFill>
                <a:latin typeface="Calibri"/>
                <a:ea typeface="ヒラギノ角ゴ Pro W3"/>
              </a:rPr>
              <a:t> and </a:t>
            </a:r>
            <a:r>
              <a:rPr b="1" lang="en-US" sz="2800" spc="29" strike="noStrike">
                <a:solidFill>
                  <a:schemeClr val="dk1"/>
                </a:solidFill>
                <a:latin typeface="Calibri"/>
                <a:ea typeface="ヒラギノ角ゴ Pro W3"/>
              </a:rPr>
              <a:t>proactive</a:t>
            </a:r>
            <a:r>
              <a:rPr b="0" lang="en-US" sz="2800" spc="29" strike="noStrike">
                <a:solidFill>
                  <a:schemeClr val="dk1"/>
                </a:solidFill>
                <a:latin typeface="Calibri"/>
                <a:ea typeface="ヒラギノ角ゴ Pro W3"/>
              </a:rPr>
              <a:t> interfaces</a:t>
            </a:r>
            <a:endParaRPr b="0" lang="de-DE" sz="2800" spc="-1" strike="noStrike">
              <a:solidFill>
                <a:srgbClr val="000000"/>
              </a:solidFill>
              <a:latin typeface="Arial"/>
            </a:endParaRPr>
          </a:p>
        </p:txBody>
      </p:sp>
      <p:sp>
        <p:nvSpPr>
          <p:cNvPr id="30" name="TextBox 1"/>
          <p:cNvSpPr/>
          <p:nvPr/>
        </p:nvSpPr>
        <p:spPr>
          <a:xfrm>
            <a:off x="609840" y="32296680"/>
            <a:ext cx="949392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2701"/>
              </a:spcBef>
            </a:pPr>
            <a:r>
              <a:rPr b="1" lang="en-US" sz="5400" spc="-1" strike="noStrike">
                <a:solidFill>
                  <a:schemeClr val="dk1"/>
                </a:solidFill>
                <a:latin typeface="Calibri"/>
                <a:ea typeface="Calibri"/>
              </a:rPr>
              <a:t>Measurements and Results</a:t>
            </a:r>
            <a:endParaRPr b="0" lang="de-DE" sz="5400" spc="-1" strike="noStrike">
              <a:solidFill>
                <a:srgbClr val="000000"/>
              </a:solidFill>
              <a:latin typeface="Arial"/>
            </a:endParaRPr>
          </a:p>
        </p:txBody>
      </p:sp>
      <p:sp>
        <p:nvSpPr>
          <p:cNvPr id="31" name="TextBox 12"/>
          <p:cNvSpPr/>
          <p:nvPr/>
        </p:nvSpPr>
        <p:spPr>
          <a:xfrm flipH="1">
            <a:off x="754920" y="38698200"/>
            <a:ext cx="9232200" cy="187740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5</a:t>
            </a:r>
            <a:r>
              <a:rPr b="0" lang="en-US" sz="2800" spc="29" strike="noStrike">
                <a:solidFill>
                  <a:schemeClr val="dk1"/>
                </a:solidFill>
                <a:latin typeface="Calibri"/>
                <a:ea typeface="ヒラギノ角ゴ Pro W3"/>
              </a:rPr>
              <a:t>: Sequence diagram of use case: calculate statistics. </a:t>
            </a:r>
            <a:r>
              <a:rPr b="0" i="1" lang="en-US" sz="2800" spc="29" strike="noStrike">
                <a:solidFill>
                  <a:schemeClr val="dk1"/>
                </a:solidFill>
                <a:latin typeface="Calibri"/>
                <a:ea typeface="ヒラギノ角ゴ Pro W3"/>
              </a:rPr>
              <a:t>Measurement 1</a:t>
            </a:r>
            <a:r>
              <a:rPr b="0" lang="en-US" sz="2800" spc="29" strike="noStrike">
                <a:solidFill>
                  <a:schemeClr val="dk1"/>
                </a:solidFill>
                <a:latin typeface="Calibri"/>
                <a:ea typeface="ヒラギノ角ゴ Pro W3"/>
              </a:rPr>
              <a:t> determines how periodically the interrupt is received. </a:t>
            </a:r>
            <a:r>
              <a:rPr b="0" i="1" lang="en-US" sz="2800" spc="29" strike="noStrike">
                <a:solidFill>
                  <a:schemeClr val="dk1"/>
                </a:solidFill>
                <a:latin typeface="Calibri"/>
                <a:ea typeface="ヒラギノ角ゴ Pro W3"/>
              </a:rPr>
              <a:t>Measurement 2</a:t>
            </a:r>
            <a:r>
              <a:rPr b="0" lang="en-US" sz="2800" spc="29" strike="noStrike">
                <a:solidFill>
                  <a:schemeClr val="dk1"/>
                </a:solidFill>
                <a:latin typeface="Calibri"/>
                <a:ea typeface="ヒラギノ角ゴ Pro W3"/>
              </a:rPr>
              <a:t> records the execution time for statistical calculations across all channels.    </a:t>
            </a:r>
            <a:endParaRPr b="0" lang="de-DE" sz="2800" spc="-1" strike="noStrike">
              <a:solidFill>
                <a:srgbClr val="000000"/>
              </a:solidFill>
              <a:latin typeface="Arial"/>
            </a:endParaRPr>
          </a:p>
        </p:txBody>
      </p:sp>
      <p:sp>
        <p:nvSpPr>
          <p:cNvPr id="32" name="TextBox 14"/>
          <p:cNvSpPr/>
          <p:nvPr/>
        </p:nvSpPr>
        <p:spPr>
          <a:xfrm flipH="1">
            <a:off x="10830240" y="39138840"/>
            <a:ext cx="9185400" cy="187740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6</a:t>
            </a:r>
            <a:r>
              <a:rPr b="0" lang="en-US" sz="2800" spc="29" strike="noStrike">
                <a:solidFill>
                  <a:schemeClr val="dk1"/>
                </a:solidFill>
                <a:latin typeface="Calibri"/>
                <a:ea typeface="ヒラギノ角ゴ Pro W3"/>
              </a:rPr>
              <a:t>: Sequence diagram of use case: cavity tuning. </a:t>
            </a:r>
            <a:r>
              <a:rPr b="0" i="1" lang="en-US" sz="2800" spc="29" strike="noStrike">
                <a:solidFill>
                  <a:schemeClr val="dk1"/>
                </a:solidFill>
                <a:latin typeface="Calibri"/>
                <a:ea typeface="ヒラギノ角ゴ Pro W3"/>
              </a:rPr>
              <a:t>Measurement 3</a:t>
            </a:r>
            <a:r>
              <a:rPr b="0" lang="en-US" sz="2800" spc="29" strike="noStrike">
                <a:solidFill>
                  <a:schemeClr val="dk1"/>
                </a:solidFill>
                <a:latin typeface="Calibri"/>
                <a:ea typeface="ヒラギノ角ゴ Pro W3"/>
              </a:rPr>
              <a:t> determines the time required to handle the tuner positions, feedback controller and set new control signals.   </a:t>
            </a:r>
            <a:endParaRPr b="0" lang="de-DE" sz="2800" spc="-1" strike="noStrike">
              <a:solidFill>
                <a:srgbClr val="000000"/>
              </a:solidFill>
              <a:latin typeface="Arial"/>
            </a:endParaRPr>
          </a:p>
        </p:txBody>
      </p:sp>
      <p:pic>
        <p:nvPicPr>
          <p:cNvPr id="33" name="Graphic 26" descr=""/>
          <p:cNvPicPr/>
          <p:nvPr/>
        </p:nvPicPr>
        <p:blipFill>
          <a:blip r:embed="rId8">
            <a:extLst>
              <a:ext uri="{96DAC541-7B7A-43D3-8B79-37D633B846F1}">
                <asvg:svgBlip xmlns:asvg="http://schemas.microsoft.com/office/drawing/2016/SVG/main" r:embed="rId9"/>
              </a:ext>
            </a:extLst>
          </a:blip>
          <a:stretch/>
        </p:blipFill>
        <p:spPr>
          <a:xfrm>
            <a:off x="759600" y="33240240"/>
            <a:ext cx="9629280" cy="5381280"/>
          </a:xfrm>
          <a:prstGeom prst="rect">
            <a:avLst/>
          </a:prstGeom>
          <a:ln w="0">
            <a:noFill/>
          </a:ln>
        </p:spPr>
      </p:pic>
      <p:graphicFrame>
        <p:nvGraphicFramePr>
          <p:cNvPr id="34" name="Table 11"/>
          <p:cNvGraphicFramePr/>
          <p:nvPr/>
        </p:nvGraphicFramePr>
        <p:xfrm>
          <a:off x="752040" y="40705560"/>
          <a:ext cx="9232200" cy="1081080"/>
        </p:xfrm>
        <a:graphic>
          <a:graphicData uri="http://schemas.openxmlformats.org/drawingml/2006/table">
            <a:tbl>
              <a:tblPr/>
              <a:tblGrid>
                <a:gridCol w="1639800"/>
                <a:gridCol w="1397160"/>
                <a:gridCol w="2596680"/>
                <a:gridCol w="1036080"/>
                <a:gridCol w="1159920"/>
                <a:gridCol w="1401480"/>
              </a:tblGrid>
              <a:tr h="360360">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Measurement</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Average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Standard Deviation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min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max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 of events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r>
              <a:tr h="360360">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1</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20013</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37.15</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5017</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29888</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50000</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r>
              <a:tr h="360360">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2</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4441.8</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627.41</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3759</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6354</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200000</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ffffff"/>
                      </a:solidFill>
                      <a:prstDash val="solid"/>
                    </a:lnT>
                    <a:lnB w="12240">
                      <a:solidFill>
                        <a:srgbClr val="000000"/>
                      </a:solidFill>
                      <a:prstDash val="solid"/>
                    </a:lnB>
                    <a:noFill/>
                  </a:tcPr>
                </a:tc>
              </a:tr>
            </a:tbl>
          </a:graphicData>
        </a:graphic>
      </p:graphicFrame>
      <p:graphicFrame>
        <p:nvGraphicFramePr>
          <p:cNvPr id="35" name="Table 33"/>
          <p:cNvGraphicFramePr/>
          <p:nvPr/>
        </p:nvGraphicFramePr>
        <p:xfrm>
          <a:off x="10803240" y="41071320"/>
          <a:ext cx="9211320" cy="720720"/>
        </p:xfrm>
        <a:graphic>
          <a:graphicData uri="http://schemas.openxmlformats.org/drawingml/2006/table">
            <a:tbl>
              <a:tblPr/>
              <a:tblGrid>
                <a:gridCol w="1636200"/>
                <a:gridCol w="1393920"/>
                <a:gridCol w="2590920"/>
                <a:gridCol w="1033920"/>
                <a:gridCol w="1157400"/>
                <a:gridCol w="1398600"/>
              </a:tblGrid>
              <a:tr h="360360">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Measurement</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Average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Standard Deviation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min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max [</a:t>
                      </a:r>
                      <a:r>
                        <a:rPr b="1" lang="el-GR" sz="1800" spc="-1" strike="noStrike">
                          <a:solidFill>
                            <a:schemeClr val="dk1"/>
                          </a:solidFill>
                          <a:latin typeface="Calibri"/>
                          <a:ea typeface="ヒラギノ角ゴ Pro W3"/>
                        </a:rPr>
                        <a:t>μ</a:t>
                      </a:r>
                      <a:r>
                        <a:rPr b="1" lang="de-CH" sz="1800" spc="-1" strike="noStrike">
                          <a:solidFill>
                            <a:schemeClr val="dk1"/>
                          </a:solidFill>
                          <a:latin typeface="Calibri"/>
                          <a:ea typeface="ヒラギノ角ゴ Pro W3"/>
                        </a:rPr>
                        <a: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c>
                  <a:txBody>
                    <a:bodyPr lIns="9360" rIns="9360" tIns="9360" bIns="0" anchor="ctr">
                      <a:noAutofit/>
                    </a:bodyPr>
                    <a:p>
                      <a:pPr algn="ctr" defTabSz="1993320">
                        <a:lnSpc>
                          <a:spcPct val="100000"/>
                        </a:lnSpc>
                      </a:pPr>
                      <a:r>
                        <a:rPr b="1" lang="de-CH" sz="1800" spc="-1" strike="noStrike">
                          <a:solidFill>
                            <a:schemeClr val="dk1"/>
                          </a:solidFill>
                          <a:latin typeface="Calibri"/>
                          <a:ea typeface="ヒラギノ角ゴ Pro W3"/>
                        </a:rPr>
                        <a:t># of events</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solidFill>
                      <a:schemeClr val="lt1">
                        <a:lumMod val="85000"/>
                      </a:schemeClr>
                    </a:solidFill>
                  </a:tcPr>
                </a:tc>
              </a:tr>
              <a:tr h="360360">
                <a:tc>
                  <a:txBody>
                    <a:bodyPr lIns="9360" rIns="9360" tIns="9360" bIns="0" anchor="ctr">
                      <a:noAutofit/>
                    </a:bodyPr>
                    <a:p>
                      <a:pPr algn="ctr" defTabSz="1993320">
                        <a:lnSpc>
                          <a:spcPct val="100000"/>
                        </a:lnSpc>
                      </a:pPr>
                      <a:r>
                        <a:rPr b="0" lang="de-CH" sz="1800" spc="-1" strike="noStrike">
                          <a:solidFill>
                            <a:srgbClr val="000000"/>
                          </a:solidFill>
                          <a:latin typeface="Calibri"/>
                          <a:ea typeface="ヒラギノ角ゴ Pro W3"/>
                        </a:rPr>
                        <a:t>3</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790.21</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100.6</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714</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6219</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c>
                  <a:txBody>
                    <a:bodyPr lIns="9360" rIns="9360" tIns="9360" bIns="0" anchor="ctr">
                      <a:noAutofit/>
                    </a:bodyPr>
                    <a:p>
                      <a:pPr algn="ctr" defTabSz="1993320">
                        <a:lnSpc>
                          <a:spcPct val="100000"/>
                        </a:lnSpc>
                      </a:pPr>
                      <a:r>
                        <a:rPr b="0" lang="de-CH" sz="1800" spc="-1" strike="noStrike">
                          <a:solidFill>
                            <a:schemeClr val="dk1"/>
                          </a:solidFill>
                          <a:latin typeface="Calibri"/>
                          <a:ea typeface="ヒラギノ角ゴ Pro W3"/>
                        </a:rPr>
                        <a:t>160000</a:t>
                      </a:r>
                      <a:endParaRPr b="0" lang="de-DE" sz="1800" spc="-1" strike="noStrike">
                        <a:solidFill>
                          <a:srgbClr val="000000"/>
                        </a:solidFill>
                        <a:latin typeface="Arial"/>
                      </a:endParaRPr>
                    </a:p>
                  </a:txBody>
                  <a:tcPr anchor="ctr" marL="9360" marR="9360">
                    <a:lnL w="12240">
                      <a:solidFill>
                        <a:srgbClr val="ffffff"/>
                      </a:solidFill>
                      <a:prstDash val="solid"/>
                    </a:lnL>
                    <a:lnR w="12240">
                      <a:solidFill>
                        <a:srgbClr val="ffffff"/>
                      </a:solidFill>
                      <a:prstDash val="solid"/>
                    </a:lnR>
                    <a:lnT w="12240">
                      <a:solidFill>
                        <a:srgbClr val="000000"/>
                      </a:solidFill>
                      <a:prstDash val="solid"/>
                    </a:lnT>
                    <a:lnB w="12240">
                      <a:solidFill>
                        <a:srgbClr val="000000"/>
                      </a:solidFill>
                      <a:prstDash val="solid"/>
                    </a:lnB>
                    <a:noFill/>
                  </a:tcPr>
                </a:tc>
              </a:tr>
            </a:tbl>
          </a:graphicData>
        </a:graphic>
      </p:graphicFrame>
      <p:pic>
        <p:nvPicPr>
          <p:cNvPr id="36" name="Graphic 34" descr=""/>
          <p:cNvPicPr/>
          <p:nvPr/>
        </p:nvPicPr>
        <p:blipFill>
          <a:blip r:embed="rId10">
            <a:extLst>
              <a:ext uri="{96DAC541-7B7A-43D3-8B79-37D633B846F1}">
                <asvg:svgBlip xmlns:asvg="http://schemas.microsoft.com/office/drawing/2016/SVG/main" r:embed="rId11"/>
              </a:ext>
            </a:extLst>
          </a:blip>
          <a:stretch/>
        </p:blipFill>
        <p:spPr>
          <a:xfrm>
            <a:off x="10119600" y="33231240"/>
            <a:ext cx="10200960" cy="6190920"/>
          </a:xfrm>
          <a:prstGeom prst="rect">
            <a:avLst/>
          </a:prstGeom>
          <a:ln w="0">
            <a:noFill/>
          </a:ln>
        </p:spPr>
      </p:pic>
      <p:sp>
        <p:nvSpPr>
          <p:cNvPr id="37" name="TextBox 15"/>
          <p:cNvSpPr/>
          <p:nvPr/>
        </p:nvSpPr>
        <p:spPr>
          <a:xfrm>
            <a:off x="24878160" y="26462520"/>
            <a:ext cx="2482560" cy="1706400"/>
          </a:xfrm>
          <a:prstGeom prst="rect">
            <a:avLst/>
          </a:prstGeom>
          <a:noFill/>
          <a:ln w="0">
            <a:noFill/>
          </a:ln>
        </p:spPr>
        <p:style>
          <a:lnRef idx="0"/>
          <a:fillRef idx="0"/>
          <a:effectRef idx="0"/>
          <a:fontRef idx="minor"/>
        </p:style>
        <p:txBody>
          <a:bodyPr lIns="0" rIns="0" tIns="0" bIns="0" anchor="t">
            <a:spAutoFit/>
          </a:bodyPr>
          <a:p>
            <a:pPr>
              <a:lnSpc>
                <a:spcPct val="100000"/>
              </a:lnSpc>
            </a:pPr>
            <a:r>
              <a:rPr b="0" lang="en-US" sz="1600" spc="29" strike="noStrike">
                <a:solidFill>
                  <a:schemeClr val="dk1"/>
                </a:solidFill>
                <a:latin typeface="Calibri"/>
                <a:ea typeface="ヒラギノ角ゴ Pro W3"/>
              </a:rPr>
              <a:t>Er  : </a:t>
            </a:r>
            <a:r>
              <a:rPr b="0" i="1" lang="en-US" sz="1600" spc="29" strike="noStrike">
                <a:solidFill>
                  <a:schemeClr val="dk1"/>
                </a:solidFill>
                <a:latin typeface="Calibri"/>
                <a:ea typeface="ヒラギノ角ゴ Pro W3"/>
              </a:rPr>
              <a:t>EventReceiver</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Ap : </a:t>
            </a:r>
            <a:r>
              <a:rPr b="0" i="1" lang="en-US" sz="1600" spc="29" strike="noStrike">
                <a:solidFill>
                  <a:schemeClr val="dk1"/>
                </a:solidFill>
                <a:latin typeface="Calibri"/>
                <a:ea typeface="ヒラギノ角ゴ Pro W3"/>
              </a:rPr>
              <a:t>AdcProcessor</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Sl   : </a:t>
            </a:r>
            <a:r>
              <a:rPr b="0" i="1" lang="en-US" sz="1600" spc="29" strike="noStrike">
                <a:solidFill>
                  <a:schemeClr val="dk1"/>
                </a:solidFill>
                <a:latin typeface="Calibri"/>
                <a:ea typeface="ヒラギノ角ゴ Pro W3"/>
              </a:rPr>
              <a:t>StartUpLogic</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Pf  : </a:t>
            </a:r>
            <a:r>
              <a:rPr b="0" i="1" lang="en-US" sz="1600" spc="29" strike="noStrike">
                <a:solidFill>
                  <a:schemeClr val="dk1"/>
                </a:solidFill>
                <a:latin typeface="Calibri"/>
                <a:ea typeface="ヒラギノ角ゴ Pro W3"/>
              </a:rPr>
              <a:t>ParameterForwarding</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Ss  : </a:t>
            </a:r>
            <a:r>
              <a:rPr b="0" i="1" lang="en-US" sz="1600" spc="29" strike="noStrike">
                <a:solidFill>
                  <a:schemeClr val="dk1"/>
                </a:solidFill>
                <a:latin typeface="Calibri"/>
                <a:ea typeface="ヒラギノ角ゴ Pro W3"/>
              </a:rPr>
              <a:t>SystemService</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Fc  : </a:t>
            </a:r>
            <a:r>
              <a:rPr b="0" i="1" lang="en-US" sz="1600" spc="29" strike="noStrike">
                <a:solidFill>
                  <a:schemeClr val="dk1"/>
                </a:solidFill>
                <a:latin typeface="Calibri"/>
                <a:ea typeface="ヒラギノ角ゴ Pro W3"/>
              </a:rPr>
              <a:t>FlowController</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Dp : </a:t>
            </a:r>
            <a:r>
              <a:rPr b="0" i="1" lang="en-US" sz="1600" spc="29" strike="noStrike">
                <a:solidFill>
                  <a:schemeClr val="dk1"/>
                </a:solidFill>
                <a:latin typeface="Calibri"/>
                <a:ea typeface="ヒラギノ角ゴ Pro W3"/>
              </a:rPr>
              <a:t>DataPresentation</a:t>
            </a:r>
            <a:r>
              <a:rPr b="0" lang="en-US" sz="1600" spc="29" strike="noStrike">
                <a:solidFill>
                  <a:schemeClr val="dk1"/>
                </a:solidFill>
                <a:latin typeface="Calibri"/>
                <a:ea typeface="ヒラギノ角ゴ Pro W3"/>
              </a:rPr>
              <a:t> </a:t>
            </a:r>
            <a:endParaRPr b="0" lang="de-DE" sz="1600" spc="-1" strike="noStrike">
              <a:solidFill>
                <a:srgbClr val="000000"/>
              </a:solidFill>
              <a:latin typeface="Arial"/>
            </a:endParaRPr>
          </a:p>
        </p:txBody>
      </p:sp>
      <p:sp>
        <p:nvSpPr>
          <p:cNvPr id="38" name="TextBox 31"/>
          <p:cNvSpPr/>
          <p:nvPr/>
        </p:nvSpPr>
        <p:spPr>
          <a:xfrm>
            <a:off x="27207000" y="26456760"/>
            <a:ext cx="2469240" cy="1462680"/>
          </a:xfrm>
          <a:prstGeom prst="rect">
            <a:avLst/>
          </a:prstGeom>
          <a:noFill/>
          <a:ln w="0">
            <a:noFill/>
          </a:ln>
        </p:spPr>
        <p:style>
          <a:lnRef idx="0"/>
          <a:fillRef idx="0"/>
          <a:effectRef idx="0"/>
          <a:fontRef idx="minor"/>
        </p:style>
        <p:txBody>
          <a:bodyPr lIns="0" rIns="0" tIns="0" bIns="0" anchor="t">
            <a:spAutoFit/>
          </a:bodyPr>
          <a:p>
            <a:pPr>
              <a:lnSpc>
                <a:spcPct val="100000"/>
              </a:lnSpc>
            </a:pPr>
            <a:r>
              <a:rPr b="0" lang="en-US" sz="1600" spc="29" strike="noStrike">
                <a:solidFill>
                  <a:schemeClr val="dk1"/>
                </a:solidFill>
                <a:latin typeface="Calibri"/>
                <a:ea typeface="ヒラギノ角ゴ Pro W3"/>
              </a:rPr>
              <a:t>Cs  : </a:t>
            </a:r>
            <a:r>
              <a:rPr b="0" i="1" lang="en-US" sz="1600" spc="29" strike="noStrike">
                <a:solidFill>
                  <a:schemeClr val="dk1"/>
                </a:solidFill>
                <a:latin typeface="Calibri"/>
                <a:ea typeface="ヒラギノ角ゴ Pro W3"/>
              </a:rPr>
              <a:t>CalculateStatistics</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Ct  : </a:t>
            </a:r>
            <a:r>
              <a:rPr b="0" i="1" lang="en-US" sz="1600" spc="29" strike="noStrike">
                <a:solidFill>
                  <a:schemeClr val="dk1"/>
                </a:solidFill>
                <a:latin typeface="Calibri"/>
                <a:ea typeface="ヒラギノ角ゴ Pro W3"/>
              </a:rPr>
              <a:t>CavityTuning</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Sm : </a:t>
            </a:r>
            <a:r>
              <a:rPr b="0" i="1" lang="en-US" sz="1600" spc="29" strike="noStrike">
                <a:solidFill>
                  <a:schemeClr val="dk1"/>
                </a:solidFill>
                <a:latin typeface="Calibri"/>
                <a:ea typeface="ヒラギノ角ゴ Pro W3"/>
              </a:rPr>
              <a:t>StartUpFsm</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Ml  : </a:t>
            </a:r>
            <a:r>
              <a:rPr b="0" i="1" lang="en-US" sz="1600" spc="29" strike="noStrike">
                <a:solidFill>
                  <a:schemeClr val="dk1"/>
                </a:solidFill>
                <a:latin typeface="Calibri"/>
                <a:ea typeface="ヒラギノ角ゴ Pro W3"/>
              </a:rPr>
              <a:t>MessageLogger</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Ps   : </a:t>
            </a:r>
            <a:r>
              <a:rPr b="0" i="1" lang="en-US" sz="1600" spc="29" strike="noStrike">
                <a:solidFill>
                  <a:schemeClr val="dk1"/>
                </a:solidFill>
                <a:latin typeface="Calibri"/>
                <a:ea typeface="ヒラギノ角ゴ Pro W3"/>
              </a:rPr>
              <a:t>ParameterStorage</a:t>
            </a:r>
            <a:endParaRPr b="0" lang="de-DE" sz="1600" spc="-1" strike="noStrike">
              <a:solidFill>
                <a:srgbClr val="000000"/>
              </a:solidFill>
              <a:latin typeface="Arial"/>
            </a:endParaRPr>
          </a:p>
          <a:p>
            <a:pPr>
              <a:lnSpc>
                <a:spcPct val="100000"/>
              </a:lnSpc>
            </a:pPr>
            <a:r>
              <a:rPr b="0" lang="en-US" sz="1600" spc="29" strike="noStrike">
                <a:solidFill>
                  <a:schemeClr val="dk1"/>
                </a:solidFill>
                <a:latin typeface="Calibri"/>
                <a:ea typeface="ヒラギノ角ゴ Pro W3"/>
              </a:rPr>
              <a:t>Pt   : </a:t>
            </a:r>
            <a:r>
              <a:rPr b="0" i="1" lang="en-US" sz="1600" spc="29" strike="noStrike">
                <a:solidFill>
                  <a:schemeClr val="dk1"/>
                </a:solidFill>
                <a:latin typeface="Calibri"/>
                <a:ea typeface="ヒラギノ角ゴ Pro W3"/>
              </a:rPr>
              <a:t>ParameterTransmission</a:t>
            </a:r>
            <a:r>
              <a:rPr b="0" lang="en-US" sz="1600" spc="29" strike="noStrike">
                <a:solidFill>
                  <a:schemeClr val="dk1"/>
                </a:solidFill>
                <a:latin typeface="Calibri"/>
                <a:ea typeface="ヒラギノ角ゴ Pro W3"/>
              </a:rPr>
              <a:t> </a:t>
            </a:r>
            <a:endParaRPr b="0" lang="de-DE" sz="1600" spc="-1" strike="noStrike">
              <a:solidFill>
                <a:srgbClr val="000000"/>
              </a:solidFill>
              <a:latin typeface="Arial"/>
            </a:endParaRPr>
          </a:p>
        </p:txBody>
      </p:sp>
      <p:pic>
        <p:nvPicPr>
          <p:cNvPr id="39" name="Graphic 39" descr=""/>
          <p:cNvPicPr/>
          <p:nvPr/>
        </p:nvPicPr>
        <p:blipFill>
          <a:blip r:embed="rId12">
            <a:extLst>
              <a:ext uri="{96DAC541-7B7A-43D3-8B79-37D633B846F1}">
                <asvg:svgBlip xmlns:asvg="http://schemas.microsoft.com/office/drawing/2016/SVG/main" r:embed="rId13"/>
              </a:ext>
            </a:extLst>
          </a:blip>
          <a:stretch/>
        </p:blipFill>
        <p:spPr>
          <a:xfrm>
            <a:off x="19749240" y="32449680"/>
            <a:ext cx="5390280" cy="4127760"/>
          </a:xfrm>
          <a:prstGeom prst="rect">
            <a:avLst/>
          </a:prstGeom>
          <a:ln w="0">
            <a:noFill/>
          </a:ln>
        </p:spPr>
      </p:pic>
      <p:pic>
        <p:nvPicPr>
          <p:cNvPr id="40" name="Graphic 41" descr=""/>
          <p:cNvPicPr/>
          <p:nvPr/>
        </p:nvPicPr>
        <p:blipFill>
          <a:blip r:embed="rId14">
            <a:extLst>
              <a:ext uri="{96DAC541-7B7A-43D3-8B79-37D633B846F1}">
                <asvg:svgBlip xmlns:asvg="http://schemas.microsoft.com/office/drawing/2016/SVG/main" r:embed="rId15"/>
              </a:ext>
            </a:extLst>
          </a:blip>
          <a:stretch/>
        </p:blipFill>
        <p:spPr>
          <a:xfrm>
            <a:off x="24895080" y="32455440"/>
            <a:ext cx="5390280" cy="4127760"/>
          </a:xfrm>
          <a:prstGeom prst="rect">
            <a:avLst/>
          </a:prstGeom>
          <a:ln w="0">
            <a:noFill/>
          </a:ln>
        </p:spPr>
      </p:pic>
      <p:sp>
        <p:nvSpPr>
          <p:cNvPr id="41" name="Rectangle 30"/>
          <p:cNvSpPr/>
          <p:nvPr/>
        </p:nvSpPr>
        <p:spPr>
          <a:xfrm>
            <a:off x="27512280" y="35626320"/>
            <a:ext cx="905400" cy="159120"/>
          </a:xfrm>
          <a:prstGeom prst="rect">
            <a:avLst/>
          </a:prstGeom>
          <a:solidFill>
            <a:srgbClr val="525252"/>
          </a:solidFill>
          <a:ln w="9525">
            <a:noFill/>
          </a:ln>
        </p:spPr>
        <p:style>
          <a:lnRef idx="0"/>
          <a:fillRef idx="0"/>
          <a:effectRef idx="0"/>
          <a:fontRef idx="minor"/>
        </p:style>
        <p:txBody>
          <a:bodyPr numCol="1" spcCol="0" anchor="t">
            <a:noAutofit/>
          </a:bodyPr>
          <a:p>
            <a:pPr defTabSz="914400">
              <a:lnSpc>
                <a:spcPct val="100000"/>
              </a:lnSpc>
              <a:tabLst>
                <a:tab algn="l" pos="0"/>
              </a:tabLst>
            </a:pPr>
            <a:endParaRPr b="0" lang="en-US" sz="2400" spc="-1" strike="noStrike">
              <a:solidFill>
                <a:schemeClr val="dk1"/>
              </a:solidFill>
              <a:latin typeface="Times New Roman"/>
              <a:ea typeface="ヒラギノ角ゴ Pro W3"/>
            </a:endParaRPr>
          </a:p>
        </p:txBody>
      </p:sp>
      <p:sp>
        <p:nvSpPr>
          <p:cNvPr id="42" name="Rectangle 35"/>
          <p:cNvSpPr/>
          <p:nvPr/>
        </p:nvSpPr>
        <p:spPr>
          <a:xfrm>
            <a:off x="25869960" y="35626320"/>
            <a:ext cx="1490760" cy="159120"/>
          </a:xfrm>
          <a:prstGeom prst="rect">
            <a:avLst/>
          </a:prstGeom>
          <a:solidFill>
            <a:srgbClr val="ccecff"/>
          </a:solidFill>
          <a:ln w="9525">
            <a:noFill/>
          </a:ln>
        </p:spPr>
        <p:style>
          <a:lnRef idx="0"/>
          <a:fillRef idx="0"/>
          <a:effectRef idx="0"/>
          <a:fontRef idx="minor"/>
        </p:style>
        <p:txBody>
          <a:bodyPr numCol="1" spcCol="0" anchor="t">
            <a:noAutofit/>
          </a:bodyPr>
          <a:p>
            <a:pPr defTabSz="914400">
              <a:lnSpc>
                <a:spcPct val="100000"/>
              </a:lnSpc>
              <a:tabLst>
                <a:tab algn="l" pos="0"/>
              </a:tabLst>
            </a:pPr>
            <a:endParaRPr b="0" lang="en-US" sz="2400" spc="-1" strike="noStrike">
              <a:solidFill>
                <a:schemeClr val="dk1"/>
              </a:solidFill>
              <a:latin typeface="Times New Roman"/>
              <a:ea typeface="ヒラギノ角ゴ Pro W3"/>
            </a:endParaRPr>
          </a:p>
        </p:txBody>
      </p:sp>
      <p:sp>
        <p:nvSpPr>
          <p:cNvPr id="43" name="Rectangle 37"/>
          <p:cNvSpPr/>
          <p:nvPr/>
        </p:nvSpPr>
        <p:spPr>
          <a:xfrm>
            <a:off x="28533600" y="35626320"/>
            <a:ext cx="991800" cy="159120"/>
          </a:xfrm>
          <a:prstGeom prst="rect">
            <a:avLst/>
          </a:prstGeom>
          <a:solidFill>
            <a:srgbClr val="ccecff"/>
          </a:solidFill>
          <a:ln w="9525">
            <a:noFill/>
          </a:ln>
        </p:spPr>
        <p:style>
          <a:lnRef idx="0"/>
          <a:fillRef idx="0"/>
          <a:effectRef idx="0"/>
          <a:fontRef idx="minor"/>
        </p:style>
        <p:txBody>
          <a:bodyPr numCol="1" spcCol="0" anchor="t">
            <a:noAutofit/>
          </a:bodyPr>
          <a:p>
            <a:pPr defTabSz="914400">
              <a:lnSpc>
                <a:spcPct val="100000"/>
              </a:lnSpc>
              <a:tabLst>
                <a:tab algn="l" pos="0"/>
              </a:tabLst>
            </a:pPr>
            <a:endParaRPr b="0" lang="en-US" sz="2400" spc="-1" strike="noStrike">
              <a:solidFill>
                <a:schemeClr val="dk1"/>
              </a:solidFill>
              <a:latin typeface="Times New Roman"/>
              <a:ea typeface="ヒラギノ角ゴ Pro W3"/>
            </a:endParaRPr>
          </a:p>
        </p:txBody>
      </p:sp>
      <p:sp>
        <p:nvSpPr>
          <p:cNvPr id="44" name="TextBox 38"/>
          <p:cNvSpPr/>
          <p:nvPr/>
        </p:nvSpPr>
        <p:spPr>
          <a:xfrm>
            <a:off x="26381880" y="35572680"/>
            <a:ext cx="580320" cy="267480"/>
          </a:xfrm>
          <a:prstGeom prst="rect">
            <a:avLst/>
          </a:prstGeom>
          <a:noFill/>
          <a:ln w="0">
            <a:noFill/>
          </a:ln>
        </p:spPr>
        <p:style>
          <a:lnRef idx="0"/>
          <a:fillRef idx="0"/>
          <a:effectRef idx="0"/>
          <a:fontRef idx="minor"/>
        </p:style>
        <p:txBody>
          <a:bodyPr wrap="none" lIns="0" rIns="0" tIns="0" bIns="0" anchor="t">
            <a:spAutoFit/>
          </a:bodyPr>
          <a:p>
            <a:pPr>
              <a:lnSpc>
                <a:spcPct val="110000"/>
              </a:lnSpc>
              <a:spcBef>
                <a:spcPts val="799"/>
              </a:spcBef>
            </a:pPr>
            <a:r>
              <a:rPr b="0" lang="en-US" sz="1600" spc="29" strike="noStrike">
                <a:solidFill>
                  <a:schemeClr val="dk1"/>
                </a:solidFill>
                <a:latin typeface="Franklin Gothic Book"/>
                <a:ea typeface="ヒラギノ角ゴ Pro W3"/>
              </a:rPr>
              <a:t>Tuning</a:t>
            </a:r>
            <a:endParaRPr b="0" lang="de-DE" sz="1600" spc="-1" strike="noStrike">
              <a:solidFill>
                <a:srgbClr val="000000"/>
              </a:solidFill>
              <a:latin typeface="Arial"/>
            </a:endParaRPr>
          </a:p>
        </p:txBody>
      </p:sp>
      <p:sp>
        <p:nvSpPr>
          <p:cNvPr id="45" name="TextBox 40"/>
          <p:cNvSpPr/>
          <p:nvPr/>
        </p:nvSpPr>
        <p:spPr>
          <a:xfrm>
            <a:off x="28761840" y="35568000"/>
            <a:ext cx="580320" cy="267480"/>
          </a:xfrm>
          <a:prstGeom prst="rect">
            <a:avLst/>
          </a:prstGeom>
          <a:noFill/>
          <a:ln w="0">
            <a:noFill/>
          </a:ln>
        </p:spPr>
        <p:style>
          <a:lnRef idx="0"/>
          <a:fillRef idx="0"/>
          <a:effectRef idx="0"/>
          <a:fontRef idx="minor"/>
        </p:style>
        <p:txBody>
          <a:bodyPr wrap="none" lIns="0" rIns="0" tIns="0" bIns="0" anchor="t">
            <a:spAutoFit/>
          </a:bodyPr>
          <a:p>
            <a:pPr>
              <a:lnSpc>
                <a:spcPct val="110000"/>
              </a:lnSpc>
              <a:spcBef>
                <a:spcPts val="799"/>
              </a:spcBef>
            </a:pPr>
            <a:r>
              <a:rPr b="0" lang="en-US" sz="1600" spc="29" strike="noStrike">
                <a:solidFill>
                  <a:schemeClr val="dk1"/>
                </a:solidFill>
                <a:latin typeface="Franklin Gothic Book"/>
                <a:ea typeface="ヒラギノ角ゴ Pro W3"/>
              </a:rPr>
              <a:t>Tuning</a:t>
            </a:r>
            <a:endParaRPr b="0" lang="de-DE" sz="1600" spc="-1" strike="noStrike">
              <a:solidFill>
                <a:srgbClr val="000000"/>
              </a:solidFill>
              <a:latin typeface="Arial"/>
            </a:endParaRPr>
          </a:p>
        </p:txBody>
      </p:sp>
      <p:sp>
        <p:nvSpPr>
          <p:cNvPr id="46" name="TextBox 42"/>
          <p:cNvSpPr/>
          <p:nvPr/>
        </p:nvSpPr>
        <p:spPr>
          <a:xfrm>
            <a:off x="27610560" y="35572680"/>
            <a:ext cx="708480" cy="267480"/>
          </a:xfrm>
          <a:prstGeom prst="rect">
            <a:avLst/>
          </a:prstGeom>
          <a:noFill/>
          <a:ln w="0">
            <a:noFill/>
          </a:ln>
        </p:spPr>
        <p:style>
          <a:lnRef idx="0"/>
          <a:fillRef idx="0"/>
          <a:effectRef idx="0"/>
          <a:fontRef idx="minor"/>
        </p:style>
        <p:txBody>
          <a:bodyPr wrap="none" lIns="0" rIns="0" tIns="0" bIns="0" anchor="t">
            <a:spAutoFit/>
          </a:bodyPr>
          <a:p>
            <a:pPr>
              <a:lnSpc>
                <a:spcPct val="110000"/>
              </a:lnSpc>
              <a:spcBef>
                <a:spcPts val="799"/>
              </a:spcBef>
            </a:pPr>
            <a:r>
              <a:rPr b="0" lang="en-US" sz="1600" spc="29" strike="noStrike">
                <a:solidFill>
                  <a:schemeClr val="lt1"/>
                </a:solidFill>
                <a:latin typeface="Franklin Gothic Book"/>
                <a:ea typeface="ヒラギノ角ゴ Pro W3"/>
              </a:rPr>
              <a:t>Position</a:t>
            </a:r>
            <a:endParaRPr b="0" lang="de-DE" sz="1600" spc="-1" strike="noStrike">
              <a:solidFill>
                <a:srgbClr val="000000"/>
              </a:solidFill>
              <a:latin typeface="Arial"/>
            </a:endParaRPr>
          </a:p>
        </p:txBody>
      </p:sp>
      <p:sp>
        <p:nvSpPr>
          <p:cNvPr id="47" name="TextBox 36"/>
          <p:cNvSpPr/>
          <p:nvPr/>
        </p:nvSpPr>
        <p:spPr>
          <a:xfrm flipH="1">
            <a:off x="20193120" y="36542880"/>
            <a:ext cx="4656240" cy="140796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7</a:t>
            </a:r>
            <a:r>
              <a:rPr b="0" lang="en-US" sz="2800" spc="29" strike="noStrike">
                <a:solidFill>
                  <a:schemeClr val="dk1"/>
                </a:solidFill>
                <a:latin typeface="Calibri"/>
                <a:ea typeface="ヒラギノ角ゴ Pro W3"/>
              </a:rPr>
              <a:t>: Long-term behavior of the phase tuning error over approximately three days. </a:t>
            </a:r>
            <a:endParaRPr b="0" lang="de-DE" sz="2800" spc="-1" strike="noStrike">
              <a:solidFill>
                <a:srgbClr val="000000"/>
              </a:solidFill>
              <a:latin typeface="Arial"/>
            </a:endParaRPr>
          </a:p>
        </p:txBody>
      </p:sp>
      <p:sp>
        <p:nvSpPr>
          <p:cNvPr id="48" name="TextBox 43"/>
          <p:cNvSpPr/>
          <p:nvPr/>
        </p:nvSpPr>
        <p:spPr>
          <a:xfrm flipH="1">
            <a:off x="25241760" y="36546480"/>
            <a:ext cx="4284000" cy="2346840"/>
          </a:xfrm>
          <a:prstGeom prst="rect">
            <a:avLst/>
          </a:prstGeom>
          <a:noFill/>
          <a:ln w="0">
            <a:noFill/>
          </a:ln>
        </p:spPr>
        <p:style>
          <a:lnRef idx="0"/>
          <a:fillRef idx="0"/>
          <a:effectRef idx="0"/>
          <a:fontRef idx="minor"/>
        </p:style>
        <p:txBody>
          <a:bodyPr lIns="0" rIns="0" tIns="0" bIns="0" anchor="t">
            <a:spAutoFit/>
          </a:bodyPr>
          <a:p>
            <a:pPr algn="just">
              <a:lnSpc>
                <a:spcPct val="110000"/>
              </a:lnSpc>
              <a:spcBef>
                <a:spcPts val="1400"/>
              </a:spcBef>
            </a:pPr>
            <a:r>
              <a:rPr b="1" lang="en-US" sz="2800" spc="29" strike="noStrike">
                <a:solidFill>
                  <a:schemeClr val="dk1"/>
                </a:solidFill>
                <a:latin typeface="Calibri"/>
                <a:ea typeface="ヒラギノ角ゴ Pro W3"/>
              </a:rPr>
              <a:t>Figure 8</a:t>
            </a:r>
            <a:r>
              <a:rPr b="0" lang="en-US" sz="2800" spc="29" strike="noStrike">
                <a:solidFill>
                  <a:schemeClr val="dk1"/>
                </a:solidFill>
                <a:latin typeface="Calibri"/>
                <a:ea typeface="ヒラギノ角ゴ Pro W3"/>
              </a:rPr>
              <a:t>: Phase error when transitioning between two operating states. A smooth transition is crucial for operations.</a:t>
            </a:r>
            <a:endParaRPr b="0" lang="de-DE" sz="2800" spc="-1" strike="noStrike">
              <a:solidFill>
                <a:srgbClr val="000000"/>
              </a:solidFill>
              <a:latin typeface="Arial"/>
            </a:endParaRPr>
          </a:p>
        </p:txBody>
      </p:sp>
      <p:sp>
        <p:nvSpPr>
          <p:cNvPr id="49" name="TextBox 44"/>
          <p:cNvSpPr/>
          <p:nvPr/>
        </p:nvSpPr>
        <p:spPr>
          <a:xfrm flipH="1">
            <a:off x="20185560" y="38982960"/>
            <a:ext cx="9338040" cy="3360600"/>
          </a:xfrm>
          <a:prstGeom prst="rect">
            <a:avLst/>
          </a:prstGeom>
          <a:solidFill>
            <a:schemeClr val="bg1">
              <a:lumMod val="85000"/>
              <a:alpha val="45000"/>
            </a:schemeClr>
          </a:solidFill>
          <a:ln w="25400">
            <a:solidFill>
              <a:srgbClr val="ffffff">
                <a:lumMod val="50000"/>
              </a:srgbClr>
            </a:solidFill>
            <a:round/>
          </a:ln>
        </p:spPr>
        <p:style>
          <a:lnRef idx="0"/>
          <a:fillRef idx="0"/>
          <a:effectRef idx="0"/>
          <a:fontRef idx="minor"/>
        </p:style>
        <p:txBody>
          <a:bodyPr lIns="72000" rIns="72000" tIns="72000" bIns="72000" anchor="t">
            <a:spAutoFit/>
          </a:bodyPr>
          <a:p>
            <a:pPr algn="just">
              <a:lnSpc>
                <a:spcPct val="110000"/>
              </a:lnSpc>
              <a:spcBef>
                <a:spcPts val="1199"/>
              </a:spcBef>
            </a:pPr>
            <a:r>
              <a:rPr b="0" lang="en-US" sz="2400" spc="29" strike="noStrike">
                <a:solidFill>
                  <a:schemeClr val="dk1"/>
                </a:solidFill>
                <a:latin typeface="Calibri"/>
                <a:ea typeface="ヒラギノ角ゴ Pro W3"/>
              </a:rPr>
              <a:t>All requirements have been met with this design. The test run has shown stable and smooth operation over several days. The </a:t>
            </a:r>
            <a:r>
              <a:rPr b="0" i="1" lang="en-US" sz="2400" spc="29" strike="noStrike">
                <a:solidFill>
                  <a:schemeClr val="dk1"/>
                </a:solidFill>
                <a:latin typeface="Calibri"/>
                <a:ea typeface="ヒラギノ角ゴ Pro W3"/>
              </a:rPr>
              <a:t>Measurement 2</a:t>
            </a:r>
            <a:r>
              <a:rPr b="0" lang="en-US" sz="2400" spc="29" strike="noStrike">
                <a:solidFill>
                  <a:schemeClr val="dk1"/>
                </a:solidFill>
                <a:latin typeface="Calibri"/>
                <a:ea typeface="ヒラギノ角ゴ Pro W3"/>
              </a:rPr>
              <a:t> shows that the statistics are calculated after 4.4ms. This is done every 20ms, so there is a large time margin. </a:t>
            </a:r>
            <a:r>
              <a:rPr b="0" i="1" lang="en-US" sz="2400" spc="29" strike="noStrike">
                <a:solidFill>
                  <a:schemeClr val="dk1"/>
                </a:solidFill>
                <a:latin typeface="Calibri"/>
                <a:ea typeface="ヒラギノ角ゴ Pro W3"/>
              </a:rPr>
              <a:t>Measurement 3</a:t>
            </a:r>
            <a:r>
              <a:rPr b="0" lang="en-US" sz="2400" spc="29" strike="noStrike">
                <a:solidFill>
                  <a:schemeClr val="dk1"/>
                </a:solidFill>
                <a:latin typeface="Calibri"/>
                <a:ea typeface="ヒラギノ角ゴ Pro W3"/>
              </a:rPr>
              <a:t> shows that cavity tuning takes 0.79ms and this is performed every 40ms. There is also a significant time reserve. The communication overhead resulting from the implementation of the actor model can be ignored.</a:t>
            </a:r>
            <a:endParaRPr b="0" lang="de-DE" sz="2400" spc="-1" strike="noStrike">
              <a:solidFill>
                <a:srgbClr val="000000"/>
              </a:solidFill>
              <a:latin typeface="Arial"/>
            </a:endParaRPr>
          </a:p>
        </p:txBody>
      </p:sp>
      <p:sp>
        <p:nvSpPr>
          <p:cNvPr id="50" name="TextBox 45"/>
          <p:cNvSpPr/>
          <p:nvPr/>
        </p:nvSpPr>
        <p:spPr>
          <a:xfrm>
            <a:off x="20060280" y="38043360"/>
            <a:ext cx="9493920" cy="912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2701"/>
              </a:spcBef>
            </a:pPr>
            <a:r>
              <a:rPr b="1" lang="en-US" sz="5400" spc="-1" strike="noStrike">
                <a:solidFill>
                  <a:schemeClr val="dk1"/>
                </a:solidFill>
                <a:latin typeface="Calibri"/>
                <a:ea typeface="Calibri"/>
              </a:rPr>
              <a:t>Conclusion</a:t>
            </a:r>
            <a:endParaRPr b="0" lang="de-DE" sz="5400" spc="-1" strike="noStrike">
              <a:solidFill>
                <a:srgbClr val="000000"/>
              </a:solidFill>
              <a:latin typeface="Arial"/>
            </a:endParaRPr>
          </a:p>
        </p:txBody>
      </p:sp>
      <p:pic>
        <p:nvPicPr>
          <p:cNvPr id="51" name="Graphic 46" descr=""/>
          <p:cNvPicPr/>
          <p:nvPr/>
        </p:nvPicPr>
        <p:blipFill>
          <a:blip r:embed="rId16">
            <a:extLst>
              <a:ext uri="{96DAC541-7B7A-43D3-8B79-37D633B846F1}">
                <asvg:svgBlip xmlns:asvg="http://schemas.microsoft.com/office/drawing/2016/SVG/main" r:embed="rId17"/>
              </a:ext>
            </a:extLst>
          </a:blip>
          <a:stretch/>
        </p:blipFill>
        <p:spPr>
          <a:xfrm>
            <a:off x="10112400" y="22134240"/>
            <a:ext cx="10065240" cy="677268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52" name="Gruppierung 1"/>
          <p:cNvGrpSpPr/>
          <p:nvPr/>
        </p:nvGrpSpPr>
        <p:grpSpPr>
          <a:xfrm>
            <a:off x="4876920" y="12936600"/>
            <a:ext cx="20170080" cy="15755760"/>
            <a:chOff x="4876920" y="12936600"/>
            <a:chExt cx="20170080" cy="15755760"/>
          </a:xfrm>
        </p:grpSpPr>
        <p:sp>
          <p:nvSpPr>
            <p:cNvPr id="53" name="Rechteck 2"/>
            <p:cNvSpPr/>
            <p:nvPr/>
          </p:nvSpPr>
          <p:spPr>
            <a:xfrm>
              <a:off x="4876920" y="16326360"/>
              <a:ext cx="1601280" cy="1601280"/>
            </a:xfrm>
            <a:prstGeom prst="rect">
              <a:avLst/>
            </a:prstGeom>
            <a:solidFill>
              <a:srgbClr val="fdca00"/>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54" name="Rechteck 3"/>
            <p:cNvSpPr/>
            <p:nvPr/>
          </p:nvSpPr>
          <p:spPr>
            <a:xfrm>
              <a:off x="6823080" y="16326360"/>
              <a:ext cx="1601280" cy="1601280"/>
            </a:xfrm>
            <a:prstGeom prst="rect">
              <a:avLst/>
            </a:prstGeom>
            <a:solidFill>
              <a:srgbClr val="fed43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55" name="Rechteck 4"/>
            <p:cNvSpPr/>
            <p:nvPr/>
          </p:nvSpPr>
          <p:spPr>
            <a:xfrm>
              <a:off x="8769240" y="16326360"/>
              <a:ext cx="1601280" cy="1601280"/>
            </a:xfrm>
            <a:prstGeom prst="rect">
              <a:avLst/>
            </a:prstGeom>
            <a:solidFill>
              <a:srgbClr val="fede7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56" name="Rechteck 5"/>
            <p:cNvSpPr/>
            <p:nvPr/>
          </p:nvSpPr>
          <p:spPr>
            <a:xfrm>
              <a:off x="10694880" y="16326360"/>
              <a:ext cx="1601280" cy="1601280"/>
            </a:xfrm>
            <a:prstGeom prst="rect">
              <a:avLst/>
            </a:prstGeom>
            <a:solidFill>
              <a:srgbClr val="ffeaa8"/>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57" name="Rechteck 6"/>
            <p:cNvSpPr/>
            <p:nvPr/>
          </p:nvSpPr>
          <p:spPr>
            <a:xfrm>
              <a:off x="12620520" y="16326360"/>
              <a:ext cx="1601280" cy="1601280"/>
            </a:xfrm>
            <a:prstGeom prst="rect">
              <a:avLst/>
            </a:prstGeom>
            <a:solidFill>
              <a:srgbClr val="fff5d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58" name="Rechteck 7"/>
            <p:cNvSpPr/>
            <p:nvPr/>
          </p:nvSpPr>
          <p:spPr>
            <a:xfrm>
              <a:off x="4876920" y="18292680"/>
              <a:ext cx="1601280" cy="1601280"/>
            </a:xfrm>
            <a:prstGeom prst="rect">
              <a:avLst/>
            </a:prstGeom>
            <a:solidFill>
              <a:srgbClr val="eb5b00"/>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59" name="Rechteck 8"/>
            <p:cNvSpPr/>
            <p:nvPr/>
          </p:nvSpPr>
          <p:spPr>
            <a:xfrm>
              <a:off x="6823080" y="18292680"/>
              <a:ext cx="1601280" cy="1601280"/>
            </a:xfrm>
            <a:prstGeom prst="rect">
              <a:avLst/>
            </a:prstGeom>
            <a:solidFill>
              <a:srgbClr val="ee7b3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0" name="Rechteck 9"/>
            <p:cNvSpPr/>
            <p:nvPr/>
          </p:nvSpPr>
          <p:spPr>
            <a:xfrm>
              <a:off x="8769240" y="18292680"/>
              <a:ext cx="1601280" cy="1601280"/>
            </a:xfrm>
            <a:prstGeom prst="rect">
              <a:avLst/>
            </a:prstGeom>
            <a:solidFill>
              <a:srgbClr val="f29e6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1" name="Rechteck 10"/>
            <p:cNvSpPr/>
            <p:nvPr/>
          </p:nvSpPr>
          <p:spPr>
            <a:xfrm>
              <a:off x="10694880" y="18292680"/>
              <a:ext cx="1601280" cy="1601280"/>
            </a:xfrm>
            <a:prstGeom prst="rect">
              <a:avLst/>
            </a:prstGeom>
            <a:solidFill>
              <a:srgbClr val="f6c09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2" name="Rechteck 11"/>
            <p:cNvSpPr/>
            <p:nvPr/>
          </p:nvSpPr>
          <p:spPr>
            <a:xfrm>
              <a:off x="12620520" y="18292680"/>
              <a:ext cx="1601280" cy="1601280"/>
            </a:xfrm>
            <a:prstGeom prst="rect">
              <a:avLst/>
            </a:prstGeom>
            <a:solidFill>
              <a:srgbClr val="fbe1cc"/>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3" name="Rechteck 12"/>
            <p:cNvSpPr/>
            <p:nvPr/>
          </p:nvSpPr>
          <p:spPr>
            <a:xfrm>
              <a:off x="4876920" y="20238840"/>
              <a:ext cx="1601280" cy="1601280"/>
            </a:xfrm>
            <a:prstGeom prst="rect">
              <a:avLst/>
            </a:prstGeom>
            <a:solidFill>
              <a:srgbClr val="c5000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64" name="Rechteck 13"/>
            <p:cNvSpPr/>
            <p:nvPr/>
          </p:nvSpPr>
          <p:spPr>
            <a:xfrm>
              <a:off x="6823080" y="20238840"/>
              <a:ext cx="1601280" cy="1601280"/>
            </a:xfrm>
            <a:prstGeom prst="rect">
              <a:avLst/>
            </a:prstGeom>
            <a:solidFill>
              <a:srgbClr val="d0472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5" name="Rechteck 14"/>
            <p:cNvSpPr/>
            <p:nvPr/>
          </p:nvSpPr>
          <p:spPr>
            <a:xfrm>
              <a:off x="8769240" y="20238840"/>
              <a:ext cx="1601280" cy="1601280"/>
            </a:xfrm>
            <a:prstGeom prst="rect">
              <a:avLst/>
            </a:prstGeom>
            <a:solidFill>
              <a:srgbClr val="da725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6" name="Rechteck 15"/>
            <p:cNvSpPr/>
            <p:nvPr/>
          </p:nvSpPr>
          <p:spPr>
            <a:xfrm>
              <a:off x="10694880" y="20238840"/>
              <a:ext cx="1601280" cy="1601280"/>
            </a:xfrm>
            <a:prstGeom prst="rect">
              <a:avLst/>
            </a:prstGeom>
            <a:solidFill>
              <a:srgbClr val="e7a287"/>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7" name="Rechteck 16"/>
            <p:cNvSpPr/>
            <p:nvPr/>
          </p:nvSpPr>
          <p:spPr>
            <a:xfrm>
              <a:off x="12620520" y="20238840"/>
              <a:ext cx="1601280" cy="1601280"/>
            </a:xfrm>
            <a:prstGeom prst="rect">
              <a:avLst/>
            </a:prstGeom>
            <a:solidFill>
              <a:srgbClr val="f3d2c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8" name="Rechteck 17"/>
            <p:cNvSpPr/>
            <p:nvPr/>
          </p:nvSpPr>
          <p:spPr>
            <a:xfrm>
              <a:off x="4876920" y="22225680"/>
              <a:ext cx="1601280" cy="1601280"/>
            </a:xfrm>
            <a:prstGeom prst="rect">
              <a:avLst/>
            </a:prstGeom>
            <a:solidFill>
              <a:srgbClr val="85543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69" name="Rechteck 18"/>
            <p:cNvSpPr/>
            <p:nvPr/>
          </p:nvSpPr>
          <p:spPr>
            <a:xfrm>
              <a:off x="6823080" y="22225680"/>
              <a:ext cx="1601280" cy="1601280"/>
            </a:xfrm>
            <a:prstGeom prst="rect">
              <a:avLst/>
            </a:prstGeom>
            <a:solidFill>
              <a:srgbClr val="9a705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0" name="Rechteck 19"/>
            <p:cNvSpPr/>
            <p:nvPr/>
          </p:nvSpPr>
          <p:spPr>
            <a:xfrm>
              <a:off x="8769240" y="22225680"/>
              <a:ext cx="1601280" cy="1601280"/>
            </a:xfrm>
            <a:prstGeom prst="rect">
              <a:avLst/>
            </a:prstGeom>
            <a:solidFill>
              <a:srgbClr val="b2917d"/>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1" name="Rechteck 20"/>
            <p:cNvSpPr/>
            <p:nvPr/>
          </p:nvSpPr>
          <p:spPr>
            <a:xfrm>
              <a:off x="10694880" y="22225680"/>
              <a:ext cx="1601280" cy="1601280"/>
            </a:xfrm>
            <a:prstGeom prst="rect">
              <a:avLst/>
            </a:prstGeom>
            <a:solidFill>
              <a:srgbClr val="cab5a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2" name="Rechteck 21"/>
            <p:cNvSpPr/>
            <p:nvPr/>
          </p:nvSpPr>
          <p:spPr>
            <a:xfrm>
              <a:off x="12620520" y="22225680"/>
              <a:ext cx="1601280" cy="1601280"/>
            </a:xfrm>
            <a:prstGeom prst="rect">
              <a:avLst/>
            </a:prstGeom>
            <a:solidFill>
              <a:srgbClr val="e4d9d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3" name="Rechteck 22"/>
            <p:cNvSpPr/>
            <p:nvPr/>
          </p:nvSpPr>
          <p:spPr>
            <a:xfrm>
              <a:off x="4876920" y="24192000"/>
              <a:ext cx="1601280" cy="1601280"/>
            </a:xfrm>
            <a:prstGeom prst="rect">
              <a:avLst/>
            </a:prstGeom>
            <a:solidFill>
              <a:srgbClr val="8f7111"/>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74" name="Rechteck 23"/>
            <p:cNvSpPr/>
            <p:nvPr/>
          </p:nvSpPr>
          <p:spPr>
            <a:xfrm>
              <a:off x="6823080" y="24192000"/>
              <a:ext cx="1601280" cy="1601280"/>
            </a:xfrm>
            <a:prstGeom prst="rect">
              <a:avLst/>
            </a:prstGeom>
            <a:solidFill>
              <a:srgbClr val="a48841"/>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5" name="Rechteck 24"/>
            <p:cNvSpPr/>
            <p:nvPr/>
          </p:nvSpPr>
          <p:spPr>
            <a:xfrm>
              <a:off x="8769240" y="24192000"/>
              <a:ext cx="1601280" cy="1601280"/>
            </a:xfrm>
            <a:prstGeom prst="rect">
              <a:avLst/>
            </a:prstGeom>
            <a:solidFill>
              <a:srgbClr val="baa46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6" name="Rechteck 25"/>
            <p:cNvSpPr/>
            <p:nvPr/>
          </p:nvSpPr>
          <p:spPr>
            <a:xfrm>
              <a:off x="10694880" y="24192000"/>
              <a:ext cx="1601280" cy="1601280"/>
            </a:xfrm>
            <a:prstGeom prst="rect">
              <a:avLst/>
            </a:prstGeom>
            <a:solidFill>
              <a:srgbClr val="d0c19b"/>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7" name="Rechteck 26"/>
            <p:cNvSpPr/>
            <p:nvPr/>
          </p:nvSpPr>
          <p:spPr>
            <a:xfrm>
              <a:off x="12620520" y="24192000"/>
              <a:ext cx="1601280" cy="1601280"/>
            </a:xfrm>
            <a:prstGeom prst="rect">
              <a:avLst/>
            </a:prstGeom>
            <a:solidFill>
              <a:srgbClr val="e8e1c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78" name="Rechteck 27"/>
            <p:cNvSpPr/>
            <p:nvPr/>
          </p:nvSpPr>
          <p:spPr>
            <a:xfrm>
              <a:off x="4876920" y="26138160"/>
              <a:ext cx="1601280" cy="1601280"/>
            </a:xfrm>
            <a:prstGeom prst="rect">
              <a:avLst/>
            </a:prstGeom>
            <a:solidFill>
              <a:srgbClr val="82911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79" name="Rechteck 28"/>
            <p:cNvSpPr/>
            <p:nvPr/>
          </p:nvSpPr>
          <p:spPr>
            <a:xfrm>
              <a:off x="6823080" y="26138160"/>
              <a:ext cx="1601280" cy="1601280"/>
            </a:xfrm>
            <a:prstGeom prst="rect">
              <a:avLst/>
            </a:prstGeom>
            <a:solidFill>
              <a:srgbClr val="9ba34c"/>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0" name="Rechteck 29"/>
            <p:cNvSpPr/>
            <p:nvPr/>
          </p:nvSpPr>
          <p:spPr>
            <a:xfrm>
              <a:off x="8769240" y="26138160"/>
              <a:ext cx="1601280" cy="1601280"/>
            </a:xfrm>
            <a:prstGeom prst="rect">
              <a:avLst/>
            </a:prstGeom>
            <a:solidFill>
              <a:srgbClr val="b5b87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1" name="Rechteck 30"/>
            <p:cNvSpPr/>
            <p:nvPr/>
          </p:nvSpPr>
          <p:spPr>
            <a:xfrm>
              <a:off x="10694880" y="26138160"/>
              <a:ext cx="1601280" cy="1601280"/>
            </a:xfrm>
            <a:prstGeom prst="rect">
              <a:avLst/>
            </a:prstGeom>
            <a:solidFill>
              <a:srgbClr val="ced0a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2" name="Rechteck 31"/>
            <p:cNvSpPr/>
            <p:nvPr/>
          </p:nvSpPr>
          <p:spPr>
            <a:xfrm>
              <a:off x="12620520" y="26138160"/>
              <a:ext cx="1601280" cy="1601280"/>
            </a:xfrm>
            <a:prstGeom prst="rect">
              <a:avLst/>
            </a:prstGeom>
            <a:solidFill>
              <a:srgbClr val="e7e8d3"/>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3" name="Rechteck 32"/>
            <p:cNvSpPr/>
            <p:nvPr/>
          </p:nvSpPr>
          <p:spPr>
            <a:xfrm>
              <a:off x="15702120" y="16326360"/>
              <a:ext cx="1601280" cy="1601280"/>
            </a:xfrm>
            <a:prstGeom prst="rect">
              <a:avLst/>
            </a:prstGeom>
            <a:solidFill>
              <a:srgbClr val="197418"/>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4" name="Rechteck 33"/>
            <p:cNvSpPr/>
            <p:nvPr/>
          </p:nvSpPr>
          <p:spPr>
            <a:xfrm>
              <a:off x="17647920" y="16326360"/>
              <a:ext cx="1601280" cy="1601280"/>
            </a:xfrm>
            <a:prstGeom prst="rect">
              <a:avLst/>
            </a:prstGeom>
            <a:solidFill>
              <a:srgbClr val="518a4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5" name="Rechteck 34"/>
            <p:cNvSpPr/>
            <p:nvPr/>
          </p:nvSpPr>
          <p:spPr>
            <a:xfrm>
              <a:off x="19594080" y="16326360"/>
              <a:ext cx="1601280" cy="1601280"/>
            </a:xfrm>
            <a:prstGeom prst="rect">
              <a:avLst/>
            </a:prstGeom>
            <a:solidFill>
              <a:srgbClr val="7da56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6" name="Rechteck 35"/>
            <p:cNvSpPr/>
            <p:nvPr/>
          </p:nvSpPr>
          <p:spPr>
            <a:xfrm>
              <a:off x="21520080" y="16326360"/>
              <a:ext cx="1601280" cy="1601280"/>
            </a:xfrm>
            <a:prstGeom prst="rect">
              <a:avLst/>
            </a:prstGeom>
            <a:solidFill>
              <a:srgbClr val="a8c39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7" name="Rechteck 36"/>
            <p:cNvSpPr/>
            <p:nvPr/>
          </p:nvSpPr>
          <p:spPr>
            <a:xfrm>
              <a:off x="23445720" y="16326360"/>
              <a:ext cx="1601280" cy="1601280"/>
            </a:xfrm>
            <a:prstGeom prst="rect">
              <a:avLst/>
            </a:prstGeom>
            <a:solidFill>
              <a:srgbClr val="d4e2c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88" name="Rechteck 37"/>
            <p:cNvSpPr/>
            <p:nvPr/>
          </p:nvSpPr>
          <p:spPr>
            <a:xfrm>
              <a:off x="15702120" y="18292680"/>
              <a:ext cx="1601280" cy="1601280"/>
            </a:xfrm>
            <a:prstGeom prst="rect">
              <a:avLst/>
            </a:prstGeom>
            <a:solidFill>
              <a:srgbClr val="7c204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89" name="Rechteck 38"/>
            <p:cNvSpPr/>
            <p:nvPr/>
          </p:nvSpPr>
          <p:spPr>
            <a:xfrm>
              <a:off x="17647920" y="18292680"/>
              <a:ext cx="1601280" cy="1601280"/>
            </a:xfrm>
            <a:prstGeom prst="rect">
              <a:avLst/>
            </a:prstGeom>
            <a:solidFill>
              <a:srgbClr val="914967"/>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0" name="Rechteck 39"/>
            <p:cNvSpPr/>
            <p:nvPr/>
          </p:nvSpPr>
          <p:spPr>
            <a:xfrm>
              <a:off x="19594080" y="18292680"/>
              <a:ext cx="1601280" cy="1601280"/>
            </a:xfrm>
            <a:prstGeom prst="rect">
              <a:avLst/>
            </a:prstGeom>
            <a:solidFill>
              <a:srgbClr val="aa708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1" name="Rechteck 40"/>
            <p:cNvSpPr/>
            <p:nvPr/>
          </p:nvSpPr>
          <p:spPr>
            <a:xfrm>
              <a:off x="21520080" y="18292680"/>
              <a:ext cx="1601280" cy="1601280"/>
            </a:xfrm>
            <a:prstGeom prst="rect">
              <a:avLst/>
            </a:prstGeom>
            <a:solidFill>
              <a:srgbClr val="c49fa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2" name="Rechteck 41"/>
            <p:cNvSpPr/>
            <p:nvPr/>
          </p:nvSpPr>
          <p:spPr>
            <a:xfrm>
              <a:off x="23445720" y="18292680"/>
              <a:ext cx="1601280" cy="1601280"/>
            </a:xfrm>
            <a:prstGeom prst="rect">
              <a:avLst/>
            </a:prstGeom>
            <a:solidFill>
              <a:srgbClr val="e1d0d5"/>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3" name="Rechteck 42"/>
            <p:cNvSpPr/>
            <p:nvPr/>
          </p:nvSpPr>
          <p:spPr>
            <a:xfrm>
              <a:off x="15702120" y="20238840"/>
              <a:ext cx="1601280" cy="1601280"/>
            </a:xfrm>
            <a:prstGeom prst="rect">
              <a:avLst/>
            </a:prstGeom>
            <a:solidFill>
              <a:srgbClr val="003b6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94" name="Rechteck 43"/>
            <p:cNvSpPr/>
            <p:nvPr/>
          </p:nvSpPr>
          <p:spPr>
            <a:xfrm>
              <a:off x="17647920" y="20238840"/>
              <a:ext cx="1601280" cy="1601280"/>
            </a:xfrm>
            <a:prstGeom prst="rect">
              <a:avLst/>
            </a:prstGeom>
            <a:solidFill>
              <a:srgbClr val="405583"/>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5" name="Rechteck 44"/>
            <p:cNvSpPr/>
            <p:nvPr/>
          </p:nvSpPr>
          <p:spPr>
            <a:xfrm>
              <a:off x="19594080" y="20238840"/>
              <a:ext cx="1601280" cy="1601280"/>
            </a:xfrm>
            <a:prstGeom prst="rect">
              <a:avLst/>
            </a:prstGeom>
            <a:solidFill>
              <a:srgbClr val="69769e"/>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6" name="Rechteck 45"/>
            <p:cNvSpPr/>
            <p:nvPr/>
          </p:nvSpPr>
          <p:spPr>
            <a:xfrm>
              <a:off x="21520080" y="20238840"/>
              <a:ext cx="1601280" cy="1601280"/>
            </a:xfrm>
            <a:prstGeom prst="rect">
              <a:avLst/>
            </a:prstGeom>
            <a:solidFill>
              <a:srgbClr val="989fbd"/>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7" name="Rechteck 46"/>
            <p:cNvSpPr/>
            <p:nvPr/>
          </p:nvSpPr>
          <p:spPr>
            <a:xfrm>
              <a:off x="23445720" y="20238840"/>
              <a:ext cx="1601280" cy="1601280"/>
            </a:xfrm>
            <a:prstGeom prst="rect">
              <a:avLst/>
            </a:prstGeom>
            <a:solidFill>
              <a:srgbClr val="cbcfdf"/>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8" name="Rechteck 47"/>
            <p:cNvSpPr/>
            <p:nvPr/>
          </p:nvSpPr>
          <p:spPr>
            <a:xfrm>
              <a:off x="15702120" y="23178240"/>
              <a:ext cx="1601280" cy="1601280"/>
            </a:xfrm>
            <a:prstGeom prst="rect">
              <a:avLst/>
            </a:prstGeom>
            <a:solidFill>
              <a:srgbClr val="009ba2"/>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99" name="Rechteck 48"/>
            <p:cNvSpPr/>
            <p:nvPr/>
          </p:nvSpPr>
          <p:spPr>
            <a:xfrm>
              <a:off x="17647920" y="23178240"/>
              <a:ext cx="1601280" cy="1601280"/>
            </a:xfrm>
            <a:prstGeom prst="rect">
              <a:avLst/>
            </a:prstGeom>
            <a:solidFill>
              <a:srgbClr val="00adb3"/>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0" name="Rechteck 49"/>
            <p:cNvSpPr/>
            <p:nvPr/>
          </p:nvSpPr>
          <p:spPr>
            <a:xfrm>
              <a:off x="19594080" y="23178240"/>
              <a:ext cx="1601280" cy="1601280"/>
            </a:xfrm>
            <a:prstGeom prst="rect">
              <a:avLst/>
            </a:prstGeom>
            <a:solidFill>
              <a:srgbClr val="66bfc5"/>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1" name="Rechteck 50"/>
            <p:cNvSpPr/>
            <p:nvPr/>
          </p:nvSpPr>
          <p:spPr>
            <a:xfrm>
              <a:off x="21520080" y="23178240"/>
              <a:ext cx="1601280" cy="1601280"/>
            </a:xfrm>
            <a:prstGeom prst="rect">
              <a:avLst/>
            </a:prstGeom>
            <a:solidFill>
              <a:srgbClr val="a1d5d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2" name="Rechteck 51"/>
            <p:cNvSpPr/>
            <p:nvPr/>
          </p:nvSpPr>
          <p:spPr>
            <a:xfrm>
              <a:off x="23445720" y="23178240"/>
              <a:ext cx="1601280" cy="1601280"/>
            </a:xfrm>
            <a:prstGeom prst="rect">
              <a:avLst/>
            </a:prstGeom>
            <a:solidFill>
              <a:srgbClr val="d4ebed"/>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3" name="Rechteck 52"/>
            <p:cNvSpPr/>
            <p:nvPr/>
          </p:nvSpPr>
          <p:spPr>
            <a:xfrm>
              <a:off x="15702120" y="25144920"/>
              <a:ext cx="1601280" cy="1601280"/>
            </a:xfrm>
            <a:prstGeom prst="rect">
              <a:avLst/>
            </a:prstGeom>
            <a:solidFill>
              <a:srgbClr val="009ec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104" name="Rechteck 53"/>
            <p:cNvSpPr/>
            <p:nvPr/>
          </p:nvSpPr>
          <p:spPr>
            <a:xfrm>
              <a:off x="17647920" y="25144920"/>
              <a:ext cx="1601280" cy="1601280"/>
            </a:xfrm>
            <a:prstGeom prst="rect">
              <a:avLst/>
            </a:prstGeom>
            <a:solidFill>
              <a:srgbClr val="00b0cf"/>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5" name="Rechteck 54"/>
            <p:cNvSpPr/>
            <p:nvPr/>
          </p:nvSpPr>
          <p:spPr>
            <a:xfrm>
              <a:off x="19594080" y="25144920"/>
              <a:ext cx="1601280" cy="1601280"/>
            </a:xfrm>
            <a:prstGeom prst="rect">
              <a:avLst/>
            </a:prstGeom>
            <a:solidFill>
              <a:srgbClr val="62c1da"/>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6" name="Rechteck 55"/>
            <p:cNvSpPr/>
            <p:nvPr/>
          </p:nvSpPr>
          <p:spPr>
            <a:xfrm>
              <a:off x="21520080" y="25144920"/>
              <a:ext cx="1601280" cy="1601280"/>
            </a:xfrm>
            <a:prstGeom prst="rect">
              <a:avLst/>
            </a:prstGeom>
            <a:solidFill>
              <a:srgbClr val="9fd7e8"/>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7" name="Rechteck 56"/>
            <p:cNvSpPr/>
            <p:nvPr/>
          </p:nvSpPr>
          <p:spPr>
            <a:xfrm>
              <a:off x="23445720" y="25144920"/>
              <a:ext cx="1601280" cy="1601280"/>
            </a:xfrm>
            <a:prstGeom prst="rect">
              <a:avLst/>
            </a:prstGeom>
            <a:solidFill>
              <a:srgbClr val="d3ecf4"/>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08" name="Rechteck 57"/>
            <p:cNvSpPr/>
            <p:nvPr/>
          </p:nvSpPr>
          <p:spPr>
            <a:xfrm>
              <a:off x="15702120" y="27091080"/>
              <a:ext cx="1601280" cy="1601280"/>
            </a:xfrm>
            <a:prstGeom prst="rect">
              <a:avLst/>
            </a:prstGeom>
            <a:solidFill>
              <a:srgbClr val="0075a7"/>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rgbClr val="eb5b00"/>
                </a:solidFill>
                <a:latin typeface="Times New Roman"/>
                <a:ea typeface="ヒラギノ角ゴ Pro W3"/>
              </a:endParaRPr>
            </a:p>
          </p:txBody>
        </p:sp>
        <p:sp>
          <p:nvSpPr>
            <p:cNvPr id="109" name="Rechteck 58"/>
            <p:cNvSpPr/>
            <p:nvPr/>
          </p:nvSpPr>
          <p:spPr>
            <a:xfrm>
              <a:off x="17647920" y="27091080"/>
              <a:ext cx="1601280" cy="1601280"/>
            </a:xfrm>
            <a:prstGeom prst="rect">
              <a:avLst/>
            </a:prstGeom>
            <a:solidFill>
              <a:srgbClr val="368bb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0" name="Rechteck 59"/>
            <p:cNvSpPr/>
            <p:nvPr/>
          </p:nvSpPr>
          <p:spPr>
            <a:xfrm>
              <a:off x="19594080" y="27091080"/>
              <a:ext cx="1601280" cy="1601280"/>
            </a:xfrm>
            <a:prstGeom prst="rect">
              <a:avLst/>
            </a:prstGeom>
            <a:solidFill>
              <a:srgbClr val="71a3c7"/>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1" name="Rechteck 60"/>
            <p:cNvSpPr/>
            <p:nvPr/>
          </p:nvSpPr>
          <p:spPr>
            <a:xfrm>
              <a:off x="21520080" y="27091080"/>
              <a:ext cx="1601280" cy="1601280"/>
            </a:xfrm>
            <a:prstGeom prst="rect">
              <a:avLst/>
            </a:prstGeom>
            <a:solidFill>
              <a:srgbClr val="a3c0d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2" name="Rechteck 61"/>
            <p:cNvSpPr/>
            <p:nvPr/>
          </p:nvSpPr>
          <p:spPr>
            <a:xfrm>
              <a:off x="23445720" y="27091080"/>
              <a:ext cx="1601280" cy="1601280"/>
            </a:xfrm>
            <a:prstGeom prst="rect">
              <a:avLst/>
            </a:prstGeom>
            <a:solidFill>
              <a:srgbClr val="d3e1ed"/>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3" name="Textfeld 62"/>
            <p:cNvSpPr/>
            <p:nvPr/>
          </p:nvSpPr>
          <p:spPr>
            <a:xfrm>
              <a:off x="4917600" y="15676200"/>
              <a:ext cx="9263880" cy="401760"/>
            </a:xfrm>
            <a:prstGeom prst="rect">
              <a:avLst/>
            </a:prstGeom>
            <a:noFill/>
            <a:ln w="0">
              <a:noFill/>
            </a:ln>
          </p:spPr>
          <p:style>
            <a:lnRef idx="0"/>
            <a:fillRef idx="0"/>
            <a:effectRef idx="0"/>
            <a:fontRef idx="minor"/>
          </p:style>
          <p:txBody>
            <a:bodyPr lIns="0" rIns="0" tIns="0" bIns="0" anchor="t">
              <a:spAutoFit/>
            </a:bodyPr>
            <a:p>
              <a:pPr>
                <a:lnSpc>
                  <a:spcPct val="110000"/>
                </a:lnSpc>
                <a:spcBef>
                  <a:spcPts val="1199"/>
                </a:spcBef>
              </a:pPr>
              <a:r>
                <a:rPr b="0" lang="de-DE" sz="2400" spc="29" strike="noStrike">
                  <a:solidFill>
                    <a:schemeClr val="dk1"/>
                  </a:solidFill>
                  <a:latin typeface="Franklin Gothic Book"/>
                  <a:ea typeface="ヒラギノ角ゴ Pro W3"/>
                </a:rPr>
                <a:t>Wahlfarben Grafiken: 1. Wahl</a:t>
              </a:r>
              <a:endParaRPr b="0" lang="de-DE" sz="2400" spc="-1" strike="noStrike">
                <a:solidFill>
                  <a:srgbClr val="000000"/>
                </a:solidFill>
                <a:latin typeface="Arial"/>
              </a:endParaRPr>
            </a:p>
          </p:txBody>
        </p:sp>
        <p:sp>
          <p:nvSpPr>
            <p:cNvPr id="114" name="Textfeld 63"/>
            <p:cNvSpPr/>
            <p:nvPr/>
          </p:nvSpPr>
          <p:spPr>
            <a:xfrm>
              <a:off x="15702120" y="22488120"/>
              <a:ext cx="9263880" cy="401760"/>
            </a:xfrm>
            <a:prstGeom prst="rect">
              <a:avLst/>
            </a:prstGeom>
            <a:noFill/>
            <a:ln w="0">
              <a:noFill/>
            </a:ln>
          </p:spPr>
          <p:style>
            <a:lnRef idx="0"/>
            <a:fillRef idx="0"/>
            <a:effectRef idx="0"/>
            <a:fontRef idx="minor"/>
          </p:style>
          <p:txBody>
            <a:bodyPr lIns="0" rIns="0" tIns="0" bIns="0" anchor="t">
              <a:spAutoFit/>
            </a:bodyPr>
            <a:p>
              <a:pPr>
                <a:lnSpc>
                  <a:spcPct val="110000"/>
                </a:lnSpc>
                <a:spcBef>
                  <a:spcPts val="1199"/>
                </a:spcBef>
              </a:pPr>
              <a:r>
                <a:rPr b="0" lang="de-DE" sz="2400" spc="29" strike="noStrike">
                  <a:solidFill>
                    <a:schemeClr val="dk1"/>
                  </a:solidFill>
                  <a:latin typeface="Franklin Gothic Book"/>
                  <a:ea typeface="ヒラギノ角ゴ Pro W3"/>
                </a:rPr>
                <a:t>Wahlfarben Grafiken: 2. Wahl</a:t>
              </a:r>
              <a:endParaRPr b="0" lang="de-DE" sz="2400" spc="-1" strike="noStrike">
                <a:solidFill>
                  <a:srgbClr val="000000"/>
                </a:solidFill>
                <a:latin typeface="Arial"/>
              </a:endParaRPr>
            </a:p>
          </p:txBody>
        </p:sp>
        <p:sp>
          <p:nvSpPr>
            <p:cNvPr id="115" name="Rechteck 64"/>
            <p:cNvSpPr/>
            <p:nvPr/>
          </p:nvSpPr>
          <p:spPr>
            <a:xfrm>
              <a:off x="4876920" y="13586400"/>
              <a:ext cx="1601280" cy="1601280"/>
            </a:xfrm>
            <a:prstGeom prst="rect">
              <a:avLst/>
            </a:prstGeom>
            <a:solidFill>
              <a:srgbClr val="505050"/>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6" name="Rechteck 65"/>
            <p:cNvSpPr/>
            <p:nvPr/>
          </p:nvSpPr>
          <p:spPr>
            <a:xfrm>
              <a:off x="6823080" y="13586400"/>
              <a:ext cx="1601280" cy="1601280"/>
            </a:xfrm>
            <a:prstGeom prst="rect">
              <a:avLst/>
            </a:prstGeom>
            <a:solidFill>
              <a:srgbClr val="686868"/>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7" name="Rechteck 66"/>
            <p:cNvSpPr/>
            <p:nvPr/>
          </p:nvSpPr>
          <p:spPr>
            <a:xfrm>
              <a:off x="8769240" y="13586400"/>
              <a:ext cx="1601280" cy="1601280"/>
            </a:xfrm>
            <a:prstGeom prst="rect">
              <a:avLst/>
            </a:prstGeom>
            <a:solidFill>
              <a:srgbClr val="969696"/>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8" name="Rechteck 67"/>
            <p:cNvSpPr/>
            <p:nvPr/>
          </p:nvSpPr>
          <p:spPr>
            <a:xfrm>
              <a:off x="10694880" y="13586400"/>
              <a:ext cx="1601280" cy="1601280"/>
            </a:xfrm>
            <a:prstGeom prst="rect">
              <a:avLst/>
            </a:prstGeom>
            <a:solidFill>
              <a:srgbClr val="b9b9b9"/>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19" name="Rechteck 68"/>
            <p:cNvSpPr/>
            <p:nvPr/>
          </p:nvSpPr>
          <p:spPr>
            <a:xfrm>
              <a:off x="12620520" y="13586400"/>
              <a:ext cx="1601280" cy="1601280"/>
            </a:xfrm>
            <a:prstGeom prst="rect">
              <a:avLst/>
            </a:prstGeom>
            <a:solidFill>
              <a:srgbClr val="e5e5e5"/>
            </a:solidFill>
            <a:ln w="9525">
              <a:solidFill>
                <a:srgbClr val="ffffff"/>
              </a:solidFill>
              <a:round/>
            </a:ln>
          </p:spPr>
          <p:style>
            <a:lnRef idx="0"/>
            <a:fillRef idx="0"/>
            <a:effectRef idx="0"/>
            <a:fontRef idx="minor"/>
          </p:style>
          <p:txBody>
            <a:bodyPr numCol="1" spcCol="0" anchor="t">
              <a:noAutofit/>
            </a:bodyPr>
            <a:p>
              <a:pPr defTabSz="914400">
                <a:lnSpc>
                  <a:spcPct val="100000"/>
                </a:lnSpc>
                <a:tabLst>
                  <a:tab algn="l" pos="0"/>
                </a:tabLst>
              </a:pPr>
              <a:endParaRPr b="0" lang="de-DE" sz="2400" spc="-1" strike="noStrike">
                <a:solidFill>
                  <a:schemeClr val="dk1"/>
                </a:solidFill>
                <a:latin typeface="Times New Roman"/>
                <a:ea typeface="ヒラギノ角ゴ Pro W3"/>
              </a:endParaRPr>
            </a:p>
          </p:txBody>
        </p:sp>
        <p:sp>
          <p:nvSpPr>
            <p:cNvPr id="120" name="Textfeld 69"/>
            <p:cNvSpPr/>
            <p:nvPr/>
          </p:nvSpPr>
          <p:spPr>
            <a:xfrm>
              <a:off x="4917600" y="12936600"/>
              <a:ext cx="9263880" cy="401760"/>
            </a:xfrm>
            <a:prstGeom prst="rect">
              <a:avLst/>
            </a:prstGeom>
            <a:noFill/>
            <a:ln w="0">
              <a:noFill/>
            </a:ln>
          </p:spPr>
          <p:style>
            <a:lnRef idx="0"/>
            <a:fillRef idx="0"/>
            <a:effectRef idx="0"/>
            <a:fontRef idx="minor"/>
          </p:style>
          <p:txBody>
            <a:bodyPr lIns="0" rIns="0" tIns="0" bIns="0" anchor="t">
              <a:spAutoFit/>
            </a:bodyPr>
            <a:p>
              <a:pPr>
                <a:lnSpc>
                  <a:spcPct val="110000"/>
                </a:lnSpc>
                <a:spcBef>
                  <a:spcPts val="1199"/>
                </a:spcBef>
              </a:pPr>
              <a:r>
                <a:rPr b="0" lang="de-DE" sz="2400" spc="29" strike="noStrike">
                  <a:solidFill>
                    <a:schemeClr val="dk1"/>
                  </a:solidFill>
                  <a:latin typeface="Franklin Gothic Book"/>
                  <a:ea typeface="ヒラギノ角ゴ Pro W3"/>
                </a:rPr>
                <a:t>Grundfarben PSI</a:t>
              </a:r>
              <a:endParaRPr b="0" lang="de-DE" sz="2400" spc="-1" strike="noStrike">
                <a:solidFill>
                  <a:srgbClr val="000000"/>
                </a:solidFill>
                <a:latin typeface="Arial"/>
              </a:endParaRPr>
            </a:p>
          </p:txBody>
        </p:sp>
      </p:gr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Standarddesign">
  <a:themeElements>
    <a:clrScheme name="Farbwelt des PSI">
      <a:dk1>
        <a:srgbClr val="000000"/>
      </a:dk1>
      <a:lt1>
        <a:srgbClr val="ffffff"/>
      </a:lt1>
      <a:dk2>
        <a:srgbClr val="000000"/>
      </a:dk2>
      <a:lt2>
        <a:srgbClr val="808080"/>
      </a:lt2>
      <a:accent1>
        <a:srgbClr val="fdca00"/>
      </a:accent1>
      <a:accent2>
        <a:srgbClr val="ef5b00"/>
      </a:accent2>
      <a:accent3>
        <a:srgbClr val="c50006"/>
      </a:accent3>
      <a:accent4>
        <a:srgbClr val="7c204e"/>
      </a:accent4>
      <a:accent5>
        <a:srgbClr val="003b6e"/>
      </a:accent5>
      <a:accent6>
        <a:srgbClr val="197418"/>
      </a:accent6>
      <a:hlink>
        <a:srgbClr val="000000"/>
      </a:hlink>
      <a:folHlink>
        <a:srgbClr val="808080"/>
      </a:folHlink>
    </a:clrScheme>
    <a:fontScheme name="Georgia/Calibri">
      <a:majorFont>
        <a:latin typeface="Georgia" pitchFamily="0" charset="1"/>
        <a:ea typeface="ヒラギノ角ゴ Pro W3" pitchFamily="0" charset="1"/>
        <a:cs typeface="ヒラギノ角ゴ Pro W3" pitchFamily="0" charset="1"/>
      </a:majorFont>
      <a:minorFont>
        <a:latin typeface="Calibri" pitchFamily="0" charset="1"/>
        <a:ea typeface="ヒラギノ角ゴ Pro W3" pitchFamily="0" charset="1"/>
        <a:cs typeface="ヒラギノ角ゴ Pro W3"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Scientific_Content_Poster</Template>
  <TotalTime>1</TotalTime>
  <Application>LibreOffice/24.2.2.2$Windows_X86_64 LibreOffice_project/d56cc158d8a96260b836f100ef4b4ef25d6f1a01</Application>
  <AppVersion>15.0000</AppVersion>
  <Words>1434</Words>
  <Paragraphs>107</Paragraphs>
  <Company>Paul Scherrer Institut</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2024-02-27T07:37:39Z</dcterms:created>
  <dc:creator>Jurcevic Mario</dc:creator>
  <dc:description/>
  <dc:language>de-DE</dc:language>
  <cp:lastModifiedBy/>
  <cp:lastPrinted>2024-04-15T11:56:53Z</cp:lastPrinted>
  <dcterms:modified xsi:type="dcterms:W3CDTF">2024-04-25T01:25:11Z</dcterms:modified>
  <cp:revision>406</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Custom</vt:lpwstr>
  </property>
  <property fmtid="{D5CDD505-2E9C-101B-9397-08002B2CF9AE}" pid="4" name="Slides">
    <vt:i4>2</vt:i4>
  </property>
</Properties>
</file>