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6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howGuides="1">
      <p:cViewPr varScale="1">
        <p:scale>
          <a:sx n="68" d="100"/>
          <a:sy n="68" d="100"/>
        </p:scale>
        <p:origin x="500" y="48"/>
      </p:cViewPr>
      <p:guideLst>
        <p:guide orient="horz" pos="1026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201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8" y="2660216"/>
            <a:ext cx="10728324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8" y="1124744"/>
            <a:ext cx="10728325" cy="136180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800" b="1" cap="none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7831BC-0764-4D94-B436-8046AD2DF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390AF7B-9835-4AEF-ADBF-224AF53FB4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2F77179-7DE6-490F-AFDB-836C5B895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4942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11514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221088"/>
            <a:ext cx="10728325" cy="547142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lang="de-DE" sz="1800" b="1" cap="none" spc="0" baseline="0" dirty="0">
                <a:solidFill>
                  <a:schemeClr val="accent2"/>
                </a:solidFill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1F0FB68E-EE59-46F0-A3EA-690446700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1359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58472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052736"/>
            <a:ext cx="11449050" cy="5184575"/>
          </a:xfrm>
        </p:spPr>
        <p:txBody>
          <a:bodyPr/>
          <a:lstStyle>
            <a:lvl1pPr marL="2286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 sz="2400"/>
            </a:lvl1pPr>
            <a:lvl2pPr marL="450850" indent="-23495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2pPr>
            <a:lvl3pPr marL="666750" indent="-215900">
              <a:buFont typeface="Symbol" panose="05050102010706020507" pitchFamily="18" charset="2"/>
              <a:buChar char="-"/>
              <a:defRPr sz="1800"/>
            </a:lvl3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0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le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112478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578310"/>
            <a:ext cx="11449050" cy="4190666"/>
          </a:xfrm>
        </p:spPr>
        <p:txBody>
          <a:bodyPr/>
          <a:lstStyle>
            <a:lvl1pPr marL="177800" indent="-177800">
              <a:defRPr sz="1800"/>
            </a:lvl1pPr>
            <a:lvl2pPr marL="361950" indent="-184150">
              <a:defRPr sz="1800"/>
            </a:lvl2pPr>
            <a:lvl3pPr marL="539750" indent="-177800">
              <a:defRPr sz="1800"/>
            </a:lvl3pPr>
            <a:lvl4pPr marL="717550" indent="-177800">
              <a:defRPr sz="1800"/>
            </a:lvl4pPr>
            <a:lvl5pPr marL="895350" indent="-177800">
              <a:defRPr sz="18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8D88C6F8-099A-4D39-8533-B1EEB7F052D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29624FD4-E8F5-4C76-8AB0-019D7FCEAA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92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112478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8A00DEAD-5DE0-4EC4-9106-51A82A9A0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000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A390F4-CC78-4ED1-8D50-5D59AE8D05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A5E56D-954A-4968-9BC8-DFAC877CA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3338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1C326D2C-F758-4203-BE3D-8CDB8EB309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3338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D87DCD3-D230-4056-A20A-D9CBA549CE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165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24000"/>
            <a:ext cx="11449050" cy="112478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283517E-5B20-4272-8660-1A906CDE6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F63E2467-CDE8-4456-BDC8-2E6458C092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187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9D9CA0-0D3A-430F-A273-E4F9DC8D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76105" y="6381328"/>
            <a:ext cx="1600508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00. Monat 2017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E8AF11-FB81-42DE-B82C-BAAE6442B5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Seite </a:t>
            </a:r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1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980729"/>
            <a:ext cx="11449050" cy="47966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5917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C4F5F8-9F24-424C-8284-2E94052236C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62" r:id="rId5"/>
    <p:sldLayoutId id="2147483672" r:id="rId6"/>
    <p:sldLayoutId id="2147483673" r:id="rId7"/>
    <p:sldLayoutId id="2147483666" r:id="rId8"/>
    <p:sldLayoutId id="2147483667" r:id="rId9"/>
  </p:sldLayoutIdLst>
  <p:hf hdr="0" ftr="0"/>
  <p:txStyles>
    <p:titleStyle>
      <a:lvl1pPr algn="l" defTabSz="914400" rtl="0" eaLnBrk="1" latinLnBrk="0" hangingPunct="1">
        <a:lnSpc>
          <a:spcPct val="114000"/>
        </a:lnSpc>
        <a:spcBef>
          <a:spcPct val="0"/>
        </a:spcBef>
        <a:buNone/>
        <a:defRPr sz="3200" b="1" kern="1200" cap="all" spc="1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349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60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3659" userDrawn="1">
          <p15:clr>
            <a:srgbClr val="F26B43"/>
          </p15:clr>
        </p15:guide>
        <p15:guide id="7" pos="4021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B88020EA-850E-4EAF-80A5-87B7AAA4F2D6}"/>
              </a:ext>
            </a:extLst>
          </p:cNvPr>
          <p:cNvSpPr/>
          <p:nvPr/>
        </p:nvSpPr>
        <p:spPr>
          <a:xfrm>
            <a:off x="0" y="-35544"/>
            <a:ext cx="12192000" cy="1553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CBDEF2-68C0-4158-9F72-26DE58C5F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928" y="-26858"/>
            <a:ext cx="11449050" cy="87352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Synchronization between Detector </a:t>
            </a:r>
            <a:r>
              <a:rPr lang="en-US" sz="2800" dirty="0" err="1">
                <a:solidFill>
                  <a:schemeClr val="bg1"/>
                </a:solidFill>
              </a:rPr>
              <a:t>anD</a:t>
            </a:r>
            <a:r>
              <a:rPr lang="en-US" sz="2800" dirty="0">
                <a:solidFill>
                  <a:schemeClr val="bg1"/>
                </a:solidFill>
              </a:rPr>
              <a:t> Motion in A Neutron Instrument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4D1A3F-301F-4FC1-9CB6-EE45D0E71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4653136"/>
            <a:ext cx="11784672" cy="1800199"/>
          </a:xfrm>
        </p:spPr>
        <p:txBody>
          <a:bodyPr/>
          <a:lstStyle/>
          <a:p>
            <a:r>
              <a:rPr lang="en-US" dirty="0"/>
              <a:t>Hot single crystal neutron diffractometer </a:t>
            </a:r>
            <a:r>
              <a:rPr lang="en-US" dirty="0" err="1"/>
              <a:t>HEiDi</a:t>
            </a:r>
            <a:endParaRPr lang="en-US" dirty="0"/>
          </a:p>
          <a:p>
            <a:pPr lvl="1"/>
            <a:r>
              <a:rPr lang="en-US" dirty="0"/>
              <a:t>Operated by RWTH Aachen and </a:t>
            </a:r>
            <a:r>
              <a:rPr lang="en-US" dirty="0" err="1"/>
              <a:t>Forschungszentrum</a:t>
            </a:r>
            <a:r>
              <a:rPr lang="en-US" dirty="0"/>
              <a:t> </a:t>
            </a:r>
            <a:r>
              <a:rPr lang="en-US" dirty="0" err="1"/>
              <a:t>Jülich</a:t>
            </a:r>
            <a:r>
              <a:rPr lang="en-US" dirty="0"/>
              <a:t> at fission reactor FRM II</a:t>
            </a:r>
          </a:p>
          <a:p>
            <a:pPr lvl="1"/>
            <a:r>
              <a:rPr lang="en-US" dirty="0"/>
              <a:t>Motion electronics: Siemens S7-1500 PLC + ET200S decentral periphery </a:t>
            </a:r>
          </a:p>
          <a:p>
            <a:pPr lvl="1"/>
            <a:r>
              <a:rPr lang="en-US" dirty="0"/>
              <a:t>Detector: </a:t>
            </a:r>
            <a:r>
              <a:rPr lang="en-US" baseline="30000" dirty="0"/>
              <a:t>3</a:t>
            </a:r>
            <a:r>
              <a:rPr lang="en-US" dirty="0"/>
              <a:t>He detector tube</a:t>
            </a:r>
          </a:p>
          <a:p>
            <a:r>
              <a:rPr lang="en-US" b="1" dirty="0"/>
              <a:t>GOAL: movement during measurement</a:t>
            </a:r>
          </a:p>
          <a:p>
            <a:pPr marL="2159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rafik 1">
            <a:extLst>
              <a:ext uri="{FF2B5EF4-FFF2-40B4-BE49-F238E27FC236}">
                <a16:creationId xmlns:a16="http://schemas.microsoft.com/office/drawing/2014/main" id="{C0164646-A6AA-4F3D-A34F-C788C1D72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522" y="1662404"/>
            <a:ext cx="4181684" cy="2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8ADEC6F-AA34-4705-97F7-199BF7D6CB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224" y="1709822"/>
            <a:ext cx="1924816" cy="342106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3D88417-3073-4FDC-995E-15812758B9E3}"/>
              </a:ext>
            </a:extLst>
          </p:cNvPr>
          <p:cNvSpPr txBox="1"/>
          <p:nvPr/>
        </p:nvSpPr>
        <p:spPr>
          <a:xfrm>
            <a:off x="7163581" y="3190036"/>
            <a:ext cx="1600472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Detector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3BEF7B8-72C9-4518-A19D-61532D92BCBA}"/>
              </a:ext>
            </a:extLst>
          </p:cNvPr>
          <p:cNvSpPr txBox="1"/>
          <p:nvPr/>
        </p:nvSpPr>
        <p:spPr>
          <a:xfrm>
            <a:off x="7681736" y="1933508"/>
            <a:ext cx="180020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Mono-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chromator</a:t>
            </a:r>
            <a:endParaRPr lang="en-US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9987BE0-2491-480F-A454-BA7AD93CFA31}"/>
              </a:ext>
            </a:extLst>
          </p:cNvPr>
          <p:cNvSpPr txBox="1"/>
          <p:nvPr/>
        </p:nvSpPr>
        <p:spPr>
          <a:xfrm>
            <a:off x="185224" y="2600869"/>
            <a:ext cx="1600472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Eulerian </a:t>
            </a:r>
          </a:p>
          <a:p>
            <a:pPr algn="l">
              <a:lnSpc>
                <a:spcPct val="95000"/>
              </a:lnSpc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Cradle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DE373DD7-4049-47D3-A24B-3342EB68D863}"/>
              </a:ext>
            </a:extLst>
          </p:cNvPr>
          <p:cNvCxnSpPr>
            <a:cxnSpLocks/>
          </p:cNvCxnSpPr>
          <p:nvPr/>
        </p:nvCxnSpPr>
        <p:spPr>
          <a:xfrm flipV="1">
            <a:off x="1740160" y="2916098"/>
            <a:ext cx="2160240" cy="14401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1B8EEB85-DFE1-4099-96EE-C33F1DFA688A}"/>
              </a:ext>
            </a:extLst>
          </p:cNvPr>
          <p:cNvCxnSpPr>
            <a:cxnSpLocks/>
          </p:cNvCxnSpPr>
          <p:nvPr/>
        </p:nvCxnSpPr>
        <p:spPr>
          <a:xfrm flipH="1" flipV="1">
            <a:off x="5334945" y="1933508"/>
            <a:ext cx="2376264" cy="24962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61BB7667-DE20-4BE5-BC85-28AE6BB6D17B}"/>
              </a:ext>
            </a:extLst>
          </p:cNvPr>
          <p:cNvCxnSpPr>
            <a:cxnSpLocks/>
          </p:cNvCxnSpPr>
          <p:nvPr/>
        </p:nvCxnSpPr>
        <p:spPr>
          <a:xfrm flipH="1" flipV="1">
            <a:off x="6011453" y="2512857"/>
            <a:ext cx="1152128" cy="92581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09F824DF-8BEA-48E1-A5F9-A8364E73FE09}"/>
              </a:ext>
            </a:extLst>
          </p:cNvPr>
          <p:cNvSpPr txBox="1"/>
          <p:nvPr/>
        </p:nvSpPr>
        <p:spPr>
          <a:xfrm>
            <a:off x="176854" y="892295"/>
            <a:ext cx="11728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H. Kleines, F. Suxdorf, M. Meven, W. Luberstetter, G. Brandl; J</a:t>
            </a:r>
            <a:r>
              <a:rPr lang="de-DE" dirty="0">
                <a:solidFill>
                  <a:schemeClr val="bg1"/>
                </a:solidFill>
              </a:rPr>
              <a:t>CNS-2, Forschungszentrum Jülich, Germany</a:t>
            </a:r>
          </a:p>
        </p:txBody>
      </p:sp>
    </p:spTree>
    <p:extLst>
      <p:ext uri="{BB962C8B-B14F-4D97-AF65-F5344CB8AC3E}">
        <p14:creationId xmlns:p14="http://schemas.microsoft.com/office/powerpoint/2010/main" val="2266800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28F3C5-C15F-44D7-8773-2EEC3B034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ToolBOX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Siemens S7-1500 Environment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DDE00FB-3D79-4FE4-8CA7-F7D9DD476A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55" y="1916832"/>
            <a:ext cx="2643077" cy="148673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79CEBB5-0964-4B56-85A6-8723E4687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1837770"/>
            <a:ext cx="2783632" cy="156579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CE4D1DD-4522-45BD-A01B-E15BDA5D00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2002630"/>
            <a:ext cx="629935" cy="131513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6891747-B603-4C61-A3E7-0D676E8FA3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487" y="4982915"/>
            <a:ext cx="2986086" cy="1679674"/>
          </a:xfrm>
          <a:prstGeom prst="rect">
            <a:avLst/>
          </a:prstGeom>
        </p:spPr>
      </p:pic>
      <p:pic>
        <p:nvPicPr>
          <p:cNvPr id="14" name="Grafik 92">
            <a:extLst>
              <a:ext uri="{FF2B5EF4-FFF2-40B4-BE49-F238E27FC236}">
                <a16:creationId xmlns:a16="http://schemas.microsoft.com/office/drawing/2014/main" id="{FE54AC74-2082-400E-8811-1C66DFD8B9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173" y="4982915"/>
            <a:ext cx="1815433" cy="136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912A81C-5C86-4E70-9F57-EDACC3EA34E6}"/>
              </a:ext>
            </a:extLst>
          </p:cNvPr>
          <p:cNvSpPr txBox="1"/>
          <p:nvPr/>
        </p:nvSpPr>
        <p:spPr>
          <a:xfrm>
            <a:off x="1487488" y="4483087"/>
            <a:ext cx="2986086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Electronic </a:t>
            </a:r>
            <a:r>
              <a:rPr lang="de-DE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Gearing</a:t>
            </a:r>
            <a:endParaRPr lang="de-DE" sz="24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3579F15-3312-4BB3-8EF5-C44EF22F0C71}"/>
              </a:ext>
            </a:extLst>
          </p:cNvPr>
          <p:cNvSpPr txBox="1"/>
          <p:nvPr/>
        </p:nvSpPr>
        <p:spPr>
          <a:xfrm>
            <a:off x="3411299" y="1359027"/>
            <a:ext cx="4552633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S7-1500 </a:t>
            </a:r>
            <a:r>
              <a:rPr lang="de-DE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isochronous</a:t>
            </a: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de-DE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mode</a:t>
            </a:r>
            <a:endParaRPr lang="de-DE" sz="24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1FF36B-FCBE-4221-B0F9-68B8A895050C}"/>
              </a:ext>
            </a:extLst>
          </p:cNvPr>
          <p:cNvSpPr txBox="1"/>
          <p:nvPr/>
        </p:nvSpPr>
        <p:spPr>
          <a:xfrm>
            <a:off x="8976320" y="1363080"/>
            <a:ext cx="246824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Time-</a:t>
            </a:r>
            <a:r>
              <a:rPr lang="de-DE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based</a:t>
            </a: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IO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A733B05-4236-4FC6-BA6B-6794B9B35ECB}"/>
              </a:ext>
            </a:extLst>
          </p:cNvPr>
          <p:cNvSpPr txBox="1"/>
          <p:nvPr/>
        </p:nvSpPr>
        <p:spPr>
          <a:xfrm>
            <a:off x="623392" y="1359027"/>
            <a:ext cx="246824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Profinet</a:t>
            </a: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IRT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A10DFF-E0B2-44BE-B7BF-B7AD23F6AB4B}"/>
              </a:ext>
            </a:extLst>
          </p:cNvPr>
          <p:cNvSpPr txBox="1"/>
          <p:nvPr/>
        </p:nvSpPr>
        <p:spPr>
          <a:xfrm>
            <a:off x="6331059" y="4307654"/>
            <a:ext cx="2986086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CAM Track and Measurement Input</a:t>
            </a:r>
          </a:p>
        </p:txBody>
      </p:sp>
    </p:spTree>
    <p:extLst>
      <p:ext uri="{BB962C8B-B14F-4D97-AF65-F5344CB8AC3E}">
        <p14:creationId xmlns:p14="http://schemas.microsoft.com/office/powerpoint/2010/main" val="408385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29549B-0A7B-4D1D-B84D-08DA6629D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29542"/>
            <a:ext cx="11449050" cy="584720"/>
          </a:xfrm>
        </p:spPr>
        <p:txBody>
          <a:bodyPr/>
          <a:lstStyle/>
          <a:p>
            <a:r>
              <a:rPr lang="en-US"/>
              <a:t>System Architecture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65EBD9-DAAD-44E1-80D8-B5ABDEC4D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27" y="4145009"/>
            <a:ext cx="11449050" cy="2016223"/>
          </a:xfrm>
        </p:spPr>
        <p:txBody>
          <a:bodyPr/>
          <a:lstStyle/>
          <a:p>
            <a:r>
              <a:rPr lang="en-US" dirty="0"/>
              <a:t>CAM Tracks</a:t>
            </a:r>
          </a:p>
          <a:p>
            <a:pPr lvl="1"/>
            <a:r>
              <a:rPr lang="en-US" dirty="0"/>
              <a:t>Position-based </a:t>
            </a:r>
            <a:r>
              <a:rPr lang="en-US" dirty="0" err="1"/>
              <a:t>histogramming</a:t>
            </a:r>
            <a:endParaRPr lang="en-US" dirty="0"/>
          </a:p>
          <a:p>
            <a:r>
              <a:rPr lang="en-US" dirty="0"/>
              <a:t>Diagnostics: Measurement input</a:t>
            </a:r>
          </a:p>
          <a:p>
            <a:r>
              <a:rPr lang="en-US" dirty="0"/>
              <a:t>First measurements at linear table test system</a:t>
            </a:r>
          </a:p>
          <a:p>
            <a:pPr lvl="1"/>
            <a:r>
              <a:rPr lang="en-US" dirty="0"/>
              <a:t>Position resolution at 10 mm/s: 3,6 µm</a:t>
            </a:r>
          </a:p>
          <a:p>
            <a:pPr lvl="1"/>
            <a:r>
              <a:rPr lang="en-US" dirty="0"/>
              <a:t>Potential for improvement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17B3969-6035-4DEB-8D69-B38D86D553B0}"/>
              </a:ext>
            </a:extLst>
          </p:cNvPr>
          <p:cNvCxnSpPr>
            <a:cxnSpLocks/>
          </p:cNvCxnSpPr>
          <p:nvPr/>
        </p:nvCxnSpPr>
        <p:spPr>
          <a:xfrm>
            <a:off x="6509921" y="1110449"/>
            <a:ext cx="1429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384B6885-C7D6-418D-8AD4-CCB48980F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421" y="4029515"/>
            <a:ext cx="1971950" cy="16956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93CC373-81CC-4EF8-A8EE-2823CD258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573" y="2182153"/>
            <a:ext cx="2114845" cy="1686160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DCD07F1-98BE-4EAA-A0A2-538383AE00A8}"/>
              </a:ext>
            </a:extLst>
          </p:cNvPr>
          <p:cNvCxnSpPr>
            <a:cxnSpLocks/>
          </p:cNvCxnSpPr>
          <p:nvPr/>
        </p:nvCxnSpPr>
        <p:spPr>
          <a:xfrm>
            <a:off x="4923589" y="5368627"/>
            <a:ext cx="3078641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337F2025-1670-48F9-94F8-E583DD2276E6}"/>
              </a:ext>
            </a:extLst>
          </p:cNvPr>
          <p:cNvCxnSpPr>
            <a:cxnSpLocks/>
          </p:cNvCxnSpPr>
          <p:nvPr/>
        </p:nvCxnSpPr>
        <p:spPr>
          <a:xfrm flipH="1">
            <a:off x="4923589" y="3666675"/>
            <a:ext cx="15409" cy="170195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34A49D0-5AED-428B-B361-28E69F7AA2B3}"/>
              </a:ext>
            </a:extLst>
          </p:cNvPr>
          <p:cNvCxnSpPr/>
          <p:nvPr/>
        </p:nvCxnSpPr>
        <p:spPr>
          <a:xfrm>
            <a:off x="8154134" y="3498400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710EEBC-5CC9-4784-8E40-9FE4A9C19019}"/>
              </a:ext>
            </a:extLst>
          </p:cNvPr>
          <p:cNvCxnSpPr/>
          <p:nvPr/>
        </p:nvCxnSpPr>
        <p:spPr>
          <a:xfrm>
            <a:off x="8255734" y="3498400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EABF9B3-2B18-48C9-B98A-360E18F85BAC}"/>
              </a:ext>
            </a:extLst>
          </p:cNvPr>
          <p:cNvCxnSpPr/>
          <p:nvPr/>
        </p:nvCxnSpPr>
        <p:spPr>
          <a:xfrm>
            <a:off x="8458934" y="3498400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A7AFC27-6C1B-4BFE-9D31-804F9F8978AB}"/>
              </a:ext>
            </a:extLst>
          </p:cNvPr>
          <p:cNvCxnSpPr/>
          <p:nvPr/>
        </p:nvCxnSpPr>
        <p:spPr>
          <a:xfrm>
            <a:off x="8357334" y="3498400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867575C-59BC-4B37-B479-5A26733EFF7E}"/>
              </a:ext>
            </a:extLst>
          </p:cNvPr>
          <p:cNvCxnSpPr/>
          <p:nvPr/>
        </p:nvCxnSpPr>
        <p:spPr>
          <a:xfrm>
            <a:off x="8654877" y="3498399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68EFC1D-BB69-42FD-B6D8-2B15AB5B1A57}"/>
              </a:ext>
            </a:extLst>
          </p:cNvPr>
          <p:cNvCxnSpPr/>
          <p:nvPr/>
        </p:nvCxnSpPr>
        <p:spPr>
          <a:xfrm>
            <a:off x="8756477" y="3498399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6800964-E1EE-4E6E-9B5C-A6A03E01E1FA}"/>
              </a:ext>
            </a:extLst>
          </p:cNvPr>
          <p:cNvCxnSpPr/>
          <p:nvPr/>
        </p:nvCxnSpPr>
        <p:spPr>
          <a:xfrm>
            <a:off x="9126364" y="3498399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0C6DFC9-E105-44E6-BB36-D9D0719F8A92}"/>
              </a:ext>
            </a:extLst>
          </p:cNvPr>
          <p:cNvCxnSpPr/>
          <p:nvPr/>
        </p:nvCxnSpPr>
        <p:spPr>
          <a:xfrm>
            <a:off x="9024764" y="3498399"/>
            <a:ext cx="0" cy="5311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7AE1A95-B7B6-4843-A012-CB219D5FFF74}"/>
              </a:ext>
            </a:extLst>
          </p:cNvPr>
          <p:cNvSpPr txBox="1"/>
          <p:nvPr/>
        </p:nvSpPr>
        <p:spPr>
          <a:xfrm>
            <a:off x="7659080" y="3238907"/>
            <a:ext cx="107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4 Motors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63D9176-711F-42AC-A579-40DAF22DA095}"/>
              </a:ext>
            </a:extLst>
          </p:cNvPr>
          <p:cNvSpPr txBox="1"/>
          <p:nvPr/>
        </p:nvSpPr>
        <p:spPr>
          <a:xfrm>
            <a:off x="8501845" y="3009627"/>
            <a:ext cx="954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4 SSI Encoders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DE2C417-9C0D-4255-AF21-A7B65300A333}"/>
              </a:ext>
            </a:extLst>
          </p:cNvPr>
          <p:cNvCxnSpPr/>
          <p:nvPr/>
        </p:nvCxnSpPr>
        <p:spPr>
          <a:xfrm flipV="1">
            <a:off x="9371395" y="1777724"/>
            <a:ext cx="0" cy="22517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ED4FC670-272C-44BE-A805-DB3A461DC6E8}"/>
              </a:ext>
            </a:extLst>
          </p:cNvPr>
          <p:cNvCxnSpPr>
            <a:cxnSpLocks/>
          </p:cNvCxnSpPr>
          <p:nvPr/>
        </p:nvCxnSpPr>
        <p:spPr>
          <a:xfrm flipV="1">
            <a:off x="9601720" y="3827470"/>
            <a:ext cx="0" cy="2020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554E5CDC-C96A-447D-9E80-9ACC6438077B}"/>
              </a:ext>
            </a:extLst>
          </p:cNvPr>
          <p:cNvCxnSpPr>
            <a:cxnSpLocks/>
          </p:cNvCxnSpPr>
          <p:nvPr/>
        </p:nvCxnSpPr>
        <p:spPr>
          <a:xfrm flipH="1">
            <a:off x="9371396" y="3827470"/>
            <a:ext cx="2303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DECD2343-2031-4F6D-B547-FD6B67523883}"/>
              </a:ext>
            </a:extLst>
          </p:cNvPr>
          <p:cNvSpPr txBox="1"/>
          <p:nvPr/>
        </p:nvSpPr>
        <p:spPr>
          <a:xfrm>
            <a:off x="9702501" y="3760824"/>
            <a:ext cx="1509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Feedback of CAM track to measurement input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31B3D7E7-5100-4029-BC1F-3533717C2994}"/>
              </a:ext>
            </a:extLst>
          </p:cNvPr>
          <p:cNvSpPr/>
          <p:nvPr/>
        </p:nvSpPr>
        <p:spPr>
          <a:xfrm>
            <a:off x="7938977" y="404542"/>
            <a:ext cx="2864835" cy="1411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Detector Electronics </a:t>
            </a:r>
          </a:p>
          <a:p>
            <a:pPr algn="ctr"/>
            <a:r>
              <a:rPr lang="en-US" sz="2000" b="1" dirty="0"/>
              <a:t>(Time resolved  counter)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701F9B5-858E-4E54-A3E6-9449B4708CA7}"/>
              </a:ext>
            </a:extLst>
          </p:cNvPr>
          <p:cNvSpPr txBox="1"/>
          <p:nvPr/>
        </p:nvSpPr>
        <p:spPr>
          <a:xfrm>
            <a:off x="9371394" y="2828664"/>
            <a:ext cx="9545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CAM track pulse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FEF60DFF-019F-4CC9-A54D-7062745488BD}"/>
              </a:ext>
            </a:extLst>
          </p:cNvPr>
          <p:cNvSpPr/>
          <p:nvPr/>
        </p:nvSpPr>
        <p:spPr>
          <a:xfrm>
            <a:off x="8693396" y="2078854"/>
            <a:ext cx="1632547" cy="4013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24 V to TTL</a:t>
            </a:r>
          </a:p>
        </p:txBody>
      </p:sp>
      <p:sp>
        <p:nvSpPr>
          <p:cNvPr id="29" name="Zylinder 28">
            <a:extLst>
              <a:ext uri="{FF2B5EF4-FFF2-40B4-BE49-F238E27FC236}">
                <a16:creationId xmlns:a16="http://schemas.microsoft.com/office/drawing/2014/main" id="{E3ED0D3B-E202-46DC-945E-75C72902EA68}"/>
              </a:ext>
            </a:extLst>
          </p:cNvPr>
          <p:cNvSpPr/>
          <p:nvPr/>
        </p:nvSpPr>
        <p:spPr>
          <a:xfrm rot="16200000">
            <a:off x="5221381" y="155009"/>
            <a:ext cx="691489" cy="1966586"/>
          </a:xfrm>
          <a:prstGeom prst="ca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8EDD655-C6D7-46FB-A2BC-F02C52A3BC8E}"/>
              </a:ext>
            </a:extLst>
          </p:cNvPr>
          <p:cNvSpPr txBox="1"/>
          <p:nvPr/>
        </p:nvSpPr>
        <p:spPr>
          <a:xfrm>
            <a:off x="4938998" y="925783"/>
            <a:ext cx="1429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HE-3 Tube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4849FEA-59CE-4504-96AF-C97B9F14B98E}"/>
              </a:ext>
            </a:extLst>
          </p:cNvPr>
          <p:cNvSpPr txBox="1"/>
          <p:nvPr/>
        </p:nvSpPr>
        <p:spPr>
          <a:xfrm>
            <a:off x="5492995" y="5026971"/>
            <a:ext cx="1878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92D050"/>
                </a:solidFill>
              </a:rPr>
              <a:t>Profinet IRT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E78D8B53-F8E5-47B4-8A4A-6EB5DAC2D8F6}"/>
              </a:ext>
            </a:extLst>
          </p:cNvPr>
          <p:cNvSpPr/>
          <p:nvPr/>
        </p:nvSpPr>
        <p:spPr>
          <a:xfrm>
            <a:off x="187227" y="1625529"/>
            <a:ext cx="2029217" cy="225179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/>
              <a:t>FTPS Server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D53FF55D-82DE-4CBD-8A20-A16EDCBC98CA}"/>
              </a:ext>
            </a:extLst>
          </p:cNvPr>
          <p:cNvCxnSpPr>
            <a:cxnSpLocks/>
          </p:cNvCxnSpPr>
          <p:nvPr/>
        </p:nvCxnSpPr>
        <p:spPr>
          <a:xfrm>
            <a:off x="2208131" y="3517223"/>
            <a:ext cx="25128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BDC0BB97-921C-40BC-B743-63999DDAA6C5}"/>
              </a:ext>
            </a:extLst>
          </p:cNvPr>
          <p:cNvSpPr txBox="1"/>
          <p:nvPr/>
        </p:nvSpPr>
        <p:spPr>
          <a:xfrm>
            <a:off x="2493978" y="3584684"/>
            <a:ext cx="1834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Diagnostic data from measurement input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35CA358-2E19-407E-88CD-B8E7E30A682E}"/>
              </a:ext>
            </a:extLst>
          </p:cNvPr>
          <p:cNvSpPr txBox="1"/>
          <p:nvPr/>
        </p:nvSpPr>
        <p:spPr>
          <a:xfrm rot="16200000">
            <a:off x="4533550" y="4226122"/>
            <a:ext cx="1509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S7-1500 CPU</a:t>
            </a:r>
          </a:p>
          <a:p>
            <a:r>
              <a:rPr lang="en-US" sz="1200"/>
              <a:t>1517TF-3 PN/DP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008951E-55C9-4170-9F32-DAD2FF98D498}"/>
              </a:ext>
            </a:extLst>
          </p:cNvPr>
          <p:cNvSpPr txBox="1"/>
          <p:nvPr/>
        </p:nvSpPr>
        <p:spPr>
          <a:xfrm rot="16200000">
            <a:off x="5951005" y="4201912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DI 32 x 24V DC HF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082FD95-5C26-4D77-A389-B6A4B607BE9B}"/>
              </a:ext>
            </a:extLst>
          </p:cNvPr>
          <p:cNvSpPr txBox="1"/>
          <p:nvPr/>
        </p:nvSpPr>
        <p:spPr>
          <a:xfrm rot="16200000">
            <a:off x="7602652" y="6261507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/>
              <a:t>TM PTO 4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8F38B25-5286-4752-A13A-918E7B8524A7}"/>
              </a:ext>
            </a:extLst>
          </p:cNvPr>
          <p:cNvSpPr txBox="1"/>
          <p:nvPr/>
        </p:nvSpPr>
        <p:spPr>
          <a:xfrm rot="16200000">
            <a:off x="8005564" y="6261507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/>
              <a:t>TM PosInput 2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22EFC09-4F9B-4EB7-A11B-0AE982AD10A2}"/>
              </a:ext>
            </a:extLst>
          </p:cNvPr>
          <p:cNvSpPr txBox="1"/>
          <p:nvPr/>
        </p:nvSpPr>
        <p:spPr>
          <a:xfrm rot="16200000">
            <a:off x="7205014" y="6261507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/>
              <a:t>IM 155-5 PN HF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79D2DAAC-7D84-4AAE-B159-3AF369784CA4}"/>
              </a:ext>
            </a:extLst>
          </p:cNvPr>
          <p:cNvSpPr txBox="1"/>
          <p:nvPr/>
        </p:nvSpPr>
        <p:spPr>
          <a:xfrm rot="16200000">
            <a:off x="8378299" y="6261507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/>
              <a:t>TM PosInput 2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FCA798A-3D4F-481F-A0E2-81FC8F5B19D2}"/>
              </a:ext>
            </a:extLst>
          </p:cNvPr>
          <p:cNvSpPr txBox="1"/>
          <p:nvPr/>
        </p:nvSpPr>
        <p:spPr>
          <a:xfrm rot="16200000">
            <a:off x="8785129" y="6261507"/>
            <a:ext cx="150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/>
              <a:t>TM Timer DIDQ</a:t>
            </a:r>
          </a:p>
        </p:txBody>
      </p:sp>
    </p:spTree>
    <p:extLst>
      <p:ext uri="{BB962C8B-B14F-4D97-AF65-F5344CB8AC3E}">
        <p14:creationId xmlns:p14="http://schemas.microsoft.com/office/powerpoint/2010/main" val="3889000540"/>
      </p:ext>
    </p:extLst>
  </p:cSld>
  <p:clrMapOvr>
    <a:masterClrMapping/>
  </p:clrMapOvr>
</p:sld>
</file>

<file path=ppt/theme/theme1.xml><?xml version="1.0" encoding="utf-8"?>
<a:theme xmlns:a="http://schemas.openxmlformats.org/drawingml/2006/main" name="Jülich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ülich_PowerPoint_16x9.potx" id="{96E3BAF4-763A-4252-96EB-429A37E76C9B}" vid="{FC15072B-1A6B-4630-9ABB-3D2D56FD5EF8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Juelich_PowerPoint_16x9</Template>
  <TotalTime>0</TotalTime>
  <Words>193</Words>
  <Application>Microsoft Office PowerPoint</Application>
  <PresentationFormat>Breitbild</PresentationFormat>
  <Paragraphs>43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Symbol</vt:lpstr>
      <vt:lpstr>Times New Roman</vt:lpstr>
      <vt:lpstr>Wingdings</vt:lpstr>
      <vt:lpstr>Jülich</vt:lpstr>
      <vt:lpstr>Synchronization between Detector anD Motion in A Neutron Instrument</vt:lpstr>
      <vt:lpstr>ToolBOX in the Siemens S7-1500 Environment</vt:lpstr>
      <vt:lpstr>System Architecture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der präsentation</dc:title>
  <dc:creator>admin.reisen</dc:creator>
  <cp:lastModifiedBy>Harald Kleines</cp:lastModifiedBy>
  <cp:revision>373</cp:revision>
  <dcterms:created xsi:type="dcterms:W3CDTF">2019-11-11T12:51:38Z</dcterms:created>
  <dcterms:modified xsi:type="dcterms:W3CDTF">2024-04-24T16:14:06Z</dcterms:modified>
</cp:coreProperties>
</file>