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25"/>
  </p:normalViewPr>
  <p:slideViewPr>
    <p:cSldViewPr snapToGrid="0">
      <p:cViewPr varScale="1">
        <p:scale>
          <a:sx n="56" d="100"/>
          <a:sy n="56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619125">
              <a:lnSpc>
                <a:spcPts val="4500"/>
              </a:lnSpc>
              <a:spcBef>
                <a:spcPts val="1500"/>
              </a:spcBef>
              <a:buSzTx/>
              <a:buNone/>
              <a:defRPr sz="3300" b="1" u="sng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  <a:lvl2pPr marL="0" indent="4572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2pPr>
            <a:lvl3pPr marL="0" indent="9144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3pPr>
            <a:lvl4pPr marL="0" indent="13716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4pPr>
            <a:lvl5pPr marL="0" indent="18288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lnSpc>
                <a:spcPct val="90000"/>
              </a:lnSpc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lnSpc>
                <a:spcPct val="90000"/>
              </a:lnSpc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lnSpc>
                <a:spcPct val="90000"/>
              </a:lnSpc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lnSpc>
                <a:spcPct val="90000"/>
              </a:lnSpc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lnSpc>
                <a:spcPct val="90000"/>
              </a:lnSpc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, and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,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5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</a:lstStyle>
          <a:p>
            <a:r>
              <a:t>Slide Subtitle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ts val="5400"/>
              </a:lnSpc>
              <a:spcBef>
                <a:spcPts val="1000"/>
              </a:spcBef>
            </a:lvl1pPr>
            <a:lvl2pPr>
              <a:lnSpc>
                <a:spcPts val="5400"/>
              </a:lnSpc>
              <a:spcBef>
                <a:spcPts val="1000"/>
              </a:spcBef>
            </a:lvl2pPr>
            <a:lvl3pPr>
              <a:lnSpc>
                <a:spcPts val="5400"/>
              </a:lnSpc>
              <a:spcBef>
                <a:spcPts val="1000"/>
              </a:spcBef>
            </a:lvl3pPr>
            <a:lvl4pPr>
              <a:lnSpc>
                <a:spcPts val="5400"/>
              </a:lnSpc>
              <a:spcBef>
                <a:spcPts val="1000"/>
              </a:spcBef>
            </a:lvl4pPr>
            <a:lvl5pPr>
              <a:lnSpc>
                <a:spcPts val="5400"/>
              </a:lnSpc>
              <a:spcBef>
                <a:spcPts val="1000"/>
              </a:spcBef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619125">
              <a:lnSpc>
                <a:spcPts val="4500"/>
              </a:lnSpc>
              <a:spcBef>
                <a:spcPts val="1500"/>
              </a:spcBef>
              <a:buSzTx/>
              <a:buNone/>
              <a:defRPr sz="3300" b="1" u="sng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  <a:lvl2pPr marL="0" indent="4572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2pPr>
            <a:lvl3pPr marL="0" indent="9144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3pPr>
            <a:lvl4pPr marL="0" indent="13716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4pPr>
            <a:lvl5pPr marL="0" indent="18288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  <a:lvl2pPr marL="0" indent="4572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2pPr>
            <a:lvl3pPr marL="0" indent="9144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3pPr>
            <a:lvl4pPr marL="0" indent="13716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4pPr>
            <a:lvl5pPr marL="0" indent="182880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6153" y="12762856"/>
            <a:ext cx="679197" cy="69697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,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6153" y="12762856"/>
            <a:ext cx="679197" cy="69697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ts val="6000"/>
              </a:lnSpc>
              <a:spcBef>
                <a:spcPts val="3000"/>
              </a:spcBef>
              <a:buSzTx/>
              <a:buNone/>
              <a:defRPr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6153" y="12758622"/>
            <a:ext cx="679197" cy="69697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4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5080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1176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7272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3368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9464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5560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1656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7752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384800" marR="0" indent="-508000" algn="l" defTabSz="2438338" rtl="0" latinLnBrk="0">
        <a:lnSpc>
          <a:spcPts val="5000"/>
        </a:lnSpc>
        <a:spcBef>
          <a:spcPts val="0"/>
        </a:spcBef>
        <a:spcAft>
          <a:spcPts val="0"/>
        </a:spcAft>
        <a:buClrTx/>
        <a:buSzPct val="123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n Nagasaka (ICEPP, University of Tokyo) on behalf of the ATLAS Collaboration"/>
          <p:cNvSpPr txBox="1">
            <a:spLocks noGrp="1"/>
          </p:cNvSpPr>
          <p:nvPr>
            <p:ph type="body" idx="21"/>
          </p:nvPr>
        </p:nvSpPr>
        <p:spPr>
          <a:xfrm>
            <a:off x="1231899" y="3164339"/>
            <a:ext cx="21920202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825500">
              <a:lnSpc>
                <a:spcPts val="3700"/>
              </a:lnSpc>
              <a:spcBef>
                <a:spcPts val="3000"/>
              </a:spcBef>
              <a:defRPr sz="4000" b="0" u="none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Ren Nagasaka (ICEPP, University of Tokyo) on behalf of the ATLAS Collaboration </a:t>
            </a:r>
          </a:p>
        </p:txBody>
      </p:sp>
      <p:sp>
        <p:nvSpPr>
          <p:cNvPr id="162" name="A new methodology of clock phase adjustment in a large-scale clock distribution system for HL-LHC ATLAS TGC front-end electronics"/>
          <p:cNvSpPr txBox="1">
            <a:spLocks noGrp="1"/>
          </p:cNvSpPr>
          <p:nvPr>
            <p:ph type="ctrTitle"/>
          </p:nvPr>
        </p:nvSpPr>
        <p:spPr>
          <a:xfrm>
            <a:off x="1200469" y="-25599"/>
            <a:ext cx="21367024" cy="3208039"/>
          </a:xfrm>
          <a:prstGeom prst="rect">
            <a:avLst/>
          </a:prstGeom>
        </p:spPr>
        <p:txBody>
          <a:bodyPr/>
          <a:lstStyle>
            <a:lvl1pPr defTabSz="1609303">
              <a:defRPr sz="7656" spc="-153"/>
            </a:lvl1pPr>
          </a:lstStyle>
          <a:p>
            <a:r>
              <a:t>A new methodology of clock phase adjustment in a large-scale clock distribution system for HL-LHC ATLAS TGC front-end electronics</a:t>
            </a:r>
          </a:p>
        </p:txBody>
      </p:sp>
      <p:sp>
        <p:nvSpPr>
          <p:cNvPr id="163" name="Line"/>
          <p:cNvSpPr/>
          <p:nvPr/>
        </p:nvSpPr>
        <p:spPr>
          <a:xfrm>
            <a:off x="1211170" y="3761635"/>
            <a:ext cx="21961660" cy="1"/>
          </a:xfrm>
          <a:prstGeom prst="line">
            <a:avLst/>
          </a:prstGeom>
          <a:ln w="76200">
            <a:solidFill>
              <a:srgbClr val="12329A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166" name="Group"/>
          <p:cNvGrpSpPr/>
          <p:nvPr/>
        </p:nvGrpSpPr>
        <p:grpSpPr>
          <a:xfrm>
            <a:off x="-1306075" y="12787402"/>
            <a:ext cx="25715238" cy="934779"/>
            <a:chOff x="0" y="0"/>
            <a:chExt cx="25715236" cy="934778"/>
          </a:xfrm>
        </p:grpSpPr>
        <p:sp>
          <p:nvSpPr>
            <p:cNvPr id="164" name="Rectangle"/>
            <p:cNvSpPr/>
            <p:nvPr/>
          </p:nvSpPr>
          <p:spPr>
            <a:xfrm>
              <a:off x="1280912" y="0"/>
              <a:ext cx="24434325" cy="934779"/>
            </a:xfrm>
            <a:prstGeom prst="rect">
              <a:avLst/>
            </a:prstGeom>
            <a:solidFill>
              <a:srgbClr val="12329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65" name="IEEE real time conference,  23 April 2024"/>
            <p:cNvSpPr txBox="1"/>
            <p:nvPr/>
          </p:nvSpPr>
          <p:spPr>
            <a:xfrm>
              <a:off x="0" y="211274"/>
              <a:ext cx="8032741" cy="512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r>
                <a:t>IEEE real time conference,  23 April 2024</a:t>
              </a:r>
            </a:p>
          </p:txBody>
        </p:sp>
      </p:grpSp>
      <p:sp>
        <p:nvSpPr>
          <p:cNvPr id="16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57176" y="12906303"/>
            <a:ext cx="269647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/>
          <a:lstStyle/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168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2998" y="12822991"/>
            <a:ext cx="876301" cy="86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5457" y="12800101"/>
            <a:ext cx="2904492" cy="934780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Key topic"/>
          <p:cNvSpPr txBox="1"/>
          <p:nvPr/>
        </p:nvSpPr>
        <p:spPr>
          <a:xfrm>
            <a:off x="1161080" y="3824693"/>
            <a:ext cx="19678370" cy="1058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lnSpc>
                <a:spcPct val="80000"/>
              </a:lnSpc>
              <a:defRPr sz="5000" b="1" u="sng" spc="-100">
                <a:solidFill>
                  <a:srgbClr val="000000"/>
                </a:solidFill>
              </a:defRPr>
            </a:lvl1pPr>
          </a:lstStyle>
          <a:p>
            <a:r>
              <a:t>Key topic</a:t>
            </a:r>
          </a:p>
        </p:txBody>
      </p:sp>
      <p:sp>
        <p:nvSpPr>
          <p:cNvPr id="171" name="Methodology of clock phase adjustment  for large-scale electronics system.…"/>
          <p:cNvSpPr txBox="1">
            <a:spLocks noGrp="1"/>
          </p:cNvSpPr>
          <p:nvPr>
            <p:ph type="subTitle" idx="1"/>
          </p:nvPr>
        </p:nvSpPr>
        <p:spPr>
          <a:xfrm>
            <a:off x="1153767" y="4455080"/>
            <a:ext cx="15664618" cy="856283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8000" indent="-508000" defTabSz="2438338">
              <a:lnSpc>
                <a:spcPts val="5400"/>
              </a:lnSpc>
              <a:spcBef>
                <a:spcPts val="1000"/>
              </a:spcBef>
              <a:buSzPct val="123000"/>
              <a:buChar char="•"/>
              <a:defRPr sz="4600"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Methodology of clock phase adjustment </a:t>
            </a:r>
            <a:br/>
            <a:r>
              <a:t>for large-scale electronics system.</a:t>
            </a:r>
          </a:p>
          <a:p>
            <a:pPr marL="1117600" lvl="1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ATLAS Thin Gap Chamber system:</a:t>
            </a:r>
          </a:p>
          <a:p>
            <a:pPr marL="1727200" lvl="2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1,434 front-end electronics.</a:t>
            </a:r>
          </a:p>
          <a:p>
            <a:pPr marL="1727200" lvl="2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1,434 fibers to distribute clock signals for synchronization.</a:t>
            </a:r>
          </a:p>
          <a:p>
            <a:pPr marL="1117600" lvl="1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Requirement on clock phase adjustment:</a:t>
            </a:r>
          </a:p>
          <a:p>
            <a:pPr marL="1727200" lvl="2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Well better than 1 ns precision to guarantee good performance of hit-bunch crossing assignment (BCID), regarding 25 ns bunch spacing of LHC.</a:t>
            </a:r>
          </a:p>
          <a:p>
            <a:pPr marL="2336800" lvl="3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Note: 1 ns also corresponds to precision of signal arrival timing alignment.</a:t>
            </a:r>
          </a:p>
          <a:p>
            <a:pPr marL="2336800" lvl="3" indent="-508000" defTabSz="2438338">
              <a:lnSpc>
                <a:spcPts val="5400"/>
              </a:lnSpc>
              <a:spcBef>
                <a:spcPts val="0"/>
              </a:spcBef>
              <a:buSzPct val="123000"/>
              <a:buChar char="-"/>
              <a:defRPr b="0"/>
            </a:pPr>
            <a:r>
              <a:t>Aim to O(100) ps.</a:t>
            </a:r>
          </a:p>
        </p:txBody>
      </p:sp>
      <p:pic>
        <p:nvPicPr>
          <p:cNvPr id="172" name="Detector reduce.png" descr="Detector reduc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8962" y="6249115"/>
            <a:ext cx="5947236" cy="3072739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Oval"/>
          <p:cNvSpPr/>
          <p:nvPr/>
        </p:nvSpPr>
        <p:spPr>
          <a:xfrm>
            <a:off x="18079471" y="6326043"/>
            <a:ext cx="1339051" cy="2860361"/>
          </a:xfrm>
          <a:prstGeom prst="ellips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4" name="Oval"/>
          <p:cNvSpPr/>
          <p:nvPr/>
        </p:nvSpPr>
        <p:spPr>
          <a:xfrm>
            <a:off x="20743109" y="6395031"/>
            <a:ext cx="1339050" cy="2274395"/>
          </a:xfrm>
          <a:prstGeom prst="ellips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5" name="Line"/>
          <p:cNvSpPr/>
          <p:nvPr/>
        </p:nvSpPr>
        <p:spPr>
          <a:xfrm flipH="1" flipV="1">
            <a:off x="19136796" y="8954744"/>
            <a:ext cx="499589" cy="499589"/>
          </a:xfrm>
          <a:prstGeom prst="lin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6" name="Line"/>
          <p:cNvSpPr/>
          <p:nvPr/>
        </p:nvSpPr>
        <p:spPr>
          <a:xfrm flipH="1" flipV="1">
            <a:off x="21885449" y="8441689"/>
            <a:ext cx="338286" cy="1039806"/>
          </a:xfrm>
          <a:prstGeom prst="lin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7" name="Thin Gap Chamber"/>
          <p:cNvSpPr txBox="1"/>
          <p:nvPr/>
        </p:nvSpPr>
        <p:spPr>
          <a:xfrm>
            <a:off x="19200548" y="9641045"/>
            <a:ext cx="4424173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u="sng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Thin Gap Chamber</a:t>
            </a:r>
          </a:p>
        </p:txBody>
      </p:sp>
      <p:sp>
        <p:nvSpPr>
          <p:cNvPr id="178" name="Line"/>
          <p:cNvSpPr/>
          <p:nvPr/>
        </p:nvSpPr>
        <p:spPr>
          <a:xfrm flipV="1">
            <a:off x="21412633" y="6393110"/>
            <a:ext cx="1" cy="2151956"/>
          </a:xfrm>
          <a:prstGeom prst="line">
            <a:avLst/>
          </a:prstGeom>
          <a:ln w="762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79" name="25 m"/>
          <p:cNvSpPr txBox="1"/>
          <p:nvPr/>
        </p:nvSpPr>
        <p:spPr>
          <a:xfrm>
            <a:off x="21708958" y="7214779"/>
            <a:ext cx="1139801" cy="634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25 m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oup"/>
          <p:cNvGrpSpPr/>
          <p:nvPr/>
        </p:nvGrpSpPr>
        <p:grpSpPr>
          <a:xfrm>
            <a:off x="-1306075" y="12787402"/>
            <a:ext cx="25715238" cy="934779"/>
            <a:chOff x="0" y="0"/>
            <a:chExt cx="25715236" cy="934778"/>
          </a:xfrm>
        </p:grpSpPr>
        <p:sp>
          <p:nvSpPr>
            <p:cNvPr id="181" name="Rectangle"/>
            <p:cNvSpPr/>
            <p:nvPr/>
          </p:nvSpPr>
          <p:spPr>
            <a:xfrm>
              <a:off x="1280912" y="0"/>
              <a:ext cx="24434325" cy="934779"/>
            </a:xfrm>
            <a:prstGeom prst="rect">
              <a:avLst/>
            </a:prstGeom>
            <a:solidFill>
              <a:srgbClr val="12329A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82" name="IEEE real time conference,  23 April 2024"/>
            <p:cNvSpPr txBox="1"/>
            <p:nvPr/>
          </p:nvSpPr>
          <p:spPr>
            <a:xfrm>
              <a:off x="0" y="211274"/>
              <a:ext cx="8032741" cy="512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r>
                <a:t>IEEE real time conference,  23 April 2024</a:t>
              </a:r>
            </a:p>
          </p:txBody>
        </p:sp>
      </p:grpSp>
      <p:sp>
        <p:nvSpPr>
          <p:cNvPr id="18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57176" y="12906303"/>
            <a:ext cx="269647" cy="6969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85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2998" y="12822991"/>
            <a:ext cx="876301" cy="86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5457" y="12800101"/>
            <a:ext cx="2904492" cy="934780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We conclude that phase adjustment of 1.434 front-end electronics can be done with an accuracy of ~ 50 ps (sufficient accuracy for our purpose)."/>
          <p:cNvSpPr txBox="1"/>
          <p:nvPr/>
        </p:nvSpPr>
        <p:spPr>
          <a:xfrm>
            <a:off x="910900" y="11030346"/>
            <a:ext cx="22562200" cy="1566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lnSpc>
                <a:spcPts val="5400"/>
              </a:lnSpc>
              <a:spcBef>
                <a:spcPts val="1000"/>
              </a:spcBef>
              <a:defRPr sz="5000" b="1" u="sng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conclude that phase adjustment of 1.434 front-end electronics can be done with an accuracy of ~ 50 ps (sufficient accuracy for our purpose).</a:t>
            </a:r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820" y="4751939"/>
            <a:ext cx="9624360" cy="641624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Line"/>
          <p:cNvSpPr/>
          <p:nvPr/>
        </p:nvSpPr>
        <p:spPr>
          <a:xfrm flipH="1">
            <a:off x="11104309" y="7960059"/>
            <a:ext cx="2175382" cy="1"/>
          </a:xfrm>
          <a:prstGeom prst="line">
            <a:avLst/>
          </a:prstGeom>
          <a:ln w="762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0" name="50 ps"/>
          <p:cNvSpPr txBox="1"/>
          <p:nvPr/>
        </p:nvSpPr>
        <p:spPr>
          <a:xfrm>
            <a:off x="11567236" y="8251951"/>
            <a:ext cx="1249528" cy="6348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50 ps</a:t>
            </a:r>
          </a:p>
        </p:txBody>
      </p:sp>
      <p:sp>
        <p:nvSpPr>
          <p:cNvPr id="191" name="Actual implementation of clock phase adjustment functionality in firmware and software.…"/>
          <p:cNvSpPr txBox="1"/>
          <p:nvPr/>
        </p:nvSpPr>
        <p:spPr>
          <a:xfrm>
            <a:off x="1188717" y="389416"/>
            <a:ext cx="22006566" cy="525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08000" indent="-508000" algn="l">
              <a:lnSpc>
                <a:spcPts val="5400"/>
              </a:lnSpc>
              <a:spcBef>
                <a:spcPts val="1000"/>
              </a:spcBef>
              <a:buSzPct val="123000"/>
              <a:buChar char="•"/>
              <a:defRPr sz="46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Actual implementation of clock phase adjustment functionality in firmware and software.</a:t>
            </a:r>
          </a:p>
          <a:p>
            <a:pPr marL="1117600" lvl="1" indent="-508000" algn="l">
              <a:lnSpc>
                <a:spcPts val="5400"/>
              </a:lnSpc>
              <a:buSzPct val="123000"/>
              <a:buChar char="-"/>
              <a:defRPr sz="4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Taking advantage of SoC devices, measurement, and adjustment of clock phase can be done remotely in a semi-automated manner.</a:t>
            </a:r>
          </a:p>
          <a:p>
            <a:pPr marL="508000" indent="-508000" algn="l">
              <a:lnSpc>
                <a:spcPts val="5400"/>
              </a:lnSpc>
              <a:spcBef>
                <a:spcPts val="1000"/>
              </a:spcBef>
              <a:buSzPct val="123000"/>
              <a:buChar char="•"/>
              <a:defRPr sz="46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Validation of the system and estimation of the precision of the system.</a:t>
            </a:r>
          </a:p>
          <a:p>
            <a:pPr marL="1117600" lvl="1" indent="-508000" algn="l">
              <a:lnSpc>
                <a:spcPts val="5400"/>
              </a:lnSpc>
              <a:buSzPct val="123000"/>
              <a:buChar char="-"/>
              <a:defRPr sz="4000">
                <a:solidFill>
                  <a:srgbClr val="000000"/>
                </a:solidFill>
              </a:defRPr>
            </a:pPr>
            <a:r>
              <a:t>Reproducibility validation</a:t>
            </a:r>
          </a:p>
          <a:p>
            <a:pPr marL="1117600" lvl="1" indent="-508000" algn="l">
              <a:lnSpc>
                <a:spcPts val="5400"/>
              </a:lnSpc>
              <a:buSzPct val="123000"/>
              <a:buChar char="-"/>
              <a:defRPr sz="4000">
                <a:solidFill>
                  <a:srgbClr val="000000"/>
                </a:solidFill>
              </a:defRPr>
            </a:pPr>
            <a:r>
              <a:t>Estimation of uncertainty with measurement-driven method.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FFFFFF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Macintosh PowerPoint</Application>
  <PresentationFormat>Custom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Helvetica Neue Medium</vt:lpstr>
      <vt:lpstr>21_BasicWhite</vt:lpstr>
      <vt:lpstr>A new methodology of clock phase adjustment in a large-scale clock distribution system for HL-LHC ATLAS TGC front-end electronics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methodology of clock phase adjustment in a large-scale clock distribution system for HL-LHC ATLAS TGC front-end electronics</dc:title>
  <cp:lastModifiedBy>錬 長坂</cp:lastModifiedBy>
  <cp:revision>1</cp:revision>
  <dcterms:modified xsi:type="dcterms:W3CDTF">2024-04-22T07:54:04Z</dcterms:modified>
</cp:coreProperties>
</file>