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3"/>
    <p:sldId id="319" r:id="rId4"/>
  </p:sldIdLst>
  <p:sldSz cx="12192000" cy="6858000"/>
  <p:notesSz cx="12192000" cy="6858000"/>
  <p:embeddedFontLst>
    <p:embeddedFont>
      <p:font typeface="Fira Code" charset="0"/>
      <p:regular r:id="rId10"/>
      <p:bold r:id="rId11"/>
    </p:embeddedFont>
    <p:embeddedFont>
      <p:font typeface="Fira Code Medium" charset="0"/>
      <p:regular r:id="rId12"/>
    </p:embeddedFont>
    <p:embeddedFont>
      <p:font typeface="Fira Code SemiBold" charset="0"/>
      <p:bold r:id="rId13"/>
    </p:embeddedFont>
    <p:embeddedFont>
      <p:font typeface="Arial Black" panose="020B0A04020102020204" charset="0"/>
      <p:bold r:id="rId14"/>
    </p:embeddedFont>
  </p:embeddedFontLst>
  <p:defaultTextStyle>
    <a:defPPr>
      <a:defRPr lang="zh-CN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Arial" panose="020B0604020202020204"/>
        <a:ea typeface="楷体_GB2312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Arial" panose="020B0604020202020204"/>
        <a:ea typeface="楷体_GB2312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Arial" panose="020B0604020202020204"/>
        <a:ea typeface="楷体_GB2312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Arial" panose="020B0604020202020204"/>
        <a:ea typeface="楷体_GB2312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Arial" panose="020B0604020202020204"/>
        <a:ea typeface="楷体_GB2312"/>
        <a:cs typeface="+mn-cs"/>
      </a:defRPr>
    </a:lvl5pPr>
    <a:lvl6pPr marL="2286000" algn="l" defTabSz="914400">
      <a:defRPr>
        <a:solidFill>
          <a:schemeClr val="tx1"/>
        </a:solidFill>
        <a:latin typeface="Arial" panose="020B0604020202020204"/>
        <a:ea typeface="楷体_GB2312"/>
        <a:cs typeface="+mn-cs"/>
      </a:defRPr>
    </a:lvl6pPr>
    <a:lvl7pPr marL="2743200" algn="l" defTabSz="914400">
      <a:defRPr>
        <a:solidFill>
          <a:schemeClr val="tx1"/>
        </a:solidFill>
        <a:latin typeface="Arial" panose="020B0604020202020204"/>
        <a:ea typeface="楷体_GB2312"/>
        <a:cs typeface="+mn-cs"/>
      </a:defRPr>
    </a:lvl7pPr>
    <a:lvl8pPr marL="3200400" algn="l" defTabSz="914400">
      <a:defRPr>
        <a:solidFill>
          <a:schemeClr val="tx1"/>
        </a:solidFill>
        <a:latin typeface="Arial" panose="020B0604020202020204"/>
        <a:ea typeface="楷体_GB2312"/>
        <a:cs typeface="+mn-cs"/>
      </a:defRPr>
    </a:lvl8pPr>
    <a:lvl9pPr marL="3657600" algn="l" defTabSz="914400">
      <a:defRPr>
        <a:solidFill>
          <a:schemeClr val="tx1"/>
        </a:solidFill>
        <a:latin typeface="Arial" panose="020B0604020202020204"/>
        <a:ea typeface="楷体_GB231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默认节" id="{BFAAE1C1-8F8A-4BB0-AB52-8B875BE635C3}">
          <p14:sldIdLst>
            <p14:sldId id="256"/>
            <p14:sldId id="31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595959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85714" autoAdjust="0"/>
  </p:normalViewPr>
  <p:slideViewPr>
    <p:cSldViewPr snapToGrid="0">
      <p:cViewPr varScale="1">
        <p:scale>
          <a:sx n="90" d="100"/>
          <a:sy n="90" d="100"/>
        </p:scale>
        <p:origin x="586" y="55"/>
      </p:cViewPr>
      <p:guideLst/>
    </p:cSldViewPr>
  </p:slideViewPr>
  <p:outlineViewPr>
    <p:cViewPr>
      <p:scale>
        <a:sx n="33" d="100"/>
        <a:sy n="33" d="100"/>
      </p:scale>
      <p:origin x="0" y="-16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06" d="100"/>
          <a:sy n="106" d="100"/>
        </p:scale>
        <p:origin x="819" y="24"/>
      </p:cViewPr>
      <p:guideLst>
        <p:guide orient="horz" pos="2184"/>
        <p:guide pos="383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font" Target="fonts/font5.fntdata"/><Relationship Id="rId13" Type="http://schemas.openxmlformats.org/officeDocument/2006/relationships/font" Target="fonts/font4.fntdata"/><Relationship Id="rId12" Type="http://schemas.openxmlformats.org/officeDocument/2006/relationships/font" Target="fonts/font3.fntdata"/><Relationship Id="rId11" Type="http://schemas.openxmlformats.org/officeDocument/2006/relationships/font" Target="fonts/font2.fntdata"/><Relationship Id="rId10" Type="http://schemas.openxmlformats.org/officeDocument/2006/relationships/font" Target="fonts/font1.fntdata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00D7B5-5081-4DAF-8F37-3362857B2B3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649C-087B-47AE-B38A-5404070E16E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50577" cy="498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547" tIns="45774" rIns="91547" bIns="45774" numCol="1" anchor="t" anchorCtr="0" compatLnSpc="1"/>
          <a:lstStyle>
            <a:lvl1pPr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5044" y="1"/>
            <a:ext cx="2950577" cy="498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547" tIns="45774" rIns="91547" bIns="45774" numCol="1" anchor="t" anchorCtr="0" compatLnSpc="1"/>
          <a:lstStyle>
            <a:lvl1pPr algn="r"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92075" y="746125"/>
            <a:ext cx="6623049" cy="3725863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931" y="4721424"/>
            <a:ext cx="5447341" cy="447317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547" tIns="45774" rIns="91547" bIns="45774" numCol="1" anchor="t" anchorCtr="0" compatLnSpc="1"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第二级</a:t>
            </a:r>
            <a:endParaRPr lang="zh-CN"/>
          </a:p>
          <a:p>
            <a:pPr lvl="2">
              <a:defRPr/>
            </a:pPr>
            <a:r>
              <a:rPr lang="zh-CN"/>
              <a:t>第三级</a:t>
            </a:r>
            <a:endParaRPr lang="zh-CN"/>
          </a:p>
          <a:p>
            <a:pPr lvl="3">
              <a:defRPr/>
            </a:pPr>
            <a:r>
              <a:rPr lang="zh-CN"/>
              <a:t>第四级</a:t>
            </a:r>
            <a:endParaRPr lang="zh-CN"/>
          </a:p>
          <a:p>
            <a:pPr lvl="4">
              <a:defRPr/>
            </a:pPr>
            <a:r>
              <a:rPr lang="zh-CN"/>
              <a:t>第五级</a:t>
            </a:r>
            <a:endParaRPr lang="zh-CN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39686"/>
            <a:ext cx="2950577" cy="498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547" tIns="45774" rIns="91547" bIns="45774" numCol="1" anchor="b" anchorCtr="0" compatLnSpc="1"/>
          <a:lstStyle>
            <a:lvl1pPr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5044" y="9439686"/>
            <a:ext cx="2950577" cy="49807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547" tIns="45774" rIns="91547" bIns="45774" numCol="1" anchor="b" anchorCtr="0" compatLnSpc="1"/>
          <a:lstStyle>
            <a:lvl1pPr algn="r">
              <a:defRPr sz="1200">
                <a:latin typeface="Arial" panose="020B0604020202020204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413905BD-5D49-4FAD-BC1C-E8C4C443E982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>
      <a:spcBef>
        <a:spcPts val="0"/>
      </a:spcBef>
      <a:spcAft>
        <a:spcPts val="0"/>
      </a:spcAft>
      <a:defRPr sz="1200">
        <a:solidFill>
          <a:schemeClr val="tx1"/>
        </a:solidFill>
        <a:latin typeface="Arial" panose="020B0604020202020204"/>
        <a:ea typeface="宋体" panose="02010600030101010101" pitchFamily="2" charset="-122"/>
        <a:cs typeface="+mn-cs"/>
      </a:defRPr>
    </a:lvl1pPr>
    <a:lvl2pPr marL="4572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 panose="020B0604020202020204"/>
        <a:ea typeface="宋体" panose="02010600030101010101" pitchFamily="2" charset="-122"/>
        <a:cs typeface="+mn-cs"/>
      </a:defRPr>
    </a:lvl2pPr>
    <a:lvl3pPr marL="9144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 panose="020B0604020202020204"/>
        <a:ea typeface="宋体" panose="02010600030101010101" pitchFamily="2" charset="-122"/>
        <a:cs typeface="+mn-cs"/>
      </a:defRPr>
    </a:lvl3pPr>
    <a:lvl4pPr marL="13716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 panose="020B0604020202020204"/>
        <a:ea typeface="宋体" panose="02010600030101010101" pitchFamily="2" charset="-122"/>
        <a:cs typeface="+mn-cs"/>
      </a:defRPr>
    </a:lvl4pPr>
    <a:lvl5pPr marL="1828800" algn="l">
      <a:spcBef>
        <a:spcPts val="0"/>
      </a:spcBef>
      <a:spcAft>
        <a:spcPts val="0"/>
      </a:spcAft>
      <a:defRPr sz="1200">
        <a:solidFill>
          <a:schemeClr val="tx1"/>
        </a:solidFill>
        <a:latin typeface="Arial" panose="020B0604020202020204"/>
        <a:ea typeface="宋体" panose="02010600030101010101" pitchFamily="2" charset="-122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PhAnim="0" userDrawn="1">
  <p:cSld name="标题幻灯片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zh-CN"/>
              <a:t>单击此处编辑母版副标题样式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PhAnim="0" userDrawn="1">
  <p:cSld name="标题和竖排文字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PhAnim="0" userDrawn="1">
  <p:cSld name="竖排标题与文本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 bwMode="auto">
          <a:xfrm>
            <a:off x="8724900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 bwMode="auto">
          <a:xfrm>
            <a:off x="838200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PhAnim="0" userDrawn="1">
  <p:cSld name="1_标题幻灯片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PhAnim="0" userDrawn="1">
  <p:cSld name="标题和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2056165" y="0"/>
            <a:ext cx="8079670" cy="60364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 bwMode="auto">
          <a:xfrm>
            <a:off x="628650" y="810602"/>
            <a:ext cx="5467350" cy="5366360"/>
          </a:xfrm>
        </p:spPr>
        <p:txBody>
          <a:bodyPr/>
          <a:lstStyle>
            <a:lvl2pPr>
              <a:lnSpc>
                <a:spcPct val="125000"/>
              </a:lnSpc>
              <a:defRPr/>
            </a:lvl2pPr>
            <a:lvl3pPr>
              <a:lnSpc>
                <a:spcPct val="125000"/>
              </a:lnSpc>
              <a:defRPr/>
            </a:lvl3pPr>
            <a:lvl4pPr>
              <a:lnSpc>
                <a:spcPct val="125000"/>
              </a:lnSpc>
              <a:defRPr/>
            </a:lvl4pPr>
            <a:lvl5pPr>
              <a:lnSpc>
                <a:spcPct val="125000"/>
              </a:lnSpc>
              <a:defRPr/>
            </a:lvl5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PhAnim="0" userDrawn="1">
  <p:cSld name="节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PhAnim="0" userDrawn="1">
  <p:cSld name="两栏内容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PhAnim="0" userDrawn="1">
  <p:cSld name="比较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PhAnim="0" userDrawn="1">
  <p:cSld name="仅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PhAnim="0" userDrawn="1">
  <p:cSld name="空白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PhAnim="0" userDrawn="1">
  <p:cSld name="内容与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  <a:p>
            <a:pPr lvl="1">
              <a:defRPr/>
            </a:pPr>
            <a:r>
              <a:rPr lang="zh-CN"/>
              <a:t>二级</a:t>
            </a:r>
            <a:endParaRPr lang="zh-CN"/>
          </a:p>
          <a:p>
            <a:pPr lvl="2">
              <a:defRPr/>
            </a:pPr>
            <a:r>
              <a:rPr lang="zh-CN"/>
              <a:t>三级</a:t>
            </a:r>
            <a:endParaRPr lang="zh-CN"/>
          </a:p>
          <a:p>
            <a:pPr lvl="3">
              <a:defRPr/>
            </a:pPr>
            <a:r>
              <a:rPr lang="zh-CN"/>
              <a:t>四级</a:t>
            </a:r>
            <a:endParaRPr lang="zh-CN"/>
          </a:p>
          <a:p>
            <a:pPr lvl="4">
              <a:defRPr/>
            </a:pPr>
            <a:r>
              <a:rPr lang="zh-CN"/>
              <a:t>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PhAnim="0" userDrawn="1">
  <p:cSld name="图片与标题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 bwMode="auto"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zh-CN"/>
              <a:t>单击此处编辑母版文本样式</a:t>
            </a:r>
            <a:endParaRPr 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zh-CN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zh-CN" dirty="0"/>
              <a:t>单击此处编辑母版文本样式</a:t>
            </a:r>
            <a:endParaRPr dirty="0"/>
          </a:p>
          <a:p>
            <a:pPr lvl="1">
              <a:defRPr/>
            </a:pPr>
            <a:r>
              <a:rPr lang="zh-CN" dirty="0"/>
              <a:t>二级</a:t>
            </a:r>
            <a:endParaRPr dirty="0"/>
          </a:p>
          <a:p>
            <a:pPr lvl="2">
              <a:defRPr/>
            </a:pPr>
            <a:r>
              <a:rPr lang="zh-CN" dirty="0"/>
              <a:t>三级</a:t>
            </a:r>
            <a:endParaRPr dirty="0"/>
          </a:p>
          <a:p>
            <a:pPr lvl="3">
              <a:defRPr/>
            </a:pPr>
            <a:r>
              <a:rPr lang="zh-CN" dirty="0"/>
              <a:t>四级</a:t>
            </a:r>
            <a:endParaRPr dirty="0"/>
          </a:p>
          <a:p>
            <a:pPr lvl="4">
              <a:defRPr/>
            </a:pPr>
            <a:r>
              <a:rPr lang="zh-CN" dirty="0"/>
              <a:t>五级</a:t>
            </a:r>
            <a:endParaRPr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B8F3ACD-1176-4925-B7DC-E387940D19ED}" type="datetimeFigureOut">
              <a:rPr lang="en-US" altLang="zh-CN"/>
            </a:fld>
            <a:endParaRPr 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9F19EF33-116A-4CDD-9528-C5D942E9EB3D}" type="slidenum">
              <a:rPr lang="en-US" altLang="zh-CN"/>
            </a:fld>
            <a:endParaRPr lang="zh-CN"/>
          </a:p>
        </p:txBody>
      </p:sp>
      <p:sp>
        <p:nvSpPr>
          <p:cNvPr id="9" name="燕尾形 10"/>
          <p:cNvSpPr/>
          <p:nvPr userDrawn="1"/>
        </p:nvSpPr>
        <p:spPr bwMode="auto">
          <a:xfrm>
            <a:off x="432000" y="0"/>
            <a:ext cx="288000" cy="583200"/>
          </a:xfrm>
          <a:prstGeom prst="chevron">
            <a:avLst>
              <a:gd name="adj" fmla="val 7403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zh-CN">
              <a:solidFill>
                <a:prstClr val="black"/>
              </a:solidFill>
              <a:latin typeface="仿宋" panose="02010609060101010101" charset="-122"/>
            </a:endParaRPr>
          </a:p>
        </p:txBody>
      </p:sp>
      <p:sp>
        <p:nvSpPr>
          <p:cNvPr id="19" name="矩形 18"/>
          <p:cNvSpPr/>
          <p:nvPr userDrawn="1"/>
        </p:nvSpPr>
        <p:spPr bwMode="auto">
          <a:xfrm>
            <a:off x="0" y="0"/>
            <a:ext cx="12192001" cy="583200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>
              <a:ln>
                <a:noFill/>
              </a:ln>
              <a:solidFill>
                <a:prstClr val="white"/>
              </a:solidFill>
              <a:latin typeface="仿宋" panose="02010609060101010101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20" name="五边形 9"/>
          <p:cNvSpPr/>
          <p:nvPr userDrawn="1"/>
        </p:nvSpPr>
        <p:spPr bwMode="auto">
          <a:xfrm>
            <a:off x="0" y="0"/>
            <a:ext cx="720000" cy="583200"/>
          </a:xfrm>
          <a:prstGeom prst="homePlate">
            <a:avLst>
              <a:gd name="adj" fmla="val 35845"/>
            </a:avLst>
          </a:prstGeom>
          <a:solidFill>
            <a:srgbClr val="C0504D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>
              <a:ln>
                <a:noFill/>
              </a:ln>
              <a:solidFill>
                <a:prstClr val="white"/>
              </a:solidFill>
              <a:latin typeface="仿宋" panose="02010609060101010101" charset="-122"/>
              <a:ea typeface="微软雅黑 Light" panose="020B0502040204020203" charset="-122"/>
              <a:cs typeface="+mn-cs"/>
            </a:endParaRPr>
          </a:p>
        </p:txBody>
      </p:sp>
      <p:sp>
        <p:nvSpPr>
          <p:cNvPr id="21" name="燕尾形 10"/>
          <p:cNvSpPr/>
          <p:nvPr userDrawn="1"/>
        </p:nvSpPr>
        <p:spPr bwMode="auto">
          <a:xfrm>
            <a:off x="432000" y="0"/>
            <a:ext cx="288000" cy="583200"/>
          </a:xfrm>
          <a:prstGeom prst="chevron">
            <a:avLst>
              <a:gd name="adj" fmla="val 74031"/>
            </a:avLst>
          </a:prstGeom>
          <a:solidFill>
            <a:sysClr val="window" lastClr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sz="1800" b="0" i="0" u="none" strike="noStrike" cap="none" spc="0">
              <a:ln>
                <a:noFill/>
              </a:ln>
              <a:solidFill>
                <a:prstClr val="black"/>
              </a:solidFill>
              <a:latin typeface="仿宋" panose="02010609060101010101" charset="-122"/>
              <a:ea typeface="微软雅黑 Light" panose="020B0502040204020203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>
        <a:lnSpc>
          <a:spcPct val="90000"/>
        </a:lnSpc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Clr>
          <a:srgbClr val="C00000"/>
        </a:buClr>
        <a:buFont typeface="Arial" panose="020B0604020202020204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Clr>
          <a:srgbClr val="C00000"/>
        </a:buClr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 panose="020B0604020202020204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0315" y="6125845"/>
            <a:ext cx="723900" cy="6756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Text Box 4"/>
          <p:cNvSpPr txBox="1"/>
          <p:nvPr/>
        </p:nvSpPr>
        <p:spPr>
          <a:xfrm>
            <a:off x="146050" y="6111875"/>
            <a:ext cx="10938510" cy="6896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sz="1400" b="1">
                <a:solidFill>
                  <a:srgbClr val="C0504D"/>
                </a:solidFill>
                <a:latin typeface="Fira Code" charset="0"/>
                <a:cs typeface="Fira Code" charset="0"/>
              </a:rPr>
              <a:t>ID #125</a:t>
            </a:r>
            <a:r>
              <a:rPr lang="en-US" sz="1400">
                <a:latin typeface="Fira Code" charset="0"/>
                <a:cs typeface="Fira Code" charset="0"/>
              </a:rPr>
              <a:t> 	</a:t>
            </a: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Fira Code" charset="0"/>
                <a:cs typeface="Fira Code" charset="0"/>
              </a:rPr>
              <a:t>A Full Digital Servo for Ultra-Stable Laser Frequency Stabilization</a:t>
            </a:r>
            <a:endParaRPr lang="en-US" sz="1400">
              <a:solidFill>
                <a:schemeClr val="bg2">
                  <a:lumMod val="25000"/>
                </a:schemeClr>
              </a:solidFill>
              <a:latin typeface="Fira Code" charset="0"/>
              <a:cs typeface="Fira Code" charset="0"/>
            </a:endParaRPr>
          </a:p>
          <a:p>
            <a:pPr>
              <a:lnSpc>
                <a:spcPct val="110000"/>
              </a:lnSpc>
            </a:pP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Fira Code" charset="0"/>
                <a:cs typeface="Fira Code" charset="0"/>
              </a:rPr>
              <a:t>        </a:t>
            </a:r>
            <a:r>
              <a:rPr lang="en-US" sz="1400" b="1">
                <a:solidFill>
                  <a:schemeClr val="tx1"/>
                </a:solidFill>
                <a:latin typeface="Fira Code" charset="0"/>
                <a:cs typeface="Fira Code" charset="0"/>
              </a:rPr>
              <a:t>	</a:t>
            </a:r>
            <a:r>
              <a:rPr lang="en-US" altLang="zh-CN" sz="1200" b="1" dirty="0">
                <a:solidFill>
                  <a:schemeClr val="tx1"/>
                </a:solidFill>
                <a:effectLst/>
                <a:latin typeface="Helvetica" panose="020B0403020202020204" pitchFamily="34" charset="0"/>
              </a:rPr>
              <a:t>Zhengtao Liu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effectLst/>
                <a:latin typeface="Helvetica" panose="020B0403020202020204" pitchFamily="34" charset="0"/>
              </a:rPr>
              <a:t>, Yu Wang</a:t>
            </a:r>
            <a:r>
              <a:rPr lang="en-US" altLang="zh-CN" sz="1200" b="1" dirty="0">
                <a:solidFill>
                  <a:schemeClr val="tx2">
                    <a:lumMod val="75000"/>
                  </a:schemeClr>
                </a:solidFill>
                <a:effectLst/>
                <a:latin typeface="Helvetica" panose="020B0403020202020204" pitchFamily="34" charset="0"/>
              </a:rPr>
              <a:t>*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effectLst/>
                <a:latin typeface="Helvetica" panose="020B0403020202020204" pitchFamily="34" charset="0"/>
              </a:rPr>
              <a:t>, Wenchao Ji, Yi Hu, Xiao Jiang, Changqing Feng, Shubin Liu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effectLst/>
              <a:latin typeface="Helvetica" panose="020B0403020202020204" pitchFamily="34" charset="0"/>
            </a:endParaRPr>
          </a:p>
          <a:p>
            <a:pPr indent="457200">
              <a:lnSpc>
                <a:spcPct val="110000"/>
              </a:lnSpc>
            </a:pP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effectLst/>
                <a:latin typeface="Helvetica" panose="020B0403020202020204" pitchFamily="34" charset="0"/>
                <a:sym typeface="+mn-ea"/>
              </a:rPr>
              <a:t>          	State Key Laboratory of  Particle Detection and Electronics, University  of Science and Technology of China</a:t>
            </a:r>
            <a:endParaRPr lang="en-US" altLang="zh-CN" sz="1200" b="0" i="0" dirty="0">
              <a:solidFill>
                <a:schemeClr val="tx2">
                  <a:lumMod val="75000"/>
                </a:schemeClr>
              </a:solidFill>
              <a:effectLst/>
              <a:latin typeface="Helvetica" panose="020B0403020202020204" pitchFamily="34" charset="0"/>
            </a:endParaRPr>
          </a:p>
          <a:p>
            <a:endParaRPr lang="en-US" sz="120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20955" y="6042025"/>
            <a:ext cx="12204700" cy="12065"/>
          </a:xfrm>
          <a:prstGeom prst="line">
            <a:avLst/>
          </a:prstGeom>
          <a:ln w="28575" cmpd="sng"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7" name="Text Box 6"/>
          <p:cNvSpPr txBox="1"/>
          <p:nvPr/>
        </p:nvSpPr>
        <p:spPr>
          <a:xfrm>
            <a:off x="400050" y="63881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>
                <a:latin typeface="Fira Code Medium" charset="0"/>
                <a:cs typeface="Fira Code Medium" charset="0"/>
              </a:rPr>
              <a:t>A </a:t>
            </a:r>
            <a:r>
              <a:rPr lang="en-US" sz="2000" b="1">
                <a:latin typeface="Fira Code Medium" charset="0"/>
                <a:cs typeface="Fira Code Medium" charset="0"/>
              </a:rPr>
              <a:t>Full Digital</a:t>
            </a:r>
            <a:r>
              <a:rPr lang="en-US" sz="2000">
                <a:latin typeface="Fira Code Medium" charset="0"/>
                <a:cs typeface="Fira Code Medium" charset="0"/>
              </a:rPr>
              <a:t> </a:t>
            </a:r>
            <a:r>
              <a:rPr lang="en-US" sz="2000" b="1">
                <a:latin typeface="Fira Code Medium" charset="0"/>
                <a:cs typeface="Fira Code Medium" charset="0"/>
              </a:rPr>
              <a:t>Servo</a:t>
            </a:r>
            <a:r>
              <a:rPr lang="en-US" sz="2000">
                <a:latin typeface="Fira Code Medium" charset="0"/>
                <a:cs typeface="Fira Code Medium" charset="0"/>
              </a:rPr>
              <a:t> for </a:t>
            </a:r>
            <a:endParaRPr lang="en-US" sz="2000">
              <a:latin typeface="Fira Code Medium" charset="0"/>
              <a:cs typeface="Fira Code Medium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1128395" y="1037590"/>
            <a:ext cx="59912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latin typeface="Fira Code" charset="0"/>
                <a:cs typeface="Fira Code" charset="0"/>
              </a:rPr>
              <a:t>214,614,220,160,499.3</a:t>
            </a:r>
            <a:r>
              <a:rPr lang="en-US" sz="2800">
                <a:solidFill>
                  <a:srgbClr val="FF0000"/>
                </a:solidFill>
                <a:latin typeface="Fira Code SemiBold" charset="0"/>
                <a:cs typeface="Fira Code SemiBold" charset="0"/>
              </a:rPr>
              <a:t>4</a:t>
            </a:r>
            <a:r>
              <a:rPr lang="en-US" sz="2800">
                <a:latin typeface="Fira Code SemiBold" charset="0"/>
                <a:cs typeface="Fira Code SemiBold" charset="0"/>
              </a:rPr>
              <a:t> Hz*</a:t>
            </a:r>
            <a:endParaRPr lang="en-US" sz="2800">
              <a:latin typeface="Fira Code SemiBold" charset="0"/>
              <a:cs typeface="Fira Code SemiBold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725805" y="11049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 b="1">
                <a:solidFill>
                  <a:schemeClr val="bg1"/>
                </a:solidFill>
              </a:rPr>
              <a:t>Our </a:t>
            </a:r>
            <a:r>
              <a:rPr lang="en-US" sz="2400" b="1">
                <a:solidFill>
                  <a:schemeClr val="accent2">
                    <a:lumMod val="40000"/>
                    <a:lumOff val="60000"/>
                  </a:schemeClr>
                </a:solidFill>
              </a:rPr>
              <a:t>Hard</a:t>
            </a:r>
            <a:r>
              <a:rPr lang="en-US" sz="2400" b="1">
                <a:solidFill>
                  <a:schemeClr val="bg1"/>
                </a:solidFill>
              </a:rPr>
              <a:t>ware</a:t>
            </a:r>
            <a:endParaRPr lang="en-US" sz="2400" b="1">
              <a:solidFill>
                <a:schemeClr val="bg1"/>
              </a:solidFill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400050" y="1559560"/>
            <a:ext cx="552958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000">
                <a:latin typeface="Fira Code SemiBold" charset="0"/>
                <a:cs typeface="Fira Code SemiBold" charset="0"/>
              </a:rPr>
              <a:t>Laser Frequency Stabilization</a:t>
            </a:r>
            <a:endParaRPr lang="en-US" sz="2000">
              <a:latin typeface="Fira Code SemiBold" charset="0"/>
              <a:cs typeface="Fira Code SemiBold" charset="0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146050" y="5677535"/>
            <a:ext cx="7255510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1400">
                <a:latin typeface="Fira Code" charset="0"/>
                <a:cs typeface="Fira Code" charset="0"/>
              </a:rPr>
              <a:t>*Approximated on 1396.890nm laser with allan deviation at 4e-16</a:t>
            </a:r>
            <a:endParaRPr lang="en-US" sz="1400">
              <a:latin typeface="Fira Code" charset="0"/>
              <a:cs typeface="Fira Code" charset="0"/>
            </a:endParaRPr>
          </a:p>
        </p:txBody>
      </p:sp>
      <p:pic>
        <p:nvPicPr>
          <p:cNvPr id="12" name="Picture 11" descr="1_intro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975" y="2928620"/>
            <a:ext cx="4021455" cy="2691130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7" idx="3"/>
          </p:cNvCxnSpPr>
          <p:nvPr/>
        </p:nvCxnSpPr>
        <p:spPr>
          <a:xfrm flipV="1">
            <a:off x="4464050" y="831215"/>
            <a:ext cx="3814445" cy="69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19" name="Text Box 18"/>
          <p:cNvSpPr txBox="1"/>
          <p:nvPr/>
        </p:nvSpPr>
        <p:spPr>
          <a:xfrm>
            <a:off x="400050" y="1900555"/>
            <a:ext cx="4639310" cy="19183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/>
              <a:t>120ns digital </a:t>
            </a:r>
            <a:r>
              <a:rPr lang="en-US"/>
              <a:t>latency</a:t>
            </a:r>
            <a:endParaRPr lang="en-US"/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sym typeface="+mn-ea"/>
              </a:rPr>
              <a:t>1933nV/√Hz@1Hz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sym typeface="+mn-ea"/>
              </a:rPr>
              <a:t>Full configurable </a:t>
            </a:r>
            <a:r>
              <a:rPr lang="en-US" b="1">
                <a:sym typeface="+mn-ea"/>
              </a:rPr>
              <a:t>dual</a:t>
            </a:r>
            <a:r>
              <a:rPr lang="en-US">
                <a:sym typeface="+mn-ea"/>
              </a:rPr>
              <a:t> feedback channel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>
              <a:lnSpc>
                <a:spcPct val="110000"/>
              </a:lnSpc>
            </a:pPr>
            <a:endParaRPr lang="en-US"/>
          </a:p>
        </p:txBody>
      </p:sp>
      <p:pic>
        <p:nvPicPr>
          <p:cNvPr id="20" name="Picture 19" descr="3_beat_frequency_of_u3_and_u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4495" y="2679700"/>
            <a:ext cx="4047490" cy="3237865"/>
          </a:xfrm>
          <a:prstGeom prst="rect">
            <a:avLst/>
          </a:prstGeom>
        </p:spPr>
      </p:pic>
      <p:sp>
        <p:nvSpPr>
          <p:cNvPr id="21" name="Text Box 20"/>
          <p:cNvSpPr txBox="1"/>
          <p:nvPr/>
        </p:nvSpPr>
        <p:spPr>
          <a:xfrm>
            <a:off x="5097145" y="1912620"/>
            <a:ext cx="4514850" cy="9982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/>
              <a:t>AMO experiements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sym typeface="+mn-ea"/>
              </a:rPr>
              <a:t>Atomic clock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sym typeface="+mn-ea"/>
              </a:rPr>
              <a:t>More application in ...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>
              <a:lnSpc>
                <a:spcPct val="110000"/>
              </a:lnSpc>
            </a:pPr>
            <a:endParaRPr lang="en-US"/>
          </a:p>
        </p:txBody>
      </p:sp>
      <p:pic>
        <p:nvPicPr>
          <p:cNvPr id="22" name="Picture 21" descr="3_fast_channel_openloop_freq_rs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2780" y="3263900"/>
            <a:ext cx="3428365" cy="2286000"/>
          </a:xfrm>
          <a:prstGeom prst="rect">
            <a:avLst/>
          </a:prstGeom>
        </p:spPr>
      </p:pic>
      <p:pic>
        <p:nvPicPr>
          <p:cNvPr id="2" name="Picture 1" descr="1_board_im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17560" y="697230"/>
            <a:ext cx="3493135" cy="15925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图像" descr="图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0315" y="6125845"/>
            <a:ext cx="723900" cy="67564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" name="Text Box 4"/>
          <p:cNvSpPr txBox="1"/>
          <p:nvPr/>
        </p:nvSpPr>
        <p:spPr>
          <a:xfrm>
            <a:off x="146050" y="6111875"/>
            <a:ext cx="10938510" cy="68961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r>
              <a:rPr lang="en-US" sz="1400" b="1">
                <a:solidFill>
                  <a:srgbClr val="C0504D"/>
                </a:solidFill>
                <a:latin typeface="Fira Code" charset="0"/>
                <a:cs typeface="Fira Code" charset="0"/>
              </a:rPr>
              <a:t>ID #125</a:t>
            </a:r>
            <a:r>
              <a:rPr lang="en-US" sz="1400">
                <a:latin typeface="Fira Code" charset="0"/>
                <a:cs typeface="Fira Code" charset="0"/>
              </a:rPr>
              <a:t> 	</a:t>
            </a: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Fira Code" charset="0"/>
                <a:cs typeface="Fira Code" charset="0"/>
              </a:rPr>
              <a:t>A Full Digital Servo for Ultra-Stable Laser Frequency Stabilization</a:t>
            </a:r>
            <a:endParaRPr lang="en-US" sz="1400">
              <a:solidFill>
                <a:schemeClr val="bg2">
                  <a:lumMod val="25000"/>
                </a:schemeClr>
              </a:solidFill>
              <a:latin typeface="Fira Code" charset="0"/>
              <a:cs typeface="Fira Code" charset="0"/>
            </a:endParaRPr>
          </a:p>
          <a:p>
            <a:pPr>
              <a:lnSpc>
                <a:spcPct val="110000"/>
              </a:lnSpc>
            </a:pPr>
            <a:r>
              <a:rPr lang="en-US" sz="1400">
                <a:solidFill>
                  <a:schemeClr val="bg2">
                    <a:lumMod val="25000"/>
                  </a:schemeClr>
                </a:solidFill>
                <a:latin typeface="Fira Code" charset="0"/>
                <a:cs typeface="Fira Code" charset="0"/>
              </a:rPr>
              <a:t>        </a:t>
            </a:r>
            <a:r>
              <a:rPr lang="en-US" sz="1400" b="1">
                <a:latin typeface="Fira Code" charset="0"/>
                <a:cs typeface="Fira Code" charset="0"/>
              </a:rPr>
              <a:t>	</a:t>
            </a:r>
            <a:r>
              <a:rPr lang="en-US" altLang="zh-CN" sz="1200" b="1" dirty="0">
                <a:latin typeface="Helvetica" panose="020B0403020202020204" pitchFamily="34" charset="0"/>
              </a:rPr>
              <a:t>Zhengtao Liu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Helvetica" panose="020B0403020202020204" pitchFamily="34" charset="0"/>
              </a:rPr>
              <a:t>, Yu Wang</a:t>
            </a:r>
            <a:r>
              <a:rPr lang="en-US" altLang="zh-CN" sz="1200" b="1" dirty="0">
                <a:solidFill>
                  <a:schemeClr val="tx2">
                    <a:lumMod val="75000"/>
                  </a:schemeClr>
                </a:solidFill>
                <a:latin typeface="Helvetica" panose="020B0403020202020204" pitchFamily="34" charset="0"/>
              </a:rPr>
              <a:t>*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Helvetica" panose="020B0403020202020204" pitchFamily="34" charset="0"/>
              </a:rPr>
              <a:t>, Wenchao Ji, Yi Hu, Xiao Jiang, Changqing Feng, Shubin Liu</a:t>
            </a:r>
            <a:endParaRPr lang="en-US" altLang="zh-CN" sz="1200" dirty="0">
              <a:solidFill>
                <a:schemeClr val="tx2">
                  <a:lumMod val="75000"/>
                </a:schemeClr>
              </a:solidFill>
              <a:latin typeface="Helvetica" panose="020B0403020202020204" pitchFamily="34" charset="0"/>
            </a:endParaRPr>
          </a:p>
          <a:p>
            <a:pPr indent="457200">
              <a:lnSpc>
                <a:spcPct val="110000"/>
              </a:lnSpc>
            </a:pP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Helvetica" panose="020B0403020202020204" pitchFamily="34" charset="0"/>
                <a:sym typeface="+mn-ea"/>
              </a:rPr>
              <a:t>          	State Key Laboratory of  Particle Detection and Electronics, University  of Science and Technology of China</a:t>
            </a:r>
            <a:endParaRPr lang="en-US" altLang="zh-CN" sz="1200" b="0" i="0" dirty="0">
              <a:solidFill>
                <a:schemeClr val="tx2">
                  <a:lumMod val="75000"/>
                </a:schemeClr>
              </a:solidFill>
              <a:latin typeface="Helvetica" panose="020B0403020202020204" pitchFamily="34" charset="0"/>
            </a:endParaRPr>
          </a:p>
          <a:p>
            <a:endParaRPr lang="en-US" sz="120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20955" y="6042025"/>
            <a:ext cx="12204700" cy="12065"/>
          </a:xfrm>
          <a:prstGeom prst="line">
            <a:avLst/>
          </a:prstGeom>
          <a:ln w="28575" cmpd="sng">
            <a:solidFill>
              <a:srgbClr val="595959"/>
            </a:solidFill>
            <a:prstDash val="dash"/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9" name="Text Box 8"/>
          <p:cNvSpPr txBox="1"/>
          <p:nvPr/>
        </p:nvSpPr>
        <p:spPr>
          <a:xfrm>
            <a:off x="725805" y="110490"/>
            <a:ext cx="40640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 b="1">
                <a:solidFill>
                  <a:schemeClr val="bg1"/>
                </a:solidFill>
              </a:rPr>
              <a:t>Our </a:t>
            </a:r>
            <a:r>
              <a:rPr lang="en-US" sz="2400" b="1">
                <a:solidFill>
                  <a:schemeClr val="accent1">
                    <a:lumMod val="40000"/>
                    <a:lumOff val="60000"/>
                  </a:schemeClr>
                </a:solidFill>
              </a:rPr>
              <a:t>Soft</a:t>
            </a:r>
            <a:r>
              <a:rPr lang="en-US" sz="2400" b="1">
                <a:solidFill>
                  <a:schemeClr val="bg1"/>
                </a:solidFill>
              </a:rPr>
              <a:t>ware</a:t>
            </a:r>
            <a:endParaRPr lang="en-US" sz="2400" b="1">
              <a:solidFill>
                <a:schemeClr val="bg1"/>
              </a:solidFill>
            </a:endParaRPr>
          </a:p>
        </p:txBody>
      </p:sp>
      <p:pic>
        <p:nvPicPr>
          <p:cNvPr id="3" name="Picture 2" descr="4_websit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3765" y="3611245"/>
            <a:ext cx="2133600" cy="23729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140" y="2028190"/>
            <a:ext cx="6020435" cy="386143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8525" y="2014220"/>
            <a:ext cx="1840865" cy="3956050"/>
          </a:xfrm>
          <a:prstGeom prst="rect">
            <a:avLst/>
          </a:prstGeom>
        </p:spPr>
      </p:pic>
      <p:sp>
        <p:nvSpPr>
          <p:cNvPr id="19" name="Text Box 18"/>
          <p:cNvSpPr txBox="1"/>
          <p:nvPr/>
        </p:nvSpPr>
        <p:spPr>
          <a:xfrm>
            <a:off x="438150" y="695960"/>
            <a:ext cx="11174730" cy="2084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>
              <a:lnSpc>
                <a:spcPct val="12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latin typeface="Fira Code" charset="0"/>
                <a:cs typeface="Fira Code" charset="0"/>
                <a:sym typeface="+mn-ea"/>
              </a:rPr>
              <a:t>React-based frontend			  - mobile and desktop friendly design</a:t>
            </a:r>
            <a:endParaRPr lang="en-US">
              <a:latin typeface="Fira Code" charset="0"/>
              <a:cs typeface="Fira Code" charset="0"/>
              <a:sym typeface="+mn-ea"/>
            </a:endParaRPr>
          </a:p>
          <a:p>
            <a:pPr marL="285750" indent="-285750">
              <a:lnSpc>
                <a:spcPct val="12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latin typeface="Fira Code" charset="0"/>
                <a:cs typeface="Fira Code" charset="0"/>
                <a:sym typeface="+mn-ea"/>
              </a:rPr>
              <a:t>Rust-based USB3.0 </a:t>
            </a:r>
            <a:r>
              <a:rPr lang="en-US" b="1">
                <a:latin typeface="Fira Code" charset="0"/>
                <a:cs typeface="Fira Code" charset="0"/>
                <a:sym typeface="+mn-ea"/>
              </a:rPr>
              <a:t>high speed</a:t>
            </a:r>
            <a:r>
              <a:rPr lang="en-US">
                <a:latin typeface="Fira Code" charset="0"/>
                <a:cs typeface="Fira Code" charset="0"/>
                <a:sym typeface="+mn-ea"/>
              </a:rPr>
              <a:t> backend   - high sample rate analysis</a:t>
            </a:r>
            <a:endParaRPr lang="en-US">
              <a:latin typeface="Fira Code" charset="0"/>
              <a:cs typeface="Fira Code" charset="0"/>
              <a:sym typeface="+mn-ea"/>
            </a:endParaRPr>
          </a:p>
          <a:p>
            <a:pPr marL="285750" indent="-285750">
              <a:lnSpc>
                <a:spcPct val="12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latin typeface="Fira Code" charset="0"/>
                <a:cs typeface="Fira Code" charset="0"/>
                <a:sym typeface="+mn-ea"/>
              </a:rPr>
              <a:t>Python-based </a:t>
            </a:r>
            <a:r>
              <a:rPr lang="en-US" b="1">
                <a:latin typeface="Fira Code" charset="0"/>
                <a:cs typeface="Fira Code" charset="0"/>
                <a:sym typeface="+mn-ea"/>
              </a:rPr>
              <a:t>remote webserver</a:t>
            </a:r>
            <a:r>
              <a:rPr lang="en-US">
                <a:latin typeface="Fira Code" charset="0"/>
                <a:cs typeface="Fira Code" charset="0"/>
                <a:sym typeface="+mn-ea"/>
              </a:rPr>
              <a:t> backend  - multi-platform remote monitor </a:t>
            </a:r>
            <a:endParaRPr lang="en-US">
              <a:latin typeface="Fira Code" charset="0"/>
              <a:cs typeface="Fira Code" charset="0"/>
              <a:sym typeface="+mn-ea"/>
            </a:endParaRPr>
          </a:p>
          <a:p>
            <a:pPr marL="285750" indent="-285750">
              <a:lnSpc>
                <a:spcPct val="12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>
              <a:latin typeface="Fira Code" charset="0"/>
              <a:cs typeface="Fira Code" charset="0"/>
            </a:endParaRPr>
          </a:p>
          <a:p>
            <a:pPr marL="285750" indent="-285750">
              <a:lnSpc>
                <a:spcPct val="12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>
              <a:latin typeface="Fira Code" charset="0"/>
              <a:cs typeface="Fira Code" charset="0"/>
            </a:endParaRPr>
          </a:p>
          <a:p>
            <a:pPr>
              <a:lnSpc>
                <a:spcPct val="120000"/>
              </a:lnSpc>
            </a:pPr>
            <a:endParaRPr lang="en-US">
              <a:latin typeface="Fira Code" charset="0"/>
              <a:cs typeface="Fira Code" charset="0"/>
            </a:endParaRPr>
          </a:p>
        </p:txBody>
      </p:sp>
      <p:sp>
        <p:nvSpPr>
          <p:cNvPr id="21" name="Text Box 20"/>
          <p:cNvSpPr txBox="1"/>
          <p:nvPr/>
        </p:nvSpPr>
        <p:spPr>
          <a:xfrm>
            <a:off x="9243060" y="2028190"/>
            <a:ext cx="2891155" cy="99822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/>
              <a:t>Data transfer</a:t>
            </a:r>
            <a:endParaRPr lang="en-US"/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/>
              <a:t>PID param control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r>
              <a:rPr lang="en-US">
                <a:sym typeface="+mn-ea"/>
              </a:rPr>
              <a:t>Out of lock notification</a:t>
            </a:r>
            <a:endParaRPr lang="en-US">
              <a:sym typeface="+mn-ea"/>
            </a:endParaRPr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 marL="285750" indent="-285750">
              <a:lnSpc>
                <a:spcPct val="110000"/>
              </a:lnSpc>
              <a:buClr>
                <a:srgbClr val="C0504D"/>
              </a:buClr>
              <a:buSzPct val="70000"/>
              <a:buFont typeface="Wingdings" panose="05000000000000000000" charset="0"/>
              <a:buChar char="n"/>
            </a:pPr>
            <a:endParaRPr lang="en-US"/>
          </a:p>
          <a:p>
            <a:pPr>
              <a:lnSpc>
                <a:spcPct val="110000"/>
              </a:lnSpc>
            </a:pP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1112</Words>
  <Application>WPS Presentation</Application>
  <PresentationFormat>宽屏</PresentationFormat>
  <Paragraphs>50</Paragraphs>
  <Slides>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9" baseType="lpstr">
      <vt:lpstr>Arial</vt:lpstr>
      <vt:lpstr>宋体</vt:lpstr>
      <vt:lpstr>Wingdings</vt:lpstr>
      <vt:lpstr>Arial</vt:lpstr>
      <vt:lpstr>楷体_GB2312</vt:lpstr>
      <vt:lpstr>新宋体</vt:lpstr>
      <vt:lpstr>仿宋</vt:lpstr>
      <vt:lpstr>微软雅黑 Light</vt:lpstr>
      <vt:lpstr>Fira Code</vt:lpstr>
      <vt:lpstr>Helvetica</vt:lpstr>
      <vt:lpstr>Fira Code Medium</vt:lpstr>
      <vt:lpstr>Fira Code SemiBold</vt:lpstr>
      <vt:lpstr>Wingdings</vt:lpstr>
      <vt:lpstr>微软雅黑</vt:lpstr>
      <vt:lpstr>Arial Unicode MS</vt:lpstr>
      <vt:lpstr>Arial Black</vt:lpstr>
      <vt:lpstr>自定义设计方案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茹加</dc:creator>
  <cp:lastModifiedBy>Zeka</cp:lastModifiedBy>
  <cp:revision>4422</cp:revision>
  <dcterms:created xsi:type="dcterms:W3CDTF">2113-01-01T00:00:00Z</dcterms:created>
  <dcterms:modified xsi:type="dcterms:W3CDTF">2024-04-21T16:45:19Z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1033-12.2.0.13489</vt:lpwstr>
  </property>
  <property fmtid="{D5CDD505-2E9C-101B-9397-08002B2CF9AE}" pid="4" name="ICV">
    <vt:lpwstr>08BE7C80A73E4BCE899266EE34F3146F_13</vt:lpwstr>
  </property>
</Properties>
</file>