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313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1" autoAdjust="0"/>
    <p:restoredTop sz="84285" autoAdjust="0"/>
  </p:normalViewPr>
  <p:slideViewPr>
    <p:cSldViewPr snapToGrid="0">
      <p:cViewPr varScale="1">
        <p:scale>
          <a:sx n="136" d="100"/>
          <a:sy n="136" d="100"/>
        </p:scale>
        <p:origin x="153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85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83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73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 114"/>
          <p:cNvSpPr/>
          <p:nvPr/>
        </p:nvSpPr>
        <p:spPr>
          <a:xfrm>
            <a:off x="716532" y="837908"/>
            <a:ext cx="10825884" cy="547138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>
            <a:off x="1208029" y="3808718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组合 148"/>
          <p:cNvGrpSpPr/>
          <p:nvPr/>
        </p:nvGrpSpPr>
        <p:grpSpPr>
          <a:xfrm>
            <a:off x="785022" y="912734"/>
            <a:ext cx="10084752" cy="3015972"/>
            <a:chOff x="1156643" y="1276017"/>
            <a:chExt cx="10352551" cy="3015972"/>
          </a:xfrm>
        </p:grpSpPr>
        <p:sp>
          <p:nvSpPr>
            <p:cNvPr id="5" name="矩形 4"/>
            <p:cNvSpPr/>
            <p:nvPr/>
          </p:nvSpPr>
          <p:spPr>
            <a:xfrm>
              <a:off x="1931305" y="2352997"/>
              <a:ext cx="957788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Design of the Front End Electronics for the Prototype of HERD Transition Radiation Detector</a:t>
              </a:r>
              <a:endPara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156643" y="1276017"/>
              <a:ext cx="4133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24th IEEE Real Time Conference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235397" y="2077081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159" y="837907"/>
            <a:ext cx="4816257" cy="952583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26F29BDE-507E-416E-967C-55BBE823C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2686" y="976603"/>
            <a:ext cx="795598" cy="813887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2ADD3DEF-BB4A-45C3-A049-C5695DC03142}"/>
              </a:ext>
            </a:extLst>
          </p:cNvPr>
          <p:cNvSpPr txBox="1"/>
          <p:nvPr/>
        </p:nvSpPr>
        <p:spPr>
          <a:xfrm>
            <a:off x="3394791" y="4311086"/>
            <a:ext cx="5402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Jieyu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zhu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on behalf of HERD-TRD Collaboration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843AE46-1DEB-4FEA-87A8-DC5472483158}"/>
              </a:ext>
            </a:extLst>
          </p:cNvPr>
          <p:cNvSpPr txBox="1"/>
          <p:nvPr/>
        </p:nvSpPr>
        <p:spPr>
          <a:xfrm>
            <a:off x="8928666" y="5652386"/>
            <a:ext cx="2785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25/04/2024</a:t>
            </a:r>
          </a:p>
          <a:p>
            <a:pPr algn="ctr"/>
            <a:r>
              <a:rPr lang="en-US" altLang="zh-CN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Quy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Nhon, Vietnam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791"/>
    </mc:Choice>
    <mc:Fallback xmlns="">
      <p:transition advTm="279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415671" y="1047750"/>
            <a:ext cx="11425809" cy="5574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765627">
              <a:lnSpc>
                <a:spcPts val="4187"/>
              </a:lnSpc>
              <a:spcBef>
                <a:spcPct val="0"/>
              </a:spcBef>
            </a:pPr>
            <a:endParaRPr lang="en-US" altLang="zh-CN" sz="1800" b="1" dirty="0">
              <a:solidFill>
                <a:srgbClr val="FF0000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îşḻíḑe"/>
          <p:cNvSpPr txBox="1"/>
          <p:nvPr/>
        </p:nvSpPr>
        <p:spPr bwMode="auto">
          <a:xfrm>
            <a:off x="135416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îşḻíḑe"/>
          <p:cNvSpPr txBox="1"/>
          <p:nvPr/>
        </p:nvSpPr>
        <p:spPr bwMode="auto">
          <a:xfrm>
            <a:off x="506307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îşḻíḑe"/>
          <p:cNvSpPr txBox="1"/>
          <p:nvPr/>
        </p:nvSpPr>
        <p:spPr bwMode="auto">
          <a:xfrm>
            <a:off x="8771990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28737" y="235280"/>
            <a:ext cx="10850563" cy="663575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设计需求及难点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743" y="0"/>
            <a:ext cx="4816257" cy="952583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45088FBB-64F7-4E77-83A1-2E710101CAA9}"/>
              </a:ext>
            </a:extLst>
          </p:cNvPr>
          <p:cNvSpPr txBox="1"/>
          <p:nvPr/>
        </p:nvSpPr>
        <p:spPr>
          <a:xfrm>
            <a:off x="776977" y="1201693"/>
            <a:ext cx="104560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——The TRD detector system of HERD</a:t>
            </a:r>
            <a:r>
              <a:rPr lang="zh-CN" altLang="en-US" sz="2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Space astronomy and particle astrophysics experiments planned for installation 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 the Chinese Space Station in 2027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角 34">
            <a:extLst>
              <a:ext uri="{FF2B5EF4-FFF2-40B4-BE49-F238E27FC236}">
                <a16:creationId xmlns:a16="http://schemas.microsoft.com/office/drawing/2014/main" id="{895AC46F-7B43-4E44-ADDC-29EE2DB4BA85}"/>
              </a:ext>
            </a:extLst>
          </p:cNvPr>
          <p:cNvSpPr/>
          <p:nvPr/>
        </p:nvSpPr>
        <p:spPr>
          <a:xfrm>
            <a:off x="834192" y="5218390"/>
            <a:ext cx="5693608" cy="132436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3C1383E-F2A9-4074-ACF7-F810E7363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92DA1D0-A639-4E77-A920-B85635295188}"/>
              </a:ext>
            </a:extLst>
          </p:cNvPr>
          <p:cNvSpPr txBox="1"/>
          <p:nvPr/>
        </p:nvSpPr>
        <p:spPr>
          <a:xfrm>
            <a:off x="776978" y="4218714"/>
            <a:ext cx="2315818" cy="244028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62500" lnSpcReduction="20000"/>
          </a:bodyPr>
          <a:lstStyle/>
          <a:p>
            <a:pPr algn="ctr"/>
            <a:r>
              <a:rPr lang="en-US" altLang="zh-CN" dirty="0"/>
              <a:t>HERD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8CAB5A8-EB78-41F4-9584-8CD48796EA6F}"/>
              </a:ext>
            </a:extLst>
          </p:cNvPr>
          <p:cNvSpPr txBox="1"/>
          <p:nvPr/>
        </p:nvSpPr>
        <p:spPr>
          <a:xfrm>
            <a:off x="2989751" y="4223600"/>
            <a:ext cx="2315818" cy="244028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62500" lnSpcReduction="20000"/>
          </a:bodyPr>
          <a:lstStyle/>
          <a:p>
            <a:pPr algn="ctr"/>
            <a:r>
              <a:rPr lang="en-US" altLang="zh-CN" dirty="0"/>
              <a:t>TRD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66C1935-2EFA-41A9-B169-6288C23F8EF7}"/>
              </a:ext>
            </a:extLst>
          </p:cNvPr>
          <p:cNvSpPr txBox="1"/>
          <p:nvPr/>
        </p:nvSpPr>
        <p:spPr>
          <a:xfrm>
            <a:off x="878542" y="5306759"/>
            <a:ext cx="5575975" cy="11476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Scientific goals of TRD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calibration of the </a:t>
            </a:r>
            <a:r>
              <a:rPr lang="en-US" altLang="zh-CN" sz="16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TeV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energy range of the CALO.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detection of high-energy gamma rays.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B05ACC1-B873-41A9-B083-FED2B7602256}"/>
              </a:ext>
            </a:extLst>
          </p:cNvPr>
          <p:cNvSpPr txBox="1"/>
          <p:nvPr/>
        </p:nvSpPr>
        <p:spPr>
          <a:xfrm>
            <a:off x="8060872" y="2036636"/>
            <a:ext cx="3715457" cy="1876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Challenges in electronics design: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high reliability requirements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Complex space environment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756 Multi-Channel Data Transmission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Selection of validated data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Low power consumption design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092B1158-D7F1-40F2-B6C6-E8FA7EB3A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440" y="2355014"/>
            <a:ext cx="2011013" cy="181588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E04F579F-835B-4403-BBD5-1E7BB03305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85" y="2452331"/>
            <a:ext cx="2315818" cy="177982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96001D5-151E-4D5B-87FB-33A9C6C15F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6133" y="2513585"/>
            <a:ext cx="2295770" cy="1657312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619CE123-25A8-4EE0-8DC3-71F11E8AE8F7}"/>
              </a:ext>
            </a:extLst>
          </p:cNvPr>
          <p:cNvSpPr txBox="1"/>
          <p:nvPr/>
        </p:nvSpPr>
        <p:spPr>
          <a:xfrm>
            <a:off x="8318524" y="5775965"/>
            <a:ext cx="2315818" cy="244028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62500" lnSpcReduction="20000"/>
          </a:bodyPr>
          <a:lstStyle/>
          <a:p>
            <a:pPr algn="ctr"/>
            <a:r>
              <a:rPr lang="en-US" altLang="zh-CN" dirty="0"/>
              <a:t>Beam test in CERN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C73A598-1DAF-4B4B-9CCB-3EA8B558DF7F}"/>
              </a:ext>
            </a:extLst>
          </p:cNvPr>
          <p:cNvSpPr txBox="1"/>
          <p:nvPr/>
        </p:nvSpPr>
        <p:spPr>
          <a:xfrm>
            <a:off x="1040345" y="4495967"/>
            <a:ext cx="5415758" cy="58236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2500" lnSpcReduction="10000"/>
          </a:bodyPr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The sealed gas detector will first large-scale used in space exploration.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D6276BC-2FA7-418F-A7ED-949809993E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31" y="3917289"/>
            <a:ext cx="2435005" cy="1831795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EF273C74-4970-460A-AA0D-44B084098CE8}"/>
              </a:ext>
            </a:extLst>
          </p:cNvPr>
          <p:cNvSpPr txBox="1"/>
          <p:nvPr/>
        </p:nvSpPr>
        <p:spPr>
          <a:xfrm>
            <a:off x="6572150" y="5987960"/>
            <a:ext cx="5129414" cy="58236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2500" lnSpcReduction="10000"/>
          </a:bodyPr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Based on SAMPA ASIC, we designed the FEE for the prototype of the TRD.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6FAFEC6-5736-4745-99E7-9A3EFE0E8EAF}"/>
              </a:ext>
            </a:extLst>
          </p:cNvPr>
          <p:cNvSpPr txBox="1"/>
          <p:nvPr/>
        </p:nvSpPr>
        <p:spPr>
          <a:xfrm>
            <a:off x="5758533" y="4371114"/>
            <a:ext cx="2315818" cy="244028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62500" lnSpcReduction="20000"/>
          </a:bodyPr>
          <a:lstStyle/>
          <a:p>
            <a:pPr algn="ctr"/>
            <a:r>
              <a:rPr lang="en-US" altLang="zh-CN" dirty="0"/>
              <a:t>FEE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2144"/>
    </mc:Choice>
    <mc:Fallback xmlns="">
      <p:transition advTm="6214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20076</TotalTime>
  <Words>141</Words>
  <Application>Microsoft Office PowerPoint</Application>
  <PresentationFormat>宽屏</PresentationFormat>
  <Paragraphs>26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等线</vt:lpstr>
      <vt:lpstr>微软雅黑</vt:lpstr>
      <vt:lpstr>Arial</vt:lpstr>
      <vt:lpstr>Calibri</vt:lpstr>
      <vt:lpstr>Times New Roman</vt:lpstr>
      <vt:lpstr>Wingdings</vt:lpstr>
      <vt:lpstr>千图网拥有20W+精美PPT模板 更多PPT模板下载至：www.58pic.com/office/ppt</vt:lpstr>
      <vt:lpstr> 123</vt:lpstr>
      <vt:lpstr>PowerPoint 演示文稿</vt:lpstr>
      <vt:lpstr>设计需求及难点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>朱洁宇</dc:creator>
  <cp:lastModifiedBy>洁宇 朱</cp:lastModifiedBy>
  <cp:revision>433</cp:revision>
  <dcterms:created xsi:type="dcterms:W3CDTF">2018-04-25T14:27:00Z</dcterms:created>
  <dcterms:modified xsi:type="dcterms:W3CDTF">2024-04-15T08:11:13Z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2052-11.1.0.11294</vt:lpwstr>
  </property>
  <property fmtid="{D5CDD505-2E9C-101B-9397-08002B2CF9AE}" pid="4" name="ICV">
    <vt:lpwstr>61C6D5F6E93F43FFA0AB255F08377113</vt:lpwstr>
  </property>
</Properties>
</file>