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0"/>
  </p:notesMasterIdLst>
  <p:handoutMasterIdLst>
    <p:handoutMasterId r:id="rId21"/>
  </p:handoutMasterIdLst>
  <p:sldIdLst>
    <p:sldId id="257" r:id="rId2"/>
    <p:sldId id="271" r:id="rId3"/>
    <p:sldId id="840" r:id="rId4"/>
    <p:sldId id="273" r:id="rId5"/>
    <p:sldId id="274" r:id="rId6"/>
    <p:sldId id="867" r:id="rId7"/>
    <p:sldId id="839" r:id="rId8"/>
    <p:sldId id="873" r:id="rId9"/>
    <p:sldId id="280" r:id="rId10"/>
    <p:sldId id="860" r:id="rId11"/>
    <p:sldId id="870" r:id="rId12"/>
    <p:sldId id="877" r:id="rId13"/>
    <p:sldId id="282" r:id="rId14"/>
    <p:sldId id="865" r:id="rId15"/>
    <p:sldId id="876" r:id="rId16"/>
    <p:sldId id="878" r:id="rId17"/>
    <p:sldId id="866" r:id="rId18"/>
    <p:sldId id="278" r:id="rId19"/>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iang xzh" initials="jx" lastIdx="1" clrIdx="0"/>
  <p:cmAuthor id="2" name="DAQer" initials="D" lastIdx="1" clrIdx="1"/>
  <p:cmAuthor id="3" name="V ictor" initials="Vi"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0000FF"/>
    <a:srgbClr val="00B0F0"/>
    <a:srgbClr val="44546A"/>
    <a:srgbClr val="F29E65"/>
    <a:srgbClr val="C55A11"/>
    <a:srgbClr val="D60093"/>
    <a:srgbClr val="DBE8DE"/>
    <a:srgbClr val="DAE3F3"/>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48811" autoAdjust="0"/>
  </p:normalViewPr>
  <p:slideViewPr>
    <p:cSldViewPr snapToGrid="0">
      <p:cViewPr>
        <p:scale>
          <a:sx n="66" d="100"/>
          <a:sy n="66" d="100"/>
        </p:scale>
        <p:origin x="1330" y="-158"/>
      </p:cViewPr>
      <p:guideLst/>
    </p:cSldViewPr>
  </p:slideViewPr>
  <p:notesTextViewPr>
    <p:cViewPr>
      <p:scale>
        <a:sx n="1" d="1"/>
        <a:sy n="1" d="1"/>
      </p:scale>
      <p:origin x="0" y="0"/>
    </p:cViewPr>
  </p:notesTextViewPr>
  <p:notesViewPr>
    <p:cSldViewPr snapToGrid="0">
      <p:cViewPr varScale="1">
        <p:scale>
          <a:sx n="65" d="100"/>
          <a:sy n="65" d="100"/>
        </p:scale>
        <p:origin x="3154"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61AC8B8-25B3-464A-91AF-D82BACF7982C}" type="datetimeFigureOut">
              <a:rPr lang="zh-CN" altLang="en-US" smtClean="0"/>
              <a:t>2024/4/26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FF6F5BF-3DB7-4602-B962-B3ECD36983F5}"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D9AC13-4FDD-4BFE-90CC-8E88A9485F14}" type="datetimeFigureOut">
              <a:rPr lang="zh-CN" altLang="en-US" smtClean="0"/>
              <a:t>2024/4/25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FEA21D-08F4-4169-97AE-6B6DCCA5D4CC}"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i="0" dirty="0">
                <a:solidFill>
                  <a:srgbClr val="24292F"/>
                </a:solidFill>
                <a:effectLst/>
                <a:latin typeface="Noto Sans SC"/>
              </a:rPr>
              <a:t>I am delighted to have the opportunity to present to you today. My presentation will focus on An FPGA-Based Emulator and Test System for the 3D-SOI chip CPV-4. Thank you for your attention</a:t>
            </a:r>
          </a:p>
          <a:p>
            <a:endParaRPr lang="en-US" altLang="zh-CN" b="0" i="0" dirty="0">
              <a:solidFill>
                <a:srgbClr val="24292F"/>
              </a:solidFill>
              <a:effectLst/>
              <a:latin typeface="Noto Sans SC"/>
            </a:endParaRPr>
          </a:p>
          <a:p>
            <a:r>
              <a:rPr lang="en-US" altLang="zh-CN" b="1" dirty="0"/>
              <a:t>compact pixel for vertex</a:t>
            </a:r>
            <a:r>
              <a:rPr lang="en-US" altLang="zh-CN" b="1" i="0" dirty="0">
                <a:solidFill>
                  <a:srgbClr val="24292F"/>
                </a:solidFill>
                <a:effectLst/>
                <a:latin typeface="Noto Sans SC"/>
              </a:rPr>
              <a:t> 4</a:t>
            </a:r>
            <a:endParaRPr lang="zh-CN" altLang="en-US" b="1"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总结：数字芯片电路逻辑的理想化实现</a:t>
            </a:r>
            <a:endParaRPr lang="en-US" altLang="zh-CN" dirty="0"/>
          </a:p>
          <a:p>
            <a:r>
              <a:rPr lang="zh-CN" altLang="en-US" b="1" dirty="0"/>
              <a:t>仿真结果</a:t>
            </a:r>
            <a:r>
              <a:rPr lang="zh-CN" altLang="en-US" dirty="0"/>
              <a:t>对比</a:t>
            </a:r>
            <a:endParaRPr lang="en-US" altLang="zh-CN" dirty="0"/>
          </a:p>
          <a:p>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kern="100" dirty="0">
                <a:effectLst/>
                <a:latin typeface="Times New Roman" panose="02020603050405020304" charset="0"/>
                <a:ea typeface="宋体" panose="02010600030101010101" pitchFamily="2" charset="-122"/>
                <a:cs typeface="Times New Roman" panose="02020603050405020304" charset="0"/>
              </a:rPr>
              <a:t>Upper</a:t>
            </a:r>
            <a:r>
              <a:rPr lang="zh-CN" altLang="en-US" sz="1200" kern="100" dirty="0">
                <a:effectLst/>
                <a:latin typeface="Times New Roman" panose="02020603050405020304" charset="0"/>
                <a:ea typeface="宋体" panose="02010600030101010101" pitchFamily="2" charset="-122"/>
              </a:rPr>
              <a:t> </a:t>
            </a:r>
            <a:r>
              <a:rPr lang="en-US" altLang="zh-CN" sz="1200" kern="100" dirty="0">
                <a:effectLst/>
                <a:latin typeface="Times New Roman" panose="02020603050405020304" charset="0"/>
                <a:ea typeface="宋体" panose="02010600030101010101" pitchFamily="2" charset="-122"/>
                <a:cs typeface="Times New Roman" panose="02020603050405020304" charset="0"/>
              </a:rPr>
              <a:t>Tier</a:t>
            </a:r>
            <a:r>
              <a:rPr lang="zh-CN" altLang="en-US" sz="1200" kern="100" dirty="0">
                <a:effectLst/>
                <a:latin typeface="宋体" panose="02010600030101010101" pitchFamily="2" charset="-122"/>
                <a:ea typeface="宋体" panose="02010600030101010101" pitchFamily="2" charset="-122"/>
                <a:cs typeface="Times New Roman" panose="02020603050405020304" charset="0"/>
              </a:rPr>
              <a:t>提供了整个</a:t>
            </a:r>
            <a:r>
              <a:rPr lang="en-US" altLang="zh-CN" sz="1200" kern="100" dirty="0">
                <a:effectLst/>
                <a:latin typeface="Times New Roman" panose="02020603050405020304" charset="0"/>
                <a:ea typeface="宋体" panose="02010600030101010101" pitchFamily="2" charset="-122"/>
                <a:cs typeface="Times New Roman" panose="02020603050405020304" charset="0"/>
              </a:rPr>
              <a:t>3D</a:t>
            </a:r>
            <a:r>
              <a:rPr lang="zh-CN" altLang="en-US" sz="1200" kern="100" dirty="0">
                <a:effectLst/>
                <a:latin typeface="宋体" panose="02010600030101010101" pitchFamily="2" charset="-122"/>
                <a:ea typeface="宋体" panose="02010600030101010101" pitchFamily="2" charset="-122"/>
                <a:cs typeface="Times New Roman" panose="02020603050405020304" charset="0"/>
              </a:rPr>
              <a:t>芯片与外部的逻辑接口</a:t>
            </a:r>
            <a:br>
              <a:rPr lang="en-US" altLang="zh-CN" sz="1200" kern="100" dirty="0">
                <a:effectLst/>
                <a:latin typeface="宋体" panose="02010600030101010101" pitchFamily="2" charset="-122"/>
                <a:ea typeface="宋体" panose="02010600030101010101" pitchFamily="2" charset="-122"/>
                <a:cs typeface="Times New Roman" panose="02020603050405020304" charset="0"/>
              </a:rPr>
            </a:br>
            <a:endParaRPr lang="en-US" altLang="zh-CN" sz="1200" kern="100" dirty="0">
              <a:effectLst/>
              <a:latin typeface="宋体" panose="02010600030101010101" pitchFamily="2" charset="-122"/>
              <a:ea typeface="宋体"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kern="100" dirty="0">
                <a:effectLst/>
                <a:latin typeface="Times New Roman" panose="02020603050405020304" charset="0"/>
                <a:ea typeface="宋体" panose="02010600030101010101" pitchFamily="2" charset="-122"/>
              </a:rPr>
              <a:t>We have implemented all the circuit logic of the CPV-4 upper tier, including the pixel array and readout logic, on the FPGA development board using Verilog language. We have completed the development of a 128×128 scale emulator and conducted behavioral simulation tests. However, due to resource limitations in the FPGA, we are currently able to implement a scale of 128 rows by 32 columns, </a:t>
            </a:r>
          </a:p>
          <a:p>
            <a:pPr marL="0" marR="0" lvl="0" indent="0" algn="l" defTabSz="914400" rtl="0" eaLnBrk="1" fontAlgn="auto" latinLnBrk="0" hangingPunct="1">
              <a:lnSpc>
                <a:spcPct val="100000"/>
              </a:lnSpc>
              <a:spcBef>
                <a:spcPts val="0"/>
              </a:spcBef>
              <a:spcAft>
                <a:spcPts val="0"/>
              </a:spcAft>
              <a:buClrTx/>
              <a:buSzTx/>
              <a:buFontTx/>
              <a:buNone/>
              <a:defRPr/>
            </a:pPr>
            <a:r>
              <a:rPr lang="en-US" altLang="zh-CN" b="0" i="0" dirty="0">
                <a:solidFill>
                  <a:srgbClr val="24292F"/>
                </a:solidFill>
                <a:effectLst/>
                <a:latin typeface="Noto Sans SC"/>
              </a:rPr>
              <a:t>It can generate a 14-bit address and a valid hit signal.</a:t>
            </a:r>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sz="1200" kern="100" dirty="0">
              <a:effectLst/>
              <a:latin typeface="Times New Roman" panose="02020603050405020304" charset="0"/>
              <a:ea typeface="宋体" panose="02010600030101010101" pitchFamily="2" charset="-122"/>
            </a:endParaRPr>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sz="1200" kern="100" dirty="0">
              <a:effectLst/>
              <a:latin typeface="Times New Roman" panose="02020603050405020304" charset="0"/>
              <a:ea typeface="宋体" panose="02010600030101010101" pitchFamily="2"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kern="100" dirty="0">
                <a:effectLst/>
                <a:latin typeface="Times New Roman" panose="02020603050405020304" charset="0"/>
                <a:ea typeface="宋体" panose="02010600030101010101" pitchFamily="2" charset="-122"/>
              </a:rPr>
              <a:t>The emulator's interface is fully compatible with that of the CPV-4 upper tier, and it can replace the CPV-4 chip to interface with the readout firmware.</a:t>
            </a:r>
            <a:br>
              <a:rPr lang="en-US" altLang="zh-CN" sz="1200" kern="100" dirty="0">
                <a:effectLst/>
                <a:latin typeface="Times New Roman" panose="02020603050405020304" charset="0"/>
                <a:ea typeface="宋体" panose="02010600030101010101" pitchFamily="2" charset="-122"/>
              </a:rPr>
            </a:br>
            <a:endParaRPr lang="en-US" altLang="zh-CN" sz="1200" kern="100" dirty="0">
              <a:effectLst/>
              <a:latin typeface="Times New Roman" panose="02020603050405020304" charset="0"/>
              <a:ea typeface="宋体" panose="02010600030101010101" pitchFamily="2" charset="-122"/>
            </a:endParaRPr>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2FEA21D-08F4-4169-97AE-6B6DCCA5D4C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10</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solidFill>
                  <a:srgbClr val="FFFF00"/>
                </a:solidFill>
              </a:rPr>
              <a:t>The upper tier chip provides a complete logical interface between the 3D chip and the readout firmware. This upper tier chip offers a </a:t>
            </a:r>
            <a:r>
              <a:rPr lang="en-US" altLang="zh-CN" b="1" dirty="0">
                <a:solidFill>
                  <a:srgbClr val="FFFF00"/>
                </a:solidFill>
              </a:rPr>
              <a:t>comprehensive logical interface </a:t>
            </a:r>
            <a:r>
              <a:rPr lang="en-US" altLang="zh-CN" dirty="0">
                <a:solidFill>
                  <a:srgbClr val="FFFF00"/>
                </a:solidFill>
              </a:rPr>
              <a:t>for </a:t>
            </a:r>
            <a:r>
              <a:rPr lang="en-US" altLang="zh-CN" b="1" dirty="0">
                <a:solidFill>
                  <a:srgbClr val="FFFF00"/>
                </a:solidFill>
              </a:rPr>
              <a:t>operation mode selection</a:t>
            </a:r>
            <a:r>
              <a:rPr lang="en-US" altLang="zh-CN" dirty="0">
                <a:solidFill>
                  <a:srgbClr val="FFFF00"/>
                </a:solidFill>
              </a:rPr>
              <a:t>, </a:t>
            </a:r>
            <a:r>
              <a:rPr lang="en-US" altLang="zh-CN" b="1" dirty="0">
                <a:solidFill>
                  <a:srgbClr val="FFFF00"/>
                </a:solidFill>
              </a:rPr>
              <a:t>register configuration</a:t>
            </a:r>
            <a:r>
              <a:rPr lang="en-US" altLang="zh-CN" dirty="0">
                <a:solidFill>
                  <a:srgbClr val="FFFF00"/>
                </a:solidFill>
              </a:rPr>
              <a:t>, </a:t>
            </a:r>
            <a:r>
              <a:rPr lang="en-US" altLang="zh-CN" b="1" dirty="0">
                <a:solidFill>
                  <a:srgbClr val="FFFF00"/>
                </a:solidFill>
              </a:rPr>
              <a:t>data readout </a:t>
            </a:r>
            <a:r>
              <a:rPr lang="en-US" altLang="zh-CN" dirty="0">
                <a:solidFill>
                  <a:srgbClr val="FFFF00"/>
                </a:solidFill>
              </a:rPr>
              <a:t>and </a:t>
            </a:r>
            <a:r>
              <a:rPr lang="en-US" altLang="zh-CN" b="1" dirty="0">
                <a:solidFill>
                  <a:srgbClr val="FFFF00"/>
                </a:solidFill>
              </a:rPr>
              <a:t>pulse testing</a:t>
            </a:r>
            <a:r>
              <a:rPr lang="en-US" altLang="zh-CN" dirty="0">
                <a:solidFill>
                  <a:srgbClr val="FFFF00"/>
                </a:solidFill>
              </a:rPr>
              <a:t>.</a:t>
            </a:r>
          </a:p>
          <a:p>
            <a:r>
              <a:rPr lang="en-US" altLang="zh-CN" dirty="0">
                <a:solidFill>
                  <a:srgbClr val="FFFF00"/>
                </a:solidFill>
              </a:rPr>
              <a:t>By using these interface logic ,the chip can respond to various parameters provided by the readout firmware</a:t>
            </a:r>
          </a:p>
          <a:p>
            <a:r>
              <a:rPr lang="en-US" altLang="zh-CN" b="1" dirty="0">
                <a:solidFill>
                  <a:srgbClr val="FFFF00"/>
                </a:solidFill>
              </a:rPr>
              <a:t>Every pixel in the chip can be selected for state configuration</a:t>
            </a:r>
          </a:p>
          <a:p>
            <a:r>
              <a:rPr lang="en-US" altLang="zh-CN" dirty="0">
                <a:solidFill>
                  <a:srgbClr val="FFFF00"/>
                </a:solidFill>
              </a:rPr>
              <a:t>As a result we can simulate different experimental environments to obtain different results</a:t>
            </a:r>
          </a:p>
          <a:p>
            <a:r>
              <a:rPr lang="en-US" altLang="zh-CN" dirty="0">
                <a:solidFill>
                  <a:srgbClr val="FFFF00"/>
                </a:solidFill>
              </a:rPr>
              <a:t>And the emulator can be fully compatible with the chip interface logic.</a:t>
            </a:r>
            <a:endParaRPr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a:t>
            </a:r>
            <a:r>
              <a:rPr lang="en-US" altLang="zh-CN" dirty="0" err="1"/>
              <a:t>IPbus</a:t>
            </a:r>
            <a:r>
              <a:rPr lang="en-US" altLang="zh-CN" dirty="0"/>
              <a:t> protocol is utilized as the data transmission protocol in the chip testing and validation system. It is a simple and reliable IP-based protocol used for controlling hardware devices.</a:t>
            </a:r>
          </a:p>
          <a:p>
            <a:r>
              <a:rPr lang="en-US" altLang="zh-CN" dirty="0"/>
              <a:t>This protocol features jumbo frames, this enables the </a:t>
            </a:r>
            <a:r>
              <a:rPr lang="en-US" altLang="zh-CN" dirty="0" err="1"/>
              <a:t>IPbus</a:t>
            </a:r>
            <a:r>
              <a:rPr lang="en-US" altLang="zh-CN" dirty="0"/>
              <a:t> protocol to meet the data transmission rate requirements of small-scale detector testing systems (1Gbps).</a:t>
            </a:r>
          </a:p>
          <a:p>
            <a:r>
              <a:rPr lang="en-US" altLang="zh-CN" b="1" dirty="0"/>
              <a:t>To fulfill the various functional requirements </a:t>
            </a:r>
            <a:r>
              <a:rPr lang="en-US" altLang="zh-CN" dirty="0"/>
              <a:t>of the chip testing and validation system, three slave devices have been developed:</a:t>
            </a:r>
          </a:p>
          <a:p>
            <a:r>
              <a:rPr lang="en-US" altLang="zh-CN" dirty="0"/>
              <a:t>Slave 0: Used for system reset logic.</a:t>
            </a:r>
          </a:p>
          <a:p>
            <a:r>
              <a:rPr lang="en-US" altLang="zh-CN" dirty="0"/>
              <a:t>Slave 1: Controls the DAC.</a:t>
            </a:r>
          </a:p>
          <a:p>
            <a:r>
              <a:rPr lang="en-US" altLang="zh-CN" dirty="0"/>
              <a:t>Slave 2: Sets the operating mode and parameters of CPV-4, writes the configuration for each pixel (WFIFO), stores hit pixel address information in RFIFO, and awaits data collection software to read.</a:t>
            </a:r>
            <a:endParaRPr lang="zh-CN" altLang="en-US" b="1"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数据流框起来，图改成不是</a:t>
            </a:r>
            <a:r>
              <a:rPr lang="en-US" altLang="zh-CN" dirty="0"/>
              <a:t>3D</a:t>
            </a:r>
            <a:r>
              <a:rPr lang="zh-CN" altLang="en-US" dirty="0"/>
              <a:t>的</a:t>
            </a:r>
            <a:br>
              <a:rPr lang="en-US" altLang="zh-CN" dirty="0"/>
            </a:br>
            <a:endParaRPr lang="en-US" altLang="zh-CN" dirty="0"/>
          </a:p>
          <a:p>
            <a:r>
              <a:rPr lang="en-US" altLang="zh-CN" b="0" i="0" dirty="0">
                <a:solidFill>
                  <a:srgbClr val="24292F"/>
                </a:solidFill>
                <a:effectLst/>
                <a:latin typeface="Calibri" panose="020F0502020204030204" pitchFamily="34" charset="0"/>
                <a:cs typeface="Calibri" panose="020F0502020204030204" pitchFamily="34" charset="0"/>
              </a:rPr>
              <a:t>The DAQ software is mainly divided into two parts: data flow and user interaction.</a:t>
            </a:r>
          </a:p>
          <a:p>
            <a:r>
              <a:rPr lang="en-US" altLang="zh-CN" b="0" i="0" dirty="0">
                <a:solidFill>
                  <a:srgbClr val="24292F"/>
                </a:solidFill>
                <a:effectLst/>
                <a:latin typeface="Calibri" panose="020F0502020204030204" pitchFamily="34" charset="0"/>
                <a:cs typeface="Calibri" panose="020F0502020204030204" pitchFamily="34" charset="0"/>
              </a:rPr>
              <a:t>The data flow system includes functions for data readout, storage, processing, and configuration. In the configuration function, where we can generate any configuration of pixel arrays based on the configuration file for debugging and testing.</a:t>
            </a:r>
          </a:p>
          <a:p>
            <a:r>
              <a:rPr lang="en-US" altLang="zh-CN" b="0" i="0" dirty="0">
                <a:solidFill>
                  <a:srgbClr val="24292F"/>
                </a:solidFill>
                <a:effectLst/>
                <a:latin typeface="Calibri" panose="020F0502020204030204" pitchFamily="34" charset="0"/>
                <a:cs typeface="Calibri" panose="020F0502020204030204" pitchFamily="34" charset="0"/>
              </a:rPr>
              <a:t>The user interface includes command execution and information interaction functions. Users can execute commands and interact with configuration information. Additionally, we also provide hit map display and operation status demonstration.</a:t>
            </a:r>
          </a:p>
          <a:p>
            <a:r>
              <a:rPr lang="en-US" altLang="zh-CN" b="0" i="0" dirty="0">
                <a:solidFill>
                  <a:srgbClr val="24292F"/>
                </a:solidFill>
                <a:effectLst/>
                <a:latin typeface="Calibri" panose="020F0502020204030204" pitchFamily="34" charset="0"/>
                <a:cs typeface="Calibri" panose="020F0502020204030204" pitchFamily="34" charset="0"/>
              </a:rPr>
              <a:t>We have Implement all the functions required during the chip testing process in the DAQ software.</a:t>
            </a:r>
            <a:endParaRPr lang="zh-CN" altLang="en-US"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Times New Roman" panose="02020603050405020304" pitchFamily="18" charset="0"/>
              </a:rPr>
              <a:t>We conducted joint testing using the emulator and the validation system. Firstly, we tested the Pixel Configuration function. In this test, we used the DAQ Software to configure the pixel register at address [0,0] in the emulator and used ILA(</a:t>
            </a:r>
            <a:r>
              <a:rPr lang="en-US" altLang="zh-CN" sz="1800" dirty="0">
                <a:solidFill>
                  <a:prstClr val="black"/>
                </a:solidFill>
                <a:latin typeface="Calibri" panose="020F0502020204030204" pitchFamily="34" charset="0"/>
                <a:ea typeface="微软雅黑" panose="020B0503020204020204" charset="-122"/>
                <a:cs typeface="Calibri" panose="020F0502020204030204" pitchFamily="34" charset="0"/>
                <a:sym typeface="+mn-ea"/>
              </a:rPr>
              <a:t>Integrated Logic Analyzer</a:t>
            </a:r>
            <a:r>
              <a:rPr lang="en-US" altLang="zh-CN" sz="1800" kern="100" dirty="0">
                <a:effectLst/>
                <a:latin typeface="Helvetica" panose="020B0604020202020204" pitchFamily="34" charset="0"/>
                <a:ea typeface="等线" panose="02010600030101010101" pitchFamily="2" charset="-122"/>
                <a:cs typeface="Times New Roman" panose="02020603050405020304" pitchFamily="18" charset="0"/>
              </a:rPr>
              <a:t>) to view the configuration of the pixel register, obtaining the following results:</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br>
              <a:rPr lang="en-US" altLang="zh-CN" sz="1800" kern="100" dirty="0">
                <a:effectLst/>
                <a:latin typeface="Helvetica" panose="020B0604020202020204" pitchFamily="34" charset="0"/>
                <a:ea typeface="等线" panose="02010600030101010101" pitchFamily="2" charset="-122"/>
                <a:cs typeface="Times New Roman" panose="02020603050405020304" pitchFamily="18" charset="0"/>
              </a:rPr>
            </a:br>
            <a:r>
              <a:rPr lang="en-US" altLang="zh-CN" sz="1800" kern="100" dirty="0">
                <a:effectLst/>
                <a:latin typeface="Helvetica" panose="020B0604020202020204" pitchFamily="34" charset="0"/>
                <a:ea typeface="等线" panose="02010600030101010101" pitchFamily="2" charset="-122"/>
                <a:cs typeface="Times New Roman" panose="02020603050405020304" pitchFamily="18" charset="0"/>
              </a:rPr>
              <a:t>The configuration of the pixel response mode was completed.</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Times New Roman" panose="02020603050405020304" pitchFamily="18" charset="0"/>
              </a:rPr>
              <a:t> </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 name="灯片编号占位符 3"/>
          <p:cNvSpPr>
            <a:spLocks noGrp="1"/>
          </p:cNvSpPr>
          <p:nvPr>
            <p:ph type="sldNum" sz="quarter" idx="5"/>
          </p:nvPr>
        </p:nvSpPr>
        <p:spPr/>
        <p:txBody>
          <a:bodyPr/>
          <a:lstStyle/>
          <a:p>
            <a:fld id="{72FEA21D-08F4-4169-97AE-6B6DCCA5D4CC}"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W</a:t>
            </a:r>
            <a:r>
              <a:rPr lang="en-US" altLang="zh-CN" sz="1800" kern="100" dirty="0">
                <a:effectLst/>
                <a:latin typeface="Helvetica" panose="020B0604020202020204" pitchFamily="34" charset="0"/>
                <a:ea typeface="等线" panose="02010600030101010101" pitchFamily="2" charset="-122"/>
                <a:cs typeface="Times New Roman" panose="02020603050405020304" pitchFamily="18" charset="0"/>
              </a:rPr>
              <a:t>e </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also </a:t>
            </a:r>
            <a:r>
              <a:rPr lang="en-US" altLang="zh-CN" sz="1800" kern="100" dirty="0">
                <a:effectLst/>
                <a:latin typeface="Helvetica" panose="020B0604020202020204" pitchFamily="34" charset="0"/>
                <a:ea typeface="等线" panose="02010600030101010101" pitchFamily="2" charset="-122"/>
                <a:cs typeface="Times New Roman" panose="02020603050405020304" pitchFamily="18" charset="0"/>
              </a:rPr>
              <a:t>conducted testing of the Electronic Pulse function. In this test, following the completion of Pixel Configuration, we sent electronic pulses to the pixels </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selected</a:t>
            </a:r>
            <a:r>
              <a:rPr lang="en-US" altLang="zh-CN" sz="1800" kern="100" dirty="0">
                <a:effectLst/>
                <a:latin typeface="Helvetica" panose="020B0604020202020204" pitchFamily="34" charset="0"/>
                <a:ea typeface="等线" panose="02010600030101010101" pitchFamily="2" charset="-122"/>
                <a:cs typeface="Times New Roman" panose="02020603050405020304" pitchFamily="18" charset="0"/>
              </a:rPr>
              <a:t> in the emulator according to the specified parameters and then read out the hit information.</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r>
              <a:rPr lang="en-US" altLang="zh-CN" sz="1800" kern="100" dirty="0">
                <a:effectLst/>
                <a:highlight>
                  <a:srgbClr val="FFFF00"/>
                </a:highlight>
                <a:latin typeface="Helvetica" panose="020B0604020202020204" pitchFamily="34" charset="0"/>
                <a:ea typeface="等线" panose="02010600030101010101" pitchFamily="2" charset="-122"/>
                <a:cs typeface="Helvetica" panose="020B0604020202020204" pitchFamily="34" charset="0"/>
              </a:rPr>
              <a:t>These are the </a:t>
            </a:r>
            <a:r>
              <a:rPr lang="en-US" altLang="zh-CN" sz="1800" kern="100" dirty="0">
                <a:effectLst/>
                <a:highlight>
                  <a:srgbClr val="FFFF00"/>
                </a:highlight>
                <a:latin typeface="Helvetica" panose="020B0604020202020204" pitchFamily="34" charset="0"/>
                <a:ea typeface="等线" panose="02010600030101010101" pitchFamily="2" charset="-122"/>
                <a:cs typeface="Times New Roman" panose="02020603050405020304" pitchFamily="18" charset="0"/>
              </a:rPr>
              <a:t>Integrated Logic Analyzer Results</a:t>
            </a:r>
            <a:r>
              <a:rPr lang="zh-CN" altLang="en-US" sz="1800" kern="100" dirty="0">
                <a:effectLst/>
                <a:highlight>
                  <a:srgbClr val="FFFF00"/>
                </a:highlight>
                <a:latin typeface="等线" panose="02010600030101010101" pitchFamily="2" charset="-122"/>
                <a:ea typeface="等线" panose="02010600030101010101" pitchFamily="2" charset="-122"/>
                <a:cs typeface="Times New Roman" panose="02020603050405020304" pitchFamily="18" charset="0"/>
              </a:rPr>
              <a:t>：</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Times New Roman" panose="02020603050405020304" pitchFamily="18" charset="0"/>
              </a:rPr>
              <a:t>The readout was successful</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en-US" altLang="zh-CN" dirty="0"/>
          </a:p>
          <a:p>
            <a:r>
              <a:rPr lang="en-US" altLang="zh-CN" dirty="0"/>
              <a:t>Additionally, we also performed multiple pulse and specific pixel readout tests, completing the configuration and readout of specific pixels for 100 pulses.</a:t>
            </a:r>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endParaRPr lang="en-US" altLang="zh-CN" dirty="0"/>
          </a:p>
          <a:p>
            <a:r>
              <a:rPr lang="en-US" altLang="zh-CN" dirty="0"/>
              <a:t>In the next step, we conducted testing of the Electronic Pulse function. In this test, following the completion of Pixel Configuration, we sent electronic pulses to the pixels at addresses [0,0] [0,1] [1,0] [1,1] in the emulator according to the specified parameters and then read out the hit information.</a:t>
            </a:r>
          </a:p>
          <a:p>
            <a:endParaRPr lang="en-US" altLang="zh-CN" dirty="0"/>
          </a:p>
          <a:p>
            <a:r>
              <a:rPr lang="en-US" altLang="zh-CN" dirty="0"/>
              <a:t>The readout was successful, and the implementation was completed.</a:t>
            </a:r>
          </a:p>
          <a:p>
            <a:endParaRPr lang="en-US" altLang="zh-CN" dirty="0"/>
          </a:p>
          <a:p>
            <a:r>
              <a:rPr lang="en-US" altLang="zh-CN" dirty="0"/>
              <a:t>Additionally, we also performed multiple pulse and specific pixel readout tests, completing the configuration and readout of specific pixels for 100 pulses.</a:t>
            </a:r>
          </a:p>
          <a:p>
            <a:r>
              <a:rPr lang="en-US" altLang="zh-CN" b="0" i="0" dirty="0">
                <a:solidFill>
                  <a:srgbClr val="24292F"/>
                </a:solidFill>
                <a:effectLst/>
                <a:latin typeface="Noto Sans SC"/>
              </a:rPr>
              <a:t>We also tested the readout performance in different pixel operation modes, and were able to correctly read out the hit pixels.</a:t>
            </a:r>
            <a:endParaRPr lang="zh-CN" altLang="en-US"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readout was successful, and the implementation was completed.</a:t>
            </a:r>
          </a:p>
          <a:p>
            <a:endParaRPr lang="en-US" altLang="zh-CN" dirty="0"/>
          </a:p>
          <a:p>
            <a:r>
              <a:rPr lang="en-US" altLang="zh-CN" dirty="0"/>
              <a:t>Additionally, we also performed multiple pulse and specific pixel readout tests, completing the configuration and readout of specific pixels for 100 pulses.</a:t>
            </a:r>
          </a:p>
          <a:p>
            <a:r>
              <a:rPr lang="en-US" altLang="zh-CN" b="0" i="0" dirty="0">
                <a:solidFill>
                  <a:srgbClr val="24292F"/>
                </a:solidFill>
                <a:effectLst/>
                <a:latin typeface="Noto Sans SC"/>
              </a:rPr>
              <a:t>We also tested the readout performance in different pixel operation modes, and were able to correctly read out the hit pixels.</a:t>
            </a:r>
          </a:p>
          <a:p>
            <a:endParaRPr lang="en-US" altLang="zh-CN" b="0" i="0" dirty="0">
              <a:solidFill>
                <a:srgbClr val="24292F"/>
              </a:solidFill>
              <a:effectLst/>
              <a:latin typeface="Noto Sans SC"/>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kern="100" dirty="0">
              <a:solidFill>
                <a:srgbClr val="0D0D0D"/>
              </a:solidFill>
              <a:effectLst/>
              <a:latin typeface="宋体" panose="02010600030101010101" pitchFamily="2" charset="-122"/>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kern="100" dirty="0">
                <a:solidFill>
                  <a:srgbClr val="0D0D0D"/>
                </a:solidFill>
                <a:effectLst/>
                <a:latin typeface="宋体" panose="02010600030101010101" pitchFamily="2" charset="-122"/>
                <a:ea typeface="宋体" panose="02010600030101010101" pitchFamily="2" charset="-122"/>
                <a:cs typeface="Times New Roman" panose="02020603050405020304" pitchFamily="18" charset="0"/>
              </a:rPr>
              <a:t>与单独数字芯片相同的是，</a:t>
            </a:r>
            <a:r>
              <a:rPr lang="en-US" altLang="zh-CN" sz="1200" kern="100" dirty="0">
                <a:solidFill>
                  <a:srgbClr val="0D0D0D"/>
                </a:solidFill>
                <a:effectLst/>
                <a:latin typeface="Times New Roman" panose="02020603050405020304" pitchFamily="18" charset="0"/>
                <a:ea typeface="宋体" panose="02010600030101010101" pitchFamily="2" charset="-122"/>
              </a:rPr>
              <a:t>3</a:t>
            </a:r>
            <a:r>
              <a:rPr lang="en-US" altLang="zh-CN" sz="1200" kern="100" dirty="0">
                <a:solidFill>
                  <a:srgbClr val="0D0D0D"/>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altLang="en-US" sz="1200" kern="100" dirty="0">
                <a:solidFill>
                  <a:srgbClr val="0D0D0D"/>
                </a:solidFill>
                <a:effectLst/>
                <a:latin typeface="宋体" panose="02010600030101010101" pitchFamily="2" charset="-122"/>
                <a:ea typeface="宋体" panose="02010600030101010101" pitchFamily="2" charset="-122"/>
                <a:cs typeface="Times New Roman" panose="02020603050405020304" pitchFamily="18" charset="0"/>
              </a:rPr>
              <a:t>芯片的</a:t>
            </a:r>
            <a:r>
              <a:rPr lang="en-US" altLang="zh-CN" sz="1200" kern="100" dirty="0">
                <a:solidFill>
                  <a:srgbClr val="0D0D0D"/>
                </a:solidFill>
                <a:effectLst/>
                <a:latin typeface="Times New Roman" panose="02020603050405020304" pitchFamily="18" charset="0"/>
                <a:ea typeface="宋体" panose="02010600030101010101" pitchFamily="2" charset="-122"/>
                <a:cs typeface="Times New Roman" panose="02020603050405020304" pitchFamily="18" charset="0"/>
              </a:rPr>
              <a:t>Read</a:t>
            </a:r>
            <a:r>
              <a:rPr lang="zh-CN" altLang="en-US" sz="1200" kern="100" dirty="0">
                <a:solidFill>
                  <a:srgbClr val="0D0D0D"/>
                </a:solidFill>
                <a:effectLst/>
                <a:latin typeface="宋体" panose="02010600030101010101" pitchFamily="2" charset="-122"/>
                <a:ea typeface="宋体" panose="02010600030101010101" pitchFamily="2" charset="-122"/>
                <a:cs typeface="Times New Roman" panose="02020603050405020304" pitchFamily="18" charset="0"/>
              </a:rPr>
              <a:t>也需要更长的信号宽度以保证低位地址总线的建立时间得到满足。</a:t>
            </a:r>
            <a:endParaRPr lang="zh-CN" altLang="en-US" sz="1200" kern="100" dirty="0">
              <a:effectLst/>
              <a:latin typeface="Times New Roman" panose="02020603050405020304" pitchFamily="18" charset="0"/>
              <a:ea typeface="宋体" panose="02010600030101010101" pitchFamily="2" charset="-122"/>
            </a:endParaRPr>
          </a:p>
          <a:p>
            <a:endParaRPr lang="en-US" altLang="zh-CN" dirty="0"/>
          </a:p>
          <a:p>
            <a:r>
              <a:rPr lang="en-US" altLang="zh-CN" dirty="0"/>
              <a:t>3D</a:t>
            </a:r>
            <a:r>
              <a:rPr lang="zh-CN" altLang="en-US" dirty="0"/>
              <a:t>芯片的对比测试验证了</a:t>
            </a:r>
            <a:r>
              <a:rPr lang="en-US" altLang="zh-CN" dirty="0"/>
              <a:t>3D</a:t>
            </a:r>
            <a:r>
              <a:rPr lang="zh-CN" altLang="en-US" dirty="0"/>
              <a:t>堆叠的工艺步骤没有对逻辑层功能造成不利影响。</a:t>
            </a:r>
            <a:endParaRPr lang="en-US" altLang="zh-CN" dirty="0"/>
          </a:p>
          <a:p>
            <a:r>
              <a:rPr lang="zh-CN" altLang="en-US" dirty="0"/>
              <a:t>减薄到</a:t>
            </a:r>
            <a:r>
              <a:rPr lang="en-US" altLang="zh-CN" dirty="0"/>
              <a:t>10 </a:t>
            </a:r>
            <a:r>
              <a:rPr lang="en-US" altLang="zh-CN" dirty="0" err="1"/>
              <a:t>μm</a:t>
            </a:r>
            <a:r>
              <a:rPr lang="zh-CN" altLang="en-US" dirty="0"/>
              <a:t>的片上逻辑层可以正常工作，具备全部功能以支撑模拟芯片的功能和性能测试。</a:t>
            </a:r>
            <a:endParaRPr lang="en-US" altLang="zh-CN" b="0" i="0" dirty="0">
              <a:solidFill>
                <a:srgbClr val="24292F"/>
              </a:solidFill>
              <a:effectLst/>
              <a:latin typeface="Noto Sans SC"/>
            </a:endParaRPr>
          </a:p>
          <a:p>
            <a:endParaRPr lang="zh-CN" altLang="en-US"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16</a:t>
            </a:fld>
            <a:endParaRPr lang="zh-CN" altLang="en-US"/>
          </a:p>
        </p:txBody>
      </p:sp>
    </p:spTree>
    <p:extLst>
      <p:ext uri="{BB962C8B-B14F-4D97-AF65-F5344CB8AC3E}">
        <p14:creationId xmlns:p14="http://schemas.microsoft.com/office/powerpoint/2010/main" val="7346303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a:p>
            <a:r>
              <a:rPr lang="en-US" altLang="zh-CN" dirty="0"/>
              <a:t>Summary: A test validation system has been developed to address the functional characteristics of the 3D SOI chip CPV-4. Additionally, a CPV-4 digital chip emulator has been developed to verify the logic of the digital chip circuitry.</a:t>
            </a:r>
          </a:p>
          <a:p>
            <a:endParaRPr lang="en-US" altLang="zh-CN" dirty="0"/>
          </a:p>
          <a:p>
            <a:r>
              <a:rPr lang="en-US" altLang="zh-CN" dirty="0"/>
              <a:t>Currently, the test validation system has been used for functional measurements of actual chips, and some test results have been obtained.</a:t>
            </a:r>
            <a:endParaRPr lang="zh-CN" altLang="en-US" dirty="0"/>
          </a:p>
          <a:p>
            <a:pPr lvl="1"/>
            <a:endParaRPr lang="en-US" altLang="zh-CN"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18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800" kern="100" dirty="0">
                <a:effectLst/>
                <a:latin typeface="宋体" panose="02010600030101010101" pitchFamily="2" charset="-122"/>
                <a:ea typeface="宋体" panose="02010600030101010101" pitchFamily="2" charset="-122"/>
                <a:cs typeface="Times New Roman" panose="02020603050405020304" charset="0"/>
              </a:rPr>
              <a:t>Before we begin, let‘s take a look at the outline for today’s presentation. The outline will provide an overview of the key points we‘ll be covering, including background information</a:t>
            </a:r>
            <a:r>
              <a:rPr lang="zh-CN" altLang="en-US" sz="1800" kern="100" dirty="0">
                <a:effectLst/>
                <a:latin typeface="宋体" panose="02010600030101010101" pitchFamily="2" charset="-122"/>
                <a:ea typeface="宋体" panose="02010600030101010101" pitchFamily="2" charset="-122"/>
                <a:cs typeface="Times New Roman" panose="02020603050405020304" charset="0"/>
              </a:rPr>
              <a:t>、</a:t>
            </a:r>
            <a:r>
              <a:rPr lang="en-US" altLang="zh-CN" sz="1800" kern="100" dirty="0">
                <a:effectLst/>
                <a:latin typeface="宋体" panose="02010600030101010101" pitchFamily="2" charset="-122"/>
                <a:ea typeface="宋体" panose="02010600030101010101" pitchFamily="2" charset="-122"/>
                <a:cs typeface="Times New Roman" panose="02020603050405020304" charset="0"/>
              </a:rPr>
              <a:t>. This will help you follow along and understand the structure of our discussion."</a:t>
            </a:r>
            <a:endParaRPr lang="zh-CN" altLang="en-US"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背景介绍：</a:t>
            </a:r>
            <a:r>
              <a:rPr lang="en-US" altLang="zh-CN" dirty="0"/>
              <a:t>CEPC ,Vertex detector</a:t>
            </a: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strike="noStrike" kern="100" dirty="0">
                <a:effectLst/>
                <a:latin typeface="宋体" panose="02010600030101010101" pitchFamily="2" charset="-122"/>
                <a:ea typeface="宋体" panose="02010600030101010101" pitchFamily="2" charset="-122"/>
                <a:cs typeface="Times New Roman" panose="02020603050405020304" charset="0"/>
              </a:rPr>
              <a:t>The Chinese particle physics community has proposed the next-generation electron-positron collider project - the Circular Electron Positron Collider (CEPC).</a:t>
            </a:r>
            <a:br>
              <a:rPr lang="en-US" altLang="zh-CN" strike="sngStrike" dirty="0"/>
            </a:br>
            <a:r>
              <a:rPr lang="en-US" altLang="zh-CN" strike="noStrike" dirty="0"/>
              <a:t>CEPC will be used to produce the Higgs boson, to produce a large number of Z and W bosons, to study the physics of </a:t>
            </a:r>
            <a:r>
              <a:rPr lang="en-US" altLang="zh-CN" b="1" strike="noStrike" dirty="0"/>
              <a:t>baryons</a:t>
            </a:r>
            <a:r>
              <a:rPr lang="en-US" altLang="zh-CN" strike="noStrike" dirty="0"/>
              <a:t> (b, c, t) and </a:t>
            </a:r>
            <a:r>
              <a:rPr lang="en-US" altLang="zh-CN" b="1" strike="noStrike" dirty="0"/>
              <a:t>hadron dynamics </a:t>
            </a:r>
            <a:r>
              <a:rPr lang="en-US" altLang="zh-CN" strike="noStrike" dirty="0"/>
              <a:t>(QCD). </a:t>
            </a:r>
            <a:br>
              <a:rPr lang="en-US" altLang="zh-CN" strike="sngStrike" dirty="0"/>
            </a:br>
            <a:endParaRPr lang="en-US" altLang="zh-CN" strike="sngStrike" dirty="0"/>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The construction of the CEPC will involve the use of multiple detectors, each of which must meet high-performance requirements. </a:t>
            </a:r>
            <a:r>
              <a:rPr lang="en-US" altLang="zh-CN" b="1" dirty="0"/>
              <a:t>Among these detectors, the Vertex Detector, positioned as the innermost layer, plays a crucial role in accurately identifying and labeling different types of particles. The Vertex Detector must meet strict requirements for high spatial re</a:t>
            </a:r>
            <a:r>
              <a:rPr lang="en-US" altLang="zh-CN" dirty="0"/>
              <a:t>solution, particle rate capability, and minimal material usage.</a:t>
            </a:r>
            <a:endParaRPr lang="zh-CN" altLang="en-US"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i="0" dirty="0">
                <a:solidFill>
                  <a:srgbClr val="24292F"/>
                </a:solidFill>
                <a:effectLst/>
                <a:latin typeface="Noto Sans SC"/>
              </a:rPr>
              <a:t>In order to meet these performance requirements, we have utilized 3D-SOI technology to design a chip that can be used for the Vertex detector.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During the design process of the CPV-4 chip, SOI technology is utilized, employing a design similar to a sandwich structure, where the </a:t>
            </a:r>
            <a:r>
              <a:rPr lang="en-US" altLang="zh-CN" sz="1800" b="1" kern="100" dirty="0">
                <a:effectLst/>
                <a:latin typeface="Helvetica" panose="020B0604020202020204" pitchFamily="34" charset="0"/>
                <a:ea typeface="等线" panose="02010600030101010101" pitchFamily="2" charset="-122"/>
                <a:cs typeface="Helvetica" panose="020B0604020202020204" pitchFamily="34" charset="0"/>
              </a:rPr>
              <a:t>circuit layer on the silicon chip</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 is isolated by an insulating layer (SiO2). This design helps to reduce the interaction between the circuit</a:t>
            </a:r>
            <a:r>
              <a:rPr lang="en-US" altLang="zh-CN" sz="1800" kern="100" dirty="0">
                <a:effectLst/>
                <a:latin typeface="等线" panose="02010600030101010101" pitchFamily="2" charset="-122"/>
                <a:ea typeface="等线" panose="02010600030101010101" pitchFamily="2" charset="-122"/>
                <a:cs typeface="Helvetica" panose="020B0604020202020204" pitchFamily="34" charset="0"/>
              </a:rPr>
              <a:t> </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layer and the substrate, thereby </a:t>
            </a:r>
            <a:r>
              <a:rPr lang="en-US" altLang="zh-CN" sz="1800" b="1" kern="100" dirty="0">
                <a:effectLst/>
                <a:latin typeface="Helvetica" panose="020B0604020202020204" pitchFamily="34" charset="0"/>
                <a:ea typeface="等线" panose="02010600030101010101" pitchFamily="2" charset="-122"/>
                <a:cs typeface="Helvetica" panose="020B0604020202020204" pitchFamily="34" charset="0"/>
              </a:rPr>
              <a:t>enhancing the performance</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 and stability of the integrated circuit.</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en-US" altLang="zh-CN" b="0" i="0" dirty="0">
              <a:solidFill>
                <a:srgbClr val="24292F"/>
              </a:solidFill>
              <a:effectLst/>
              <a:latin typeface="Noto Sans SC"/>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The 200-nanometer FD-SOI CMOS process is used at the device layer, and a design process kit (PDK) specifically made</a:t>
            </a:r>
            <a:r>
              <a:rPr lang="en-US" altLang="zh-CN" sz="1800" kern="100" dirty="0">
                <a:effectLst/>
                <a:latin typeface="等线" panose="02010600030101010101" pitchFamily="2" charset="-122"/>
                <a:ea typeface="等线" panose="02010600030101010101" pitchFamily="2" charset="-122"/>
                <a:cs typeface="Helvetica" panose="020B0604020202020204" pitchFamily="34" charset="0"/>
              </a:rPr>
              <a:t> </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for charged particle and X-ray detection is employed </a:t>
            </a:r>
            <a:r>
              <a:rPr lang="en-US" altLang="zh-CN" sz="1800" b="1" kern="100" dirty="0">
                <a:effectLst/>
                <a:latin typeface="Helvetica" panose="020B0604020202020204" pitchFamily="34" charset="0"/>
                <a:ea typeface="等线" panose="02010600030101010101" pitchFamily="2" charset="-122"/>
                <a:cs typeface="Helvetica" panose="020B0604020202020204" pitchFamily="34" charset="0"/>
              </a:rPr>
              <a:t>to achieve </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high precision and low power consumption.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Additionally, the Flip-chip technology is also employed on the CPV-4 chip to further enhance the integration density of the chip.</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en-US" altLang="zh-CN" b="0" i="0" dirty="0">
              <a:solidFill>
                <a:srgbClr val="24292F"/>
              </a:solidFill>
              <a:effectLst/>
              <a:latin typeface="Noto Sans SC"/>
            </a:endParaRPr>
          </a:p>
          <a:p>
            <a:r>
              <a:rPr lang="en-US" altLang="zh-CN" b="0" i="0" dirty="0">
                <a:solidFill>
                  <a:srgbClr val="24292F"/>
                </a:solidFill>
                <a:effectLst/>
                <a:latin typeface="Noto Sans SC"/>
              </a:rPr>
              <a:t>在CPV-4芯片的设计过程中，采用了SOI技术，使用类似三明治结构的设计，其中硅片上的电路层被绝缘层（SiO2）隔离。这种设计有助于减少晶体层和衬底之间的相互作用，从而</a:t>
            </a:r>
            <a:r>
              <a:rPr lang="en-US" altLang="zh-CN" b="1" i="0" dirty="0">
                <a:solidFill>
                  <a:srgbClr val="24292F"/>
                </a:solidFill>
                <a:effectLst/>
                <a:latin typeface="Noto Sans SC"/>
              </a:rPr>
              <a:t>提高集成电路的性能和稳定性。</a:t>
            </a:r>
          </a:p>
          <a:p>
            <a:endParaRPr lang="zh-CN" altLang="en-US" b="1"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上层：</a:t>
            </a:r>
            <a:r>
              <a:rPr lang="en-US" altLang="zh-CN" dirty="0"/>
              <a:t>flip chip</a:t>
            </a:r>
          </a:p>
          <a:p>
            <a:r>
              <a:rPr lang="zh-CN" altLang="en-US" dirty="0"/>
              <a:t>下层：标准</a:t>
            </a:r>
            <a:r>
              <a:rPr lang="en-US" altLang="zh-CN" dirty="0"/>
              <a:t>SOI sensor</a:t>
            </a:r>
          </a:p>
          <a:p>
            <a:r>
              <a:rPr lang="zh-CN" altLang="en-US" dirty="0"/>
              <a:t>① 点对点连接</a:t>
            </a:r>
            <a:endParaRPr lang="en-US" altLang="zh-CN" dirty="0"/>
          </a:p>
          <a:p>
            <a:r>
              <a:rPr lang="zh-CN" altLang="en-US" dirty="0"/>
              <a:t>② 减薄和</a:t>
            </a:r>
            <a:r>
              <a:rPr lang="en-US" altLang="zh-CN" dirty="0"/>
              <a:t>bond pad</a:t>
            </a:r>
            <a:br>
              <a:rPr lang="en-US" altLang="zh-CN" dirty="0"/>
            </a:br>
            <a:r>
              <a:rPr lang="en-US" altLang="zh-CN" b="0" i="0" dirty="0">
                <a:solidFill>
                  <a:srgbClr val="24292F"/>
                </a:solidFill>
                <a:effectLst/>
                <a:latin typeface="Noto Sans SC"/>
              </a:rPr>
              <a:t>The advanced Flip-Chip technology has been adopted in the design of the CPV-4 chip, successfully achieving complex 3D Vertical Integration. This approach allows for reducing pixel size to achieve higher spatial resolution, increasing integration density for improved readout schemes (timestamp + low power consumption), and providing outstanding detection performance. </a:t>
            </a:r>
            <a:r>
              <a:rPr lang="en-US" altLang="zh-CN" b="1" i="0" dirty="0">
                <a:solidFill>
                  <a:srgbClr val="24292F"/>
                </a:solidFill>
                <a:effectLst/>
                <a:latin typeface="Noto Sans SC"/>
              </a:rPr>
              <a:t>By employing 3D integration technology, the following parameter goals have been achieved, meeting the chip requirements for the CEPC.</a:t>
            </a:r>
            <a:br>
              <a:rPr lang="en-US" altLang="zh-CN" b="0" i="0" dirty="0">
                <a:solidFill>
                  <a:srgbClr val="24292F"/>
                </a:solidFill>
                <a:effectLst/>
                <a:latin typeface="Noto Sans SC"/>
              </a:rPr>
            </a:br>
            <a:endParaRPr lang="en-US" altLang="zh-CN" b="0" i="0" dirty="0">
              <a:solidFill>
                <a:srgbClr val="24292F"/>
              </a:solidFill>
              <a:effectLst/>
              <a:latin typeface="Noto Sans SC"/>
            </a:endParaRPr>
          </a:p>
          <a:p>
            <a:r>
              <a:rPr lang="en-US" altLang="zh-CN" sz="1800" kern="100" dirty="0">
                <a:solidFill>
                  <a:srgbClr val="24292F"/>
                </a:solidFill>
                <a:effectLst/>
                <a:latin typeface="Helvetica" panose="020B0604020202020204" pitchFamily="34" charset="0"/>
                <a:ea typeface="等线" panose="02010600030101010101" pitchFamily="2" charset="-122"/>
                <a:cs typeface="Times New Roman" panose="02020603050405020304" charset="0"/>
              </a:rPr>
              <a:t>In this design, the upper layer chip is responsible for pixel logic and matrix readout logic, while the lower layer chip contains PDD sensing diodes and amplifiers/comparators. To achieve pixel-level array connections, gold micro-bumps are utilized.</a:t>
            </a:r>
            <a:br>
              <a:rPr lang="en-US" altLang="zh-CN" sz="1800" kern="100" dirty="0">
                <a:solidFill>
                  <a:srgbClr val="24292F"/>
                </a:solidFill>
                <a:effectLst/>
                <a:latin typeface="Helvetica" panose="020B0604020202020204" pitchFamily="34" charset="0"/>
                <a:ea typeface="等线" panose="02010600030101010101" pitchFamily="2" charset="-122"/>
                <a:cs typeface="Times New Roman" panose="02020603050405020304" charset="0"/>
              </a:rPr>
            </a:br>
            <a:endParaRPr lang="en-US" altLang="zh-CN" sz="1800" kern="100" dirty="0">
              <a:solidFill>
                <a:srgbClr val="24292F"/>
              </a:solidFill>
              <a:effectLst/>
              <a:latin typeface="Helvetica" panose="020B0604020202020204" pitchFamily="3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800" dirty="0">
                <a:solidFill>
                  <a:srgbClr val="24292F"/>
                </a:solidFill>
                <a:effectLst/>
                <a:latin typeface="Helvetica" panose="020B0604020202020204" pitchFamily="34" charset="0"/>
                <a:ea typeface="等线" panose="02010600030101010101" pitchFamily="2" charset="-122"/>
                <a:cs typeface="Helvetica" panose="020B0604020202020204" pitchFamily="34" charset="0"/>
              </a:rPr>
              <a:t>The entire design process of the chip is also very complex, requiring separate </a:t>
            </a:r>
            <a:r>
              <a:rPr lang="en-US" altLang="zh-CN" sz="1800" dirty="0" err="1">
                <a:solidFill>
                  <a:srgbClr val="24292F"/>
                </a:solidFill>
                <a:effectLst/>
                <a:latin typeface="Helvetica" panose="020B0604020202020204" pitchFamily="34" charset="0"/>
                <a:ea typeface="等线" panose="02010600030101010101" pitchFamily="2" charset="-122"/>
                <a:cs typeface="Helvetica" panose="020B0604020202020204" pitchFamily="34" charset="0"/>
              </a:rPr>
              <a:t>design.The</a:t>
            </a:r>
            <a:r>
              <a:rPr lang="en-US" altLang="zh-CN" sz="1800" dirty="0">
                <a:solidFill>
                  <a:srgbClr val="24292F"/>
                </a:solidFill>
                <a:effectLst/>
                <a:latin typeface="Helvetica" panose="020B0604020202020204" pitchFamily="34" charset="0"/>
                <a:ea typeface="等线" panose="02010600030101010101" pitchFamily="2" charset="-122"/>
                <a:cs typeface="Helvetica" panose="020B0604020202020204" pitchFamily="34" charset="0"/>
              </a:rPr>
              <a:t> design should be </a:t>
            </a:r>
            <a:r>
              <a:rPr lang="en-US" altLang="zh-CN" sz="1800" b="1" dirty="0">
                <a:solidFill>
                  <a:srgbClr val="24292F"/>
                </a:solidFill>
                <a:effectLst/>
                <a:latin typeface="Helvetica" panose="020B0604020202020204" pitchFamily="34" charset="0"/>
                <a:ea typeface="等线" panose="02010600030101010101" pitchFamily="2" charset="-122"/>
                <a:cs typeface="Helvetica" panose="020B0604020202020204" pitchFamily="34" charset="0"/>
              </a:rPr>
              <a:t>compatible </a:t>
            </a:r>
            <a:r>
              <a:rPr lang="en-US" altLang="zh-CN" sz="1800" dirty="0">
                <a:solidFill>
                  <a:srgbClr val="24292F"/>
                </a:solidFill>
                <a:effectLst/>
                <a:latin typeface="Helvetica" panose="020B0604020202020204" pitchFamily="34" charset="0"/>
                <a:ea typeface="等线" panose="02010600030101010101" pitchFamily="2" charset="-122"/>
                <a:cs typeface="Helvetica" panose="020B0604020202020204" pitchFamily="34" charset="0"/>
              </a:rPr>
              <a:t>with 3D DRC (Design Rule Check) and</a:t>
            </a:r>
            <a:r>
              <a:rPr lang="en-US" altLang="zh-CN" sz="1800" dirty="0">
                <a:solidFill>
                  <a:srgbClr val="24292F"/>
                </a:solidFill>
                <a:effectLst/>
                <a:highlight>
                  <a:srgbClr val="FFFF00"/>
                </a:highlight>
                <a:latin typeface="Helvetica" panose="020B0604020202020204" pitchFamily="34" charset="0"/>
                <a:ea typeface="等线" panose="02010600030101010101" pitchFamily="2" charset="-122"/>
                <a:cs typeface="Helvetica" panose="020B0604020202020204" pitchFamily="34" charset="0"/>
              </a:rPr>
              <a:t> LVS(verification) </a:t>
            </a:r>
            <a:r>
              <a:rPr lang="en-US" altLang="zh-CN" sz="1800" dirty="0">
                <a:solidFill>
                  <a:srgbClr val="24292F"/>
                </a:solidFill>
                <a:effectLst/>
                <a:latin typeface="Helvetica" panose="020B0604020202020204" pitchFamily="34" charset="0"/>
                <a:ea typeface="等线" panose="02010600030101010101" pitchFamily="2" charset="-122"/>
                <a:cs typeface="Helvetica" panose="020B0604020202020204" pitchFamily="34" charset="0"/>
              </a:rPr>
              <a:t>rules.</a:t>
            </a:r>
            <a:endParaRPr lang="en-US" altLang="zh-CN" sz="1800" dirty="0">
              <a:solidFill>
                <a:srgbClr val="24292F"/>
              </a:solidFill>
              <a:effectLst/>
              <a:latin typeface="Helvetica" panose="020B0604020202020204" pitchFamily="34" charset="0"/>
              <a:ea typeface="等线" panose="02010600030101010101" pitchFamily="2" charset="-122"/>
            </a:endParaRPr>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br>
              <a:rPr lang="en-US" altLang="zh-CN" dirty="0"/>
            </a:br>
            <a:r>
              <a:rPr lang="en-US" altLang="zh-CN" sz="1800" b="1" kern="100" dirty="0">
                <a:solidFill>
                  <a:srgbClr val="24292F"/>
                </a:solidFill>
                <a:effectLst/>
                <a:latin typeface="Helvetica" panose="020B0604020202020204" pitchFamily="34" charset="0"/>
                <a:ea typeface="等线" panose="02010600030101010101" pitchFamily="2" charset="-122"/>
                <a:cs typeface="Helvetica" panose="020B0604020202020204" pitchFamily="34" charset="0"/>
              </a:rPr>
              <a:t>the design and production process of CPV-4 has encountered numerous issues and challenges.</a:t>
            </a:r>
          </a:p>
          <a:p>
            <a:pPr algn="just"/>
            <a:r>
              <a:rPr lang="en-US" altLang="zh-CN" sz="1800" kern="100" dirty="0">
                <a:solidFill>
                  <a:srgbClr val="24292F"/>
                </a:solidFill>
                <a:effectLst/>
                <a:latin typeface="Helvetica" panose="020B0604020202020204" pitchFamily="34" charset="0"/>
                <a:ea typeface="+mn-ea"/>
                <a:cs typeface="Helvetica" panose="020B0604020202020204" pitchFamily="34" charset="0"/>
              </a:rPr>
              <a:t>Due to the fact that CPV-4 represents the first attempt at 3D design and the initial application of 3D technology in production (it can be said to be the first application of 3D technology in the field of high-energy physics), </a:t>
            </a:r>
            <a:endParaRPr lang="en-US" altLang="zh-CN" sz="1800" kern="100" dirty="0">
              <a:solidFill>
                <a:srgbClr val="24292F"/>
              </a:solidFill>
              <a:effectLst/>
              <a:latin typeface="Helvetica" panose="020B0604020202020204" pitchFamily="34" charset="0"/>
              <a:ea typeface="等线" panose="02010600030101010101" pitchFamily="2" charset="-122"/>
              <a:cs typeface="Helvetica" panose="020B0604020202020204" pitchFamily="34" charset="0"/>
            </a:endParaRPr>
          </a:p>
          <a:p>
            <a:pPr algn="just"/>
            <a:r>
              <a:rPr lang="en-US" altLang="zh-CN" sz="1800" b="1" kern="100" dirty="0">
                <a:solidFill>
                  <a:srgbClr val="24292F"/>
                </a:solidFill>
                <a:effectLst/>
                <a:latin typeface="Helvetica" panose="020B0604020202020204" pitchFamily="34" charset="0"/>
                <a:ea typeface="等线" panose="02010600030101010101" pitchFamily="2" charset="-122"/>
                <a:cs typeface="Times New Roman" panose="02020603050405020304" charset="0"/>
              </a:rPr>
              <a:t>Therefore, we </a:t>
            </a:r>
            <a:r>
              <a:rPr lang="en-US" altLang="zh-CN" sz="1800" b="1" kern="100" dirty="0">
                <a:solidFill>
                  <a:srgbClr val="24292F"/>
                </a:solidFill>
                <a:effectLst/>
                <a:latin typeface="Helvetica" panose="020B0604020202020204" pitchFamily="34" charset="0"/>
                <a:ea typeface="+mn-ea"/>
                <a:cs typeface="Times New Roman" panose="02020603050405020304" charset="0"/>
              </a:rPr>
              <a:t>developed a </a:t>
            </a:r>
            <a:r>
              <a:rPr lang="en-US" altLang="zh-CN" sz="1800" b="1" kern="100" dirty="0">
                <a:solidFill>
                  <a:srgbClr val="24292F"/>
                </a:solidFill>
                <a:effectLst/>
                <a:latin typeface="Helvetica" panose="020B0604020202020204" pitchFamily="34" charset="0"/>
                <a:ea typeface="等线" panose="02010600030101010101" pitchFamily="2" charset="-122"/>
                <a:cs typeface="Times New Roman" panose="02020603050405020304" charset="0"/>
              </a:rPr>
              <a:t>test verification system specifically for the CPV-4 chip to test and validate the chip's functionality. It is capable of chip configuration and data reading, and can also perform separate tests on digital chips, and 3D chips. The testing system is easy to debug and has a relatively short development cycle.</a:t>
            </a:r>
          </a:p>
          <a:p>
            <a:pPr marL="0" marR="0" algn="just">
              <a:spcBef>
                <a:spcPts val="0"/>
              </a:spcBef>
              <a:spcAft>
                <a:spcPts val="0"/>
              </a:spcAft>
            </a:pPr>
            <a:endParaRPr lang="en-US" altLang="zh-CN" sz="1800" kern="100" dirty="0">
              <a:effectLst/>
              <a:latin typeface="等线" panose="02010600030101010101" pitchFamily="2" charset="-122"/>
              <a:ea typeface="等线" panose="02010600030101010101" pitchFamily="2" charset="-122"/>
              <a:cs typeface="Helvetica" panose="020B0604020202020204" pitchFamily="34" charset="0"/>
            </a:endParaRPr>
          </a:p>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Because the chip design process is complex and yield is not high, during the development of the testing and verification system, we also completed the implementation of the CPV-4 upper</a:t>
            </a:r>
            <a:r>
              <a:rPr lang="en-US" altLang="zh-CN" sz="1800" kern="100" dirty="0">
                <a:effectLst/>
                <a:latin typeface="等线" panose="02010600030101010101" pitchFamily="2" charset="-122"/>
                <a:ea typeface="等线" panose="02010600030101010101" pitchFamily="2" charset="-122"/>
                <a:cs typeface="Helvetica" panose="020B0604020202020204" pitchFamily="34" charset="0"/>
              </a:rPr>
              <a:t> </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chip emulator.</a:t>
            </a:r>
          </a:p>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It can replace the chip to respond to</a:t>
            </a:r>
            <a:r>
              <a:rPr lang="en-US" altLang="zh-CN" sz="1800" kern="100" dirty="0">
                <a:effectLst/>
                <a:latin typeface="等线" panose="02010600030101010101" pitchFamily="2" charset="-122"/>
                <a:ea typeface="等线" panose="02010600030101010101" pitchFamily="2" charset="-122"/>
                <a:cs typeface="Helvetica" panose="020B0604020202020204" pitchFamily="34" charset="0"/>
              </a:rPr>
              <a:t> </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the test and verification system.</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And it can also be used</a:t>
            </a:r>
            <a:r>
              <a:rPr lang="en-US" altLang="zh-CN" sz="1800" kern="100" dirty="0">
                <a:effectLst/>
                <a:latin typeface="等线" panose="02010600030101010101" pitchFamily="2" charset="-122"/>
                <a:ea typeface="等线" panose="02010600030101010101" pitchFamily="2" charset="-122"/>
                <a:cs typeface="Helvetica" panose="020B0604020202020204" pitchFamily="34" charset="0"/>
              </a:rPr>
              <a:t> </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to validate whether the logic of the upper-tier chip is</a:t>
            </a:r>
            <a:r>
              <a:rPr lang="en-US" altLang="zh-CN" sz="1800" kern="100" dirty="0">
                <a:effectLst/>
                <a:latin typeface="等线" panose="02010600030101010101" pitchFamily="2" charset="-122"/>
                <a:ea typeface="等线" panose="02010600030101010101" pitchFamily="2" charset="-122"/>
                <a:cs typeface="Helvetica" panose="020B0604020202020204" pitchFamily="34" charset="0"/>
              </a:rPr>
              <a:t> </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correct.</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endParaRPr lang="en-US" altLang="zh-CN" dirty="0"/>
          </a:p>
          <a:p>
            <a:r>
              <a:rPr lang="en-US" altLang="zh-CN" dirty="0" err="1"/>
              <a:t>challeges,comlexity</a:t>
            </a:r>
            <a:r>
              <a:rPr lang="zh-CN" altLang="en-US" dirty="0"/>
              <a:t>测试验证系统功能复杂性</a:t>
            </a:r>
            <a:endParaRPr lang="en-US" altLang="zh-CN" dirty="0"/>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2FEA21D-08F4-4169-97AE-6B6DCCA5D4C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6</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Next, a brief explanation of the design and implementation of Emulator. </a:t>
            </a:r>
          </a:p>
          <a:p>
            <a:r>
              <a:rPr lang="en-US" altLang="zh-CN" dirty="0"/>
              <a:t>All functions of the upper chip have been implemented on the emulator.</a:t>
            </a:r>
          </a:p>
          <a:p>
            <a:r>
              <a:rPr lang="en-US" altLang="zh-CN" dirty="0"/>
              <a:t>The circuit logic on the CPV-4 upper-tier chip is mainly divided into two parts: the pixel array circuit and the readout circuit logic.</a:t>
            </a:r>
          </a:p>
          <a:p>
            <a:r>
              <a:rPr lang="en-US" altLang="zh-CN" dirty="0"/>
              <a:t>The pixel array on the chip consists of 128 rows and 128 columns.</a:t>
            </a:r>
          </a:p>
          <a:p>
            <a:r>
              <a:rPr lang="en-US" altLang="zh-CN" dirty="0"/>
              <a:t>The chip's readout circuit is mainly composed of AERD readout modules and they are arranged in a double-column configuration.</a:t>
            </a:r>
          </a:p>
          <a:p>
            <a:r>
              <a:rPr lang="en-US" altLang="zh-CN" dirty="0"/>
              <a:t>It can read out the hit pixel addresses in order of priority.</a:t>
            </a:r>
            <a:r>
              <a:rPr lang="en-US" altLang="zh-CN" dirty="0">
                <a:solidFill>
                  <a:schemeClr val="tx1"/>
                </a:solidFill>
                <a:highlight>
                  <a:srgbClr val="FFFF00"/>
                </a:highlight>
              </a:rPr>
              <a:t> </a:t>
            </a:r>
          </a:p>
          <a:p>
            <a:r>
              <a:rPr lang="en-US" altLang="zh-CN" dirty="0">
                <a:solidFill>
                  <a:schemeClr val="tx1"/>
                </a:solidFill>
                <a:highlight>
                  <a:srgbClr val="FFFF00"/>
                </a:highlight>
              </a:rPr>
              <a:t>***</a:t>
            </a:r>
            <a:r>
              <a:rPr lang="zh-CN" altLang="en-US" dirty="0">
                <a:solidFill>
                  <a:schemeClr val="tx1"/>
                </a:solidFill>
                <a:highlight>
                  <a:srgbClr val="FFFF00"/>
                </a:highlight>
              </a:rPr>
              <a:t>加上优先级</a:t>
            </a:r>
            <a:endParaRPr lang="en-US" altLang="zh-CN" dirty="0">
              <a:solidFill>
                <a:schemeClr val="tx1"/>
              </a:solidFill>
              <a:highlight>
                <a:srgbClr val="FFFF00"/>
              </a:highlight>
            </a:endParaRPr>
          </a:p>
          <a:p>
            <a:endParaRPr lang="en-US" altLang="zh-CN" dirty="0"/>
          </a:p>
          <a:p>
            <a:r>
              <a:rPr lang="zh-CN" altLang="en-US" dirty="0"/>
              <a:t>像素排列，双列，</a:t>
            </a:r>
            <a:r>
              <a:rPr lang="en-US" altLang="zh-CN" dirty="0"/>
              <a:t>128……</a:t>
            </a:r>
          </a:p>
          <a:p>
            <a:r>
              <a:rPr lang="zh-CN" altLang="en-US" dirty="0"/>
              <a:t>像素阵列中输入</a:t>
            </a:r>
            <a:r>
              <a:rPr lang="en-US" altLang="zh-CN" dirty="0"/>
              <a:t>……</a:t>
            </a:r>
            <a:r>
              <a:rPr lang="zh-CN" altLang="en-US" dirty="0"/>
              <a:t>，输出</a:t>
            </a:r>
            <a:r>
              <a:rPr lang="en-US" altLang="zh-CN" dirty="0"/>
              <a:t>……</a:t>
            </a:r>
          </a:p>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latin typeface="times" panose="02020603050405020304" pitchFamily="18" charset="0"/>
                <a:ea typeface="微软雅黑" panose="020B0503020204020204" charset="-122"/>
                <a:cs typeface="times" panose="02020603050405020304" pitchFamily="18" charset="0"/>
                <a:sym typeface="+mn-ea"/>
              </a:rPr>
              <a:t>包含数字芯片中全部的像素逻辑和像素读出功能</a:t>
            </a:r>
          </a:p>
          <a:p>
            <a:endParaRPr lang="zh-CN" altLang="en-US" dirty="0"/>
          </a:p>
        </p:txBody>
      </p:sp>
      <p:sp>
        <p:nvSpPr>
          <p:cNvPr id="4" name="灯片编号占位符 3"/>
          <p:cNvSpPr>
            <a:spLocks noGrp="1"/>
          </p:cNvSpPr>
          <p:nvPr>
            <p:ph type="sldNum" sz="quarter" idx="5"/>
          </p:nvPr>
        </p:nvSpPr>
        <p:spPr/>
        <p:txBody>
          <a:bodyPr/>
          <a:lstStyle/>
          <a:p>
            <a:fld id="{72FEA21D-08F4-4169-97AE-6B6DCCA5D4CC}"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This is the circuit logic of the pixel module in the digital chip.</a:t>
            </a:r>
          </a:p>
          <a:p>
            <a:pPr marL="0" marR="0" algn="just">
              <a:spcBef>
                <a:spcPts val="0"/>
              </a:spcBef>
              <a:spcAft>
                <a:spcPts val="0"/>
              </a:spcAft>
            </a:pPr>
            <a:br>
              <a:rPr lang="en-US" altLang="zh-CN" sz="1800" kern="100" dirty="0">
                <a:effectLst/>
                <a:latin typeface="等线" panose="02010600030101010101" pitchFamily="2" charset="-122"/>
                <a:ea typeface="等线" panose="02010600030101010101" pitchFamily="2" charset="-122"/>
                <a:cs typeface="Helvetica" panose="020B0604020202020204" pitchFamily="34" charset="0"/>
              </a:rPr>
            </a:b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Each pixel module in the chip </a:t>
            </a:r>
            <a:r>
              <a:rPr lang="en-US" altLang="zh-CN" sz="1800" b="1" kern="100" dirty="0">
                <a:effectLst/>
                <a:latin typeface="Helvetica" panose="020B0604020202020204" pitchFamily="34" charset="0"/>
                <a:ea typeface="等线" panose="02010600030101010101" pitchFamily="2" charset="-122"/>
                <a:cs typeface="Helvetica" panose="020B0604020202020204" pitchFamily="34" charset="0"/>
              </a:rPr>
              <a:t>can respond to the hit information</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a:t>
            </a:r>
            <a:r>
              <a:rPr lang="en-US" altLang="zh-CN" sz="1800" kern="100" dirty="0" err="1">
                <a:effectLst/>
                <a:latin typeface="Helvetica" panose="020B0604020202020204" pitchFamily="34" charset="0"/>
                <a:ea typeface="等线" panose="02010600030101010101" pitchFamily="2" charset="-122"/>
                <a:cs typeface="Helvetica" panose="020B0604020202020204" pitchFamily="34" charset="0"/>
              </a:rPr>
              <a:t>Dout</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 and </a:t>
            </a:r>
            <a:r>
              <a:rPr lang="en-US" altLang="zh-CN" sz="1800" kern="100" dirty="0" err="1">
                <a:effectLst/>
                <a:latin typeface="Helvetica" panose="020B0604020202020204" pitchFamily="34" charset="0"/>
                <a:ea typeface="等线" panose="02010600030101010101" pitchFamily="2" charset="-122"/>
                <a:cs typeface="Helvetica" panose="020B0604020202020204" pitchFamily="34" charset="0"/>
              </a:rPr>
              <a:t>Pulse_d</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a:t>
            </a:r>
            <a:r>
              <a:rPr lang="zh-CN" altLang="en-US" sz="1800" kern="100" dirty="0">
                <a:effectLst/>
                <a:latin typeface="等线" panose="02010600030101010101" pitchFamily="2" charset="-122"/>
                <a:ea typeface="等线" panose="02010600030101010101" pitchFamily="2" charset="-122"/>
                <a:cs typeface="Helvetica" panose="020B0604020202020204" pitchFamily="34" charset="0"/>
              </a:rPr>
              <a:t>，</a:t>
            </a:r>
            <a:r>
              <a:rPr lang="en-US" altLang="zh-CN" sz="1800" kern="100" dirty="0" err="1">
                <a:effectLst/>
                <a:latin typeface="Helvetica" panose="020B0604020202020204" pitchFamily="34" charset="0"/>
                <a:ea typeface="等线" panose="02010600030101010101" pitchFamily="2" charset="-122"/>
                <a:cs typeface="Helvetica" panose="020B0604020202020204" pitchFamily="34" charset="0"/>
              </a:rPr>
              <a:t>Dout</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 is from lower chip, </a:t>
            </a:r>
            <a:r>
              <a:rPr lang="en-US" altLang="zh-CN" sz="1800" kern="100" dirty="0" err="1">
                <a:effectLst/>
                <a:latin typeface="Helvetica" panose="020B0604020202020204" pitchFamily="34" charset="0"/>
                <a:ea typeface="等线" panose="02010600030101010101" pitchFamily="2" charset="-122"/>
                <a:cs typeface="Helvetica" panose="020B0604020202020204" pitchFamily="34" charset="0"/>
              </a:rPr>
              <a:t>Pulse_d</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 is from upper chip. The Strobe signal is used to select the operation mode of the pixel module. The continuous mode, and the trigger mode.</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The signal </a:t>
            </a:r>
            <a:r>
              <a:rPr lang="en-US" altLang="zh-CN" sz="1800" kern="100" dirty="0" err="1">
                <a:effectLst/>
                <a:latin typeface="Helvetica" panose="020B0604020202020204" pitchFamily="34" charset="0"/>
                <a:ea typeface="等线" panose="02010600030101010101" pitchFamily="2" charset="-122"/>
                <a:cs typeface="Helvetica" panose="020B0604020202020204" pitchFamily="34" charset="0"/>
              </a:rPr>
              <a:t>State_out</a:t>
            </a: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 indicates whether the pixel has been hit and is passed to the Readout Circuit.</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If a pixel is hit, the readout circuit will return a sync signal to reset the pixel state.</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And these signals here are used to control the value of these registers, so that the pixel can be placed into different working state: masked state and particle response state.</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The GRST signal resets the entire pixel array.</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Helvetica" panose="020B0604020202020204" pitchFamily="34" charset="0"/>
              </a:rPr>
              <a:t>The Freeze signal is used to protect the readout process in trigger mode.</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L="0" marR="0" algn="just">
              <a:spcBef>
                <a:spcPts val="0"/>
              </a:spcBef>
              <a:spcAft>
                <a:spcPts val="0"/>
              </a:spcAft>
            </a:pPr>
            <a:r>
              <a:rPr lang="en-US" altLang="zh-CN" sz="1800" kern="100" dirty="0">
                <a:effectLst/>
                <a:latin typeface="Helvetica" panose="020B0604020202020204" pitchFamily="34" charset="0"/>
                <a:ea typeface="等线" panose="02010600030101010101" pitchFamily="2" charset="-122"/>
                <a:cs typeface="Times New Roman" panose="02020603050405020304" pitchFamily="18" charset="0"/>
              </a:rPr>
              <a:t> </a:t>
            </a:r>
            <a:endParaRPr lang="en-US"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2FEA21D-08F4-4169-97AE-6B6DCCA5D4C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8</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dirty="0">
                <a:solidFill>
                  <a:srgbClr val="000000"/>
                </a:solidFill>
                <a:effectLst/>
                <a:latin typeface="宋体" panose="02010600030101010101" pitchFamily="2" charset="-122"/>
                <a:ea typeface="宋体" panose="02010600030101010101" pitchFamily="2" charset="-122"/>
              </a:rPr>
              <a:t>The chip's readout circuit is mainly composed of AERD readout modules.</a:t>
            </a:r>
          </a:p>
          <a:p>
            <a:r>
              <a:rPr lang="en-US" altLang="zh-CN" sz="1800" dirty="0">
                <a:solidFill>
                  <a:srgbClr val="000000"/>
                </a:solidFill>
                <a:effectLst/>
                <a:latin typeface="宋体" panose="02010600030101010101" pitchFamily="2" charset="-122"/>
                <a:ea typeface="宋体" panose="02010600030101010101" pitchFamily="2" charset="-122"/>
              </a:rPr>
              <a:t>Each AERD readout module used in the chip has four inputs. The AERD readout module encodes the inputs and outputs the encoded address to address bus by priority when a pixel is hit.</a:t>
            </a:r>
          </a:p>
          <a:p>
            <a:r>
              <a:rPr lang="en-US" altLang="zh-CN" sz="1800" dirty="0">
                <a:solidFill>
                  <a:srgbClr val="000000"/>
                </a:solidFill>
                <a:effectLst/>
                <a:latin typeface="宋体" panose="02010600030101010101" pitchFamily="2" charset="-122"/>
                <a:ea typeface="宋体" panose="02010600030101010101" pitchFamily="2" charset="-122"/>
              </a:rPr>
              <a:t>During the readout process, once receiving a sync signal, the higher-level AERD module provides a two-bit address and generate the corresponding Sync signal to reset the lower-level AERD.</a:t>
            </a:r>
          </a:p>
          <a:p>
            <a:r>
              <a:rPr lang="en-US" altLang="zh-CN" sz="1800" dirty="0">
                <a:solidFill>
                  <a:srgbClr val="000000"/>
                </a:solidFill>
                <a:effectLst/>
                <a:latin typeface="宋体" panose="02010600030101010101" pitchFamily="2" charset="-122"/>
                <a:ea typeface="宋体" panose="02010600030101010101" pitchFamily="2" charset="-122"/>
              </a:rPr>
              <a:t>In the CPV-4 upper chip, there are four levels of AERD in the pixel array and three levels of AERD outside the pixel array, generating a total of 14-bit </a:t>
            </a:r>
            <a:r>
              <a:rPr lang="en-US" altLang="zh-CN" sz="1800" dirty="0" err="1">
                <a:solidFill>
                  <a:srgbClr val="000000"/>
                </a:solidFill>
                <a:effectLst/>
                <a:latin typeface="宋体" panose="02010600030101010101" pitchFamily="2" charset="-122"/>
                <a:ea typeface="宋体" panose="02010600030101010101" pitchFamily="2" charset="-122"/>
              </a:rPr>
              <a:t>addresse</a:t>
            </a:r>
            <a:r>
              <a:rPr lang="en-US" altLang="zh-CN" sz="1800" dirty="0">
                <a:solidFill>
                  <a:srgbClr val="000000"/>
                </a:solidFill>
                <a:effectLst/>
                <a:latin typeface="宋体" panose="02010600030101010101" pitchFamily="2" charset="-122"/>
                <a:ea typeface="宋体" panose="02010600030101010101" pitchFamily="2" charset="-122"/>
              </a:rPr>
              <a:t> signal, and producing valid hit signals, which are then transmitted to the readout firmware on the FPGA.</a:t>
            </a:r>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2FEA21D-08F4-4169-97AE-6B6DCCA5D4CC}"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9</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3" name="页脚占位符 12"/>
          <p:cNvSpPr>
            <a:spLocks noGrp="1"/>
          </p:cNvSpPr>
          <p:nvPr>
            <p:ph type="ftr" sz="quarter" idx="11"/>
          </p:nvPr>
        </p:nvSpPr>
        <p:spPr/>
        <p:txBody>
          <a:bodyPr/>
          <a:lstStyle/>
          <a:p>
            <a:endParaRPr lang="zh-CN" altLang="en-US"/>
          </a:p>
        </p:txBody>
      </p:sp>
      <p:sp>
        <p:nvSpPr>
          <p:cNvPr id="12" name="日期占位符 11"/>
          <p:cNvSpPr>
            <a:spLocks noGrp="1"/>
          </p:cNvSpPr>
          <p:nvPr>
            <p:ph type="dt" sz="half" idx="10"/>
          </p:nvPr>
        </p:nvSpPr>
        <p:spPr/>
        <p:txBody>
          <a:bodyPr/>
          <a:lstStyle/>
          <a:p>
            <a:fld id="{7DDEBD62-2E15-4832-97F3-EBF131CEB6CF}" type="datetime1">
              <a:rPr lang="zh-CN" altLang="en-US" smtClean="0"/>
              <a:t>2024/4/25</a:t>
            </a:fld>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cxnSp>
        <p:nvCxnSpPr>
          <p:cNvPr id="10" name="直接连接符 9"/>
          <p:cNvCxnSpPr/>
          <p:nvPr userDrawn="1"/>
        </p:nvCxnSpPr>
        <p:spPr>
          <a:xfrm>
            <a:off x="0" y="737656"/>
            <a:ext cx="1809404" cy="0"/>
          </a:xfrm>
          <a:prstGeom prst="line">
            <a:avLst/>
          </a:prstGeom>
          <a:ln w="635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userDrawn="1"/>
        </p:nvCxnSpPr>
        <p:spPr>
          <a:xfrm>
            <a:off x="1859280" y="737656"/>
            <a:ext cx="10332720" cy="0"/>
          </a:xfrm>
          <a:prstGeom prst="line">
            <a:avLst/>
          </a:prstGeom>
          <a:ln w="63500">
            <a:solidFill>
              <a:srgbClr val="B6447A"/>
            </a:solidFill>
          </a:ln>
        </p:spPr>
        <p:style>
          <a:lnRef idx="1">
            <a:schemeClr val="accent1"/>
          </a:lnRef>
          <a:fillRef idx="0">
            <a:schemeClr val="accent1"/>
          </a:fillRef>
          <a:effectRef idx="0">
            <a:schemeClr val="accent1"/>
          </a:effectRef>
          <a:fontRef idx="minor">
            <a:schemeClr val="tx1"/>
          </a:fontRef>
        </p:style>
      </p:cxnSp>
      <p:sp>
        <p:nvSpPr>
          <p:cNvPr id="14" name="灯片编号占位符 13"/>
          <p:cNvSpPr>
            <a:spLocks noGrp="1"/>
          </p:cNvSpPr>
          <p:nvPr>
            <p:ph type="sldNum" sz="quarter" idx="12"/>
          </p:nvPr>
        </p:nvSpPr>
        <p:spPr>
          <a:xfrm>
            <a:off x="9296400" y="6356350"/>
            <a:ext cx="2743200" cy="365125"/>
          </a:xfrm>
        </p:spPr>
        <p:txBody>
          <a:bodyPr/>
          <a:lstStyle/>
          <a:p>
            <a:fld id="{8208D025-D0DD-46F9-9939-C507D9D808BE}" type="slidenum">
              <a:rPr lang="zh-CN" altLang="en-US" smtClean="0"/>
              <a:t>‹#›</a:t>
            </a:fld>
            <a:endParaRPr lang="zh-CN" altLang="en-US"/>
          </a:p>
        </p:txBody>
      </p:sp>
      <p:sp>
        <p:nvSpPr>
          <p:cNvPr id="15" name="标题 14"/>
          <p:cNvSpPr>
            <a:spLocks noGrp="1"/>
          </p:cNvSpPr>
          <p:nvPr>
            <p:ph type="title"/>
          </p:nvPr>
        </p:nvSpPr>
        <p:spPr/>
        <p:txBody>
          <a:bodyPr/>
          <a:lstStyle/>
          <a:p>
            <a:r>
              <a:rPr lang="zh-CN" altLang="en-US"/>
              <a:t>单击此处编辑母版标题样式</a:t>
            </a:r>
          </a:p>
        </p:txBody>
      </p:sp>
      <p:pic>
        <p:nvPicPr>
          <p:cNvPr id="2" name="图片 1"/>
          <p:cNvPicPr>
            <a:picLocks noChangeAspect="1"/>
          </p:cNvPicPr>
          <p:nvPr userDrawn="1">
            <p:custDataLst>
              <p:tags r:id="rId1"/>
            </p:custDataLst>
          </p:nvPr>
        </p:nvPicPr>
        <p:blipFill>
          <a:blip r:embed="rId3"/>
          <a:srcRect t="-3259" r="76488"/>
          <a:stretch>
            <a:fillRect/>
          </a:stretch>
        </p:blipFill>
        <p:spPr>
          <a:xfrm>
            <a:off x="11261090" y="0"/>
            <a:ext cx="930910" cy="67056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716A1F2-42C8-46C7-B0E8-131E3C70500B}" type="datetime1">
              <a:rPr lang="zh-CN" altLang="en-US" smtClean="0"/>
              <a:t>2024/4/25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08D025-D0DD-46F9-9939-C507D9D808BE}"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5A9F05EA-8F5A-4EDC-9734-ED71A57DA8AE}" type="datetime1">
              <a:rPr lang="zh-CN" altLang="en-US" smtClean="0"/>
              <a:t>2024/4/25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08D025-D0DD-46F9-9939-C507D9D808BE}"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1F4CBF71-6A77-4DB0-8BDB-747E5B4B4C59}" type="datetime1">
              <a:rPr lang="zh-CN" altLang="en-US" smtClean="0"/>
              <a:t>2024/4/25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08D025-D0DD-46F9-9939-C507D9D808BE}"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09E782C-4BED-4BDD-A2E0-163AEC5F8A72}" type="datetime1">
              <a:rPr lang="zh-CN" altLang="en-US" smtClean="0"/>
              <a:t>2024/4/25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08D025-D0DD-46F9-9939-C507D9D808BE}" type="slidenum">
              <a:rPr lang="zh-CN" altLang="en-US" smtClean="0"/>
              <a:t>‹#›</a:t>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EB21A2F3-8B8B-4DE9-B5D0-058B49F2045A}" type="datetime1">
              <a:rPr lang="zh-CN" altLang="en-US" smtClean="0"/>
              <a:t>2024/4/25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08D025-D0DD-46F9-9939-C507D9D808BE}"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BD7F76A7-2457-4DF8-BE7A-BFD8BD60B71F}" type="datetime1">
              <a:rPr lang="zh-CN" altLang="en-US" smtClean="0"/>
              <a:t>2024/4/25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08D025-D0DD-46F9-9939-C507D9D808BE}"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5683A80-815E-416C-ACD0-573D28011210}" type="datetime1">
              <a:rPr lang="zh-CN" altLang="en-US" smtClean="0"/>
              <a:t>2024/4/25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208D025-D0DD-46F9-9939-C507D9D808BE}"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300BDA5-25E8-4009-88D4-EA92DE65E435}" type="datetime1">
              <a:rPr lang="zh-CN" altLang="en-US" smtClean="0"/>
              <a:t>2024/4/25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208D025-D0DD-46F9-9939-C507D9D808BE}"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9B378DE-6347-4FB2-96BF-D71D98F44912}" type="datetime1">
              <a:rPr lang="zh-CN" altLang="en-US" smtClean="0"/>
              <a:t>2024/4/25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08D025-D0DD-46F9-9939-C507D9D808BE}"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54DFC24-7E5A-46D5-8BA5-B1DC12315980}" type="datetime1">
              <a:rPr lang="zh-CN" altLang="en-US" smtClean="0"/>
              <a:t>2024/4/25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08D025-D0DD-46F9-9939-C507D9D808BE}"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5AC138-B153-428E-AE45-93D8529E188D}" type="datetime1">
              <a:rPr lang="zh-CN" altLang="en-US" smtClean="0"/>
              <a:t>2024/4/25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448800" y="648393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08D025-D0DD-46F9-9939-C507D9D808B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 y="6466114"/>
            <a:ext cx="12192002"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0" y="737656"/>
            <a:ext cx="1809404" cy="0"/>
          </a:xfrm>
          <a:prstGeom prst="line">
            <a:avLst/>
          </a:prstGeom>
          <a:ln w="635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59280" y="737656"/>
            <a:ext cx="10332720" cy="0"/>
          </a:xfrm>
          <a:prstGeom prst="line">
            <a:avLst/>
          </a:prstGeom>
          <a:ln w="63500">
            <a:solidFill>
              <a:srgbClr val="B6447A"/>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056844" y="3425951"/>
            <a:ext cx="10154895" cy="34467"/>
          </a:xfrm>
          <a:prstGeom prst="line">
            <a:avLst/>
          </a:prstGeom>
          <a:ln w="31750"/>
        </p:spPr>
        <p:style>
          <a:lnRef idx="1">
            <a:schemeClr val="dk1"/>
          </a:lnRef>
          <a:fillRef idx="0">
            <a:schemeClr val="dk1"/>
          </a:fillRef>
          <a:effectRef idx="0">
            <a:schemeClr val="dk1"/>
          </a:effectRef>
          <a:fontRef idx="minor">
            <a:schemeClr val="tx1"/>
          </a:fontRef>
        </p:style>
      </p:cxnSp>
      <p:sp>
        <p:nvSpPr>
          <p:cNvPr id="13" name="文本框 12"/>
          <p:cNvSpPr txBox="1"/>
          <p:nvPr/>
        </p:nvSpPr>
        <p:spPr>
          <a:xfrm>
            <a:off x="-711200" y="2319020"/>
            <a:ext cx="13614400" cy="986360"/>
          </a:xfrm>
          <a:prstGeom prst="rect">
            <a:avLst/>
          </a:prstGeom>
          <a:noFill/>
        </p:spPr>
        <p:txBody>
          <a:bodyPr wrap="square">
            <a:spAutoFit/>
          </a:bodyPr>
          <a:lstStyle/>
          <a:p>
            <a:pPr algn="ctr">
              <a:lnSpc>
                <a:spcPct val="150000"/>
              </a:lnSpc>
            </a:pPr>
            <a:r>
              <a:rPr lang="en-US" altLang="zh-CN" sz="4400" b="1" dirty="0">
                <a:solidFill>
                  <a:srgbClr val="000099"/>
                </a:solidFill>
                <a:latin typeface="Times New Roman" panose="02020603050405020304" charset="0"/>
                <a:ea typeface="黑体" panose="02010609060101010101" pitchFamily="49" charset="-122"/>
                <a:cs typeface="Times New Roman" panose="02020603050405020304" charset="0"/>
              </a:rPr>
              <a:t> </a:t>
            </a:r>
            <a:r>
              <a:rPr lang="en-US" altLang="zh-CN" sz="2800" b="1" dirty="0">
                <a:solidFill>
                  <a:srgbClr val="000099"/>
                </a:solidFill>
                <a:latin typeface="Calibri" panose="020F0502020204030204" pitchFamily="34" charset="0"/>
                <a:ea typeface="黑体" panose="02010609060101010101" pitchFamily="49" charset="-122"/>
                <a:cs typeface="Calibri" panose="020F0502020204030204" pitchFamily="34" charset="0"/>
              </a:rPr>
              <a:t>An FPGA-Based Emulator and Test System for the 3D-SOI chip CPV-4</a:t>
            </a:r>
            <a:endParaRPr lang="en-US" altLang="zh-CN" sz="4400" b="1" dirty="0">
              <a:solidFill>
                <a:srgbClr val="000099"/>
              </a:solidFill>
              <a:latin typeface="Calibri" panose="020F0502020204030204" pitchFamily="34" charset="0"/>
              <a:ea typeface="黑体" panose="02010609060101010101" pitchFamily="49" charset="-122"/>
              <a:cs typeface="Calibri" panose="020F0502020204030204" pitchFamily="34" charset="0"/>
            </a:endParaRPr>
          </a:p>
        </p:txBody>
      </p:sp>
      <p:sp>
        <p:nvSpPr>
          <p:cNvPr id="2" name="文本框 1"/>
          <p:cNvSpPr txBox="1"/>
          <p:nvPr/>
        </p:nvSpPr>
        <p:spPr>
          <a:xfrm>
            <a:off x="1" y="3706495"/>
            <a:ext cx="12192000" cy="1477328"/>
          </a:xfrm>
          <a:prstGeom prst="rect">
            <a:avLst/>
          </a:prstGeom>
          <a:noFill/>
        </p:spPr>
        <p:txBody>
          <a:bodyPr wrap="square" rtlCol="0">
            <a:spAutoFit/>
          </a:bodyPr>
          <a:lstStyle/>
          <a:p>
            <a:pPr algn="ctr"/>
            <a:r>
              <a:rPr lang="en-US" altLang="zh-CN" u="sng" dirty="0">
                <a:latin typeface="Calibri" panose="020F0502020204030204" pitchFamily="34" charset="0"/>
                <a:cs typeface="Calibri" panose="020F0502020204030204" pitchFamily="34" charset="0"/>
              </a:rPr>
              <a:t>Chang Xu</a:t>
            </a:r>
            <a:r>
              <a:rPr lang="en-US" altLang="zh-CN" dirty="0">
                <a:latin typeface="Calibri" panose="020F0502020204030204" pitchFamily="34" charset="0"/>
                <a:cs typeface="Calibri" panose="020F0502020204030204" pitchFamily="34" charset="0"/>
              </a:rPr>
              <a:t>, </a:t>
            </a:r>
            <a:r>
              <a:rPr lang="en-US" altLang="zh-CN" dirty="0" err="1">
                <a:latin typeface="Calibri" panose="020F0502020204030204" pitchFamily="34" charset="0"/>
                <a:cs typeface="Calibri" panose="020F0502020204030204" pitchFamily="34" charset="0"/>
              </a:rPr>
              <a:t>Weida</a:t>
            </a:r>
            <a:r>
              <a:rPr lang="en-US" altLang="zh-CN" dirty="0">
                <a:latin typeface="Calibri" panose="020F0502020204030204" pitchFamily="34" charset="0"/>
                <a:cs typeface="Calibri" panose="020F0502020204030204" pitchFamily="34" charset="0"/>
              </a:rPr>
              <a:t> Zheng, </a:t>
            </a:r>
            <a:r>
              <a:rPr lang="en-US" altLang="zh-CN" dirty="0" err="1">
                <a:latin typeface="Calibri" panose="020F0502020204030204" pitchFamily="34" charset="0"/>
                <a:cs typeface="Calibri" panose="020F0502020204030204" pitchFamily="34" charset="0"/>
              </a:rPr>
              <a:t>Yunpeng</a:t>
            </a:r>
            <a:r>
              <a:rPr lang="en-US" altLang="zh-CN" dirty="0">
                <a:latin typeface="Calibri" panose="020F0502020204030204" pitchFamily="34" charset="0"/>
                <a:cs typeface="Calibri" panose="020F0502020204030204" pitchFamily="34" charset="0"/>
              </a:rPr>
              <a:t> Lu, Jia Zhou, </a:t>
            </a:r>
            <a:r>
              <a:rPr lang="en-US" altLang="zh-CN" dirty="0" err="1">
                <a:latin typeface="Calibri" panose="020F0502020204030204" pitchFamily="34" charset="0"/>
                <a:cs typeface="Calibri" panose="020F0502020204030204" pitchFamily="34" charset="0"/>
              </a:rPr>
              <a:t>Hongyu</a:t>
            </a:r>
            <a:r>
              <a:rPr lang="en-US" altLang="zh-CN" dirty="0">
                <a:latin typeface="Calibri" panose="020F0502020204030204" pitchFamily="34" charset="0"/>
                <a:cs typeface="Calibri" panose="020F0502020204030204" pitchFamily="34" charset="0"/>
              </a:rPr>
              <a:t> Zhang, Sheng Dong, </a:t>
            </a:r>
          </a:p>
          <a:p>
            <a:pPr algn="ctr"/>
            <a:r>
              <a:rPr lang="en-US" altLang="zh-CN" dirty="0">
                <a:latin typeface="Calibri" panose="020F0502020204030204" pitchFamily="34" charset="0"/>
                <a:cs typeface="Calibri" panose="020F0502020204030204" pitchFamily="34" charset="0"/>
              </a:rPr>
              <a:t>Yang Zhou, Jing Dong, </a:t>
            </a:r>
            <a:r>
              <a:rPr lang="en-US" altLang="zh-CN" dirty="0" err="1">
                <a:latin typeface="Calibri" panose="020F0502020204030204" pitchFamily="34" charset="0"/>
                <a:cs typeface="Calibri" panose="020F0502020204030204" pitchFamily="34" charset="0"/>
              </a:rPr>
              <a:t>Mingyi</a:t>
            </a:r>
            <a:r>
              <a:rPr lang="en-US" altLang="zh-CN" dirty="0">
                <a:latin typeface="Calibri" panose="020F0502020204030204" pitchFamily="34" charset="0"/>
                <a:cs typeface="Calibri" panose="020F0502020204030204" pitchFamily="34" charset="0"/>
              </a:rPr>
              <a:t> Dong, </a:t>
            </a:r>
            <a:r>
              <a:rPr lang="en-US" altLang="zh-CN" dirty="0" err="1">
                <a:latin typeface="Calibri" panose="020F0502020204030204" pitchFamily="34" charset="0"/>
                <a:cs typeface="Calibri" panose="020F0502020204030204" pitchFamily="34" charset="0"/>
              </a:rPr>
              <a:t>Qun</a:t>
            </a:r>
            <a:r>
              <a:rPr lang="en-US" altLang="zh-CN" dirty="0">
                <a:latin typeface="Calibri" panose="020F0502020204030204" pitchFamily="34" charset="0"/>
                <a:cs typeface="Calibri" panose="020F0502020204030204" pitchFamily="34" charset="0"/>
              </a:rPr>
              <a:t> Ouyang</a:t>
            </a:r>
          </a:p>
          <a:p>
            <a:pPr algn="ctr"/>
            <a:endParaRPr lang="en-US" altLang="zh-CN" dirty="0">
              <a:latin typeface="Calibri" panose="020F0502020204030204" pitchFamily="34" charset="0"/>
              <a:cs typeface="Calibri" panose="020F0502020204030204" pitchFamily="34" charset="0"/>
            </a:endParaRPr>
          </a:p>
          <a:p>
            <a:pPr algn="ctr"/>
            <a:r>
              <a:rPr lang="en-US" altLang="zh-CN" dirty="0">
                <a:latin typeface="Calibri" panose="020F0502020204030204" pitchFamily="34" charset="0"/>
                <a:cs typeface="Calibri" panose="020F0502020204030204" pitchFamily="34" charset="0"/>
              </a:rPr>
              <a:t>Institute of High Energy Physics, Chinese Academy of Sciences </a:t>
            </a:r>
          </a:p>
          <a:p>
            <a:pPr algn="ctr"/>
            <a:endParaRPr lang="en-US" altLang="zh-CN" dirty="0">
              <a:latin typeface="Calibri" panose="020F0502020204030204" pitchFamily="34" charset="0"/>
              <a:cs typeface="Calibri" panose="020F0502020204030204" pitchFamily="34" charset="0"/>
            </a:endParaRPr>
          </a:p>
        </p:txBody>
      </p:sp>
      <p:sp>
        <p:nvSpPr>
          <p:cNvPr id="3" name="文本框 2"/>
          <p:cNvSpPr txBox="1"/>
          <p:nvPr/>
        </p:nvSpPr>
        <p:spPr>
          <a:xfrm>
            <a:off x="-2" y="6455353"/>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3" name="文本框 2"/>
          <p:cNvSpPr txBox="1"/>
          <p:nvPr/>
        </p:nvSpPr>
        <p:spPr>
          <a:xfrm>
            <a:off x="11735988" y="6437617"/>
            <a:ext cx="456011"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000" b="1" dirty="0">
                <a:solidFill>
                  <a:prstClr val="white"/>
                </a:solidFill>
                <a:latin typeface="楷体" panose="02010609060101010101" pitchFamily="49" charset="-122"/>
                <a:ea typeface="楷体" panose="02010609060101010101" pitchFamily="49" charset="-122"/>
              </a:rPr>
              <a:t>9</a:t>
            </a:r>
            <a:endParaRPr kumimoji="0" lang="en-US" altLang="zh-CN" sz="2000" b="1"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cs typeface="+mn-cs"/>
            </a:endParaRPr>
          </a:p>
        </p:txBody>
      </p:sp>
      <p:sp>
        <p:nvSpPr>
          <p:cNvPr id="19" name="文本框 18"/>
          <p:cNvSpPr txBox="1"/>
          <p:nvPr/>
        </p:nvSpPr>
        <p:spPr>
          <a:xfrm>
            <a:off x="-85090" y="-20986"/>
            <a:ext cx="12277089" cy="1307537"/>
          </a:xfrm>
          <a:prstGeom prst="rect">
            <a:avLst/>
          </a:prstGeom>
          <a:noFill/>
        </p:spPr>
        <p:txBody>
          <a:bodyPr wrap="square" rtlCol="0" anchor="t">
            <a:spAutoFit/>
          </a:bodyPr>
          <a:lstStyle/>
          <a:p>
            <a:pPr marL="0" marR="0" lvl="1" indent="0" algn="l" defTabSz="914400" rtl="0" eaLnBrk="1" fontAlgn="auto" latinLnBrk="0" hangingPunct="1">
              <a:lnSpc>
                <a:spcPct val="150000"/>
              </a:lnSpc>
              <a:spcBef>
                <a:spcPts val="0"/>
              </a:spcBef>
              <a:spcAft>
                <a:spcPts val="0"/>
              </a:spcAft>
              <a:buClr>
                <a:prstClr val="black"/>
              </a:buClr>
              <a:buSzPct val="70000"/>
              <a:buFont typeface="Wingdings" panose="05000000000000000000" pitchFamily="2" charset="2"/>
              <a:buNone/>
              <a:defRPr/>
            </a:pPr>
            <a:r>
              <a:rPr kumimoji="0" lang="en-US" altLang="zh-CN"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2	Design and</a:t>
            </a:r>
            <a:r>
              <a:rPr kumimoji="0" lang="zh-CN" altLang="en-US"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 </a:t>
            </a:r>
            <a:r>
              <a:rPr kumimoji="0" lang="en-US" altLang="zh-CN"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Implementation</a:t>
            </a:r>
            <a:r>
              <a:rPr kumimoji="0" lang="zh-CN" altLang="en-US"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 </a:t>
            </a:r>
            <a:r>
              <a:rPr kumimoji="0" lang="en-US" altLang="zh-CN"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of</a:t>
            </a:r>
            <a:r>
              <a:rPr kumimoji="0" lang="zh-CN" altLang="en-US"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 </a:t>
            </a:r>
            <a:r>
              <a:rPr kumimoji="0" lang="en-US" altLang="zh-CN"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Emulator——Implementation on FPGA</a:t>
            </a:r>
            <a:endParaRPr kumimoji="0" lang="en-US" altLang="zh-CN" sz="2800" b="0" i="0" u="none" strike="noStrike" kern="1200" cap="none" spc="0" normalizeH="0" baseline="0" noProof="0" dirty="0">
              <a:ln>
                <a:noFill/>
              </a:ln>
              <a:solidFill>
                <a:prstClr val="black"/>
              </a:solidFill>
              <a:effectLst/>
              <a:uLnTx/>
              <a:uFillTx/>
              <a:latin typeface="Times New Roman" panose="02020603050405020304" charset="0"/>
              <a:ea typeface="微软雅黑" panose="020B0503020204020204" charset="-122"/>
              <a:cs typeface="Times New Roman" panose="02020603050405020304" charset="0"/>
              <a:sym typeface="+mn-ea"/>
            </a:endParaRPr>
          </a:p>
          <a:p>
            <a:pPr marL="0" marR="0" lvl="1" indent="0" algn="l" defTabSz="914400" rtl="0" eaLnBrk="1" fontAlgn="auto" latinLnBrk="0" hangingPunct="1">
              <a:lnSpc>
                <a:spcPct val="150000"/>
              </a:lnSpc>
              <a:spcBef>
                <a:spcPts val="0"/>
              </a:spcBef>
              <a:spcAft>
                <a:spcPts val="0"/>
              </a:spcAft>
              <a:buClr>
                <a:prstClr val="black"/>
              </a:buClr>
              <a:buSzPct val="70000"/>
              <a:buFont typeface="Wingdings" panose="05000000000000000000" pitchFamily="2" charset="2"/>
              <a:buNone/>
              <a:defRPr/>
            </a:pPr>
            <a:endParaRPr kumimoji="0" lang="en-US" altLang="zh-CN" sz="2800" b="1" i="0" u="none" strike="noStrike" kern="1200" cap="none" spc="0" normalizeH="0" baseline="0" noProof="0" dirty="0">
              <a:ln>
                <a:noFill/>
              </a:ln>
              <a:solidFill>
                <a:prstClr val="black"/>
              </a:solidFill>
              <a:effectLst/>
              <a:uLnTx/>
              <a:uFillTx/>
              <a:latin typeface="Times New Roman" panose="02020603050405020304" charset="0"/>
              <a:ea typeface="微软雅黑" panose="020B0503020204020204" charset="-122"/>
              <a:cs typeface="Times New Roman" panose="02020603050405020304" charset="0"/>
              <a:sym typeface="+mn-ea"/>
            </a:endParaRPr>
          </a:p>
        </p:txBody>
      </p:sp>
      <p:sp>
        <p:nvSpPr>
          <p:cNvPr id="4" name="文本框 3"/>
          <p:cNvSpPr txBox="1"/>
          <p:nvPr/>
        </p:nvSpPr>
        <p:spPr>
          <a:xfrm>
            <a:off x="-568476" y="781853"/>
            <a:ext cx="8554236" cy="2542363"/>
          </a:xfrm>
          <a:prstGeom prst="rect">
            <a:avLst/>
          </a:prstGeom>
          <a:noFill/>
        </p:spPr>
        <p:txBody>
          <a:bodyPr wrap="square" rtlCol="0" anchor="t">
            <a:spAutoFit/>
          </a:bodyPr>
          <a:lstStyle/>
          <a:p>
            <a:pPr marL="914400" lvl="6" indent="-342900" algn="just">
              <a:lnSpc>
                <a:spcPct val="150000"/>
              </a:lnSpc>
              <a:buClr>
                <a:schemeClr val="accent5"/>
              </a:buClr>
              <a:buSzPct val="80000"/>
              <a:buFont typeface="Wingdings" panose="05000000000000000000" pitchFamily="2" charset="2"/>
              <a:buChar char="l"/>
              <a:defRPr/>
            </a:pPr>
            <a:r>
              <a:rPr lang="en-US" altLang="zh-CN" b="1" i="0" dirty="0">
                <a:solidFill>
                  <a:srgbClr val="24292F"/>
                </a:solidFill>
                <a:effectLst/>
                <a:latin typeface="Noto Sans SC"/>
              </a:rPr>
              <a:t>Complete the implementation of the emulator </a:t>
            </a:r>
            <a:r>
              <a:rPr lang="en-US" altLang="zh-CN" b="1" dirty="0">
                <a:solidFill>
                  <a:srgbClr val="24292F"/>
                </a:solidFill>
                <a:latin typeface="Noto Sans SC"/>
              </a:rPr>
              <a:t>on the FPGA board</a:t>
            </a:r>
            <a:endParaRPr lang="en-US" altLang="zh-CN" b="1" i="0" dirty="0">
              <a:solidFill>
                <a:srgbClr val="24292F"/>
              </a:solidFill>
              <a:effectLst/>
              <a:latin typeface="Noto Sans SC"/>
            </a:endParaRPr>
          </a:p>
          <a:p>
            <a:pPr marL="914400" lvl="6" indent="-342900" algn="just">
              <a:lnSpc>
                <a:spcPct val="150000"/>
              </a:lnSpc>
              <a:buClr>
                <a:schemeClr val="accent5"/>
              </a:buClr>
              <a:buSzPct val="80000"/>
              <a:buFont typeface="Wingdings" panose="05000000000000000000" pitchFamily="2" charset="2"/>
              <a:buChar char="l"/>
              <a:defRPr/>
            </a:pPr>
            <a:r>
              <a:rPr lang="en-US" altLang="zh-CN" b="1" dirty="0">
                <a:solidFill>
                  <a:srgbClr val="24292F"/>
                </a:solidFill>
                <a:latin typeface="Noto Sans SC"/>
              </a:rPr>
              <a:t>The readout module will also be implemented on the same FPGA board</a:t>
            </a:r>
          </a:p>
          <a:p>
            <a:pPr marL="914400" lvl="6" indent="-342900" algn="just">
              <a:lnSpc>
                <a:spcPct val="150000"/>
              </a:lnSpc>
              <a:buClr>
                <a:schemeClr val="accent5"/>
              </a:buClr>
              <a:buSzPct val="80000"/>
              <a:buFont typeface="Wingdings" panose="05000000000000000000" pitchFamily="2" charset="2"/>
              <a:buChar char="l"/>
              <a:defRPr/>
            </a:pPr>
            <a:r>
              <a:rPr lang="en-US" altLang="zh-CN" b="1" dirty="0">
                <a:solidFill>
                  <a:prstClr val="black"/>
                </a:solidFill>
                <a:latin typeface="Calibri" panose="020F0502020204030204" pitchFamily="34" charset="0"/>
                <a:ea typeface="微软雅黑" panose="020B0503020204020204" charset="-122"/>
                <a:cs typeface="Calibri" panose="020F0502020204030204" pitchFamily="34" charset="0"/>
                <a:sym typeface="+mn-ea"/>
              </a:rPr>
              <a:t>Pixel array size: </a:t>
            </a:r>
            <a:r>
              <a:rPr lang="en-US" altLang="zh-CN" dirty="0">
                <a:solidFill>
                  <a:prstClr val="black"/>
                </a:solidFill>
                <a:latin typeface="Calibri" panose="020F0502020204030204" pitchFamily="34" charset="0"/>
                <a:ea typeface="微软雅黑" panose="020B0503020204020204" charset="-122"/>
                <a:cs typeface="Calibri" panose="020F0502020204030204" pitchFamily="34" charset="0"/>
                <a:sym typeface="+mn-ea"/>
              </a:rPr>
              <a:t>128(rows)×32(cols)</a:t>
            </a:r>
            <a:endParaRPr lang="en-US" altLang="zh-CN" b="1" dirty="0">
              <a:solidFill>
                <a:prstClr val="black"/>
              </a:solidFill>
              <a:latin typeface="Calibri" panose="020F0502020204030204" pitchFamily="34" charset="0"/>
              <a:ea typeface="微软雅黑" panose="020B0503020204020204" charset="-122"/>
              <a:cs typeface="Calibri" panose="020F0502020204030204" pitchFamily="34" charset="0"/>
              <a:sym typeface="+mn-ea"/>
            </a:endParaRPr>
          </a:p>
          <a:p>
            <a:pPr lvl="2" indent="-342900" algn="just">
              <a:lnSpc>
                <a:spcPct val="150000"/>
              </a:lnSpc>
              <a:buClr>
                <a:schemeClr val="accent5"/>
              </a:buClr>
              <a:buSzPct val="80000"/>
              <a:buFont typeface="Wingdings" panose="05000000000000000000" pitchFamily="2" charset="2"/>
              <a:buChar char="l"/>
              <a:defRPr/>
            </a:pPr>
            <a:r>
              <a:rPr lang="en-US" altLang="zh-CN" b="1" dirty="0">
                <a:solidFill>
                  <a:prstClr val="black"/>
                </a:solidFill>
                <a:latin typeface="Calibri" panose="020F0502020204030204" pitchFamily="34" charset="0"/>
                <a:ea typeface="微软雅黑" panose="020B0503020204020204" charset="-122"/>
                <a:cs typeface="Calibri" panose="020F0502020204030204" pitchFamily="34" charset="0"/>
                <a:sym typeface="+mn-ea"/>
              </a:rPr>
              <a:t>Implementation method: </a:t>
            </a:r>
            <a:r>
              <a:rPr lang="en-US" altLang="zh-CN" dirty="0">
                <a:solidFill>
                  <a:prstClr val="black"/>
                </a:solidFill>
                <a:latin typeface="Calibri" panose="020F0502020204030204" pitchFamily="34" charset="0"/>
                <a:ea typeface="微软雅黑" panose="020B0503020204020204" charset="-122"/>
                <a:cs typeface="Calibri" panose="020F0502020204030204" pitchFamily="34" charset="0"/>
                <a:sym typeface="+mn-ea"/>
              </a:rPr>
              <a:t>Verilog</a:t>
            </a:r>
          </a:p>
          <a:p>
            <a:pPr lvl="2" indent="-342900" algn="just">
              <a:lnSpc>
                <a:spcPct val="150000"/>
              </a:lnSpc>
              <a:buClr>
                <a:schemeClr val="accent5"/>
              </a:buClr>
              <a:buSzPct val="80000"/>
              <a:buFont typeface="Wingdings" panose="05000000000000000000" pitchFamily="2" charset="2"/>
              <a:buChar char="l"/>
              <a:defRPr/>
            </a:pPr>
            <a:r>
              <a:rPr lang="en-US" altLang="zh-CN" b="1" dirty="0">
                <a:solidFill>
                  <a:prstClr val="black"/>
                </a:solidFill>
                <a:latin typeface="Calibri" panose="020F0502020204030204" pitchFamily="34" charset="0"/>
                <a:ea typeface="微软雅黑" panose="020B0503020204020204" charset="-122"/>
                <a:cs typeface="Calibri" panose="020F0502020204030204" pitchFamily="34" charset="0"/>
                <a:sym typeface="+mn-ea"/>
              </a:rPr>
              <a:t>FPGA model: </a:t>
            </a:r>
            <a:r>
              <a:rPr lang="en-US" altLang="zh-CN" dirty="0">
                <a:solidFill>
                  <a:prstClr val="black"/>
                </a:solidFill>
                <a:latin typeface="Calibri" panose="020F0502020204030204" pitchFamily="34" charset="0"/>
                <a:ea typeface="微软雅黑" panose="020B0503020204020204" charset="-122"/>
                <a:cs typeface="Calibri" panose="020F0502020204030204" pitchFamily="34" charset="0"/>
                <a:sym typeface="+mn-ea"/>
              </a:rPr>
              <a:t>XC7K325T</a:t>
            </a:r>
          </a:p>
          <a:p>
            <a:pPr marL="914400" marR="0" lvl="2" indent="-342900" algn="just" defTabSz="914400" rtl="0" eaLnBrk="1" fontAlgn="auto" latinLnBrk="0" hangingPunct="1">
              <a:lnSpc>
                <a:spcPct val="150000"/>
              </a:lnSpc>
              <a:spcBef>
                <a:spcPts val="0"/>
              </a:spcBef>
              <a:spcAft>
                <a:spcPts val="0"/>
              </a:spcAft>
              <a:buClr>
                <a:schemeClr val="accent5"/>
              </a:buClr>
              <a:buSzPct val="80000"/>
              <a:buFont typeface="Wingdings" panose="05000000000000000000" pitchFamily="2" charset="2"/>
              <a:buChar char="l"/>
              <a:defRPr/>
            </a:pPr>
            <a:r>
              <a:rPr kumimoji="0" lang="en-US" altLang="zh-CN" sz="1800"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sym typeface="+mn-ea"/>
              </a:rPr>
              <a:t>Readout data: </a:t>
            </a:r>
            <a:r>
              <a:rPr kumimoji="0" lang="en-US" altLang="zh-CN" sz="1800" b="0" i="0" u="none" strike="noStrike" kern="1200" cap="none" spc="0" normalizeH="0" baseline="0" noProof="0" dirty="0" err="1">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sym typeface="+mn-ea"/>
              </a:rPr>
              <a:t>Addr</a:t>
            </a:r>
            <a:r>
              <a:rPr kumimoji="0" lang="en-US" altLang="zh-CN" sz="1800"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sym typeface="+mn-ea"/>
              </a:rPr>
              <a:t>[13:0], valid hit bit</a:t>
            </a:r>
          </a:p>
        </p:txBody>
      </p:sp>
      <p:sp>
        <p:nvSpPr>
          <p:cNvPr id="6" name="矩形 5"/>
          <p:cNvSpPr/>
          <p:nvPr/>
        </p:nvSpPr>
        <p:spPr>
          <a:xfrm>
            <a:off x="41590" y="5975952"/>
            <a:ext cx="6304803" cy="461665"/>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i="0" dirty="0">
                <a:solidFill>
                  <a:srgbClr val="24292F"/>
                </a:solidFill>
                <a:effectLst/>
                <a:latin typeface="times" panose="02020603050405020304" pitchFamily="18" charset="0"/>
                <a:cs typeface="times" panose="02020603050405020304" pitchFamily="18" charset="0"/>
              </a:rPr>
              <a:t>Ideal implementation of upper-tier chip circuit</a:t>
            </a:r>
            <a:endParaRPr kumimoji="0" lang="en-US" altLang="zh-CN" sz="2400" b="1" i="0" u="none" strike="noStrike" kern="1200" cap="none" spc="0" normalizeH="0" baseline="0" noProof="0" dirty="0">
              <a:ln>
                <a:noFill/>
              </a:ln>
              <a:solidFill>
                <a:schemeClr val="tx1"/>
              </a:solidFill>
              <a:effectLst/>
              <a:uLnTx/>
              <a:uFillTx/>
              <a:latin typeface="times" panose="02020603050405020304" pitchFamily="18" charset="0"/>
              <a:ea typeface="等线" panose="02010600030101010101" pitchFamily="2" charset="-122"/>
              <a:cs typeface="times" panose="02020603050405020304" pitchFamily="18" charset="0"/>
            </a:endParaRPr>
          </a:p>
        </p:txBody>
      </p:sp>
      <p:pic>
        <p:nvPicPr>
          <p:cNvPr id="8" name="图片 7"/>
          <p:cNvPicPr>
            <a:picLocks noChangeAspect="1"/>
          </p:cNvPicPr>
          <p:nvPr/>
        </p:nvPicPr>
        <p:blipFill>
          <a:blip r:embed="rId3"/>
          <a:stretch>
            <a:fillRect/>
          </a:stretch>
        </p:blipFill>
        <p:spPr>
          <a:xfrm>
            <a:off x="6364584" y="2968155"/>
            <a:ext cx="5756558" cy="2825117"/>
          </a:xfrm>
          <a:prstGeom prst="rect">
            <a:avLst/>
          </a:prstGeom>
        </p:spPr>
      </p:pic>
      <p:sp>
        <p:nvSpPr>
          <p:cNvPr id="17" name="文本框 16"/>
          <p:cNvSpPr txBox="1"/>
          <p:nvPr/>
        </p:nvSpPr>
        <p:spPr>
          <a:xfrm>
            <a:off x="6112290" y="5814989"/>
            <a:ext cx="6257580" cy="307777"/>
          </a:xfrm>
          <a:prstGeom prst="rect">
            <a:avLst/>
          </a:prstGeom>
          <a:noFill/>
        </p:spPr>
        <p:txBody>
          <a:bodyPr wrap="square">
            <a:spAutoFit/>
          </a:bodyPr>
          <a:lstStyle/>
          <a:p>
            <a:pPr algn="ctr"/>
            <a:r>
              <a:rPr lang="en-US" altLang="zh-CN" sz="1400" dirty="0">
                <a:solidFill>
                  <a:srgbClr val="000000"/>
                </a:solidFill>
                <a:effectLst/>
                <a:latin typeface="times" panose="02020603050405020304" pitchFamily="18" charset="0"/>
                <a:cs typeface="times" panose="02020603050405020304" pitchFamily="18" charset="0"/>
              </a:rPr>
              <a:t>Behavioral Simulation Result of CPV-4 Upper </a:t>
            </a:r>
            <a:r>
              <a:rPr lang="en-US" altLang="zh-CN" sz="1400">
                <a:solidFill>
                  <a:srgbClr val="000000"/>
                </a:solidFill>
                <a:latin typeface="times" panose="02020603050405020304" pitchFamily="18" charset="0"/>
                <a:cs typeface="times" panose="02020603050405020304" pitchFamily="18" charset="0"/>
              </a:rPr>
              <a:t>T</a:t>
            </a:r>
            <a:r>
              <a:rPr lang="en-US" altLang="zh-CN" sz="1400">
                <a:solidFill>
                  <a:srgbClr val="000000"/>
                </a:solidFill>
                <a:effectLst/>
                <a:latin typeface="times" panose="02020603050405020304" pitchFamily="18" charset="0"/>
                <a:cs typeface="times" panose="02020603050405020304" pitchFamily="18" charset="0"/>
              </a:rPr>
              <a:t>ier Emulator</a:t>
            </a:r>
            <a:endParaRPr lang="zh-CN" altLang="en-US" sz="1400" dirty="0">
              <a:latin typeface="times" panose="02020603050405020304" pitchFamily="18" charset="0"/>
              <a:cs typeface="times" panose="02020603050405020304" pitchFamily="18" charset="0"/>
            </a:endParaRPr>
          </a:p>
        </p:txBody>
      </p:sp>
      <p:grpSp>
        <p:nvGrpSpPr>
          <p:cNvPr id="5" name="组合 4">
            <a:extLst>
              <a:ext uri="{FF2B5EF4-FFF2-40B4-BE49-F238E27FC236}">
                <a16:creationId xmlns:a16="http://schemas.microsoft.com/office/drawing/2014/main" id="{79A26BD2-7278-49F2-94EE-0326A448F8F9}"/>
              </a:ext>
            </a:extLst>
          </p:cNvPr>
          <p:cNvGrpSpPr/>
          <p:nvPr/>
        </p:nvGrpSpPr>
        <p:grpSpPr>
          <a:xfrm>
            <a:off x="6884284" y="808732"/>
            <a:ext cx="6257580" cy="2134694"/>
            <a:chOff x="6884284" y="808732"/>
            <a:chExt cx="6257580" cy="2134694"/>
          </a:xfrm>
        </p:grpSpPr>
        <p:sp>
          <p:nvSpPr>
            <p:cNvPr id="21" name="文本框 20"/>
            <p:cNvSpPr txBox="1"/>
            <p:nvPr/>
          </p:nvSpPr>
          <p:spPr>
            <a:xfrm>
              <a:off x="6884284" y="2635649"/>
              <a:ext cx="6257580" cy="307777"/>
            </a:xfrm>
            <a:prstGeom prst="rect">
              <a:avLst/>
            </a:prstGeom>
            <a:noFill/>
          </p:spPr>
          <p:txBody>
            <a:bodyPr wrap="square">
              <a:spAutoFit/>
            </a:bodyPr>
            <a:lstStyle/>
            <a:p>
              <a:pPr algn="ctr"/>
              <a:r>
                <a:rPr lang="en-US" altLang="zh-CN" sz="1400" dirty="0">
                  <a:solidFill>
                    <a:srgbClr val="000000"/>
                  </a:solidFill>
                  <a:effectLst/>
                  <a:latin typeface="times" panose="02020603050405020304" pitchFamily="18" charset="0"/>
                  <a:cs typeface="times" panose="02020603050405020304" pitchFamily="18" charset="0"/>
                </a:rPr>
                <a:t>CPV-4 replaced by Emulator</a:t>
              </a:r>
            </a:p>
          </p:txBody>
        </p:sp>
        <p:pic>
          <p:nvPicPr>
            <p:cNvPr id="3074" name="Picture 2">
              <a:extLst>
                <a:ext uri="{FF2B5EF4-FFF2-40B4-BE49-F238E27FC236}">
                  <a16:creationId xmlns:a16="http://schemas.microsoft.com/office/drawing/2014/main" id="{F266DE13-0DE1-47E6-9A3E-8ED8062D791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3982" y="808732"/>
              <a:ext cx="3947160" cy="1966557"/>
            </a:xfrm>
            <a:prstGeom prst="rect">
              <a:avLst/>
            </a:prstGeom>
            <a:noFill/>
            <a:extLst>
              <a:ext uri="{909E8E84-426E-40DD-AFC4-6F175D3DCCD1}">
                <a14:hiddenFill xmlns:a14="http://schemas.microsoft.com/office/drawing/2010/main">
                  <a:solidFill>
                    <a:srgbClr val="FFFFFF"/>
                  </a:solidFill>
                </a14:hiddenFill>
              </a:ext>
            </a:extLst>
          </p:spPr>
        </p:pic>
      </p:grpSp>
      <p:pic>
        <p:nvPicPr>
          <p:cNvPr id="9" name="图片 8">
            <a:extLst>
              <a:ext uri="{FF2B5EF4-FFF2-40B4-BE49-F238E27FC236}">
                <a16:creationId xmlns:a16="http://schemas.microsoft.com/office/drawing/2014/main" id="{95059E36-0730-4FEB-B2CD-FD514912789B}"/>
              </a:ext>
            </a:extLst>
          </p:cNvPr>
          <p:cNvPicPr>
            <a:picLocks noChangeAspect="1"/>
          </p:cNvPicPr>
          <p:nvPr/>
        </p:nvPicPr>
        <p:blipFill rotWithShape="1">
          <a:blip r:embed="rId5">
            <a:extLst>
              <a:ext uri="{28A0092B-C50C-407E-A947-70E740481C1C}">
                <a14:useLocalDpi xmlns:a14="http://schemas.microsoft.com/office/drawing/2010/main" val="0"/>
              </a:ext>
            </a:extLst>
          </a:blip>
          <a:srcRect l="40834" t="45333" r="32956" b="26371"/>
          <a:stretch/>
        </p:blipFill>
        <p:spPr>
          <a:xfrm>
            <a:off x="1087549" y="3352713"/>
            <a:ext cx="3577268" cy="2172344"/>
          </a:xfrm>
          <a:prstGeom prst="rect">
            <a:avLst/>
          </a:prstGeom>
        </p:spPr>
      </p:pic>
      <p:sp>
        <p:nvSpPr>
          <p:cNvPr id="18" name="文本框 17">
            <a:extLst>
              <a:ext uri="{FF2B5EF4-FFF2-40B4-BE49-F238E27FC236}">
                <a16:creationId xmlns:a16="http://schemas.microsoft.com/office/drawing/2014/main" id="{E2667BE9-40D8-4222-842A-00031BEE8285}"/>
              </a:ext>
            </a:extLst>
          </p:cNvPr>
          <p:cNvSpPr txBox="1"/>
          <p:nvPr/>
        </p:nvSpPr>
        <p:spPr>
          <a:xfrm>
            <a:off x="-349520" y="5631782"/>
            <a:ext cx="6852920" cy="307777"/>
          </a:xfrm>
          <a:prstGeom prst="rect">
            <a:avLst/>
          </a:prstGeom>
          <a:noFill/>
        </p:spPr>
        <p:txBody>
          <a:bodyPr wrap="square">
            <a:spAutoFit/>
          </a:bodyPr>
          <a:lstStyle/>
          <a:p>
            <a:pPr algn="ctr"/>
            <a:r>
              <a:rPr lang="en-US" altLang="zh-CN" sz="1400" dirty="0">
                <a:solidFill>
                  <a:srgbClr val="000000"/>
                </a:solidFill>
                <a:latin typeface="times" panose="02020603050405020304" pitchFamily="18" charset="0"/>
                <a:cs typeface="times" panose="02020603050405020304" pitchFamily="18" charset="0"/>
              </a:rPr>
              <a:t>Resource utilization of the emulator and readout firmware</a:t>
            </a:r>
          </a:p>
        </p:txBody>
      </p:sp>
      <p:sp>
        <p:nvSpPr>
          <p:cNvPr id="16" name="文本框 15">
            <a:extLst>
              <a:ext uri="{FF2B5EF4-FFF2-40B4-BE49-F238E27FC236}">
                <a16:creationId xmlns:a16="http://schemas.microsoft.com/office/drawing/2014/main" id="{B1DB8845-EC69-47D0-B524-09810A383511}"/>
              </a:ext>
            </a:extLst>
          </p:cNvPr>
          <p:cNvSpPr txBox="1"/>
          <p:nvPr/>
        </p:nvSpPr>
        <p:spPr>
          <a:xfrm>
            <a:off x="-2" y="6466936"/>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a:extLst>
              <a:ext uri="{FF2B5EF4-FFF2-40B4-BE49-F238E27FC236}">
                <a16:creationId xmlns:a16="http://schemas.microsoft.com/office/drawing/2014/main" id="{077E661D-CA1B-482E-8189-492311ACEF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3" y="3353372"/>
            <a:ext cx="7224595" cy="2981814"/>
          </a:xfrm>
          <a:prstGeom prst="rect">
            <a:avLst/>
          </a:prstGeom>
          <a:noFill/>
          <a:extLst>
            <a:ext uri="{909E8E84-426E-40DD-AFC4-6F175D3DCCD1}">
              <a14:hiddenFill xmlns:a14="http://schemas.microsoft.com/office/drawing/2010/main">
                <a:solidFill>
                  <a:srgbClr val="FFFFFF"/>
                </a:solidFill>
              </a14:hiddenFill>
            </a:ext>
          </a:extLst>
        </p:spPr>
      </p:pic>
      <p:sp>
        <p:nvSpPr>
          <p:cNvPr id="18" name="标题 1"/>
          <p:cNvSpPr txBox="1"/>
          <p:nvPr/>
        </p:nvSpPr>
        <p:spPr>
          <a:xfrm>
            <a:off x="0" y="6954"/>
            <a:ext cx="12191365" cy="720725"/>
          </a:xfrm>
          <a:prstGeom prst="rect">
            <a:avLst/>
          </a:prstGeom>
        </p:spPr>
        <p:txBody>
          <a:bodyPr/>
          <a:lstStyle>
            <a:lvl1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5pPr>
            <a:lvl6pPr marL="3429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6pPr>
            <a:lvl7pPr marL="6858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7pPr>
            <a:lvl8pPr marL="10287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8pPr>
            <a:lvl9pPr marL="13716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9pPr>
          </a:lstStyle>
          <a:p>
            <a:pPr marL="0" lvl="1" indent="0" algn="l">
              <a:lnSpc>
                <a:spcPct val="150000"/>
              </a:lnSpc>
              <a:buClr>
                <a:schemeClr val="tx1"/>
              </a:buClr>
              <a:buSzPct val="70000"/>
              <a:buFont typeface="Wingdings" panose="05000000000000000000" pitchFamily="2" charset="2"/>
              <a:buNone/>
            </a:pPr>
            <a:r>
              <a:rPr lang="en-US" altLang="zh-CN" sz="2800" dirty="0">
                <a:latin typeface="Times New Roman" panose="02020603050405020304" charset="0"/>
                <a:ea typeface="华文楷体" panose="02010600040101010101" pitchFamily="2" charset="-122"/>
                <a:cs typeface="Times New Roman" panose="02020603050405020304" charset="0"/>
                <a:sym typeface="+mn-ea"/>
              </a:rPr>
              <a:t>3	Test system design——CPV-4 Interface Logic</a:t>
            </a:r>
          </a:p>
          <a:p>
            <a:pPr marL="0" lvl="1" indent="0" algn="l">
              <a:lnSpc>
                <a:spcPct val="150000"/>
              </a:lnSpc>
              <a:buClr>
                <a:schemeClr val="tx1"/>
              </a:buClr>
              <a:buSzPct val="70000"/>
              <a:buFont typeface="Wingdings" panose="05000000000000000000" pitchFamily="2" charset="2"/>
              <a:buNone/>
            </a:pPr>
            <a:endParaRPr lang="en-US" altLang="zh-CN" sz="2800" dirty="0">
              <a:latin typeface="Times New Roman" panose="02020603050405020304" charset="0"/>
              <a:ea typeface="华文楷体" panose="02010600040101010101" pitchFamily="2" charset="-122"/>
              <a:cs typeface="Times New Roman" panose="02020603050405020304" charset="0"/>
            </a:endParaRPr>
          </a:p>
          <a:p>
            <a:pPr algn="l" eaLnBrk="1" hangingPunct="1">
              <a:defRPr/>
            </a:pPr>
            <a:endParaRPr lang="zh-CN" altLang="en-US" sz="2800" kern="0" dirty="0">
              <a:latin typeface="楷体" panose="02010609060101010101" pitchFamily="49" charset="-122"/>
              <a:ea typeface="楷体" panose="02010609060101010101" pitchFamily="49" charset="-122"/>
            </a:endParaRPr>
          </a:p>
        </p:txBody>
      </p:sp>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65131" y="6452261"/>
            <a:ext cx="456012" cy="40011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10</a:t>
            </a:r>
          </a:p>
        </p:txBody>
      </p:sp>
      <p:sp>
        <p:nvSpPr>
          <p:cNvPr id="4" name="文本框 3"/>
          <p:cNvSpPr txBox="1"/>
          <p:nvPr/>
        </p:nvSpPr>
        <p:spPr>
          <a:xfrm>
            <a:off x="-5275" y="691938"/>
            <a:ext cx="10081601" cy="2584450"/>
          </a:xfrm>
          <a:prstGeom prst="rect">
            <a:avLst/>
          </a:prstGeom>
          <a:noFill/>
        </p:spPr>
        <p:txBody>
          <a:bodyPr wrap="square" rtlCol="0">
            <a:spAutoFit/>
          </a:bodyPr>
          <a:lstStyle/>
          <a:p>
            <a:pPr marL="285750" indent="-285750">
              <a:lnSpc>
                <a:spcPct val="150000"/>
              </a:lnSpc>
              <a:buClr>
                <a:schemeClr val="accent5"/>
              </a:buClr>
              <a:buSzPct val="80000"/>
              <a:buFont typeface="Wingdings" panose="05000000000000000000" pitchFamily="2" charset="2"/>
              <a:buChar char="n"/>
              <a:defRPr/>
            </a:pPr>
            <a:r>
              <a:rPr lang="en-US" altLang="zh-CN" sz="1800" kern="100" dirty="0">
                <a:effectLst/>
                <a:latin typeface="Calibri" panose="020F0502020204030204" pitchFamily="34" charset="0"/>
                <a:ea typeface="宋体" panose="02010600030101010101" pitchFamily="2" charset="-122"/>
                <a:cs typeface="Calibri" panose="020F0502020204030204" pitchFamily="34" charset="0"/>
              </a:rPr>
              <a:t>Upper-tier Chip provides the complete logic interface between the 3D chip and the readout firmware.</a:t>
            </a:r>
          </a:p>
          <a:p>
            <a:pPr marL="742950" lvl="1" indent="-285750">
              <a:lnSpc>
                <a:spcPct val="150000"/>
              </a:lnSpc>
              <a:buClr>
                <a:schemeClr val="accent6"/>
              </a:buClr>
              <a:buSzPct val="80000"/>
              <a:buFont typeface="Wingdings" panose="05000000000000000000" pitchFamily="2" charset="2"/>
              <a:buChar char="l"/>
              <a:defRPr/>
            </a:pP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Operation mode selection (Strobe)</a:t>
            </a:r>
          </a:p>
          <a:p>
            <a:pPr marL="742950" lvl="1" indent="-285750">
              <a:lnSpc>
                <a:spcPct val="150000"/>
              </a:lnSpc>
              <a:buClr>
                <a:schemeClr val="accent6"/>
              </a:buClr>
              <a:buSzPct val="80000"/>
              <a:buFont typeface="Wingdings" panose="05000000000000000000" pitchFamily="2" charset="2"/>
              <a:buChar char="l"/>
              <a:defRPr/>
            </a:pP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Pixel </a:t>
            </a:r>
            <a:r>
              <a:rPr lang="en-US" altLang="zh-CN" dirty="0">
                <a:solidFill>
                  <a:prstClr val="black"/>
                </a:solidFill>
                <a:latin typeface="Calibri" panose="020F0502020204030204" pitchFamily="34" charset="0"/>
                <a:ea typeface="等线" panose="02010600030101010101" pitchFamily="2" charset="-122"/>
                <a:cs typeface="Calibri" panose="020F0502020204030204" pitchFamily="34" charset="0"/>
              </a:rPr>
              <a:t>state </a:t>
            </a: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configuration (</a:t>
            </a:r>
            <a:r>
              <a:rPr kumimoji="0" lang="en-US" altLang="zh-CN" b="0" i="0" u="none" strike="noStrike" kern="1200" cap="none" spc="0" normalizeH="0" baseline="0" noProof="0" dirty="0" err="1">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Col_sel</a:t>
            </a: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 </a:t>
            </a:r>
            <a:r>
              <a:rPr kumimoji="0" lang="en-US" altLang="zh-CN" b="0" i="0" u="none" strike="noStrike" kern="1200" cap="none" spc="0" normalizeH="0" baseline="0" noProof="0" dirty="0" err="1">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Row_selp,Rpw_selm</a:t>
            </a: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 </a:t>
            </a:r>
            <a:r>
              <a:rPr kumimoji="0" lang="en-US" altLang="zh-CN" b="0" i="0" u="none" strike="noStrike" kern="1200" cap="none" spc="0" normalizeH="0" baseline="0" noProof="0" dirty="0" err="1">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Cnfg_data</a:t>
            </a: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a:t>
            </a:r>
          </a:p>
          <a:p>
            <a:pPr marL="742950" lvl="1" indent="-285750">
              <a:lnSpc>
                <a:spcPct val="150000"/>
              </a:lnSpc>
              <a:buClr>
                <a:schemeClr val="accent6"/>
              </a:buClr>
              <a:buSzPct val="80000"/>
              <a:buFont typeface="Wingdings" panose="05000000000000000000" pitchFamily="2" charset="2"/>
              <a:buChar char="l"/>
              <a:defRPr/>
            </a:pP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Data readout (Read(</a:t>
            </a:r>
            <a:r>
              <a:rPr lang="en-US" altLang="zh-CN" dirty="0">
                <a:solidFill>
                  <a:prstClr val="black"/>
                </a:solidFill>
                <a:latin typeface="Calibri" panose="020F0502020204030204" pitchFamily="34" charset="0"/>
                <a:ea typeface="等线" panose="02010600030101010101" pitchFamily="2" charset="-122"/>
                <a:cs typeface="Calibri" panose="020F0502020204030204" pitchFamily="34" charset="0"/>
              </a:rPr>
              <a:t>Sync)</a:t>
            </a: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a:t>
            </a:r>
          </a:p>
          <a:p>
            <a:pPr marL="742950" lvl="1" indent="-285750">
              <a:lnSpc>
                <a:spcPct val="150000"/>
              </a:lnSpc>
              <a:buClr>
                <a:schemeClr val="accent6"/>
              </a:buClr>
              <a:buSzPct val="80000"/>
              <a:buFont typeface="Wingdings" panose="05000000000000000000" pitchFamily="2" charset="2"/>
              <a:buChar char="l"/>
              <a:defRPr/>
            </a:pP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Pulse testing (Pulse/</a:t>
            </a:r>
            <a:r>
              <a:rPr kumimoji="0" lang="en-US" altLang="zh-CN" b="0" i="0" u="none" strike="noStrike" kern="1200" cap="none" spc="0" normalizeH="0" baseline="0" noProof="0" dirty="0" err="1">
                <a:ln>
                  <a:noFill/>
                </a:ln>
                <a:effectLst/>
                <a:uLnTx/>
                <a:uFillTx/>
                <a:latin typeface="Calibri" panose="020F0502020204030204" pitchFamily="34" charset="0"/>
                <a:ea typeface="等线" panose="02010600030101010101" pitchFamily="2" charset="-122"/>
                <a:cs typeface="Calibri" panose="020F0502020204030204" pitchFamily="34" charset="0"/>
              </a:rPr>
              <a:t>Pulse_a</a:t>
            </a: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等线" panose="02010600030101010101" pitchFamily="2" charset="-122"/>
                <a:cs typeface="Calibri" panose="020F0502020204030204" pitchFamily="34" charset="0"/>
              </a:rPr>
              <a:t>)</a:t>
            </a:r>
          </a:p>
          <a:p>
            <a:pPr marL="285750" indent="-285750">
              <a:lnSpc>
                <a:spcPct val="150000"/>
              </a:lnSpc>
              <a:buClr>
                <a:schemeClr val="accent5"/>
              </a:buClr>
              <a:buSzPct val="80000"/>
              <a:buFont typeface="Wingdings" panose="05000000000000000000" pitchFamily="2" charset="2"/>
              <a:buChar char="n"/>
              <a:defRPr/>
            </a:pPr>
            <a:r>
              <a:rPr lang="en-US" altLang="zh-CN" kern="100" dirty="0">
                <a:latin typeface="Calibri" panose="020F0502020204030204" pitchFamily="34" charset="0"/>
                <a:ea typeface="宋体" panose="02010600030101010101" pitchFamily="2" charset="-122"/>
                <a:cs typeface="Calibri" panose="020F0502020204030204" pitchFamily="34" charset="0"/>
              </a:rPr>
              <a:t>The emulator can be fully compatible with the chip interface logic.</a:t>
            </a:r>
          </a:p>
        </p:txBody>
      </p:sp>
      <p:sp>
        <p:nvSpPr>
          <p:cNvPr id="98" name="矩形 97"/>
          <p:cNvSpPr/>
          <p:nvPr/>
        </p:nvSpPr>
        <p:spPr>
          <a:xfrm>
            <a:off x="2540000" y="3538245"/>
            <a:ext cx="762000" cy="764724"/>
          </a:xfrm>
          <a:prstGeom prst="rect">
            <a:avLst/>
          </a:prstGeom>
          <a:noFill/>
          <a:ln w="1905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zh-CN" altLang="en-US"/>
          </a:p>
        </p:txBody>
      </p:sp>
      <p:sp>
        <p:nvSpPr>
          <p:cNvPr id="9" name="文本框 8"/>
          <p:cNvSpPr txBox="1"/>
          <p:nvPr/>
        </p:nvSpPr>
        <p:spPr>
          <a:xfrm>
            <a:off x="3765034" y="1949690"/>
            <a:ext cx="8348708"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buFont typeface="Arial" panose="020B0604020202020204" pitchFamily="34" charset="0"/>
              <a:buChar char="•"/>
            </a:pPr>
            <a:r>
              <a:rPr lang="en-US" altLang="zh-CN" sz="2000" b="1" dirty="0">
                <a:solidFill>
                  <a:schemeClr val="tx1"/>
                </a:solidFill>
                <a:latin typeface="times" panose="02020603050405020304" pitchFamily="18" charset="0"/>
                <a:cs typeface="times" panose="02020603050405020304" pitchFamily="18" charset="0"/>
              </a:rPr>
              <a:t>Can respond to various parameters provided by the readout firmware</a:t>
            </a:r>
          </a:p>
          <a:p>
            <a:pPr marL="285750" indent="-285750">
              <a:buFont typeface="Arial" panose="020B0604020202020204" pitchFamily="34" charset="0"/>
              <a:buChar char="•"/>
            </a:pPr>
            <a:r>
              <a:rPr lang="en-US" altLang="zh-CN" sz="2000" b="1" dirty="0">
                <a:solidFill>
                  <a:schemeClr val="tx1"/>
                </a:solidFill>
                <a:latin typeface="times" panose="02020603050405020304" pitchFamily="18" charset="0"/>
                <a:cs typeface="times" panose="02020603050405020304" pitchFamily="18" charset="0"/>
              </a:rPr>
              <a:t>Every pixel can be selected for state configuration</a:t>
            </a:r>
          </a:p>
          <a:p>
            <a:pPr marL="285750" indent="-285750">
              <a:buFont typeface="Arial" panose="020B0604020202020204" pitchFamily="34" charset="0"/>
              <a:buChar char="•"/>
            </a:pPr>
            <a:r>
              <a:rPr lang="en-US" altLang="zh-CN" sz="2000" b="1" dirty="0">
                <a:solidFill>
                  <a:schemeClr val="tx1"/>
                </a:solidFill>
                <a:latin typeface="times" panose="02020603050405020304" pitchFamily="18" charset="0"/>
                <a:cs typeface="times" panose="02020603050405020304" pitchFamily="18" charset="0"/>
              </a:rPr>
              <a:t>Simulate different experimental environments to obtain different results</a:t>
            </a:r>
          </a:p>
        </p:txBody>
      </p:sp>
      <p:pic>
        <p:nvPicPr>
          <p:cNvPr id="54" name="图片 53">
            <a:extLst>
              <a:ext uri="{FF2B5EF4-FFF2-40B4-BE49-F238E27FC236}">
                <a16:creationId xmlns:a16="http://schemas.microsoft.com/office/drawing/2014/main" id="{6151FDDE-AF86-48C4-B112-75893B236E49}"/>
              </a:ext>
            </a:extLst>
          </p:cNvPr>
          <p:cNvPicPr>
            <a:picLocks noChangeAspect="1"/>
          </p:cNvPicPr>
          <p:nvPr/>
        </p:nvPicPr>
        <p:blipFill rotWithShape="1">
          <a:blip r:embed="rId4"/>
          <a:srcRect r="3421"/>
          <a:stretch/>
        </p:blipFill>
        <p:spPr>
          <a:xfrm>
            <a:off x="7132211" y="3821161"/>
            <a:ext cx="5059153" cy="1840407"/>
          </a:xfrm>
          <a:prstGeom prst="rect">
            <a:avLst/>
          </a:prstGeom>
        </p:spPr>
      </p:pic>
      <p:sp>
        <p:nvSpPr>
          <p:cNvPr id="56" name="文本框 55">
            <a:extLst>
              <a:ext uri="{FF2B5EF4-FFF2-40B4-BE49-F238E27FC236}">
                <a16:creationId xmlns:a16="http://schemas.microsoft.com/office/drawing/2014/main" id="{F4DDFD8E-4153-46E2-93BD-86CCB42E43D5}"/>
              </a:ext>
            </a:extLst>
          </p:cNvPr>
          <p:cNvSpPr txBox="1"/>
          <p:nvPr/>
        </p:nvSpPr>
        <p:spPr>
          <a:xfrm>
            <a:off x="6987686" y="5707258"/>
            <a:ext cx="6177280" cy="338554"/>
          </a:xfrm>
          <a:prstGeom prst="rect">
            <a:avLst/>
          </a:prstGeom>
          <a:noFill/>
        </p:spPr>
        <p:txBody>
          <a:bodyPr wrap="square">
            <a:spAutoFit/>
          </a:bodyPr>
          <a:lstStyle/>
          <a:p>
            <a:pPr algn="ctr"/>
            <a:r>
              <a:rPr lang="en-US" altLang="zh-CN" sz="1600" dirty="0"/>
              <a:t>Adjustable parameters</a:t>
            </a:r>
            <a:endParaRPr lang="zh-CN" altLang="en-US" sz="1600" dirty="0"/>
          </a:p>
        </p:txBody>
      </p:sp>
      <p:sp>
        <p:nvSpPr>
          <p:cNvPr id="14" name="文本框 13">
            <a:extLst>
              <a:ext uri="{FF2B5EF4-FFF2-40B4-BE49-F238E27FC236}">
                <a16:creationId xmlns:a16="http://schemas.microsoft.com/office/drawing/2014/main" id="{70673A81-73AA-42D9-86A0-A1F4474DEC0B}"/>
              </a:ext>
            </a:extLst>
          </p:cNvPr>
          <p:cNvSpPr txBox="1"/>
          <p:nvPr/>
        </p:nvSpPr>
        <p:spPr>
          <a:xfrm>
            <a:off x="-2" y="6478508"/>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a:stretch>
            <a:fillRect/>
          </a:stretch>
        </p:blipFill>
        <p:spPr>
          <a:xfrm>
            <a:off x="7843786" y="1264735"/>
            <a:ext cx="4348214" cy="5049460"/>
          </a:xfrm>
          <a:prstGeom prst="rect">
            <a:avLst/>
          </a:prstGeom>
        </p:spPr>
      </p:pic>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85713" y="6452261"/>
            <a:ext cx="541607" cy="40011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11</a:t>
            </a:r>
          </a:p>
        </p:txBody>
      </p:sp>
      <p:sp>
        <p:nvSpPr>
          <p:cNvPr id="19" name="文本框 18"/>
          <p:cNvSpPr txBox="1"/>
          <p:nvPr/>
        </p:nvSpPr>
        <p:spPr>
          <a:xfrm>
            <a:off x="-85090" y="0"/>
            <a:ext cx="8966835" cy="1307537"/>
          </a:xfrm>
          <a:prstGeom prst="rect">
            <a:avLst/>
          </a:prstGeom>
          <a:noFill/>
        </p:spPr>
        <p:txBody>
          <a:bodyPr wrap="square" rtlCol="0" anchor="t">
            <a:spAutoFit/>
          </a:bodyPr>
          <a:lstStyle/>
          <a:p>
            <a:pPr marL="0" lvl="1" indent="0" algn="l">
              <a:lnSpc>
                <a:spcPct val="150000"/>
              </a:lnSpc>
              <a:buClr>
                <a:schemeClr val="tx1"/>
              </a:buClr>
              <a:buSzPct val="70000"/>
              <a:buFont typeface="Wingdings" panose="05000000000000000000" pitchFamily="2" charset="2"/>
              <a:buNone/>
            </a:pPr>
            <a:r>
              <a:rPr lang="en-US" altLang="zh-CN" sz="2800" b="1" dirty="0">
                <a:latin typeface="Times New Roman" panose="02020603050405020304" charset="0"/>
                <a:ea typeface="华文楷体" panose="02010600040101010101" pitchFamily="2" charset="-122"/>
                <a:cs typeface="Times New Roman" panose="02020603050405020304" charset="0"/>
                <a:sym typeface="+mn-ea"/>
              </a:rPr>
              <a:t>3	Test system design——IPBUS Implementation</a:t>
            </a:r>
            <a:endParaRPr lang="en-US" altLang="zh-CN" sz="2800" b="1" dirty="0">
              <a:latin typeface="Times New Roman" panose="02020603050405020304" charset="0"/>
              <a:ea typeface="华文楷体" panose="02010600040101010101" pitchFamily="2" charset="-122"/>
              <a:cs typeface="Times New Roman" panose="02020603050405020304" charset="0"/>
            </a:endParaRPr>
          </a:p>
          <a:p>
            <a:pPr marL="0" lvl="1" indent="0" algn="l">
              <a:lnSpc>
                <a:spcPct val="150000"/>
              </a:lnSpc>
              <a:buClr>
                <a:schemeClr val="tx1"/>
              </a:buClr>
              <a:buSzPct val="70000"/>
              <a:buFont typeface="Wingdings" panose="05000000000000000000" pitchFamily="2" charset="2"/>
              <a:buNone/>
            </a:pPr>
            <a:endParaRPr lang="en-US" altLang="zh-CN" sz="2800" b="1" dirty="0">
              <a:latin typeface="Times New Roman" panose="02020603050405020304" charset="0"/>
              <a:ea typeface="微软雅黑" panose="020B0503020204020204" charset="-122"/>
              <a:cs typeface="Times New Roman" panose="02020603050405020304" charset="0"/>
              <a:sym typeface="+mn-ea"/>
            </a:endParaRPr>
          </a:p>
        </p:txBody>
      </p:sp>
      <p:sp>
        <p:nvSpPr>
          <p:cNvPr id="7" name="文本框 6"/>
          <p:cNvSpPr txBox="1"/>
          <p:nvPr/>
        </p:nvSpPr>
        <p:spPr>
          <a:xfrm>
            <a:off x="-2" y="780261"/>
            <a:ext cx="11150601" cy="4425955"/>
          </a:xfrm>
          <a:prstGeom prst="rect">
            <a:avLst/>
          </a:prstGeom>
          <a:noFill/>
        </p:spPr>
        <p:txBody>
          <a:bodyPr wrap="square" rtlCol="0">
            <a:spAutoFit/>
          </a:bodyPr>
          <a:lstStyle/>
          <a:p>
            <a:pPr indent="-342900" algn="just">
              <a:lnSpc>
                <a:spcPct val="150000"/>
              </a:lnSpc>
              <a:buClr>
                <a:schemeClr val="accent5"/>
              </a:buClr>
              <a:buSzPct val="80000"/>
              <a:buFont typeface="Wingdings" panose="05000000000000000000" pitchFamily="2" charset="2"/>
              <a:buChar char="n"/>
            </a:pPr>
            <a:r>
              <a:rPr lang="en-US" altLang="zh-CN" dirty="0">
                <a:latin typeface="Calibri" panose="020F0502020204030204" pitchFamily="34" charset="0"/>
                <a:ea typeface="微软雅黑" panose="020B0503020204020204" charset="-122"/>
                <a:cs typeface="Calibri" panose="020F0502020204030204" pitchFamily="34" charset="0"/>
                <a:sym typeface="+mn-ea"/>
              </a:rPr>
              <a:t>Using the IPbus protocol as the data transfer protocol</a:t>
            </a:r>
          </a:p>
          <a:p>
            <a:pPr lvl="2" indent="-342900" algn="just">
              <a:lnSpc>
                <a:spcPct val="150000"/>
              </a:lnSpc>
              <a:buClr>
                <a:schemeClr val="accent6"/>
              </a:buClr>
              <a:buSzPct val="80000"/>
              <a:buFont typeface="Wingdings" panose="05000000000000000000" pitchFamily="2" charset="2"/>
              <a:buChar char="l"/>
            </a:pPr>
            <a:r>
              <a:rPr lang="en-US" altLang="zh-CN" dirty="0">
                <a:latin typeface="Calibri" panose="020F0502020204030204" pitchFamily="34" charset="0"/>
                <a:ea typeface="微软雅黑" panose="020B0503020204020204" charset="-122"/>
                <a:cs typeface="Calibri" panose="020F0502020204030204" pitchFamily="34" charset="0"/>
              </a:rPr>
              <a:t>A simple, reliable, IP-based protocol for controlling hardware devices.</a:t>
            </a:r>
          </a:p>
          <a:p>
            <a:pPr lvl="2" indent="-342900" algn="just" fontAlgn="base">
              <a:lnSpc>
                <a:spcPct val="150000"/>
              </a:lnSpc>
              <a:spcBef>
                <a:spcPct val="20000"/>
              </a:spcBef>
              <a:spcAft>
                <a:spcPct val="0"/>
              </a:spcAft>
              <a:buClr>
                <a:schemeClr val="accent6"/>
              </a:buClr>
              <a:buSzPct val="80000"/>
              <a:buFont typeface="Wingdings" panose="05000000000000000000" pitchFamily="2" charset="2"/>
              <a:buChar char="l"/>
              <a:defRPr/>
            </a:pPr>
            <a:r>
              <a:rPr lang="en-US" altLang="zh-CN" dirty="0">
                <a:latin typeface="Calibri" panose="020F0502020204030204" pitchFamily="34" charset="0"/>
                <a:ea typeface="微软雅黑" panose="020B0503020204020204" charset="-122"/>
                <a:cs typeface="Calibri" panose="020F0502020204030204" pitchFamily="34" charset="0"/>
                <a:sym typeface="+mn-ea"/>
              </a:rPr>
              <a:t>The data transfer capability is sufficient to meet the needs of small-scale detector test systems. (</a:t>
            </a:r>
            <a:r>
              <a:rPr lang="en-US" altLang="zh-CN" b="1" dirty="0">
                <a:latin typeface="Calibri" panose="020F0502020204030204" pitchFamily="34" charset="0"/>
                <a:ea typeface="微软雅黑" panose="020B0503020204020204" charset="-122"/>
                <a:cs typeface="Calibri" panose="020F0502020204030204" pitchFamily="34" charset="0"/>
                <a:sym typeface="+mn-ea"/>
              </a:rPr>
              <a:t>1Gbps</a:t>
            </a:r>
            <a:r>
              <a:rPr lang="en-US" altLang="zh-CN" dirty="0">
                <a:latin typeface="Calibri" panose="020F0502020204030204" pitchFamily="34" charset="0"/>
                <a:ea typeface="微软雅黑" panose="020B0503020204020204" charset="-122"/>
                <a:cs typeface="Calibri" panose="020F0502020204030204" pitchFamily="34" charset="0"/>
                <a:sym typeface="+mn-ea"/>
              </a:rPr>
              <a:t>)</a:t>
            </a:r>
          </a:p>
          <a:p>
            <a:pPr indent="-342900" algn="just">
              <a:lnSpc>
                <a:spcPct val="150000"/>
              </a:lnSpc>
              <a:buClr>
                <a:schemeClr val="accent5"/>
              </a:buClr>
              <a:buSzPct val="80000"/>
              <a:buFont typeface="Wingdings" panose="05000000000000000000" pitchFamily="2" charset="2"/>
              <a:buChar char="n"/>
            </a:pPr>
            <a:r>
              <a:rPr lang="en-US" altLang="zh-CN" dirty="0">
                <a:latin typeface="Calibri" panose="020F0502020204030204" pitchFamily="34" charset="0"/>
                <a:ea typeface="微软雅黑" panose="020B0503020204020204" charset="-122"/>
                <a:cs typeface="Calibri" panose="020F0502020204030204" pitchFamily="34" charset="0"/>
                <a:sym typeface="+mn-ea"/>
              </a:rPr>
              <a:t>Three slave devices are developed according to controlling needs:</a:t>
            </a:r>
          </a:p>
          <a:p>
            <a:pPr lvl="2" indent="-342900" algn="just">
              <a:lnSpc>
                <a:spcPct val="150000"/>
              </a:lnSpc>
              <a:buClr>
                <a:schemeClr val="accent6"/>
              </a:buClr>
              <a:buSzPct val="80000"/>
              <a:buFont typeface="Wingdings" panose="05000000000000000000" pitchFamily="2" charset="2"/>
              <a:buChar char="l"/>
            </a:pPr>
            <a:r>
              <a:rPr lang="en-US" altLang="zh-CN" dirty="0">
                <a:latin typeface="Calibri" panose="020F0502020204030204" pitchFamily="34" charset="0"/>
                <a:ea typeface="微软雅黑" panose="020B0503020204020204" charset="-122"/>
                <a:cs typeface="Calibri" panose="020F0502020204030204" pitchFamily="34" charset="0"/>
                <a:sym typeface="+mn-ea"/>
              </a:rPr>
              <a:t>Slave 0: Used for system reset logic</a:t>
            </a:r>
          </a:p>
          <a:p>
            <a:pPr lvl="2" indent="-342900" algn="just">
              <a:lnSpc>
                <a:spcPct val="150000"/>
              </a:lnSpc>
              <a:buClr>
                <a:schemeClr val="accent6"/>
              </a:buClr>
              <a:buSzPct val="80000"/>
              <a:buFont typeface="Wingdings" panose="05000000000000000000" pitchFamily="2" charset="2"/>
              <a:buChar char="l"/>
            </a:pPr>
            <a:r>
              <a:rPr lang="en-US" altLang="zh-CN" dirty="0">
                <a:latin typeface="Calibri" panose="020F0502020204030204" pitchFamily="34" charset="0"/>
                <a:ea typeface="微软雅黑" panose="020B0503020204020204" charset="-122"/>
                <a:cs typeface="Calibri" panose="020F0502020204030204" pitchFamily="34" charset="0"/>
                <a:sym typeface="+mn-ea"/>
              </a:rPr>
              <a:t>Slave 1: Control the DAC70004(on the chip board)</a:t>
            </a:r>
          </a:p>
          <a:p>
            <a:pPr lvl="2" indent="-342900" algn="just">
              <a:lnSpc>
                <a:spcPct val="150000"/>
              </a:lnSpc>
              <a:buClr>
                <a:schemeClr val="accent6"/>
              </a:buClr>
              <a:buSzPct val="80000"/>
              <a:buFont typeface="Wingdings" panose="05000000000000000000" pitchFamily="2" charset="2"/>
              <a:buChar char="l"/>
            </a:pPr>
            <a:r>
              <a:rPr lang="en-US" altLang="zh-CN" dirty="0">
                <a:latin typeface="Calibri" panose="020F0502020204030204" pitchFamily="34" charset="0"/>
                <a:ea typeface="微软雅黑" panose="020B0503020204020204" charset="-122"/>
                <a:cs typeface="Calibri" panose="020F0502020204030204" pitchFamily="34" charset="0"/>
                <a:sym typeface="+mn-ea"/>
              </a:rPr>
              <a:t>Slave 2: </a:t>
            </a:r>
          </a:p>
          <a:p>
            <a:pPr marL="1143000" lvl="2" indent="-228600" algn="just" fontAlgn="base">
              <a:lnSpc>
                <a:spcPct val="150000"/>
              </a:lnSpc>
              <a:spcBef>
                <a:spcPct val="20000"/>
              </a:spcBef>
              <a:spcAft>
                <a:spcPct val="0"/>
              </a:spcAft>
              <a:buClr>
                <a:schemeClr val="tx1"/>
              </a:buClr>
              <a:buSzPct val="110000"/>
              <a:buFont typeface="Calibri" panose="020F0502020204030204" pitchFamily="34" charset="0"/>
              <a:buChar char="─"/>
              <a:defRPr/>
            </a:pP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rPr>
              <a:t>Sets the working mode and parameters of the CPV-4 </a:t>
            </a:r>
          </a:p>
          <a:p>
            <a:pPr marL="1143000" lvl="2" indent="-228600" algn="just" fontAlgn="base">
              <a:lnSpc>
                <a:spcPct val="150000"/>
              </a:lnSpc>
              <a:spcBef>
                <a:spcPct val="20000"/>
              </a:spcBef>
              <a:spcAft>
                <a:spcPct val="0"/>
              </a:spcAft>
              <a:buClr>
                <a:schemeClr val="tx1"/>
              </a:buClr>
              <a:buSzPct val="110000"/>
              <a:buFont typeface="Calibri" panose="020F0502020204030204" pitchFamily="34" charset="0"/>
              <a:buChar char="─"/>
              <a:defRPr/>
            </a:pP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rPr>
              <a:t>Writes the configuration of each pixel (WFIFO)</a:t>
            </a:r>
          </a:p>
          <a:p>
            <a:pPr marL="1143000" lvl="2" indent="-228600" algn="just" fontAlgn="base">
              <a:lnSpc>
                <a:spcPct val="150000"/>
              </a:lnSpc>
              <a:spcBef>
                <a:spcPct val="20000"/>
              </a:spcBef>
              <a:spcAft>
                <a:spcPct val="0"/>
              </a:spcAft>
              <a:buClr>
                <a:schemeClr val="tx1"/>
              </a:buClr>
              <a:buSzPct val="110000"/>
              <a:buFont typeface="Calibri" panose="020F0502020204030204" pitchFamily="34" charset="0"/>
              <a:buChar char="─"/>
              <a:defRPr/>
            </a:pPr>
            <a:r>
              <a:rPr lang="en-US" altLang="zh-CN"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rPr>
              <a:t>Stores the hit pixel address information(RFIFO)</a:t>
            </a:r>
          </a:p>
        </p:txBody>
      </p:sp>
      <p:sp>
        <p:nvSpPr>
          <p:cNvPr id="9" name="文本框 8"/>
          <p:cNvSpPr txBox="1"/>
          <p:nvPr/>
        </p:nvSpPr>
        <p:spPr>
          <a:xfrm>
            <a:off x="8514260" y="6113707"/>
            <a:ext cx="3242310" cy="338554"/>
          </a:xfrm>
          <a:prstGeom prst="rect">
            <a:avLst/>
          </a:prstGeom>
          <a:noFill/>
        </p:spPr>
        <p:txBody>
          <a:bodyPr wrap="square">
            <a:spAutoFit/>
          </a:bodyPr>
          <a:lstStyle/>
          <a:p>
            <a:pPr algn="ctr"/>
            <a:r>
              <a:rPr lang="en-US" altLang="zh-CN" sz="1600" dirty="0">
                <a:latin typeface="times" panose="02020603050405020304" pitchFamily="18" charset="0"/>
                <a:cs typeface="times" panose="02020603050405020304" pitchFamily="18" charset="0"/>
              </a:rPr>
              <a:t>The IPbus slaves in Firmware</a:t>
            </a:r>
            <a:endParaRPr lang="zh-CN" altLang="en-US" sz="1600" dirty="0">
              <a:latin typeface="times" panose="02020603050405020304" pitchFamily="18" charset="0"/>
              <a:cs typeface="times" panose="02020603050405020304" pitchFamily="18" charset="0"/>
            </a:endParaRPr>
          </a:p>
        </p:txBody>
      </p:sp>
      <p:sp>
        <p:nvSpPr>
          <p:cNvPr id="11" name="文本框 10">
            <a:extLst>
              <a:ext uri="{FF2B5EF4-FFF2-40B4-BE49-F238E27FC236}">
                <a16:creationId xmlns:a16="http://schemas.microsoft.com/office/drawing/2014/main" id="{B5107B74-DB75-4098-96A5-17F445A38DCF}"/>
              </a:ext>
            </a:extLst>
          </p:cNvPr>
          <p:cNvSpPr txBox="1"/>
          <p:nvPr/>
        </p:nvSpPr>
        <p:spPr>
          <a:xfrm>
            <a:off x="-2" y="6466928"/>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a:stretch>
            <a:fillRect/>
          </a:stretch>
        </p:blipFill>
        <p:spPr>
          <a:xfrm>
            <a:off x="528184" y="820658"/>
            <a:ext cx="4961412" cy="2551583"/>
          </a:xfrm>
          <a:prstGeom prst="rect">
            <a:avLst/>
          </a:prstGeom>
        </p:spPr>
      </p:pic>
      <p:sp>
        <p:nvSpPr>
          <p:cNvPr id="5" name="文本框 4"/>
          <p:cNvSpPr txBox="1"/>
          <p:nvPr/>
        </p:nvSpPr>
        <p:spPr>
          <a:xfrm>
            <a:off x="-52662" y="3514185"/>
            <a:ext cx="9712784" cy="2809984"/>
          </a:xfrm>
          <a:prstGeom prst="rect">
            <a:avLst/>
          </a:prstGeom>
          <a:noFill/>
        </p:spPr>
        <p:txBody>
          <a:bodyPr wrap="square" rtlCol="0" anchor="t">
            <a:noAutofit/>
          </a:bodyPr>
          <a:lstStyle/>
          <a:p>
            <a:pPr lvl="0" indent="-342900" algn="just">
              <a:lnSpc>
                <a:spcPct val="150000"/>
              </a:lnSpc>
              <a:spcBef>
                <a:spcPts val="0"/>
              </a:spcBef>
              <a:buClr>
                <a:schemeClr val="accent5"/>
              </a:buClr>
              <a:buSzPct val="80000"/>
              <a:buFont typeface="Wingdings" panose="05000000000000000000" pitchFamily="2" charset="2"/>
              <a:buChar char="n"/>
            </a:pPr>
            <a:r>
              <a:rPr lang="en-US" altLang="zh-CN" dirty="0">
                <a:latin typeface="Calibri" panose="020F0502020204030204" pitchFamily="34" charset="0"/>
                <a:ea typeface="微软雅黑" panose="020B0503020204020204" charset="-122"/>
                <a:cs typeface="Calibri" panose="020F0502020204030204" pitchFamily="34" charset="0"/>
                <a:sym typeface="+mn-ea"/>
              </a:rPr>
              <a:t>Developed with Python API</a:t>
            </a:r>
          </a:p>
          <a:p>
            <a:pPr lvl="0" indent="-342900" algn="just">
              <a:lnSpc>
                <a:spcPct val="150000"/>
              </a:lnSpc>
              <a:spcBef>
                <a:spcPts val="0"/>
              </a:spcBef>
              <a:buClr>
                <a:schemeClr val="accent5"/>
              </a:buClr>
              <a:buSzPct val="80000"/>
              <a:buFont typeface="Wingdings" panose="05000000000000000000" pitchFamily="2" charset="2"/>
              <a:buChar char="n"/>
            </a:pPr>
            <a:r>
              <a:rPr lang="en-US" altLang="zh-CN" dirty="0">
                <a:latin typeface="Calibri" panose="020F0502020204030204" pitchFamily="34" charset="0"/>
                <a:ea typeface="微软雅黑" panose="020B0503020204020204" charset="-122"/>
                <a:cs typeface="Calibri" panose="020F0502020204030204" pitchFamily="34" charset="0"/>
                <a:sym typeface="+mn-ea"/>
              </a:rPr>
              <a:t>Data flow system</a:t>
            </a:r>
          </a:p>
          <a:p>
            <a:pPr lvl="2" indent="-342900" algn="just">
              <a:lnSpc>
                <a:spcPct val="150000"/>
              </a:lnSpc>
              <a:buClr>
                <a:schemeClr val="accent6"/>
              </a:buClr>
              <a:buSzPct val="80000"/>
              <a:buFont typeface="Wingdings" panose="05000000000000000000" pitchFamily="2" charset="2"/>
              <a:buChar char="l"/>
            </a:pPr>
            <a:r>
              <a:rPr lang="en-US" altLang="zh-CN" dirty="0">
                <a:latin typeface="Calibri" panose="020F0502020204030204" pitchFamily="34" charset="0"/>
                <a:ea typeface="微软雅黑" panose="020B0503020204020204" charset="-122"/>
                <a:cs typeface="Calibri" panose="020F0502020204030204" pitchFamily="34" charset="0"/>
                <a:sym typeface="+mn-ea"/>
              </a:rPr>
              <a:t>Data readout: </a:t>
            </a:r>
            <a:r>
              <a:rPr lang="en-US" altLang="zh-CN" dirty="0">
                <a:solidFill>
                  <a:srgbClr val="24292F"/>
                </a:solidFill>
                <a:latin typeface="Noto Sans SC"/>
                <a:ea typeface="微软雅黑" panose="020B0503020204020204" charset="-122"/>
                <a:cs typeface="Calibri" panose="020F0502020204030204" pitchFamily="34" charset="0"/>
                <a:sym typeface="+mn-ea"/>
              </a:rPr>
              <a:t>P</a:t>
            </a:r>
            <a:r>
              <a:rPr lang="en-US" altLang="zh-CN" b="0" i="0" dirty="0">
                <a:solidFill>
                  <a:srgbClr val="24292F"/>
                </a:solidFill>
                <a:effectLst/>
                <a:latin typeface="Noto Sans SC"/>
              </a:rPr>
              <a:t>eriodic</a:t>
            </a:r>
            <a:r>
              <a:rPr lang="en-US" altLang="zh-CN" dirty="0">
                <a:latin typeface="Calibri" panose="020F0502020204030204" pitchFamily="34" charset="0"/>
                <a:ea typeface="微软雅黑" panose="020B0503020204020204" charset="-122"/>
                <a:cs typeface="Calibri" panose="020F0502020204030204" pitchFamily="34" charset="0"/>
                <a:sym typeface="+mn-ea"/>
              </a:rPr>
              <a:t> query and read data from RFIFO.</a:t>
            </a:r>
          </a:p>
          <a:p>
            <a:pPr lvl="2" indent="-342900" algn="just">
              <a:lnSpc>
                <a:spcPct val="150000"/>
              </a:lnSpc>
              <a:buClr>
                <a:schemeClr val="accent6"/>
              </a:buClr>
              <a:buSzPct val="80000"/>
              <a:buFont typeface="Wingdings" panose="05000000000000000000" pitchFamily="2" charset="2"/>
              <a:buChar char="l"/>
            </a:pPr>
            <a:r>
              <a:rPr lang="en-US" altLang="zh-CN" dirty="0">
                <a:latin typeface="Calibri" panose="020F0502020204030204" pitchFamily="34" charset="0"/>
                <a:ea typeface="微软雅黑" panose="020B0503020204020204" charset="-122"/>
                <a:cs typeface="Calibri" panose="020F0502020204030204" pitchFamily="34" charset="0"/>
                <a:sym typeface="+mn-ea"/>
              </a:rPr>
              <a:t>Data storage: Save raw data in hexadecimal format to a file.</a:t>
            </a:r>
          </a:p>
          <a:p>
            <a:pPr lvl="2" indent="-342900" algn="just">
              <a:lnSpc>
                <a:spcPct val="150000"/>
              </a:lnSpc>
              <a:buClr>
                <a:schemeClr val="accent6"/>
              </a:buClr>
              <a:buSzPct val="80000"/>
              <a:buFont typeface="Wingdings" panose="05000000000000000000" pitchFamily="2" charset="2"/>
              <a:buChar char="l"/>
            </a:pPr>
            <a:r>
              <a:rPr lang="en-US" altLang="zh-CN" dirty="0">
                <a:latin typeface="Calibri" panose="020F0502020204030204" pitchFamily="34" charset="0"/>
                <a:ea typeface="微软雅黑" panose="020B0503020204020204" charset="-122"/>
                <a:cs typeface="Calibri" panose="020F0502020204030204" pitchFamily="34" charset="0"/>
                <a:sym typeface="+mn-ea"/>
              </a:rPr>
              <a:t>Data processing: Decode the data to get addresses, timestamp.</a:t>
            </a:r>
          </a:p>
          <a:p>
            <a:pPr lvl="2" indent="-342900" algn="just">
              <a:lnSpc>
                <a:spcPct val="150000"/>
              </a:lnSpc>
              <a:buClr>
                <a:schemeClr val="accent6"/>
              </a:buClr>
              <a:buSzPct val="80000"/>
              <a:buFont typeface="Wingdings" panose="05000000000000000000" pitchFamily="2" charset="2"/>
              <a:buChar char="l"/>
            </a:pPr>
            <a:r>
              <a:rPr lang="en-US" altLang="zh-CN" b="0" i="0" dirty="0">
                <a:solidFill>
                  <a:srgbClr val="24292F"/>
                </a:solidFill>
                <a:effectLst/>
                <a:latin typeface="Calibri" panose="020F0502020204030204" pitchFamily="34" charset="0"/>
                <a:cs typeface="Calibri" panose="020F0502020204030204" pitchFamily="34" charset="0"/>
              </a:rPr>
              <a:t>Configuration: </a:t>
            </a:r>
            <a:r>
              <a:rPr lang="en-US" altLang="zh-CN" dirty="0">
                <a:solidFill>
                  <a:srgbClr val="24292F"/>
                </a:solidFill>
                <a:latin typeface="Calibri" panose="020F0502020204030204" pitchFamily="34" charset="0"/>
                <a:cs typeface="Calibri" panose="020F0502020204030204" pitchFamily="34" charset="0"/>
              </a:rPr>
              <a:t>Chip operating modes(FPGA), readout parameters(FPGA), pixel states(CPV-4)</a:t>
            </a:r>
          </a:p>
        </p:txBody>
      </p:sp>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65131" y="6452261"/>
            <a:ext cx="456011" cy="40011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12</a:t>
            </a:r>
          </a:p>
        </p:txBody>
      </p:sp>
      <p:sp>
        <p:nvSpPr>
          <p:cNvPr id="19" name="文本框 18"/>
          <p:cNvSpPr txBox="1"/>
          <p:nvPr/>
        </p:nvSpPr>
        <p:spPr>
          <a:xfrm>
            <a:off x="-2" y="-8846"/>
            <a:ext cx="8966835" cy="673518"/>
          </a:xfrm>
          <a:prstGeom prst="rect">
            <a:avLst/>
          </a:prstGeom>
          <a:noFill/>
        </p:spPr>
        <p:txBody>
          <a:bodyPr wrap="square" rtlCol="0" anchor="t">
            <a:spAutoFit/>
          </a:bodyPr>
          <a:lstStyle/>
          <a:p>
            <a:pPr marL="0" lvl="1" indent="0" algn="l">
              <a:lnSpc>
                <a:spcPct val="150000"/>
              </a:lnSpc>
              <a:buClr>
                <a:schemeClr val="tx1"/>
              </a:buClr>
              <a:buSzPct val="70000"/>
              <a:buFont typeface="Wingdings" panose="05000000000000000000" pitchFamily="2" charset="2"/>
              <a:buNone/>
            </a:pPr>
            <a:r>
              <a:rPr lang="en-US" altLang="zh-CN" sz="2800" b="1" dirty="0">
                <a:latin typeface="Times New Roman" panose="02020603050405020304" charset="0"/>
                <a:ea typeface="华文楷体" panose="02010600040101010101" pitchFamily="2" charset="-122"/>
                <a:cs typeface="Times New Roman" panose="02020603050405020304" charset="0"/>
                <a:sym typeface="+mn-ea"/>
              </a:rPr>
              <a:t>3	Test system design——DAQ Software</a:t>
            </a:r>
          </a:p>
        </p:txBody>
      </p:sp>
      <p:sp>
        <p:nvSpPr>
          <p:cNvPr id="24" name="文本框 23"/>
          <p:cNvSpPr txBox="1"/>
          <p:nvPr/>
        </p:nvSpPr>
        <p:spPr>
          <a:xfrm>
            <a:off x="8695690" y="3414601"/>
            <a:ext cx="4358354" cy="2398926"/>
          </a:xfrm>
          <a:prstGeom prst="rect">
            <a:avLst/>
          </a:prstGeom>
          <a:noFill/>
        </p:spPr>
        <p:txBody>
          <a:bodyPr wrap="square">
            <a:spAutoFit/>
          </a:bodyPr>
          <a:lstStyle/>
          <a:p>
            <a:pPr indent="-342900" algn="just" fontAlgn="auto">
              <a:lnSpc>
                <a:spcPct val="150000"/>
              </a:lnSpc>
              <a:buClr>
                <a:schemeClr val="accent5"/>
              </a:buClr>
              <a:buSzPct val="80000"/>
              <a:buFont typeface="Wingdings" panose="05000000000000000000" pitchFamily="2" charset="2"/>
              <a:buChar char="n"/>
            </a:pPr>
            <a:r>
              <a:rPr lang="en-US" altLang="zh-CN" dirty="0">
                <a:latin typeface="Calibri" panose="020F0502020204030204" pitchFamily="34" charset="0"/>
                <a:ea typeface="微软雅黑" panose="020B0503020204020204" charset="-122"/>
                <a:cs typeface="Calibri" panose="020F0502020204030204" pitchFamily="34" charset="0"/>
                <a:sym typeface="+mn-ea"/>
              </a:rPr>
              <a:t>User Interface</a:t>
            </a:r>
          </a:p>
          <a:p>
            <a:pPr lvl="2" indent="-342900" algn="just" fontAlgn="auto">
              <a:lnSpc>
                <a:spcPct val="150000"/>
              </a:lnSpc>
              <a:spcBef>
                <a:spcPts val="0"/>
              </a:spcBef>
              <a:buClr>
                <a:schemeClr val="accent6"/>
              </a:buClr>
              <a:buSzPct val="80000"/>
              <a:buFont typeface="Wingdings" panose="05000000000000000000" pitchFamily="2" charset="2"/>
              <a:buChar char="l"/>
            </a:pPr>
            <a:r>
              <a:rPr lang="en-US" altLang="zh-CN" dirty="0">
                <a:latin typeface="Calibri" panose="020F0502020204030204" pitchFamily="34" charset="0"/>
                <a:ea typeface="微软雅黑" panose="020B0503020204020204" charset="-122"/>
                <a:cs typeface="Calibri" panose="020F0502020204030204" pitchFamily="34" charset="0"/>
              </a:rPr>
              <a:t>command execution</a:t>
            </a:r>
          </a:p>
          <a:p>
            <a:pPr lvl="2" indent="-342900" algn="just" fontAlgn="auto">
              <a:lnSpc>
                <a:spcPct val="150000"/>
              </a:lnSpc>
              <a:spcBef>
                <a:spcPts val="0"/>
              </a:spcBef>
              <a:buClr>
                <a:schemeClr val="accent6"/>
              </a:buClr>
              <a:buSzPct val="80000"/>
              <a:buFont typeface="Wingdings" panose="05000000000000000000" pitchFamily="2" charset="2"/>
              <a:buChar char="l"/>
            </a:pPr>
            <a:r>
              <a:rPr lang="en-US" altLang="zh-CN" dirty="0">
                <a:latin typeface="Calibri" panose="020F0502020204030204" pitchFamily="34" charset="0"/>
                <a:ea typeface="微软雅黑" panose="020B0503020204020204" charset="-122"/>
                <a:cs typeface="Calibri" panose="020F0502020204030204" pitchFamily="34" charset="0"/>
              </a:rPr>
              <a:t>Information interaction:</a:t>
            </a:r>
            <a:r>
              <a:rPr lang="zh-CN" altLang="en-US" dirty="0">
                <a:latin typeface="Calibri" panose="020F0502020204030204" pitchFamily="34" charset="0"/>
                <a:ea typeface="微软雅黑" panose="020B0503020204020204" charset="-122"/>
                <a:cs typeface="Calibri" panose="020F0502020204030204" pitchFamily="34" charset="0"/>
              </a:rPr>
              <a:t> </a:t>
            </a:r>
            <a:endParaRPr lang="en-US" altLang="zh-CN" dirty="0">
              <a:latin typeface="Calibri" panose="020F0502020204030204" pitchFamily="34" charset="0"/>
              <a:ea typeface="微软雅黑" panose="020B0503020204020204" charset="-122"/>
              <a:cs typeface="Calibri" panose="020F0502020204030204" pitchFamily="34" charset="0"/>
            </a:endParaRPr>
          </a:p>
          <a:p>
            <a:pPr marL="1143000" lvl="2" indent="-228600" algn="just" fontAlgn="base">
              <a:lnSpc>
                <a:spcPct val="150000"/>
              </a:lnSpc>
              <a:spcBef>
                <a:spcPct val="20000"/>
              </a:spcBef>
              <a:spcAft>
                <a:spcPct val="0"/>
              </a:spcAft>
              <a:buClr>
                <a:schemeClr val="tx1"/>
              </a:buClr>
              <a:buSzPct val="110000"/>
              <a:buFont typeface="Calibri" panose="020F0502020204030204" pitchFamily="34" charset="0"/>
              <a:buChar char="─"/>
              <a:defRPr/>
            </a:pPr>
            <a:r>
              <a:rPr lang="en-US" altLang="zh-CN" sz="1400" kern="0" dirty="0">
                <a:solidFill>
                  <a:srgbClr val="000000"/>
                </a:solidFill>
                <a:latin typeface="Calibri" panose="020F0502020204030204" pitchFamily="34" charset="0"/>
                <a:ea typeface="宋体" panose="02010600030101010101" pitchFamily="2" charset="-122"/>
                <a:cs typeface="Calibri" panose="020F0502020204030204" pitchFamily="34" charset="0"/>
              </a:rPr>
              <a:t>configuration information</a:t>
            </a:r>
          </a:p>
          <a:p>
            <a:pPr marL="1143000" lvl="2" indent="-228600" algn="just" fontAlgn="base">
              <a:lnSpc>
                <a:spcPct val="150000"/>
              </a:lnSpc>
              <a:spcBef>
                <a:spcPct val="20000"/>
              </a:spcBef>
              <a:spcAft>
                <a:spcPct val="0"/>
              </a:spcAft>
              <a:buClr>
                <a:schemeClr val="tx1"/>
              </a:buClr>
              <a:buSzPct val="110000"/>
              <a:buFont typeface="Calibri" panose="020F0502020204030204" pitchFamily="34" charset="0"/>
              <a:buChar char="─"/>
              <a:defRPr/>
            </a:pPr>
            <a:r>
              <a:rPr lang="en-US" altLang="zh-CN" sz="1400" kern="0" dirty="0" err="1">
                <a:solidFill>
                  <a:srgbClr val="000000"/>
                </a:solidFill>
                <a:latin typeface="Calibri" panose="020F0502020204030204" pitchFamily="34" charset="0"/>
                <a:ea typeface="宋体" panose="02010600030101010101" pitchFamily="2" charset="-122"/>
                <a:cs typeface="Calibri" panose="020F0502020204030204" pitchFamily="34" charset="0"/>
              </a:rPr>
              <a:t>hitmap</a:t>
            </a:r>
            <a:r>
              <a:rPr lang="en-US" altLang="zh-CN" sz="1400" kern="0" dirty="0">
                <a:solidFill>
                  <a:srgbClr val="000000"/>
                </a:solidFill>
                <a:latin typeface="Calibri" panose="020F0502020204030204" pitchFamily="34" charset="0"/>
                <a:ea typeface="宋体" panose="02010600030101010101" pitchFamily="2" charset="-122"/>
                <a:cs typeface="Calibri" panose="020F0502020204030204" pitchFamily="34" charset="0"/>
              </a:rPr>
              <a:t> display</a:t>
            </a:r>
          </a:p>
          <a:p>
            <a:pPr marL="1143000" lvl="2" indent="-228600" algn="just" fontAlgn="base">
              <a:lnSpc>
                <a:spcPct val="150000"/>
              </a:lnSpc>
              <a:spcBef>
                <a:spcPct val="20000"/>
              </a:spcBef>
              <a:spcAft>
                <a:spcPct val="0"/>
              </a:spcAft>
              <a:buClr>
                <a:schemeClr val="tx1"/>
              </a:buClr>
              <a:buSzPct val="110000"/>
              <a:buFont typeface="Calibri" panose="020F0502020204030204" pitchFamily="34" charset="0"/>
              <a:buChar char="─"/>
              <a:defRPr/>
            </a:pPr>
            <a:r>
              <a:rPr lang="en-US" altLang="zh-CN" sz="1400" kern="0" dirty="0">
                <a:solidFill>
                  <a:srgbClr val="000000"/>
                </a:solidFill>
                <a:latin typeface="Calibri" panose="020F0502020204030204" pitchFamily="34" charset="0"/>
                <a:ea typeface="宋体" panose="02010600030101010101" pitchFamily="2" charset="-122"/>
                <a:cs typeface="Calibri" panose="020F0502020204030204" pitchFamily="34" charset="0"/>
              </a:rPr>
              <a:t>operation status display</a:t>
            </a:r>
            <a:endParaRPr lang="en-US" altLang="zh-CN" sz="1400"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endParaRPr>
          </a:p>
        </p:txBody>
      </p:sp>
      <p:sp>
        <p:nvSpPr>
          <p:cNvPr id="23" name="文本框 22"/>
          <p:cNvSpPr txBox="1"/>
          <p:nvPr/>
        </p:nvSpPr>
        <p:spPr>
          <a:xfrm>
            <a:off x="1660480" y="3147206"/>
            <a:ext cx="3143250" cy="338554"/>
          </a:xfrm>
          <a:prstGeom prst="rect">
            <a:avLst/>
          </a:prstGeom>
          <a:noFill/>
        </p:spPr>
        <p:txBody>
          <a:bodyPr wrap="square">
            <a:spAutoFit/>
          </a:bodyPr>
          <a:lstStyle/>
          <a:p>
            <a:pPr algn="ctr"/>
            <a:r>
              <a:rPr lang="en-US" altLang="zh-CN" sz="1600" dirty="0">
                <a:latin typeface="times" panose="02020603050405020304" pitchFamily="18" charset="0"/>
                <a:cs typeface="times" panose="02020603050405020304" pitchFamily="18" charset="0"/>
              </a:rPr>
              <a:t>Architecture of DAQ Software</a:t>
            </a:r>
            <a:endParaRPr lang="zh-CN" altLang="en-US" sz="1600" dirty="0">
              <a:latin typeface="times" panose="02020603050405020304" pitchFamily="18" charset="0"/>
              <a:cs typeface="times" panose="02020603050405020304" pitchFamily="18" charset="0"/>
            </a:endParaRPr>
          </a:p>
        </p:txBody>
      </p:sp>
      <p:grpSp>
        <p:nvGrpSpPr>
          <p:cNvPr id="4" name="组合 3"/>
          <p:cNvGrpSpPr/>
          <p:nvPr/>
        </p:nvGrpSpPr>
        <p:grpSpPr>
          <a:xfrm>
            <a:off x="6432332" y="857628"/>
            <a:ext cx="5460806" cy="2415029"/>
            <a:chOff x="6432332" y="857628"/>
            <a:chExt cx="5460806" cy="2415029"/>
          </a:xfrm>
        </p:grpSpPr>
        <p:pic>
          <p:nvPicPr>
            <p:cNvPr id="22" name="图片 21"/>
            <p:cNvPicPr>
              <a:picLocks noChangeAspect="1"/>
            </p:cNvPicPr>
            <p:nvPr/>
          </p:nvPicPr>
          <p:blipFill>
            <a:blip r:embed="rId4"/>
            <a:stretch>
              <a:fillRect/>
            </a:stretch>
          </p:blipFill>
          <p:spPr>
            <a:xfrm>
              <a:off x="8437420" y="857628"/>
              <a:ext cx="3148894" cy="2334195"/>
            </a:xfrm>
            <a:prstGeom prst="rect">
              <a:avLst/>
            </a:prstGeom>
          </p:spPr>
        </p:pic>
        <p:sp>
          <p:nvSpPr>
            <p:cNvPr id="9" name="对话气泡: 圆角矩形 8"/>
            <p:cNvSpPr/>
            <p:nvPr/>
          </p:nvSpPr>
          <p:spPr>
            <a:xfrm>
              <a:off x="6432332" y="1759419"/>
              <a:ext cx="1960138" cy="530614"/>
            </a:xfrm>
            <a:prstGeom prst="wedgeRoundRectCallout">
              <a:avLst>
                <a:gd name="adj1" fmla="val 60317"/>
                <a:gd name="adj2" fmla="val -103769"/>
                <a:gd name="adj3" fmla="val 16667"/>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tx1"/>
                  </a:solidFill>
                </a:rPr>
                <a:t>Sensor Parameter Configuration Area</a:t>
              </a:r>
            </a:p>
          </p:txBody>
        </p:sp>
        <p:sp>
          <p:nvSpPr>
            <p:cNvPr id="11" name="矩形 10"/>
            <p:cNvSpPr/>
            <p:nvPr/>
          </p:nvSpPr>
          <p:spPr>
            <a:xfrm>
              <a:off x="8522143" y="916894"/>
              <a:ext cx="1811959" cy="1513086"/>
            </a:xfrm>
            <a:prstGeom prst="rect">
              <a:avLst/>
            </a:prstGeom>
            <a:noFill/>
            <a:ln w="28575">
              <a:solidFill>
                <a:srgbClr val="4454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4" name="矩形 13"/>
            <p:cNvSpPr/>
            <p:nvPr/>
          </p:nvSpPr>
          <p:spPr>
            <a:xfrm>
              <a:off x="8514824" y="2495833"/>
              <a:ext cx="2962993" cy="612488"/>
            </a:xfrm>
            <a:prstGeom prst="rect">
              <a:avLst/>
            </a:prstGeom>
            <a:noFill/>
            <a:ln w="28575">
              <a:solidFill>
                <a:srgbClr val="4454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5" name="矩形 14"/>
            <p:cNvSpPr/>
            <p:nvPr/>
          </p:nvSpPr>
          <p:spPr>
            <a:xfrm>
              <a:off x="10410569" y="935820"/>
              <a:ext cx="1063415" cy="1180002"/>
            </a:xfrm>
            <a:prstGeom prst="rect">
              <a:avLst/>
            </a:prstGeom>
            <a:noFill/>
            <a:ln w="28575">
              <a:solidFill>
                <a:srgbClr val="4454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6" name="对话气泡: 圆角矩形 15"/>
            <p:cNvSpPr/>
            <p:nvPr/>
          </p:nvSpPr>
          <p:spPr>
            <a:xfrm>
              <a:off x="10421011" y="3008177"/>
              <a:ext cx="1472127" cy="264480"/>
            </a:xfrm>
            <a:prstGeom prst="wedgeRoundRectCallout">
              <a:avLst>
                <a:gd name="adj1" fmla="val -3341"/>
                <a:gd name="adj2" fmla="val -390419"/>
                <a:gd name="adj3" fmla="val 16667"/>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tx1"/>
                  </a:solidFill>
                </a:rPr>
                <a:t>Hitmap display</a:t>
              </a:r>
              <a:endParaRPr lang="zh-CN" altLang="en-US" sz="1400" dirty="0">
                <a:solidFill>
                  <a:schemeClr val="tx1"/>
                </a:solidFill>
              </a:endParaRPr>
            </a:p>
          </p:txBody>
        </p:sp>
        <p:sp>
          <p:nvSpPr>
            <p:cNvPr id="12" name="对话气泡: 圆角矩形 11"/>
            <p:cNvSpPr/>
            <p:nvPr/>
          </p:nvSpPr>
          <p:spPr>
            <a:xfrm>
              <a:off x="6432332" y="2775478"/>
              <a:ext cx="2188616" cy="332843"/>
            </a:xfrm>
            <a:prstGeom prst="wedgeRoundRectCallout">
              <a:avLst>
                <a:gd name="adj1" fmla="val 64401"/>
                <a:gd name="adj2" fmla="val -83383"/>
                <a:gd name="adj3" fmla="val 16667"/>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tx1"/>
                  </a:solidFill>
                </a:rPr>
                <a:t>Operating status display</a:t>
              </a:r>
              <a:endParaRPr lang="zh-CN" altLang="en-US" sz="1400" dirty="0">
                <a:solidFill>
                  <a:schemeClr val="tx1"/>
                </a:solidFill>
              </a:endParaRPr>
            </a:p>
          </p:txBody>
        </p:sp>
      </p:grpSp>
      <p:sp>
        <p:nvSpPr>
          <p:cNvPr id="21" name="文本框 20"/>
          <p:cNvSpPr txBox="1"/>
          <p:nvPr/>
        </p:nvSpPr>
        <p:spPr>
          <a:xfrm>
            <a:off x="5199380" y="6041639"/>
            <a:ext cx="6992620"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altLang="zh-CN" b="1" dirty="0">
                <a:solidFill>
                  <a:schemeClr val="tx1"/>
                </a:solidFill>
                <a:latin typeface="times" panose="02020603050405020304" pitchFamily="18" charset="0"/>
                <a:cs typeface="times" panose="02020603050405020304" pitchFamily="18" charset="0"/>
              </a:rPr>
              <a:t>Implement all the functions required during the chip testing process</a:t>
            </a:r>
            <a:endParaRPr lang="zh-CN" altLang="en-US" b="1" dirty="0">
              <a:solidFill>
                <a:schemeClr val="tx1"/>
              </a:solidFill>
              <a:latin typeface="times" panose="02020603050405020304" pitchFamily="18" charset="0"/>
              <a:cs typeface="times" panose="02020603050405020304" pitchFamily="18" charset="0"/>
            </a:endParaRPr>
          </a:p>
        </p:txBody>
      </p:sp>
      <p:sp>
        <p:nvSpPr>
          <p:cNvPr id="20" name="文本框 19">
            <a:extLst>
              <a:ext uri="{FF2B5EF4-FFF2-40B4-BE49-F238E27FC236}">
                <a16:creationId xmlns:a16="http://schemas.microsoft.com/office/drawing/2014/main" id="{B7642E4D-09AF-495B-B8D8-ED6BD21F4ECA}"/>
              </a:ext>
            </a:extLst>
          </p:cNvPr>
          <p:cNvSpPr txBox="1"/>
          <p:nvPr/>
        </p:nvSpPr>
        <p:spPr>
          <a:xfrm>
            <a:off x="-2" y="6486986"/>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nvSpPr>
        <p:spPr>
          <a:xfrm>
            <a:off x="0" y="-75102"/>
            <a:ext cx="7880985" cy="1307537"/>
          </a:xfrm>
          <a:prstGeom prst="rect">
            <a:avLst/>
          </a:prstGeom>
          <a:noFill/>
        </p:spPr>
        <p:txBody>
          <a:bodyPr wrap="square" rtlCol="0" anchor="t">
            <a:spAutoFit/>
          </a:bodyPr>
          <a:lstStyle/>
          <a:p>
            <a:pPr lvl="0" indent="0" algn="l">
              <a:lnSpc>
                <a:spcPct val="150000"/>
              </a:lnSpc>
              <a:buClr>
                <a:schemeClr val="tx1"/>
              </a:buClr>
              <a:buSzPct val="70000"/>
              <a:buFont typeface="Wingdings" panose="05000000000000000000" pitchFamily="2" charset="2"/>
              <a:buNone/>
            </a:pPr>
            <a:r>
              <a:rPr lang="en-US" altLang="zh-CN" sz="2800" b="1" dirty="0">
                <a:latin typeface="Times New Roman" panose="02020603050405020304" charset="0"/>
                <a:ea typeface="华文楷体" panose="02010600040101010101" pitchFamily="2" charset="-122"/>
                <a:cs typeface="Times New Roman" panose="02020603050405020304" charset="0"/>
                <a:sym typeface="+mn-ea"/>
              </a:rPr>
              <a:t>4	Joint debugging with Emulator</a:t>
            </a:r>
            <a:endParaRPr lang="en-US" altLang="zh-CN" sz="2800" b="1" dirty="0">
              <a:latin typeface="Times New Roman" panose="02020603050405020304" charset="0"/>
              <a:ea typeface="华文楷体" panose="02010600040101010101" pitchFamily="2" charset="-122"/>
              <a:cs typeface="Times New Roman" panose="02020603050405020304" charset="0"/>
            </a:endParaRPr>
          </a:p>
          <a:p>
            <a:pPr lvl="0" indent="0" algn="l">
              <a:lnSpc>
                <a:spcPct val="150000"/>
              </a:lnSpc>
              <a:buClr>
                <a:schemeClr val="tx1"/>
              </a:buClr>
              <a:buSzPct val="70000"/>
              <a:buFont typeface="Wingdings" panose="05000000000000000000" pitchFamily="2" charset="2"/>
              <a:buNone/>
            </a:pPr>
            <a:endParaRPr lang="en-US" altLang="zh-CN" sz="2800" b="1" dirty="0">
              <a:latin typeface="Times New Roman" panose="02020603050405020304" charset="0"/>
              <a:ea typeface="华文楷体" panose="02010600040101010101" pitchFamily="2" charset="-122"/>
              <a:cs typeface="Times New Roman" panose="02020603050405020304" charset="0"/>
              <a:sym typeface="+mn-ea"/>
            </a:endParaRPr>
          </a:p>
        </p:txBody>
      </p:sp>
      <p:sp>
        <p:nvSpPr>
          <p:cNvPr id="5" name="文本框 4"/>
          <p:cNvSpPr txBox="1"/>
          <p:nvPr/>
        </p:nvSpPr>
        <p:spPr>
          <a:xfrm>
            <a:off x="-2" y="700561"/>
            <a:ext cx="12191365" cy="4687311"/>
          </a:xfrm>
          <a:prstGeom prst="rect">
            <a:avLst/>
          </a:prstGeom>
          <a:noFill/>
        </p:spPr>
        <p:txBody>
          <a:bodyPr wrap="square" rtlCol="0" anchor="t">
            <a:noAutofit/>
          </a:bodyPr>
          <a:lstStyle/>
          <a:p>
            <a:pPr lvl="0" indent="-342900" algn="just">
              <a:lnSpc>
                <a:spcPct val="150000"/>
              </a:lnSpc>
              <a:spcBef>
                <a:spcPts val="0"/>
              </a:spcBef>
              <a:buClr>
                <a:schemeClr val="accent5"/>
              </a:buClr>
              <a:buSzPct val="80000"/>
              <a:buFont typeface="Wingdings" panose="05000000000000000000" pitchFamily="2" charset="2"/>
              <a:buChar char="n"/>
            </a:pPr>
            <a:r>
              <a:rPr lang="en-US" altLang="zh-CN" sz="2000" dirty="0">
                <a:highlight>
                  <a:srgbClr val="000000">
                    <a:alpha val="0"/>
                  </a:srgbClr>
                </a:highlight>
                <a:latin typeface="Calibri" panose="020F0502020204030204" pitchFamily="34" charset="0"/>
                <a:ea typeface="微软雅黑" panose="020B0503020204020204" charset="-122"/>
                <a:cs typeface="Calibri" panose="020F0502020204030204" pitchFamily="34" charset="0"/>
                <a:sym typeface="+mn-ea"/>
              </a:rPr>
              <a:t>Pixel configuration(Pixel[0,0])</a:t>
            </a:r>
            <a:endParaRPr lang="en-US" altLang="zh-CN" sz="2000" b="1" dirty="0">
              <a:highlight>
                <a:srgbClr val="000000">
                  <a:alpha val="0"/>
                </a:srgbClr>
              </a:highlight>
              <a:latin typeface="Calibri" panose="020F0502020204030204" pitchFamily="34" charset="0"/>
              <a:ea typeface="微软雅黑" panose="020B0503020204020204" charset="-122"/>
              <a:cs typeface="Calibri" panose="020F0502020204030204" pitchFamily="34" charset="0"/>
              <a:sym typeface="+mn-ea"/>
            </a:endParaRPr>
          </a:p>
          <a:p>
            <a:pPr lvl="0" indent="-342900" algn="just">
              <a:lnSpc>
                <a:spcPct val="150000"/>
              </a:lnSpc>
              <a:spcBef>
                <a:spcPts val="0"/>
              </a:spcBef>
              <a:buClr>
                <a:schemeClr val="accent5"/>
              </a:buClr>
              <a:buSzPct val="80000"/>
              <a:buFont typeface="Wingdings" panose="05000000000000000000" pitchFamily="2" charset="2"/>
              <a:buChar char="n"/>
            </a:pPr>
            <a:endParaRPr lang="en-US" altLang="zh-CN" sz="2000" b="1" dirty="0">
              <a:highlight>
                <a:srgbClr val="000000">
                  <a:alpha val="0"/>
                </a:srgbClr>
              </a:highlight>
              <a:latin typeface="Calibri" panose="020F0502020204030204" pitchFamily="34" charset="0"/>
              <a:ea typeface="微软雅黑" panose="020B0503020204020204" charset="-122"/>
              <a:cs typeface="Calibri" panose="020F0502020204030204" pitchFamily="34" charset="0"/>
              <a:sym typeface="+mn-ea"/>
            </a:endParaRPr>
          </a:p>
          <a:p>
            <a:pPr lvl="0" indent="-342900" algn="just">
              <a:lnSpc>
                <a:spcPct val="150000"/>
              </a:lnSpc>
              <a:spcBef>
                <a:spcPts val="0"/>
              </a:spcBef>
              <a:buClr>
                <a:schemeClr val="accent5"/>
              </a:buClr>
              <a:buSzPct val="80000"/>
              <a:buFont typeface="Wingdings" panose="05000000000000000000" pitchFamily="2" charset="2"/>
              <a:buChar char="n"/>
            </a:pPr>
            <a:endParaRPr lang="en-US" altLang="zh-CN" sz="2000" b="1" dirty="0">
              <a:highlight>
                <a:srgbClr val="000000">
                  <a:alpha val="0"/>
                </a:srgbClr>
              </a:highlight>
              <a:latin typeface="Calibri" panose="020F0502020204030204" pitchFamily="34" charset="0"/>
              <a:ea typeface="微软雅黑" panose="020B0503020204020204" charset="-122"/>
              <a:cs typeface="Calibri" panose="020F0502020204030204" pitchFamily="34" charset="0"/>
              <a:sym typeface="+mn-ea"/>
            </a:endParaRPr>
          </a:p>
          <a:p>
            <a:pPr lvl="0" indent="-342900" algn="just">
              <a:lnSpc>
                <a:spcPct val="150000"/>
              </a:lnSpc>
              <a:spcBef>
                <a:spcPts val="0"/>
              </a:spcBef>
              <a:buClr>
                <a:schemeClr val="accent5"/>
              </a:buClr>
              <a:buSzPct val="80000"/>
              <a:buFont typeface="Wingdings" panose="05000000000000000000" pitchFamily="2" charset="2"/>
              <a:buChar char="n"/>
            </a:pPr>
            <a:endParaRPr lang="en-US" altLang="zh-CN" sz="2000" b="1" dirty="0">
              <a:highlight>
                <a:srgbClr val="000000">
                  <a:alpha val="0"/>
                </a:srgbClr>
              </a:highlight>
              <a:latin typeface="Calibri" panose="020F0502020204030204" pitchFamily="34" charset="0"/>
              <a:ea typeface="微软雅黑" panose="020B0503020204020204" charset="-122"/>
              <a:cs typeface="Calibri" panose="020F0502020204030204" pitchFamily="34" charset="0"/>
              <a:sym typeface="+mn-ea"/>
            </a:endParaRPr>
          </a:p>
          <a:p>
            <a:pPr lvl="0" indent="-342900" algn="just">
              <a:lnSpc>
                <a:spcPct val="150000"/>
              </a:lnSpc>
              <a:spcBef>
                <a:spcPts val="0"/>
              </a:spcBef>
              <a:buClr>
                <a:schemeClr val="accent5"/>
              </a:buClr>
              <a:buSzPct val="80000"/>
              <a:buFont typeface="Wingdings" panose="05000000000000000000" pitchFamily="2" charset="2"/>
              <a:buChar char="n"/>
            </a:pPr>
            <a:endParaRPr lang="en-US" altLang="zh-CN" sz="2000" b="1" dirty="0">
              <a:highlight>
                <a:srgbClr val="000000">
                  <a:alpha val="0"/>
                </a:srgbClr>
              </a:highlight>
              <a:latin typeface="Calibri" panose="020F0502020204030204" pitchFamily="34" charset="0"/>
              <a:ea typeface="微软雅黑" panose="020B0503020204020204" charset="-122"/>
              <a:cs typeface="Calibri" panose="020F0502020204030204" pitchFamily="34" charset="0"/>
              <a:sym typeface="+mn-ea"/>
            </a:endParaRPr>
          </a:p>
          <a:p>
            <a:pPr lvl="0" algn="just">
              <a:lnSpc>
                <a:spcPct val="150000"/>
              </a:lnSpc>
              <a:spcBef>
                <a:spcPts val="0"/>
              </a:spcBef>
              <a:buClr>
                <a:schemeClr val="accent5"/>
              </a:buClr>
              <a:buSzPct val="80000"/>
            </a:pPr>
            <a:r>
              <a:rPr lang="en-US" altLang="zh-CN" sz="2000" b="1" dirty="0">
                <a:highlight>
                  <a:srgbClr val="000000">
                    <a:alpha val="0"/>
                  </a:srgbClr>
                </a:highlight>
                <a:latin typeface="Calibri" panose="020F0502020204030204" pitchFamily="34" charset="0"/>
                <a:ea typeface="华文楷体" panose="02010600040101010101" pitchFamily="2" charset="-122"/>
                <a:cs typeface="Calibri" panose="020F0502020204030204" pitchFamily="34" charset="0"/>
                <a:sym typeface="+mn-ea"/>
              </a:rPr>
              <a:t>	</a:t>
            </a:r>
          </a:p>
        </p:txBody>
      </p:sp>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65131" y="6452261"/>
            <a:ext cx="456011" cy="40011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13</a:t>
            </a:r>
          </a:p>
        </p:txBody>
      </p:sp>
      <p:sp>
        <p:nvSpPr>
          <p:cNvPr id="14" name="文本框 13"/>
          <p:cNvSpPr txBox="1"/>
          <p:nvPr/>
        </p:nvSpPr>
        <p:spPr>
          <a:xfrm>
            <a:off x="27583" y="3407888"/>
            <a:ext cx="5112030" cy="46166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altLang="zh-CN" sz="2400" b="1" dirty="0">
                <a:solidFill>
                  <a:schemeClr val="tx1"/>
                </a:solidFill>
                <a:latin typeface="Calibri" panose="020F0502020204030204" pitchFamily="34" charset="0"/>
                <a:cs typeface="Calibri" panose="020F0502020204030204" pitchFamily="34" charset="0"/>
              </a:rPr>
              <a:t>Pixel configuration successfully</a:t>
            </a:r>
            <a:endParaRPr lang="zh-CN" altLang="en-US" sz="2400" b="1" dirty="0">
              <a:solidFill>
                <a:schemeClr val="tx1"/>
              </a:solidFill>
              <a:latin typeface="Calibri" panose="020F0502020204030204" pitchFamily="34" charset="0"/>
              <a:cs typeface="Calibri" panose="020F0502020204030204" pitchFamily="34" charset="0"/>
            </a:endParaRPr>
          </a:p>
        </p:txBody>
      </p:sp>
      <p:sp>
        <p:nvSpPr>
          <p:cNvPr id="7" name="矩形 6"/>
          <p:cNvSpPr/>
          <p:nvPr/>
        </p:nvSpPr>
        <p:spPr>
          <a:xfrm>
            <a:off x="113192" y="1325880"/>
            <a:ext cx="12007950" cy="1579645"/>
          </a:xfrm>
          <a:prstGeom prst="rect">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rotWithShape="1">
          <a:blip r:embed="rId3" cstate="print">
            <a:extLst>
              <a:ext uri="{28A0092B-C50C-407E-A947-70E740481C1C}">
                <a14:useLocalDpi xmlns:a14="http://schemas.microsoft.com/office/drawing/2010/main" val="0"/>
              </a:ext>
            </a:extLst>
          </a:blip>
          <a:srcRect t="31432"/>
          <a:stretch>
            <a:fillRect/>
          </a:stretch>
        </p:blipFill>
        <p:spPr>
          <a:xfrm>
            <a:off x="67472" y="1376502"/>
            <a:ext cx="4208492" cy="1358463"/>
          </a:xfrm>
          <a:prstGeom prst="rect">
            <a:avLst/>
          </a:prstGeom>
        </p:spPr>
      </p:pic>
      <p:sp>
        <p:nvSpPr>
          <p:cNvPr id="21" name="对话气泡: 圆角矩形 20"/>
          <p:cNvSpPr/>
          <p:nvPr/>
        </p:nvSpPr>
        <p:spPr>
          <a:xfrm>
            <a:off x="4609284" y="1398752"/>
            <a:ext cx="1948673" cy="524091"/>
          </a:xfrm>
          <a:prstGeom prst="wedgeRoundRectCallout">
            <a:avLst>
              <a:gd name="adj1" fmla="val -70224"/>
              <a:gd name="adj2" fmla="val 156279"/>
              <a:gd name="adj3" fmla="val 16667"/>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err="1">
                <a:solidFill>
                  <a:schemeClr val="tx1"/>
                </a:solidFill>
                <a:latin typeface="Calibri" panose="020F0502020204030204" pitchFamily="34" charset="0"/>
                <a:cs typeface="Calibri" panose="020F0502020204030204" pitchFamily="34" charset="0"/>
              </a:rPr>
              <a:t>Mask_config</a:t>
            </a:r>
            <a:endParaRPr lang="en-US" altLang="zh-CN" dirty="0">
              <a:solidFill>
                <a:schemeClr val="tx1"/>
              </a:solidFill>
              <a:latin typeface="Calibri" panose="020F0502020204030204" pitchFamily="34" charset="0"/>
              <a:cs typeface="Calibri" panose="020F0502020204030204" pitchFamily="34" charset="0"/>
            </a:endParaRPr>
          </a:p>
          <a:p>
            <a:pPr algn="ctr"/>
            <a:r>
              <a:rPr lang="en-US" altLang="zh-CN" dirty="0">
                <a:solidFill>
                  <a:schemeClr val="tx1"/>
                </a:solidFill>
                <a:latin typeface="Calibri" panose="020F0502020204030204" pitchFamily="34" charset="0"/>
                <a:cs typeface="Calibri" panose="020F0502020204030204" pitchFamily="34" charset="0"/>
              </a:rPr>
              <a:t>Set </a:t>
            </a:r>
            <a:r>
              <a:rPr lang="en-US" altLang="zh-CN" dirty="0" err="1">
                <a:solidFill>
                  <a:schemeClr val="tx1"/>
                </a:solidFill>
                <a:latin typeface="Calibri" panose="020F0502020204030204" pitchFamily="34" charset="0"/>
                <a:cs typeface="Calibri" panose="020F0502020204030204" pitchFamily="34" charset="0"/>
              </a:rPr>
              <a:t>Latch_M</a:t>
            </a:r>
            <a:r>
              <a:rPr lang="en-US" altLang="zh-CN" dirty="0">
                <a:solidFill>
                  <a:schemeClr val="tx1"/>
                </a:solidFill>
                <a:latin typeface="Calibri" panose="020F0502020204030204" pitchFamily="34" charset="0"/>
                <a:cs typeface="Calibri" panose="020F0502020204030204" pitchFamily="34" charset="0"/>
              </a:rPr>
              <a:t> to 1</a:t>
            </a:r>
          </a:p>
        </p:txBody>
      </p:sp>
      <p:pic>
        <p:nvPicPr>
          <p:cNvPr id="18" name="图片 17"/>
          <p:cNvPicPr>
            <a:picLocks noChangeAspect="1"/>
          </p:cNvPicPr>
          <p:nvPr/>
        </p:nvPicPr>
        <p:blipFill rotWithShape="1">
          <a:blip r:embed="rId4" cstate="print">
            <a:extLst>
              <a:ext uri="{28A0092B-C50C-407E-A947-70E740481C1C}">
                <a14:useLocalDpi xmlns:a14="http://schemas.microsoft.com/office/drawing/2010/main" val="0"/>
              </a:ext>
            </a:extLst>
          </a:blip>
          <a:srcRect t="29446"/>
          <a:stretch>
            <a:fillRect/>
          </a:stretch>
        </p:blipFill>
        <p:spPr>
          <a:xfrm>
            <a:off x="8050228" y="1343260"/>
            <a:ext cx="3924056" cy="1358464"/>
          </a:xfrm>
          <a:prstGeom prst="rect">
            <a:avLst/>
          </a:prstGeom>
        </p:spPr>
      </p:pic>
      <p:sp>
        <p:nvSpPr>
          <p:cNvPr id="22" name="对话气泡: 圆角矩形 21"/>
          <p:cNvSpPr/>
          <p:nvPr/>
        </p:nvSpPr>
        <p:spPr>
          <a:xfrm>
            <a:off x="5517321" y="2116423"/>
            <a:ext cx="1948673" cy="644286"/>
          </a:xfrm>
          <a:prstGeom prst="wedgeRoundRectCallout">
            <a:avLst>
              <a:gd name="adj1" fmla="val 90944"/>
              <a:gd name="adj2" fmla="val 14732"/>
              <a:gd name="adj3" fmla="val 16667"/>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err="1">
                <a:solidFill>
                  <a:schemeClr val="tx1"/>
                </a:solidFill>
                <a:latin typeface="Calibri" panose="020F0502020204030204" pitchFamily="34" charset="0"/>
                <a:cs typeface="Calibri" panose="020F0502020204030204" pitchFamily="34" charset="0"/>
              </a:rPr>
              <a:t>Pulse_config</a:t>
            </a:r>
            <a:endParaRPr lang="en-US" altLang="zh-CN" dirty="0">
              <a:solidFill>
                <a:schemeClr val="tx1"/>
              </a:solidFill>
              <a:latin typeface="Calibri" panose="020F0502020204030204" pitchFamily="34" charset="0"/>
              <a:cs typeface="Calibri" panose="020F0502020204030204" pitchFamily="34" charset="0"/>
            </a:endParaRPr>
          </a:p>
          <a:p>
            <a:pPr algn="ctr"/>
            <a:r>
              <a:rPr lang="en-US" altLang="zh-CN" dirty="0">
                <a:solidFill>
                  <a:schemeClr val="tx1"/>
                </a:solidFill>
                <a:latin typeface="Calibri" panose="020F0502020204030204" pitchFamily="34" charset="0"/>
                <a:cs typeface="Calibri" panose="020F0502020204030204" pitchFamily="34" charset="0"/>
              </a:rPr>
              <a:t>Set </a:t>
            </a:r>
            <a:r>
              <a:rPr lang="en-US" altLang="zh-CN" dirty="0" err="1">
                <a:solidFill>
                  <a:schemeClr val="tx1"/>
                </a:solidFill>
                <a:latin typeface="Calibri" panose="020F0502020204030204" pitchFamily="34" charset="0"/>
                <a:cs typeface="Calibri" panose="020F0502020204030204" pitchFamily="34" charset="0"/>
              </a:rPr>
              <a:t>Latch_P</a:t>
            </a:r>
            <a:r>
              <a:rPr lang="en-US" altLang="zh-CN" dirty="0">
                <a:solidFill>
                  <a:schemeClr val="tx1"/>
                </a:solidFill>
                <a:latin typeface="Calibri" panose="020F0502020204030204" pitchFamily="34" charset="0"/>
                <a:cs typeface="Calibri" panose="020F0502020204030204" pitchFamily="34" charset="0"/>
              </a:rPr>
              <a:t> to 0</a:t>
            </a:r>
            <a:endParaRPr lang="zh-CN" altLang="en-US" dirty="0">
              <a:solidFill>
                <a:schemeClr val="tx1"/>
              </a:solidFill>
              <a:latin typeface="Calibri" panose="020F0502020204030204" pitchFamily="34" charset="0"/>
              <a:cs typeface="Calibri" panose="020F0502020204030204" pitchFamily="34" charset="0"/>
            </a:endParaRPr>
          </a:p>
        </p:txBody>
      </p:sp>
      <p:grpSp>
        <p:nvGrpSpPr>
          <p:cNvPr id="28" name="组合 27"/>
          <p:cNvGrpSpPr/>
          <p:nvPr/>
        </p:nvGrpSpPr>
        <p:grpSpPr>
          <a:xfrm>
            <a:off x="5675971" y="3247455"/>
            <a:ext cx="6561112" cy="3353209"/>
            <a:chOff x="2265993" y="1370395"/>
            <a:chExt cx="6880525" cy="3377859"/>
          </a:xfrm>
        </p:grpSpPr>
        <p:grpSp>
          <p:nvGrpSpPr>
            <p:cNvPr id="35" name="组合 34"/>
            <p:cNvGrpSpPr/>
            <p:nvPr/>
          </p:nvGrpSpPr>
          <p:grpSpPr>
            <a:xfrm>
              <a:off x="2265993" y="1370395"/>
              <a:ext cx="6880525" cy="3377859"/>
              <a:chOff x="2265993" y="1370395"/>
              <a:chExt cx="6880525" cy="3377859"/>
            </a:xfrm>
          </p:grpSpPr>
          <p:grpSp>
            <p:nvGrpSpPr>
              <p:cNvPr id="39" name="组合 38"/>
              <p:cNvGrpSpPr/>
              <p:nvPr/>
            </p:nvGrpSpPr>
            <p:grpSpPr>
              <a:xfrm>
                <a:off x="7532005" y="2833654"/>
                <a:ext cx="648072" cy="468620"/>
                <a:chOff x="4367808" y="1412776"/>
                <a:chExt cx="648072" cy="468620"/>
              </a:xfrm>
            </p:grpSpPr>
            <p:sp>
              <p:nvSpPr>
                <p:cNvPr id="152" name="矩形 151"/>
                <p:cNvSpPr/>
                <p:nvPr/>
              </p:nvSpPr>
              <p:spPr>
                <a:xfrm>
                  <a:off x="4367808" y="1412776"/>
                  <a:ext cx="648072" cy="4686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153" name="TextBox 112"/>
                <p:cNvSpPr txBox="1"/>
                <p:nvPr/>
              </p:nvSpPr>
              <p:spPr>
                <a:xfrm>
                  <a:off x="4367808" y="1412776"/>
                  <a:ext cx="64807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        Q</a:t>
                  </a: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G</a:t>
                  </a:r>
                </a:p>
              </p:txBody>
            </p:sp>
          </p:grpSp>
          <p:cxnSp>
            <p:nvCxnSpPr>
              <p:cNvPr id="40" name="直接连接符 39"/>
              <p:cNvCxnSpPr/>
              <p:nvPr/>
            </p:nvCxnSpPr>
            <p:spPr>
              <a:xfrm>
                <a:off x="8180077" y="2942234"/>
                <a:ext cx="7200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027949" y="2942234"/>
                <a:ext cx="5040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7279977" y="3194830"/>
                <a:ext cx="180000" cy="0"/>
              </a:xfrm>
              <a:prstGeom prst="line">
                <a:avLst/>
              </a:prstGeom>
              <a:ln w="1905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6163965" y="2948054"/>
                <a:ext cx="21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5875821" y="3401266"/>
                <a:ext cx="50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6379877" y="2876046"/>
                <a:ext cx="648072" cy="720080"/>
                <a:chOff x="4367808" y="1412776"/>
                <a:chExt cx="648072" cy="720080"/>
              </a:xfrm>
            </p:grpSpPr>
            <p:sp>
              <p:nvSpPr>
                <p:cNvPr id="150" name="TextBox 119"/>
                <p:cNvSpPr txBox="1"/>
                <p:nvPr/>
              </p:nvSpPr>
              <p:spPr>
                <a:xfrm>
                  <a:off x="4367808" y="1424970"/>
                  <a:ext cx="648072"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        Q</a:t>
                  </a: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C</a:t>
                  </a:r>
                </a:p>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CLR</a:t>
                  </a:r>
                </a:p>
              </p:txBody>
            </p:sp>
            <p:sp>
              <p:nvSpPr>
                <p:cNvPr id="151" name="矩形 150"/>
                <p:cNvSpPr/>
                <p:nvPr/>
              </p:nvSpPr>
              <p:spPr>
                <a:xfrm>
                  <a:off x="4367808" y="1412776"/>
                  <a:ext cx="648072"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grpSp>
          <p:grpSp>
            <p:nvGrpSpPr>
              <p:cNvPr id="46" name="组合 45"/>
              <p:cNvGrpSpPr/>
              <p:nvPr/>
            </p:nvGrpSpPr>
            <p:grpSpPr>
              <a:xfrm>
                <a:off x="6379821" y="3364423"/>
                <a:ext cx="36004" cy="72008"/>
                <a:chOff x="4691844" y="1844824"/>
                <a:chExt cx="36004" cy="72008"/>
              </a:xfrm>
            </p:grpSpPr>
            <p:cxnSp>
              <p:nvCxnSpPr>
                <p:cNvPr id="148" name="直接连接符 147"/>
                <p:cNvCxnSpPr/>
                <p:nvPr/>
              </p:nvCxnSpPr>
              <p:spPr>
                <a:xfrm>
                  <a:off x="4691844" y="1844824"/>
                  <a:ext cx="36004" cy="3600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H="1">
                  <a:off x="4691844" y="1880828"/>
                  <a:ext cx="36004" cy="3600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7" name="组合 46"/>
              <p:cNvGrpSpPr/>
              <p:nvPr/>
            </p:nvGrpSpPr>
            <p:grpSpPr>
              <a:xfrm>
                <a:off x="5227748" y="3291550"/>
                <a:ext cx="698703" cy="468620"/>
                <a:chOff x="4367807" y="1412776"/>
                <a:chExt cx="698703" cy="468620"/>
              </a:xfrm>
            </p:grpSpPr>
            <p:sp>
              <p:nvSpPr>
                <p:cNvPr id="146" name="TextBox 125"/>
                <p:cNvSpPr txBox="1"/>
                <p:nvPr/>
              </p:nvSpPr>
              <p:spPr>
                <a:xfrm>
                  <a:off x="4367807" y="1419731"/>
                  <a:ext cx="698703" cy="461665"/>
                </a:xfrm>
                <a:prstGeom prst="rect">
                  <a:avLst/>
                </a:prstGeom>
                <a:noFill/>
                <a:ln w="9525">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        Q</a:t>
                  </a: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G  CLR</a:t>
                  </a:r>
                </a:p>
              </p:txBody>
            </p:sp>
            <p:sp>
              <p:nvSpPr>
                <p:cNvPr id="147" name="矩形 146"/>
                <p:cNvSpPr/>
                <p:nvPr/>
              </p:nvSpPr>
              <p:spPr>
                <a:xfrm>
                  <a:off x="4367808" y="1412776"/>
                  <a:ext cx="648072" cy="4686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grpSp>
          <p:sp>
            <p:nvSpPr>
              <p:cNvPr id="48" name="TextBox 127"/>
              <p:cNvSpPr txBox="1"/>
              <p:nvPr/>
            </p:nvSpPr>
            <p:spPr>
              <a:xfrm>
                <a:off x="5083733" y="1579902"/>
                <a:ext cx="877467"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Mask_en_x</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49" name="直接连接符 48"/>
              <p:cNvCxnSpPr/>
              <p:nvPr/>
            </p:nvCxnSpPr>
            <p:spPr>
              <a:xfrm flipV="1">
                <a:off x="4918149" y="3379036"/>
                <a:ext cx="309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3931605" y="3264329"/>
                <a:ext cx="68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4003613" y="3149652"/>
                <a:ext cx="916076" cy="466502"/>
                <a:chOff x="2266080" y="1378322"/>
                <a:chExt cx="916076" cy="466502"/>
              </a:xfrm>
            </p:grpSpPr>
            <p:grpSp>
              <p:nvGrpSpPr>
                <p:cNvPr id="139" name="组合 138"/>
                <p:cNvGrpSpPr/>
                <p:nvPr/>
              </p:nvGrpSpPr>
              <p:grpSpPr>
                <a:xfrm>
                  <a:off x="2606880" y="1411202"/>
                  <a:ext cx="575276" cy="400846"/>
                  <a:chOff x="2606880" y="1411202"/>
                  <a:chExt cx="575276" cy="400846"/>
                </a:xfrm>
              </p:grpSpPr>
              <p:grpSp>
                <p:nvGrpSpPr>
                  <p:cNvPr id="141" name="组合 140"/>
                  <p:cNvGrpSpPr/>
                  <p:nvPr/>
                </p:nvGrpSpPr>
                <p:grpSpPr>
                  <a:xfrm>
                    <a:off x="2606880" y="1411202"/>
                    <a:ext cx="575276" cy="400846"/>
                    <a:chOff x="2606880" y="1411202"/>
                    <a:chExt cx="575276" cy="400846"/>
                  </a:xfrm>
                </p:grpSpPr>
                <p:sp>
                  <p:nvSpPr>
                    <p:cNvPr id="143" name="弧形 142"/>
                    <p:cNvSpPr/>
                    <p:nvPr/>
                  </p:nvSpPr>
                  <p:spPr>
                    <a:xfrm>
                      <a:off x="2606880" y="1417424"/>
                      <a:ext cx="575276" cy="39462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144" name="直接连接符 143"/>
                    <p:cNvCxnSpPr/>
                    <p:nvPr/>
                  </p:nvCxnSpPr>
                  <p:spPr>
                    <a:xfrm flipH="1">
                      <a:off x="2783632" y="1812048"/>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5" name="弧形 144"/>
                    <p:cNvSpPr/>
                    <p:nvPr/>
                  </p:nvSpPr>
                  <p:spPr>
                    <a:xfrm flipV="1">
                      <a:off x="2606880" y="1411202"/>
                      <a:ext cx="575273" cy="400846"/>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142" name="直接连接符 141"/>
                  <p:cNvCxnSpPr/>
                  <p:nvPr/>
                </p:nvCxnSpPr>
                <p:spPr>
                  <a:xfrm flipH="1">
                    <a:off x="2783633" y="1417425"/>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0" name="弧形 139"/>
                <p:cNvSpPr/>
                <p:nvPr/>
              </p:nvSpPr>
              <p:spPr>
                <a:xfrm>
                  <a:off x="2266080" y="1378322"/>
                  <a:ext cx="661568" cy="466502"/>
                </a:xfrm>
                <a:prstGeom prst="arc">
                  <a:avLst>
                    <a:gd name="adj1" fmla="val 18900000"/>
                    <a:gd name="adj2" fmla="val 286950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52" name="直接箭头连接符 51"/>
              <p:cNvCxnSpPr/>
              <p:nvPr/>
            </p:nvCxnSpPr>
            <p:spPr>
              <a:xfrm flipV="1">
                <a:off x="6677020" y="3596126"/>
                <a:ext cx="0" cy="234000"/>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6776041" y="4372238"/>
                <a:ext cx="2160000" cy="0"/>
              </a:xfrm>
              <a:prstGeom prst="line">
                <a:avLst/>
              </a:prstGeom>
              <a:ln w="19050">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p:nvPr/>
            </p:nvCxnSpPr>
            <p:spPr>
              <a:xfrm flipV="1">
                <a:off x="7279977" y="3186000"/>
                <a:ext cx="0" cy="1180800"/>
              </a:xfrm>
              <a:prstGeom prst="straightConnector1">
                <a:avLst/>
              </a:prstGeom>
              <a:ln w="19050">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4935525" y="3652726"/>
                <a:ext cx="216000" cy="0"/>
              </a:xfrm>
              <a:prstGeom prst="line">
                <a:avLst/>
              </a:prstGeom>
              <a:ln w="1905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TextBox 155"/>
              <p:cNvSpPr txBox="1"/>
              <p:nvPr/>
            </p:nvSpPr>
            <p:spPr>
              <a:xfrm>
                <a:off x="5681830" y="4144079"/>
                <a:ext cx="783428" cy="314266"/>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GRST</a:t>
                </a:r>
                <a:endParaRPr kumimoji="0" lang="zh-CN" altLang="en-US"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57" name="矩形 56"/>
              <p:cNvSpPr/>
              <p:nvPr/>
            </p:nvSpPr>
            <p:spPr>
              <a:xfrm>
                <a:off x="2995501" y="1379853"/>
                <a:ext cx="5328593" cy="3141651"/>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grpSp>
            <p:nvGrpSpPr>
              <p:cNvPr id="58" name="组合 57"/>
              <p:cNvGrpSpPr/>
              <p:nvPr/>
            </p:nvGrpSpPr>
            <p:grpSpPr>
              <a:xfrm rot="16200000">
                <a:off x="6213054" y="4056965"/>
                <a:ext cx="916076" cy="466502"/>
                <a:chOff x="2266080" y="1378322"/>
                <a:chExt cx="916076" cy="466502"/>
              </a:xfrm>
            </p:grpSpPr>
            <p:grpSp>
              <p:nvGrpSpPr>
                <p:cNvPr id="132" name="组合 131"/>
                <p:cNvGrpSpPr/>
                <p:nvPr/>
              </p:nvGrpSpPr>
              <p:grpSpPr>
                <a:xfrm>
                  <a:off x="2606880" y="1411202"/>
                  <a:ext cx="575276" cy="400846"/>
                  <a:chOff x="2606880" y="1411202"/>
                  <a:chExt cx="575276" cy="400846"/>
                </a:xfrm>
              </p:grpSpPr>
              <p:grpSp>
                <p:nvGrpSpPr>
                  <p:cNvPr id="134" name="组合 133"/>
                  <p:cNvGrpSpPr/>
                  <p:nvPr/>
                </p:nvGrpSpPr>
                <p:grpSpPr>
                  <a:xfrm>
                    <a:off x="2606880" y="1411202"/>
                    <a:ext cx="575276" cy="400846"/>
                    <a:chOff x="2606880" y="1411202"/>
                    <a:chExt cx="575276" cy="400846"/>
                  </a:xfrm>
                </p:grpSpPr>
                <p:sp>
                  <p:nvSpPr>
                    <p:cNvPr id="136" name="弧形 135"/>
                    <p:cNvSpPr/>
                    <p:nvPr/>
                  </p:nvSpPr>
                  <p:spPr>
                    <a:xfrm>
                      <a:off x="2606880" y="1417424"/>
                      <a:ext cx="575276" cy="39462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137" name="直接连接符 136"/>
                    <p:cNvCxnSpPr/>
                    <p:nvPr/>
                  </p:nvCxnSpPr>
                  <p:spPr>
                    <a:xfrm flipH="1">
                      <a:off x="2783632" y="1812048"/>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8" name="弧形 137"/>
                    <p:cNvSpPr/>
                    <p:nvPr/>
                  </p:nvSpPr>
                  <p:spPr>
                    <a:xfrm flipV="1">
                      <a:off x="2606880" y="1411202"/>
                      <a:ext cx="575273" cy="400846"/>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135" name="直接连接符 134"/>
                  <p:cNvCxnSpPr/>
                  <p:nvPr/>
                </p:nvCxnSpPr>
                <p:spPr>
                  <a:xfrm flipH="1">
                    <a:off x="2783633" y="1417425"/>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3" name="弧形 132"/>
                <p:cNvSpPr/>
                <p:nvPr/>
              </p:nvSpPr>
              <p:spPr>
                <a:xfrm>
                  <a:off x="2266080" y="1378322"/>
                  <a:ext cx="661568" cy="466502"/>
                </a:xfrm>
                <a:prstGeom prst="arc">
                  <a:avLst>
                    <a:gd name="adj1" fmla="val 18900000"/>
                    <a:gd name="adj2" fmla="val 286950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59" name="直接箭头连接符 58"/>
              <p:cNvCxnSpPr/>
              <p:nvPr/>
            </p:nvCxnSpPr>
            <p:spPr>
              <a:xfrm flipV="1">
                <a:off x="6776041" y="4120210"/>
                <a:ext cx="0" cy="252000"/>
              </a:xfrm>
              <a:prstGeom prst="straightConnector1">
                <a:avLst/>
              </a:prstGeom>
              <a:ln w="1905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168"/>
              <p:cNvSpPr txBox="1"/>
              <p:nvPr/>
            </p:nvSpPr>
            <p:spPr>
              <a:xfrm>
                <a:off x="4748527" y="3856046"/>
                <a:ext cx="803257"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Strobe</a:t>
                </a:r>
                <a:endParaRPr kumimoji="0" lang="zh-CN" altLang="en-US"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61" name="直接箭头连接符 60"/>
              <p:cNvCxnSpPr/>
              <p:nvPr/>
            </p:nvCxnSpPr>
            <p:spPr>
              <a:xfrm flipV="1">
                <a:off x="6595901" y="4120210"/>
                <a:ext cx="0" cy="252000"/>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5875821" y="4368734"/>
                <a:ext cx="720080" cy="0"/>
              </a:xfrm>
              <a:prstGeom prst="line">
                <a:avLst/>
              </a:prstGeom>
              <a:ln w="190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3" name="TextBox 327"/>
              <p:cNvSpPr txBox="1"/>
              <p:nvPr/>
            </p:nvSpPr>
            <p:spPr>
              <a:xfrm>
                <a:off x="4005771" y="3589776"/>
                <a:ext cx="1152128" cy="2308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Freeze</a:t>
                </a:r>
                <a:endParaRPr kumimoji="0" lang="zh-CN" altLang="en-US"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64" name="椭圆 63"/>
              <p:cNvSpPr/>
              <p:nvPr/>
            </p:nvSpPr>
            <p:spPr>
              <a:xfrm rot="10800000" flipH="1">
                <a:off x="5509860" y="3760177"/>
                <a:ext cx="72000" cy="72000"/>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65" name="直接箭头连接符 64"/>
              <p:cNvCxnSpPr/>
              <p:nvPr/>
            </p:nvCxnSpPr>
            <p:spPr>
              <a:xfrm flipV="1">
                <a:off x="5547942" y="3829372"/>
                <a:ext cx="0" cy="252000"/>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5083733" y="4093732"/>
                <a:ext cx="468000" cy="0"/>
              </a:xfrm>
              <a:prstGeom prst="line">
                <a:avLst/>
              </a:prstGeom>
              <a:ln w="190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TextBox 155"/>
              <p:cNvSpPr txBox="1"/>
              <p:nvPr/>
            </p:nvSpPr>
            <p:spPr>
              <a:xfrm>
                <a:off x="7996687" y="2704322"/>
                <a:ext cx="1149831"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State_out</a:t>
                </a:r>
                <a:endParaRPr kumimoji="0" lang="zh-CN" altLang="en-US"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68" name="TextBox 155"/>
              <p:cNvSpPr txBox="1"/>
              <p:nvPr/>
            </p:nvSpPr>
            <p:spPr>
              <a:xfrm>
                <a:off x="8246069" y="4144130"/>
                <a:ext cx="64739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Sync</a:t>
                </a:r>
                <a:endParaRPr kumimoji="0" lang="zh-CN" altLang="en-US"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nvGrpSpPr>
              <p:cNvPr id="69" name="组合 68"/>
              <p:cNvGrpSpPr/>
              <p:nvPr/>
            </p:nvGrpSpPr>
            <p:grpSpPr>
              <a:xfrm>
                <a:off x="3250242" y="1611104"/>
                <a:ext cx="575276" cy="400846"/>
                <a:chOff x="5160684" y="4507546"/>
                <a:chExt cx="575276" cy="400846"/>
              </a:xfrm>
            </p:grpSpPr>
            <p:grpSp>
              <p:nvGrpSpPr>
                <p:cNvPr id="125" name="组合 124"/>
                <p:cNvGrpSpPr/>
                <p:nvPr/>
              </p:nvGrpSpPr>
              <p:grpSpPr>
                <a:xfrm>
                  <a:off x="5160684" y="4507546"/>
                  <a:ext cx="575276" cy="400846"/>
                  <a:chOff x="2606880" y="1411202"/>
                  <a:chExt cx="575276" cy="400846"/>
                </a:xfrm>
              </p:grpSpPr>
              <p:grpSp>
                <p:nvGrpSpPr>
                  <p:cNvPr id="127" name="组合 126"/>
                  <p:cNvGrpSpPr/>
                  <p:nvPr/>
                </p:nvGrpSpPr>
                <p:grpSpPr>
                  <a:xfrm>
                    <a:off x="2606880" y="1411202"/>
                    <a:ext cx="575276" cy="400846"/>
                    <a:chOff x="2606880" y="1411202"/>
                    <a:chExt cx="575276" cy="400846"/>
                  </a:xfrm>
                </p:grpSpPr>
                <p:sp>
                  <p:nvSpPr>
                    <p:cNvPr id="129" name="弧形 128"/>
                    <p:cNvSpPr/>
                    <p:nvPr/>
                  </p:nvSpPr>
                  <p:spPr>
                    <a:xfrm>
                      <a:off x="2606880" y="1417424"/>
                      <a:ext cx="575276" cy="39462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130" name="直接连接符 129"/>
                    <p:cNvCxnSpPr/>
                    <p:nvPr/>
                  </p:nvCxnSpPr>
                  <p:spPr>
                    <a:xfrm flipH="1">
                      <a:off x="2783632" y="1812048"/>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弧形 130"/>
                    <p:cNvSpPr/>
                    <p:nvPr/>
                  </p:nvSpPr>
                  <p:spPr>
                    <a:xfrm flipV="1">
                      <a:off x="2606880" y="1411202"/>
                      <a:ext cx="575273" cy="400846"/>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128" name="直接连接符 127"/>
                  <p:cNvCxnSpPr/>
                  <p:nvPr/>
                </p:nvCxnSpPr>
                <p:spPr>
                  <a:xfrm flipH="1">
                    <a:off x="2783633" y="1417425"/>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26" name="直接连接符 125"/>
                <p:cNvCxnSpPr/>
                <p:nvPr/>
              </p:nvCxnSpPr>
              <p:spPr>
                <a:xfrm>
                  <a:off x="5337436" y="4507546"/>
                  <a:ext cx="0" cy="4008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0" name="直接箭头连接符 69"/>
              <p:cNvCxnSpPr/>
              <p:nvPr/>
            </p:nvCxnSpPr>
            <p:spPr>
              <a:xfrm>
                <a:off x="3223357" y="1932976"/>
                <a:ext cx="204192" cy="0"/>
              </a:xfrm>
              <a:prstGeom prst="straightConnector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1" name="直接箭头连接符 70"/>
              <p:cNvCxnSpPr/>
              <p:nvPr/>
            </p:nvCxnSpPr>
            <p:spPr>
              <a:xfrm>
                <a:off x="2923549" y="1732150"/>
                <a:ext cx="504000" cy="0"/>
              </a:xfrm>
              <a:prstGeom prst="straightConnector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grpSp>
            <p:nvGrpSpPr>
              <p:cNvPr id="72" name="组合 71"/>
              <p:cNvGrpSpPr/>
              <p:nvPr/>
            </p:nvGrpSpPr>
            <p:grpSpPr>
              <a:xfrm>
                <a:off x="4219637" y="1471322"/>
                <a:ext cx="648072" cy="468620"/>
                <a:chOff x="4367808" y="1412776"/>
                <a:chExt cx="648072" cy="468620"/>
              </a:xfrm>
            </p:grpSpPr>
            <p:sp>
              <p:nvSpPr>
                <p:cNvPr id="123" name="矩形 122"/>
                <p:cNvSpPr/>
                <p:nvPr/>
              </p:nvSpPr>
              <p:spPr>
                <a:xfrm>
                  <a:off x="4367808" y="1412776"/>
                  <a:ext cx="648072" cy="4686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124" name="TextBox 112"/>
                <p:cNvSpPr txBox="1"/>
                <p:nvPr/>
              </p:nvSpPr>
              <p:spPr>
                <a:xfrm>
                  <a:off x="4367808" y="1412776"/>
                  <a:ext cx="64807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        Q</a:t>
                  </a: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G    </a:t>
                  </a:r>
                  <a:r>
                    <a:rPr kumimoji="0" lang="en-US" altLang="zh-CN" sz="8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Q_x</a:t>
                  </a: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grpSp>
            <p:nvGrpSpPr>
              <p:cNvPr id="73" name="组合 72"/>
              <p:cNvGrpSpPr/>
              <p:nvPr/>
            </p:nvGrpSpPr>
            <p:grpSpPr>
              <a:xfrm>
                <a:off x="3250242" y="2187168"/>
                <a:ext cx="575276" cy="400846"/>
                <a:chOff x="5160684" y="4507546"/>
                <a:chExt cx="575276" cy="400846"/>
              </a:xfrm>
            </p:grpSpPr>
            <p:grpSp>
              <p:nvGrpSpPr>
                <p:cNvPr id="116" name="组合 115"/>
                <p:cNvGrpSpPr/>
                <p:nvPr/>
              </p:nvGrpSpPr>
              <p:grpSpPr>
                <a:xfrm>
                  <a:off x="5160684" y="4507546"/>
                  <a:ext cx="575276" cy="400846"/>
                  <a:chOff x="2606880" y="1411202"/>
                  <a:chExt cx="575276" cy="400846"/>
                </a:xfrm>
              </p:grpSpPr>
              <p:grpSp>
                <p:nvGrpSpPr>
                  <p:cNvPr id="118" name="组合 117"/>
                  <p:cNvGrpSpPr/>
                  <p:nvPr/>
                </p:nvGrpSpPr>
                <p:grpSpPr>
                  <a:xfrm>
                    <a:off x="2606880" y="1411202"/>
                    <a:ext cx="575276" cy="400846"/>
                    <a:chOff x="2606880" y="1411202"/>
                    <a:chExt cx="575276" cy="400846"/>
                  </a:xfrm>
                </p:grpSpPr>
                <p:sp>
                  <p:nvSpPr>
                    <p:cNvPr id="120" name="弧形 119"/>
                    <p:cNvSpPr/>
                    <p:nvPr/>
                  </p:nvSpPr>
                  <p:spPr>
                    <a:xfrm>
                      <a:off x="2606880" y="1417424"/>
                      <a:ext cx="575276" cy="39462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121" name="直接连接符 120"/>
                    <p:cNvCxnSpPr/>
                    <p:nvPr/>
                  </p:nvCxnSpPr>
                  <p:spPr>
                    <a:xfrm flipH="1">
                      <a:off x="2783632" y="1812048"/>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2" name="弧形 121"/>
                    <p:cNvSpPr/>
                    <p:nvPr/>
                  </p:nvSpPr>
                  <p:spPr>
                    <a:xfrm flipV="1">
                      <a:off x="2606880" y="1411202"/>
                      <a:ext cx="575273" cy="400846"/>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119" name="直接连接符 118"/>
                  <p:cNvCxnSpPr/>
                  <p:nvPr/>
                </p:nvCxnSpPr>
                <p:spPr>
                  <a:xfrm flipH="1">
                    <a:off x="2783633" y="1417425"/>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7" name="直接连接符 116"/>
                <p:cNvCxnSpPr/>
                <p:nvPr/>
              </p:nvCxnSpPr>
              <p:spPr>
                <a:xfrm>
                  <a:off x="5337436" y="4507546"/>
                  <a:ext cx="0" cy="4008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4" name="直接箭头连接符 73"/>
              <p:cNvCxnSpPr/>
              <p:nvPr/>
            </p:nvCxnSpPr>
            <p:spPr>
              <a:xfrm>
                <a:off x="2923493" y="2509040"/>
                <a:ext cx="504000" cy="0"/>
              </a:xfrm>
              <a:prstGeom prst="straightConnector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直接箭头连接符 74"/>
              <p:cNvCxnSpPr/>
              <p:nvPr/>
            </p:nvCxnSpPr>
            <p:spPr>
              <a:xfrm>
                <a:off x="3223357" y="2308214"/>
                <a:ext cx="216000" cy="0"/>
              </a:xfrm>
              <a:prstGeom prst="straightConnector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grpSp>
            <p:nvGrpSpPr>
              <p:cNvPr id="76" name="组合 75"/>
              <p:cNvGrpSpPr/>
              <p:nvPr/>
            </p:nvGrpSpPr>
            <p:grpSpPr>
              <a:xfrm>
                <a:off x="4219637" y="2047386"/>
                <a:ext cx="648072" cy="468620"/>
                <a:chOff x="4367808" y="1412776"/>
                <a:chExt cx="648072" cy="468620"/>
              </a:xfrm>
            </p:grpSpPr>
            <p:sp>
              <p:nvSpPr>
                <p:cNvPr id="114" name="矩形 113"/>
                <p:cNvSpPr/>
                <p:nvPr/>
              </p:nvSpPr>
              <p:spPr>
                <a:xfrm>
                  <a:off x="4367808" y="1412776"/>
                  <a:ext cx="648072" cy="4686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115" name="TextBox 112"/>
                <p:cNvSpPr txBox="1"/>
                <p:nvPr/>
              </p:nvSpPr>
              <p:spPr>
                <a:xfrm>
                  <a:off x="4367808" y="1412776"/>
                  <a:ext cx="64807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        Q</a:t>
                  </a: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G</a:t>
                  </a:r>
                </a:p>
              </p:txBody>
            </p:sp>
          </p:grpSp>
          <p:cxnSp>
            <p:nvCxnSpPr>
              <p:cNvPr id="77" name="直接连接符 76"/>
              <p:cNvCxnSpPr/>
              <p:nvPr/>
            </p:nvCxnSpPr>
            <p:spPr>
              <a:xfrm flipV="1">
                <a:off x="4867709" y="2154026"/>
                <a:ext cx="173161" cy="1940"/>
              </a:xfrm>
              <a:prstGeom prst="line">
                <a:avLst/>
              </a:prstGeom>
            </p:spPr>
            <p:style>
              <a:lnRef idx="1">
                <a:schemeClr val="dk1"/>
              </a:lnRef>
              <a:fillRef idx="0">
                <a:schemeClr val="dk1"/>
              </a:fillRef>
              <a:effectRef idx="0">
                <a:schemeClr val="dk1"/>
              </a:effectRef>
              <a:fontRef idx="minor">
                <a:schemeClr val="tx1"/>
              </a:fontRef>
            </p:style>
          </p:cxnSp>
          <p:cxnSp>
            <p:nvCxnSpPr>
              <p:cNvPr id="78" name="直接连接符 77"/>
              <p:cNvCxnSpPr/>
              <p:nvPr/>
            </p:nvCxnSpPr>
            <p:spPr>
              <a:xfrm flipH="1">
                <a:off x="3931605" y="2798679"/>
                <a:ext cx="540000" cy="0"/>
              </a:xfrm>
              <a:prstGeom prst="line">
                <a:avLst/>
              </a:prstGeom>
            </p:spPr>
            <p:style>
              <a:lnRef idx="1">
                <a:schemeClr val="dk1"/>
              </a:lnRef>
              <a:fillRef idx="0">
                <a:schemeClr val="dk1"/>
              </a:fillRef>
              <a:effectRef idx="0">
                <a:schemeClr val="dk1"/>
              </a:effectRef>
              <a:fontRef idx="minor">
                <a:schemeClr val="tx1"/>
              </a:fontRef>
            </p:style>
          </p:cxnSp>
          <p:cxnSp>
            <p:nvCxnSpPr>
              <p:cNvPr id="79" name="直接连接符 78"/>
              <p:cNvCxnSpPr/>
              <p:nvPr/>
            </p:nvCxnSpPr>
            <p:spPr>
              <a:xfrm flipH="1">
                <a:off x="3931605" y="2798678"/>
                <a:ext cx="0" cy="468000"/>
              </a:xfrm>
              <a:prstGeom prst="line">
                <a:avLst/>
              </a:prstGeom>
            </p:spPr>
            <p:style>
              <a:lnRef idx="1">
                <a:schemeClr val="dk1"/>
              </a:lnRef>
              <a:fillRef idx="0">
                <a:schemeClr val="dk1"/>
              </a:fillRef>
              <a:effectRef idx="0">
                <a:schemeClr val="dk1"/>
              </a:effectRef>
              <a:fontRef idx="minor">
                <a:schemeClr val="tx1"/>
              </a:fontRef>
            </p:style>
          </p:cxnSp>
          <p:cxnSp>
            <p:nvCxnSpPr>
              <p:cNvPr id="80" name="直接连接符 79"/>
              <p:cNvCxnSpPr/>
              <p:nvPr/>
            </p:nvCxnSpPr>
            <p:spPr>
              <a:xfrm flipV="1">
                <a:off x="4867709" y="1795926"/>
                <a:ext cx="1296000" cy="0"/>
              </a:xfrm>
              <a:prstGeom prst="line">
                <a:avLst/>
              </a:prstGeom>
            </p:spPr>
            <p:style>
              <a:lnRef idx="1">
                <a:schemeClr val="dk1"/>
              </a:lnRef>
              <a:fillRef idx="0">
                <a:schemeClr val="dk1"/>
              </a:fillRef>
              <a:effectRef idx="0">
                <a:schemeClr val="dk1"/>
              </a:effectRef>
              <a:fontRef idx="minor">
                <a:schemeClr val="tx1"/>
              </a:fontRef>
            </p:style>
          </p:cxnSp>
          <p:cxnSp>
            <p:nvCxnSpPr>
              <p:cNvPr id="81" name="直接连接符 80"/>
              <p:cNvCxnSpPr/>
              <p:nvPr/>
            </p:nvCxnSpPr>
            <p:spPr>
              <a:xfrm>
                <a:off x="6162893" y="1795926"/>
                <a:ext cx="0" cy="1152128"/>
              </a:xfrm>
              <a:prstGeom prst="line">
                <a:avLst/>
              </a:prstGeom>
            </p:spPr>
            <p:style>
              <a:lnRef idx="1">
                <a:schemeClr val="dk1"/>
              </a:lnRef>
              <a:fillRef idx="0">
                <a:schemeClr val="dk1"/>
              </a:fillRef>
              <a:effectRef idx="0">
                <a:schemeClr val="dk1"/>
              </a:effectRef>
              <a:fontRef idx="minor">
                <a:schemeClr val="tx1"/>
              </a:fontRef>
            </p:style>
          </p:cxnSp>
          <p:cxnSp>
            <p:nvCxnSpPr>
              <p:cNvPr id="82" name="直接连接符 81"/>
              <p:cNvCxnSpPr/>
              <p:nvPr/>
            </p:nvCxnSpPr>
            <p:spPr>
              <a:xfrm>
                <a:off x="3223357" y="1932976"/>
                <a:ext cx="0" cy="375238"/>
              </a:xfrm>
              <a:prstGeom prst="line">
                <a:avLst/>
              </a:prstGeom>
            </p:spPr>
            <p:style>
              <a:lnRef idx="1">
                <a:schemeClr val="dk1"/>
              </a:lnRef>
              <a:fillRef idx="0">
                <a:schemeClr val="dk1"/>
              </a:fillRef>
              <a:effectRef idx="0">
                <a:schemeClr val="dk1"/>
              </a:effectRef>
              <a:fontRef idx="minor">
                <a:schemeClr val="tx1"/>
              </a:fontRef>
            </p:style>
          </p:cxnSp>
          <p:cxnSp>
            <p:nvCxnSpPr>
              <p:cNvPr id="83" name="直接箭头连接符 82"/>
              <p:cNvCxnSpPr/>
              <p:nvPr/>
            </p:nvCxnSpPr>
            <p:spPr>
              <a:xfrm>
                <a:off x="2923493" y="2141158"/>
                <a:ext cx="288000" cy="0"/>
              </a:xfrm>
              <a:prstGeom prst="straightConnector1">
                <a:avLst/>
              </a:prstGeom>
              <a:ln>
                <a:headEnd type="none" w="med" len="med"/>
                <a:tailEnd type="oval" w="sm" len="sm"/>
              </a:ln>
            </p:spPr>
            <p:style>
              <a:lnRef idx="1">
                <a:schemeClr val="dk1"/>
              </a:lnRef>
              <a:fillRef idx="0">
                <a:schemeClr val="dk1"/>
              </a:fillRef>
              <a:effectRef idx="0">
                <a:schemeClr val="dk1"/>
              </a:effectRef>
              <a:fontRef idx="minor">
                <a:schemeClr val="tx1"/>
              </a:fontRef>
            </p:style>
          </p:cxnSp>
          <p:sp>
            <p:nvSpPr>
              <p:cNvPr id="84" name="TextBox 3"/>
              <p:cNvSpPr txBox="1"/>
              <p:nvPr/>
            </p:nvSpPr>
            <p:spPr>
              <a:xfrm>
                <a:off x="2265993" y="1598756"/>
                <a:ext cx="889299"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Rowsel_M</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85" name="TextBox 3"/>
              <p:cNvSpPr txBox="1"/>
              <p:nvPr/>
            </p:nvSpPr>
            <p:spPr>
              <a:xfrm>
                <a:off x="2275421" y="2357182"/>
                <a:ext cx="889299"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Rowsel_P</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86" name="TextBox 3"/>
              <p:cNvSpPr txBox="1"/>
              <p:nvPr/>
            </p:nvSpPr>
            <p:spPr>
              <a:xfrm>
                <a:off x="2467442" y="1997142"/>
                <a:ext cx="57756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Colsel</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87" name="直接连接符 86"/>
              <p:cNvCxnSpPr/>
              <p:nvPr/>
            </p:nvCxnSpPr>
            <p:spPr>
              <a:xfrm flipH="1" flipV="1">
                <a:off x="3819996" y="1795926"/>
                <a:ext cx="396000" cy="0"/>
              </a:xfrm>
              <a:prstGeom prst="line">
                <a:avLst/>
              </a:prstGeom>
            </p:spPr>
            <p:style>
              <a:lnRef idx="1">
                <a:schemeClr val="dk1"/>
              </a:lnRef>
              <a:fillRef idx="0">
                <a:schemeClr val="dk1"/>
              </a:fillRef>
              <a:effectRef idx="0">
                <a:schemeClr val="dk1"/>
              </a:effectRef>
              <a:fontRef idx="minor">
                <a:schemeClr val="tx1"/>
              </a:fontRef>
            </p:style>
          </p:cxnSp>
          <p:cxnSp>
            <p:nvCxnSpPr>
              <p:cNvPr id="88" name="直接连接符 87"/>
              <p:cNvCxnSpPr/>
              <p:nvPr/>
            </p:nvCxnSpPr>
            <p:spPr>
              <a:xfrm flipH="1" flipV="1">
                <a:off x="3823637" y="2371990"/>
                <a:ext cx="396000" cy="0"/>
              </a:xfrm>
              <a:prstGeom prst="line">
                <a:avLst/>
              </a:prstGeom>
            </p:spPr>
            <p:style>
              <a:lnRef idx="1">
                <a:schemeClr val="dk1"/>
              </a:lnRef>
              <a:fillRef idx="0">
                <a:schemeClr val="dk1"/>
              </a:fillRef>
              <a:effectRef idx="0">
                <a:schemeClr val="dk1"/>
              </a:effectRef>
              <a:fontRef idx="minor">
                <a:schemeClr val="tx1"/>
              </a:fontRef>
            </p:style>
          </p:cxnSp>
          <p:grpSp>
            <p:nvGrpSpPr>
              <p:cNvPr id="89" name="组合 88"/>
              <p:cNvGrpSpPr/>
              <p:nvPr/>
            </p:nvGrpSpPr>
            <p:grpSpPr>
              <a:xfrm flipH="1">
                <a:off x="4467454" y="2603875"/>
                <a:ext cx="575276" cy="400846"/>
                <a:chOff x="5160684" y="4507546"/>
                <a:chExt cx="575276" cy="400846"/>
              </a:xfrm>
            </p:grpSpPr>
            <p:grpSp>
              <p:nvGrpSpPr>
                <p:cNvPr id="107" name="组合 106"/>
                <p:cNvGrpSpPr/>
                <p:nvPr/>
              </p:nvGrpSpPr>
              <p:grpSpPr>
                <a:xfrm>
                  <a:off x="5160684" y="4507546"/>
                  <a:ext cx="575276" cy="400846"/>
                  <a:chOff x="2606880" y="1411202"/>
                  <a:chExt cx="575276" cy="400846"/>
                </a:xfrm>
              </p:grpSpPr>
              <p:grpSp>
                <p:nvGrpSpPr>
                  <p:cNvPr id="109" name="组合 108"/>
                  <p:cNvGrpSpPr/>
                  <p:nvPr/>
                </p:nvGrpSpPr>
                <p:grpSpPr>
                  <a:xfrm>
                    <a:off x="2606880" y="1411202"/>
                    <a:ext cx="575276" cy="400846"/>
                    <a:chOff x="2606880" y="1411202"/>
                    <a:chExt cx="575276" cy="400846"/>
                  </a:xfrm>
                </p:grpSpPr>
                <p:sp>
                  <p:nvSpPr>
                    <p:cNvPr id="111" name="弧形 110"/>
                    <p:cNvSpPr/>
                    <p:nvPr/>
                  </p:nvSpPr>
                  <p:spPr>
                    <a:xfrm>
                      <a:off x="2606880" y="1417424"/>
                      <a:ext cx="575276" cy="39462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112" name="直接连接符 111"/>
                    <p:cNvCxnSpPr/>
                    <p:nvPr/>
                  </p:nvCxnSpPr>
                  <p:spPr>
                    <a:xfrm flipH="1">
                      <a:off x="2783632" y="1812048"/>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 name="弧形 112"/>
                    <p:cNvSpPr/>
                    <p:nvPr/>
                  </p:nvSpPr>
                  <p:spPr>
                    <a:xfrm flipV="1">
                      <a:off x="2606880" y="1411202"/>
                      <a:ext cx="575273" cy="400846"/>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110" name="直接连接符 109"/>
                  <p:cNvCxnSpPr/>
                  <p:nvPr/>
                </p:nvCxnSpPr>
                <p:spPr>
                  <a:xfrm flipH="1">
                    <a:off x="2783633" y="1417425"/>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8" name="直接连接符 107"/>
                <p:cNvCxnSpPr/>
                <p:nvPr/>
              </p:nvCxnSpPr>
              <p:spPr>
                <a:xfrm>
                  <a:off x="5337436" y="4507546"/>
                  <a:ext cx="0" cy="4008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0" name="直接连接符 89"/>
              <p:cNvCxnSpPr/>
              <p:nvPr/>
            </p:nvCxnSpPr>
            <p:spPr>
              <a:xfrm flipV="1">
                <a:off x="4865977" y="2672486"/>
                <a:ext cx="180000" cy="0"/>
              </a:xfrm>
              <a:prstGeom prst="line">
                <a:avLst/>
              </a:prstGeom>
            </p:spPr>
            <p:style>
              <a:lnRef idx="1">
                <a:schemeClr val="dk1"/>
              </a:lnRef>
              <a:fillRef idx="0">
                <a:schemeClr val="dk1"/>
              </a:fillRef>
              <a:effectRef idx="0">
                <a:schemeClr val="dk1"/>
              </a:effectRef>
              <a:fontRef idx="minor">
                <a:schemeClr val="tx1"/>
              </a:fontRef>
            </p:style>
          </p:cxnSp>
          <p:cxnSp>
            <p:nvCxnSpPr>
              <p:cNvPr id="91" name="直接连接符 90"/>
              <p:cNvCxnSpPr/>
              <p:nvPr/>
            </p:nvCxnSpPr>
            <p:spPr>
              <a:xfrm flipV="1">
                <a:off x="4865977" y="2938466"/>
                <a:ext cx="720000" cy="0"/>
              </a:xfrm>
              <a:prstGeom prst="line">
                <a:avLst/>
              </a:prstGeom>
            </p:spPr>
            <p:style>
              <a:lnRef idx="1">
                <a:schemeClr val="dk1"/>
              </a:lnRef>
              <a:fillRef idx="0">
                <a:schemeClr val="dk1"/>
              </a:fillRef>
              <a:effectRef idx="0">
                <a:schemeClr val="dk1"/>
              </a:effectRef>
              <a:fontRef idx="minor">
                <a:schemeClr val="tx1"/>
              </a:fontRef>
            </p:style>
          </p:cxnSp>
          <p:sp>
            <p:nvSpPr>
              <p:cNvPr id="92" name="TextBox 127"/>
              <p:cNvSpPr txBox="1"/>
              <p:nvPr/>
            </p:nvSpPr>
            <p:spPr>
              <a:xfrm>
                <a:off x="4998354" y="2732030"/>
                <a:ext cx="877467"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Pulse_d</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93" name="直接连接符 92"/>
              <p:cNvCxnSpPr/>
              <p:nvPr/>
            </p:nvCxnSpPr>
            <p:spPr>
              <a:xfrm>
                <a:off x="2818827" y="3489309"/>
                <a:ext cx="181484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文本框 93"/>
              <p:cNvSpPr txBox="1"/>
              <p:nvPr/>
            </p:nvSpPr>
            <p:spPr>
              <a:xfrm>
                <a:off x="6249259" y="2666123"/>
                <a:ext cx="922706"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srgbClr val="24292F"/>
                    </a:solidFill>
                    <a:effectLst/>
                    <a:uLnTx/>
                    <a:uFillTx/>
                    <a:latin typeface="Times New Roman" panose="02020603050405020304" charset="0"/>
                    <a:ea typeface="等线" panose="02010600030101010101" pitchFamily="2" charset="-122"/>
                    <a:cs typeface="Times New Roman" panose="02020603050405020304" charset="0"/>
                  </a:rPr>
                  <a:t>DFF</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95" name="直接连接符 94"/>
              <p:cNvCxnSpPr/>
              <p:nvPr/>
            </p:nvCxnSpPr>
            <p:spPr>
              <a:xfrm flipH="1">
                <a:off x="2923493" y="1550484"/>
                <a:ext cx="1292503" cy="0"/>
              </a:xfrm>
              <a:prstGeom prst="line">
                <a:avLst/>
              </a:prstGeom>
            </p:spPr>
            <p:style>
              <a:lnRef idx="1">
                <a:schemeClr val="dk1"/>
              </a:lnRef>
              <a:fillRef idx="0">
                <a:schemeClr val="dk1"/>
              </a:fillRef>
              <a:effectRef idx="0">
                <a:schemeClr val="dk1"/>
              </a:effectRef>
              <a:fontRef idx="minor">
                <a:schemeClr val="tx1"/>
              </a:fontRef>
            </p:style>
          </p:cxnSp>
          <p:cxnSp>
            <p:nvCxnSpPr>
              <p:cNvPr id="96" name="直接连接符 95"/>
              <p:cNvCxnSpPr/>
              <p:nvPr/>
            </p:nvCxnSpPr>
            <p:spPr>
              <a:xfrm flipH="1">
                <a:off x="4036475" y="2118517"/>
                <a:ext cx="180000" cy="0"/>
              </a:xfrm>
              <a:prstGeom prst="line">
                <a:avLst/>
              </a:prstGeom>
            </p:spPr>
            <p:style>
              <a:lnRef idx="1">
                <a:schemeClr val="dk1"/>
              </a:lnRef>
              <a:fillRef idx="0">
                <a:schemeClr val="dk1"/>
              </a:fillRef>
              <a:effectRef idx="0">
                <a:schemeClr val="dk1"/>
              </a:effectRef>
              <a:fontRef idx="minor">
                <a:schemeClr val="tx1"/>
              </a:fontRef>
            </p:style>
          </p:cxnSp>
          <p:cxnSp>
            <p:nvCxnSpPr>
              <p:cNvPr id="97" name="直接连接符 96"/>
              <p:cNvCxnSpPr/>
              <p:nvPr/>
            </p:nvCxnSpPr>
            <p:spPr>
              <a:xfrm>
                <a:off x="4040776" y="1549675"/>
                <a:ext cx="0" cy="576000"/>
              </a:xfrm>
              <a:prstGeom prst="line">
                <a:avLst/>
              </a:prstGeom>
              <a:ln>
                <a:headEnd type="oval" w="sm" len="sm"/>
              </a:ln>
            </p:spPr>
            <p:style>
              <a:lnRef idx="1">
                <a:schemeClr val="dk1"/>
              </a:lnRef>
              <a:fillRef idx="0">
                <a:schemeClr val="dk1"/>
              </a:fillRef>
              <a:effectRef idx="0">
                <a:schemeClr val="dk1"/>
              </a:effectRef>
              <a:fontRef idx="minor">
                <a:schemeClr val="tx1"/>
              </a:fontRef>
            </p:style>
          </p:cxnSp>
          <p:sp>
            <p:nvSpPr>
              <p:cNvPr id="98" name="TextBox 3"/>
              <p:cNvSpPr txBox="1"/>
              <p:nvPr/>
            </p:nvSpPr>
            <p:spPr>
              <a:xfrm>
                <a:off x="2292877" y="1403491"/>
                <a:ext cx="889299"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Cnfg_data</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99" name="椭圆 98"/>
              <p:cNvSpPr/>
              <p:nvPr/>
            </p:nvSpPr>
            <p:spPr>
              <a:xfrm rot="10800000" flipH="1">
                <a:off x="5154260" y="3620477"/>
                <a:ext cx="72000" cy="72000"/>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100" name="椭圆 99"/>
              <p:cNvSpPr/>
              <p:nvPr/>
            </p:nvSpPr>
            <p:spPr>
              <a:xfrm rot="10800000" flipH="1">
                <a:off x="7459310" y="3169627"/>
                <a:ext cx="72000" cy="72000"/>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101" name="TextBox 127"/>
              <p:cNvSpPr txBox="1"/>
              <p:nvPr/>
            </p:nvSpPr>
            <p:spPr>
              <a:xfrm>
                <a:off x="4811137" y="1370395"/>
                <a:ext cx="82217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highlight>
                      <a:srgbClr val="FFFF00"/>
                    </a:highlight>
                    <a:uLnTx/>
                    <a:uFillTx/>
                    <a:latin typeface="Times New Roman" panose="02020603050405020304" charset="0"/>
                    <a:ea typeface="等线" panose="02010600030101010101" pitchFamily="2" charset="-122"/>
                    <a:cs typeface="Times New Roman" panose="02020603050405020304" charset="0"/>
                  </a:rPr>
                  <a:t>Latch_M</a:t>
                </a:r>
                <a:endParaRPr kumimoji="0" lang="zh-CN" altLang="en-US" sz="900" b="0" i="0" u="none" strike="noStrike" kern="1200" cap="none" spc="0" normalizeH="0" baseline="0" noProof="0" dirty="0">
                  <a:ln>
                    <a:noFill/>
                  </a:ln>
                  <a:solidFill>
                    <a:prstClr val="black"/>
                  </a:solidFill>
                  <a:effectLst/>
                  <a:highlight>
                    <a:srgbClr val="FFFF00"/>
                  </a:highlight>
                  <a:uLnTx/>
                  <a:uFillTx/>
                  <a:latin typeface="Times New Roman" panose="02020603050405020304" charset="0"/>
                  <a:ea typeface="等线" panose="02010600030101010101" pitchFamily="2" charset="-122"/>
                  <a:cs typeface="Times New Roman" panose="02020603050405020304" charset="0"/>
                </a:endParaRPr>
              </a:p>
            </p:txBody>
          </p:sp>
          <p:sp>
            <p:nvSpPr>
              <p:cNvPr id="102" name="TextBox 127"/>
              <p:cNvSpPr txBox="1"/>
              <p:nvPr/>
            </p:nvSpPr>
            <p:spPr>
              <a:xfrm>
                <a:off x="4835982" y="1915541"/>
                <a:ext cx="82217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highlight>
                      <a:srgbClr val="FFFF00"/>
                    </a:highlight>
                    <a:uLnTx/>
                    <a:uFillTx/>
                    <a:latin typeface="Times New Roman" panose="02020603050405020304" charset="0"/>
                    <a:ea typeface="等线" panose="02010600030101010101" pitchFamily="2" charset="-122"/>
                    <a:cs typeface="Times New Roman" panose="02020603050405020304" charset="0"/>
                  </a:rPr>
                  <a:t>Latch_P</a:t>
                </a:r>
                <a:endParaRPr kumimoji="0" lang="zh-CN" altLang="en-US" sz="900" b="0" i="0" u="none" strike="noStrike" kern="1200" cap="none" spc="0" normalizeH="0" baseline="0" noProof="0" dirty="0">
                  <a:ln>
                    <a:noFill/>
                  </a:ln>
                  <a:solidFill>
                    <a:prstClr val="black"/>
                  </a:solidFill>
                  <a:effectLst/>
                  <a:highlight>
                    <a:srgbClr val="FFFF00"/>
                  </a:highlight>
                  <a:uLnTx/>
                  <a:uFillTx/>
                  <a:latin typeface="Times New Roman" panose="02020603050405020304" charset="0"/>
                  <a:ea typeface="等线" panose="02010600030101010101" pitchFamily="2" charset="-122"/>
                  <a:cs typeface="Times New Roman" panose="02020603050405020304" charset="0"/>
                </a:endParaRPr>
              </a:p>
            </p:txBody>
          </p:sp>
          <p:sp>
            <p:nvSpPr>
              <p:cNvPr id="103" name="TextBox 127"/>
              <p:cNvSpPr txBox="1"/>
              <p:nvPr/>
            </p:nvSpPr>
            <p:spPr>
              <a:xfrm>
                <a:off x="5276334" y="3084795"/>
                <a:ext cx="82217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srgbClr val="24292F"/>
                    </a:solidFill>
                    <a:effectLst/>
                    <a:uLnTx/>
                    <a:uFillTx/>
                    <a:latin typeface="Times New Roman" panose="02020603050405020304" charset="0"/>
                    <a:ea typeface="等线" panose="02010600030101010101" pitchFamily="2" charset="-122"/>
                    <a:cs typeface="Times New Roman" panose="02020603050405020304" charset="0"/>
                  </a:rPr>
                  <a:t>Latch_</a:t>
                </a:r>
                <a:r>
                  <a:rPr kumimoji="0" lang="en-US" altLang="zh-CN"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1</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104" name="TextBox 3"/>
              <p:cNvSpPr txBox="1"/>
              <p:nvPr/>
            </p:nvSpPr>
            <p:spPr>
              <a:xfrm>
                <a:off x="2449245" y="3367398"/>
                <a:ext cx="889299"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Dout</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105" name="TextBox 127"/>
              <p:cNvSpPr txBox="1"/>
              <p:nvPr/>
            </p:nvSpPr>
            <p:spPr>
              <a:xfrm>
                <a:off x="7573872" y="2628236"/>
                <a:ext cx="82217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Latch_2</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106" name="TextBox 127"/>
              <p:cNvSpPr txBox="1"/>
              <p:nvPr/>
            </p:nvSpPr>
            <p:spPr>
              <a:xfrm>
                <a:off x="3039680" y="3277812"/>
                <a:ext cx="1752149"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Analog Front-end Signal</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sp>
          <p:nvSpPr>
            <p:cNvPr id="36" name="TextBox 327"/>
            <p:cNvSpPr txBox="1"/>
            <p:nvPr/>
          </p:nvSpPr>
          <p:spPr>
            <a:xfrm>
              <a:off x="5155741" y="3199668"/>
              <a:ext cx="1152128" cy="2308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CLK</a:t>
              </a:r>
              <a:endParaRPr kumimoji="0" lang="zh-CN" altLang="en-US"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37" name="直接连接符 36"/>
            <p:cNvCxnSpPr/>
            <p:nvPr/>
          </p:nvCxnSpPr>
          <p:spPr>
            <a:xfrm>
              <a:off x="5040870" y="2154026"/>
              <a:ext cx="0" cy="518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27"/>
            <p:cNvSpPr txBox="1"/>
            <p:nvPr/>
          </p:nvSpPr>
          <p:spPr>
            <a:xfrm>
              <a:off x="6295503" y="2732030"/>
              <a:ext cx="1152128" cy="2308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Hit</a:t>
              </a:r>
              <a:endParaRPr kumimoji="0" lang="zh-CN" altLang="en-US"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sp>
        <p:nvSpPr>
          <p:cNvPr id="32" name="矩形 31"/>
          <p:cNvSpPr/>
          <p:nvPr/>
        </p:nvSpPr>
        <p:spPr>
          <a:xfrm>
            <a:off x="8330134" y="4607486"/>
            <a:ext cx="576878" cy="305766"/>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B9BD5"/>
              </a:solidFill>
              <a:effectLst/>
              <a:uLnTx/>
              <a:uFillTx/>
              <a:latin typeface="等线" panose="02010600030101010101" pitchFamily="2" charset="-122"/>
              <a:ea typeface="等线" panose="02010600030101010101" pitchFamily="2" charset="-122"/>
              <a:cs typeface="+mn-cs"/>
            </a:endParaRPr>
          </a:p>
        </p:txBody>
      </p:sp>
      <p:sp>
        <p:nvSpPr>
          <p:cNvPr id="20" name="矩形 19"/>
          <p:cNvSpPr/>
          <p:nvPr/>
        </p:nvSpPr>
        <p:spPr>
          <a:xfrm>
            <a:off x="2246082" y="1323156"/>
            <a:ext cx="783332" cy="1437553"/>
          </a:xfrm>
          <a:prstGeom prst="rect">
            <a:avLst/>
          </a:prstGeom>
          <a:noFill/>
          <a:ln w="28575">
            <a:prstDash val="dash"/>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54" name="矩形 153"/>
          <p:cNvSpPr/>
          <p:nvPr/>
        </p:nvSpPr>
        <p:spPr>
          <a:xfrm>
            <a:off x="9845145" y="1343070"/>
            <a:ext cx="783332" cy="1437553"/>
          </a:xfrm>
          <a:prstGeom prst="rect">
            <a:avLst/>
          </a:prstGeom>
          <a:noFill/>
          <a:ln w="28575">
            <a:prstDash val="dash"/>
          </a:ln>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pic>
        <p:nvPicPr>
          <p:cNvPr id="4" name="图片 3"/>
          <p:cNvPicPr>
            <a:picLocks noChangeAspect="1"/>
          </p:cNvPicPr>
          <p:nvPr/>
        </p:nvPicPr>
        <p:blipFill>
          <a:blip r:embed="rId5"/>
          <a:stretch>
            <a:fillRect/>
          </a:stretch>
        </p:blipFill>
        <p:spPr>
          <a:xfrm>
            <a:off x="1702021" y="2940937"/>
            <a:ext cx="365792" cy="365792"/>
          </a:xfrm>
          <a:prstGeom prst="rect">
            <a:avLst/>
          </a:prstGeom>
        </p:spPr>
      </p:pic>
      <p:sp>
        <p:nvSpPr>
          <p:cNvPr id="155" name="文本框 154">
            <a:extLst>
              <a:ext uri="{FF2B5EF4-FFF2-40B4-BE49-F238E27FC236}">
                <a16:creationId xmlns:a16="http://schemas.microsoft.com/office/drawing/2014/main" id="{5D47B066-DF3A-49DB-B701-602BAC02C7A1}"/>
              </a:ext>
            </a:extLst>
          </p:cNvPr>
          <p:cNvSpPr txBox="1"/>
          <p:nvPr/>
        </p:nvSpPr>
        <p:spPr>
          <a:xfrm>
            <a:off x="-2" y="6490084"/>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nvSpPr>
        <p:spPr>
          <a:xfrm>
            <a:off x="-66040" y="78105"/>
            <a:ext cx="10401354" cy="1307537"/>
          </a:xfrm>
          <a:prstGeom prst="rect">
            <a:avLst/>
          </a:prstGeom>
          <a:noFill/>
        </p:spPr>
        <p:txBody>
          <a:bodyPr wrap="square" rtlCol="0" anchor="t">
            <a:spAutoFit/>
          </a:bodyPr>
          <a:lstStyle/>
          <a:p>
            <a:pPr>
              <a:lnSpc>
                <a:spcPct val="150000"/>
              </a:lnSpc>
              <a:buClr>
                <a:schemeClr val="tx1"/>
              </a:buClr>
              <a:buSzPct val="70000"/>
            </a:pPr>
            <a:r>
              <a:rPr lang="en-US" altLang="zh-CN" sz="2800" b="1" dirty="0">
                <a:latin typeface="Times New Roman" panose="02020603050405020304" charset="0"/>
                <a:ea typeface="华文楷体" panose="02010600040101010101" pitchFamily="2" charset="-122"/>
                <a:cs typeface="Times New Roman" panose="02020603050405020304" charset="0"/>
                <a:sym typeface="+mn-ea"/>
              </a:rPr>
              <a:t>4	Joint debugging with Emulator : </a:t>
            </a:r>
            <a:r>
              <a:rPr lang="en-US" altLang="zh-CN" sz="2800" b="1" dirty="0">
                <a:latin typeface="times" panose="02020603050405020304" pitchFamily="18" charset="0"/>
                <a:cs typeface="times" panose="02020603050405020304" pitchFamily="18" charset="0"/>
              </a:rPr>
              <a:t>Electronic Pulse Tests</a:t>
            </a:r>
            <a:endParaRPr lang="zh-CN" altLang="en-US" sz="2800" b="1" dirty="0">
              <a:latin typeface="times" panose="02020603050405020304" pitchFamily="18" charset="0"/>
              <a:cs typeface="times" panose="02020603050405020304" pitchFamily="18" charset="0"/>
            </a:endParaRPr>
          </a:p>
          <a:p>
            <a:pPr lvl="0" indent="0" algn="l">
              <a:lnSpc>
                <a:spcPct val="150000"/>
              </a:lnSpc>
              <a:buClr>
                <a:schemeClr val="tx1"/>
              </a:buClr>
              <a:buSzPct val="70000"/>
              <a:buFont typeface="Wingdings" panose="05000000000000000000" pitchFamily="2" charset="2"/>
              <a:buNone/>
            </a:pPr>
            <a:endParaRPr lang="en-US" altLang="zh-CN" sz="2800" b="1" dirty="0">
              <a:latin typeface="Times New Roman" panose="02020603050405020304" charset="0"/>
              <a:ea typeface="华文楷体" panose="02010600040101010101" pitchFamily="2" charset="-122"/>
              <a:cs typeface="Times New Roman" panose="02020603050405020304" charset="0"/>
              <a:sym typeface="+mn-ea"/>
            </a:endParaRPr>
          </a:p>
        </p:txBody>
      </p:sp>
      <p:pic>
        <p:nvPicPr>
          <p:cNvPr id="7" name="图片 6">
            <a:extLst>
              <a:ext uri="{FF2B5EF4-FFF2-40B4-BE49-F238E27FC236}">
                <a16:creationId xmlns:a16="http://schemas.microsoft.com/office/drawing/2014/main" id="{0A529E9E-0330-4DF8-9152-D9239A5AF51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792" t="5924" r="14034" b="5714"/>
          <a:stretch/>
        </p:blipFill>
        <p:spPr>
          <a:xfrm>
            <a:off x="2317202" y="3770755"/>
            <a:ext cx="2829833" cy="2356877"/>
          </a:xfrm>
          <a:prstGeom prst="rect">
            <a:avLst/>
          </a:prstGeom>
        </p:spPr>
      </p:pic>
      <p:sp>
        <p:nvSpPr>
          <p:cNvPr id="5" name="文本框 4"/>
          <p:cNvSpPr txBox="1"/>
          <p:nvPr/>
        </p:nvSpPr>
        <p:spPr>
          <a:xfrm>
            <a:off x="-64136" y="729465"/>
            <a:ext cx="3377567" cy="506292"/>
          </a:xfrm>
          <a:prstGeom prst="rect">
            <a:avLst/>
          </a:prstGeom>
          <a:noFill/>
        </p:spPr>
        <p:txBody>
          <a:bodyPr wrap="square" rtlCol="0" anchor="t">
            <a:spAutoFit/>
          </a:bodyPr>
          <a:lstStyle/>
          <a:p>
            <a:pPr lvl="1" indent="-342900" algn="just">
              <a:lnSpc>
                <a:spcPct val="150000"/>
              </a:lnSpc>
              <a:buClr>
                <a:schemeClr val="accent5"/>
              </a:buClr>
              <a:buSzPct val="80000"/>
              <a:buFont typeface="Wingdings" panose="05000000000000000000" pitchFamily="2" charset="2"/>
              <a:buChar char="n"/>
              <a:defRPr/>
            </a:pPr>
            <a:r>
              <a:rPr lang="en-US" altLang="zh-CN" sz="2000" dirty="0">
                <a:solidFill>
                  <a:prstClr val="black"/>
                </a:solidFill>
                <a:latin typeface="Calibri" panose="020F0502020204030204" pitchFamily="34" charset="0"/>
                <a:ea typeface="微软雅黑" panose="020B0503020204020204" charset="-122"/>
                <a:cs typeface="Calibri" panose="020F0502020204030204" pitchFamily="34" charset="0"/>
                <a:sym typeface="+mn-ea"/>
              </a:rPr>
              <a:t>Parameter Setting: </a:t>
            </a:r>
          </a:p>
        </p:txBody>
      </p:sp>
      <p:graphicFrame>
        <p:nvGraphicFramePr>
          <p:cNvPr id="33" name="表格 32">
            <a:extLst>
              <a:ext uri="{FF2B5EF4-FFF2-40B4-BE49-F238E27FC236}">
                <a16:creationId xmlns:a16="http://schemas.microsoft.com/office/drawing/2014/main" id="{E0D3F969-5DE6-4854-83DE-220DC8A0F196}"/>
              </a:ext>
            </a:extLst>
          </p:cNvPr>
          <p:cNvGraphicFramePr/>
          <p:nvPr>
            <p:custDataLst>
              <p:tags r:id="rId1"/>
            </p:custDataLst>
            <p:extLst>
              <p:ext uri="{D42A27DB-BD31-4B8C-83A1-F6EECF244321}">
                <p14:modId xmlns:p14="http://schemas.microsoft.com/office/powerpoint/2010/main" val="2506803688"/>
              </p:ext>
            </p:extLst>
          </p:nvPr>
        </p:nvGraphicFramePr>
        <p:xfrm>
          <a:off x="168002" y="1255037"/>
          <a:ext cx="3000866" cy="2194560"/>
        </p:xfrm>
        <a:graphic>
          <a:graphicData uri="http://schemas.openxmlformats.org/drawingml/2006/table">
            <a:tbl>
              <a:tblPr firstRow="1" bandRow="1">
                <a:tableStyleId>{5C22544A-7EE6-4342-B048-85BDC9FD1C3A}</a:tableStyleId>
              </a:tblPr>
              <a:tblGrid>
                <a:gridCol w="1821808">
                  <a:extLst>
                    <a:ext uri="{9D8B030D-6E8A-4147-A177-3AD203B41FA5}">
                      <a16:colId xmlns:a16="http://schemas.microsoft.com/office/drawing/2014/main" val="20000"/>
                    </a:ext>
                  </a:extLst>
                </a:gridCol>
                <a:gridCol w="1179058">
                  <a:extLst>
                    <a:ext uri="{9D8B030D-6E8A-4147-A177-3AD203B41FA5}">
                      <a16:colId xmlns:a16="http://schemas.microsoft.com/office/drawing/2014/main" val="20001"/>
                    </a:ext>
                  </a:extLst>
                </a:gridCol>
              </a:tblGrid>
              <a:tr h="302438">
                <a:tc>
                  <a:txBody>
                    <a:bodyPr/>
                    <a:lstStyle/>
                    <a:p>
                      <a:pPr algn="ctr">
                        <a:buNone/>
                      </a:pPr>
                      <a:r>
                        <a:rPr lang="en-US" altLang="zh-CN" sz="1800" b="1" i="0" kern="1200" dirty="0">
                          <a:solidFill>
                            <a:sysClr val="windowText" lastClr="000000"/>
                          </a:solidFill>
                          <a:effectLst/>
                          <a:latin typeface="+mn-lt"/>
                          <a:ea typeface="+mn-ea"/>
                          <a:cs typeface="+mn-cs"/>
                        </a:rPr>
                        <a:t>Parameters</a:t>
                      </a:r>
                      <a:endParaRPr lang="zh-CN" alt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buNone/>
                      </a:pPr>
                      <a:r>
                        <a:rPr lang="en-US" altLang="zh-CN" sz="1800" dirty="0">
                          <a:solidFill>
                            <a:schemeClr val="tx1"/>
                          </a:solidFill>
                        </a:rPr>
                        <a:t>Emulator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0"/>
                  </a:ext>
                </a:extLst>
              </a:tr>
              <a:tr h="302438">
                <a:tc>
                  <a:txBody>
                    <a:bodyPr/>
                    <a:lstStyle/>
                    <a:p>
                      <a:pPr algn="ctr">
                        <a:buNone/>
                      </a:pPr>
                      <a:r>
                        <a:rPr lang="zh-CN" altLang="en-US" sz="1400" dirty="0">
                          <a:solidFill>
                            <a:schemeClr val="tx1"/>
                          </a:solidFill>
                        </a:rPr>
                        <a:t>Operation_mode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buNone/>
                      </a:pPr>
                      <a:r>
                        <a:rPr lang="en-US" altLang="zh-CN" sz="1400" dirty="0">
                          <a:solidFill>
                            <a:schemeClr val="tx1"/>
                          </a:solidFill>
                        </a:rPr>
                        <a:t>Continuous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1"/>
                  </a:ext>
                </a:extLst>
              </a:tr>
              <a:tr h="302438">
                <a:tc>
                  <a:txBody>
                    <a:bodyPr/>
                    <a:lstStyle/>
                    <a:p>
                      <a:pPr algn="ctr">
                        <a:buNone/>
                      </a:pPr>
                      <a:r>
                        <a:rPr lang="zh-CN" altLang="en-US" sz="1400" dirty="0">
                          <a:solidFill>
                            <a:schemeClr val="tx1"/>
                          </a:solidFill>
                        </a:rPr>
                        <a:t>Pulse_Num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buNone/>
                      </a:pPr>
                      <a:r>
                        <a:rPr lang="en-US" altLang="zh-CN" sz="1400"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2"/>
                  </a:ext>
                </a:extLst>
              </a:tr>
              <a:tr h="302438">
                <a:tc>
                  <a:txBody>
                    <a:bodyPr/>
                    <a:lstStyle/>
                    <a:p>
                      <a:pPr algn="ctr">
                        <a:buNone/>
                      </a:pPr>
                      <a:r>
                        <a:rPr lang="zh-CN" altLang="en-US" sz="1400" dirty="0">
                          <a:solidFill>
                            <a:schemeClr val="tx1"/>
                          </a:solidFill>
                        </a:rPr>
                        <a:t>Pulse_Width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buNone/>
                      </a:pPr>
                      <a:r>
                        <a:rPr lang="zh-CN" altLang="en-US" sz="1400">
                          <a:solidFill>
                            <a:schemeClr val="tx1"/>
                          </a:solidFill>
                        </a:rPr>
                        <a:t>3 μs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3"/>
                  </a:ext>
                </a:extLst>
              </a:tr>
              <a:tr h="302438">
                <a:tc>
                  <a:txBody>
                    <a:bodyPr/>
                    <a:lstStyle/>
                    <a:p>
                      <a:pPr algn="ctr">
                        <a:buNone/>
                      </a:pPr>
                      <a:r>
                        <a:rPr lang="zh-CN" altLang="en-US" sz="1400" dirty="0">
                          <a:solidFill>
                            <a:schemeClr val="tx1"/>
                          </a:solidFill>
                        </a:rPr>
                        <a:t>Read_Period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buNone/>
                      </a:pPr>
                      <a:r>
                        <a:rPr lang="zh-CN" altLang="en-US" sz="1400" dirty="0">
                          <a:solidFill>
                            <a:schemeClr val="tx1"/>
                          </a:solidFill>
                        </a:rPr>
                        <a:t>4 μs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4"/>
                  </a:ext>
                </a:extLst>
              </a:tr>
              <a:tr h="302438">
                <a:tc>
                  <a:txBody>
                    <a:bodyPr/>
                    <a:lstStyle/>
                    <a:p>
                      <a:pPr algn="ctr">
                        <a:buNone/>
                      </a:pPr>
                      <a:r>
                        <a:rPr lang="zh-CN" altLang="en-US" sz="1400">
                          <a:solidFill>
                            <a:schemeClr val="tx1"/>
                          </a:solidFill>
                        </a:rPr>
                        <a:t>Read_Delay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buNone/>
                      </a:pPr>
                      <a:r>
                        <a:rPr lang="zh-CN" altLang="en-US" sz="1400" dirty="0">
                          <a:solidFill>
                            <a:schemeClr val="tx1"/>
                          </a:solidFill>
                        </a:rPr>
                        <a:t>0.</a:t>
                      </a:r>
                      <a:r>
                        <a:rPr lang="en-US" altLang="zh-CN" sz="1400" dirty="0">
                          <a:solidFill>
                            <a:schemeClr val="tx1"/>
                          </a:solidFill>
                        </a:rPr>
                        <a:t>2</a:t>
                      </a:r>
                      <a:r>
                        <a:rPr lang="zh-CN" altLang="en-US" sz="1400" dirty="0">
                          <a:solidFill>
                            <a:schemeClr val="tx1"/>
                          </a:solidFill>
                        </a:rPr>
                        <a:t> μs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5"/>
                  </a:ext>
                </a:extLst>
              </a:tr>
              <a:tr h="135087">
                <a:tc>
                  <a:txBody>
                    <a:bodyPr/>
                    <a:lstStyle/>
                    <a:p>
                      <a:pPr algn="ctr">
                        <a:buNone/>
                      </a:pPr>
                      <a:r>
                        <a:rPr lang="zh-CN" altLang="en-US" sz="1400" dirty="0">
                          <a:solidFill>
                            <a:schemeClr val="tx1"/>
                          </a:solidFill>
                        </a:rPr>
                        <a:t>Read_Width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buNone/>
                      </a:pPr>
                      <a:r>
                        <a:rPr lang="en-US" altLang="zh-CN" sz="1400" dirty="0">
                          <a:solidFill>
                            <a:schemeClr val="tx1"/>
                          </a:solidFill>
                        </a:rPr>
                        <a:t>2</a:t>
                      </a:r>
                      <a:r>
                        <a:rPr lang="zh-CN" altLang="en-US" sz="1400" dirty="0">
                          <a:solidFill>
                            <a:schemeClr val="tx1"/>
                          </a:solidFill>
                        </a:rPr>
                        <a:t>.2 μs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10" name="矩形 9"/>
          <p:cNvSpPr/>
          <p:nvPr/>
        </p:nvSpPr>
        <p:spPr>
          <a:xfrm>
            <a:off x="0" y="6466115"/>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65133" y="6452261"/>
            <a:ext cx="456010" cy="40011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14</a:t>
            </a:r>
          </a:p>
        </p:txBody>
      </p:sp>
      <p:pic>
        <p:nvPicPr>
          <p:cNvPr id="8" name="图片 7" descr="4cb27d97e62c29aae8b42ce342a8f01"/>
          <p:cNvPicPr>
            <a:picLocks noChangeAspect="1"/>
          </p:cNvPicPr>
          <p:nvPr/>
        </p:nvPicPr>
        <p:blipFill rotWithShape="1">
          <a:blip r:embed="rId5"/>
          <a:srcRect t="20135" r="39011"/>
          <a:stretch>
            <a:fillRect/>
          </a:stretch>
        </p:blipFill>
        <p:spPr>
          <a:xfrm>
            <a:off x="4572841" y="1283758"/>
            <a:ext cx="5318504" cy="2487300"/>
          </a:xfrm>
          <a:prstGeom prst="rect">
            <a:avLst/>
          </a:prstGeom>
        </p:spPr>
      </p:pic>
      <p:sp>
        <p:nvSpPr>
          <p:cNvPr id="18" name="文本框 17"/>
          <p:cNvSpPr txBox="1"/>
          <p:nvPr/>
        </p:nvSpPr>
        <p:spPr>
          <a:xfrm>
            <a:off x="5720687" y="4938429"/>
            <a:ext cx="6374271"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285750" indent="-285750">
              <a:buFont typeface="Arial" panose="020B0604020202020204" pitchFamily="34" charset="0"/>
              <a:buChar char="•"/>
            </a:pPr>
            <a:r>
              <a:rPr lang="en-US" altLang="zh-CN" sz="2000" b="1" dirty="0">
                <a:solidFill>
                  <a:schemeClr val="tx1"/>
                </a:solidFill>
                <a:latin typeface="times" panose="02020603050405020304" pitchFamily="18" charset="0"/>
                <a:cs typeface="times" panose="02020603050405020304" pitchFamily="18" charset="0"/>
              </a:rPr>
              <a:t>Readout Successfully</a:t>
            </a:r>
          </a:p>
          <a:p>
            <a:pPr marL="285750" indent="-285750">
              <a:buFont typeface="Arial" panose="020B0604020202020204" pitchFamily="34" charset="0"/>
              <a:buChar char="•"/>
            </a:pPr>
            <a:r>
              <a:rPr lang="en-US" altLang="zh-CN" sz="2000" b="1" dirty="0">
                <a:solidFill>
                  <a:schemeClr val="tx1"/>
                </a:solidFill>
                <a:latin typeface="times" panose="02020603050405020304" pitchFamily="18" charset="0"/>
                <a:cs typeface="times" panose="02020603050405020304" pitchFamily="18" charset="0"/>
              </a:rPr>
              <a:t>Emulator works properly</a:t>
            </a:r>
          </a:p>
          <a:p>
            <a:pPr marL="285750" indent="-285750">
              <a:buFont typeface="Arial" panose="020B0604020202020204" pitchFamily="34" charset="0"/>
              <a:buChar char="•"/>
            </a:pPr>
            <a:r>
              <a:rPr lang="en-US" altLang="zh-CN" sz="2000" b="1" dirty="0">
                <a:solidFill>
                  <a:schemeClr val="tx1"/>
                </a:solidFill>
                <a:latin typeface="times" panose="02020603050405020304" pitchFamily="18" charset="0"/>
                <a:cs typeface="times" panose="02020603050405020304" pitchFamily="18" charset="0"/>
              </a:rPr>
              <a:t>Parameter configuration function works successfully</a:t>
            </a:r>
            <a:endParaRPr lang="zh-CN" altLang="en-US" sz="2000" b="1" dirty="0">
              <a:solidFill>
                <a:schemeClr val="tx1"/>
              </a:solidFill>
              <a:latin typeface="times" panose="02020603050405020304" pitchFamily="18" charset="0"/>
              <a:cs typeface="times" panose="02020603050405020304" pitchFamily="18" charset="0"/>
            </a:endParaRPr>
          </a:p>
        </p:txBody>
      </p:sp>
      <p:sp>
        <p:nvSpPr>
          <p:cNvPr id="21" name="文本框 20"/>
          <p:cNvSpPr txBox="1"/>
          <p:nvPr/>
        </p:nvSpPr>
        <p:spPr>
          <a:xfrm>
            <a:off x="0" y="3687295"/>
            <a:ext cx="2312670" cy="504882"/>
          </a:xfrm>
          <a:prstGeom prst="rect">
            <a:avLst/>
          </a:prstGeom>
          <a:noFill/>
        </p:spPr>
        <p:txBody>
          <a:bodyPr wrap="square" rtlCol="0" anchor="t">
            <a:spAutoFit/>
          </a:bodyPr>
          <a:lstStyle/>
          <a:p>
            <a:pPr lvl="1" indent="-342900" algn="just">
              <a:lnSpc>
                <a:spcPct val="150000"/>
              </a:lnSpc>
              <a:buClr>
                <a:schemeClr val="accent5"/>
              </a:buClr>
              <a:buSzPct val="80000"/>
              <a:buFont typeface="Wingdings" panose="05000000000000000000" pitchFamily="2" charset="2"/>
              <a:buChar char="n"/>
              <a:defRPr/>
            </a:pPr>
            <a:r>
              <a:rPr lang="en-US" altLang="zh-CN" sz="2000" dirty="0">
                <a:solidFill>
                  <a:prstClr val="black"/>
                </a:solidFill>
                <a:latin typeface="Calibri" panose="020F0502020204030204" pitchFamily="34" charset="0"/>
                <a:ea typeface="微软雅黑" panose="020B0503020204020204" charset="-122"/>
                <a:cs typeface="Calibri" panose="020F0502020204030204" pitchFamily="34" charset="0"/>
                <a:sym typeface="+mn-ea"/>
              </a:rPr>
              <a:t>Readout Result</a:t>
            </a:r>
            <a:r>
              <a:rPr lang="zh-CN" altLang="en-US" sz="2000" dirty="0">
                <a:solidFill>
                  <a:prstClr val="black"/>
                </a:solidFill>
                <a:latin typeface="Calibri" panose="020F0502020204030204" pitchFamily="34" charset="0"/>
                <a:ea typeface="微软雅黑" panose="020B0503020204020204" charset="-122"/>
                <a:cs typeface="Calibri" panose="020F0502020204030204" pitchFamily="34" charset="0"/>
                <a:sym typeface="+mn-ea"/>
              </a:rPr>
              <a:t>：</a:t>
            </a:r>
          </a:p>
        </p:txBody>
      </p:sp>
      <p:sp>
        <p:nvSpPr>
          <p:cNvPr id="6" name="文本框 5"/>
          <p:cNvSpPr txBox="1"/>
          <p:nvPr/>
        </p:nvSpPr>
        <p:spPr>
          <a:xfrm>
            <a:off x="4231265" y="740694"/>
            <a:ext cx="6213512" cy="504882"/>
          </a:xfrm>
          <a:prstGeom prst="rect">
            <a:avLst/>
          </a:prstGeom>
          <a:noFill/>
        </p:spPr>
        <p:txBody>
          <a:bodyPr wrap="square">
            <a:spAutoFit/>
          </a:bodyPr>
          <a:lstStyle/>
          <a:p>
            <a:pPr lvl="1" indent="-342900" algn="just">
              <a:lnSpc>
                <a:spcPct val="150000"/>
              </a:lnSpc>
              <a:buClr>
                <a:schemeClr val="accent5"/>
              </a:buClr>
              <a:buSzPct val="80000"/>
              <a:buFont typeface="Wingdings" panose="05000000000000000000" pitchFamily="2" charset="2"/>
              <a:buChar char="n"/>
              <a:defRPr/>
            </a:pPr>
            <a:r>
              <a:rPr lang="en-US" altLang="zh-CN" sz="2000" dirty="0">
                <a:solidFill>
                  <a:prstClr val="black"/>
                </a:solidFill>
                <a:latin typeface="Calibri" panose="020F0502020204030204" pitchFamily="34" charset="0"/>
                <a:ea typeface="微软雅黑" panose="020B0503020204020204" charset="-122"/>
                <a:cs typeface="Calibri" panose="020F0502020204030204" pitchFamily="34" charset="0"/>
                <a:sym typeface="+mn-ea"/>
              </a:rPr>
              <a:t>Integrated Logic Analyzer Results</a:t>
            </a:r>
            <a:r>
              <a:rPr lang="zh-CN" altLang="en-US" sz="2000" dirty="0">
                <a:solidFill>
                  <a:prstClr val="black"/>
                </a:solidFill>
                <a:latin typeface="Calibri" panose="020F0502020204030204" pitchFamily="34" charset="0"/>
                <a:ea typeface="微软雅黑" panose="020B0503020204020204" charset="-122"/>
                <a:cs typeface="Calibri" panose="020F0502020204030204" pitchFamily="34" charset="0"/>
                <a:sym typeface="+mn-ea"/>
              </a:rPr>
              <a:t>：</a:t>
            </a:r>
          </a:p>
        </p:txBody>
      </p:sp>
      <p:sp>
        <p:nvSpPr>
          <p:cNvPr id="30" name="文本框 29"/>
          <p:cNvSpPr txBox="1"/>
          <p:nvPr/>
        </p:nvSpPr>
        <p:spPr>
          <a:xfrm>
            <a:off x="10276688" y="1411189"/>
            <a:ext cx="1535059" cy="369332"/>
          </a:xfrm>
          <a:prstGeom prst="rect">
            <a:avLst/>
          </a:prstGeom>
          <a:noFill/>
        </p:spPr>
        <p:txBody>
          <a:bodyPr wrap="square">
            <a:spAutoFit/>
          </a:bodyPr>
          <a:lstStyle/>
          <a:p>
            <a:r>
              <a:rPr lang="en-US" altLang="zh-CN" dirty="0">
                <a:latin typeface="times" panose="02020603050405020304" pitchFamily="18" charset="0"/>
                <a:cs typeface="times" panose="02020603050405020304" pitchFamily="18" charset="0"/>
              </a:rPr>
              <a:t>Trigger Mode</a:t>
            </a:r>
          </a:p>
        </p:txBody>
      </p:sp>
      <p:cxnSp>
        <p:nvCxnSpPr>
          <p:cNvPr id="32" name="直接箭头连接符 31"/>
          <p:cNvCxnSpPr>
            <a:stCxn id="30" idx="1"/>
          </p:cNvCxnSpPr>
          <p:nvPr/>
        </p:nvCxnSpPr>
        <p:spPr>
          <a:xfrm flipH="1">
            <a:off x="9378990" y="1595855"/>
            <a:ext cx="897698" cy="0"/>
          </a:xfrm>
          <a:prstGeom prst="straightConnector1">
            <a:avLst/>
          </a:prstGeom>
          <a:ln w="28575">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10254292" y="1801314"/>
            <a:ext cx="1787883" cy="369332"/>
          </a:xfrm>
          <a:prstGeom prst="rect">
            <a:avLst/>
          </a:prstGeom>
          <a:noFill/>
        </p:spPr>
        <p:txBody>
          <a:bodyPr wrap="square">
            <a:spAutoFit/>
          </a:bodyPr>
          <a:lstStyle/>
          <a:p>
            <a:r>
              <a:rPr lang="en-US" altLang="zh-CN" dirty="0">
                <a:solidFill>
                  <a:srgbClr val="24292F"/>
                </a:solidFill>
                <a:latin typeface="times" panose="02020603050405020304" pitchFamily="18" charset="0"/>
                <a:cs typeface="times" panose="02020603050405020304" pitchFamily="18" charset="0"/>
              </a:rPr>
              <a:t>H</a:t>
            </a:r>
            <a:r>
              <a:rPr lang="en-US" altLang="zh-CN" b="0" i="0" dirty="0">
                <a:solidFill>
                  <a:srgbClr val="24292F"/>
                </a:solidFill>
                <a:effectLst/>
                <a:latin typeface="times" panose="02020603050405020304" pitchFamily="18" charset="0"/>
                <a:cs typeface="times" panose="02020603050405020304" pitchFamily="18" charset="0"/>
              </a:rPr>
              <a:t>it valid signal</a:t>
            </a:r>
            <a:endParaRPr lang="en-US" altLang="zh-CN" dirty="0">
              <a:latin typeface="times" panose="02020603050405020304" pitchFamily="18" charset="0"/>
              <a:cs typeface="times" panose="02020603050405020304" pitchFamily="18" charset="0"/>
            </a:endParaRPr>
          </a:p>
        </p:txBody>
      </p:sp>
      <p:cxnSp>
        <p:nvCxnSpPr>
          <p:cNvPr id="40" name="直接箭头连接符 39"/>
          <p:cNvCxnSpPr>
            <a:stCxn id="39" idx="1"/>
          </p:cNvCxnSpPr>
          <p:nvPr/>
        </p:nvCxnSpPr>
        <p:spPr>
          <a:xfrm flipH="1">
            <a:off x="9391704" y="1985980"/>
            <a:ext cx="862588" cy="0"/>
          </a:xfrm>
          <a:prstGeom prst="straightConnector1">
            <a:avLst/>
          </a:prstGeom>
          <a:ln w="28575">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10254292" y="2106489"/>
            <a:ext cx="1840666" cy="369332"/>
          </a:xfrm>
          <a:prstGeom prst="rect">
            <a:avLst/>
          </a:prstGeom>
          <a:noFill/>
        </p:spPr>
        <p:txBody>
          <a:bodyPr wrap="square">
            <a:spAutoFit/>
          </a:bodyPr>
          <a:lstStyle/>
          <a:p>
            <a:r>
              <a:rPr lang="en-US" altLang="zh-CN" dirty="0">
                <a:latin typeface="times" panose="02020603050405020304" pitchFamily="18" charset="0"/>
                <a:ea typeface="Tahoma" panose="020B0604030504040204" pitchFamily="34" charset="0"/>
                <a:cs typeface="times" panose="02020603050405020304" pitchFamily="18" charset="0"/>
              </a:rPr>
              <a:t>Electronic Pulse</a:t>
            </a:r>
          </a:p>
        </p:txBody>
      </p:sp>
      <p:cxnSp>
        <p:nvCxnSpPr>
          <p:cNvPr id="43" name="直接箭头连接符 42"/>
          <p:cNvCxnSpPr>
            <a:stCxn id="42" idx="1"/>
          </p:cNvCxnSpPr>
          <p:nvPr/>
        </p:nvCxnSpPr>
        <p:spPr>
          <a:xfrm flipH="1">
            <a:off x="9391704" y="2291155"/>
            <a:ext cx="862588" cy="0"/>
          </a:xfrm>
          <a:prstGeom prst="straightConnector1">
            <a:avLst/>
          </a:prstGeom>
          <a:ln w="28575">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10263241" y="2547438"/>
            <a:ext cx="1401892" cy="646331"/>
          </a:xfrm>
          <a:prstGeom prst="rect">
            <a:avLst/>
          </a:prstGeom>
          <a:noFill/>
        </p:spPr>
        <p:txBody>
          <a:bodyPr wrap="square">
            <a:spAutoFit/>
          </a:bodyPr>
          <a:lstStyle/>
          <a:p>
            <a:r>
              <a:rPr lang="en-US" altLang="zh-CN" dirty="0">
                <a:latin typeface="times" panose="02020603050405020304" pitchFamily="18" charset="0"/>
                <a:cs typeface="times" panose="02020603050405020304" pitchFamily="18" charset="0"/>
              </a:rPr>
              <a:t>Readout and</a:t>
            </a:r>
            <a:r>
              <a:rPr lang="zh-CN" altLang="en-US" dirty="0">
                <a:latin typeface="times" panose="02020603050405020304" pitchFamily="18" charset="0"/>
                <a:cs typeface="times" panose="02020603050405020304" pitchFamily="18" charset="0"/>
              </a:rPr>
              <a:t> </a:t>
            </a:r>
            <a:r>
              <a:rPr lang="en-US" altLang="zh-CN" dirty="0">
                <a:latin typeface="times" panose="02020603050405020304" pitchFamily="18" charset="0"/>
                <a:cs typeface="times" panose="02020603050405020304" pitchFamily="18" charset="0"/>
              </a:rPr>
              <a:t>reset signal</a:t>
            </a:r>
          </a:p>
        </p:txBody>
      </p:sp>
      <p:sp>
        <p:nvSpPr>
          <p:cNvPr id="48" name="右大括号 47"/>
          <p:cNvSpPr/>
          <p:nvPr/>
        </p:nvSpPr>
        <p:spPr>
          <a:xfrm>
            <a:off x="9533432" y="2460349"/>
            <a:ext cx="715826" cy="607142"/>
          </a:xfrm>
          <a:prstGeom prst="rightBrace">
            <a:avLst>
              <a:gd name="adj1" fmla="val 28810"/>
              <a:gd name="adj2" fmla="val 4856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文本框 48"/>
          <p:cNvSpPr txBox="1"/>
          <p:nvPr/>
        </p:nvSpPr>
        <p:spPr>
          <a:xfrm>
            <a:off x="10295803" y="3428656"/>
            <a:ext cx="1570169" cy="369332"/>
          </a:xfrm>
          <a:prstGeom prst="rect">
            <a:avLst/>
          </a:prstGeom>
          <a:noFill/>
        </p:spPr>
        <p:txBody>
          <a:bodyPr wrap="square">
            <a:spAutoFit/>
          </a:bodyPr>
          <a:lstStyle/>
          <a:p>
            <a:r>
              <a:rPr lang="en-US" altLang="zh-CN" dirty="0">
                <a:latin typeface="times" panose="02020603050405020304" pitchFamily="18" charset="0"/>
                <a:cs typeface="times" panose="02020603050405020304" pitchFamily="18" charset="0"/>
              </a:rPr>
              <a:t>Pixel address</a:t>
            </a:r>
          </a:p>
        </p:txBody>
      </p:sp>
      <p:cxnSp>
        <p:nvCxnSpPr>
          <p:cNvPr id="50" name="直接箭头连接符 49"/>
          <p:cNvCxnSpPr>
            <a:cxnSpLocks/>
          </p:cNvCxnSpPr>
          <p:nvPr/>
        </p:nvCxnSpPr>
        <p:spPr>
          <a:xfrm flipH="1">
            <a:off x="9472726" y="3629693"/>
            <a:ext cx="862588" cy="0"/>
          </a:xfrm>
          <a:prstGeom prst="straightConnector1">
            <a:avLst/>
          </a:prstGeom>
          <a:ln w="28575">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539115" y="6082426"/>
            <a:ext cx="4514850" cy="369332"/>
          </a:xfrm>
          <a:prstGeom prst="rect">
            <a:avLst/>
          </a:prstGeom>
          <a:noFill/>
        </p:spPr>
        <p:txBody>
          <a:bodyPr wrap="square">
            <a:spAutoFit/>
          </a:bodyPr>
          <a:lstStyle/>
          <a:p>
            <a:r>
              <a:rPr lang="en-US" altLang="zh-CN" dirty="0">
                <a:latin typeface="Calibri" panose="020F0502020204030204" pitchFamily="34" charset="0"/>
                <a:cs typeface="Calibri" panose="020F0502020204030204" pitchFamily="34" charset="0"/>
              </a:rPr>
              <a:t>Readout results of specific pixel for 100 pulses</a:t>
            </a:r>
            <a:endParaRPr lang="zh-CN" altLang="en-US" dirty="0">
              <a:latin typeface="Calibri" panose="020F0502020204030204" pitchFamily="34" charset="0"/>
              <a:cs typeface="Calibri" panose="020F0502020204030204" pitchFamily="34" charset="0"/>
            </a:endParaRPr>
          </a:p>
        </p:txBody>
      </p:sp>
      <p:sp>
        <p:nvSpPr>
          <p:cNvPr id="25" name="文本框 24">
            <a:extLst>
              <a:ext uri="{FF2B5EF4-FFF2-40B4-BE49-F238E27FC236}">
                <a16:creationId xmlns:a16="http://schemas.microsoft.com/office/drawing/2014/main" id="{5C50F158-92D0-44E7-99B8-99ADB0E5D8A3}"/>
              </a:ext>
            </a:extLst>
          </p:cNvPr>
          <p:cNvSpPr txBox="1"/>
          <p:nvPr/>
        </p:nvSpPr>
        <p:spPr>
          <a:xfrm>
            <a:off x="-2" y="6478495"/>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nvSpPr>
        <p:spPr>
          <a:xfrm>
            <a:off x="-66040" y="78105"/>
            <a:ext cx="10401354" cy="1307537"/>
          </a:xfrm>
          <a:prstGeom prst="rect">
            <a:avLst/>
          </a:prstGeom>
          <a:noFill/>
        </p:spPr>
        <p:txBody>
          <a:bodyPr wrap="square" rtlCol="0" anchor="t">
            <a:spAutoFit/>
          </a:bodyPr>
          <a:lstStyle/>
          <a:p>
            <a:pPr>
              <a:lnSpc>
                <a:spcPct val="150000"/>
              </a:lnSpc>
              <a:buClr>
                <a:schemeClr val="tx1"/>
              </a:buClr>
              <a:buSzPct val="70000"/>
            </a:pPr>
            <a:r>
              <a:rPr lang="en-US" altLang="zh-CN" sz="2800" b="1" dirty="0">
                <a:latin typeface="Times New Roman" panose="02020603050405020304" charset="0"/>
                <a:ea typeface="华文楷体" panose="02010600040101010101" pitchFamily="2" charset="-122"/>
                <a:cs typeface="Times New Roman" panose="02020603050405020304" charset="0"/>
                <a:sym typeface="+mn-ea"/>
              </a:rPr>
              <a:t>4	Tests on CPV-4</a:t>
            </a:r>
            <a:endParaRPr lang="zh-CN" altLang="en-US" sz="2800" b="1" dirty="0">
              <a:latin typeface="times" panose="02020603050405020304" pitchFamily="18" charset="0"/>
              <a:cs typeface="times" panose="02020603050405020304" pitchFamily="18" charset="0"/>
            </a:endParaRPr>
          </a:p>
          <a:p>
            <a:pPr lvl="0" indent="0" algn="l">
              <a:lnSpc>
                <a:spcPct val="150000"/>
              </a:lnSpc>
              <a:buClr>
                <a:schemeClr val="tx1"/>
              </a:buClr>
              <a:buSzPct val="70000"/>
              <a:buFont typeface="Wingdings" panose="05000000000000000000" pitchFamily="2" charset="2"/>
              <a:buNone/>
            </a:pPr>
            <a:endParaRPr lang="en-US" altLang="zh-CN" sz="2800" b="1" dirty="0">
              <a:latin typeface="Times New Roman" panose="02020603050405020304" charset="0"/>
              <a:ea typeface="华文楷体" panose="02010600040101010101" pitchFamily="2" charset="-122"/>
              <a:cs typeface="Times New Roman" panose="02020603050405020304" charset="0"/>
              <a:sym typeface="+mn-ea"/>
            </a:endParaRPr>
          </a:p>
        </p:txBody>
      </p:sp>
      <p:sp>
        <p:nvSpPr>
          <p:cNvPr id="5" name="文本框 4"/>
          <p:cNvSpPr txBox="1"/>
          <p:nvPr/>
        </p:nvSpPr>
        <p:spPr>
          <a:xfrm>
            <a:off x="-2" y="745791"/>
            <a:ext cx="7143666" cy="2814617"/>
          </a:xfrm>
          <a:prstGeom prst="rect">
            <a:avLst/>
          </a:prstGeom>
          <a:noFill/>
        </p:spPr>
        <p:txBody>
          <a:bodyPr wrap="square" rtlCol="0" anchor="t">
            <a:spAutoFit/>
          </a:bodyPr>
          <a:lstStyle/>
          <a:p>
            <a:pPr lvl="1" indent="-342900" algn="just">
              <a:lnSpc>
                <a:spcPct val="150000"/>
              </a:lnSpc>
              <a:buClr>
                <a:schemeClr val="accent5"/>
              </a:buClr>
              <a:buSzPct val="80000"/>
              <a:buFont typeface="Wingdings" panose="05000000000000000000" pitchFamily="2" charset="2"/>
              <a:buChar char="n"/>
              <a:defRPr/>
            </a:pPr>
            <a:r>
              <a:rPr lang="en-US" altLang="zh-CN" sz="2000" dirty="0">
                <a:solidFill>
                  <a:prstClr val="black"/>
                </a:solidFill>
                <a:latin typeface="Calibri" panose="020F0502020204030204" pitchFamily="34" charset="0"/>
                <a:ea typeface="微软雅黑" panose="020B0503020204020204" charset="-122"/>
                <a:cs typeface="Calibri" panose="020F0502020204030204" pitchFamily="34" charset="0"/>
                <a:sym typeface="+mn-ea"/>
              </a:rPr>
              <a:t>Tests on the upper chip</a:t>
            </a:r>
          </a:p>
          <a:p>
            <a:pPr lvl="1" indent="-342900" algn="just">
              <a:lnSpc>
                <a:spcPct val="150000"/>
              </a:lnSpc>
              <a:buClr>
                <a:schemeClr val="accent5"/>
              </a:buClr>
              <a:buSzPct val="80000"/>
              <a:buFont typeface="Wingdings" panose="05000000000000000000" pitchFamily="2" charset="2"/>
              <a:buChar char="n"/>
              <a:defRPr/>
            </a:pPr>
            <a:r>
              <a:rPr lang="en-US" altLang="zh-CN" sz="2000" dirty="0">
                <a:solidFill>
                  <a:prstClr val="black"/>
                </a:solidFill>
                <a:latin typeface="Calibri" panose="020F0502020204030204" pitchFamily="34" charset="0"/>
                <a:ea typeface="微软雅黑" panose="020B0503020204020204" charset="-122"/>
                <a:cs typeface="Calibri" panose="020F0502020204030204" pitchFamily="34" charset="0"/>
                <a:sym typeface="+mn-ea"/>
              </a:rPr>
              <a:t>Tests on 3D chip</a:t>
            </a:r>
          </a:p>
          <a:p>
            <a:pPr lvl="2" indent="-342900" algn="just">
              <a:lnSpc>
                <a:spcPct val="150000"/>
              </a:lnSpc>
              <a:buClr>
                <a:schemeClr val="accent6"/>
              </a:buClr>
              <a:buSzPct val="80000"/>
              <a:buFont typeface="Wingdings" panose="05000000000000000000" pitchFamily="2" charset="2"/>
              <a:buChar char="l"/>
              <a:defRPr/>
            </a:pPr>
            <a:r>
              <a:rPr lang="en-US" altLang="zh-CN" sz="2000" dirty="0">
                <a:solidFill>
                  <a:srgbClr val="24292F"/>
                </a:solidFill>
                <a:latin typeface="Noto Sans SC"/>
                <a:sym typeface="+mn-ea"/>
              </a:rPr>
              <a:t>Pixel configuration</a:t>
            </a:r>
          </a:p>
          <a:p>
            <a:pPr lvl="2" indent="-342900" algn="just">
              <a:lnSpc>
                <a:spcPct val="150000"/>
              </a:lnSpc>
              <a:buClr>
                <a:schemeClr val="accent6"/>
              </a:buClr>
              <a:buSzPct val="80000"/>
              <a:buFont typeface="Wingdings" panose="05000000000000000000" pitchFamily="2" charset="2"/>
              <a:buChar char="l"/>
              <a:defRPr/>
            </a:pPr>
            <a:r>
              <a:rPr lang="en-US" altLang="zh-CN" sz="2000" dirty="0">
                <a:solidFill>
                  <a:srgbClr val="24292F"/>
                </a:solidFill>
                <a:latin typeface="Noto Sans SC"/>
                <a:sym typeface="+mn-ea"/>
              </a:rPr>
              <a:t>Electronic pulse tests</a:t>
            </a:r>
          </a:p>
          <a:p>
            <a:pPr lvl="2" indent="-342900" algn="just">
              <a:lnSpc>
                <a:spcPct val="150000"/>
              </a:lnSpc>
              <a:buClr>
                <a:schemeClr val="accent6"/>
              </a:buClr>
              <a:buSzPct val="80000"/>
              <a:buFont typeface="Wingdings" panose="05000000000000000000" pitchFamily="2" charset="2"/>
              <a:buChar char="l"/>
              <a:defRPr/>
            </a:pPr>
            <a:r>
              <a:rPr lang="en-US" altLang="zh-CN" sz="2000" dirty="0">
                <a:solidFill>
                  <a:srgbClr val="24292F"/>
                </a:solidFill>
                <a:latin typeface="Noto Sans SC"/>
              </a:rPr>
              <a:t>D</a:t>
            </a:r>
            <a:r>
              <a:rPr lang="en-US" altLang="zh-CN" sz="2000" b="0" i="0" dirty="0">
                <a:solidFill>
                  <a:srgbClr val="24292F"/>
                </a:solidFill>
                <a:effectLst/>
                <a:latin typeface="Noto Sans SC"/>
              </a:rPr>
              <a:t>riving force is </a:t>
            </a:r>
            <a:r>
              <a:rPr lang="en-US" altLang="zh-CN" sz="2000" b="1" i="0" dirty="0">
                <a:solidFill>
                  <a:srgbClr val="24292F"/>
                </a:solidFill>
                <a:effectLst/>
                <a:latin typeface="Noto Sans SC"/>
              </a:rPr>
              <a:t>insufficient</a:t>
            </a:r>
            <a:endParaRPr lang="en-US" altLang="zh-CN" sz="2000" dirty="0">
              <a:solidFill>
                <a:srgbClr val="24292F"/>
              </a:solidFill>
              <a:latin typeface="Noto Sans SC"/>
              <a:sym typeface="+mn-ea"/>
            </a:endParaRPr>
          </a:p>
          <a:p>
            <a:pPr lvl="2" indent="-342900" algn="just">
              <a:lnSpc>
                <a:spcPct val="150000"/>
              </a:lnSpc>
              <a:buClr>
                <a:schemeClr val="accent6"/>
              </a:buClr>
              <a:buSzPct val="80000"/>
              <a:buFont typeface="Wingdings" panose="05000000000000000000" pitchFamily="2" charset="2"/>
              <a:buChar char="l"/>
              <a:defRPr/>
            </a:pPr>
            <a:r>
              <a:rPr lang="en-US" altLang="zh-CN" sz="2000" b="1" dirty="0">
                <a:solidFill>
                  <a:srgbClr val="24292F"/>
                </a:solidFill>
                <a:latin typeface="Noto Sans SC"/>
              </a:rPr>
              <a:t>CPV-4 functions properly</a:t>
            </a:r>
            <a:endParaRPr lang="en-US" altLang="zh-CN" sz="2000" b="1" dirty="0">
              <a:solidFill>
                <a:srgbClr val="24292F"/>
              </a:solidFill>
              <a:latin typeface="Noto Sans SC"/>
              <a:sym typeface="+mn-ea"/>
            </a:endParaRPr>
          </a:p>
        </p:txBody>
      </p:sp>
      <p:sp>
        <p:nvSpPr>
          <p:cNvPr id="10" name="矩形 9"/>
          <p:cNvSpPr/>
          <p:nvPr/>
        </p:nvSpPr>
        <p:spPr>
          <a:xfrm>
            <a:off x="0" y="6466115"/>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2"/>
            <a:ext cx="435430" cy="405738"/>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a16="http://schemas.microsoft.com/office/drawing/2014/main" id="{5C50F158-92D0-44E7-99B8-99ADB0E5D8A3}"/>
              </a:ext>
            </a:extLst>
          </p:cNvPr>
          <p:cNvSpPr txBox="1"/>
          <p:nvPr/>
        </p:nvSpPr>
        <p:spPr>
          <a:xfrm>
            <a:off x="-2" y="6490328"/>
            <a:ext cx="12176569"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pic>
        <p:nvPicPr>
          <p:cNvPr id="27" name="图片 26">
            <a:extLst>
              <a:ext uri="{FF2B5EF4-FFF2-40B4-BE49-F238E27FC236}">
                <a16:creationId xmlns:a16="http://schemas.microsoft.com/office/drawing/2014/main" id="{52D350D9-06ED-4E4F-ACC4-3BA264A141F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8337305" y="796006"/>
            <a:ext cx="2606820" cy="2369211"/>
          </a:xfrm>
          <a:prstGeom prst="rect">
            <a:avLst/>
          </a:prstGeom>
          <a:noFill/>
          <a:ln>
            <a:noFill/>
          </a:ln>
        </p:spPr>
      </p:pic>
      <p:sp>
        <p:nvSpPr>
          <p:cNvPr id="11" name="Rectangle 3">
            <a:extLst>
              <a:ext uri="{FF2B5EF4-FFF2-40B4-BE49-F238E27FC236}">
                <a16:creationId xmlns:a16="http://schemas.microsoft.com/office/drawing/2014/main" id="{10551C13-0E42-4B8E-AF61-8F1BDB8F6DE6}"/>
              </a:ext>
            </a:extLst>
          </p:cNvPr>
          <p:cNvSpPr>
            <a:spLocks noChangeArrowheads="1"/>
          </p:cNvSpPr>
          <p:nvPr/>
        </p:nvSpPr>
        <p:spPr bwMode="auto">
          <a:xfrm>
            <a:off x="4479404" y="6034190"/>
            <a:ext cx="842484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28600" algn="ctr" defTabSz="914400" rtl="0" eaLnBrk="0" fontAlgn="base" latinLnBrk="0" hangingPunct="0">
              <a:lnSpc>
                <a:spcPct val="100000"/>
              </a:lnSpc>
              <a:spcBef>
                <a:spcPct val="0"/>
              </a:spcBef>
              <a:spcAft>
                <a:spcPct val="0"/>
              </a:spcAft>
              <a:buClrTx/>
              <a:buSzTx/>
              <a:buFontTx/>
              <a:buNone/>
              <a:tabLst/>
            </a:pPr>
            <a:r>
              <a:rPr kumimoji="0" lang="en-US" altLang="zh-CN" sz="1600" i="0" u="none" strike="noStrike" cap="none" normalizeH="0" baseline="0" dirty="0">
                <a:ln>
                  <a:noFill/>
                </a:ln>
                <a:solidFill>
                  <a:srgbClr val="000000"/>
                </a:solidFill>
                <a:effectLst/>
                <a:latin typeface="Calibri" panose="020F0502020204030204" pitchFamily="34" charset="0"/>
                <a:ea typeface="黑体" panose="02010609060101010101" pitchFamily="49" charset="-122"/>
                <a:cs typeface="Calibri" panose="020F0502020204030204" pitchFamily="34" charset="0"/>
              </a:rPr>
              <a:t>Comparison of timing parameters between emulator, upper chip, and 3D chip</a:t>
            </a:r>
            <a:endParaRPr kumimoji="0" lang="zh-CN" altLang="zh-CN" sz="1800" i="0" u="none" strike="noStrike" cap="none" normalizeH="0" baseline="0" dirty="0">
              <a:ln>
                <a:noFill/>
              </a:ln>
              <a:solidFill>
                <a:schemeClr val="tx1"/>
              </a:solidFill>
              <a:effectLst/>
              <a:latin typeface="Arial" panose="020B0604020202020204" pitchFamily="34" charset="0"/>
            </a:endParaRPr>
          </a:p>
        </p:txBody>
      </p:sp>
      <p:graphicFrame>
        <p:nvGraphicFramePr>
          <p:cNvPr id="4" name="表格 3">
            <a:extLst>
              <a:ext uri="{FF2B5EF4-FFF2-40B4-BE49-F238E27FC236}">
                <a16:creationId xmlns:a16="http://schemas.microsoft.com/office/drawing/2014/main" id="{0CC95DF6-177A-4564-9DFB-B5325A3E0843}"/>
              </a:ext>
            </a:extLst>
          </p:cNvPr>
          <p:cNvGraphicFramePr>
            <a:graphicFrameLocks noGrp="1"/>
          </p:cNvGraphicFramePr>
          <p:nvPr>
            <p:extLst>
              <p:ext uri="{D42A27DB-BD31-4B8C-83A1-F6EECF244321}">
                <p14:modId xmlns:p14="http://schemas.microsoft.com/office/powerpoint/2010/main" val="469298085"/>
              </p:ext>
            </p:extLst>
          </p:nvPr>
        </p:nvGraphicFramePr>
        <p:xfrm>
          <a:off x="5748106" y="3638282"/>
          <a:ext cx="6455467" cy="2453005"/>
        </p:xfrm>
        <a:graphic>
          <a:graphicData uri="http://schemas.openxmlformats.org/drawingml/2006/table">
            <a:tbl>
              <a:tblPr/>
              <a:tblGrid>
                <a:gridCol w="2002638">
                  <a:extLst>
                    <a:ext uri="{9D8B030D-6E8A-4147-A177-3AD203B41FA5}">
                      <a16:colId xmlns:a16="http://schemas.microsoft.com/office/drawing/2014/main" val="2942347366"/>
                    </a:ext>
                  </a:extLst>
                </a:gridCol>
                <a:gridCol w="1417940">
                  <a:extLst>
                    <a:ext uri="{9D8B030D-6E8A-4147-A177-3AD203B41FA5}">
                      <a16:colId xmlns:a16="http://schemas.microsoft.com/office/drawing/2014/main" val="1015184331"/>
                    </a:ext>
                  </a:extLst>
                </a:gridCol>
                <a:gridCol w="1498765">
                  <a:extLst>
                    <a:ext uri="{9D8B030D-6E8A-4147-A177-3AD203B41FA5}">
                      <a16:colId xmlns:a16="http://schemas.microsoft.com/office/drawing/2014/main" val="4050824900"/>
                    </a:ext>
                  </a:extLst>
                </a:gridCol>
                <a:gridCol w="1536124">
                  <a:extLst>
                    <a:ext uri="{9D8B030D-6E8A-4147-A177-3AD203B41FA5}">
                      <a16:colId xmlns:a16="http://schemas.microsoft.com/office/drawing/2014/main" val="310531666"/>
                    </a:ext>
                  </a:extLst>
                </a:gridCol>
              </a:tblGrid>
              <a:tr h="324369">
                <a:tc>
                  <a:txBody>
                    <a:bodyPr/>
                    <a:lstStyle/>
                    <a:p>
                      <a:pPr marL="0" marR="0" indent="228600" algn="ctr">
                        <a:lnSpc>
                          <a:spcPts val="2000"/>
                        </a:lnSpc>
                        <a:spcBef>
                          <a:spcPts val="0"/>
                        </a:spcBef>
                        <a:spcAft>
                          <a:spcPts val="0"/>
                        </a:spcAft>
                      </a:pPr>
                      <a:r>
                        <a:rPr lang="en-US" altLang="zh-CN" sz="2000" kern="100" dirty="0">
                          <a:effectLst/>
                          <a:latin typeface="Times New Roman" panose="02020603050405020304" pitchFamily="18" charset="0"/>
                          <a:ea typeface="宋体" panose="02010600030101010101" pitchFamily="2" charset="-122"/>
                        </a:rPr>
                        <a:t>Parameter</a:t>
                      </a:r>
                      <a:endParaRPr lang="zh-CN" altLang="en-US" sz="2000" kern="100" dirty="0">
                        <a:effectLst/>
                        <a:latin typeface="Times New Roman" panose="02020603050405020304" pitchFamily="18" charset="0"/>
                        <a:ea typeface="宋体" panose="02010600030101010101" pitchFamily="2" charset="-122"/>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ctr">
                        <a:lnSpc>
                          <a:spcPts val="2000"/>
                        </a:lnSpc>
                        <a:spcBef>
                          <a:spcPts val="0"/>
                        </a:spcBef>
                        <a:spcAft>
                          <a:spcPts val="0"/>
                        </a:spcAft>
                      </a:pPr>
                      <a:r>
                        <a:rPr lang="en-US" altLang="zh-CN" sz="1600" kern="100" dirty="0">
                          <a:solidFill>
                            <a:srgbClr val="000000"/>
                          </a:solidFill>
                          <a:effectLst/>
                          <a:latin typeface="Times New Roman" panose="02020603050405020304" pitchFamily="18" charset="0"/>
                          <a:ea typeface="宋体" panose="02010600030101010101" pitchFamily="2" charset="-122"/>
                          <a:cs typeface="等线" panose="02010600030101010101" pitchFamily="2" charset="-122"/>
                        </a:rPr>
                        <a:t>Emulator</a:t>
                      </a:r>
                      <a:endParaRPr lang="zh-CN" altLang="en-US" sz="2000" kern="100" dirty="0">
                        <a:effectLst/>
                        <a:latin typeface="Times New Roman" panose="02020603050405020304" pitchFamily="18" charset="0"/>
                        <a:ea typeface="宋体" panose="02010600030101010101" pitchFamily="2" charset="-122"/>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ctr">
                        <a:lnSpc>
                          <a:spcPts val="2000"/>
                        </a:lnSpc>
                        <a:spcBef>
                          <a:spcPts val="0"/>
                        </a:spcBef>
                        <a:spcAft>
                          <a:spcPts val="0"/>
                        </a:spcAft>
                      </a:pPr>
                      <a:r>
                        <a:rPr lang="zh-CN" altLang="en-US" sz="1600" kern="100" dirty="0">
                          <a:solidFill>
                            <a:srgbClr val="000000"/>
                          </a:solidFill>
                          <a:effectLst/>
                          <a:latin typeface="Times New Roman" panose="02020603050405020304" pitchFamily="18" charset="0"/>
                          <a:ea typeface="宋体" panose="02010600030101010101" pitchFamily="2" charset="-122"/>
                          <a:cs typeface="等线" panose="02010600030101010101" pitchFamily="2" charset="-122"/>
                        </a:rPr>
                        <a:t> </a:t>
                      </a:r>
                      <a:r>
                        <a:rPr lang="en-US" altLang="zh-CN" sz="1600" kern="100" dirty="0">
                          <a:solidFill>
                            <a:srgbClr val="000000"/>
                          </a:solidFill>
                          <a:effectLst/>
                          <a:latin typeface="Times New Roman" panose="02020603050405020304" pitchFamily="18" charset="0"/>
                          <a:ea typeface="宋体" panose="02010600030101010101" pitchFamily="2" charset="-122"/>
                          <a:cs typeface="等线" panose="02010600030101010101" pitchFamily="2" charset="-122"/>
                        </a:rPr>
                        <a:t>Upper chip</a:t>
                      </a:r>
                      <a:endParaRPr lang="zh-CN" altLang="en-US" sz="2000" kern="100" dirty="0">
                        <a:effectLst/>
                        <a:latin typeface="Times New Roman" panose="02020603050405020304" pitchFamily="18" charset="0"/>
                        <a:ea typeface="宋体" panose="02010600030101010101" pitchFamily="2" charset="-122"/>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ctr">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cs typeface="等线" panose="02010600030101010101" pitchFamily="2" charset="-122"/>
                        </a:rPr>
                        <a:t>3D chip</a:t>
                      </a:r>
                      <a:endParaRPr lang="zh-CN" altLang="en-US" sz="2000" kern="100" dirty="0">
                        <a:effectLst/>
                        <a:latin typeface="Times New Roman" panose="02020603050405020304" pitchFamily="18" charset="0"/>
                        <a:ea typeface="宋体" panose="02010600030101010101" pitchFamily="2" charset="-122"/>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4261211679"/>
                  </a:ext>
                </a:extLst>
              </a:tr>
              <a:tr h="1860564">
                <a:tc>
                  <a:txBody>
                    <a:bodyPr/>
                    <a:lstStyle/>
                    <a:p>
                      <a:pPr marL="0" marR="0" indent="228600" algn="just">
                        <a:lnSpc>
                          <a:spcPts val="2000"/>
                        </a:lnSpc>
                        <a:spcBef>
                          <a:spcPts val="0"/>
                        </a:spcBef>
                        <a:spcAft>
                          <a:spcPts val="0"/>
                        </a:spcAft>
                      </a:pPr>
                      <a:r>
                        <a:rPr lang="en-US" sz="1600" kern="100" dirty="0" err="1">
                          <a:solidFill>
                            <a:srgbClr val="000000"/>
                          </a:solidFill>
                          <a:effectLst/>
                          <a:latin typeface="Times New Roman" panose="02020603050405020304" pitchFamily="18" charset="0"/>
                          <a:ea typeface="宋体" panose="02010600030101010101" pitchFamily="2" charset="-122"/>
                        </a:rPr>
                        <a:t>Operation_mode</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err="1">
                          <a:solidFill>
                            <a:srgbClr val="000000"/>
                          </a:solidFill>
                          <a:effectLst/>
                          <a:latin typeface="Times New Roman" panose="02020603050405020304" pitchFamily="18" charset="0"/>
                          <a:ea typeface="宋体" panose="02010600030101010101" pitchFamily="2" charset="-122"/>
                        </a:rPr>
                        <a:t>Pulse_Num</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err="1">
                          <a:solidFill>
                            <a:srgbClr val="000000"/>
                          </a:solidFill>
                          <a:effectLst/>
                          <a:latin typeface="Times New Roman" panose="02020603050405020304" pitchFamily="18" charset="0"/>
                          <a:ea typeface="宋体" panose="02010600030101010101" pitchFamily="2" charset="-122"/>
                        </a:rPr>
                        <a:t>Pulse_Width</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err="1">
                          <a:solidFill>
                            <a:srgbClr val="000000"/>
                          </a:solidFill>
                          <a:effectLst/>
                          <a:latin typeface="Times New Roman" panose="02020603050405020304" pitchFamily="18" charset="0"/>
                          <a:ea typeface="宋体" panose="02010600030101010101" pitchFamily="2" charset="-122"/>
                        </a:rPr>
                        <a:t>Strobe_Delay</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err="1">
                          <a:solidFill>
                            <a:srgbClr val="000000"/>
                          </a:solidFill>
                          <a:effectLst/>
                          <a:latin typeface="Times New Roman" panose="02020603050405020304" pitchFamily="18" charset="0"/>
                          <a:ea typeface="宋体" panose="02010600030101010101" pitchFamily="2" charset="-122"/>
                        </a:rPr>
                        <a:t>Strobe_Width</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err="1">
                          <a:solidFill>
                            <a:srgbClr val="000000"/>
                          </a:solidFill>
                          <a:effectLst/>
                          <a:latin typeface="Times New Roman" panose="02020603050405020304" pitchFamily="18" charset="0"/>
                          <a:ea typeface="宋体" panose="02010600030101010101" pitchFamily="2" charset="-122"/>
                        </a:rPr>
                        <a:t>Read_Period</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err="1">
                          <a:solidFill>
                            <a:srgbClr val="000000"/>
                          </a:solidFill>
                          <a:effectLst/>
                          <a:latin typeface="Times New Roman" panose="02020603050405020304" pitchFamily="18" charset="0"/>
                          <a:ea typeface="宋体" panose="02010600030101010101" pitchFamily="2" charset="-122"/>
                        </a:rPr>
                        <a:t>Read_Delay</a:t>
                      </a:r>
                      <a:r>
                        <a:rPr lang="en-US" sz="1600" kern="100" dirty="0">
                          <a:solidFill>
                            <a:srgbClr val="000000"/>
                          </a:solidFill>
                          <a:effectLst/>
                          <a:latin typeface="Times New Roman" panose="02020603050405020304" pitchFamily="18" charset="0"/>
                          <a:ea typeface="宋体" panose="02010600030101010101" pitchFamily="2" charset="-122"/>
                        </a:rPr>
                        <a:t> </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err="1">
                          <a:solidFill>
                            <a:srgbClr val="000000"/>
                          </a:solidFill>
                          <a:effectLst/>
                          <a:latin typeface="Times New Roman" panose="02020603050405020304" pitchFamily="18" charset="0"/>
                          <a:ea typeface="宋体" panose="02010600030101010101" pitchFamily="2" charset="-122"/>
                        </a:rPr>
                        <a:t>Read_Width</a:t>
                      </a:r>
                      <a:r>
                        <a:rPr lang="en-US" sz="1600" kern="100" dirty="0">
                          <a:solidFill>
                            <a:srgbClr val="000000"/>
                          </a:solidFill>
                          <a:effectLst/>
                          <a:latin typeface="Times New Roman" panose="02020603050405020304" pitchFamily="18" charset="0"/>
                          <a:ea typeface="宋体" panose="02010600030101010101" pitchFamily="2" charset="-122"/>
                        </a:rPr>
                        <a:t> </a:t>
                      </a:r>
                      <a:endParaRPr lang="en-US" sz="2000" kern="100" dirty="0">
                        <a:effectLst/>
                        <a:latin typeface="Times New Roman" panose="02020603050405020304" pitchFamily="18" charset="0"/>
                        <a:ea typeface="宋体" panose="02010600030101010101" pitchFamily="2" charset="-122"/>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Trigger</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1</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3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2.5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0.6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0.4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0.5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9235" algn="just">
                        <a:lnSpc>
                          <a:spcPts val="2000"/>
                        </a:lnSpc>
                        <a:spcBef>
                          <a:spcPts val="0"/>
                        </a:spcBef>
                        <a:spcAft>
                          <a:spcPts val="0"/>
                        </a:spcAft>
                      </a:pPr>
                      <a:r>
                        <a:rPr lang="en-US" sz="1600" b="1" kern="100" dirty="0">
                          <a:solidFill>
                            <a:srgbClr val="000000"/>
                          </a:solidFill>
                          <a:effectLst/>
                          <a:highlight>
                            <a:srgbClr val="FFFF00"/>
                          </a:highlight>
                          <a:latin typeface="Times New Roman" panose="02020603050405020304" pitchFamily="18" charset="0"/>
                          <a:ea typeface="宋体" panose="02010600030101010101" pitchFamily="2" charset="-122"/>
                        </a:rPr>
                        <a:t>0.2 </a:t>
                      </a:r>
                      <a:r>
                        <a:rPr lang="el-GR" sz="1600" kern="100" dirty="0">
                          <a:solidFill>
                            <a:srgbClr val="000000"/>
                          </a:solidFill>
                          <a:effectLst/>
                          <a:highlight>
                            <a:srgbClr val="FFFF00"/>
                          </a:highlight>
                          <a:latin typeface="Times New Roman" panose="02020603050405020304" pitchFamily="18" charset="0"/>
                          <a:ea typeface="宋体" panose="02010600030101010101" pitchFamily="2" charset="-122"/>
                        </a:rPr>
                        <a:t>μ</a:t>
                      </a:r>
                      <a:r>
                        <a:rPr lang="en-US" sz="1600" kern="100" dirty="0">
                          <a:solidFill>
                            <a:srgbClr val="000000"/>
                          </a:solidFill>
                          <a:effectLst/>
                          <a:highlight>
                            <a:srgbClr val="FFFF00"/>
                          </a:highlight>
                          <a:latin typeface="Times New Roman" panose="02020603050405020304" pitchFamily="18" charset="0"/>
                          <a:ea typeface="宋体" panose="02010600030101010101" pitchFamily="2" charset="-122"/>
                        </a:rPr>
                        <a:t>s</a:t>
                      </a:r>
                      <a:endParaRPr lang="en-US" sz="2000" kern="100" dirty="0">
                        <a:effectLst/>
                        <a:highlight>
                          <a:srgbClr val="FFFF00"/>
                        </a:highlight>
                        <a:latin typeface="Times New Roman" panose="02020603050405020304" pitchFamily="18" charset="0"/>
                        <a:ea typeface="宋体" panose="02010600030101010101" pitchFamily="2" charset="-122"/>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Trigger</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1</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3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2.5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0.6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4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0.5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9235" algn="just">
                        <a:lnSpc>
                          <a:spcPts val="2000"/>
                        </a:lnSpc>
                        <a:spcBef>
                          <a:spcPts val="0"/>
                        </a:spcBef>
                        <a:spcAft>
                          <a:spcPts val="0"/>
                        </a:spcAft>
                      </a:pPr>
                      <a:r>
                        <a:rPr lang="en-US" sz="1600" b="1" kern="100" dirty="0">
                          <a:solidFill>
                            <a:srgbClr val="000000"/>
                          </a:solidFill>
                          <a:effectLst/>
                          <a:highlight>
                            <a:srgbClr val="FFFF00"/>
                          </a:highlight>
                          <a:latin typeface="Times New Roman" panose="02020603050405020304" pitchFamily="18" charset="0"/>
                          <a:ea typeface="宋体" panose="02010600030101010101" pitchFamily="2" charset="-122"/>
                        </a:rPr>
                        <a:t>2.2 </a:t>
                      </a:r>
                      <a:r>
                        <a:rPr lang="el-GR" sz="1600" kern="100" dirty="0">
                          <a:solidFill>
                            <a:srgbClr val="000000"/>
                          </a:solidFill>
                          <a:effectLst/>
                          <a:highlight>
                            <a:srgbClr val="FFFF00"/>
                          </a:highlight>
                          <a:latin typeface="Times New Roman" panose="02020603050405020304" pitchFamily="18" charset="0"/>
                          <a:ea typeface="宋体" panose="02010600030101010101" pitchFamily="2" charset="-122"/>
                        </a:rPr>
                        <a:t>μ</a:t>
                      </a:r>
                      <a:r>
                        <a:rPr lang="en-US" sz="1600" kern="100" dirty="0">
                          <a:solidFill>
                            <a:srgbClr val="000000"/>
                          </a:solidFill>
                          <a:effectLst/>
                          <a:highlight>
                            <a:srgbClr val="FFFF00"/>
                          </a:highlight>
                          <a:latin typeface="Times New Roman" panose="02020603050405020304" pitchFamily="18" charset="0"/>
                          <a:ea typeface="宋体" panose="02010600030101010101" pitchFamily="2" charset="-122"/>
                        </a:rPr>
                        <a:t>s</a:t>
                      </a:r>
                      <a:endParaRPr lang="en-US" sz="2000" kern="100" dirty="0">
                        <a:effectLst/>
                        <a:highlight>
                          <a:srgbClr val="FFFF00"/>
                        </a:highlight>
                        <a:latin typeface="Times New Roman" panose="02020603050405020304" pitchFamily="18" charset="0"/>
                        <a:ea typeface="宋体" panose="02010600030101010101" pitchFamily="2" charset="-122"/>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Trigger</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1</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3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2.5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0.6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8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8600" algn="just">
                        <a:lnSpc>
                          <a:spcPts val="2000"/>
                        </a:lnSpc>
                        <a:spcBef>
                          <a:spcPts val="0"/>
                        </a:spcBef>
                        <a:spcAft>
                          <a:spcPts val="0"/>
                        </a:spcAft>
                      </a:pPr>
                      <a:r>
                        <a:rPr lang="en-US" sz="1600" kern="100" dirty="0">
                          <a:solidFill>
                            <a:srgbClr val="000000"/>
                          </a:solidFill>
                          <a:effectLst/>
                          <a:latin typeface="Times New Roman" panose="02020603050405020304" pitchFamily="18" charset="0"/>
                          <a:ea typeface="宋体" panose="02010600030101010101" pitchFamily="2" charset="-122"/>
                        </a:rPr>
                        <a:t>0.5 </a:t>
                      </a:r>
                      <a:r>
                        <a:rPr lang="el-GR" sz="1600" kern="100" dirty="0">
                          <a:solidFill>
                            <a:srgbClr val="000000"/>
                          </a:solidFill>
                          <a:effectLst/>
                          <a:latin typeface="Times New Roman" panose="02020603050405020304" pitchFamily="18" charset="0"/>
                          <a:ea typeface="宋体" panose="02010600030101010101" pitchFamily="2" charset="-122"/>
                        </a:rPr>
                        <a:t>μ</a:t>
                      </a:r>
                      <a:r>
                        <a:rPr lang="en-US" sz="1600" kern="100" dirty="0">
                          <a:solidFill>
                            <a:srgbClr val="000000"/>
                          </a:solidFill>
                          <a:effectLst/>
                          <a:latin typeface="Times New Roman" panose="02020603050405020304" pitchFamily="18" charset="0"/>
                          <a:ea typeface="宋体" panose="02010600030101010101" pitchFamily="2" charset="-122"/>
                        </a:rPr>
                        <a:t>s</a:t>
                      </a:r>
                      <a:endParaRPr lang="en-US" sz="2000" kern="100" dirty="0">
                        <a:effectLst/>
                        <a:latin typeface="Times New Roman" panose="02020603050405020304" pitchFamily="18" charset="0"/>
                        <a:ea typeface="宋体" panose="02010600030101010101" pitchFamily="2" charset="-122"/>
                      </a:endParaRPr>
                    </a:p>
                    <a:p>
                      <a:pPr marL="0" marR="0" indent="229235" algn="just">
                        <a:lnSpc>
                          <a:spcPts val="2000"/>
                        </a:lnSpc>
                        <a:spcBef>
                          <a:spcPts val="0"/>
                        </a:spcBef>
                        <a:spcAft>
                          <a:spcPts val="0"/>
                        </a:spcAft>
                      </a:pPr>
                      <a:r>
                        <a:rPr lang="en-US" sz="1600" b="1" kern="100" dirty="0">
                          <a:solidFill>
                            <a:srgbClr val="000000"/>
                          </a:solidFill>
                          <a:effectLst/>
                          <a:highlight>
                            <a:srgbClr val="FFFF00"/>
                          </a:highlight>
                          <a:latin typeface="Times New Roman" panose="02020603050405020304" pitchFamily="18" charset="0"/>
                          <a:ea typeface="宋体" panose="02010600030101010101" pitchFamily="2" charset="-122"/>
                        </a:rPr>
                        <a:t>6.3 </a:t>
                      </a:r>
                      <a:r>
                        <a:rPr lang="el-GR" sz="1600" kern="100" dirty="0">
                          <a:solidFill>
                            <a:srgbClr val="000000"/>
                          </a:solidFill>
                          <a:effectLst/>
                          <a:highlight>
                            <a:srgbClr val="FFFF00"/>
                          </a:highlight>
                          <a:latin typeface="Times New Roman" panose="02020603050405020304" pitchFamily="18" charset="0"/>
                          <a:ea typeface="宋体" panose="02010600030101010101" pitchFamily="2" charset="-122"/>
                        </a:rPr>
                        <a:t>μ</a:t>
                      </a:r>
                      <a:r>
                        <a:rPr lang="en-US" sz="1600" kern="100" dirty="0">
                          <a:solidFill>
                            <a:srgbClr val="000000"/>
                          </a:solidFill>
                          <a:effectLst/>
                          <a:highlight>
                            <a:srgbClr val="FFFF00"/>
                          </a:highlight>
                          <a:latin typeface="Times New Roman" panose="02020603050405020304" pitchFamily="18" charset="0"/>
                          <a:ea typeface="宋体" panose="02010600030101010101" pitchFamily="2" charset="-122"/>
                        </a:rPr>
                        <a:t>s</a:t>
                      </a:r>
                      <a:endParaRPr lang="en-US" sz="2000" kern="100" dirty="0">
                        <a:effectLst/>
                        <a:highlight>
                          <a:srgbClr val="FFFF00"/>
                        </a:highlight>
                        <a:latin typeface="Times New Roman" panose="02020603050405020304" pitchFamily="18" charset="0"/>
                        <a:ea typeface="宋体" panose="02010600030101010101" pitchFamily="2" charset="-122"/>
                      </a:endParaRPr>
                    </a:p>
                  </a:txBody>
                  <a:tcPr marL="68580" marR="685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1824253"/>
                  </a:ext>
                </a:extLst>
              </a:tr>
            </a:tbl>
          </a:graphicData>
        </a:graphic>
      </p:graphicFrame>
      <p:sp>
        <p:nvSpPr>
          <p:cNvPr id="3" name="文本框 2"/>
          <p:cNvSpPr txBox="1"/>
          <p:nvPr/>
        </p:nvSpPr>
        <p:spPr>
          <a:xfrm>
            <a:off x="11773412" y="6457890"/>
            <a:ext cx="456010" cy="40011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15</a:t>
            </a:r>
          </a:p>
        </p:txBody>
      </p:sp>
      <p:sp>
        <p:nvSpPr>
          <p:cNvPr id="23" name="文本框 22">
            <a:extLst>
              <a:ext uri="{FF2B5EF4-FFF2-40B4-BE49-F238E27FC236}">
                <a16:creationId xmlns:a16="http://schemas.microsoft.com/office/drawing/2014/main" id="{C9C9849B-CCC3-434F-BE60-DD0C49658787}"/>
              </a:ext>
            </a:extLst>
          </p:cNvPr>
          <p:cNvSpPr txBox="1"/>
          <p:nvPr/>
        </p:nvSpPr>
        <p:spPr>
          <a:xfrm>
            <a:off x="7209702" y="3063195"/>
            <a:ext cx="4712759" cy="338554"/>
          </a:xfrm>
          <a:prstGeom prst="rect">
            <a:avLst/>
          </a:prstGeom>
          <a:noFill/>
        </p:spPr>
        <p:txBody>
          <a:bodyPr wrap="square">
            <a:spAutoFit/>
          </a:bodyPr>
          <a:lstStyle/>
          <a:p>
            <a:pPr marL="0" marR="0" algn="ctr">
              <a:spcBef>
                <a:spcPts val="0"/>
              </a:spcBef>
              <a:spcAft>
                <a:spcPts val="0"/>
              </a:spcAft>
            </a:pPr>
            <a:r>
              <a:rPr lang="en-US" altLang="zh-CN" sz="1600" b="0" i="0" dirty="0">
                <a:solidFill>
                  <a:srgbClr val="24292F"/>
                </a:solidFill>
                <a:effectLst/>
                <a:latin typeface="Calibri" panose="020F0502020204030204" pitchFamily="34" charset="0"/>
                <a:cs typeface="Calibri" panose="020F0502020204030204" pitchFamily="34" charset="0"/>
              </a:rPr>
              <a:t>Full Array Readout Results of CPV-4 upper Chip</a:t>
            </a:r>
            <a:endParaRPr lang="zh-CN" altLang="en-US" sz="1600" kern="100" dirty="0">
              <a:effectLst/>
              <a:latin typeface="Calibri" panose="020F0502020204030204" pitchFamily="34" charset="0"/>
              <a:ea typeface="宋体" panose="02010600030101010101" pitchFamily="2" charset="-122"/>
              <a:cs typeface="Calibri" panose="020F0502020204030204" pitchFamily="34" charset="0"/>
            </a:endParaRPr>
          </a:p>
        </p:txBody>
      </p:sp>
    </p:spTree>
    <p:extLst>
      <p:ext uri="{BB962C8B-B14F-4D97-AF65-F5344CB8AC3E}">
        <p14:creationId xmlns:p14="http://schemas.microsoft.com/office/powerpoint/2010/main" val="241943345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 y="751104"/>
            <a:ext cx="11756572" cy="1705610"/>
          </a:xfrm>
          <a:prstGeom prst="rect">
            <a:avLst/>
          </a:prstGeom>
          <a:noFill/>
        </p:spPr>
        <p:txBody>
          <a:bodyPr wrap="square" rtlCol="0" anchor="t">
            <a:noAutofit/>
          </a:bodyPr>
          <a:lstStyle/>
          <a:p>
            <a:pPr marL="342900" marR="0" lvl="0" indent="-342900" algn="just" defTabSz="914400" rtl="0" eaLnBrk="1" fontAlgn="auto" latinLnBrk="0" hangingPunct="1">
              <a:lnSpc>
                <a:spcPct val="150000"/>
              </a:lnSpc>
              <a:spcBef>
                <a:spcPts val="0"/>
              </a:spcBef>
              <a:spcAft>
                <a:spcPts val="0"/>
              </a:spcAft>
              <a:buClr>
                <a:srgbClr val="5B9BD5"/>
              </a:buClr>
              <a:buSzPct val="80000"/>
              <a:buFont typeface="Wingdings" panose="05000000000000000000" pitchFamily="2" charset="2"/>
              <a:buChar char="n"/>
              <a:tabLst/>
              <a:defRPr/>
            </a:pPr>
            <a:r>
              <a:rPr kumimoji="0" lang="en-US" altLang="zh-CN" sz="1800" b="1"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rPr>
              <a:t>Developed the CPV-4 upper chip emulator on the FPGA board</a:t>
            </a:r>
          </a:p>
          <a:p>
            <a:pPr marL="800100" marR="0" lvl="1" indent="-342900" algn="just" defTabSz="914400" rtl="0" eaLnBrk="1" fontAlgn="auto" latinLnBrk="0" hangingPunct="1">
              <a:lnSpc>
                <a:spcPct val="150000"/>
              </a:lnSpc>
              <a:spcBef>
                <a:spcPts val="0"/>
              </a:spcBef>
              <a:spcAft>
                <a:spcPts val="0"/>
              </a:spcAft>
              <a:buClr>
                <a:srgbClr val="70AD47"/>
              </a:buClr>
              <a:buSzPct val="80000"/>
              <a:buFont typeface="Wingdings" panose="05000000000000000000" pitchFamily="2" charset="2"/>
              <a:buChar char="l"/>
              <a:tabLst/>
              <a:defRPr/>
            </a:pPr>
            <a:r>
              <a:rPr kumimoji="0" lang="en-US" altLang="zh-CN" sz="1600" b="0"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rPr>
              <a:t>Implemented all functions of the CPV-4 Upper Tier pixel array and readout logic</a:t>
            </a:r>
          </a:p>
          <a:p>
            <a:pPr marL="342900" marR="0" lvl="0" indent="-342900" algn="just" defTabSz="914400" rtl="0" eaLnBrk="1" fontAlgn="auto" latinLnBrk="0" hangingPunct="1">
              <a:lnSpc>
                <a:spcPct val="150000"/>
              </a:lnSpc>
              <a:spcBef>
                <a:spcPts val="0"/>
              </a:spcBef>
              <a:spcAft>
                <a:spcPts val="0"/>
              </a:spcAft>
              <a:buClr>
                <a:srgbClr val="5B9BD5"/>
              </a:buClr>
              <a:buSzPct val="80000"/>
              <a:buFont typeface="Wingdings" panose="05000000000000000000" pitchFamily="2" charset="2"/>
              <a:buChar char="n"/>
              <a:tabLst/>
              <a:defRPr/>
            </a:pPr>
            <a:r>
              <a:rPr kumimoji="0" lang="en-US" altLang="zh-CN" sz="1800" b="1"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rPr>
              <a:t>Testing and verification system</a:t>
            </a:r>
          </a:p>
          <a:p>
            <a:pPr marL="800100" marR="0" lvl="1" indent="-342900" algn="just" defTabSz="914400" rtl="0" eaLnBrk="1" fontAlgn="auto" latinLnBrk="0" hangingPunct="1">
              <a:lnSpc>
                <a:spcPct val="150000"/>
              </a:lnSpc>
              <a:spcBef>
                <a:spcPts val="0"/>
              </a:spcBef>
              <a:spcAft>
                <a:spcPts val="0"/>
              </a:spcAft>
              <a:buClr>
                <a:srgbClr val="70AD47"/>
              </a:buClr>
              <a:buSzPct val="80000"/>
              <a:buFont typeface="Wingdings" panose="05000000000000000000" pitchFamily="2" charset="2"/>
              <a:buChar char="l"/>
              <a:tabLst/>
              <a:defRPr/>
            </a:pPr>
            <a:r>
              <a:rPr kumimoji="0" lang="en-US" altLang="zh-CN" sz="1600" b="0"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rPr>
              <a:t>Implemented parameter configuration and readout functions</a:t>
            </a:r>
          </a:p>
          <a:p>
            <a:pPr marL="342900" marR="0" lvl="0" indent="-342900" algn="just" defTabSz="914400" rtl="0" eaLnBrk="1" fontAlgn="auto" latinLnBrk="0" hangingPunct="1">
              <a:lnSpc>
                <a:spcPct val="150000"/>
              </a:lnSpc>
              <a:spcBef>
                <a:spcPts val="0"/>
              </a:spcBef>
              <a:spcAft>
                <a:spcPts val="0"/>
              </a:spcAft>
              <a:buClr>
                <a:srgbClr val="5B9BD5"/>
              </a:buClr>
              <a:buSzPct val="80000"/>
              <a:buFont typeface="Wingdings" panose="05000000000000000000" pitchFamily="2" charset="2"/>
              <a:buChar char="n"/>
              <a:tabLst/>
              <a:defRPr/>
            </a:pPr>
            <a:r>
              <a:rPr kumimoji="0" lang="en-US" altLang="zh-CN" sz="1800" b="0"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rPr>
              <a:t>Through joint debugging with the CPV-4 upper chip emulator and the testing system, it is proven that:</a:t>
            </a:r>
          </a:p>
          <a:p>
            <a:pPr marL="800100" marR="0" lvl="1" indent="-342900" algn="just" defTabSz="914400" rtl="0" eaLnBrk="1" fontAlgn="auto" latinLnBrk="0" hangingPunct="1">
              <a:lnSpc>
                <a:spcPct val="150000"/>
              </a:lnSpc>
              <a:spcBef>
                <a:spcPts val="0"/>
              </a:spcBef>
              <a:spcAft>
                <a:spcPts val="0"/>
              </a:spcAft>
              <a:buClr>
                <a:srgbClr val="70AD47"/>
              </a:buClr>
              <a:buSzPct val="80000"/>
              <a:buFont typeface="Wingdings" panose="05000000000000000000" pitchFamily="2" charset="2"/>
              <a:buChar char="l"/>
              <a:tabLst/>
              <a:defRPr/>
            </a:pPr>
            <a:r>
              <a:rPr kumimoji="0" lang="en-US" altLang="zh-CN" sz="1600" b="1"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rPr>
              <a:t>Emulator works properly</a:t>
            </a:r>
          </a:p>
          <a:p>
            <a:pPr marL="800100" marR="0" lvl="1" indent="-342900" algn="just" defTabSz="914400" rtl="0" eaLnBrk="1" fontAlgn="auto" latinLnBrk="0" hangingPunct="1">
              <a:lnSpc>
                <a:spcPct val="150000"/>
              </a:lnSpc>
              <a:spcBef>
                <a:spcPts val="0"/>
              </a:spcBef>
              <a:spcAft>
                <a:spcPts val="0"/>
              </a:spcAft>
              <a:buClr>
                <a:srgbClr val="70AD47"/>
              </a:buClr>
              <a:buSzPct val="80000"/>
              <a:buFont typeface="Wingdings" panose="05000000000000000000" pitchFamily="2" charset="2"/>
              <a:buChar char="l"/>
              <a:tabLst/>
              <a:defRPr/>
            </a:pPr>
            <a:r>
              <a:rPr kumimoji="0" lang="en-US" altLang="zh-CN" sz="1600" b="1"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rPr>
              <a:t>The logic of the CPV-4 upper chip is correct</a:t>
            </a:r>
          </a:p>
          <a:p>
            <a:pPr marL="800100" marR="0" lvl="1" indent="-342900" algn="just" defTabSz="914400" rtl="0" eaLnBrk="1" fontAlgn="auto" latinLnBrk="0" hangingPunct="1">
              <a:lnSpc>
                <a:spcPct val="150000"/>
              </a:lnSpc>
              <a:spcBef>
                <a:spcPts val="0"/>
              </a:spcBef>
              <a:spcAft>
                <a:spcPts val="0"/>
              </a:spcAft>
              <a:buClr>
                <a:srgbClr val="70AD47"/>
              </a:buClr>
              <a:buSzPct val="80000"/>
              <a:buFont typeface="Wingdings" panose="05000000000000000000" pitchFamily="2" charset="2"/>
              <a:buChar char="l"/>
              <a:tabLst/>
              <a:defRPr/>
            </a:pPr>
            <a:r>
              <a:rPr kumimoji="0" lang="en-US" altLang="zh-CN" sz="1600" b="1"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rPr>
              <a:t>The testing and verification system is fully functional and runs correctly</a:t>
            </a:r>
          </a:p>
          <a:p>
            <a:pPr marL="342900" marR="0" lvl="0" indent="-342900" algn="just" defTabSz="914400" rtl="0" eaLnBrk="1" fontAlgn="auto" latinLnBrk="0" hangingPunct="1">
              <a:lnSpc>
                <a:spcPct val="150000"/>
              </a:lnSpc>
              <a:spcBef>
                <a:spcPts val="0"/>
              </a:spcBef>
              <a:spcAft>
                <a:spcPts val="0"/>
              </a:spcAft>
              <a:buClr>
                <a:srgbClr val="5B9BD5"/>
              </a:buClr>
              <a:buSzPct val="80000"/>
              <a:buFont typeface="Wingdings" panose="05000000000000000000" pitchFamily="2" charset="2"/>
              <a:buChar char="n"/>
              <a:tabLst/>
              <a:defRPr/>
            </a:pPr>
            <a:r>
              <a:rPr kumimoji="0" lang="en-US" altLang="zh-CN" sz="1800" b="1"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rPr>
              <a:t>The fully functional test and verification system </a:t>
            </a:r>
            <a:r>
              <a:rPr kumimoji="0" lang="en-US" altLang="zh-CN" sz="1800" b="0"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rPr>
              <a:t>has been used for </a:t>
            </a:r>
            <a:r>
              <a:rPr kumimoji="0" lang="en-US" altLang="zh-CN" sz="1800" b="1"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rPr>
              <a:t>the testing and verification of the CPV-4 chip</a:t>
            </a:r>
            <a:endParaRPr kumimoji="0" lang="en-US" altLang="zh-CN" sz="1600" b="0" i="0" u="none" strike="noStrike" kern="100" cap="none" spc="0" normalizeH="0" baseline="0" noProof="0" dirty="0">
              <a:ln>
                <a:noFill/>
              </a:ln>
              <a:solidFill>
                <a:prstClr val="black"/>
              </a:solidFill>
              <a:effectLst/>
              <a:highlight>
                <a:srgbClr val="000000">
                  <a:alpha val="0"/>
                </a:srgbClr>
              </a:highlight>
              <a:uLnTx/>
              <a:uFillTx/>
              <a:latin typeface="Calibri" panose="020F0502020204030204" pitchFamily="34" charset="0"/>
              <a:ea typeface="宋体" panose="02010600030101010101" pitchFamily="2" charset="-122"/>
              <a:cs typeface="Calibri" panose="020F0502020204030204" pitchFamily="34" charset="0"/>
              <a:sym typeface="+mn-ea"/>
            </a:endParaRPr>
          </a:p>
        </p:txBody>
      </p:sp>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665131" y="6452261"/>
            <a:ext cx="456011" cy="40011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16</a:t>
            </a:r>
          </a:p>
        </p:txBody>
      </p:sp>
      <p:sp>
        <p:nvSpPr>
          <p:cNvPr id="19" name="文本框 18"/>
          <p:cNvSpPr txBox="1"/>
          <p:nvPr/>
        </p:nvSpPr>
        <p:spPr>
          <a:xfrm>
            <a:off x="-66040" y="78105"/>
            <a:ext cx="7880985" cy="661207"/>
          </a:xfrm>
          <a:prstGeom prst="rect">
            <a:avLst/>
          </a:prstGeom>
          <a:noFill/>
        </p:spPr>
        <p:txBody>
          <a:bodyPr wrap="square" rtlCol="0" anchor="t">
            <a:spAutoFit/>
          </a:bodyPr>
          <a:lstStyle/>
          <a:p>
            <a:pPr lvl="0" indent="0" algn="l">
              <a:lnSpc>
                <a:spcPct val="150000"/>
              </a:lnSpc>
              <a:buClr>
                <a:schemeClr val="tx1"/>
              </a:buClr>
              <a:buSzPct val="70000"/>
              <a:buFont typeface="Wingdings" panose="05000000000000000000" pitchFamily="2" charset="2"/>
              <a:buNone/>
            </a:pPr>
            <a:r>
              <a:rPr lang="en-US" altLang="zh-CN" sz="2800" b="1" dirty="0">
                <a:latin typeface="Times New Roman" panose="02020603050405020304" charset="0"/>
                <a:ea typeface="华文楷体" panose="02010600040101010101" pitchFamily="2" charset="-122"/>
                <a:cs typeface="Times New Roman" panose="02020603050405020304" charset="0"/>
                <a:sym typeface="+mn-ea"/>
              </a:rPr>
              <a:t>5	Summary</a:t>
            </a:r>
          </a:p>
        </p:txBody>
      </p:sp>
      <p:sp>
        <p:nvSpPr>
          <p:cNvPr id="9" name="文本框 8">
            <a:extLst>
              <a:ext uri="{FF2B5EF4-FFF2-40B4-BE49-F238E27FC236}">
                <a16:creationId xmlns:a16="http://schemas.microsoft.com/office/drawing/2014/main" id="{3A954B34-814B-4D59-A630-6660F5DE9518}"/>
              </a:ext>
            </a:extLst>
          </p:cNvPr>
          <p:cNvSpPr txBox="1"/>
          <p:nvPr/>
        </p:nvSpPr>
        <p:spPr>
          <a:xfrm>
            <a:off x="-66040" y="6480796"/>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 y="6466114"/>
            <a:ext cx="12192002"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311965" y="671487"/>
            <a:ext cx="10058400" cy="3566160"/>
          </a:xfrm>
        </p:spPr>
        <p:txBody>
          <a:bodyPr>
            <a:normAutofit/>
          </a:bodyPr>
          <a:lstStyle/>
          <a:p>
            <a:pPr algn="ctr"/>
            <a:r>
              <a:rPr lang="en-US" altLang="zh-CN" sz="6600" dirty="0">
                <a:latin typeface="Times New Roman" panose="02020603050405020304" charset="0"/>
                <a:cs typeface="Times New Roman" panose="02020603050405020304" charset="0"/>
              </a:rPr>
              <a:t>Thank you!</a:t>
            </a:r>
            <a:endParaRPr lang="zh-CN" altLang="en-US" sz="6600" dirty="0">
              <a:latin typeface="Times New Roman" panose="02020603050405020304" charset="0"/>
              <a:cs typeface="Times New Roman" panose="02020603050405020304" charset="0"/>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187" y="847928"/>
            <a:ext cx="1204976" cy="1204976"/>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7214" y="847928"/>
            <a:ext cx="1696600" cy="1108444"/>
          </a:xfrm>
          <a:prstGeom prst="rect">
            <a:avLst/>
          </a:prstGeom>
        </p:spPr>
      </p:pic>
      <p:sp>
        <p:nvSpPr>
          <p:cNvPr id="7" name="文本框 6"/>
          <p:cNvSpPr txBox="1"/>
          <p:nvPr/>
        </p:nvSpPr>
        <p:spPr>
          <a:xfrm>
            <a:off x="2248460" y="6477906"/>
            <a:ext cx="6992620" cy="368300"/>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ICISE, Quy Nhon, Vietnam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 y="715025"/>
            <a:ext cx="11444605" cy="5866350"/>
          </a:xfrm>
          <a:prstGeom prst="rect">
            <a:avLst/>
          </a:prstGeom>
          <a:noFill/>
        </p:spPr>
        <p:txBody>
          <a:bodyPr wrap="square" rtlCol="0">
            <a:spAutoFit/>
          </a:bodyPr>
          <a:lstStyle/>
          <a:p>
            <a:pPr marL="0" lvl="1" indent="-342900" algn="l">
              <a:lnSpc>
                <a:spcPct val="150000"/>
              </a:lnSpc>
              <a:buClr>
                <a:schemeClr val="tx1"/>
              </a:buClr>
              <a:buSzPct val="70000"/>
              <a:buFont typeface="+mj-lt"/>
              <a:buAutoNum type="arabicPeriod"/>
            </a:pPr>
            <a:r>
              <a:rPr lang="en-US" b="1" dirty="0">
                <a:latin typeface="Calibri" panose="020F0502020204030204" pitchFamily="34" charset="0"/>
                <a:ea typeface="华文楷体" panose="02010600040101010101" pitchFamily="2" charset="-122"/>
                <a:cs typeface="Calibri" panose="020F0502020204030204" pitchFamily="34" charset="0"/>
              </a:rPr>
              <a:t>Introduction</a:t>
            </a:r>
          </a:p>
          <a:p>
            <a:pPr lvl="1">
              <a:lnSpc>
                <a:spcPct val="150000"/>
              </a:lnSpc>
              <a:buClr>
                <a:schemeClr val="tx1"/>
              </a:buClr>
              <a:buSzPct val="70000"/>
            </a:pPr>
            <a:r>
              <a:rPr lang="en-US" altLang="zh-CN" i="0" dirty="0">
                <a:solidFill>
                  <a:srgbClr val="24292F"/>
                </a:solidFill>
                <a:effectLst/>
                <a:latin typeface="Calibri" panose="020F0502020204030204" pitchFamily="34" charset="0"/>
                <a:cs typeface="Calibri" panose="020F0502020204030204" pitchFamily="34" charset="0"/>
              </a:rPr>
              <a:t>CPV-4 design </a:t>
            </a:r>
            <a:r>
              <a:rPr lang="en-US" dirty="0">
                <a:latin typeface="Calibri" panose="020F0502020204030204" pitchFamily="34" charset="0"/>
                <a:ea typeface="华文楷体" panose="02010600040101010101" pitchFamily="2" charset="-122"/>
                <a:cs typeface="Calibri" panose="020F0502020204030204" pitchFamily="34" charset="0"/>
              </a:rPr>
              <a:t>and 3D integration </a:t>
            </a:r>
          </a:p>
          <a:p>
            <a:pPr marL="0" lvl="1" indent="-342900">
              <a:lnSpc>
                <a:spcPct val="150000"/>
              </a:lnSpc>
              <a:buClr>
                <a:schemeClr val="tx1"/>
              </a:buClr>
              <a:buSzPct val="70000"/>
              <a:buFont typeface="+mj-lt"/>
              <a:buAutoNum type="arabicPeriod" startAt="2"/>
            </a:pPr>
            <a:r>
              <a:rPr lang="en-US" altLang="zh-CN" b="1" dirty="0">
                <a:latin typeface="Calibri" panose="020F0502020204030204" pitchFamily="34" charset="0"/>
                <a:ea typeface="华文楷体" panose="02010600040101010101" pitchFamily="2" charset="-122"/>
                <a:cs typeface="Calibri" panose="020F0502020204030204" pitchFamily="34" charset="0"/>
              </a:rPr>
              <a:t>Design and</a:t>
            </a:r>
            <a:r>
              <a:rPr lang="zh-CN" altLang="en-US" b="1" dirty="0">
                <a:latin typeface="Calibri" panose="020F0502020204030204" pitchFamily="34" charset="0"/>
                <a:ea typeface="华文楷体" panose="02010600040101010101" pitchFamily="2" charset="-122"/>
                <a:cs typeface="Calibri" panose="020F0502020204030204" pitchFamily="34" charset="0"/>
              </a:rPr>
              <a:t> </a:t>
            </a:r>
            <a:r>
              <a:rPr lang="en-US" altLang="zh-CN" b="1" dirty="0">
                <a:latin typeface="Calibri" panose="020F0502020204030204" pitchFamily="34" charset="0"/>
                <a:ea typeface="华文楷体" panose="02010600040101010101" pitchFamily="2" charset="-122"/>
                <a:cs typeface="Calibri" panose="020F0502020204030204" pitchFamily="34" charset="0"/>
              </a:rPr>
              <a:t>Implementation</a:t>
            </a:r>
            <a:r>
              <a:rPr lang="zh-CN" altLang="en-US" b="1" dirty="0">
                <a:latin typeface="Calibri" panose="020F0502020204030204" pitchFamily="34" charset="0"/>
                <a:ea typeface="华文楷体" panose="02010600040101010101" pitchFamily="2" charset="-122"/>
                <a:cs typeface="Calibri" panose="020F0502020204030204" pitchFamily="34" charset="0"/>
              </a:rPr>
              <a:t> </a:t>
            </a:r>
            <a:r>
              <a:rPr lang="en-US" altLang="zh-CN" b="1" dirty="0">
                <a:latin typeface="Calibri" panose="020F0502020204030204" pitchFamily="34" charset="0"/>
                <a:ea typeface="华文楷体" panose="02010600040101010101" pitchFamily="2" charset="-122"/>
                <a:cs typeface="Calibri" panose="020F0502020204030204" pitchFamily="34" charset="0"/>
              </a:rPr>
              <a:t>of</a:t>
            </a:r>
            <a:r>
              <a:rPr lang="zh-CN" altLang="en-US" b="1" dirty="0">
                <a:latin typeface="Calibri" panose="020F0502020204030204" pitchFamily="34" charset="0"/>
                <a:ea typeface="华文楷体" panose="02010600040101010101" pitchFamily="2" charset="-122"/>
                <a:cs typeface="Calibri" panose="020F0502020204030204" pitchFamily="34" charset="0"/>
              </a:rPr>
              <a:t> </a:t>
            </a:r>
            <a:r>
              <a:rPr lang="en-US" altLang="zh-CN" b="1" dirty="0">
                <a:latin typeface="Calibri" panose="020F0502020204030204" pitchFamily="34" charset="0"/>
                <a:ea typeface="华文楷体" panose="02010600040101010101" pitchFamily="2" charset="-122"/>
                <a:cs typeface="Calibri" panose="020F0502020204030204" pitchFamily="34" charset="0"/>
              </a:rPr>
              <a:t>CPV-4 Upper tier Emulator</a:t>
            </a:r>
          </a:p>
          <a:p>
            <a:pPr lvl="1">
              <a:lnSpc>
                <a:spcPct val="150000"/>
              </a:lnSpc>
              <a:buClr>
                <a:schemeClr val="tx1"/>
              </a:buClr>
              <a:buSzPct val="70000"/>
            </a:pPr>
            <a:r>
              <a:rPr lang="en-US" altLang="zh-CN" dirty="0">
                <a:highlight>
                  <a:srgbClr val="000000">
                    <a:alpha val="0"/>
                  </a:srgbClr>
                </a:highlight>
                <a:latin typeface="Calibri" panose="020F0502020204030204" pitchFamily="34" charset="0"/>
                <a:ea typeface="华文楷体" panose="02010600040101010101" pitchFamily="2" charset="-122"/>
                <a:cs typeface="Calibri" panose="020F0502020204030204" pitchFamily="34" charset="0"/>
                <a:sym typeface="+mn-ea"/>
              </a:rPr>
              <a:t>2.1	Pixel Internal Circuit</a:t>
            </a:r>
          </a:p>
          <a:p>
            <a:pPr lvl="1">
              <a:lnSpc>
                <a:spcPct val="150000"/>
              </a:lnSpc>
              <a:buClr>
                <a:schemeClr val="tx1"/>
              </a:buClr>
              <a:buSzPct val="70000"/>
            </a:pPr>
            <a:r>
              <a:rPr lang="en-US" altLang="zh-CN" dirty="0">
                <a:highlight>
                  <a:srgbClr val="000000">
                    <a:alpha val="0"/>
                  </a:srgbClr>
                </a:highlight>
                <a:latin typeface="Calibri" panose="020F0502020204030204" pitchFamily="34" charset="0"/>
                <a:ea typeface="华文楷体" panose="02010600040101010101" pitchFamily="2" charset="-122"/>
                <a:cs typeface="Calibri" panose="020F0502020204030204" pitchFamily="34" charset="0"/>
                <a:sym typeface="+mn-ea"/>
              </a:rPr>
              <a:t>2.2	Readout Circuit</a:t>
            </a:r>
          </a:p>
          <a:p>
            <a:pPr lvl="1">
              <a:lnSpc>
                <a:spcPct val="150000"/>
              </a:lnSpc>
              <a:buClr>
                <a:schemeClr val="tx1"/>
              </a:buClr>
              <a:buSzPct val="70000"/>
            </a:pPr>
            <a:r>
              <a:rPr lang="en-US" altLang="zh-CN" dirty="0">
                <a:latin typeface="Calibri" panose="020F0502020204030204" pitchFamily="34" charset="0"/>
                <a:ea typeface="华文楷体" panose="02010600040101010101" pitchFamily="2" charset="-122"/>
                <a:cs typeface="Calibri" panose="020F0502020204030204" pitchFamily="34" charset="0"/>
                <a:sym typeface="+mn-ea"/>
              </a:rPr>
              <a:t>2.3	Implementation on FPGA</a:t>
            </a:r>
            <a:endParaRPr lang="en-US" altLang="zh-CN" dirty="0">
              <a:latin typeface="Calibri" panose="020F0502020204030204" pitchFamily="34" charset="0"/>
              <a:ea typeface="华文楷体" panose="02010600040101010101" pitchFamily="2" charset="-122"/>
              <a:cs typeface="Calibri" panose="020F0502020204030204" pitchFamily="34" charset="0"/>
            </a:endParaRPr>
          </a:p>
          <a:p>
            <a:pPr marL="0" lvl="1" indent="-342900">
              <a:lnSpc>
                <a:spcPct val="150000"/>
              </a:lnSpc>
              <a:buClr>
                <a:schemeClr val="tx1"/>
              </a:buClr>
              <a:buSzPct val="70000"/>
              <a:buFont typeface="+mj-lt"/>
              <a:buAutoNum type="arabicPeriod" startAt="3"/>
            </a:pPr>
            <a:r>
              <a:rPr lang="en-US" altLang="zh-CN" b="1" dirty="0">
                <a:latin typeface="Calibri" panose="020F0502020204030204" pitchFamily="34" charset="0"/>
                <a:ea typeface="华文楷体" panose="02010600040101010101" pitchFamily="2" charset="-122"/>
                <a:cs typeface="Calibri" panose="020F0502020204030204" pitchFamily="34" charset="0"/>
              </a:rPr>
              <a:t>Testing and Verification System Design</a:t>
            </a:r>
          </a:p>
          <a:p>
            <a:pPr lvl="1">
              <a:lnSpc>
                <a:spcPct val="150000"/>
              </a:lnSpc>
              <a:buClr>
                <a:schemeClr val="tx1"/>
              </a:buClr>
              <a:buSzPct val="70000"/>
            </a:pPr>
            <a:r>
              <a:rPr lang="en-US" altLang="zh-CN" dirty="0">
                <a:latin typeface="Calibri" panose="020F0502020204030204" pitchFamily="34" charset="0"/>
                <a:ea typeface="华文楷体" panose="02010600040101010101" pitchFamily="2" charset="-122"/>
                <a:cs typeface="Calibri" panose="020F0502020204030204" pitchFamily="34" charset="0"/>
              </a:rPr>
              <a:t>3.1	CPV-4 Interface Logic</a:t>
            </a:r>
          </a:p>
          <a:p>
            <a:pPr lvl="1">
              <a:lnSpc>
                <a:spcPct val="150000"/>
              </a:lnSpc>
              <a:buClr>
                <a:schemeClr val="tx1"/>
              </a:buClr>
              <a:buSzPct val="70000"/>
            </a:pPr>
            <a:r>
              <a:rPr lang="en-US" altLang="zh-CN" dirty="0">
                <a:latin typeface="Calibri" panose="020F0502020204030204" pitchFamily="34" charset="0"/>
                <a:ea typeface="华文楷体" panose="02010600040101010101" pitchFamily="2" charset="-122"/>
                <a:cs typeface="Calibri" panose="020F0502020204030204" pitchFamily="34" charset="0"/>
              </a:rPr>
              <a:t>3.2	</a:t>
            </a:r>
            <a:r>
              <a:rPr lang="en-US" altLang="zh-CN" b="0" i="0" dirty="0">
                <a:solidFill>
                  <a:srgbClr val="24292F"/>
                </a:solidFill>
                <a:effectLst/>
                <a:latin typeface="Calibri" panose="020F0502020204030204" pitchFamily="34" charset="0"/>
                <a:cs typeface="Calibri" panose="020F0502020204030204" pitchFamily="34" charset="0"/>
              </a:rPr>
              <a:t>IPBUS Implementation</a:t>
            </a:r>
          </a:p>
          <a:p>
            <a:pPr lvl="1">
              <a:lnSpc>
                <a:spcPct val="150000"/>
              </a:lnSpc>
              <a:buClr>
                <a:schemeClr val="tx1"/>
              </a:buClr>
              <a:buSzPct val="70000"/>
            </a:pPr>
            <a:r>
              <a:rPr lang="en-US" altLang="zh-CN" dirty="0">
                <a:highlight>
                  <a:srgbClr val="000000">
                    <a:alpha val="0"/>
                  </a:srgbClr>
                </a:highlight>
                <a:latin typeface="Calibri" panose="020F0502020204030204" pitchFamily="34" charset="0"/>
                <a:ea typeface="华文楷体" panose="02010600040101010101" pitchFamily="2" charset="-122"/>
                <a:cs typeface="Calibri" panose="020F0502020204030204" pitchFamily="34" charset="0"/>
              </a:rPr>
              <a:t>3.3	DAQ Software Design</a:t>
            </a:r>
          </a:p>
          <a:p>
            <a:pPr marL="342900" indent="-342900">
              <a:lnSpc>
                <a:spcPct val="150000"/>
              </a:lnSpc>
              <a:buClr>
                <a:schemeClr val="tx1"/>
              </a:buClr>
              <a:buSzPct val="70000"/>
              <a:buFont typeface="+mj-lt"/>
              <a:buAutoNum type="arabicPeriod" startAt="4"/>
            </a:pPr>
            <a:r>
              <a:rPr lang="en-US" altLang="zh-CN" b="1" dirty="0">
                <a:latin typeface="Calibri" panose="020F0502020204030204" pitchFamily="34" charset="0"/>
                <a:ea typeface="华文楷体" panose="02010600040101010101" pitchFamily="2" charset="-122"/>
                <a:cs typeface="Calibri" panose="020F0502020204030204" pitchFamily="34" charset="0"/>
              </a:rPr>
              <a:t>Joint debugging</a:t>
            </a:r>
          </a:p>
          <a:p>
            <a:pPr lvl="1">
              <a:lnSpc>
                <a:spcPct val="150000"/>
              </a:lnSpc>
              <a:buClr>
                <a:schemeClr val="tx1"/>
              </a:buClr>
              <a:buSzPct val="70000"/>
            </a:pPr>
            <a:r>
              <a:rPr lang="en-US" altLang="zh-CN" dirty="0">
                <a:latin typeface="Calibri" panose="020F0502020204030204" pitchFamily="34" charset="0"/>
                <a:ea typeface="华文楷体" panose="02010600040101010101" pitchFamily="2" charset="-122"/>
                <a:cs typeface="Calibri" panose="020F0502020204030204" pitchFamily="34" charset="0"/>
              </a:rPr>
              <a:t>4.1   Pixel Configuration</a:t>
            </a:r>
          </a:p>
          <a:p>
            <a:pPr lvl="1">
              <a:lnSpc>
                <a:spcPct val="150000"/>
              </a:lnSpc>
              <a:buClr>
                <a:schemeClr val="tx1"/>
              </a:buClr>
              <a:buSzPct val="70000"/>
            </a:pPr>
            <a:r>
              <a:rPr lang="en-US" altLang="zh-CN" dirty="0">
                <a:latin typeface="Calibri" panose="020F0502020204030204" pitchFamily="34" charset="0"/>
                <a:ea typeface="华文楷体" panose="02010600040101010101" pitchFamily="2" charset="-122"/>
                <a:cs typeface="Calibri" panose="020F0502020204030204" pitchFamily="34" charset="0"/>
              </a:rPr>
              <a:t>4.2	Electronic Pulse Tests</a:t>
            </a:r>
          </a:p>
          <a:p>
            <a:pPr marL="342900" lvl="1" indent="-342900">
              <a:lnSpc>
                <a:spcPct val="150000"/>
              </a:lnSpc>
              <a:buClr>
                <a:schemeClr val="tx1"/>
              </a:buClr>
              <a:buSzPct val="70000"/>
              <a:buFont typeface="+mj-lt"/>
              <a:buAutoNum type="arabicPeriod" startAt="5"/>
            </a:pPr>
            <a:r>
              <a:rPr lang="en-US" altLang="zh-CN" b="1" dirty="0">
                <a:latin typeface="Calibri" panose="020F0502020204030204" pitchFamily="34" charset="0"/>
                <a:ea typeface="华文楷体" panose="02010600040101010101" pitchFamily="2" charset="-122"/>
                <a:cs typeface="Calibri" panose="020F0502020204030204" pitchFamily="34" charset="0"/>
              </a:rPr>
              <a:t>Summary</a:t>
            </a:r>
          </a:p>
        </p:txBody>
      </p:sp>
      <p:sp>
        <p:nvSpPr>
          <p:cNvPr id="3" name="文本框 2"/>
          <p:cNvSpPr txBox="1"/>
          <p:nvPr/>
        </p:nvSpPr>
        <p:spPr>
          <a:xfrm>
            <a:off x="11827425" y="6452261"/>
            <a:ext cx="293717" cy="40011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1</a:t>
            </a:r>
            <a:endParaRPr lang="zh-CN" altLang="en-US" sz="2000" b="1" dirty="0">
              <a:solidFill>
                <a:schemeClr val="bg1"/>
              </a:solidFill>
              <a:latin typeface="楷体" panose="02010609060101010101" pitchFamily="49" charset="-122"/>
              <a:ea typeface="楷体" panose="02010609060101010101" pitchFamily="49" charset="-122"/>
            </a:endParaRPr>
          </a:p>
        </p:txBody>
      </p:sp>
      <p:sp>
        <p:nvSpPr>
          <p:cNvPr id="18" name="标题 1"/>
          <p:cNvSpPr txBox="1"/>
          <p:nvPr/>
        </p:nvSpPr>
        <p:spPr>
          <a:xfrm>
            <a:off x="4951615" y="102764"/>
            <a:ext cx="2288770" cy="720725"/>
          </a:xfrm>
          <a:prstGeom prst="rect">
            <a:avLst/>
          </a:prstGeom>
        </p:spPr>
        <p:txBody>
          <a:bodyPr/>
          <a:lstStyle>
            <a:lvl1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5pPr>
            <a:lvl6pPr marL="3429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6pPr>
            <a:lvl7pPr marL="6858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7pPr>
            <a:lvl8pPr marL="10287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8pPr>
            <a:lvl9pPr marL="13716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9pPr>
          </a:lstStyle>
          <a:p>
            <a:pPr eaLnBrk="1" hangingPunct="1">
              <a:defRPr/>
            </a:pPr>
            <a:r>
              <a:rPr lang="en-US" altLang="zh-CN" sz="2800" kern="0" dirty="0">
                <a:latin typeface="times" panose="02020603050405020304" pitchFamily="18" charset="0"/>
                <a:ea typeface="楷体" panose="02010609060101010101" pitchFamily="49" charset="-122"/>
                <a:cs typeface="times" panose="02020603050405020304" pitchFamily="18" charset="0"/>
              </a:rPr>
              <a:t>Outline</a:t>
            </a:r>
          </a:p>
        </p:txBody>
      </p:sp>
      <p:sp>
        <p:nvSpPr>
          <p:cNvPr id="8" name="文本框 7">
            <a:extLst>
              <a:ext uri="{FF2B5EF4-FFF2-40B4-BE49-F238E27FC236}">
                <a16:creationId xmlns:a16="http://schemas.microsoft.com/office/drawing/2014/main" id="{D27E2C52-C570-4622-A9D2-CB7A94E7FCB3}"/>
              </a:ext>
            </a:extLst>
          </p:cNvPr>
          <p:cNvSpPr txBox="1"/>
          <p:nvPr/>
        </p:nvSpPr>
        <p:spPr>
          <a:xfrm>
            <a:off x="-2" y="6455353"/>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827425" y="6452261"/>
            <a:ext cx="293717" cy="39878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2</a:t>
            </a:r>
          </a:p>
        </p:txBody>
      </p:sp>
      <p:sp>
        <p:nvSpPr>
          <p:cNvPr id="24" name="文本框 23"/>
          <p:cNvSpPr txBox="1"/>
          <p:nvPr/>
        </p:nvSpPr>
        <p:spPr>
          <a:xfrm>
            <a:off x="0" y="-3175"/>
            <a:ext cx="11050892" cy="777875"/>
          </a:xfrm>
          <a:prstGeom prst="rect">
            <a:avLst/>
          </a:prstGeom>
          <a:noFill/>
        </p:spPr>
        <p:txBody>
          <a:bodyPr wrap="square" rtlCol="0" anchor="t">
            <a:noAutofit/>
          </a:bodyPr>
          <a:lstStyle/>
          <a:p>
            <a:pPr marL="0" lvl="1" indent="0" algn="l">
              <a:lnSpc>
                <a:spcPct val="150000"/>
              </a:lnSpc>
              <a:buClr>
                <a:schemeClr val="tx1"/>
              </a:buClr>
              <a:buSzPct val="70000"/>
              <a:buFont typeface="Wingdings" panose="05000000000000000000" pitchFamily="2" charset="2"/>
              <a:buNone/>
            </a:pPr>
            <a:r>
              <a:rPr lang="en-US" sz="2800" b="1" dirty="0">
                <a:latin typeface="Times New Roman" panose="02020603050405020304" charset="0"/>
                <a:ea typeface="华文楷体" panose="02010600040101010101" pitchFamily="2" charset="-122"/>
                <a:cs typeface="Times New Roman" panose="02020603050405020304" charset="0"/>
                <a:sym typeface="+mn-ea"/>
              </a:rPr>
              <a:t>1	Introduction——</a:t>
            </a:r>
            <a:r>
              <a:rPr lang="en-US" sz="2800" b="1" dirty="0">
                <a:latin typeface="Times New Roman" panose="02020603050405020304" charset="0"/>
                <a:ea typeface="微软雅黑" panose="020B0503020204020204" charset="-122"/>
                <a:cs typeface="Times New Roman" panose="02020603050405020304" charset="0"/>
                <a:sym typeface="+mn-ea"/>
              </a:rPr>
              <a:t>CEPC proposal for particle physics</a:t>
            </a:r>
            <a:endParaRPr lang="en-US" altLang="en-US" sz="2800" b="1" dirty="0">
              <a:solidFill>
                <a:schemeClr val="tx1"/>
              </a:solidFill>
              <a:latin typeface="Times New Roman" panose="02020603050405020304" charset="0"/>
              <a:ea typeface="微软雅黑" panose="020B0503020204020204" charset="-122"/>
              <a:cs typeface="Times New Roman" panose="02020603050405020304" charset="0"/>
              <a:sym typeface="+mn-ea"/>
            </a:endParaRPr>
          </a:p>
        </p:txBody>
      </p:sp>
      <p:pic>
        <p:nvPicPr>
          <p:cNvPr id="25" name="图片 24" descr="8d5d924e275b0c7f58feed1244176003"/>
          <p:cNvPicPr>
            <a:picLocks noChangeAspect="1"/>
          </p:cNvPicPr>
          <p:nvPr/>
        </p:nvPicPr>
        <p:blipFill rotWithShape="1">
          <a:blip r:embed="rId3"/>
          <a:srcRect t="28679" b="6192"/>
          <a:stretch>
            <a:fillRect/>
          </a:stretch>
        </p:blipFill>
        <p:spPr>
          <a:xfrm>
            <a:off x="318" y="4349488"/>
            <a:ext cx="12191365" cy="2118283"/>
          </a:xfrm>
          <a:prstGeom prst="rect">
            <a:avLst/>
          </a:prstGeom>
        </p:spPr>
      </p:pic>
      <p:sp>
        <p:nvSpPr>
          <p:cNvPr id="28" name="内容占位符 2"/>
          <p:cNvSpPr txBox="1"/>
          <p:nvPr/>
        </p:nvSpPr>
        <p:spPr bwMode="auto">
          <a:xfrm>
            <a:off x="0" y="764912"/>
            <a:ext cx="5622381" cy="5587325"/>
          </a:xfrm>
          <a:prstGeom prst="rect">
            <a:avLst/>
          </a:prstGeom>
          <a:noFill/>
          <a:ln w="9525">
            <a:noFill/>
            <a:miter lim="800000"/>
          </a:ln>
        </p:spPr>
        <p:txBody>
          <a:bodyPr vert="horz" wrap="square" lIns="91440" tIns="45720" rIns="91440" bIns="45720" numCol="1" anchor="t" anchorCtr="0" compatLnSpc="1"/>
          <a:lstStyle>
            <a:lvl1pPr marL="342900" indent="-342900" algn="l" rtl="0" eaLnBrk="1" fontAlgn="base" hangingPunct="1">
              <a:lnSpc>
                <a:spcPct val="120000"/>
              </a:lnSpc>
              <a:spcBef>
                <a:spcPct val="20000"/>
              </a:spcBef>
              <a:spcAft>
                <a:spcPct val="20000"/>
              </a:spcAft>
              <a:buClr>
                <a:srgbClr val="00B0F0"/>
              </a:buClr>
              <a:buSzPct val="80000"/>
              <a:buFont typeface="Wingdings" panose="05000000000000000000" pitchFamily="2" charset="2"/>
              <a:buChar char="n"/>
              <a:defRPr sz="2000" b="0">
                <a:solidFill>
                  <a:schemeClr val="tx1"/>
                </a:solidFill>
                <a:latin typeface="+mn-ea"/>
                <a:ea typeface="+mn-ea"/>
                <a:cs typeface="+mn-cs"/>
              </a:defRPr>
            </a:lvl1pPr>
            <a:lvl2pPr marL="742950" indent="-285750" algn="l" rtl="0" eaLnBrk="1" fontAlgn="base" hangingPunct="1">
              <a:lnSpc>
                <a:spcPct val="110000"/>
              </a:lnSpc>
              <a:spcBef>
                <a:spcPct val="20000"/>
              </a:spcBef>
              <a:spcAft>
                <a:spcPct val="0"/>
              </a:spcAft>
              <a:buClr>
                <a:srgbClr val="00B050"/>
              </a:buClr>
              <a:buSzPct val="80000"/>
              <a:buFont typeface="Wingdings" panose="05000000000000000000" pitchFamily="2" charset="2"/>
              <a:buChar char="l"/>
              <a:defRPr sz="1800" b="0" baseline="0">
                <a:solidFill>
                  <a:srgbClr val="0000FF"/>
                </a:solidFill>
                <a:latin typeface="+mn-ea"/>
                <a:ea typeface="+mn-ea"/>
              </a:defRPr>
            </a:lvl2pPr>
            <a:lvl3pPr marL="1143000" indent="-228600" algn="just" rtl="0" eaLnBrk="1" fontAlgn="base" hangingPunct="1">
              <a:spcBef>
                <a:spcPct val="20000"/>
              </a:spcBef>
              <a:spcAft>
                <a:spcPct val="0"/>
              </a:spcAft>
              <a:buChar char="•"/>
              <a:defRPr sz="1800">
                <a:solidFill>
                  <a:schemeClr val="tx1"/>
                </a:solidFill>
                <a:latin typeface="+mn-lt"/>
                <a:ea typeface="宋体" panose="02010600030101010101" pitchFamily="2" charset="-122"/>
              </a:defRPr>
            </a:lvl3pPr>
            <a:lvl4pPr marL="1600200" indent="-228600" algn="just" rtl="0" eaLnBrk="1" fontAlgn="base" hangingPunct="1">
              <a:spcBef>
                <a:spcPct val="20000"/>
              </a:spcBef>
              <a:spcAft>
                <a:spcPct val="0"/>
              </a:spcAft>
              <a:buChar char="–"/>
              <a:defRPr sz="1600">
                <a:solidFill>
                  <a:schemeClr val="tx1"/>
                </a:solidFill>
                <a:latin typeface="+mn-lt"/>
                <a:ea typeface="宋体" panose="02010600030101010101" pitchFamily="2" charset="-122"/>
              </a:defRPr>
            </a:lvl4pPr>
            <a:lvl5pPr marL="2057400" indent="-228600" algn="just" rtl="0" eaLnBrk="1" fontAlgn="base" hangingPunct="1">
              <a:spcBef>
                <a:spcPct val="20000"/>
              </a:spcBef>
              <a:spcAft>
                <a:spcPct val="0"/>
              </a:spcAft>
              <a:buChar char="»"/>
              <a:defRPr sz="1600">
                <a:solidFill>
                  <a:schemeClr val="tx1"/>
                </a:solidFill>
                <a:latin typeface="+mn-lt"/>
                <a:ea typeface="宋体" panose="02010600030101010101" pitchFamily="2" charset="-122"/>
              </a:defRPr>
            </a:lvl5pPr>
            <a:lvl6pPr marL="2514600" indent="-228600" algn="just" rtl="0" eaLnBrk="1" fontAlgn="base" hangingPunct="1">
              <a:spcBef>
                <a:spcPct val="20000"/>
              </a:spcBef>
              <a:spcAft>
                <a:spcPct val="0"/>
              </a:spcAft>
              <a:buChar char="»"/>
              <a:defRPr sz="2000">
                <a:solidFill>
                  <a:schemeClr val="tx1"/>
                </a:solidFill>
                <a:latin typeface="+mn-lt"/>
                <a:ea typeface="宋体" panose="02010600030101010101" pitchFamily="2" charset="-122"/>
              </a:defRPr>
            </a:lvl6pPr>
            <a:lvl7pPr marL="2971800" indent="-228600" algn="just" rtl="0" eaLnBrk="1" fontAlgn="base" hangingPunct="1">
              <a:spcBef>
                <a:spcPct val="20000"/>
              </a:spcBef>
              <a:spcAft>
                <a:spcPct val="0"/>
              </a:spcAft>
              <a:buChar char="»"/>
              <a:defRPr sz="2000">
                <a:solidFill>
                  <a:schemeClr val="tx1"/>
                </a:solidFill>
                <a:latin typeface="+mn-lt"/>
                <a:ea typeface="宋体" panose="02010600030101010101" pitchFamily="2" charset="-122"/>
              </a:defRPr>
            </a:lvl7pPr>
            <a:lvl8pPr marL="3429000" indent="-228600" algn="just" rtl="0" eaLnBrk="1" fontAlgn="base" hangingPunct="1">
              <a:spcBef>
                <a:spcPct val="20000"/>
              </a:spcBef>
              <a:spcAft>
                <a:spcPct val="0"/>
              </a:spcAft>
              <a:buChar char="»"/>
              <a:defRPr sz="2000">
                <a:solidFill>
                  <a:schemeClr val="tx1"/>
                </a:solidFill>
                <a:latin typeface="+mn-lt"/>
                <a:ea typeface="宋体" panose="02010600030101010101" pitchFamily="2" charset="-122"/>
              </a:defRPr>
            </a:lvl8pPr>
            <a:lvl9pPr marL="3886200" indent="-228600" algn="just" rtl="0" eaLnBrk="1" fontAlgn="base" hangingPunct="1">
              <a:spcBef>
                <a:spcPct val="20000"/>
              </a:spcBef>
              <a:spcAft>
                <a:spcPct val="0"/>
              </a:spcAft>
              <a:buChar char="»"/>
              <a:defRPr sz="2000">
                <a:solidFill>
                  <a:schemeClr val="tx1"/>
                </a:solidFill>
                <a:latin typeface="+mn-lt"/>
                <a:ea typeface="宋体" panose="02010600030101010101" pitchFamily="2" charset="-122"/>
              </a:defRPr>
            </a:lvl9pPr>
          </a:lstStyle>
          <a:p>
            <a:pPr marL="342900" marR="0" lvl="0" indent="-342900" algn="l" defTabSz="914400" rtl="0" eaLnBrk="1" fontAlgn="base" latinLnBrk="0" hangingPunct="1">
              <a:lnSpc>
                <a:spcPct val="120000"/>
              </a:lnSpc>
              <a:spcBef>
                <a:spcPct val="20000"/>
              </a:spcBef>
              <a:spcAft>
                <a:spcPct val="20000"/>
              </a:spcAft>
              <a:buClr>
                <a:srgbClr val="00B0F0"/>
              </a:buClr>
              <a:buSzPct val="80000"/>
              <a:buFont typeface="Wingdings" panose="05000000000000000000" pitchFamily="2" charset="2"/>
              <a:buChar char="n"/>
              <a:defRPr/>
            </a:pPr>
            <a:r>
              <a:rPr kumimoji="0" lang="en-US" altLang="zh-CN" sz="1600" b="0" i="0" u="none" strike="noStrike" kern="0" cap="none" spc="0" normalizeH="0" baseline="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C</a:t>
            </a:r>
            <a:r>
              <a:rPr kumimoji="0" lang="en-US" altLang="zh-CN" sz="16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charset="-122"/>
                <a:cs typeface="Calibri" panose="020F0502020204030204" pitchFamily="34" charset="0"/>
              </a:rPr>
              <a:t>ircular </a:t>
            </a:r>
            <a:r>
              <a:rPr kumimoji="0" lang="en-US" altLang="zh-CN" sz="1600" b="0" i="0" u="none" strike="noStrike" kern="0" cap="none" spc="0" normalizeH="0" baseline="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E</a:t>
            </a:r>
            <a:r>
              <a:rPr kumimoji="0" lang="en-US" altLang="zh-CN" sz="16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charset="-122"/>
                <a:cs typeface="Calibri" panose="020F0502020204030204" pitchFamily="34" charset="0"/>
              </a:rPr>
              <a:t>lectron-</a:t>
            </a:r>
            <a:r>
              <a:rPr kumimoji="0" lang="en-US" altLang="zh-CN" sz="1600" b="0" i="0" u="none" strike="noStrike" kern="0" cap="none" spc="0" normalizeH="0" baseline="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P</a:t>
            </a:r>
            <a:r>
              <a:rPr kumimoji="0" lang="en-US" altLang="zh-CN" sz="16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charset="-122"/>
                <a:cs typeface="Calibri" panose="020F0502020204030204" pitchFamily="34" charset="0"/>
              </a:rPr>
              <a:t>ositron </a:t>
            </a:r>
            <a:r>
              <a:rPr kumimoji="0" lang="en-US" altLang="zh-CN" sz="1600" b="0" i="0" u="none" strike="noStrike" kern="0" cap="none" spc="0" normalizeH="0" baseline="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C</a:t>
            </a:r>
            <a:r>
              <a:rPr kumimoji="0" lang="en-US" altLang="zh-CN" sz="16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charset="-122"/>
                <a:cs typeface="Calibri" panose="020F0502020204030204" pitchFamily="34" charset="0"/>
              </a:rPr>
              <a:t>ollider (90, 160, 250 GeV)</a:t>
            </a:r>
          </a:p>
          <a:p>
            <a:pPr marR="0" lvl="1" algn="l" defTabSz="914400" rtl="0" eaLnBrk="1" fontAlgn="base" latinLnBrk="0" hangingPunct="1">
              <a:lnSpc>
                <a:spcPct val="110000"/>
              </a:lnSpc>
              <a:spcBef>
                <a:spcPct val="20000"/>
              </a:spcBef>
              <a:spcAft>
                <a:spcPct val="0"/>
              </a:spcAft>
              <a:buClr>
                <a:srgbClr val="00B050"/>
              </a:buClr>
              <a:buSzPct val="80000"/>
              <a:defRPr/>
            </a:pPr>
            <a:r>
              <a:rPr kumimoji="0" lang="en-US" altLang="zh-CN" sz="1400" b="0" i="0" u="none" strike="noStrike" kern="0" cap="none" spc="0" normalizeH="0" baseline="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Higgs factory (10</a:t>
            </a:r>
            <a:r>
              <a:rPr kumimoji="0" lang="en-US" altLang="zh-CN" sz="1400" b="0" i="0" u="none" strike="noStrike" kern="0" cap="none" spc="0" normalizeH="0" baseline="3000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6</a:t>
            </a:r>
            <a:r>
              <a:rPr kumimoji="0" lang="en-US" altLang="zh-CN" sz="1400" b="0" i="0" u="none" strike="noStrike" kern="0" cap="none" spc="0" normalizeH="0" baseline="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 Higgs)</a:t>
            </a:r>
          </a:p>
          <a:p>
            <a:pPr marL="1143000" marR="0" lvl="2" indent="-228600" algn="just" defTabSz="914400" rtl="0" eaLnBrk="1" fontAlgn="base" latinLnBrk="0" hangingPunct="1">
              <a:lnSpc>
                <a:spcPct val="100000"/>
              </a:lnSpc>
              <a:spcBef>
                <a:spcPct val="20000"/>
              </a:spcBef>
              <a:spcAft>
                <a:spcPct val="0"/>
              </a:spcAft>
              <a:buClrTx/>
              <a:buSzTx/>
              <a:buFont typeface="Calibri" panose="020F0502020204030204" pitchFamily="34" charset="0"/>
              <a:buChar char="─"/>
              <a:defRPr/>
            </a:pPr>
            <a:r>
              <a:rPr kumimoji="0" lang="en-US" altLang="zh-CN" sz="14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Precision study of Higgs (</a:t>
            </a:r>
            <a:r>
              <a:rPr kumimoji="0" lang="en-US" altLang="zh-CN" sz="1400" b="0" i="0" u="none" strike="noStrike" kern="0" cap="none" spc="0" normalizeH="0" baseline="0" noProof="0" dirty="0" err="1">
                <a:ln>
                  <a:noFill/>
                </a:ln>
                <a:solidFill>
                  <a:srgbClr val="000000"/>
                </a:solidFill>
                <a:effectLst/>
                <a:uLnTx/>
                <a:uFillTx/>
                <a:latin typeface="Calibri" panose="020F0502020204030204" pitchFamily="34" charset="0"/>
                <a:cs typeface="Calibri" panose="020F0502020204030204" pitchFamily="34" charset="0"/>
              </a:rPr>
              <a:t>m</a:t>
            </a:r>
            <a:r>
              <a:rPr kumimoji="0" lang="en-US" altLang="zh-CN" sz="1400" b="0" i="0" u="none" strike="noStrike" kern="0" cap="none" spc="0" normalizeH="0" baseline="-25000" noProof="0" dirty="0" err="1">
                <a:ln>
                  <a:noFill/>
                </a:ln>
                <a:solidFill>
                  <a:srgbClr val="000000"/>
                </a:solidFill>
                <a:effectLst/>
                <a:uLnTx/>
                <a:uFillTx/>
                <a:latin typeface="Calibri" panose="020F0502020204030204" pitchFamily="34" charset="0"/>
                <a:cs typeface="Calibri" panose="020F0502020204030204" pitchFamily="34" charset="0"/>
              </a:rPr>
              <a:t>H</a:t>
            </a:r>
            <a:r>
              <a:rPr kumimoji="0" lang="en-US" altLang="zh-CN" sz="14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J</a:t>
            </a:r>
            <a:r>
              <a:rPr kumimoji="0" lang="en-US" altLang="zh-CN" sz="1400" b="0" i="0" u="none" strike="noStrike" kern="0" cap="none" spc="0" normalizeH="0" baseline="30000" noProof="0" dirty="0">
                <a:ln>
                  <a:noFill/>
                </a:ln>
                <a:solidFill>
                  <a:srgbClr val="000000"/>
                </a:solidFill>
                <a:effectLst/>
                <a:uLnTx/>
                <a:uFillTx/>
                <a:latin typeface="Calibri" panose="020F0502020204030204" pitchFamily="34" charset="0"/>
                <a:cs typeface="Calibri" panose="020F0502020204030204" pitchFamily="34" charset="0"/>
              </a:rPr>
              <a:t>PC</a:t>
            </a:r>
            <a:r>
              <a:rPr kumimoji="0" lang="en-US" altLang="zh-CN" sz="14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couplings), Similar &amp; complementary to ILC</a:t>
            </a:r>
          </a:p>
          <a:p>
            <a:pPr marL="1143000" marR="0" lvl="2" indent="-228600" algn="just" defTabSz="914400" rtl="0" eaLnBrk="1" fontAlgn="base" latinLnBrk="0" hangingPunct="1">
              <a:lnSpc>
                <a:spcPct val="100000"/>
              </a:lnSpc>
              <a:spcBef>
                <a:spcPct val="20000"/>
              </a:spcBef>
              <a:spcAft>
                <a:spcPct val="0"/>
              </a:spcAft>
              <a:buClrTx/>
              <a:buSzTx/>
              <a:buFont typeface="Calibri" panose="020F0502020204030204" pitchFamily="34" charset="0"/>
              <a:buChar char="─"/>
              <a:defRPr/>
            </a:pPr>
            <a:r>
              <a:rPr kumimoji="0" lang="en-US" altLang="zh-CN" sz="14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Looking for hints of new physics</a:t>
            </a:r>
          </a:p>
          <a:p>
            <a:pPr marR="0" lvl="1" algn="l" defTabSz="914400" rtl="0" eaLnBrk="1" fontAlgn="base" latinLnBrk="0" hangingPunct="1">
              <a:lnSpc>
                <a:spcPct val="110000"/>
              </a:lnSpc>
              <a:spcBef>
                <a:spcPct val="20000"/>
              </a:spcBef>
              <a:spcAft>
                <a:spcPct val="0"/>
              </a:spcAft>
              <a:buClr>
                <a:srgbClr val="00B050"/>
              </a:buClr>
              <a:buSzPct val="80000"/>
              <a:defRPr/>
            </a:pPr>
            <a:r>
              <a:rPr kumimoji="0" lang="en-US" altLang="zh-CN" sz="1400" b="0" i="0" u="none" strike="noStrike" kern="0" cap="none" spc="0" normalizeH="0" baseline="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Z &amp; W factory (10</a:t>
            </a:r>
            <a:r>
              <a:rPr kumimoji="0" lang="en-US" altLang="zh-CN" sz="1400" b="0" i="0" u="none" strike="noStrike" kern="0" cap="none" spc="0" normalizeH="0" baseline="3000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10</a:t>
            </a:r>
            <a:r>
              <a:rPr kumimoji="0" lang="en-US" altLang="zh-CN" sz="1400" b="0" i="0" u="none" strike="noStrike" kern="0" cap="none" spc="0" normalizeH="0" baseline="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 Z</a:t>
            </a:r>
            <a:r>
              <a:rPr kumimoji="0" lang="en-US" altLang="zh-CN" sz="1400" b="0" i="0" u="none" strike="noStrike" kern="0" cap="none" spc="0" normalizeH="0" baseline="3000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0</a:t>
            </a:r>
            <a:r>
              <a:rPr kumimoji="0" lang="en-US" altLang="zh-CN" sz="1400" b="0" i="0" u="none" strike="noStrike" kern="0" cap="none" spc="0" normalizeH="0" baseline="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a:t>
            </a:r>
          </a:p>
          <a:p>
            <a:pPr marL="1143000" marR="0" lvl="2" indent="-228600" algn="just" defTabSz="914400" rtl="0" eaLnBrk="1" fontAlgn="base" latinLnBrk="0" hangingPunct="1">
              <a:lnSpc>
                <a:spcPct val="100000"/>
              </a:lnSpc>
              <a:spcBef>
                <a:spcPct val="20000"/>
              </a:spcBef>
              <a:spcAft>
                <a:spcPct val="0"/>
              </a:spcAft>
              <a:buClrTx/>
              <a:buSzTx/>
              <a:buFont typeface="Calibri" panose="020F0502020204030204" pitchFamily="34" charset="0"/>
              <a:buChar char="─"/>
              <a:defRPr/>
            </a:pPr>
            <a:r>
              <a:rPr kumimoji="0" lang="en-US" altLang="zh-CN" sz="14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Precision test of SM</a:t>
            </a:r>
          </a:p>
          <a:p>
            <a:pPr marL="1143000" marR="0" lvl="2" indent="-228600" algn="just" defTabSz="914400" rtl="0" eaLnBrk="1" fontAlgn="base" latinLnBrk="0" hangingPunct="1">
              <a:lnSpc>
                <a:spcPct val="100000"/>
              </a:lnSpc>
              <a:spcBef>
                <a:spcPct val="20000"/>
              </a:spcBef>
              <a:spcAft>
                <a:spcPct val="0"/>
              </a:spcAft>
              <a:buClrTx/>
              <a:buSzTx/>
              <a:buFont typeface="Calibri" panose="020F0502020204030204" pitchFamily="34" charset="0"/>
              <a:buChar char="─"/>
              <a:defRPr/>
            </a:pPr>
            <a:r>
              <a:rPr kumimoji="0" lang="en-US" altLang="zh-CN" sz="14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Rare decays</a:t>
            </a:r>
          </a:p>
          <a:p>
            <a:pPr marR="0" lvl="1" algn="l" defTabSz="914400" rtl="0" eaLnBrk="1" fontAlgn="base" latinLnBrk="0" hangingPunct="1">
              <a:lnSpc>
                <a:spcPct val="110000"/>
              </a:lnSpc>
              <a:spcBef>
                <a:spcPct val="20000"/>
              </a:spcBef>
              <a:spcAft>
                <a:spcPct val="0"/>
              </a:spcAft>
              <a:buClr>
                <a:srgbClr val="00B050"/>
              </a:buClr>
              <a:buSzPct val="80000"/>
              <a:defRPr/>
            </a:pPr>
            <a:r>
              <a:rPr kumimoji="0" lang="en-US" altLang="zh-CN" sz="1400" b="0" i="0" u="none" strike="noStrike" kern="0" cap="none" spc="0" normalizeH="0" baseline="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rPr>
              <a:t>Flavor factory: b, c and QCD studies</a:t>
            </a:r>
          </a:p>
          <a:p>
            <a:pPr>
              <a:defRPr/>
            </a:pPr>
            <a:r>
              <a:rPr lang="en-US" altLang="zh-CN" sz="1600" kern="0" dirty="0">
                <a:latin typeface="Calibri" panose="020F0502020204030204" pitchFamily="34" charset="0"/>
                <a:ea typeface="微软雅黑" panose="020B0503020204020204" charset="-122"/>
                <a:cs typeface="Calibri" panose="020F0502020204030204" pitchFamily="34" charset="0"/>
              </a:rPr>
              <a:t>Vertex Detector</a:t>
            </a:r>
          </a:p>
          <a:p>
            <a:pPr marL="800100" lvl="1"/>
            <a:r>
              <a:rPr kumimoji="0" lang="en-US" altLang="zh-CN" sz="1200" b="0" i="0" u="none" strike="noStrike" kern="0" cap="none" spc="0" normalizeH="0" baseline="0" noProof="0" dirty="0">
                <a:ln>
                  <a:noFill/>
                </a:ln>
                <a:effectLst/>
                <a:uLnTx/>
                <a:uFillTx/>
                <a:latin typeface="Calibri" panose="020F0502020204030204" pitchFamily="34" charset="0"/>
                <a:ea typeface="微软雅黑" panose="020B0503020204020204" charset="-122"/>
                <a:cs typeface="Calibri" panose="020F0502020204030204" pitchFamily="34" charset="0"/>
              </a:rPr>
              <a:t>High </a:t>
            </a:r>
            <a:r>
              <a:rPr lang="en-US" altLang="zh-CN" sz="1200" kern="0" dirty="0">
                <a:latin typeface="Calibri" panose="020F0502020204030204" pitchFamily="34" charset="0"/>
                <a:ea typeface="微软雅黑" panose="020B0503020204020204" charset="-122"/>
                <a:cs typeface="Calibri" panose="020F0502020204030204" pitchFamily="34" charset="0"/>
              </a:rPr>
              <a:t>spatial</a:t>
            </a:r>
            <a:r>
              <a:rPr kumimoji="0" lang="en-US" altLang="zh-CN" sz="1200" b="0" i="0" u="none" strike="noStrike" kern="0" cap="none" spc="0" normalizeH="0" baseline="0" noProof="0" dirty="0">
                <a:ln>
                  <a:noFill/>
                </a:ln>
                <a:effectLst/>
                <a:uLnTx/>
                <a:uFillTx/>
                <a:latin typeface="Calibri" panose="020F0502020204030204" pitchFamily="34" charset="0"/>
                <a:ea typeface="微软雅黑" panose="020B0503020204020204" charset="-122"/>
                <a:cs typeface="Calibri" panose="020F0502020204030204" pitchFamily="34" charset="0"/>
              </a:rPr>
              <a:t> resolution</a:t>
            </a:r>
          </a:p>
          <a:p>
            <a:pPr marL="800100" lvl="1"/>
            <a:r>
              <a:rPr kumimoji="0" lang="en-US" altLang="zh-CN" sz="1200" b="0" i="0" u="none" strike="noStrike" kern="0" cap="none" spc="0" normalizeH="0" baseline="0" noProof="0" dirty="0">
                <a:ln>
                  <a:noFill/>
                </a:ln>
                <a:effectLst/>
                <a:uLnTx/>
                <a:uFillTx/>
                <a:latin typeface="Calibri" panose="020F0502020204030204" pitchFamily="34" charset="0"/>
                <a:ea typeface="微软雅黑" panose="020B0503020204020204" charset="-122"/>
                <a:cs typeface="Calibri" panose="020F0502020204030204" pitchFamily="34" charset="0"/>
              </a:rPr>
              <a:t>Low power consumption</a:t>
            </a:r>
          </a:p>
          <a:p>
            <a:pPr marL="800100" lvl="1"/>
            <a:r>
              <a:rPr kumimoji="0" lang="en-US" altLang="zh-CN" sz="1200" b="0" i="0" u="none" strike="noStrike" kern="0" cap="none" spc="0" normalizeH="0" baseline="0" noProof="0" dirty="0">
                <a:ln>
                  <a:noFill/>
                </a:ln>
                <a:effectLst/>
                <a:uLnTx/>
                <a:uFillTx/>
                <a:latin typeface="Calibri" panose="020F0502020204030204" pitchFamily="34" charset="0"/>
                <a:ea typeface="微软雅黑" panose="020B0503020204020204" charset="-122"/>
                <a:cs typeface="Calibri" panose="020F0502020204030204" pitchFamily="34" charset="0"/>
              </a:rPr>
              <a:t>Low material</a:t>
            </a:r>
          </a:p>
        </p:txBody>
      </p:sp>
      <p:pic>
        <p:nvPicPr>
          <p:cNvPr id="29" name="图片 28"/>
          <p:cNvPicPr>
            <a:picLocks noChangeAspect="1"/>
          </p:cNvPicPr>
          <p:nvPr/>
        </p:nvPicPr>
        <p:blipFill>
          <a:blip r:embed="rId4"/>
          <a:stretch>
            <a:fillRect/>
          </a:stretch>
        </p:blipFill>
        <p:spPr>
          <a:xfrm>
            <a:off x="6072189" y="949544"/>
            <a:ext cx="6048953" cy="314771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文本框 10">
            <a:extLst>
              <a:ext uri="{FF2B5EF4-FFF2-40B4-BE49-F238E27FC236}">
                <a16:creationId xmlns:a16="http://schemas.microsoft.com/office/drawing/2014/main" id="{9816F9E1-2BC7-40E4-83D6-50CAE51B92F9}"/>
              </a:ext>
            </a:extLst>
          </p:cNvPr>
          <p:cNvSpPr txBox="1"/>
          <p:nvPr/>
        </p:nvSpPr>
        <p:spPr>
          <a:xfrm>
            <a:off x="-2" y="6455353"/>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7" descr="SOIPIXcross_C_BPW.gif"/>
          <p:cNvPicPr>
            <a:picLocks noChangeAspect="1"/>
          </p:cNvPicPr>
          <p:nvPr/>
        </p:nvPicPr>
        <p:blipFill>
          <a:blip r:embed="rId3"/>
          <a:srcRect/>
          <a:stretch>
            <a:fillRect/>
          </a:stretch>
        </p:blipFill>
        <p:spPr bwMode="auto">
          <a:xfrm>
            <a:off x="8442496" y="2664823"/>
            <a:ext cx="3611270" cy="2233561"/>
          </a:xfrm>
          <a:prstGeom prst="rect">
            <a:avLst/>
          </a:prstGeom>
          <a:noFill/>
          <a:ln w="9525">
            <a:noFill/>
            <a:miter lim="800000"/>
            <a:headEnd/>
            <a:tailEnd/>
          </a:ln>
        </p:spPr>
      </p:pic>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827425" y="6445366"/>
            <a:ext cx="293717" cy="39878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3</a:t>
            </a:r>
          </a:p>
        </p:txBody>
      </p:sp>
      <p:sp>
        <p:nvSpPr>
          <p:cNvPr id="24" name="文本框 23"/>
          <p:cNvSpPr txBox="1"/>
          <p:nvPr/>
        </p:nvSpPr>
        <p:spPr>
          <a:xfrm>
            <a:off x="0" y="-3175"/>
            <a:ext cx="9525000" cy="777875"/>
          </a:xfrm>
          <a:prstGeom prst="rect">
            <a:avLst/>
          </a:prstGeom>
          <a:noFill/>
        </p:spPr>
        <p:txBody>
          <a:bodyPr wrap="square" rtlCol="0" anchor="t">
            <a:noAutofit/>
          </a:bodyPr>
          <a:lstStyle/>
          <a:p>
            <a:pPr marL="0" lvl="1" indent="0" algn="l">
              <a:lnSpc>
                <a:spcPct val="150000"/>
              </a:lnSpc>
              <a:buClr>
                <a:schemeClr val="tx1"/>
              </a:buClr>
              <a:buSzPct val="70000"/>
              <a:buFont typeface="Wingdings" panose="05000000000000000000" pitchFamily="2" charset="2"/>
              <a:buNone/>
            </a:pPr>
            <a:r>
              <a:rPr lang="en-US" sz="2800" b="1" dirty="0">
                <a:latin typeface="Times New Roman" panose="02020603050405020304" charset="0"/>
                <a:ea typeface="华文楷体" panose="02010600040101010101" pitchFamily="2" charset="-122"/>
                <a:cs typeface="Times New Roman" panose="02020603050405020304" charset="0"/>
                <a:sym typeface="+mn-ea"/>
              </a:rPr>
              <a:t>1	Introduction——</a:t>
            </a:r>
            <a:r>
              <a:rPr lang="en-US" altLang="zh-CN" sz="2800" b="1" dirty="0">
                <a:latin typeface="Times New Roman" panose="02020603050405020304" charset="0"/>
                <a:ea typeface="华文楷体" panose="02010600040101010101" pitchFamily="2" charset="-122"/>
                <a:cs typeface="Times New Roman" panose="02020603050405020304" charset="0"/>
                <a:sym typeface="+mn-ea"/>
              </a:rPr>
              <a:t>Development of </a:t>
            </a:r>
            <a:r>
              <a:rPr sz="2800" b="1" dirty="0">
                <a:solidFill>
                  <a:schemeClr val="tx1"/>
                </a:solidFill>
                <a:latin typeface="Times New Roman" panose="02020603050405020304" charset="0"/>
                <a:ea typeface="微软雅黑" panose="020B0503020204020204" charset="-122"/>
                <a:cs typeface="Times New Roman" panose="02020603050405020304" charset="0"/>
                <a:sym typeface="+mn-ea"/>
              </a:rPr>
              <a:t>SOI </a:t>
            </a:r>
            <a:r>
              <a:rPr lang="en-US" sz="2800" b="1" dirty="0">
                <a:solidFill>
                  <a:schemeClr val="tx1"/>
                </a:solidFill>
                <a:latin typeface="Times New Roman" panose="02020603050405020304" charset="0"/>
                <a:ea typeface="微软雅黑" panose="020B0503020204020204" charset="-122"/>
                <a:cs typeface="Times New Roman" panose="02020603050405020304" charset="0"/>
                <a:sym typeface="+mn-ea"/>
              </a:rPr>
              <a:t>Pixel Sensor</a:t>
            </a:r>
            <a:endParaRPr lang="en-US" altLang="en-US" sz="2800" b="1" dirty="0">
              <a:solidFill>
                <a:schemeClr val="tx1"/>
              </a:solidFill>
              <a:latin typeface="Times New Roman" panose="02020603050405020304" charset="0"/>
              <a:ea typeface="微软雅黑" panose="020B0503020204020204" charset="-122"/>
              <a:cs typeface="Times New Roman" panose="02020603050405020304" charset="0"/>
              <a:sym typeface="+mn-ea"/>
            </a:endParaRPr>
          </a:p>
        </p:txBody>
      </p:sp>
      <p:sp>
        <p:nvSpPr>
          <p:cNvPr id="14" name="内容占位符 2"/>
          <p:cNvSpPr txBox="1"/>
          <p:nvPr/>
        </p:nvSpPr>
        <p:spPr bwMode="auto">
          <a:xfrm>
            <a:off x="173066" y="774700"/>
            <a:ext cx="11492065" cy="4043348"/>
          </a:xfrm>
          <a:prstGeom prst="rect">
            <a:avLst/>
          </a:prstGeom>
          <a:noFill/>
          <a:ln w="9525">
            <a:noFill/>
            <a:miter lim="800000"/>
          </a:ln>
        </p:spPr>
        <p:txBody>
          <a:bodyPr vert="horz" wrap="square" lIns="91440" tIns="45720" rIns="91440" bIns="45720" numCol="1" anchor="t" anchorCtr="0" compatLnSpc="1"/>
          <a:lstStyle>
            <a:lvl1pPr marL="342900" indent="-342900" algn="l" rtl="0" eaLnBrk="1" fontAlgn="base" hangingPunct="1">
              <a:lnSpc>
                <a:spcPct val="120000"/>
              </a:lnSpc>
              <a:spcBef>
                <a:spcPct val="20000"/>
              </a:spcBef>
              <a:spcAft>
                <a:spcPct val="20000"/>
              </a:spcAft>
              <a:buClr>
                <a:srgbClr val="00B0F0"/>
              </a:buClr>
              <a:buSzPct val="80000"/>
              <a:buFont typeface="Wingdings" panose="05000000000000000000" pitchFamily="2" charset="2"/>
              <a:buChar char="n"/>
              <a:defRPr sz="2000" b="0">
                <a:solidFill>
                  <a:schemeClr val="tx1"/>
                </a:solidFill>
                <a:latin typeface="+mn-ea"/>
                <a:ea typeface="+mn-ea"/>
                <a:cs typeface="+mn-cs"/>
              </a:defRPr>
            </a:lvl1pPr>
            <a:lvl2pPr marL="742950" indent="-285750" algn="l" rtl="0" eaLnBrk="1" fontAlgn="base" hangingPunct="1">
              <a:lnSpc>
                <a:spcPct val="110000"/>
              </a:lnSpc>
              <a:spcBef>
                <a:spcPct val="20000"/>
              </a:spcBef>
              <a:spcAft>
                <a:spcPct val="0"/>
              </a:spcAft>
              <a:buClr>
                <a:srgbClr val="00B050"/>
              </a:buClr>
              <a:buSzPct val="80000"/>
              <a:buFont typeface="Wingdings" panose="05000000000000000000" pitchFamily="2" charset="2"/>
              <a:buChar char="l"/>
              <a:defRPr sz="1800" b="0" baseline="0">
                <a:solidFill>
                  <a:srgbClr val="0000FF"/>
                </a:solidFill>
                <a:latin typeface="+mn-ea"/>
                <a:ea typeface="+mn-ea"/>
              </a:defRPr>
            </a:lvl2pPr>
            <a:lvl3pPr marL="1143000" indent="-228600" algn="just" rtl="0" eaLnBrk="1" fontAlgn="base" hangingPunct="1">
              <a:spcBef>
                <a:spcPct val="20000"/>
              </a:spcBef>
              <a:spcAft>
                <a:spcPct val="0"/>
              </a:spcAft>
              <a:buChar char="•"/>
              <a:defRPr sz="1800">
                <a:solidFill>
                  <a:schemeClr val="tx1"/>
                </a:solidFill>
                <a:latin typeface="+mn-lt"/>
                <a:ea typeface="宋体" panose="02010600030101010101" pitchFamily="2" charset="-122"/>
              </a:defRPr>
            </a:lvl3pPr>
            <a:lvl4pPr marL="1600200" indent="-228600" algn="just" rtl="0" eaLnBrk="1" fontAlgn="base" hangingPunct="1">
              <a:spcBef>
                <a:spcPct val="20000"/>
              </a:spcBef>
              <a:spcAft>
                <a:spcPct val="0"/>
              </a:spcAft>
              <a:buChar char="–"/>
              <a:defRPr sz="1600">
                <a:solidFill>
                  <a:schemeClr val="tx1"/>
                </a:solidFill>
                <a:latin typeface="+mn-lt"/>
                <a:ea typeface="宋体" panose="02010600030101010101" pitchFamily="2" charset="-122"/>
              </a:defRPr>
            </a:lvl4pPr>
            <a:lvl5pPr marL="2057400" indent="-228600" algn="just" rtl="0" eaLnBrk="1" fontAlgn="base" hangingPunct="1">
              <a:spcBef>
                <a:spcPct val="20000"/>
              </a:spcBef>
              <a:spcAft>
                <a:spcPct val="0"/>
              </a:spcAft>
              <a:buChar char="»"/>
              <a:defRPr sz="1600">
                <a:solidFill>
                  <a:schemeClr val="tx1"/>
                </a:solidFill>
                <a:latin typeface="+mn-lt"/>
                <a:ea typeface="宋体" panose="02010600030101010101" pitchFamily="2" charset="-122"/>
              </a:defRPr>
            </a:lvl5pPr>
            <a:lvl6pPr marL="2514600" indent="-228600" algn="just" rtl="0" eaLnBrk="1" fontAlgn="base" hangingPunct="1">
              <a:spcBef>
                <a:spcPct val="20000"/>
              </a:spcBef>
              <a:spcAft>
                <a:spcPct val="0"/>
              </a:spcAft>
              <a:buChar char="»"/>
              <a:defRPr sz="2000">
                <a:solidFill>
                  <a:schemeClr val="tx1"/>
                </a:solidFill>
                <a:latin typeface="+mn-lt"/>
                <a:ea typeface="宋体" panose="02010600030101010101" pitchFamily="2" charset="-122"/>
              </a:defRPr>
            </a:lvl6pPr>
            <a:lvl7pPr marL="2971800" indent="-228600" algn="just" rtl="0" eaLnBrk="1" fontAlgn="base" hangingPunct="1">
              <a:spcBef>
                <a:spcPct val="20000"/>
              </a:spcBef>
              <a:spcAft>
                <a:spcPct val="0"/>
              </a:spcAft>
              <a:buChar char="»"/>
              <a:defRPr sz="2000">
                <a:solidFill>
                  <a:schemeClr val="tx1"/>
                </a:solidFill>
                <a:latin typeface="+mn-lt"/>
                <a:ea typeface="宋体" panose="02010600030101010101" pitchFamily="2" charset="-122"/>
              </a:defRPr>
            </a:lvl7pPr>
            <a:lvl8pPr marL="3429000" indent="-228600" algn="just" rtl="0" eaLnBrk="1" fontAlgn="base" hangingPunct="1">
              <a:spcBef>
                <a:spcPct val="20000"/>
              </a:spcBef>
              <a:spcAft>
                <a:spcPct val="0"/>
              </a:spcAft>
              <a:buChar char="»"/>
              <a:defRPr sz="2000">
                <a:solidFill>
                  <a:schemeClr val="tx1"/>
                </a:solidFill>
                <a:latin typeface="+mn-lt"/>
                <a:ea typeface="宋体" panose="02010600030101010101" pitchFamily="2" charset="-122"/>
              </a:defRPr>
            </a:lvl8pPr>
            <a:lvl9pPr marL="3886200" indent="-228600" algn="just" rtl="0" eaLnBrk="1" fontAlgn="base" hangingPunct="1">
              <a:spcBef>
                <a:spcPct val="20000"/>
              </a:spcBef>
              <a:spcAft>
                <a:spcPct val="0"/>
              </a:spcAft>
              <a:buChar char="»"/>
              <a:defRPr sz="2000">
                <a:solidFill>
                  <a:schemeClr val="tx1"/>
                </a:solidFill>
                <a:latin typeface="+mn-lt"/>
                <a:ea typeface="宋体" panose="02010600030101010101" pitchFamily="2" charset="-122"/>
              </a:defRPr>
            </a:lvl9pPr>
          </a:lstStyle>
          <a:p>
            <a:pPr marL="342900" marR="0" lvl="0" indent="-342900" algn="l" defTabSz="914400" rtl="0" eaLnBrk="1" fontAlgn="base" latinLnBrk="0" hangingPunct="1">
              <a:lnSpc>
                <a:spcPct val="120000"/>
              </a:lnSpc>
              <a:spcBef>
                <a:spcPct val="20000"/>
              </a:spcBef>
              <a:spcAft>
                <a:spcPct val="20000"/>
              </a:spcAft>
              <a:buClr>
                <a:srgbClr val="00B0F0"/>
              </a:buClr>
              <a:buSzPct val="80000"/>
              <a:buFont typeface="Wingdings" panose="05000000000000000000" pitchFamily="2" charset="2"/>
              <a:buChar char="n"/>
              <a:defRPr/>
            </a:pPr>
            <a:r>
              <a:rPr kumimoji="0" lang="en-US" altLang="zh-CN" sz="20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charset="-122"/>
                <a:cs typeface="Calibri" panose="020F0502020204030204" pitchFamily="34" charset="0"/>
              </a:rPr>
              <a:t>Sandwich structure</a:t>
            </a:r>
          </a:p>
          <a:p>
            <a:pPr lvl="1">
              <a:defRPr/>
            </a:pPr>
            <a:r>
              <a:rPr lang="en-US" altLang="zh-CN" kern="0" dirty="0">
                <a:solidFill>
                  <a:srgbClr val="000000"/>
                </a:solidFill>
                <a:latin typeface="Calibri" panose="020F0502020204030204" pitchFamily="34" charset="0"/>
                <a:ea typeface="微软雅黑" panose="020B0503020204020204" charset="-122"/>
                <a:cs typeface="Calibri" panose="020F0502020204030204" pitchFamily="34" charset="0"/>
              </a:rPr>
              <a:t>Top: Independent signal processing circuit with pixels as the unit (Device Layer), inherits the advantages of SOI integrated circuits</a:t>
            </a:r>
          </a:p>
          <a:p>
            <a:pPr marL="742950" marR="0" lvl="1" indent="-285750" algn="l" defTabSz="914400" rtl="0" eaLnBrk="1" fontAlgn="base" latinLnBrk="0" hangingPunct="1">
              <a:lnSpc>
                <a:spcPct val="110000"/>
              </a:lnSpc>
              <a:spcBef>
                <a:spcPct val="20000"/>
              </a:spcBef>
              <a:spcAft>
                <a:spcPct val="0"/>
              </a:spcAft>
              <a:buClr>
                <a:srgbClr val="00B050"/>
              </a:buClr>
              <a:buSzPct val="80000"/>
              <a:buFont typeface="Wingdings" panose="05000000000000000000" pitchFamily="2" charset="2"/>
              <a:buChar char="l"/>
              <a:defRPr/>
            </a:pPr>
            <a:r>
              <a:rPr kumimoji="0" lang="en-US" altLang="zh-CN" sz="18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charset="-122"/>
                <a:cs typeface="Calibri" panose="020F0502020204030204" pitchFamily="34" charset="0"/>
              </a:rPr>
              <a:t>Middle: </a:t>
            </a:r>
            <a:r>
              <a:rPr kumimoji="0" lang="en-US" altLang="zh-CN" sz="1800" b="1" i="0" u="none" strike="noStrike" kern="0" cap="none" spc="0" normalizeH="0" baseline="0" noProof="0" dirty="0">
                <a:ln>
                  <a:noFill/>
                </a:ln>
                <a:solidFill>
                  <a:schemeClr val="tx1"/>
                </a:solidFill>
                <a:effectLst/>
                <a:uLnTx/>
                <a:uFillTx/>
                <a:latin typeface="Calibri" panose="020F0502020204030204" pitchFamily="34" charset="0"/>
                <a:ea typeface="微软雅黑" panose="020B0503020204020204" charset="-122"/>
                <a:cs typeface="Calibri" panose="020F0502020204030204" pitchFamily="34" charset="0"/>
              </a:rPr>
              <a:t>SiO</a:t>
            </a:r>
            <a:r>
              <a:rPr kumimoji="0" lang="en-US" altLang="zh-CN" sz="1800" b="1" i="0" u="none" strike="noStrike" kern="0" cap="none" spc="0" normalizeH="0" baseline="-25000" noProof="0" dirty="0">
                <a:ln>
                  <a:noFill/>
                </a:ln>
                <a:solidFill>
                  <a:schemeClr val="tx1"/>
                </a:solidFill>
                <a:effectLst/>
                <a:uLnTx/>
                <a:uFillTx/>
                <a:latin typeface="Calibri" panose="020F0502020204030204" pitchFamily="34" charset="0"/>
                <a:ea typeface="微软雅黑" panose="020B0503020204020204" charset="-122"/>
                <a:cs typeface="Calibri" panose="020F0502020204030204" pitchFamily="34" charset="0"/>
              </a:rPr>
              <a:t>2</a:t>
            </a:r>
            <a:r>
              <a:rPr kumimoji="0" lang="en-US" altLang="zh-CN" sz="1800" b="1"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charset="-122"/>
                <a:cs typeface="Calibri" panose="020F0502020204030204" pitchFamily="34" charset="0"/>
              </a:rPr>
              <a:t> insulation layer </a:t>
            </a:r>
            <a:r>
              <a:rPr kumimoji="0" lang="en-US" altLang="zh-CN" sz="18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charset="-122"/>
                <a:cs typeface="Calibri" panose="020F0502020204030204" pitchFamily="34" charset="0"/>
              </a:rPr>
              <a:t>(metal via array for one-to-one electrical connection)</a:t>
            </a:r>
          </a:p>
          <a:p>
            <a:pPr marL="742950" marR="0" lvl="1" indent="-285750" algn="l" defTabSz="914400" rtl="0" eaLnBrk="1" fontAlgn="base" latinLnBrk="0" hangingPunct="1">
              <a:lnSpc>
                <a:spcPct val="110000"/>
              </a:lnSpc>
              <a:spcBef>
                <a:spcPct val="20000"/>
              </a:spcBef>
              <a:spcAft>
                <a:spcPct val="0"/>
              </a:spcAft>
              <a:buClr>
                <a:srgbClr val="00B050"/>
              </a:buClr>
              <a:buSzPct val="80000"/>
              <a:buFont typeface="Wingdings" panose="05000000000000000000" pitchFamily="2" charset="2"/>
              <a:buChar char="l"/>
              <a:defRPr/>
            </a:pPr>
            <a:r>
              <a:rPr kumimoji="0" lang="en-US" altLang="zh-CN" sz="1800" b="0" i="0" u="none" strike="noStrike" kern="0" cap="none" spc="0" normalizeH="0" baseline="0" noProof="0" dirty="0">
                <a:ln>
                  <a:noFill/>
                </a:ln>
                <a:solidFill>
                  <a:srgbClr val="000000"/>
                </a:solidFill>
                <a:effectLst/>
                <a:uLnTx/>
                <a:uFillTx/>
                <a:latin typeface="Calibri" panose="020F0502020204030204" pitchFamily="34" charset="0"/>
                <a:ea typeface="微软雅黑" panose="020B0503020204020204" charset="-122"/>
                <a:cs typeface="Calibri" panose="020F0502020204030204" pitchFamily="34" charset="0"/>
              </a:rPr>
              <a:t>Bottom: Sensor diode array with pixels as the unit</a:t>
            </a:r>
            <a:endParaRPr kumimoji="0" lang="en-US" altLang="zh-CN" sz="1800" b="0" i="0" u="none" strike="noStrike" kern="0" cap="none" spc="0" normalizeH="0" baseline="0" noProof="0" dirty="0">
              <a:ln>
                <a:noFill/>
              </a:ln>
              <a:solidFill>
                <a:srgbClr val="0000FF"/>
              </a:solidFill>
              <a:effectLst/>
              <a:uLnTx/>
              <a:uFillTx/>
              <a:latin typeface="Calibri" panose="020F0502020204030204" pitchFamily="34" charset="0"/>
              <a:ea typeface="微软雅黑" panose="020B0503020204020204" charset="-122"/>
              <a:cs typeface="Calibri" panose="020F0502020204030204" pitchFamily="34" charset="0"/>
            </a:endParaRPr>
          </a:p>
          <a:p>
            <a:pPr lvl="0"/>
            <a:r>
              <a:rPr lang="en-US" altLang="zh-CN" b="1" kern="0" dirty="0">
                <a:solidFill>
                  <a:srgbClr val="000000"/>
                </a:solidFill>
                <a:latin typeface="Calibri" panose="020F0502020204030204" pitchFamily="34" charset="0"/>
                <a:ea typeface="微软雅黑" panose="020B0503020204020204" charset="-122"/>
                <a:cs typeface="Calibri" panose="020F0502020204030204" pitchFamily="34" charset="0"/>
              </a:rPr>
              <a:t>200 nm </a:t>
            </a:r>
            <a:r>
              <a:rPr lang="en-US" altLang="zh-CN" kern="0" dirty="0">
                <a:solidFill>
                  <a:srgbClr val="000000"/>
                </a:solidFill>
                <a:latin typeface="Calibri" panose="020F0502020204030204" pitchFamily="34" charset="0"/>
                <a:ea typeface="微软雅黑" panose="020B0503020204020204" charset="-122"/>
                <a:cs typeface="Calibri" panose="020F0502020204030204" pitchFamily="34" charset="0"/>
              </a:rPr>
              <a:t>FD-SOI CMOS process</a:t>
            </a:r>
            <a:r>
              <a:rPr lang="zh-CN" altLang="en-US" kern="0" dirty="0">
                <a:solidFill>
                  <a:srgbClr val="000000"/>
                </a:solidFill>
                <a:latin typeface="Calibri" panose="020F0502020204030204" pitchFamily="34" charset="0"/>
                <a:ea typeface="微软雅黑" panose="020B0503020204020204" charset="-122"/>
                <a:cs typeface="Calibri" panose="020F0502020204030204" pitchFamily="34" charset="0"/>
              </a:rPr>
              <a:t>（ </a:t>
            </a:r>
            <a:r>
              <a:rPr lang="en-US" altLang="zh-CN" kern="0" dirty="0">
                <a:solidFill>
                  <a:srgbClr val="000000"/>
                </a:solidFill>
                <a:latin typeface="Calibri" panose="020F0502020204030204" pitchFamily="34" charset="0"/>
                <a:ea typeface="微软雅黑" panose="020B0503020204020204" charset="-122"/>
                <a:cs typeface="Calibri" panose="020F0502020204030204" pitchFamily="34" charset="0"/>
              </a:rPr>
              <a:t>Device Layer</a:t>
            </a:r>
            <a:r>
              <a:rPr lang="zh-CN" altLang="en-US" kern="0" dirty="0">
                <a:solidFill>
                  <a:srgbClr val="000000"/>
                </a:solidFill>
                <a:latin typeface="Calibri" panose="020F0502020204030204" pitchFamily="34" charset="0"/>
                <a:ea typeface="微软雅黑" panose="020B0503020204020204" charset="-122"/>
                <a:cs typeface="Calibri" panose="020F0502020204030204" pitchFamily="34" charset="0"/>
              </a:rPr>
              <a:t>）</a:t>
            </a:r>
            <a:endParaRPr lang="en-US" altLang="zh-CN" kern="0" dirty="0">
              <a:solidFill>
                <a:srgbClr val="000000"/>
              </a:solidFill>
              <a:latin typeface="Calibri" panose="020F0502020204030204" pitchFamily="34" charset="0"/>
              <a:ea typeface="微软雅黑" panose="020B0503020204020204" charset="-122"/>
              <a:cs typeface="Calibri" panose="020F0502020204030204" pitchFamily="34" charset="0"/>
            </a:endParaRPr>
          </a:p>
          <a:p>
            <a:pPr lvl="1"/>
            <a:r>
              <a:rPr lang="en-US" altLang="zh-CN" kern="0" dirty="0">
                <a:latin typeface="Calibri" panose="020F0502020204030204" pitchFamily="34" charset="0"/>
                <a:ea typeface="微软雅黑" panose="020B0503020204020204" charset="-122"/>
                <a:cs typeface="Calibri" panose="020F0502020204030204" pitchFamily="34" charset="0"/>
              </a:rPr>
              <a:t>Low leakage low power applications</a:t>
            </a:r>
          </a:p>
          <a:p>
            <a:pPr lvl="1"/>
            <a:r>
              <a:rPr lang="en-US" altLang="zh-CN" kern="0" dirty="0">
                <a:latin typeface="Calibri" panose="020F0502020204030204" pitchFamily="34" charset="0"/>
                <a:ea typeface="微软雅黑" panose="020B0503020204020204" charset="-122"/>
                <a:cs typeface="Calibri" panose="020F0502020204030204" pitchFamily="34" charset="0"/>
              </a:rPr>
              <a:t>1 Poly 5 Metal layers</a:t>
            </a:r>
          </a:p>
          <a:p>
            <a:pPr lvl="1"/>
            <a:r>
              <a:rPr lang="en-US" altLang="zh-CN" kern="0" dirty="0">
                <a:latin typeface="Calibri" panose="020F0502020204030204" pitchFamily="34" charset="0"/>
                <a:ea typeface="微软雅黑" panose="020B0503020204020204" charset="-122"/>
                <a:cs typeface="Calibri" panose="020F0502020204030204" pitchFamily="34" charset="0"/>
              </a:rPr>
              <a:t>MIM Capacitor (1.5 </a:t>
            </a:r>
            <a:r>
              <a:rPr lang="en-US" altLang="zh-CN" kern="0" dirty="0" err="1">
                <a:latin typeface="Calibri" panose="020F0502020204030204" pitchFamily="34" charset="0"/>
                <a:ea typeface="微软雅黑" panose="020B0503020204020204" charset="-122"/>
                <a:cs typeface="Calibri" panose="020F0502020204030204" pitchFamily="34" charset="0"/>
              </a:rPr>
              <a:t>fF</a:t>
            </a:r>
            <a:r>
              <a:rPr lang="en-US" altLang="zh-CN" kern="0" dirty="0">
                <a:latin typeface="Calibri" panose="020F0502020204030204" pitchFamily="34" charset="0"/>
                <a:ea typeface="微软雅黑" panose="020B0503020204020204" charset="-122"/>
                <a:cs typeface="Calibri" panose="020F0502020204030204" pitchFamily="34" charset="0"/>
              </a:rPr>
              <a:t>/um</a:t>
            </a:r>
            <a:r>
              <a:rPr lang="en-US" altLang="zh-CN" kern="0" baseline="30000" dirty="0">
                <a:latin typeface="Calibri" panose="020F0502020204030204" pitchFamily="34" charset="0"/>
                <a:ea typeface="微软雅黑" panose="020B0503020204020204" charset="-122"/>
                <a:cs typeface="Calibri" panose="020F0502020204030204" pitchFamily="34" charset="0"/>
              </a:rPr>
              <a:t>2</a:t>
            </a:r>
            <a:r>
              <a:rPr lang="en-US" altLang="zh-CN" kern="0" dirty="0">
                <a:latin typeface="Calibri" panose="020F0502020204030204" pitchFamily="34" charset="0"/>
                <a:ea typeface="微软雅黑" panose="020B0503020204020204" charset="-122"/>
                <a:cs typeface="Calibri" panose="020F0502020204030204" pitchFamily="34" charset="0"/>
              </a:rPr>
              <a:t>), DMOS</a:t>
            </a:r>
          </a:p>
          <a:p>
            <a:pPr lvl="1"/>
            <a:r>
              <a:rPr lang="en-US" altLang="zh-CN" kern="0" dirty="0">
                <a:latin typeface="Calibri" panose="020F0502020204030204" pitchFamily="34" charset="0"/>
                <a:ea typeface="微软雅黑" panose="020B0503020204020204" charset="-122"/>
                <a:cs typeface="Calibri" panose="020F0502020204030204" pitchFamily="34" charset="0"/>
              </a:rPr>
              <a:t>Core voltage = 1.8 V, IO voltage = 1.8/3.3 V</a:t>
            </a:r>
          </a:p>
          <a:p>
            <a:pPr lvl="1"/>
            <a:r>
              <a:rPr lang="en-US" altLang="zh-CN" b="1" kern="0" dirty="0">
                <a:latin typeface="Calibri" panose="020F0502020204030204" pitchFamily="34" charset="0"/>
                <a:ea typeface="微软雅黑" panose="020B0503020204020204" charset="-122"/>
                <a:cs typeface="Calibri" panose="020F0502020204030204" pitchFamily="34" charset="0"/>
              </a:rPr>
              <a:t>PDK (Process Design Kit) customized for charged particle and X-ray detection</a:t>
            </a:r>
          </a:p>
          <a:p>
            <a:r>
              <a:rPr kumimoji="0" lang="en-US" altLang="zh-CN" sz="1800" b="1" i="0" u="none" strike="noStrike" kern="0" cap="none" spc="0" normalizeH="0" baseline="0" noProof="0" dirty="0">
                <a:ln>
                  <a:noFill/>
                </a:ln>
                <a:solidFill>
                  <a:srgbClr val="C00000"/>
                </a:solidFill>
                <a:effectLst/>
                <a:uLnTx/>
                <a:uFillTx/>
                <a:latin typeface="Calibri" panose="020F0502020204030204" pitchFamily="34" charset="0"/>
                <a:ea typeface="微软雅黑" panose="020B0503020204020204" charset="-122"/>
                <a:cs typeface="Calibri" panose="020F0502020204030204" pitchFamily="34" charset="0"/>
              </a:rPr>
              <a:t>Flip-chip: Increase integration by using flip-chip technology (3D-SOI)</a:t>
            </a:r>
          </a:p>
        </p:txBody>
      </p:sp>
      <p:sp>
        <p:nvSpPr>
          <p:cNvPr id="9" name="文本框 8">
            <a:extLst>
              <a:ext uri="{FF2B5EF4-FFF2-40B4-BE49-F238E27FC236}">
                <a16:creationId xmlns:a16="http://schemas.microsoft.com/office/drawing/2014/main" id="{575D9653-9DCE-45C7-AEDD-782535F146AC}"/>
              </a:ext>
            </a:extLst>
          </p:cNvPr>
          <p:cNvSpPr txBox="1"/>
          <p:nvPr/>
        </p:nvSpPr>
        <p:spPr>
          <a:xfrm>
            <a:off x="-2" y="6455353"/>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91" y="702764"/>
            <a:ext cx="7172955" cy="5103219"/>
          </a:xfrm>
          <a:prstGeom prst="rect">
            <a:avLst/>
          </a:prstGeom>
          <a:noFill/>
        </p:spPr>
        <p:txBody>
          <a:bodyPr wrap="square" rtlCol="0" anchor="t">
            <a:noAutofit/>
          </a:bodyPr>
          <a:lstStyle/>
          <a:p>
            <a:pPr lvl="0" indent="-342900" algn="just">
              <a:spcBef>
                <a:spcPts val="0"/>
              </a:spcBef>
              <a:buClr>
                <a:schemeClr val="accent5"/>
              </a:buClr>
              <a:buSzPct val="80000"/>
              <a:buFont typeface="Wingdings" panose="05000000000000000000" pitchFamily="2" charset="2"/>
              <a:buChar char="n"/>
            </a:pPr>
            <a:r>
              <a:rPr lang="en-US" altLang="zh-CN" dirty="0">
                <a:latin typeface="Calibri" panose="020F0502020204030204" pitchFamily="34" charset="0"/>
                <a:ea typeface="微软雅黑" panose="020B0503020204020204" charset="-122"/>
                <a:cs typeface="Calibri" panose="020F0502020204030204" pitchFamily="34" charset="0"/>
                <a:sym typeface="+mn-ea"/>
              </a:rPr>
              <a:t>3D Vertical Integration</a:t>
            </a:r>
          </a:p>
          <a:p>
            <a:pPr lvl="2" indent="-342900" algn="just">
              <a:buClr>
                <a:schemeClr val="accent6"/>
              </a:buClr>
              <a:buSzPct val="80000"/>
              <a:buFont typeface="Wingdings" panose="05000000000000000000" pitchFamily="2" charset="2"/>
              <a:buChar char="l"/>
            </a:pPr>
            <a:r>
              <a:rPr lang="en-US" altLang="zh-CN" sz="1600" b="1" dirty="0">
                <a:latin typeface="Calibri" panose="020F0502020204030204" pitchFamily="34" charset="0"/>
                <a:ea typeface="微软雅黑" panose="020B0503020204020204" charset="-122"/>
                <a:cs typeface="Calibri" panose="020F0502020204030204" pitchFamily="34" charset="0"/>
                <a:sym typeface="+mn-ea"/>
              </a:rPr>
              <a:t>Reduce pixel size </a:t>
            </a:r>
            <a:r>
              <a:rPr lang="en-US" altLang="zh-CN" sz="1600" dirty="0">
                <a:latin typeface="Calibri" panose="020F0502020204030204" pitchFamily="34" charset="0"/>
                <a:ea typeface="微软雅黑" panose="020B0503020204020204" charset="-122"/>
                <a:cs typeface="Calibri" panose="020F0502020204030204" pitchFamily="34" charset="0"/>
                <a:sym typeface="+mn-ea"/>
              </a:rPr>
              <a:t>to achieve </a:t>
            </a:r>
            <a:r>
              <a:rPr lang="en-US" altLang="zh-CN" sz="1600" b="1" dirty="0">
                <a:latin typeface="Calibri" panose="020F0502020204030204" pitchFamily="34" charset="0"/>
                <a:ea typeface="微软雅黑" panose="020B0503020204020204" charset="-122"/>
                <a:cs typeface="Calibri" panose="020F0502020204030204" pitchFamily="34" charset="0"/>
                <a:sym typeface="+mn-ea"/>
              </a:rPr>
              <a:t>high spatial resolution</a:t>
            </a:r>
          </a:p>
          <a:p>
            <a:pPr lvl="2" indent="-342900" algn="just">
              <a:buClr>
                <a:schemeClr val="accent6"/>
              </a:buClr>
              <a:buSzPct val="80000"/>
              <a:buFont typeface="Wingdings" panose="05000000000000000000" pitchFamily="2" charset="2"/>
              <a:buChar char="l"/>
            </a:pPr>
            <a:r>
              <a:rPr lang="en-US" altLang="zh-CN" sz="1600" dirty="0">
                <a:latin typeface="Calibri" panose="020F0502020204030204" pitchFamily="34" charset="0"/>
                <a:ea typeface="微软雅黑" panose="020B0503020204020204" charset="-122"/>
                <a:cs typeface="Calibri" panose="020F0502020204030204" pitchFamily="34" charset="0"/>
                <a:sym typeface="+mn-ea"/>
              </a:rPr>
              <a:t>Increase integration for a </a:t>
            </a:r>
            <a:r>
              <a:rPr lang="en-US" altLang="zh-CN" sz="1600" b="1" dirty="0">
                <a:latin typeface="Calibri" panose="020F0502020204030204" pitchFamily="34" charset="0"/>
                <a:ea typeface="微软雅黑" panose="020B0503020204020204" charset="-122"/>
                <a:cs typeface="Calibri" panose="020F0502020204030204" pitchFamily="34" charset="0"/>
                <a:sym typeface="+mn-ea"/>
              </a:rPr>
              <a:t>superior readout scheme </a:t>
            </a:r>
            <a:r>
              <a:rPr lang="en-US" altLang="zh-CN" sz="1600" dirty="0">
                <a:latin typeface="Calibri" panose="020F0502020204030204" pitchFamily="34" charset="0"/>
                <a:ea typeface="微软雅黑" panose="020B0503020204020204" charset="-122"/>
                <a:cs typeface="Calibri" panose="020F0502020204030204" pitchFamily="34" charset="0"/>
                <a:sym typeface="+mn-ea"/>
              </a:rPr>
              <a:t>(time stamp + low power consumption)</a:t>
            </a:r>
          </a:p>
          <a:p>
            <a:pPr lvl="2" indent="-342900" algn="just">
              <a:buClr>
                <a:schemeClr val="accent6"/>
              </a:buClr>
              <a:buSzPct val="80000"/>
              <a:buFont typeface="Wingdings" panose="05000000000000000000" pitchFamily="2" charset="2"/>
              <a:buChar char="l"/>
            </a:pPr>
            <a:r>
              <a:rPr lang="en-US" altLang="zh-CN" sz="1600" dirty="0">
                <a:latin typeface="Calibri" panose="020F0502020204030204" pitchFamily="34" charset="0"/>
                <a:ea typeface="微软雅黑" panose="020B0503020204020204" charset="-122"/>
                <a:cs typeface="Calibri" panose="020F0502020204030204" pitchFamily="34" charset="0"/>
                <a:sym typeface="+mn-ea"/>
              </a:rPr>
              <a:t>Provide superior </a:t>
            </a:r>
            <a:r>
              <a:rPr lang="en-US" altLang="zh-CN" sz="1600" b="1" dirty="0">
                <a:latin typeface="Calibri" panose="020F0502020204030204" pitchFamily="34" charset="0"/>
                <a:ea typeface="微软雅黑" panose="020B0503020204020204" charset="-122"/>
                <a:cs typeface="Calibri" panose="020F0502020204030204" pitchFamily="34" charset="0"/>
                <a:sym typeface="+mn-ea"/>
              </a:rPr>
              <a:t>detection performance</a:t>
            </a:r>
          </a:p>
          <a:p>
            <a:pPr indent="-342900" algn="just">
              <a:buClr>
                <a:schemeClr val="accent5"/>
              </a:buClr>
              <a:buSzPct val="80000"/>
              <a:buFont typeface="Wingdings" panose="05000000000000000000" pitchFamily="2" charset="2"/>
              <a:buChar char="n"/>
            </a:pPr>
            <a:r>
              <a:rPr lang="en-US" altLang="zh-CN" dirty="0">
                <a:latin typeface="Calibri" panose="020F0502020204030204" pitchFamily="34" charset="0"/>
                <a:ea typeface="微软雅黑" panose="020B0503020204020204" charset="-122"/>
                <a:cs typeface="Calibri" panose="020F0502020204030204" pitchFamily="34" charset="0"/>
                <a:sym typeface="+mn-ea"/>
              </a:rPr>
              <a:t>CPV-4 is the first trial of 3D design</a:t>
            </a:r>
            <a:endParaRPr lang="zh-CN" altLang="en-US" dirty="0">
              <a:latin typeface="Calibri" panose="020F0502020204030204" pitchFamily="34" charset="0"/>
              <a:ea typeface="微软雅黑" panose="020B0503020204020204" charset="-122"/>
              <a:cs typeface="Calibri" panose="020F0502020204030204" pitchFamily="34" charset="0"/>
              <a:sym typeface="+mn-ea"/>
            </a:endParaRPr>
          </a:p>
          <a:p>
            <a:pPr lvl="2" indent="-342900" algn="just">
              <a:buClr>
                <a:schemeClr val="accent6"/>
              </a:buClr>
              <a:buSzPct val="80000"/>
              <a:buFont typeface="Wingdings" panose="05000000000000000000" pitchFamily="2" charset="2"/>
              <a:buChar char="l"/>
            </a:pPr>
            <a:r>
              <a:rPr lang="en-US" altLang="zh-CN" sz="1600" b="1" dirty="0">
                <a:latin typeface="Calibri" panose="020F0502020204030204" pitchFamily="34" charset="0"/>
                <a:ea typeface="微软雅黑" panose="020B0503020204020204" charset="-122"/>
                <a:cs typeface="Calibri" panose="020F0502020204030204" pitchFamily="34" charset="0"/>
                <a:sym typeface="+mn-ea"/>
              </a:rPr>
              <a:t>Upper Chip</a:t>
            </a:r>
            <a:r>
              <a:rPr lang="zh-CN" altLang="en-US" sz="1600" b="1" dirty="0">
                <a:latin typeface="Calibri" panose="020F0502020204030204" pitchFamily="34" charset="0"/>
                <a:ea typeface="微软雅黑" panose="020B0503020204020204" charset="-122"/>
                <a:cs typeface="Calibri" panose="020F0502020204030204" pitchFamily="34" charset="0"/>
                <a:sym typeface="+mn-ea"/>
              </a:rPr>
              <a:t>：</a:t>
            </a:r>
            <a:r>
              <a:rPr lang="en-US" altLang="zh-CN" sz="1600" b="1" dirty="0">
                <a:latin typeface="Calibri" panose="020F0502020204030204" pitchFamily="34" charset="0"/>
                <a:ea typeface="微软雅黑" panose="020B0503020204020204" charset="-122"/>
                <a:cs typeface="Calibri" panose="020F0502020204030204" pitchFamily="34" charset="0"/>
                <a:sym typeface="+mn-ea"/>
              </a:rPr>
              <a:t>Pixel logic </a:t>
            </a:r>
            <a:r>
              <a:rPr lang="en-US" altLang="zh-CN" sz="1600" dirty="0">
                <a:latin typeface="Calibri" panose="020F0502020204030204" pitchFamily="34" charset="0"/>
                <a:ea typeface="微软雅黑" panose="020B0503020204020204" charset="-122"/>
                <a:cs typeface="Calibri" panose="020F0502020204030204" pitchFamily="34" charset="0"/>
                <a:sym typeface="+mn-ea"/>
              </a:rPr>
              <a:t>and </a:t>
            </a:r>
            <a:r>
              <a:rPr lang="en-US" altLang="zh-CN" sz="1600" b="1" dirty="0">
                <a:latin typeface="Calibri" panose="020F0502020204030204" pitchFamily="34" charset="0"/>
                <a:ea typeface="微软雅黑" panose="020B0503020204020204" charset="-122"/>
                <a:cs typeface="Calibri" panose="020F0502020204030204" pitchFamily="34" charset="0"/>
                <a:sym typeface="+mn-ea"/>
              </a:rPr>
              <a:t>matrix readout logic</a:t>
            </a:r>
          </a:p>
          <a:p>
            <a:pPr lvl="2" indent="-342900" algn="just">
              <a:buClr>
                <a:schemeClr val="accent6"/>
              </a:buClr>
              <a:buSzPct val="80000"/>
              <a:buFont typeface="Wingdings" panose="05000000000000000000" pitchFamily="2" charset="2"/>
              <a:buChar char="l"/>
            </a:pPr>
            <a:r>
              <a:rPr lang="en-US" altLang="zh-CN" sz="1600" b="1" dirty="0">
                <a:latin typeface="Calibri" panose="020F0502020204030204" pitchFamily="34" charset="0"/>
                <a:ea typeface="微软雅黑" panose="020B0503020204020204" charset="-122"/>
                <a:cs typeface="Calibri" panose="020F0502020204030204" pitchFamily="34" charset="0"/>
                <a:sym typeface="+mn-ea"/>
              </a:rPr>
              <a:t>Lower Chip</a:t>
            </a:r>
            <a:r>
              <a:rPr lang="zh-CN" altLang="en-US" sz="1600" b="1" dirty="0">
                <a:latin typeface="Calibri" panose="020F0502020204030204" pitchFamily="34" charset="0"/>
                <a:ea typeface="微软雅黑" panose="020B0503020204020204" charset="-122"/>
                <a:cs typeface="Calibri" panose="020F0502020204030204" pitchFamily="34" charset="0"/>
                <a:sym typeface="+mn-ea"/>
              </a:rPr>
              <a:t>：</a:t>
            </a:r>
            <a:r>
              <a:rPr lang="zh-CN" altLang="en-US" sz="1600" dirty="0">
                <a:latin typeface="Calibri" panose="020F0502020204030204" pitchFamily="34" charset="0"/>
                <a:ea typeface="微软雅黑" panose="020B0503020204020204" charset="-122"/>
                <a:cs typeface="Calibri" panose="020F0502020204030204" pitchFamily="34" charset="0"/>
                <a:sym typeface="+mn-ea"/>
              </a:rPr>
              <a:t>PDD sensing diode + amplifier/comparator</a:t>
            </a:r>
          </a:p>
          <a:p>
            <a:pPr lvl="2" indent="-342900" algn="just">
              <a:buClr>
                <a:schemeClr val="accent6"/>
              </a:buClr>
              <a:buSzPct val="80000"/>
              <a:buFont typeface="Wingdings" panose="05000000000000000000" pitchFamily="2" charset="2"/>
              <a:buChar char="l"/>
            </a:pPr>
            <a:r>
              <a:rPr lang="en-US" altLang="zh-CN" sz="1600" dirty="0">
                <a:latin typeface="Calibri" panose="020F0502020204030204" pitchFamily="34" charset="0"/>
                <a:ea typeface="微软雅黑" panose="020B0503020204020204" charset="-122"/>
                <a:cs typeface="Calibri" panose="020F0502020204030204" pitchFamily="34" charset="0"/>
                <a:sym typeface="+mn-ea"/>
              </a:rPr>
              <a:t>Using gold micro bumps to achieve pixel-level array connections</a:t>
            </a:r>
            <a:endParaRPr lang="zh-CN" altLang="en-US" sz="1600" dirty="0">
              <a:latin typeface="Calibri" panose="020F0502020204030204" pitchFamily="34" charset="0"/>
              <a:ea typeface="微软雅黑" panose="020B0503020204020204" charset="-122"/>
              <a:cs typeface="Calibri" panose="020F0502020204030204" pitchFamily="34" charset="0"/>
              <a:sym typeface="+mn-ea"/>
            </a:endParaRPr>
          </a:p>
          <a:p>
            <a:pPr marL="0" lvl="2" indent="-342900" algn="just">
              <a:buClr>
                <a:schemeClr val="accent5"/>
              </a:buClr>
              <a:buSzPct val="80000"/>
              <a:buFont typeface="Wingdings" panose="05000000000000000000" pitchFamily="2" charset="2"/>
              <a:buChar char="n"/>
            </a:pPr>
            <a:r>
              <a:rPr lang="en-US" altLang="zh-CN" dirty="0">
                <a:latin typeface="Calibri" panose="020F0502020204030204" pitchFamily="34" charset="0"/>
                <a:ea typeface="微软雅黑" panose="020B0503020204020204" charset="-122"/>
                <a:cs typeface="Calibri" panose="020F0502020204030204" pitchFamily="34" charset="0"/>
                <a:sym typeface="+mn-ea"/>
              </a:rPr>
              <a:t>Very complex design flow</a:t>
            </a:r>
          </a:p>
          <a:p>
            <a:pPr lvl="2" indent="-342900" algn="just">
              <a:buClr>
                <a:schemeClr val="accent6"/>
              </a:buClr>
              <a:buSzPct val="80000"/>
              <a:buFont typeface="Wingdings" panose="05000000000000000000" pitchFamily="2" charset="2"/>
              <a:buChar char="l"/>
            </a:pPr>
            <a:r>
              <a:rPr lang="en-US" altLang="zh-CN" sz="1600" dirty="0">
                <a:latin typeface="Calibri" panose="020F0502020204030204" pitchFamily="34" charset="0"/>
                <a:ea typeface="微软雅黑" panose="020B0503020204020204" charset="-122"/>
                <a:cs typeface="Calibri" panose="020F0502020204030204" pitchFamily="34" charset="0"/>
                <a:sym typeface="+mn-ea"/>
              </a:rPr>
              <a:t>3D-compatible DRC</a:t>
            </a:r>
            <a:r>
              <a:rPr lang="en-US" altLang="zh-CN" sz="1600" dirty="0">
                <a:latin typeface="Calibri" panose="020F0502020204030204" pitchFamily="34" charset="0"/>
                <a:ea typeface="微软雅黑" panose="020B0503020204020204" charset="-122"/>
                <a:cs typeface="Calibri" panose="020F0502020204030204" pitchFamily="34" charset="0"/>
              </a:rPr>
              <a:t>(Design Rule Check) </a:t>
            </a:r>
            <a:r>
              <a:rPr lang="en-US" altLang="zh-CN" sz="1600" dirty="0">
                <a:latin typeface="Calibri" panose="020F0502020204030204" pitchFamily="34" charset="0"/>
                <a:ea typeface="微软雅黑" panose="020B0503020204020204" charset="-122"/>
                <a:cs typeface="Calibri" panose="020F0502020204030204" pitchFamily="34" charset="0"/>
                <a:sym typeface="+mn-ea"/>
              </a:rPr>
              <a:t> and LVS rules</a:t>
            </a:r>
          </a:p>
        </p:txBody>
      </p:sp>
      <p:pic>
        <p:nvPicPr>
          <p:cNvPr id="59" name="图片 58"/>
          <p:cNvPicPr>
            <a:picLocks noChangeAspect="1"/>
          </p:cNvPicPr>
          <p:nvPr/>
        </p:nvPicPr>
        <p:blipFill rotWithShape="1">
          <a:blip r:embed="rId3"/>
          <a:srcRect l="11611" t="34837" r="2750" b="8741"/>
          <a:stretch>
            <a:fillRect/>
          </a:stretch>
        </p:blipFill>
        <p:spPr>
          <a:xfrm>
            <a:off x="1035098" y="4332495"/>
            <a:ext cx="5988740" cy="2035273"/>
          </a:xfrm>
          <a:prstGeom prst="rect">
            <a:avLst/>
          </a:prstGeom>
        </p:spPr>
      </p:pic>
      <p:sp>
        <p:nvSpPr>
          <p:cNvPr id="10" name="矩形 9"/>
          <p:cNvSpPr/>
          <p:nvPr/>
        </p:nvSpPr>
        <p:spPr>
          <a:xfrm>
            <a:off x="-2" y="646357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827425" y="6452261"/>
            <a:ext cx="293717" cy="39878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4</a:t>
            </a:r>
          </a:p>
        </p:txBody>
      </p:sp>
      <p:sp>
        <p:nvSpPr>
          <p:cNvPr id="15" name="文本框 14"/>
          <p:cNvSpPr txBox="1"/>
          <p:nvPr/>
        </p:nvSpPr>
        <p:spPr>
          <a:xfrm>
            <a:off x="-1" y="78105"/>
            <a:ext cx="12155947" cy="798195"/>
          </a:xfrm>
          <a:prstGeom prst="rect">
            <a:avLst/>
          </a:prstGeom>
          <a:noFill/>
        </p:spPr>
        <p:txBody>
          <a:bodyPr wrap="square" rtlCol="0" anchor="t">
            <a:noAutofit/>
          </a:bodyPr>
          <a:lstStyle/>
          <a:p>
            <a:pPr marL="0" lvl="1" indent="0" algn="l">
              <a:lnSpc>
                <a:spcPct val="150000"/>
              </a:lnSpc>
              <a:buClr>
                <a:schemeClr val="tx1"/>
              </a:buClr>
              <a:buSzPct val="70000"/>
              <a:buFont typeface="Wingdings" panose="05000000000000000000" pitchFamily="2" charset="2"/>
              <a:buNone/>
            </a:pPr>
            <a:r>
              <a:rPr lang="en-US" sz="2800" b="1" dirty="0">
                <a:latin typeface="Times New Roman" panose="02020603050405020304" charset="0"/>
                <a:ea typeface="华文楷体" panose="02010600040101010101" pitchFamily="2" charset="-122"/>
                <a:cs typeface="Times New Roman" panose="02020603050405020304" charset="0"/>
                <a:sym typeface="+mn-ea"/>
              </a:rPr>
              <a:t>1	Introduction——</a:t>
            </a:r>
            <a:r>
              <a:rPr lang="en-US" sz="2800" b="1" dirty="0">
                <a:latin typeface="Times New Roman" panose="02020603050405020304" charset="0"/>
                <a:ea typeface="微软雅黑" panose="020B0503020204020204" charset="-122"/>
                <a:cs typeface="Times New Roman" panose="02020603050405020304" charset="0"/>
                <a:sym typeface="+mn-ea"/>
              </a:rPr>
              <a:t>3D </a:t>
            </a:r>
            <a:r>
              <a:rPr lang="en-US" altLang="zh-CN" sz="2800" b="1" dirty="0">
                <a:latin typeface="Times New Roman" panose="02020603050405020304" charset="0"/>
                <a:ea typeface="微软雅黑" panose="020B0503020204020204" charset="-122"/>
                <a:cs typeface="Times New Roman" panose="02020603050405020304" charset="0"/>
                <a:sym typeface="+mn-ea"/>
              </a:rPr>
              <a:t>architecture of CPV(compact pixel for vertex)-4</a:t>
            </a:r>
            <a:endParaRPr lang="zh-CN" altLang="en-US" sz="2800" b="1" dirty="0">
              <a:solidFill>
                <a:schemeClr val="tx1"/>
              </a:solidFill>
              <a:latin typeface="Times New Roman" panose="02020603050405020304" charset="0"/>
              <a:ea typeface="华文楷体" panose="02010600040101010101" pitchFamily="2" charset="-122"/>
              <a:cs typeface="Times New Roman" panose="02020603050405020304" charset="0"/>
              <a:sym typeface="+mn-ea"/>
            </a:endParaRPr>
          </a:p>
        </p:txBody>
      </p:sp>
      <p:sp>
        <p:nvSpPr>
          <p:cNvPr id="19" name="文本框 18"/>
          <p:cNvSpPr txBox="1"/>
          <p:nvPr/>
        </p:nvSpPr>
        <p:spPr>
          <a:xfrm>
            <a:off x="7157373" y="4428301"/>
            <a:ext cx="4998574" cy="1963768"/>
          </a:xfrm>
          <a:prstGeom prst="rect">
            <a:avLst/>
          </a:prstGeom>
          <a:solidFill>
            <a:schemeClr val="accent1">
              <a:lumMod val="40000"/>
              <a:lumOff val="60000"/>
            </a:schemeClr>
          </a:solidFill>
          <a:ln w="19050">
            <a:solidFill>
              <a:srgbClr val="000099"/>
            </a:solidFill>
            <a:prstDash val="dash"/>
          </a:ln>
        </p:spPr>
        <p:txBody>
          <a:bodyPr wrap="square" rtlCol="0" anchor="t">
            <a:noAutofit/>
          </a:bodyPr>
          <a:lstStyle/>
          <a:p>
            <a:pPr lvl="4" indent="-342900" algn="just">
              <a:lnSpc>
                <a:spcPct val="150000"/>
              </a:lnSpc>
              <a:buClr>
                <a:schemeClr val="tx1"/>
              </a:buClr>
              <a:buSzPct val="110000"/>
              <a:buFont typeface="Wingdings" panose="05000000000000000000" pitchFamily="2" charset="2"/>
              <a:buChar char="n"/>
            </a:pPr>
            <a:r>
              <a:rPr lang="en-US" altLang="zh-CN" sz="1400" dirty="0">
                <a:latin typeface="Calibri" panose="020F0502020204030204" pitchFamily="34" charset="0"/>
                <a:ea typeface="微软雅黑" panose="020B0503020204020204" charset="-122"/>
                <a:cs typeface="Calibri" panose="020F0502020204030204" pitchFamily="34" charset="0"/>
                <a:sym typeface="+mn-ea"/>
              </a:rPr>
              <a:t>CPV-4</a:t>
            </a:r>
            <a:r>
              <a:rPr lang="zh-CN" altLang="en-US" sz="1400" dirty="0">
                <a:latin typeface="Calibri" panose="020F0502020204030204" pitchFamily="34" charset="0"/>
                <a:ea typeface="微软雅黑" panose="020B0503020204020204" charset="-122"/>
                <a:cs typeface="Calibri" panose="020F0502020204030204" pitchFamily="34" charset="0"/>
                <a:sym typeface="+mn-ea"/>
              </a:rPr>
              <a:t>：</a:t>
            </a:r>
          </a:p>
          <a:p>
            <a:pPr lvl="5" indent="-342900" algn="just">
              <a:lnSpc>
                <a:spcPct val="150000"/>
              </a:lnSpc>
              <a:buClr>
                <a:schemeClr val="tx1"/>
              </a:buClr>
              <a:buSzPct val="110000"/>
              <a:buFont typeface="Arial" panose="020B0604020202020204" pitchFamily="34" charset="0"/>
              <a:buChar char="•"/>
            </a:pPr>
            <a:r>
              <a:rPr lang="en-US" altLang="zh-CN" sz="1400" b="1" dirty="0">
                <a:solidFill>
                  <a:srgbClr val="FFFF00"/>
                </a:solidFill>
                <a:latin typeface="Calibri" panose="020F0502020204030204" pitchFamily="34" charset="0"/>
                <a:ea typeface="微软雅黑" panose="020B0503020204020204" charset="-122"/>
                <a:cs typeface="Calibri" panose="020F0502020204030204" pitchFamily="34" charset="0"/>
                <a:sym typeface="+mn-ea"/>
              </a:rPr>
              <a:t>Pixel size</a:t>
            </a:r>
            <a:r>
              <a:rPr lang="zh-CN" altLang="en-US" sz="1400" b="1" dirty="0">
                <a:latin typeface="Calibri" panose="020F0502020204030204" pitchFamily="34" charset="0"/>
                <a:ea typeface="微软雅黑" panose="020B0503020204020204" charset="-122"/>
                <a:cs typeface="Calibri" panose="020F0502020204030204" pitchFamily="34" charset="0"/>
                <a:sym typeface="+mn-ea"/>
              </a:rPr>
              <a:t>: </a:t>
            </a:r>
            <a:r>
              <a:rPr lang="zh-CN" altLang="en-US" sz="1400" dirty="0">
                <a:latin typeface="Calibri" panose="020F0502020204030204" pitchFamily="34" charset="0"/>
                <a:ea typeface="微软雅黑" panose="020B0503020204020204" charset="-122"/>
                <a:cs typeface="Calibri" panose="020F0502020204030204" pitchFamily="34" charset="0"/>
                <a:sym typeface="+mn-ea"/>
              </a:rPr>
              <a:t>21.04 </a:t>
            </a:r>
            <a:r>
              <a:rPr lang="en-US" altLang="zh-CN" sz="1400" dirty="0">
                <a:latin typeface="Calibri" panose="020F0502020204030204" pitchFamily="34" charset="0"/>
                <a:ea typeface="微软雅黑" panose="020B0503020204020204" charset="-122"/>
                <a:cs typeface="Calibri" panose="020F0502020204030204" pitchFamily="34" charset="0"/>
                <a:sym typeface="+mn-ea"/>
              </a:rPr>
              <a:t>μ</a:t>
            </a:r>
            <a:r>
              <a:rPr lang="zh-CN" altLang="en-US" sz="1400" dirty="0">
                <a:latin typeface="Calibri" panose="020F0502020204030204" pitchFamily="34" charset="0"/>
                <a:ea typeface="微软雅黑" panose="020B0503020204020204" charset="-122"/>
                <a:cs typeface="Calibri" panose="020F0502020204030204" pitchFamily="34" charset="0"/>
                <a:sym typeface="+mn-ea"/>
              </a:rPr>
              <a:t>m * 17.24 </a:t>
            </a:r>
            <a:r>
              <a:rPr lang="en-US" altLang="zh-CN" sz="1400" dirty="0">
                <a:latin typeface="Calibri" panose="020F0502020204030204" pitchFamily="34" charset="0"/>
                <a:ea typeface="微软雅黑" panose="020B0503020204020204" charset="-122"/>
                <a:cs typeface="Calibri" panose="020F0502020204030204" pitchFamily="34" charset="0"/>
                <a:sym typeface="+mn-ea"/>
              </a:rPr>
              <a:t>μ</a:t>
            </a:r>
            <a:r>
              <a:rPr lang="zh-CN" altLang="en-US" sz="1400" dirty="0">
                <a:latin typeface="Calibri" panose="020F0502020204030204" pitchFamily="34" charset="0"/>
                <a:ea typeface="微软雅黑" panose="020B0503020204020204" charset="-122"/>
                <a:cs typeface="Calibri" panose="020F0502020204030204" pitchFamily="34" charset="0"/>
                <a:sym typeface="+mn-ea"/>
              </a:rPr>
              <a:t>m</a:t>
            </a:r>
          </a:p>
          <a:p>
            <a:pPr lvl="5" indent="-342900" algn="just">
              <a:lnSpc>
                <a:spcPct val="150000"/>
              </a:lnSpc>
              <a:buClr>
                <a:schemeClr val="tx1"/>
              </a:buClr>
              <a:buSzPct val="110000"/>
              <a:buFont typeface="Arial" panose="020B0604020202020204" pitchFamily="34" charset="0"/>
              <a:buChar char="•"/>
            </a:pPr>
            <a:r>
              <a:rPr lang="en-US" altLang="zh-CN" sz="1400" b="1" dirty="0">
                <a:solidFill>
                  <a:srgbClr val="FFFF00"/>
                </a:solidFill>
                <a:latin typeface="Calibri" panose="020F0502020204030204" pitchFamily="34" charset="0"/>
                <a:ea typeface="微软雅黑" panose="020B0503020204020204" charset="-122"/>
                <a:cs typeface="Calibri" panose="020F0502020204030204" pitchFamily="34" charset="0"/>
                <a:sym typeface="+mn-ea"/>
              </a:rPr>
              <a:t>Spatial Resolution</a:t>
            </a:r>
            <a:r>
              <a:rPr lang="zh-CN" altLang="en-US" sz="1400" dirty="0">
                <a:latin typeface="Calibri" panose="020F0502020204030204" pitchFamily="34" charset="0"/>
                <a:ea typeface="微软雅黑" panose="020B0503020204020204" charset="-122"/>
                <a:cs typeface="Calibri" panose="020F0502020204030204" pitchFamily="34" charset="0"/>
                <a:sym typeface="+mn-ea"/>
              </a:rPr>
              <a:t>&lt; 3 μm</a:t>
            </a:r>
          </a:p>
          <a:p>
            <a:pPr lvl="5" indent="-342900" algn="just">
              <a:lnSpc>
                <a:spcPct val="150000"/>
              </a:lnSpc>
              <a:buClr>
                <a:schemeClr val="tx1"/>
              </a:buClr>
              <a:buSzPct val="110000"/>
              <a:buFont typeface="Arial" panose="020B0604020202020204" pitchFamily="34" charset="0"/>
              <a:buChar char="•"/>
            </a:pPr>
            <a:r>
              <a:rPr lang="en-US" altLang="zh-CN" sz="1400" b="1" dirty="0">
                <a:solidFill>
                  <a:srgbClr val="FFFF00"/>
                </a:solidFill>
                <a:latin typeface="Calibri" panose="020F0502020204030204" pitchFamily="34" charset="0"/>
                <a:ea typeface="微软雅黑" panose="020B0503020204020204" charset="-122"/>
                <a:cs typeface="Calibri" panose="020F0502020204030204" pitchFamily="34" charset="0"/>
              </a:rPr>
              <a:t>Power Consumption</a:t>
            </a:r>
            <a:r>
              <a:rPr lang="zh-CN" altLang="en-US" sz="1400" dirty="0">
                <a:latin typeface="Calibri" panose="020F0502020204030204" pitchFamily="34" charset="0"/>
                <a:ea typeface="微软雅黑" panose="020B0503020204020204" charset="-122"/>
                <a:cs typeface="Calibri" panose="020F0502020204030204" pitchFamily="34" charset="0"/>
                <a:sym typeface="+mn-ea"/>
              </a:rPr>
              <a:t>&lt;50 mW/cm</a:t>
            </a:r>
            <a:r>
              <a:rPr lang="zh-CN" altLang="en-US" sz="1400" baseline="30000" dirty="0">
                <a:latin typeface="Calibri" panose="020F0502020204030204" pitchFamily="34" charset="0"/>
                <a:ea typeface="微软雅黑" panose="020B0503020204020204" charset="-122"/>
                <a:cs typeface="Calibri" panose="020F0502020204030204" pitchFamily="34" charset="0"/>
                <a:sym typeface="+mn-ea"/>
              </a:rPr>
              <a:t>2</a:t>
            </a:r>
          </a:p>
          <a:p>
            <a:pPr lvl="5" indent="-342900" algn="just">
              <a:lnSpc>
                <a:spcPct val="150000"/>
              </a:lnSpc>
              <a:buClr>
                <a:schemeClr val="tx1"/>
              </a:buClr>
              <a:buSzPct val="110000"/>
              <a:buFont typeface="Arial" panose="020B0604020202020204" pitchFamily="34" charset="0"/>
              <a:buChar char="•"/>
            </a:pPr>
            <a:r>
              <a:rPr lang="en-US" altLang="zh-CN" sz="1400" b="1" dirty="0">
                <a:solidFill>
                  <a:srgbClr val="FFFF00"/>
                </a:solidFill>
                <a:latin typeface="Calibri" panose="020F0502020204030204" pitchFamily="34" charset="0"/>
                <a:ea typeface="微软雅黑" panose="020B0503020204020204" charset="-122"/>
                <a:cs typeface="Calibri" panose="020F0502020204030204" pitchFamily="34" charset="0"/>
                <a:sym typeface="+mn-ea"/>
              </a:rPr>
              <a:t>Time Resolution</a:t>
            </a:r>
            <a:r>
              <a:rPr lang="zh-CN" altLang="en-US" sz="1400" dirty="0">
                <a:latin typeface="Calibri" panose="020F0502020204030204" pitchFamily="34" charset="0"/>
                <a:ea typeface="微软雅黑" panose="020B0503020204020204" charset="-122"/>
                <a:cs typeface="Calibri" panose="020F0502020204030204" pitchFamily="34" charset="0"/>
                <a:sym typeface="+mn-ea"/>
              </a:rPr>
              <a:t>&lt; 1 μs</a:t>
            </a:r>
          </a:p>
        </p:txBody>
      </p:sp>
      <p:grpSp>
        <p:nvGrpSpPr>
          <p:cNvPr id="7" name="组合 6"/>
          <p:cNvGrpSpPr/>
          <p:nvPr/>
        </p:nvGrpSpPr>
        <p:grpSpPr>
          <a:xfrm>
            <a:off x="7345429" y="822404"/>
            <a:ext cx="4810518" cy="3202496"/>
            <a:chOff x="7007424" y="720436"/>
            <a:chExt cx="5244860" cy="2366354"/>
          </a:xfrm>
        </p:grpSpPr>
        <p:sp>
          <p:nvSpPr>
            <p:cNvPr id="18" name="文本框 17"/>
            <p:cNvSpPr txBox="1"/>
            <p:nvPr/>
          </p:nvSpPr>
          <p:spPr>
            <a:xfrm>
              <a:off x="7067708" y="2859371"/>
              <a:ext cx="5184576" cy="227419"/>
            </a:xfrm>
            <a:prstGeom prst="rect">
              <a:avLst/>
            </a:prstGeom>
            <a:noFill/>
          </p:spPr>
          <p:txBody>
            <a:bodyPr wrap="square" rtlCol="0">
              <a:spAutoFit/>
            </a:bodyPr>
            <a:lstStyle/>
            <a:p>
              <a:pPr algn="ctr"/>
              <a:r>
                <a:rPr lang="en-US" altLang="zh-CN" sz="1400" dirty="0">
                  <a:latin typeface="times" panose="02020603050405020304" pitchFamily="18" charset="0"/>
                  <a:cs typeface="times" panose="02020603050405020304" pitchFamily="18" charset="0"/>
                </a:rPr>
                <a:t>3D-SOI design flow</a:t>
              </a:r>
              <a:endParaRPr lang="zh-CN" altLang="en-US" sz="1400" dirty="0">
                <a:latin typeface="times" panose="02020603050405020304" pitchFamily="18" charset="0"/>
                <a:cs typeface="times" panose="02020603050405020304" pitchFamily="18" charset="0"/>
              </a:endParaRPr>
            </a:p>
          </p:txBody>
        </p:sp>
        <p:grpSp>
          <p:nvGrpSpPr>
            <p:cNvPr id="20" name="组合 19"/>
            <p:cNvGrpSpPr/>
            <p:nvPr/>
          </p:nvGrpSpPr>
          <p:grpSpPr>
            <a:xfrm>
              <a:off x="7007424" y="720436"/>
              <a:ext cx="1688001" cy="1488547"/>
              <a:chOff x="6384032" y="2996952"/>
              <a:chExt cx="2016224" cy="2448272"/>
            </a:xfrm>
          </p:grpSpPr>
          <p:sp>
            <p:nvSpPr>
              <p:cNvPr id="21" name="矩形: 圆角 20"/>
              <p:cNvSpPr/>
              <p:nvPr/>
            </p:nvSpPr>
            <p:spPr>
              <a:xfrm>
                <a:off x="6384032" y="2996952"/>
                <a:ext cx="2016224" cy="2448272"/>
              </a:xfrm>
              <a:prstGeom prst="roundRect">
                <a:avLst/>
              </a:prstGeom>
              <a:noFill/>
              <a:ln>
                <a:solidFill>
                  <a:srgbClr val="FF7C8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times" panose="02020603050405020304" pitchFamily="18" charset="0"/>
                  <a:cs typeface="times" panose="02020603050405020304" pitchFamily="18" charset="0"/>
                </a:endParaRPr>
              </a:p>
            </p:txBody>
          </p:sp>
          <p:sp>
            <p:nvSpPr>
              <p:cNvPr id="24" name="文本框 23"/>
              <p:cNvSpPr txBox="1"/>
              <p:nvPr/>
            </p:nvSpPr>
            <p:spPr>
              <a:xfrm>
                <a:off x="6528048" y="3429001"/>
                <a:ext cx="1728192" cy="438466"/>
              </a:xfrm>
              <a:prstGeom prst="rect">
                <a:avLst/>
              </a:prstGeom>
              <a:solidFill>
                <a:schemeClr val="bg1">
                  <a:lumMod val="95000"/>
                </a:schemeClr>
              </a:solidFill>
              <a:ln>
                <a:solidFill>
                  <a:schemeClr val="tx1"/>
                </a:solidFill>
              </a:ln>
            </p:spPr>
            <p:txBody>
              <a:bodyPr wrap="square" rtlCol="0">
                <a:spAutoFit/>
              </a:bodyPr>
              <a:lstStyle/>
              <a:p>
                <a:pPr algn="ctr"/>
                <a:r>
                  <a:rPr lang="en-US" altLang="zh-CN" sz="1100" dirty="0">
                    <a:latin typeface="times" panose="02020603050405020304" pitchFamily="18" charset="0"/>
                    <a:cs typeface="times" panose="02020603050405020304" pitchFamily="18" charset="0"/>
                  </a:rPr>
                  <a:t>Schematic, Layout</a:t>
                </a:r>
                <a:endParaRPr lang="zh-CN" altLang="en-US" sz="1100" dirty="0">
                  <a:latin typeface="times" panose="02020603050405020304" pitchFamily="18" charset="0"/>
                  <a:cs typeface="times" panose="02020603050405020304" pitchFamily="18" charset="0"/>
                </a:endParaRPr>
              </a:p>
            </p:txBody>
          </p:sp>
          <p:sp>
            <p:nvSpPr>
              <p:cNvPr id="25" name="文本框 24"/>
              <p:cNvSpPr txBox="1"/>
              <p:nvPr/>
            </p:nvSpPr>
            <p:spPr>
              <a:xfrm>
                <a:off x="6528048" y="4088104"/>
                <a:ext cx="1728192" cy="438466"/>
              </a:xfrm>
              <a:prstGeom prst="rect">
                <a:avLst/>
              </a:prstGeom>
              <a:solidFill>
                <a:schemeClr val="bg1">
                  <a:lumMod val="95000"/>
                </a:schemeClr>
              </a:solidFill>
              <a:ln>
                <a:solidFill>
                  <a:schemeClr val="tx1"/>
                </a:solidFill>
              </a:ln>
            </p:spPr>
            <p:txBody>
              <a:bodyPr wrap="square" rtlCol="0">
                <a:spAutoFit/>
              </a:bodyPr>
              <a:lstStyle/>
              <a:p>
                <a:pPr algn="ctr"/>
                <a:r>
                  <a:rPr lang="en-US" altLang="zh-CN" sz="1100" dirty="0">
                    <a:latin typeface="times" panose="02020603050405020304" pitchFamily="18" charset="0"/>
                    <a:cs typeface="times" panose="02020603050405020304" pitchFamily="18" charset="0"/>
                  </a:rPr>
                  <a:t>General DRC, LVS</a:t>
                </a:r>
                <a:endParaRPr lang="zh-CN" altLang="en-US" sz="1100" dirty="0">
                  <a:latin typeface="times" panose="02020603050405020304" pitchFamily="18" charset="0"/>
                  <a:cs typeface="times" panose="02020603050405020304" pitchFamily="18" charset="0"/>
                </a:endParaRPr>
              </a:p>
            </p:txBody>
          </p:sp>
          <p:sp>
            <p:nvSpPr>
              <p:cNvPr id="30" name="文本框 29"/>
              <p:cNvSpPr txBox="1"/>
              <p:nvPr/>
            </p:nvSpPr>
            <p:spPr>
              <a:xfrm>
                <a:off x="6528048" y="4952202"/>
                <a:ext cx="1728192" cy="438466"/>
              </a:xfrm>
              <a:prstGeom prst="rect">
                <a:avLst/>
              </a:prstGeom>
              <a:solidFill>
                <a:schemeClr val="bg1">
                  <a:lumMod val="95000"/>
                </a:schemeClr>
              </a:solidFill>
              <a:ln>
                <a:solidFill>
                  <a:schemeClr val="tx1"/>
                </a:solidFill>
              </a:ln>
            </p:spPr>
            <p:txBody>
              <a:bodyPr wrap="square" rtlCol="0">
                <a:spAutoFit/>
              </a:bodyPr>
              <a:lstStyle/>
              <a:p>
                <a:pPr algn="ctr"/>
                <a:r>
                  <a:rPr lang="en-US" altLang="zh-CN" sz="1100" dirty="0">
                    <a:latin typeface="times" panose="02020603050405020304" pitchFamily="18" charset="0"/>
                    <a:cs typeface="times" panose="02020603050405020304" pitchFamily="18" charset="0"/>
                  </a:rPr>
                  <a:t>Stacking</a:t>
                </a:r>
                <a:endParaRPr lang="zh-CN" altLang="en-US" sz="1100" dirty="0">
                  <a:latin typeface="times" panose="02020603050405020304" pitchFamily="18" charset="0"/>
                  <a:cs typeface="times" panose="02020603050405020304" pitchFamily="18" charset="0"/>
                </a:endParaRPr>
              </a:p>
            </p:txBody>
          </p:sp>
        </p:grpSp>
        <p:grpSp>
          <p:nvGrpSpPr>
            <p:cNvPr id="33" name="组合 32"/>
            <p:cNvGrpSpPr/>
            <p:nvPr/>
          </p:nvGrpSpPr>
          <p:grpSpPr>
            <a:xfrm>
              <a:off x="10503999" y="720436"/>
              <a:ext cx="1688001" cy="1488547"/>
              <a:chOff x="6384033" y="2996952"/>
              <a:chExt cx="2016224" cy="2448272"/>
            </a:xfrm>
          </p:grpSpPr>
          <p:sp>
            <p:nvSpPr>
              <p:cNvPr id="34" name="矩形: 圆角 33"/>
              <p:cNvSpPr/>
              <p:nvPr/>
            </p:nvSpPr>
            <p:spPr>
              <a:xfrm>
                <a:off x="6384033" y="2996952"/>
                <a:ext cx="2016224" cy="2448272"/>
              </a:xfrm>
              <a:prstGeom prst="roundRect">
                <a:avLst/>
              </a:prstGeom>
              <a:noFill/>
              <a:ln>
                <a:solidFill>
                  <a:srgbClr val="FF7C8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times" panose="02020603050405020304" pitchFamily="18" charset="0"/>
                  <a:cs typeface="times" panose="02020603050405020304" pitchFamily="18" charset="0"/>
                </a:endParaRPr>
              </a:p>
            </p:txBody>
          </p:sp>
          <p:sp>
            <p:nvSpPr>
              <p:cNvPr id="35" name="文本框 34"/>
              <p:cNvSpPr txBox="1"/>
              <p:nvPr/>
            </p:nvSpPr>
            <p:spPr>
              <a:xfrm>
                <a:off x="6528048" y="3429001"/>
                <a:ext cx="1728192" cy="438466"/>
              </a:xfrm>
              <a:prstGeom prst="rect">
                <a:avLst/>
              </a:prstGeom>
              <a:solidFill>
                <a:schemeClr val="bg1">
                  <a:lumMod val="95000"/>
                </a:schemeClr>
              </a:solidFill>
              <a:ln>
                <a:solidFill>
                  <a:schemeClr val="tx1"/>
                </a:solidFill>
              </a:ln>
            </p:spPr>
            <p:txBody>
              <a:bodyPr wrap="square" rtlCol="0">
                <a:spAutoFit/>
              </a:bodyPr>
              <a:lstStyle/>
              <a:p>
                <a:pPr algn="ctr"/>
                <a:r>
                  <a:rPr lang="en-US" altLang="zh-CN" sz="1100" dirty="0">
                    <a:latin typeface="times" panose="02020603050405020304" pitchFamily="18" charset="0"/>
                    <a:cs typeface="times" panose="02020603050405020304" pitchFamily="18" charset="0"/>
                  </a:rPr>
                  <a:t>Schematic, Layout</a:t>
                </a:r>
                <a:endParaRPr lang="zh-CN" altLang="en-US" sz="1100" dirty="0">
                  <a:latin typeface="times" panose="02020603050405020304" pitchFamily="18" charset="0"/>
                  <a:cs typeface="times" panose="02020603050405020304" pitchFamily="18" charset="0"/>
                </a:endParaRPr>
              </a:p>
            </p:txBody>
          </p:sp>
          <p:sp>
            <p:nvSpPr>
              <p:cNvPr id="36" name="文本框 35"/>
              <p:cNvSpPr txBox="1"/>
              <p:nvPr/>
            </p:nvSpPr>
            <p:spPr>
              <a:xfrm>
                <a:off x="6528048" y="4088104"/>
                <a:ext cx="1728192" cy="438466"/>
              </a:xfrm>
              <a:prstGeom prst="rect">
                <a:avLst/>
              </a:prstGeom>
              <a:solidFill>
                <a:schemeClr val="bg1">
                  <a:lumMod val="95000"/>
                </a:schemeClr>
              </a:solidFill>
              <a:ln>
                <a:solidFill>
                  <a:schemeClr val="tx1"/>
                </a:solidFill>
              </a:ln>
            </p:spPr>
            <p:txBody>
              <a:bodyPr wrap="square" rtlCol="0">
                <a:spAutoFit/>
              </a:bodyPr>
              <a:lstStyle/>
              <a:p>
                <a:pPr algn="ctr"/>
                <a:r>
                  <a:rPr lang="en-US" altLang="zh-CN" sz="1100" dirty="0">
                    <a:latin typeface="times" panose="02020603050405020304" pitchFamily="18" charset="0"/>
                    <a:cs typeface="times" panose="02020603050405020304" pitchFamily="18" charset="0"/>
                  </a:rPr>
                  <a:t>General DRC, LVS</a:t>
                </a:r>
                <a:endParaRPr lang="zh-CN" altLang="en-US" sz="1100" dirty="0">
                  <a:latin typeface="times" panose="02020603050405020304" pitchFamily="18" charset="0"/>
                  <a:cs typeface="times" panose="02020603050405020304" pitchFamily="18" charset="0"/>
                </a:endParaRPr>
              </a:p>
            </p:txBody>
          </p:sp>
          <p:sp>
            <p:nvSpPr>
              <p:cNvPr id="37" name="文本框 36"/>
              <p:cNvSpPr txBox="1"/>
              <p:nvPr/>
            </p:nvSpPr>
            <p:spPr>
              <a:xfrm>
                <a:off x="6528048" y="4952202"/>
                <a:ext cx="1728192" cy="438466"/>
              </a:xfrm>
              <a:prstGeom prst="rect">
                <a:avLst/>
              </a:prstGeom>
              <a:solidFill>
                <a:schemeClr val="bg1">
                  <a:lumMod val="95000"/>
                </a:schemeClr>
              </a:solidFill>
              <a:ln>
                <a:solidFill>
                  <a:schemeClr val="tx1"/>
                </a:solidFill>
              </a:ln>
            </p:spPr>
            <p:txBody>
              <a:bodyPr wrap="square" rtlCol="0">
                <a:spAutoFit/>
              </a:bodyPr>
              <a:lstStyle/>
              <a:p>
                <a:pPr algn="ctr"/>
                <a:r>
                  <a:rPr lang="en-US" altLang="zh-CN" sz="1100" dirty="0">
                    <a:latin typeface="times" panose="02020603050405020304" pitchFamily="18" charset="0"/>
                    <a:cs typeface="times" panose="02020603050405020304" pitchFamily="18" charset="0"/>
                  </a:rPr>
                  <a:t>Stacking</a:t>
                </a:r>
                <a:endParaRPr lang="zh-CN" altLang="en-US" sz="1100" dirty="0">
                  <a:latin typeface="times" panose="02020603050405020304" pitchFamily="18" charset="0"/>
                  <a:cs typeface="times" panose="02020603050405020304" pitchFamily="18" charset="0"/>
                </a:endParaRPr>
              </a:p>
            </p:txBody>
          </p:sp>
        </p:grpSp>
        <p:sp>
          <p:nvSpPr>
            <p:cNvPr id="38" name="文本框 37"/>
            <p:cNvSpPr txBox="1"/>
            <p:nvPr/>
          </p:nvSpPr>
          <p:spPr>
            <a:xfrm>
              <a:off x="9087399" y="983121"/>
              <a:ext cx="1054883" cy="266587"/>
            </a:xfrm>
            <a:prstGeom prst="rect">
              <a:avLst/>
            </a:prstGeom>
            <a:noFill/>
            <a:ln w="19050">
              <a:solidFill>
                <a:srgbClr val="0000FF"/>
              </a:solidFill>
            </a:ln>
          </p:spPr>
          <p:txBody>
            <a:bodyPr wrap="square" rtlCol="0">
              <a:spAutoFit/>
            </a:bodyPr>
            <a:lstStyle/>
            <a:p>
              <a:pPr algn="ctr"/>
              <a:r>
                <a:rPr lang="en-US" altLang="zh-CN" sz="1100" dirty="0">
                  <a:latin typeface="times" panose="02020603050405020304" pitchFamily="18" charset="0"/>
                  <a:cs typeface="times" panose="02020603050405020304" pitchFamily="18" charset="0"/>
                </a:rPr>
                <a:t>3D VIA Gen.</a:t>
              </a:r>
              <a:endParaRPr lang="zh-CN" altLang="en-US" sz="1100" dirty="0">
                <a:latin typeface="times" panose="02020603050405020304" pitchFamily="18" charset="0"/>
                <a:cs typeface="times" panose="02020603050405020304" pitchFamily="18" charset="0"/>
              </a:endParaRPr>
            </a:p>
          </p:txBody>
        </p:sp>
        <p:sp>
          <p:nvSpPr>
            <p:cNvPr id="39" name="文本框 38"/>
            <p:cNvSpPr txBox="1"/>
            <p:nvPr/>
          </p:nvSpPr>
          <p:spPr>
            <a:xfrm>
              <a:off x="8936568" y="1383856"/>
              <a:ext cx="1326286" cy="440194"/>
            </a:xfrm>
            <a:prstGeom prst="rect">
              <a:avLst/>
            </a:prstGeom>
            <a:noFill/>
            <a:ln w="19050">
              <a:solidFill>
                <a:srgbClr val="FF0000"/>
              </a:solidFill>
            </a:ln>
          </p:spPr>
          <p:txBody>
            <a:bodyPr wrap="square" rtlCol="0">
              <a:spAutoFit/>
            </a:bodyPr>
            <a:lstStyle/>
            <a:p>
              <a:pPr algn="ctr"/>
              <a:r>
                <a:rPr lang="en-US" altLang="zh-CN" sz="1100" dirty="0">
                  <a:latin typeface="times" panose="02020603050405020304" pitchFamily="18" charset="0"/>
                  <a:cs typeface="times" panose="02020603050405020304" pitchFamily="18" charset="0"/>
                </a:rPr>
                <a:t>3D_LVS</a:t>
              </a:r>
            </a:p>
            <a:p>
              <a:pPr algn="ctr"/>
              <a:r>
                <a:rPr lang="zh-CN" altLang="en-US" sz="1100" dirty="0">
                  <a:latin typeface="times" panose="02020603050405020304" pitchFamily="18" charset="0"/>
                  <a:cs typeface="times" panose="02020603050405020304" pitchFamily="18" charset="0"/>
                </a:rPr>
                <a:t>（</a:t>
              </a:r>
              <a:r>
                <a:rPr lang="en-US" altLang="zh-CN" sz="1100" dirty="0">
                  <a:latin typeface="times" panose="02020603050405020304" pitchFamily="18" charset="0"/>
                  <a:cs typeface="times" panose="02020603050405020304" pitchFamily="18" charset="0"/>
                </a:rPr>
                <a:t>Virtual connect</a:t>
              </a:r>
              <a:r>
                <a:rPr lang="zh-CN" altLang="en-US" sz="1100" dirty="0">
                  <a:latin typeface="times" panose="02020603050405020304" pitchFamily="18" charset="0"/>
                  <a:cs typeface="times" panose="02020603050405020304" pitchFamily="18" charset="0"/>
                </a:rPr>
                <a:t>）</a:t>
              </a:r>
            </a:p>
          </p:txBody>
        </p:sp>
        <p:sp>
          <p:nvSpPr>
            <p:cNvPr id="40" name="文本框 39"/>
            <p:cNvSpPr txBox="1"/>
            <p:nvPr/>
          </p:nvSpPr>
          <p:spPr>
            <a:xfrm>
              <a:off x="8936568" y="1902517"/>
              <a:ext cx="1326286" cy="440194"/>
            </a:xfrm>
            <a:prstGeom prst="rect">
              <a:avLst/>
            </a:prstGeom>
            <a:solidFill>
              <a:srgbClr val="00B0F0"/>
            </a:solidFill>
            <a:ln>
              <a:solidFill>
                <a:schemeClr val="tx1"/>
              </a:solidFill>
            </a:ln>
          </p:spPr>
          <p:txBody>
            <a:bodyPr wrap="square" rtlCol="0">
              <a:spAutoFit/>
            </a:bodyPr>
            <a:lstStyle/>
            <a:p>
              <a:pPr algn="ctr"/>
              <a:r>
                <a:rPr lang="en-US" altLang="zh-CN" sz="1100" dirty="0">
                  <a:latin typeface="times" panose="02020603050405020304" pitchFamily="18" charset="0"/>
                  <a:cs typeface="times" panose="02020603050405020304" pitchFamily="18" charset="0"/>
                </a:rPr>
                <a:t>3D</a:t>
              </a:r>
            </a:p>
            <a:p>
              <a:pPr algn="ctr"/>
              <a:r>
                <a:rPr lang="en-US" altLang="zh-CN" sz="1100" dirty="0">
                  <a:latin typeface="times" panose="02020603050405020304" pitchFamily="18" charset="0"/>
                  <a:cs typeface="times" panose="02020603050405020304" pitchFamily="18" charset="0"/>
                </a:rPr>
                <a:t>DRC/LVS rules</a:t>
              </a:r>
              <a:endParaRPr lang="zh-CN" altLang="en-US" sz="1100" dirty="0">
                <a:latin typeface="times" panose="02020603050405020304" pitchFamily="18" charset="0"/>
                <a:cs typeface="times" panose="02020603050405020304" pitchFamily="18" charset="0"/>
              </a:endParaRPr>
            </a:p>
          </p:txBody>
        </p:sp>
        <p:sp>
          <p:nvSpPr>
            <p:cNvPr id="41" name="文本框 40"/>
            <p:cNvSpPr txBox="1"/>
            <p:nvPr/>
          </p:nvSpPr>
          <p:spPr>
            <a:xfrm>
              <a:off x="8906425" y="2409879"/>
              <a:ext cx="1507144" cy="440194"/>
            </a:xfrm>
            <a:prstGeom prst="rect">
              <a:avLst/>
            </a:prstGeom>
            <a:noFill/>
            <a:ln w="19050">
              <a:solidFill>
                <a:srgbClr val="FF0000"/>
              </a:solidFill>
            </a:ln>
          </p:spPr>
          <p:txBody>
            <a:bodyPr wrap="square" rtlCol="0">
              <a:spAutoFit/>
            </a:bodyPr>
            <a:lstStyle/>
            <a:p>
              <a:pPr algn="ctr"/>
              <a:r>
                <a:rPr lang="en-US" altLang="zh-CN" sz="1100" dirty="0">
                  <a:latin typeface="times" panose="02020603050405020304" pitchFamily="18" charset="0"/>
                  <a:cs typeface="times" panose="02020603050405020304" pitchFamily="18" charset="0"/>
                </a:rPr>
                <a:t>3D_DRC &amp; 3D_LVS2</a:t>
              </a:r>
            </a:p>
            <a:p>
              <a:pPr algn="ctr"/>
              <a:r>
                <a:rPr lang="en-US" altLang="zh-CN" sz="1100" dirty="0">
                  <a:latin typeface="times" panose="02020603050405020304" pitchFamily="18" charset="0"/>
                  <a:cs typeface="times" panose="02020603050405020304" pitchFamily="18" charset="0"/>
                </a:rPr>
                <a:t>(Direct connection)</a:t>
              </a:r>
              <a:endParaRPr lang="zh-CN" altLang="en-US" sz="1100" dirty="0">
                <a:latin typeface="times" panose="02020603050405020304" pitchFamily="18" charset="0"/>
                <a:cs typeface="times" panose="02020603050405020304" pitchFamily="18" charset="0"/>
              </a:endParaRPr>
            </a:p>
          </p:txBody>
        </p:sp>
        <p:cxnSp>
          <p:nvCxnSpPr>
            <p:cNvPr id="42" name="直接箭头连接符 41"/>
            <p:cNvCxnSpPr>
              <a:stCxn id="24" idx="3"/>
              <a:endCxn id="38" idx="1"/>
            </p:cNvCxnSpPr>
            <p:nvPr/>
          </p:nvCxnSpPr>
          <p:spPr>
            <a:xfrm>
              <a:off x="8574869" y="1116214"/>
              <a:ext cx="513043" cy="0"/>
            </a:xfrm>
            <a:prstGeom prst="straightConnector1">
              <a:avLst/>
            </a:prstGeom>
            <a:ln>
              <a:solidFill>
                <a:srgbClr val="0000FF"/>
              </a:solidFill>
              <a:tailEnd type="triangle"/>
            </a:ln>
          </p:spPr>
          <p:style>
            <a:lnRef idx="1">
              <a:schemeClr val="dk1"/>
            </a:lnRef>
            <a:fillRef idx="0">
              <a:schemeClr val="dk1"/>
            </a:fillRef>
            <a:effectRef idx="0">
              <a:schemeClr val="dk1"/>
            </a:effectRef>
            <a:fontRef idx="minor">
              <a:schemeClr val="tx1"/>
            </a:fontRef>
          </p:style>
        </p:cxnSp>
        <p:sp>
          <p:nvSpPr>
            <p:cNvPr id="43" name="文本框 42"/>
            <p:cNvSpPr txBox="1"/>
            <p:nvPr/>
          </p:nvSpPr>
          <p:spPr>
            <a:xfrm>
              <a:off x="7206606" y="2466017"/>
              <a:ext cx="1386418" cy="266587"/>
            </a:xfrm>
            <a:prstGeom prst="rect">
              <a:avLst/>
            </a:prstGeom>
            <a:noFill/>
            <a:ln w="19050">
              <a:solidFill>
                <a:srgbClr val="008000"/>
              </a:solidFill>
            </a:ln>
          </p:spPr>
          <p:txBody>
            <a:bodyPr wrap="square" rtlCol="0">
              <a:spAutoFit/>
            </a:bodyPr>
            <a:lstStyle/>
            <a:p>
              <a:pPr algn="ctr"/>
              <a:r>
                <a:rPr lang="en-US" altLang="zh-CN" sz="1100" dirty="0">
                  <a:latin typeface="times" panose="02020603050405020304" pitchFamily="18" charset="0"/>
                  <a:cs typeface="times" panose="02020603050405020304" pitchFamily="18" charset="0"/>
                </a:rPr>
                <a:t>Dummy bump Gen.</a:t>
              </a:r>
              <a:endParaRPr lang="zh-CN" altLang="en-US" sz="1100" dirty="0">
                <a:latin typeface="times" panose="02020603050405020304" pitchFamily="18" charset="0"/>
                <a:cs typeface="times" panose="02020603050405020304" pitchFamily="18" charset="0"/>
              </a:endParaRPr>
            </a:p>
          </p:txBody>
        </p:sp>
        <p:cxnSp>
          <p:nvCxnSpPr>
            <p:cNvPr id="44" name="直接箭头连接符 43"/>
            <p:cNvCxnSpPr>
              <a:stCxn id="35" idx="1"/>
            </p:cNvCxnSpPr>
            <p:nvPr/>
          </p:nvCxnSpPr>
          <p:spPr>
            <a:xfrm flipH="1" flipV="1">
              <a:off x="10142283" y="1059102"/>
              <a:ext cx="482285" cy="57112"/>
            </a:xfrm>
            <a:prstGeom prst="straightConnector1">
              <a:avLst/>
            </a:prstGeom>
            <a:ln>
              <a:solidFill>
                <a:srgbClr val="0000FF"/>
              </a:solidFill>
              <a:tailEnd type="triangle"/>
            </a:ln>
          </p:spPr>
          <p:style>
            <a:lnRef idx="1">
              <a:schemeClr val="dk1"/>
            </a:lnRef>
            <a:fillRef idx="0">
              <a:schemeClr val="dk1"/>
            </a:fillRef>
            <a:effectRef idx="0">
              <a:schemeClr val="dk1"/>
            </a:effectRef>
            <a:fontRef idx="minor">
              <a:schemeClr val="tx1"/>
            </a:fontRef>
          </p:style>
        </p:cxnSp>
        <p:cxnSp>
          <p:nvCxnSpPr>
            <p:cNvPr id="45" name="直接箭头连接符 44"/>
            <p:cNvCxnSpPr>
              <a:endCxn id="39" idx="3"/>
            </p:cNvCxnSpPr>
            <p:nvPr/>
          </p:nvCxnSpPr>
          <p:spPr>
            <a:xfrm flipH="1">
              <a:off x="10262854" y="1451949"/>
              <a:ext cx="361714" cy="151907"/>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6" name="直接箭头连接符 45"/>
            <p:cNvCxnSpPr>
              <a:endCxn id="39" idx="1"/>
            </p:cNvCxnSpPr>
            <p:nvPr/>
          </p:nvCxnSpPr>
          <p:spPr>
            <a:xfrm>
              <a:off x="8574853" y="1451949"/>
              <a:ext cx="361715" cy="151907"/>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7" name="直接箭头连接符 46"/>
            <p:cNvCxnSpPr>
              <a:stCxn id="24" idx="2"/>
              <a:endCxn id="25" idx="0"/>
            </p:cNvCxnSpPr>
            <p:nvPr/>
          </p:nvCxnSpPr>
          <p:spPr>
            <a:xfrm>
              <a:off x="7851466" y="1249985"/>
              <a:ext cx="0" cy="133944"/>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a:stCxn id="25" idx="2"/>
              <a:endCxn id="30" idx="0"/>
            </p:cNvCxnSpPr>
            <p:nvPr/>
          </p:nvCxnSpPr>
          <p:spPr>
            <a:xfrm>
              <a:off x="7851466" y="1650009"/>
              <a:ext cx="0" cy="258785"/>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a:off x="11347999" y="1158244"/>
              <a:ext cx="0" cy="232320"/>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a:off x="11347999" y="1558979"/>
              <a:ext cx="0" cy="356954"/>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a:stCxn id="37" idx="2"/>
            </p:cNvCxnSpPr>
            <p:nvPr/>
          </p:nvCxnSpPr>
          <p:spPr>
            <a:xfrm flipH="1">
              <a:off x="10390975" y="2175379"/>
              <a:ext cx="957065" cy="221991"/>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2" name="直接箭头连接符 51"/>
            <p:cNvCxnSpPr>
              <a:stCxn id="30" idx="2"/>
            </p:cNvCxnSpPr>
            <p:nvPr/>
          </p:nvCxnSpPr>
          <p:spPr>
            <a:xfrm>
              <a:off x="7851466" y="2175379"/>
              <a:ext cx="1053212" cy="218017"/>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3" name="直接箭头连接符 52"/>
            <p:cNvCxnSpPr>
              <a:stCxn id="40" idx="0"/>
              <a:endCxn id="39" idx="2"/>
            </p:cNvCxnSpPr>
            <p:nvPr/>
          </p:nvCxnSpPr>
          <p:spPr>
            <a:xfrm flipV="1">
              <a:off x="9600273" y="1823842"/>
              <a:ext cx="0" cy="78676"/>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a:stCxn id="40" idx="2"/>
            </p:cNvCxnSpPr>
            <p:nvPr/>
          </p:nvCxnSpPr>
          <p:spPr>
            <a:xfrm>
              <a:off x="9600273" y="2342599"/>
              <a:ext cx="0" cy="45816"/>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p:cNvCxnSpPr>
              <a:stCxn id="40" idx="3"/>
              <a:endCxn id="37" idx="1"/>
            </p:cNvCxnSpPr>
            <p:nvPr/>
          </p:nvCxnSpPr>
          <p:spPr>
            <a:xfrm flipV="1">
              <a:off x="10262854" y="2042568"/>
              <a:ext cx="361998" cy="80626"/>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a:stCxn id="40" idx="1"/>
              <a:endCxn id="30" idx="3"/>
            </p:cNvCxnSpPr>
            <p:nvPr/>
          </p:nvCxnSpPr>
          <p:spPr>
            <a:xfrm flipH="1" flipV="1">
              <a:off x="8574571" y="2042568"/>
              <a:ext cx="361998" cy="80626"/>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a:stCxn id="41" idx="1"/>
              <a:endCxn id="43" idx="3"/>
            </p:cNvCxnSpPr>
            <p:nvPr/>
          </p:nvCxnSpPr>
          <p:spPr>
            <a:xfrm flipH="1" flipV="1">
              <a:off x="8592864" y="2599861"/>
              <a:ext cx="313562" cy="30560"/>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grpSp>
      <p:sp>
        <p:nvSpPr>
          <p:cNvPr id="60" name="矩形 59"/>
          <p:cNvSpPr/>
          <p:nvPr/>
        </p:nvSpPr>
        <p:spPr>
          <a:xfrm>
            <a:off x="5970442" y="5971906"/>
            <a:ext cx="1143855" cy="391885"/>
          </a:xfrm>
          <a:prstGeom prst="rect">
            <a:avLst/>
          </a:prstGeom>
          <a:solidFill>
            <a:schemeClr val="bg1"/>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pic>
        <p:nvPicPr>
          <p:cNvPr id="61" name="图片 60"/>
          <p:cNvPicPr>
            <a:picLocks noChangeAspect="1"/>
          </p:cNvPicPr>
          <p:nvPr/>
        </p:nvPicPr>
        <p:blipFill rotWithShape="1">
          <a:blip r:embed="rId4">
            <a:extLst>
              <a:ext uri="{28A0092B-C50C-407E-A947-70E740481C1C}">
                <a14:useLocalDpi xmlns:a14="http://schemas.microsoft.com/office/drawing/2010/main" val="0"/>
              </a:ext>
            </a:extLst>
          </a:blip>
          <a:srcRect l="9809" t="46161" b="1"/>
          <a:stretch>
            <a:fillRect/>
          </a:stretch>
        </p:blipFill>
        <p:spPr>
          <a:xfrm>
            <a:off x="7345429" y="4828713"/>
            <a:ext cx="1678044" cy="1224092"/>
          </a:xfrm>
          <a:prstGeom prst="rect">
            <a:avLst/>
          </a:prstGeom>
        </p:spPr>
      </p:pic>
      <p:sp>
        <p:nvSpPr>
          <p:cNvPr id="62" name="箭头: 右 61"/>
          <p:cNvSpPr/>
          <p:nvPr/>
        </p:nvSpPr>
        <p:spPr>
          <a:xfrm flipV="1">
            <a:off x="6783503" y="5392927"/>
            <a:ext cx="330766" cy="9566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62"/>
          <p:cNvSpPr txBox="1"/>
          <p:nvPr/>
        </p:nvSpPr>
        <p:spPr>
          <a:xfrm>
            <a:off x="844699" y="4039587"/>
            <a:ext cx="9534872" cy="307777"/>
          </a:xfrm>
          <a:prstGeom prst="rect">
            <a:avLst/>
          </a:prstGeom>
          <a:noFill/>
        </p:spPr>
        <p:txBody>
          <a:bodyPr wrap="square" rtlCol="0">
            <a:spAutoFit/>
          </a:bodyPr>
          <a:lstStyle/>
          <a:p>
            <a:r>
              <a:rPr lang="en-US" altLang="zh-CN" sz="1400" dirty="0">
                <a:latin typeface="Times New Roman" panose="02020603050405020304" charset="0"/>
                <a:cs typeface="Times New Roman" panose="02020603050405020304" charset="0"/>
              </a:rPr>
              <a:t>		Delivery of separate chips       	3D processing                          Delivery of 3D chips</a:t>
            </a:r>
          </a:p>
        </p:txBody>
      </p:sp>
      <p:sp>
        <p:nvSpPr>
          <p:cNvPr id="64" name="文本框 63"/>
          <p:cNvSpPr txBox="1"/>
          <p:nvPr/>
        </p:nvSpPr>
        <p:spPr>
          <a:xfrm>
            <a:off x="70858" y="6200542"/>
            <a:ext cx="1547682" cy="277821"/>
          </a:xfrm>
          <a:prstGeom prst="rect">
            <a:avLst/>
          </a:prstGeom>
          <a:noFill/>
        </p:spPr>
        <p:txBody>
          <a:bodyPr wrap="square" rtlCol="0">
            <a:spAutoFit/>
          </a:bodyPr>
          <a:lstStyle/>
          <a:p>
            <a:r>
              <a:rPr lang="en-US" altLang="zh-CN" sz="1400" dirty="0">
                <a:latin typeface="Times New Roman" panose="02020603050405020304" charset="0"/>
                <a:cs typeface="Times New Roman" panose="02020603050405020304" charset="0"/>
              </a:rPr>
              <a:t>Lower chip design</a:t>
            </a:r>
          </a:p>
        </p:txBody>
      </p:sp>
      <p:sp>
        <p:nvSpPr>
          <p:cNvPr id="65" name="文本框 64"/>
          <p:cNvSpPr txBox="1"/>
          <p:nvPr/>
        </p:nvSpPr>
        <p:spPr>
          <a:xfrm>
            <a:off x="70858" y="3999553"/>
            <a:ext cx="1618540"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Upper chip design</a:t>
            </a:r>
          </a:p>
        </p:txBody>
      </p:sp>
      <p:sp>
        <p:nvSpPr>
          <p:cNvPr id="58" name="文本框 57">
            <a:extLst>
              <a:ext uri="{FF2B5EF4-FFF2-40B4-BE49-F238E27FC236}">
                <a16:creationId xmlns:a16="http://schemas.microsoft.com/office/drawing/2014/main" id="{F83DD803-23B7-4365-8500-7087EC994287}"/>
              </a:ext>
            </a:extLst>
          </p:cNvPr>
          <p:cNvSpPr txBox="1"/>
          <p:nvPr/>
        </p:nvSpPr>
        <p:spPr>
          <a:xfrm>
            <a:off x="-2" y="6455353"/>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61"/>
          <p:cNvSpPr txBox="1"/>
          <p:nvPr/>
        </p:nvSpPr>
        <p:spPr>
          <a:xfrm>
            <a:off x="-2" y="801131"/>
            <a:ext cx="10461153" cy="466153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50000"/>
              </a:lnSpc>
              <a:spcBef>
                <a:spcPts val="0"/>
              </a:spcBef>
              <a:spcAft>
                <a:spcPts val="0"/>
              </a:spcAft>
              <a:buClr>
                <a:schemeClr val="accent5"/>
              </a:buClr>
              <a:buSzPct val="80000"/>
              <a:buFont typeface="Wingdings" panose="05000000000000000000" pitchFamily="2" charset="2"/>
              <a:buChar char="n"/>
              <a:defRPr/>
            </a:pPr>
            <a:r>
              <a:rPr kumimoji="0" lang="en-US" altLang="zh-CN" sz="1800" b="1" i="0" u="none" strike="noStrike" kern="1200" cap="none" spc="0" normalizeH="0" baseline="0" noProof="0" dirty="0">
                <a:ln>
                  <a:noFill/>
                </a:ln>
                <a:solidFill>
                  <a:srgbClr val="121212"/>
                </a:solidFill>
                <a:effectLst/>
                <a:uLnTx/>
                <a:uFillTx/>
                <a:latin typeface="Calibri" panose="020F0502020204030204" pitchFamily="34" charset="0"/>
                <a:ea typeface="微软雅黑" panose="020B0503020204020204" charset="-122"/>
                <a:cs typeface="Calibri" panose="020F0502020204030204" pitchFamily="34" charset="0"/>
              </a:rPr>
              <a:t>Challenges</a:t>
            </a:r>
          </a:p>
          <a:p>
            <a:pPr marL="800100" marR="0" lvl="1" indent="-342900" algn="l" defTabSz="914400" rtl="0" eaLnBrk="1" fontAlgn="auto" latinLnBrk="0" hangingPunct="1">
              <a:lnSpc>
                <a:spcPct val="150000"/>
              </a:lnSpc>
              <a:spcBef>
                <a:spcPts val="0"/>
              </a:spcBef>
              <a:spcAft>
                <a:spcPts val="0"/>
              </a:spcAft>
              <a:buClr>
                <a:schemeClr val="accent6"/>
              </a:buClr>
              <a:buSzPct val="80000"/>
              <a:buFont typeface="Wingdings" panose="05000000000000000000" pitchFamily="2" charset="2"/>
              <a:buChar char="l"/>
              <a:defRPr/>
            </a:pPr>
            <a:r>
              <a:rPr lang="en-US" altLang="zh-CN" b="1" dirty="0">
                <a:solidFill>
                  <a:srgbClr val="121212"/>
                </a:solidFill>
                <a:latin typeface="Calibri" panose="020F0502020204030204" pitchFamily="34" charset="0"/>
                <a:ea typeface="微软雅黑" panose="020B0503020204020204" charset="-122"/>
                <a:cs typeface="Calibri" panose="020F0502020204030204" pitchFamily="34" charset="0"/>
              </a:rPr>
              <a:t>F</a:t>
            </a:r>
            <a:r>
              <a:rPr kumimoji="0" lang="en-US" altLang="zh-CN" sz="1800" b="1" i="0" u="none" strike="noStrike" kern="1200" cap="none" spc="0" normalizeH="0" baseline="0" noProof="0" dirty="0" err="1">
                <a:ln>
                  <a:noFill/>
                </a:ln>
                <a:solidFill>
                  <a:srgbClr val="121212"/>
                </a:solidFill>
                <a:effectLst/>
                <a:uLnTx/>
                <a:uFillTx/>
                <a:latin typeface="Calibri" panose="020F0502020204030204" pitchFamily="34" charset="0"/>
                <a:ea typeface="微软雅黑" panose="020B0503020204020204" charset="-122"/>
                <a:cs typeface="Calibri" panose="020F0502020204030204" pitchFamily="34" charset="0"/>
              </a:rPr>
              <a:t>irst</a:t>
            </a:r>
            <a:r>
              <a:rPr kumimoji="0" lang="en-US" altLang="zh-CN" sz="1800" b="1" i="0" u="none" strike="noStrike" kern="1200" cap="none" spc="0" normalizeH="0" baseline="0" noProof="0" dirty="0">
                <a:ln>
                  <a:noFill/>
                </a:ln>
                <a:solidFill>
                  <a:srgbClr val="121212"/>
                </a:solidFill>
                <a:effectLst/>
                <a:uLnTx/>
                <a:uFillTx/>
                <a:latin typeface="Calibri" panose="020F0502020204030204" pitchFamily="34" charset="0"/>
                <a:ea typeface="微软雅黑" panose="020B0503020204020204" charset="-122"/>
                <a:cs typeface="Calibri" panose="020F0502020204030204" pitchFamily="34" charset="0"/>
              </a:rPr>
              <a:t> trial of 3D design</a:t>
            </a:r>
            <a:r>
              <a:rPr lang="en-US" altLang="zh-CN" dirty="0">
                <a:solidFill>
                  <a:srgbClr val="121212"/>
                </a:solidFill>
                <a:latin typeface="Calibri" panose="020F0502020204030204" pitchFamily="34" charset="0"/>
                <a:ea typeface="微软雅黑" panose="020B0503020204020204" charset="-122"/>
                <a:cs typeface="Calibri" panose="020F0502020204030204" pitchFamily="34" charset="0"/>
              </a:rPr>
              <a:t>,</a:t>
            </a:r>
            <a:r>
              <a:rPr lang="zh-CN" altLang="en-US" dirty="0">
                <a:solidFill>
                  <a:srgbClr val="121212"/>
                </a:solidFill>
                <a:latin typeface="Calibri" panose="020F0502020204030204" pitchFamily="34" charset="0"/>
                <a:ea typeface="微软雅黑" panose="020B0503020204020204" charset="-122"/>
                <a:cs typeface="Calibri" panose="020F0502020204030204" pitchFamily="34" charset="0"/>
              </a:rPr>
              <a:t> </a:t>
            </a:r>
            <a:r>
              <a:rPr lang="en-US" altLang="zh-CN" dirty="0">
                <a:solidFill>
                  <a:srgbClr val="121212"/>
                </a:solidFill>
                <a:latin typeface="Calibri" panose="020F0502020204030204" pitchFamily="34" charset="0"/>
                <a:ea typeface="微软雅黑" panose="020B0503020204020204" charset="-122"/>
                <a:cs typeface="Calibri" panose="020F0502020204030204" pitchFamily="34" charset="0"/>
              </a:rPr>
              <a:t>h</a:t>
            </a:r>
            <a:r>
              <a:rPr kumimoji="0" lang="en-US" altLang="zh-CN" sz="1800" b="0" i="0" u="none" strike="noStrike" kern="1200" cap="none" spc="0" normalizeH="0" baseline="0" noProof="0" dirty="0" err="1">
                <a:ln>
                  <a:noFill/>
                </a:ln>
                <a:solidFill>
                  <a:srgbClr val="121212"/>
                </a:solidFill>
                <a:effectLst/>
                <a:uLnTx/>
                <a:uFillTx/>
                <a:latin typeface="Calibri" panose="020F0502020204030204" pitchFamily="34" charset="0"/>
                <a:ea typeface="微软雅黑" panose="020B0503020204020204" charset="-122"/>
                <a:cs typeface="Calibri" panose="020F0502020204030204" pitchFamily="34" charset="0"/>
              </a:rPr>
              <a:t>igh</a:t>
            </a:r>
            <a:r>
              <a:rPr kumimoji="0" lang="en-US" altLang="zh-CN" sz="1800" b="0" i="0" u="none" strike="noStrike" kern="1200" cap="none" spc="0" normalizeH="0" baseline="0" noProof="0" dirty="0">
                <a:ln>
                  <a:noFill/>
                </a:ln>
                <a:solidFill>
                  <a:srgbClr val="121212"/>
                </a:solidFill>
                <a:effectLst/>
                <a:uLnTx/>
                <a:uFillTx/>
                <a:latin typeface="Calibri" panose="020F0502020204030204" pitchFamily="34" charset="0"/>
                <a:ea typeface="微软雅黑" panose="020B0503020204020204" charset="-122"/>
                <a:cs typeface="Calibri" panose="020F0502020204030204" pitchFamily="34" charset="0"/>
              </a:rPr>
              <a:t> technical difficulty</a:t>
            </a:r>
          </a:p>
          <a:p>
            <a:pPr marL="800100" marR="0" lvl="1" indent="-342900" algn="l" defTabSz="914400" rtl="0" eaLnBrk="1" fontAlgn="auto" latinLnBrk="0" hangingPunct="1">
              <a:lnSpc>
                <a:spcPct val="150000"/>
              </a:lnSpc>
              <a:spcBef>
                <a:spcPts val="0"/>
              </a:spcBef>
              <a:spcAft>
                <a:spcPts val="0"/>
              </a:spcAft>
              <a:buClr>
                <a:schemeClr val="accent6"/>
              </a:buClr>
              <a:buSzPct val="80000"/>
              <a:buFont typeface="Wingdings" panose="05000000000000000000" pitchFamily="2" charset="2"/>
              <a:buChar char="l"/>
              <a:defRPr/>
            </a:pPr>
            <a:r>
              <a:rPr kumimoji="0" lang="en-US" altLang="zh-CN" sz="1800" b="1" i="0" u="none" strike="noStrike" kern="1200" cap="none" spc="0" normalizeH="0" baseline="0" noProof="0" dirty="0">
                <a:ln>
                  <a:noFill/>
                </a:ln>
                <a:solidFill>
                  <a:srgbClr val="121212"/>
                </a:solidFill>
                <a:effectLst/>
                <a:uLnTx/>
                <a:uFillTx/>
                <a:latin typeface="Calibri" panose="020F0502020204030204" pitchFamily="34" charset="0"/>
                <a:ea typeface="微软雅黑" panose="020B0503020204020204" charset="-122"/>
                <a:cs typeface="Calibri" panose="020F0502020204030204" pitchFamily="34" charset="0"/>
              </a:rPr>
              <a:t>First time using 3D integration process</a:t>
            </a:r>
            <a:r>
              <a:rPr kumimoji="0" lang="en-US" altLang="zh-CN" sz="1800" b="0" i="0" u="none" strike="noStrike" kern="1200" cap="none" spc="0" normalizeH="0" baseline="0" noProof="0" dirty="0">
                <a:ln>
                  <a:noFill/>
                </a:ln>
                <a:solidFill>
                  <a:srgbClr val="121212"/>
                </a:solidFill>
                <a:effectLst/>
                <a:uLnTx/>
                <a:uFillTx/>
                <a:latin typeface="Calibri" panose="020F0502020204030204" pitchFamily="34" charset="0"/>
                <a:ea typeface="微软雅黑" panose="020B0503020204020204" charset="-122"/>
                <a:cs typeface="Calibri" panose="020F0502020204030204" pitchFamily="34" charset="0"/>
              </a:rPr>
              <a:t>, low yield</a:t>
            </a:r>
          </a:p>
          <a:p>
            <a:pPr marL="342900" indent="-342900">
              <a:lnSpc>
                <a:spcPct val="150000"/>
              </a:lnSpc>
              <a:buClr>
                <a:schemeClr val="accent5"/>
              </a:buClr>
              <a:buSzPct val="80000"/>
              <a:buFont typeface="Wingdings" panose="05000000000000000000" pitchFamily="2" charset="2"/>
              <a:buChar char="n"/>
              <a:defRPr/>
            </a:pPr>
            <a:r>
              <a:rPr lang="en-US" altLang="zh-CN" b="1" dirty="0">
                <a:solidFill>
                  <a:srgbClr val="121212"/>
                </a:solidFill>
                <a:latin typeface="Calibri" panose="020F0502020204030204" pitchFamily="34" charset="0"/>
                <a:ea typeface="微软雅黑" panose="020B0503020204020204" charset="-122"/>
                <a:cs typeface="Calibri" panose="020F0502020204030204" pitchFamily="34" charset="0"/>
              </a:rPr>
              <a:t>Requirements for the testing and verification system</a:t>
            </a:r>
          </a:p>
          <a:p>
            <a:pPr marL="800100" lvl="1" indent="-342900">
              <a:lnSpc>
                <a:spcPct val="150000"/>
              </a:lnSpc>
              <a:buClr>
                <a:schemeClr val="accent6"/>
              </a:buClr>
              <a:buSzPct val="80000"/>
              <a:buFont typeface="Wingdings" panose="05000000000000000000" pitchFamily="2" charset="2"/>
              <a:buChar char="l"/>
              <a:defRPr/>
            </a:pPr>
            <a:r>
              <a:rPr lang="en-US" altLang="zh-CN" dirty="0">
                <a:solidFill>
                  <a:srgbClr val="C00000"/>
                </a:solidFill>
                <a:latin typeface="Calibri" panose="020F0502020204030204" pitchFamily="34" charset="0"/>
                <a:ea typeface="微软雅黑" panose="020B0503020204020204" charset="-122"/>
                <a:cs typeface="Calibri" panose="020F0502020204030204" pitchFamily="34" charset="0"/>
              </a:rPr>
              <a:t>Basic function requirements:</a:t>
            </a:r>
            <a:r>
              <a:rPr lang="zh-CN" altLang="en-US" dirty="0">
                <a:solidFill>
                  <a:srgbClr val="C00000"/>
                </a:solidFill>
                <a:latin typeface="Calibri" panose="020F0502020204030204" pitchFamily="34" charset="0"/>
                <a:ea typeface="微软雅黑" panose="020B0503020204020204" charset="-122"/>
                <a:cs typeface="Calibri" panose="020F0502020204030204" pitchFamily="34" charset="0"/>
              </a:rPr>
              <a:t> </a:t>
            </a:r>
            <a:r>
              <a:rPr lang="en-US" altLang="zh-CN" dirty="0">
                <a:solidFill>
                  <a:srgbClr val="C00000"/>
                </a:solidFill>
                <a:latin typeface="Calibri" panose="020F0502020204030204" pitchFamily="34" charset="0"/>
                <a:ea typeface="微软雅黑" panose="020B0503020204020204" charset="-122"/>
                <a:cs typeface="Calibri" panose="020F0502020204030204" pitchFamily="34" charset="0"/>
              </a:rPr>
              <a:t>Chip configuration,  data readout</a:t>
            </a:r>
          </a:p>
          <a:p>
            <a:pPr marL="800100" lvl="1" indent="-342900">
              <a:lnSpc>
                <a:spcPct val="150000"/>
              </a:lnSpc>
              <a:buClr>
                <a:schemeClr val="accent6"/>
              </a:buClr>
              <a:buSzPct val="80000"/>
              <a:buFont typeface="Wingdings" panose="05000000000000000000" pitchFamily="2" charset="2"/>
              <a:buChar char="l"/>
              <a:defRPr/>
            </a:pPr>
            <a:r>
              <a:rPr lang="en-US" altLang="zh-CN" dirty="0">
                <a:solidFill>
                  <a:srgbClr val="C00000"/>
                </a:solidFill>
                <a:latin typeface="Calibri" panose="020F0502020204030204" pitchFamily="34" charset="0"/>
                <a:ea typeface="微软雅黑" panose="020B0503020204020204" charset="-122"/>
                <a:cs typeface="Calibri" panose="020F0502020204030204" pitchFamily="34" charset="0"/>
              </a:rPr>
              <a:t>Tests can be carried out on </a:t>
            </a:r>
            <a:r>
              <a:rPr lang="en-US" altLang="zh-CN" b="1" dirty="0">
                <a:solidFill>
                  <a:srgbClr val="C00000"/>
                </a:solidFill>
                <a:latin typeface="Calibri" panose="020F0502020204030204" pitchFamily="34" charset="0"/>
                <a:ea typeface="微软雅黑" panose="020B0503020204020204" charset="-122"/>
                <a:cs typeface="Calibri" panose="020F0502020204030204" pitchFamily="34" charset="0"/>
              </a:rPr>
              <a:t>upper chips</a:t>
            </a:r>
            <a:r>
              <a:rPr lang="en-US" altLang="zh-CN" dirty="0">
                <a:solidFill>
                  <a:srgbClr val="C00000"/>
                </a:solidFill>
                <a:latin typeface="Calibri" panose="020F0502020204030204" pitchFamily="34" charset="0"/>
                <a:ea typeface="微软雅黑" panose="020B0503020204020204" charset="-122"/>
                <a:cs typeface="Calibri" panose="020F0502020204030204" pitchFamily="34" charset="0"/>
              </a:rPr>
              <a:t>, </a:t>
            </a:r>
            <a:r>
              <a:rPr lang="en-US" altLang="zh-CN" b="1" dirty="0">
                <a:solidFill>
                  <a:srgbClr val="C00000"/>
                </a:solidFill>
                <a:latin typeface="Calibri" panose="020F0502020204030204" pitchFamily="34" charset="0"/>
                <a:ea typeface="微软雅黑" panose="020B0503020204020204" charset="-122"/>
                <a:cs typeface="Calibri" panose="020F0502020204030204" pitchFamily="34" charset="0"/>
              </a:rPr>
              <a:t>lower chips </a:t>
            </a:r>
            <a:r>
              <a:rPr lang="en-US" altLang="zh-CN" dirty="0">
                <a:solidFill>
                  <a:srgbClr val="C00000"/>
                </a:solidFill>
                <a:latin typeface="Calibri" panose="020F0502020204030204" pitchFamily="34" charset="0"/>
                <a:ea typeface="微软雅黑" panose="020B0503020204020204" charset="-122"/>
                <a:cs typeface="Calibri" panose="020F0502020204030204" pitchFamily="34" charset="0"/>
              </a:rPr>
              <a:t>and </a:t>
            </a:r>
            <a:r>
              <a:rPr lang="en-US" altLang="zh-CN" b="1" dirty="0">
                <a:solidFill>
                  <a:srgbClr val="C00000"/>
                </a:solidFill>
                <a:latin typeface="Calibri" panose="020F0502020204030204" pitchFamily="34" charset="0"/>
                <a:ea typeface="微软雅黑" panose="020B0503020204020204" charset="-122"/>
                <a:cs typeface="Calibri" panose="020F0502020204030204" pitchFamily="34" charset="0"/>
              </a:rPr>
              <a:t>3D chips</a:t>
            </a:r>
            <a:r>
              <a:rPr lang="en-US" altLang="zh-CN" dirty="0">
                <a:solidFill>
                  <a:srgbClr val="C00000"/>
                </a:solidFill>
                <a:latin typeface="Calibri" panose="020F0502020204030204" pitchFamily="34" charset="0"/>
                <a:ea typeface="微软雅黑" panose="020B0503020204020204" charset="-122"/>
                <a:cs typeface="Calibri" panose="020F0502020204030204" pitchFamily="34" charset="0"/>
              </a:rPr>
              <a:t> separately</a:t>
            </a:r>
          </a:p>
          <a:p>
            <a:pPr marL="800100" lvl="1" indent="-342900">
              <a:lnSpc>
                <a:spcPct val="150000"/>
              </a:lnSpc>
              <a:buClr>
                <a:schemeClr val="accent6"/>
              </a:buClr>
              <a:buSzPct val="80000"/>
              <a:buFont typeface="Wingdings" panose="05000000000000000000" pitchFamily="2" charset="2"/>
              <a:buChar char="l"/>
              <a:defRPr/>
            </a:pPr>
            <a:r>
              <a:rPr lang="en-US" altLang="zh-CN" dirty="0">
                <a:solidFill>
                  <a:srgbClr val="C00000"/>
                </a:solidFill>
                <a:latin typeface="Calibri" panose="020F0502020204030204" pitchFamily="34" charset="0"/>
                <a:ea typeface="微软雅黑" panose="020B0503020204020204" charset="-122"/>
                <a:cs typeface="Calibri" panose="020F0502020204030204" pitchFamily="34" charset="0"/>
              </a:rPr>
              <a:t>Convenient debugging</a:t>
            </a:r>
          </a:p>
          <a:p>
            <a:pPr marL="800100" lvl="1" indent="-342900">
              <a:lnSpc>
                <a:spcPct val="150000"/>
              </a:lnSpc>
              <a:buClr>
                <a:schemeClr val="accent6"/>
              </a:buClr>
              <a:buSzPct val="80000"/>
              <a:buFont typeface="Wingdings" panose="05000000000000000000" pitchFamily="2" charset="2"/>
              <a:buChar char="l"/>
              <a:defRPr/>
            </a:pPr>
            <a:r>
              <a:rPr lang="en-US" altLang="zh-CN" dirty="0">
                <a:solidFill>
                  <a:srgbClr val="C00000"/>
                </a:solidFill>
                <a:latin typeface="Calibri" panose="020F0502020204030204" pitchFamily="34" charset="0"/>
                <a:ea typeface="微软雅黑" panose="020B0503020204020204" charset="-122"/>
                <a:cs typeface="Calibri" panose="020F0502020204030204" pitchFamily="34" charset="0"/>
              </a:rPr>
              <a:t>Short development cycle</a:t>
            </a:r>
          </a:p>
          <a:p>
            <a:pPr marL="342900" indent="-342900">
              <a:lnSpc>
                <a:spcPct val="150000"/>
              </a:lnSpc>
              <a:buClr>
                <a:schemeClr val="accent5"/>
              </a:buClr>
              <a:buSzPct val="80000"/>
              <a:buFont typeface="Wingdings" panose="05000000000000000000" pitchFamily="2" charset="2"/>
              <a:buChar char="n"/>
              <a:defRPr/>
            </a:pPr>
            <a:r>
              <a:rPr lang="en-US" altLang="zh-CN" b="1" dirty="0">
                <a:latin typeface="Calibri" panose="020F0502020204030204" pitchFamily="34" charset="0"/>
                <a:ea typeface="微软雅黑" panose="020B0503020204020204" charset="-122"/>
                <a:cs typeface="Calibri" panose="020F0502020204030204" pitchFamily="34" charset="0"/>
              </a:rPr>
              <a:t>CPV-4 upper tier chip Emulator</a:t>
            </a:r>
          </a:p>
          <a:p>
            <a:pPr marL="800100" lvl="1" indent="-342900">
              <a:lnSpc>
                <a:spcPct val="150000"/>
              </a:lnSpc>
              <a:buClr>
                <a:schemeClr val="accent6"/>
              </a:buClr>
              <a:buFont typeface="Wingdings" panose="05000000000000000000" pitchFamily="2" charset="2"/>
              <a:buChar char="l"/>
              <a:defRPr/>
            </a:pPr>
            <a:r>
              <a:rPr lang="en-US" altLang="zh-CN" dirty="0">
                <a:latin typeface="Calibri" panose="020F0502020204030204" pitchFamily="34" charset="0"/>
                <a:ea typeface="微软雅黑" panose="020B0503020204020204" charset="-122"/>
                <a:cs typeface="Calibri" panose="020F0502020204030204" pitchFamily="34" charset="0"/>
              </a:rPr>
              <a:t>Debugging and verifying the functionality </a:t>
            </a:r>
            <a:r>
              <a:rPr lang="en-US" altLang="zh-CN" dirty="0">
                <a:solidFill>
                  <a:srgbClr val="C00000"/>
                </a:solidFill>
                <a:latin typeface="Calibri" panose="020F0502020204030204" pitchFamily="34" charset="0"/>
                <a:ea typeface="微软雅黑" panose="020B0503020204020204" charset="-122"/>
                <a:cs typeface="Calibri" panose="020F0502020204030204" pitchFamily="34" charset="0"/>
              </a:rPr>
              <a:t>of the test system</a:t>
            </a:r>
          </a:p>
          <a:p>
            <a:pPr marL="800100" lvl="1" indent="-342900">
              <a:lnSpc>
                <a:spcPct val="150000"/>
              </a:lnSpc>
              <a:buClr>
                <a:schemeClr val="accent6"/>
              </a:buClr>
              <a:buFont typeface="Wingdings" panose="05000000000000000000" pitchFamily="2" charset="2"/>
              <a:buChar char="l"/>
              <a:defRPr/>
            </a:pPr>
            <a:r>
              <a:rPr lang="en-US" altLang="zh-CN" dirty="0">
                <a:solidFill>
                  <a:srgbClr val="C00000"/>
                </a:solidFill>
                <a:latin typeface="Calibri" panose="020F0502020204030204" pitchFamily="34" charset="0"/>
                <a:ea typeface="微软雅黑" panose="020B0503020204020204" charset="-122"/>
                <a:cs typeface="Calibri" panose="020F0502020204030204" pitchFamily="34" charset="0"/>
              </a:rPr>
              <a:t>Verifying the logical correctness of the CPV-4 upper chip</a:t>
            </a:r>
          </a:p>
        </p:txBody>
      </p:sp>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3" name="文本框 2"/>
          <p:cNvSpPr txBox="1"/>
          <p:nvPr/>
        </p:nvSpPr>
        <p:spPr>
          <a:xfrm>
            <a:off x="11827425" y="6452261"/>
            <a:ext cx="293717" cy="39878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cs typeface="+mn-cs"/>
              </a:rPr>
              <a:t>5</a:t>
            </a:r>
          </a:p>
        </p:txBody>
      </p:sp>
      <p:sp>
        <p:nvSpPr>
          <p:cNvPr id="8" name="文本框 7"/>
          <p:cNvSpPr txBox="1"/>
          <p:nvPr/>
        </p:nvSpPr>
        <p:spPr>
          <a:xfrm>
            <a:off x="-7058" y="55891"/>
            <a:ext cx="10172462" cy="798195"/>
          </a:xfrm>
          <a:prstGeom prst="rect">
            <a:avLst/>
          </a:prstGeom>
          <a:noFill/>
        </p:spPr>
        <p:txBody>
          <a:bodyPr wrap="square" rtlCol="0" anchor="t">
            <a:noAutofit/>
          </a:bodyPr>
          <a:lstStyle/>
          <a:p>
            <a:pPr marL="0" marR="0" lvl="1" indent="0" algn="l" defTabSz="914400" rtl="0" eaLnBrk="1" fontAlgn="auto" latinLnBrk="0" hangingPunct="1">
              <a:lnSpc>
                <a:spcPct val="150000"/>
              </a:lnSpc>
              <a:spcBef>
                <a:spcPts val="0"/>
              </a:spcBef>
              <a:spcAft>
                <a:spcPts val="0"/>
              </a:spcAft>
              <a:buClr>
                <a:prstClr val="black"/>
              </a:buClr>
              <a:buSzPct val="70000"/>
              <a:buFont typeface="Wingdings" panose="05000000000000000000" pitchFamily="2" charset="2"/>
              <a:buNone/>
              <a:defRPr/>
            </a:pPr>
            <a:r>
              <a:rPr kumimoji="0" lang="en-US"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1	Introduction——</a:t>
            </a:r>
            <a:r>
              <a:rPr kumimoji="0" lang="en-US" altLang="zh-CN" sz="2800" b="1" i="0" u="none" strike="noStrike" kern="1200" cap="none" spc="0" normalizeH="0" baseline="0" noProof="0" dirty="0">
                <a:ln>
                  <a:noFill/>
                </a:ln>
                <a:solidFill>
                  <a:prstClr val="black"/>
                </a:solidFill>
                <a:effectLst/>
                <a:uLnTx/>
                <a:uFillTx/>
                <a:latin typeface="Times New Roman" panose="02020603050405020304" charset="0"/>
                <a:ea typeface="微软雅黑" panose="020B0503020204020204" charset="-122"/>
                <a:cs typeface="Times New Roman" panose="02020603050405020304" charset="0"/>
                <a:sym typeface="+mn-ea"/>
              </a:rPr>
              <a:t>The validation of design and process</a:t>
            </a:r>
            <a:endParaRPr kumimoji="0" lang="zh-CN" altLang="en-US" sz="2800" b="0"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endParaRPr>
          </a:p>
        </p:txBody>
      </p:sp>
      <p:pic>
        <p:nvPicPr>
          <p:cNvPr id="1026" name="Picture 2">
            <a:extLst>
              <a:ext uri="{FF2B5EF4-FFF2-40B4-BE49-F238E27FC236}">
                <a16:creationId xmlns:a16="http://schemas.microsoft.com/office/drawing/2014/main" id="{D386F4D9-FF60-47C3-A0DA-4AC24DBEB8D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6230" y="865878"/>
            <a:ext cx="6877050" cy="1743075"/>
          </a:xfrm>
          <a:prstGeom prst="rect">
            <a:avLst/>
          </a:prstGeom>
          <a:noFill/>
          <a:extLst>
            <a:ext uri="{909E8E84-426E-40DD-AFC4-6F175D3DCCD1}">
              <a14:hiddenFill xmlns:a14="http://schemas.microsoft.com/office/drawing/2010/main">
                <a:solidFill>
                  <a:srgbClr val="FFFFFF"/>
                </a:solidFill>
              </a14:hiddenFill>
            </a:ext>
          </a:extLst>
        </p:spPr>
      </p:pic>
      <p:sp>
        <p:nvSpPr>
          <p:cNvPr id="11" name="文本框 10">
            <a:extLst>
              <a:ext uri="{FF2B5EF4-FFF2-40B4-BE49-F238E27FC236}">
                <a16:creationId xmlns:a16="http://schemas.microsoft.com/office/drawing/2014/main" id="{962D28DE-9A3B-4029-8A82-F13137BDAC4A}"/>
              </a:ext>
            </a:extLst>
          </p:cNvPr>
          <p:cNvSpPr txBox="1"/>
          <p:nvPr/>
        </p:nvSpPr>
        <p:spPr>
          <a:xfrm>
            <a:off x="5815340" y="2443124"/>
            <a:ext cx="6257580" cy="338554"/>
          </a:xfrm>
          <a:prstGeom prst="rect">
            <a:avLst/>
          </a:prstGeom>
          <a:noFill/>
        </p:spPr>
        <p:txBody>
          <a:bodyPr wrap="square">
            <a:spAutoFit/>
          </a:bodyPr>
          <a:lstStyle/>
          <a:p>
            <a:pPr algn="ctr"/>
            <a:r>
              <a:rPr lang="en-US" altLang="zh-CN" sz="1600" b="0" i="0" dirty="0">
                <a:solidFill>
                  <a:srgbClr val="24292F"/>
                </a:solidFill>
                <a:effectLst/>
                <a:latin typeface="times" panose="02020603050405020304" pitchFamily="18" charset="0"/>
                <a:cs typeface="times" panose="02020603050405020304" pitchFamily="18" charset="0"/>
              </a:rPr>
              <a:t>CPV-4 Test Verification System Architecture</a:t>
            </a:r>
            <a:endParaRPr lang="zh-CN" altLang="en-US" sz="1600" dirty="0">
              <a:latin typeface="times" panose="02020603050405020304" pitchFamily="18" charset="0"/>
              <a:cs typeface="times" panose="02020603050405020304" pitchFamily="18" charset="0"/>
            </a:endParaRPr>
          </a:p>
        </p:txBody>
      </p:sp>
      <p:grpSp>
        <p:nvGrpSpPr>
          <p:cNvPr id="5" name="组合 4">
            <a:extLst>
              <a:ext uri="{FF2B5EF4-FFF2-40B4-BE49-F238E27FC236}">
                <a16:creationId xmlns:a16="http://schemas.microsoft.com/office/drawing/2014/main" id="{B0381768-67BB-40BC-963A-1D7F476D9875}"/>
              </a:ext>
            </a:extLst>
          </p:cNvPr>
          <p:cNvGrpSpPr/>
          <p:nvPr/>
        </p:nvGrpSpPr>
        <p:grpSpPr>
          <a:xfrm>
            <a:off x="6942100" y="2882100"/>
            <a:ext cx="6257580" cy="2134694"/>
            <a:chOff x="3010180" y="4012610"/>
            <a:chExt cx="6257580" cy="2134694"/>
          </a:xfrm>
        </p:grpSpPr>
        <p:sp>
          <p:nvSpPr>
            <p:cNvPr id="17" name="文本框 16">
              <a:extLst>
                <a:ext uri="{FF2B5EF4-FFF2-40B4-BE49-F238E27FC236}">
                  <a16:creationId xmlns:a16="http://schemas.microsoft.com/office/drawing/2014/main" id="{CC694EE3-B71D-412C-AE97-96245CC89510}"/>
                </a:ext>
              </a:extLst>
            </p:cNvPr>
            <p:cNvSpPr txBox="1"/>
            <p:nvPr/>
          </p:nvSpPr>
          <p:spPr>
            <a:xfrm>
              <a:off x="3010180" y="5839527"/>
              <a:ext cx="6257580" cy="307777"/>
            </a:xfrm>
            <a:prstGeom prst="rect">
              <a:avLst/>
            </a:prstGeom>
            <a:noFill/>
          </p:spPr>
          <p:txBody>
            <a:bodyPr wrap="square">
              <a:spAutoFit/>
            </a:bodyPr>
            <a:lstStyle/>
            <a:p>
              <a:pPr algn="ctr"/>
              <a:r>
                <a:rPr lang="en-US" altLang="zh-CN" sz="1400" dirty="0">
                  <a:solidFill>
                    <a:srgbClr val="000000"/>
                  </a:solidFill>
                  <a:effectLst/>
                  <a:latin typeface="times" panose="02020603050405020304" pitchFamily="18" charset="0"/>
                  <a:cs typeface="times" panose="02020603050405020304" pitchFamily="18" charset="0"/>
                </a:rPr>
                <a:t>CPV-4 replaced by Emulator</a:t>
              </a:r>
            </a:p>
          </p:txBody>
        </p:sp>
        <p:pic>
          <p:nvPicPr>
            <p:cNvPr id="18" name="Picture 2">
              <a:extLst>
                <a:ext uri="{FF2B5EF4-FFF2-40B4-BE49-F238E27FC236}">
                  <a16:creationId xmlns:a16="http://schemas.microsoft.com/office/drawing/2014/main" id="{6F5E0C3F-D894-45CA-B94F-9BD819A7EEB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9878" y="4012610"/>
              <a:ext cx="3947160" cy="1966557"/>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文本框 13">
            <a:extLst>
              <a:ext uri="{FF2B5EF4-FFF2-40B4-BE49-F238E27FC236}">
                <a16:creationId xmlns:a16="http://schemas.microsoft.com/office/drawing/2014/main" id="{B6B901BE-6029-4C58-8F91-34B95A7A0913}"/>
              </a:ext>
            </a:extLst>
          </p:cNvPr>
          <p:cNvSpPr txBox="1"/>
          <p:nvPr/>
        </p:nvSpPr>
        <p:spPr>
          <a:xfrm>
            <a:off x="-2" y="6478499"/>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a:extLst>
              <a:ext uri="{FF2B5EF4-FFF2-40B4-BE49-F238E27FC236}">
                <a16:creationId xmlns:a16="http://schemas.microsoft.com/office/drawing/2014/main" id="{D71B5757-EEA5-430D-ADF1-CD61B204626D}"/>
              </a:ext>
            </a:extLst>
          </p:cNvPr>
          <p:cNvPicPr>
            <a:picLocks noChangeAspect="1"/>
          </p:cNvPicPr>
          <p:nvPr/>
        </p:nvPicPr>
        <p:blipFill>
          <a:blip r:embed="rId3"/>
          <a:stretch>
            <a:fillRect/>
          </a:stretch>
        </p:blipFill>
        <p:spPr>
          <a:xfrm>
            <a:off x="5913733" y="1659041"/>
            <a:ext cx="6204846" cy="4429972"/>
          </a:xfrm>
          <a:prstGeom prst="rect">
            <a:avLst/>
          </a:prstGeom>
        </p:spPr>
      </p:pic>
      <p:sp>
        <p:nvSpPr>
          <p:cNvPr id="5" name="文本框 4"/>
          <p:cNvSpPr txBox="1"/>
          <p:nvPr/>
        </p:nvSpPr>
        <p:spPr>
          <a:xfrm>
            <a:off x="-1" y="768985"/>
            <a:ext cx="5344239" cy="5130369"/>
          </a:xfrm>
          <a:prstGeom prst="rect">
            <a:avLst/>
          </a:prstGeom>
          <a:noFill/>
        </p:spPr>
        <p:txBody>
          <a:bodyPr wrap="square" rtlCol="0" anchor="t">
            <a:noAutofit/>
          </a:bodyPr>
          <a:lstStyle/>
          <a:p>
            <a:pPr marL="285750" indent="-285750">
              <a:lnSpc>
                <a:spcPct val="120000"/>
              </a:lnSpc>
              <a:spcBef>
                <a:spcPts val="1000"/>
              </a:spcBef>
              <a:buClr>
                <a:schemeClr val="accent5"/>
              </a:buClr>
              <a:buSzPct val="80000"/>
              <a:buFont typeface="Wingdings" panose="05000000000000000000" pitchFamily="2" charset="2"/>
              <a:buChar char="n"/>
            </a:pPr>
            <a:r>
              <a:rPr lang="en-US" altLang="zh-CN" dirty="0">
                <a:latin typeface="Calibri" panose="020F0502020204030204" pitchFamily="34" charset="0"/>
                <a:ea typeface="微软雅黑" panose="020B0503020204020204" charset="-122"/>
                <a:cs typeface="Calibri" panose="020F0502020204030204" pitchFamily="34" charset="0"/>
                <a:sym typeface="+mn-ea"/>
              </a:rPr>
              <a:t>Architecture of the CPV-4 upper chip</a:t>
            </a:r>
          </a:p>
          <a:p>
            <a:pPr marL="800100" lvl="1" indent="-342900" algn="l">
              <a:lnSpc>
                <a:spcPct val="120000"/>
              </a:lnSpc>
              <a:spcBef>
                <a:spcPts val="1000"/>
              </a:spcBef>
              <a:buClr>
                <a:schemeClr val="accent6"/>
              </a:buClr>
              <a:buSzPct val="80000"/>
              <a:buFont typeface="Wingdings" panose="05000000000000000000" pitchFamily="2" charset="2"/>
              <a:buChar char="l"/>
            </a:pPr>
            <a:r>
              <a:rPr lang="en-US" altLang="zh-CN" b="1" dirty="0">
                <a:latin typeface="Calibri" panose="020F0502020204030204" pitchFamily="34" charset="0"/>
                <a:ea typeface="微软雅黑" panose="020B0503020204020204" charset="-122"/>
                <a:cs typeface="Calibri" panose="020F0502020204030204" pitchFamily="34" charset="0"/>
                <a:sym typeface="+mn-ea"/>
              </a:rPr>
              <a:t>Pixel array circuit: </a:t>
            </a:r>
          </a:p>
          <a:p>
            <a:pPr marL="1143000" lvl="2" indent="-228600" algn="just" fontAlgn="base">
              <a:lnSpc>
                <a:spcPct val="150000"/>
              </a:lnSpc>
              <a:spcBef>
                <a:spcPct val="20000"/>
              </a:spcBef>
              <a:spcAft>
                <a:spcPct val="0"/>
              </a:spcAft>
              <a:buClr>
                <a:schemeClr val="tx1"/>
              </a:buClr>
              <a:buSzPct val="110000"/>
              <a:buFont typeface="Calibri" panose="020F0502020204030204" pitchFamily="34" charset="0"/>
              <a:buChar char="─"/>
              <a:defRPr/>
            </a:pPr>
            <a:r>
              <a:rPr lang="en-US" altLang="zh-CN" sz="1400"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rPr>
              <a:t>128(row)×128(col)</a:t>
            </a:r>
          </a:p>
          <a:p>
            <a:pPr marL="1143000" lvl="2" indent="-228600" algn="just" fontAlgn="base">
              <a:lnSpc>
                <a:spcPct val="150000"/>
              </a:lnSpc>
              <a:spcBef>
                <a:spcPct val="20000"/>
              </a:spcBef>
              <a:spcAft>
                <a:spcPct val="0"/>
              </a:spcAft>
              <a:buClr>
                <a:schemeClr val="tx1"/>
              </a:buClr>
              <a:buSzPct val="110000"/>
              <a:buFont typeface="Calibri" panose="020F0502020204030204" pitchFamily="34" charset="0"/>
              <a:buChar char="─"/>
              <a:defRPr/>
            </a:pPr>
            <a:r>
              <a:rPr lang="en-US" altLang="zh-CN" sz="1400" b="0" i="0" dirty="0">
                <a:solidFill>
                  <a:srgbClr val="24292F"/>
                </a:solidFill>
                <a:effectLst/>
                <a:latin typeface="Noto Sans SC"/>
              </a:rPr>
              <a:t>Receive and store hit signals</a:t>
            </a:r>
          </a:p>
          <a:p>
            <a:pPr marL="800100" lvl="1" indent="-342900" fontAlgn="base">
              <a:lnSpc>
                <a:spcPct val="120000"/>
              </a:lnSpc>
              <a:spcBef>
                <a:spcPts val="1000"/>
              </a:spcBef>
              <a:spcAft>
                <a:spcPct val="0"/>
              </a:spcAft>
              <a:buClr>
                <a:schemeClr val="accent6"/>
              </a:buClr>
              <a:buSzPct val="80000"/>
              <a:buFont typeface="Wingdings" panose="05000000000000000000" pitchFamily="2" charset="2"/>
              <a:buChar char="l"/>
              <a:defRPr/>
            </a:pPr>
            <a:r>
              <a:rPr lang="en-US" altLang="zh-CN" b="1" dirty="0">
                <a:latin typeface="Calibri" panose="020F0502020204030204" pitchFamily="34" charset="0"/>
                <a:ea typeface="微软雅黑" panose="020B0503020204020204" charset="-122"/>
                <a:cs typeface="Calibri" panose="020F0502020204030204" pitchFamily="34" charset="0"/>
                <a:sym typeface="+mn-ea"/>
              </a:rPr>
              <a:t>Readout circuit:</a:t>
            </a:r>
          </a:p>
          <a:p>
            <a:pPr marL="1143000" lvl="2" indent="-228600" algn="just" fontAlgn="base">
              <a:lnSpc>
                <a:spcPct val="150000"/>
              </a:lnSpc>
              <a:spcBef>
                <a:spcPct val="20000"/>
              </a:spcBef>
              <a:buClr>
                <a:schemeClr val="tx1"/>
              </a:buClr>
              <a:buSzPct val="110000"/>
              <a:buFont typeface="Calibri" panose="020F0502020204030204" pitchFamily="34" charset="0"/>
              <a:buChar char="─"/>
              <a:defRPr/>
            </a:pPr>
            <a:r>
              <a:rPr lang="en-US" altLang="zh-CN" sz="1400"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rPr>
              <a:t>Arranged in double columns</a:t>
            </a:r>
          </a:p>
          <a:p>
            <a:pPr marL="1143000" lvl="2" indent="-228600" algn="just" fontAlgn="base">
              <a:lnSpc>
                <a:spcPct val="150000"/>
              </a:lnSpc>
              <a:spcBef>
                <a:spcPct val="20000"/>
              </a:spcBef>
              <a:spcAft>
                <a:spcPct val="0"/>
              </a:spcAft>
              <a:buClr>
                <a:schemeClr val="tx1"/>
              </a:buClr>
              <a:buSzPct val="110000"/>
              <a:buFont typeface="Calibri" panose="020F0502020204030204" pitchFamily="34" charset="0"/>
              <a:buChar char="─"/>
              <a:defRPr/>
            </a:pPr>
            <a:r>
              <a:rPr lang="en-US" altLang="zh-CN" sz="1400"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rPr>
              <a:t>Read out the hit pixel addresses in order of priority</a:t>
            </a:r>
            <a:r>
              <a:rPr lang="zh-CN" altLang="en-US" sz="1400" b="1"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rPr>
              <a:t>（</a:t>
            </a:r>
            <a:r>
              <a:rPr lang="en-US" altLang="zh-CN" sz="1400" b="1"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rPr>
              <a:t>AERD</a:t>
            </a:r>
            <a:r>
              <a:rPr lang="zh-CN" altLang="en-US" sz="1400" b="1"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rPr>
              <a:t>（</a:t>
            </a:r>
            <a:r>
              <a:rPr lang="en-US" altLang="zh-CN" sz="1400" b="1"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rPr>
              <a:t>Asynchronized Encoder Reset Decoder</a:t>
            </a:r>
            <a:r>
              <a:rPr lang="zh-CN" altLang="en-US" sz="1400" b="1" kern="0" dirty="0">
                <a:solidFill>
                  <a:srgbClr val="000000"/>
                </a:solidFill>
                <a:latin typeface="Calibri" panose="020F0502020204030204" pitchFamily="34" charset="0"/>
                <a:ea typeface="宋体" panose="02010600030101010101" pitchFamily="2" charset="-122"/>
                <a:cs typeface="Calibri" panose="020F0502020204030204" pitchFamily="34" charset="0"/>
                <a:sym typeface="+mn-ea"/>
              </a:rPr>
              <a:t>））</a:t>
            </a:r>
          </a:p>
        </p:txBody>
      </p:sp>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1827425" y="6452261"/>
            <a:ext cx="293717" cy="398780"/>
          </a:xfrm>
          <a:prstGeom prst="rect">
            <a:avLst/>
          </a:prstGeom>
          <a:noFill/>
        </p:spPr>
        <p:txBody>
          <a:bodyPr wrap="square" rtlCol="0">
            <a:spAutoFit/>
          </a:bodyPr>
          <a:lstStyle/>
          <a:p>
            <a:r>
              <a:rPr lang="en-US" altLang="zh-CN" sz="2000" b="1" dirty="0">
                <a:solidFill>
                  <a:schemeClr val="bg1"/>
                </a:solidFill>
                <a:latin typeface="楷体" panose="02010609060101010101" pitchFamily="49" charset="-122"/>
                <a:ea typeface="楷体" panose="02010609060101010101" pitchFamily="49" charset="-122"/>
              </a:rPr>
              <a:t>6</a:t>
            </a:r>
          </a:p>
        </p:txBody>
      </p:sp>
      <p:sp>
        <p:nvSpPr>
          <p:cNvPr id="18" name="标题 1"/>
          <p:cNvSpPr txBox="1"/>
          <p:nvPr/>
        </p:nvSpPr>
        <p:spPr>
          <a:xfrm>
            <a:off x="0" y="124460"/>
            <a:ext cx="8824237" cy="720725"/>
          </a:xfrm>
          <a:prstGeom prst="rect">
            <a:avLst/>
          </a:prstGeom>
        </p:spPr>
        <p:txBody>
          <a:bodyPr/>
          <a:lstStyle>
            <a:lvl1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2400" b="1">
                <a:solidFill>
                  <a:srgbClr val="000000"/>
                </a:solidFill>
                <a:effectLst>
                  <a:outerShdw blurRad="38100" dist="38100" dir="2700000" algn="tl">
                    <a:srgbClr val="C0C0C0"/>
                  </a:outerShdw>
                </a:effectLst>
                <a:latin typeface="Calibri" panose="020F0502020204030204" pitchFamily="34" charset="0"/>
                <a:ea typeface="宋体" panose="02010600030101010101" pitchFamily="2" charset="-122"/>
              </a:defRPr>
            </a:lvl5pPr>
            <a:lvl6pPr marL="3429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6pPr>
            <a:lvl7pPr marL="6858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7pPr>
            <a:lvl8pPr marL="10287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8pPr>
            <a:lvl9pPr marL="1371600" algn="ctr" rtl="0" fontAlgn="base">
              <a:spcBef>
                <a:spcPct val="0"/>
              </a:spcBef>
              <a:spcAft>
                <a:spcPct val="0"/>
              </a:spcAft>
              <a:defRPr sz="2400" b="1">
                <a:solidFill>
                  <a:schemeClr val="tx1"/>
                </a:solidFill>
                <a:effectLst>
                  <a:outerShdw blurRad="38100" dist="38100" dir="2700000" algn="tl">
                    <a:srgbClr val="C0C0C0"/>
                  </a:outerShdw>
                </a:effectLst>
                <a:latin typeface="Arial" panose="020B0604020202020204" pitchFamily="34" charset="0"/>
                <a:ea typeface="楷体_GB2312" pitchFamily="49" charset="-122"/>
              </a:defRPr>
            </a:lvl9pPr>
          </a:lstStyle>
          <a:p>
            <a:pPr algn="l" eaLnBrk="1" hangingPunct="1">
              <a:defRPr/>
            </a:pPr>
            <a:r>
              <a:rPr lang="en-US" altLang="zh-CN" sz="2800" dirty="0">
                <a:latin typeface="Times New Roman" panose="02020603050405020304" charset="0"/>
                <a:ea typeface="华文楷体" panose="02010600040101010101" pitchFamily="2" charset="-122"/>
                <a:cs typeface="Times New Roman" panose="02020603050405020304" charset="0"/>
                <a:sym typeface="+mn-ea"/>
              </a:rPr>
              <a:t>2	Design and</a:t>
            </a:r>
            <a:r>
              <a:rPr lang="zh-CN" altLang="en-US" sz="2800" dirty="0">
                <a:latin typeface="Times New Roman" panose="02020603050405020304" charset="0"/>
                <a:ea typeface="华文楷体" panose="02010600040101010101" pitchFamily="2" charset="-122"/>
                <a:cs typeface="Times New Roman" panose="02020603050405020304" charset="0"/>
                <a:sym typeface="+mn-ea"/>
              </a:rPr>
              <a:t> </a:t>
            </a:r>
            <a:r>
              <a:rPr lang="en-US" altLang="zh-CN" sz="2800" dirty="0">
                <a:latin typeface="Times New Roman" panose="02020603050405020304" charset="0"/>
                <a:ea typeface="华文楷体" panose="02010600040101010101" pitchFamily="2" charset="-122"/>
                <a:cs typeface="Times New Roman" panose="02020603050405020304" charset="0"/>
                <a:sym typeface="+mn-ea"/>
              </a:rPr>
              <a:t>Implementation</a:t>
            </a:r>
            <a:r>
              <a:rPr lang="zh-CN" altLang="en-US" sz="2800" dirty="0">
                <a:latin typeface="Times New Roman" panose="02020603050405020304" charset="0"/>
                <a:ea typeface="华文楷体" panose="02010600040101010101" pitchFamily="2" charset="-122"/>
                <a:cs typeface="Times New Roman" panose="02020603050405020304" charset="0"/>
                <a:sym typeface="+mn-ea"/>
              </a:rPr>
              <a:t> </a:t>
            </a:r>
            <a:r>
              <a:rPr lang="en-US" altLang="zh-CN" sz="2800" dirty="0">
                <a:latin typeface="Times New Roman" panose="02020603050405020304" charset="0"/>
                <a:ea typeface="华文楷体" panose="02010600040101010101" pitchFamily="2" charset="-122"/>
                <a:cs typeface="Times New Roman" panose="02020603050405020304" charset="0"/>
                <a:sym typeface="+mn-ea"/>
              </a:rPr>
              <a:t>of</a:t>
            </a:r>
            <a:r>
              <a:rPr lang="zh-CN" altLang="en-US" sz="2800" dirty="0">
                <a:latin typeface="Times New Roman" panose="02020603050405020304" charset="0"/>
                <a:ea typeface="华文楷体" panose="02010600040101010101" pitchFamily="2" charset="-122"/>
                <a:cs typeface="Times New Roman" panose="02020603050405020304" charset="0"/>
                <a:sym typeface="+mn-ea"/>
              </a:rPr>
              <a:t> </a:t>
            </a:r>
            <a:r>
              <a:rPr lang="en-US" altLang="zh-CN" sz="2800" dirty="0">
                <a:latin typeface="Times New Roman" panose="02020603050405020304" charset="0"/>
                <a:ea typeface="华文楷体" panose="02010600040101010101" pitchFamily="2" charset="-122"/>
                <a:cs typeface="Times New Roman" panose="02020603050405020304" charset="0"/>
                <a:sym typeface="+mn-ea"/>
              </a:rPr>
              <a:t>Emulator</a:t>
            </a:r>
            <a:endParaRPr lang="en-US" altLang="zh-CN" sz="2800" dirty="0">
              <a:latin typeface="华文楷体" panose="02010600040101010101" pitchFamily="2" charset="-122"/>
              <a:ea typeface="华文楷体" panose="02010600040101010101" pitchFamily="2" charset="-122"/>
              <a:cs typeface="Times New Roman" panose="02020603050405020304" charset="0"/>
              <a:sym typeface="+mn-ea"/>
            </a:endParaRPr>
          </a:p>
        </p:txBody>
      </p:sp>
      <p:sp>
        <p:nvSpPr>
          <p:cNvPr id="2" name="矩形 1"/>
          <p:cNvSpPr/>
          <p:nvPr/>
        </p:nvSpPr>
        <p:spPr>
          <a:xfrm>
            <a:off x="7911292" y="6015080"/>
            <a:ext cx="2209727" cy="307777"/>
          </a:xfrm>
          <a:prstGeom prst="rect">
            <a:avLst/>
          </a:prstGeom>
        </p:spPr>
        <p:txBody>
          <a:bodyPr wrap="square">
            <a:spAutoFit/>
          </a:bodyPr>
          <a:lstStyle/>
          <a:p>
            <a:pPr algn="ctr"/>
            <a:r>
              <a:rPr lang="en-US" altLang="zh-CN" sz="1400" dirty="0">
                <a:latin typeface="times" panose="02020603050405020304" pitchFamily="18" charset="0"/>
                <a:cs typeface="times" panose="02020603050405020304" pitchFamily="18" charset="0"/>
              </a:rPr>
              <a:t>Upper chip circuit</a:t>
            </a:r>
            <a:endParaRPr lang="zh-CN" altLang="en-US" sz="1400" dirty="0">
              <a:latin typeface="times" panose="02020603050405020304" pitchFamily="18" charset="0"/>
              <a:cs typeface="times" panose="02020603050405020304" pitchFamily="18" charset="0"/>
            </a:endParaRPr>
          </a:p>
        </p:txBody>
      </p:sp>
      <p:sp>
        <p:nvSpPr>
          <p:cNvPr id="11" name="文本框 10"/>
          <p:cNvSpPr txBox="1"/>
          <p:nvPr/>
        </p:nvSpPr>
        <p:spPr>
          <a:xfrm>
            <a:off x="5273452" y="2346721"/>
            <a:ext cx="550151" cy="369332"/>
          </a:xfrm>
          <a:prstGeom prst="rect">
            <a:avLst/>
          </a:prstGeom>
          <a:noFill/>
        </p:spPr>
        <p:txBody>
          <a:bodyPr wrap="none" rtlCol="0">
            <a:spAutoFit/>
          </a:bodyPr>
          <a:lstStyle/>
          <a:p>
            <a:r>
              <a:rPr lang="en-US" altLang="zh-CN" dirty="0">
                <a:latin typeface="times" panose="02020603050405020304" pitchFamily="18" charset="0"/>
                <a:cs typeface="times" panose="02020603050405020304" pitchFamily="18" charset="0"/>
              </a:rPr>
              <a:t>128</a:t>
            </a:r>
            <a:endParaRPr lang="zh-CN" altLang="en-US" dirty="0">
              <a:latin typeface="times" panose="02020603050405020304" pitchFamily="18" charset="0"/>
              <a:cs typeface="times" panose="02020603050405020304" pitchFamily="18" charset="0"/>
            </a:endParaRPr>
          </a:p>
        </p:txBody>
      </p:sp>
      <p:cxnSp>
        <p:nvCxnSpPr>
          <p:cNvPr id="16" name="直接连接符 15"/>
          <p:cNvCxnSpPr/>
          <p:nvPr/>
        </p:nvCxnSpPr>
        <p:spPr>
          <a:xfrm>
            <a:off x="5273381" y="1611979"/>
            <a:ext cx="62285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flipV="1">
            <a:off x="5623330" y="1631904"/>
            <a:ext cx="0" cy="7266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0800000">
            <a:off x="5249170" y="3758740"/>
            <a:ext cx="62285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a:off x="5623330" y="2727846"/>
            <a:ext cx="1" cy="10308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rot="16200000">
            <a:off x="8361962" y="-1234021"/>
            <a:ext cx="875645" cy="5513256"/>
            <a:chOff x="7194939" y="531767"/>
            <a:chExt cx="1094240" cy="2152141"/>
          </a:xfrm>
        </p:grpSpPr>
        <p:sp>
          <p:nvSpPr>
            <p:cNvPr id="35" name="文本框 34"/>
            <p:cNvSpPr txBox="1"/>
            <p:nvPr/>
          </p:nvSpPr>
          <p:spPr>
            <a:xfrm rot="5400000">
              <a:off x="7560630" y="1133206"/>
              <a:ext cx="214756" cy="946138"/>
            </a:xfrm>
            <a:prstGeom prst="rect">
              <a:avLst/>
            </a:prstGeom>
            <a:noFill/>
          </p:spPr>
          <p:txBody>
            <a:bodyPr wrap="none" rtlCol="0">
              <a:spAutoFit/>
            </a:bodyPr>
            <a:lstStyle/>
            <a:p>
              <a:r>
                <a:rPr lang="en-US" altLang="zh-CN" dirty="0">
                  <a:latin typeface="times" panose="02020603050405020304" pitchFamily="18" charset="0"/>
                  <a:cs typeface="times" panose="02020603050405020304" pitchFamily="18" charset="0"/>
                </a:rPr>
                <a:t>128</a:t>
              </a:r>
              <a:endParaRPr lang="zh-CN" altLang="en-US" dirty="0">
                <a:latin typeface="times" panose="02020603050405020304" pitchFamily="18" charset="0"/>
                <a:cs typeface="times" panose="02020603050405020304" pitchFamily="18" charset="0"/>
              </a:endParaRPr>
            </a:p>
          </p:txBody>
        </p:sp>
        <p:cxnSp>
          <p:nvCxnSpPr>
            <p:cNvPr id="36" name="直接连接符 35"/>
            <p:cNvCxnSpPr/>
            <p:nvPr/>
          </p:nvCxnSpPr>
          <p:spPr>
            <a:xfrm>
              <a:off x="7666328" y="531767"/>
              <a:ext cx="62285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rot="5400000" flipH="1" flipV="1">
              <a:off x="7487718" y="1006140"/>
              <a:ext cx="94874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10800000">
              <a:off x="7666326" y="2683908"/>
              <a:ext cx="62285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rot="5400000">
              <a:off x="7498808" y="2195320"/>
              <a:ext cx="92656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9" name="直接箭头连接符 8"/>
          <p:cNvCxnSpPr/>
          <p:nvPr/>
        </p:nvCxnSpPr>
        <p:spPr>
          <a:xfrm>
            <a:off x="5735582" y="1794274"/>
            <a:ext cx="360922"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5" name="文本框 14"/>
          <p:cNvSpPr txBox="1"/>
          <p:nvPr/>
        </p:nvSpPr>
        <p:spPr>
          <a:xfrm>
            <a:off x="5668909" y="1749599"/>
            <a:ext cx="470000" cy="369332"/>
          </a:xfrm>
          <a:prstGeom prst="rect">
            <a:avLst/>
          </a:prstGeom>
          <a:noFill/>
        </p:spPr>
        <p:txBody>
          <a:bodyPr wrap="none" rtlCol="0">
            <a:spAutoFit/>
          </a:bodyPr>
          <a:lstStyle/>
          <a:p>
            <a:r>
              <a:rPr lang="en-US" altLang="zh-CN" dirty="0"/>
              <a:t>Hit</a:t>
            </a:r>
            <a:endParaRPr lang="zh-CN" altLang="en-US" dirty="0"/>
          </a:p>
        </p:txBody>
      </p:sp>
      <p:sp>
        <p:nvSpPr>
          <p:cNvPr id="17" name="文本框 16">
            <a:extLst>
              <a:ext uri="{FF2B5EF4-FFF2-40B4-BE49-F238E27FC236}">
                <a16:creationId xmlns:a16="http://schemas.microsoft.com/office/drawing/2014/main" id="{99012B95-A153-4D11-8D6B-FA499B715115}"/>
              </a:ext>
            </a:extLst>
          </p:cNvPr>
          <p:cNvSpPr txBox="1"/>
          <p:nvPr/>
        </p:nvSpPr>
        <p:spPr>
          <a:xfrm>
            <a:off x="6426384" y="1383304"/>
            <a:ext cx="949299" cy="369332"/>
          </a:xfrm>
          <a:prstGeom prst="rect">
            <a:avLst/>
          </a:prstGeom>
          <a:noFill/>
        </p:spPr>
        <p:txBody>
          <a:bodyPr wrap="none" rtlCol="0">
            <a:spAutoFit/>
          </a:bodyPr>
          <a:lstStyle/>
          <a:p>
            <a:r>
              <a:rPr lang="en-US" altLang="zh-CN" b="1" dirty="0"/>
              <a:t>Priority</a:t>
            </a:r>
            <a:endParaRPr lang="zh-CN" altLang="en-US" b="1" dirty="0"/>
          </a:p>
        </p:txBody>
      </p:sp>
      <p:sp>
        <p:nvSpPr>
          <p:cNvPr id="32" name="文本框 31">
            <a:extLst>
              <a:ext uri="{FF2B5EF4-FFF2-40B4-BE49-F238E27FC236}">
                <a16:creationId xmlns:a16="http://schemas.microsoft.com/office/drawing/2014/main" id="{D1E556DA-EAA3-4794-838D-DE8208191C96}"/>
              </a:ext>
            </a:extLst>
          </p:cNvPr>
          <p:cNvSpPr txBox="1"/>
          <p:nvPr/>
        </p:nvSpPr>
        <p:spPr>
          <a:xfrm>
            <a:off x="5260932" y="3788659"/>
            <a:ext cx="949299" cy="369332"/>
          </a:xfrm>
          <a:prstGeom prst="rect">
            <a:avLst/>
          </a:prstGeom>
          <a:noFill/>
        </p:spPr>
        <p:txBody>
          <a:bodyPr wrap="none" rtlCol="0">
            <a:spAutoFit/>
          </a:bodyPr>
          <a:lstStyle/>
          <a:p>
            <a:r>
              <a:rPr lang="en-US" altLang="zh-CN" b="1" dirty="0"/>
              <a:t>Priority</a:t>
            </a:r>
            <a:endParaRPr lang="zh-CN" altLang="en-US" b="1" dirty="0"/>
          </a:p>
        </p:txBody>
      </p:sp>
      <p:pic>
        <p:nvPicPr>
          <p:cNvPr id="4102" name="Picture 6">
            <a:extLst>
              <a:ext uri="{FF2B5EF4-FFF2-40B4-BE49-F238E27FC236}">
                <a16:creationId xmlns:a16="http://schemas.microsoft.com/office/drawing/2014/main" id="{99381D78-C5C5-4E7B-B079-65A4D39BB1F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74383" y="1371148"/>
            <a:ext cx="1594879" cy="1311619"/>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5556B59B-350E-4304-BCB4-E57C6682B9A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59680" y="3993636"/>
            <a:ext cx="7223760" cy="390525"/>
          </a:xfrm>
          <a:prstGeom prst="rect">
            <a:avLst/>
          </a:prstGeom>
          <a:noFill/>
          <a:extLst>
            <a:ext uri="{909E8E84-426E-40DD-AFC4-6F175D3DCCD1}">
              <a14:hiddenFill xmlns:a14="http://schemas.microsoft.com/office/drawing/2010/main">
                <a:solidFill>
                  <a:srgbClr val="FFFFFF"/>
                </a:solidFill>
              </a14:hiddenFill>
            </a:ext>
          </a:extLst>
        </p:spPr>
      </p:pic>
      <p:sp>
        <p:nvSpPr>
          <p:cNvPr id="27" name="文本框 26">
            <a:extLst>
              <a:ext uri="{FF2B5EF4-FFF2-40B4-BE49-F238E27FC236}">
                <a16:creationId xmlns:a16="http://schemas.microsoft.com/office/drawing/2014/main" id="{ADC3AA83-14E2-4971-8246-923A10D3F1D9}"/>
              </a:ext>
            </a:extLst>
          </p:cNvPr>
          <p:cNvSpPr txBox="1"/>
          <p:nvPr/>
        </p:nvSpPr>
        <p:spPr>
          <a:xfrm>
            <a:off x="-2" y="6478508"/>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984" y="771685"/>
            <a:ext cx="11938615" cy="3788858"/>
          </a:xfrm>
          <a:prstGeom prst="rect">
            <a:avLst/>
          </a:prstGeom>
          <a:noFill/>
        </p:spPr>
        <p:txBody>
          <a:bodyPr wrap="square" rtlCol="0">
            <a:spAutoFit/>
          </a:bodyPr>
          <a:lstStyle/>
          <a:p>
            <a:pPr marL="342900" indent="-342900">
              <a:lnSpc>
                <a:spcPct val="150000"/>
              </a:lnSpc>
              <a:buClr>
                <a:srgbClr val="5B9BD5"/>
              </a:buClr>
              <a:buSzPct val="80000"/>
              <a:buFont typeface="Wingdings" panose="05000000000000000000" pitchFamily="2" charset="2"/>
              <a:buChar char="n"/>
              <a:defRPr/>
            </a:pPr>
            <a:r>
              <a:rPr lang="en-US" altLang="zh-CN" b="1" dirty="0">
                <a:solidFill>
                  <a:srgbClr val="0000FF"/>
                </a:solidFill>
                <a:latin typeface="Calibri" panose="020F0502020204030204" pitchFamily="34" charset="0"/>
                <a:ea typeface="微软雅黑" panose="020B0503020204020204" charset="-122"/>
                <a:cs typeface="Calibri" panose="020F0502020204030204" pitchFamily="34" charset="0"/>
              </a:rPr>
              <a:t>Hit response</a:t>
            </a:r>
            <a:r>
              <a:rPr lang="zh-CN" altLang="en-US" b="1" dirty="0">
                <a:solidFill>
                  <a:srgbClr val="0000FF"/>
                </a:solidFill>
                <a:latin typeface="Calibri" panose="020F0502020204030204" pitchFamily="34" charset="0"/>
                <a:ea typeface="微软雅黑" panose="020B0503020204020204" charset="-122"/>
                <a:cs typeface="Calibri" panose="020F0502020204030204" pitchFamily="34" charset="0"/>
              </a:rPr>
              <a:t>：</a:t>
            </a:r>
          </a:p>
          <a:p>
            <a:pPr marL="800100" lvl="1" indent="-342900">
              <a:lnSpc>
                <a:spcPct val="150000"/>
              </a:lnSpc>
              <a:buClr>
                <a:srgbClr val="70AD47"/>
              </a:buClr>
              <a:buSzPct val="80000"/>
              <a:buFont typeface="Wingdings" panose="05000000000000000000" pitchFamily="2" charset="2"/>
              <a:buChar char="l"/>
              <a:defRPr/>
            </a:pPr>
            <a:r>
              <a:rPr lang="en-US" altLang="zh-CN" b="1" dirty="0">
                <a:solidFill>
                  <a:prstClr val="black"/>
                </a:solidFill>
                <a:latin typeface="Calibri" panose="020F0502020204030204" pitchFamily="34" charset="0"/>
                <a:ea typeface="微软雅黑" panose="020B0503020204020204" charset="-122"/>
                <a:cs typeface="Calibri" panose="020F0502020204030204" pitchFamily="34" charset="0"/>
              </a:rPr>
              <a:t>Working mode: </a:t>
            </a:r>
            <a:r>
              <a:rPr lang="en-US" altLang="zh-CN" dirty="0">
                <a:solidFill>
                  <a:prstClr val="black"/>
                </a:solidFill>
                <a:latin typeface="Calibri" panose="020F0502020204030204" pitchFamily="34" charset="0"/>
                <a:ea typeface="微软雅黑" panose="020B0503020204020204" charset="-122"/>
                <a:cs typeface="Calibri" panose="020F0502020204030204" pitchFamily="34" charset="0"/>
              </a:rPr>
              <a:t>Continuous mode, Trigger mode</a:t>
            </a:r>
          </a:p>
          <a:p>
            <a:pPr marL="800100" marR="0" lvl="1" indent="-342900" algn="l" defTabSz="914400" rtl="0" eaLnBrk="1" fontAlgn="auto" latinLnBrk="0" hangingPunct="1">
              <a:lnSpc>
                <a:spcPct val="150000"/>
              </a:lnSpc>
              <a:spcBef>
                <a:spcPts val="0"/>
              </a:spcBef>
              <a:spcAft>
                <a:spcPts val="0"/>
              </a:spcAft>
              <a:buClr>
                <a:srgbClr val="70AD47"/>
              </a:buClr>
              <a:buSzPct val="80000"/>
              <a:buFont typeface="Wingdings" panose="05000000000000000000" pitchFamily="2" charset="2"/>
              <a:buChar char="l"/>
              <a:defRPr/>
            </a:pPr>
            <a:r>
              <a:rPr kumimoji="0" lang="en-US" altLang="zh-CN"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rPr>
              <a:t>Input: </a:t>
            </a:r>
            <a:r>
              <a:rPr kumimoji="0" lang="en-US" altLang="zh-CN" b="0" i="0" u="none" strike="noStrike" kern="1200" cap="none" spc="0" normalizeH="0" baseline="0" noProof="0" dirty="0" err="1">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rPr>
              <a:t>Dout</a:t>
            </a: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rPr>
              <a:t>, </a:t>
            </a:r>
            <a:r>
              <a:rPr kumimoji="0" lang="en-US" altLang="zh-CN" b="0" i="0" u="none" strike="noStrike" kern="1200" cap="none" spc="0" normalizeH="0" baseline="0" noProof="0" dirty="0" err="1">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rPr>
              <a:t>Pulse_d</a:t>
            </a:r>
            <a:endPar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endParaRPr>
          </a:p>
          <a:p>
            <a:pPr marL="800100" marR="0" lvl="1" indent="-342900" algn="l" defTabSz="914400" rtl="0" eaLnBrk="1" fontAlgn="auto" latinLnBrk="0" hangingPunct="1">
              <a:lnSpc>
                <a:spcPct val="150000"/>
              </a:lnSpc>
              <a:spcBef>
                <a:spcPts val="0"/>
              </a:spcBef>
              <a:spcAft>
                <a:spcPts val="0"/>
              </a:spcAft>
              <a:buClr>
                <a:srgbClr val="70AD47"/>
              </a:buClr>
              <a:buSzPct val="80000"/>
              <a:buFont typeface="Wingdings" panose="05000000000000000000" pitchFamily="2" charset="2"/>
              <a:buChar char="l"/>
              <a:defRPr/>
            </a:pPr>
            <a:r>
              <a:rPr kumimoji="0" lang="en-US" altLang="zh-CN"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rPr>
              <a:t>Pixel state output: </a:t>
            </a:r>
            <a:r>
              <a:rPr kumimoji="0" lang="en-US" altLang="zh-CN" b="0" i="0" u="none" strike="noStrike" kern="1200" cap="none" spc="0" normalizeH="0" baseline="0" noProof="0" dirty="0" err="1">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rPr>
              <a:t>State_out</a:t>
            </a:r>
            <a:endPar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endParaRPr>
          </a:p>
          <a:p>
            <a:pPr marL="800100" marR="0" lvl="1" indent="-342900" algn="l" defTabSz="914400" rtl="0" eaLnBrk="1" fontAlgn="auto" latinLnBrk="0" hangingPunct="1">
              <a:lnSpc>
                <a:spcPct val="150000"/>
              </a:lnSpc>
              <a:spcBef>
                <a:spcPts val="0"/>
              </a:spcBef>
              <a:spcAft>
                <a:spcPts val="0"/>
              </a:spcAft>
              <a:buClr>
                <a:srgbClr val="70AD47"/>
              </a:buClr>
              <a:buSzPct val="80000"/>
              <a:buFont typeface="Wingdings" panose="05000000000000000000" pitchFamily="2" charset="2"/>
              <a:buChar char="l"/>
              <a:defRPr/>
            </a:pPr>
            <a:r>
              <a:rPr kumimoji="0" lang="en-US" altLang="zh-CN" b="1"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rPr>
              <a:t>Sync: </a:t>
            </a: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rPr>
              <a:t>Reset the pixel state </a:t>
            </a:r>
          </a:p>
          <a:p>
            <a:pPr marL="800100" marR="0" lvl="1" indent="-342900" algn="l" defTabSz="914400" rtl="0" eaLnBrk="1" fontAlgn="auto" latinLnBrk="0" hangingPunct="1">
              <a:lnSpc>
                <a:spcPct val="150000"/>
              </a:lnSpc>
              <a:spcBef>
                <a:spcPts val="0"/>
              </a:spcBef>
              <a:spcAft>
                <a:spcPts val="0"/>
              </a:spcAft>
              <a:buClr>
                <a:srgbClr val="70AD47"/>
              </a:buClr>
              <a:buSzPct val="80000"/>
              <a:buFont typeface="Wingdings" panose="05000000000000000000" pitchFamily="2" charset="2"/>
              <a:buChar char="l"/>
              <a:defRPr/>
            </a:pPr>
            <a:r>
              <a:rPr kumimoji="0" lang="en-US" altLang="zh-CN" b="0" i="0" u="none" strike="noStrike" kern="1200" cap="none" spc="0" normalizeH="0" baseline="0" noProof="0" dirty="0">
                <a:ln>
                  <a:noFill/>
                </a:ln>
                <a:solidFill>
                  <a:prstClr val="black"/>
                </a:solidFill>
                <a:effectLst/>
                <a:uLnTx/>
                <a:uFillTx/>
                <a:latin typeface="Calibri" panose="020F0502020204030204" pitchFamily="34" charset="0"/>
                <a:ea typeface="微软雅黑" panose="020B0503020204020204" charset="-122"/>
                <a:cs typeface="Calibri" panose="020F0502020204030204" pitchFamily="34" charset="0"/>
              </a:rPr>
              <a:t>Respond and store hit information</a:t>
            </a:r>
          </a:p>
          <a:p>
            <a:pPr marL="342900" indent="-342900">
              <a:lnSpc>
                <a:spcPct val="150000"/>
              </a:lnSpc>
              <a:buClr>
                <a:srgbClr val="5B9BD5"/>
              </a:buClr>
              <a:buSzPct val="80000"/>
              <a:buFont typeface="Wingdings" panose="05000000000000000000" pitchFamily="2" charset="2"/>
              <a:buChar char="n"/>
              <a:defRPr/>
            </a:pPr>
            <a:r>
              <a:rPr lang="it-IT" altLang="zh-CN" b="1" dirty="0">
                <a:solidFill>
                  <a:srgbClr val="00B050"/>
                </a:solidFill>
                <a:latin typeface="Calibri" panose="020F0502020204030204" pitchFamily="34" charset="0"/>
                <a:ea typeface="微软雅黑" panose="020B0503020204020204" charset="-122"/>
                <a:cs typeface="Calibri" panose="020F0502020204030204" pitchFamily="34" charset="0"/>
              </a:rPr>
              <a:t>Register control</a:t>
            </a:r>
            <a:endParaRPr lang="en-US" altLang="zh-CN" b="1" dirty="0">
              <a:solidFill>
                <a:srgbClr val="00B050"/>
              </a:solidFill>
              <a:latin typeface="Calibri" panose="020F0502020204030204" pitchFamily="34" charset="0"/>
              <a:ea typeface="微软雅黑" panose="020B0503020204020204" charset="-122"/>
              <a:cs typeface="Calibri" panose="020F0502020204030204" pitchFamily="34" charset="0"/>
            </a:endParaRPr>
          </a:p>
          <a:p>
            <a:pPr marL="800100" lvl="1" indent="-342900">
              <a:lnSpc>
                <a:spcPct val="150000"/>
              </a:lnSpc>
              <a:buClr>
                <a:srgbClr val="70AD47"/>
              </a:buClr>
              <a:buSzPct val="80000"/>
              <a:buFont typeface="Wingdings" panose="05000000000000000000" pitchFamily="2" charset="2"/>
              <a:buChar char="l"/>
              <a:defRPr/>
            </a:pPr>
            <a:r>
              <a:rPr lang="en-US" altLang="zh-CN" dirty="0" err="1">
                <a:solidFill>
                  <a:prstClr val="black"/>
                </a:solidFill>
                <a:latin typeface="Calibri" panose="020F0502020204030204" pitchFamily="34" charset="0"/>
                <a:ea typeface="微软雅黑" panose="020B0503020204020204" charset="-122"/>
                <a:cs typeface="Calibri" panose="020F0502020204030204" pitchFamily="34" charset="0"/>
              </a:rPr>
              <a:t>Latch_M</a:t>
            </a:r>
            <a:endParaRPr lang="en-US" altLang="zh-CN" dirty="0">
              <a:solidFill>
                <a:prstClr val="black"/>
              </a:solidFill>
              <a:latin typeface="Calibri" panose="020F0502020204030204" pitchFamily="34" charset="0"/>
              <a:ea typeface="微软雅黑" panose="020B0503020204020204" charset="-122"/>
              <a:cs typeface="Calibri" panose="020F0502020204030204" pitchFamily="34" charset="0"/>
            </a:endParaRPr>
          </a:p>
          <a:p>
            <a:pPr marL="800100" lvl="1" indent="-342900">
              <a:lnSpc>
                <a:spcPct val="150000"/>
              </a:lnSpc>
              <a:buClr>
                <a:srgbClr val="70AD47"/>
              </a:buClr>
              <a:buSzPct val="80000"/>
              <a:buFont typeface="Wingdings" panose="05000000000000000000" pitchFamily="2" charset="2"/>
              <a:buChar char="l"/>
              <a:defRPr/>
            </a:pPr>
            <a:r>
              <a:rPr lang="en-US" altLang="zh-CN" dirty="0" err="1">
                <a:solidFill>
                  <a:prstClr val="black"/>
                </a:solidFill>
                <a:latin typeface="Calibri" panose="020F0502020204030204" pitchFamily="34" charset="0"/>
                <a:ea typeface="微软雅黑" panose="020B0503020204020204" charset="-122"/>
                <a:cs typeface="Calibri" panose="020F0502020204030204" pitchFamily="34" charset="0"/>
              </a:rPr>
              <a:t>Latch_P</a:t>
            </a:r>
            <a:endParaRPr lang="en-US" altLang="zh-CN" dirty="0">
              <a:solidFill>
                <a:prstClr val="black"/>
              </a:solidFill>
              <a:latin typeface="Calibri" panose="020F0502020204030204" pitchFamily="34" charset="0"/>
              <a:ea typeface="微软雅黑" panose="020B0503020204020204" charset="-122"/>
              <a:cs typeface="Calibri" panose="020F0502020204030204" pitchFamily="34" charset="0"/>
            </a:endParaRPr>
          </a:p>
        </p:txBody>
      </p:sp>
      <p:sp>
        <p:nvSpPr>
          <p:cNvPr id="19" name="文本框 18"/>
          <p:cNvSpPr txBox="1"/>
          <p:nvPr/>
        </p:nvSpPr>
        <p:spPr>
          <a:xfrm>
            <a:off x="-85091" y="0"/>
            <a:ext cx="11750221" cy="661207"/>
          </a:xfrm>
          <a:prstGeom prst="rect">
            <a:avLst/>
          </a:prstGeom>
          <a:noFill/>
        </p:spPr>
        <p:txBody>
          <a:bodyPr wrap="square" rtlCol="0" anchor="t">
            <a:spAutoFit/>
          </a:bodyPr>
          <a:lstStyle/>
          <a:p>
            <a:pPr marL="0" marR="0" lvl="1" indent="0" algn="l" defTabSz="914400" rtl="0" eaLnBrk="1" fontAlgn="auto" latinLnBrk="0" hangingPunct="1">
              <a:lnSpc>
                <a:spcPct val="150000"/>
              </a:lnSpc>
              <a:spcBef>
                <a:spcPts val="0"/>
              </a:spcBef>
              <a:spcAft>
                <a:spcPts val="0"/>
              </a:spcAft>
              <a:buClr>
                <a:prstClr val="black"/>
              </a:buClr>
              <a:buSzPct val="70000"/>
              <a:buFont typeface="Wingdings" panose="05000000000000000000" pitchFamily="2" charset="2"/>
              <a:buNone/>
              <a:defRPr/>
            </a:pPr>
            <a:r>
              <a:rPr kumimoji="0" lang="en-US" altLang="zh-CN"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2	Design and</a:t>
            </a:r>
            <a:r>
              <a:rPr kumimoji="0" lang="zh-CN" altLang="en-US"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 </a:t>
            </a:r>
            <a:r>
              <a:rPr kumimoji="0" lang="en-US" altLang="zh-CN"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Implementation</a:t>
            </a:r>
            <a:r>
              <a:rPr kumimoji="0" lang="zh-CN" altLang="en-US"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 </a:t>
            </a:r>
            <a:r>
              <a:rPr kumimoji="0" lang="en-US" altLang="zh-CN"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of</a:t>
            </a:r>
            <a:r>
              <a:rPr kumimoji="0" lang="zh-CN" altLang="en-US"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 </a:t>
            </a:r>
            <a:r>
              <a:rPr kumimoji="0" lang="en-US" altLang="zh-CN" sz="2800" b="1" i="0" u="none" strike="noStrike" kern="1200" cap="none" spc="0" normalizeH="0" baseline="0" noProof="0" dirty="0">
                <a:ln>
                  <a:noFill/>
                </a:ln>
                <a:solidFill>
                  <a:prstClr val="black"/>
                </a:solidFill>
                <a:effectLst/>
                <a:uLnTx/>
                <a:uFillTx/>
                <a:latin typeface="Times New Roman" panose="02020603050405020304" charset="0"/>
                <a:ea typeface="华文楷体" panose="02010600040101010101" pitchFamily="2" charset="-122"/>
                <a:cs typeface="Times New Roman" panose="02020603050405020304" charset="0"/>
                <a:sym typeface="+mn-ea"/>
              </a:rPr>
              <a:t>Emulator——Pixel Internal Logic</a:t>
            </a:r>
          </a:p>
        </p:txBody>
      </p:sp>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3" name="文本框 2"/>
          <p:cNvSpPr txBox="1"/>
          <p:nvPr/>
        </p:nvSpPr>
        <p:spPr>
          <a:xfrm>
            <a:off x="11827425" y="6452261"/>
            <a:ext cx="293717" cy="39878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cs typeface="+mn-cs"/>
              </a:rPr>
              <a:t>7</a:t>
            </a:r>
          </a:p>
        </p:txBody>
      </p:sp>
      <p:sp>
        <p:nvSpPr>
          <p:cNvPr id="16" name="文本框 15"/>
          <p:cNvSpPr txBox="1"/>
          <p:nvPr/>
        </p:nvSpPr>
        <p:spPr>
          <a:xfrm>
            <a:off x="9953887" y="2922560"/>
            <a:ext cx="2470785" cy="409575"/>
          </a:xfrm>
          <a:prstGeom prst="rect">
            <a:avLst/>
          </a:prstGeom>
          <a:noFill/>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Pixel Internal Circuit</a:t>
            </a:r>
            <a:endParaRPr kumimoji="0" lang="zh-CN" altLang="en-US" sz="14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nvGrpSpPr>
          <p:cNvPr id="132" name="组合 131"/>
          <p:cNvGrpSpPr/>
          <p:nvPr/>
        </p:nvGrpSpPr>
        <p:grpSpPr>
          <a:xfrm>
            <a:off x="4987027" y="3268911"/>
            <a:ext cx="6880525" cy="3377859"/>
            <a:chOff x="5379794" y="2895072"/>
            <a:chExt cx="6880525" cy="3377859"/>
          </a:xfrm>
        </p:grpSpPr>
        <p:grpSp>
          <p:nvGrpSpPr>
            <p:cNvPr id="4" name="组合 3"/>
            <p:cNvGrpSpPr/>
            <p:nvPr/>
          </p:nvGrpSpPr>
          <p:grpSpPr>
            <a:xfrm>
              <a:off x="5379794" y="2895072"/>
              <a:ext cx="6880525" cy="3377859"/>
              <a:chOff x="2265993" y="1370395"/>
              <a:chExt cx="6880525" cy="3377859"/>
            </a:xfrm>
          </p:grpSpPr>
          <p:grpSp>
            <p:nvGrpSpPr>
              <p:cNvPr id="5" name="组合 4"/>
              <p:cNvGrpSpPr/>
              <p:nvPr/>
            </p:nvGrpSpPr>
            <p:grpSpPr>
              <a:xfrm>
                <a:off x="2265993" y="1370395"/>
                <a:ext cx="6880525" cy="3377859"/>
                <a:chOff x="2265993" y="1370395"/>
                <a:chExt cx="6880525" cy="3377859"/>
              </a:xfrm>
            </p:grpSpPr>
            <p:grpSp>
              <p:nvGrpSpPr>
                <p:cNvPr id="12" name="组合 11"/>
                <p:cNvGrpSpPr/>
                <p:nvPr/>
              </p:nvGrpSpPr>
              <p:grpSpPr>
                <a:xfrm>
                  <a:off x="7532005" y="2833654"/>
                  <a:ext cx="648072" cy="468620"/>
                  <a:chOff x="4367808" y="1412776"/>
                  <a:chExt cx="648072" cy="468620"/>
                </a:xfrm>
              </p:grpSpPr>
              <p:sp>
                <p:nvSpPr>
                  <p:cNvPr id="128" name="矩形 127"/>
                  <p:cNvSpPr/>
                  <p:nvPr/>
                </p:nvSpPr>
                <p:spPr>
                  <a:xfrm>
                    <a:off x="4367808" y="1412776"/>
                    <a:ext cx="648072" cy="4686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129" name="TextBox 112"/>
                  <p:cNvSpPr txBox="1"/>
                  <p:nvPr/>
                </p:nvSpPr>
                <p:spPr>
                  <a:xfrm>
                    <a:off x="4367808" y="1412776"/>
                    <a:ext cx="64807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        Q</a:t>
                    </a: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G</a:t>
                    </a:r>
                  </a:p>
                </p:txBody>
              </p:sp>
            </p:grpSp>
            <p:cxnSp>
              <p:nvCxnSpPr>
                <p:cNvPr id="14" name="直接连接符 13"/>
                <p:cNvCxnSpPr/>
                <p:nvPr/>
              </p:nvCxnSpPr>
              <p:spPr>
                <a:xfrm>
                  <a:off x="8180077" y="2942234"/>
                  <a:ext cx="7200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027949" y="2942234"/>
                  <a:ext cx="5040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279977" y="3194830"/>
                  <a:ext cx="180000" cy="0"/>
                </a:xfrm>
                <a:prstGeom prst="line">
                  <a:avLst/>
                </a:prstGeom>
                <a:ln w="1905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163965" y="2948054"/>
                  <a:ext cx="21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875821" y="3401266"/>
                  <a:ext cx="50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6379877" y="2876046"/>
                  <a:ext cx="648072" cy="720080"/>
                  <a:chOff x="4367808" y="1412776"/>
                  <a:chExt cx="648072" cy="720080"/>
                </a:xfrm>
              </p:grpSpPr>
              <p:sp>
                <p:nvSpPr>
                  <p:cNvPr id="126" name="TextBox 119"/>
                  <p:cNvSpPr txBox="1"/>
                  <p:nvPr/>
                </p:nvSpPr>
                <p:spPr>
                  <a:xfrm>
                    <a:off x="4367808" y="1424970"/>
                    <a:ext cx="648072"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        Q</a:t>
                    </a: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C</a:t>
                    </a:r>
                  </a:p>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CLR</a:t>
                    </a:r>
                  </a:p>
                </p:txBody>
              </p:sp>
              <p:sp>
                <p:nvSpPr>
                  <p:cNvPr id="127" name="矩形 126"/>
                  <p:cNvSpPr/>
                  <p:nvPr/>
                </p:nvSpPr>
                <p:spPr>
                  <a:xfrm>
                    <a:off x="4367808" y="1412776"/>
                    <a:ext cx="648072"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grpSp>
            <p:grpSp>
              <p:nvGrpSpPr>
                <p:cNvPr id="22" name="组合 21"/>
                <p:cNvGrpSpPr/>
                <p:nvPr/>
              </p:nvGrpSpPr>
              <p:grpSpPr>
                <a:xfrm>
                  <a:off x="6379821" y="3364423"/>
                  <a:ext cx="36004" cy="72008"/>
                  <a:chOff x="4691844" y="1844824"/>
                  <a:chExt cx="36004" cy="72008"/>
                </a:xfrm>
              </p:grpSpPr>
              <p:cxnSp>
                <p:nvCxnSpPr>
                  <p:cNvPr id="124" name="直接连接符 123"/>
                  <p:cNvCxnSpPr/>
                  <p:nvPr/>
                </p:nvCxnSpPr>
                <p:spPr>
                  <a:xfrm>
                    <a:off x="4691844" y="1844824"/>
                    <a:ext cx="36004" cy="3600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H="1">
                    <a:off x="4691844" y="1880828"/>
                    <a:ext cx="36004" cy="3600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5227748" y="3291550"/>
                  <a:ext cx="698703" cy="468620"/>
                  <a:chOff x="4367807" y="1412776"/>
                  <a:chExt cx="698703" cy="468620"/>
                </a:xfrm>
              </p:grpSpPr>
              <p:sp>
                <p:nvSpPr>
                  <p:cNvPr id="122" name="TextBox 125"/>
                  <p:cNvSpPr txBox="1"/>
                  <p:nvPr/>
                </p:nvSpPr>
                <p:spPr>
                  <a:xfrm>
                    <a:off x="4367807" y="1419731"/>
                    <a:ext cx="698703" cy="461665"/>
                  </a:xfrm>
                  <a:prstGeom prst="rect">
                    <a:avLst/>
                  </a:prstGeom>
                  <a:noFill/>
                  <a:ln w="9525">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        Q</a:t>
                    </a: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G  CLR</a:t>
                    </a:r>
                  </a:p>
                </p:txBody>
              </p:sp>
              <p:sp>
                <p:nvSpPr>
                  <p:cNvPr id="123" name="矩形 122"/>
                  <p:cNvSpPr/>
                  <p:nvPr/>
                </p:nvSpPr>
                <p:spPr>
                  <a:xfrm>
                    <a:off x="4367808" y="1412776"/>
                    <a:ext cx="648072" cy="4686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grpSp>
            <p:sp>
              <p:nvSpPr>
                <p:cNvPr id="24" name="TextBox 127"/>
                <p:cNvSpPr txBox="1"/>
                <p:nvPr/>
              </p:nvSpPr>
              <p:spPr>
                <a:xfrm>
                  <a:off x="5083733" y="1579902"/>
                  <a:ext cx="877467"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Mask_en_x</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25" name="直接连接符 24"/>
                <p:cNvCxnSpPr/>
                <p:nvPr/>
              </p:nvCxnSpPr>
              <p:spPr>
                <a:xfrm flipV="1">
                  <a:off x="4918149" y="3379036"/>
                  <a:ext cx="309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931605" y="3264329"/>
                  <a:ext cx="684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4003613" y="3149652"/>
                  <a:ext cx="916076" cy="466502"/>
                  <a:chOff x="2266080" y="1378322"/>
                  <a:chExt cx="916076" cy="466502"/>
                </a:xfrm>
              </p:grpSpPr>
              <p:grpSp>
                <p:nvGrpSpPr>
                  <p:cNvPr id="115" name="组合 114"/>
                  <p:cNvGrpSpPr/>
                  <p:nvPr/>
                </p:nvGrpSpPr>
                <p:grpSpPr>
                  <a:xfrm>
                    <a:off x="2606880" y="1411202"/>
                    <a:ext cx="575276" cy="400846"/>
                    <a:chOff x="2606880" y="1411202"/>
                    <a:chExt cx="575276" cy="400846"/>
                  </a:xfrm>
                </p:grpSpPr>
                <p:grpSp>
                  <p:nvGrpSpPr>
                    <p:cNvPr id="117" name="组合 116"/>
                    <p:cNvGrpSpPr/>
                    <p:nvPr/>
                  </p:nvGrpSpPr>
                  <p:grpSpPr>
                    <a:xfrm>
                      <a:off x="2606880" y="1411202"/>
                      <a:ext cx="575276" cy="400846"/>
                      <a:chOff x="2606880" y="1411202"/>
                      <a:chExt cx="575276" cy="400846"/>
                    </a:xfrm>
                  </p:grpSpPr>
                  <p:sp>
                    <p:nvSpPr>
                      <p:cNvPr id="119" name="弧形 118"/>
                      <p:cNvSpPr/>
                      <p:nvPr/>
                    </p:nvSpPr>
                    <p:spPr>
                      <a:xfrm>
                        <a:off x="2606880" y="1417424"/>
                        <a:ext cx="575276" cy="39462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120" name="直接连接符 119"/>
                      <p:cNvCxnSpPr/>
                      <p:nvPr/>
                    </p:nvCxnSpPr>
                    <p:spPr>
                      <a:xfrm flipH="1">
                        <a:off x="2783632" y="1812048"/>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1" name="弧形 120"/>
                      <p:cNvSpPr/>
                      <p:nvPr/>
                    </p:nvSpPr>
                    <p:spPr>
                      <a:xfrm flipV="1">
                        <a:off x="2606880" y="1411202"/>
                        <a:ext cx="575273" cy="400846"/>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118" name="直接连接符 117"/>
                    <p:cNvCxnSpPr/>
                    <p:nvPr/>
                  </p:nvCxnSpPr>
                  <p:spPr>
                    <a:xfrm flipH="1">
                      <a:off x="2783633" y="1417425"/>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6" name="弧形 115"/>
                  <p:cNvSpPr/>
                  <p:nvPr/>
                </p:nvSpPr>
                <p:spPr>
                  <a:xfrm>
                    <a:off x="2266080" y="1378322"/>
                    <a:ext cx="661568" cy="466502"/>
                  </a:xfrm>
                  <a:prstGeom prst="arc">
                    <a:avLst>
                      <a:gd name="adj1" fmla="val 18900000"/>
                      <a:gd name="adj2" fmla="val 286950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28" name="直接箭头连接符 27"/>
                <p:cNvCxnSpPr/>
                <p:nvPr/>
              </p:nvCxnSpPr>
              <p:spPr>
                <a:xfrm flipV="1">
                  <a:off x="6677020" y="3596126"/>
                  <a:ext cx="0" cy="234000"/>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6776041" y="4372238"/>
                  <a:ext cx="2160000" cy="0"/>
                </a:xfrm>
                <a:prstGeom prst="line">
                  <a:avLst/>
                </a:prstGeom>
                <a:ln w="19050">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flipV="1">
                  <a:off x="7279977" y="3186000"/>
                  <a:ext cx="0" cy="1180800"/>
                </a:xfrm>
                <a:prstGeom prst="straightConnector1">
                  <a:avLst/>
                </a:prstGeom>
                <a:ln w="19050">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4935525" y="3652726"/>
                  <a:ext cx="216000" cy="0"/>
                </a:xfrm>
                <a:prstGeom prst="line">
                  <a:avLst/>
                </a:prstGeom>
                <a:ln w="1905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TextBox 155"/>
                <p:cNvSpPr txBox="1"/>
                <p:nvPr/>
              </p:nvSpPr>
              <p:spPr>
                <a:xfrm>
                  <a:off x="5803813" y="4144078"/>
                  <a:ext cx="66144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GRST</a:t>
                  </a:r>
                  <a:endParaRPr kumimoji="0" lang="zh-CN" altLang="en-US"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33" name="矩形 32"/>
                <p:cNvSpPr/>
                <p:nvPr/>
              </p:nvSpPr>
              <p:spPr>
                <a:xfrm>
                  <a:off x="2995501" y="1379853"/>
                  <a:ext cx="5328592" cy="3141651"/>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grpSp>
              <p:nvGrpSpPr>
                <p:cNvPr id="34" name="组合 33"/>
                <p:cNvGrpSpPr/>
                <p:nvPr/>
              </p:nvGrpSpPr>
              <p:grpSpPr>
                <a:xfrm rot="16200000">
                  <a:off x="6213054" y="4056965"/>
                  <a:ext cx="916076" cy="466502"/>
                  <a:chOff x="2266080" y="1378322"/>
                  <a:chExt cx="916076" cy="466502"/>
                </a:xfrm>
              </p:grpSpPr>
              <p:grpSp>
                <p:nvGrpSpPr>
                  <p:cNvPr id="108" name="组合 107"/>
                  <p:cNvGrpSpPr/>
                  <p:nvPr/>
                </p:nvGrpSpPr>
                <p:grpSpPr>
                  <a:xfrm>
                    <a:off x="2606880" y="1411202"/>
                    <a:ext cx="575276" cy="400846"/>
                    <a:chOff x="2606880" y="1411202"/>
                    <a:chExt cx="575276" cy="400846"/>
                  </a:xfrm>
                </p:grpSpPr>
                <p:grpSp>
                  <p:nvGrpSpPr>
                    <p:cNvPr id="110" name="组合 109"/>
                    <p:cNvGrpSpPr/>
                    <p:nvPr/>
                  </p:nvGrpSpPr>
                  <p:grpSpPr>
                    <a:xfrm>
                      <a:off x="2606880" y="1411202"/>
                      <a:ext cx="575276" cy="400846"/>
                      <a:chOff x="2606880" y="1411202"/>
                      <a:chExt cx="575276" cy="400846"/>
                    </a:xfrm>
                  </p:grpSpPr>
                  <p:sp>
                    <p:nvSpPr>
                      <p:cNvPr id="112" name="弧形 111"/>
                      <p:cNvSpPr/>
                      <p:nvPr/>
                    </p:nvSpPr>
                    <p:spPr>
                      <a:xfrm>
                        <a:off x="2606880" y="1417424"/>
                        <a:ext cx="575276" cy="39462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113" name="直接连接符 112"/>
                      <p:cNvCxnSpPr/>
                      <p:nvPr/>
                    </p:nvCxnSpPr>
                    <p:spPr>
                      <a:xfrm flipH="1">
                        <a:off x="2783632" y="1812048"/>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弧形 113"/>
                      <p:cNvSpPr/>
                      <p:nvPr/>
                    </p:nvSpPr>
                    <p:spPr>
                      <a:xfrm flipV="1">
                        <a:off x="2606880" y="1411202"/>
                        <a:ext cx="575273" cy="400846"/>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111" name="直接连接符 110"/>
                    <p:cNvCxnSpPr/>
                    <p:nvPr/>
                  </p:nvCxnSpPr>
                  <p:spPr>
                    <a:xfrm flipH="1">
                      <a:off x="2783633" y="1417425"/>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9" name="弧形 108"/>
                  <p:cNvSpPr/>
                  <p:nvPr/>
                </p:nvSpPr>
                <p:spPr>
                  <a:xfrm>
                    <a:off x="2266080" y="1378322"/>
                    <a:ext cx="661568" cy="466502"/>
                  </a:xfrm>
                  <a:prstGeom prst="arc">
                    <a:avLst>
                      <a:gd name="adj1" fmla="val 18900000"/>
                      <a:gd name="adj2" fmla="val 286950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35" name="直接箭头连接符 34"/>
                <p:cNvCxnSpPr/>
                <p:nvPr/>
              </p:nvCxnSpPr>
              <p:spPr>
                <a:xfrm flipV="1">
                  <a:off x="6776041" y="4120210"/>
                  <a:ext cx="0" cy="252000"/>
                </a:xfrm>
                <a:prstGeom prst="straightConnector1">
                  <a:avLst/>
                </a:prstGeom>
                <a:ln w="1905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TextBox 168"/>
                <p:cNvSpPr txBox="1"/>
                <p:nvPr/>
              </p:nvSpPr>
              <p:spPr>
                <a:xfrm>
                  <a:off x="4748527" y="3856046"/>
                  <a:ext cx="803257"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Strobe</a:t>
                  </a:r>
                  <a:endParaRPr kumimoji="0" lang="zh-CN" altLang="en-US"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37" name="直接箭头连接符 36"/>
                <p:cNvCxnSpPr/>
                <p:nvPr/>
              </p:nvCxnSpPr>
              <p:spPr>
                <a:xfrm flipV="1">
                  <a:off x="6595901" y="4120210"/>
                  <a:ext cx="0" cy="252000"/>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5875821" y="4368734"/>
                  <a:ext cx="720080" cy="0"/>
                </a:xfrm>
                <a:prstGeom prst="line">
                  <a:avLst/>
                </a:prstGeom>
                <a:ln w="190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TextBox 327"/>
                <p:cNvSpPr txBox="1"/>
                <p:nvPr/>
              </p:nvSpPr>
              <p:spPr>
                <a:xfrm>
                  <a:off x="4005771" y="3589776"/>
                  <a:ext cx="1152128" cy="2308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Freeze</a:t>
                  </a:r>
                  <a:endParaRPr kumimoji="0" lang="zh-CN" altLang="en-US"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40" name="椭圆 39"/>
                <p:cNvSpPr/>
                <p:nvPr/>
              </p:nvSpPr>
              <p:spPr>
                <a:xfrm rot="10800000" flipH="1">
                  <a:off x="5509860" y="3760177"/>
                  <a:ext cx="72000" cy="72000"/>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41" name="直接箭头连接符 40"/>
                <p:cNvCxnSpPr/>
                <p:nvPr/>
              </p:nvCxnSpPr>
              <p:spPr>
                <a:xfrm flipV="1">
                  <a:off x="5547942" y="3829372"/>
                  <a:ext cx="0" cy="252000"/>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5083733" y="4093732"/>
                  <a:ext cx="468000" cy="0"/>
                </a:xfrm>
                <a:prstGeom prst="line">
                  <a:avLst/>
                </a:prstGeom>
                <a:ln w="190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TextBox 155"/>
                <p:cNvSpPr txBox="1"/>
                <p:nvPr/>
              </p:nvSpPr>
              <p:spPr>
                <a:xfrm>
                  <a:off x="7996687" y="2704322"/>
                  <a:ext cx="1149831"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State_out</a:t>
                  </a:r>
                  <a:endParaRPr kumimoji="0" lang="zh-CN" altLang="en-US"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44" name="TextBox 155"/>
                <p:cNvSpPr txBox="1"/>
                <p:nvPr/>
              </p:nvSpPr>
              <p:spPr>
                <a:xfrm>
                  <a:off x="8246069" y="4144130"/>
                  <a:ext cx="64739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Sync</a:t>
                  </a:r>
                  <a:endParaRPr kumimoji="0" lang="zh-CN" altLang="en-US" sz="12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nvGrpSpPr>
                <p:cNvPr id="45" name="组合 44"/>
                <p:cNvGrpSpPr/>
                <p:nvPr/>
              </p:nvGrpSpPr>
              <p:grpSpPr>
                <a:xfrm>
                  <a:off x="3250242" y="1611104"/>
                  <a:ext cx="575276" cy="400846"/>
                  <a:chOff x="5160684" y="4507546"/>
                  <a:chExt cx="575276" cy="400846"/>
                </a:xfrm>
              </p:grpSpPr>
              <p:grpSp>
                <p:nvGrpSpPr>
                  <p:cNvPr id="101" name="组合 100"/>
                  <p:cNvGrpSpPr/>
                  <p:nvPr/>
                </p:nvGrpSpPr>
                <p:grpSpPr>
                  <a:xfrm>
                    <a:off x="5160684" y="4507546"/>
                    <a:ext cx="575276" cy="400846"/>
                    <a:chOff x="2606880" y="1411202"/>
                    <a:chExt cx="575276" cy="400846"/>
                  </a:xfrm>
                </p:grpSpPr>
                <p:grpSp>
                  <p:nvGrpSpPr>
                    <p:cNvPr id="103" name="组合 102"/>
                    <p:cNvGrpSpPr/>
                    <p:nvPr/>
                  </p:nvGrpSpPr>
                  <p:grpSpPr>
                    <a:xfrm>
                      <a:off x="2606880" y="1411202"/>
                      <a:ext cx="575276" cy="400846"/>
                      <a:chOff x="2606880" y="1411202"/>
                      <a:chExt cx="575276" cy="400846"/>
                    </a:xfrm>
                  </p:grpSpPr>
                  <p:sp>
                    <p:nvSpPr>
                      <p:cNvPr id="105" name="弧形 104"/>
                      <p:cNvSpPr/>
                      <p:nvPr/>
                    </p:nvSpPr>
                    <p:spPr>
                      <a:xfrm>
                        <a:off x="2606880" y="1417424"/>
                        <a:ext cx="575276" cy="39462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106" name="直接连接符 105"/>
                      <p:cNvCxnSpPr/>
                      <p:nvPr/>
                    </p:nvCxnSpPr>
                    <p:spPr>
                      <a:xfrm flipH="1">
                        <a:off x="2783632" y="1812048"/>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7" name="弧形 106"/>
                      <p:cNvSpPr/>
                      <p:nvPr/>
                    </p:nvSpPr>
                    <p:spPr>
                      <a:xfrm flipV="1">
                        <a:off x="2606880" y="1411202"/>
                        <a:ext cx="575273" cy="400846"/>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104" name="直接连接符 103"/>
                    <p:cNvCxnSpPr/>
                    <p:nvPr/>
                  </p:nvCxnSpPr>
                  <p:spPr>
                    <a:xfrm flipH="1">
                      <a:off x="2783633" y="1417425"/>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2" name="直接连接符 101"/>
                  <p:cNvCxnSpPr/>
                  <p:nvPr/>
                </p:nvCxnSpPr>
                <p:spPr>
                  <a:xfrm>
                    <a:off x="5337436" y="4507546"/>
                    <a:ext cx="0" cy="4008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6" name="直接箭头连接符 45"/>
                <p:cNvCxnSpPr/>
                <p:nvPr/>
              </p:nvCxnSpPr>
              <p:spPr>
                <a:xfrm>
                  <a:off x="3223357" y="1932976"/>
                  <a:ext cx="204192" cy="0"/>
                </a:xfrm>
                <a:prstGeom prst="straightConnector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7" name="直接箭头连接符 46"/>
                <p:cNvCxnSpPr/>
                <p:nvPr/>
              </p:nvCxnSpPr>
              <p:spPr>
                <a:xfrm>
                  <a:off x="2923549" y="1732150"/>
                  <a:ext cx="504000" cy="0"/>
                </a:xfrm>
                <a:prstGeom prst="straightConnector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grpSp>
              <p:nvGrpSpPr>
                <p:cNvPr id="48" name="组合 47"/>
                <p:cNvGrpSpPr/>
                <p:nvPr/>
              </p:nvGrpSpPr>
              <p:grpSpPr>
                <a:xfrm>
                  <a:off x="4219637" y="1471322"/>
                  <a:ext cx="648072" cy="468620"/>
                  <a:chOff x="4367808" y="1412776"/>
                  <a:chExt cx="648072" cy="468620"/>
                </a:xfrm>
              </p:grpSpPr>
              <p:sp>
                <p:nvSpPr>
                  <p:cNvPr id="99" name="矩形 98"/>
                  <p:cNvSpPr/>
                  <p:nvPr/>
                </p:nvSpPr>
                <p:spPr>
                  <a:xfrm>
                    <a:off x="4367808" y="1412776"/>
                    <a:ext cx="648072" cy="4686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100" name="TextBox 112"/>
                  <p:cNvSpPr txBox="1"/>
                  <p:nvPr/>
                </p:nvSpPr>
                <p:spPr>
                  <a:xfrm>
                    <a:off x="4367808" y="1412776"/>
                    <a:ext cx="64807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        Q</a:t>
                    </a: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G    </a:t>
                    </a:r>
                    <a:r>
                      <a:rPr kumimoji="0" lang="en-US" altLang="zh-CN" sz="8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Q_x</a:t>
                    </a: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grpSp>
              <p:nvGrpSpPr>
                <p:cNvPr id="49" name="组合 48"/>
                <p:cNvGrpSpPr/>
                <p:nvPr/>
              </p:nvGrpSpPr>
              <p:grpSpPr>
                <a:xfrm>
                  <a:off x="3250242" y="2187168"/>
                  <a:ext cx="575276" cy="400846"/>
                  <a:chOff x="5160684" y="4507546"/>
                  <a:chExt cx="575276" cy="400846"/>
                </a:xfrm>
              </p:grpSpPr>
              <p:grpSp>
                <p:nvGrpSpPr>
                  <p:cNvPr id="92" name="组合 91"/>
                  <p:cNvGrpSpPr/>
                  <p:nvPr/>
                </p:nvGrpSpPr>
                <p:grpSpPr>
                  <a:xfrm>
                    <a:off x="5160684" y="4507546"/>
                    <a:ext cx="575276" cy="400846"/>
                    <a:chOff x="2606880" y="1411202"/>
                    <a:chExt cx="575276" cy="400846"/>
                  </a:xfrm>
                </p:grpSpPr>
                <p:grpSp>
                  <p:nvGrpSpPr>
                    <p:cNvPr id="94" name="组合 93"/>
                    <p:cNvGrpSpPr/>
                    <p:nvPr/>
                  </p:nvGrpSpPr>
                  <p:grpSpPr>
                    <a:xfrm>
                      <a:off x="2606880" y="1411202"/>
                      <a:ext cx="575276" cy="400846"/>
                      <a:chOff x="2606880" y="1411202"/>
                      <a:chExt cx="575276" cy="400846"/>
                    </a:xfrm>
                  </p:grpSpPr>
                  <p:sp>
                    <p:nvSpPr>
                      <p:cNvPr id="96" name="弧形 95"/>
                      <p:cNvSpPr/>
                      <p:nvPr/>
                    </p:nvSpPr>
                    <p:spPr>
                      <a:xfrm>
                        <a:off x="2606880" y="1417424"/>
                        <a:ext cx="575276" cy="39462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97" name="直接连接符 96"/>
                      <p:cNvCxnSpPr/>
                      <p:nvPr/>
                    </p:nvCxnSpPr>
                    <p:spPr>
                      <a:xfrm flipH="1">
                        <a:off x="2783632" y="1812048"/>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弧形 97"/>
                      <p:cNvSpPr/>
                      <p:nvPr/>
                    </p:nvSpPr>
                    <p:spPr>
                      <a:xfrm flipV="1">
                        <a:off x="2606880" y="1411202"/>
                        <a:ext cx="575273" cy="400846"/>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95" name="直接连接符 94"/>
                    <p:cNvCxnSpPr/>
                    <p:nvPr/>
                  </p:nvCxnSpPr>
                  <p:spPr>
                    <a:xfrm flipH="1">
                      <a:off x="2783633" y="1417425"/>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3" name="直接连接符 92"/>
                  <p:cNvCxnSpPr/>
                  <p:nvPr/>
                </p:nvCxnSpPr>
                <p:spPr>
                  <a:xfrm>
                    <a:off x="5337436" y="4507546"/>
                    <a:ext cx="0" cy="4008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0" name="直接箭头连接符 49"/>
                <p:cNvCxnSpPr/>
                <p:nvPr/>
              </p:nvCxnSpPr>
              <p:spPr>
                <a:xfrm>
                  <a:off x="2923493" y="2509040"/>
                  <a:ext cx="504000" cy="0"/>
                </a:xfrm>
                <a:prstGeom prst="straightConnector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1" name="直接箭头连接符 50"/>
                <p:cNvCxnSpPr/>
                <p:nvPr/>
              </p:nvCxnSpPr>
              <p:spPr>
                <a:xfrm>
                  <a:off x="3223357" y="2308214"/>
                  <a:ext cx="216000" cy="0"/>
                </a:xfrm>
                <a:prstGeom prst="straightConnector1">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grpSp>
              <p:nvGrpSpPr>
                <p:cNvPr id="52" name="组合 51"/>
                <p:cNvGrpSpPr/>
                <p:nvPr/>
              </p:nvGrpSpPr>
              <p:grpSpPr>
                <a:xfrm>
                  <a:off x="4219637" y="2047386"/>
                  <a:ext cx="648072" cy="468620"/>
                  <a:chOff x="4367808" y="1412776"/>
                  <a:chExt cx="648072" cy="468620"/>
                </a:xfrm>
              </p:grpSpPr>
              <p:sp>
                <p:nvSpPr>
                  <p:cNvPr id="90" name="矩形 89"/>
                  <p:cNvSpPr/>
                  <p:nvPr/>
                </p:nvSpPr>
                <p:spPr>
                  <a:xfrm>
                    <a:off x="4367808" y="1412776"/>
                    <a:ext cx="648072" cy="4686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91" name="TextBox 112"/>
                  <p:cNvSpPr txBox="1"/>
                  <p:nvPr/>
                </p:nvSpPr>
                <p:spPr>
                  <a:xfrm>
                    <a:off x="4367808" y="1412776"/>
                    <a:ext cx="64807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        Q</a:t>
                    </a: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G</a:t>
                    </a:r>
                  </a:p>
                </p:txBody>
              </p:sp>
            </p:grpSp>
            <p:cxnSp>
              <p:nvCxnSpPr>
                <p:cNvPr id="53" name="直接连接符 52"/>
                <p:cNvCxnSpPr/>
                <p:nvPr/>
              </p:nvCxnSpPr>
              <p:spPr>
                <a:xfrm flipV="1">
                  <a:off x="4867709" y="2154026"/>
                  <a:ext cx="173161" cy="1940"/>
                </a:xfrm>
                <a:prstGeom prst="line">
                  <a:avLst/>
                </a:prstGeom>
              </p:spPr>
              <p:style>
                <a:lnRef idx="1">
                  <a:schemeClr val="dk1"/>
                </a:lnRef>
                <a:fillRef idx="0">
                  <a:schemeClr val="dk1"/>
                </a:fillRef>
                <a:effectRef idx="0">
                  <a:schemeClr val="dk1"/>
                </a:effectRef>
                <a:fontRef idx="minor">
                  <a:schemeClr val="tx1"/>
                </a:fontRef>
              </p:style>
            </p:cxnSp>
            <p:cxnSp>
              <p:nvCxnSpPr>
                <p:cNvPr id="54" name="直接连接符 53"/>
                <p:cNvCxnSpPr/>
                <p:nvPr/>
              </p:nvCxnSpPr>
              <p:spPr>
                <a:xfrm flipH="1">
                  <a:off x="3931605" y="2798679"/>
                  <a:ext cx="540000" cy="0"/>
                </a:xfrm>
                <a:prstGeom prst="line">
                  <a:avLst/>
                </a:prstGeom>
              </p:spPr>
              <p:style>
                <a:lnRef idx="1">
                  <a:schemeClr val="dk1"/>
                </a:lnRef>
                <a:fillRef idx="0">
                  <a:schemeClr val="dk1"/>
                </a:fillRef>
                <a:effectRef idx="0">
                  <a:schemeClr val="dk1"/>
                </a:effectRef>
                <a:fontRef idx="minor">
                  <a:schemeClr val="tx1"/>
                </a:fontRef>
              </p:style>
            </p:cxnSp>
            <p:cxnSp>
              <p:nvCxnSpPr>
                <p:cNvPr id="55" name="直接连接符 54"/>
                <p:cNvCxnSpPr/>
                <p:nvPr/>
              </p:nvCxnSpPr>
              <p:spPr>
                <a:xfrm flipH="1">
                  <a:off x="3931605" y="2798678"/>
                  <a:ext cx="0" cy="468000"/>
                </a:xfrm>
                <a:prstGeom prst="line">
                  <a:avLst/>
                </a:prstGeom>
              </p:spPr>
              <p:style>
                <a:lnRef idx="1">
                  <a:schemeClr val="dk1"/>
                </a:lnRef>
                <a:fillRef idx="0">
                  <a:schemeClr val="dk1"/>
                </a:fillRef>
                <a:effectRef idx="0">
                  <a:schemeClr val="dk1"/>
                </a:effectRef>
                <a:fontRef idx="minor">
                  <a:schemeClr val="tx1"/>
                </a:fontRef>
              </p:style>
            </p:cxnSp>
            <p:cxnSp>
              <p:nvCxnSpPr>
                <p:cNvPr id="56" name="直接连接符 55"/>
                <p:cNvCxnSpPr/>
                <p:nvPr/>
              </p:nvCxnSpPr>
              <p:spPr>
                <a:xfrm flipV="1">
                  <a:off x="4867709" y="1795926"/>
                  <a:ext cx="1296000" cy="0"/>
                </a:xfrm>
                <a:prstGeom prst="line">
                  <a:avLst/>
                </a:prstGeom>
              </p:spPr>
              <p:style>
                <a:lnRef idx="1">
                  <a:schemeClr val="dk1"/>
                </a:lnRef>
                <a:fillRef idx="0">
                  <a:schemeClr val="dk1"/>
                </a:fillRef>
                <a:effectRef idx="0">
                  <a:schemeClr val="dk1"/>
                </a:effectRef>
                <a:fontRef idx="minor">
                  <a:schemeClr val="tx1"/>
                </a:fontRef>
              </p:style>
            </p:cxnSp>
            <p:cxnSp>
              <p:nvCxnSpPr>
                <p:cNvPr id="57" name="直接连接符 56"/>
                <p:cNvCxnSpPr/>
                <p:nvPr/>
              </p:nvCxnSpPr>
              <p:spPr>
                <a:xfrm>
                  <a:off x="6162893" y="1795926"/>
                  <a:ext cx="0" cy="1152128"/>
                </a:xfrm>
                <a:prstGeom prst="line">
                  <a:avLst/>
                </a:prstGeom>
              </p:spPr>
              <p:style>
                <a:lnRef idx="1">
                  <a:schemeClr val="dk1"/>
                </a:lnRef>
                <a:fillRef idx="0">
                  <a:schemeClr val="dk1"/>
                </a:fillRef>
                <a:effectRef idx="0">
                  <a:schemeClr val="dk1"/>
                </a:effectRef>
                <a:fontRef idx="minor">
                  <a:schemeClr val="tx1"/>
                </a:fontRef>
              </p:style>
            </p:cxnSp>
            <p:cxnSp>
              <p:nvCxnSpPr>
                <p:cNvPr id="58" name="直接连接符 57"/>
                <p:cNvCxnSpPr/>
                <p:nvPr/>
              </p:nvCxnSpPr>
              <p:spPr>
                <a:xfrm>
                  <a:off x="3223357" y="1932976"/>
                  <a:ext cx="0" cy="375238"/>
                </a:xfrm>
                <a:prstGeom prst="line">
                  <a:avLst/>
                </a:prstGeom>
              </p:spPr>
              <p:style>
                <a:lnRef idx="1">
                  <a:schemeClr val="dk1"/>
                </a:lnRef>
                <a:fillRef idx="0">
                  <a:schemeClr val="dk1"/>
                </a:fillRef>
                <a:effectRef idx="0">
                  <a:schemeClr val="dk1"/>
                </a:effectRef>
                <a:fontRef idx="minor">
                  <a:schemeClr val="tx1"/>
                </a:fontRef>
              </p:style>
            </p:cxnSp>
            <p:cxnSp>
              <p:nvCxnSpPr>
                <p:cNvPr id="59" name="直接箭头连接符 58"/>
                <p:cNvCxnSpPr/>
                <p:nvPr/>
              </p:nvCxnSpPr>
              <p:spPr>
                <a:xfrm>
                  <a:off x="2923493" y="2141158"/>
                  <a:ext cx="288000" cy="0"/>
                </a:xfrm>
                <a:prstGeom prst="straightConnector1">
                  <a:avLst/>
                </a:prstGeom>
                <a:ln>
                  <a:headEnd type="none" w="med" len="med"/>
                  <a:tailEnd type="oval" w="sm" len="sm"/>
                </a:ln>
              </p:spPr>
              <p:style>
                <a:lnRef idx="1">
                  <a:schemeClr val="dk1"/>
                </a:lnRef>
                <a:fillRef idx="0">
                  <a:schemeClr val="dk1"/>
                </a:fillRef>
                <a:effectRef idx="0">
                  <a:schemeClr val="dk1"/>
                </a:effectRef>
                <a:fontRef idx="minor">
                  <a:schemeClr val="tx1"/>
                </a:fontRef>
              </p:style>
            </p:cxnSp>
            <p:sp>
              <p:nvSpPr>
                <p:cNvPr id="60" name="TextBox 3"/>
                <p:cNvSpPr txBox="1"/>
                <p:nvPr/>
              </p:nvSpPr>
              <p:spPr>
                <a:xfrm>
                  <a:off x="2265993" y="1598756"/>
                  <a:ext cx="889299"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Rowsel_M</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61" name="TextBox 3"/>
                <p:cNvSpPr txBox="1"/>
                <p:nvPr/>
              </p:nvSpPr>
              <p:spPr>
                <a:xfrm>
                  <a:off x="2275421" y="2357182"/>
                  <a:ext cx="889299"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Rowsel_P</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62" name="TextBox 3"/>
                <p:cNvSpPr txBox="1"/>
                <p:nvPr/>
              </p:nvSpPr>
              <p:spPr>
                <a:xfrm>
                  <a:off x="2467442" y="1997142"/>
                  <a:ext cx="57756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Colsel</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63" name="直接连接符 62"/>
                <p:cNvCxnSpPr/>
                <p:nvPr/>
              </p:nvCxnSpPr>
              <p:spPr>
                <a:xfrm flipH="1" flipV="1">
                  <a:off x="3819996" y="1795926"/>
                  <a:ext cx="396000" cy="0"/>
                </a:xfrm>
                <a:prstGeom prst="line">
                  <a:avLst/>
                </a:prstGeom>
              </p:spPr>
              <p:style>
                <a:lnRef idx="1">
                  <a:schemeClr val="dk1"/>
                </a:lnRef>
                <a:fillRef idx="0">
                  <a:schemeClr val="dk1"/>
                </a:fillRef>
                <a:effectRef idx="0">
                  <a:schemeClr val="dk1"/>
                </a:effectRef>
                <a:fontRef idx="minor">
                  <a:schemeClr val="tx1"/>
                </a:fontRef>
              </p:style>
            </p:cxnSp>
            <p:cxnSp>
              <p:nvCxnSpPr>
                <p:cNvPr id="64" name="直接连接符 63"/>
                <p:cNvCxnSpPr/>
                <p:nvPr/>
              </p:nvCxnSpPr>
              <p:spPr>
                <a:xfrm flipH="1" flipV="1">
                  <a:off x="3823637" y="2371990"/>
                  <a:ext cx="396000" cy="0"/>
                </a:xfrm>
                <a:prstGeom prst="line">
                  <a:avLst/>
                </a:prstGeom>
              </p:spPr>
              <p:style>
                <a:lnRef idx="1">
                  <a:schemeClr val="dk1"/>
                </a:lnRef>
                <a:fillRef idx="0">
                  <a:schemeClr val="dk1"/>
                </a:fillRef>
                <a:effectRef idx="0">
                  <a:schemeClr val="dk1"/>
                </a:effectRef>
                <a:fontRef idx="minor">
                  <a:schemeClr val="tx1"/>
                </a:fontRef>
              </p:style>
            </p:cxnSp>
            <p:grpSp>
              <p:nvGrpSpPr>
                <p:cNvPr id="65" name="组合 64"/>
                <p:cNvGrpSpPr/>
                <p:nvPr/>
              </p:nvGrpSpPr>
              <p:grpSpPr>
                <a:xfrm flipH="1">
                  <a:off x="4467454" y="2603875"/>
                  <a:ext cx="575276" cy="400846"/>
                  <a:chOff x="5160684" y="4507546"/>
                  <a:chExt cx="575276" cy="400846"/>
                </a:xfrm>
              </p:grpSpPr>
              <p:grpSp>
                <p:nvGrpSpPr>
                  <p:cNvPr id="83" name="组合 82"/>
                  <p:cNvGrpSpPr/>
                  <p:nvPr/>
                </p:nvGrpSpPr>
                <p:grpSpPr>
                  <a:xfrm>
                    <a:off x="5160684" y="4507546"/>
                    <a:ext cx="575276" cy="400846"/>
                    <a:chOff x="2606880" y="1411202"/>
                    <a:chExt cx="575276" cy="400846"/>
                  </a:xfrm>
                </p:grpSpPr>
                <p:grpSp>
                  <p:nvGrpSpPr>
                    <p:cNvPr id="85" name="组合 84"/>
                    <p:cNvGrpSpPr/>
                    <p:nvPr/>
                  </p:nvGrpSpPr>
                  <p:grpSpPr>
                    <a:xfrm>
                      <a:off x="2606880" y="1411202"/>
                      <a:ext cx="575276" cy="400846"/>
                      <a:chOff x="2606880" y="1411202"/>
                      <a:chExt cx="575276" cy="400846"/>
                    </a:xfrm>
                  </p:grpSpPr>
                  <p:sp>
                    <p:nvSpPr>
                      <p:cNvPr id="87" name="弧形 86"/>
                      <p:cNvSpPr/>
                      <p:nvPr/>
                    </p:nvSpPr>
                    <p:spPr>
                      <a:xfrm>
                        <a:off x="2606880" y="1417424"/>
                        <a:ext cx="575276" cy="394623"/>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88" name="直接连接符 87"/>
                      <p:cNvCxnSpPr/>
                      <p:nvPr/>
                    </p:nvCxnSpPr>
                    <p:spPr>
                      <a:xfrm flipH="1">
                        <a:off x="2783632" y="1812048"/>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弧形 88"/>
                      <p:cNvSpPr/>
                      <p:nvPr/>
                    </p:nvSpPr>
                    <p:spPr>
                      <a:xfrm flipV="1">
                        <a:off x="2606880" y="1411202"/>
                        <a:ext cx="575273" cy="400846"/>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cxnSp>
                  <p:nvCxnSpPr>
                    <p:cNvPr id="86" name="直接连接符 85"/>
                    <p:cNvCxnSpPr/>
                    <p:nvPr/>
                  </p:nvCxnSpPr>
                  <p:spPr>
                    <a:xfrm flipH="1">
                      <a:off x="2783633" y="1417425"/>
                      <a:ext cx="1251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4" name="直接连接符 83"/>
                  <p:cNvCxnSpPr/>
                  <p:nvPr/>
                </p:nvCxnSpPr>
                <p:spPr>
                  <a:xfrm>
                    <a:off x="5337436" y="4507546"/>
                    <a:ext cx="0" cy="4008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6" name="直接连接符 65"/>
                <p:cNvCxnSpPr/>
                <p:nvPr/>
              </p:nvCxnSpPr>
              <p:spPr>
                <a:xfrm flipV="1">
                  <a:off x="4865977" y="2672486"/>
                  <a:ext cx="180000" cy="0"/>
                </a:xfrm>
                <a:prstGeom prst="line">
                  <a:avLst/>
                </a:prstGeom>
              </p:spPr>
              <p:style>
                <a:lnRef idx="1">
                  <a:schemeClr val="dk1"/>
                </a:lnRef>
                <a:fillRef idx="0">
                  <a:schemeClr val="dk1"/>
                </a:fillRef>
                <a:effectRef idx="0">
                  <a:schemeClr val="dk1"/>
                </a:effectRef>
                <a:fontRef idx="minor">
                  <a:schemeClr val="tx1"/>
                </a:fontRef>
              </p:style>
            </p:cxnSp>
            <p:cxnSp>
              <p:nvCxnSpPr>
                <p:cNvPr id="67" name="直接连接符 66"/>
                <p:cNvCxnSpPr/>
                <p:nvPr/>
              </p:nvCxnSpPr>
              <p:spPr>
                <a:xfrm flipV="1">
                  <a:off x="4865977" y="2938466"/>
                  <a:ext cx="720000" cy="0"/>
                </a:xfrm>
                <a:prstGeom prst="line">
                  <a:avLst/>
                </a:prstGeom>
              </p:spPr>
              <p:style>
                <a:lnRef idx="1">
                  <a:schemeClr val="dk1"/>
                </a:lnRef>
                <a:fillRef idx="0">
                  <a:schemeClr val="dk1"/>
                </a:fillRef>
                <a:effectRef idx="0">
                  <a:schemeClr val="dk1"/>
                </a:effectRef>
                <a:fontRef idx="minor">
                  <a:schemeClr val="tx1"/>
                </a:fontRef>
              </p:style>
            </p:cxnSp>
            <p:sp>
              <p:nvSpPr>
                <p:cNvPr id="68" name="TextBox 127"/>
                <p:cNvSpPr txBox="1"/>
                <p:nvPr/>
              </p:nvSpPr>
              <p:spPr>
                <a:xfrm>
                  <a:off x="4998354" y="2732030"/>
                  <a:ext cx="877467"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Pulse_d</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69" name="直接连接符 68"/>
                <p:cNvCxnSpPr/>
                <p:nvPr/>
              </p:nvCxnSpPr>
              <p:spPr>
                <a:xfrm>
                  <a:off x="2818827" y="3489309"/>
                  <a:ext cx="181484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文本框 69"/>
                <p:cNvSpPr txBox="1"/>
                <p:nvPr/>
              </p:nvSpPr>
              <p:spPr>
                <a:xfrm>
                  <a:off x="6249259" y="2666123"/>
                  <a:ext cx="922706" cy="2308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srgbClr val="24292F"/>
                      </a:solidFill>
                      <a:effectLst/>
                      <a:uLnTx/>
                      <a:uFillTx/>
                      <a:latin typeface="Times New Roman" panose="02020603050405020304" charset="0"/>
                      <a:ea typeface="等线" panose="02010600030101010101" pitchFamily="2" charset="-122"/>
                      <a:cs typeface="Times New Roman" panose="02020603050405020304" charset="0"/>
                    </a:rPr>
                    <a:t>DFF</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71" name="直接连接符 70"/>
                <p:cNvCxnSpPr/>
                <p:nvPr/>
              </p:nvCxnSpPr>
              <p:spPr>
                <a:xfrm flipH="1">
                  <a:off x="2923493" y="1550484"/>
                  <a:ext cx="1292503" cy="0"/>
                </a:xfrm>
                <a:prstGeom prst="line">
                  <a:avLst/>
                </a:prstGeom>
              </p:spPr>
              <p:style>
                <a:lnRef idx="1">
                  <a:schemeClr val="dk1"/>
                </a:lnRef>
                <a:fillRef idx="0">
                  <a:schemeClr val="dk1"/>
                </a:fillRef>
                <a:effectRef idx="0">
                  <a:schemeClr val="dk1"/>
                </a:effectRef>
                <a:fontRef idx="minor">
                  <a:schemeClr val="tx1"/>
                </a:fontRef>
              </p:style>
            </p:cxnSp>
            <p:cxnSp>
              <p:nvCxnSpPr>
                <p:cNvPr id="72" name="直接连接符 71"/>
                <p:cNvCxnSpPr/>
                <p:nvPr/>
              </p:nvCxnSpPr>
              <p:spPr>
                <a:xfrm flipH="1">
                  <a:off x="4036475" y="2118517"/>
                  <a:ext cx="180000" cy="0"/>
                </a:xfrm>
                <a:prstGeom prst="line">
                  <a:avLst/>
                </a:prstGeom>
              </p:spPr>
              <p:style>
                <a:lnRef idx="1">
                  <a:schemeClr val="dk1"/>
                </a:lnRef>
                <a:fillRef idx="0">
                  <a:schemeClr val="dk1"/>
                </a:fillRef>
                <a:effectRef idx="0">
                  <a:schemeClr val="dk1"/>
                </a:effectRef>
                <a:fontRef idx="minor">
                  <a:schemeClr val="tx1"/>
                </a:fontRef>
              </p:style>
            </p:cxnSp>
            <p:cxnSp>
              <p:nvCxnSpPr>
                <p:cNvPr id="73" name="直接连接符 72"/>
                <p:cNvCxnSpPr/>
                <p:nvPr/>
              </p:nvCxnSpPr>
              <p:spPr>
                <a:xfrm>
                  <a:off x="4040776" y="1549675"/>
                  <a:ext cx="0" cy="576000"/>
                </a:xfrm>
                <a:prstGeom prst="line">
                  <a:avLst/>
                </a:prstGeom>
                <a:ln>
                  <a:headEnd type="oval" w="sm" len="sm"/>
                </a:ln>
              </p:spPr>
              <p:style>
                <a:lnRef idx="1">
                  <a:schemeClr val="dk1"/>
                </a:lnRef>
                <a:fillRef idx="0">
                  <a:schemeClr val="dk1"/>
                </a:fillRef>
                <a:effectRef idx="0">
                  <a:schemeClr val="dk1"/>
                </a:effectRef>
                <a:fontRef idx="minor">
                  <a:schemeClr val="tx1"/>
                </a:fontRef>
              </p:style>
            </p:cxnSp>
            <p:sp>
              <p:nvSpPr>
                <p:cNvPr id="74" name="TextBox 3"/>
                <p:cNvSpPr txBox="1"/>
                <p:nvPr/>
              </p:nvSpPr>
              <p:spPr>
                <a:xfrm>
                  <a:off x="2292877" y="1403491"/>
                  <a:ext cx="889299"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Cnfg_data</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75" name="椭圆 74"/>
                <p:cNvSpPr/>
                <p:nvPr/>
              </p:nvSpPr>
              <p:spPr>
                <a:xfrm rot="10800000" flipH="1">
                  <a:off x="5154260" y="3620477"/>
                  <a:ext cx="72000" cy="72000"/>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76" name="椭圆 75"/>
                <p:cNvSpPr/>
                <p:nvPr/>
              </p:nvSpPr>
              <p:spPr>
                <a:xfrm rot="10800000" flipH="1">
                  <a:off x="7459310" y="3169627"/>
                  <a:ext cx="72000" cy="72000"/>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77" name="TextBox 127"/>
                <p:cNvSpPr txBox="1"/>
                <p:nvPr/>
              </p:nvSpPr>
              <p:spPr>
                <a:xfrm>
                  <a:off x="4811137" y="1370395"/>
                  <a:ext cx="82217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highlight>
                        <a:srgbClr val="FFFF00"/>
                      </a:highlight>
                      <a:uLnTx/>
                      <a:uFillTx/>
                      <a:latin typeface="Times New Roman" panose="02020603050405020304" charset="0"/>
                      <a:ea typeface="等线" panose="02010600030101010101" pitchFamily="2" charset="-122"/>
                      <a:cs typeface="Times New Roman" panose="02020603050405020304" charset="0"/>
                    </a:rPr>
                    <a:t>Latch_M</a:t>
                  </a:r>
                  <a:endParaRPr kumimoji="0" lang="zh-CN" altLang="en-US" sz="900" b="0" i="0" u="none" strike="noStrike" kern="1200" cap="none" spc="0" normalizeH="0" baseline="0" noProof="0" dirty="0">
                    <a:ln>
                      <a:noFill/>
                    </a:ln>
                    <a:solidFill>
                      <a:prstClr val="black"/>
                    </a:solidFill>
                    <a:effectLst/>
                    <a:highlight>
                      <a:srgbClr val="FFFF00"/>
                    </a:highlight>
                    <a:uLnTx/>
                    <a:uFillTx/>
                    <a:latin typeface="Times New Roman" panose="02020603050405020304" charset="0"/>
                    <a:ea typeface="等线" panose="02010600030101010101" pitchFamily="2" charset="-122"/>
                    <a:cs typeface="Times New Roman" panose="02020603050405020304" charset="0"/>
                  </a:endParaRPr>
                </a:p>
              </p:txBody>
            </p:sp>
            <p:sp>
              <p:nvSpPr>
                <p:cNvPr id="78" name="TextBox 127"/>
                <p:cNvSpPr txBox="1"/>
                <p:nvPr/>
              </p:nvSpPr>
              <p:spPr>
                <a:xfrm>
                  <a:off x="4835982" y="1915541"/>
                  <a:ext cx="82217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highlight>
                        <a:srgbClr val="FFFF00"/>
                      </a:highlight>
                      <a:uLnTx/>
                      <a:uFillTx/>
                      <a:latin typeface="Times New Roman" panose="02020603050405020304" charset="0"/>
                      <a:ea typeface="等线" panose="02010600030101010101" pitchFamily="2" charset="-122"/>
                      <a:cs typeface="Times New Roman" panose="02020603050405020304" charset="0"/>
                    </a:rPr>
                    <a:t>Latch_P</a:t>
                  </a:r>
                  <a:endParaRPr kumimoji="0" lang="zh-CN" altLang="en-US" sz="900" b="0" i="0" u="none" strike="noStrike" kern="1200" cap="none" spc="0" normalizeH="0" baseline="0" noProof="0" dirty="0">
                    <a:ln>
                      <a:noFill/>
                    </a:ln>
                    <a:solidFill>
                      <a:prstClr val="black"/>
                    </a:solidFill>
                    <a:effectLst/>
                    <a:highlight>
                      <a:srgbClr val="FFFF00"/>
                    </a:highlight>
                    <a:uLnTx/>
                    <a:uFillTx/>
                    <a:latin typeface="Times New Roman" panose="02020603050405020304" charset="0"/>
                    <a:ea typeface="等线" panose="02010600030101010101" pitchFamily="2" charset="-122"/>
                    <a:cs typeface="Times New Roman" panose="02020603050405020304" charset="0"/>
                  </a:endParaRPr>
                </a:p>
              </p:txBody>
            </p:sp>
            <p:sp>
              <p:nvSpPr>
                <p:cNvPr id="79" name="TextBox 127"/>
                <p:cNvSpPr txBox="1"/>
                <p:nvPr/>
              </p:nvSpPr>
              <p:spPr>
                <a:xfrm>
                  <a:off x="5276334" y="3084795"/>
                  <a:ext cx="82217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srgbClr val="24292F"/>
                      </a:solidFill>
                      <a:effectLst/>
                      <a:uLnTx/>
                      <a:uFillTx/>
                      <a:latin typeface="Times New Roman" panose="02020603050405020304" charset="0"/>
                      <a:ea typeface="等线" panose="02010600030101010101" pitchFamily="2" charset="-122"/>
                      <a:cs typeface="Times New Roman" panose="02020603050405020304" charset="0"/>
                    </a:rPr>
                    <a:t>Latch_</a:t>
                  </a:r>
                  <a:r>
                    <a:rPr kumimoji="0" lang="en-US" altLang="zh-CN"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1</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80" name="TextBox 3"/>
                <p:cNvSpPr txBox="1"/>
                <p:nvPr/>
              </p:nvSpPr>
              <p:spPr>
                <a:xfrm>
                  <a:off x="2449245" y="3367398"/>
                  <a:ext cx="889299"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err="1">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Dout</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81" name="TextBox 127"/>
                <p:cNvSpPr txBox="1"/>
                <p:nvPr/>
              </p:nvSpPr>
              <p:spPr>
                <a:xfrm>
                  <a:off x="7573872" y="2628236"/>
                  <a:ext cx="82217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Latch_2</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sp>
              <p:nvSpPr>
                <p:cNvPr id="82" name="TextBox 127"/>
                <p:cNvSpPr txBox="1"/>
                <p:nvPr/>
              </p:nvSpPr>
              <p:spPr>
                <a:xfrm>
                  <a:off x="3039680" y="3277812"/>
                  <a:ext cx="1752149"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0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Analog Front-end Signal</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sp>
            <p:nvSpPr>
              <p:cNvPr id="6" name="TextBox 327"/>
              <p:cNvSpPr txBox="1"/>
              <p:nvPr/>
            </p:nvSpPr>
            <p:spPr>
              <a:xfrm>
                <a:off x="5155741" y="3199668"/>
                <a:ext cx="1152128" cy="2308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CLK</a:t>
                </a:r>
                <a:endParaRPr kumimoji="0" lang="zh-CN" altLang="en-US"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cxnSp>
            <p:nvCxnSpPr>
              <p:cNvPr id="8" name="直接连接符 7"/>
              <p:cNvCxnSpPr/>
              <p:nvPr/>
            </p:nvCxnSpPr>
            <p:spPr>
              <a:xfrm>
                <a:off x="5040870" y="2154026"/>
                <a:ext cx="0" cy="518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327"/>
              <p:cNvSpPr txBox="1"/>
              <p:nvPr/>
            </p:nvSpPr>
            <p:spPr>
              <a:xfrm>
                <a:off x="6295503" y="2732030"/>
                <a:ext cx="1152128" cy="2308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rPr>
                  <a:t>Hit</a:t>
                </a:r>
                <a:endParaRPr kumimoji="0" lang="zh-CN" altLang="en-US" sz="900" b="1" i="0" u="none" strike="noStrike" kern="1200" cap="none" spc="0" normalizeH="0" baseline="0" noProof="0" dirty="0">
                  <a:ln>
                    <a:noFill/>
                  </a:ln>
                  <a:solidFill>
                    <a:prstClr val="black"/>
                  </a:solidFill>
                  <a:effectLst/>
                  <a:uLnTx/>
                  <a:uFillTx/>
                  <a:latin typeface="Times New Roman" panose="02020603050405020304" charset="0"/>
                  <a:ea typeface="等线" panose="02010600030101010101" pitchFamily="2" charset="-122"/>
                  <a:cs typeface="Times New Roman" panose="02020603050405020304" charset="0"/>
                </a:endParaRPr>
              </a:p>
            </p:txBody>
          </p:sp>
        </p:grpSp>
        <p:sp>
          <p:nvSpPr>
            <p:cNvPr id="9" name="矩形 8"/>
            <p:cNvSpPr/>
            <p:nvPr/>
          </p:nvSpPr>
          <p:spPr>
            <a:xfrm>
              <a:off x="5456072" y="2928168"/>
              <a:ext cx="536417" cy="1227023"/>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ED7D31"/>
                </a:solidFill>
                <a:effectLst/>
                <a:uLnTx/>
                <a:uFillTx/>
                <a:latin typeface="等线" panose="02010600030101010101" pitchFamily="2" charset="-122"/>
                <a:ea typeface="等线" panose="02010600030101010101" pitchFamily="2" charset="-122"/>
                <a:cs typeface="+mn-cs"/>
              </a:endParaRPr>
            </a:p>
          </p:txBody>
        </p:sp>
        <p:sp>
          <p:nvSpPr>
            <p:cNvPr id="130" name="矩形 129"/>
            <p:cNvSpPr/>
            <p:nvPr/>
          </p:nvSpPr>
          <p:spPr>
            <a:xfrm>
              <a:off x="5542328" y="4880281"/>
              <a:ext cx="506854" cy="240521"/>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B9BD5"/>
                </a:solidFill>
                <a:effectLst/>
                <a:uLnTx/>
                <a:uFillTx/>
                <a:latin typeface="等线" panose="02010600030101010101" pitchFamily="2" charset="-122"/>
                <a:ea typeface="等线" panose="02010600030101010101" pitchFamily="2" charset="-122"/>
                <a:cs typeface="+mn-cs"/>
              </a:endParaRPr>
            </a:p>
          </p:txBody>
        </p:sp>
        <p:sp>
          <p:nvSpPr>
            <p:cNvPr id="131" name="矩形 130"/>
            <p:cNvSpPr/>
            <p:nvPr/>
          </p:nvSpPr>
          <p:spPr>
            <a:xfrm>
              <a:off x="8163169" y="4265101"/>
              <a:ext cx="583942" cy="240897"/>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B9BD5"/>
                </a:solidFill>
                <a:effectLst/>
                <a:uLnTx/>
                <a:uFillTx/>
                <a:latin typeface="等线" panose="02010600030101010101" pitchFamily="2" charset="-122"/>
                <a:ea typeface="等线" panose="02010600030101010101" pitchFamily="2" charset="-122"/>
                <a:cs typeface="+mn-cs"/>
              </a:endParaRPr>
            </a:p>
          </p:txBody>
        </p:sp>
        <p:sp>
          <p:nvSpPr>
            <p:cNvPr id="133" name="矩形 132"/>
            <p:cNvSpPr/>
            <p:nvPr/>
          </p:nvSpPr>
          <p:spPr>
            <a:xfrm>
              <a:off x="11487284" y="4190800"/>
              <a:ext cx="680282" cy="338598"/>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0AD47"/>
                </a:solidFill>
                <a:effectLst/>
                <a:uLnTx/>
                <a:uFillTx/>
                <a:latin typeface="等线" panose="02010600030101010101" pitchFamily="2" charset="-122"/>
                <a:ea typeface="等线" panose="02010600030101010101" pitchFamily="2" charset="-122"/>
                <a:cs typeface="+mn-cs"/>
              </a:endParaRPr>
            </a:p>
          </p:txBody>
        </p:sp>
        <p:sp>
          <p:nvSpPr>
            <p:cNvPr id="134" name="矩形 133"/>
            <p:cNvSpPr/>
            <p:nvPr/>
          </p:nvSpPr>
          <p:spPr>
            <a:xfrm>
              <a:off x="11326986" y="5657722"/>
              <a:ext cx="830987" cy="338598"/>
            </a:xfrm>
            <a:prstGeom prst="rect">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C000"/>
                </a:solidFill>
                <a:effectLst/>
                <a:uLnTx/>
                <a:uFillTx/>
                <a:latin typeface="等线" panose="02010600030101010101" pitchFamily="2" charset="-122"/>
                <a:ea typeface="等线" panose="02010600030101010101" pitchFamily="2" charset="-122"/>
                <a:cs typeface="+mn-cs"/>
              </a:endParaRPr>
            </a:p>
          </p:txBody>
        </p:sp>
      </p:grpSp>
      <p:pic>
        <p:nvPicPr>
          <p:cNvPr id="135" name="图片 134"/>
          <p:cNvPicPr>
            <a:picLocks noChangeAspect="1"/>
          </p:cNvPicPr>
          <p:nvPr/>
        </p:nvPicPr>
        <p:blipFill>
          <a:blip r:embed="rId3"/>
          <a:stretch>
            <a:fillRect/>
          </a:stretch>
        </p:blipFill>
        <p:spPr>
          <a:xfrm>
            <a:off x="2627402" y="4939305"/>
            <a:ext cx="2175361" cy="1553106"/>
          </a:xfrm>
          <a:prstGeom prst="rect">
            <a:avLst/>
          </a:prstGeom>
        </p:spPr>
      </p:pic>
      <p:sp>
        <p:nvSpPr>
          <p:cNvPr id="136" name="矩形 135"/>
          <p:cNvSpPr/>
          <p:nvPr/>
        </p:nvSpPr>
        <p:spPr>
          <a:xfrm>
            <a:off x="4417275" y="4935712"/>
            <a:ext cx="198048" cy="134446"/>
          </a:xfrm>
          <a:prstGeom prst="rect">
            <a:avLst/>
          </a:prstGeom>
          <a:noFill/>
          <a:ln w="2857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B9BD5"/>
              </a:solidFill>
              <a:effectLst/>
              <a:uLnTx/>
              <a:uFillTx/>
              <a:latin typeface="等线" panose="02010600030101010101" pitchFamily="2" charset="-122"/>
              <a:ea typeface="等线" panose="02010600030101010101" pitchFamily="2" charset="-122"/>
              <a:cs typeface="+mn-cs"/>
            </a:endParaRPr>
          </a:p>
        </p:txBody>
      </p:sp>
      <p:cxnSp>
        <p:nvCxnSpPr>
          <p:cNvPr id="138" name="直接连接符 137"/>
          <p:cNvCxnSpPr/>
          <p:nvPr/>
        </p:nvCxnSpPr>
        <p:spPr>
          <a:xfrm flipV="1">
            <a:off x="4591623" y="3347562"/>
            <a:ext cx="404832" cy="161288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4615323" y="5093346"/>
            <a:ext cx="371704" cy="135297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4" name="矩形 143"/>
          <p:cNvSpPr/>
          <p:nvPr/>
        </p:nvSpPr>
        <p:spPr>
          <a:xfrm>
            <a:off x="5014386" y="3208867"/>
            <a:ext cx="6853166" cy="3272024"/>
          </a:xfrm>
          <a:prstGeom prst="rect">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zh-CN" altLang="en-US"/>
          </a:p>
        </p:txBody>
      </p:sp>
      <p:sp>
        <p:nvSpPr>
          <p:cNvPr id="143" name="椭圆 142">
            <a:extLst>
              <a:ext uri="{FF2B5EF4-FFF2-40B4-BE49-F238E27FC236}">
                <a16:creationId xmlns:a16="http://schemas.microsoft.com/office/drawing/2014/main" id="{CAA41A5E-7C62-4D05-A71A-D4963270D9EE}"/>
              </a:ext>
            </a:extLst>
          </p:cNvPr>
          <p:cNvSpPr/>
          <p:nvPr/>
        </p:nvSpPr>
        <p:spPr>
          <a:xfrm>
            <a:off x="4909331" y="4564050"/>
            <a:ext cx="6440381" cy="1154081"/>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椭圆 144">
            <a:extLst>
              <a:ext uri="{FF2B5EF4-FFF2-40B4-BE49-F238E27FC236}">
                <a16:creationId xmlns:a16="http://schemas.microsoft.com/office/drawing/2014/main" id="{1D5B81EC-F49A-4242-9ED0-372F87ACF4ED}"/>
              </a:ext>
            </a:extLst>
          </p:cNvPr>
          <p:cNvSpPr/>
          <p:nvPr/>
        </p:nvSpPr>
        <p:spPr>
          <a:xfrm>
            <a:off x="6392410" y="3272206"/>
            <a:ext cx="2408117" cy="1154081"/>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3399"/>
              </a:solidFill>
            </a:endParaRPr>
          </a:p>
        </p:txBody>
      </p:sp>
      <p:sp>
        <p:nvSpPr>
          <p:cNvPr id="142" name="文本框 141">
            <a:extLst>
              <a:ext uri="{FF2B5EF4-FFF2-40B4-BE49-F238E27FC236}">
                <a16:creationId xmlns:a16="http://schemas.microsoft.com/office/drawing/2014/main" id="{C55E9843-E343-4171-9670-A55A3A9887D5}"/>
              </a:ext>
            </a:extLst>
          </p:cNvPr>
          <p:cNvSpPr txBox="1"/>
          <p:nvPr/>
        </p:nvSpPr>
        <p:spPr>
          <a:xfrm>
            <a:off x="-2" y="6478486"/>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2546" y="4533156"/>
            <a:ext cx="12192000" cy="2221230"/>
          </a:xfrm>
          <a:prstGeom prst="rect">
            <a:avLst/>
          </a:prstGeom>
          <a:noFill/>
        </p:spPr>
        <p:txBody>
          <a:bodyPr wrap="square">
            <a:noAutofit/>
          </a:bodyPr>
          <a:lstStyle/>
          <a:p>
            <a:pPr marL="285750" indent="-285750">
              <a:buClr>
                <a:schemeClr val="accent1"/>
              </a:buClr>
              <a:buSzPct val="80000"/>
              <a:buFont typeface="Wingdings" panose="05000000000000000000" pitchFamily="2" charset="2"/>
              <a:buChar char="n"/>
            </a:pPr>
            <a:r>
              <a:rPr lang="en-US" altLang="zh-CN" b="1" dirty="0">
                <a:latin typeface="Calibri" panose="020F0502020204030204" pitchFamily="34" charset="0"/>
                <a:cs typeface="Calibri" panose="020F0502020204030204" pitchFamily="34" charset="0"/>
              </a:rPr>
              <a:t>AERD</a:t>
            </a:r>
            <a:r>
              <a:rPr lang="zh-CN" altLang="en-US" sz="1800" b="1" dirty="0">
                <a:solidFill>
                  <a:srgbClr val="000000"/>
                </a:solidFill>
                <a:effectLst/>
                <a:latin typeface="Calibri" panose="020F0502020204030204" pitchFamily="34" charset="0"/>
                <a:ea typeface="宋体" panose="02010600030101010101" pitchFamily="2" charset="-122"/>
                <a:cs typeface="Calibri" panose="020F0502020204030204" pitchFamily="34" charset="0"/>
              </a:rPr>
              <a:t>（</a:t>
            </a:r>
            <a:r>
              <a:rPr lang="en-US" altLang="zh-CN" sz="1800" b="1" dirty="0">
                <a:solidFill>
                  <a:srgbClr val="000000"/>
                </a:solidFill>
                <a:effectLst/>
                <a:latin typeface="Calibri" panose="020F0502020204030204" pitchFamily="34" charset="0"/>
                <a:cs typeface="Calibri" panose="020F0502020204030204" pitchFamily="34" charset="0"/>
              </a:rPr>
              <a:t>Asynchronized Encoder Reset Decoder</a:t>
            </a:r>
            <a:r>
              <a:rPr lang="zh-CN" altLang="en-US" sz="1800" b="1" dirty="0">
                <a:solidFill>
                  <a:srgbClr val="000000"/>
                </a:solidFill>
                <a:effectLst/>
                <a:latin typeface="Calibri" panose="020F0502020204030204" pitchFamily="34" charset="0"/>
                <a:ea typeface="宋体" panose="02010600030101010101" pitchFamily="2" charset="-122"/>
                <a:cs typeface="Calibri" panose="020F0502020204030204" pitchFamily="34" charset="0"/>
              </a:rPr>
              <a:t>）</a:t>
            </a:r>
          </a:p>
          <a:p>
            <a:pPr marL="742950" lvl="1" indent="-285750">
              <a:buClr>
                <a:schemeClr val="accent6"/>
              </a:buClr>
              <a:buSzPct val="80000"/>
              <a:buFont typeface="Wingdings" panose="05000000000000000000" pitchFamily="2" charset="2"/>
              <a:buChar char="l"/>
            </a:pPr>
            <a:r>
              <a:rPr lang="en-US" altLang="zh-CN" dirty="0">
                <a:latin typeface="Calibri" panose="020F0502020204030204" pitchFamily="34" charset="0"/>
                <a:cs typeface="Calibri" panose="020F0502020204030204" pitchFamily="34" charset="0"/>
                <a:sym typeface="+mn-ea"/>
              </a:rPr>
              <a:t>Four inputs, read out the encoded address, receive sync reset signal</a:t>
            </a:r>
          </a:p>
          <a:p>
            <a:pPr marL="285750" indent="-285750">
              <a:buClr>
                <a:schemeClr val="accent1"/>
              </a:buClr>
              <a:buSzPct val="80000"/>
              <a:buFont typeface="Wingdings" panose="05000000000000000000" pitchFamily="2" charset="2"/>
              <a:buChar char="n"/>
            </a:pPr>
            <a:r>
              <a:rPr lang="en-US" altLang="zh-CN" b="1" dirty="0">
                <a:latin typeface="Calibri" panose="020F0502020204030204" pitchFamily="34" charset="0"/>
                <a:cs typeface="Calibri" panose="020F0502020204030204" pitchFamily="34" charset="0"/>
              </a:rPr>
              <a:t>Readout</a:t>
            </a:r>
            <a:r>
              <a:rPr lang="zh-CN" altLang="en-US" b="1" dirty="0">
                <a:latin typeface="Calibri" panose="020F0502020204030204" pitchFamily="34" charset="0"/>
                <a:cs typeface="Calibri" panose="020F0502020204030204" pitchFamily="34" charset="0"/>
              </a:rPr>
              <a:t> </a:t>
            </a:r>
            <a:r>
              <a:rPr lang="en-US" altLang="zh-CN" b="1" dirty="0">
                <a:latin typeface="Calibri" panose="020F0502020204030204" pitchFamily="34" charset="0"/>
                <a:cs typeface="Calibri" panose="020F0502020204030204" pitchFamily="34" charset="0"/>
              </a:rPr>
              <a:t>Circuit</a:t>
            </a:r>
            <a:r>
              <a:rPr lang="zh-CN" altLang="en-US" b="1" dirty="0">
                <a:latin typeface="Calibri" panose="020F0502020204030204" pitchFamily="34" charset="0"/>
                <a:cs typeface="Calibri" panose="020F0502020204030204" pitchFamily="34" charset="0"/>
              </a:rPr>
              <a:t> </a:t>
            </a:r>
            <a:r>
              <a:rPr lang="en-US" altLang="zh-CN" b="1" dirty="0">
                <a:latin typeface="Calibri" panose="020F0502020204030204" pitchFamily="34" charset="0"/>
                <a:cs typeface="Calibri" panose="020F0502020204030204" pitchFamily="34" charset="0"/>
              </a:rPr>
              <a:t>in</a:t>
            </a:r>
            <a:r>
              <a:rPr lang="zh-CN" altLang="en-US" b="1" dirty="0">
                <a:latin typeface="Calibri" panose="020F0502020204030204" pitchFamily="34" charset="0"/>
                <a:cs typeface="Calibri" panose="020F0502020204030204" pitchFamily="34" charset="0"/>
              </a:rPr>
              <a:t> </a:t>
            </a:r>
            <a:r>
              <a:rPr lang="en-US" altLang="zh-CN" b="1" dirty="0">
                <a:latin typeface="Calibri" panose="020F0502020204030204" pitchFamily="34" charset="0"/>
                <a:cs typeface="Calibri" panose="020F0502020204030204" pitchFamily="34" charset="0"/>
              </a:rPr>
              <a:t>CPV-4 upper-tier chip:</a:t>
            </a:r>
            <a:endParaRPr lang="en-US" altLang="zh-CN" b="1" dirty="0">
              <a:latin typeface="Calibri" panose="020F0502020204030204" pitchFamily="34" charset="0"/>
              <a:cs typeface="Calibri" panose="020F0502020204030204" pitchFamily="34" charset="0"/>
              <a:sym typeface="+mn-ea"/>
            </a:endParaRPr>
          </a:p>
          <a:p>
            <a:pPr marL="742950" lvl="1" indent="-285750">
              <a:buClr>
                <a:schemeClr val="accent6"/>
              </a:buClr>
              <a:buSzPct val="80000"/>
              <a:buFont typeface="Wingdings" panose="05000000000000000000" pitchFamily="2" charset="2"/>
              <a:buChar char="l"/>
              <a:defRPr/>
            </a:pPr>
            <a:r>
              <a:rPr lang="en-US" altLang="zh-CN" dirty="0">
                <a:latin typeface="Calibri" panose="020F0502020204030204" pitchFamily="34" charset="0"/>
                <a:cs typeface="Calibri" panose="020F0502020204030204" pitchFamily="34" charset="0"/>
                <a:sym typeface="+mn-ea"/>
              </a:rPr>
              <a:t>Readout method: Multi-level AERD readout, according to priority, sequentially read out the hit pixels and reset the state of the readout pixels</a:t>
            </a:r>
          </a:p>
          <a:p>
            <a:pPr marL="742950" lvl="1" indent="-285750">
              <a:buClr>
                <a:schemeClr val="accent6"/>
              </a:buClr>
              <a:buSzPct val="80000"/>
              <a:buFont typeface="Wingdings" panose="05000000000000000000" pitchFamily="2" charset="2"/>
              <a:buChar char="l"/>
              <a:defRPr/>
            </a:pPr>
            <a:r>
              <a:rPr lang="en-US" altLang="zh-CN" dirty="0">
                <a:latin typeface="Calibri" panose="020F0502020204030204" pitchFamily="34" charset="0"/>
                <a:cs typeface="Calibri" panose="020F0502020204030204" pitchFamily="34" charset="0"/>
                <a:sym typeface="+mn-ea"/>
              </a:rPr>
              <a:t>Readout structure: </a:t>
            </a:r>
            <a:r>
              <a:rPr lang="en-US" altLang="zh-CN" b="1" dirty="0">
                <a:latin typeface="Calibri" panose="020F0502020204030204" pitchFamily="34" charset="0"/>
                <a:cs typeface="Calibri" panose="020F0502020204030204" pitchFamily="34" charset="0"/>
                <a:sym typeface="+mn-ea"/>
              </a:rPr>
              <a:t>4-level AERD</a:t>
            </a:r>
            <a:r>
              <a:rPr lang="en-US" altLang="zh-CN" dirty="0">
                <a:latin typeface="Calibri" panose="020F0502020204030204" pitchFamily="34" charset="0"/>
                <a:cs typeface="Calibri" panose="020F0502020204030204" pitchFamily="34" charset="0"/>
                <a:sym typeface="+mn-ea"/>
              </a:rPr>
              <a:t> inside the array, </a:t>
            </a:r>
            <a:r>
              <a:rPr lang="en-US" altLang="zh-CN" b="1" dirty="0">
                <a:latin typeface="Calibri" panose="020F0502020204030204" pitchFamily="34" charset="0"/>
                <a:cs typeface="Calibri" panose="020F0502020204030204" pitchFamily="34" charset="0"/>
                <a:sym typeface="+mn-ea"/>
              </a:rPr>
              <a:t>3-level AERD </a:t>
            </a:r>
            <a:r>
              <a:rPr lang="en-US" altLang="zh-CN" dirty="0">
                <a:latin typeface="Calibri" panose="020F0502020204030204" pitchFamily="34" charset="0"/>
                <a:cs typeface="Calibri" panose="020F0502020204030204" pitchFamily="34" charset="0"/>
                <a:sym typeface="+mn-ea"/>
              </a:rPr>
              <a:t>outside the array</a:t>
            </a:r>
          </a:p>
          <a:p>
            <a:pPr marL="742950" lvl="1" indent="-285750">
              <a:buClr>
                <a:schemeClr val="accent6"/>
              </a:buClr>
              <a:buSzPct val="80000"/>
              <a:buFont typeface="Wingdings" panose="05000000000000000000" pitchFamily="2" charset="2"/>
              <a:buChar char="l"/>
              <a:defRPr/>
            </a:pPr>
            <a:r>
              <a:rPr lang="en-US" altLang="zh-CN" dirty="0">
                <a:latin typeface="Calibri" panose="020F0502020204030204" pitchFamily="34" charset="0"/>
                <a:cs typeface="Calibri" panose="020F0502020204030204" pitchFamily="34" charset="0"/>
                <a:sym typeface="+mn-ea"/>
              </a:rPr>
              <a:t>Readout result: Encoded address signal </a:t>
            </a:r>
            <a:r>
              <a:rPr lang="en-US" altLang="zh-CN" b="1" dirty="0" err="1">
                <a:latin typeface="Calibri" panose="020F0502020204030204" pitchFamily="34" charset="0"/>
                <a:cs typeface="Calibri" panose="020F0502020204030204" pitchFamily="34" charset="0"/>
                <a:sym typeface="+mn-ea"/>
              </a:rPr>
              <a:t>Addr</a:t>
            </a:r>
            <a:r>
              <a:rPr lang="en-US" altLang="zh-CN" b="1" dirty="0">
                <a:latin typeface="Calibri" panose="020F0502020204030204" pitchFamily="34" charset="0"/>
                <a:cs typeface="Calibri" panose="020F0502020204030204" pitchFamily="34" charset="0"/>
                <a:sym typeface="+mn-ea"/>
              </a:rPr>
              <a:t>[13:0], valid hit signal</a:t>
            </a:r>
          </a:p>
          <a:p>
            <a:pPr marL="285750" indent="-285750">
              <a:buClr>
                <a:schemeClr val="accent1"/>
              </a:buClr>
              <a:buSzPct val="80000"/>
              <a:buFont typeface="Wingdings" panose="05000000000000000000" pitchFamily="2" charset="2"/>
              <a:buChar char="n"/>
            </a:pPr>
            <a:endParaRPr lang="en-US" altLang="zh-CN" dirty="0">
              <a:latin typeface="Calibri" panose="020F0502020204030204" pitchFamily="34" charset="0"/>
              <a:cs typeface="Calibri" panose="020F0502020204030204" pitchFamily="34" charset="0"/>
            </a:endParaRPr>
          </a:p>
        </p:txBody>
      </p:sp>
      <p:sp>
        <p:nvSpPr>
          <p:cNvPr id="2" name="文本框 1"/>
          <p:cNvSpPr txBox="1"/>
          <p:nvPr/>
        </p:nvSpPr>
        <p:spPr>
          <a:xfrm>
            <a:off x="-85090" y="0"/>
            <a:ext cx="12277089" cy="2600199"/>
          </a:xfrm>
          <a:prstGeom prst="rect">
            <a:avLst/>
          </a:prstGeom>
          <a:noFill/>
        </p:spPr>
        <p:txBody>
          <a:bodyPr wrap="square" rtlCol="0" anchor="t">
            <a:spAutoFit/>
          </a:bodyPr>
          <a:lstStyle/>
          <a:p>
            <a:pPr marL="0" lvl="1" indent="0" algn="l">
              <a:lnSpc>
                <a:spcPct val="150000"/>
              </a:lnSpc>
              <a:buClr>
                <a:schemeClr val="tx1"/>
              </a:buClr>
              <a:buSzPct val="70000"/>
              <a:buFont typeface="Wingdings" panose="05000000000000000000" pitchFamily="2" charset="2"/>
              <a:buNone/>
            </a:pPr>
            <a:r>
              <a:rPr lang="en-US" altLang="zh-CN" sz="2800" b="1" dirty="0">
                <a:latin typeface="Times New Roman" panose="02020603050405020304" charset="0"/>
                <a:ea typeface="华文楷体" panose="02010600040101010101" pitchFamily="2" charset="-122"/>
                <a:cs typeface="Times New Roman" panose="02020603050405020304" charset="0"/>
                <a:sym typeface="+mn-ea"/>
              </a:rPr>
              <a:t>2	Design and</a:t>
            </a:r>
            <a:r>
              <a:rPr lang="zh-CN" altLang="en-US" sz="2800" b="1" dirty="0">
                <a:latin typeface="Times New Roman" panose="02020603050405020304" charset="0"/>
                <a:ea typeface="华文楷体" panose="02010600040101010101" pitchFamily="2" charset="-122"/>
                <a:cs typeface="Times New Roman" panose="02020603050405020304" charset="0"/>
                <a:sym typeface="+mn-ea"/>
              </a:rPr>
              <a:t> </a:t>
            </a:r>
            <a:r>
              <a:rPr lang="en-US" altLang="zh-CN" sz="2800" b="1" dirty="0">
                <a:latin typeface="Times New Roman" panose="02020603050405020304" charset="0"/>
                <a:ea typeface="华文楷体" panose="02010600040101010101" pitchFamily="2" charset="-122"/>
                <a:cs typeface="Times New Roman" panose="02020603050405020304" charset="0"/>
                <a:sym typeface="+mn-ea"/>
              </a:rPr>
              <a:t>Implementation</a:t>
            </a:r>
            <a:r>
              <a:rPr lang="zh-CN" altLang="en-US" sz="2800" b="1" dirty="0">
                <a:latin typeface="Times New Roman" panose="02020603050405020304" charset="0"/>
                <a:ea typeface="华文楷体" panose="02010600040101010101" pitchFamily="2" charset="-122"/>
                <a:cs typeface="Times New Roman" panose="02020603050405020304" charset="0"/>
                <a:sym typeface="+mn-ea"/>
              </a:rPr>
              <a:t> </a:t>
            </a:r>
            <a:r>
              <a:rPr lang="en-US" altLang="zh-CN" sz="2800" b="1" dirty="0">
                <a:latin typeface="Times New Roman" panose="02020603050405020304" charset="0"/>
                <a:ea typeface="华文楷体" panose="02010600040101010101" pitchFamily="2" charset="-122"/>
                <a:cs typeface="Times New Roman" panose="02020603050405020304" charset="0"/>
                <a:sym typeface="+mn-ea"/>
              </a:rPr>
              <a:t>of</a:t>
            </a:r>
            <a:r>
              <a:rPr lang="zh-CN" altLang="en-US" sz="2800" b="1" dirty="0">
                <a:latin typeface="Times New Roman" panose="02020603050405020304" charset="0"/>
                <a:ea typeface="华文楷体" panose="02010600040101010101" pitchFamily="2" charset="-122"/>
                <a:cs typeface="Times New Roman" panose="02020603050405020304" charset="0"/>
                <a:sym typeface="+mn-ea"/>
              </a:rPr>
              <a:t> </a:t>
            </a:r>
            <a:r>
              <a:rPr lang="en-US" altLang="zh-CN" sz="2800" b="1" dirty="0">
                <a:latin typeface="Times New Roman" panose="02020603050405020304" charset="0"/>
                <a:ea typeface="华文楷体" panose="02010600040101010101" pitchFamily="2" charset="-122"/>
                <a:cs typeface="Times New Roman" panose="02020603050405020304" charset="0"/>
                <a:sym typeface="+mn-ea"/>
              </a:rPr>
              <a:t>Emulator——Readout circuit</a:t>
            </a:r>
          </a:p>
          <a:p>
            <a:pPr marL="0" lvl="1" indent="0" algn="l">
              <a:lnSpc>
                <a:spcPct val="150000"/>
              </a:lnSpc>
              <a:buClr>
                <a:schemeClr val="tx1"/>
              </a:buClr>
              <a:buSzPct val="70000"/>
              <a:buFont typeface="Wingdings" panose="05000000000000000000" pitchFamily="2" charset="2"/>
              <a:buNone/>
            </a:pPr>
            <a:endParaRPr lang="en-US" altLang="zh-CN" sz="2800" b="1" dirty="0">
              <a:latin typeface="Times New Roman" panose="02020603050405020304" charset="0"/>
              <a:ea typeface="华文楷体" panose="02010600040101010101" pitchFamily="2" charset="-122"/>
              <a:cs typeface="Times New Roman" panose="02020603050405020304" charset="0"/>
            </a:endParaRPr>
          </a:p>
          <a:p>
            <a:pPr marL="0" lvl="1" indent="0" algn="l">
              <a:lnSpc>
                <a:spcPct val="150000"/>
              </a:lnSpc>
              <a:buClr>
                <a:schemeClr val="tx1"/>
              </a:buClr>
              <a:buSzPct val="70000"/>
              <a:buFont typeface="Wingdings" panose="05000000000000000000" pitchFamily="2" charset="2"/>
              <a:buNone/>
            </a:pPr>
            <a:endParaRPr lang="en-US" altLang="zh-CN" sz="2800" dirty="0">
              <a:latin typeface="Times New Roman" panose="02020603050405020304" charset="0"/>
              <a:ea typeface="微软雅黑" panose="020B0503020204020204" charset="-122"/>
              <a:cs typeface="Times New Roman" panose="02020603050405020304" charset="0"/>
              <a:sym typeface="+mn-ea"/>
            </a:endParaRPr>
          </a:p>
          <a:p>
            <a:pPr marL="0" lvl="1" indent="0" algn="l">
              <a:lnSpc>
                <a:spcPct val="150000"/>
              </a:lnSpc>
              <a:buClr>
                <a:schemeClr val="tx1"/>
              </a:buClr>
              <a:buSzPct val="70000"/>
              <a:buFont typeface="Wingdings" panose="05000000000000000000" pitchFamily="2" charset="2"/>
              <a:buNone/>
            </a:pPr>
            <a:endParaRPr lang="en-US" altLang="zh-CN" sz="2800" b="1" dirty="0">
              <a:latin typeface="Times New Roman" panose="02020603050405020304" charset="0"/>
              <a:ea typeface="微软雅黑" panose="020B0503020204020204" charset="-122"/>
              <a:cs typeface="Times New Roman" panose="02020603050405020304" charset="0"/>
              <a:sym typeface="+mn-ea"/>
            </a:endParaRPr>
          </a:p>
        </p:txBody>
      </p:sp>
      <p:sp>
        <p:nvSpPr>
          <p:cNvPr id="10" name="矩形 9"/>
          <p:cNvSpPr/>
          <p:nvPr/>
        </p:nvSpPr>
        <p:spPr>
          <a:xfrm>
            <a:off x="-2" y="6466114"/>
            <a:ext cx="11665133"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13" name="矩形 12"/>
          <p:cNvSpPr/>
          <p:nvPr/>
        </p:nvSpPr>
        <p:spPr>
          <a:xfrm>
            <a:off x="11756570" y="6452261"/>
            <a:ext cx="435429" cy="391885"/>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3" name="文本框 2"/>
          <p:cNvSpPr txBox="1"/>
          <p:nvPr/>
        </p:nvSpPr>
        <p:spPr>
          <a:xfrm>
            <a:off x="11665131" y="6452261"/>
            <a:ext cx="456011"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000" b="1" dirty="0">
                <a:solidFill>
                  <a:prstClr val="white"/>
                </a:solidFill>
                <a:latin typeface="楷体" panose="02010609060101010101" pitchFamily="49" charset="-122"/>
                <a:ea typeface="楷体" panose="02010609060101010101" pitchFamily="49" charset="-122"/>
              </a:rPr>
              <a:t>8</a:t>
            </a:r>
            <a:endParaRPr kumimoji="0" lang="en-US" altLang="zh-CN" sz="2000" b="1" i="0" u="none" strike="noStrike" kern="1200" cap="none" spc="0" normalizeH="0" baseline="0" noProof="0" dirty="0">
              <a:ln>
                <a:noFill/>
              </a:ln>
              <a:solidFill>
                <a:prstClr val="white"/>
              </a:solidFill>
              <a:effectLst/>
              <a:uLnTx/>
              <a:uFillTx/>
              <a:latin typeface="楷体" panose="02010609060101010101" pitchFamily="49" charset="-122"/>
              <a:ea typeface="楷体" panose="02010609060101010101" pitchFamily="49" charset="-122"/>
              <a:cs typeface="+mn-cs"/>
            </a:endParaRPr>
          </a:p>
        </p:txBody>
      </p:sp>
      <p:pic>
        <p:nvPicPr>
          <p:cNvPr id="359" name="图片 358"/>
          <p:cNvPicPr>
            <a:picLocks noChangeAspect="1"/>
          </p:cNvPicPr>
          <p:nvPr/>
        </p:nvPicPr>
        <p:blipFill>
          <a:blip r:embed="rId3"/>
          <a:stretch>
            <a:fillRect/>
          </a:stretch>
        </p:blipFill>
        <p:spPr>
          <a:xfrm>
            <a:off x="5832564" y="1199180"/>
            <a:ext cx="6327940" cy="3467885"/>
          </a:xfrm>
          <a:prstGeom prst="rect">
            <a:avLst/>
          </a:prstGeom>
        </p:spPr>
      </p:pic>
      <p:sp>
        <p:nvSpPr>
          <p:cNvPr id="7" name="文本框 6"/>
          <p:cNvSpPr txBox="1"/>
          <p:nvPr/>
        </p:nvSpPr>
        <p:spPr>
          <a:xfrm>
            <a:off x="6780206" y="4549595"/>
            <a:ext cx="4432655" cy="338554"/>
          </a:xfrm>
          <a:prstGeom prst="rect">
            <a:avLst/>
          </a:prstGeom>
          <a:noFill/>
        </p:spPr>
        <p:txBody>
          <a:bodyPr wrap="square">
            <a:spAutoFit/>
          </a:bodyPr>
          <a:lstStyle/>
          <a:p>
            <a:pPr algn="ctr"/>
            <a:r>
              <a:rPr lang="en-US" altLang="zh-CN" sz="1600" dirty="0">
                <a:latin typeface="times" panose="02020603050405020304" pitchFamily="18" charset="0"/>
                <a:cs typeface="times" panose="02020603050405020304" pitchFamily="18" charset="0"/>
              </a:rPr>
              <a:t>Tree-like cascade method of AERD circuits</a:t>
            </a:r>
            <a:endParaRPr lang="zh-CN" altLang="en-US" sz="1600" dirty="0">
              <a:latin typeface="times" panose="02020603050405020304" pitchFamily="18" charset="0"/>
              <a:cs typeface="times" panose="02020603050405020304" pitchFamily="18" charset="0"/>
            </a:endParaRPr>
          </a:p>
        </p:txBody>
      </p:sp>
      <p:pic>
        <p:nvPicPr>
          <p:cNvPr id="14" name="图片 13"/>
          <p:cNvPicPr>
            <a:picLocks noChangeAspect="1"/>
          </p:cNvPicPr>
          <p:nvPr/>
        </p:nvPicPr>
        <p:blipFill>
          <a:blip r:embed="rId4"/>
          <a:stretch>
            <a:fillRect/>
          </a:stretch>
        </p:blipFill>
        <p:spPr>
          <a:xfrm>
            <a:off x="233436" y="911891"/>
            <a:ext cx="4784726" cy="3416072"/>
          </a:xfrm>
          <a:prstGeom prst="rect">
            <a:avLst/>
          </a:prstGeom>
        </p:spPr>
      </p:pic>
      <p:sp>
        <p:nvSpPr>
          <p:cNvPr id="4" name="文本框 3"/>
          <p:cNvSpPr txBox="1"/>
          <p:nvPr/>
        </p:nvSpPr>
        <p:spPr>
          <a:xfrm>
            <a:off x="3307603" y="1707137"/>
            <a:ext cx="4064000" cy="368300"/>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Pixel hit</a:t>
            </a:r>
          </a:p>
        </p:txBody>
      </p:sp>
      <p:cxnSp>
        <p:nvCxnSpPr>
          <p:cNvPr id="5" name="直接箭头连接符 4"/>
          <p:cNvCxnSpPr>
            <a:cxnSpLocks/>
          </p:cNvCxnSpPr>
          <p:nvPr/>
        </p:nvCxnSpPr>
        <p:spPr>
          <a:xfrm>
            <a:off x="5713184" y="1199180"/>
            <a:ext cx="6420709" cy="0"/>
          </a:xfrm>
          <a:prstGeom prst="straightConnector1">
            <a:avLst/>
          </a:prstGeom>
          <a:ln w="38100">
            <a:solidFill>
              <a:schemeClr val="accent6">
                <a:lumMod val="75000"/>
              </a:schemeClr>
            </a:solidFill>
            <a:tailEnd type="arrow"/>
          </a:ln>
        </p:spPr>
        <p:style>
          <a:lnRef idx="2">
            <a:schemeClr val="accent1"/>
          </a:lnRef>
          <a:fillRef idx="0">
            <a:srgbClr val="FFFFFF"/>
          </a:fillRef>
          <a:effectRef idx="0">
            <a:srgbClr val="FFFFFF"/>
          </a:effectRef>
          <a:fontRef idx="minor">
            <a:schemeClr val="tx1"/>
          </a:fontRef>
        </p:style>
      </p:cxnSp>
      <p:sp>
        <p:nvSpPr>
          <p:cNvPr id="6" name="文本框 5"/>
          <p:cNvSpPr txBox="1"/>
          <p:nvPr/>
        </p:nvSpPr>
        <p:spPr>
          <a:xfrm>
            <a:off x="9107865" y="830879"/>
            <a:ext cx="4064000" cy="368300"/>
          </a:xfrm>
          <a:prstGeom prst="rect">
            <a:avLst/>
          </a:prstGeom>
          <a:noFill/>
        </p:spPr>
        <p:txBody>
          <a:bodyPr wrap="square" rtlCol="0">
            <a:spAutoFit/>
          </a:bodyPr>
          <a:lstStyle/>
          <a:p>
            <a:pPr algn="ctr"/>
            <a:r>
              <a:rPr lang="en-US" altLang="zh-CN" dirty="0"/>
              <a:t>Priority  of pixel hit</a:t>
            </a:r>
          </a:p>
        </p:txBody>
      </p:sp>
      <p:sp>
        <p:nvSpPr>
          <p:cNvPr id="15" name="矩形 14">
            <a:extLst>
              <a:ext uri="{FF2B5EF4-FFF2-40B4-BE49-F238E27FC236}">
                <a16:creationId xmlns:a16="http://schemas.microsoft.com/office/drawing/2014/main" id="{6A785A0C-08A9-496D-936A-19E2CF60E159}"/>
              </a:ext>
            </a:extLst>
          </p:cNvPr>
          <p:cNvSpPr/>
          <p:nvPr/>
        </p:nvSpPr>
        <p:spPr>
          <a:xfrm>
            <a:off x="1143596" y="4218452"/>
            <a:ext cx="2209727" cy="307777"/>
          </a:xfrm>
          <a:prstGeom prst="rect">
            <a:avLst/>
          </a:prstGeom>
        </p:spPr>
        <p:txBody>
          <a:bodyPr wrap="square">
            <a:spAutoFit/>
          </a:bodyPr>
          <a:lstStyle/>
          <a:p>
            <a:pPr algn="ctr"/>
            <a:r>
              <a:rPr lang="en-US" altLang="zh-CN" sz="1400" dirty="0">
                <a:latin typeface="times" panose="02020603050405020304" pitchFamily="18" charset="0"/>
                <a:cs typeface="times" panose="02020603050405020304" pitchFamily="18" charset="0"/>
              </a:rPr>
              <a:t>Upper chip circuit</a:t>
            </a:r>
            <a:endParaRPr lang="zh-CN" altLang="en-US" sz="1400" dirty="0">
              <a:latin typeface="times" panose="02020603050405020304" pitchFamily="18" charset="0"/>
              <a:cs typeface="times" panose="02020603050405020304" pitchFamily="18" charset="0"/>
            </a:endParaRPr>
          </a:p>
        </p:txBody>
      </p:sp>
      <p:sp>
        <p:nvSpPr>
          <p:cNvPr id="20" name="箭头: 右 19">
            <a:extLst>
              <a:ext uri="{FF2B5EF4-FFF2-40B4-BE49-F238E27FC236}">
                <a16:creationId xmlns:a16="http://schemas.microsoft.com/office/drawing/2014/main" id="{49D42EF6-3F5F-44E6-9AE1-7D43671C2F81}"/>
              </a:ext>
            </a:extLst>
          </p:cNvPr>
          <p:cNvSpPr/>
          <p:nvPr/>
        </p:nvSpPr>
        <p:spPr>
          <a:xfrm rot="19812340">
            <a:off x="5631814" y="1452836"/>
            <a:ext cx="843280" cy="207141"/>
          </a:xfrm>
          <a:prstGeom prst="rightArrow">
            <a:avLst/>
          </a:prstGeom>
          <a:solidFill>
            <a:srgbClr val="C0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id="{E6947053-F657-4462-9B7F-933C09955901}"/>
              </a:ext>
            </a:extLst>
          </p:cNvPr>
          <p:cNvSpPr txBox="1"/>
          <p:nvPr/>
        </p:nvSpPr>
        <p:spPr>
          <a:xfrm>
            <a:off x="-2" y="6478753"/>
            <a:ext cx="12192002" cy="369332"/>
          </a:xfrm>
          <a:prstGeom prst="rect">
            <a:avLst/>
          </a:prstGeom>
          <a:noFill/>
        </p:spPr>
        <p:txBody>
          <a:bodyPr wrap="square" rtlCol="0" anchor="t">
            <a:spAutoFit/>
          </a:bodyPr>
          <a:lstStyle/>
          <a:p>
            <a:pPr algn="ctr"/>
            <a:r>
              <a:rPr lang="en-US" altLang="zh-CN" b="1" dirty="0">
                <a:solidFill>
                  <a:schemeClr val="bg1"/>
                </a:solidFill>
                <a:latin typeface="Times New Roman" panose="02020603050405020304" charset="0"/>
                <a:cs typeface="Times New Roman" panose="02020603050405020304" charset="0"/>
                <a:sym typeface="+mn-ea"/>
              </a:rPr>
              <a:t>24th IEEE Real Time Conference – </a:t>
            </a:r>
            <a:r>
              <a:rPr lang="en-US" altLang="zh-CN" b="1" dirty="0" err="1">
                <a:solidFill>
                  <a:schemeClr val="bg1"/>
                </a:solidFill>
                <a:latin typeface="Times New Roman" panose="02020603050405020304" charset="0"/>
                <a:cs typeface="Times New Roman" panose="02020603050405020304" charset="0"/>
                <a:sym typeface="+mn-ea"/>
              </a:rPr>
              <a:t>Quy</a:t>
            </a:r>
            <a:r>
              <a:rPr lang="en-US" altLang="zh-CN" b="1" dirty="0">
                <a:solidFill>
                  <a:schemeClr val="bg1"/>
                </a:solidFill>
                <a:latin typeface="Times New Roman" panose="02020603050405020304" charset="0"/>
                <a:cs typeface="Times New Roman" panose="02020603050405020304" charset="0"/>
                <a:sym typeface="+mn-ea"/>
              </a:rPr>
              <a:t> Nhon, Vietnam, 22-26 April, 2024</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ESOURCE_RECORD_KEY" val="{&quot;13&quot;:[19951196,4364974]}"/>
  <p:tag name="COMMONDATA" val="eyJoZGlkIjoiYjAyZTFlYjhhYmRkOGM5Zjg1NzNjZTdlMmRjM2Y0ZTEifQ=="/>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TABLE_ENDDRAG_ORIGIN_RECT" val="250*195"/>
  <p:tag name="TABLE_ENDDRAG_RECT" val="429*57*250*19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8403</TotalTime>
  <Words>4202</Words>
  <Application>Microsoft Office PowerPoint</Application>
  <PresentationFormat>宽屏</PresentationFormat>
  <Paragraphs>526</Paragraphs>
  <Slides>18</Slides>
  <Notes>18</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18</vt:i4>
      </vt:variant>
    </vt:vector>
  </HeadingPairs>
  <TitlesOfParts>
    <vt:vector size="31" baseType="lpstr">
      <vt:lpstr>Noto Sans SC</vt:lpstr>
      <vt:lpstr>等线</vt:lpstr>
      <vt:lpstr>等线 Light</vt:lpstr>
      <vt:lpstr>华文楷体</vt:lpstr>
      <vt:lpstr>楷体</vt:lpstr>
      <vt:lpstr>宋体</vt:lpstr>
      <vt:lpstr>Arial</vt:lpstr>
      <vt:lpstr>Calibri</vt:lpstr>
      <vt:lpstr>Helvetica</vt:lpstr>
      <vt:lpstr>times</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jiang xzh</dc:creator>
  <cp:lastModifiedBy>V ictor</cp:lastModifiedBy>
  <cp:revision>2830</cp:revision>
  <dcterms:created xsi:type="dcterms:W3CDTF">2022-12-26T05:18:00Z</dcterms:created>
  <dcterms:modified xsi:type="dcterms:W3CDTF">2024-04-26T00:10:33Z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A40741DBDD0E4866A6938DA06EDE8007_13</vt:lpwstr>
  </property>
  <property fmtid="{D5CDD505-2E9C-101B-9397-08002B2CF9AE}" pid="3" name="KSOProductBuildVer">
    <vt:lpwstr>2052-12.1.0.16729</vt:lpwstr>
  </property>
</Properties>
</file>