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68" r:id="rId2"/>
    <p:sldId id="284" r:id="rId3"/>
    <p:sldId id="718" r:id="rId4"/>
    <p:sldId id="707" r:id="rId5"/>
    <p:sldId id="730" r:id="rId6"/>
    <p:sldId id="722" r:id="rId7"/>
    <p:sldId id="719" r:id="rId8"/>
    <p:sldId id="720" r:id="rId9"/>
    <p:sldId id="723" r:id="rId10"/>
    <p:sldId id="721" r:id="rId11"/>
    <p:sldId id="724" r:id="rId12"/>
    <p:sldId id="726" r:id="rId13"/>
    <p:sldId id="725" r:id="rId14"/>
    <p:sldId id="727" r:id="rId15"/>
    <p:sldId id="728" r:id="rId16"/>
    <p:sldId id="729" r:id="rId17"/>
    <p:sldId id="702" r:id="rId18"/>
    <p:sldId id="731" r:id="rId19"/>
    <p:sldId id="681"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en" initials="W" lastIdx="1" clrIdx="0">
    <p:extLst>
      <p:ext uri="{19B8F6BF-5375-455C-9EA6-DF929625EA0E}">
        <p15:presenceInfo xmlns:p15="http://schemas.microsoft.com/office/powerpoint/2012/main" userId="8d1497c05368691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976" autoAdjust="0"/>
    <p:restoredTop sz="58048" autoAdjust="0"/>
  </p:normalViewPr>
  <p:slideViewPr>
    <p:cSldViewPr snapToGrid="0">
      <p:cViewPr>
        <p:scale>
          <a:sx n="66" d="100"/>
          <a:sy n="66" d="100"/>
        </p:scale>
        <p:origin x="1421" y="-25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A8E253-B9C5-429B-99AA-BED671C4E276}" type="datetimeFigureOut">
              <a:rPr lang="zh-CN" altLang="en-US" smtClean="0"/>
              <a:t>2024/4/21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261CE-B807-467B-A690-70DB02A09447}" type="slidenum">
              <a:rPr lang="zh-CN" altLang="en-US" smtClean="0"/>
              <a:t>‹#›</a:t>
            </a:fld>
            <a:endParaRPr lang="zh-CN" altLang="en-US"/>
          </a:p>
        </p:txBody>
      </p:sp>
    </p:spTree>
    <p:extLst>
      <p:ext uri="{BB962C8B-B14F-4D97-AF65-F5344CB8AC3E}">
        <p14:creationId xmlns:p14="http://schemas.microsoft.com/office/powerpoint/2010/main" val="1008481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600" dirty="0">
                <a:effectLst/>
                <a:latin typeface="Times New Roman" panose="02020603050405020304" pitchFamily="18" charset="0"/>
                <a:ea typeface="等线" panose="02010600030101010101" pitchFamily="2" charset="-122"/>
              </a:rPr>
              <a:t>Hello everyone. My name is Yang </a:t>
            </a:r>
            <a:r>
              <a:rPr lang="en-US" altLang="zh-CN" sz="1600" dirty="0" err="1">
                <a:effectLst/>
                <a:latin typeface="Times New Roman" panose="02020603050405020304" pitchFamily="18" charset="0"/>
                <a:ea typeface="等线" panose="02010600030101010101" pitchFamily="2" charset="-122"/>
              </a:rPr>
              <a:t>Haoyan</a:t>
            </a:r>
            <a:r>
              <a:rPr lang="en-US" altLang="zh-CN" sz="1600" dirty="0">
                <a:effectLst/>
                <a:latin typeface="Times New Roman" panose="02020603050405020304" pitchFamily="18" charset="0"/>
                <a:ea typeface="等线" panose="02010600030101010101" pitchFamily="2" charset="-122"/>
              </a:rPr>
              <a:t>, from the Department of Engineering Physics of Tsinghua University. Today, I’m very happy to present the preliminary design of the Data Acquisition (DAQ) system for the Jinping Neutrino Experiment.</a:t>
            </a:r>
            <a:endParaRPr lang="zh-CN" altLang="en-US" sz="1600"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a:t>
            </a:fld>
            <a:endParaRPr lang="zh-CN" altLang="en-US"/>
          </a:p>
        </p:txBody>
      </p:sp>
    </p:spTree>
    <p:extLst>
      <p:ext uri="{BB962C8B-B14F-4D97-AF65-F5344CB8AC3E}">
        <p14:creationId xmlns:p14="http://schemas.microsoft.com/office/powerpoint/2010/main" val="324527274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compact PCI chassis provides sixteen slots for DAQ boards, two for TCD boards, and three for slow control boards. A temperature and pressure monitoring and control system is integrated into the chassis, dynamically control fan speed in real-time. The chassis power supply distributes power through the backplane to the boards in each slot from this 12 V DC source.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10</a:t>
            </a:fld>
            <a:endParaRPr lang="zh-CN" altLang="en-US"/>
          </a:p>
        </p:txBody>
      </p:sp>
    </p:spTree>
    <p:extLst>
      <p:ext uri="{BB962C8B-B14F-4D97-AF65-F5344CB8AC3E}">
        <p14:creationId xmlns:p14="http://schemas.microsoft.com/office/powerpoint/2010/main" val="565498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Next, I will present the detail of firmware design.</a:t>
            </a:r>
            <a:r>
              <a:rPr lang="zh-CN" altLang="en-US" dirty="0"/>
              <a:t> </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Firstly, the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SelectIO</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IP receives LVDS data from five ADC, with a serialization factor of 8, the sixth ADC is not used. The data cached in the ring buffer. After receiving the external trigger signal, the package module accesses seventy-five 128-bit data from five ring buffer. Each 128-bit data corresponds to an 8nanosecond waveform, with a total of five 600ns waveforms. The complete event packet comprises packet header, waveform data, packet tail, trigger number, and timestamp. The Data is transferred to PCIe board via optical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fibre</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11</a:t>
            </a:fld>
            <a:endParaRPr lang="zh-CN" altLang="en-US"/>
          </a:p>
        </p:txBody>
      </p:sp>
    </p:spTree>
    <p:extLst>
      <p:ext uri="{BB962C8B-B14F-4D97-AF65-F5344CB8AC3E}">
        <p14:creationId xmlns:p14="http://schemas.microsoft.com/office/powerpoint/2010/main" val="26996730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primary function of the PCIe board involves receiving data from six DAQ boards and transmitting the data to host computer</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XDMA driver is the basis for software function implementation. After loading the XDMA driver, the user program can start data transfer request. Two 512 MB memory spaces are allocated for ping-pong reading and writing, with the entire process managed by the host computer.</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12</a:t>
            </a:fld>
            <a:endParaRPr lang="zh-CN" altLang="en-US"/>
          </a:p>
        </p:txBody>
      </p:sp>
    </p:spTree>
    <p:extLst>
      <p:ext uri="{BB962C8B-B14F-4D97-AF65-F5344CB8AC3E}">
        <p14:creationId xmlns:p14="http://schemas.microsoft.com/office/powerpoint/2010/main" val="1248026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You can see the performance test result. </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ENOB values of the sixth channel ADC on each DAQ board are obviously lower than other five channels. This phenomenon is due to unreasonable PCB design. Furthermore, the typical ENOB values of Tsinghua ADCs range are from 9.8 to 10.0. It is 14% improvement compared with ENOB values of the CAEN V1751 ADC which is 8.6.</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13</a:t>
            </a:fld>
            <a:endParaRPr lang="zh-CN" altLang="en-US"/>
          </a:p>
        </p:txBody>
      </p:sp>
    </p:spTree>
    <p:extLst>
      <p:ext uri="{BB962C8B-B14F-4D97-AF65-F5344CB8AC3E}">
        <p14:creationId xmlns:p14="http://schemas.microsoft.com/office/powerpoint/2010/main" val="586223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Clock synchronization is also crucial for DAQ systems. The Test CLK of the first DAQ board is connected to channel 2 of the oscilloscope, and the Test CLK of subsequent seven DAQ boards is connected to channel 3 in turn.</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14</a:t>
            </a:fld>
            <a:endParaRPr lang="zh-CN" altLang="en-US"/>
          </a:p>
        </p:txBody>
      </p:sp>
    </p:spTree>
    <p:extLst>
      <p:ext uri="{BB962C8B-B14F-4D97-AF65-F5344CB8AC3E}">
        <p14:creationId xmlns:p14="http://schemas.microsoft.com/office/powerpoint/2010/main" val="24689048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We use Xilinx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Ibert</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to test all GT lanes of each DAQ board. the Open area is bigger than 3000 and Open UI exceeds 50%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bandwidth of the 16-lane PCIe Gen3 is also tested. The average bandwidth of 10,000 transfers, each with a packet size of 512 MB, is 100.2 Gbps.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15</a:t>
            </a:fld>
            <a:endParaRPr lang="zh-CN" altLang="en-US"/>
          </a:p>
        </p:txBody>
      </p:sp>
    </p:spTree>
    <p:extLst>
      <p:ext uri="{BB962C8B-B14F-4D97-AF65-F5344CB8AC3E}">
        <p14:creationId xmlns:p14="http://schemas.microsoft.com/office/powerpoint/2010/main" val="28858504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Two DAQ systems simultaneously collected more than 400,000 events.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It can be seen that the baseline jitter of the Tsinghua DAQ system is less than 0.75 mV, which is better than the V1751 whose baseline jitter is greater than 0.75 mV. These results corroborate the ENOB result, indicating significant improvement in the performance of the Tsinghua ADC.</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r>
              <a:rPr lang="en-US" altLang="zh-CN" sz="1800" dirty="0">
                <a:effectLst/>
                <a:latin typeface="Times New Roman" panose="02020603050405020304" pitchFamily="18" charset="0"/>
                <a:ea typeface="等线" panose="02010600030101010101" pitchFamily="2" charset="-122"/>
              </a:rPr>
              <a:t>Furthermore, to assess the data transmission quality of the Tsinghua DAQ system, waveforms collected by both systems were compared individually. demonstrating no packet loss during data transmission. The average absolute difference of all waveform is less than 3 mV. The PE spectrum of thirty PMTs were also compared to verify the accuracy of the waveforms collected by the THDAQ system.</a:t>
            </a:r>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16</a:t>
            </a:fld>
            <a:endParaRPr lang="zh-CN" altLang="en-US"/>
          </a:p>
        </p:txBody>
      </p:sp>
    </p:spTree>
    <p:extLst>
      <p:ext uri="{BB962C8B-B14F-4D97-AF65-F5344CB8AC3E}">
        <p14:creationId xmlns:p14="http://schemas.microsoft.com/office/powerpoint/2010/main" val="6488264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conclusion of this report are ass follow:</a:t>
            </a:r>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17</a:t>
            </a:fld>
            <a:endParaRPr lang="zh-CN" altLang="en-US"/>
          </a:p>
        </p:txBody>
      </p:sp>
    </p:spTree>
    <p:extLst>
      <p:ext uri="{BB962C8B-B14F-4D97-AF65-F5344CB8AC3E}">
        <p14:creationId xmlns:p14="http://schemas.microsoft.com/office/powerpoint/2010/main" val="24239617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In the future, the dual FMC carrier board utilizing the VPX protocol has been developed successfully. Plans are to upgrade the hardware to a 60-channel data acquisition system based on KU060 and AD9695. PCIe boards based on KU060 are also under development. Additionally, we have implemented the FPGA-GPU P2P transfer, which will facilitate the implementation of high level trigger.</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18</a:t>
            </a:fld>
            <a:endParaRPr lang="zh-CN" altLang="en-US"/>
          </a:p>
        </p:txBody>
      </p:sp>
    </p:spTree>
    <p:extLst>
      <p:ext uri="{BB962C8B-B14F-4D97-AF65-F5344CB8AC3E}">
        <p14:creationId xmlns:p14="http://schemas.microsoft.com/office/powerpoint/2010/main" val="6792844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Thank you for your listening</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19</a:t>
            </a:fld>
            <a:endParaRPr lang="zh-CN" altLang="en-US"/>
          </a:p>
        </p:txBody>
      </p:sp>
    </p:spTree>
    <p:extLst>
      <p:ext uri="{BB962C8B-B14F-4D97-AF65-F5344CB8AC3E}">
        <p14:creationId xmlns:p14="http://schemas.microsoft.com/office/powerpoint/2010/main" val="225643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My report consists of five parts. I will first introduce the background of JNE and Tsinghua DAQ system. Then, I will present the performance test and some experiment results.</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2</a:t>
            </a:fld>
            <a:endParaRPr lang="zh-CN" altLang="en-US"/>
          </a:p>
        </p:txBody>
      </p:sp>
    </p:spTree>
    <p:extLst>
      <p:ext uri="{BB962C8B-B14F-4D97-AF65-F5344CB8AC3E}">
        <p14:creationId xmlns:p14="http://schemas.microsoft.com/office/powerpoint/2010/main" val="178850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The Jinping Neutrino Experiment (JNE) is located at China Jinping Underground Laboratory. The scientific objective of JNE is to construct a 4000-channel liquid scintillator detector to detect these neutrinos. In 2017, JNE developed a 1-ton prototype for preliminary verification. There are 30 PMTs mounted on the exterior of the spherical detector. JNE is planning an upgrade to the one-ton prototype in the summer of 2024. And the upgrade of the DAQ system is important for the JNE, mainly for the following four reasons.</a:t>
            </a:r>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3</a:t>
            </a:fld>
            <a:endParaRPr lang="zh-CN" altLang="en-US"/>
          </a:p>
        </p:txBody>
      </p:sp>
    </p:spTree>
    <p:extLst>
      <p:ext uri="{BB962C8B-B14F-4D97-AF65-F5344CB8AC3E}">
        <p14:creationId xmlns:p14="http://schemas.microsoft.com/office/powerpoint/2010/main" val="19862242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800" dirty="0">
                <a:effectLst/>
                <a:latin typeface="Times New Roman" panose="02020603050405020304" pitchFamily="18" charset="0"/>
                <a:ea typeface="等线" panose="02010600030101010101" pitchFamily="2" charset="-122"/>
              </a:rPr>
              <a:t>This figure shows the experiment which verify long-term stability. Our system is compared with CAEN DAQ system which is used by JNE before</a:t>
            </a:r>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4</a:t>
            </a:fld>
            <a:endParaRPr lang="zh-CN" altLang="en-US"/>
          </a:p>
        </p:txBody>
      </p:sp>
    </p:spTree>
    <p:extLst>
      <p:ext uri="{BB962C8B-B14F-4D97-AF65-F5344CB8AC3E}">
        <p14:creationId xmlns:p14="http://schemas.microsoft.com/office/powerpoint/2010/main" val="537188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There are some picture about the experiment. </a:t>
            </a:r>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5</a:t>
            </a:fld>
            <a:endParaRPr lang="zh-CN" altLang="en-US"/>
          </a:p>
        </p:txBody>
      </p:sp>
    </p:spTree>
    <p:extLst>
      <p:ext uri="{BB962C8B-B14F-4D97-AF65-F5344CB8AC3E}">
        <p14:creationId xmlns:p14="http://schemas.microsoft.com/office/powerpoint/2010/main" val="42032944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OK I will introduce the Tsinghua DAQ system in detail. </a:t>
            </a: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Within a standard six-unit Compact PCI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cPCI</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Express chassis. There are six DAQ boards. Each DAQ board is equipped with 6 channels of 13-bit/1GSPS ADC. a Trigger and Clock Distribution board, and a 9-slot high-speed backplane board.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figure shows how the system works in external trigger mode. The received trigger signals are directly distributed to 6 DAQ boards by the TCD board. After receiving the trigger signal, the DAQ board packages and transmits the collected data to the PCIe board Xilinx U200 via optical fiber. then PCIe board sends data to the server by a 16-lane PCIe Gen3 link.</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6</a:t>
            </a:fld>
            <a:endParaRPr lang="zh-CN" altLang="en-US"/>
          </a:p>
        </p:txBody>
      </p:sp>
    </p:spTree>
    <p:extLst>
      <p:ext uri="{BB962C8B-B14F-4D97-AF65-F5344CB8AC3E}">
        <p14:creationId xmlns:p14="http://schemas.microsoft.com/office/powerpoint/2010/main" val="1489938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DAQ board features a 12-layer PCB structure utilizing FR4 material. Its architecture employs FPGA and ZYNQ.</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FPGA XC7K325T manages ADC data processing, digital shaping, online triggering, and high-speed data transmission. The ZYNQ XC7Z010 primarily supervises board slow control and manages online firmware updates.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7</a:t>
            </a:fld>
            <a:endParaRPr lang="zh-CN" altLang="en-US"/>
          </a:p>
        </p:txBody>
      </p:sp>
    </p:spTree>
    <p:extLst>
      <p:ext uri="{BB962C8B-B14F-4D97-AF65-F5344CB8AC3E}">
        <p14:creationId xmlns:p14="http://schemas.microsoft.com/office/powerpoint/2010/main" val="3016234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board of Trigger and clock distribution comprises three main components: the motherboard, the ZYNQ module, and the CUTE-WR-A7 module. Its primary function is the distribution of global trigger and clock signals to all DAQ boards within the chassis in this experiment.</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8</a:t>
            </a:fld>
            <a:endParaRPr lang="zh-CN" altLang="en-US"/>
          </a:p>
        </p:txBody>
      </p:sp>
    </p:spTree>
    <p:extLst>
      <p:ext uri="{BB962C8B-B14F-4D97-AF65-F5344CB8AC3E}">
        <p14:creationId xmlns:p14="http://schemas.microsoft.com/office/powerpoint/2010/main" val="33787169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 backplane serves as a carrier for high-speed data transmission and synchronous clock distribution. Furthermore, it distributes power to each slot and monitors board status information. </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There are one trigger and clock board slot and eight DAQ board slots. There are many links between every slots, such as : GTX lanes, ADC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refclk</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GT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refclk</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trigger and </a:t>
            </a:r>
            <a:r>
              <a:rPr lang="en-US" altLang="zh-CN" sz="1800" kern="100" dirty="0" err="1">
                <a:effectLst/>
                <a:latin typeface="Times New Roman" panose="02020603050405020304" pitchFamily="18" charset="0"/>
                <a:ea typeface="等线" panose="02010600030101010101" pitchFamily="2" charset="-122"/>
                <a:cs typeface="Times New Roman" panose="02020603050405020304" pitchFamily="18" charset="0"/>
              </a:rPr>
              <a:t>and</a:t>
            </a:r>
            <a:r>
              <a:rPr lang="en-US" altLang="zh-CN" sz="1800" kern="100" dirty="0">
                <a:effectLst/>
                <a:latin typeface="Times New Roman" panose="02020603050405020304" pitchFamily="18" charset="0"/>
                <a:ea typeface="等线" panose="02010600030101010101" pitchFamily="2" charset="-122"/>
                <a:cs typeface="Times New Roman" panose="02020603050405020304" pitchFamily="18" charset="0"/>
              </a:rPr>
              <a:t> control signal</a:t>
            </a:r>
            <a:endParaRPr lang="zh-CN" altLang="zh-CN" sz="1800" kern="100" dirty="0">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5"/>
          </p:nvPr>
        </p:nvSpPr>
        <p:spPr/>
        <p:txBody>
          <a:bodyPr/>
          <a:lstStyle/>
          <a:p>
            <a:fld id="{091261CE-B807-467B-A690-70DB02A09447}" type="slidenum">
              <a:rPr lang="zh-CN" altLang="en-US" smtClean="0"/>
              <a:t>9</a:t>
            </a:fld>
            <a:endParaRPr lang="zh-CN" altLang="en-US"/>
          </a:p>
        </p:txBody>
      </p:sp>
    </p:spTree>
    <p:extLst>
      <p:ext uri="{BB962C8B-B14F-4D97-AF65-F5344CB8AC3E}">
        <p14:creationId xmlns:p14="http://schemas.microsoft.com/office/powerpoint/2010/main" val="13430618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B5055002-557D-4C90-A278-8B2E5AC0B7A5}" type="datetime1">
              <a:rPr lang="zh-CN" altLang="en-US" smtClean="0"/>
              <a:t>2024/4/21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28378613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2648587-67D1-479B-B9CE-41D7AA01B2F9}" type="datetime1">
              <a:rPr lang="zh-CN" altLang="en-US" smtClean="0"/>
              <a:t>2024/4/21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324460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7633586A-F974-4572-947A-5931A4F6D018}" type="datetime1">
              <a:rPr lang="zh-CN" altLang="en-US" smtClean="0"/>
              <a:t>2024/4/21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42931199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E36CDB63-7155-4791-ABAF-7A398F44DBAF}" type="datetime1">
              <a:rPr lang="zh-CN" altLang="en-US" smtClean="0"/>
              <a:t>2024/4/21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a:xfrm>
            <a:off x="9191171" y="6356350"/>
            <a:ext cx="2743200" cy="365125"/>
          </a:xfrm>
        </p:spPr>
        <p:txBody>
          <a:bodyPr/>
          <a:lstStyle>
            <a:lvl1pPr>
              <a:defRPr sz="1800">
                <a:solidFill>
                  <a:schemeClr val="tx1"/>
                </a:solidFill>
                <a:latin typeface="+mj-lt"/>
              </a:defRPr>
            </a:lvl1pPr>
          </a:lstStyle>
          <a:p>
            <a:fld id="{C28EF05F-7CD3-473C-B0C7-34AD733DCAD5}" type="slidenum">
              <a:rPr lang="zh-CN" altLang="en-US" smtClean="0"/>
              <a:pPr/>
              <a:t>‹#›</a:t>
            </a:fld>
            <a:endParaRPr lang="zh-CN" altLang="en-US" dirty="0"/>
          </a:p>
        </p:txBody>
      </p:sp>
    </p:spTree>
    <p:extLst>
      <p:ext uri="{BB962C8B-B14F-4D97-AF65-F5344CB8AC3E}">
        <p14:creationId xmlns:p14="http://schemas.microsoft.com/office/powerpoint/2010/main" val="375373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6898950C-E80A-4BFB-80E4-494FB456D7BF}" type="datetime1">
              <a:rPr lang="zh-CN" altLang="en-US" smtClean="0"/>
              <a:t>2024/4/21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2293474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FF325534-9DCD-4011-82A6-6C12881A3DA9}" type="datetime1">
              <a:rPr lang="zh-CN" altLang="en-US" smtClean="0"/>
              <a:t>2024/4/21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2556594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7F37A311-9AE9-4537-AE46-8B0B36C3B873}" type="datetime1">
              <a:rPr lang="zh-CN" altLang="en-US" smtClean="0"/>
              <a:t>2024/4/21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3389238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3596EC1-348F-461F-87EB-49A1DF80785B}" type="datetime1">
              <a:rPr lang="zh-CN" altLang="en-US" smtClean="0"/>
              <a:t>2024/4/21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2872464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F894201-4B38-4432-912C-D3A352AFF4D7}" type="datetime1">
              <a:rPr lang="zh-CN" altLang="en-US" smtClean="0"/>
              <a:t>2024/4/21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3080899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68D9ACD-C86E-4072-96AC-557D9FD09AA0}" type="datetime1">
              <a:rPr lang="zh-CN" altLang="en-US" smtClean="0"/>
              <a:t>2024/4/21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131843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06C65CA-D032-4682-99E4-764EFC1B9720}" type="datetime1">
              <a:rPr lang="zh-CN" altLang="en-US" smtClean="0"/>
              <a:t>2024/4/21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17812827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FD4915-4166-46B3-83DE-FF7789E87965}" type="datetime1">
              <a:rPr lang="zh-CN" altLang="en-US" smtClean="0"/>
              <a:t>2024/4/21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8EF05F-7CD3-473C-B0C7-34AD733DCAD5}" type="slidenum">
              <a:rPr lang="zh-CN" altLang="en-US" smtClean="0"/>
              <a:t>‹#›</a:t>
            </a:fld>
            <a:endParaRPr lang="zh-CN" altLang="en-US"/>
          </a:p>
        </p:txBody>
      </p:sp>
    </p:spTree>
    <p:extLst>
      <p:ext uri="{BB962C8B-B14F-4D97-AF65-F5344CB8AC3E}">
        <p14:creationId xmlns:p14="http://schemas.microsoft.com/office/powerpoint/2010/main" val="39517150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jp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a:t>
            </a:fld>
            <a:endParaRPr lang="zh-CN" altLang="en-US"/>
          </a:p>
        </p:txBody>
      </p:sp>
      <p:sp>
        <p:nvSpPr>
          <p:cNvPr id="5" name="文本框 4"/>
          <p:cNvSpPr txBox="1"/>
          <p:nvPr/>
        </p:nvSpPr>
        <p:spPr>
          <a:xfrm>
            <a:off x="-2" y="1674278"/>
            <a:ext cx="12192000" cy="1569660"/>
          </a:xfrm>
          <a:prstGeom prst="rect">
            <a:avLst/>
          </a:prstGeom>
          <a:noFill/>
        </p:spPr>
        <p:txBody>
          <a:bodyPr wrap="square" rtlCol="0">
            <a:spAutoFit/>
          </a:bodyPr>
          <a:lstStyle/>
          <a:p>
            <a:pPr algn="ctr"/>
            <a:r>
              <a:rPr lang="en-US" altLang="zh-CN" sz="4800" b="1" dirty="0">
                <a:solidFill>
                  <a:srgbClr val="002060"/>
                </a:solidFill>
                <a:latin typeface="Calibri" panose="020F0502020204030204" pitchFamily="34" charset="0"/>
                <a:cs typeface="Calibri" panose="020F0502020204030204" pitchFamily="34" charset="0"/>
              </a:rPr>
              <a:t>The Preliminary Design of Data Acquisition  System For Jinping Neutrino Experiment</a:t>
            </a:r>
          </a:p>
        </p:txBody>
      </p:sp>
      <p:sp>
        <p:nvSpPr>
          <p:cNvPr id="7" name="文本框 6"/>
          <p:cNvSpPr txBox="1"/>
          <p:nvPr/>
        </p:nvSpPr>
        <p:spPr>
          <a:xfrm>
            <a:off x="0" y="3864079"/>
            <a:ext cx="12192000" cy="2430922"/>
          </a:xfrm>
          <a:prstGeom prst="rect">
            <a:avLst/>
          </a:prstGeom>
          <a:noFill/>
        </p:spPr>
        <p:txBody>
          <a:bodyPr wrap="square" rtlCol="0">
            <a:spAutoFit/>
          </a:bodyPr>
          <a:lstStyle/>
          <a:p>
            <a:pPr algn="ctr">
              <a:lnSpc>
                <a:spcPct val="150000"/>
              </a:lnSpc>
            </a:pPr>
            <a:r>
              <a:rPr lang="en-US" altLang="zh-CN" sz="2600" b="1" dirty="0" err="1">
                <a:latin typeface="Calibri" panose="020F0502020204030204" pitchFamily="34" charset="0"/>
                <a:cs typeface="Calibri" panose="020F0502020204030204" pitchFamily="34" charset="0"/>
              </a:rPr>
              <a:t>Haoyan</a:t>
            </a:r>
            <a:r>
              <a:rPr lang="en-US" altLang="zh-CN" sz="2600" b="1" dirty="0">
                <a:latin typeface="Calibri" panose="020F0502020204030204" pitchFamily="34" charset="0"/>
                <a:cs typeface="Calibri" panose="020F0502020204030204" pitchFamily="34" charset="0"/>
              </a:rPr>
              <a:t> Yang, Jiang Lin, </a:t>
            </a:r>
            <a:r>
              <a:rPr lang="en-US" altLang="zh-CN" sz="2600" b="1" dirty="0" err="1">
                <a:latin typeface="Calibri" panose="020F0502020204030204" pitchFamily="34" charset="0"/>
                <a:cs typeface="Calibri" panose="020F0502020204030204" pitchFamily="34" charset="0"/>
              </a:rPr>
              <a:t>Qiutong</a:t>
            </a:r>
            <a:r>
              <a:rPr lang="en-US" altLang="zh-CN" sz="2600" b="1" dirty="0">
                <a:latin typeface="Calibri" panose="020F0502020204030204" pitchFamily="34" charset="0"/>
                <a:cs typeface="Calibri" panose="020F0502020204030204" pitchFamily="34" charset="0"/>
              </a:rPr>
              <a:t> Pan, Liang Bo,</a:t>
            </a:r>
          </a:p>
          <a:p>
            <a:pPr algn="ctr">
              <a:lnSpc>
                <a:spcPct val="150000"/>
              </a:lnSpc>
            </a:pPr>
            <a:r>
              <a:rPr lang="en-US" altLang="zh-CN" sz="2600" b="1" dirty="0">
                <a:latin typeface="Calibri" panose="020F0502020204030204" pitchFamily="34" charset="0"/>
                <a:cs typeface="Calibri" panose="020F0502020204030204" pitchFamily="34" charset="0"/>
              </a:rPr>
              <a:t>Tao Xue, </a:t>
            </a:r>
            <a:r>
              <a:rPr lang="en-US" altLang="zh-CN" sz="2600" b="1" dirty="0" err="1">
                <a:latin typeface="Calibri" panose="020F0502020204030204" pitchFamily="34" charset="0"/>
                <a:cs typeface="Calibri" panose="020F0502020204030204" pitchFamily="34" charset="0"/>
              </a:rPr>
              <a:t>Yinong</a:t>
            </a:r>
            <a:r>
              <a:rPr lang="en-US" altLang="zh-CN" sz="2600" b="1" dirty="0">
                <a:latin typeface="Calibri" panose="020F0502020204030204" pitchFamily="34" charset="0"/>
                <a:cs typeface="Calibri" panose="020F0502020204030204" pitchFamily="34" charset="0"/>
              </a:rPr>
              <a:t> Liu, </a:t>
            </a:r>
            <a:r>
              <a:rPr lang="en-US" altLang="zh-CN" sz="2600" b="1" dirty="0" err="1">
                <a:latin typeface="Calibri" panose="020F0502020204030204" pitchFamily="34" charset="0"/>
                <a:cs typeface="Calibri" panose="020F0502020204030204" pitchFamily="34" charset="0"/>
              </a:rPr>
              <a:t>Jianmin</a:t>
            </a:r>
            <a:r>
              <a:rPr lang="en-US" altLang="zh-CN" sz="2600" b="1" dirty="0">
                <a:latin typeface="Calibri" panose="020F0502020204030204" pitchFamily="34" charset="0"/>
                <a:cs typeface="Calibri" panose="020F0502020204030204" pitchFamily="34" charset="0"/>
              </a:rPr>
              <a:t> Li</a:t>
            </a:r>
          </a:p>
          <a:p>
            <a:pPr algn="ctr">
              <a:lnSpc>
                <a:spcPct val="150000"/>
              </a:lnSpc>
            </a:pPr>
            <a:r>
              <a:rPr lang="en-US" altLang="zh-CN" sz="2600" b="1" dirty="0">
                <a:latin typeface="Calibri" panose="020F0502020204030204" pitchFamily="34" charset="0"/>
                <a:cs typeface="Calibri" panose="020F0502020204030204" pitchFamily="34" charset="0"/>
              </a:rPr>
              <a:t>Department of engineering physics, Tsinghua University </a:t>
            </a:r>
          </a:p>
          <a:p>
            <a:pPr algn="ctr">
              <a:lnSpc>
                <a:spcPct val="150000"/>
              </a:lnSpc>
            </a:pPr>
            <a:endParaRPr lang="en-US" altLang="zh-CN" sz="2600" b="1" dirty="0">
              <a:latin typeface="Calibri" panose="020F0502020204030204" pitchFamily="34" charset="0"/>
              <a:cs typeface="Calibri" panose="020F0502020204030204" pitchFamily="34" charset="0"/>
            </a:endParaRPr>
          </a:p>
        </p:txBody>
      </p:sp>
      <p:sp>
        <p:nvSpPr>
          <p:cNvPr id="10" name="文本框 9"/>
          <p:cNvSpPr txBox="1"/>
          <p:nvPr/>
        </p:nvSpPr>
        <p:spPr>
          <a:xfrm>
            <a:off x="378676" y="6104376"/>
            <a:ext cx="11434643" cy="630429"/>
          </a:xfrm>
          <a:prstGeom prst="rect">
            <a:avLst/>
          </a:prstGeom>
          <a:noFill/>
        </p:spPr>
        <p:txBody>
          <a:bodyPr wrap="square" rtlCol="0">
            <a:spAutoFit/>
          </a:bodyPr>
          <a:lstStyle/>
          <a:p>
            <a:pPr algn="ctr">
              <a:lnSpc>
                <a:spcPct val="150000"/>
              </a:lnSpc>
            </a:pPr>
            <a:r>
              <a:rPr lang="en-US" altLang="zh-CN" sz="2600" b="1" dirty="0">
                <a:latin typeface="Calibri" panose="020F0502020204030204" pitchFamily="34" charset="0"/>
                <a:cs typeface="Calibri" panose="020F0502020204030204" pitchFamily="34" charset="0"/>
              </a:rPr>
              <a:t>2024.4.22	       Quy Nhon </a:t>
            </a: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39832" y="-711"/>
            <a:ext cx="1452168" cy="1452168"/>
          </a:xfrm>
          <a:prstGeom prst="rect">
            <a:avLst/>
          </a:prstGeom>
        </p:spPr>
      </p:pic>
      <p:cxnSp>
        <p:nvCxnSpPr>
          <p:cNvPr id="12" name="直接连接符 11"/>
          <p:cNvCxnSpPr/>
          <p:nvPr/>
        </p:nvCxnSpPr>
        <p:spPr>
          <a:xfrm>
            <a:off x="904873" y="3691753"/>
            <a:ext cx="1038225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pic>
        <p:nvPicPr>
          <p:cNvPr id="6" name="图片 5">
            <a:extLst>
              <a:ext uri="{FF2B5EF4-FFF2-40B4-BE49-F238E27FC236}">
                <a16:creationId xmlns:a16="http://schemas.microsoft.com/office/drawing/2014/main" id="{12955239-82E6-86E8-9E6E-D4767B9BEA63}"/>
              </a:ext>
            </a:extLst>
          </p:cNvPr>
          <p:cNvPicPr>
            <a:picLocks noChangeAspect="1"/>
          </p:cNvPicPr>
          <p:nvPr/>
        </p:nvPicPr>
        <p:blipFill>
          <a:blip r:embed="rId4"/>
          <a:stretch>
            <a:fillRect/>
          </a:stretch>
        </p:blipFill>
        <p:spPr>
          <a:xfrm>
            <a:off x="0" y="-711"/>
            <a:ext cx="1744390" cy="1440000"/>
          </a:xfrm>
          <a:prstGeom prst="rect">
            <a:avLst/>
          </a:prstGeom>
        </p:spPr>
      </p:pic>
    </p:spTree>
    <p:extLst>
      <p:ext uri="{BB962C8B-B14F-4D97-AF65-F5344CB8AC3E}">
        <p14:creationId xmlns:p14="http://schemas.microsoft.com/office/powerpoint/2010/main" val="34800562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10</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Hardware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1835567"/>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Tsinghua DAQ system</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System chassis</a:t>
            </a:r>
          </a:p>
          <a:p>
            <a:pPr marL="1371600" lvl="2"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Cool fans</a:t>
            </a:r>
          </a:p>
          <a:p>
            <a:pPr marL="1371600" lvl="2"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Power supply</a:t>
            </a:r>
          </a:p>
        </p:txBody>
      </p:sp>
      <p:pic>
        <p:nvPicPr>
          <p:cNvPr id="14" name="图片 13">
            <a:extLst>
              <a:ext uri="{FF2B5EF4-FFF2-40B4-BE49-F238E27FC236}">
                <a16:creationId xmlns:a16="http://schemas.microsoft.com/office/drawing/2014/main" id="{3959FB7C-BC82-E76D-90F9-471FAC9634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055" y="2756350"/>
            <a:ext cx="4813215" cy="3600000"/>
          </a:xfrm>
          <a:prstGeom prst="rect">
            <a:avLst/>
          </a:prstGeom>
        </p:spPr>
      </p:pic>
      <p:pic>
        <p:nvPicPr>
          <p:cNvPr id="16" name="图片 15">
            <a:extLst>
              <a:ext uri="{FF2B5EF4-FFF2-40B4-BE49-F238E27FC236}">
                <a16:creationId xmlns:a16="http://schemas.microsoft.com/office/drawing/2014/main" id="{A5886269-176E-B2D3-7EB5-ED123120DF8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27037" y="2756350"/>
            <a:ext cx="4813215" cy="3600000"/>
          </a:xfrm>
          <a:prstGeom prst="rect">
            <a:avLst/>
          </a:prstGeom>
        </p:spPr>
      </p:pic>
    </p:spTree>
    <p:extLst>
      <p:ext uri="{BB962C8B-B14F-4D97-AF65-F5344CB8AC3E}">
        <p14:creationId xmlns:p14="http://schemas.microsoft.com/office/powerpoint/2010/main" val="480104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11</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Firmware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5814786" cy="4494757"/>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Firmware of DAQ board</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5-channel ADCs data</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600ns waveform(75×128-bit data</a:t>
            </a:r>
            <a:r>
              <a:rPr lang="zh-CN" altLang="en-US" sz="2400" b="1" dirty="0">
                <a:latin typeface="+mj-lt"/>
                <a:cs typeface="Times New Roman" panose="02020603050405020304" pitchFamily="18" charset="0"/>
              </a:rPr>
              <a:t>，</a:t>
            </a:r>
            <a:r>
              <a:rPr lang="en-US" altLang="zh-CN" sz="2400" b="1" dirty="0">
                <a:latin typeface="+mj-lt"/>
                <a:cs typeface="Times New Roman" panose="02020603050405020304" pitchFamily="18" charset="0"/>
              </a:rPr>
              <a:t> 100ns before trigger and 500ns after trigger)</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Data transfer via 10.3125Gbps QSFP+ </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pic>
        <p:nvPicPr>
          <p:cNvPr id="3" name="图片 2">
            <a:extLst>
              <a:ext uri="{FF2B5EF4-FFF2-40B4-BE49-F238E27FC236}">
                <a16:creationId xmlns:a16="http://schemas.microsoft.com/office/drawing/2014/main" id="{B7ACE264-F7E4-431B-9B76-627894D3E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04182" y="733306"/>
            <a:ext cx="7163128" cy="5806758"/>
          </a:xfrm>
          <a:prstGeom prst="rect">
            <a:avLst/>
          </a:prstGeom>
        </p:spPr>
      </p:pic>
    </p:spTree>
    <p:extLst>
      <p:ext uri="{BB962C8B-B14F-4D97-AF65-F5344CB8AC3E}">
        <p14:creationId xmlns:p14="http://schemas.microsoft.com/office/powerpoint/2010/main" val="30182532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12</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Firmware design</a:t>
            </a:r>
          </a:p>
        </p:txBody>
      </p:sp>
      <p:sp>
        <p:nvSpPr>
          <p:cNvPr id="10" name="文本框 9"/>
          <p:cNvSpPr txBox="1"/>
          <p:nvPr/>
        </p:nvSpPr>
        <p:spPr>
          <a:xfrm>
            <a:off x="226289" y="761081"/>
            <a:ext cx="11841022"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9661731" cy="2721964"/>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Firmware of PCIe board</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6 DAQ boards data</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DDR4  512MB + 512MB for Ping-Pong reading and writing</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16-lane PCIe Gen3</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pic>
        <p:nvPicPr>
          <p:cNvPr id="6" name="图片 5">
            <a:extLst>
              <a:ext uri="{FF2B5EF4-FFF2-40B4-BE49-F238E27FC236}">
                <a16:creationId xmlns:a16="http://schemas.microsoft.com/office/drawing/2014/main" id="{99EBE244-2A29-430A-E798-27B2CBD7E7D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369" y="3300678"/>
            <a:ext cx="10921262" cy="2360458"/>
          </a:xfrm>
          <a:prstGeom prst="rect">
            <a:avLst/>
          </a:prstGeom>
        </p:spPr>
      </p:pic>
    </p:spTree>
    <p:extLst>
      <p:ext uri="{BB962C8B-B14F-4D97-AF65-F5344CB8AC3E}">
        <p14:creationId xmlns:p14="http://schemas.microsoft.com/office/powerpoint/2010/main" val="15376672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13</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Performance test</a:t>
            </a:r>
          </a:p>
        </p:txBody>
      </p:sp>
      <p:sp>
        <p:nvSpPr>
          <p:cNvPr id="10" name="文本框 9"/>
          <p:cNvSpPr txBox="1"/>
          <p:nvPr/>
        </p:nvSpPr>
        <p:spPr>
          <a:xfrm>
            <a:off x="226289" y="761081"/>
            <a:ext cx="11841022"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9661731" cy="2278765"/>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ENOB of Tsinghua ADC</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IEEE-1241 standard</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Rohde &amp; Schwarz SMA100B</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Improvement is 14%</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graphicFrame>
        <p:nvGraphicFramePr>
          <p:cNvPr id="9" name="表格 8">
            <a:extLst>
              <a:ext uri="{FF2B5EF4-FFF2-40B4-BE49-F238E27FC236}">
                <a16:creationId xmlns:a16="http://schemas.microsoft.com/office/drawing/2014/main" id="{CACE2E92-E1D3-B9AE-85A7-EFC6EF60F15E}"/>
              </a:ext>
            </a:extLst>
          </p:cNvPr>
          <p:cNvGraphicFramePr>
            <a:graphicFrameLocks noGrp="1"/>
          </p:cNvGraphicFramePr>
          <p:nvPr>
            <p:extLst>
              <p:ext uri="{D42A27DB-BD31-4B8C-83A1-F6EECF244321}">
                <p14:modId xmlns:p14="http://schemas.microsoft.com/office/powerpoint/2010/main" val="2971088472"/>
              </p:ext>
            </p:extLst>
          </p:nvPr>
        </p:nvGraphicFramePr>
        <p:xfrm>
          <a:off x="514140" y="2818036"/>
          <a:ext cx="11265319" cy="3278883"/>
        </p:xfrm>
        <a:graphic>
          <a:graphicData uri="http://schemas.openxmlformats.org/drawingml/2006/table">
            <a:tbl>
              <a:tblPr firstRow="1" firstCol="1" lastRow="1" lastCol="1" bandRow="1" bandCol="1"/>
              <a:tblGrid>
                <a:gridCol w="1146198">
                  <a:extLst>
                    <a:ext uri="{9D8B030D-6E8A-4147-A177-3AD203B41FA5}">
                      <a16:colId xmlns:a16="http://schemas.microsoft.com/office/drawing/2014/main" val="3651388141"/>
                    </a:ext>
                  </a:extLst>
                </a:gridCol>
                <a:gridCol w="1686295">
                  <a:extLst>
                    <a:ext uri="{9D8B030D-6E8A-4147-A177-3AD203B41FA5}">
                      <a16:colId xmlns:a16="http://schemas.microsoft.com/office/drawing/2014/main" val="1665834728"/>
                    </a:ext>
                  </a:extLst>
                </a:gridCol>
                <a:gridCol w="1686295">
                  <a:extLst>
                    <a:ext uri="{9D8B030D-6E8A-4147-A177-3AD203B41FA5}">
                      <a16:colId xmlns:a16="http://schemas.microsoft.com/office/drawing/2014/main" val="3055388699"/>
                    </a:ext>
                  </a:extLst>
                </a:gridCol>
                <a:gridCol w="1686295">
                  <a:extLst>
                    <a:ext uri="{9D8B030D-6E8A-4147-A177-3AD203B41FA5}">
                      <a16:colId xmlns:a16="http://schemas.microsoft.com/office/drawing/2014/main" val="3637149864"/>
                    </a:ext>
                  </a:extLst>
                </a:gridCol>
                <a:gridCol w="1686295">
                  <a:extLst>
                    <a:ext uri="{9D8B030D-6E8A-4147-A177-3AD203B41FA5}">
                      <a16:colId xmlns:a16="http://schemas.microsoft.com/office/drawing/2014/main" val="3470687974"/>
                    </a:ext>
                  </a:extLst>
                </a:gridCol>
                <a:gridCol w="1686295">
                  <a:extLst>
                    <a:ext uri="{9D8B030D-6E8A-4147-A177-3AD203B41FA5}">
                      <a16:colId xmlns:a16="http://schemas.microsoft.com/office/drawing/2014/main" val="3416445897"/>
                    </a:ext>
                  </a:extLst>
                </a:gridCol>
                <a:gridCol w="1687646">
                  <a:extLst>
                    <a:ext uri="{9D8B030D-6E8A-4147-A177-3AD203B41FA5}">
                      <a16:colId xmlns:a16="http://schemas.microsoft.com/office/drawing/2014/main" val="2206333026"/>
                    </a:ext>
                  </a:extLst>
                </a:gridCol>
              </a:tblGrid>
              <a:tr h="318385">
                <a:tc>
                  <a:txBody>
                    <a:bodyPr/>
                    <a:lstStyle/>
                    <a:p>
                      <a:pPr algn="ctr">
                        <a:spcBef>
                          <a:spcPts val="300"/>
                        </a:spcBef>
                        <a:spcAft>
                          <a:spcPts val="300"/>
                        </a:spcAft>
                      </a:pPr>
                      <a:r>
                        <a:rPr lang="en-US" sz="2400">
                          <a:effectLst/>
                          <a:latin typeface="Times New Roman" panose="02020603050405020304" pitchFamily="18" charset="0"/>
                          <a:ea typeface="宋体" panose="02010600030101010101" pitchFamily="2" charset="-122"/>
                        </a:rPr>
                        <a:t>Board</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US" sz="2400">
                          <a:effectLst/>
                          <a:latin typeface="Times New Roman" panose="02020603050405020304" pitchFamily="18" charset="0"/>
                          <a:ea typeface="宋体" panose="02010600030101010101" pitchFamily="2" charset="-122"/>
                        </a:rPr>
                        <a:t>CH1</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US" sz="2400" dirty="0">
                          <a:effectLst/>
                          <a:latin typeface="Times New Roman" panose="02020603050405020304" pitchFamily="18" charset="0"/>
                          <a:ea typeface="宋体" panose="02010600030101010101" pitchFamily="2" charset="-122"/>
                        </a:rPr>
                        <a:t>CH2</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US" sz="2400" dirty="0">
                          <a:effectLst/>
                          <a:latin typeface="Times New Roman" panose="02020603050405020304" pitchFamily="18" charset="0"/>
                          <a:ea typeface="宋体" panose="02010600030101010101" pitchFamily="2" charset="-122"/>
                        </a:rPr>
                        <a:t>CH3</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spcBef>
                          <a:spcPts val="300"/>
                        </a:spcBef>
                        <a:spcAft>
                          <a:spcPts val="300"/>
                        </a:spcAft>
                      </a:pPr>
                      <a:r>
                        <a:rPr lang="en-US" sz="2400">
                          <a:effectLst/>
                          <a:latin typeface="Times New Roman" panose="02020603050405020304" pitchFamily="18" charset="0"/>
                          <a:ea typeface="宋体" panose="02010600030101010101" pitchFamily="2" charset="-122"/>
                        </a:rPr>
                        <a:t>CH4</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US" sz="2400">
                          <a:effectLst/>
                          <a:latin typeface="Times New Roman" panose="02020603050405020304" pitchFamily="18" charset="0"/>
                          <a:ea typeface="宋体" panose="02010600030101010101" pitchFamily="2" charset="-122"/>
                        </a:rPr>
                        <a:t>CH5</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Bef>
                          <a:spcPts val="300"/>
                        </a:spcBef>
                        <a:spcAft>
                          <a:spcPts val="300"/>
                        </a:spcAft>
                      </a:pPr>
                      <a:r>
                        <a:rPr lang="en-US" sz="2400" dirty="0">
                          <a:effectLst/>
                          <a:latin typeface="Times New Roman" panose="02020603050405020304" pitchFamily="18" charset="0"/>
                          <a:ea typeface="宋体" panose="02010600030101010101" pitchFamily="2" charset="-122"/>
                        </a:rPr>
                        <a:t>CH6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344521779"/>
                  </a:ext>
                </a:extLst>
              </a:tr>
              <a:tr h="494438">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0#</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9.71±0.16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9.91±0.15</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10.09±0.09</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9.88±0.14</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9.93±0.07</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9.36±0.05</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742546497"/>
                  </a:ext>
                </a:extLst>
              </a:tr>
              <a:tr h="494438">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1#</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9.66±0.23</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9.88±0.19</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10.08±0.11</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9.89±0.19</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9.89±0.09</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9.33±0.06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490235402"/>
                  </a:ext>
                </a:extLst>
              </a:tr>
              <a:tr h="440933">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2#</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9.57±0.25</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9.90±0.22</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9.99±0.29</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9.86±0.20</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9.90±0.11</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8.94±0.06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105675562"/>
                  </a:ext>
                </a:extLst>
              </a:tr>
              <a:tr h="494438">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3#</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9.67±0.19</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9.92±0.15</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10.09±0.08</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9.91±0.16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9.93±0.08</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9.33±0.04</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135386515"/>
                  </a:ext>
                </a:extLst>
              </a:tr>
              <a:tr h="494438">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4#</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9.05±0.28</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9.93±0.18</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10.10±0.12</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9.91±0.20</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9.92±0.11</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9.29±0.06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101662255"/>
                  </a:ext>
                </a:extLst>
              </a:tr>
              <a:tr h="494438">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5#</a:t>
                      </a:r>
                      <a:endParaRPr lang="zh-CN" sz="2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9.57±0.16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9.88±0.15</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10.07±0.07</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60000"/>
                        <a:lumOff val="40000"/>
                      </a:schemeClr>
                    </a:solid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9.87±0.14</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a:effectLst/>
                          <a:latin typeface="Times New Roman" panose="02020603050405020304" pitchFamily="18" charset="0"/>
                          <a:ea typeface="宋体" panose="02010600030101010101" pitchFamily="2" charset="-122"/>
                        </a:rPr>
                        <a:t>9.84±0.06</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2880"/>
                        </a:lnSpc>
                        <a:spcBef>
                          <a:spcPts val="300"/>
                        </a:spcBef>
                        <a:spcAft>
                          <a:spcPts val="300"/>
                        </a:spcAft>
                      </a:pPr>
                      <a:r>
                        <a:rPr lang="en-US" sz="2400" dirty="0">
                          <a:effectLst/>
                          <a:latin typeface="Times New Roman" panose="02020603050405020304" pitchFamily="18" charset="0"/>
                          <a:ea typeface="宋体" panose="02010600030101010101" pitchFamily="2" charset="-122"/>
                        </a:rPr>
                        <a:t>9.26±0.04</a:t>
                      </a:r>
                      <a:endParaRPr lang="zh-CN" sz="2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260462565"/>
                  </a:ext>
                </a:extLst>
              </a:tr>
            </a:tbl>
          </a:graphicData>
        </a:graphic>
      </p:graphicFrame>
    </p:spTree>
    <p:extLst>
      <p:ext uri="{BB962C8B-B14F-4D97-AF65-F5344CB8AC3E}">
        <p14:creationId xmlns:p14="http://schemas.microsoft.com/office/powerpoint/2010/main" val="3270376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14</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Performance test</a:t>
            </a:r>
          </a:p>
        </p:txBody>
      </p:sp>
      <p:sp>
        <p:nvSpPr>
          <p:cNvPr id="10" name="文本框 9"/>
          <p:cNvSpPr txBox="1"/>
          <p:nvPr/>
        </p:nvSpPr>
        <p:spPr>
          <a:xfrm>
            <a:off x="226289" y="761081"/>
            <a:ext cx="11841022"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9661731" cy="1835567"/>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Clock skew</a:t>
            </a:r>
          </a:p>
          <a:p>
            <a:pPr marL="914400" lvl="1" indent="-457200">
              <a:lnSpc>
                <a:spcPct val="120000"/>
              </a:lnSpc>
              <a:buFont typeface="Arial" panose="020B0604020202020204" pitchFamily="34" charset="0"/>
              <a:buChar char="•"/>
            </a:pPr>
            <a:r>
              <a:rPr lang="en-US" altLang="zh-CN" sz="2400" b="1" dirty="0" err="1">
                <a:latin typeface="+mj-lt"/>
                <a:cs typeface="Times New Roman" panose="02020603050405020304" pitchFamily="18" charset="0"/>
              </a:rPr>
              <a:t>LeCroy</a:t>
            </a:r>
            <a:r>
              <a:rPr lang="en-US" altLang="zh-CN" sz="2400" b="1" dirty="0">
                <a:latin typeface="+mj-lt"/>
                <a:cs typeface="Times New Roman" panose="02020603050405020304" pitchFamily="18" charset="0"/>
              </a:rPr>
              <a:t> </a:t>
            </a:r>
            <a:r>
              <a:rPr lang="en-US" altLang="zh-CN" sz="2400" b="1" dirty="0" err="1">
                <a:latin typeface="+mj-lt"/>
                <a:cs typeface="Times New Roman" panose="02020603050405020304" pitchFamily="18" charset="0"/>
              </a:rPr>
              <a:t>WavePro</a:t>
            </a:r>
            <a:r>
              <a:rPr lang="en-US" altLang="zh-CN" sz="2400" b="1" dirty="0">
                <a:latin typeface="+mj-lt"/>
                <a:cs typeface="Times New Roman" panose="02020603050405020304" pitchFamily="18" charset="0"/>
              </a:rPr>
              <a:t> 404HD oscilloscope</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the maximum clock deviation within a single chassis is  85.6 </a:t>
            </a:r>
            <a:r>
              <a:rPr lang="en-US" altLang="zh-CN" sz="2400" b="1" dirty="0" err="1">
                <a:latin typeface="+mj-lt"/>
                <a:cs typeface="Times New Roman" panose="02020603050405020304" pitchFamily="18" charset="0"/>
              </a:rPr>
              <a:t>ps</a:t>
            </a:r>
            <a:endParaRPr lang="en-US" altLang="zh-CN" sz="2400" b="1" dirty="0">
              <a:latin typeface="+mj-lt"/>
              <a:cs typeface="Times New Roman" panose="02020603050405020304" pitchFamily="18" charset="0"/>
            </a:endParaRP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pic>
        <p:nvPicPr>
          <p:cNvPr id="2" name="图片 1">
            <a:extLst>
              <a:ext uri="{FF2B5EF4-FFF2-40B4-BE49-F238E27FC236}">
                <a16:creationId xmlns:a16="http://schemas.microsoft.com/office/drawing/2014/main" id="{4DB87253-D8FB-D4C5-E0A3-46C53784B1F6}"/>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0" y="2715571"/>
            <a:ext cx="4806775" cy="3600000"/>
          </a:xfrm>
          <a:prstGeom prst="rect">
            <a:avLst/>
          </a:prstGeom>
          <a:noFill/>
          <a:ln>
            <a:noFill/>
          </a:ln>
        </p:spPr>
      </p:pic>
      <p:pic>
        <p:nvPicPr>
          <p:cNvPr id="3" name="图片 2">
            <a:extLst>
              <a:ext uri="{FF2B5EF4-FFF2-40B4-BE49-F238E27FC236}">
                <a16:creationId xmlns:a16="http://schemas.microsoft.com/office/drawing/2014/main" id="{5006A5B2-CDA0-F313-6838-6A0E2B1244F0}"/>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128617" y="2715571"/>
            <a:ext cx="4200847" cy="3600000"/>
          </a:xfrm>
          <a:prstGeom prst="rect">
            <a:avLst/>
          </a:prstGeom>
          <a:noFill/>
          <a:ln>
            <a:noFill/>
          </a:ln>
        </p:spPr>
      </p:pic>
    </p:spTree>
    <p:extLst>
      <p:ext uri="{BB962C8B-B14F-4D97-AF65-F5344CB8AC3E}">
        <p14:creationId xmlns:p14="http://schemas.microsoft.com/office/powerpoint/2010/main" val="1104925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15</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Performance test</a:t>
            </a: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0598828" cy="2278765"/>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High-speed link</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QSFP+ IBERT Far-end test result, Open area &gt; 3000, Open UI &gt; 50%, no BER</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Average bandwidth of 16-lane PCIe Gen3 is up to 100.2Gbps</a:t>
            </a:r>
            <a:r>
              <a:rPr lang="zh-CN" altLang="en-US" sz="2400" b="1" dirty="0">
                <a:latin typeface="+mj-lt"/>
                <a:cs typeface="Times New Roman" panose="02020603050405020304" pitchFamily="18" charset="0"/>
              </a:rPr>
              <a:t>，             </a:t>
            </a:r>
            <a:r>
              <a:rPr lang="en-US" altLang="zh-CN" sz="2400" b="1" dirty="0">
                <a:latin typeface="+mj-lt"/>
                <a:cs typeface="Times New Roman" panose="02020603050405020304" pitchFamily="18" charset="0"/>
              </a:rPr>
              <a:t>packet size = 512MB, Counts = 10000</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pic>
        <p:nvPicPr>
          <p:cNvPr id="7" name="图片 6">
            <a:extLst>
              <a:ext uri="{FF2B5EF4-FFF2-40B4-BE49-F238E27FC236}">
                <a16:creationId xmlns:a16="http://schemas.microsoft.com/office/drawing/2014/main" id="{85A5B269-5720-7A88-176B-4C894CD926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2849128"/>
            <a:ext cx="6565576" cy="2880000"/>
          </a:xfrm>
          <a:prstGeom prst="rect">
            <a:avLst/>
          </a:prstGeom>
          <a:noFill/>
          <a:ln>
            <a:noFill/>
          </a:ln>
        </p:spPr>
      </p:pic>
      <p:pic>
        <p:nvPicPr>
          <p:cNvPr id="9" name="图片 8">
            <a:extLst>
              <a:ext uri="{FF2B5EF4-FFF2-40B4-BE49-F238E27FC236}">
                <a16:creationId xmlns:a16="http://schemas.microsoft.com/office/drawing/2014/main" id="{6E032D01-9CF9-55C8-2DA6-4A19EFD5DC34}"/>
              </a:ext>
            </a:extLst>
          </p:cNvPr>
          <p:cNvPicPr>
            <a:picLocks noChangeAspect="1"/>
          </p:cNvPicPr>
          <p:nvPr/>
        </p:nvPicPr>
        <p:blipFill>
          <a:blip r:embed="rId4"/>
          <a:stretch>
            <a:fillRect/>
          </a:stretch>
        </p:blipFill>
        <p:spPr>
          <a:xfrm>
            <a:off x="7502673" y="2849128"/>
            <a:ext cx="3842413" cy="2880000"/>
          </a:xfrm>
          <a:prstGeom prst="rect">
            <a:avLst/>
          </a:prstGeom>
        </p:spPr>
      </p:pic>
    </p:spTree>
    <p:extLst>
      <p:ext uri="{BB962C8B-B14F-4D97-AF65-F5344CB8AC3E}">
        <p14:creationId xmlns:p14="http://schemas.microsoft.com/office/powerpoint/2010/main" val="34899305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16</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Performance test</a:t>
            </a: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9661731" cy="505972"/>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Experimental results</a:t>
            </a:r>
          </a:p>
        </p:txBody>
      </p:sp>
      <p:pic>
        <p:nvPicPr>
          <p:cNvPr id="6" name="图片 5">
            <a:extLst>
              <a:ext uri="{FF2B5EF4-FFF2-40B4-BE49-F238E27FC236}">
                <a16:creationId xmlns:a16="http://schemas.microsoft.com/office/drawing/2014/main" id="{80EC7F13-C314-8935-98CF-3FFC1A05C6C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17067" y="4201475"/>
            <a:ext cx="3416316" cy="2520000"/>
          </a:xfrm>
          <a:prstGeom prst="rect">
            <a:avLst/>
          </a:prstGeom>
          <a:noFill/>
          <a:ln>
            <a:noFill/>
          </a:ln>
        </p:spPr>
      </p:pic>
      <p:pic>
        <p:nvPicPr>
          <p:cNvPr id="10" name="图片 9">
            <a:extLst>
              <a:ext uri="{FF2B5EF4-FFF2-40B4-BE49-F238E27FC236}">
                <a16:creationId xmlns:a16="http://schemas.microsoft.com/office/drawing/2014/main" id="{36745EE6-0A31-9E7A-5D8D-C282696700B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80403" y="4201475"/>
            <a:ext cx="3431432" cy="2520000"/>
          </a:xfrm>
          <a:prstGeom prst="rect">
            <a:avLst/>
          </a:prstGeom>
          <a:noFill/>
          <a:ln>
            <a:noFill/>
          </a:ln>
        </p:spPr>
      </p:pic>
      <p:pic>
        <p:nvPicPr>
          <p:cNvPr id="2" name="图片 1">
            <a:extLst>
              <a:ext uri="{FF2B5EF4-FFF2-40B4-BE49-F238E27FC236}">
                <a16:creationId xmlns:a16="http://schemas.microsoft.com/office/drawing/2014/main" id="{2F6DADEA-0C29-6438-3600-F098F0F4D64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719" r="297" b="1"/>
          <a:stretch/>
        </p:blipFill>
        <p:spPr bwMode="auto">
          <a:xfrm>
            <a:off x="2300091" y="1385192"/>
            <a:ext cx="3361140" cy="2520000"/>
          </a:xfrm>
          <a:prstGeom prst="rect">
            <a:avLst/>
          </a:prstGeom>
          <a:noFill/>
          <a:ln>
            <a:noFill/>
          </a:ln>
          <a:extLst>
            <a:ext uri="{53640926-AAD7-44D8-BBD7-CCE9431645EC}">
              <a14:shadowObscured xmlns:a14="http://schemas.microsoft.com/office/drawing/2010/main"/>
            </a:ext>
          </a:extLst>
        </p:spPr>
      </p:pic>
      <p:pic>
        <p:nvPicPr>
          <p:cNvPr id="3" name="图片 2">
            <a:extLst>
              <a:ext uri="{FF2B5EF4-FFF2-40B4-BE49-F238E27FC236}">
                <a16:creationId xmlns:a16="http://schemas.microsoft.com/office/drawing/2014/main" id="{14E17398-B447-5569-A734-A598EA967983}"/>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6000" y="1385192"/>
            <a:ext cx="3315835" cy="2520000"/>
          </a:xfrm>
          <a:prstGeom prst="rect">
            <a:avLst/>
          </a:prstGeom>
          <a:noFill/>
          <a:ln>
            <a:noFill/>
          </a:ln>
        </p:spPr>
      </p:pic>
      <p:sp>
        <p:nvSpPr>
          <p:cNvPr id="13" name="文本框 12">
            <a:extLst>
              <a:ext uri="{FF2B5EF4-FFF2-40B4-BE49-F238E27FC236}">
                <a16:creationId xmlns:a16="http://schemas.microsoft.com/office/drawing/2014/main" id="{1922C930-26EE-70D2-D98D-DD738D5C7E92}"/>
              </a:ext>
            </a:extLst>
          </p:cNvPr>
          <p:cNvSpPr txBox="1"/>
          <p:nvPr/>
        </p:nvSpPr>
        <p:spPr>
          <a:xfrm>
            <a:off x="2687322" y="1385192"/>
            <a:ext cx="1366724" cy="350865"/>
          </a:xfrm>
          <a:prstGeom prst="rect">
            <a:avLst/>
          </a:prstGeom>
          <a:noFill/>
        </p:spPr>
        <p:txBody>
          <a:bodyPr wrap="square" rtlCol="0">
            <a:spAutoFit/>
          </a:bodyPr>
          <a:lstStyle/>
          <a:p>
            <a:pPr>
              <a:lnSpc>
                <a:spcPct val="120000"/>
              </a:lnSpc>
            </a:pPr>
            <a:r>
              <a:rPr lang="en-US" altLang="zh-CN" sz="1500" b="1" dirty="0">
                <a:latin typeface="+mj-lt"/>
                <a:cs typeface="Times New Roman" panose="02020603050405020304" pitchFamily="18" charset="0"/>
              </a:rPr>
              <a:t>THU ADC</a:t>
            </a:r>
          </a:p>
        </p:txBody>
      </p:sp>
      <p:sp>
        <p:nvSpPr>
          <p:cNvPr id="14" name="文本框 13">
            <a:extLst>
              <a:ext uri="{FF2B5EF4-FFF2-40B4-BE49-F238E27FC236}">
                <a16:creationId xmlns:a16="http://schemas.microsoft.com/office/drawing/2014/main" id="{33BBF653-B442-C624-AB40-DACF1276C682}"/>
              </a:ext>
            </a:extLst>
          </p:cNvPr>
          <p:cNvSpPr txBox="1"/>
          <p:nvPr/>
        </p:nvSpPr>
        <p:spPr>
          <a:xfrm>
            <a:off x="6477867" y="1385192"/>
            <a:ext cx="1366724" cy="350865"/>
          </a:xfrm>
          <a:prstGeom prst="rect">
            <a:avLst/>
          </a:prstGeom>
          <a:noFill/>
        </p:spPr>
        <p:txBody>
          <a:bodyPr wrap="square" rtlCol="0">
            <a:spAutoFit/>
          </a:bodyPr>
          <a:lstStyle/>
          <a:p>
            <a:pPr>
              <a:lnSpc>
                <a:spcPct val="120000"/>
              </a:lnSpc>
            </a:pPr>
            <a:r>
              <a:rPr lang="en-US" altLang="zh-CN" sz="1500" b="1" dirty="0">
                <a:latin typeface="+mj-lt"/>
                <a:cs typeface="Times New Roman" panose="02020603050405020304" pitchFamily="18" charset="0"/>
              </a:rPr>
              <a:t>CAEN ADC</a:t>
            </a:r>
          </a:p>
        </p:txBody>
      </p:sp>
      <p:sp>
        <p:nvSpPr>
          <p:cNvPr id="15" name="文本框 14">
            <a:extLst>
              <a:ext uri="{FF2B5EF4-FFF2-40B4-BE49-F238E27FC236}">
                <a16:creationId xmlns:a16="http://schemas.microsoft.com/office/drawing/2014/main" id="{17D15ED0-162D-39A8-50A5-5553D5B8C3FA}"/>
              </a:ext>
            </a:extLst>
          </p:cNvPr>
          <p:cNvSpPr txBox="1"/>
          <p:nvPr/>
        </p:nvSpPr>
        <p:spPr>
          <a:xfrm>
            <a:off x="6668635" y="6124694"/>
            <a:ext cx="1866172" cy="350865"/>
          </a:xfrm>
          <a:prstGeom prst="rect">
            <a:avLst/>
          </a:prstGeom>
          <a:noFill/>
        </p:spPr>
        <p:txBody>
          <a:bodyPr wrap="square" rtlCol="0">
            <a:spAutoFit/>
          </a:bodyPr>
          <a:lstStyle/>
          <a:p>
            <a:pPr>
              <a:lnSpc>
                <a:spcPct val="120000"/>
              </a:lnSpc>
            </a:pPr>
            <a:r>
              <a:rPr lang="en-US" altLang="zh-CN" sz="1500" b="1" dirty="0">
                <a:latin typeface="+mj-lt"/>
                <a:cs typeface="Times New Roman" panose="02020603050405020304" pitchFamily="18" charset="0"/>
              </a:rPr>
              <a:t>&gt; 400000 Waveforms</a:t>
            </a:r>
          </a:p>
        </p:txBody>
      </p:sp>
      <p:sp>
        <p:nvSpPr>
          <p:cNvPr id="16" name="文本框 15">
            <a:extLst>
              <a:ext uri="{FF2B5EF4-FFF2-40B4-BE49-F238E27FC236}">
                <a16:creationId xmlns:a16="http://schemas.microsoft.com/office/drawing/2014/main" id="{306846DA-7DB3-E463-1F35-7362FE6F6D65}"/>
              </a:ext>
            </a:extLst>
          </p:cNvPr>
          <p:cNvSpPr txBox="1"/>
          <p:nvPr/>
        </p:nvSpPr>
        <p:spPr>
          <a:xfrm>
            <a:off x="4087163" y="6124694"/>
            <a:ext cx="1446219" cy="350865"/>
          </a:xfrm>
          <a:prstGeom prst="rect">
            <a:avLst/>
          </a:prstGeom>
          <a:noFill/>
        </p:spPr>
        <p:txBody>
          <a:bodyPr wrap="square" rtlCol="0">
            <a:spAutoFit/>
          </a:bodyPr>
          <a:lstStyle/>
          <a:p>
            <a:pPr>
              <a:lnSpc>
                <a:spcPct val="120000"/>
              </a:lnSpc>
            </a:pPr>
            <a:r>
              <a:rPr lang="en-US" altLang="zh-CN" sz="1500" b="1" dirty="0">
                <a:latin typeface="+mj-lt"/>
                <a:cs typeface="Times New Roman" panose="02020603050405020304" pitchFamily="18" charset="0"/>
              </a:rPr>
              <a:t>Average &lt; 3mV</a:t>
            </a:r>
          </a:p>
        </p:txBody>
      </p:sp>
    </p:spTree>
    <p:extLst>
      <p:ext uri="{BB962C8B-B14F-4D97-AF65-F5344CB8AC3E}">
        <p14:creationId xmlns:p14="http://schemas.microsoft.com/office/powerpoint/2010/main" val="34500434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Conclusion</a:t>
            </a:r>
            <a:endParaRPr lang="zh-CN" altLang="en-US" sz="3600" b="1" dirty="0">
              <a:solidFill>
                <a:srgbClr val="002060"/>
              </a:solidFill>
              <a:cs typeface="Times New Roman" panose="02020603050405020304" pitchFamily="18" charset="0"/>
            </a:endParaRPr>
          </a:p>
        </p:txBody>
      </p:sp>
      <p:sp>
        <p:nvSpPr>
          <p:cNvPr id="9" name="文本框 8"/>
          <p:cNvSpPr txBox="1"/>
          <p:nvPr/>
        </p:nvSpPr>
        <p:spPr>
          <a:xfrm>
            <a:off x="226288" y="761081"/>
            <a:ext cx="11690409" cy="6124754"/>
          </a:xfrm>
          <a:prstGeom prst="rect">
            <a:avLst/>
          </a:prstGeom>
          <a:noFill/>
        </p:spPr>
        <p:txBody>
          <a:bodyPr wrap="square" rtlCol="0">
            <a:spAutoFit/>
          </a:bodyPr>
          <a:lstStyle/>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A New DAQ System for JNE has been developed</a:t>
            </a:r>
          </a:p>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The ENOB of</a:t>
            </a:r>
            <a:r>
              <a:rPr lang="zh-CN" altLang="en-US" sz="2800" b="1" dirty="0">
                <a:latin typeface="+mj-lt"/>
                <a:cs typeface="Times New Roman" panose="02020603050405020304" pitchFamily="18" charset="0"/>
              </a:rPr>
              <a:t> </a:t>
            </a:r>
            <a:r>
              <a:rPr lang="en-US" altLang="zh-CN" sz="2800" b="1" dirty="0">
                <a:latin typeface="+mj-lt"/>
                <a:cs typeface="Times New Roman" panose="02020603050405020304" pitchFamily="18" charset="0"/>
              </a:rPr>
              <a:t>ADC</a:t>
            </a:r>
            <a:r>
              <a:rPr lang="zh-CN" altLang="en-US" sz="2800" b="1" dirty="0">
                <a:latin typeface="+mj-lt"/>
                <a:cs typeface="Times New Roman" panose="02020603050405020304" pitchFamily="18" charset="0"/>
              </a:rPr>
              <a:t> </a:t>
            </a:r>
            <a:r>
              <a:rPr lang="en-US" altLang="zh-CN" sz="2800" b="1" dirty="0">
                <a:latin typeface="+mj-lt"/>
                <a:cs typeface="Times New Roman" panose="02020603050405020304" pitchFamily="18" charset="0"/>
              </a:rPr>
              <a:t>increase</a:t>
            </a:r>
            <a:r>
              <a:rPr lang="zh-CN" altLang="en-US" sz="2800" b="1" dirty="0">
                <a:latin typeface="+mj-lt"/>
                <a:cs typeface="Times New Roman" panose="02020603050405020304" pitchFamily="18" charset="0"/>
              </a:rPr>
              <a:t> </a:t>
            </a:r>
            <a:r>
              <a:rPr lang="en-US" altLang="zh-CN" sz="2800" b="1" dirty="0">
                <a:latin typeface="+mj-lt"/>
                <a:cs typeface="Times New Roman" panose="02020603050405020304" pitchFamily="18" charset="0"/>
              </a:rPr>
              <a:t>14%</a:t>
            </a:r>
          </a:p>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The bandwidth of PCIe is up to 100.2Gbps, Trigger rate can reach 200k</a:t>
            </a:r>
          </a:p>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Stability and flexibility has been proved</a:t>
            </a: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5" name="直接连接符 4"/>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2" name="灯片编号占位符 1"/>
          <p:cNvSpPr>
            <a:spLocks noGrp="1"/>
          </p:cNvSpPr>
          <p:nvPr>
            <p:ph type="sldNum" sz="quarter" idx="12"/>
          </p:nvPr>
        </p:nvSpPr>
        <p:spPr/>
        <p:txBody>
          <a:bodyPr/>
          <a:lstStyle/>
          <a:p>
            <a:fld id="{C28EF05F-7CD3-473C-B0C7-34AD733DCAD5}" type="slidenum">
              <a:rPr lang="zh-CN" altLang="en-US" smtClean="0"/>
              <a:pPr/>
              <a:t>17</a:t>
            </a:fld>
            <a:endParaRPr lang="zh-CN" altLang="en-US" dirty="0"/>
          </a:p>
        </p:txBody>
      </p:sp>
    </p:spTree>
    <p:extLst>
      <p:ext uri="{BB962C8B-B14F-4D97-AF65-F5344CB8AC3E}">
        <p14:creationId xmlns:p14="http://schemas.microsoft.com/office/powerpoint/2010/main" val="28779050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Future Work</a:t>
            </a:r>
            <a:endParaRPr lang="zh-CN" altLang="en-US" sz="3600" b="1" dirty="0">
              <a:solidFill>
                <a:srgbClr val="002060"/>
              </a:solidFill>
              <a:cs typeface="Times New Roman" panose="02020603050405020304" pitchFamily="18" charset="0"/>
            </a:endParaRPr>
          </a:p>
        </p:txBody>
      </p:sp>
      <p:sp>
        <p:nvSpPr>
          <p:cNvPr id="9" name="文本框 8"/>
          <p:cNvSpPr txBox="1"/>
          <p:nvPr/>
        </p:nvSpPr>
        <p:spPr>
          <a:xfrm>
            <a:off x="226288" y="761081"/>
            <a:ext cx="11690409" cy="4832092"/>
          </a:xfrm>
          <a:prstGeom prst="rect">
            <a:avLst/>
          </a:prstGeom>
          <a:noFill/>
        </p:spPr>
        <p:txBody>
          <a:bodyPr wrap="square" rtlCol="0">
            <a:spAutoFit/>
          </a:bodyPr>
          <a:lstStyle/>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KU060 + dual FMC with 8 channels AD9695</a:t>
            </a:r>
          </a:p>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Dual QSFP+ and dual 8-lane PCIe Gen3 based on KU060</a:t>
            </a:r>
          </a:p>
          <a:p>
            <a:pPr marL="457200" indent="-457200">
              <a:buFont typeface="Arial" panose="020B0604020202020204" pitchFamily="34" charset="0"/>
              <a:buChar char="•"/>
            </a:pPr>
            <a:endParaRPr lang="en-US" altLang="zh-CN" sz="2800" b="1" dirty="0">
              <a:latin typeface="+mj-lt"/>
              <a:cs typeface="Times New Roman" panose="02020603050405020304" pitchFamily="18" charset="0"/>
            </a:endParaRPr>
          </a:p>
          <a:p>
            <a:pPr marL="457200" indent="-457200">
              <a:buFont typeface="Arial" panose="020B0604020202020204" pitchFamily="34" charset="0"/>
              <a:buChar char="•"/>
            </a:pPr>
            <a:r>
              <a:rPr lang="en-US" altLang="zh-CN" sz="2800" b="1" dirty="0">
                <a:latin typeface="+mj-lt"/>
                <a:cs typeface="Times New Roman" panose="02020603050405020304" pitchFamily="18" charset="0"/>
              </a:rPr>
              <a:t>High-level trigger Based on PCIe P2P between PCIe board and RTX A4000</a:t>
            </a: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5" name="直接连接符 4"/>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2" name="灯片编号占位符 1"/>
          <p:cNvSpPr>
            <a:spLocks noGrp="1"/>
          </p:cNvSpPr>
          <p:nvPr>
            <p:ph type="sldNum" sz="quarter" idx="12"/>
          </p:nvPr>
        </p:nvSpPr>
        <p:spPr/>
        <p:txBody>
          <a:bodyPr/>
          <a:lstStyle/>
          <a:p>
            <a:fld id="{C28EF05F-7CD3-473C-B0C7-34AD733DCAD5}" type="slidenum">
              <a:rPr lang="zh-CN" altLang="en-US" smtClean="0"/>
              <a:pPr/>
              <a:t>18</a:t>
            </a:fld>
            <a:endParaRPr lang="zh-CN" altLang="en-US" dirty="0"/>
          </a:p>
        </p:txBody>
      </p:sp>
      <p:pic>
        <p:nvPicPr>
          <p:cNvPr id="4" name="图片 3">
            <a:extLst>
              <a:ext uri="{FF2B5EF4-FFF2-40B4-BE49-F238E27FC236}">
                <a16:creationId xmlns:a16="http://schemas.microsoft.com/office/drawing/2014/main" id="{2B0E6BB9-978A-FBC0-E619-368C30E808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79730" y="3841475"/>
            <a:ext cx="2340580" cy="2880000"/>
          </a:xfrm>
          <a:prstGeom prst="rect">
            <a:avLst/>
          </a:prstGeom>
        </p:spPr>
      </p:pic>
      <p:pic>
        <p:nvPicPr>
          <p:cNvPr id="6" name="图片 5">
            <a:extLst>
              <a:ext uri="{FF2B5EF4-FFF2-40B4-BE49-F238E27FC236}">
                <a16:creationId xmlns:a16="http://schemas.microsoft.com/office/drawing/2014/main" id="{43F21577-CD95-A16F-3352-009738747A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1492" y="3841475"/>
            <a:ext cx="3834926" cy="2880000"/>
          </a:xfrm>
          <a:prstGeom prst="rect">
            <a:avLst/>
          </a:prstGeom>
        </p:spPr>
      </p:pic>
    </p:spTree>
    <p:extLst>
      <p:ext uri="{BB962C8B-B14F-4D97-AF65-F5344CB8AC3E}">
        <p14:creationId xmlns:p14="http://schemas.microsoft.com/office/powerpoint/2010/main" val="27005282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19</a:t>
            </a:fld>
            <a:endParaRPr lang="zh-CN" altLang="en-US"/>
          </a:p>
        </p:txBody>
      </p:sp>
      <p:sp>
        <p:nvSpPr>
          <p:cNvPr id="5" name="文本框 4"/>
          <p:cNvSpPr txBox="1"/>
          <p:nvPr/>
        </p:nvSpPr>
        <p:spPr>
          <a:xfrm>
            <a:off x="378678" y="2948819"/>
            <a:ext cx="11434643" cy="1569660"/>
          </a:xfrm>
          <a:prstGeom prst="rect">
            <a:avLst/>
          </a:prstGeom>
          <a:noFill/>
        </p:spPr>
        <p:txBody>
          <a:bodyPr wrap="square" rtlCol="0">
            <a:spAutoFit/>
          </a:bodyPr>
          <a:lstStyle/>
          <a:p>
            <a:pPr algn="ctr"/>
            <a:r>
              <a:rPr lang="en-US" altLang="zh-CN" sz="4800" b="1" dirty="0">
                <a:solidFill>
                  <a:srgbClr val="002060"/>
                </a:solidFill>
                <a:latin typeface="Calibri" panose="020F0502020204030204" pitchFamily="34" charset="0"/>
                <a:cs typeface="Calibri" panose="020F0502020204030204" pitchFamily="34" charset="0"/>
              </a:rPr>
              <a:t>Thanks!</a:t>
            </a:r>
          </a:p>
          <a:p>
            <a:pPr algn="ctr"/>
            <a:endParaRPr lang="en-US" altLang="zh-CN" sz="4800" b="1" dirty="0">
              <a:solidFill>
                <a:srgbClr val="002060"/>
              </a:solidFill>
              <a:latin typeface="Calibri" panose="020F0502020204030204" pitchFamily="34" charset="0"/>
              <a:cs typeface="Calibri" panose="020F0502020204030204" pitchFamily="34" charset="0"/>
            </a:endParaRPr>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39832" y="-711"/>
            <a:ext cx="1452168" cy="1452168"/>
          </a:xfrm>
          <a:prstGeom prst="rect">
            <a:avLst/>
          </a:prstGeom>
        </p:spPr>
      </p:pic>
      <p:pic>
        <p:nvPicPr>
          <p:cNvPr id="2" name="图片 1">
            <a:extLst>
              <a:ext uri="{FF2B5EF4-FFF2-40B4-BE49-F238E27FC236}">
                <a16:creationId xmlns:a16="http://schemas.microsoft.com/office/drawing/2014/main" id="{F3E1CC24-71D3-FDB1-71B8-C528F870DDBA}"/>
              </a:ext>
            </a:extLst>
          </p:cNvPr>
          <p:cNvPicPr>
            <a:picLocks noChangeAspect="1"/>
          </p:cNvPicPr>
          <p:nvPr/>
        </p:nvPicPr>
        <p:blipFill>
          <a:blip r:embed="rId4"/>
          <a:stretch>
            <a:fillRect/>
          </a:stretch>
        </p:blipFill>
        <p:spPr>
          <a:xfrm>
            <a:off x="0" y="-711"/>
            <a:ext cx="1744390" cy="1440000"/>
          </a:xfrm>
          <a:prstGeom prst="rect">
            <a:avLst/>
          </a:prstGeom>
        </p:spPr>
      </p:pic>
      <p:sp>
        <p:nvSpPr>
          <p:cNvPr id="3" name="文本框 2">
            <a:extLst>
              <a:ext uri="{FF2B5EF4-FFF2-40B4-BE49-F238E27FC236}">
                <a16:creationId xmlns:a16="http://schemas.microsoft.com/office/drawing/2014/main" id="{043BD1A3-F74D-C954-D007-A93C0F733DD6}"/>
              </a:ext>
            </a:extLst>
          </p:cNvPr>
          <p:cNvSpPr txBox="1"/>
          <p:nvPr/>
        </p:nvSpPr>
        <p:spPr>
          <a:xfrm>
            <a:off x="0" y="6150114"/>
            <a:ext cx="6070759" cy="707886"/>
          </a:xfrm>
          <a:prstGeom prst="rect">
            <a:avLst/>
          </a:prstGeom>
          <a:noFill/>
        </p:spPr>
        <p:txBody>
          <a:bodyPr wrap="square" rtlCol="0">
            <a:spAutoFit/>
          </a:bodyPr>
          <a:lstStyle/>
          <a:p>
            <a:r>
              <a:rPr lang="en-US" altLang="zh-CN" sz="2000" b="1" dirty="0">
                <a:solidFill>
                  <a:srgbClr val="002060"/>
                </a:solidFill>
                <a:latin typeface="Calibri" panose="020F0502020204030204" pitchFamily="34" charset="0"/>
                <a:cs typeface="Calibri" panose="020F0502020204030204" pitchFamily="34" charset="0"/>
              </a:rPr>
              <a:t>Paper : http://arxiv.org/abs/2404.10373</a:t>
            </a:r>
          </a:p>
          <a:p>
            <a:r>
              <a:rPr lang="en-US" altLang="zh-CN" sz="2000" b="1" dirty="0">
                <a:solidFill>
                  <a:srgbClr val="002060"/>
                </a:solidFill>
                <a:latin typeface="Calibri" panose="020F0502020204030204" pitchFamily="34" charset="0"/>
                <a:cs typeface="Calibri" panose="020F0502020204030204" pitchFamily="34" charset="0"/>
              </a:rPr>
              <a:t>Email : hy-yang22@mails.Tsinghua.edu.cn</a:t>
            </a:r>
          </a:p>
        </p:txBody>
      </p:sp>
    </p:spTree>
    <p:extLst>
      <p:ext uri="{BB962C8B-B14F-4D97-AF65-F5344CB8AC3E}">
        <p14:creationId xmlns:p14="http://schemas.microsoft.com/office/powerpoint/2010/main" val="1040597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Context</a:t>
            </a:r>
            <a:endParaRPr lang="zh-CN" altLang="en-US" sz="3600" b="1" dirty="0">
              <a:solidFill>
                <a:srgbClr val="002060"/>
              </a:solidFill>
              <a:cs typeface="Times New Roman" panose="02020603050405020304" pitchFamily="18" charset="0"/>
            </a:endParaRPr>
          </a:p>
        </p:txBody>
      </p:sp>
      <p:sp>
        <p:nvSpPr>
          <p:cNvPr id="9" name="文本框 8"/>
          <p:cNvSpPr txBox="1"/>
          <p:nvPr/>
        </p:nvSpPr>
        <p:spPr>
          <a:xfrm>
            <a:off x="1058816" y="761081"/>
            <a:ext cx="8541295" cy="4237442"/>
          </a:xfrm>
          <a:prstGeom prst="rect">
            <a:avLst/>
          </a:prstGeom>
          <a:noFill/>
        </p:spPr>
        <p:txBody>
          <a:bodyPr wrap="square" rtlCol="0">
            <a:spAutoFit/>
          </a:bodyPr>
          <a:lstStyle/>
          <a:p>
            <a:pPr marL="457200" indent="-457200">
              <a:buFont typeface="+mj-lt"/>
              <a:buAutoNum type="arabicPeriod"/>
            </a:pPr>
            <a:endParaRPr lang="en-US" altLang="zh-CN" sz="2800" b="1" dirty="0">
              <a:latin typeface="+mj-lt"/>
              <a:cs typeface="Times New Roman" panose="02020603050405020304" pitchFamily="18" charset="0"/>
            </a:endParaRPr>
          </a:p>
          <a:p>
            <a:pPr marL="457200" indent="-457200">
              <a:lnSpc>
                <a:spcPct val="150000"/>
              </a:lnSpc>
              <a:buFont typeface="Arial" panose="020B0604020202020204" pitchFamily="34" charset="0"/>
              <a:buChar char="•"/>
            </a:pPr>
            <a:r>
              <a:rPr lang="en-US" altLang="zh-CN" sz="2800" b="1" dirty="0">
                <a:solidFill>
                  <a:srgbClr val="002060"/>
                </a:solidFill>
                <a:latin typeface="+mj-lt"/>
                <a:cs typeface="Times New Roman" panose="02020603050405020304" pitchFamily="18" charset="0"/>
              </a:rPr>
              <a:t>Introduction</a:t>
            </a:r>
          </a:p>
          <a:p>
            <a:pPr marL="457200" indent="-457200">
              <a:lnSpc>
                <a:spcPct val="150000"/>
              </a:lnSpc>
              <a:buFont typeface="Arial" panose="020B0604020202020204" pitchFamily="34" charset="0"/>
              <a:buChar char="•"/>
            </a:pPr>
            <a:r>
              <a:rPr lang="en-US" altLang="zh-CN" sz="2800" b="1" dirty="0">
                <a:solidFill>
                  <a:srgbClr val="002060"/>
                </a:solidFill>
                <a:latin typeface="+mj-lt"/>
                <a:cs typeface="Times New Roman" panose="02020603050405020304" pitchFamily="18" charset="0"/>
              </a:rPr>
              <a:t>Hardware Design</a:t>
            </a:r>
          </a:p>
          <a:p>
            <a:pPr marL="457200" indent="-457200">
              <a:lnSpc>
                <a:spcPct val="150000"/>
              </a:lnSpc>
              <a:buFont typeface="Arial" panose="020B0604020202020204" pitchFamily="34" charset="0"/>
              <a:buChar char="•"/>
            </a:pPr>
            <a:r>
              <a:rPr lang="en-US" altLang="zh-CN" sz="2800" b="1" dirty="0">
                <a:solidFill>
                  <a:srgbClr val="002060"/>
                </a:solidFill>
                <a:latin typeface="+mj-lt"/>
                <a:cs typeface="Times New Roman" panose="02020603050405020304" pitchFamily="18" charset="0"/>
              </a:rPr>
              <a:t>Firmware Design</a:t>
            </a:r>
          </a:p>
          <a:p>
            <a:pPr marL="457200" indent="-457200">
              <a:lnSpc>
                <a:spcPct val="150000"/>
              </a:lnSpc>
              <a:buFont typeface="Arial" panose="020B0604020202020204" pitchFamily="34" charset="0"/>
              <a:buChar char="•"/>
            </a:pPr>
            <a:r>
              <a:rPr lang="en-US" altLang="zh-CN" sz="2800" b="1" dirty="0">
                <a:solidFill>
                  <a:srgbClr val="002060"/>
                </a:solidFill>
                <a:latin typeface="+mj-lt"/>
                <a:cs typeface="Times New Roman" panose="02020603050405020304" pitchFamily="18" charset="0"/>
              </a:rPr>
              <a:t>Performance Test</a:t>
            </a:r>
          </a:p>
          <a:p>
            <a:pPr marL="457200" indent="-457200">
              <a:lnSpc>
                <a:spcPct val="150000"/>
              </a:lnSpc>
              <a:buFont typeface="Arial" panose="020B0604020202020204" pitchFamily="34" charset="0"/>
              <a:buChar char="•"/>
            </a:pPr>
            <a:r>
              <a:rPr lang="en-US" altLang="zh-CN" sz="2800" b="1" dirty="0">
                <a:solidFill>
                  <a:srgbClr val="002060"/>
                </a:solidFill>
                <a:latin typeface="+mj-lt"/>
                <a:cs typeface="Times New Roman" panose="02020603050405020304" pitchFamily="18" charset="0"/>
              </a:rPr>
              <a:t>Conclusion and Future Work</a:t>
            </a:r>
          </a:p>
          <a:p>
            <a:pPr>
              <a:lnSpc>
                <a:spcPct val="120000"/>
              </a:lnSpc>
            </a:pPr>
            <a:endParaRPr lang="en-US" altLang="zh-CN" sz="2800" b="1" dirty="0">
              <a:solidFill>
                <a:schemeClr val="accent1">
                  <a:lumMod val="60000"/>
                  <a:lumOff val="40000"/>
                </a:schemeClr>
              </a:solidFill>
              <a:latin typeface="+mj-lt"/>
              <a:cs typeface="Times New Roman" panose="02020603050405020304" pitchFamily="18" charset="0"/>
            </a:endParaRPr>
          </a:p>
        </p:txBody>
      </p:sp>
      <p:cxnSp>
        <p:nvCxnSpPr>
          <p:cNvPr id="5" name="直接连接符 4"/>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2" name="灯片编号占位符 1"/>
          <p:cNvSpPr>
            <a:spLocks noGrp="1"/>
          </p:cNvSpPr>
          <p:nvPr>
            <p:ph type="sldNum" sz="quarter" idx="12"/>
          </p:nvPr>
        </p:nvSpPr>
        <p:spPr/>
        <p:txBody>
          <a:bodyPr/>
          <a:lstStyle/>
          <a:p>
            <a:fld id="{C28EF05F-7CD3-473C-B0C7-34AD733DCAD5}" type="slidenum">
              <a:rPr lang="zh-CN" altLang="en-US" smtClean="0"/>
              <a:pPr/>
              <a:t>2</a:t>
            </a:fld>
            <a:endParaRPr lang="zh-CN" altLang="en-US" dirty="0"/>
          </a:p>
        </p:txBody>
      </p:sp>
    </p:spTree>
    <p:extLst>
      <p:ext uri="{BB962C8B-B14F-4D97-AF65-F5344CB8AC3E}">
        <p14:creationId xmlns:p14="http://schemas.microsoft.com/office/powerpoint/2010/main" val="4265414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3</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Introduction</a:t>
            </a:r>
          </a:p>
        </p:txBody>
      </p:sp>
      <p:sp>
        <p:nvSpPr>
          <p:cNvPr id="10" name="文本框 9"/>
          <p:cNvSpPr txBox="1"/>
          <p:nvPr/>
        </p:nvSpPr>
        <p:spPr>
          <a:xfrm>
            <a:off x="226288" y="772804"/>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22" name="文本框 21"/>
          <p:cNvSpPr txBox="1"/>
          <p:nvPr/>
        </p:nvSpPr>
        <p:spPr>
          <a:xfrm>
            <a:off x="281214" y="733306"/>
            <a:ext cx="12191999" cy="2278765"/>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Jinping Neutrino Experiment(JNE)</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conducted within the China Jinping Underground Laboratory</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solar neutrino, geo-neutrino and supernova neutrino</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30 PMTs mounted on the exterior of the spherical detector</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30 channels -&gt; 60 channels -&gt; 4000 channels</a:t>
            </a:r>
          </a:p>
        </p:txBody>
      </p:sp>
      <p:pic>
        <p:nvPicPr>
          <p:cNvPr id="9" name="图片 8">
            <a:extLst>
              <a:ext uri="{FF2B5EF4-FFF2-40B4-BE49-F238E27FC236}">
                <a16:creationId xmlns:a16="http://schemas.microsoft.com/office/drawing/2014/main" id="{EEB6B1B7-5635-2C69-CCA7-BC48F6708B88}"/>
              </a:ext>
            </a:extLst>
          </p:cNvPr>
          <p:cNvPicPr>
            <a:picLocks noChangeAspect="1"/>
          </p:cNvPicPr>
          <p:nvPr/>
        </p:nvPicPr>
        <p:blipFill>
          <a:blip r:embed="rId3"/>
          <a:stretch>
            <a:fillRect/>
          </a:stretch>
        </p:blipFill>
        <p:spPr>
          <a:xfrm>
            <a:off x="676811" y="3158550"/>
            <a:ext cx="4782183" cy="3240000"/>
          </a:xfrm>
          <a:prstGeom prst="rect">
            <a:avLst/>
          </a:prstGeom>
        </p:spPr>
      </p:pic>
      <p:pic>
        <p:nvPicPr>
          <p:cNvPr id="13" name="图片 12">
            <a:extLst>
              <a:ext uri="{FF2B5EF4-FFF2-40B4-BE49-F238E27FC236}">
                <a16:creationId xmlns:a16="http://schemas.microsoft.com/office/drawing/2014/main" id="{78B4F30C-44BD-5E5E-85E1-B747A94B07F5}"/>
              </a:ext>
            </a:extLst>
          </p:cNvPr>
          <p:cNvPicPr>
            <a:picLocks noChangeAspect="1"/>
          </p:cNvPicPr>
          <p:nvPr/>
        </p:nvPicPr>
        <p:blipFill>
          <a:blip r:embed="rId4"/>
          <a:stretch>
            <a:fillRect/>
          </a:stretch>
        </p:blipFill>
        <p:spPr>
          <a:xfrm>
            <a:off x="5909517" y="3158550"/>
            <a:ext cx="4882725" cy="3240000"/>
          </a:xfrm>
          <a:prstGeom prst="rect">
            <a:avLst/>
          </a:prstGeom>
        </p:spPr>
      </p:pic>
    </p:spTree>
    <p:extLst>
      <p:ext uri="{BB962C8B-B14F-4D97-AF65-F5344CB8AC3E}">
        <p14:creationId xmlns:p14="http://schemas.microsoft.com/office/powerpoint/2010/main" val="1175169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9353B55-3100-4B52-5717-1235634F85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2263" y="3429000"/>
            <a:ext cx="7498327" cy="3356016"/>
          </a:xfrm>
          <a:prstGeom prst="rect">
            <a:avLst/>
          </a:prstGeom>
        </p:spPr>
      </p:pic>
      <p:sp>
        <p:nvSpPr>
          <p:cNvPr id="4" name="灯片编号占位符 3"/>
          <p:cNvSpPr>
            <a:spLocks noGrp="1"/>
          </p:cNvSpPr>
          <p:nvPr>
            <p:ph type="sldNum" sz="quarter" idx="12"/>
          </p:nvPr>
        </p:nvSpPr>
        <p:spPr>
          <a:xfrm>
            <a:off x="9191171" y="6419891"/>
            <a:ext cx="2743200" cy="365125"/>
          </a:xfrm>
        </p:spPr>
        <p:txBody>
          <a:bodyPr/>
          <a:lstStyle/>
          <a:p>
            <a:fld id="{C28EF05F-7CD3-473C-B0C7-34AD733DCAD5}" type="slidenum">
              <a:rPr lang="zh-CN" altLang="en-US" smtClean="0"/>
              <a:t>4</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Introduction</a:t>
            </a:r>
          </a:p>
        </p:txBody>
      </p:sp>
      <p:sp>
        <p:nvSpPr>
          <p:cNvPr id="10" name="文本框 9"/>
          <p:cNvSpPr txBox="1"/>
          <p:nvPr/>
        </p:nvSpPr>
        <p:spPr>
          <a:xfrm>
            <a:off x="281214" y="879717"/>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2721964"/>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DAQ system upgrade</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To increase the data bandwidth of the DAQ system</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To enhance ADC performance, including ENOB and dynamic range</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To enhance the DAQ systems scalability and  flexibility</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To verify system stability, providing a foundation for the 60-channel and 4000-channel DAQ systems</a:t>
            </a:r>
          </a:p>
        </p:txBody>
      </p:sp>
    </p:spTree>
    <p:extLst>
      <p:ext uri="{BB962C8B-B14F-4D97-AF65-F5344CB8AC3E}">
        <p14:creationId xmlns:p14="http://schemas.microsoft.com/office/powerpoint/2010/main" val="28339738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a:extLst>
              <a:ext uri="{FF2B5EF4-FFF2-40B4-BE49-F238E27FC236}">
                <a16:creationId xmlns:a16="http://schemas.microsoft.com/office/drawing/2014/main" id="{99353B55-3100-4B52-5717-1235634F85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34454" y="2029507"/>
            <a:ext cx="5516504" cy="2469014"/>
          </a:xfrm>
          <a:prstGeom prst="rect">
            <a:avLst/>
          </a:prstGeom>
        </p:spPr>
      </p:pic>
      <p:sp>
        <p:nvSpPr>
          <p:cNvPr id="4" name="灯片编号占位符 3"/>
          <p:cNvSpPr>
            <a:spLocks noGrp="1"/>
          </p:cNvSpPr>
          <p:nvPr>
            <p:ph type="sldNum" sz="quarter" idx="12"/>
          </p:nvPr>
        </p:nvSpPr>
        <p:spPr/>
        <p:txBody>
          <a:bodyPr/>
          <a:lstStyle/>
          <a:p>
            <a:fld id="{C28EF05F-7CD3-473C-B0C7-34AD733DCAD5}" type="slidenum">
              <a:rPr lang="zh-CN" altLang="en-US" smtClean="0"/>
              <a:t>5</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Introduction</a:t>
            </a: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949171"/>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DAQ system for JNE</a:t>
            </a:r>
          </a:p>
          <a:p>
            <a:pPr marL="914400" lvl="1" indent="-457200">
              <a:lnSpc>
                <a:spcPct val="120000"/>
              </a:lnSpc>
              <a:buFont typeface="Arial" panose="020B0604020202020204" pitchFamily="34" charset="0"/>
              <a:buChar char="•"/>
            </a:pPr>
            <a:endParaRPr lang="en-US" altLang="zh-CN" sz="2400" b="1" dirty="0">
              <a:latin typeface="+mj-lt"/>
              <a:cs typeface="Times New Roman" panose="02020603050405020304" pitchFamily="18" charset="0"/>
            </a:endParaRPr>
          </a:p>
        </p:txBody>
      </p:sp>
      <p:pic>
        <p:nvPicPr>
          <p:cNvPr id="2" name="图片 1">
            <a:extLst>
              <a:ext uri="{FF2B5EF4-FFF2-40B4-BE49-F238E27FC236}">
                <a16:creationId xmlns:a16="http://schemas.microsoft.com/office/drawing/2014/main" id="{21C75B95-41EE-F775-D517-6603180C153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24690" y="1799442"/>
            <a:ext cx="2678568" cy="3600000"/>
          </a:xfrm>
          <a:prstGeom prst="rect">
            <a:avLst/>
          </a:prstGeom>
          <a:noFill/>
        </p:spPr>
      </p:pic>
      <p:pic>
        <p:nvPicPr>
          <p:cNvPr id="3" name="图片 2">
            <a:extLst>
              <a:ext uri="{FF2B5EF4-FFF2-40B4-BE49-F238E27FC236}">
                <a16:creationId xmlns:a16="http://schemas.microsoft.com/office/drawing/2014/main" id="{82A85DFD-28D9-8321-EACE-2955529182F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99709" y="186252"/>
            <a:ext cx="2025754" cy="3600000"/>
          </a:xfrm>
          <a:prstGeom prst="rect">
            <a:avLst/>
          </a:prstGeom>
          <a:noFill/>
          <a:ln>
            <a:noFill/>
          </a:ln>
        </p:spPr>
      </p:pic>
      <p:pic>
        <p:nvPicPr>
          <p:cNvPr id="6" name="图片 5">
            <a:extLst>
              <a:ext uri="{FF2B5EF4-FFF2-40B4-BE49-F238E27FC236}">
                <a16:creationId xmlns:a16="http://schemas.microsoft.com/office/drawing/2014/main" id="{8A378F68-9C1E-FA43-7281-D4B880E70AD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84371" y="4852652"/>
            <a:ext cx="2678400" cy="2005348"/>
          </a:xfrm>
          <a:prstGeom prst="rect">
            <a:avLst/>
          </a:prstGeom>
          <a:noFill/>
        </p:spPr>
      </p:pic>
      <p:pic>
        <p:nvPicPr>
          <p:cNvPr id="7" name="图片 6">
            <a:extLst>
              <a:ext uri="{FF2B5EF4-FFF2-40B4-BE49-F238E27FC236}">
                <a16:creationId xmlns:a16="http://schemas.microsoft.com/office/drawing/2014/main" id="{66CBF996-C047-54A5-96FD-9FA89A56920E}"/>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14503" y="4849101"/>
            <a:ext cx="2678203" cy="2005200"/>
          </a:xfrm>
          <a:prstGeom prst="rect">
            <a:avLst/>
          </a:prstGeom>
          <a:noFill/>
          <a:ln>
            <a:noFill/>
          </a:ln>
        </p:spPr>
      </p:pic>
      <p:cxnSp>
        <p:nvCxnSpPr>
          <p:cNvPr id="13" name="直接箭头连接符 12">
            <a:extLst>
              <a:ext uri="{FF2B5EF4-FFF2-40B4-BE49-F238E27FC236}">
                <a16:creationId xmlns:a16="http://schemas.microsoft.com/office/drawing/2014/main" id="{D8FB6548-0A60-C6AB-FD8A-C8EB79331FA9}"/>
              </a:ext>
            </a:extLst>
          </p:cNvPr>
          <p:cNvCxnSpPr>
            <a:cxnSpLocks/>
          </p:cNvCxnSpPr>
          <p:nvPr/>
        </p:nvCxnSpPr>
        <p:spPr>
          <a:xfrm flipV="1">
            <a:off x="4853604" y="3926424"/>
            <a:ext cx="97774" cy="919127"/>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直接箭头连接符 13">
            <a:extLst>
              <a:ext uri="{FF2B5EF4-FFF2-40B4-BE49-F238E27FC236}">
                <a16:creationId xmlns:a16="http://schemas.microsoft.com/office/drawing/2014/main" id="{3ACB1565-5DB0-5457-79C8-ABC4451E16C3}"/>
              </a:ext>
            </a:extLst>
          </p:cNvPr>
          <p:cNvCxnSpPr>
            <a:cxnSpLocks/>
            <a:stCxn id="6" idx="0"/>
          </p:cNvCxnSpPr>
          <p:nvPr/>
        </p:nvCxnSpPr>
        <p:spPr>
          <a:xfrm flipH="1" flipV="1">
            <a:off x="6561658" y="4038957"/>
            <a:ext cx="2661913" cy="81369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BE30B58F-7951-A9EC-1B77-E69766387AE4}"/>
              </a:ext>
            </a:extLst>
          </p:cNvPr>
          <p:cNvCxnSpPr>
            <a:cxnSpLocks/>
          </p:cNvCxnSpPr>
          <p:nvPr/>
        </p:nvCxnSpPr>
        <p:spPr>
          <a:xfrm flipH="1">
            <a:off x="6289045" y="1378347"/>
            <a:ext cx="3030053" cy="84219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1094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6</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Hardware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6713945" cy="2721964"/>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Tsinghua DAQ system for JNE</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1 compact PCI Chassis </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6 DAQ board with 36 ADCs (13-bit / 1GSPS)</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1 Trigger and clock distribution board</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1 Backplane board</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1 PCIe board Xilinx </a:t>
            </a:r>
            <a:r>
              <a:rPr lang="en-US" altLang="zh-CN" sz="2400" b="1" dirty="0" err="1">
                <a:latin typeface="+mj-lt"/>
                <a:cs typeface="Times New Roman" panose="02020603050405020304" pitchFamily="18" charset="0"/>
              </a:rPr>
              <a:t>Alveo</a:t>
            </a:r>
            <a:r>
              <a:rPr lang="en-US" altLang="zh-CN" sz="2400" b="1" dirty="0">
                <a:latin typeface="+mj-lt"/>
                <a:cs typeface="Times New Roman" panose="02020603050405020304" pitchFamily="18" charset="0"/>
              </a:rPr>
              <a:t> U200</a:t>
            </a:r>
          </a:p>
        </p:txBody>
      </p:sp>
      <p:pic>
        <p:nvPicPr>
          <p:cNvPr id="6" name="图片 5">
            <a:extLst>
              <a:ext uri="{FF2B5EF4-FFF2-40B4-BE49-F238E27FC236}">
                <a16:creationId xmlns:a16="http://schemas.microsoft.com/office/drawing/2014/main" id="{8BED54DD-49ED-00D5-E23D-D60D53D092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45934" y="2832417"/>
            <a:ext cx="5265734" cy="3943431"/>
          </a:xfrm>
          <a:prstGeom prst="rect">
            <a:avLst/>
          </a:prstGeom>
        </p:spPr>
      </p:pic>
      <p:pic>
        <p:nvPicPr>
          <p:cNvPr id="12" name="图片 11">
            <a:extLst>
              <a:ext uri="{FF2B5EF4-FFF2-40B4-BE49-F238E27FC236}">
                <a16:creationId xmlns:a16="http://schemas.microsoft.com/office/drawing/2014/main" id="{1635D097-CB5F-7A2A-1627-1BA1AB28B22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627" y="3658912"/>
            <a:ext cx="6170910" cy="2880000"/>
          </a:xfrm>
          <a:prstGeom prst="rect">
            <a:avLst/>
          </a:prstGeom>
          <a:noFill/>
          <a:ln>
            <a:noFill/>
          </a:ln>
        </p:spPr>
      </p:pic>
    </p:spTree>
    <p:extLst>
      <p:ext uri="{BB962C8B-B14F-4D97-AF65-F5344CB8AC3E}">
        <p14:creationId xmlns:p14="http://schemas.microsoft.com/office/powerpoint/2010/main" val="3273536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7</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Hardware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949171"/>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Tsinghua DAQ system</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Board of DAQ</a:t>
            </a:r>
          </a:p>
        </p:txBody>
      </p:sp>
      <p:pic>
        <p:nvPicPr>
          <p:cNvPr id="3" name="图片 2">
            <a:extLst>
              <a:ext uri="{FF2B5EF4-FFF2-40B4-BE49-F238E27FC236}">
                <a16:creationId xmlns:a16="http://schemas.microsoft.com/office/drawing/2014/main" id="{45504F3B-3AF4-A2B6-28A5-0E59883BDD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4436" y="1941666"/>
            <a:ext cx="3418748" cy="4320000"/>
          </a:xfrm>
          <a:prstGeom prst="rect">
            <a:avLst/>
          </a:prstGeom>
        </p:spPr>
      </p:pic>
      <p:pic>
        <p:nvPicPr>
          <p:cNvPr id="7" name="图片 6">
            <a:extLst>
              <a:ext uri="{FF2B5EF4-FFF2-40B4-BE49-F238E27FC236}">
                <a16:creationId xmlns:a16="http://schemas.microsoft.com/office/drawing/2014/main" id="{E31D8347-F543-5934-5649-F9590D8B7DC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84434" y="1941666"/>
            <a:ext cx="3830002" cy="4320000"/>
          </a:xfrm>
          <a:prstGeom prst="rect">
            <a:avLst/>
          </a:prstGeom>
        </p:spPr>
      </p:pic>
      <p:graphicFrame>
        <p:nvGraphicFramePr>
          <p:cNvPr id="9" name="表格 8">
            <a:extLst>
              <a:ext uri="{FF2B5EF4-FFF2-40B4-BE49-F238E27FC236}">
                <a16:creationId xmlns:a16="http://schemas.microsoft.com/office/drawing/2014/main" id="{5ED6C1ED-3AB3-FE5C-C96B-E9361524A738}"/>
              </a:ext>
            </a:extLst>
          </p:cNvPr>
          <p:cNvGraphicFramePr>
            <a:graphicFrameLocks noGrp="1"/>
          </p:cNvGraphicFramePr>
          <p:nvPr>
            <p:extLst>
              <p:ext uri="{D42A27DB-BD31-4B8C-83A1-F6EECF244321}">
                <p14:modId xmlns:p14="http://schemas.microsoft.com/office/powerpoint/2010/main" val="241154816"/>
              </p:ext>
            </p:extLst>
          </p:nvPr>
        </p:nvGraphicFramePr>
        <p:xfrm>
          <a:off x="483024" y="2053059"/>
          <a:ext cx="3916307" cy="4425248"/>
        </p:xfrm>
        <a:graphic>
          <a:graphicData uri="http://schemas.openxmlformats.org/drawingml/2006/table">
            <a:tbl>
              <a:tblPr firstRow="1" firstCol="1" bandRow="1"/>
              <a:tblGrid>
                <a:gridCol w="1353295">
                  <a:extLst>
                    <a:ext uri="{9D8B030D-6E8A-4147-A177-3AD203B41FA5}">
                      <a16:colId xmlns:a16="http://schemas.microsoft.com/office/drawing/2014/main" val="1305549991"/>
                    </a:ext>
                  </a:extLst>
                </a:gridCol>
                <a:gridCol w="2563012">
                  <a:extLst>
                    <a:ext uri="{9D8B030D-6E8A-4147-A177-3AD203B41FA5}">
                      <a16:colId xmlns:a16="http://schemas.microsoft.com/office/drawing/2014/main" val="979573864"/>
                    </a:ext>
                  </a:extLst>
                </a:gridCol>
              </a:tblGrid>
              <a:tr h="47565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Channel</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altLang="zh-CN"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6</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562873"/>
                  </a:ext>
                </a:extLst>
              </a:tr>
              <a:tr h="42464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ADC</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1 </a:t>
                      </a:r>
                      <a:r>
                        <a:rPr lang="en-US" alt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GSPS 13-bit</a:t>
                      </a:r>
                      <a:endParaRPr 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4879366"/>
                  </a:ext>
                </a:extLst>
              </a:tr>
              <a:tr h="457431">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a:solidFill>
                            <a:srgbClr val="000000"/>
                          </a:solidFill>
                          <a:effectLst/>
                          <a:latin typeface="Arial" panose="020B0604020202020204" pitchFamily="34" charset="0"/>
                          <a:ea typeface="宋体" panose="02010600030101010101" pitchFamily="2" charset="-122"/>
                          <a:cs typeface="Arial" panose="020B0604020202020204" pitchFamily="34" charset="0"/>
                        </a:rPr>
                        <a:t>ADC name</a:t>
                      </a:r>
                      <a:endParaRPr lang="zh-CN" sz="1400" b="1">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altLang="zh-CN"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ADC13B1G</a:t>
                      </a:r>
                      <a:r>
                        <a:rPr lang="en-US" altLang="zh-CN"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 (Tsinghua ASIC)</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1110448"/>
                  </a:ext>
                </a:extLst>
              </a:tr>
              <a:tr h="5180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a:solidFill>
                            <a:srgbClr val="000000"/>
                          </a:solidFill>
                          <a:effectLst/>
                          <a:latin typeface="Arial" panose="020B0604020202020204" pitchFamily="34" charset="0"/>
                          <a:ea typeface="宋体" panose="02010600030101010101" pitchFamily="2" charset="-122"/>
                          <a:cs typeface="Arial" panose="020B0604020202020204" pitchFamily="34" charset="0"/>
                        </a:rPr>
                        <a:t>Analog Input (Full-Scale)</a:t>
                      </a:r>
                      <a:endParaRPr lang="zh-CN" sz="1400" b="1">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1.3 </a:t>
                      </a:r>
                      <a:r>
                        <a:rPr lang="en-US" sz="1400" b="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Vpp</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5324825"/>
                  </a:ext>
                </a:extLst>
              </a:tr>
              <a:tr h="10360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ADC ENOB Measurement </a:t>
                      </a:r>
                    </a:p>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 10 MHz</a:t>
                      </a:r>
                      <a:r>
                        <a:rPr lang="en-US"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 </a:t>
                      </a: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(bit)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&gt; 9.8</a:t>
                      </a:r>
                      <a:endParaRPr 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4691137"/>
                  </a:ext>
                </a:extLst>
              </a:tr>
              <a:tr h="477409">
                <a:tc>
                  <a:txBody>
                    <a:body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Buffer</a:t>
                      </a:r>
                      <a:r>
                        <a:rPr lang="en-US"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 </a:t>
                      </a:r>
                      <a:endPar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alt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4 </a:t>
                      </a:r>
                      <a:r>
                        <a:rPr lang="en-US" altLang="zh-CN" sz="1400" b="1" dirty="0" err="1">
                          <a:solidFill>
                            <a:srgbClr val="FF3300"/>
                          </a:solidFill>
                          <a:effectLst/>
                          <a:latin typeface="Arial" panose="020B0604020202020204" pitchFamily="34" charset="0"/>
                          <a:ea typeface="宋体" panose="02010600030101010101" pitchFamily="2" charset="-122"/>
                          <a:cs typeface="Arial" panose="020B0604020202020204" pitchFamily="34" charset="0"/>
                        </a:rPr>
                        <a:t>GBytes</a:t>
                      </a:r>
                      <a:r>
                        <a:rPr lang="en-US" alt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 DDR3</a:t>
                      </a:r>
                      <a:endParaRPr lang="zh-CN"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7277138"/>
                  </a:ext>
                </a:extLst>
              </a:tr>
              <a:tr h="5180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Processor</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altLang="zh-CN"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XC7K325T-FFG900</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592091789"/>
                  </a:ext>
                </a:extLst>
              </a:tr>
              <a:tr h="5180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Data Transfer Rate (</a:t>
                      </a:r>
                      <a:r>
                        <a:rPr lang="en-US" sz="1400" b="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G</a:t>
                      </a:r>
                      <a:r>
                        <a:rPr lang="en-US" altLang="zh-CN" sz="1400" b="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bps</a:t>
                      </a: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en-US"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~10 (</a:t>
                      </a:r>
                      <a:r>
                        <a:rPr lang="en-US" sz="1400" b="1" dirty="0" err="1">
                          <a:solidFill>
                            <a:srgbClr val="FF3300"/>
                          </a:solidFill>
                          <a:effectLst/>
                          <a:latin typeface="Arial" panose="020B0604020202020204" pitchFamily="34" charset="0"/>
                          <a:ea typeface="宋体" panose="02010600030101010101" pitchFamily="2" charset="-122"/>
                          <a:cs typeface="Arial" panose="020B0604020202020204" pitchFamily="34" charset="0"/>
                        </a:rPr>
                        <a:t>BackPlane</a:t>
                      </a:r>
                      <a:r>
                        <a:rPr lang="en-US"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 10Gbps)</a:t>
                      </a:r>
                    </a:p>
                    <a:p>
                      <a:pPr algn="ctr">
                        <a:spcAft>
                          <a:spcPts val="0"/>
                        </a:spcAft>
                      </a:pPr>
                      <a:r>
                        <a:rPr lang="en-US" sz="1400" b="1" dirty="0">
                          <a:solidFill>
                            <a:srgbClr val="FF3300"/>
                          </a:solidFill>
                          <a:effectLst/>
                          <a:latin typeface="Arial" panose="020B0604020202020204" pitchFamily="34" charset="0"/>
                          <a:ea typeface="宋体" panose="02010600030101010101" pitchFamily="2" charset="-122"/>
                          <a:cs typeface="Arial" panose="020B0604020202020204" pitchFamily="34" charset="0"/>
                        </a:rPr>
                        <a:t>~40 (QSFP Fiber)</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3406133"/>
                  </a:ext>
                </a:extLst>
              </a:tr>
            </a:tbl>
          </a:graphicData>
        </a:graphic>
      </p:graphicFrame>
    </p:spTree>
    <p:extLst>
      <p:ext uri="{BB962C8B-B14F-4D97-AF65-F5344CB8AC3E}">
        <p14:creationId xmlns:p14="http://schemas.microsoft.com/office/powerpoint/2010/main" val="2935279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8</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Hardware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949171"/>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Tsinghua DAQ system</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Board of Trigger and Clock distribution</a:t>
            </a:r>
          </a:p>
        </p:txBody>
      </p:sp>
      <p:graphicFrame>
        <p:nvGraphicFramePr>
          <p:cNvPr id="2" name="表格 1">
            <a:extLst>
              <a:ext uri="{FF2B5EF4-FFF2-40B4-BE49-F238E27FC236}">
                <a16:creationId xmlns:a16="http://schemas.microsoft.com/office/drawing/2014/main" id="{5C0C91D7-018E-64FA-32EF-F3E151BD2C74}"/>
              </a:ext>
            </a:extLst>
          </p:cNvPr>
          <p:cNvGraphicFramePr>
            <a:graphicFrameLocks noGrp="1"/>
          </p:cNvGraphicFramePr>
          <p:nvPr>
            <p:extLst>
              <p:ext uri="{D42A27DB-BD31-4B8C-83A1-F6EECF244321}">
                <p14:modId xmlns:p14="http://schemas.microsoft.com/office/powerpoint/2010/main" val="4094716556"/>
              </p:ext>
            </p:extLst>
          </p:nvPr>
        </p:nvGraphicFramePr>
        <p:xfrm>
          <a:off x="281214" y="2534945"/>
          <a:ext cx="4912702" cy="2580175"/>
        </p:xfrm>
        <a:graphic>
          <a:graphicData uri="http://schemas.openxmlformats.org/drawingml/2006/table">
            <a:tbl>
              <a:tblPr firstRow="1" firstCol="1" bandRow="1"/>
              <a:tblGrid>
                <a:gridCol w="2705950">
                  <a:extLst>
                    <a:ext uri="{9D8B030D-6E8A-4147-A177-3AD203B41FA5}">
                      <a16:colId xmlns:a16="http://schemas.microsoft.com/office/drawing/2014/main" val="1305549991"/>
                    </a:ext>
                  </a:extLst>
                </a:gridCol>
                <a:gridCol w="2206752">
                  <a:extLst>
                    <a:ext uri="{9D8B030D-6E8A-4147-A177-3AD203B41FA5}">
                      <a16:colId xmlns:a16="http://schemas.microsoft.com/office/drawing/2014/main" val="979573864"/>
                    </a:ext>
                  </a:extLst>
                </a:gridCol>
              </a:tblGrid>
              <a:tr h="754892">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effectLst/>
                          <a:latin typeface="Arial" panose="020B0604020202020204" pitchFamily="34" charset="0"/>
                          <a:ea typeface="宋体" panose="02010600030101010101" pitchFamily="2" charset="-122"/>
                          <a:cs typeface="Arial" panose="020B0604020202020204" pitchFamily="34" charset="0"/>
                        </a:rPr>
                        <a:t>Data Transfer Rate(</a:t>
                      </a:r>
                      <a:r>
                        <a:rPr lang="en-US" altLang="zh-CN" sz="1400" b="1" dirty="0" err="1">
                          <a:effectLst/>
                          <a:latin typeface="Arial" panose="020B0604020202020204" pitchFamily="34" charset="0"/>
                          <a:ea typeface="宋体" panose="02010600030101010101" pitchFamily="2" charset="-122"/>
                          <a:cs typeface="Arial" panose="020B0604020202020204" pitchFamily="34" charset="0"/>
                        </a:rPr>
                        <a:t>Gbps</a:t>
                      </a:r>
                      <a:r>
                        <a:rPr lang="en-US" altLang="zh-CN" sz="1400" b="1" dirty="0">
                          <a:effectLst/>
                          <a:latin typeface="Arial" panose="020B0604020202020204" pitchFamily="34" charset="0"/>
                          <a:ea typeface="宋体" panose="02010600030101010101" pitchFamily="2" charset="-122"/>
                          <a:cs typeface="Arial" panose="020B0604020202020204" pitchFamily="34" charset="0"/>
                        </a:rPr>
                        <a:t>)</a:t>
                      </a:r>
                    </a:p>
                    <a:p>
                      <a:pPr algn="ctr">
                        <a:spcAft>
                          <a:spcPts val="0"/>
                        </a:spcAft>
                      </a:pPr>
                      <a:r>
                        <a:rPr lang="en-US" altLang="zh-CN" sz="1400" b="1" dirty="0">
                          <a:effectLst/>
                          <a:latin typeface="Arial" panose="020B0604020202020204" pitchFamily="34" charset="0"/>
                          <a:ea typeface="宋体" panose="02010600030101010101" pitchFamily="2" charset="-122"/>
                          <a:cs typeface="Arial" panose="020B0604020202020204" pitchFamily="34" charset="0"/>
                        </a:rPr>
                        <a:t>[To Each DAQ Board]</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10</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562873"/>
                  </a:ext>
                </a:extLst>
              </a:tr>
              <a:tr h="754892">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Data</a:t>
                      </a:r>
                      <a:r>
                        <a:rPr lang="en-US" altLang="zh-CN"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 Transfer Rate(</a:t>
                      </a:r>
                      <a:r>
                        <a:rPr lang="en-US" altLang="zh-CN" sz="1400" b="1" baseline="0"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Gbps</a:t>
                      </a:r>
                      <a:r>
                        <a:rPr lang="en-US" altLang="zh-CN"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a:t>
                      </a:r>
                    </a:p>
                    <a:p>
                      <a:pPr algn="ctr">
                        <a:spcAft>
                          <a:spcPts val="0"/>
                        </a:spcAft>
                      </a:pPr>
                      <a:r>
                        <a:rPr lang="en-US" altLang="zh-CN" sz="1400" b="1" baseline="0" dirty="0">
                          <a:solidFill>
                            <a:srgbClr val="000000"/>
                          </a:solidFill>
                          <a:effectLst/>
                          <a:latin typeface="Arial" panose="020B0604020202020204" pitchFamily="34" charset="0"/>
                          <a:ea typeface="宋体" panose="02010600030101010101" pitchFamily="2" charset="-122"/>
                          <a:cs typeface="Arial" panose="020B0604020202020204" pitchFamily="34" charset="0"/>
                        </a:rPr>
                        <a:t>[Upstream]</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baseline="0" dirty="0">
                          <a:effectLst/>
                          <a:latin typeface="Arial" panose="020B0604020202020204" pitchFamily="34" charset="0"/>
                          <a:ea typeface="宋体" panose="02010600030101010101" pitchFamily="2" charset="-122"/>
                          <a:cs typeface="Arial" panose="020B0604020202020204" pitchFamily="34" charset="0"/>
                        </a:rPr>
                        <a:t>80 (max)</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54879366"/>
                  </a:ext>
                </a:extLst>
              </a:tr>
              <a:tr h="429084">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effectLst/>
                          <a:latin typeface="Arial" panose="020B0604020202020204" pitchFamily="34" charset="0"/>
                          <a:ea typeface="宋体" panose="02010600030101010101" pitchFamily="2" charset="-122"/>
                          <a:cs typeface="Arial" panose="020B0604020202020204" pitchFamily="34" charset="0"/>
                        </a:rPr>
                        <a:t>Clock</a:t>
                      </a:r>
                      <a:r>
                        <a:rPr lang="en-US" altLang="zh-CN" sz="1400" b="1" baseline="0" dirty="0">
                          <a:effectLst/>
                          <a:latin typeface="Arial" panose="020B0604020202020204" pitchFamily="34" charset="0"/>
                          <a:ea typeface="宋体" panose="02010600030101010101" pitchFamily="2" charset="-122"/>
                          <a:cs typeface="Arial" panose="020B0604020202020204" pitchFamily="34" charset="0"/>
                        </a:rPr>
                        <a:t> </a:t>
                      </a:r>
                      <a:r>
                        <a:rPr lang="en-US" altLang="zh-CN" sz="1400" b="1" baseline="0" dirty="0" err="1">
                          <a:effectLst/>
                          <a:latin typeface="Arial" panose="020B0604020202020204" pitchFamily="34" charset="0"/>
                          <a:ea typeface="宋体" panose="02010600030101010101" pitchFamily="2" charset="-122"/>
                          <a:cs typeface="Arial" panose="020B0604020202020204" pitchFamily="34" charset="0"/>
                        </a:rPr>
                        <a:t>Fanout</a:t>
                      </a:r>
                      <a:r>
                        <a:rPr lang="en-US" altLang="zh-CN" sz="1400" b="1" baseline="0" dirty="0">
                          <a:effectLst/>
                          <a:latin typeface="Arial" panose="020B0604020202020204" pitchFamily="34" charset="0"/>
                          <a:ea typeface="宋体" panose="02010600030101010101" pitchFamily="2" charset="-122"/>
                          <a:cs typeface="Arial" panose="020B0604020202020204" pitchFamily="34" charset="0"/>
                        </a:rPr>
                        <a:t> Channels</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effectLst/>
                          <a:latin typeface="Arial" panose="020B0604020202020204" pitchFamily="34" charset="0"/>
                          <a:ea typeface="宋体" panose="02010600030101010101" pitchFamily="2" charset="-122"/>
                          <a:cs typeface="Arial" panose="020B0604020202020204" pitchFamily="34" charset="0"/>
                        </a:rPr>
                        <a:t>8 (125MHz)</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5324825"/>
                  </a:ext>
                </a:extLst>
              </a:tr>
              <a:tr h="641307">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PPS </a:t>
                      </a:r>
                      <a:r>
                        <a:rPr lang="en-US" sz="1400" b="1" dirty="0" err="1">
                          <a:solidFill>
                            <a:srgbClr val="000000"/>
                          </a:solidFill>
                          <a:effectLst/>
                          <a:latin typeface="Arial" panose="020B0604020202020204" pitchFamily="34" charset="0"/>
                          <a:ea typeface="宋体" panose="02010600030101010101" pitchFamily="2" charset="-122"/>
                          <a:cs typeface="Arial" panose="020B0604020202020204" pitchFamily="34" charset="0"/>
                        </a:rPr>
                        <a:t>Fanout</a:t>
                      </a:r>
                      <a:r>
                        <a:rPr lang="en-US" sz="1400" b="1" dirty="0">
                          <a:solidFill>
                            <a:srgbClr val="000000"/>
                          </a:solidFill>
                          <a:effectLst/>
                          <a:latin typeface="Arial" panose="020B0604020202020204" pitchFamily="34" charset="0"/>
                          <a:ea typeface="宋体" panose="02010600030101010101" pitchFamily="2" charset="-122"/>
                          <a:cs typeface="Arial" panose="020B0604020202020204" pitchFamily="34" charset="0"/>
                        </a:rPr>
                        <a:t> Channels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onsolas"/>
                          <a:ea typeface="黑体"/>
                        </a:defRPr>
                      </a:lvl1pPr>
                      <a:lvl2pPr marL="457200" algn="l" defTabSz="914400" rtl="0" eaLnBrk="1" latinLnBrk="0" hangingPunct="1">
                        <a:defRPr sz="1800" kern="1200">
                          <a:solidFill>
                            <a:schemeClr val="tx1"/>
                          </a:solidFill>
                          <a:latin typeface="Consolas"/>
                          <a:ea typeface="黑体"/>
                        </a:defRPr>
                      </a:lvl2pPr>
                      <a:lvl3pPr marL="914400" algn="l" defTabSz="914400" rtl="0" eaLnBrk="1" latinLnBrk="0" hangingPunct="1">
                        <a:defRPr sz="1800" kern="1200">
                          <a:solidFill>
                            <a:schemeClr val="tx1"/>
                          </a:solidFill>
                          <a:latin typeface="Consolas"/>
                          <a:ea typeface="黑体"/>
                        </a:defRPr>
                      </a:lvl3pPr>
                      <a:lvl4pPr marL="1371600" algn="l" defTabSz="914400" rtl="0" eaLnBrk="1" latinLnBrk="0" hangingPunct="1">
                        <a:defRPr sz="1800" kern="1200">
                          <a:solidFill>
                            <a:schemeClr val="tx1"/>
                          </a:solidFill>
                          <a:latin typeface="Consolas"/>
                          <a:ea typeface="黑体"/>
                        </a:defRPr>
                      </a:lvl4pPr>
                      <a:lvl5pPr marL="1828800" algn="l" defTabSz="914400" rtl="0" eaLnBrk="1" latinLnBrk="0" hangingPunct="1">
                        <a:defRPr sz="1800" kern="1200">
                          <a:solidFill>
                            <a:schemeClr val="tx1"/>
                          </a:solidFill>
                          <a:latin typeface="Consolas"/>
                          <a:ea typeface="黑体"/>
                        </a:defRPr>
                      </a:lvl5pPr>
                      <a:lvl6pPr marL="2286000" algn="l" defTabSz="914400" rtl="0" eaLnBrk="1" latinLnBrk="0" hangingPunct="1">
                        <a:defRPr sz="1800" kern="1200">
                          <a:solidFill>
                            <a:schemeClr val="tx1"/>
                          </a:solidFill>
                          <a:latin typeface="Consolas"/>
                          <a:ea typeface="黑体"/>
                        </a:defRPr>
                      </a:lvl6pPr>
                      <a:lvl7pPr marL="2743200" algn="l" defTabSz="914400" rtl="0" eaLnBrk="1" latinLnBrk="0" hangingPunct="1">
                        <a:defRPr sz="1800" kern="1200">
                          <a:solidFill>
                            <a:schemeClr val="tx1"/>
                          </a:solidFill>
                          <a:latin typeface="Consolas"/>
                          <a:ea typeface="黑体"/>
                        </a:defRPr>
                      </a:lvl7pPr>
                      <a:lvl8pPr marL="3200400" algn="l" defTabSz="914400" rtl="0" eaLnBrk="1" latinLnBrk="0" hangingPunct="1">
                        <a:defRPr sz="1800" kern="1200">
                          <a:solidFill>
                            <a:schemeClr val="tx1"/>
                          </a:solidFill>
                          <a:latin typeface="Consolas"/>
                          <a:ea typeface="黑体"/>
                        </a:defRPr>
                      </a:lvl8pPr>
                      <a:lvl9pPr marL="3657600" algn="l" defTabSz="914400" rtl="0" eaLnBrk="1" latinLnBrk="0" hangingPunct="1">
                        <a:defRPr sz="1800" kern="1200">
                          <a:solidFill>
                            <a:schemeClr val="tx1"/>
                          </a:solidFill>
                          <a:latin typeface="Consolas"/>
                          <a:ea typeface="黑体"/>
                        </a:defRPr>
                      </a:lvl9pPr>
                    </a:lstStyle>
                    <a:p>
                      <a:pPr algn="ctr">
                        <a:spcAft>
                          <a:spcPts val="0"/>
                        </a:spcAft>
                      </a:pPr>
                      <a:r>
                        <a:rPr lang="en-US" altLang="zh-CN" sz="1400" b="1" dirty="0">
                          <a:effectLst/>
                          <a:latin typeface="Arial" panose="020B0604020202020204" pitchFamily="34" charset="0"/>
                          <a:ea typeface="宋体" panose="02010600030101010101" pitchFamily="2" charset="-122"/>
                          <a:cs typeface="Arial" panose="020B0604020202020204" pitchFamily="34" charset="0"/>
                        </a:rPr>
                        <a:t>8 (1Hz + TAI </a:t>
                      </a:r>
                      <a:r>
                        <a:rPr lang="en-US" altLang="zh-CN" sz="1400" b="1" dirty="0" err="1">
                          <a:effectLst/>
                          <a:latin typeface="Arial" panose="020B0604020202020204" pitchFamily="34" charset="0"/>
                          <a:ea typeface="宋体" panose="02010600030101010101" pitchFamily="2" charset="-122"/>
                          <a:cs typeface="Arial" panose="020B0604020202020204" pitchFamily="34" charset="0"/>
                        </a:rPr>
                        <a:t>Time</a:t>
                      </a:r>
                      <a:r>
                        <a:rPr lang="en-US" altLang="zh-CN" sz="1400" b="1" baseline="0" dirty="0" err="1">
                          <a:effectLst/>
                          <a:latin typeface="Arial" panose="020B0604020202020204" pitchFamily="34" charset="0"/>
                          <a:ea typeface="宋体" panose="02010600030101010101" pitchFamily="2" charset="-122"/>
                          <a:cs typeface="Arial" panose="020B0604020202020204" pitchFamily="34" charset="0"/>
                        </a:rPr>
                        <a:t>Stamp</a:t>
                      </a:r>
                      <a:r>
                        <a:rPr lang="en-US" altLang="zh-CN" sz="1400" b="1" dirty="0">
                          <a:effectLst/>
                          <a:latin typeface="Arial" panose="020B0604020202020204" pitchFamily="34" charset="0"/>
                          <a:ea typeface="宋体" panose="02010600030101010101" pitchFamily="2" charset="-122"/>
                          <a:cs typeface="Arial" panose="020B0604020202020204" pitchFamily="34" charset="0"/>
                        </a:rPr>
                        <a:t>)</a:t>
                      </a:r>
                      <a:endParaRPr lang="zh-CN" sz="1400" b="1" dirty="0">
                        <a:effectLst/>
                        <a:latin typeface="Arial" panose="020B0604020202020204" pitchFamily="34" charset="0"/>
                        <a:ea typeface="宋体" panose="02010600030101010101" pitchFamily="2" charset="-122"/>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4691137"/>
                  </a:ext>
                </a:extLst>
              </a:tr>
            </a:tbl>
          </a:graphicData>
        </a:graphic>
      </p:graphicFrame>
      <p:pic>
        <p:nvPicPr>
          <p:cNvPr id="12" name="图片 11">
            <a:extLst>
              <a:ext uri="{FF2B5EF4-FFF2-40B4-BE49-F238E27FC236}">
                <a16:creationId xmlns:a16="http://schemas.microsoft.com/office/drawing/2014/main" id="{9C1250E1-4796-5D17-4D09-D52FBB7BCB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0354" y="1462914"/>
            <a:ext cx="5907578" cy="4320000"/>
          </a:xfrm>
          <a:prstGeom prst="rect">
            <a:avLst/>
          </a:prstGeom>
        </p:spPr>
      </p:pic>
    </p:spTree>
    <p:extLst>
      <p:ext uri="{BB962C8B-B14F-4D97-AF65-F5344CB8AC3E}">
        <p14:creationId xmlns:p14="http://schemas.microsoft.com/office/powerpoint/2010/main" val="13123907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C28EF05F-7CD3-473C-B0C7-34AD733DCAD5}" type="slidenum">
              <a:rPr lang="zh-CN" altLang="en-US" smtClean="0"/>
              <a:t>9</a:t>
            </a:fld>
            <a:endParaRPr lang="zh-CN" altLang="en-US"/>
          </a:p>
        </p:txBody>
      </p:sp>
      <p:sp>
        <p:nvSpPr>
          <p:cNvPr id="8" name="标题 1"/>
          <p:cNvSpPr>
            <a:spLocks noGrp="1"/>
          </p:cNvSpPr>
          <p:nvPr>
            <p:ph type="title"/>
          </p:nvPr>
        </p:nvSpPr>
        <p:spPr>
          <a:xfrm>
            <a:off x="124690" y="3699"/>
            <a:ext cx="9818255" cy="757382"/>
          </a:xfrm>
        </p:spPr>
        <p:txBody>
          <a:bodyPr>
            <a:normAutofit/>
          </a:bodyPr>
          <a:lstStyle/>
          <a:p>
            <a:r>
              <a:rPr lang="en-US" altLang="zh-CN" sz="3600" b="1" dirty="0">
                <a:solidFill>
                  <a:srgbClr val="002060"/>
                </a:solidFill>
                <a:cs typeface="Times New Roman" panose="02020603050405020304" pitchFamily="18" charset="0"/>
              </a:rPr>
              <a:t>Hardware design</a:t>
            </a:r>
          </a:p>
        </p:txBody>
      </p:sp>
      <p:sp>
        <p:nvSpPr>
          <p:cNvPr id="10" name="文本框 9"/>
          <p:cNvSpPr txBox="1"/>
          <p:nvPr/>
        </p:nvSpPr>
        <p:spPr>
          <a:xfrm>
            <a:off x="226288" y="761081"/>
            <a:ext cx="12191999" cy="4142673"/>
          </a:xfrm>
          <a:prstGeom prst="rect">
            <a:avLst/>
          </a:prstGeom>
          <a:noFill/>
        </p:spPr>
        <p:txBody>
          <a:bodyPr wrap="square" rtlCol="0">
            <a:spAutoFit/>
          </a:bodyPr>
          <a:lstStyle/>
          <a:p>
            <a:pPr marL="914400" lvl="1" indent="-457200">
              <a:lnSpc>
                <a:spcPct val="120000"/>
              </a:lnSpc>
              <a:buFont typeface="Calibri" panose="020F0502020204030204" pitchFamily="34" charset="0"/>
              <a:buChar char="-"/>
            </a:pPr>
            <a:endParaRPr lang="en-US" altLang="zh-CN" sz="2800" b="1" dirty="0">
              <a:solidFill>
                <a:srgbClr val="002060"/>
              </a:solidFill>
              <a:latin typeface="+mj-lt"/>
              <a:cs typeface="Times New Roman" panose="02020603050405020304" pitchFamily="18" charset="0"/>
            </a:endParaRPr>
          </a:p>
          <a:p>
            <a:pPr lvl="1">
              <a:lnSpc>
                <a:spcPct val="120000"/>
              </a:lnSpc>
            </a:pPr>
            <a:endParaRPr lang="en-US" altLang="zh-CN" sz="2800" b="1" dirty="0">
              <a:solidFill>
                <a:srgbClr val="002060"/>
              </a:solidFill>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endParaRPr lang="en-US" altLang="zh-CN" sz="2800" b="1" dirty="0">
              <a:latin typeface="+mj-lt"/>
              <a:cs typeface="Times New Roman" panose="02020603050405020304" pitchFamily="18" charset="0"/>
            </a:endParaRPr>
          </a:p>
          <a:p>
            <a:pPr marL="457200" indent="-457200">
              <a:buFont typeface="+mj-lt"/>
              <a:buAutoNum type="arabicPeriod"/>
            </a:pPr>
            <a:endParaRPr lang="en-US" altLang="zh-CN" sz="2800" b="1" dirty="0">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lvl="1"/>
            <a:endParaRPr lang="en-US" altLang="zh-CN" sz="2800" b="1" dirty="0">
              <a:solidFill>
                <a:srgbClr val="0070C0"/>
              </a:solidFill>
              <a:latin typeface="+mj-lt"/>
              <a:cs typeface="Times New Roman" panose="02020603050405020304" pitchFamily="18" charset="0"/>
            </a:endParaRPr>
          </a:p>
          <a:p>
            <a:pPr marL="914400" lvl="1" indent="-457200">
              <a:buFont typeface="Arial" panose="020B0604020202020204" pitchFamily="34" charset="0"/>
              <a:buChar char="•"/>
            </a:pPr>
            <a:endParaRPr lang="en-US" altLang="zh-CN" sz="2800" b="1" dirty="0">
              <a:solidFill>
                <a:srgbClr val="C00000"/>
              </a:solidFill>
              <a:latin typeface="+mj-lt"/>
              <a:cs typeface="Times New Roman" panose="02020603050405020304" pitchFamily="18" charset="0"/>
            </a:endParaRPr>
          </a:p>
        </p:txBody>
      </p:sp>
      <p:cxnSp>
        <p:nvCxnSpPr>
          <p:cNvPr id="11" name="直接连接符 10"/>
          <p:cNvCxnSpPr/>
          <p:nvPr/>
        </p:nvCxnSpPr>
        <p:spPr>
          <a:xfrm>
            <a:off x="281214" y="733306"/>
            <a:ext cx="10096500" cy="0"/>
          </a:xfrm>
          <a:prstGeom prst="line">
            <a:avLst/>
          </a:prstGeom>
          <a:ln w="28575">
            <a:solidFill>
              <a:schemeClr val="bg2">
                <a:lumMod val="50000"/>
              </a:schemeClr>
            </a:solidFill>
          </a:ln>
        </p:spPr>
        <p:style>
          <a:lnRef idx="1">
            <a:schemeClr val="dk1"/>
          </a:lnRef>
          <a:fillRef idx="0">
            <a:schemeClr val="dk1"/>
          </a:fillRef>
          <a:effectRef idx="0">
            <a:schemeClr val="dk1"/>
          </a:effectRef>
          <a:fontRef idx="minor">
            <a:schemeClr val="tx1"/>
          </a:fontRef>
        </p:style>
      </p:cxnSp>
      <p:sp>
        <p:nvSpPr>
          <p:cNvPr id="5" name="文本框 4">
            <a:extLst>
              <a:ext uri="{FF2B5EF4-FFF2-40B4-BE49-F238E27FC236}">
                <a16:creationId xmlns:a16="http://schemas.microsoft.com/office/drawing/2014/main" id="{43B6BD0C-AD40-1BBF-E2CF-BE371A026E94}"/>
              </a:ext>
            </a:extLst>
          </p:cNvPr>
          <p:cNvSpPr txBox="1"/>
          <p:nvPr/>
        </p:nvSpPr>
        <p:spPr>
          <a:xfrm>
            <a:off x="281214" y="733306"/>
            <a:ext cx="12191999" cy="949171"/>
          </a:xfrm>
          <a:prstGeom prst="rect">
            <a:avLst/>
          </a:prstGeom>
          <a:noFill/>
        </p:spPr>
        <p:txBody>
          <a:bodyPr wrap="square" rtlCol="0">
            <a:spAutoFit/>
          </a:bodyPr>
          <a:lstStyle/>
          <a:p>
            <a:pPr marL="457200"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Tsinghua DAQ system</a:t>
            </a:r>
          </a:p>
          <a:p>
            <a:pPr marL="914400" lvl="1" indent="-457200">
              <a:lnSpc>
                <a:spcPct val="120000"/>
              </a:lnSpc>
              <a:buFont typeface="Arial" panose="020B0604020202020204" pitchFamily="34" charset="0"/>
              <a:buChar char="•"/>
            </a:pPr>
            <a:r>
              <a:rPr lang="en-US" altLang="zh-CN" sz="2400" b="1" dirty="0">
                <a:latin typeface="+mj-lt"/>
                <a:cs typeface="Times New Roman" panose="02020603050405020304" pitchFamily="18" charset="0"/>
              </a:rPr>
              <a:t>Board of Backplane</a:t>
            </a:r>
          </a:p>
        </p:txBody>
      </p:sp>
      <p:pic>
        <p:nvPicPr>
          <p:cNvPr id="6" name="图片 5">
            <a:extLst>
              <a:ext uri="{FF2B5EF4-FFF2-40B4-BE49-F238E27FC236}">
                <a16:creationId xmlns:a16="http://schemas.microsoft.com/office/drawing/2014/main" id="{C3835A9B-4DAA-EB92-1C5A-5AC3FCBEF4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59344" y="1793120"/>
            <a:ext cx="3318370" cy="4680000"/>
          </a:xfrm>
          <a:prstGeom prst="rect">
            <a:avLst/>
          </a:prstGeom>
        </p:spPr>
      </p:pic>
      <p:pic>
        <p:nvPicPr>
          <p:cNvPr id="9" name="图片 8">
            <a:extLst>
              <a:ext uri="{FF2B5EF4-FFF2-40B4-BE49-F238E27FC236}">
                <a16:creationId xmlns:a16="http://schemas.microsoft.com/office/drawing/2014/main" id="{FA35BDE2-9408-4654-340B-974FC535189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202" y="1793120"/>
            <a:ext cx="5128488" cy="4680000"/>
          </a:xfrm>
          <a:prstGeom prst="rect">
            <a:avLst/>
          </a:prstGeom>
        </p:spPr>
      </p:pic>
    </p:spTree>
    <p:extLst>
      <p:ext uri="{BB962C8B-B14F-4D97-AF65-F5344CB8AC3E}">
        <p14:creationId xmlns:p14="http://schemas.microsoft.com/office/powerpoint/2010/main" val="309636707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6">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54315</TotalTime>
  <Words>1767</Words>
  <Application>Microsoft Office PowerPoint</Application>
  <PresentationFormat>宽屏</PresentationFormat>
  <Paragraphs>323</Paragraphs>
  <Slides>19</Slides>
  <Notes>19</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19</vt:i4>
      </vt:variant>
    </vt:vector>
  </HeadingPairs>
  <TitlesOfParts>
    <vt:vector size="24" baseType="lpstr">
      <vt:lpstr>等线</vt:lpstr>
      <vt:lpstr>Arial</vt:lpstr>
      <vt:lpstr>Calibri</vt:lpstr>
      <vt:lpstr>Times New Roman</vt:lpstr>
      <vt:lpstr>Office 主题​​</vt:lpstr>
      <vt:lpstr>PowerPoint 演示文稿</vt:lpstr>
      <vt:lpstr>Context</vt:lpstr>
      <vt:lpstr>Introduction</vt:lpstr>
      <vt:lpstr>Introduction</vt:lpstr>
      <vt:lpstr>Introduction</vt:lpstr>
      <vt:lpstr>Hardware design</vt:lpstr>
      <vt:lpstr>Hardware design</vt:lpstr>
      <vt:lpstr>Hardware design</vt:lpstr>
      <vt:lpstr>Hardware design</vt:lpstr>
      <vt:lpstr>Hardware design</vt:lpstr>
      <vt:lpstr>Firmware design</vt:lpstr>
      <vt:lpstr>Firmware design</vt:lpstr>
      <vt:lpstr>Performance test</vt:lpstr>
      <vt:lpstr>Performance test</vt:lpstr>
      <vt:lpstr>Performance test</vt:lpstr>
      <vt:lpstr>Performance test</vt:lpstr>
      <vt:lpstr>Conclusion</vt:lpstr>
      <vt:lpstr>Future Work</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lin lin</dc:creator>
  <cp:lastModifiedBy>Imme 杨</cp:lastModifiedBy>
  <cp:revision>2233</cp:revision>
  <dcterms:created xsi:type="dcterms:W3CDTF">2020-10-13T02:16:24Z</dcterms:created>
  <dcterms:modified xsi:type="dcterms:W3CDTF">2024-04-21T16:52:09Z</dcterms:modified>
</cp:coreProperties>
</file>