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0" r:id="rId2"/>
  </p:sldMasterIdLst>
  <p:notesMasterIdLst>
    <p:notesMasterId r:id="rId23"/>
  </p:notesMasterIdLst>
  <p:sldIdLst>
    <p:sldId id="370" r:id="rId3"/>
    <p:sldId id="392" r:id="rId4"/>
    <p:sldId id="390" r:id="rId5"/>
    <p:sldId id="332" r:id="rId6"/>
    <p:sldId id="265" r:id="rId7"/>
    <p:sldId id="368" r:id="rId8"/>
    <p:sldId id="391" r:id="rId9"/>
    <p:sldId id="349" r:id="rId10"/>
    <p:sldId id="348" r:id="rId11"/>
    <p:sldId id="351" r:id="rId12"/>
    <p:sldId id="393" r:id="rId13"/>
    <p:sldId id="272" r:id="rId14"/>
    <p:sldId id="369" r:id="rId15"/>
    <p:sldId id="389" r:id="rId16"/>
    <p:sldId id="277" r:id="rId17"/>
    <p:sldId id="296" r:id="rId18"/>
    <p:sldId id="297" r:id="rId19"/>
    <p:sldId id="331" r:id="rId20"/>
    <p:sldId id="394" r:id="rId21"/>
    <p:sldId id="278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ngyu Zhang" initials="HZ" lastIdx="4" clrIdx="0"/>
  <p:cmAuthor id="2" name="CHEN YM" initials="CY" lastIdx="33" clrIdx="1"/>
  <p:cmAuthor id="3" name="V ictor" initials="Vi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B0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741" autoAdjust="0"/>
  </p:normalViewPr>
  <p:slideViewPr>
    <p:cSldViewPr snapToGrid="0" showGuides="1">
      <p:cViewPr varScale="1">
        <p:scale>
          <a:sx n="80" d="100"/>
          <a:sy n="80" d="100"/>
        </p:scale>
        <p:origin x="739" y="48"/>
      </p:cViewPr>
      <p:guideLst>
        <p:guide orient="horz" pos="2160"/>
        <p:guide pos="3859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1D183-CB90-4B34-8A90-0DF4C9E95EE2}" type="datetimeFigureOut">
              <a:rPr lang="zh-CN" altLang="en-US" smtClean="0"/>
              <a:t>2024/4/23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F0387-A57C-46AF-AA56-E4C0F3835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2CF0387-A57C-46AF-AA56-E4C0F38359B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0387-A57C-46AF-AA56-E4C0F38359B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2CF0387-A57C-46AF-AA56-E4C0F38359B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2CF0387-A57C-46AF-AA56-E4C0F38359B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2CF0387-A57C-46AF-AA56-E4C0F38359B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2CF0387-A57C-46AF-AA56-E4C0F38359B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09598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680851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日期占位符 3"/>
          <p:cNvSpPr txBox="1"/>
          <p:nvPr userDrawn="1"/>
        </p:nvSpPr>
        <p:spPr>
          <a:xfrm>
            <a:off x="1552687" y="6435803"/>
            <a:ext cx="8889402" cy="35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24th IEEE Real Time Conference – </a:t>
            </a:r>
            <a:r>
              <a:rPr lang="en-US" altLang="zh-CN" sz="1800" b="1" dirty="0" err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Quy</a:t>
            </a:r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Nhon, Vietnam, 22-26 April, 2024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09598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680851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期占位符 3"/>
          <p:cNvSpPr txBox="1"/>
          <p:nvPr userDrawn="1"/>
        </p:nvSpPr>
        <p:spPr>
          <a:xfrm>
            <a:off x="1552687" y="6435803"/>
            <a:ext cx="8889402" cy="35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24th IEEE Real Time Conference – </a:t>
            </a:r>
            <a:r>
              <a:rPr lang="en-US" altLang="zh-CN" sz="1800" b="1" dirty="0" err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Quy</a:t>
            </a:r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Nhon, Vietnam, 22-26 April, 2024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8"/>
            <a:ext cx="10058400" cy="91018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58580" y="6548718"/>
            <a:ext cx="2472271" cy="276192"/>
          </a:xfrm>
        </p:spPr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23215" y="6548718"/>
            <a:ext cx="4822804" cy="276192"/>
          </a:xfrm>
        </p:spPr>
        <p:txBody>
          <a:bodyPr/>
          <a:lstStyle>
            <a:lvl1pPr algn="ctr">
              <a:defRPr/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44211" y="6548718"/>
            <a:ext cx="1312025" cy="276192"/>
          </a:xfrm>
        </p:spPr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期占位符 3"/>
          <p:cNvSpPr txBox="1"/>
          <p:nvPr userDrawn="1"/>
        </p:nvSpPr>
        <p:spPr>
          <a:xfrm>
            <a:off x="1552687" y="6435803"/>
            <a:ext cx="8889402" cy="35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24th IEEE Real Time Conference – </a:t>
            </a:r>
            <a:r>
              <a:rPr lang="en-US" altLang="zh-CN" sz="1800" b="1" dirty="0" err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Quy</a:t>
            </a:r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Nhon, Vietnam, 22-26 April, 2024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018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70748"/>
            <a:ext cx="4937760" cy="4598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70748"/>
            <a:ext cx="4937760" cy="459834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429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319159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205318"/>
            <a:ext cx="4937760" cy="366377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319159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205317"/>
            <a:ext cx="4937760" cy="366377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8"/>
            <a:ext cx="10058400" cy="91018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58580" y="6548718"/>
            <a:ext cx="2472271" cy="276192"/>
          </a:xfrm>
        </p:spPr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23215" y="6548718"/>
            <a:ext cx="4822804" cy="276192"/>
          </a:xfrm>
        </p:spPr>
        <p:txBody>
          <a:bodyPr/>
          <a:lstStyle>
            <a:lvl1pPr algn="ctr">
              <a:defRPr/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44211" y="6548718"/>
            <a:ext cx="1312025" cy="276192"/>
          </a:xfrm>
        </p:spPr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日期占位符 3"/>
          <p:cNvSpPr txBox="1"/>
          <p:nvPr userDrawn="1"/>
        </p:nvSpPr>
        <p:spPr>
          <a:xfrm>
            <a:off x="1552687" y="6435803"/>
            <a:ext cx="8889402" cy="35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24th IEEE Real Time Conference – </a:t>
            </a:r>
            <a:r>
              <a:rPr lang="en-US" altLang="zh-CN" sz="1800" b="1" dirty="0" err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Quy</a:t>
            </a:r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Nhon, Vietnam, 22-26 April, 2024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018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70748"/>
            <a:ext cx="4937760" cy="4598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70748"/>
            <a:ext cx="4937760" cy="459834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429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319159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205318"/>
            <a:ext cx="4937760" cy="366377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319159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205317"/>
            <a:ext cx="4937760" cy="366377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6501652"/>
            <a:ext cx="12188825" cy="3563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 userDrawn="1"/>
        </p:nvSpPr>
        <p:spPr>
          <a:xfrm>
            <a:off x="0" y="6447543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7"/>
            <a:ext cx="10058400" cy="8695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5" y="871220"/>
            <a:ext cx="11489690" cy="49974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548718"/>
            <a:ext cx="2472271" cy="27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48718"/>
            <a:ext cx="4822804" cy="27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548718"/>
            <a:ext cx="1312025" cy="27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635" y="861679"/>
            <a:ext cx="11489690" cy="9525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356" y="0"/>
            <a:ext cx="734442" cy="479835"/>
          </a:xfrm>
          <a:prstGeom prst="rect">
            <a:avLst/>
          </a:prstGeom>
        </p:spPr>
      </p:pic>
      <p:sp>
        <p:nvSpPr>
          <p:cNvPr id="12" name="日期占位符 3"/>
          <p:cNvSpPr txBox="1"/>
          <p:nvPr userDrawn="1"/>
        </p:nvSpPr>
        <p:spPr>
          <a:xfrm>
            <a:off x="1552687" y="6435803"/>
            <a:ext cx="8889402" cy="35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24th IEEE Real Time Conference – </a:t>
            </a:r>
            <a:r>
              <a:rPr lang="en-US" altLang="zh-CN" sz="1800" b="1" dirty="0" err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Quy</a:t>
            </a:r>
            <a:r>
              <a:rPr lang="en-US" altLang="zh-CN" sz="18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Nhon, Vietnam, 22-26 April, 2024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6501652"/>
            <a:ext cx="12188825" cy="3563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 userDrawn="1"/>
        </p:nvSpPr>
        <p:spPr>
          <a:xfrm>
            <a:off x="0" y="6447543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7"/>
            <a:ext cx="10058400" cy="8695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5" y="871220"/>
            <a:ext cx="11489690" cy="49974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548718"/>
            <a:ext cx="2472271" cy="27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altLang="zh-CN"/>
              <a:t>2023/8/10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48718"/>
            <a:ext cx="4822804" cy="27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548718"/>
            <a:ext cx="1312025" cy="27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0000563-8229-4735-B8C6-62A3C91312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635" y="861679"/>
            <a:ext cx="11489690" cy="9525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356" y="0"/>
            <a:ext cx="734442" cy="479835"/>
          </a:xfrm>
          <a:prstGeom prst="rect">
            <a:avLst/>
          </a:prstGeom>
        </p:spPr>
      </p:pic>
      <p:sp>
        <p:nvSpPr>
          <p:cNvPr id="11" name="日期占位符 3"/>
          <p:cNvSpPr txBox="1"/>
          <p:nvPr userDrawn="1"/>
        </p:nvSpPr>
        <p:spPr>
          <a:xfrm>
            <a:off x="1473557" y="6501652"/>
            <a:ext cx="8889402" cy="3523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24th IEEE Real Time Conference – </a:t>
            </a:r>
            <a:r>
              <a:rPr lang="en-US" altLang="zh-CN" b="1" dirty="0" err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Quy</a:t>
            </a:r>
            <a:r>
              <a:rPr lang="en-US" altLang="zh-CN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Nhon, Vietnam, 22-26 April, 2024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286871" y="758952"/>
            <a:ext cx="11421035" cy="2095989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b="1" dirty="0">
                <a:latin typeface="times" panose="02020603050405020304" pitchFamily="18" charset="0"/>
                <a:cs typeface="times" panose="02020603050405020304" pitchFamily="18" charset="0"/>
              </a:rPr>
              <a:t>Data Acquisition System for CEPC Vertex Detector Prototype</a:t>
            </a:r>
            <a:endParaRPr lang="zh-CN" altLang="en-US" sz="3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1100051" y="4003060"/>
            <a:ext cx="10058400" cy="2227411"/>
          </a:xfrm>
        </p:spPr>
        <p:txBody>
          <a:bodyPr>
            <a:normAutofit/>
          </a:bodyPr>
          <a:lstStyle/>
          <a:p>
            <a:pPr algn="ctr"/>
            <a:r>
              <a:rPr lang="en-US" altLang="zh-CN" sz="2000" b="1" u="sng" cap="none" dirty="0">
                <a:latin typeface="times" panose="02020603050405020304" pitchFamily="18" charset="0"/>
                <a:cs typeface="times" panose="02020603050405020304" pitchFamily="18" charset="0"/>
              </a:rPr>
              <a:t>Chang XU</a:t>
            </a:r>
            <a:r>
              <a:rPr lang="en-US" altLang="zh-CN" sz="2000" cap="none" dirty="0">
                <a:latin typeface="times" panose="02020603050405020304" pitchFamily="18" charset="0"/>
                <a:cs typeface="times" panose="02020603050405020304" pitchFamily="18" charset="0"/>
              </a:rPr>
              <a:t>, Jia ZHOU, </a:t>
            </a:r>
            <a:r>
              <a:rPr lang="en-US" altLang="zh-CN" sz="2000" cap="none" dirty="0" err="1">
                <a:latin typeface="times" panose="02020603050405020304" pitchFamily="18" charset="0"/>
                <a:cs typeface="times" panose="02020603050405020304" pitchFamily="18" charset="0"/>
              </a:rPr>
              <a:t>Yiming</a:t>
            </a:r>
            <a:r>
              <a:rPr lang="en-US" altLang="zh-CN" sz="2000" cap="none" dirty="0">
                <a:latin typeface="times" panose="02020603050405020304" pitchFamily="18" charset="0"/>
                <a:cs typeface="times" panose="02020603050405020304" pitchFamily="18" charset="0"/>
              </a:rPr>
              <a:t> CHEN, Hongyu ZHANG</a:t>
            </a:r>
          </a:p>
          <a:p>
            <a:pPr algn="ctr"/>
            <a:r>
              <a:rPr lang="en-US" altLang="zh-CN" sz="1800" cap="none" dirty="0">
                <a:latin typeface="times" panose="02020603050405020304" pitchFamily="18" charset="0"/>
                <a:cs typeface="times" panose="02020603050405020304" pitchFamily="18" charset="0"/>
              </a:rPr>
              <a:t>On behalf of CEPC Vertex Detector Group</a:t>
            </a:r>
          </a:p>
          <a:p>
            <a:pPr algn="ctr"/>
            <a:endParaRPr lang="en-US" altLang="zh-CN" sz="1800" cap="none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altLang="zh-CN" sz="1800" cap="none" dirty="0">
                <a:latin typeface="times" panose="02020603050405020304" pitchFamily="18" charset="0"/>
                <a:cs typeface="times" panose="02020603050405020304" pitchFamily="18" charset="0"/>
              </a:rPr>
              <a:t>Institute of High Energy Physics, Chinese Academy of Sciences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094" y="1"/>
            <a:ext cx="4849906" cy="9330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64878"/>
            <a:ext cx="1694616" cy="9979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9"/>
    </mc:Choice>
    <mc:Fallback xmlns="">
      <p:transition spd="slow" advTm="280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53" y="1667752"/>
            <a:ext cx="6437839" cy="4394081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0000563-8229-4735-B8C6-62A3C9131265}" type="slidenum"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10</a:t>
            </a:fld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427338" y="283427"/>
            <a:ext cx="1095670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User Interface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4785" y="1021421"/>
            <a:ext cx="11291451" cy="645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Receive </a:t>
            </a:r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control commands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 from the user and feedback the </a:t>
            </a:r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operational status of the data flow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 to the user.</a:t>
            </a:r>
          </a:p>
          <a:p>
            <a:pPr marL="285750" indent="-285750"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Exchange information with the Data Flow subsystem</a:t>
            </a:r>
          </a:p>
        </p:txBody>
      </p:sp>
      <p:sp>
        <p:nvSpPr>
          <p:cNvPr id="8" name="矩形 7"/>
          <p:cNvSpPr/>
          <p:nvPr/>
        </p:nvSpPr>
        <p:spPr>
          <a:xfrm>
            <a:off x="7041196" y="1823925"/>
            <a:ext cx="5150804" cy="34588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Modular Design Strategy 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Configuration File Generation Module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Status Monitoring Module 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Message Logging Module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Online Hit Map</a:t>
            </a:r>
          </a:p>
          <a:p>
            <a:pPr marL="342900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Developed based on the JavaFX framework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Rich and visually appealing controls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Supports importing third-party controls</a:t>
            </a:r>
            <a:endParaRPr lang="en-US" altLang="zh-CN" sz="200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0292" y="1823681"/>
            <a:ext cx="6400800" cy="341546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"/>
          <a:stretch>
            <a:fillRect/>
          </a:stretch>
        </p:blipFill>
        <p:spPr>
          <a:xfrm>
            <a:off x="437022" y="1549825"/>
            <a:ext cx="4927945" cy="4163358"/>
          </a:xfrm>
        </p:spPr>
      </p:pic>
      <p:sp>
        <p:nvSpPr>
          <p:cNvPr id="12" name="矩形 11"/>
          <p:cNvSpPr/>
          <p:nvPr/>
        </p:nvSpPr>
        <p:spPr>
          <a:xfrm>
            <a:off x="1974760" y="1770191"/>
            <a:ext cx="3353201" cy="254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6506" y="211392"/>
            <a:ext cx="10058400" cy="657507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Graphical User Interface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437022" y="1719969"/>
            <a:ext cx="1493752" cy="1179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标注 28"/>
          <p:cNvSpPr/>
          <p:nvPr/>
        </p:nvSpPr>
        <p:spPr>
          <a:xfrm>
            <a:off x="426373" y="941676"/>
            <a:ext cx="1773529" cy="530590"/>
          </a:xfrm>
          <a:prstGeom prst="wedgeRoundRectCallout">
            <a:avLst>
              <a:gd name="adj1" fmla="val -30231"/>
              <a:gd name="adj2" fmla="val 96428"/>
              <a:gd name="adj3" fmla="val 16667"/>
            </a:avLst>
          </a:prstGeom>
          <a:noFill/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Run Control Area</a:t>
            </a:r>
            <a:endParaRPr lang="zh-CN" altLang="en-US" b="1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4003" y="2973545"/>
            <a:ext cx="1493752" cy="12843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4003" y="4467298"/>
            <a:ext cx="4735270" cy="11718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标注 28"/>
          <p:cNvSpPr/>
          <p:nvPr/>
        </p:nvSpPr>
        <p:spPr>
          <a:xfrm>
            <a:off x="304114" y="5883327"/>
            <a:ext cx="1990851" cy="525462"/>
          </a:xfrm>
          <a:prstGeom prst="wedgeRoundRectCallout">
            <a:avLst>
              <a:gd name="adj1" fmla="val -27333"/>
              <a:gd name="adj2" fmla="val -366732"/>
              <a:gd name="adj3" fmla="val 16667"/>
            </a:avLst>
          </a:prstGeom>
          <a:noFill/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Status Display Area</a:t>
            </a:r>
            <a:endParaRPr lang="zh-CN" altLang="en-US" b="1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sp>
        <p:nvSpPr>
          <p:cNvPr id="15" name="圆角矩形标注 28"/>
          <p:cNvSpPr/>
          <p:nvPr/>
        </p:nvSpPr>
        <p:spPr>
          <a:xfrm>
            <a:off x="2783995" y="5875431"/>
            <a:ext cx="2395278" cy="525462"/>
          </a:xfrm>
          <a:prstGeom prst="wedgeRoundRectCallout">
            <a:avLst>
              <a:gd name="adj1" fmla="val -53113"/>
              <a:gd name="adj2" fmla="val -115941"/>
              <a:gd name="adj3" fmla="val 16667"/>
            </a:avLst>
          </a:prstGeom>
          <a:noFill/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Log information Area</a:t>
            </a:r>
            <a:endParaRPr lang="zh-CN" altLang="en-US" b="1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sp>
        <p:nvSpPr>
          <p:cNvPr id="16" name="圆角矩形标注 28"/>
          <p:cNvSpPr/>
          <p:nvPr/>
        </p:nvSpPr>
        <p:spPr>
          <a:xfrm>
            <a:off x="2445290" y="925100"/>
            <a:ext cx="2919677" cy="525462"/>
          </a:xfrm>
          <a:prstGeom prst="wedgeRoundRectCallout">
            <a:avLst>
              <a:gd name="adj1" fmla="val -35568"/>
              <a:gd name="adj2" fmla="val 124561"/>
              <a:gd name="adj3" fmla="val 16667"/>
            </a:avLst>
          </a:prstGeom>
          <a:noFill/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Configuration Information Area</a:t>
            </a:r>
            <a:endParaRPr lang="zh-CN" altLang="en-US" b="1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355" y="1383969"/>
            <a:ext cx="3404068" cy="297164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矩形 17"/>
          <p:cNvSpPr/>
          <p:nvPr/>
        </p:nvSpPr>
        <p:spPr>
          <a:xfrm>
            <a:off x="6368764" y="1454674"/>
            <a:ext cx="2645659" cy="19544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标注 28"/>
          <p:cNvSpPr/>
          <p:nvPr/>
        </p:nvSpPr>
        <p:spPr>
          <a:xfrm>
            <a:off x="9424991" y="1552108"/>
            <a:ext cx="2301225" cy="525462"/>
          </a:xfrm>
          <a:prstGeom prst="wedgeRoundRectCallout">
            <a:avLst>
              <a:gd name="adj1" fmla="val -67898"/>
              <a:gd name="adj2" fmla="val 54392"/>
              <a:gd name="adj3" fmla="val 16667"/>
            </a:avLst>
          </a:prstGeom>
          <a:noFill/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b="1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Sensor Parameter Configuration Area</a:t>
            </a:r>
            <a:endParaRPr lang="zh-CN" altLang="en-US" b="1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9" r="2729"/>
          <a:stretch>
            <a:fillRect/>
          </a:stretch>
        </p:blipFill>
        <p:spPr>
          <a:xfrm>
            <a:off x="8061805" y="3790223"/>
            <a:ext cx="4065192" cy="2460911"/>
          </a:xfrm>
          <a:prstGeom prst="rect">
            <a:avLst/>
          </a:prstGeom>
        </p:spPr>
      </p:pic>
      <p:sp>
        <p:nvSpPr>
          <p:cNvPr id="21" name="圆角矩形标注 28"/>
          <p:cNvSpPr/>
          <p:nvPr/>
        </p:nvSpPr>
        <p:spPr>
          <a:xfrm>
            <a:off x="5612256" y="5883327"/>
            <a:ext cx="2559883" cy="517566"/>
          </a:xfrm>
          <a:prstGeom prst="wedgeRoundRectCallout">
            <a:avLst>
              <a:gd name="adj1" fmla="val 51685"/>
              <a:gd name="adj2" fmla="val -149072"/>
              <a:gd name="adj3" fmla="val 16667"/>
            </a:avLst>
          </a:prstGeom>
          <a:noFill/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Hit map Display</a:t>
            </a:r>
            <a:endParaRPr lang="zh-CN" altLang="en-US" b="1" dirty="0"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87" y="3174432"/>
            <a:ext cx="3323294" cy="31086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600" y="143583"/>
            <a:ext cx="10058400" cy="719231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Online Hit Map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Convenient for </a:t>
            </a:r>
            <a:r>
              <a:rPr lang="en-US" altLang="zh-CN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real-time monitoring of chip operation</a:t>
            </a:r>
            <a:endParaRPr lang="en-US" altLang="zh-CN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 Obtains the required data through a </a:t>
            </a:r>
            <a:r>
              <a:rPr lang="en-US" altLang="zh-CN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TCP connection</a:t>
            </a:r>
          </a:p>
          <a:p>
            <a:pPr lvl="2"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 be deployed on any computer, has strong flexibility</a:t>
            </a:r>
          </a:p>
          <a:p>
            <a:pP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Organize and fill the drawing data in a Ladder format</a:t>
            </a:r>
            <a:endParaRPr lang="en-US" altLang="zh-CN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lvl="2"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Only fill the parts of the chip where pixels have been hit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lvl="2"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If there is no hit data, no image will be displayed</a:t>
            </a:r>
            <a:endParaRPr lang="en-US" altLang="zh-CN" sz="1800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0" r="1736" b="4126"/>
          <a:stretch>
            <a:fillRect/>
          </a:stretch>
        </p:blipFill>
        <p:spPr bwMode="auto">
          <a:xfrm>
            <a:off x="6076953" y="3100004"/>
            <a:ext cx="5733412" cy="310869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896497" y="6186734"/>
            <a:ext cx="6094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rgbClr val="2429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</a:t>
            </a:r>
            <a:r>
              <a:rPr lang="en-US" altLang="zh-CN" sz="1600" b="0" i="0" dirty="0">
                <a:solidFill>
                  <a:srgbClr val="24292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nline </a:t>
            </a:r>
            <a:r>
              <a:rPr lang="en-US" altLang="zh-CN" sz="1600" dirty="0">
                <a:solidFill>
                  <a:srgbClr val="2429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</a:t>
            </a:r>
            <a:r>
              <a:rPr lang="en-US" altLang="zh-CN" sz="1600" b="0" i="0" dirty="0">
                <a:solidFill>
                  <a:srgbClr val="24292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it </a:t>
            </a:r>
            <a:r>
              <a:rPr lang="en-US" altLang="zh-CN" sz="1600" dirty="0">
                <a:solidFill>
                  <a:srgbClr val="2429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US" altLang="zh-CN" sz="1600" b="0" i="0" dirty="0">
                <a:solidFill>
                  <a:srgbClr val="24292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nformation </a:t>
            </a:r>
            <a:r>
              <a:rPr lang="en-US" altLang="zh-CN" sz="1600" dirty="0">
                <a:solidFill>
                  <a:srgbClr val="24292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altLang="zh-CN" sz="1600" b="0" i="0" dirty="0">
                <a:solidFill>
                  <a:srgbClr val="24292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econstruction</a:t>
            </a:r>
            <a:endParaRPr lang="zh-CN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8117" y="6186734"/>
            <a:ext cx="4724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latin typeface="times" panose="02020603050405020304" pitchFamily="18" charset="0"/>
                <a:cs typeface="times" panose="02020603050405020304" pitchFamily="18" charset="0"/>
              </a:rPr>
              <a:t>The Process of Generating an Online Hit Map</a:t>
            </a:r>
            <a:endParaRPr lang="zh-CN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018062" y="3203719"/>
            <a:ext cx="1333500" cy="5042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>
            <a:stCxn id="16" idx="6"/>
          </p:cNvCxnSpPr>
          <p:nvPr/>
        </p:nvCxnSpPr>
        <p:spPr>
          <a:xfrm>
            <a:off x="4351562" y="3455838"/>
            <a:ext cx="1801910" cy="10810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635" y="241841"/>
            <a:ext cx="10774045" cy="569744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Configuration File Generation</a:t>
            </a: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5" name="内容占位符 5"/>
          <p:cNvSpPr>
            <a:spLocks noGrp="1"/>
          </p:cNvSpPr>
          <p:nvPr>
            <p:ph idx="1"/>
          </p:nvPr>
        </p:nvSpPr>
        <p:spPr>
          <a:xfrm>
            <a:off x="381634" y="964203"/>
            <a:ext cx="10160860" cy="4997450"/>
          </a:xfrm>
        </p:spPr>
        <p:txBody>
          <a:bodyPr>
            <a:normAutofit/>
          </a:bodyPr>
          <a:lstStyle/>
          <a:p>
            <a:pP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Implement address translation</a:t>
            </a:r>
          </a:p>
          <a:p>
            <a:pP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Generate configuration files in JSON format</a:t>
            </a:r>
          </a:p>
          <a:p>
            <a:pPr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Provide support for configuring </a:t>
            </a:r>
            <a:r>
              <a:rPr lang="en-US" altLang="zh-CN" b="1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entire columns</a:t>
            </a:r>
            <a:r>
              <a:rPr lang="en-US" altLang="zh-CN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as well as </a:t>
            </a:r>
            <a:r>
              <a:rPr lang="en-US" altLang="zh-CN" b="1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window-based configurations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76097" y="2289319"/>
            <a:ext cx="4139557" cy="4143239"/>
            <a:chOff x="137787" y="2196132"/>
            <a:chExt cx="3985428" cy="3950633"/>
          </a:xfrm>
        </p:grpSpPr>
        <p:pic>
          <p:nvPicPr>
            <p:cNvPr id="17" name="图形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9872" t="6811" r="41729" b="30871"/>
            <a:stretch>
              <a:fillRect/>
            </a:stretch>
          </p:blipFill>
          <p:spPr bwMode="auto">
            <a:xfrm>
              <a:off x="137787" y="2196132"/>
              <a:ext cx="3985428" cy="3627817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616173" y="5823949"/>
              <a:ext cx="2119406" cy="3228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effectLst/>
                  <a:ea typeface="宋体" panose="02010600030101010101" pitchFamily="2" charset="-122"/>
                  <a:cs typeface="Times New Roman" panose="02020603050405020304" charset="0"/>
                </a:rPr>
                <a:t>Chip Pixel </a:t>
              </a:r>
              <a:r>
                <a:rPr lang="en-US" altLang="zh-CN" sz="1600" dirty="0">
                  <a:ea typeface="宋体" panose="02010600030101010101" pitchFamily="2" charset="-122"/>
                  <a:cs typeface="Times New Roman" panose="02020603050405020304" charset="0"/>
                </a:rPr>
                <a:t>A</a:t>
              </a:r>
              <a:r>
                <a:rPr lang="en-US" altLang="zh-CN" sz="1600" dirty="0">
                  <a:effectLst/>
                  <a:ea typeface="宋体" panose="02010600030101010101" pitchFamily="2" charset="-122"/>
                  <a:cs typeface="Times New Roman" panose="02020603050405020304" charset="0"/>
                </a:rPr>
                <a:t>rrangement</a:t>
              </a:r>
              <a:endParaRPr lang="zh-CN" altLang="en-US" sz="1600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325719" y="5708756"/>
            <a:ext cx="1461826" cy="291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row in chip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66444" y="5592321"/>
            <a:ext cx="20917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column in chip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5044" y="3689647"/>
            <a:ext cx="86810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24292F"/>
                </a:solidFill>
                <a:latin typeface="Noto Sans SC"/>
              </a:rPr>
              <a:t>a</a:t>
            </a:r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ctual</a:t>
            </a:r>
          </a:p>
          <a:p>
            <a:pPr algn="ctr"/>
            <a:r>
              <a:rPr lang="en-US" altLang="zh-CN" dirty="0">
                <a:solidFill>
                  <a:srgbClr val="24292F"/>
                </a:solidFill>
                <a:latin typeface="Noto Sans SC"/>
              </a:rPr>
              <a:t>row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1699142" y="2274563"/>
            <a:ext cx="24264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b="0" i="0" dirty="0">
                <a:solidFill>
                  <a:srgbClr val="24292F"/>
                </a:solidFill>
                <a:effectLst/>
                <a:latin typeface="Noto Sans SC"/>
              </a:rPr>
              <a:t>actual </a:t>
            </a:r>
            <a:r>
              <a:rPr lang="en-US" altLang="zh-CN" dirty="0">
                <a:solidFill>
                  <a:srgbClr val="24292F"/>
                </a:solidFill>
                <a:latin typeface="Noto Sans SC"/>
              </a:rPr>
              <a:t>column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7216730" y="2243159"/>
            <a:ext cx="4867694" cy="4165389"/>
            <a:chOff x="6213877" y="2145006"/>
            <a:chExt cx="4867694" cy="416538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13877" y="2889524"/>
              <a:ext cx="4706368" cy="3157108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7545957" y="3047003"/>
              <a:ext cx="2358031" cy="437645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箭头连接符 20"/>
            <p:cNvCxnSpPr>
              <a:stCxn id="20" idx="0"/>
              <a:endCxn id="22" idx="2"/>
            </p:cNvCxnSpPr>
            <p:nvPr/>
          </p:nvCxnSpPr>
          <p:spPr>
            <a:xfrm flipH="1" flipV="1">
              <a:off x="8724972" y="2641987"/>
              <a:ext cx="1" cy="405016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: 圆角 21"/>
            <p:cNvSpPr/>
            <p:nvPr/>
          </p:nvSpPr>
          <p:spPr>
            <a:xfrm>
              <a:off x="6582889" y="2145006"/>
              <a:ext cx="4284165" cy="49698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</a:rPr>
                <a:t>physical address</a:t>
              </a:r>
              <a:r>
                <a:rPr lang="zh-CN" altLang="en-US" dirty="0">
                  <a:solidFill>
                    <a:schemeClr val="tx1"/>
                  </a:solidFill>
                </a:rPr>
                <a:t>             </a:t>
              </a:r>
              <a:r>
                <a:rPr lang="en-US" altLang="zh-CN" dirty="0">
                  <a:solidFill>
                    <a:schemeClr val="tx1"/>
                  </a:solidFill>
                </a:rPr>
                <a:t>address in the chip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箭头: 右 22"/>
            <p:cNvSpPr/>
            <p:nvPr/>
          </p:nvSpPr>
          <p:spPr>
            <a:xfrm>
              <a:off x="8377019" y="2361076"/>
              <a:ext cx="522514" cy="134781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769309" y="5971841"/>
              <a:ext cx="431226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0" i="0" dirty="0">
                  <a:solidFill>
                    <a:srgbClr val="24292F"/>
                  </a:solidFill>
                  <a:effectLst/>
                </a:rPr>
                <a:t>Configuration function implementation process</a:t>
              </a:r>
              <a:endParaRPr lang="zh-CN" altLang="en-US" sz="1600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26390" y="910590"/>
            <a:ext cx="11193145" cy="5063490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T</a:t>
            </a:r>
            <a:r>
              <a:rPr lang="en-US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est the </a:t>
            </a:r>
            <a:r>
              <a:rPr lang="en-US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functionality</a:t>
            </a:r>
            <a:r>
              <a:rPr lang="en-US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and </a:t>
            </a:r>
            <a:r>
              <a:rPr lang="en-US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performance</a:t>
            </a:r>
            <a:r>
              <a:rPr lang="en-US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of the software</a:t>
            </a:r>
          </a:p>
          <a:p>
            <a:pPr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Experimental conditions:</a:t>
            </a: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Single readout board</a:t>
            </a:r>
          </a:p>
          <a:p>
            <a:pPr lvl="2" algn="l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The laser emission frequency is gradually adjusted from </a:t>
            </a:r>
            <a:r>
              <a:rPr lang="en-US" altLang="zh-CN"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50 Hz to 50 kHz</a:t>
            </a:r>
          </a:p>
          <a:p>
            <a:pPr lvl="2" algn="l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Data rate: </a:t>
            </a:r>
            <a:r>
              <a:rPr lang="en-US" altLang="zh-CN"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17 kB/s to 15 MB/s</a:t>
            </a:r>
            <a:endParaRPr lang="en-US" altLang="zh-CN" sz="1800" kern="10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91440" lvl="2" indent="-91440">
              <a:lnSpc>
                <a:spcPct val="125000"/>
              </a:lnSpc>
              <a:spcBef>
                <a:spcPts val="12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20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Experimental results:</a:t>
            </a:r>
            <a:endParaRPr lang="en-US" altLang="zh-CN" sz="2000" kern="10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The software was continuously run for a long time at a data rate of </a:t>
            </a:r>
            <a:r>
              <a:rPr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15</a:t>
            </a:r>
            <a:r>
              <a:rPr lang="en-US" altLang="zh-CN"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MB/s</a:t>
            </a: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The results indicate that the software can </a:t>
            </a:r>
            <a:r>
              <a:rPr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maintain long-term stable operation</a:t>
            </a:r>
            <a:r>
              <a:rPr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at </a:t>
            </a:r>
            <a:r>
              <a:rPr lang="en-US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high </a:t>
            </a:r>
            <a:r>
              <a:rPr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laser frequencies, meeting the requirements of the final beam experiment</a:t>
            </a:r>
          </a:p>
        </p:txBody>
      </p:sp>
      <p:pic>
        <p:nvPicPr>
          <p:cNvPr id="145" name="图片 14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0" r="9155" b="7201"/>
          <a:stretch>
            <a:fillRect/>
          </a:stretch>
        </p:blipFill>
        <p:spPr bwMode="auto">
          <a:xfrm>
            <a:off x="7791450" y="920115"/>
            <a:ext cx="4079240" cy="25628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6316" y="264458"/>
            <a:ext cx="10058400" cy="601120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cs typeface="Times New Roman" panose="02020603050405020304" charset="0"/>
              </a:rPr>
              <a:t>Laboratory Laser Test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01665" y="3483172"/>
            <a:ext cx="345757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>
                <a:latin typeface="Times New Roman" panose="02020603050405020304" charset="0"/>
                <a:cs typeface="Times New Roman" panose="02020603050405020304" charset="0"/>
              </a:rPr>
              <a:t>Laboratory laser test single chip hit map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5" b="1557"/>
          <a:stretch>
            <a:fillRect/>
          </a:stretch>
        </p:blipFill>
        <p:spPr bwMode="auto">
          <a:xfrm>
            <a:off x="6401263" y="2232234"/>
            <a:ext cx="3066062" cy="32582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6316" y="264458"/>
            <a:ext cx="10058400" cy="601120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cs typeface="Times New Roman" panose="02020603050405020304" charset="0"/>
              </a:rPr>
              <a:t>Synchrotron Radiation Experiments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26316" y="1051805"/>
            <a:ext cx="6366831" cy="5031263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 New Roman" panose="02020603050405020304" charset="0"/>
                <a:ea typeface="宋体" panose="02010600030101010101" pitchFamily="2" charset="-122"/>
              </a:rPr>
              <a:t>  Beijing Synchrotron Radiation Facility (BSRF) B</a:t>
            </a:r>
            <a:r>
              <a:rPr lang="en-US" altLang="zh-CN" kern="100" dirty="0">
                <a:latin typeface="Times New Roman" panose="02020603050405020304" charset="0"/>
              </a:rPr>
              <a:t>eamline-4W1A</a:t>
            </a:r>
            <a:r>
              <a:rPr lang="en-US" altLang="zh-CN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</a:p>
          <a:p>
            <a:pPr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Experimental conditions:</a:t>
            </a: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en-US" altLang="zh-CN"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</a:t>
            </a:r>
            <a:r>
              <a:rPr lang="en-US" altLang="zh-CN" sz="1800" b="1" kern="100" dirty="0">
                <a:latin typeface="Times New Roman" panose="02020603050405020304" charset="0"/>
                <a:cs typeface="Times New Roman" panose="02020603050405020304" charset="0"/>
              </a:rPr>
              <a:t>ull system: </a:t>
            </a: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Detector, electronics, data acquisition software</a:t>
            </a:r>
            <a:endParaRPr lang="en-US" altLang="zh-CN" sz="1800" b="1" kern="10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b="1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From single readout board to multiple readout boards</a:t>
            </a: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data acquisition test</a:t>
            </a: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Long-term data acquisition (1~10h)</a:t>
            </a:r>
          </a:p>
          <a:p>
            <a:pPr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Experiment results:</a:t>
            </a: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DAQ software operates stably for over 10 hours</a:t>
            </a:r>
          </a:p>
          <a:p>
            <a:pPr lvl="2">
              <a:lnSpc>
                <a:spcPct val="125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kern="1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Data readout successfully completed</a:t>
            </a:r>
            <a:endParaRPr lang="zh-CN" altLang="en-US" sz="1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575" y="1255729"/>
            <a:ext cx="2841017" cy="15977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243" y="3713738"/>
            <a:ext cx="2840349" cy="15977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925043" y="5603112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Accumulated Hit-map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67325" y="2881864"/>
            <a:ext cx="2518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" panose="02020603050405020304" pitchFamily="18" charset="0"/>
                <a:cs typeface="times" panose="02020603050405020304" pitchFamily="18" charset="0"/>
              </a:rPr>
              <a:t>Single Readout Board Setup</a:t>
            </a:r>
            <a:endParaRPr lang="zh-CN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29328" y="5321211"/>
            <a:ext cx="2515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" panose="02020603050405020304" pitchFamily="18" charset="0"/>
                <a:cs typeface="times" panose="02020603050405020304" pitchFamily="18" charset="0"/>
              </a:rPr>
              <a:t>Multi-board Readouts Setup</a:t>
            </a:r>
            <a:endParaRPr lang="zh-CN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 b="2141"/>
          <a:stretch>
            <a:fillRect/>
          </a:stretch>
        </p:blipFill>
        <p:spPr bwMode="auto">
          <a:xfrm>
            <a:off x="4609525" y="4232896"/>
            <a:ext cx="3768665" cy="21534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0194" y="905757"/>
            <a:ext cx="4498378" cy="548063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" panose="02020603050405020304" pitchFamily="18" charset="0"/>
                <a:ea typeface="宋体" panose="02010600030101010101" pitchFamily="2" charset="-122"/>
                <a:cs typeface="times" panose="02020603050405020304" pitchFamily="18" charset="0"/>
              </a:rPr>
              <a:t>  Test location: </a:t>
            </a:r>
            <a:r>
              <a:rPr lang="en-US" altLang="zh-CN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DESY</a:t>
            </a:r>
            <a:r>
              <a:rPr lang="zh-CN" altLang="en-US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T21 Beamline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12/12/2022 – 22/12/2022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Experimental condition</a:t>
            </a:r>
            <a:r>
              <a:rPr lang="zh-CN" altLang="en-US" dirty="0"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：</a:t>
            </a:r>
            <a:endParaRPr lang="en-US" altLang="zh-CN" dirty="0">
              <a:effectLst/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The telescope system is composed of 6 layers of TaichuPix-3 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The beam spot size: 1 cm x 1 cm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Beam energy : 4 - 6 GeV</a:t>
            </a:r>
          </a:p>
          <a:p>
            <a:pPr marL="91440" lvl="1" indent="-9144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Test results</a:t>
            </a:r>
            <a:r>
              <a:rPr lang="zh-CN" altLang="en-US" sz="20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：</a:t>
            </a:r>
            <a:endParaRPr lang="en-US" altLang="zh-CN" sz="2000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A total of 280 runs were conducted, with a data rate of 0.4 - 2.5 </a:t>
            </a:r>
            <a:r>
              <a:rPr lang="en-US" altLang="zh-CN" sz="1800" dirty="0" err="1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MBps</a:t>
            </a:r>
            <a:endParaRPr lang="en-US" altLang="zh-CN" sz="1800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 Spatial resolution and efficiency test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16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1433802"/>
            <a:ext cx="2977369" cy="22317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6493857" y="3743539"/>
            <a:ext cx="2387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Telescope System setup</a:t>
            </a:r>
            <a:endParaRPr lang="zh-CN" altLang="en-US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b="4385"/>
          <a:stretch>
            <a:fillRect/>
          </a:stretch>
        </p:blipFill>
        <p:spPr>
          <a:xfrm>
            <a:off x="8142136" y="4163995"/>
            <a:ext cx="4049864" cy="22223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3"/>
          <a:stretch>
            <a:fillRect/>
          </a:stretch>
        </p:blipFill>
        <p:spPr bwMode="auto">
          <a:xfrm>
            <a:off x="9191413" y="1433802"/>
            <a:ext cx="2935114" cy="224477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文本框 18"/>
          <p:cNvSpPr txBox="1"/>
          <p:nvPr/>
        </p:nvSpPr>
        <p:spPr>
          <a:xfrm>
            <a:off x="9306676" y="3743539"/>
            <a:ext cx="270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DAQ software in operation</a:t>
            </a:r>
            <a:endParaRPr lang="zh-CN" altLang="en-US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400194" y="284392"/>
            <a:ext cx="1145257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Beamline Test at DESY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Telescope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5159" y="858035"/>
            <a:ext cx="9450853" cy="525400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kern="100" dirty="0">
                <a:latin typeface="times" panose="02020603050405020304" pitchFamily="18" charset="0"/>
                <a:ea typeface="宋体" panose="02010600030101010101" pitchFamily="2" charset="-122"/>
                <a:cs typeface="times" panose="02020603050405020304" pitchFamily="18" charset="0"/>
              </a:rPr>
              <a:t>  Test location: </a:t>
            </a:r>
            <a:r>
              <a:rPr lang="en-US" altLang="zh-CN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DESY</a:t>
            </a:r>
            <a:r>
              <a:rPr lang="zh-CN" altLang="en-US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T21 Beamline</a:t>
            </a:r>
          </a:p>
          <a:p>
            <a:pPr>
              <a:lnSpc>
                <a:spcPct val="12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 11/04/2023 – 24/04/2023</a:t>
            </a:r>
            <a:endParaRPr lang="en-US" altLang="zh-CN" dirty="0">
              <a:solidFill>
                <a:schemeClr val="tx1"/>
              </a:solidFill>
              <a:effectLst/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  <a:p>
            <a:pPr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Experimental condition</a:t>
            </a:r>
            <a:r>
              <a:rPr lang="zh-CN" altLang="en-US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：</a:t>
            </a:r>
          </a:p>
          <a:p>
            <a:pPr lvl="2"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Prototype consisting of 6 layers of double-sided ladders</a:t>
            </a:r>
          </a:p>
          <a:p>
            <a:pPr lvl="2"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The first </a:t>
            </a:r>
            <a:r>
              <a:rPr lang="en-US" altLang="zh-CN" sz="1800" dirty="0">
                <a:solidFill>
                  <a:srgbClr val="C00000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full-size</a:t>
            </a: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C00000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prototype</a:t>
            </a: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of the CEPC vertex detector</a:t>
            </a:r>
          </a:p>
          <a:p>
            <a:pPr lvl="2"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The beam spot size: 2.5 cm x 2.5 cm</a:t>
            </a:r>
          </a:p>
          <a:p>
            <a:pPr lvl="2"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fr-FR" altLang="zh-CN" sz="1800" b="0" i="0" dirty="0">
                <a:solidFill>
                  <a:srgbClr val="24292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Main data acquisition beam energies: 5, 5.4, 6 GeV</a:t>
            </a:r>
          </a:p>
          <a:p>
            <a:pPr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Test results</a:t>
            </a:r>
            <a:r>
              <a:rPr lang="zh-CN" altLang="en-US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： </a:t>
            </a:r>
            <a:endParaRPr lang="en-US" altLang="zh-CN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  <a:p>
            <a:pPr lvl="2"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zh-CN" altLang="en-US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A total of </a:t>
            </a:r>
            <a:r>
              <a:rPr lang="en-US" altLang="zh-CN" sz="1800" b="1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303 data acquisitions</a:t>
            </a: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were conducted (at different thresholds, energies, beam spot positions, and cooling methods)</a:t>
            </a:r>
          </a:p>
          <a:p>
            <a:pPr lvl="2">
              <a:lnSpc>
                <a:spcPct val="110000"/>
              </a:lnSpc>
              <a:buSzPct val="80000"/>
              <a:buFont typeface="Wingdings" panose="05000000000000000000" pitchFamily="2" charset="2"/>
              <a:buChar char="l"/>
            </a:pPr>
            <a:r>
              <a:rPr lang="zh-CN" altLang="en-US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Data rate 5-23 </a:t>
            </a:r>
            <a:r>
              <a:rPr lang="en-US" altLang="zh-CN" sz="1800" dirty="0" err="1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MBps</a:t>
            </a:r>
            <a:r>
              <a:rPr lang="en-US" altLang="zh-CN" sz="18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, total data volume 4.3 TB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17</a:t>
            </a:fld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238093" y="1603071"/>
            <a:ext cx="2402613" cy="2225519"/>
            <a:chOff x="5914446" y="1348997"/>
            <a:chExt cx="2865117" cy="246927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25" b="5959"/>
            <a:stretch>
              <a:fillRect/>
            </a:stretch>
          </p:blipFill>
          <p:spPr bwMode="auto">
            <a:xfrm>
              <a:off x="5914446" y="1348997"/>
              <a:ext cx="2865117" cy="2065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5"/>
            <p:cNvSpPr txBox="1"/>
            <p:nvPr/>
          </p:nvSpPr>
          <p:spPr>
            <a:xfrm>
              <a:off x="6550951" y="3442638"/>
              <a:ext cx="2142119" cy="375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Detector prototype</a:t>
              </a:r>
              <a:endParaRPr lang="zh-CN" altLang="en-US" sz="16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649662" y="1592132"/>
            <a:ext cx="2536896" cy="2225190"/>
            <a:chOff x="9037355" y="1351430"/>
            <a:chExt cx="3028143" cy="246647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65" t="8517" b="16586"/>
            <a:stretch>
              <a:fillRect/>
            </a:stretch>
          </p:blipFill>
          <p:spPr bwMode="auto">
            <a:xfrm>
              <a:off x="9037355" y="1351430"/>
              <a:ext cx="3028143" cy="20630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文本框 7"/>
            <p:cNvSpPr txBox="1"/>
            <p:nvPr/>
          </p:nvSpPr>
          <p:spPr>
            <a:xfrm>
              <a:off x="9997428" y="3442639"/>
              <a:ext cx="1523457" cy="375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times" panose="02020603050405020304" pitchFamily="18" charset="0"/>
                  <a:cs typeface="times" panose="02020603050405020304" pitchFamily="18" charset="0"/>
                </a:rPr>
                <a:t>System setup</a:t>
              </a:r>
              <a:endParaRPr lang="zh-CN" altLang="en-US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318" y="3822909"/>
            <a:ext cx="1874283" cy="2498068"/>
          </a:xfrm>
          <a:prstGeom prst="rect">
            <a:avLst/>
          </a:prstGeom>
        </p:spPr>
      </p:pic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425663" y="275970"/>
            <a:ext cx="1145257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Beamline Test at DESY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Full Size CEPC Vertex Detector Prototype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318162" y="278802"/>
            <a:ext cx="9113520" cy="582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</a:pP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Summary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44003" y="885357"/>
            <a:ext cx="11406621" cy="4921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In response to the experimental requirements of the CEPC silicon pixel vertex detector prototype, </a:t>
            </a:r>
            <a:r>
              <a:rPr lang="en-US" altLang="zh-CN" b="1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a cross-platform data acquisition software based on the Java language and JavaFx framework was designed and implemented.</a:t>
            </a:r>
          </a:p>
          <a:p>
            <a:pPr>
              <a:lnSpc>
                <a:spcPct val="15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The application of the software in synchrotron experiment and beam experiments has shown that it is</a:t>
            </a:r>
            <a:r>
              <a:rPr lang="en-US" altLang="zh-CN" b="1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fully functional</a:t>
            </a: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and its performance </a:t>
            </a:r>
            <a:r>
              <a:rPr lang="en-US" altLang="zh-CN" b="1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meets the experimental requirements</a:t>
            </a: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, and </a:t>
            </a:r>
            <a:r>
              <a:rPr lang="en-US" altLang="zh-CN" b="1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it can operate stably for a long time in complex beam environments.</a:t>
            </a:r>
          </a:p>
          <a:p>
            <a:pPr>
              <a:lnSpc>
                <a:spcPct val="15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Data obtained from the two beam experiments has been analyzed. </a:t>
            </a:r>
            <a:r>
              <a:rPr lang="en-US" altLang="zh-CN" b="1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Performance study and results of the prototype system, including spatial resolution and efficiency, are ready to be published. </a:t>
            </a:r>
            <a:endParaRPr lang="zh-CN" altLang="en-US" b="1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318162" y="278802"/>
            <a:ext cx="9113520" cy="582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</a:pP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Acknowledgement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44003" y="885357"/>
            <a:ext cx="11406621" cy="4921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80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 Thanks to DESY for providing the excellent beam facilities!</a:t>
            </a:r>
            <a:endParaRPr lang="zh-CN" altLang="en-US" sz="2400" b="1" dirty="0"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635" y="197222"/>
            <a:ext cx="10058400" cy="668138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Outline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381635" y="1158090"/>
            <a:ext cx="11487636" cy="4997450"/>
          </a:xfrm>
        </p:spPr>
        <p:txBody>
          <a:bodyPr>
            <a:normAutofit fontScale="85000" lnSpcReduction="20000"/>
          </a:bodyPr>
          <a:lstStyle/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en-US" altLang="zh-CN" sz="31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 Introduction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CEPC overview 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Vertex Detector prototype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Readout</a:t>
            </a:r>
            <a:r>
              <a:rPr lang="zh-CN" altLang="en-US" sz="2200" dirty="0">
                <a:solidFill>
                  <a:schemeClr val="tx1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lang="en-US" altLang="zh-CN" sz="2200" dirty="0">
                <a:solidFill>
                  <a:schemeClr val="tx1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Electronics</a:t>
            </a:r>
            <a:endParaRPr lang="en-US" altLang="zh-CN" sz="2200" dirty="0">
              <a:solidFill>
                <a:schemeClr val="tx1">
                  <a:lumMod val="50000"/>
                </a:schemeClr>
              </a:solidFill>
              <a:latin typeface="times" panose="02020603050405020304" pitchFamily="18" charset="0"/>
              <a:ea typeface="微软雅黑" panose="020B0503020204020204" pitchFamily="34" charset="-122"/>
              <a:cs typeface="times" panose="02020603050405020304" pitchFamily="18" charset="0"/>
            </a:endParaRP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 </a:t>
            </a:r>
            <a:r>
              <a:rPr lang="en-US" altLang="zh-CN" sz="31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Design and implementation of Data Acquisition Software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Data</a:t>
            </a:r>
            <a:r>
              <a:rPr lang="zh-CN" altLang="en-US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flow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User Interface</a:t>
            </a:r>
            <a:endParaRPr lang="zh-CN" altLang="en-US" sz="2200" dirty="0">
              <a:solidFill>
                <a:schemeClr val="tx1">
                  <a:lumMod val="50000"/>
                </a:schemeClr>
              </a:solidFill>
              <a:latin typeface="times" panose="02020603050405020304" pitchFamily="18" charset="0"/>
              <a:ea typeface="微软雅黑" panose="020B0503020204020204" pitchFamily="34" charset="-122"/>
              <a:cs typeface="times" panose="02020603050405020304" pitchFamily="18" charset="0"/>
            </a:endParaRP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 </a:t>
            </a:r>
            <a:r>
              <a:rPr lang="en-US" altLang="zh-CN" sz="31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System Test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Laboratory laser test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Synchrotron Radiation test at BSRF</a:t>
            </a:r>
          </a:p>
          <a:p>
            <a:pPr marL="749935" lvl="1" indent="-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Beam test at DESY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 </a:t>
            </a:r>
            <a:r>
              <a:rPr lang="en-US" altLang="zh-CN" sz="3100" dirty="0">
                <a:solidFill>
                  <a:schemeClr val="tx1">
                    <a:lumMod val="50000"/>
                  </a:schemeClr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Summary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1965" y="671487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dirty="0">
                <a:latin typeface="Times New Roman" panose="02020603050405020304" charset="0"/>
                <a:cs typeface="Times New Roman" panose="02020603050405020304" charset="0"/>
              </a:rPr>
              <a:t>Thank you for your attention!</a:t>
            </a:r>
            <a:endParaRPr lang="zh-CN" altLang="en-US" sz="4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20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187" y="847928"/>
            <a:ext cx="1204976" cy="12049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214" y="847928"/>
            <a:ext cx="1696600" cy="11084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0514" y="295836"/>
            <a:ext cx="11350971" cy="571260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Introduction - 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CEPC Overview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08214" y="1017687"/>
            <a:ext cx="6620116" cy="5302431"/>
          </a:xfrm>
        </p:spPr>
        <p:txBody>
          <a:bodyPr>
            <a:normAutofit/>
          </a:bodyPr>
          <a:lstStyle/>
          <a:p>
            <a:pPr marL="285750" lvl="1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CEPC (</a:t>
            </a:r>
            <a:r>
              <a:rPr lang="en-US" altLang="zh-CN" sz="2400" u="sng" dirty="0">
                <a:solidFill>
                  <a:srgbClr val="0000FF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C</a:t>
            </a:r>
            <a:r>
              <a:rPr lang="en-US" altLang="zh-CN" sz="24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ircular </a:t>
            </a:r>
            <a:r>
              <a:rPr lang="en-US" altLang="zh-CN" sz="2400" u="sng" dirty="0">
                <a:solidFill>
                  <a:srgbClr val="0000FF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E</a:t>
            </a:r>
            <a:r>
              <a:rPr lang="en-US" altLang="zh-CN" sz="24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lectron </a:t>
            </a:r>
            <a:r>
              <a:rPr lang="en-US" altLang="zh-CN" sz="2400" u="sng" dirty="0">
                <a:solidFill>
                  <a:srgbClr val="0000FF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P</a:t>
            </a:r>
            <a:r>
              <a:rPr lang="en-US" altLang="zh-CN" sz="24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ositron </a:t>
            </a:r>
            <a:r>
              <a:rPr lang="en-US" altLang="zh-CN" sz="2400" u="sng" dirty="0">
                <a:solidFill>
                  <a:srgbClr val="0000FF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C</a:t>
            </a:r>
            <a:r>
              <a:rPr lang="en-US" altLang="zh-CN" sz="24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ollider) 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A proposed Machine to </a:t>
            </a:r>
            <a:r>
              <a:rPr lang="en-US" altLang="zh-CN" sz="1800" b="1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precisely measure the properties </a:t>
            </a: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and </a:t>
            </a:r>
            <a:r>
              <a:rPr lang="en-US" altLang="zh-CN" sz="1800" b="1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interactions</a:t>
            </a: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of the Higgs bosons 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cs typeface="times" panose="02020603050405020304" pitchFamily="18" charset="0"/>
              </a:rPr>
              <a:t>100 km long accelerator rings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cs typeface="times" panose="02020603050405020304" pitchFamily="18" charset="0"/>
              </a:rPr>
              <a:t>240/91/160 GeV for Higgs/Z/WW</a:t>
            </a:r>
          </a:p>
          <a:p>
            <a:pPr marL="285750" lvl="1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" panose="02020603050405020304" pitchFamily="18" charset="0"/>
                <a:cs typeface="times" panose="02020603050405020304" pitchFamily="18" charset="0"/>
              </a:rPr>
              <a:t>CEPC Baseline Detector: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b="1" dirty="0">
                <a:solidFill>
                  <a:srgbClr val="0000FF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Silicon Vertex detector (VTX)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Inner tracking detector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Time Projection Chamber (TPC)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Electromagnetic  Calorimeter (</a:t>
            </a:r>
            <a:r>
              <a:rPr lang="en-US" altLang="zh-CN" sz="1800" dirty="0" err="1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ECal</a:t>
            </a: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)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Hadron Calorimeter (</a:t>
            </a:r>
            <a:r>
              <a:rPr lang="en-US" altLang="zh-CN" sz="1800" dirty="0" err="1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HCal</a:t>
            </a: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)</a:t>
            </a:r>
          </a:p>
          <a:p>
            <a:pPr marL="651510" lvl="3" indent="-285750">
              <a:lnSpc>
                <a:spcPct val="120000"/>
              </a:lnSpc>
              <a:spcBef>
                <a:spcPts val="30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Muon detector</a:t>
            </a:r>
          </a:p>
        </p:txBody>
      </p:sp>
      <p:pic>
        <p:nvPicPr>
          <p:cNvPr id="9" name="图片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" r="5133" b="3140"/>
          <a:stretch>
            <a:fillRect/>
          </a:stretch>
        </p:blipFill>
        <p:spPr bwMode="auto">
          <a:xfrm>
            <a:off x="7475054" y="3650724"/>
            <a:ext cx="3691478" cy="2784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/>
          <p:nvPr/>
        </p:nvPicPr>
        <p:blipFill rotWithShape="1">
          <a:blip r:embed="rId4"/>
          <a:srcRect t="11220"/>
          <a:stretch>
            <a:fillRect/>
          </a:stretch>
        </p:blipFill>
        <p:spPr bwMode="auto">
          <a:xfrm>
            <a:off x="7028330" y="981330"/>
            <a:ext cx="4096870" cy="2784932"/>
          </a:xfrm>
          <a:prstGeom prst="rect">
            <a:avLst/>
          </a:prstGeom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8845927" y="2189130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" panose="02020603050405020304" pitchFamily="18" charset="0"/>
                <a:cs typeface="times" panose="02020603050405020304" pitchFamily="18" charset="0"/>
              </a:rPr>
              <a:t>CEPC</a:t>
            </a:r>
            <a:endParaRPr lang="zh-CN" altLang="en-US" dirty="0"/>
          </a:p>
        </p:txBody>
      </p:sp>
      <p:sp>
        <p:nvSpPr>
          <p:cNvPr id="8" name="矩形: 圆角 7"/>
          <p:cNvSpPr/>
          <p:nvPr/>
        </p:nvSpPr>
        <p:spPr>
          <a:xfrm>
            <a:off x="7628458" y="5651688"/>
            <a:ext cx="623309" cy="55695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5"/>
    </mc:Choice>
    <mc:Fallback xmlns="">
      <p:transition spd="slow" advTm="319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36394" y="879885"/>
            <a:ext cx="7452547" cy="4130971"/>
          </a:xfrm>
        </p:spPr>
        <p:txBody>
          <a:bodyPr>
            <a:normAutofit/>
          </a:bodyPr>
          <a:lstStyle/>
          <a:p>
            <a:pPr marL="285750" lvl="1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Characteristics of CEPC Vertex Detector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Silicon</a:t>
            </a:r>
            <a:r>
              <a:rPr lang="en-US" altLang="zh-CN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pixel vertex detectors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High spatial resolution (</a:t>
            </a:r>
            <a:r>
              <a:rPr lang="en-US" altLang="zh-CN" sz="1800" dirty="0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3-5</a:t>
            </a:r>
            <a:r>
              <a:rPr lang="zh-CN" altLang="zh-CN" sz="1800" dirty="0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lang="en-US" altLang="zh-CN" sz="1800" dirty="0" err="1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μm</a:t>
            </a:r>
            <a:r>
              <a:rPr lang="zh-CN" altLang="en-US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）</a:t>
            </a:r>
            <a:endParaRPr lang="en-US" altLang="zh-CN" sz="1800" dirty="0">
              <a:solidFill>
                <a:schemeClr val="tx1"/>
              </a:solidFill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Low material budget (0.15%X</a:t>
            </a:r>
            <a:r>
              <a:rPr lang="en-US" altLang="zh-CN" sz="1800" baseline="-250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0</a:t>
            </a:r>
            <a:r>
              <a:rPr lang="en-US" altLang="zh-CN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)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Radiation hardness</a:t>
            </a:r>
          </a:p>
          <a:p>
            <a:pPr marL="285750" lvl="1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Full-scale Vertex Detector Prototype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solidFill>
                  <a:schemeClr val="tx1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CMOS sensor: </a:t>
            </a:r>
            <a:r>
              <a:rPr lang="en-US" altLang="zh-CN" sz="1800" dirty="0">
                <a:solidFill>
                  <a:srgbClr val="0000FF"/>
                </a:solidFill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TaichuPix-3</a:t>
            </a:r>
          </a:p>
          <a:p>
            <a:pPr marL="1001395" lvl="5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100000"/>
              <a:buFont typeface="times" panose="02020603050405020304" pitchFamily="18" charset="0"/>
              <a:buChar char="-"/>
            </a:pPr>
            <a:r>
              <a:rPr lang="en-US" altLang="zh-CN" sz="16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Die size: 25.7 mm × 15.9 mm</a:t>
            </a:r>
          </a:p>
          <a:p>
            <a:pPr marL="1001395" lvl="5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100000"/>
              <a:buFont typeface="times" panose="02020603050405020304" pitchFamily="18" charset="0"/>
              <a:buChar char="-"/>
            </a:pPr>
            <a:r>
              <a:rPr lang="en-US" altLang="zh-CN" sz="16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Pixel array: </a:t>
            </a:r>
            <a:r>
              <a:rPr lang="en-US" altLang="zh-CN" sz="1600" dirty="0">
                <a:solidFill>
                  <a:srgbClr val="0000FF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512(row) * 1024(col)  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Double-sided Ladder: 20 sensors per Ladder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Pct val="80000"/>
              <a:buFont typeface="Wingdings" panose="05000000000000000000" pitchFamily="2" charset="2"/>
              <a:buChar char="l"/>
            </a:pPr>
            <a:r>
              <a:rPr lang="en-US" altLang="zh-CN" sz="1800" dirty="0"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3 layers of Ladders in a cylindrical shape forms a 6-layer vertex detector</a:t>
            </a:r>
            <a:endParaRPr lang="en-US" altLang="zh-CN" sz="2400" dirty="0">
              <a:solidFill>
                <a:schemeClr val="tx1"/>
              </a:solidFill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417254" y="281123"/>
            <a:ext cx="1135097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Introduction—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CEPC Vertex Detector Prototype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71979" y="5307671"/>
            <a:ext cx="1403563" cy="1136492"/>
            <a:chOff x="180602" y="5036170"/>
            <a:chExt cx="1403563" cy="113649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64" y="5036170"/>
              <a:ext cx="1055247" cy="653705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80602" y="5865957"/>
              <a:ext cx="1403563" cy="3067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TaichuPix-3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302249" y="5271246"/>
            <a:ext cx="2257745" cy="1237181"/>
            <a:chOff x="1401566" y="5036170"/>
            <a:chExt cx="2257745" cy="110581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1566" y="5036170"/>
              <a:ext cx="2257745" cy="653705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401566" y="5834212"/>
              <a:ext cx="225623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Detector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module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(ladder)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11900" y="4949762"/>
            <a:ext cx="2659553" cy="1540382"/>
            <a:chOff x="3657804" y="4741382"/>
            <a:chExt cx="2659553" cy="1540382"/>
          </a:xfrm>
        </p:grpSpPr>
        <p:pic>
          <p:nvPicPr>
            <p:cNvPr id="23" name="图片 22" descr="图片包含 游戏机&#10;&#10;描述已自动生成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804" y="4741382"/>
              <a:ext cx="2256238" cy="1341049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3657804" y="5973987"/>
              <a:ext cx="265955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Full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size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vertex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detector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Prototype</a:t>
              </a:r>
              <a:r>
                <a:rPr lang="zh-CN" altLang="en-US" sz="1400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88210" y="952955"/>
            <a:ext cx="3847020" cy="4083563"/>
            <a:chOff x="8270061" y="334537"/>
            <a:chExt cx="3847020" cy="408356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6"/>
            <a:srcRect l="7623"/>
            <a:stretch>
              <a:fillRect/>
            </a:stretch>
          </p:blipFill>
          <p:spPr>
            <a:xfrm>
              <a:off x="8270061" y="334537"/>
              <a:ext cx="3847020" cy="4083563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11477481" y="543909"/>
              <a:ext cx="496430" cy="384852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8306434" y="977462"/>
              <a:ext cx="3667477" cy="18779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231" y="1019997"/>
            <a:ext cx="6045005" cy="4192693"/>
          </a:xfrm>
          <a:prstGeom prst="rect">
            <a:avLst/>
          </a:prstGeom>
        </p:spPr>
      </p:pic>
      <p:sp>
        <p:nvSpPr>
          <p:cNvPr id="28" name="标题 1"/>
          <p:cNvSpPr>
            <a:spLocks noGrp="1"/>
          </p:cNvSpPr>
          <p:nvPr>
            <p:ph type="title"/>
          </p:nvPr>
        </p:nvSpPr>
        <p:spPr>
          <a:xfrm>
            <a:off x="415963" y="319422"/>
            <a:ext cx="10619589" cy="546156"/>
          </a:xfrm>
        </p:spPr>
        <p:txBody>
          <a:bodyPr>
            <a:noAutofit/>
          </a:bodyPr>
          <a:lstStyle/>
          <a:p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Introduction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Readout Electronics of Vertex Detector Prototype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81635" y="1086375"/>
                <a:ext cx="5597824" cy="338701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5000"/>
                  </a:lnSpc>
                  <a:spcBef>
                    <a:spcPts val="0"/>
                  </a:spcBef>
                  <a:buSzPct val="80000"/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effectLst/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 Flexible circuit Board (×12)</a:t>
                </a:r>
              </a:p>
              <a:p>
                <a:pPr>
                  <a:lnSpc>
                    <a:spcPct val="125000"/>
                  </a:lnSpc>
                  <a:spcBef>
                    <a:spcPts val="0"/>
                  </a:spcBef>
                  <a:buSzPct val="80000"/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 Interposer Board</a:t>
                </a:r>
                <a:endParaRPr lang="en-US" altLang="zh-CN" dirty="0">
                  <a:effectLst/>
                  <a:latin typeface="Times New Roman" panose="02020603050405020304" charset="0"/>
                  <a:ea typeface="微软雅黑" panose="020B0503020204020204" pitchFamily="34" charset="-122"/>
                  <a:cs typeface="Times New Roman" panose="02020603050405020304" charset="0"/>
                </a:endParaRPr>
              </a:p>
              <a:p>
                <a:pPr>
                  <a:lnSpc>
                    <a:spcPct val="125000"/>
                  </a:lnSpc>
                  <a:spcBef>
                    <a:spcPts val="0"/>
                  </a:spcBef>
                  <a:buSzPct val="80000"/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effectLst/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 Readout Board (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dirty="0">
                    <a:effectLst/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12)</a:t>
                </a:r>
              </a:p>
              <a:p>
                <a:pPr>
                  <a:lnSpc>
                    <a:spcPct val="125000"/>
                  </a:lnSpc>
                  <a:spcBef>
                    <a:spcPts val="0"/>
                  </a:spcBef>
                  <a:buSzPct val="80000"/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 Start Fanout Board (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1)</a:t>
                </a:r>
              </a:p>
              <a:p>
                <a:pPr>
                  <a:lnSpc>
                    <a:spcPct val="125000"/>
                  </a:lnSpc>
                  <a:spcBef>
                    <a:spcPts val="0"/>
                  </a:spcBef>
                  <a:buSzPct val="80000"/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 </a:t>
                </a:r>
                <a:r>
                  <a:rPr lang="en-US" altLang="zh-CN" dirty="0" err="1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Apulse</a:t>
                </a:r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Fanout Board (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1)</a:t>
                </a:r>
              </a:p>
              <a:p>
                <a:pPr>
                  <a:lnSpc>
                    <a:spcPct val="125000"/>
                  </a:lnSpc>
                  <a:spcBef>
                    <a:spcPts val="0"/>
                  </a:spcBef>
                  <a:buSzPct val="80000"/>
                  <a:buFont typeface="Wingdings" panose="05000000000000000000" pitchFamily="2" charset="2"/>
                  <a:buChar char="l"/>
                </a:pPr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  Clock Fanout Board (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dirty="0">
                    <a:latin typeface="Times New Roman" panose="02020603050405020304" charset="0"/>
                    <a:ea typeface="微软雅黑" panose="020B0503020204020204" pitchFamily="34" charset="-122"/>
                    <a:cs typeface="Times New Roman" panose="02020603050405020304" charset="0"/>
                  </a:rPr>
                  <a:t>1)</a:t>
                </a:r>
              </a:p>
            </p:txBody>
          </p:sp>
        </mc:Choice>
        <mc:Fallback xmlns="">
          <p:sp>
            <p:nvSpPr>
              <p:cNvPr id="10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635" y="1086375"/>
                <a:ext cx="5597824" cy="3387015"/>
              </a:xfrm>
              <a:blipFill rotWithShape="1">
                <a:blip r:embed="rId5"/>
                <a:stretch>
                  <a:fillRect t="-16" r="5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32051" y="5762302"/>
            <a:ext cx="2372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charset="0"/>
                <a:ea typeface="宋体" panose="02010600030101010101" pitchFamily="2" charset="-122"/>
              </a:rPr>
              <a:t>Readout electronics schematic</a:t>
            </a:r>
            <a:endParaRPr lang="zh-CN" altLang="en-US" sz="1400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803" y="5838003"/>
            <a:ext cx="2752428" cy="52638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725757" y="5248821"/>
            <a:ext cx="470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</a:t>
            </a:r>
            <a:r>
              <a:rPr lang="en-US" altLang="zh-CN" sz="18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he overall structure of the detector electronics</a:t>
            </a:r>
            <a:endParaRPr lang="zh-CN" altLang="en-US" dirty="0"/>
          </a:p>
        </p:txBody>
      </p:sp>
      <p:cxnSp>
        <p:nvCxnSpPr>
          <p:cNvPr id="6" name="直接箭头连接符 5"/>
          <p:cNvCxnSpPr/>
          <p:nvPr/>
        </p:nvCxnSpPr>
        <p:spPr>
          <a:xfrm>
            <a:off x="2295525" y="5514975"/>
            <a:ext cx="885022" cy="3230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对象 1"/>
          <p:cNvGraphicFramePr/>
          <p:nvPr/>
        </p:nvGraphicFramePr>
        <p:xfrm>
          <a:off x="0" y="4683125"/>
          <a:ext cx="532765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r:id="rId7" imgW="8532495" imgH="2002790" progId="Visio.Drawing.15">
                  <p:embed/>
                </p:oleObj>
              </mc:Choice>
              <mc:Fallback>
                <p:oleObj r:id="rId7" imgW="8532495" imgH="2002790" progId="Visio.Drawing.15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4683125"/>
                        <a:ext cx="5327650" cy="94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970" y="1867752"/>
            <a:ext cx="6778336" cy="3052557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0000563-8229-4735-B8C6-62A3C9131265}" type="slidenum"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</a:t>
            </a:fld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1694" y="1009449"/>
            <a:ext cx="11985812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Adopting a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modular design strategy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, with good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scalability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 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easy system deployment and maintenance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5153" y="1470666"/>
            <a:ext cx="5432107" cy="4705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Data Flow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Electronics Configuration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Raw Data readout from Front-End Electronics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Data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package 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check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Online data processing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Storage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User</a:t>
            </a:r>
            <a:r>
              <a:rPr lang="zh-CN" altLang="en-US" sz="20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20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Interface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Providing services to the user layer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Command execution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Information feedback</a:t>
            </a:r>
          </a:p>
          <a:p>
            <a:pPr marL="800100" lvl="1" indent="-342900">
              <a:lnSpc>
                <a:spcPct val="150000"/>
              </a:lnSpc>
              <a:buClr>
                <a:srgbClr val="00B0F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Passing information to the data flow subsystem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94764" y="4834491"/>
            <a:ext cx="3669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Architecture of Data Acquisition Software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410722" y="291663"/>
            <a:ext cx="1095670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Design and implementation of Data Acquisition Software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55" y="1139995"/>
            <a:ext cx="7877755" cy="178983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874600" y="894630"/>
            <a:ext cx="4270286" cy="540814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Multitasking parallelism: Multithreading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Simple data sharing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low memory usage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easy switching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high CPU utilization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Data transfer: Ring Buffer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Tolerating a certain level of event rate jitter 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enhances system stability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Resource management: Finite State Machine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transition between states facilitates the allocation and release of system resources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ensuring smooth and efficient software operation</a:t>
            </a:r>
          </a:p>
        </p:txBody>
      </p:sp>
      <p:sp>
        <p:nvSpPr>
          <p:cNvPr id="16" name="矩形 15"/>
          <p:cNvSpPr/>
          <p:nvPr/>
        </p:nvSpPr>
        <p:spPr>
          <a:xfrm>
            <a:off x="859455" y="1139996"/>
            <a:ext cx="6894796" cy="82394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364590" y="308118"/>
            <a:ext cx="1095670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Data Flow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0" name="对话气泡: 圆角矩形 9"/>
          <p:cNvSpPr/>
          <p:nvPr/>
        </p:nvSpPr>
        <p:spPr>
          <a:xfrm>
            <a:off x="4733330" y="5986423"/>
            <a:ext cx="1892671" cy="442320"/>
          </a:xfrm>
          <a:prstGeom prst="wedgeRoundRectCallout">
            <a:avLst>
              <a:gd name="adj1" fmla="val -59102"/>
              <a:gd name="adj2" fmla="val -21532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Multithreaded data processing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608" y="2989290"/>
            <a:ext cx="5994228" cy="2993014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3935722" y="1963936"/>
            <a:ext cx="0" cy="10253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对话气泡: 圆角矩形 5"/>
          <p:cNvSpPr/>
          <p:nvPr/>
        </p:nvSpPr>
        <p:spPr>
          <a:xfrm>
            <a:off x="2533824" y="5975247"/>
            <a:ext cx="1892671" cy="442321"/>
          </a:xfrm>
          <a:prstGeom prst="wedgeRoundRectCallout">
            <a:avLst>
              <a:gd name="adj1" fmla="val -51539"/>
              <a:gd name="adj2" fmla="val -20607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Multithreaded data readout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0563-8229-4735-B8C6-62A3C9131265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0000563-8229-4735-B8C6-62A3C9131265}" type="slidenum"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8</a:t>
            </a:fld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394630" y="277071"/>
            <a:ext cx="1095670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Data Flow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4630" y="5433227"/>
            <a:ext cx="715365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Reduce coupling between two threads while providing buffering capability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883565" y="894001"/>
            <a:ext cx="4281540" cy="54463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Multitasking parallelism: Multithreading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Simple data sharing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low memory usage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easy switching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high CPU utilization.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Data transfer: Ring Buffer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Tolerating a certain level of event rate jitter 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enhances system stability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Resource management: Finite State Machine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transition between states facilitates the allocation and release of system resources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ensuring smooth and efficient software operation</a:t>
            </a:r>
          </a:p>
        </p:txBody>
      </p:sp>
      <p:sp>
        <p:nvSpPr>
          <p:cNvPr id="2" name="矩形 1"/>
          <p:cNvSpPr/>
          <p:nvPr/>
        </p:nvSpPr>
        <p:spPr>
          <a:xfrm>
            <a:off x="3227864" y="4576535"/>
            <a:ext cx="1289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Ring Buffer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5" y="1346496"/>
            <a:ext cx="7779666" cy="323003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23" y="1023907"/>
            <a:ext cx="8334226" cy="4931127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0000563-8229-4735-B8C6-62A3C9131265}" type="slidenum"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9</a:t>
            </a:fld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56659" y="5044283"/>
            <a:ext cx="4482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Data Flow Finite State Machine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337697" y="272669"/>
            <a:ext cx="10956701" cy="582065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Implementation of DAQ Software –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Data Flow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883565" y="902966"/>
            <a:ext cx="4281540" cy="54463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Multitasking parallelism: Multithreading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Simple data sharing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low memory usage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easy switching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high CPU utilization.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Data transfer: Ring Buffer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Tolerating a certain level of event rate jitter 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enhances system stability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Resource management: Finite State Machine</a:t>
            </a:r>
            <a:r>
              <a:rPr lang="en-US" altLang="zh-CN" dirty="0"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transition between states facilitates the allocation and release of system resources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ensuring smooth and efficient software operation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zNlYjJkNzI0OThlMTJiZmY2M2I4OGQ2N2VlNWIyOGIifQ=="/>
</p:tagLst>
</file>

<file path=ppt/theme/theme1.xml><?xml version="1.0" encoding="utf-8"?>
<a:theme xmlns:a="http://schemas.openxmlformats.org/drawingml/2006/main" name="回顾">
  <a:themeElements>
    <a:clrScheme name="回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回顾">
  <a:themeElements>
    <a:clrScheme name="回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67</TotalTime>
  <Words>1317</Words>
  <Application>Microsoft Office PowerPoint</Application>
  <PresentationFormat>宽屏</PresentationFormat>
  <Paragraphs>241</Paragraphs>
  <Slides>20</Slides>
  <Notes>19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Noto Sans SC</vt:lpstr>
      <vt:lpstr>等线</vt:lpstr>
      <vt:lpstr>黑体</vt:lpstr>
      <vt:lpstr>Arial</vt:lpstr>
      <vt:lpstr>Calibri</vt:lpstr>
      <vt:lpstr>Calibri Light</vt:lpstr>
      <vt:lpstr>Cambria Math</vt:lpstr>
      <vt:lpstr>times</vt:lpstr>
      <vt:lpstr>Times New Roman</vt:lpstr>
      <vt:lpstr>Wingdings</vt:lpstr>
      <vt:lpstr>回顾</vt:lpstr>
      <vt:lpstr>1_回顾</vt:lpstr>
      <vt:lpstr>Microsoft Visio Drawing</vt:lpstr>
      <vt:lpstr>Data Acquisition System for CEPC Vertex Detector Prototype</vt:lpstr>
      <vt:lpstr>Outline</vt:lpstr>
      <vt:lpstr>Introduction -  CEPC Overview</vt:lpstr>
      <vt:lpstr>Introduction— CEPC Vertex Detector Prototype</vt:lpstr>
      <vt:lpstr>Introduction – Readout Electronics of Vertex Detector Prototype</vt:lpstr>
      <vt:lpstr>Design and implementation of Data Acquisition Software</vt:lpstr>
      <vt:lpstr>Implementation of DAQ Software – Data Flow</vt:lpstr>
      <vt:lpstr>Implementation of DAQ Software – Data Flow</vt:lpstr>
      <vt:lpstr>Implementation of DAQ Software – Data Flow</vt:lpstr>
      <vt:lpstr>Implementation of DAQ Software – User Interface</vt:lpstr>
      <vt:lpstr>Implementation of DAQ Software – Graphical User Interface</vt:lpstr>
      <vt:lpstr>Implementation of DAQ Software – Online Hit Map</vt:lpstr>
      <vt:lpstr>Implementation of DAQ Software – Configuration File Generation</vt:lpstr>
      <vt:lpstr>Laboratory Laser Test</vt:lpstr>
      <vt:lpstr>Synchrotron Radiation Experiments</vt:lpstr>
      <vt:lpstr>Beamline Test at DESY – Telescope</vt:lpstr>
      <vt:lpstr>Beamline Test at DESY – Full Size CEPC Vertex Detector Prototype</vt:lpstr>
      <vt:lpstr>PowerPoint 演示文稿</vt:lpstr>
      <vt:lpstr>PowerPoint 演示文稿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硅像素径迹探测器原型机数据获取系统的研制</dc:title>
  <dc:creator>周 佳</dc:creator>
  <cp:lastModifiedBy>V ictor</cp:lastModifiedBy>
  <cp:revision>1040</cp:revision>
  <dcterms:created xsi:type="dcterms:W3CDTF">2023-04-21T01:31:00Z</dcterms:created>
  <dcterms:modified xsi:type="dcterms:W3CDTF">2024-04-23T02:02:17Z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F5C9351D62A946E5A08FF220C6C62C73_12</vt:lpwstr>
  </property>
  <property fmtid="{D5CDD505-2E9C-101B-9397-08002B2CF9AE}" pid="3" name="KSOProductBuildVer">
    <vt:lpwstr>2052-12.1.0.16729</vt:lpwstr>
  </property>
</Properties>
</file>