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83" r:id="rId2"/>
    <p:sldId id="288" r:id="rId3"/>
    <p:sldId id="277" r:id="rId4"/>
    <p:sldId id="310" r:id="rId5"/>
    <p:sldId id="311" r:id="rId6"/>
    <p:sldId id="312" r:id="rId7"/>
    <p:sldId id="318" r:id="rId8"/>
    <p:sldId id="313" r:id="rId9"/>
    <p:sldId id="319" r:id="rId10"/>
    <p:sldId id="314" r:id="rId11"/>
    <p:sldId id="320" r:id="rId12"/>
    <p:sldId id="315" r:id="rId13"/>
    <p:sldId id="316" r:id="rId14"/>
    <p:sldId id="290" r:id="rId15"/>
    <p:sldId id="307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BF5D423-8D8F-810D-0A9C-078EA63448B6}" name="IGNACIO GARCIA SIGUERO" initials="IG" userId="S::i.gsiguero@alumnos.upm.es::da107f17-5082-48d2-b288-032ead1346ab" providerId="AD"/>
  <p188:author id="{86DA7B82-3CBE-6F75-CE96-5CA5BBCAD007}" name="MARIANO RUIZ GONZALEZ" initials="MR" userId="S::mariano.ruiz@upm.es::acd4b58a-2a3a-4be3-8851-d22660e4f718" providerId="AD"/>
  <p188:author id="{9DC3EA88-3893-23F7-41D0-7A081E18E05D}" name="EDUARDO BARRERA LOPEZ DE TURISO" initials="EB" userId="S::eduardo.barrera@upm.es::5b71e97a-f462-4318-ace5-6ca2478a6c1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blentz Laban" initials="CL" lastIdx="1" clrIdx="0">
    <p:extLst>
      <p:ext uri="{19B8F6BF-5375-455C-9EA6-DF929625EA0E}">
        <p15:presenceInfo xmlns:p15="http://schemas.microsoft.com/office/powerpoint/2012/main" userId="S-1-5-21-2854862015-1470449784-792596272-4152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F9127"/>
    <a:srgbClr val="003D58"/>
    <a:srgbClr val="E4B04C"/>
    <a:srgbClr val="FDC830"/>
    <a:srgbClr val="17375E"/>
    <a:srgbClr val="EB5D40"/>
    <a:srgbClr val="001D2B"/>
    <a:srgbClr val="FFC837"/>
    <a:srgbClr val="0F16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987" autoAdjust="0"/>
    <p:restoredTop sz="95033" autoAdjust="0"/>
  </p:normalViewPr>
  <p:slideViewPr>
    <p:cSldViewPr snapToGrid="0">
      <p:cViewPr varScale="1">
        <p:scale>
          <a:sx n="83" d="100"/>
          <a:sy n="83" d="100"/>
        </p:scale>
        <p:origin x="643" y="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D996A-CF11-854E-ACEF-5602CEBA4EA3}" type="datetimeFigureOut">
              <a:rPr lang="fr-FR"/>
              <a:t>21/04/2024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CA41C8-293B-EF4D-B6A0-B59951CEC87B}" type="slidenum">
              <a:r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966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CA41C8-293B-EF4D-B6A0-B59951CEC87B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6420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CA41C8-293B-EF4D-B6A0-B59951CEC87B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6388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Rich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511143E7-9EC8-11F4-EE6D-2A04807E9021}"/>
              </a:ext>
            </a:extLst>
          </p:cNvPr>
          <p:cNvSpPr txBox="1"/>
          <p:nvPr userDrawn="1"/>
        </p:nvSpPr>
        <p:spPr>
          <a:xfrm>
            <a:off x="9314918" y="6342511"/>
            <a:ext cx="4576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1000">
                <a:solidFill>
                  <a:schemeClr val="bg1">
                    <a:lumMod val="65000"/>
                  </a:schemeClr>
                </a:solidFill>
                <a:latin typeface="+mn-lt"/>
                <a:ea typeface="Open Sans" pitchFamily="2" charset="0"/>
                <a:cs typeface="Open Sans" pitchFamily="2" charset="0"/>
              </a:rPr>
              <a:t>‹#›</a:t>
            </a:fld>
            <a:endParaRPr lang="fr-FR" sz="1000" dirty="0">
              <a:solidFill>
                <a:schemeClr val="bg1">
                  <a:lumMod val="65000"/>
                </a:schemeClr>
              </a:solidFill>
              <a:latin typeface="+mn-lt"/>
              <a:ea typeface="Open Sans" pitchFamily="2" charset="0"/>
              <a:cs typeface="Open Sans" pitchFamily="2" charset="0"/>
            </a:endParaRP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FBC44AE-DB0E-BBD8-F18F-F54E40BAEA68}"/>
              </a:ext>
            </a:extLst>
          </p:cNvPr>
          <p:cNvCxnSpPr>
            <a:cxnSpLocks/>
          </p:cNvCxnSpPr>
          <p:nvPr userDrawn="1"/>
        </p:nvCxnSpPr>
        <p:spPr>
          <a:xfrm>
            <a:off x="9271650" y="6340052"/>
            <a:ext cx="0" cy="27039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6">
            <a:extLst>
              <a:ext uri="{FF2B5EF4-FFF2-40B4-BE49-F238E27FC236}">
                <a16:creationId xmlns:a16="http://schemas.microsoft.com/office/drawing/2014/main" id="{1EE29EDE-FCC0-39DE-2FD1-6D37651A67D3}"/>
              </a:ext>
            </a:extLst>
          </p:cNvPr>
          <p:cNvSpPr txBox="1"/>
          <p:nvPr userDrawn="1"/>
        </p:nvSpPr>
        <p:spPr>
          <a:xfrm>
            <a:off x="2523270" y="6279611"/>
            <a:ext cx="6678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Assessing NI FPGA-based platform with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MXIe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 interface for use in ITER hard real-time investment protection applications</a:t>
            </a:r>
          </a:p>
          <a:p>
            <a:pPr algn="r"/>
            <a:r>
              <a:rPr lang="fr-FR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I. García Siguero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26BC208-B99B-C6A1-9437-7AC7BD6B8F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911" y="5955968"/>
            <a:ext cx="11808178" cy="258304"/>
          </a:xfrm>
          <a:prstGeom prst="rect">
            <a:avLst/>
          </a:prstGeom>
        </p:spPr>
      </p:pic>
      <p:pic>
        <p:nvPicPr>
          <p:cNvPr id="13" name="Graphique 12">
            <a:extLst>
              <a:ext uri="{FF2B5EF4-FFF2-40B4-BE49-F238E27FC236}">
                <a16:creationId xmlns:a16="http://schemas.microsoft.com/office/drawing/2014/main" id="{B293B4AA-4BAA-70CD-79BB-3EE093EB605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68447" y="6312883"/>
            <a:ext cx="553340" cy="275958"/>
          </a:xfrm>
          <a:prstGeom prst="rect">
            <a:avLst/>
          </a:prstGeom>
        </p:spPr>
      </p:pic>
      <p:sp>
        <p:nvSpPr>
          <p:cNvPr id="14" name="Espace réservé pour une image  3">
            <a:extLst>
              <a:ext uri="{FF2B5EF4-FFF2-40B4-BE49-F238E27FC236}">
                <a16:creationId xmlns:a16="http://schemas.microsoft.com/office/drawing/2014/main" id="{68D1566A-1AED-031F-B9D4-ABC61F9E32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04902" y="1230515"/>
            <a:ext cx="2609865" cy="1468049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600"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15" name="Espace réservé pour une image  3">
            <a:extLst>
              <a:ext uri="{FF2B5EF4-FFF2-40B4-BE49-F238E27FC236}">
                <a16:creationId xmlns:a16="http://schemas.microsoft.com/office/drawing/2014/main" id="{F36F08B9-9289-486A-086A-82BE8E98260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29208" y="1230515"/>
            <a:ext cx="2609865" cy="1468049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600"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16" name="Espace réservé pour une image  3">
            <a:extLst>
              <a:ext uri="{FF2B5EF4-FFF2-40B4-BE49-F238E27FC236}">
                <a16:creationId xmlns:a16="http://schemas.microsoft.com/office/drawing/2014/main" id="{01F4F76B-136B-6EC8-3982-6D9D215F4D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03205" y="2794899"/>
            <a:ext cx="2609865" cy="1468049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600"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Espace réservé pour une image  3">
            <a:extLst>
              <a:ext uri="{FF2B5EF4-FFF2-40B4-BE49-F238E27FC236}">
                <a16:creationId xmlns:a16="http://schemas.microsoft.com/office/drawing/2014/main" id="{6E8341BD-19A4-573D-B628-C94418B67F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27511" y="2794899"/>
            <a:ext cx="2609865" cy="1468049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600"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pic>
        <p:nvPicPr>
          <p:cNvPr id="2050" name="Picture 2" descr="Universidad Politécnica de Madrid">
            <a:extLst>
              <a:ext uri="{FF2B5EF4-FFF2-40B4-BE49-F238E27FC236}">
                <a16:creationId xmlns:a16="http://schemas.microsoft.com/office/drawing/2014/main" id="{C5AF254C-C311-B9D4-2696-BF851DC701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6487" y="6221730"/>
            <a:ext cx="620657" cy="477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6B596EF1-6BCA-1875-83AC-721BE56CD1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r="69621"/>
          <a:stretch/>
        </p:blipFill>
        <p:spPr>
          <a:xfrm>
            <a:off x="11075899" y="6289234"/>
            <a:ext cx="344530" cy="323253"/>
          </a:xfrm>
          <a:prstGeom prst="rect">
            <a:avLst/>
          </a:prstGeom>
        </p:spPr>
      </p:pic>
      <p:pic>
        <p:nvPicPr>
          <p:cNvPr id="4" name="Imagen 3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D305BD4-9948-C142-121A-25FAE2EAFE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l="13450" t="18143" r="14330" b="27207"/>
          <a:stretch/>
        </p:blipFill>
        <p:spPr>
          <a:xfrm>
            <a:off x="11456595" y="6246115"/>
            <a:ext cx="611530" cy="462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073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Ful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BF307E7C-4B7E-A13A-0E0F-E18E752A1A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600"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82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860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810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emf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mailto:i.gsiguero@i2a2.upm.es" TargetMode="External"/><Relationship Id="rId7" Type="http://schemas.openxmlformats.org/officeDocument/2006/relationships/image" Target="../media/image12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svg"/><Relationship Id="rId10" Type="http://schemas.openxmlformats.org/officeDocument/2006/relationships/image" Target="../media/image31.png"/><Relationship Id="rId4" Type="http://schemas.openxmlformats.org/officeDocument/2006/relationships/image" Target="../media/image9.png"/><Relationship Id="rId9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eeexplore.ieee.org/document/9963992" TargetMode="External"/><Relationship Id="rId4" Type="http://schemas.openxmlformats.org/officeDocument/2006/relationships/hyperlink" Target="https://ieeexplore.ieee.org/document/8194931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Nouvelle étape cruciale à venir dans la quête de la fusion nucléaire |  korii.">
            <a:extLst>
              <a:ext uri="{FF2B5EF4-FFF2-40B4-BE49-F238E27FC236}">
                <a16:creationId xmlns:a16="http://schemas.microsoft.com/office/drawing/2014/main" id="{B11E76C1-6F4E-9C93-731C-9854A5BBC3D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3" r="12963"/>
          <a:stretch>
            <a:fillRect/>
          </a:stretch>
        </p:blipFill>
        <p:spPr bwMode="auto">
          <a:xfrm>
            <a:off x="6490" y="9322"/>
            <a:ext cx="120470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World's most powerful magnet being shipped to ITER fusion reactor | New  Scientist">
            <a:extLst>
              <a:ext uri="{FF2B5EF4-FFF2-40B4-BE49-F238E27FC236}">
                <a16:creationId xmlns:a16="http://schemas.microsoft.com/office/drawing/2014/main" id="{42A70978-53F6-017C-BEC6-B62706F9B3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" t="37222" r="1165" b="-1"/>
          <a:stretch/>
        </p:blipFill>
        <p:spPr bwMode="auto">
          <a:xfrm>
            <a:off x="-8632" y="-304"/>
            <a:ext cx="12210158" cy="5273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32">
            <a:extLst>
              <a:ext uri="{FF2B5EF4-FFF2-40B4-BE49-F238E27FC236}">
                <a16:creationId xmlns:a16="http://schemas.microsoft.com/office/drawing/2014/main" id="{5DA64322-1F30-10CE-0262-B7AEF92DCFFE}"/>
              </a:ext>
            </a:extLst>
          </p:cNvPr>
          <p:cNvSpPr/>
          <p:nvPr/>
        </p:nvSpPr>
        <p:spPr>
          <a:xfrm>
            <a:off x="-8633" y="1005143"/>
            <a:ext cx="12210158" cy="5929557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192001"/>
              <a:gd name="connsiteY0" fmla="*/ 12991 h 2285888"/>
              <a:gd name="connsiteX1" fmla="*/ 12180278 w 12192001"/>
              <a:gd name="connsiteY1" fmla="*/ 465499 h 2285888"/>
              <a:gd name="connsiteX2" fmla="*/ 12192001 w 12192001"/>
              <a:gd name="connsiteY2" fmla="*/ 2285888 h 2285888"/>
              <a:gd name="connsiteX3" fmla="*/ 0 w 12192001"/>
              <a:gd name="connsiteY3" fmla="*/ 2285888 h 2285888"/>
              <a:gd name="connsiteX4" fmla="*/ 0 w 12192001"/>
              <a:gd name="connsiteY4" fmla="*/ 12991 h 2285888"/>
              <a:gd name="connsiteX0" fmla="*/ 0 w 12192001"/>
              <a:gd name="connsiteY0" fmla="*/ 14880 h 2287777"/>
              <a:gd name="connsiteX1" fmla="*/ 12180278 w 12192001"/>
              <a:gd name="connsiteY1" fmla="*/ 467388 h 2287777"/>
              <a:gd name="connsiteX2" fmla="*/ 12192001 w 12192001"/>
              <a:gd name="connsiteY2" fmla="*/ 2287777 h 2287777"/>
              <a:gd name="connsiteX3" fmla="*/ 0 w 12192001"/>
              <a:gd name="connsiteY3" fmla="*/ 2287777 h 2287777"/>
              <a:gd name="connsiteX4" fmla="*/ 0 w 12192001"/>
              <a:gd name="connsiteY4" fmla="*/ 14880 h 2287777"/>
              <a:gd name="connsiteX0" fmla="*/ 0 w 12192001"/>
              <a:gd name="connsiteY0" fmla="*/ 10434 h 2283331"/>
              <a:gd name="connsiteX1" fmla="*/ 12180278 w 12192001"/>
              <a:gd name="connsiteY1" fmla="*/ 462942 h 2283331"/>
              <a:gd name="connsiteX2" fmla="*/ 12192001 w 12192001"/>
              <a:gd name="connsiteY2" fmla="*/ 2283331 h 2283331"/>
              <a:gd name="connsiteX3" fmla="*/ 0 w 12192001"/>
              <a:gd name="connsiteY3" fmla="*/ 2283331 h 2283331"/>
              <a:gd name="connsiteX4" fmla="*/ 0 w 12192001"/>
              <a:gd name="connsiteY4" fmla="*/ 10434 h 2283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2283331">
                <a:moveTo>
                  <a:pt x="0" y="10434"/>
                </a:moveTo>
                <a:cubicBezTo>
                  <a:pt x="26487" y="12974"/>
                  <a:pt x="5218072" y="-115331"/>
                  <a:pt x="12180278" y="462942"/>
                </a:cubicBezTo>
                <a:cubicBezTo>
                  <a:pt x="12184186" y="1069738"/>
                  <a:pt x="12188093" y="1676535"/>
                  <a:pt x="12192001" y="2283331"/>
                </a:cubicBezTo>
                <a:lnTo>
                  <a:pt x="0" y="2283331"/>
                </a:lnTo>
                <a:lnTo>
                  <a:pt x="0" y="10434"/>
                </a:lnTo>
                <a:close/>
              </a:path>
            </a:pathLst>
          </a:custGeom>
          <a:solidFill>
            <a:schemeClr val="bg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3">
            <a:extLst>
              <a:ext uri="{FF2B5EF4-FFF2-40B4-BE49-F238E27FC236}">
                <a16:creationId xmlns:a16="http://schemas.microsoft.com/office/drawing/2014/main" id="{C438B5B8-CA14-BEB6-EAA3-3456B1FDD9EB}"/>
              </a:ext>
            </a:extLst>
          </p:cNvPr>
          <p:cNvSpPr txBox="1"/>
          <p:nvPr/>
        </p:nvSpPr>
        <p:spPr>
          <a:xfrm>
            <a:off x="-21676" y="1817345"/>
            <a:ext cx="122136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/>
              <a:t>Assessing NI FPGA-based platform with </a:t>
            </a:r>
            <a:r>
              <a:rPr lang="en-GB" sz="4800" dirty="0" err="1"/>
              <a:t>MXIe</a:t>
            </a:r>
            <a:r>
              <a:rPr lang="en-GB" sz="4800" dirty="0"/>
              <a:t> interface for use in ITER hard real-time investment protection applications</a:t>
            </a:r>
            <a:endParaRPr lang="en-US" i="1" dirty="0">
              <a:solidFill>
                <a:schemeClr val="accent1"/>
              </a:solidFill>
              <a:latin typeface="Arial" panose="020B0604020202020204" pitchFamily="34" charset="0"/>
              <a:ea typeface="Open Sans Light" pitchFamily="2" charset="0"/>
              <a:cs typeface="Arial" panose="020B0604020202020204" pitchFamily="34" charset="0"/>
            </a:endParaRP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949C68AE-032A-46A1-1ACD-E07091A606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364026" y="4607883"/>
            <a:ext cx="2222860" cy="1149757"/>
          </a:xfrm>
          <a:prstGeom prst="rect">
            <a:avLst/>
          </a:prstGeom>
        </p:spPr>
      </p:pic>
      <p:pic>
        <p:nvPicPr>
          <p:cNvPr id="22" name="Imagen 25">
            <a:extLst>
              <a:ext uri="{FF2B5EF4-FFF2-40B4-BE49-F238E27FC236}">
                <a16:creationId xmlns:a16="http://schemas.microsoft.com/office/drawing/2014/main" id="{C485DB62-780C-FA24-5FEE-B792953BED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4026" y="5953061"/>
            <a:ext cx="2957088" cy="849212"/>
          </a:xfrm>
          <a:prstGeom prst="rect">
            <a:avLst/>
          </a:prstGeom>
        </p:spPr>
      </p:pic>
      <p:pic>
        <p:nvPicPr>
          <p:cNvPr id="1032" name="Picture 8" descr="Universidad Politécnica de Madrid">
            <a:extLst>
              <a:ext uri="{FF2B5EF4-FFF2-40B4-BE49-F238E27FC236}">
                <a16:creationId xmlns:a16="http://schemas.microsoft.com/office/drawing/2014/main" id="{51016CD1-FE20-E8F5-CBE7-71DB2E2B6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3652" y="5648655"/>
            <a:ext cx="2686798" cy="1247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A82799C3-E457-9AB4-E0C9-9F98E0C9A7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29035" y="4814189"/>
            <a:ext cx="2824359" cy="65296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CD313847-EE83-27B9-7C8E-BB8641AFD55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82918" y="5785163"/>
            <a:ext cx="2686798" cy="10531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69A92B66-7064-94E3-5BCF-B03D2D99223C}"/>
                  </a:ext>
                </a:extLst>
              </p:cNvPr>
              <p:cNvSpPr txBox="1"/>
              <p:nvPr/>
            </p:nvSpPr>
            <p:spPr>
              <a:xfrm>
                <a:off x="16115" y="4037488"/>
                <a:ext cx="12210158" cy="8831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D. Karkinsky</a:t>
                </a:r>
                <a:r>
                  <a:rPr lang="es-ES" sz="14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A. Marqueta</a:t>
                </a:r>
                <a:r>
                  <a:rPr lang="es-ES" sz="14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E. Barrera</a:t>
                </a:r>
                <a:r>
                  <a:rPr lang="es-ES" sz="14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2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</a:t>
                </a:r>
                <a:r>
                  <a:rPr lang="es-ES" sz="1400" b="1" u="sng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I. García-Siguero</a:t>
                </a:r>
                <a:r>
                  <a:rPr lang="es-ES" sz="14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2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J. Varlec</a:t>
                </a:r>
                <a:r>
                  <a:rPr lang="en-US" sz="1400" baseline="50000" dirty="0"/>
                  <a:t>3</a:t>
                </a:r>
                <a:r>
                  <a:rPr lang="en-US" sz="1400" dirty="0"/>
                  <a:t>, 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M. Ruiz</a:t>
                </a:r>
                <a:r>
                  <a:rPr lang="en-US" sz="14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2</a:t>
                </a:r>
                <a:r>
                  <a:rPr lang="en-US" sz="1400" dirty="0"/>
                  <a:t>, 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M. Sekoranja</a:t>
                </a:r>
                <a:r>
                  <a:rPr lang="en-US" sz="1400" baseline="50000" dirty="0"/>
                  <a:t>3</a:t>
                </a:r>
                <a:r>
                  <a:rPr lang="en-US" sz="1400" dirty="0"/>
                  <a:t>, 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P. Rebollo</a:t>
                </a:r>
                <a:r>
                  <a:rPr lang="en-US" sz="14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2</a:t>
                </a:r>
                <a:r>
                  <a:rPr lang="en-US" sz="1400" dirty="0"/>
                  <a:t>, 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and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T. Kogovsek</a:t>
                </a:r>
                <a:r>
                  <a:rPr lang="en-US" sz="1400" baseline="50000" dirty="0"/>
                  <a:t>3</a:t>
                </a:r>
                <a:endParaRPr lang="es-ES" sz="14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en-US" sz="110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s-ES" sz="11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r>
                          <m:rPr>
                            <m:nor/>
                          </m:rPr>
                          <a:rPr lang="es-ES" sz="11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ITER</m:t>
                        </m:r>
                      </m:e>
                    </m:sPre>
                  </m:oMath>
                </a14:m>
                <a:r>
                  <a:rPr lang="en-U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</a:t>
                </a:r>
                <a:r>
                  <a:rPr lang="es-E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Organization, St. Paul-</a:t>
                </a:r>
                <a:r>
                  <a:rPr lang="es-ES" sz="11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lez</a:t>
                </a:r>
                <a:r>
                  <a:rPr lang="es-E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-</a:t>
                </a:r>
                <a:r>
                  <a:rPr lang="es-ES" sz="11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Durance</a:t>
                </a:r>
                <a:r>
                  <a:rPr lang="es-E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13067 France.</a:t>
                </a:r>
              </a:p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en-US" sz="11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s-ES" sz="11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r>
                          <m:rPr>
                            <m:nor/>
                          </m:rPr>
                          <a:rPr lang="en-US" sz="11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Instrumentation</m:t>
                        </m:r>
                      </m:e>
                    </m:sPre>
                  </m:oMath>
                </a14:m>
                <a:r>
                  <a:rPr lang="en-U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and Applied Acoustic Research Group</a:t>
                </a:r>
                <a:r>
                  <a:rPr lang="es-E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(I2A2), Universidad Politécnica de Madrid, Madrid, </a:t>
                </a:r>
                <a:r>
                  <a:rPr lang="es-ES" sz="11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Spain</a:t>
                </a:r>
                <a:r>
                  <a:rPr lang="es-E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.</a:t>
                </a:r>
              </a:p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en-US" sz="11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s-ES" sz="110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nor/>
                          </m:rPr>
                          <a:rPr lang="es-ES" sz="110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Cosylab</m:t>
                        </m:r>
                      </m:e>
                    </m:sPre>
                    <m:r>
                      <a:rPr lang="es-ES" sz="1100" b="0" i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it-IT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Gerbičeva ulica 64, 1000 Ljubljana, Slovenia</a:t>
                </a:r>
                <a:r>
                  <a:rPr lang="es-E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69A92B66-7064-94E3-5BCF-B03D2D9922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5" y="4037488"/>
                <a:ext cx="12210158" cy="883127"/>
              </a:xfrm>
              <a:prstGeom prst="rect">
                <a:avLst/>
              </a:prstGeom>
              <a:blipFill>
                <a:blip r:embed="rId11"/>
                <a:stretch>
                  <a:fillRect t="-2759" b="-206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225">
            <a:extLst>
              <a:ext uri="{FF2B5EF4-FFF2-40B4-BE49-F238E27FC236}">
                <a16:creationId xmlns:a16="http://schemas.microsoft.com/office/drawing/2014/main" id="{530BFC70-53C5-F432-1C29-80115CB4E66A}"/>
              </a:ext>
            </a:extLst>
          </p:cNvPr>
          <p:cNvSpPr/>
          <p:nvPr/>
        </p:nvSpPr>
        <p:spPr>
          <a:xfrm>
            <a:off x="2748348" y="5350247"/>
            <a:ext cx="6355939" cy="415498"/>
          </a:xfrm>
          <a:prstGeom prst="rect">
            <a:avLst/>
          </a:prstGeom>
          <a:noFill/>
          <a:ln w="19050"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100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ACKNOWLEDGEMENTS</a:t>
            </a:r>
          </a:p>
          <a:p>
            <a:pPr algn="just" defTabSz="457200"/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This work was supported under grant PID2022-137680OB-C33 funded by MCIN/AEI/10.13039/501100011033 </a:t>
            </a:r>
            <a:endParaRPr lang="es-ES" sz="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519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 txBox="1">
            <a:spLocks/>
          </p:cNvSpPr>
          <p:nvPr/>
        </p:nvSpPr>
        <p:spPr>
          <a:xfrm>
            <a:off x="394990" y="309559"/>
            <a:ext cx="10036790" cy="564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3 – </a:t>
            </a:r>
            <a:r>
              <a:rPr lang="en-US" sz="3200" b="1" kern="0" dirty="0" err="1">
                <a:solidFill>
                  <a:schemeClr val="accent1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MXIe</a:t>
            </a:r>
            <a:r>
              <a:rPr lang="en-US" sz="3200" b="1" kern="0" dirty="0">
                <a:solidFill>
                  <a:schemeClr val="accent1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interface management</a:t>
            </a:r>
            <a:endParaRPr lang="en-US" sz="1800" dirty="0">
              <a:solidFill>
                <a:schemeClr val="bg1"/>
              </a:solidFill>
              <a:highlight>
                <a:srgbClr val="FFFFFF"/>
              </a:highlight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CEFDEE6E-5EF1-55B4-B97C-CDA44ADB6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920" y="1057277"/>
            <a:ext cx="11571655" cy="1131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7338" indent="-287338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b="1" dirty="0"/>
              <a:t>Step 3a</a:t>
            </a:r>
            <a:r>
              <a:rPr lang="en-US" sz="1800" dirty="0"/>
              <a:t>: MARTe2 application employs </a:t>
            </a:r>
            <a:r>
              <a:rPr lang="en-US" sz="1800" u="sng" dirty="0">
                <a:highlight>
                  <a:srgbClr val="FFFFFF"/>
                </a:highlight>
              </a:rPr>
              <a:t>MXIe</a:t>
            </a:r>
            <a:r>
              <a:rPr lang="en-US" sz="1800" u="sng" dirty="0"/>
              <a:t> temporal segregation </a:t>
            </a:r>
          </a:p>
          <a:p>
            <a:r>
              <a:rPr lang="en-US" sz="1600" dirty="0"/>
              <a:t>There is no possibility of physical segregation in the </a:t>
            </a:r>
            <a:r>
              <a:rPr lang="en-US" sz="1600" dirty="0" err="1"/>
              <a:t>MXIe</a:t>
            </a:r>
            <a:r>
              <a:rPr lang="en-US" sz="1600" dirty="0"/>
              <a:t>, use temporary segregation.</a:t>
            </a:r>
          </a:p>
          <a:p>
            <a:r>
              <a:rPr lang="en-US" sz="1600" dirty="0"/>
              <a:t>Perform operations separated in time in a controlled manner minimizing jitter.</a:t>
            </a:r>
            <a:endParaRPr lang="en-US" sz="1600" kern="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01DF02F-F710-5EA0-6B46-7CA7A7EFCC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247" y="4402648"/>
            <a:ext cx="3353143" cy="1730063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D2F1E3DA-7C60-F618-51B3-29EEA305C49D}"/>
              </a:ext>
            </a:extLst>
          </p:cNvPr>
          <p:cNvSpPr/>
          <p:nvPr/>
        </p:nvSpPr>
        <p:spPr>
          <a:xfrm>
            <a:off x="2051271" y="5717405"/>
            <a:ext cx="1096189" cy="41530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A94F03F-9C64-DD8C-1E5E-E39CF979A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15" y="2583333"/>
            <a:ext cx="8196086" cy="3204485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7D1EC503-EF18-2CDC-AEFD-F3C31AB3A6B8}"/>
              </a:ext>
            </a:extLst>
          </p:cNvPr>
          <p:cNvSpPr txBox="1"/>
          <p:nvPr/>
        </p:nvSpPr>
        <p:spPr>
          <a:xfrm>
            <a:off x="267920" y="2187256"/>
            <a:ext cx="4372660" cy="11880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just" defTabSz="795338" fontAlgn="base">
              <a:spcBef>
                <a:spcPct val="20000"/>
              </a:spcBef>
              <a:spcAft>
                <a:spcPct val="0"/>
              </a:spcAft>
            </a:pPr>
            <a:r>
              <a:rPr lang="en-US" b="1" dirty="0"/>
              <a:t>Step 3b</a:t>
            </a:r>
            <a:r>
              <a:rPr lang="en-US" dirty="0"/>
              <a:t>: Create a custom Real Time Red Hat tuned profile</a:t>
            </a:r>
          </a:p>
          <a:p>
            <a:pPr marL="287338" lvl="1" indent="-287338" algn="just" defTabSz="795338" fontAlgn="base">
              <a:spcBef>
                <a:spcPct val="20000"/>
              </a:spcBef>
              <a:spcAft>
                <a:spcPct val="0"/>
              </a:spcAft>
              <a:buChar char="•"/>
            </a:pPr>
            <a:r>
              <a:rPr lang="en-US" sz="1600" dirty="0"/>
              <a:t>Execute the host applications on a </a:t>
            </a:r>
            <a:r>
              <a:rPr lang="en-US" sz="1600" dirty="0" err="1"/>
              <a:t>tickless</a:t>
            </a:r>
            <a:r>
              <a:rPr lang="en-US" sz="1600" dirty="0"/>
              <a:t> kernel and isolations CPUs</a:t>
            </a:r>
          </a:p>
        </p:txBody>
      </p:sp>
    </p:spTree>
    <p:extLst>
      <p:ext uri="{BB962C8B-B14F-4D97-AF65-F5344CB8AC3E}">
        <p14:creationId xmlns:p14="http://schemas.microsoft.com/office/powerpoint/2010/main" val="2956735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 txBox="1">
            <a:spLocks/>
          </p:cNvSpPr>
          <p:nvPr/>
        </p:nvSpPr>
        <p:spPr>
          <a:xfrm>
            <a:off x="394990" y="309559"/>
            <a:ext cx="5400000" cy="564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Implementation</a:t>
            </a:r>
            <a:endParaRPr lang="en-US" sz="1800" dirty="0">
              <a:solidFill>
                <a:schemeClr val="bg1"/>
              </a:solidFill>
              <a:highlight>
                <a:srgbClr val="003D58"/>
              </a:highlight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6CA79F5-16C5-3A75-EAD3-FE788500C4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043" y="777952"/>
            <a:ext cx="10448925" cy="5410200"/>
          </a:xfrm>
          <a:prstGeom prst="rect">
            <a:avLst/>
          </a:prstGeom>
        </p:spPr>
      </p:pic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1540BDB8-7DDD-5016-7EDF-B51FD05692B0}"/>
              </a:ext>
            </a:extLst>
          </p:cNvPr>
          <p:cNvCxnSpPr>
            <a:cxnSpLocks/>
          </p:cNvCxnSpPr>
          <p:nvPr/>
        </p:nvCxnSpPr>
        <p:spPr>
          <a:xfrm flipH="1">
            <a:off x="6135687" y="1162053"/>
            <a:ext cx="1193800" cy="6477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F4DD0050-7FAB-B910-1FC4-217E65B7ACDF}"/>
              </a:ext>
            </a:extLst>
          </p:cNvPr>
          <p:cNvCxnSpPr>
            <a:cxnSpLocks/>
          </p:cNvCxnSpPr>
          <p:nvPr/>
        </p:nvCxnSpPr>
        <p:spPr>
          <a:xfrm flipH="1">
            <a:off x="5824442" y="2811916"/>
            <a:ext cx="1193800" cy="6477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upo 26">
            <a:extLst>
              <a:ext uri="{FF2B5EF4-FFF2-40B4-BE49-F238E27FC236}">
                <a16:creationId xmlns:a16="http://schemas.microsoft.com/office/drawing/2014/main" id="{55E23E68-7BDC-E0DB-D8E3-CB7BF97113C6}"/>
              </a:ext>
            </a:extLst>
          </p:cNvPr>
          <p:cNvGrpSpPr/>
          <p:nvPr/>
        </p:nvGrpSpPr>
        <p:grpSpPr>
          <a:xfrm>
            <a:off x="1995488" y="1695450"/>
            <a:ext cx="7605712" cy="3914775"/>
            <a:chOff x="1995488" y="1695450"/>
            <a:chExt cx="7605712" cy="3914775"/>
          </a:xfrm>
        </p:grpSpPr>
        <p:cxnSp>
          <p:nvCxnSpPr>
            <p:cNvPr id="10" name="Conector recto 9">
              <a:extLst>
                <a:ext uri="{FF2B5EF4-FFF2-40B4-BE49-F238E27FC236}">
                  <a16:creationId xmlns:a16="http://schemas.microsoft.com/office/drawing/2014/main" id="{7B2BD906-006D-B754-30B9-8EDABE64AC23}"/>
                </a:ext>
              </a:extLst>
            </p:cNvPr>
            <p:cNvCxnSpPr>
              <a:cxnSpLocks/>
            </p:cNvCxnSpPr>
            <p:nvPr/>
          </p:nvCxnSpPr>
          <p:spPr>
            <a:xfrm>
              <a:off x="1995488" y="5610225"/>
              <a:ext cx="173831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12">
              <a:extLst>
                <a:ext uri="{FF2B5EF4-FFF2-40B4-BE49-F238E27FC236}">
                  <a16:creationId xmlns:a16="http://schemas.microsoft.com/office/drawing/2014/main" id="{32B7D4FA-67AB-C3A7-5600-A5E9E73B0F96}"/>
                </a:ext>
              </a:extLst>
            </p:cNvPr>
            <p:cNvCxnSpPr/>
            <p:nvPr/>
          </p:nvCxnSpPr>
          <p:spPr>
            <a:xfrm flipV="1">
              <a:off x="3714749" y="1695450"/>
              <a:ext cx="0" cy="390525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cto 14">
              <a:extLst>
                <a:ext uri="{FF2B5EF4-FFF2-40B4-BE49-F238E27FC236}">
                  <a16:creationId xmlns:a16="http://schemas.microsoft.com/office/drawing/2014/main" id="{AD1B1BC7-BB6A-A244-7C36-6F720E4650D7}"/>
                </a:ext>
              </a:extLst>
            </p:cNvPr>
            <p:cNvCxnSpPr>
              <a:cxnSpLocks/>
            </p:cNvCxnSpPr>
            <p:nvPr/>
          </p:nvCxnSpPr>
          <p:spPr>
            <a:xfrm>
              <a:off x="3695700" y="1695450"/>
              <a:ext cx="249555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16">
              <a:extLst>
                <a:ext uri="{FF2B5EF4-FFF2-40B4-BE49-F238E27FC236}">
                  <a16:creationId xmlns:a16="http://schemas.microsoft.com/office/drawing/2014/main" id="{59E38A8B-455B-422A-CE64-3121BF27A56A}"/>
                </a:ext>
              </a:extLst>
            </p:cNvPr>
            <p:cNvCxnSpPr>
              <a:cxnSpLocks/>
            </p:cNvCxnSpPr>
            <p:nvPr/>
          </p:nvCxnSpPr>
          <p:spPr>
            <a:xfrm>
              <a:off x="6181725" y="1695450"/>
              <a:ext cx="0" cy="390525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cto 19">
              <a:extLst>
                <a:ext uri="{FF2B5EF4-FFF2-40B4-BE49-F238E27FC236}">
                  <a16:creationId xmlns:a16="http://schemas.microsoft.com/office/drawing/2014/main" id="{A6AA044D-CB82-A1C5-B4AE-BFF159B8F240}"/>
                </a:ext>
              </a:extLst>
            </p:cNvPr>
            <p:cNvCxnSpPr>
              <a:cxnSpLocks/>
            </p:cNvCxnSpPr>
            <p:nvPr/>
          </p:nvCxnSpPr>
          <p:spPr>
            <a:xfrm>
              <a:off x="6162675" y="5600700"/>
              <a:ext cx="2333625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cto 21">
              <a:extLst>
                <a:ext uri="{FF2B5EF4-FFF2-40B4-BE49-F238E27FC236}">
                  <a16:creationId xmlns:a16="http://schemas.microsoft.com/office/drawing/2014/main" id="{1F4FD98D-E18B-96C2-9C92-E2669CB38F8F}"/>
                </a:ext>
              </a:extLst>
            </p:cNvPr>
            <p:cNvCxnSpPr/>
            <p:nvPr/>
          </p:nvCxnSpPr>
          <p:spPr>
            <a:xfrm flipV="1">
              <a:off x="8477250" y="3429000"/>
              <a:ext cx="0" cy="218122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23">
              <a:extLst>
                <a:ext uri="{FF2B5EF4-FFF2-40B4-BE49-F238E27FC236}">
                  <a16:creationId xmlns:a16="http://schemas.microsoft.com/office/drawing/2014/main" id="{21DD07BB-1EF6-10CC-B21A-9F964612ECCC}"/>
                </a:ext>
              </a:extLst>
            </p:cNvPr>
            <p:cNvCxnSpPr>
              <a:cxnSpLocks/>
            </p:cNvCxnSpPr>
            <p:nvPr/>
          </p:nvCxnSpPr>
          <p:spPr>
            <a:xfrm>
              <a:off x="8455819" y="3429000"/>
              <a:ext cx="1145381" cy="0"/>
            </a:xfrm>
            <a:prstGeom prst="line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23535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 txBox="1">
            <a:spLocks/>
          </p:cNvSpPr>
          <p:nvPr/>
        </p:nvSpPr>
        <p:spPr>
          <a:xfrm>
            <a:off x="394990" y="309559"/>
            <a:ext cx="9201592" cy="564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Validation</a:t>
            </a:r>
            <a:endParaRPr lang="en-US" sz="1800" dirty="0">
              <a:solidFill>
                <a:schemeClr val="bg1"/>
              </a:solidFill>
              <a:highlight>
                <a:srgbClr val="003D58"/>
              </a:highlight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CEFDEE6E-5EF1-55B4-B97C-CDA44ADB6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921" y="1057276"/>
            <a:ext cx="11102044" cy="4946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7338" indent="-287338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87338" lvl="1" indent="-287338">
              <a:buChar char="•"/>
            </a:pPr>
            <a:r>
              <a:rPr lang="en-US" sz="1800" dirty="0">
                <a:highlight>
                  <a:srgbClr val="FFFFFF"/>
                </a:highlight>
              </a:rPr>
              <a:t>System</a:t>
            </a:r>
            <a:r>
              <a:rPr lang="en-US" sz="1800" dirty="0"/>
              <a:t> deployed at UPM facilities</a:t>
            </a:r>
          </a:p>
          <a:p>
            <a:pPr marL="0" lvl="1" indent="0">
              <a:buNone/>
            </a:pPr>
            <a:endParaRPr lang="en-US" sz="1800" dirty="0">
              <a:highlight>
                <a:srgbClr val="FFFF00"/>
              </a:highlight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D8E7F05-5263-A61B-9DA6-A2508FBBFC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703" y="1126157"/>
            <a:ext cx="11044215" cy="526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337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 txBox="1">
            <a:spLocks/>
          </p:cNvSpPr>
          <p:nvPr/>
        </p:nvSpPr>
        <p:spPr>
          <a:xfrm>
            <a:off x="394990" y="309559"/>
            <a:ext cx="9201592" cy="564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&amp; Conclusions</a:t>
            </a:r>
            <a:endParaRPr lang="en-US" sz="1800" dirty="0">
              <a:solidFill>
                <a:schemeClr val="bg1"/>
              </a:solidFill>
              <a:highlight>
                <a:srgbClr val="003D58"/>
              </a:highlight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CEFDEE6E-5EF1-55B4-B97C-CDA44ADB6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989" y="973204"/>
            <a:ext cx="8361083" cy="990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7338" indent="-287338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87338" lvl="1" indent="-287338">
              <a:buChar char="•"/>
            </a:pPr>
            <a:r>
              <a:rPr lang="en-US" sz="1800" dirty="0"/>
              <a:t>Test over the full system (with the 3 steps integrated) running 15h.</a:t>
            </a:r>
          </a:p>
          <a:p>
            <a:pPr marL="666750" lvl="2" indent="-287338"/>
            <a:r>
              <a:rPr lang="en-US" sz="1600" dirty="0"/>
              <a:t>System using Time Update and DMAs at 1kHz</a:t>
            </a:r>
          </a:p>
          <a:p>
            <a:pPr marL="287338" lvl="1" indent="-287338">
              <a:buChar char="•"/>
            </a:pPr>
            <a:endParaRPr lang="en-US" sz="1600" kern="0" dirty="0"/>
          </a:p>
        </p:txBody>
      </p:sp>
      <p:pic>
        <p:nvPicPr>
          <p:cNvPr id="7" name="Imagen 6" descr="Escala de tiempo&#10;&#10;Descripción generada automáticamente">
            <a:extLst>
              <a:ext uri="{FF2B5EF4-FFF2-40B4-BE49-F238E27FC236}">
                <a16:creationId xmlns:a16="http://schemas.microsoft.com/office/drawing/2014/main" id="{0FED2834-9F23-164A-D393-81EFFD68A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088"/>
          <a:stretch/>
        </p:blipFill>
        <p:spPr>
          <a:xfrm>
            <a:off x="540840" y="1733861"/>
            <a:ext cx="7293649" cy="4229957"/>
          </a:xfrm>
          <a:prstGeom prst="rect">
            <a:avLst/>
          </a:prstGeom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CB1F5AE1-9297-096F-032D-1C9BEE621D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7934" y="2544956"/>
            <a:ext cx="2144890" cy="56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7338" indent="-287338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None/>
            </a:pPr>
            <a:r>
              <a:rPr lang="en-US" sz="2400" dirty="0">
                <a:solidFill>
                  <a:srgbClr val="FFFF00"/>
                </a:solidFill>
              </a:rPr>
              <a:t>Master Clock</a:t>
            </a:r>
            <a:endParaRPr lang="en-US" sz="1800" kern="0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4419E952-0A46-3DB6-623A-93BE1EAB11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0371" y="3321490"/>
            <a:ext cx="1698465" cy="56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7338" indent="-287338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None/>
            </a:pPr>
            <a:r>
              <a:rPr lang="en-US" sz="2400" dirty="0">
                <a:solidFill>
                  <a:srgbClr val="92D050"/>
                </a:solidFill>
              </a:rPr>
              <a:t>Chassis 1</a:t>
            </a:r>
            <a:endParaRPr lang="en-US" sz="1800" kern="0" dirty="0">
              <a:solidFill>
                <a:srgbClr val="92D050"/>
              </a:solidFill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5F425491-EEB5-14CB-8A55-92E952A0AD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0370" y="4286713"/>
            <a:ext cx="1698465" cy="56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7338" indent="-287338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None/>
            </a:pPr>
            <a:r>
              <a:rPr lang="en-US" sz="2400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Chassis 2</a:t>
            </a:r>
            <a:endParaRPr lang="en-US" sz="1800" kern="0" dirty="0">
              <a:solidFill>
                <a:schemeClr val="accent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2EA5060C-3DF6-2CC4-EF13-43BC9C560D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0564112"/>
              </p:ext>
            </p:extLst>
          </p:nvPr>
        </p:nvGraphicFramePr>
        <p:xfrm>
          <a:off x="7980339" y="2352417"/>
          <a:ext cx="3851623" cy="1938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2218">
                  <a:extLst>
                    <a:ext uri="{9D8B030D-6E8A-4147-A177-3AD203B41FA5}">
                      <a16:colId xmlns:a16="http://schemas.microsoft.com/office/drawing/2014/main" val="1482279090"/>
                    </a:ext>
                  </a:extLst>
                </a:gridCol>
                <a:gridCol w="1233007">
                  <a:extLst>
                    <a:ext uri="{9D8B030D-6E8A-4147-A177-3AD203B41FA5}">
                      <a16:colId xmlns:a16="http://schemas.microsoft.com/office/drawing/2014/main" val="2513395928"/>
                    </a:ext>
                  </a:extLst>
                </a:gridCol>
                <a:gridCol w="1376398">
                  <a:extLst>
                    <a:ext uri="{9D8B030D-6E8A-4147-A177-3AD203B41FA5}">
                      <a16:colId xmlns:a16="http://schemas.microsoft.com/office/drawing/2014/main" val="3538636563"/>
                    </a:ext>
                  </a:extLst>
                </a:gridCol>
              </a:tblGrid>
              <a:tr h="294688">
                <a:tc>
                  <a:txBody>
                    <a:bodyPr/>
                    <a:lstStyle/>
                    <a:p>
                      <a:endParaRPr lang="es-ES" sz="1400" dirty="0">
                        <a:solidFill>
                          <a:schemeClr val="accent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/>
                        <a:t>Std</a:t>
                      </a:r>
                      <a:r>
                        <a:rPr lang="es-ES" sz="1400" dirty="0"/>
                        <a:t>. Dev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/>
                        <a:t>Worst</a:t>
                      </a:r>
                      <a:r>
                        <a:rPr lang="es-ES" sz="1400" dirty="0"/>
                        <a:t>-case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1319311"/>
                  </a:ext>
                </a:extLst>
              </a:tr>
              <a:tr h="553972">
                <a:tc>
                  <a:txBody>
                    <a:bodyPr/>
                    <a:lstStyle/>
                    <a:p>
                      <a:r>
                        <a:rPr lang="es-ES" sz="1400" dirty="0"/>
                        <a:t>Master </a:t>
                      </a:r>
                      <a:r>
                        <a:rPr lang="es-ES" sz="1400" dirty="0" err="1"/>
                        <a:t>Clock</a:t>
                      </a:r>
                      <a:r>
                        <a:rPr lang="es-ES" sz="1400" dirty="0"/>
                        <a:t> – </a:t>
                      </a:r>
                      <a:r>
                        <a:rPr lang="es-ES" sz="1400" dirty="0" err="1"/>
                        <a:t>Chassis</a:t>
                      </a:r>
                      <a:r>
                        <a:rPr lang="es-ES" sz="1400" dirty="0"/>
                        <a:t>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55.25 </a:t>
                      </a:r>
                      <a:r>
                        <a:rPr lang="es-ES" sz="1400" dirty="0" err="1"/>
                        <a:t>ns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1698 </a:t>
                      </a:r>
                      <a:r>
                        <a:rPr lang="es-ES" sz="1400" dirty="0" err="1"/>
                        <a:t>ns</a:t>
                      </a:r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584810"/>
                  </a:ext>
                </a:extLst>
              </a:tr>
              <a:tr h="500969">
                <a:tc>
                  <a:txBody>
                    <a:bodyPr/>
                    <a:lstStyle/>
                    <a:p>
                      <a:r>
                        <a:rPr lang="es-ES" sz="1400" dirty="0"/>
                        <a:t>Master </a:t>
                      </a:r>
                      <a:r>
                        <a:rPr lang="es-ES" sz="1400" dirty="0" err="1"/>
                        <a:t>Clock</a:t>
                      </a:r>
                      <a:r>
                        <a:rPr lang="es-ES" sz="1400" dirty="0"/>
                        <a:t> – </a:t>
                      </a:r>
                      <a:r>
                        <a:rPr lang="es-ES" sz="1400" dirty="0" err="1"/>
                        <a:t>Chassis</a:t>
                      </a:r>
                      <a:r>
                        <a:rPr lang="es-ES" sz="1400" dirty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131.31 </a:t>
                      </a:r>
                      <a:r>
                        <a:rPr lang="es-ES" sz="1400" dirty="0" err="1"/>
                        <a:t>ns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/>
                        <a:t>1424 </a:t>
                      </a:r>
                      <a:r>
                        <a:rPr lang="es-ES" sz="1400" dirty="0" err="1"/>
                        <a:t>ns</a:t>
                      </a:r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7937847"/>
                  </a:ext>
                </a:extLst>
              </a:tr>
              <a:tr h="561213">
                <a:tc>
                  <a:txBody>
                    <a:bodyPr/>
                    <a:lstStyle/>
                    <a:p>
                      <a:r>
                        <a:rPr lang="es-ES" sz="1400" dirty="0" err="1"/>
                        <a:t>Chassis</a:t>
                      </a:r>
                      <a:r>
                        <a:rPr lang="es-ES" sz="1400" dirty="0"/>
                        <a:t> 1 – </a:t>
                      </a:r>
                      <a:r>
                        <a:rPr lang="es-ES" sz="1400" dirty="0" err="1"/>
                        <a:t>Chassis</a:t>
                      </a:r>
                      <a:r>
                        <a:rPr lang="es-ES" sz="1400" dirty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141.69 </a:t>
                      </a:r>
                      <a:r>
                        <a:rPr lang="es-ES" sz="1400" dirty="0" err="1"/>
                        <a:t>ns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/>
                        <a:t>1705 </a:t>
                      </a:r>
                      <a:r>
                        <a:rPr lang="es-ES" sz="1400" dirty="0" err="1"/>
                        <a:t>ns</a:t>
                      </a:r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277344"/>
                  </a:ext>
                </a:extLst>
              </a:tr>
            </a:tbl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5CDFF9B0-BC7F-9170-0719-5D87C09258F2}"/>
              </a:ext>
            </a:extLst>
          </p:cNvPr>
          <p:cNvSpPr txBox="1"/>
          <p:nvPr/>
        </p:nvSpPr>
        <p:spPr>
          <a:xfrm>
            <a:off x="8146533" y="4842121"/>
            <a:ext cx="40454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b="1" u="sng" dirty="0" err="1"/>
              <a:t>Requirements</a:t>
            </a:r>
            <a:r>
              <a:rPr lang="es-ES" sz="2400" b="1" u="sng" dirty="0"/>
              <a:t> </a:t>
            </a:r>
            <a:r>
              <a:rPr lang="es-ES" sz="2400" b="1" u="sng" dirty="0" err="1"/>
              <a:t>achieved</a:t>
            </a:r>
            <a:r>
              <a:rPr lang="es-ES" sz="2400" b="1" u="sng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568412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okamak assembly | The 'module' has landed">
            <a:extLst>
              <a:ext uri="{FF2B5EF4-FFF2-40B4-BE49-F238E27FC236}">
                <a16:creationId xmlns:a16="http://schemas.microsoft.com/office/drawing/2014/main" id="{EA7C7704-F8DB-80DC-FC36-4FECDF2172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5" r="2412" b="15773"/>
          <a:stretch/>
        </p:blipFill>
        <p:spPr bwMode="auto">
          <a:xfrm>
            <a:off x="0" y="-1"/>
            <a:ext cx="12210158" cy="686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32">
            <a:extLst>
              <a:ext uri="{FF2B5EF4-FFF2-40B4-BE49-F238E27FC236}">
                <a16:creationId xmlns:a16="http://schemas.microsoft.com/office/drawing/2014/main" id="{5DA64322-1F30-10CE-0262-B7AEF92DCFFE}"/>
              </a:ext>
            </a:extLst>
          </p:cNvPr>
          <p:cNvSpPr/>
          <p:nvPr/>
        </p:nvSpPr>
        <p:spPr>
          <a:xfrm>
            <a:off x="-9427" y="256805"/>
            <a:ext cx="12215446" cy="6639392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192001"/>
              <a:gd name="connsiteY0" fmla="*/ 12991 h 2285888"/>
              <a:gd name="connsiteX1" fmla="*/ 12180278 w 12192001"/>
              <a:gd name="connsiteY1" fmla="*/ 465499 h 2285888"/>
              <a:gd name="connsiteX2" fmla="*/ 12192001 w 12192001"/>
              <a:gd name="connsiteY2" fmla="*/ 2285888 h 2285888"/>
              <a:gd name="connsiteX3" fmla="*/ 0 w 12192001"/>
              <a:gd name="connsiteY3" fmla="*/ 2285888 h 2285888"/>
              <a:gd name="connsiteX4" fmla="*/ 0 w 12192001"/>
              <a:gd name="connsiteY4" fmla="*/ 12991 h 2285888"/>
              <a:gd name="connsiteX0" fmla="*/ 0 w 12192001"/>
              <a:gd name="connsiteY0" fmla="*/ 14880 h 2287777"/>
              <a:gd name="connsiteX1" fmla="*/ 12180278 w 12192001"/>
              <a:gd name="connsiteY1" fmla="*/ 467388 h 2287777"/>
              <a:gd name="connsiteX2" fmla="*/ 12192001 w 12192001"/>
              <a:gd name="connsiteY2" fmla="*/ 2287777 h 2287777"/>
              <a:gd name="connsiteX3" fmla="*/ 0 w 12192001"/>
              <a:gd name="connsiteY3" fmla="*/ 2287777 h 2287777"/>
              <a:gd name="connsiteX4" fmla="*/ 0 w 12192001"/>
              <a:gd name="connsiteY4" fmla="*/ 14880 h 2287777"/>
              <a:gd name="connsiteX0" fmla="*/ 0 w 12192001"/>
              <a:gd name="connsiteY0" fmla="*/ 10434 h 2283331"/>
              <a:gd name="connsiteX1" fmla="*/ 12180278 w 12192001"/>
              <a:gd name="connsiteY1" fmla="*/ 462942 h 2283331"/>
              <a:gd name="connsiteX2" fmla="*/ 12192001 w 12192001"/>
              <a:gd name="connsiteY2" fmla="*/ 2283331 h 2283331"/>
              <a:gd name="connsiteX3" fmla="*/ 0 w 12192001"/>
              <a:gd name="connsiteY3" fmla="*/ 2283331 h 2283331"/>
              <a:gd name="connsiteX4" fmla="*/ 0 w 12192001"/>
              <a:gd name="connsiteY4" fmla="*/ 10434 h 2283331"/>
              <a:gd name="connsiteX0" fmla="*/ 0 w 12192001"/>
              <a:gd name="connsiteY0" fmla="*/ 39989 h 2312886"/>
              <a:gd name="connsiteX1" fmla="*/ 12180278 w 12192001"/>
              <a:gd name="connsiteY1" fmla="*/ 398328 h 2312886"/>
              <a:gd name="connsiteX2" fmla="*/ 12192001 w 12192001"/>
              <a:gd name="connsiteY2" fmla="*/ 2312886 h 2312886"/>
              <a:gd name="connsiteX3" fmla="*/ 0 w 12192001"/>
              <a:gd name="connsiteY3" fmla="*/ 2312886 h 2312886"/>
              <a:gd name="connsiteX4" fmla="*/ 0 w 12192001"/>
              <a:gd name="connsiteY4" fmla="*/ 39989 h 2312886"/>
              <a:gd name="connsiteX0" fmla="*/ 0 w 12192001"/>
              <a:gd name="connsiteY0" fmla="*/ 1017 h 2273914"/>
              <a:gd name="connsiteX1" fmla="*/ 12180278 w 12192001"/>
              <a:gd name="connsiteY1" fmla="*/ 359356 h 2273914"/>
              <a:gd name="connsiteX2" fmla="*/ 12192001 w 12192001"/>
              <a:gd name="connsiteY2" fmla="*/ 2273914 h 2273914"/>
              <a:gd name="connsiteX3" fmla="*/ 0 w 12192001"/>
              <a:gd name="connsiteY3" fmla="*/ 2273914 h 2273914"/>
              <a:gd name="connsiteX4" fmla="*/ 0 w 12192001"/>
              <a:gd name="connsiteY4" fmla="*/ 1017 h 2273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2273914">
                <a:moveTo>
                  <a:pt x="0" y="1017"/>
                </a:moveTo>
                <a:cubicBezTo>
                  <a:pt x="26487" y="3557"/>
                  <a:pt x="5546318" y="-49413"/>
                  <a:pt x="12180278" y="359356"/>
                </a:cubicBezTo>
                <a:cubicBezTo>
                  <a:pt x="12184186" y="966152"/>
                  <a:pt x="12188093" y="1667118"/>
                  <a:pt x="12192001" y="2273914"/>
                </a:cubicBezTo>
                <a:lnTo>
                  <a:pt x="0" y="2273914"/>
                </a:lnTo>
                <a:lnTo>
                  <a:pt x="0" y="1017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Design and implement the final system and prepare it for commissioning.</a:t>
            </a:r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5860385-D9BA-7199-F8D6-059C0BA2806C}"/>
              </a:ext>
            </a:extLst>
          </p:cNvPr>
          <p:cNvSpPr txBox="1"/>
          <p:nvPr/>
        </p:nvSpPr>
        <p:spPr>
          <a:xfrm>
            <a:off x="13380" y="483772"/>
            <a:ext cx="75383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spc="-300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Thank you!</a:t>
            </a:r>
            <a:endParaRPr lang="en-US" sz="12000" i="1" spc="-300" dirty="0">
              <a:solidFill>
                <a:schemeClr val="accent1"/>
              </a:solidFill>
              <a:latin typeface="Arial" panose="020B0604020202020204" pitchFamily="34" charset="0"/>
              <a:ea typeface="Open Sans Light" pitchFamily="2" charset="0"/>
              <a:cs typeface="Arial" panose="020B0604020202020204" pitchFamily="34" charset="0"/>
            </a:endParaRPr>
          </a:p>
        </p:txBody>
      </p:sp>
      <p:sp>
        <p:nvSpPr>
          <p:cNvPr id="6" name="ZoneTexte 4">
            <a:extLst>
              <a:ext uri="{FF2B5EF4-FFF2-40B4-BE49-F238E27FC236}">
                <a16:creationId xmlns:a16="http://schemas.microsoft.com/office/drawing/2014/main" id="{AE5B1383-360A-4048-D36B-88DB67B2F752}"/>
              </a:ext>
            </a:extLst>
          </p:cNvPr>
          <p:cNvSpPr txBox="1"/>
          <p:nvPr/>
        </p:nvSpPr>
        <p:spPr>
          <a:xfrm>
            <a:off x="3500088" y="4206442"/>
            <a:ext cx="5226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3D58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Responsible</a:t>
            </a:r>
            <a:r>
              <a:rPr lang="en-US" b="1" dirty="0">
                <a:solidFill>
                  <a:schemeClr val="tx2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: </a:t>
            </a:r>
            <a:r>
              <a:rPr lang="en-US" b="1" u="sng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Damien.karkinsky@iter.org</a:t>
            </a:r>
          </a:p>
          <a:p>
            <a:pPr algn="ctr"/>
            <a:r>
              <a:rPr lang="en-US" b="1" dirty="0">
                <a:solidFill>
                  <a:srgbClr val="003D58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Presenter: </a:t>
            </a:r>
            <a:r>
              <a:rPr lang="en-US" b="1" u="sng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i.gsiguero@i2a2.upm.es</a:t>
            </a:r>
            <a:endParaRPr lang="en-US" b="1" u="sng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</p:txBody>
      </p:sp>
      <p:sp>
        <p:nvSpPr>
          <p:cNvPr id="7" name="ZoneTexte 3">
            <a:extLst>
              <a:ext uri="{FF2B5EF4-FFF2-40B4-BE49-F238E27FC236}">
                <a16:creationId xmlns:a16="http://schemas.microsoft.com/office/drawing/2014/main" id="{B2BAE394-98DF-EB8E-1789-DB73F9977197}"/>
              </a:ext>
            </a:extLst>
          </p:cNvPr>
          <p:cNvSpPr txBox="1"/>
          <p:nvPr/>
        </p:nvSpPr>
        <p:spPr>
          <a:xfrm>
            <a:off x="0" y="2386887"/>
            <a:ext cx="121880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Assessing NI FPGA-based platform with </a:t>
            </a:r>
            <a:r>
              <a:rPr lang="en-GB" sz="2000" dirty="0" err="1"/>
              <a:t>MXIe</a:t>
            </a:r>
            <a:r>
              <a:rPr lang="en-GB" sz="2000" dirty="0"/>
              <a:t> interface for use in ITER hard real-time investment protection applications</a:t>
            </a:r>
            <a:endParaRPr lang="en-US" sz="900" i="1" dirty="0">
              <a:solidFill>
                <a:schemeClr val="accent1"/>
              </a:solidFill>
              <a:latin typeface="Arial" panose="020B0604020202020204" pitchFamily="34" charset="0"/>
              <a:ea typeface="Open Sans Light" pitchFamily="2" charset="0"/>
              <a:cs typeface="Arial" panose="020B0604020202020204" pitchFamily="34" charset="0"/>
            </a:endParaRPr>
          </a:p>
        </p:txBody>
      </p:sp>
      <p:pic>
        <p:nvPicPr>
          <p:cNvPr id="8" name="Graphique 10">
            <a:extLst>
              <a:ext uri="{FF2B5EF4-FFF2-40B4-BE49-F238E27FC236}">
                <a16:creationId xmlns:a16="http://schemas.microsoft.com/office/drawing/2014/main" id="{5BD94CF7-8EB6-0309-FB80-1620363658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64026" y="4521258"/>
            <a:ext cx="2222860" cy="1149757"/>
          </a:xfrm>
          <a:prstGeom prst="rect">
            <a:avLst/>
          </a:prstGeom>
        </p:spPr>
      </p:pic>
      <p:pic>
        <p:nvPicPr>
          <p:cNvPr id="9" name="Imagen 25">
            <a:extLst>
              <a:ext uri="{FF2B5EF4-FFF2-40B4-BE49-F238E27FC236}">
                <a16:creationId xmlns:a16="http://schemas.microsoft.com/office/drawing/2014/main" id="{3E9CBA32-757F-8C26-714B-385D28676E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271" y="5943321"/>
            <a:ext cx="2957088" cy="849212"/>
          </a:xfrm>
          <a:prstGeom prst="rect">
            <a:avLst/>
          </a:prstGeom>
        </p:spPr>
      </p:pic>
      <p:pic>
        <p:nvPicPr>
          <p:cNvPr id="10" name="Picture 8" descr="Universidad Politécnica de Madrid">
            <a:extLst>
              <a:ext uri="{FF2B5EF4-FFF2-40B4-BE49-F238E27FC236}">
                <a16:creationId xmlns:a16="http://schemas.microsoft.com/office/drawing/2014/main" id="{4BE3825C-7748-38F8-E807-E1EDBCBE8B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974" y="5648655"/>
            <a:ext cx="2686798" cy="1247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n 10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05C33BA0-680D-7692-D078-EFB8404FE5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29035" y="4794939"/>
            <a:ext cx="3013737" cy="69674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F582CD88-D924-D752-53AC-E258FFA899E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28943" y="5813033"/>
            <a:ext cx="2686798" cy="1053111"/>
          </a:xfrm>
          <a:prstGeom prst="rect">
            <a:avLst/>
          </a:prstGeom>
        </p:spPr>
      </p:pic>
      <p:sp>
        <p:nvSpPr>
          <p:cNvPr id="16" name="Rectangle 225">
            <a:extLst>
              <a:ext uri="{FF2B5EF4-FFF2-40B4-BE49-F238E27FC236}">
                <a16:creationId xmlns:a16="http://schemas.microsoft.com/office/drawing/2014/main" id="{A721DCF3-36D5-2F6A-971A-E520ED62985C}"/>
              </a:ext>
            </a:extLst>
          </p:cNvPr>
          <p:cNvSpPr/>
          <p:nvPr/>
        </p:nvSpPr>
        <p:spPr>
          <a:xfrm>
            <a:off x="2721004" y="5243884"/>
            <a:ext cx="6355939" cy="415498"/>
          </a:xfrm>
          <a:prstGeom prst="rect">
            <a:avLst/>
          </a:prstGeom>
          <a:noFill/>
          <a:ln w="19050"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100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ACKNOWLEDGEMENTS</a:t>
            </a:r>
          </a:p>
          <a:p>
            <a:pPr algn="just" defTabSz="457200"/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This work was supported under grant PID2022-137680OB-C33 funded by MCIN/AEI/10.13039/501100011033 </a:t>
            </a:r>
            <a:endParaRPr lang="es-ES" sz="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D9D23BB9-C2F1-876D-E90A-41819E44ED14}"/>
                  </a:ext>
                </a:extLst>
              </p:cNvPr>
              <p:cNvSpPr txBox="1"/>
              <p:nvPr/>
            </p:nvSpPr>
            <p:spPr>
              <a:xfrm>
                <a:off x="19759" y="3064069"/>
                <a:ext cx="12210158" cy="8831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D. Karkinsky</a:t>
                </a:r>
                <a:r>
                  <a:rPr lang="es-ES" sz="14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A. Marqueta</a:t>
                </a:r>
                <a:r>
                  <a:rPr lang="es-ES" sz="14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E. Barrera</a:t>
                </a:r>
                <a:r>
                  <a:rPr lang="es-ES" sz="14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2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</a:t>
                </a:r>
                <a:r>
                  <a:rPr lang="es-ES" sz="1400" b="1" u="sng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I. García-Siguero</a:t>
                </a:r>
                <a:r>
                  <a:rPr lang="es-ES" sz="14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2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J. Varlec</a:t>
                </a:r>
                <a:r>
                  <a:rPr lang="en-US" sz="1400" baseline="50000" dirty="0"/>
                  <a:t>3</a:t>
                </a:r>
                <a:r>
                  <a:rPr lang="en-US" sz="1400" dirty="0"/>
                  <a:t>, 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M. Ruiz</a:t>
                </a:r>
                <a:r>
                  <a:rPr lang="en-US" sz="14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2</a:t>
                </a:r>
                <a:r>
                  <a:rPr lang="en-US" sz="1400" dirty="0"/>
                  <a:t>, 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M. Sekoranja</a:t>
                </a:r>
                <a:r>
                  <a:rPr lang="en-US" sz="1400" baseline="50000" dirty="0"/>
                  <a:t>3</a:t>
                </a:r>
                <a:r>
                  <a:rPr lang="en-US" sz="1400" dirty="0"/>
                  <a:t>, 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P. Rebollo</a:t>
                </a:r>
                <a:r>
                  <a:rPr lang="en-US" sz="14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2</a:t>
                </a:r>
                <a:r>
                  <a:rPr lang="en-US" sz="1400" dirty="0"/>
                  <a:t>, 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and</a:t>
                </a:r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T. Kogovsek</a:t>
                </a:r>
                <a:r>
                  <a:rPr lang="en-US" sz="1400" baseline="50000" dirty="0"/>
                  <a:t>3</a:t>
                </a:r>
                <a:endParaRPr lang="es-ES" sz="14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en-US" sz="110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s-ES" sz="11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r>
                          <m:rPr>
                            <m:nor/>
                          </m:rPr>
                          <a:rPr lang="es-ES" sz="11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ITER</m:t>
                        </m:r>
                      </m:e>
                    </m:sPre>
                  </m:oMath>
                </a14:m>
                <a:r>
                  <a:rPr lang="en-U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</a:t>
                </a:r>
                <a:r>
                  <a:rPr lang="es-E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Organization, St. Paul-</a:t>
                </a:r>
                <a:r>
                  <a:rPr lang="es-ES" sz="11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lez</a:t>
                </a:r>
                <a:r>
                  <a:rPr lang="es-E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-</a:t>
                </a:r>
                <a:r>
                  <a:rPr lang="es-ES" sz="11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Durance</a:t>
                </a:r>
                <a:r>
                  <a:rPr lang="es-E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13067 France.</a:t>
                </a:r>
              </a:p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en-US" sz="11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s-ES" sz="11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r>
                          <m:rPr>
                            <m:nor/>
                          </m:rPr>
                          <a:rPr lang="en-US" sz="11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Instrumentation</m:t>
                        </m:r>
                      </m:e>
                    </m:sPre>
                  </m:oMath>
                </a14:m>
                <a:r>
                  <a:rPr lang="en-U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and Applied Acoustic Research Group</a:t>
                </a:r>
                <a:r>
                  <a:rPr lang="es-E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(I2A2), Universidad Politécnica de Madrid, Madrid, </a:t>
                </a:r>
                <a:r>
                  <a:rPr lang="es-ES" sz="11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Spain</a:t>
                </a:r>
                <a:r>
                  <a:rPr lang="es-E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.</a:t>
                </a:r>
              </a:p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en-US" sz="11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s-ES" sz="110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nor/>
                          </m:rPr>
                          <a:rPr lang="es-ES" sz="110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Cosylab</m:t>
                        </m:r>
                      </m:e>
                    </m:sPre>
                    <m:r>
                      <m:rPr>
                        <m:nor/>
                      </m:rPr>
                      <a:rPr lang="es-ES" sz="1100" b="0" i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nor/>
                      </m:rPr>
                      <a:rPr lang="it-IT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m:t>Gerbi</m:t>
                    </m:r>
                    <m:r>
                      <m:rPr>
                        <m:nor/>
                      </m:rPr>
                      <a:rPr lang="it-IT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m:t>č</m:t>
                    </m:r>
                    <m:r>
                      <m:rPr>
                        <m:nor/>
                      </m:rPr>
                      <a:rPr lang="it-IT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m:t>eva</m:t>
                    </m:r>
                    <m:r>
                      <m:rPr>
                        <m:nor/>
                      </m:rPr>
                      <a:rPr lang="it-IT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it-IT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m:t>ulica</m:t>
                    </m:r>
                    <m:r>
                      <m:rPr>
                        <m:nor/>
                      </m:rPr>
                      <a:rPr lang="it-IT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m:t> 64, 1000 </m:t>
                    </m:r>
                    <m:r>
                      <m:rPr>
                        <m:nor/>
                      </m:rPr>
                      <a:rPr lang="it-IT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m:t>Ljubljana</m:t>
                    </m:r>
                    <m:r>
                      <m:rPr>
                        <m:nor/>
                      </m:rPr>
                      <a:rPr lang="it-IT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m:t>, </m:t>
                    </m:r>
                    <m:r>
                      <m:rPr>
                        <m:nor/>
                      </m:rPr>
                      <a:rPr lang="it-IT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m:t>Slovenia</m:t>
                    </m:r>
                  </m:oMath>
                </a14:m>
                <a:r>
                  <a:rPr lang="es-E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D9D23BB9-C2F1-876D-E90A-41819E44ED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59" y="3064069"/>
                <a:ext cx="12210158" cy="883127"/>
              </a:xfrm>
              <a:prstGeom prst="rect">
                <a:avLst/>
              </a:prstGeom>
              <a:blipFill>
                <a:blip r:embed="rId10"/>
                <a:stretch>
                  <a:fillRect t="-3448" b="-206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88198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D51B870-4FBE-70AB-0487-D0A32CFE12E0}"/>
              </a:ext>
            </a:extLst>
          </p:cNvPr>
          <p:cNvSpPr txBox="1">
            <a:spLocks/>
          </p:cNvSpPr>
          <p:nvPr/>
        </p:nvSpPr>
        <p:spPr>
          <a:xfrm>
            <a:off x="432000" y="575999"/>
            <a:ext cx="8299045" cy="56183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BACKUP SLIDES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F7E022C-8A21-C834-A049-E6333CF69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008" y="3684126"/>
            <a:ext cx="6804572" cy="946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CC1CD4C7-61A2-6DCA-AD89-5201561857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868" y="2422278"/>
            <a:ext cx="6400852" cy="1044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5D00720E-3862-6287-8EF5-CFE7AD485F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172" y="1568964"/>
            <a:ext cx="11571655" cy="1131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7338" indent="-287338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b="1" u="sng" dirty="0"/>
              <a:t>Packet-based DMAs</a:t>
            </a:r>
            <a:endParaRPr lang="en-US" sz="1600" u="sng" kern="0" dirty="0"/>
          </a:p>
        </p:txBody>
      </p:sp>
    </p:spTree>
    <p:extLst>
      <p:ext uri="{BB962C8B-B14F-4D97-AF65-F5344CB8AC3E}">
        <p14:creationId xmlns:p14="http://schemas.microsoft.com/office/powerpoint/2010/main" val="1583448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D16E7C76-276A-E7F2-33B8-A384853E0D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accent3"/>
          </a:solidFill>
        </p:spPr>
        <p:txBody>
          <a:bodyPr/>
          <a:lstStyle/>
          <a:p>
            <a:endParaRPr lang="es-ES"/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D3401892-F6E1-A046-047D-36CF119361C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4" name="Espace réservé du texte 19">
              <a:extLst>
                <a:ext uri="{FF2B5EF4-FFF2-40B4-BE49-F238E27FC236}">
                  <a16:creationId xmlns:a16="http://schemas.microsoft.com/office/drawing/2014/main" id="{739B0032-1A15-E2B1-B4EC-4E80EF30D03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5" name="Espace réservé du texte 19">
              <a:extLst>
                <a:ext uri="{FF2B5EF4-FFF2-40B4-BE49-F238E27FC236}">
                  <a16:creationId xmlns:a16="http://schemas.microsoft.com/office/drawing/2014/main" id="{FC215C27-F9FA-056D-BBA9-2125744B56E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671400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6" name="Espace réservé du texte 19">
              <a:extLst>
                <a:ext uri="{FF2B5EF4-FFF2-40B4-BE49-F238E27FC236}">
                  <a16:creationId xmlns:a16="http://schemas.microsoft.com/office/drawing/2014/main" id="{0927FD10-BD22-418F-760B-A562CE276745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-3357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  <p:sp>
          <p:nvSpPr>
            <p:cNvPr id="37" name="Espace réservé du texte 19">
              <a:extLst>
                <a:ext uri="{FF2B5EF4-FFF2-40B4-BE49-F238E27FC236}">
                  <a16:creationId xmlns:a16="http://schemas.microsoft.com/office/drawing/2014/main" id="{6A1049DD-7B4A-6C8F-AF3F-A9C3C066D312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8691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text</a:t>
              </a:r>
            </a:p>
          </p:txBody>
        </p:sp>
      </p:grpSp>
      <p:pic>
        <p:nvPicPr>
          <p:cNvPr id="3084" name="Picture 12" descr="112 French Regulator Halts Assembly of ITER Reactor">
            <a:extLst>
              <a:ext uri="{FF2B5EF4-FFF2-40B4-BE49-F238E27FC236}">
                <a16:creationId xmlns:a16="http://schemas.microsoft.com/office/drawing/2014/main" id="{B7E683A0-5645-E7FC-E69A-E114FB945E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48" b="9578"/>
          <a:stretch/>
        </p:blipFill>
        <p:spPr bwMode="auto">
          <a:xfrm>
            <a:off x="5768049" y="144001"/>
            <a:ext cx="6256800" cy="655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07458" y="107458"/>
            <a:ext cx="6870358" cy="6655445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6655A2D1-9070-4AA7-8ACA-4265CBD83500}"/>
              </a:ext>
            </a:extLst>
          </p:cNvPr>
          <p:cNvSpPr txBox="1"/>
          <p:nvPr/>
        </p:nvSpPr>
        <p:spPr>
          <a:xfrm>
            <a:off x="431999" y="576000"/>
            <a:ext cx="5882553" cy="340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spcAft>
                <a:spcPts val="1800"/>
              </a:spcAft>
            </a:pPr>
            <a:r>
              <a:rPr lang="en-US" sz="32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OUTLINE</a:t>
            </a:r>
          </a:p>
          <a:p>
            <a:pPr marL="285750" indent="-285750">
              <a:lnSpc>
                <a:spcPts val="1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Background </a:t>
            </a:r>
          </a:p>
          <a:p>
            <a:pPr marL="285750" indent="-285750">
              <a:lnSpc>
                <a:spcPts val="1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Motivation</a:t>
            </a:r>
          </a:p>
          <a:p>
            <a:pPr marL="285750" indent="-285750">
              <a:lnSpc>
                <a:spcPts val="1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Step 1 – IO Timekeeper</a:t>
            </a:r>
          </a:p>
          <a:p>
            <a:pPr marL="285750" indent="-285750">
              <a:lnSpc>
                <a:spcPts val="1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Step 2 – Improve the kernel module &amp; MARTe2 interface</a:t>
            </a:r>
          </a:p>
          <a:p>
            <a:pPr marL="285750" indent="-285750">
              <a:lnSpc>
                <a:spcPts val="1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Step 3 –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MXIe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 interface management</a:t>
            </a:r>
          </a:p>
          <a:p>
            <a:pPr marL="285750" indent="-285750">
              <a:lnSpc>
                <a:spcPts val="1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Validation</a:t>
            </a:r>
          </a:p>
          <a:p>
            <a:pPr marL="285750" indent="-285750">
              <a:lnSpc>
                <a:spcPts val="1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Results &amp; Conclusions</a:t>
            </a:r>
          </a:p>
        </p:txBody>
      </p:sp>
    </p:spTree>
    <p:extLst>
      <p:ext uri="{BB962C8B-B14F-4D97-AF65-F5344CB8AC3E}">
        <p14:creationId xmlns:p14="http://schemas.microsoft.com/office/powerpoint/2010/main" val="241017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 txBox="1">
            <a:spLocks/>
          </p:cNvSpPr>
          <p:nvPr/>
        </p:nvSpPr>
        <p:spPr>
          <a:xfrm>
            <a:off x="394990" y="309559"/>
            <a:ext cx="5400000" cy="564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 I</a:t>
            </a:r>
            <a:endParaRPr lang="en-US" sz="1800" dirty="0">
              <a:solidFill>
                <a:schemeClr val="bg1"/>
              </a:solidFill>
              <a:highlight>
                <a:srgbClr val="003D58"/>
              </a:highlight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0A47688F-9FD4-8797-E6A3-2059A9B9CEA9}"/>
              </a:ext>
            </a:extLst>
          </p:cNvPr>
          <p:cNvSpPr txBox="1">
            <a:spLocks noChangeArrowheads="1"/>
          </p:cNvSpPr>
          <p:nvPr/>
        </p:nvSpPr>
        <p:spPr>
          <a:xfrm>
            <a:off x="432000" y="1028258"/>
            <a:ext cx="6014519" cy="17573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highlight>
                  <a:srgbClr val="FFFFFF"/>
                </a:highlight>
              </a:rPr>
              <a:t>The Interlock Control System (ICS) is the ITER system that implements the Investment Protection Functions, and is responsible for protecting the integrity of the machine against any possible failure</a:t>
            </a:r>
          </a:p>
          <a:p>
            <a:endParaRPr lang="en-US" sz="110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8AF45CE-2883-A47E-D5DB-60E33EA6B4B4}"/>
              </a:ext>
            </a:extLst>
          </p:cNvPr>
          <p:cNvSpPr txBox="1"/>
          <p:nvPr/>
        </p:nvSpPr>
        <p:spPr>
          <a:xfrm>
            <a:off x="363420" y="2204793"/>
            <a:ext cx="60145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indent="-287338" algn="just" defTabSz="795338" eaLnBrk="1" hangingPunct="1">
              <a:spcBef>
                <a:spcPct val="20000"/>
              </a:spcBef>
              <a:buChar char="•"/>
            </a:pPr>
            <a:r>
              <a:rPr lang="en-US" sz="1600" dirty="0">
                <a:highlight>
                  <a:srgbClr val="FFFFFF"/>
                </a:highlight>
                <a:latin typeface="+mn-lt"/>
              </a:rPr>
              <a:t>It is divided into different architectures: hardwired, slow (PLC) and </a:t>
            </a:r>
            <a:r>
              <a:rPr lang="en-US" sz="1600" b="1" dirty="0">
                <a:highlight>
                  <a:srgbClr val="FFFFFF"/>
                </a:highlight>
                <a:latin typeface="+mn-lt"/>
              </a:rPr>
              <a:t>fast (FPGA)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EA4928B-A406-68FF-B49A-CA4D764C8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7094" y="874203"/>
            <a:ext cx="5068951" cy="2411919"/>
          </a:xfrm>
          <a:prstGeom prst="rect">
            <a:avLst/>
          </a:prstGeom>
          <a:ln w="25400">
            <a:noFill/>
          </a:ln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3DD7E5A7-AA7E-A9EC-6A18-32BAFA6CD1F3}"/>
              </a:ext>
            </a:extLst>
          </p:cNvPr>
          <p:cNvSpPr txBox="1"/>
          <p:nvPr/>
        </p:nvSpPr>
        <p:spPr>
          <a:xfrm>
            <a:off x="363420" y="2870073"/>
            <a:ext cx="5932015" cy="27207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indent="-287338" algn="just" defTabSz="795338">
              <a:spcBef>
                <a:spcPct val="20000"/>
              </a:spcBef>
              <a:buFontTx/>
              <a:buChar char="•"/>
            </a:pPr>
            <a:r>
              <a:rPr lang="en-US" sz="1600" dirty="0">
                <a:highlight>
                  <a:srgbClr val="FFFFFF"/>
                </a:highlight>
                <a:latin typeface="+mn-lt"/>
              </a:rPr>
              <a:t>The </a:t>
            </a:r>
            <a:r>
              <a:rPr lang="en-US" sz="1600" u="sng" dirty="0">
                <a:highlight>
                  <a:srgbClr val="FFFFFF"/>
                </a:highlight>
                <a:latin typeface="+mn-lt"/>
              </a:rPr>
              <a:t>cRIO NI9159</a:t>
            </a:r>
            <a:r>
              <a:rPr lang="en-US" sz="1600" dirty="0">
                <a:highlight>
                  <a:srgbClr val="FFFFFF"/>
                </a:highlight>
                <a:latin typeface="+mn-lt"/>
              </a:rPr>
              <a:t> was qualified for use in the design of the ITER ICS Fast Architectures in 2016 using r</a:t>
            </a:r>
            <a:r>
              <a:rPr lang="en-US" sz="1600" dirty="0">
                <a:highlight>
                  <a:srgbClr val="FFFFFF"/>
                </a:highlight>
              </a:rPr>
              <a:t>edundant two-chassis architecture in 1oo2D mode</a:t>
            </a:r>
            <a:endParaRPr lang="en-US" sz="1600" baseline="30000" dirty="0">
              <a:highlight>
                <a:srgbClr val="FFFFFF"/>
              </a:highlight>
              <a:latin typeface="+mn-lt"/>
            </a:endParaRPr>
          </a:p>
          <a:p>
            <a:pPr marL="757238" lvl="1" indent="-279400" algn="just" defTabSz="795338" eaLnBrk="1" hangingPunct="1">
              <a:spcBef>
                <a:spcPct val="20000"/>
              </a:spcBef>
              <a:buChar char="–"/>
            </a:pPr>
            <a:r>
              <a:rPr lang="en-US" sz="1400" kern="0" dirty="0">
                <a:highlight>
                  <a:srgbClr val="FFFFFF"/>
                </a:highlight>
                <a:latin typeface="+mn-lt"/>
              </a:rPr>
              <a:t>As part of the qualification IO commissioned open-source Linux drivers,</a:t>
            </a:r>
          </a:p>
          <a:p>
            <a:pPr marL="757238" lvl="1" indent="-279400" algn="just" defTabSz="795338" eaLnBrk="1" hangingPunct="1">
              <a:spcBef>
                <a:spcPct val="20000"/>
              </a:spcBef>
              <a:buChar char="–"/>
            </a:pPr>
            <a:r>
              <a:rPr lang="en-US" sz="1400" kern="0" dirty="0">
                <a:highlight>
                  <a:srgbClr val="FFFFFF"/>
                </a:highlight>
                <a:latin typeface="+mn-lt"/>
              </a:rPr>
              <a:t>Performed detailed analysis of the platform’s internal architecture</a:t>
            </a:r>
            <a:r>
              <a:rPr lang="en-US" sz="1400" baseline="30000" dirty="0">
                <a:highlight>
                  <a:srgbClr val="FFFFFF"/>
                </a:highlight>
              </a:rPr>
              <a:t>1</a:t>
            </a:r>
            <a:endParaRPr lang="en-US" sz="1400" kern="0" dirty="0">
              <a:highlight>
                <a:srgbClr val="FFFFFF"/>
              </a:highlight>
              <a:latin typeface="+mn-lt"/>
            </a:endParaRPr>
          </a:p>
          <a:p>
            <a:pPr marL="757238" lvl="1" indent="-279400" algn="just" defTabSz="795338">
              <a:spcBef>
                <a:spcPct val="20000"/>
              </a:spcBef>
              <a:buFontTx/>
              <a:buChar char="–"/>
            </a:pPr>
            <a:r>
              <a:rPr lang="en-US" sz="1400" dirty="0">
                <a:highlight>
                  <a:srgbClr val="FFFFFF"/>
                </a:highlight>
              </a:rPr>
              <a:t>Following the IEC 61508 standard guidelines</a:t>
            </a:r>
            <a:r>
              <a:rPr lang="en-US" sz="1400" baseline="30000" dirty="0">
                <a:highlight>
                  <a:srgbClr val="FFFFFF"/>
                </a:highlight>
              </a:rPr>
              <a:t>2</a:t>
            </a:r>
            <a:endParaRPr lang="en-US" sz="1400" kern="0" baseline="30000" dirty="0">
              <a:highlight>
                <a:srgbClr val="FFFFFF"/>
              </a:highlight>
              <a:latin typeface="+mn-lt"/>
            </a:endParaRPr>
          </a:p>
          <a:p>
            <a:pPr marL="757238" lvl="1" indent="-279400" algn="just" defTabSz="795338" eaLnBrk="1" hangingPunct="1">
              <a:spcBef>
                <a:spcPct val="20000"/>
              </a:spcBef>
              <a:buChar char="–"/>
            </a:pPr>
            <a:endParaRPr lang="en-US" sz="500" kern="0" dirty="0"/>
          </a:p>
          <a:p>
            <a:pPr marL="287338" lvl="1" indent="-287338" algn="just" defTabSz="795338">
              <a:spcBef>
                <a:spcPct val="20000"/>
              </a:spcBef>
              <a:buChar char="•"/>
            </a:pPr>
            <a:r>
              <a:rPr lang="en-US" sz="1600" dirty="0"/>
              <a:t>Development through the LabVIEW FPGA tool</a:t>
            </a:r>
          </a:p>
          <a:p>
            <a:pPr marL="0" lvl="1" algn="just" defTabSz="795338">
              <a:spcBef>
                <a:spcPct val="20000"/>
              </a:spcBef>
            </a:pPr>
            <a:r>
              <a:rPr lang="en-US" sz="1600" dirty="0"/>
              <a:t>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2F7B469-6FDD-CCB3-2461-03B6B74A2DB7}"/>
              </a:ext>
            </a:extLst>
          </p:cNvPr>
          <p:cNvGrpSpPr/>
          <p:nvPr/>
        </p:nvGrpSpPr>
        <p:grpSpPr>
          <a:xfrm>
            <a:off x="6327005" y="3299804"/>
            <a:ext cx="5432995" cy="2879579"/>
            <a:chOff x="6327005" y="3299804"/>
            <a:chExt cx="5432995" cy="2879579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A576B219-C99D-7727-33E7-4779A7B990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49828" y="3299804"/>
              <a:ext cx="4010172" cy="2879579"/>
            </a:xfrm>
            <a:prstGeom prst="rect">
              <a:avLst/>
            </a:prstGeom>
          </p:spPr>
        </p:pic>
        <p:sp>
          <p:nvSpPr>
            <p:cNvPr id="8" name="TextBox 5">
              <a:extLst>
                <a:ext uri="{FF2B5EF4-FFF2-40B4-BE49-F238E27FC236}">
                  <a16:creationId xmlns:a16="http://schemas.microsoft.com/office/drawing/2014/main" id="{918631AB-2A33-82AE-B309-541B82FBF581}"/>
                </a:ext>
              </a:extLst>
            </p:cNvPr>
            <p:cNvSpPr txBox="1"/>
            <p:nvPr/>
          </p:nvSpPr>
          <p:spPr>
            <a:xfrm>
              <a:off x="6327005" y="4472743"/>
              <a:ext cx="1073635" cy="677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/>
                <a:t>MARTe2 application &amp; host with TCN connection</a:t>
              </a:r>
            </a:p>
          </p:txBody>
        </p:sp>
        <p:cxnSp>
          <p:nvCxnSpPr>
            <p:cNvPr id="9" name="Straight Arrow Connector 7">
              <a:extLst>
                <a:ext uri="{FF2B5EF4-FFF2-40B4-BE49-F238E27FC236}">
                  <a16:creationId xmlns:a16="http://schemas.microsoft.com/office/drawing/2014/main" id="{143976FA-118A-699C-ACD7-0FB7E3A61188}"/>
                </a:ext>
              </a:extLst>
            </p:cNvPr>
            <p:cNvCxnSpPr/>
            <p:nvPr/>
          </p:nvCxnSpPr>
          <p:spPr bwMode="auto">
            <a:xfrm flipV="1">
              <a:off x="7322540" y="4072381"/>
              <a:ext cx="581421" cy="44969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Straight Arrow Connector 7">
              <a:extLst>
                <a:ext uri="{FF2B5EF4-FFF2-40B4-BE49-F238E27FC236}">
                  <a16:creationId xmlns:a16="http://schemas.microsoft.com/office/drawing/2014/main" id="{805EF63A-80AB-2789-3ECC-BED79827085D}"/>
                </a:ext>
              </a:extLst>
            </p:cNvPr>
            <p:cNvCxnSpPr/>
            <p:nvPr/>
          </p:nvCxnSpPr>
          <p:spPr bwMode="auto">
            <a:xfrm>
              <a:off x="7322540" y="5061855"/>
              <a:ext cx="581421" cy="37986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09A7D2BB-C83D-7591-8EB7-F943E6F9625E}"/>
              </a:ext>
            </a:extLst>
          </p:cNvPr>
          <p:cNvSpPr txBox="1"/>
          <p:nvPr/>
        </p:nvSpPr>
        <p:spPr>
          <a:xfrm>
            <a:off x="363420" y="5458413"/>
            <a:ext cx="62336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E. Barrera et al., "</a:t>
            </a:r>
            <a:r>
              <a:rPr lang="en-GB" sz="800" i="1" dirty="0">
                <a:solidFill>
                  <a:srgbClr val="002060"/>
                </a:solidFill>
                <a:highlight>
                  <a:srgbClr val="FFFFFF"/>
                </a:highlight>
              </a:rPr>
              <a:t>Implementation of ITER Fast Plant Interlock System Using FPGAs With CompactRIO</a:t>
            </a: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," IEEE Transactions on Nuclear Science, vol. 65, no. 2, pp. 796-804, Feb. 2018, </a:t>
            </a:r>
            <a:r>
              <a:rPr lang="en-GB" sz="800" dirty="0" err="1">
                <a:solidFill>
                  <a:srgbClr val="002060"/>
                </a:solidFill>
                <a:highlight>
                  <a:srgbClr val="FFFFFF"/>
                </a:highlight>
              </a:rPr>
              <a:t>doi</a:t>
            </a: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: </a:t>
            </a: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  <a:hlinkClick r:id="rId4"/>
              </a:rPr>
              <a:t>10.1109/TNS.2017.2783243</a:t>
            </a: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I. García-Siguero et al., "</a:t>
            </a:r>
            <a:r>
              <a:rPr lang="en-GB" sz="800" i="1" dirty="0">
                <a:solidFill>
                  <a:srgbClr val="002060"/>
                </a:solidFill>
                <a:highlight>
                  <a:srgbClr val="FFFFFF"/>
                </a:highlight>
              </a:rPr>
              <a:t>Verification and Validation of ITER Interlock System Fast Architecture According to IEC 61508 Standard"</a:t>
            </a: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 IEEE Transactions on Nuclear Science, vol. 70, no. 6, pp. 1164-1170, June 2023, </a:t>
            </a:r>
            <a:r>
              <a:rPr lang="en-GB" sz="800" dirty="0" err="1">
                <a:solidFill>
                  <a:srgbClr val="002060"/>
                </a:solidFill>
                <a:highlight>
                  <a:srgbClr val="FFFFFF"/>
                </a:highlight>
              </a:rPr>
              <a:t>doi</a:t>
            </a: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: </a:t>
            </a: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  <a:hlinkClick r:id="rId5"/>
              </a:rPr>
              <a:t>10.1109/TNS.2022.3224780</a:t>
            </a:r>
            <a:endParaRPr lang="en-GB" sz="800" dirty="0">
              <a:solidFill>
                <a:srgbClr val="002060"/>
              </a:solidFill>
              <a:highlight>
                <a:srgbClr val="FFFFFF"/>
              </a:highlight>
            </a:endParaRPr>
          </a:p>
          <a:p>
            <a:endParaRPr lang="en-GB" sz="800" dirty="0">
              <a:solidFill>
                <a:srgbClr val="002060"/>
              </a:solidFill>
              <a:highlight>
                <a:srgbClr val="FFFF00"/>
              </a:highlight>
            </a:endParaRPr>
          </a:p>
        </p:txBody>
      </p:sp>
      <p:sp>
        <p:nvSpPr>
          <p:cNvPr id="14" name="Flecha: hacia abajo 13">
            <a:extLst>
              <a:ext uri="{FF2B5EF4-FFF2-40B4-BE49-F238E27FC236}">
                <a16:creationId xmlns:a16="http://schemas.microsoft.com/office/drawing/2014/main" id="{42928824-1F5F-C243-5F62-0A21C06D69EA}"/>
              </a:ext>
            </a:extLst>
          </p:cNvPr>
          <p:cNvSpPr/>
          <p:nvPr/>
        </p:nvSpPr>
        <p:spPr bwMode="auto">
          <a:xfrm rot="16200000">
            <a:off x="7280916" y="1296767"/>
            <a:ext cx="386577" cy="859514"/>
          </a:xfrm>
          <a:prstGeom prst="downArrow">
            <a:avLst/>
          </a:prstGeom>
          <a:solidFill>
            <a:schemeClr val="accent1">
              <a:lumMod val="90000"/>
              <a:lumOff val="1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923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 txBox="1">
            <a:spLocks/>
          </p:cNvSpPr>
          <p:nvPr/>
        </p:nvSpPr>
        <p:spPr>
          <a:xfrm>
            <a:off x="394989" y="309559"/>
            <a:ext cx="7407227" cy="564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 II</a:t>
            </a:r>
            <a:endParaRPr lang="en-US" sz="1800" dirty="0">
              <a:solidFill>
                <a:schemeClr val="bg1"/>
              </a:solidFill>
              <a:highlight>
                <a:srgbClr val="003D58"/>
              </a:highlight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CEFDEE6E-5EF1-55B4-B97C-CDA44ADB6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919" y="1057276"/>
            <a:ext cx="11580779" cy="5800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7338" indent="-287338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kern="0" dirty="0"/>
              <a:t>The ICS was designed for event-action coordination (pure-logic) in </a:t>
            </a:r>
            <a:r>
              <a:rPr lang="en-US" sz="1600" kern="0" dirty="0">
                <a:highlight>
                  <a:srgbClr val="FFFFFF"/>
                </a:highlight>
              </a:rPr>
              <a:t>2016</a:t>
            </a:r>
            <a:r>
              <a:rPr lang="en-US" sz="1600" baseline="30000" dirty="0">
                <a:highlight>
                  <a:srgbClr val="FFFFFF"/>
                </a:highlight>
              </a:rPr>
              <a:t>1</a:t>
            </a:r>
            <a:endParaRPr lang="en-US" sz="1600" kern="0" dirty="0">
              <a:highlight>
                <a:srgbClr val="FFFFFF"/>
              </a:highlight>
            </a:endParaRPr>
          </a:p>
          <a:p>
            <a:endParaRPr lang="en-US" sz="700" kern="0" dirty="0"/>
          </a:p>
          <a:p>
            <a:r>
              <a:rPr lang="en-US" sz="1600" kern="0" dirty="0"/>
              <a:t>In 2021 the ICS adopted the functions of the Advanced Protection Systems (APS) and the evaluation of the priority of machine stop requests.</a:t>
            </a:r>
          </a:p>
          <a:p>
            <a:pPr lvl="1"/>
            <a:r>
              <a:rPr lang="en-US" sz="1400" kern="0" dirty="0"/>
              <a:t>Functions contain elements of dynamic control.</a:t>
            </a:r>
          </a:p>
          <a:p>
            <a:pPr lvl="1"/>
            <a:endParaRPr lang="en-US" sz="800" kern="0" dirty="0"/>
          </a:p>
          <a:p>
            <a:r>
              <a:rPr lang="en-US" sz="1600" kern="0" dirty="0"/>
              <a:t>APS: </a:t>
            </a:r>
          </a:p>
          <a:p>
            <a:pPr lvl="1"/>
            <a:r>
              <a:rPr lang="en-US" sz="1400" kern="0" dirty="0"/>
              <a:t>detects events with the plasma e.g. disruptions,</a:t>
            </a:r>
          </a:p>
          <a:p>
            <a:pPr lvl="1"/>
            <a:r>
              <a:rPr lang="en-US" sz="1400" kern="0" dirty="0"/>
              <a:t>controls shattered pellet injectors to mitigate the disruptions.</a:t>
            </a:r>
          </a:p>
          <a:p>
            <a:pPr lvl="1"/>
            <a:endParaRPr lang="en-US" sz="800" kern="0" dirty="0"/>
          </a:p>
          <a:p>
            <a:r>
              <a:rPr lang="en-US" sz="1600" kern="0" dirty="0"/>
              <a:t>ICS Stops request provide a grace-period to conventional layer to reach a desired final state.</a:t>
            </a:r>
          </a:p>
          <a:p>
            <a:pPr lvl="1"/>
            <a:r>
              <a:rPr lang="en-US" sz="1400" kern="0" dirty="0"/>
              <a:t>Grace-period requires re-evaluation as events stack-up.</a:t>
            </a:r>
          </a:p>
          <a:p>
            <a:pPr lvl="1"/>
            <a:r>
              <a:rPr lang="en-US" sz="1400" kern="0" dirty="0"/>
              <a:t>Expiration causes a request to CIS to escalate to interlock actions.</a:t>
            </a:r>
          </a:p>
          <a:p>
            <a:pPr lvl="1"/>
            <a:endParaRPr lang="en-US" sz="1400" kern="0" dirty="0">
              <a:highlight>
                <a:srgbClr val="FFFF00"/>
              </a:highlight>
            </a:endParaRPr>
          </a:p>
          <a:p>
            <a:pPr marL="287338" lvl="1" indent="-287338">
              <a:buChar char="•"/>
            </a:pPr>
            <a:endParaRPr lang="en-US" sz="1600" kern="0" dirty="0"/>
          </a:p>
        </p:txBody>
      </p:sp>
      <p:sp>
        <p:nvSpPr>
          <p:cNvPr id="3" name="Flecha: hacia abajo 2">
            <a:extLst>
              <a:ext uri="{FF2B5EF4-FFF2-40B4-BE49-F238E27FC236}">
                <a16:creationId xmlns:a16="http://schemas.microsoft.com/office/drawing/2014/main" id="{D4CDD6AB-D742-2E0C-165B-7B53A94BD630}"/>
              </a:ext>
            </a:extLst>
          </p:cNvPr>
          <p:cNvSpPr/>
          <p:nvPr/>
        </p:nvSpPr>
        <p:spPr bwMode="auto">
          <a:xfrm>
            <a:off x="5278253" y="4229672"/>
            <a:ext cx="613003" cy="398278"/>
          </a:xfrm>
          <a:prstGeom prst="downArrow">
            <a:avLst/>
          </a:prstGeom>
          <a:solidFill>
            <a:srgbClr val="FDC83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45D9E74-92CA-3C49-16B9-0E04E841E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919" y="4644266"/>
            <a:ext cx="11388274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7338" indent="-287338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87338" lvl="1" indent="-287338">
              <a:buChar char="•"/>
            </a:pPr>
            <a:r>
              <a:rPr lang="en-US" sz="1600" kern="0" dirty="0"/>
              <a:t>All of this led to a change in the paradigm of designed architecture, which caused a number of challenges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5EA7DEC-E53F-9148-75E3-D8F9B5557750}"/>
              </a:ext>
            </a:extLst>
          </p:cNvPr>
          <p:cNvSpPr txBox="1"/>
          <p:nvPr/>
        </p:nvSpPr>
        <p:spPr>
          <a:xfrm>
            <a:off x="1565884" y="5092838"/>
            <a:ext cx="8040129" cy="70788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/>
              <a:t>Need to synchronize the </a:t>
            </a:r>
            <a:r>
              <a:rPr lang="en-US" sz="2000" dirty="0" err="1"/>
              <a:t>CompactRIO</a:t>
            </a:r>
            <a:r>
              <a:rPr lang="en-US" sz="2000" dirty="0"/>
              <a:t> with the ITER TCN (IEEE1588)</a:t>
            </a:r>
          </a:p>
          <a:p>
            <a:r>
              <a:rPr lang="en-US" sz="2000" dirty="0"/>
              <a:t>Requirements: </a:t>
            </a:r>
            <a:r>
              <a:rPr lang="en-US" sz="2000" b="1" dirty="0"/>
              <a:t>jitter </a:t>
            </a:r>
            <a:r>
              <a:rPr lang="en-US" sz="2000" b="1" dirty="0">
                <a:highlight>
                  <a:srgbClr val="FFFFFF"/>
                </a:highlight>
              </a:rPr>
              <a:t>of +/- 1 us and </a:t>
            </a:r>
            <a:r>
              <a:rPr lang="en-US" sz="2000" b="1" dirty="0"/>
              <a:t>worst-case </a:t>
            </a:r>
            <a:r>
              <a:rPr lang="en-US" sz="2000" b="1" dirty="0">
                <a:highlight>
                  <a:srgbClr val="FFFFFF"/>
                </a:highlight>
              </a:rPr>
              <a:t>of +/- 5 us</a:t>
            </a:r>
          </a:p>
        </p:txBody>
      </p:sp>
      <p:sp>
        <p:nvSpPr>
          <p:cNvPr id="5" name="TextBox 10">
            <a:extLst>
              <a:ext uri="{FF2B5EF4-FFF2-40B4-BE49-F238E27FC236}">
                <a16:creationId xmlns:a16="http://schemas.microsoft.com/office/drawing/2014/main" id="{1E683CD5-0A16-5B60-0795-4E1689C6696B}"/>
              </a:ext>
            </a:extLst>
          </p:cNvPr>
          <p:cNvSpPr txBox="1"/>
          <p:nvPr/>
        </p:nvSpPr>
        <p:spPr>
          <a:xfrm>
            <a:off x="701056" y="5941986"/>
            <a:ext cx="62336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J.L. Fernández-Hernando, D. Carrillo, G. Ciusa, Y. Liu, I. Prieto-Díaz, R. </a:t>
            </a:r>
            <a:r>
              <a:rPr lang="en-GB" sz="800" dirty="0" err="1">
                <a:solidFill>
                  <a:srgbClr val="002060"/>
                </a:solidFill>
                <a:highlight>
                  <a:srgbClr val="FFFFFF"/>
                </a:highlight>
              </a:rPr>
              <a:t>Pedica</a:t>
            </a:r>
            <a:r>
              <a:rPr lang="en-GB" sz="800" dirty="0">
                <a:solidFill>
                  <a:srgbClr val="002060"/>
                </a:solidFill>
                <a:highlight>
                  <a:srgbClr val="FFFFFF"/>
                </a:highlight>
              </a:rPr>
              <a:t>, S. Sayas, J. Soni, A. Vergara, The ITER interlock system, Fusion Engineering and Design, Volume 129, 2018, Pages 104-108, ISSN 0920-3796,</a:t>
            </a:r>
          </a:p>
        </p:txBody>
      </p:sp>
    </p:spTree>
    <p:extLst>
      <p:ext uri="{BB962C8B-B14F-4D97-AF65-F5344CB8AC3E}">
        <p14:creationId xmlns:p14="http://schemas.microsoft.com/office/powerpoint/2010/main" val="2826988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 txBox="1">
            <a:spLocks/>
          </p:cNvSpPr>
          <p:nvPr/>
        </p:nvSpPr>
        <p:spPr>
          <a:xfrm>
            <a:off x="394990" y="309559"/>
            <a:ext cx="2938760" cy="564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  <a:endParaRPr lang="en-US" sz="1800" dirty="0">
              <a:solidFill>
                <a:schemeClr val="bg1"/>
              </a:solidFill>
              <a:highlight>
                <a:srgbClr val="003D58"/>
              </a:highlight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48A0B80E-E2DF-53CB-7FE6-098B568A270B}"/>
              </a:ext>
            </a:extLst>
          </p:cNvPr>
          <p:cNvSpPr txBox="1">
            <a:spLocks noChangeArrowheads="1"/>
          </p:cNvSpPr>
          <p:nvPr/>
        </p:nvSpPr>
        <p:spPr>
          <a:xfrm>
            <a:off x="394989" y="4845919"/>
            <a:ext cx="10120609" cy="14202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/>
              <a:t>Constraints:</a:t>
            </a:r>
          </a:p>
          <a:p>
            <a:r>
              <a:rPr lang="en-US" sz="1800" b="1" dirty="0"/>
              <a:t>1</a:t>
            </a:r>
            <a:r>
              <a:rPr lang="en-US" sz="1800" dirty="0"/>
              <a:t>:</a:t>
            </a:r>
            <a:r>
              <a:rPr lang="en-US" sz="1800" b="1" dirty="0"/>
              <a:t> </a:t>
            </a:r>
            <a:r>
              <a:rPr lang="en-US" sz="1800" dirty="0"/>
              <a:t>NI 9159 has no PTP support but the ITER fast controller does.</a:t>
            </a:r>
            <a:endParaRPr lang="en-US" sz="1400" dirty="0"/>
          </a:p>
          <a:p>
            <a:r>
              <a:rPr lang="en-US" sz="1800" b="1" dirty="0"/>
              <a:t>2</a:t>
            </a:r>
            <a:r>
              <a:rPr lang="en-US" sz="1800" dirty="0"/>
              <a:t>: The NI RIO Linux driver has been designed for data-throughput and not for real time.</a:t>
            </a:r>
          </a:p>
          <a:p>
            <a:r>
              <a:rPr lang="en-US" sz="1800" b="1" dirty="0"/>
              <a:t>3</a:t>
            </a:r>
            <a:r>
              <a:rPr lang="en-US" sz="1800" dirty="0"/>
              <a:t>: The interface between the chassis and host is a </a:t>
            </a:r>
            <a:r>
              <a:rPr lang="en-US" sz="1800" dirty="0" err="1"/>
              <a:t>MXIe</a:t>
            </a:r>
            <a:r>
              <a:rPr lang="en-US" sz="1800" dirty="0"/>
              <a:t> link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F4E0985D-FC48-9313-DA8B-E2C3F459D9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7021" y="222931"/>
            <a:ext cx="9604487" cy="4955460"/>
          </a:xfrm>
          <a:prstGeom prst="rect">
            <a:avLst/>
          </a:prstGeom>
        </p:spPr>
      </p:pic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4932226C-35C4-81EE-D036-D24E3FDE1CCB}"/>
              </a:ext>
            </a:extLst>
          </p:cNvPr>
          <p:cNvCxnSpPr>
            <a:cxnSpLocks/>
          </p:cNvCxnSpPr>
          <p:nvPr/>
        </p:nvCxnSpPr>
        <p:spPr>
          <a:xfrm flipH="1">
            <a:off x="3876675" y="1200150"/>
            <a:ext cx="4448175" cy="3162300"/>
          </a:xfrm>
          <a:prstGeom prst="straightConnector1">
            <a:avLst/>
          </a:prstGeom>
          <a:ln w="57150">
            <a:solidFill>
              <a:srgbClr val="92D050">
                <a:alpha val="57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3">
            <a:extLst>
              <a:ext uri="{FF2B5EF4-FFF2-40B4-BE49-F238E27FC236}">
                <a16:creationId xmlns:a16="http://schemas.microsoft.com/office/drawing/2014/main" id="{545ADD0F-FBF5-EF3A-B291-16050A66CB29}"/>
              </a:ext>
            </a:extLst>
          </p:cNvPr>
          <p:cNvSpPr txBox="1">
            <a:spLocks noChangeArrowheads="1"/>
          </p:cNvSpPr>
          <p:nvPr/>
        </p:nvSpPr>
        <p:spPr>
          <a:xfrm>
            <a:off x="8253413" y="591881"/>
            <a:ext cx="2619374" cy="502004"/>
          </a:xfrm>
          <a:prstGeom prst="rect">
            <a:avLst/>
          </a:prstGeom>
          <a:ln w="28575">
            <a:solidFill>
              <a:srgbClr val="92D050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/>
              <a:t>Synchronize the chassis with the TCN</a:t>
            </a:r>
            <a:endParaRPr lang="en-US" sz="1800" dirty="0"/>
          </a:p>
        </p:txBody>
      </p: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B9378136-9915-E4E0-9BA5-59D6FE90A548}"/>
              </a:ext>
            </a:extLst>
          </p:cNvPr>
          <p:cNvCxnSpPr>
            <a:cxnSpLocks/>
          </p:cNvCxnSpPr>
          <p:nvPr/>
        </p:nvCxnSpPr>
        <p:spPr>
          <a:xfrm>
            <a:off x="10194516" y="1200150"/>
            <a:ext cx="0" cy="609600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5B879A81-6C86-0F9B-CA9E-FBCE9A4037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17" y="1723763"/>
            <a:ext cx="3223006" cy="1705237"/>
          </a:xfrm>
          <a:prstGeom prst="rect">
            <a:avLst/>
          </a:prstGeom>
          <a:ln w="50800" cmpd="sng">
            <a:noFill/>
          </a:ln>
        </p:spPr>
      </p:pic>
      <p:sp>
        <p:nvSpPr>
          <p:cNvPr id="310" name="Arrow: Right 309">
            <a:extLst>
              <a:ext uri="{FF2B5EF4-FFF2-40B4-BE49-F238E27FC236}">
                <a16:creationId xmlns:a16="http://schemas.microsoft.com/office/drawing/2014/main" id="{16EBA1FC-D628-8C40-384F-3C1D60FC381B}"/>
              </a:ext>
            </a:extLst>
          </p:cNvPr>
          <p:cNvSpPr/>
          <p:nvPr/>
        </p:nvSpPr>
        <p:spPr>
          <a:xfrm>
            <a:off x="3634910" y="1924451"/>
            <a:ext cx="241765" cy="17526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22341393-C8BE-250E-A360-FA7F59DBD5BB}"/>
              </a:ext>
            </a:extLst>
          </p:cNvPr>
          <p:cNvSpPr/>
          <p:nvPr/>
        </p:nvSpPr>
        <p:spPr>
          <a:xfrm>
            <a:off x="914400" y="1578543"/>
            <a:ext cx="2538623" cy="97215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130040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 txBox="1">
            <a:spLocks/>
          </p:cNvSpPr>
          <p:nvPr/>
        </p:nvSpPr>
        <p:spPr>
          <a:xfrm>
            <a:off x="394989" y="309559"/>
            <a:ext cx="11412698" cy="564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1 – IO Timekeeper</a:t>
            </a:r>
            <a:endParaRPr lang="en-US" sz="1800" dirty="0">
              <a:solidFill>
                <a:schemeClr val="bg1"/>
              </a:solidFill>
              <a:highlight>
                <a:srgbClr val="003D58"/>
              </a:highlight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A568942-7B6C-4C34-75BA-5340584BF1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7301" y="2264468"/>
            <a:ext cx="7234699" cy="3296402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AF267F4A-7D4D-4906-6B1D-083A1EAEBE5B}"/>
              </a:ext>
            </a:extLst>
          </p:cNvPr>
          <p:cNvSpPr txBox="1"/>
          <p:nvPr/>
        </p:nvSpPr>
        <p:spPr>
          <a:xfrm>
            <a:off x="267920" y="2733712"/>
            <a:ext cx="53576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indent="-287338" algn="just" defTabSz="795338" fontAlgn="base">
              <a:spcBef>
                <a:spcPct val="20000"/>
              </a:spcBef>
              <a:spcAft>
                <a:spcPct val="0"/>
              </a:spcAft>
              <a:buChar char="•"/>
            </a:pPr>
            <a:r>
              <a:rPr lang="en-GB" sz="1600" dirty="0"/>
              <a:t>The time value reference must be periodically updated in a LabVIEW register.</a:t>
            </a:r>
            <a:endParaRPr lang="en-US" sz="16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719B520-EFA9-AD75-DF7C-5947689FD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552" y="3912669"/>
            <a:ext cx="3932453" cy="2028960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1077ABD6-FF19-ED23-3F9C-89BD6EFE4F21}"/>
              </a:ext>
            </a:extLst>
          </p:cNvPr>
          <p:cNvSpPr/>
          <p:nvPr/>
        </p:nvSpPr>
        <p:spPr>
          <a:xfrm>
            <a:off x="2941688" y="4389120"/>
            <a:ext cx="1553311" cy="12667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CEFDEE6E-5EF1-55B4-B97C-CDA44ADB6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920" y="1057276"/>
            <a:ext cx="11702407" cy="1576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7338" indent="-287338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b="1" dirty="0"/>
              <a:t>Step 1: </a:t>
            </a:r>
            <a:r>
              <a:rPr lang="en-US" sz="1800" dirty="0"/>
              <a:t>Development of IO FPGA Timekeeper Library.</a:t>
            </a:r>
          </a:p>
          <a:p>
            <a:r>
              <a:rPr lang="en-US" sz="1600" dirty="0"/>
              <a:t>Implements an </a:t>
            </a:r>
            <a:r>
              <a:rPr lang="en-US" sz="1600" u="sng" dirty="0"/>
              <a:t>internal ns counter </a:t>
            </a:r>
            <a:r>
              <a:rPr lang="en-US" sz="1600" dirty="0"/>
              <a:t>that is synchronized with PTP time</a:t>
            </a:r>
          </a:p>
          <a:p>
            <a:r>
              <a:rPr lang="en-US" sz="1600" dirty="0"/>
              <a:t>Provides functions to “</a:t>
            </a:r>
            <a:r>
              <a:rPr lang="en-US" sz="1600" dirty="0" err="1"/>
              <a:t>wait_until</a:t>
            </a:r>
            <a:r>
              <a:rPr lang="en-US" sz="1600" dirty="0"/>
              <a:t>”, “</a:t>
            </a:r>
            <a:r>
              <a:rPr lang="en-US" sz="1600" dirty="0" err="1"/>
              <a:t>metronome_loop</a:t>
            </a:r>
            <a:r>
              <a:rPr lang="en-US" sz="1600" dirty="0"/>
              <a:t>”…</a:t>
            </a:r>
          </a:p>
          <a:p>
            <a:r>
              <a:rPr lang="en-US" sz="1600" dirty="0"/>
              <a:t>Provides a configurable Proportional Integral (PI) controller. Allows tuning to each particular system.</a:t>
            </a:r>
          </a:p>
          <a:p>
            <a:pPr lvl="1"/>
            <a:r>
              <a:rPr lang="en-US" sz="1200" dirty="0"/>
              <a:t>Configurable gains, filtering, error rejection and update period</a:t>
            </a:r>
          </a:p>
          <a:p>
            <a:pPr lvl="1"/>
            <a:endParaRPr lang="en-US" sz="1400" kern="0" dirty="0">
              <a:highlight>
                <a:srgbClr val="FFFF00"/>
              </a:highlight>
            </a:endParaRPr>
          </a:p>
          <a:p>
            <a:pPr marL="287338" lvl="1" indent="-287338">
              <a:buChar char="•"/>
            </a:pPr>
            <a:endParaRPr lang="en-US" sz="1600" kern="0" dirty="0"/>
          </a:p>
        </p:txBody>
      </p:sp>
    </p:spTree>
    <p:extLst>
      <p:ext uri="{BB962C8B-B14F-4D97-AF65-F5344CB8AC3E}">
        <p14:creationId xmlns:p14="http://schemas.microsoft.com/office/powerpoint/2010/main" val="1635385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 txBox="1">
            <a:spLocks/>
          </p:cNvSpPr>
          <p:nvPr/>
        </p:nvSpPr>
        <p:spPr>
          <a:xfrm>
            <a:off x="394990" y="309559"/>
            <a:ext cx="5400000" cy="564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 Timekeeper</a:t>
            </a:r>
            <a:endParaRPr lang="en-US" sz="1800" dirty="0">
              <a:solidFill>
                <a:schemeClr val="bg1"/>
              </a:solidFill>
              <a:highlight>
                <a:srgbClr val="003D58"/>
              </a:highlight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7D68B60-6EB0-CB3A-85B4-54575B076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651" y="847825"/>
            <a:ext cx="10155465" cy="5239739"/>
          </a:xfrm>
          <a:prstGeom prst="rect">
            <a:avLst/>
          </a:prstGeom>
        </p:spPr>
      </p:pic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FAD8D666-21E0-E53D-2AF0-F563D31A0FC7}"/>
              </a:ext>
            </a:extLst>
          </p:cNvPr>
          <p:cNvCxnSpPr>
            <a:cxnSpLocks/>
          </p:cNvCxnSpPr>
          <p:nvPr/>
        </p:nvCxnSpPr>
        <p:spPr>
          <a:xfrm>
            <a:off x="8597900" y="2514600"/>
            <a:ext cx="927100" cy="7366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083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 txBox="1">
            <a:spLocks/>
          </p:cNvSpPr>
          <p:nvPr/>
        </p:nvSpPr>
        <p:spPr>
          <a:xfrm>
            <a:off x="394989" y="309559"/>
            <a:ext cx="11194641" cy="564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2 – Improve the kernel module &amp; MARTe2 interface</a:t>
            </a:r>
            <a:endParaRPr lang="en-US" sz="1800" dirty="0">
              <a:solidFill>
                <a:schemeClr val="bg1"/>
              </a:solidFill>
              <a:highlight>
                <a:srgbClr val="003D58"/>
              </a:highlight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CEFDEE6E-5EF1-55B4-B97C-CDA44ADB6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920" y="1057276"/>
            <a:ext cx="11702407" cy="4130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7338" indent="-287338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b="1" dirty="0"/>
              <a:t>Step 2a: </a:t>
            </a:r>
            <a:r>
              <a:rPr lang="en-US" sz="1800" dirty="0"/>
              <a:t>Developed a </a:t>
            </a:r>
            <a:r>
              <a:rPr lang="en-US" sz="1800" u="sng" dirty="0"/>
              <a:t>new NI9159 Linux device </a:t>
            </a:r>
            <a:r>
              <a:rPr lang="en-US" sz="1800" dirty="0"/>
              <a:t>driver r</a:t>
            </a:r>
            <a:r>
              <a:rPr lang="en-US" sz="1800" dirty="0">
                <a:ea typeface="+mn-ea"/>
                <a:cs typeface="+mn-cs"/>
              </a:rPr>
              <a:t>edesigning the current driver to improve real </a:t>
            </a:r>
            <a:r>
              <a:rPr lang="en-US" sz="1800" dirty="0"/>
              <a:t>t</a:t>
            </a:r>
            <a:r>
              <a:rPr lang="en-US" sz="1800" dirty="0">
                <a:ea typeface="+mn-ea"/>
                <a:cs typeface="+mn-cs"/>
              </a:rPr>
              <a:t>ime performance (reduce latency jitter)</a:t>
            </a:r>
          </a:p>
          <a:p>
            <a:pPr marL="287338" lvl="1" indent="-287338">
              <a:buChar char="•"/>
            </a:pPr>
            <a:r>
              <a:rPr lang="en-US" sz="1800" dirty="0">
                <a:ea typeface="+mn-ea"/>
                <a:cs typeface="+mn-cs"/>
              </a:rPr>
              <a:t>MMIO operations (R/W FPGA Registers)</a:t>
            </a:r>
          </a:p>
          <a:p>
            <a:pPr lvl="1"/>
            <a:r>
              <a:rPr lang="en-US" sz="1400" dirty="0"/>
              <a:t>Removing unnecessary code (e.g. GPU buffering support)</a:t>
            </a:r>
          </a:p>
          <a:p>
            <a:pPr lvl="1"/>
            <a:r>
              <a:rPr lang="en-US" sz="1400" dirty="0"/>
              <a:t>Removing unnecessary support for Booleans, uint8 and uint16</a:t>
            </a:r>
          </a:p>
          <a:p>
            <a:pPr marL="287338" lvl="1" indent="-287338">
              <a:buChar char="•"/>
            </a:pPr>
            <a:r>
              <a:rPr lang="en-US" sz="1800" dirty="0">
                <a:ea typeface="+mn-ea"/>
                <a:cs typeface="+mn-cs"/>
              </a:rPr>
              <a:t>DMA Operations (Host to Target and Target to Host)</a:t>
            </a:r>
          </a:p>
          <a:p>
            <a:pPr lvl="1"/>
            <a:r>
              <a:rPr lang="en-US" sz="1400" dirty="0"/>
              <a:t>Moving from </a:t>
            </a:r>
            <a:r>
              <a:rPr lang="en-US" sz="1400" i="1" dirty="0"/>
              <a:t>streaming interface </a:t>
            </a:r>
            <a:r>
              <a:rPr lang="en-US" sz="1400" dirty="0"/>
              <a:t>to </a:t>
            </a:r>
            <a:r>
              <a:rPr lang="en-US" sz="1400" i="1" dirty="0"/>
              <a:t>packet-based interface</a:t>
            </a:r>
            <a:r>
              <a:rPr lang="en-US" sz="1400" dirty="0"/>
              <a:t>.</a:t>
            </a:r>
          </a:p>
          <a:p>
            <a:pPr lvl="1"/>
            <a:r>
              <a:rPr lang="en-US" sz="1400" dirty="0"/>
              <a:t>Providing a zero-timeout polling method to check when a packet is available to be read</a:t>
            </a:r>
          </a:p>
          <a:p>
            <a:pPr lvl="1"/>
            <a:r>
              <a:rPr lang="en-US" sz="1400" dirty="0"/>
              <a:t>Converting operations to Atomics so that they are not interrupted</a:t>
            </a:r>
          </a:p>
          <a:p>
            <a:pPr lvl="1"/>
            <a:r>
              <a:rPr lang="en-US" sz="1400" dirty="0"/>
              <a:t>Ported DMA buffers to cache-coherent memory limited to 16 kB (4 Linux pages)</a:t>
            </a:r>
            <a:endParaRPr lang="en-US" sz="1400" kern="0" dirty="0">
              <a:highlight>
                <a:srgbClr val="FFFF00"/>
              </a:highlight>
            </a:endParaRPr>
          </a:p>
          <a:p>
            <a:pPr marL="287338" lvl="1" indent="-287338">
              <a:buChar char="•"/>
            </a:pPr>
            <a:endParaRPr lang="en-US" sz="1600" kern="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28D8681-FD40-E6E9-D2BD-224545F39B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9294" y="3703285"/>
            <a:ext cx="4190290" cy="2161991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429066AF-636B-3B26-5D3F-498FEF83221C}"/>
              </a:ext>
            </a:extLst>
          </p:cNvPr>
          <p:cNvSpPr txBox="1"/>
          <p:nvPr/>
        </p:nvSpPr>
        <p:spPr>
          <a:xfrm>
            <a:off x="267919" y="3984858"/>
            <a:ext cx="7009181" cy="23021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lvl="1" indent="-287338" algn="just" defTabSz="795338" fontAlgn="base">
              <a:spcBef>
                <a:spcPct val="20000"/>
              </a:spcBef>
              <a:spcAft>
                <a:spcPct val="0"/>
              </a:spcAft>
              <a:buChar char="•"/>
            </a:pPr>
            <a:r>
              <a:rPr lang="en-US" dirty="0"/>
              <a:t>Security</a:t>
            </a:r>
          </a:p>
          <a:p>
            <a:pPr marL="757238" lvl="1" indent="-279400" algn="just" defTabSz="795338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n-US" sz="1400" dirty="0"/>
              <a:t>Blocking critical operations on the FPGA for users who do not have privileges (e.g. to download a new </a:t>
            </a:r>
            <a:r>
              <a:rPr lang="en-US" sz="1400" dirty="0" err="1"/>
              <a:t>bitfile</a:t>
            </a:r>
            <a:r>
              <a:rPr lang="en-US" sz="1400" dirty="0"/>
              <a:t> to the FPGA)</a:t>
            </a:r>
          </a:p>
          <a:p>
            <a:pPr marL="757238" lvl="1" indent="-279400" algn="just" defTabSz="795338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n-US" sz="1400" dirty="0"/>
              <a:t>Separate firmware resource query operations</a:t>
            </a:r>
          </a:p>
          <a:p>
            <a:pPr marL="757238" lvl="1" indent="-279400" algn="just" defTabSz="795338" fontAlgn="base">
              <a:spcBef>
                <a:spcPct val="20000"/>
              </a:spcBef>
              <a:spcAft>
                <a:spcPct val="0"/>
              </a:spcAft>
              <a:buChar char="–"/>
            </a:pPr>
            <a:endParaRPr lang="en-US" sz="1400" dirty="0"/>
          </a:p>
          <a:p>
            <a:pPr algn="just" defTabSz="795338" fontAlgn="base">
              <a:spcBef>
                <a:spcPct val="20000"/>
              </a:spcBef>
              <a:spcAft>
                <a:spcPct val="0"/>
              </a:spcAft>
            </a:pPr>
            <a:r>
              <a:rPr lang="en-US" b="1" dirty="0"/>
              <a:t>Step 2b: </a:t>
            </a:r>
            <a:r>
              <a:rPr lang="en-US" dirty="0"/>
              <a:t>Providing the MARTe2 components for the use of new functions (Interfaces and data sources)</a:t>
            </a:r>
            <a:endParaRPr lang="es-ES" dirty="0"/>
          </a:p>
          <a:p>
            <a:pPr algn="just" defTabSz="795338" fontAlgn="base">
              <a:spcBef>
                <a:spcPct val="20000"/>
              </a:spcBef>
              <a:spcAft>
                <a:spcPct val="0"/>
              </a:spcAft>
            </a:pPr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30F86F51-CEE7-451E-F1B4-85B5A7DCFCB1}"/>
              </a:ext>
            </a:extLst>
          </p:cNvPr>
          <p:cNvSpPr/>
          <p:nvPr/>
        </p:nvSpPr>
        <p:spPr>
          <a:xfrm>
            <a:off x="9192127" y="4150233"/>
            <a:ext cx="779646" cy="13764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12926213-7FB6-F3AE-75F0-4C08DA3038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793685"/>
              </p:ext>
            </p:extLst>
          </p:nvPr>
        </p:nvGraphicFramePr>
        <p:xfrm>
          <a:off x="6407862" y="1416754"/>
          <a:ext cx="5516218" cy="1702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9432">
                  <a:extLst>
                    <a:ext uri="{9D8B030D-6E8A-4147-A177-3AD203B41FA5}">
                      <a16:colId xmlns:a16="http://schemas.microsoft.com/office/drawing/2014/main" val="1482279090"/>
                    </a:ext>
                  </a:extLst>
                </a:gridCol>
                <a:gridCol w="2103734">
                  <a:extLst>
                    <a:ext uri="{9D8B030D-6E8A-4147-A177-3AD203B41FA5}">
                      <a16:colId xmlns:a16="http://schemas.microsoft.com/office/drawing/2014/main" val="2513395928"/>
                    </a:ext>
                  </a:extLst>
                </a:gridCol>
                <a:gridCol w="2223052">
                  <a:extLst>
                    <a:ext uri="{9D8B030D-6E8A-4147-A177-3AD203B41FA5}">
                      <a16:colId xmlns:a16="http://schemas.microsoft.com/office/drawing/2014/main" val="3538636563"/>
                    </a:ext>
                  </a:extLst>
                </a:gridCol>
              </a:tblGrid>
              <a:tr h="279709"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Old (</a:t>
                      </a:r>
                      <a:r>
                        <a:rPr lang="es-ES" sz="1400" dirty="0" err="1"/>
                        <a:t>Streaming-based</a:t>
                      </a:r>
                      <a:r>
                        <a:rPr lang="es-E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New (</a:t>
                      </a:r>
                      <a:r>
                        <a:rPr lang="es-ES" sz="1400" dirty="0" err="1"/>
                        <a:t>Packet-based</a:t>
                      </a:r>
                      <a:r>
                        <a:rPr lang="es-ES" sz="14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1319311"/>
                  </a:ext>
                </a:extLst>
              </a:tr>
              <a:tr h="721572">
                <a:tc>
                  <a:txBody>
                    <a:bodyPr/>
                    <a:lstStyle/>
                    <a:p>
                      <a:r>
                        <a:rPr lang="es-ES" sz="1400" dirty="0" err="1"/>
                        <a:t>Read</a:t>
                      </a:r>
                      <a:r>
                        <a:rPr lang="es-ES" sz="1400" dirty="0"/>
                        <a:t> 32-bit FIFO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err="1"/>
                        <a:t>Std</a:t>
                      </a:r>
                      <a:r>
                        <a:rPr lang="es-ES" sz="1400" dirty="0"/>
                        <a:t> dev = 34 </a:t>
                      </a:r>
                      <a:r>
                        <a:rPr lang="es-ES" sz="1400" dirty="0" err="1"/>
                        <a:t>us</a:t>
                      </a:r>
                      <a:endParaRPr lang="es-ES" sz="1400" dirty="0"/>
                    </a:p>
                    <a:p>
                      <a:r>
                        <a:rPr lang="es-ES" sz="1400" dirty="0" err="1"/>
                        <a:t>worst</a:t>
                      </a:r>
                      <a:r>
                        <a:rPr lang="es-ES" sz="1400" dirty="0"/>
                        <a:t>-case = 800 </a:t>
                      </a:r>
                      <a:r>
                        <a:rPr lang="es-ES" sz="1400" dirty="0" err="1"/>
                        <a:t>us</a:t>
                      </a:r>
                      <a:r>
                        <a:rPr lang="es-ES" sz="1400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err="1"/>
                        <a:t>Std</a:t>
                      </a:r>
                      <a:r>
                        <a:rPr lang="es-ES" sz="1400" dirty="0"/>
                        <a:t> dev = 0.2 </a:t>
                      </a:r>
                      <a:r>
                        <a:rPr lang="es-ES" sz="1400" dirty="0" err="1"/>
                        <a:t>us</a:t>
                      </a:r>
                      <a:r>
                        <a:rPr lang="es-ES" sz="1400" dirty="0"/>
                        <a:t> </a:t>
                      </a:r>
                    </a:p>
                    <a:p>
                      <a:r>
                        <a:rPr lang="es-ES" sz="1400" dirty="0" err="1"/>
                        <a:t>worst</a:t>
                      </a:r>
                      <a:r>
                        <a:rPr lang="es-ES" sz="1400" dirty="0"/>
                        <a:t>-case = 4.6 </a:t>
                      </a:r>
                      <a:r>
                        <a:rPr lang="es-ES" sz="1400" dirty="0" err="1"/>
                        <a:t>us</a:t>
                      </a:r>
                      <a:r>
                        <a:rPr lang="es-ES" sz="14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584810"/>
                  </a:ext>
                </a:extLst>
              </a:tr>
              <a:tr h="676049">
                <a:tc>
                  <a:txBody>
                    <a:bodyPr/>
                    <a:lstStyle/>
                    <a:p>
                      <a:r>
                        <a:rPr lang="es-ES" sz="1400" dirty="0" err="1"/>
                        <a:t>Write</a:t>
                      </a:r>
                      <a:r>
                        <a:rPr lang="es-ES" sz="1400" dirty="0"/>
                        <a:t> 32-bit FIFO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-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err="1"/>
                        <a:t>Std</a:t>
                      </a:r>
                      <a:r>
                        <a:rPr lang="es-ES" sz="1400" dirty="0"/>
                        <a:t> dev = 1.56 </a:t>
                      </a:r>
                      <a:r>
                        <a:rPr lang="es-ES" sz="1400" dirty="0" err="1"/>
                        <a:t>us</a:t>
                      </a:r>
                      <a:r>
                        <a:rPr lang="es-ES" sz="140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err="1"/>
                        <a:t>worst</a:t>
                      </a:r>
                      <a:r>
                        <a:rPr lang="es-ES" sz="1400" dirty="0"/>
                        <a:t>-case = 15.4 </a:t>
                      </a:r>
                      <a:r>
                        <a:rPr lang="es-ES" sz="1400" dirty="0" err="1"/>
                        <a:t>us</a:t>
                      </a:r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7937847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B4EF46D9-B1AF-CF66-0696-AA97DD3FFD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7242" y="3053590"/>
            <a:ext cx="3201278" cy="404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7338" indent="-287338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None/>
            </a:pPr>
            <a:r>
              <a:rPr lang="en-US" sz="1400" dirty="0"/>
              <a:t>*National Instruments information</a:t>
            </a:r>
          </a:p>
          <a:p>
            <a:pPr marL="287338" lvl="1" indent="-287338">
              <a:buChar char="•"/>
            </a:pPr>
            <a:endParaRPr lang="en-US" sz="1600" kern="0" dirty="0"/>
          </a:p>
        </p:txBody>
      </p:sp>
    </p:spTree>
    <p:extLst>
      <p:ext uri="{BB962C8B-B14F-4D97-AF65-F5344CB8AC3E}">
        <p14:creationId xmlns:p14="http://schemas.microsoft.com/office/powerpoint/2010/main" val="2355724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 txBox="1">
            <a:spLocks/>
          </p:cNvSpPr>
          <p:nvPr/>
        </p:nvSpPr>
        <p:spPr>
          <a:xfrm>
            <a:off x="394989" y="309559"/>
            <a:ext cx="11213078" cy="564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3200" b="1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Timekeeper + Kernel Module + MARTe2 Components</a:t>
            </a:r>
            <a:endParaRPr lang="en-US" sz="1800" dirty="0">
              <a:solidFill>
                <a:schemeClr val="bg1"/>
              </a:solidFill>
              <a:highlight>
                <a:srgbClr val="003D58"/>
              </a:highlight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B3A411E-F480-78DD-0925-D5E8D6953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537" y="733425"/>
            <a:ext cx="10448925" cy="5391150"/>
          </a:xfrm>
          <a:prstGeom prst="rect">
            <a:avLst/>
          </a:prstGeom>
        </p:spPr>
      </p:pic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BA3C949E-4803-9AB3-29AE-C29729E04758}"/>
              </a:ext>
            </a:extLst>
          </p:cNvPr>
          <p:cNvCxnSpPr>
            <a:cxnSpLocks/>
          </p:cNvCxnSpPr>
          <p:nvPr/>
        </p:nvCxnSpPr>
        <p:spPr>
          <a:xfrm flipH="1">
            <a:off x="6591300" y="2045785"/>
            <a:ext cx="1193800" cy="6477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480CA647-ACC3-7B87-1987-0344ECBC20CF}"/>
              </a:ext>
            </a:extLst>
          </p:cNvPr>
          <p:cNvCxnSpPr>
            <a:cxnSpLocks/>
          </p:cNvCxnSpPr>
          <p:nvPr/>
        </p:nvCxnSpPr>
        <p:spPr>
          <a:xfrm flipH="1">
            <a:off x="5794990" y="1298069"/>
            <a:ext cx="1193800" cy="6477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4878028"/>
      </p:ext>
    </p:extLst>
  </p:cSld>
  <p:clrMapOvr>
    <a:masterClrMapping/>
  </p:clrMapOvr>
</p:sld>
</file>

<file path=ppt/theme/theme1.xml><?xml version="1.0" encoding="utf-8"?>
<a:theme xmlns:a="http://schemas.openxmlformats.org/drawingml/2006/main" name="ITER PPT Template">
  <a:themeElements>
    <a:clrScheme name="ITER theme color">
      <a:dk1>
        <a:srgbClr val="000000"/>
      </a:dk1>
      <a:lt1>
        <a:srgbClr val="FFFFFF"/>
      </a:lt1>
      <a:dk2>
        <a:srgbClr val="135D7F"/>
      </a:dk2>
      <a:lt2>
        <a:srgbClr val="E7E6E6"/>
      </a:lt2>
      <a:accent1>
        <a:srgbClr val="003C58"/>
      </a:accent1>
      <a:accent2>
        <a:srgbClr val="EB5D40"/>
      </a:accent2>
      <a:accent3>
        <a:srgbClr val="A5A5A5"/>
      </a:accent3>
      <a:accent4>
        <a:srgbClr val="FDC830"/>
      </a:accent4>
      <a:accent5>
        <a:srgbClr val="95ACBA"/>
      </a:accent5>
      <a:accent6>
        <a:srgbClr val="D9E5EC"/>
      </a:accent6>
      <a:hlink>
        <a:srgbClr val="003C58"/>
      </a:hlink>
      <a:folHlink>
        <a:srgbClr val="003C58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TER_PPT_template_2023" id="{00FFD8D4-17E6-5140-951B-586A15AC7485}" vid="{A18E95FD-478C-6642-8139-72FC68875FE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25658</TotalTime>
  <Words>1215</Words>
  <Application>Microsoft Office PowerPoint</Application>
  <PresentationFormat>Widescreen</PresentationFormat>
  <Paragraphs>133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Cambria Math</vt:lpstr>
      <vt:lpstr>Century Gothic</vt:lpstr>
      <vt:lpstr>ITER PPT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Yifan Xiao</dc:creator>
  <cp:lastModifiedBy>IGNACIO GARCIA SIGUERO</cp:lastModifiedBy>
  <cp:revision>175</cp:revision>
  <dcterms:created xsi:type="dcterms:W3CDTF">2022-12-30T14:42:15Z</dcterms:created>
  <dcterms:modified xsi:type="dcterms:W3CDTF">2024-04-21T14:54:33Z</dcterms:modified>
</cp:coreProperties>
</file>