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_rels/slideMaster12.xml.rels" ContentType="application/vnd.openxmlformats-package.relationships+xml"/>
  <Override PartName="/ppt/slideMasters/_rels/slideMaster6.xml.rels" ContentType="application/vnd.openxmlformats-package.relationships+xml"/>
  <Override PartName="/ppt/slideMasters/_rels/slideMaster11.xml.rels" ContentType="application/vnd.openxmlformats-package.relationships+xml"/>
  <Override PartName="/ppt/slideMasters/_rels/slideMaster5.xml.rels" ContentType="application/vnd.openxmlformats-package.relationships+xml"/>
  <Override PartName="/ppt/slideMasters/_rels/slideMaster10.xml.rels" ContentType="application/vnd.openxmlformats-package.relationships+xml"/>
  <Override PartName="/ppt/slideMasters/_rels/slideMaster4.xml.rels" ContentType="application/vnd.openxmlformats-package.relationships+xml"/>
  <Override PartName="/ppt/slideMasters/_rels/slideMaster9.xml.rels" ContentType="application/vnd.openxmlformats-package.relationships+xml"/>
  <Override PartName="/ppt/slideMasters/_rels/slideMaster8.xml.rels" ContentType="application/vnd.openxmlformats-package.relationships+xml"/>
  <Override PartName="/ppt/slideMasters/_rels/slideMaster7.xml.rels" ContentType="application/vnd.openxmlformats-package.relationships+xml"/>
  <Override PartName="/ppt/slideMasters/_rels/slideMaster3.xml.rels" ContentType="application/vnd.openxmlformats-package.relationships+xml"/>
  <Override PartName="/ppt/slideMasters/_rels/slideMaster2.xml.rels" ContentType="application/vnd.openxmlformats-package.relationships+xml"/>
  <Override PartName="/ppt/slideMasters/_rels/slideMaster1.xml.rels" ContentType="application/vnd.openxmlformats-package.relationship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presProps.xml" ContentType="application/vnd.openxmlformats-officedocument.presentationml.presProps+xml"/>
  <Override PartName="/ppt/theme/theme1.xml" ContentType="application/vnd.openxmlformats-officedocument.theme+xml"/>
  <Override PartName="/ppt/theme/theme11.xml" ContentType="application/vnd.openxmlformats-officedocument.theme+xml"/>
  <Override PartName="/ppt/theme/theme2.xml" ContentType="application/vnd.openxmlformats-officedocument.theme+xml"/>
  <Override PartName="/ppt/theme/theme12.xml" ContentType="application/vnd.openxmlformats-officedocument.theme+xml"/>
  <Override PartName="/ppt/theme/theme3.xml" ContentType="application/vnd.openxmlformats-officedocument.theme+xml"/>
  <Override PartName="/ppt/theme/theme1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theme/theme8.xml" ContentType="application/vnd.openxmlformats-officedocument.theme+xml"/>
  <Override PartName="/ppt/theme/theme9.xml" ContentType="application/vnd.openxmlformats-officedocument.theme+xml"/>
  <Override PartName="/ppt/theme/theme10.xml" ContentType="application/vnd.openxmlformats-officedocument.theme+xml"/>
  <Override PartName="/ppt/_rels/presentation.xml.rels" ContentType="application/vnd.openxmlformats-package.relationships+xml"/>
  <Override PartName="/ppt/media/image13.wmf" ContentType="image/x-wmf"/>
  <Override PartName="/ppt/media/image1.png" ContentType="image/png"/>
  <Override PartName="/ppt/media/image2.png" ContentType="image/png"/>
  <Override PartName="/ppt/media/image3.jpeg" ContentType="image/jpeg"/>
  <Override PartName="/ppt/media/image4.png" ContentType="image/png"/>
  <Override PartName="/ppt/media/image14.png" ContentType="image/png"/>
  <Override PartName="/ppt/media/image5.png" ContentType="image/png"/>
  <Override PartName="/ppt/media/image6.wmf" ContentType="image/x-wmf"/>
  <Override PartName="/ppt/media/image10.wmf" ContentType="image/x-wmf"/>
  <Override PartName="/ppt/media/image7.wmf" ContentType="image/x-wmf"/>
  <Override PartName="/ppt/media/image11.wmf" ContentType="image/x-wmf"/>
  <Override PartName="/ppt/media/image8.wmf" ContentType="image/x-wmf"/>
  <Override PartName="/ppt/media/image12.jpeg" ContentType="image/jpeg"/>
  <Override PartName="/ppt/media/image9.jpeg" ContentType="image/jpeg"/>
  <Override PartName="/ppt/notesMasters/_rels/notesMaster1.xml.rels" ContentType="application/vnd.openxmlformats-package.relationships+xml"/>
  <Override PartName="/ppt/notesMasters/notesMaster1.xml" ContentType="application/vnd.openxmlformats-officedocument.presentationml.notesMaster+xml"/>
  <Override PartName="/ppt/embeddings/oleObject1.bin" ContentType="application/vnd.openxmlformats-officedocument.oleObject"/>
  <Override PartName="/ppt/slideLayouts/_rels/slideLayout9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1.xml.rels" ContentType="application/vnd.openxmlformats-package.relationship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s/slide1.xml" ContentType="application/vnd.openxmlformats-officedocument.presentationml.slide+xml"/>
  <Override PartName="/ppt/slides/_rels/slide12.xml.rels" ContentType="application/vnd.openxmlformats-package.relationships+xml"/>
  <Override PartName="/ppt/slides/_rels/slide9.xml.rels" ContentType="application/vnd.openxmlformats-package.relationships+xml"/>
  <Override PartName="/ppt/slides/_rels/slide11.xml.rels" ContentType="application/vnd.openxmlformats-package.relationships+xml"/>
  <Override PartName="/ppt/slides/_rels/slide8.xml.rels" ContentType="application/vnd.openxmlformats-package.relationships+xml"/>
  <Override PartName="/ppt/slides/_rels/slide10.xml.rels" ContentType="application/vnd.openxmlformats-package.relationships+xml"/>
  <Override PartName="/ppt/slides/_rels/slide7.xml.rels" ContentType="application/vnd.openxmlformats-package.relationships+xml"/>
  <Override PartName="/ppt/slides/_rels/slide6.xml.rels" ContentType="application/vnd.openxmlformats-package.relationships+xml"/>
  <Override PartName="/ppt/slides/_rels/slide5.xml.rels" ContentType="application/vnd.openxmlformats-package.relationships+xml"/>
  <Override PartName="/ppt/slides/_rels/slide4.xml.rels" ContentType="application/vnd.openxmlformats-package.relationships+xml"/>
  <Override PartName="/ppt/slides/_rels/slide3.xml.rels" ContentType="application/vnd.openxmlformats-package.relationships+xml"/>
  <Override PartName="/ppt/slides/_rels/slide2.xml.rels" ContentType="application/vnd.openxmlformats-package.relationships+xml"/>
  <Override PartName="/ppt/slides/_rels/slide1.xml.rels" ContentType="application/vnd.openxmlformats-package.relationships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10.xml" ContentType="application/vnd.openxmlformats-officedocument.presentationml.slide+xml"/>
  <Override PartName="/ppt/slides/slide8.xml" ContentType="application/vnd.openxmlformats-officedocument.presentationml.slide+xml"/>
  <Override PartName="/ppt/slides/slide11.xml" ContentType="application/vnd.openxmlformats-officedocument.presentationml.slide+xml"/>
  <Override PartName="/ppt/slides/slide9.xml" ContentType="application/vnd.openxmlformats-officedocument.presentationml.slide+xml"/>
  <Override PartName="/ppt/slides/slide12.xml" ContentType="application/vnd.openxmlformats-officedocument.presentationml.slid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_rels/notesSlide12.xml.rels" ContentType="application/vnd.openxmlformats-package.relationships+xml"/>
  <Override PartName="/ppt/notesSlides/_rels/notesSlide5.xml.rels" ContentType="application/vnd.openxmlformats-package.relationships+xml"/>
  <Override PartName="/ppt/notesSlides/_rels/notesSlide11.xml.rels" ContentType="application/vnd.openxmlformats-package.relationships+xml"/>
  <Override PartName="/ppt/notesSlides/_rels/notesSlide4.xml.rels" ContentType="application/vnd.openxmlformats-package.relationships+xml"/>
  <Override PartName="/ppt/notesSlides/_rels/notesSlide9.xml.rels" ContentType="application/vnd.openxmlformats-package.relationships+xml"/>
  <Override PartName="/ppt/notesSlides/_rels/notesSlide10.xml.rels" ContentType="application/vnd.openxmlformats-package.relationships+xml"/>
  <Override PartName="/ppt/notesSlides/_rels/notesSlide3.xml.rels" ContentType="application/vnd.openxmlformats-package.relationships+xml"/>
  <Override PartName="/ppt/notesSlides/_rels/notesSlide8.xml.rels" ContentType="application/vnd.openxmlformats-package.relationships+xml"/>
  <Override PartName="/ppt/notesSlides/_rels/notesSlide7.xml.rels" ContentType="application/vnd.openxmlformats-package.relationships+xml"/>
  <Override PartName="/ppt/notesSlides/_rels/notesSlide6.xml.rels" ContentType="application/vnd.openxmlformats-package.relationships+xml"/>
  <Override PartName="/ppt/notesSlides/_rels/notesSlide2.xml.rels" ContentType="application/vnd.openxmlformats-package.relationships+xml"/>
  <Override PartName="/ppt/notesSlides/_rels/notesSlide1.xml.rels" ContentType="application/vnd.openxmlformats-package.relationships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50" r:id="rId3"/>
    <p:sldMasterId id="2147483652" r:id="rId4"/>
    <p:sldMasterId id="2147483654" r:id="rId5"/>
    <p:sldMasterId id="2147483656" r:id="rId6"/>
    <p:sldMasterId id="2147483658" r:id="rId7"/>
    <p:sldMasterId id="2147483660" r:id="rId8"/>
    <p:sldMasterId id="2147483662" r:id="rId9"/>
    <p:sldMasterId id="2147483664" r:id="rId10"/>
    <p:sldMasterId id="2147483666" r:id="rId11"/>
    <p:sldMasterId id="2147483668" r:id="rId12"/>
    <p:sldMasterId id="2147483670" r:id="rId13"/>
  </p:sldMasterIdLst>
  <p:notesMasterIdLst>
    <p:notesMasterId r:id="rId14"/>
  </p:notesMasterIdLst>
  <p:sldIdLst>
    <p:sldId id="256" r:id="rId15"/>
    <p:sldId id="257" r:id="rId16"/>
    <p:sldId id="258" r:id="rId17"/>
    <p:sldId id="259" r:id="rId18"/>
    <p:sldId id="260" r:id="rId19"/>
    <p:sldId id="261" r:id="rId20"/>
    <p:sldId id="262" r:id="rId21"/>
    <p:sldId id="263" r:id="rId22"/>
    <p:sldId id="264" r:id="rId23"/>
    <p:sldId id="265" r:id="rId24"/>
    <p:sldId id="266" r:id="rId25"/>
    <p:sldId id="267" r:id="rId26"/>
  </p:sldIdLst>
  <p:sldSz cx="12192000" cy="6858000"/>
  <p:notesSz cx="7772400" cy="100584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/>
</p:presentationPr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Master" Target="slideMasters/slideMaster3.xml"/><Relationship Id="rId5" Type="http://schemas.openxmlformats.org/officeDocument/2006/relationships/slideMaster" Target="slideMasters/slideMaster4.xml"/><Relationship Id="rId6" Type="http://schemas.openxmlformats.org/officeDocument/2006/relationships/slideMaster" Target="slideMasters/slideMaster5.xml"/><Relationship Id="rId7" Type="http://schemas.openxmlformats.org/officeDocument/2006/relationships/slideMaster" Target="slideMasters/slideMaster6.xml"/><Relationship Id="rId8" Type="http://schemas.openxmlformats.org/officeDocument/2006/relationships/slideMaster" Target="slideMasters/slideMaster7.xml"/><Relationship Id="rId9" Type="http://schemas.openxmlformats.org/officeDocument/2006/relationships/slideMaster" Target="slideMasters/slideMaster8.xml"/><Relationship Id="rId10" Type="http://schemas.openxmlformats.org/officeDocument/2006/relationships/slideMaster" Target="slideMasters/slideMaster9.xml"/><Relationship Id="rId11" Type="http://schemas.openxmlformats.org/officeDocument/2006/relationships/slideMaster" Target="slideMasters/slideMaster10.xml"/><Relationship Id="rId12" Type="http://schemas.openxmlformats.org/officeDocument/2006/relationships/slideMaster" Target="slideMasters/slideMaster11.xml"/><Relationship Id="rId13" Type="http://schemas.openxmlformats.org/officeDocument/2006/relationships/slideMaster" Target="slideMasters/slideMaster12.xml"/><Relationship Id="rId14" Type="http://schemas.openxmlformats.org/officeDocument/2006/relationships/notesMaster" Target="notesMasters/notesMaster1.xml"/><Relationship Id="rId15" Type="http://schemas.openxmlformats.org/officeDocument/2006/relationships/slide" Target="slides/slide1.xml"/><Relationship Id="rId16" Type="http://schemas.openxmlformats.org/officeDocument/2006/relationships/slide" Target="slides/slide2.xml"/><Relationship Id="rId17" Type="http://schemas.openxmlformats.org/officeDocument/2006/relationships/slide" Target="slides/slide3.xml"/><Relationship Id="rId18" Type="http://schemas.openxmlformats.org/officeDocument/2006/relationships/slide" Target="slides/slide4.xml"/><Relationship Id="rId19" Type="http://schemas.openxmlformats.org/officeDocument/2006/relationships/slide" Target="slides/slide5.xml"/><Relationship Id="rId20" Type="http://schemas.openxmlformats.org/officeDocument/2006/relationships/slide" Target="slides/slide6.xml"/><Relationship Id="rId21" Type="http://schemas.openxmlformats.org/officeDocument/2006/relationships/slide" Target="slides/slide7.xml"/><Relationship Id="rId22" Type="http://schemas.openxmlformats.org/officeDocument/2006/relationships/slide" Target="slides/slide8.xml"/><Relationship Id="rId23" Type="http://schemas.openxmlformats.org/officeDocument/2006/relationships/slide" Target="slides/slide9.xml"/><Relationship Id="rId24" Type="http://schemas.openxmlformats.org/officeDocument/2006/relationships/slide" Target="slides/slide10.xml"/><Relationship Id="rId25" Type="http://schemas.openxmlformats.org/officeDocument/2006/relationships/slide" Target="slides/slide11.xml"/><Relationship Id="rId26" Type="http://schemas.openxmlformats.org/officeDocument/2006/relationships/slide" Target="slides/slide12.xml"/><Relationship Id="rId27" Type="http://schemas.openxmlformats.org/officeDocument/2006/relationships/presProps" Target="presProps.xml"/>
</Relationships>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13.xml"/>
</Relationships>
</file>

<file path=ppt/notesMasters/notesMaster1.xml><?xml version="1.0" encoding="utf-8"?>
<p:notes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PlaceHolder 1"/>
          <p:cNvSpPr>
            <a:spLocks noGrp="1"/>
          </p:cNvSpPr>
          <p:nvPr>
            <p:ph type="sldImg"/>
          </p:nvPr>
        </p:nvSpPr>
        <p:spPr>
          <a:xfrm>
            <a:off x="0" y="764280"/>
            <a:ext cx="0" cy="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r>
              <a:rPr b="0" lang="en-US" sz="1800" spc="-1" strike="noStrike">
                <a:solidFill>
                  <a:schemeClr val="dk1"/>
                </a:solidFill>
                <a:latin typeface="Calibri"/>
              </a:rPr>
              <a:t>Click to move the slide</a:t>
            </a:r>
            <a:endParaRPr b="0" lang="en-US" sz="18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114" name="PlaceHolder 2"/>
          <p:cNvSpPr>
            <a:spLocks noGrp="1"/>
          </p:cNvSpPr>
          <p:nvPr>
            <p:ph type="body"/>
          </p:nvPr>
        </p:nvSpPr>
        <p:spPr>
          <a:xfrm>
            <a:off x="777240" y="4777560"/>
            <a:ext cx="6217560" cy="45259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marL="216000" indent="-216000">
              <a:buNone/>
            </a:pP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Click to edit the notes format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5" name="PlaceHolder 3"/>
          <p:cNvSpPr>
            <a:spLocks noGrp="1"/>
          </p:cNvSpPr>
          <p:nvPr>
            <p:ph type="hdr"/>
          </p:nvPr>
        </p:nvSpPr>
        <p:spPr>
          <a:xfrm>
            <a:off x="0" y="0"/>
            <a:ext cx="3372840" cy="502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indent="0">
              <a:buNone/>
            </a:pPr>
            <a:r>
              <a:rPr b="0" lang="en-US" sz="1400" spc="-1" strike="noStrike">
                <a:solidFill>
                  <a:srgbClr val="000000"/>
                </a:solidFill>
                <a:latin typeface="Times New Roman"/>
              </a:rPr>
              <a:t>&lt;header&gt;</a:t>
            </a:r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16" name="PlaceHolder 4"/>
          <p:cNvSpPr>
            <a:spLocks noGrp="1"/>
          </p:cNvSpPr>
          <p:nvPr>
            <p:ph type="dt" idx="32"/>
          </p:nvPr>
        </p:nvSpPr>
        <p:spPr>
          <a:xfrm>
            <a:off x="4399200" y="0"/>
            <a:ext cx="3372840" cy="502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 algn="r">
              <a:buNone/>
              <a:defRPr b="0" lang="en-US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r">
              <a:buNone/>
            </a:pPr>
            <a:r>
              <a:rPr b="0" lang="en-US" sz="1400" spc="-1" strike="noStrike">
                <a:solidFill>
                  <a:srgbClr val="000000"/>
                </a:solidFill>
                <a:latin typeface="Times New Roman"/>
              </a:rPr>
              <a:t>&lt;date/time&gt;</a:t>
            </a:r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17" name="PlaceHolder 5"/>
          <p:cNvSpPr>
            <a:spLocks noGrp="1"/>
          </p:cNvSpPr>
          <p:nvPr>
            <p:ph type="ftr" idx="33"/>
          </p:nvPr>
        </p:nvSpPr>
        <p:spPr>
          <a:xfrm>
            <a:off x="0" y="9555480"/>
            <a:ext cx="3372840" cy="502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b">
            <a:noAutofit/>
          </a:bodyPr>
          <a:lstStyle>
            <a:lvl1pPr indent="0">
              <a:buNone/>
              <a:defRPr b="0" lang="en-US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>
              <a:buNone/>
            </a:pPr>
            <a:r>
              <a:rPr b="0" lang="en-US" sz="1400" spc="-1" strike="noStrike">
                <a:solidFill>
                  <a:srgbClr val="000000"/>
                </a:solidFill>
                <a:latin typeface="Times New Roman"/>
              </a:rPr>
              <a:t>&lt;footer&gt;</a:t>
            </a:r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18" name="PlaceHolder 6"/>
          <p:cNvSpPr>
            <a:spLocks noGrp="1"/>
          </p:cNvSpPr>
          <p:nvPr>
            <p:ph type="sldNum" idx="34"/>
          </p:nvPr>
        </p:nvSpPr>
        <p:spPr>
          <a:xfrm>
            <a:off x="4399200" y="9555480"/>
            <a:ext cx="3372840" cy="502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b">
            <a:noAutofit/>
          </a:bodyPr>
          <a:lstStyle>
            <a:lvl1pPr indent="0" algn="r">
              <a:buNone/>
              <a:defRPr b="0" lang="en-US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r">
              <a:buNone/>
            </a:pPr>
            <a:fld id="{0CD32376-C813-4059-8DBF-5803BA1FC503}" type="slidenum">
              <a:rPr b="0" lang="en-US" sz="1400" spc="-1" strike="noStrike">
                <a:solidFill>
                  <a:srgbClr val="000000"/>
                </a:solidFill>
                <a:latin typeface="Times New Roman"/>
              </a:rPr>
              <a:t>&lt;number&gt;</a:t>
            </a:fld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</p:notesMaster>
</file>

<file path=ppt/notesSlides/_rels/notesSlide1.xml.rels><?xml version="1.0" encoding="UTF-8"?>
<Relationships xmlns="http://schemas.openxmlformats.org/package/2006/relationships"><Relationship Id="rId1" Type="http://schemas.openxmlformats.org/officeDocument/2006/relationships/slide" Target="../slides/slide1.xml"/><Relationship Id="rId2" Type="http://schemas.openxmlformats.org/officeDocument/2006/relationships/notesMaster" Target="../notesMasters/notesMaster1.xml"/>
</Relationships>
</file>

<file path=ppt/notesSlides/_rels/notesSlide10.xml.rels><?xml version="1.0" encoding="UTF-8"?>
<Relationships xmlns="http://schemas.openxmlformats.org/package/2006/relationships"><Relationship Id="rId1" Type="http://schemas.openxmlformats.org/officeDocument/2006/relationships/slide" Target="../slides/slide10.xml"/><Relationship Id="rId2" Type="http://schemas.openxmlformats.org/officeDocument/2006/relationships/notesMaster" Target="../notesMasters/notesMaster1.xml"/>
</Relationships>
</file>

<file path=ppt/notesSlides/_rels/notesSlide11.xml.rels><?xml version="1.0" encoding="UTF-8"?>
<Relationships xmlns="http://schemas.openxmlformats.org/package/2006/relationships"><Relationship Id="rId1" Type="http://schemas.openxmlformats.org/officeDocument/2006/relationships/slide" Target="../slides/slide11.xml"/><Relationship Id="rId2" Type="http://schemas.openxmlformats.org/officeDocument/2006/relationships/notesMaster" Target="../notesMasters/notesMaster1.xml"/>
</Relationships>
</file>

<file path=ppt/notesSlides/_rels/notesSlide12.xml.rels><?xml version="1.0" encoding="UTF-8"?>
<Relationships xmlns="http://schemas.openxmlformats.org/package/2006/relationships"><Relationship Id="rId1" Type="http://schemas.openxmlformats.org/officeDocument/2006/relationships/slide" Target="../slides/slide12.xml"/><Relationship Id="rId2" Type="http://schemas.openxmlformats.org/officeDocument/2006/relationships/notesMaster" Target="../notesMasters/notesMaster1.xml"/>
</Relationships>
</file>

<file path=ppt/notesSlides/_rels/notesSlide2.xml.rels><?xml version="1.0" encoding="UTF-8"?>
<Relationships xmlns="http://schemas.openxmlformats.org/package/2006/relationships"><Relationship Id="rId1" Type="http://schemas.openxmlformats.org/officeDocument/2006/relationships/slide" Target="../slides/slide2.xml"/><Relationship Id="rId2" Type="http://schemas.openxmlformats.org/officeDocument/2006/relationships/notesMaster" Target="../notesMasters/notesMaster1.xml"/>
</Relationships>
</file>

<file path=ppt/notesSlides/_rels/notesSlide3.xml.rels><?xml version="1.0" encoding="UTF-8"?>
<Relationships xmlns="http://schemas.openxmlformats.org/package/2006/relationships"><Relationship Id="rId1" Type="http://schemas.openxmlformats.org/officeDocument/2006/relationships/slide" Target="../slides/slide3.xml"/><Relationship Id="rId2" Type="http://schemas.openxmlformats.org/officeDocument/2006/relationships/notesMaster" Target="../notesMasters/notesMaster1.xml"/>
</Relationships>
</file>

<file path=ppt/notesSlides/_rels/notesSlide4.xml.rels><?xml version="1.0" encoding="UTF-8"?>
<Relationships xmlns="http://schemas.openxmlformats.org/package/2006/relationships"><Relationship Id="rId1" Type="http://schemas.openxmlformats.org/officeDocument/2006/relationships/slide" Target="../slides/slide4.xml"/><Relationship Id="rId2" Type="http://schemas.openxmlformats.org/officeDocument/2006/relationships/notesMaster" Target="../notesMasters/notesMaster1.xml"/>
</Relationships>
</file>

<file path=ppt/notesSlides/_rels/notesSlide5.xml.rels><?xml version="1.0" encoding="UTF-8"?>
<Relationships xmlns="http://schemas.openxmlformats.org/package/2006/relationships"><Relationship Id="rId1" Type="http://schemas.openxmlformats.org/officeDocument/2006/relationships/slide" Target="../slides/slide5.xml"/><Relationship Id="rId2" Type="http://schemas.openxmlformats.org/officeDocument/2006/relationships/notesMaster" Target="../notesMasters/notesMaster1.xml"/>
</Relationships>
</file>

<file path=ppt/notesSlides/_rels/notesSlide6.xml.rels><?xml version="1.0" encoding="UTF-8"?>
<Relationships xmlns="http://schemas.openxmlformats.org/package/2006/relationships"><Relationship Id="rId1" Type="http://schemas.openxmlformats.org/officeDocument/2006/relationships/slide" Target="../slides/slide6.xml"/><Relationship Id="rId2" Type="http://schemas.openxmlformats.org/officeDocument/2006/relationships/notesMaster" Target="../notesMasters/notesMaster1.xml"/>
</Relationships>
</file>

<file path=ppt/notesSlides/_rels/notesSlide7.xml.rels><?xml version="1.0" encoding="UTF-8"?>
<Relationships xmlns="http://schemas.openxmlformats.org/package/2006/relationships"><Relationship Id="rId1" Type="http://schemas.openxmlformats.org/officeDocument/2006/relationships/slide" Target="../slides/slide7.xml"/><Relationship Id="rId2" Type="http://schemas.openxmlformats.org/officeDocument/2006/relationships/notesMaster" Target="../notesMasters/notesMaster1.xml"/>
</Relationships>
</file>

<file path=ppt/notesSlides/_rels/notesSlide8.xml.rels><?xml version="1.0" encoding="UTF-8"?>
<Relationships xmlns="http://schemas.openxmlformats.org/package/2006/relationships"><Relationship Id="rId1" Type="http://schemas.openxmlformats.org/officeDocument/2006/relationships/slide" Target="../slides/slide8.xml"/><Relationship Id="rId2" Type="http://schemas.openxmlformats.org/officeDocument/2006/relationships/notesMaster" Target="../notesMasters/notesMaster1.xml"/>
</Relationships>
</file>

<file path=ppt/notesSlides/_rels/notesSlide9.xml.rels><?xml version="1.0" encoding="UTF-8"?>
<Relationships xmlns="http://schemas.openxmlformats.org/package/2006/relationships"><Relationship Id="rId1" Type="http://schemas.openxmlformats.org/officeDocument/2006/relationships/slide" Target="../slides/slide9.xml"/><Relationship Id="rId2" Type="http://schemas.openxmlformats.org/officeDocument/2006/relationships/notesMaster" Target="../notesMasters/notesMaster1.xml"/>
</Relationships>
</file>

<file path=ppt/notesSlides/notesSlide1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PlaceHolder 1"/>
          <p:cNvSpPr>
            <a:spLocks noGrp="1"/>
          </p:cNvSpPr>
          <p:nvPr>
            <p:ph type="sldImg"/>
          </p:nvPr>
        </p:nvSpPr>
        <p:spPr>
          <a:xfrm>
            <a:off x="533520" y="764280"/>
            <a:ext cx="6704280" cy="3771000"/>
          </a:xfrm>
          <a:prstGeom prst="rect">
            <a:avLst/>
          </a:prstGeom>
          <a:ln w="0">
            <a:noFill/>
          </a:ln>
        </p:spPr>
      </p:sp>
      <p:sp>
        <p:nvSpPr>
          <p:cNvPr id="187" name="PlaceHolder 2"/>
          <p:cNvSpPr>
            <a:spLocks noGrp="1"/>
          </p:cNvSpPr>
          <p:nvPr>
            <p:ph type="body"/>
          </p:nvPr>
        </p:nvSpPr>
        <p:spPr>
          <a:xfrm>
            <a:off x="777240" y="4777560"/>
            <a:ext cx="6217200" cy="4525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marL="216000" indent="-216000">
              <a:buNone/>
            </a:pP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8" name="PlaceHolder 3"/>
          <p:cNvSpPr>
            <a:spLocks noGrp="1"/>
          </p:cNvSpPr>
          <p:nvPr>
            <p:ph type="sldNum" idx="35"/>
          </p:nvPr>
        </p:nvSpPr>
        <p:spPr>
          <a:xfrm>
            <a:off x="4399200" y="9555480"/>
            <a:ext cx="3372480" cy="5022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b">
            <a:noAutofit/>
          </a:bodyPr>
          <a:lstStyle>
            <a:lvl1pPr indent="0" algn="r">
              <a:lnSpc>
                <a:spcPct val="100000"/>
              </a:lnSpc>
              <a:buNone/>
              <a:tabLst>
                <a:tab algn="l" pos="0"/>
              </a:tabLst>
              <a:defRPr b="0" lang="en-US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algn="l" pos="0"/>
              </a:tabLst>
            </a:pPr>
            <a:fld id="{F3F2EE1E-67A8-412B-A736-10505CE0174B}" type="slidenum">
              <a:rPr b="0" lang="en-US" sz="1400" spc="-1" strike="noStrike">
                <a:solidFill>
                  <a:srgbClr val="000000"/>
                </a:solidFill>
                <a:latin typeface="Times New Roman"/>
              </a:rPr>
              <a:t>9</a:t>
            </a:fld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</p:notes>
</file>

<file path=ppt/notesSlides/notesSlide10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PlaceHolder 1"/>
          <p:cNvSpPr>
            <a:spLocks noGrp="1"/>
          </p:cNvSpPr>
          <p:nvPr>
            <p:ph type="sldImg"/>
          </p:nvPr>
        </p:nvSpPr>
        <p:spPr>
          <a:xfrm>
            <a:off x="533520" y="763560"/>
            <a:ext cx="6703560" cy="3771720"/>
          </a:xfrm>
          <a:prstGeom prst="rect">
            <a:avLst/>
          </a:prstGeom>
          <a:ln w="0">
            <a:noFill/>
          </a:ln>
        </p:spPr>
      </p:sp>
      <p:sp>
        <p:nvSpPr>
          <p:cNvPr id="211" name="PlaceHolder 2"/>
          <p:cNvSpPr>
            <a:spLocks noGrp="1"/>
          </p:cNvSpPr>
          <p:nvPr>
            <p:ph type="body"/>
          </p:nvPr>
        </p:nvSpPr>
        <p:spPr>
          <a:xfrm>
            <a:off x="777240" y="4777560"/>
            <a:ext cx="6217200" cy="4525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marL="216000" indent="0">
              <a:lnSpc>
                <a:spcPct val="100000"/>
              </a:lnSpc>
              <a:buNone/>
            </a:pPr>
            <a:r>
              <a:rPr b="0" lang="en-US" sz="1200" spc="-1" strike="noStrike">
                <a:solidFill>
                  <a:schemeClr val="dk1"/>
                </a:solidFill>
                <a:latin typeface="+mn-lt"/>
                <a:ea typeface="+mn-ea"/>
              </a:rPr>
              <a:t>And we are planning:</a:t>
            </a:r>
            <a:endParaRPr b="0" lang="en-US" sz="1200" spc="-1" strike="noStrike">
              <a:solidFill>
                <a:srgbClr val="000000"/>
              </a:solidFill>
              <a:latin typeface="Arial"/>
            </a:endParaRPr>
          </a:p>
          <a:p>
            <a:pPr marL="216000" indent="0">
              <a:lnSpc>
                <a:spcPct val="100000"/>
              </a:lnSpc>
              <a:buNone/>
            </a:pPr>
            <a:r>
              <a:rPr b="0" lang="en-US" sz="1200" spc="-1" strike="noStrike">
                <a:solidFill>
                  <a:schemeClr val="dk1"/>
                </a:solidFill>
                <a:latin typeface="+mn-lt"/>
                <a:ea typeface="+mn-ea"/>
              </a:rPr>
              <a:t> </a:t>
            </a:r>
            <a:endParaRPr b="0" lang="en-US" sz="1200" spc="-1" strike="noStrike">
              <a:solidFill>
                <a:srgbClr val="000000"/>
              </a:solidFill>
              <a:latin typeface="Arial"/>
            </a:endParaRPr>
          </a:p>
          <a:p>
            <a:pPr marL="216000" indent="0">
              <a:lnSpc>
                <a:spcPct val="100000"/>
              </a:lnSpc>
              <a:buNone/>
            </a:pPr>
            <a:r>
              <a:rPr b="0" lang="en-US" sz="1200" spc="-1" strike="noStrike">
                <a:solidFill>
                  <a:schemeClr val="dk1"/>
                </a:solidFill>
                <a:latin typeface="+mn-lt"/>
                <a:ea typeface="+mn-ea"/>
              </a:rPr>
              <a:t>Develop an Application for the ITER diagnostics systems implemented with the MicroTCA platforms, including AMC boards with UltraScale MPSoC.</a:t>
            </a:r>
            <a:endParaRPr b="0" lang="en-US" sz="1200" spc="-1" strike="noStrike">
              <a:solidFill>
                <a:srgbClr val="000000"/>
              </a:solidFill>
              <a:latin typeface="Arial"/>
            </a:endParaRPr>
          </a:p>
          <a:p>
            <a:pPr marL="216000" indent="0">
              <a:lnSpc>
                <a:spcPct val="100000"/>
              </a:lnSpc>
              <a:buNone/>
            </a:pPr>
            <a:r>
              <a:rPr b="0" lang="en-US" sz="1200" spc="-1" strike="noStrike">
                <a:solidFill>
                  <a:schemeClr val="dk1"/>
                </a:solidFill>
                <a:latin typeface="+mn-lt"/>
                <a:ea typeface="+mn-ea"/>
              </a:rPr>
              <a:t> </a:t>
            </a:r>
            <a:endParaRPr b="0" lang="en-US" sz="1200" spc="-1" strike="noStrike">
              <a:solidFill>
                <a:srgbClr val="000000"/>
              </a:solidFill>
              <a:latin typeface="Arial"/>
            </a:endParaRPr>
          </a:p>
          <a:p>
            <a:pPr marL="216000" indent="0">
              <a:lnSpc>
                <a:spcPct val="100000"/>
              </a:lnSpc>
              <a:buNone/>
            </a:pPr>
            <a:r>
              <a:rPr b="0" lang="en-US" sz="1200" spc="-1" strike="noStrike">
                <a:solidFill>
                  <a:schemeClr val="dk1"/>
                </a:solidFill>
                <a:latin typeface="+mn-lt"/>
                <a:ea typeface="+mn-ea"/>
              </a:rPr>
              <a:t>In other words, explore more hardware solutions that could be integrated on the RTF,  while evaluating these solutions with more complex algorithms.</a:t>
            </a:r>
            <a:endParaRPr b="0" lang="en-US" sz="1200" spc="-1" strike="noStrike">
              <a:solidFill>
                <a:srgbClr val="000000"/>
              </a:solidFill>
              <a:latin typeface="Arial"/>
            </a:endParaRPr>
          </a:p>
          <a:p>
            <a:pPr marL="216000" indent="0">
              <a:lnSpc>
                <a:spcPct val="100000"/>
              </a:lnSpc>
              <a:buNone/>
            </a:pPr>
            <a:r>
              <a:rPr b="0" lang="en-US" sz="1200" spc="-1" strike="noStrike">
                <a:solidFill>
                  <a:schemeClr val="dk1"/>
                </a:solidFill>
                <a:latin typeface="+mn-lt"/>
                <a:ea typeface="+mn-ea"/>
              </a:rPr>
              <a:t> </a:t>
            </a:r>
            <a:endParaRPr b="0" lang="en-US" sz="1200" spc="-1" strike="noStrike">
              <a:solidFill>
                <a:srgbClr val="000000"/>
              </a:solidFill>
              <a:latin typeface="Arial"/>
            </a:endParaRPr>
          </a:p>
          <a:p>
            <a:pPr marL="216000" indent="0">
              <a:lnSpc>
                <a:spcPct val="100000"/>
              </a:lnSpc>
              <a:buNone/>
            </a:pPr>
            <a:r>
              <a:rPr b="0" lang="en-US" sz="1200" spc="-1" strike="noStrike">
                <a:solidFill>
                  <a:schemeClr val="dk1"/>
                </a:solidFill>
                <a:latin typeface="+mn-lt"/>
                <a:ea typeface="+mn-ea"/>
              </a:rPr>
              <a:t>And, we will Investigate the accuracy of the results provided by the profiling tools, and the impact on the latency of the buffer movement implemented by the XILINX RunTime.</a:t>
            </a:r>
            <a:endParaRPr b="0" lang="en-US" sz="1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2" name="PlaceHolder 3"/>
          <p:cNvSpPr>
            <a:spLocks noGrp="1"/>
          </p:cNvSpPr>
          <p:nvPr>
            <p:ph type="sldNum" idx="41"/>
          </p:nvPr>
        </p:nvSpPr>
        <p:spPr>
          <a:xfrm>
            <a:off x="4399200" y="9555480"/>
            <a:ext cx="3372480" cy="5022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b">
            <a:noAutofit/>
          </a:bodyPr>
          <a:lstStyle>
            <a:lvl1pPr indent="0" algn="r">
              <a:lnSpc>
                <a:spcPct val="100000"/>
              </a:lnSpc>
              <a:buNone/>
              <a:tabLst>
                <a:tab algn="l" pos="0"/>
              </a:tabLst>
              <a:defRPr b="0" lang="en-US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algn="l" pos="0"/>
              </a:tabLst>
            </a:pPr>
            <a:fld id="{00738E10-86E9-41E7-A604-897C529ECC97}" type="slidenum">
              <a:rPr b="0" lang="en-US" sz="1400" spc="-1" strike="noStrike">
                <a:solidFill>
                  <a:srgbClr val="000000"/>
                </a:solidFill>
                <a:latin typeface="Times New Roman"/>
              </a:rPr>
              <a:t>&lt;number&gt;</a:t>
            </a:fld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</p:notes>
</file>

<file path=ppt/notesSlides/notesSlide11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PlaceHolder 1"/>
          <p:cNvSpPr>
            <a:spLocks noGrp="1"/>
          </p:cNvSpPr>
          <p:nvPr>
            <p:ph type="sldImg"/>
          </p:nvPr>
        </p:nvSpPr>
        <p:spPr>
          <a:xfrm>
            <a:off x="533520" y="763560"/>
            <a:ext cx="6703560" cy="3771720"/>
          </a:xfrm>
          <a:prstGeom prst="rect">
            <a:avLst/>
          </a:prstGeom>
          <a:ln w="0">
            <a:noFill/>
          </a:ln>
        </p:spPr>
      </p:sp>
      <p:sp>
        <p:nvSpPr>
          <p:cNvPr id="214" name="PlaceHolder 2"/>
          <p:cNvSpPr>
            <a:spLocks noGrp="1"/>
          </p:cNvSpPr>
          <p:nvPr>
            <p:ph type="body"/>
          </p:nvPr>
        </p:nvSpPr>
        <p:spPr>
          <a:xfrm>
            <a:off x="777240" y="4777560"/>
            <a:ext cx="6217200" cy="4525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marL="216000" indent="0">
              <a:lnSpc>
                <a:spcPct val="100000"/>
              </a:lnSpc>
              <a:buNone/>
            </a:pPr>
            <a:r>
              <a:rPr b="0" lang="en-GB" sz="2000" spc="-1" strike="noStrike">
                <a:solidFill>
                  <a:srgbClr val="000000"/>
                </a:solidFill>
                <a:latin typeface="Arial"/>
              </a:rPr>
              <a:t>Thank you very much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5" name="PlaceHolder 3"/>
          <p:cNvSpPr>
            <a:spLocks noGrp="1"/>
          </p:cNvSpPr>
          <p:nvPr>
            <p:ph type="sldNum" idx="42"/>
          </p:nvPr>
        </p:nvSpPr>
        <p:spPr>
          <a:xfrm>
            <a:off x="4399200" y="9555480"/>
            <a:ext cx="3372480" cy="5022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b">
            <a:noAutofit/>
          </a:bodyPr>
          <a:lstStyle>
            <a:lvl1pPr indent="0" algn="r">
              <a:lnSpc>
                <a:spcPct val="100000"/>
              </a:lnSpc>
              <a:buNone/>
              <a:tabLst>
                <a:tab algn="l" pos="0"/>
              </a:tabLst>
              <a:defRPr b="0" lang="en-US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algn="l" pos="0"/>
              </a:tabLst>
            </a:pPr>
            <a:fld id="{2C3CAE13-94D8-4C20-8127-C50E618B5312}" type="slidenum">
              <a:rPr b="0" lang="en-US" sz="1400" spc="-1" strike="noStrike">
                <a:solidFill>
                  <a:srgbClr val="000000"/>
                </a:solidFill>
                <a:latin typeface="Times New Roman"/>
              </a:rPr>
              <a:t>&lt;number&gt;</a:t>
            </a:fld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</p:notes>
</file>

<file path=ppt/notesSlides/notesSlide12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PlaceHolder 1"/>
          <p:cNvSpPr>
            <a:spLocks noGrp="1"/>
          </p:cNvSpPr>
          <p:nvPr>
            <p:ph type="sldImg"/>
          </p:nvPr>
        </p:nvSpPr>
        <p:spPr>
          <a:xfrm>
            <a:off x="533520" y="763560"/>
            <a:ext cx="6703560" cy="3771720"/>
          </a:xfrm>
          <a:prstGeom prst="rect">
            <a:avLst/>
          </a:prstGeom>
          <a:ln w="0">
            <a:noFill/>
          </a:ln>
        </p:spPr>
      </p:sp>
      <p:sp>
        <p:nvSpPr>
          <p:cNvPr id="217" name="PlaceHolder 2"/>
          <p:cNvSpPr>
            <a:spLocks noGrp="1"/>
          </p:cNvSpPr>
          <p:nvPr>
            <p:ph type="body"/>
          </p:nvPr>
        </p:nvSpPr>
        <p:spPr>
          <a:xfrm>
            <a:off x="777240" y="4777560"/>
            <a:ext cx="6217200" cy="4525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marL="216000" indent="0">
              <a:lnSpc>
                <a:spcPct val="100000"/>
              </a:lnSpc>
              <a:buNone/>
            </a:pPr>
            <a:r>
              <a:rPr b="0" lang="en-GB" sz="2000" spc="-1" strike="noStrike">
                <a:solidFill>
                  <a:srgbClr val="000000"/>
                </a:solidFill>
                <a:latin typeface="Arial"/>
              </a:rPr>
              <a:t>I will be happy to answer any questions you may have.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8" name="PlaceHolder 3"/>
          <p:cNvSpPr>
            <a:spLocks noGrp="1"/>
          </p:cNvSpPr>
          <p:nvPr>
            <p:ph type="sldNum" idx="43"/>
          </p:nvPr>
        </p:nvSpPr>
        <p:spPr>
          <a:xfrm>
            <a:off x="4399200" y="9555480"/>
            <a:ext cx="3372480" cy="5022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b">
            <a:noAutofit/>
          </a:bodyPr>
          <a:lstStyle>
            <a:lvl1pPr indent="0" algn="r">
              <a:lnSpc>
                <a:spcPct val="100000"/>
              </a:lnSpc>
              <a:buNone/>
              <a:tabLst>
                <a:tab algn="l" pos="0"/>
              </a:tabLst>
              <a:defRPr b="0" lang="en-US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algn="l" pos="0"/>
              </a:tabLst>
            </a:pPr>
            <a:fld id="{E6EB4084-00BC-4A68-9098-1FF92D19E2BF}" type="slidenum">
              <a:rPr b="0" lang="en-US" sz="1400" spc="-1" strike="noStrike">
                <a:solidFill>
                  <a:srgbClr val="000000"/>
                </a:solidFill>
                <a:latin typeface="Times New Roman"/>
              </a:rPr>
              <a:t>&lt;number&gt;</a:t>
            </a:fld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</p:notes>
</file>

<file path=ppt/notesSlides/notesSlide2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PlaceHolder 1"/>
          <p:cNvSpPr>
            <a:spLocks noGrp="1"/>
          </p:cNvSpPr>
          <p:nvPr>
            <p:ph type="sldImg"/>
          </p:nvPr>
        </p:nvSpPr>
        <p:spPr>
          <a:xfrm>
            <a:off x="533520" y="763560"/>
            <a:ext cx="6703560" cy="3771720"/>
          </a:xfrm>
          <a:prstGeom prst="rect">
            <a:avLst/>
          </a:prstGeom>
          <a:ln w="0">
            <a:noFill/>
          </a:ln>
        </p:spPr>
      </p:sp>
      <p:sp>
        <p:nvSpPr>
          <p:cNvPr id="190" name="PlaceHolder 2"/>
          <p:cNvSpPr>
            <a:spLocks noGrp="1"/>
          </p:cNvSpPr>
          <p:nvPr>
            <p:ph type="body"/>
          </p:nvPr>
        </p:nvSpPr>
        <p:spPr>
          <a:xfrm>
            <a:off x="777240" y="4777560"/>
            <a:ext cx="6216840" cy="45252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marL="216000" indent="0">
              <a:lnSpc>
                <a:spcPct val="100000"/>
              </a:lnSpc>
              <a:buNone/>
            </a:pPr>
            <a:r>
              <a:rPr b="0" lang="en-US" sz="1200" spc="-1" strike="noStrike">
                <a:solidFill>
                  <a:schemeClr val="dk1"/>
                </a:solidFill>
                <a:latin typeface="+mn-lt"/>
                <a:ea typeface="+mn-ea"/>
              </a:rPr>
              <a:t>This is the outline of the presentation:</a:t>
            </a:r>
            <a:endParaRPr b="0" lang="en-US" sz="1200" spc="-1" strike="noStrike">
              <a:solidFill>
                <a:srgbClr val="000000"/>
              </a:solidFill>
              <a:latin typeface="Arial"/>
            </a:endParaRPr>
          </a:p>
          <a:p>
            <a:pPr marL="216000" indent="0">
              <a:lnSpc>
                <a:spcPct val="100000"/>
              </a:lnSpc>
              <a:buNone/>
            </a:pPr>
            <a:r>
              <a:rPr b="0" lang="en-US" sz="1200" spc="-1" strike="noStrike">
                <a:solidFill>
                  <a:schemeClr val="dk1"/>
                </a:solidFill>
                <a:latin typeface="+mn-lt"/>
                <a:ea typeface="+mn-ea"/>
              </a:rPr>
              <a:t> </a:t>
            </a:r>
            <a:endParaRPr b="0" lang="en-US" sz="1200" spc="-1" strike="noStrike">
              <a:solidFill>
                <a:srgbClr val="000000"/>
              </a:solidFill>
              <a:latin typeface="Arial"/>
            </a:endParaRPr>
          </a:p>
          <a:p>
            <a:pPr marL="216000" indent="0">
              <a:lnSpc>
                <a:spcPct val="100000"/>
              </a:lnSpc>
              <a:buNone/>
            </a:pPr>
            <a:r>
              <a:rPr b="0" lang="en-US" sz="1200" spc="-1" strike="noStrike">
                <a:solidFill>
                  <a:schemeClr val="dk1"/>
                </a:solidFill>
                <a:latin typeface="+mn-lt"/>
                <a:ea typeface="+mn-ea"/>
              </a:rPr>
              <a:t>First, a motivation section, where I will introduce the ITER Real-Time Framework, the AMD Xilinx Vitis acceleration techniques, And, I will talk about the objectives that we have set.</a:t>
            </a:r>
            <a:endParaRPr b="0" lang="en-US" sz="1200" spc="-1" strike="noStrike">
              <a:solidFill>
                <a:srgbClr val="000000"/>
              </a:solidFill>
              <a:latin typeface="Arial"/>
            </a:endParaRPr>
          </a:p>
          <a:p>
            <a:pPr marL="216000" indent="0">
              <a:lnSpc>
                <a:spcPct val="100000"/>
              </a:lnSpc>
              <a:buNone/>
            </a:pPr>
            <a:r>
              <a:rPr b="0" lang="en-US" sz="1200" spc="-1" strike="noStrike">
                <a:solidFill>
                  <a:schemeClr val="dk1"/>
                </a:solidFill>
                <a:latin typeface="+mn-lt"/>
                <a:ea typeface="+mn-ea"/>
              </a:rPr>
              <a:t> </a:t>
            </a:r>
            <a:endParaRPr b="0" lang="en-US" sz="1200" spc="-1" strike="noStrike">
              <a:solidFill>
                <a:srgbClr val="000000"/>
              </a:solidFill>
              <a:latin typeface="Arial"/>
            </a:endParaRPr>
          </a:p>
          <a:p>
            <a:pPr marL="216000" indent="0">
              <a:lnSpc>
                <a:spcPct val="100000"/>
              </a:lnSpc>
              <a:buNone/>
            </a:pPr>
            <a:r>
              <a:rPr b="0" lang="en-US" sz="1200" spc="-1" strike="noStrike">
                <a:solidFill>
                  <a:schemeClr val="dk1"/>
                </a:solidFill>
                <a:latin typeface="+mn-lt"/>
                <a:ea typeface="+mn-ea"/>
              </a:rPr>
              <a:t>Next, the tools and the methodology used to achieve our objectives.</a:t>
            </a:r>
            <a:endParaRPr b="0" lang="en-US" sz="1200" spc="-1" strike="noStrike">
              <a:solidFill>
                <a:srgbClr val="000000"/>
              </a:solidFill>
              <a:latin typeface="Arial"/>
            </a:endParaRPr>
          </a:p>
          <a:p>
            <a:pPr marL="216000" indent="0">
              <a:lnSpc>
                <a:spcPct val="100000"/>
              </a:lnSpc>
              <a:buNone/>
            </a:pPr>
            <a:r>
              <a:rPr b="0" lang="en-US" sz="1200" spc="-1" strike="noStrike">
                <a:solidFill>
                  <a:schemeClr val="dk1"/>
                </a:solidFill>
                <a:latin typeface="+mn-lt"/>
                <a:ea typeface="+mn-ea"/>
              </a:rPr>
              <a:t> </a:t>
            </a:r>
            <a:endParaRPr b="0" lang="en-US" sz="1200" spc="-1" strike="noStrike">
              <a:solidFill>
                <a:srgbClr val="000000"/>
              </a:solidFill>
              <a:latin typeface="Arial"/>
            </a:endParaRPr>
          </a:p>
          <a:p>
            <a:pPr marL="216000" indent="0">
              <a:lnSpc>
                <a:spcPct val="100000"/>
              </a:lnSpc>
              <a:buNone/>
            </a:pPr>
            <a:r>
              <a:rPr b="0" lang="en-US" sz="1200" spc="-1" strike="noStrike">
                <a:solidFill>
                  <a:schemeClr val="dk1"/>
                </a:solidFill>
                <a:latin typeface="+mn-lt"/>
                <a:ea typeface="+mn-ea"/>
              </a:rPr>
              <a:t>In the results section, two applications will be presented to demonstrate the advantages of using hardware accelerators on the ITER real-time framework.</a:t>
            </a:r>
            <a:endParaRPr b="0" lang="en-US" sz="1200" spc="-1" strike="noStrike">
              <a:solidFill>
                <a:srgbClr val="000000"/>
              </a:solidFill>
              <a:latin typeface="Arial"/>
            </a:endParaRPr>
          </a:p>
          <a:p>
            <a:pPr marL="216000" indent="0">
              <a:lnSpc>
                <a:spcPct val="100000"/>
              </a:lnSpc>
              <a:buNone/>
            </a:pPr>
            <a:r>
              <a:rPr b="0" lang="en-US" sz="1200" spc="-1" strike="noStrike">
                <a:solidFill>
                  <a:schemeClr val="dk1"/>
                </a:solidFill>
                <a:latin typeface="+mn-lt"/>
                <a:ea typeface="+mn-ea"/>
              </a:rPr>
              <a:t> </a:t>
            </a:r>
            <a:endParaRPr b="0" lang="en-US" sz="1200" spc="-1" strike="noStrike">
              <a:solidFill>
                <a:srgbClr val="000000"/>
              </a:solidFill>
              <a:latin typeface="Arial"/>
            </a:endParaRPr>
          </a:p>
          <a:p>
            <a:pPr marL="216000" indent="0">
              <a:lnSpc>
                <a:spcPct val="100000"/>
              </a:lnSpc>
              <a:buNone/>
            </a:pPr>
            <a:r>
              <a:rPr b="0" lang="en-US" sz="1200" spc="-1" strike="noStrike">
                <a:solidFill>
                  <a:schemeClr val="dk1"/>
                </a:solidFill>
                <a:latin typeface="+mn-lt"/>
                <a:ea typeface="+mn-ea"/>
              </a:rPr>
              <a:t>And finally, the conclusions and the future work.</a:t>
            </a:r>
            <a:endParaRPr b="0" lang="en-US" sz="1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notes>
</file>

<file path=ppt/notesSlides/notesSlide3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PlaceHolder 1"/>
          <p:cNvSpPr>
            <a:spLocks noGrp="1"/>
          </p:cNvSpPr>
          <p:nvPr>
            <p:ph type="sldImg"/>
          </p:nvPr>
        </p:nvSpPr>
        <p:spPr>
          <a:xfrm>
            <a:off x="533520" y="763560"/>
            <a:ext cx="6703560" cy="3771720"/>
          </a:xfrm>
          <a:prstGeom prst="rect">
            <a:avLst/>
          </a:prstGeom>
          <a:ln w="0">
            <a:noFill/>
          </a:ln>
        </p:spPr>
      </p:sp>
      <p:sp>
        <p:nvSpPr>
          <p:cNvPr id="192" name="PlaceHolder 2"/>
          <p:cNvSpPr>
            <a:spLocks noGrp="1"/>
          </p:cNvSpPr>
          <p:nvPr>
            <p:ph type="body"/>
          </p:nvPr>
        </p:nvSpPr>
        <p:spPr>
          <a:xfrm>
            <a:off x="777240" y="4777560"/>
            <a:ext cx="6216840" cy="45252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marL="216000" indent="0">
              <a:lnSpc>
                <a:spcPct val="100000"/>
              </a:lnSpc>
              <a:buNone/>
            </a:pPr>
            <a:r>
              <a:rPr b="0" lang="en-US" sz="1200" spc="-1" strike="noStrike">
                <a:solidFill>
                  <a:schemeClr val="dk1"/>
                </a:solidFill>
                <a:latin typeface="+mn-lt"/>
                <a:ea typeface="+mn-ea"/>
              </a:rPr>
              <a:t>In the context of big science facilities, it is essential to use specialized software frameworks to develop and deploy real-time applications for the Instrumentation and Control systems.</a:t>
            </a:r>
            <a:endParaRPr b="0" lang="en-US" sz="1200" spc="-1" strike="noStrike">
              <a:solidFill>
                <a:srgbClr val="000000"/>
              </a:solidFill>
              <a:latin typeface="Arial"/>
            </a:endParaRPr>
          </a:p>
          <a:p>
            <a:pPr marL="216000" indent="0">
              <a:lnSpc>
                <a:spcPct val="100000"/>
              </a:lnSpc>
              <a:buNone/>
            </a:pPr>
            <a:r>
              <a:rPr b="0" lang="en-US" sz="1200" spc="-1" strike="noStrike">
                <a:solidFill>
                  <a:schemeClr val="dk1"/>
                </a:solidFill>
                <a:latin typeface="+mn-lt"/>
                <a:ea typeface="+mn-ea"/>
              </a:rPr>
              <a:t> </a:t>
            </a:r>
            <a:endParaRPr b="0" lang="en-US" sz="1200" spc="-1" strike="noStrike">
              <a:solidFill>
                <a:srgbClr val="000000"/>
              </a:solidFill>
              <a:latin typeface="Arial"/>
            </a:endParaRPr>
          </a:p>
          <a:p>
            <a:pPr marL="216000" indent="0">
              <a:lnSpc>
                <a:spcPct val="100000"/>
              </a:lnSpc>
              <a:buNone/>
            </a:pPr>
            <a:r>
              <a:rPr b="0" lang="en-US" sz="1200" spc="-1" strike="noStrike">
                <a:solidFill>
                  <a:schemeClr val="dk1"/>
                </a:solidFill>
                <a:latin typeface="+mn-lt"/>
                <a:ea typeface="+mn-ea"/>
              </a:rPr>
              <a:t>Experimental fusion devices have implemented several frameworks, including MARTe (which stands for Multithreaded Application Real-Time executor) and the ITER Real-Time Framework.</a:t>
            </a:r>
            <a:endParaRPr b="0" lang="en-US" sz="1200" spc="-1" strike="noStrike">
              <a:solidFill>
                <a:srgbClr val="000000"/>
              </a:solidFill>
              <a:latin typeface="Arial"/>
            </a:endParaRPr>
          </a:p>
          <a:p>
            <a:pPr marL="216000" indent="0">
              <a:lnSpc>
                <a:spcPct val="100000"/>
              </a:lnSpc>
              <a:buNone/>
            </a:pPr>
            <a:r>
              <a:rPr b="0" lang="en-US" sz="1200" spc="-1" strike="noStrike">
                <a:solidFill>
                  <a:schemeClr val="dk1"/>
                </a:solidFill>
                <a:latin typeface="+mn-lt"/>
                <a:ea typeface="+mn-ea"/>
              </a:rPr>
              <a:t> </a:t>
            </a:r>
            <a:endParaRPr b="0" lang="en-US" sz="1200" spc="-1" strike="noStrike">
              <a:solidFill>
                <a:srgbClr val="000000"/>
              </a:solidFill>
              <a:latin typeface="Arial"/>
            </a:endParaRPr>
          </a:p>
          <a:p>
            <a:pPr marL="216000" indent="0">
              <a:lnSpc>
                <a:spcPct val="100000"/>
              </a:lnSpc>
              <a:buNone/>
            </a:pPr>
            <a:r>
              <a:rPr b="0" lang="en-US" sz="1200" spc="-1" strike="noStrike">
                <a:solidFill>
                  <a:schemeClr val="dk1"/>
                </a:solidFill>
                <a:latin typeface="+mn-lt"/>
                <a:ea typeface="+mn-ea"/>
              </a:rPr>
              <a:t>This work focuses on ITER Real-Time framework.</a:t>
            </a:r>
            <a:endParaRPr b="0" lang="en-US" sz="1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notes>
</file>

<file path=ppt/notesSlides/notesSlide4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PlaceHolder 1"/>
          <p:cNvSpPr>
            <a:spLocks noGrp="1"/>
          </p:cNvSpPr>
          <p:nvPr>
            <p:ph type="sldImg"/>
          </p:nvPr>
        </p:nvSpPr>
        <p:spPr>
          <a:xfrm>
            <a:off x="533520" y="763560"/>
            <a:ext cx="6703560" cy="3771720"/>
          </a:xfrm>
          <a:prstGeom prst="rect">
            <a:avLst/>
          </a:prstGeom>
          <a:ln w="0">
            <a:noFill/>
          </a:ln>
        </p:spPr>
      </p:sp>
      <p:sp>
        <p:nvSpPr>
          <p:cNvPr id="194" name="PlaceHolder 2"/>
          <p:cNvSpPr>
            <a:spLocks noGrp="1"/>
          </p:cNvSpPr>
          <p:nvPr>
            <p:ph type="body"/>
          </p:nvPr>
        </p:nvSpPr>
        <p:spPr>
          <a:xfrm>
            <a:off x="777240" y="4777560"/>
            <a:ext cx="6216840" cy="4863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marL="216000" indent="0">
              <a:lnSpc>
                <a:spcPct val="100000"/>
              </a:lnSpc>
              <a:buNone/>
            </a:pPr>
            <a:r>
              <a:rPr b="0" lang="en-US" sz="1200" spc="-1" strike="noStrike">
                <a:solidFill>
                  <a:schemeClr val="dk1"/>
                </a:solidFill>
                <a:latin typeface="+mn-lt"/>
                <a:ea typeface="+mn-ea"/>
              </a:rPr>
              <a:t>ITER Real-Time Framework is a collection of software tools that provides common services and capabilities for building real-time applications on a highly distributed control system:</a:t>
            </a:r>
            <a:endParaRPr b="0" lang="en-US" sz="1200" spc="-1" strike="noStrike">
              <a:solidFill>
                <a:srgbClr val="000000"/>
              </a:solidFill>
              <a:latin typeface="Arial"/>
            </a:endParaRPr>
          </a:p>
          <a:p>
            <a:pPr marL="216000" indent="0">
              <a:lnSpc>
                <a:spcPct val="100000"/>
              </a:lnSpc>
              <a:buNone/>
            </a:pPr>
            <a:r>
              <a:rPr b="0" lang="en-US" sz="1200" spc="-1" strike="noStrike">
                <a:solidFill>
                  <a:schemeClr val="dk1"/>
                </a:solidFill>
                <a:latin typeface="+mn-lt"/>
                <a:ea typeface="+mn-ea"/>
              </a:rPr>
              <a:t> </a:t>
            </a:r>
            <a:endParaRPr b="0" lang="en-US" sz="1200" spc="-1" strike="noStrike">
              <a:solidFill>
                <a:srgbClr val="000000"/>
              </a:solidFill>
              <a:latin typeface="Arial"/>
            </a:endParaRPr>
          </a:p>
          <a:p>
            <a:pPr marL="216000" indent="0">
              <a:lnSpc>
                <a:spcPct val="100000"/>
              </a:lnSpc>
              <a:buNone/>
            </a:pPr>
            <a:r>
              <a:rPr b="0" lang="en-US" sz="1200" spc="-1" strike="noStrike">
                <a:solidFill>
                  <a:schemeClr val="dk1"/>
                </a:solidFill>
                <a:latin typeface="+mn-lt"/>
                <a:ea typeface="+mn-ea"/>
              </a:rPr>
              <a:t>    </a:t>
            </a:r>
            <a:r>
              <a:rPr b="0" lang="en-US" sz="1200" spc="-1" strike="noStrike">
                <a:solidFill>
                  <a:schemeClr val="dk1"/>
                </a:solidFill>
                <a:latin typeface="+mn-lt"/>
                <a:ea typeface="+mn-ea"/>
              </a:rPr>
              <a:t>Here we have a schematic of The ITER real-time system which comprises several interconnected computer nodes, each capable of hosting one or more real-time processes. Each real-time process can contain one or more real-time applications, which, in turn, can run one or more threads.</a:t>
            </a:r>
            <a:endParaRPr b="0" lang="en-US" sz="1200" spc="-1" strike="noStrike">
              <a:solidFill>
                <a:srgbClr val="000000"/>
              </a:solidFill>
              <a:latin typeface="Arial"/>
            </a:endParaRPr>
          </a:p>
          <a:p>
            <a:pPr marL="216000" indent="0">
              <a:lnSpc>
                <a:spcPct val="100000"/>
              </a:lnSpc>
              <a:buNone/>
            </a:pPr>
            <a:r>
              <a:rPr b="0" lang="en-US" sz="1200" spc="-1" strike="noStrike">
                <a:solidFill>
                  <a:schemeClr val="dk1"/>
                </a:solidFill>
                <a:latin typeface="+mn-lt"/>
                <a:ea typeface="+mn-ea"/>
              </a:rPr>
              <a:t> </a:t>
            </a:r>
            <a:endParaRPr b="0" lang="en-US" sz="1200" spc="-1" strike="noStrike">
              <a:solidFill>
                <a:srgbClr val="000000"/>
              </a:solidFill>
              <a:latin typeface="Arial"/>
            </a:endParaRPr>
          </a:p>
          <a:p>
            <a:pPr marL="216000" indent="0">
              <a:lnSpc>
                <a:spcPct val="100000"/>
              </a:lnSpc>
              <a:buNone/>
            </a:pPr>
            <a:r>
              <a:rPr b="0" lang="en-US" sz="1200" spc="-1" strike="noStrike">
                <a:solidFill>
                  <a:schemeClr val="dk1"/>
                </a:solidFill>
                <a:latin typeface="+mn-lt"/>
                <a:ea typeface="+mn-ea"/>
              </a:rPr>
              <a:t>The key elements in the Real-Time Framework are the Function Blocks, which are the components responsible for the desired operation.</a:t>
            </a:r>
            <a:endParaRPr b="0" lang="en-US" sz="1200" spc="-1" strike="noStrike">
              <a:solidFill>
                <a:srgbClr val="000000"/>
              </a:solidFill>
              <a:latin typeface="Arial"/>
            </a:endParaRPr>
          </a:p>
          <a:p>
            <a:pPr marL="216000" indent="0">
              <a:lnSpc>
                <a:spcPct val="100000"/>
              </a:lnSpc>
              <a:buNone/>
            </a:pPr>
            <a:r>
              <a:rPr b="0" lang="en-US" sz="1200" spc="-1" strike="noStrike">
                <a:solidFill>
                  <a:schemeClr val="dk1"/>
                </a:solidFill>
                <a:latin typeface="+mn-lt"/>
                <a:ea typeface="+mn-ea"/>
              </a:rPr>
              <a:t> </a:t>
            </a:r>
            <a:endParaRPr b="0" lang="en-US" sz="1200" spc="-1" strike="noStrike">
              <a:solidFill>
                <a:srgbClr val="000000"/>
              </a:solidFill>
              <a:latin typeface="Arial"/>
            </a:endParaRPr>
          </a:p>
          <a:p>
            <a:pPr marL="216000" indent="0">
              <a:lnSpc>
                <a:spcPct val="100000"/>
              </a:lnSpc>
              <a:buNone/>
            </a:pPr>
            <a:r>
              <a:rPr b="0" lang="en-US" sz="1200" spc="-1" strike="noStrike">
                <a:solidFill>
                  <a:schemeClr val="dk1"/>
                </a:solidFill>
                <a:latin typeface="+mn-lt"/>
                <a:ea typeface="+mn-ea"/>
              </a:rPr>
              <a:t>Function Blocks can run in different threads, processes, or nodes, each function block accepts inputs and produces outputs.</a:t>
            </a:r>
            <a:endParaRPr b="0" lang="en-US" sz="1200" spc="-1" strike="noStrike">
              <a:solidFill>
                <a:srgbClr val="000000"/>
              </a:solidFill>
              <a:latin typeface="Arial"/>
            </a:endParaRPr>
          </a:p>
          <a:p>
            <a:pPr marL="216000" indent="0">
              <a:lnSpc>
                <a:spcPct val="100000"/>
              </a:lnSpc>
              <a:buNone/>
            </a:pPr>
            <a:r>
              <a:rPr b="0" lang="en-US" sz="1200" spc="-1" strike="noStrike">
                <a:solidFill>
                  <a:schemeClr val="dk1"/>
                </a:solidFill>
                <a:latin typeface="+mn-lt"/>
                <a:ea typeface="+mn-ea"/>
              </a:rPr>
              <a:t> </a:t>
            </a:r>
            <a:endParaRPr b="0" lang="en-US" sz="1200" spc="-1" strike="noStrike">
              <a:solidFill>
                <a:srgbClr val="000000"/>
              </a:solidFill>
              <a:latin typeface="Arial"/>
            </a:endParaRPr>
          </a:p>
          <a:p>
            <a:pPr marL="216000" indent="0">
              <a:lnSpc>
                <a:spcPct val="100000"/>
              </a:lnSpc>
              <a:buNone/>
            </a:pPr>
            <a:r>
              <a:rPr b="0" lang="en-US" sz="1200" spc="-1" strike="noStrike">
                <a:solidFill>
                  <a:schemeClr val="dk1"/>
                </a:solidFill>
                <a:latin typeface="+mn-lt"/>
                <a:ea typeface="+mn-ea"/>
              </a:rPr>
              <a:t>A Function Block can perform a simple operation or a complex algorithm.</a:t>
            </a:r>
            <a:endParaRPr b="0" lang="en-US" sz="1200" spc="-1" strike="noStrike">
              <a:solidFill>
                <a:srgbClr val="000000"/>
              </a:solidFill>
              <a:latin typeface="Arial"/>
            </a:endParaRPr>
          </a:p>
          <a:p>
            <a:pPr marL="216000" indent="0">
              <a:lnSpc>
                <a:spcPct val="100000"/>
              </a:lnSpc>
              <a:buNone/>
            </a:pPr>
            <a:r>
              <a:rPr b="0" lang="en-US" sz="1200" spc="-1" strike="noStrike">
                <a:solidFill>
                  <a:schemeClr val="dk1"/>
                </a:solidFill>
                <a:latin typeface="+mn-lt"/>
                <a:ea typeface="+mn-ea"/>
              </a:rPr>
              <a:t> </a:t>
            </a:r>
            <a:endParaRPr b="0" lang="en-US" sz="1200" spc="-1" strike="noStrike">
              <a:solidFill>
                <a:srgbClr val="000000"/>
              </a:solidFill>
              <a:latin typeface="Arial"/>
            </a:endParaRPr>
          </a:p>
          <a:p>
            <a:pPr marL="216000" indent="0">
              <a:lnSpc>
                <a:spcPct val="100000"/>
              </a:lnSpc>
              <a:buNone/>
            </a:pPr>
            <a:r>
              <a:rPr b="0" lang="en-US" sz="1200" spc="-1" strike="noStrike">
                <a:solidFill>
                  <a:schemeClr val="dk1"/>
                </a:solidFill>
                <a:latin typeface="+mn-lt"/>
                <a:ea typeface="+mn-ea"/>
              </a:rPr>
              <a:t>Reducing the execution time of specific Function Blocks may be crucial for some experiments.</a:t>
            </a:r>
            <a:endParaRPr b="0" lang="en-US" sz="1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notes>
</file>

<file path=ppt/notesSlides/notesSlide5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PlaceHolder 1"/>
          <p:cNvSpPr>
            <a:spLocks noGrp="1"/>
          </p:cNvSpPr>
          <p:nvPr>
            <p:ph type="sldImg"/>
          </p:nvPr>
        </p:nvSpPr>
        <p:spPr>
          <a:xfrm>
            <a:off x="533520" y="763560"/>
            <a:ext cx="6703560" cy="3771720"/>
          </a:xfrm>
          <a:prstGeom prst="rect">
            <a:avLst/>
          </a:prstGeom>
          <a:ln w="0">
            <a:noFill/>
          </a:ln>
        </p:spPr>
      </p:sp>
      <p:sp>
        <p:nvSpPr>
          <p:cNvPr id="196" name="PlaceHolder 2"/>
          <p:cNvSpPr>
            <a:spLocks noGrp="1"/>
          </p:cNvSpPr>
          <p:nvPr>
            <p:ph type="body"/>
          </p:nvPr>
        </p:nvSpPr>
        <p:spPr>
          <a:xfrm>
            <a:off x="777240" y="4777560"/>
            <a:ext cx="6217200" cy="4525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marL="216000" indent="0">
              <a:lnSpc>
                <a:spcPct val="100000"/>
              </a:lnSpc>
              <a:buNone/>
            </a:pPr>
            <a:r>
              <a:rPr b="1" lang="en-GB" sz="1200" spc="-1" strike="noStrike">
                <a:solidFill>
                  <a:schemeClr val="dk1"/>
                </a:solidFill>
                <a:latin typeface="+mn-lt"/>
                <a:ea typeface="+mn-ea"/>
              </a:rPr>
              <a:t>Our objective is</a:t>
            </a:r>
            <a:r>
              <a:rPr b="0" lang="en-GB" sz="1200" spc="-1" strike="noStrike">
                <a:solidFill>
                  <a:schemeClr val="dk1"/>
                </a:solidFill>
                <a:latin typeface="+mn-lt"/>
                <a:ea typeface="+mn-ea"/>
              </a:rPr>
              <a:t>:</a:t>
            </a:r>
            <a:endParaRPr b="0" lang="en-US" sz="1200" spc="-1" strike="noStrike">
              <a:solidFill>
                <a:srgbClr val="000000"/>
              </a:solidFill>
              <a:latin typeface="Arial"/>
            </a:endParaRPr>
          </a:p>
          <a:p>
            <a:pPr marL="216000" indent="0">
              <a:lnSpc>
                <a:spcPct val="100000"/>
              </a:lnSpc>
              <a:buNone/>
            </a:pPr>
            <a:r>
              <a:rPr b="0" lang="en-US" sz="1200" spc="-1" strike="noStrike">
                <a:solidFill>
                  <a:schemeClr val="dk1"/>
                </a:solidFill>
                <a:latin typeface="+mn-lt"/>
                <a:ea typeface="+mn-ea"/>
              </a:rPr>
              <a:t>To Provide an alternative to optimize the throughput and reduce the latency for Real-Time Framework Function Blocks </a:t>
            </a:r>
            <a:r>
              <a:rPr b="0" lang="en-GB" sz="1200" spc="-1" strike="noStrike">
                <a:solidFill>
                  <a:schemeClr val="dk1"/>
                </a:solidFill>
                <a:latin typeface="+mn-lt"/>
                <a:ea typeface="+mn-ea"/>
              </a:rPr>
              <a:t>using specific hardware (hardware accelerators) to solve specific problems.</a:t>
            </a:r>
            <a:endParaRPr b="0" lang="en-US" sz="1200" spc="-1" strike="noStrike">
              <a:solidFill>
                <a:srgbClr val="000000"/>
              </a:solidFill>
              <a:latin typeface="Arial"/>
            </a:endParaRPr>
          </a:p>
          <a:p>
            <a:pPr marL="216000" indent="0">
              <a:lnSpc>
                <a:spcPct val="100000"/>
              </a:lnSpc>
              <a:buNone/>
            </a:pPr>
            <a:r>
              <a:rPr b="0" lang="en-GB" sz="1200" spc="-1" strike="noStrike">
                <a:solidFill>
                  <a:schemeClr val="dk1"/>
                </a:solidFill>
                <a:latin typeface="+mn-lt"/>
                <a:ea typeface="+mn-ea"/>
              </a:rPr>
              <a:t> </a:t>
            </a:r>
            <a:endParaRPr b="0" lang="en-US" sz="1200" spc="-1" strike="noStrike">
              <a:solidFill>
                <a:srgbClr val="000000"/>
              </a:solidFill>
              <a:latin typeface="Arial"/>
            </a:endParaRPr>
          </a:p>
          <a:p>
            <a:pPr marL="216000" indent="0">
              <a:lnSpc>
                <a:spcPct val="100000"/>
              </a:lnSpc>
              <a:buNone/>
            </a:pPr>
            <a:r>
              <a:rPr b="0" lang="en-GB" sz="1200" spc="-1" strike="noStrike">
                <a:solidFill>
                  <a:schemeClr val="dk1"/>
                </a:solidFill>
                <a:latin typeface="+mn-lt"/>
                <a:ea typeface="+mn-ea"/>
              </a:rPr>
              <a:t>To make it easier for other function block developers to accelerate processes through hardware, we propose:</a:t>
            </a:r>
            <a:endParaRPr b="0" lang="en-US" sz="1200" spc="-1" strike="noStrike">
              <a:solidFill>
                <a:srgbClr val="000000"/>
              </a:solidFill>
              <a:latin typeface="Arial"/>
            </a:endParaRPr>
          </a:p>
          <a:p>
            <a:pPr marL="216000" indent="0">
              <a:lnSpc>
                <a:spcPct val="100000"/>
              </a:lnSpc>
              <a:buNone/>
            </a:pPr>
            <a:r>
              <a:rPr b="0" lang="en-GB" sz="1200" spc="-1" strike="noStrike">
                <a:solidFill>
                  <a:schemeClr val="dk1"/>
                </a:solidFill>
                <a:latin typeface="+mn-lt"/>
                <a:ea typeface="+mn-ea"/>
              </a:rPr>
              <a:t> </a:t>
            </a:r>
            <a:endParaRPr b="0" lang="en-US" sz="1200" spc="-1" strike="noStrike">
              <a:solidFill>
                <a:srgbClr val="000000"/>
              </a:solidFill>
              <a:latin typeface="Arial"/>
            </a:endParaRPr>
          </a:p>
          <a:p>
            <a:pPr marL="216000" indent="0">
              <a:lnSpc>
                <a:spcPct val="100000"/>
              </a:lnSpc>
              <a:buNone/>
            </a:pPr>
            <a:r>
              <a:rPr b="0" lang="en-GB" sz="1200" spc="-1" strike="noStrike">
                <a:solidFill>
                  <a:schemeClr val="dk1"/>
                </a:solidFill>
                <a:latin typeface="+mn-lt"/>
                <a:ea typeface="+mn-ea"/>
              </a:rPr>
              <a:t>To use C-type language to implement the hardware functions.</a:t>
            </a:r>
            <a:endParaRPr b="0" lang="en-US" sz="1200" spc="-1" strike="noStrike">
              <a:solidFill>
                <a:srgbClr val="000000"/>
              </a:solidFill>
              <a:latin typeface="Arial"/>
            </a:endParaRPr>
          </a:p>
          <a:p>
            <a:pPr marL="216000" indent="0">
              <a:lnSpc>
                <a:spcPct val="100000"/>
              </a:lnSpc>
              <a:buNone/>
            </a:pPr>
            <a:r>
              <a:rPr b="0" lang="en-GB" sz="1200" spc="-1" strike="noStrike">
                <a:solidFill>
                  <a:schemeClr val="dk1"/>
                </a:solidFill>
                <a:latin typeface="+mn-lt"/>
                <a:ea typeface="+mn-ea"/>
              </a:rPr>
              <a:t> </a:t>
            </a:r>
            <a:endParaRPr b="0" lang="en-US" sz="1200" spc="-1" strike="noStrike">
              <a:solidFill>
                <a:srgbClr val="000000"/>
              </a:solidFill>
              <a:latin typeface="Arial"/>
            </a:endParaRPr>
          </a:p>
          <a:p>
            <a:pPr marL="216000" indent="0">
              <a:lnSpc>
                <a:spcPct val="100000"/>
              </a:lnSpc>
              <a:buNone/>
            </a:pPr>
            <a:r>
              <a:rPr b="0" lang="en-GB" sz="1200" spc="-1" strike="noStrike">
                <a:solidFill>
                  <a:schemeClr val="dk1"/>
                </a:solidFill>
                <a:latin typeface="+mn-lt"/>
                <a:ea typeface="+mn-ea"/>
              </a:rPr>
              <a:t>And, the OpenCL Runtime to manage the hardware accelerator.</a:t>
            </a:r>
            <a:endParaRPr b="0" lang="en-US" sz="1200" spc="-1" strike="noStrike">
              <a:solidFill>
                <a:srgbClr val="000000"/>
              </a:solidFill>
              <a:latin typeface="Arial"/>
            </a:endParaRPr>
          </a:p>
          <a:p>
            <a:pPr marL="216000" indent="0">
              <a:lnSpc>
                <a:spcPct val="100000"/>
              </a:lnSpc>
              <a:buNone/>
            </a:pPr>
            <a:r>
              <a:rPr b="0" lang="en-GB" sz="1200" spc="-1" strike="noStrike">
                <a:solidFill>
                  <a:schemeClr val="dk1"/>
                </a:solidFill>
                <a:latin typeface="+mn-lt"/>
                <a:ea typeface="+mn-ea"/>
              </a:rPr>
              <a:t> </a:t>
            </a:r>
            <a:endParaRPr b="0" lang="en-US" sz="1200" spc="-1" strike="noStrike">
              <a:solidFill>
                <a:srgbClr val="000000"/>
              </a:solidFill>
              <a:latin typeface="Arial"/>
            </a:endParaRPr>
          </a:p>
          <a:p>
            <a:pPr marL="216000" indent="0">
              <a:lnSpc>
                <a:spcPct val="100000"/>
              </a:lnSpc>
              <a:buNone/>
            </a:pPr>
            <a:r>
              <a:rPr b="0" lang="en-GB" sz="1200" spc="-1" strike="noStrike">
                <a:solidFill>
                  <a:schemeClr val="dk1"/>
                </a:solidFill>
                <a:latin typeface="+mn-lt"/>
                <a:ea typeface="+mn-ea"/>
              </a:rPr>
              <a:t>And, in this approximation we use an:</a:t>
            </a:r>
            <a:endParaRPr b="0" lang="en-US" sz="1200" spc="-1" strike="noStrike">
              <a:solidFill>
                <a:srgbClr val="000000"/>
              </a:solidFill>
              <a:latin typeface="Arial"/>
            </a:endParaRPr>
          </a:p>
          <a:p>
            <a:pPr marL="216000" indent="0">
              <a:lnSpc>
                <a:spcPct val="100000"/>
              </a:lnSpc>
              <a:buNone/>
            </a:pPr>
            <a:r>
              <a:rPr b="0" lang="en-GB" sz="1200" spc="-1" strike="noStrike">
                <a:solidFill>
                  <a:schemeClr val="dk1"/>
                </a:solidFill>
                <a:latin typeface="+mn-lt"/>
                <a:ea typeface="+mn-ea"/>
              </a:rPr>
              <a:t> </a:t>
            </a:r>
            <a:endParaRPr b="0" lang="en-US" sz="1200" spc="-1" strike="noStrike">
              <a:solidFill>
                <a:srgbClr val="000000"/>
              </a:solidFill>
              <a:latin typeface="Arial"/>
            </a:endParaRPr>
          </a:p>
          <a:p>
            <a:pPr marL="216000" indent="0">
              <a:lnSpc>
                <a:spcPct val="100000"/>
              </a:lnSpc>
              <a:buNone/>
            </a:pPr>
            <a:r>
              <a:rPr b="0" lang="en-GB" sz="1200" spc="-1" strike="noStrike">
                <a:solidFill>
                  <a:schemeClr val="dk1"/>
                </a:solidFill>
                <a:latin typeface="+mn-lt"/>
                <a:ea typeface="+mn-ea"/>
              </a:rPr>
              <a:t>PCI express card sharing memory with the host computer</a:t>
            </a:r>
            <a:endParaRPr b="0" lang="en-US" sz="1200" spc="-1" strike="noStrike">
              <a:solidFill>
                <a:srgbClr val="000000"/>
              </a:solidFill>
              <a:latin typeface="Arial"/>
            </a:endParaRPr>
          </a:p>
          <a:p>
            <a:pPr marL="216000" indent="0">
              <a:lnSpc>
                <a:spcPct val="100000"/>
              </a:lnSpc>
              <a:buNone/>
            </a:pPr>
            <a:r>
              <a:rPr b="0" lang="en-GB" sz="1200" spc="-1" strike="noStrike">
                <a:solidFill>
                  <a:schemeClr val="dk1"/>
                </a:solidFill>
                <a:latin typeface="+mn-lt"/>
                <a:ea typeface="+mn-ea"/>
              </a:rPr>
              <a:t> </a:t>
            </a:r>
            <a:endParaRPr b="0" lang="en-US" sz="1200" spc="-1" strike="noStrike">
              <a:solidFill>
                <a:srgbClr val="000000"/>
              </a:solidFill>
              <a:latin typeface="Arial"/>
            </a:endParaRPr>
          </a:p>
          <a:p>
            <a:pPr marL="216000" indent="0">
              <a:lnSpc>
                <a:spcPct val="100000"/>
              </a:lnSpc>
              <a:buNone/>
            </a:pPr>
            <a:r>
              <a:rPr b="0" lang="en-GB" sz="1200" spc="-1" strike="noStrike">
                <a:solidFill>
                  <a:schemeClr val="dk1"/>
                </a:solidFill>
                <a:latin typeface="+mn-lt"/>
                <a:ea typeface="+mn-ea"/>
              </a:rPr>
              <a:t>And the AMD XILINX hardware design cycle which defines the host and the device designs flow:</a:t>
            </a:r>
            <a:endParaRPr b="0" lang="en-US" sz="1200" spc="-1" strike="noStrike">
              <a:solidFill>
                <a:srgbClr val="000000"/>
              </a:solidFill>
              <a:latin typeface="Arial"/>
            </a:endParaRPr>
          </a:p>
          <a:p>
            <a:pPr marL="216000" indent="0">
              <a:lnSpc>
                <a:spcPct val="100000"/>
              </a:lnSpc>
              <a:buNone/>
            </a:pPr>
            <a:r>
              <a:rPr b="0" lang="en-GB" sz="1200" spc="-1" strike="noStrike">
                <a:solidFill>
                  <a:schemeClr val="dk1"/>
                </a:solidFill>
                <a:latin typeface="+mn-lt"/>
                <a:ea typeface="+mn-ea"/>
              </a:rPr>
              <a:t> </a:t>
            </a:r>
            <a:endParaRPr b="0" lang="en-US" sz="1200" spc="-1" strike="noStrike">
              <a:solidFill>
                <a:srgbClr val="000000"/>
              </a:solidFill>
              <a:latin typeface="Arial"/>
            </a:endParaRPr>
          </a:p>
          <a:p>
            <a:pPr marL="216000" indent="0">
              <a:lnSpc>
                <a:spcPct val="100000"/>
              </a:lnSpc>
              <a:buNone/>
            </a:pPr>
            <a:r>
              <a:rPr b="0" lang="en-GB" sz="1200" spc="-1" strike="noStrike">
                <a:solidFill>
                  <a:schemeClr val="dk1"/>
                </a:solidFill>
                <a:latin typeface="+mn-lt"/>
                <a:ea typeface="+mn-ea"/>
              </a:rPr>
              <a:t>Here you can see, the host code, which is compiled and linked like a normal Linux C++ program. But it relies on the Xilinx Runtime, which is a set of libraries to manage the hardware accelerator. </a:t>
            </a:r>
            <a:endParaRPr b="0" lang="en-US" sz="1200" spc="-1" strike="noStrike">
              <a:solidFill>
                <a:srgbClr val="000000"/>
              </a:solidFill>
              <a:latin typeface="Arial"/>
            </a:endParaRPr>
          </a:p>
          <a:p>
            <a:pPr marL="216000" indent="0">
              <a:lnSpc>
                <a:spcPct val="100000"/>
              </a:lnSpc>
              <a:buNone/>
            </a:pPr>
            <a:r>
              <a:rPr b="0" lang="en-GB" sz="1200" spc="-1" strike="noStrike">
                <a:solidFill>
                  <a:schemeClr val="dk1"/>
                </a:solidFill>
                <a:latin typeface="+mn-lt"/>
                <a:ea typeface="+mn-ea"/>
              </a:rPr>
              <a:t> </a:t>
            </a:r>
            <a:endParaRPr b="0" lang="en-US" sz="1200" spc="-1" strike="noStrike">
              <a:solidFill>
                <a:srgbClr val="000000"/>
              </a:solidFill>
              <a:latin typeface="Arial"/>
            </a:endParaRPr>
          </a:p>
          <a:p>
            <a:pPr marL="216000" indent="0">
              <a:lnSpc>
                <a:spcPct val="100000"/>
              </a:lnSpc>
              <a:buNone/>
            </a:pPr>
            <a:r>
              <a:rPr b="0" lang="en-GB" sz="1200" spc="-1" strike="noStrike">
                <a:solidFill>
                  <a:schemeClr val="dk1"/>
                </a:solidFill>
                <a:latin typeface="+mn-lt"/>
                <a:ea typeface="+mn-ea"/>
              </a:rPr>
              <a:t>And the hardware logic, which is linked with the platform’s hardware and software information to create a binary file with the programmable logic.</a:t>
            </a:r>
            <a:endParaRPr b="0" lang="en-US" sz="1200" spc="-1" strike="noStrike">
              <a:solidFill>
                <a:srgbClr val="000000"/>
              </a:solidFill>
              <a:latin typeface="Arial"/>
            </a:endParaRPr>
          </a:p>
          <a:p>
            <a:pPr marL="216000" indent="0">
              <a:lnSpc>
                <a:spcPct val="100000"/>
              </a:lnSpc>
              <a:buNone/>
            </a:pPr>
            <a:r>
              <a:rPr b="0" lang="en-GB" sz="1200" spc="-1" strike="noStrike">
                <a:solidFill>
                  <a:schemeClr val="dk1"/>
                </a:solidFill>
                <a:latin typeface="+mn-lt"/>
                <a:ea typeface="+mn-ea"/>
              </a:rPr>
              <a:t> </a:t>
            </a:r>
            <a:endParaRPr b="0" lang="en-US" sz="1200" spc="-1" strike="noStrike">
              <a:solidFill>
                <a:srgbClr val="000000"/>
              </a:solidFill>
              <a:latin typeface="Arial"/>
            </a:endParaRPr>
          </a:p>
          <a:p>
            <a:pPr marL="216000" indent="0">
              <a:lnSpc>
                <a:spcPct val="100000"/>
              </a:lnSpc>
              <a:buNone/>
            </a:pPr>
            <a:r>
              <a:rPr b="0" lang="en-GB" sz="1200" spc="-1" strike="noStrike">
                <a:solidFill>
                  <a:schemeClr val="dk1"/>
                </a:solidFill>
                <a:latin typeface="+mn-lt"/>
                <a:ea typeface="+mn-ea"/>
              </a:rPr>
              <a:t>Both, the host and device designs communicate with the hardware accelerator through the PCI express port.</a:t>
            </a:r>
            <a:endParaRPr b="0" lang="en-US" sz="1200" spc="-1" strike="noStrike">
              <a:solidFill>
                <a:srgbClr val="000000"/>
              </a:solidFill>
              <a:latin typeface="Arial"/>
            </a:endParaRPr>
          </a:p>
          <a:p>
            <a:pPr marL="216000" indent="0">
              <a:lnSpc>
                <a:spcPct val="100000"/>
              </a:lnSpc>
              <a:buNone/>
            </a:pPr>
            <a:endParaRPr b="0" lang="en-US" sz="1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7" name="PlaceHolder 3"/>
          <p:cNvSpPr>
            <a:spLocks noGrp="1"/>
          </p:cNvSpPr>
          <p:nvPr>
            <p:ph type="sldNum" idx="36"/>
          </p:nvPr>
        </p:nvSpPr>
        <p:spPr>
          <a:xfrm>
            <a:off x="4399200" y="9555480"/>
            <a:ext cx="3372480" cy="5022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b">
            <a:noAutofit/>
          </a:bodyPr>
          <a:lstStyle>
            <a:lvl1pPr indent="0" algn="r">
              <a:lnSpc>
                <a:spcPct val="100000"/>
              </a:lnSpc>
              <a:buNone/>
              <a:tabLst>
                <a:tab algn="l" pos="0"/>
              </a:tabLst>
              <a:defRPr b="0" lang="en-US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algn="l" pos="0"/>
              </a:tabLst>
            </a:pPr>
            <a:fld id="{F190D3E8-8F4F-401C-BB47-194A3038657A}" type="slidenum">
              <a:rPr b="0" lang="en-US" sz="1400" spc="-1" strike="noStrike">
                <a:solidFill>
                  <a:srgbClr val="000000"/>
                </a:solidFill>
                <a:latin typeface="Times New Roman"/>
              </a:rPr>
              <a:t>9</a:t>
            </a:fld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</p:notes>
</file>

<file path=ppt/notesSlides/notesSlide6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PlaceHolder 1"/>
          <p:cNvSpPr>
            <a:spLocks noGrp="1"/>
          </p:cNvSpPr>
          <p:nvPr>
            <p:ph type="sldImg"/>
          </p:nvPr>
        </p:nvSpPr>
        <p:spPr>
          <a:xfrm>
            <a:off x="533520" y="763560"/>
            <a:ext cx="6703560" cy="3771720"/>
          </a:xfrm>
          <a:prstGeom prst="rect">
            <a:avLst/>
          </a:prstGeom>
          <a:ln w="0">
            <a:noFill/>
          </a:ln>
        </p:spPr>
      </p:sp>
      <p:sp>
        <p:nvSpPr>
          <p:cNvPr id="199" name="PlaceHolder 2"/>
          <p:cNvSpPr>
            <a:spLocks noGrp="1"/>
          </p:cNvSpPr>
          <p:nvPr>
            <p:ph type="body"/>
          </p:nvPr>
        </p:nvSpPr>
        <p:spPr>
          <a:xfrm>
            <a:off x="777240" y="4777560"/>
            <a:ext cx="6217200" cy="4525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marL="216000" indent="0">
              <a:lnSpc>
                <a:spcPct val="100000"/>
              </a:lnSpc>
              <a:buNone/>
            </a:pPr>
            <a:r>
              <a:rPr b="0" lang="en-US" sz="1200" spc="-1" strike="noStrike">
                <a:solidFill>
                  <a:schemeClr val="dk1"/>
                </a:solidFill>
                <a:latin typeface="+mn-lt"/>
                <a:ea typeface="+mn-ea"/>
              </a:rPr>
              <a:t>The hardware platform defined by ITER CODAC to run the real-time applications is an industrial computer based on PICMG 1.3 standards known as ITER fast controller.</a:t>
            </a:r>
            <a:endParaRPr b="0" lang="en-US" sz="1200" spc="-1" strike="noStrike">
              <a:solidFill>
                <a:srgbClr val="000000"/>
              </a:solidFill>
              <a:latin typeface="Arial"/>
            </a:endParaRPr>
          </a:p>
          <a:p>
            <a:pPr marL="216000" indent="0">
              <a:lnSpc>
                <a:spcPct val="100000"/>
              </a:lnSpc>
              <a:buNone/>
            </a:pPr>
            <a:r>
              <a:rPr b="0" lang="en-US" sz="1200" spc="-1" strike="noStrike">
                <a:solidFill>
                  <a:schemeClr val="dk1"/>
                </a:solidFill>
                <a:latin typeface="+mn-lt"/>
                <a:ea typeface="+mn-ea"/>
              </a:rPr>
              <a:t> </a:t>
            </a:r>
            <a:endParaRPr b="0" lang="en-US" sz="1200" spc="-1" strike="noStrike">
              <a:solidFill>
                <a:srgbClr val="000000"/>
              </a:solidFill>
              <a:latin typeface="Arial"/>
            </a:endParaRPr>
          </a:p>
          <a:p>
            <a:pPr marL="216000" indent="0">
              <a:lnSpc>
                <a:spcPct val="100000"/>
              </a:lnSpc>
              <a:buNone/>
            </a:pPr>
            <a:r>
              <a:rPr b="0" lang="en-US" sz="1200" spc="-1" strike="noStrike">
                <a:solidFill>
                  <a:schemeClr val="dk1"/>
                </a:solidFill>
                <a:latin typeface="+mn-lt"/>
                <a:ea typeface="+mn-ea"/>
              </a:rPr>
              <a:t>The fast controller installs Red Hat Enterprise Linux 8.5 operating system and the ITER CODAC CORE SYSTEM 7.1</a:t>
            </a:r>
            <a:endParaRPr b="0" lang="en-US" sz="1200" spc="-1" strike="noStrike">
              <a:solidFill>
                <a:srgbClr val="000000"/>
              </a:solidFill>
              <a:latin typeface="Arial"/>
            </a:endParaRPr>
          </a:p>
          <a:p>
            <a:pPr marL="216000" indent="0">
              <a:lnSpc>
                <a:spcPct val="100000"/>
              </a:lnSpc>
              <a:buNone/>
            </a:pPr>
            <a:r>
              <a:rPr b="0" lang="en-US" sz="1200" spc="-1" strike="noStrike">
                <a:solidFill>
                  <a:schemeClr val="dk1"/>
                </a:solidFill>
                <a:latin typeface="+mn-lt"/>
                <a:ea typeface="+mn-ea"/>
              </a:rPr>
              <a:t> </a:t>
            </a:r>
            <a:endParaRPr b="0" lang="en-US" sz="1200" spc="-1" strike="noStrike">
              <a:solidFill>
                <a:srgbClr val="000000"/>
              </a:solidFill>
              <a:latin typeface="Arial"/>
            </a:endParaRPr>
          </a:p>
          <a:p>
            <a:pPr marL="216000" indent="0">
              <a:lnSpc>
                <a:spcPct val="100000"/>
              </a:lnSpc>
              <a:buNone/>
            </a:pPr>
            <a:r>
              <a:rPr b="0" lang="en-US" sz="1200" spc="-1" strike="noStrike">
                <a:solidFill>
                  <a:schemeClr val="dk1"/>
                </a:solidFill>
                <a:latin typeface="+mn-lt"/>
                <a:ea typeface="+mn-ea"/>
              </a:rPr>
              <a:t>We install an AMD XILINX ALVEO U55C PCI Express card on the fast controller.</a:t>
            </a:r>
            <a:endParaRPr b="0" lang="en-US" sz="1200" spc="-1" strike="noStrike">
              <a:solidFill>
                <a:srgbClr val="000000"/>
              </a:solidFill>
              <a:latin typeface="Arial"/>
            </a:endParaRPr>
          </a:p>
          <a:p>
            <a:pPr marL="216000" indent="0">
              <a:lnSpc>
                <a:spcPct val="100000"/>
              </a:lnSpc>
              <a:buNone/>
            </a:pPr>
            <a:r>
              <a:rPr b="0" lang="en-US" sz="1200" spc="-1" strike="noStrike">
                <a:solidFill>
                  <a:schemeClr val="dk1"/>
                </a:solidFill>
                <a:latin typeface="+mn-lt"/>
                <a:ea typeface="+mn-ea"/>
              </a:rPr>
              <a:t> </a:t>
            </a:r>
            <a:endParaRPr b="0" lang="en-US" sz="1200" spc="-1" strike="noStrike">
              <a:solidFill>
                <a:srgbClr val="000000"/>
              </a:solidFill>
              <a:latin typeface="Arial"/>
            </a:endParaRPr>
          </a:p>
          <a:p>
            <a:pPr marL="216000" indent="0">
              <a:lnSpc>
                <a:spcPct val="100000"/>
              </a:lnSpc>
              <a:buNone/>
            </a:pPr>
            <a:r>
              <a:rPr b="0" lang="en-US" sz="1200" spc="-1" strike="noStrike">
                <a:solidFill>
                  <a:schemeClr val="dk1"/>
                </a:solidFill>
                <a:latin typeface="+mn-lt"/>
                <a:ea typeface="+mn-ea"/>
              </a:rPr>
              <a:t>So, at this point, we have an AMD XILINX card connected to a Fast controller with </a:t>
            </a:r>
            <a:r>
              <a:rPr b="1" lang="en-US" sz="1200" spc="-1" strike="noStrike">
                <a:solidFill>
                  <a:schemeClr val="dk1"/>
                </a:solidFill>
                <a:latin typeface="+mn-lt"/>
                <a:ea typeface="+mn-ea"/>
              </a:rPr>
              <a:t>the Real-Time Linux kernel</a:t>
            </a:r>
            <a:r>
              <a:rPr b="0" lang="en-US" sz="1200" spc="-1" strike="noStrike">
                <a:solidFill>
                  <a:schemeClr val="dk1"/>
                </a:solidFill>
                <a:latin typeface="+mn-lt"/>
                <a:ea typeface="+mn-ea"/>
              </a:rPr>
              <a:t>. </a:t>
            </a:r>
            <a:endParaRPr b="0" lang="en-US" sz="1200" spc="-1" strike="noStrike">
              <a:solidFill>
                <a:srgbClr val="000000"/>
              </a:solidFill>
              <a:latin typeface="Arial"/>
            </a:endParaRPr>
          </a:p>
          <a:p>
            <a:pPr marL="216000" indent="0">
              <a:lnSpc>
                <a:spcPct val="100000"/>
              </a:lnSpc>
              <a:buNone/>
            </a:pPr>
            <a:endParaRPr b="0" lang="en-US" sz="1200" spc="-1" strike="noStrike">
              <a:solidFill>
                <a:srgbClr val="000000"/>
              </a:solidFill>
              <a:latin typeface="Arial"/>
            </a:endParaRPr>
          </a:p>
          <a:p>
            <a:pPr marL="216000" indent="0">
              <a:lnSpc>
                <a:spcPct val="100000"/>
              </a:lnSpc>
              <a:buNone/>
            </a:pPr>
            <a:r>
              <a:rPr b="0" lang="en-US" sz="1200" spc="-1" strike="noStrike">
                <a:solidFill>
                  <a:schemeClr val="dk1"/>
                </a:solidFill>
                <a:latin typeface="+mn-lt"/>
                <a:ea typeface="+mn-ea"/>
              </a:rPr>
              <a:t>We have integrated the </a:t>
            </a:r>
            <a:r>
              <a:rPr b="1" lang="en-US" sz="1200" spc="-1" strike="noStrike">
                <a:solidFill>
                  <a:schemeClr val="dk1"/>
                </a:solidFill>
                <a:latin typeface="+mn-lt"/>
                <a:ea typeface="+mn-ea"/>
              </a:rPr>
              <a:t>Xilinx Runtime </a:t>
            </a:r>
            <a:r>
              <a:rPr b="0" lang="en-US" sz="1200" spc="-1" strike="noStrike">
                <a:solidFill>
                  <a:schemeClr val="dk1"/>
                </a:solidFill>
                <a:latin typeface="+mn-lt"/>
                <a:ea typeface="+mn-ea"/>
              </a:rPr>
              <a:t>on the fast controller, which is necessary for the operation of the card.</a:t>
            </a:r>
            <a:endParaRPr b="0" lang="en-US" sz="1200" spc="-1" strike="noStrike">
              <a:solidFill>
                <a:srgbClr val="000000"/>
              </a:solidFill>
              <a:latin typeface="Arial"/>
            </a:endParaRPr>
          </a:p>
          <a:p>
            <a:pPr marL="216000" indent="0">
              <a:lnSpc>
                <a:spcPct val="100000"/>
              </a:lnSpc>
              <a:buNone/>
            </a:pPr>
            <a:r>
              <a:rPr b="0" lang="en-GB" sz="1200" spc="-1" strike="noStrike">
                <a:solidFill>
                  <a:schemeClr val="dk1"/>
                </a:solidFill>
                <a:latin typeface="+mn-lt"/>
                <a:ea typeface="+mn-ea"/>
              </a:rPr>
              <a:t> </a:t>
            </a:r>
            <a:endParaRPr b="0" lang="en-US" sz="1200" spc="-1" strike="noStrike">
              <a:solidFill>
                <a:srgbClr val="000000"/>
              </a:solidFill>
              <a:latin typeface="Arial"/>
            </a:endParaRPr>
          </a:p>
          <a:p>
            <a:pPr marL="216000" indent="0">
              <a:lnSpc>
                <a:spcPct val="100000"/>
              </a:lnSpc>
              <a:buNone/>
            </a:pPr>
            <a:r>
              <a:rPr b="0" lang="en-GB" sz="1200" spc="-1" strike="noStrike">
                <a:solidFill>
                  <a:schemeClr val="dk1"/>
                </a:solidFill>
                <a:latin typeface="+mn-lt"/>
                <a:ea typeface="+mn-ea"/>
              </a:rPr>
              <a:t>I</a:t>
            </a:r>
            <a:r>
              <a:rPr b="0" lang="en-US" sz="1200" spc="-1" strike="noStrike">
                <a:solidFill>
                  <a:schemeClr val="dk1"/>
                </a:solidFill>
                <a:latin typeface="+mn-lt"/>
                <a:ea typeface="+mn-ea"/>
              </a:rPr>
              <a:t>n the figure on the slide, you can see a schematic of our implementation:</a:t>
            </a:r>
            <a:endParaRPr b="0" lang="en-US" sz="1200" spc="-1" strike="noStrike">
              <a:solidFill>
                <a:srgbClr val="000000"/>
              </a:solidFill>
              <a:latin typeface="Arial"/>
            </a:endParaRPr>
          </a:p>
          <a:p>
            <a:pPr marL="216000" indent="0">
              <a:lnSpc>
                <a:spcPct val="100000"/>
              </a:lnSpc>
              <a:buNone/>
            </a:pPr>
            <a:r>
              <a:rPr b="0" lang="en-US" sz="1200" spc="-1" strike="noStrike">
                <a:solidFill>
                  <a:schemeClr val="dk1"/>
                </a:solidFill>
                <a:latin typeface="+mn-lt"/>
                <a:ea typeface="+mn-ea"/>
              </a:rPr>
              <a:t> </a:t>
            </a:r>
            <a:endParaRPr b="0" lang="en-US" sz="1200" spc="-1" strike="noStrike">
              <a:solidFill>
                <a:srgbClr val="000000"/>
              </a:solidFill>
              <a:latin typeface="Arial"/>
            </a:endParaRPr>
          </a:p>
          <a:p>
            <a:pPr marL="216000" indent="0">
              <a:lnSpc>
                <a:spcPct val="100000"/>
              </a:lnSpc>
              <a:buNone/>
            </a:pPr>
            <a:r>
              <a:rPr b="0" lang="en-US" sz="1200" spc="-1" strike="noStrike">
                <a:solidFill>
                  <a:schemeClr val="dk1"/>
                </a:solidFill>
                <a:latin typeface="+mn-lt"/>
                <a:ea typeface="+mn-ea"/>
              </a:rPr>
              <a:t>The Real-Time Framework defines Non-Real-Time functions to perform all the tasks that don’t need to be performed as a real-time process.</a:t>
            </a:r>
            <a:endParaRPr b="0" lang="en-US" sz="1200" spc="-1" strike="noStrike">
              <a:solidFill>
                <a:srgbClr val="000000"/>
              </a:solidFill>
              <a:latin typeface="Arial"/>
            </a:endParaRPr>
          </a:p>
          <a:p>
            <a:pPr marL="216000" indent="0">
              <a:lnSpc>
                <a:spcPct val="100000"/>
              </a:lnSpc>
              <a:buNone/>
            </a:pPr>
            <a:r>
              <a:rPr b="0" lang="en-US" sz="1200" spc="-1" strike="noStrike">
                <a:solidFill>
                  <a:schemeClr val="dk1"/>
                </a:solidFill>
                <a:latin typeface="+mn-lt"/>
                <a:ea typeface="+mn-ea"/>
              </a:rPr>
              <a:t> </a:t>
            </a:r>
            <a:endParaRPr b="0" lang="en-US" sz="1200" spc="-1" strike="noStrike">
              <a:solidFill>
                <a:srgbClr val="000000"/>
              </a:solidFill>
              <a:latin typeface="Arial"/>
            </a:endParaRPr>
          </a:p>
          <a:p>
            <a:pPr marL="216000" indent="0">
              <a:lnSpc>
                <a:spcPct val="100000"/>
              </a:lnSpc>
              <a:buNone/>
            </a:pPr>
            <a:r>
              <a:rPr b="0" lang="en-US" sz="1200" spc="-1" strike="noStrike">
                <a:solidFill>
                  <a:schemeClr val="dk1"/>
                </a:solidFill>
                <a:latin typeface="+mn-lt"/>
                <a:ea typeface="+mn-ea"/>
              </a:rPr>
              <a:t>We have implemented a Hardware Management Non-Real-Time function for the initial configuration of the hardware.</a:t>
            </a:r>
            <a:endParaRPr b="0" lang="en-US" sz="1200" spc="-1" strike="noStrike">
              <a:solidFill>
                <a:srgbClr val="000000"/>
              </a:solidFill>
              <a:latin typeface="Arial"/>
            </a:endParaRPr>
          </a:p>
          <a:p>
            <a:pPr marL="216000" indent="0">
              <a:lnSpc>
                <a:spcPct val="100000"/>
              </a:lnSpc>
              <a:buNone/>
            </a:pPr>
            <a:r>
              <a:rPr b="0" lang="en-US" sz="1200" spc="-1" strike="noStrike">
                <a:solidFill>
                  <a:schemeClr val="dk1"/>
                </a:solidFill>
                <a:latin typeface="+mn-lt"/>
                <a:ea typeface="+mn-ea"/>
              </a:rPr>
              <a:t> </a:t>
            </a:r>
            <a:endParaRPr b="0" lang="en-US" sz="1200" spc="-1" strike="noStrike">
              <a:solidFill>
                <a:srgbClr val="000000"/>
              </a:solidFill>
              <a:latin typeface="Arial"/>
            </a:endParaRPr>
          </a:p>
          <a:p>
            <a:pPr marL="216000" indent="0">
              <a:lnSpc>
                <a:spcPct val="100000"/>
              </a:lnSpc>
              <a:buNone/>
            </a:pPr>
            <a:r>
              <a:rPr b="0" lang="en-US" sz="1200" spc="-1" strike="noStrike">
                <a:solidFill>
                  <a:schemeClr val="dk1"/>
                </a:solidFill>
                <a:latin typeface="+mn-lt"/>
                <a:ea typeface="+mn-ea"/>
              </a:rPr>
              <a:t>On the other hand, in the Real-Time Function Block, the CPU only writes the input data to the shared memory, coordinates the execution of the processes in the FPGA, and reads the results.</a:t>
            </a:r>
            <a:endParaRPr b="0" lang="en-US" sz="1200" spc="-1" strike="noStrike">
              <a:solidFill>
                <a:srgbClr val="000000"/>
              </a:solidFill>
              <a:latin typeface="Arial"/>
            </a:endParaRPr>
          </a:p>
          <a:p>
            <a:pPr marL="216000" indent="0">
              <a:lnSpc>
                <a:spcPct val="100000"/>
              </a:lnSpc>
              <a:buNone/>
            </a:pPr>
            <a:r>
              <a:rPr b="0" lang="en-US" sz="1200" spc="-1" strike="noStrike">
                <a:solidFill>
                  <a:schemeClr val="dk1"/>
                </a:solidFill>
                <a:latin typeface="+mn-lt"/>
                <a:ea typeface="+mn-ea"/>
              </a:rPr>
              <a:t> </a:t>
            </a:r>
            <a:endParaRPr b="0" lang="en-US" sz="1200" spc="-1" strike="noStrike">
              <a:solidFill>
                <a:srgbClr val="000000"/>
              </a:solidFill>
              <a:latin typeface="Arial"/>
            </a:endParaRPr>
          </a:p>
          <a:p>
            <a:pPr marL="216000" indent="0">
              <a:lnSpc>
                <a:spcPct val="100000"/>
              </a:lnSpc>
              <a:buNone/>
            </a:pPr>
            <a:r>
              <a:rPr b="0" lang="en-US" sz="1200" spc="-1" strike="noStrike">
                <a:solidFill>
                  <a:schemeClr val="dk1"/>
                </a:solidFill>
                <a:latin typeface="+mn-lt"/>
                <a:ea typeface="+mn-ea"/>
              </a:rPr>
              <a:t>The hard process is performed by the FPGA.</a:t>
            </a:r>
            <a:endParaRPr b="0" lang="en-US" sz="1200" spc="-1" strike="noStrike">
              <a:solidFill>
                <a:srgbClr val="000000"/>
              </a:solidFill>
              <a:latin typeface="Arial"/>
            </a:endParaRPr>
          </a:p>
          <a:p>
            <a:pPr marL="216000" indent="0">
              <a:lnSpc>
                <a:spcPct val="100000"/>
              </a:lnSpc>
              <a:buNone/>
            </a:pPr>
            <a:r>
              <a:rPr b="0" lang="en-US" sz="1200" spc="-1" strike="noStrike">
                <a:solidFill>
                  <a:schemeClr val="dk1"/>
                </a:solidFill>
                <a:latin typeface="+mn-lt"/>
                <a:ea typeface="+mn-ea"/>
              </a:rPr>
              <a:t> </a:t>
            </a:r>
            <a:endParaRPr b="0" lang="en-US" sz="1200" spc="-1" strike="noStrike">
              <a:solidFill>
                <a:srgbClr val="000000"/>
              </a:solidFill>
              <a:latin typeface="Arial"/>
            </a:endParaRPr>
          </a:p>
          <a:p>
            <a:pPr marL="216000" indent="0">
              <a:lnSpc>
                <a:spcPct val="100000"/>
              </a:lnSpc>
              <a:buNone/>
            </a:pPr>
            <a:r>
              <a:rPr b="0" lang="en-US" sz="1200" spc="-1" strike="noStrike">
                <a:solidFill>
                  <a:schemeClr val="dk1"/>
                </a:solidFill>
                <a:latin typeface="+mn-lt"/>
                <a:ea typeface="+mn-ea"/>
              </a:rPr>
              <a:t>The FPGA is programmed in HLS using AMD Vitis tools.</a:t>
            </a:r>
            <a:endParaRPr b="0" lang="en-US" sz="1200" spc="-1" strike="noStrike">
              <a:solidFill>
                <a:srgbClr val="000000"/>
              </a:solidFill>
              <a:latin typeface="Arial"/>
            </a:endParaRPr>
          </a:p>
          <a:p>
            <a:pPr marL="216000" indent="0">
              <a:lnSpc>
                <a:spcPct val="100000"/>
              </a:lnSpc>
              <a:buNone/>
            </a:pPr>
            <a:endParaRPr b="0" lang="en-US" sz="1200" spc="-1" strike="noStrike">
              <a:solidFill>
                <a:srgbClr val="000000"/>
              </a:solidFill>
              <a:latin typeface="Arial"/>
            </a:endParaRPr>
          </a:p>
          <a:p>
            <a:pPr marL="216000" indent="0">
              <a:lnSpc>
                <a:spcPct val="100000"/>
              </a:lnSpc>
              <a:buNone/>
            </a:pPr>
            <a:r>
              <a:rPr b="0" lang="en-GB" sz="1200" spc="-1" strike="noStrike">
                <a:solidFill>
                  <a:schemeClr val="dk1"/>
                </a:solidFill>
                <a:latin typeface="+mn-lt"/>
                <a:ea typeface="+mn-ea"/>
              </a:rPr>
              <a:t>H</a:t>
            </a:r>
            <a:r>
              <a:rPr b="0" lang="en-US" sz="1200" spc="-1" strike="noStrike">
                <a:solidFill>
                  <a:schemeClr val="dk1"/>
                </a:solidFill>
                <a:latin typeface="+mn-lt"/>
                <a:ea typeface="+mn-ea"/>
              </a:rPr>
              <a:t>LS stands for High Level Synthesis. The C-type Xilinx language for programming FPGA.</a:t>
            </a:r>
            <a:endParaRPr b="0" lang="en-US" sz="1200" spc="-1" strike="noStrike">
              <a:solidFill>
                <a:srgbClr val="000000"/>
              </a:solidFill>
              <a:latin typeface="Arial"/>
            </a:endParaRPr>
          </a:p>
          <a:p>
            <a:pPr marL="216000" indent="0">
              <a:lnSpc>
                <a:spcPct val="100000"/>
              </a:lnSpc>
              <a:buNone/>
            </a:pPr>
            <a:r>
              <a:rPr b="0" lang="en-US" sz="1200" spc="-1" strike="noStrike">
                <a:solidFill>
                  <a:schemeClr val="dk1"/>
                </a:solidFill>
                <a:latin typeface="+mn-lt"/>
                <a:ea typeface="+mn-ea"/>
              </a:rPr>
              <a:t> </a:t>
            </a:r>
            <a:endParaRPr b="0" lang="en-US" sz="1200" spc="-1" strike="noStrike">
              <a:solidFill>
                <a:srgbClr val="000000"/>
              </a:solidFill>
              <a:latin typeface="Arial"/>
            </a:endParaRPr>
          </a:p>
          <a:p>
            <a:pPr marL="216000" indent="0">
              <a:lnSpc>
                <a:spcPct val="100000"/>
              </a:lnSpc>
              <a:buNone/>
            </a:pPr>
            <a:r>
              <a:rPr b="0" lang="en-US" sz="1200" spc="-1" strike="noStrike">
                <a:solidFill>
                  <a:schemeClr val="dk1"/>
                </a:solidFill>
                <a:latin typeface="+mn-lt"/>
                <a:ea typeface="+mn-ea"/>
              </a:rPr>
              <a:t>Everything related to the Real-Time Framework is programmed in C++ 14.</a:t>
            </a:r>
            <a:endParaRPr b="0" lang="en-US" sz="1200" spc="-1" strike="noStrike">
              <a:solidFill>
                <a:srgbClr val="000000"/>
              </a:solidFill>
              <a:latin typeface="Arial"/>
            </a:endParaRPr>
          </a:p>
          <a:p>
            <a:pPr marL="216000" indent="0">
              <a:lnSpc>
                <a:spcPct val="100000"/>
              </a:lnSpc>
              <a:buNone/>
            </a:pPr>
            <a:r>
              <a:rPr b="0" lang="en-US" sz="1200" spc="-1" strike="noStrike">
                <a:solidFill>
                  <a:schemeClr val="dk1"/>
                </a:solidFill>
                <a:latin typeface="+mn-lt"/>
                <a:ea typeface="+mn-ea"/>
              </a:rPr>
              <a:t> </a:t>
            </a:r>
            <a:endParaRPr b="0" lang="en-US" sz="1200" spc="-1" strike="noStrike">
              <a:solidFill>
                <a:srgbClr val="000000"/>
              </a:solidFill>
              <a:latin typeface="Arial"/>
            </a:endParaRPr>
          </a:p>
          <a:p>
            <a:pPr marL="216000" indent="0">
              <a:lnSpc>
                <a:spcPct val="100000"/>
              </a:lnSpc>
              <a:buNone/>
            </a:pPr>
            <a:r>
              <a:rPr b="0" lang="en-US" sz="1200" spc="-1" strike="noStrike">
                <a:solidFill>
                  <a:schemeClr val="dk1"/>
                </a:solidFill>
                <a:latin typeface="+mn-lt"/>
                <a:ea typeface="+mn-ea"/>
              </a:rPr>
              <a:t>We developed two applications, -  which I will talk about in the next section -, and measured the execution times using both the Real-Time Framework Profiler and the AMD Vitis Profiler.</a:t>
            </a:r>
            <a:endParaRPr b="0" lang="en-US" sz="1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0" name="PlaceHolder 3"/>
          <p:cNvSpPr>
            <a:spLocks noGrp="1"/>
          </p:cNvSpPr>
          <p:nvPr>
            <p:ph type="sldNum" idx="37"/>
          </p:nvPr>
        </p:nvSpPr>
        <p:spPr>
          <a:xfrm>
            <a:off x="4399200" y="9555480"/>
            <a:ext cx="3372480" cy="5022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b">
            <a:noAutofit/>
          </a:bodyPr>
          <a:lstStyle>
            <a:lvl1pPr indent="0" algn="r">
              <a:lnSpc>
                <a:spcPct val="100000"/>
              </a:lnSpc>
              <a:buNone/>
              <a:tabLst>
                <a:tab algn="l" pos="0"/>
              </a:tabLst>
              <a:defRPr b="0" lang="en-US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algn="l" pos="0"/>
              </a:tabLst>
            </a:pPr>
            <a:fld id="{0005C00C-94C8-4AD2-B513-BDD95F12795C}" type="slidenum">
              <a:rPr b="0" lang="en-US" sz="1400" spc="-1" strike="noStrike">
                <a:solidFill>
                  <a:srgbClr val="000000"/>
                </a:solidFill>
                <a:latin typeface="Times New Roman"/>
              </a:rPr>
              <a:t>9</a:t>
            </a:fld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</p:notes>
</file>

<file path=ppt/notesSlides/notesSlide7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PlaceHolder 1"/>
          <p:cNvSpPr>
            <a:spLocks noGrp="1"/>
          </p:cNvSpPr>
          <p:nvPr>
            <p:ph type="sldImg"/>
          </p:nvPr>
        </p:nvSpPr>
        <p:spPr>
          <a:xfrm>
            <a:off x="533520" y="763560"/>
            <a:ext cx="6703560" cy="3771720"/>
          </a:xfrm>
          <a:prstGeom prst="rect">
            <a:avLst/>
          </a:prstGeom>
          <a:ln w="0">
            <a:noFill/>
          </a:ln>
        </p:spPr>
      </p:sp>
      <p:sp>
        <p:nvSpPr>
          <p:cNvPr id="202" name="PlaceHolder 2"/>
          <p:cNvSpPr>
            <a:spLocks noGrp="1"/>
          </p:cNvSpPr>
          <p:nvPr>
            <p:ph type="body"/>
          </p:nvPr>
        </p:nvSpPr>
        <p:spPr>
          <a:xfrm>
            <a:off x="777240" y="4777560"/>
            <a:ext cx="6217200" cy="4525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marL="216000" indent="0">
              <a:lnSpc>
                <a:spcPct val="100000"/>
              </a:lnSpc>
              <a:buNone/>
            </a:pPr>
            <a:r>
              <a:rPr b="0" lang="en-US" sz="1200" spc="-1" strike="noStrike">
                <a:solidFill>
                  <a:schemeClr val="dk1"/>
                </a:solidFill>
                <a:latin typeface="+mn-lt"/>
                <a:ea typeface="+mn-ea"/>
              </a:rPr>
              <a:t>Here we have our “hello world”. The vectors addition is the simplest example provided by AMD XILINX to introduce the user to application development with the Vitis tools.</a:t>
            </a:r>
            <a:endParaRPr b="0" lang="en-US" sz="1200" spc="-1" strike="noStrike">
              <a:solidFill>
                <a:srgbClr val="000000"/>
              </a:solidFill>
              <a:latin typeface="Arial"/>
            </a:endParaRPr>
          </a:p>
          <a:p>
            <a:pPr marL="216000" indent="0">
              <a:lnSpc>
                <a:spcPct val="100000"/>
              </a:lnSpc>
              <a:buNone/>
            </a:pPr>
            <a:r>
              <a:rPr b="0" lang="en-US" sz="1200" spc="-1" strike="noStrike">
                <a:solidFill>
                  <a:schemeClr val="dk1"/>
                </a:solidFill>
                <a:latin typeface="+mn-lt"/>
                <a:ea typeface="+mn-ea"/>
              </a:rPr>
              <a:t> </a:t>
            </a:r>
            <a:endParaRPr b="0" lang="en-US" sz="1200" spc="-1" strike="noStrike">
              <a:solidFill>
                <a:srgbClr val="000000"/>
              </a:solidFill>
              <a:latin typeface="Arial"/>
            </a:endParaRPr>
          </a:p>
          <a:p>
            <a:pPr marL="216000" indent="0">
              <a:lnSpc>
                <a:spcPct val="100000"/>
              </a:lnSpc>
              <a:buNone/>
            </a:pPr>
            <a:r>
              <a:rPr b="0" lang="en-US" sz="1200" spc="-1" strike="noStrike">
                <a:solidFill>
                  <a:schemeClr val="dk1"/>
                </a:solidFill>
                <a:latin typeface="+mn-lt"/>
                <a:ea typeface="+mn-ea"/>
              </a:rPr>
              <a:t>So, we integrate this simple example on the Real-Time Framework to evaluate the feasibility, and the functionality.</a:t>
            </a:r>
            <a:endParaRPr b="0" lang="en-US" sz="1200" spc="-1" strike="noStrike">
              <a:solidFill>
                <a:srgbClr val="000000"/>
              </a:solidFill>
              <a:latin typeface="Arial"/>
            </a:endParaRPr>
          </a:p>
          <a:p>
            <a:pPr marL="216000" indent="0">
              <a:lnSpc>
                <a:spcPct val="100000"/>
              </a:lnSpc>
              <a:buNone/>
            </a:pPr>
            <a:r>
              <a:rPr b="0" lang="en-US" sz="1200" spc="-1" strike="noStrike">
                <a:solidFill>
                  <a:schemeClr val="dk1"/>
                </a:solidFill>
                <a:latin typeface="+mn-lt"/>
                <a:ea typeface="+mn-ea"/>
              </a:rPr>
              <a:t> </a:t>
            </a:r>
            <a:endParaRPr b="0" lang="en-US" sz="1200" spc="-1" strike="noStrike">
              <a:solidFill>
                <a:srgbClr val="000000"/>
              </a:solidFill>
              <a:latin typeface="Arial"/>
            </a:endParaRPr>
          </a:p>
          <a:p>
            <a:pPr marL="216000" indent="0">
              <a:lnSpc>
                <a:spcPct val="100000"/>
              </a:lnSpc>
              <a:buNone/>
            </a:pPr>
            <a:r>
              <a:rPr b="0" lang="en-US" sz="1200" spc="-1" strike="noStrike">
                <a:solidFill>
                  <a:schemeClr val="dk1"/>
                </a:solidFill>
                <a:latin typeface="+mn-lt"/>
                <a:ea typeface="+mn-ea"/>
              </a:rPr>
              <a:t>At the deployment stage, we used three Function Blocks. Each running in a thread. Two Function-Blocks to generate random data. And, the third one reads the data and does the addition.</a:t>
            </a:r>
            <a:endParaRPr b="0" lang="en-US" sz="1200" spc="-1" strike="noStrike">
              <a:solidFill>
                <a:srgbClr val="000000"/>
              </a:solidFill>
              <a:latin typeface="Arial"/>
            </a:endParaRPr>
          </a:p>
          <a:p>
            <a:pPr marL="216000" indent="0">
              <a:lnSpc>
                <a:spcPct val="100000"/>
              </a:lnSpc>
              <a:buNone/>
            </a:pPr>
            <a:r>
              <a:rPr b="0" lang="en-US" sz="1200" spc="-1" strike="noStrike">
                <a:solidFill>
                  <a:schemeClr val="dk1"/>
                </a:solidFill>
                <a:latin typeface="+mn-lt"/>
                <a:ea typeface="+mn-ea"/>
              </a:rPr>
              <a:t> </a:t>
            </a:r>
            <a:endParaRPr b="0" lang="en-US" sz="1200" spc="-1" strike="noStrike">
              <a:solidFill>
                <a:srgbClr val="000000"/>
              </a:solidFill>
              <a:latin typeface="Arial"/>
            </a:endParaRPr>
          </a:p>
          <a:p>
            <a:pPr marL="216000" indent="0">
              <a:lnSpc>
                <a:spcPct val="100000"/>
              </a:lnSpc>
              <a:buNone/>
            </a:pPr>
            <a:r>
              <a:rPr b="0" lang="en-US" sz="1200" spc="-1" strike="noStrike">
                <a:solidFill>
                  <a:schemeClr val="dk1"/>
                </a:solidFill>
                <a:latin typeface="+mn-lt"/>
                <a:ea typeface="+mn-ea"/>
              </a:rPr>
              <a:t>To do this, an isolated CPU by the Real-Time Linux kernel, runs the host executable, which, as I said, writes data to shared memory, coordinates the execution of the process in the FPGA, and reads the results. The FPGA does the addition.</a:t>
            </a:r>
            <a:endParaRPr b="0" lang="en-US" sz="1200" spc="-1" strike="noStrike">
              <a:solidFill>
                <a:srgbClr val="000000"/>
              </a:solidFill>
              <a:latin typeface="Arial"/>
            </a:endParaRPr>
          </a:p>
          <a:p>
            <a:pPr marL="216000" indent="0">
              <a:lnSpc>
                <a:spcPct val="100000"/>
              </a:lnSpc>
              <a:buNone/>
            </a:pPr>
            <a:r>
              <a:rPr b="0" lang="en-US" sz="1200" spc="-1" strike="noStrike">
                <a:solidFill>
                  <a:schemeClr val="dk1"/>
                </a:solidFill>
                <a:latin typeface="+mn-lt"/>
                <a:ea typeface="+mn-ea"/>
              </a:rPr>
              <a:t> </a:t>
            </a:r>
            <a:endParaRPr b="0" lang="en-US" sz="1200" spc="-1" strike="noStrike">
              <a:solidFill>
                <a:srgbClr val="000000"/>
              </a:solidFill>
              <a:latin typeface="Arial"/>
            </a:endParaRPr>
          </a:p>
          <a:p>
            <a:pPr marL="216000" indent="0">
              <a:lnSpc>
                <a:spcPct val="100000"/>
              </a:lnSpc>
              <a:buNone/>
            </a:pPr>
            <a:r>
              <a:rPr b="0" lang="en-US" sz="1200" spc="-1" strike="noStrike">
                <a:solidFill>
                  <a:schemeClr val="dk1"/>
                </a:solidFill>
                <a:latin typeface="+mn-lt"/>
                <a:ea typeface="+mn-ea"/>
              </a:rPr>
              <a:t>The size of the vectors is 4096 floating-point numbers.</a:t>
            </a:r>
            <a:endParaRPr b="0" lang="en-US" sz="1200" spc="-1" strike="noStrike">
              <a:solidFill>
                <a:srgbClr val="000000"/>
              </a:solidFill>
              <a:latin typeface="Arial"/>
            </a:endParaRPr>
          </a:p>
          <a:p>
            <a:pPr marL="216000" indent="0">
              <a:lnSpc>
                <a:spcPct val="100000"/>
              </a:lnSpc>
              <a:buNone/>
            </a:pPr>
            <a:r>
              <a:rPr b="0" lang="en-US" sz="1200" spc="-1" strike="noStrike">
                <a:solidFill>
                  <a:schemeClr val="dk1"/>
                </a:solidFill>
                <a:latin typeface="+mn-lt"/>
                <a:ea typeface="+mn-ea"/>
              </a:rPr>
              <a:t> </a:t>
            </a:r>
            <a:endParaRPr b="0" lang="en-US" sz="1200" spc="-1" strike="noStrike">
              <a:solidFill>
                <a:srgbClr val="000000"/>
              </a:solidFill>
              <a:latin typeface="Arial"/>
            </a:endParaRPr>
          </a:p>
          <a:p>
            <a:pPr marL="216000" indent="0">
              <a:lnSpc>
                <a:spcPct val="100000"/>
              </a:lnSpc>
              <a:buNone/>
            </a:pPr>
            <a:r>
              <a:rPr b="0" lang="en-US" sz="1200" spc="-1" strike="noStrike">
                <a:solidFill>
                  <a:schemeClr val="dk1"/>
                </a:solidFill>
                <a:latin typeface="+mn-lt"/>
                <a:ea typeface="+mn-ea"/>
              </a:rPr>
              <a:t>We also develop a vector addition on the CPU to compare results.</a:t>
            </a:r>
            <a:endParaRPr b="0" lang="en-US" sz="1200" spc="-1" strike="noStrike">
              <a:solidFill>
                <a:srgbClr val="000000"/>
              </a:solidFill>
              <a:latin typeface="Arial"/>
            </a:endParaRPr>
          </a:p>
          <a:p>
            <a:pPr marL="216000" indent="0">
              <a:lnSpc>
                <a:spcPct val="100000"/>
              </a:lnSpc>
              <a:buNone/>
            </a:pPr>
            <a:r>
              <a:rPr b="0" lang="en-US" sz="1200" spc="-1" strike="noStrike">
                <a:solidFill>
                  <a:schemeClr val="dk1"/>
                </a:solidFill>
                <a:latin typeface="+mn-lt"/>
                <a:ea typeface="+mn-ea"/>
              </a:rPr>
              <a:t> </a:t>
            </a:r>
            <a:endParaRPr b="0" lang="en-US" sz="1200" spc="-1" strike="noStrike">
              <a:solidFill>
                <a:srgbClr val="000000"/>
              </a:solidFill>
              <a:latin typeface="Arial"/>
            </a:endParaRPr>
          </a:p>
          <a:p>
            <a:pPr marL="216000" indent="0">
              <a:lnSpc>
                <a:spcPct val="100000"/>
              </a:lnSpc>
              <a:buNone/>
            </a:pPr>
            <a:r>
              <a:rPr b="0" lang="en-US" sz="1200" spc="-1" strike="noStrike">
                <a:solidFill>
                  <a:schemeClr val="dk1"/>
                </a:solidFill>
                <a:latin typeface="+mn-lt"/>
                <a:ea typeface="+mn-ea"/>
              </a:rPr>
              <a:t>Function Blocks run continuously. The means and the standard deviations presented in this work were obtained with at least 3000 Function-Blocks executions.</a:t>
            </a:r>
            <a:endParaRPr b="0" lang="en-US" sz="1200" spc="-1" strike="noStrike">
              <a:solidFill>
                <a:srgbClr val="000000"/>
              </a:solidFill>
              <a:latin typeface="Arial"/>
            </a:endParaRPr>
          </a:p>
          <a:p>
            <a:pPr marL="216000" indent="0">
              <a:lnSpc>
                <a:spcPct val="100000"/>
              </a:lnSpc>
              <a:buNone/>
            </a:pPr>
            <a:r>
              <a:rPr b="0" lang="en-US" sz="1200" spc="-1" strike="noStrike">
                <a:solidFill>
                  <a:schemeClr val="dk1"/>
                </a:solidFill>
                <a:latin typeface="+mn-lt"/>
                <a:ea typeface="+mn-ea"/>
              </a:rPr>
              <a:t> </a:t>
            </a:r>
            <a:endParaRPr b="0" lang="en-US" sz="1200" spc="-1" strike="noStrike">
              <a:solidFill>
                <a:srgbClr val="000000"/>
              </a:solidFill>
              <a:latin typeface="Arial"/>
            </a:endParaRPr>
          </a:p>
          <a:p>
            <a:pPr marL="216000" indent="0">
              <a:lnSpc>
                <a:spcPct val="100000"/>
              </a:lnSpc>
              <a:buNone/>
            </a:pPr>
            <a:r>
              <a:rPr b="0" lang="en-US" sz="1200" spc="-1" strike="noStrike">
                <a:solidFill>
                  <a:schemeClr val="dk1"/>
                </a:solidFill>
                <a:latin typeface="+mn-lt"/>
                <a:ea typeface="+mn-ea"/>
              </a:rPr>
              <a:t>As you can see in the first row of the Real-Time Framework Profiler results table, the CPU completes the addition in 35us, while the FPGA takes 208us.</a:t>
            </a:r>
            <a:endParaRPr b="0" lang="en-US" sz="1200" spc="-1" strike="noStrike">
              <a:solidFill>
                <a:srgbClr val="000000"/>
              </a:solidFill>
              <a:latin typeface="Arial"/>
            </a:endParaRPr>
          </a:p>
          <a:p>
            <a:pPr marL="216000" indent="0">
              <a:lnSpc>
                <a:spcPct val="100000"/>
              </a:lnSpc>
              <a:buNone/>
            </a:pPr>
            <a:endParaRPr b="0" lang="en-US" sz="1200" spc="-1" strike="noStrike">
              <a:solidFill>
                <a:srgbClr val="000000"/>
              </a:solidFill>
              <a:latin typeface="Arial"/>
            </a:endParaRPr>
          </a:p>
          <a:p>
            <a:pPr marL="216000" indent="0">
              <a:lnSpc>
                <a:spcPct val="100000"/>
              </a:lnSpc>
              <a:buNone/>
            </a:pPr>
            <a:r>
              <a:rPr b="0" lang="en-US" sz="1200" spc="-1" strike="noStrike">
                <a:solidFill>
                  <a:schemeClr val="dk1"/>
                </a:solidFill>
                <a:latin typeface="+mn-lt"/>
                <a:ea typeface="+mn-ea"/>
              </a:rPr>
              <a:t>So, for this simple process, the CPU is superior.</a:t>
            </a:r>
            <a:endParaRPr b="0" lang="en-US" sz="1200" spc="-1" strike="noStrike">
              <a:solidFill>
                <a:srgbClr val="000000"/>
              </a:solidFill>
              <a:latin typeface="Arial"/>
            </a:endParaRPr>
          </a:p>
          <a:p>
            <a:pPr marL="216000" indent="0">
              <a:lnSpc>
                <a:spcPct val="100000"/>
              </a:lnSpc>
              <a:buNone/>
            </a:pPr>
            <a:r>
              <a:rPr b="0" lang="en-US" sz="1200" spc="-1" strike="noStrike">
                <a:solidFill>
                  <a:schemeClr val="dk1"/>
                </a:solidFill>
                <a:latin typeface="+mn-lt"/>
                <a:ea typeface="+mn-ea"/>
              </a:rPr>
              <a:t> </a:t>
            </a:r>
            <a:endParaRPr b="0" lang="en-US" sz="1200" spc="-1" strike="noStrike">
              <a:solidFill>
                <a:srgbClr val="000000"/>
              </a:solidFill>
              <a:latin typeface="Arial"/>
            </a:endParaRPr>
          </a:p>
          <a:p>
            <a:pPr marL="216000" indent="0">
              <a:lnSpc>
                <a:spcPct val="100000"/>
              </a:lnSpc>
              <a:buNone/>
            </a:pPr>
            <a:r>
              <a:rPr b="0" lang="en-US" sz="1200" spc="-1" strike="noStrike">
                <a:solidFill>
                  <a:schemeClr val="dk1"/>
                </a:solidFill>
                <a:latin typeface="+mn-lt"/>
                <a:ea typeface="+mn-ea"/>
              </a:rPr>
              <a:t>But, if the addition would have to be performed N times, that is, if the process would be more complex, the use of the FPGA starts to make sense.</a:t>
            </a:r>
            <a:endParaRPr b="0" lang="en-US" sz="1200" spc="-1" strike="noStrike">
              <a:solidFill>
                <a:srgbClr val="000000"/>
              </a:solidFill>
              <a:latin typeface="Arial"/>
            </a:endParaRPr>
          </a:p>
          <a:p>
            <a:pPr marL="216000" indent="0">
              <a:lnSpc>
                <a:spcPct val="100000"/>
              </a:lnSpc>
              <a:buNone/>
            </a:pPr>
            <a:r>
              <a:rPr b="0" lang="en-US" sz="1200" spc="-1" strike="noStrike">
                <a:solidFill>
                  <a:schemeClr val="dk1"/>
                </a:solidFill>
                <a:latin typeface="+mn-lt"/>
                <a:ea typeface="+mn-ea"/>
              </a:rPr>
              <a:t> </a:t>
            </a:r>
            <a:endParaRPr b="0" lang="en-US" sz="1200" spc="-1" strike="noStrike">
              <a:solidFill>
                <a:srgbClr val="000000"/>
              </a:solidFill>
              <a:latin typeface="Arial"/>
            </a:endParaRPr>
          </a:p>
          <a:p>
            <a:pPr marL="216000" indent="0">
              <a:lnSpc>
                <a:spcPct val="100000"/>
              </a:lnSpc>
              <a:buNone/>
            </a:pPr>
            <a:r>
              <a:rPr b="0" lang="en-US" sz="1200" spc="-1" strike="noStrike">
                <a:solidFill>
                  <a:schemeClr val="dk1"/>
                </a:solidFill>
                <a:latin typeface="+mn-lt"/>
                <a:ea typeface="+mn-ea"/>
              </a:rPr>
              <a:t>In the subsequent rows of the same table, we can see how the FPGA performs the additions faster than the CPU, as the number of the additions increases.</a:t>
            </a:r>
            <a:endParaRPr b="0" lang="en-US" sz="1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3" name="PlaceHolder 3"/>
          <p:cNvSpPr>
            <a:spLocks noGrp="1"/>
          </p:cNvSpPr>
          <p:nvPr>
            <p:ph type="sldNum" idx="38"/>
          </p:nvPr>
        </p:nvSpPr>
        <p:spPr>
          <a:xfrm>
            <a:off x="4399200" y="9555480"/>
            <a:ext cx="3372480" cy="5022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b">
            <a:noAutofit/>
          </a:bodyPr>
          <a:lstStyle>
            <a:lvl1pPr indent="0" algn="r">
              <a:lnSpc>
                <a:spcPct val="100000"/>
              </a:lnSpc>
              <a:buNone/>
              <a:tabLst>
                <a:tab algn="l" pos="0"/>
              </a:tabLst>
              <a:defRPr b="0" lang="en-US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algn="l" pos="0"/>
              </a:tabLst>
            </a:pPr>
            <a:fld id="{009A01DE-B14C-44E5-86FA-DFA1CDC894A6}" type="slidenum">
              <a:rPr b="0" lang="en-US" sz="1400" spc="-1" strike="noStrike">
                <a:solidFill>
                  <a:srgbClr val="000000"/>
                </a:solidFill>
                <a:latin typeface="Times New Roman"/>
              </a:rPr>
              <a:t>&lt;number&gt;</a:t>
            </a:fld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</p:notes>
</file>

<file path=ppt/notesSlides/notesSlide8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PlaceHolder 1"/>
          <p:cNvSpPr>
            <a:spLocks noGrp="1"/>
          </p:cNvSpPr>
          <p:nvPr>
            <p:ph type="sldImg"/>
          </p:nvPr>
        </p:nvSpPr>
        <p:spPr>
          <a:xfrm>
            <a:off x="533520" y="763560"/>
            <a:ext cx="6703560" cy="3771720"/>
          </a:xfrm>
          <a:prstGeom prst="rect">
            <a:avLst/>
          </a:prstGeom>
          <a:ln w="0">
            <a:noFill/>
          </a:ln>
        </p:spPr>
      </p:sp>
      <p:sp>
        <p:nvSpPr>
          <p:cNvPr id="205" name="PlaceHolder 2"/>
          <p:cNvSpPr>
            <a:spLocks noGrp="1"/>
          </p:cNvSpPr>
          <p:nvPr>
            <p:ph type="body"/>
          </p:nvPr>
        </p:nvSpPr>
        <p:spPr>
          <a:xfrm>
            <a:off x="777240" y="4777560"/>
            <a:ext cx="6217200" cy="4525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marL="216000" indent="0">
              <a:lnSpc>
                <a:spcPct val="100000"/>
              </a:lnSpc>
              <a:buNone/>
            </a:pPr>
            <a:r>
              <a:rPr b="0" lang="en-US" sz="1200" spc="-1" strike="noStrike">
                <a:solidFill>
                  <a:schemeClr val="dk1"/>
                </a:solidFill>
                <a:latin typeface="+mn-lt"/>
                <a:ea typeface="+mn-ea"/>
              </a:rPr>
              <a:t>To see this more clearly, we have used a Matrix Multiplication example.</a:t>
            </a:r>
            <a:endParaRPr b="0" lang="en-US" sz="1200" spc="-1" strike="noStrike">
              <a:solidFill>
                <a:srgbClr val="000000"/>
              </a:solidFill>
              <a:latin typeface="Arial"/>
            </a:endParaRPr>
          </a:p>
          <a:p>
            <a:pPr marL="216000" indent="0">
              <a:lnSpc>
                <a:spcPct val="100000"/>
              </a:lnSpc>
              <a:buNone/>
            </a:pPr>
            <a:r>
              <a:rPr b="0" lang="en-US" sz="1200" spc="-1" strike="noStrike">
                <a:solidFill>
                  <a:schemeClr val="dk1"/>
                </a:solidFill>
                <a:latin typeface="+mn-lt"/>
                <a:ea typeface="+mn-ea"/>
              </a:rPr>
              <a:t> </a:t>
            </a:r>
            <a:endParaRPr b="0" lang="en-US" sz="1200" spc="-1" strike="noStrike">
              <a:solidFill>
                <a:srgbClr val="000000"/>
              </a:solidFill>
              <a:latin typeface="Arial"/>
            </a:endParaRPr>
          </a:p>
          <a:p>
            <a:pPr marL="216000" indent="0">
              <a:lnSpc>
                <a:spcPct val="100000"/>
              </a:lnSpc>
              <a:buNone/>
            </a:pPr>
            <a:r>
              <a:rPr b="0" lang="en-US" sz="1200" spc="-1" strike="noStrike">
                <a:solidFill>
                  <a:schemeClr val="dk1"/>
                </a:solidFill>
                <a:latin typeface="+mn-lt"/>
                <a:ea typeface="+mn-ea"/>
              </a:rPr>
              <a:t>This is a Basic Linear Algebra Subroutine provided by AMD Xilinx that multiplies two matrices and then adds one. Only, C is equal to A per B plus X.</a:t>
            </a:r>
            <a:endParaRPr b="0" lang="en-US" sz="1200" spc="-1" strike="noStrike">
              <a:solidFill>
                <a:srgbClr val="000000"/>
              </a:solidFill>
              <a:latin typeface="Arial"/>
            </a:endParaRPr>
          </a:p>
          <a:p>
            <a:pPr marL="216000" indent="0">
              <a:lnSpc>
                <a:spcPct val="100000"/>
              </a:lnSpc>
              <a:buNone/>
            </a:pPr>
            <a:r>
              <a:rPr b="0" lang="en-US" sz="1200" spc="-1" strike="noStrike">
                <a:solidFill>
                  <a:schemeClr val="dk1"/>
                </a:solidFill>
                <a:latin typeface="+mn-lt"/>
                <a:ea typeface="+mn-ea"/>
              </a:rPr>
              <a:t> </a:t>
            </a:r>
            <a:endParaRPr b="0" lang="en-US" sz="1200" spc="-1" strike="noStrike">
              <a:solidFill>
                <a:srgbClr val="000000"/>
              </a:solidFill>
              <a:latin typeface="Arial"/>
            </a:endParaRPr>
          </a:p>
          <a:p>
            <a:pPr marL="216000" indent="0">
              <a:lnSpc>
                <a:spcPct val="100000"/>
              </a:lnSpc>
              <a:buNone/>
            </a:pPr>
            <a:r>
              <a:rPr b="0" lang="en-US" sz="1200" spc="-1" strike="noStrike">
                <a:solidFill>
                  <a:schemeClr val="dk1"/>
                </a:solidFill>
                <a:latin typeface="+mn-lt"/>
                <a:ea typeface="+mn-ea"/>
              </a:rPr>
              <a:t>And </a:t>
            </a:r>
            <a:r>
              <a:rPr b="0" lang="en-GB" sz="1200" spc="-1" strike="noStrike">
                <a:solidFill>
                  <a:schemeClr val="dk1"/>
                </a:solidFill>
                <a:latin typeface="+mn-lt"/>
                <a:ea typeface="+mn-ea"/>
              </a:rPr>
              <a:t>similarly to the previous example, we also implemented the CPU version of this process to compare results.</a:t>
            </a:r>
            <a:endParaRPr b="0" lang="en-US" sz="1200" spc="-1" strike="noStrike">
              <a:solidFill>
                <a:srgbClr val="000000"/>
              </a:solidFill>
              <a:latin typeface="Arial"/>
            </a:endParaRPr>
          </a:p>
          <a:p>
            <a:pPr marL="216000" indent="0">
              <a:lnSpc>
                <a:spcPct val="100000"/>
              </a:lnSpc>
              <a:buNone/>
            </a:pPr>
            <a:r>
              <a:rPr b="0" lang="en-US" sz="1200" spc="-1" strike="noStrike">
                <a:solidFill>
                  <a:schemeClr val="dk1"/>
                </a:solidFill>
                <a:latin typeface="+mn-lt"/>
                <a:ea typeface="+mn-ea"/>
              </a:rPr>
              <a:t> </a:t>
            </a:r>
            <a:endParaRPr b="0" lang="en-US" sz="1200" spc="-1" strike="noStrike">
              <a:solidFill>
                <a:srgbClr val="000000"/>
              </a:solidFill>
              <a:latin typeface="Arial"/>
            </a:endParaRPr>
          </a:p>
          <a:p>
            <a:pPr marL="216000" indent="0">
              <a:lnSpc>
                <a:spcPct val="100000"/>
              </a:lnSpc>
              <a:buNone/>
            </a:pPr>
            <a:r>
              <a:rPr b="0" lang="en-US" sz="1200" spc="-1" strike="noStrike">
                <a:solidFill>
                  <a:schemeClr val="dk1"/>
                </a:solidFill>
                <a:latin typeface="+mn-lt"/>
                <a:ea typeface="+mn-ea"/>
              </a:rPr>
              <a:t>The results were obtained by processing different sizes of square matrices.</a:t>
            </a:r>
            <a:endParaRPr b="0" lang="en-US" sz="1200" spc="-1" strike="noStrike">
              <a:solidFill>
                <a:srgbClr val="000000"/>
              </a:solidFill>
              <a:latin typeface="Arial"/>
            </a:endParaRPr>
          </a:p>
          <a:p>
            <a:pPr marL="216000" indent="0">
              <a:lnSpc>
                <a:spcPct val="100000"/>
              </a:lnSpc>
              <a:buNone/>
            </a:pPr>
            <a:r>
              <a:rPr b="0" lang="en-US" sz="1200" spc="-1" strike="noStrike">
                <a:solidFill>
                  <a:schemeClr val="dk1"/>
                </a:solidFill>
                <a:latin typeface="+mn-lt"/>
                <a:ea typeface="+mn-ea"/>
              </a:rPr>
              <a:t> </a:t>
            </a:r>
            <a:endParaRPr b="0" lang="en-US" sz="1200" spc="-1" strike="noStrike">
              <a:solidFill>
                <a:srgbClr val="000000"/>
              </a:solidFill>
              <a:latin typeface="Arial"/>
            </a:endParaRPr>
          </a:p>
          <a:p>
            <a:pPr marL="216000" indent="0">
              <a:lnSpc>
                <a:spcPct val="100000"/>
              </a:lnSpc>
              <a:buNone/>
            </a:pPr>
            <a:r>
              <a:rPr b="0" lang="en-US" sz="1200" spc="-1" strike="noStrike">
                <a:solidFill>
                  <a:schemeClr val="dk1"/>
                </a:solidFill>
                <a:latin typeface="+mn-lt"/>
                <a:ea typeface="+mn-ea"/>
              </a:rPr>
              <a:t>If the square matrix size is 64, the FPGA does the process in 130 us while the CPU does it in 250 us. Note that the CPU column is in milliseconds.</a:t>
            </a:r>
            <a:endParaRPr b="0" lang="en-US" sz="1200" spc="-1" strike="noStrike">
              <a:solidFill>
                <a:srgbClr val="000000"/>
              </a:solidFill>
              <a:latin typeface="Arial"/>
            </a:endParaRPr>
          </a:p>
          <a:p>
            <a:pPr marL="216000" indent="0">
              <a:lnSpc>
                <a:spcPct val="100000"/>
              </a:lnSpc>
              <a:buNone/>
            </a:pPr>
            <a:r>
              <a:rPr b="0" lang="en-US" sz="1200" spc="-1" strike="noStrike">
                <a:solidFill>
                  <a:schemeClr val="dk1"/>
                </a:solidFill>
                <a:latin typeface="+mn-lt"/>
                <a:ea typeface="+mn-ea"/>
              </a:rPr>
              <a:t> </a:t>
            </a:r>
            <a:endParaRPr b="0" lang="en-US" sz="1200" spc="-1" strike="noStrike">
              <a:solidFill>
                <a:srgbClr val="000000"/>
              </a:solidFill>
              <a:latin typeface="Arial"/>
            </a:endParaRPr>
          </a:p>
          <a:p>
            <a:pPr marL="216000" indent="0">
              <a:lnSpc>
                <a:spcPct val="100000"/>
              </a:lnSpc>
              <a:buNone/>
            </a:pPr>
            <a:r>
              <a:rPr b="0" lang="en-US" sz="1200" spc="-1" strike="noStrike">
                <a:solidFill>
                  <a:schemeClr val="dk1"/>
                </a:solidFill>
                <a:latin typeface="+mn-lt"/>
                <a:ea typeface="+mn-ea"/>
              </a:rPr>
              <a:t>But as the matrix size increases, we see a huge advantage for the FPGA, </a:t>
            </a:r>
            <a:r>
              <a:rPr b="1" lang="en-US" sz="1200" spc="-1" strike="noStrike">
                <a:solidFill>
                  <a:schemeClr val="dk1"/>
                </a:solidFill>
                <a:latin typeface="+mn-lt"/>
                <a:ea typeface="+mn-ea"/>
              </a:rPr>
              <a:t>to the point </a:t>
            </a:r>
            <a:r>
              <a:rPr b="0" lang="en-US" sz="1200" spc="-1" strike="noStrike">
                <a:solidFill>
                  <a:schemeClr val="dk1"/>
                </a:solidFill>
                <a:latin typeface="+mn-lt"/>
                <a:ea typeface="+mn-ea"/>
              </a:rPr>
              <a:t>where the difference is over 1.8 seconds at a size of 1024.</a:t>
            </a:r>
            <a:endParaRPr b="0" lang="en-US" sz="1200" spc="-1" strike="noStrike">
              <a:solidFill>
                <a:srgbClr val="000000"/>
              </a:solidFill>
              <a:latin typeface="Arial"/>
            </a:endParaRPr>
          </a:p>
          <a:p>
            <a:pPr marL="216000" indent="0">
              <a:lnSpc>
                <a:spcPct val="100000"/>
              </a:lnSpc>
              <a:buNone/>
            </a:pPr>
            <a:r>
              <a:rPr b="0" lang="en-US" sz="1200" spc="-1" strike="noStrike">
                <a:solidFill>
                  <a:schemeClr val="dk1"/>
                </a:solidFill>
                <a:latin typeface="+mn-lt"/>
                <a:ea typeface="+mn-ea"/>
              </a:rPr>
              <a:t> </a:t>
            </a:r>
            <a:endParaRPr b="0" lang="en-US" sz="1200" spc="-1" strike="noStrike">
              <a:solidFill>
                <a:srgbClr val="000000"/>
              </a:solidFill>
              <a:latin typeface="Arial"/>
            </a:endParaRPr>
          </a:p>
          <a:p>
            <a:pPr marL="216000" indent="0">
              <a:lnSpc>
                <a:spcPct val="100000"/>
              </a:lnSpc>
              <a:buNone/>
            </a:pPr>
            <a:r>
              <a:rPr b="0" lang="en-US" sz="1200" spc="-1" strike="noStrike">
                <a:solidFill>
                  <a:schemeClr val="dk1"/>
                </a:solidFill>
                <a:latin typeface="+mn-lt"/>
                <a:ea typeface="+mn-ea"/>
              </a:rPr>
              <a:t>On this slide, but also on the previous one, we can see the execution times of the Vitis Analyzer Profiler.</a:t>
            </a:r>
            <a:endParaRPr b="0" lang="en-US" sz="1200" spc="-1" strike="noStrike">
              <a:solidFill>
                <a:srgbClr val="000000"/>
              </a:solidFill>
              <a:latin typeface="Arial"/>
            </a:endParaRPr>
          </a:p>
          <a:p>
            <a:pPr marL="216000" indent="0">
              <a:lnSpc>
                <a:spcPct val="100000"/>
              </a:lnSpc>
              <a:buNone/>
            </a:pPr>
            <a:r>
              <a:rPr b="0" lang="en-US" sz="1200" spc="-1" strike="noStrike">
                <a:solidFill>
                  <a:schemeClr val="dk1"/>
                </a:solidFill>
                <a:latin typeface="+mn-lt"/>
                <a:ea typeface="+mn-ea"/>
              </a:rPr>
              <a:t> </a:t>
            </a:r>
            <a:endParaRPr b="0" lang="en-US" sz="1200" spc="-1" strike="noStrike">
              <a:solidFill>
                <a:srgbClr val="000000"/>
              </a:solidFill>
              <a:latin typeface="Arial"/>
            </a:endParaRPr>
          </a:p>
          <a:p>
            <a:pPr marL="216000" indent="0">
              <a:lnSpc>
                <a:spcPct val="100000"/>
              </a:lnSpc>
              <a:buNone/>
            </a:pPr>
            <a:r>
              <a:rPr b="0" lang="en-US" sz="1200" spc="-1" strike="noStrike">
                <a:solidFill>
                  <a:schemeClr val="dk1"/>
                </a:solidFill>
                <a:latin typeface="+mn-lt"/>
                <a:ea typeface="+mn-ea"/>
              </a:rPr>
              <a:t>Here we have the FPGA kernel execution times and the write and read times from the host to the shared memory.</a:t>
            </a:r>
            <a:endParaRPr b="0" lang="en-US" sz="1200" spc="-1" strike="noStrike">
              <a:solidFill>
                <a:srgbClr val="000000"/>
              </a:solidFill>
              <a:latin typeface="Arial"/>
            </a:endParaRPr>
          </a:p>
          <a:p>
            <a:pPr marL="216000" indent="0">
              <a:lnSpc>
                <a:spcPct val="100000"/>
              </a:lnSpc>
              <a:buNone/>
            </a:pPr>
            <a:r>
              <a:rPr b="0" lang="en-US" sz="1200" spc="-1" strike="noStrike">
                <a:solidFill>
                  <a:schemeClr val="dk1"/>
                </a:solidFill>
                <a:latin typeface="+mn-lt"/>
                <a:ea typeface="+mn-ea"/>
              </a:rPr>
              <a:t> </a:t>
            </a:r>
            <a:endParaRPr b="0" lang="en-US" sz="1200" spc="-1" strike="noStrike">
              <a:solidFill>
                <a:srgbClr val="000000"/>
              </a:solidFill>
              <a:latin typeface="Arial"/>
            </a:endParaRPr>
          </a:p>
          <a:p>
            <a:pPr marL="216000" indent="0">
              <a:lnSpc>
                <a:spcPct val="100000"/>
              </a:lnSpc>
              <a:buNone/>
            </a:pPr>
            <a:r>
              <a:rPr b="0" lang="en-US" sz="1200" spc="-1" strike="noStrike">
                <a:solidFill>
                  <a:schemeClr val="dk1"/>
                </a:solidFill>
                <a:latin typeface="+mn-lt"/>
                <a:ea typeface="+mn-ea"/>
              </a:rPr>
              <a:t>The sum of these times will always be less than the Real-Time Framework Profiler times, but they are approximate.</a:t>
            </a:r>
            <a:endParaRPr b="0" lang="en-US" sz="1200" spc="-1" strike="noStrike">
              <a:solidFill>
                <a:srgbClr val="000000"/>
              </a:solidFill>
              <a:latin typeface="Arial"/>
            </a:endParaRPr>
          </a:p>
          <a:p>
            <a:pPr marL="216000" indent="0">
              <a:lnSpc>
                <a:spcPct val="100000"/>
              </a:lnSpc>
              <a:buNone/>
            </a:pPr>
            <a:r>
              <a:rPr b="0" lang="en-US" sz="1200" spc="-1" strike="noStrike">
                <a:solidFill>
                  <a:schemeClr val="dk1"/>
                </a:solidFill>
                <a:latin typeface="+mn-lt"/>
                <a:ea typeface="+mn-ea"/>
              </a:rPr>
              <a:t> </a:t>
            </a:r>
            <a:endParaRPr b="0" lang="en-US" sz="1200" spc="-1" strike="noStrike">
              <a:solidFill>
                <a:srgbClr val="000000"/>
              </a:solidFill>
              <a:latin typeface="Arial"/>
            </a:endParaRPr>
          </a:p>
          <a:p>
            <a:pPr marL="216000" indent="0">
              <a:lnSpc>
                <a:spcPct val="100000"/>
              </a:lnSpc>
              <a:buNone/>
            </a:pPr>
            <a:r>
              <a:rPr b="0" lang="en-US" sz="1200" spc="-1" strike="noStrike">
                <a:solidFill>
                  <a:schemeClr val="dk1"/>
                </a:solidFill>
                <a:latin typeface="+mn-lt"/>
                <a:ea typeface="+mn-ea"/>
              </a:rPr>
              <a:t>The difference between these times is because the Real-Time Framework Profiler takes additional times into account. These additional times are related to the function block gateways that are required to transfer data between function blocks.</a:t>
            </a:r>
            <a:endParaRPr b="0" lang="en-US" sz="1200" spc="-1" strike="noStrike">
              <a:solidFill>
                <a:srgbClr val="000000"/>
              </a:solidFill>
              <a:latin typeface="Arial"/>
            </a:endParaRPr>
          </a:p>
          <a:p>
            <a:pPr marL="216000" indent="0">
              <a:lnSpc>
                <a:spcPct val="100000"/>
              </a:lnSpc>
              <a:buNone/>
            </a:pPr>
            <a:r>
              <a:rPr b="0" lang="en-US" sz="1200" spc="-1" strike="noStrike">
                <a:solidFill>
                  <a:schemeClr val="dk1"/>
                </a:solidFill>
                <a:latin typeface="+mn-lt"/>
                <a:ea typeface="+mn-ea"/>
              </a:rPr>
              <a:t> </a:t>
            </a:r>
            <a:endParaRPr b="0" lang="en-US" sz="1200" spc="-1" strike="noStrike">
              <a:solidFill>
                <a:srgbClr val="000000"/>
              </a:solidFill>
              <a:latin typeface="Arial"/>
            </a:endParaRPr>
          </a:p>
          <a:p>
            <a:pPr marL="216000" indent="0">
              <a:lnSpc>
                <a:spcPct val="100000"/>
              </a:lnSpc>
              <a:buNone/>
            </a:pPr>
            <a:r>
              <a:rPr b="0" lang="en-US" sz="1200" spc="-1" strike="noStrike">
                <a:solidFill>
                  <a:schemeClr val="dk1"/>
                </a:solidFill>
                <a:latin typeface="+mn-lt"/>
                <a:ea typeface="+mn-ea"/>
              </a:rPr>
              <a:t>Finally, we also present the standard deviation of the results.</a:t>
            </a:r>
            <a:endParaRPr b="0" lang="en-US" sz="1200" spc="-1" strike="noStrike">
              <a:solidFill>
                <a:srgbClr val="000000"/>
              </a:solidFill>
              <a:latin typeface="Arial"/>
            </a:endParaRPr>
          </a:p>
          <a:p>
            <a:pPr marL="216000" indent="0">
              <a:lnSpc>
                <a:spcPct val="100000"/>
              </a:lnSpc>
              <a:buNone/>
            </a:pPr>
            <a:r>
              <a:rPr b="0" lang="en-US" sz="1200" spc="-1" strike="noStrike">
                <a:solidFill>
                  <a:schemeClr val="dk1"/>
                </a:solidFill>
                <a:latin typeface="+mn-lt"/>
                <a:ea typeface="+mn-ea"/>
              </a:rPr>
              <a:t> </a:t>
            </a:r>
            <a:endParaRPr b="0" lang="en-US" sz="1200" spc="-1" strike="noStrike">
              <a:solidFill>
                <a:srgbClr val="000000"/>
              </a:solidFill>
              <a:latin typeface="Arial"/>
            </a:endParaRPr>
          </a:p>
          <a:p>
            <a:pPr marL="216000" indent="0">
              <a:lnSpc>
                <a:spcPct val="100000"/>
              </a:lnSpc>
              <a:buNone/>
            </a:pPr>
            <a:r>
              <a:rPr b="0" lang="en-US" sz="1200" spc="-1" strike="noStrike">
                <a:solidFill>
                  <a:schemeClr val="dk1"/>
                </a:solidFill>
                <a:latin typeface="+mn-lt"/>
                <a:ea typeface="+mn-ea"/>
              </a:rPr>
              <a:t>It is important to mention again that we isolate the CPUs to run the Function Blocks to reduce the undesirable interferences that may increase standard deviation.</a:t>
            </a:r>
            <a:endParaRPr b="0" lang="en-US" sz="1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6" name="PlaceHolder 3"/>
          <p:cNvSpPr>
            <a:spLocks noGrp="1"/>
          </p:cNvSpPr>
          <p:nvPr>
            <p:ph type="sldNum" idx="39"/>
          </p:nvPr>
        </p:nvSpPr>
        <p:spPr>
          <a:xfrm>
            <a:off x="4399200" y="9555480"/>
            <a:ext cx="3372480" cy="5022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b">
            <a:noAutofit/>
          </a:bodyPr>
          <a:lstStyle>
            <a:lvl1pPr indent="0" algn="r">
              <a:lnSpc>
                <a:spcPct val="100000"/>
              </a:lnSpc>
              <a:buNone/>
              <a:tabLst>
                <a:tab algn="l" pos="0"/>
              </a:tabLst>
              <a:defRPr b="0" lang="en-US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algn="l" pos="0"/>
              </a:tabLst>
            </a:pPr>
            <a:fld id="{0D4F5CD2-B568-4E12-B79F-85EA9A8D611E}" type="slidenum">
              <a:rPr b="0" lang="en-US" sz="1400" spc="-1" strike="noStrike">
                <a:solidFill>
                  <a:srgbClr val="000000"/>
                </a:solidFill>
                <a:latin typeface="Times New Roman"/>
              </a:rPr>
              <a:t>&lt;number&gt;</a:t>
            </a:fld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</p:notes>
</file>

<file path=ppt/notesSlides/notesSlide9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PlaceHolder 1"/>
          <p:cNvSpPr>
            <a:spLocks noGrp="1"/>
          </p:cNvSpPr>
          <p:nvPr>
            <p:ph type="sldImg"/>
          </p:nvPr>
        </p:nvSpPr>
        <p:spPr>
          <a:xfrm>
            <a:off x="533520" y="763560"/>
            <a:ext cx="6703560" cy="3771720"/>
          </a:xfrm>
          <a:prstGeom prst="rect">
            <a:avLst/>
          </a:prstGeom>
          <a:ln w="0">
            <a:noFill/>
          </a:ln>
        </p:spPr>
      </p:sp>
      <p:sp>
        <p:nvSpPr>
          <p:cNvPr id="208" name="PlaceHolder 2"/>
          <p:cNvSpPr>
            <a:spLocks noGrp="1"/>
          </p:cNvSpPr>
          <p:nvPr>
            <p:ph type="body"/>
          </p:nvPr>
        </p:nvSpPr>
        <p:spPr>
          <a:xfrm>
            <a:off x="777240" y="4777560"/>
            <a:ext cx="6217200" cy="4525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marL="216000" indent="0">
              <a:lnSpc>
                <a:spcPct val="100000"/>
              </a:lnSpc>
              <a:buNone/>
            </a:pPr>
            <a:r>
              <a:rPr b="0" lang="en-US" sz="1200" spc="-1" strike="noStrike">
                <a:solidFill>
                  <a:schemeClr val="dk1"/>
                </a:solidFill>
                <a:latin typeface="+mn-lt"/>
                <a:ea typeface="+mn-ea"/>
              </a:rPr>
              <a:t>So, we integrate an AMD XILINX hardware acceleration technique in the ITER Real-Time Framework</a:t>
            </a:r>
            <a:endParaRPr b="0" lang="en-US" sz="1200" spc="-1" strike="noStrike">
              <a:solidFill>
                <a:srgbClr val="000000"/>
              </a:solidFill>
              <a:latin typeface="Arial"/>
            </a:endParaRPr>
          </a:p>
          <a:p>
            <a:pPr marL="216000" indent="0">
              <a:lnSpc>
                <a:spcPct val="100000"/>
              </a:lnSpc>
              <a:buNone/>
            </a:pPr>
            <a:r>
              <a:rPr b="0" lang="en-US" sz="1200" spc="-1" strike="noStrike">
                <a:solidFill>
                  <a:schemeClr val="dk1"/>
                </a:solidFill>
                <a:latin typeface="+mn-lt"/>
                <a:ea typeface="+mn-ea"/>
              </a:rPr>
              <a:t> </a:t>
            </a:r>
            <a:endParaRPr b="0" lang="en-US" sz="1200" spc="-1" strike="noStrike">
              <a:solidFill>
                <a:srgbClr val="000000"/>
              </a:solidFill>
              <a:latin typeface="Arial"/>
            </a:endParaRPr>
          </a:p>
          <a:p>
            <a:pPr marL="216000" indent="0">
              <a:lnSpc>
                <a:spcPct val="100000"/>
              </a:lnSpc>
              <a:buNone/>
            </a:pPr>
            <a:r>
              <a:rPr b="0" lang="en-US" sz="1200" spc="-1" strike="noStrike">
                <a:solidFill>
                  <a:schemeClr val="dk1"/>
                </a:solidFill>
                <a:latin typeface="+mn-lt"/>
                <a:ea typeface="+mn-ea"/>
              </a:rPr>
              <a:t>We test an ITER fast controller configured with an ALVEO U55C and the XILINX runtime using the Red Hat Linux Enterprise:</a:t>
            </a:r>
            <a:endParaRPr b="0" lang="en-US" sz="1200" spc="-1" strike="noStrike">
              <a:solidFill>
                <a:srgbClr val="000000"/>
              </a:solidFill>
              <a:latin typeface="Arial"/>
            </a:endParaRPr>
          </a:p>
          <a:p>
            <a:pPr marL="216000" indent="0">
              <a:lnSpc>
                <a:spcPct val="100000"/>
              </a:lnSpc>
              <a:buNone/>
            </a:pPr>
            <a:r>
              <a:rPr b="0" lang="en-US" sz="1200" spc="-1" strike="noStrike">
                <a:solidFill>
                  <a:schemeClr val="dk1"/>
                </a:solidFill>
                <a:latin typeface="+mn-lt"/>
                <a:ea typeface="+mn-ea"/>
              </a:rPr>
              <a:t> </a:t>
            </a:r>
            <a:endParaRPr b="0" lang="en-US" sz="1200" spc="-1" strike="noStrike">
              <a:solidFill>
                <a:srgbClr val="000000"/>
              </a:solidFill>
              <a:latin typeface="Arial"/>
            </a:endParaRPr>
          </a:p>
          <a:p>
            <a:pPr marL="216000" indent="0">
              <a:lnSpc>
                <a:spcPct val="100000"/>
              </a:lnSpc>
              <a:buNone/>
            </a:pPr>
            <a:r>
              <a:rPr b="0" lang="en-US" sz="1200" spc="-1" strike="noStrike">
                <a:solidFill>
                  <a:schemeClr val="dk1"/>
                </a:solidFill>
                <a:latin typeface="+mn-lt"/>
                <a:ea typeface="+mn-ea"/>
              </a:rPr>
              <a:t>During this process, there were no significant problems with system latency.</a:t>
            </a:r>
            <a:endParaRPr b="0" lang="en-US" sz="1200" spc="-1" strike="noStrike">
              <a:solidFill>
                <a:srgbClr val="000000"/>
              </a:solidFill>
              <a:latin typeface="Arial"/>
            </a:endParaRPr>
          </a:p>
          <a:p>
            <a:pPr marL="216000" indent="0">
              <a:lnSpc>
                <a:spcPct val="100000"/>
              </a:lnSpc>
              <a:buNone/>
            </a:pPr>
            <a:r>
              <a:rPr b="0" lang="en-US" sz="1200" spc="-1" strike="noStrike">
                <a:solidFill>
                  <a:schemeClr val="dk1"/>
                </a:solidFill>
                <a:latin typeface="+mn-lt"/>
                <a:ea typeface="+mn-ea"/>
              </a:rPr>
              <a:t> </a:t>
            </a:r>
            <a:endParaRPr b="0" lang="en-US" sz="1200" spc="-1" strike="noStrike">
              <a:solidFill>
                <a:srgbClr val="000000"/>
              </a:solidFill>
              <a:latin typeface="Arial"/>
            </a:endParaRPr>
          </a:p>
          <a:p>
            <a:pPr marL="216000" indent="0">
              <a:lnSpc>
                <a:spcPct val="100000"/>
              </a:lnSpc>
              <a:buNone/>
            </a:pPr>
            <a:r>
              <a:rPr b="0" lang="en-US" sz="1200" spc="-1" strike="noStrike">
                <a:solidFill>
                  <a:schemeClr val="dk1"/>
                </a:solidFill>
                <a:latin typeface="+mn-lt"/>
                <a:ea typeface="+mn-ea"/>
              </a:rPr>
              <a:t>However, it requires a special configuration of the Linux kernel parameters and isolation of the specific interrupts of the XILINX OpenCL module.</a:t>
            </a:r>
            <a:endParaRPr b="0" lang="en-US" sz="1200" spc="-1" strike="noStrike">
              <a:solidFill>
                <a:srgbClr val="000000"/>
              </a:solidFill>
              <a:latin typeface="Arial"/>
            </a:endParaRPr>
          </a:p>
          <a:p>
            <a:pPr marL="216000" indent="0">
              <a:lnSpc>
                <a:spcPct val="100000"/>
              </a:lnSpc>
              <a:buNone/>
            </a:pPr>
            <a:r>
              <a:rPr b="0" lang="en-US" sz="1200" spc="-1" strike="noStrike">
                <a:solidFill>
                  <a:schemeClr val="dk1"/>
                </a:solidFill>
                <a:latin typeface="+mn-lt"/>
                <a:ea typeface="+mn-ea"/>
              </a:rPr>
              <a:t> </a:t>
            </a:r>
            <a:endParaRPr b="0" lang="en-US" sz="1200" spc="-1" strike="noStrike">
              <a:solidFill>
                <a:srgbClr val="000000"/>
              </a:solidFill>
              <a:latin typeface="Arial"/>
            </a:endParaRPr>
          </a:p>
          <a:p>
            <a:pPr marL="216000" indent="0">
              <a:lnSpc>
                <a:spcPct val="100000"/>
              </a:lnSpc>
              <a:buNone/>
            </a:pPr>
            <a:r>
              <a:rPr b="0" lang="en-US" sz="1200" spc="-1" strike="noStrike">
                <a:solidFill>
                  <a:schemeClr val="dk1"/>
                </a:solidFill>
                <a:latin typeface="+mn-lt"/>
                <a:ea typeface="+mn-ea"/>
              </a:rPr>
              <a:t>We have implemented two applications that show the acceleration obtained using the FPGA:</a:t>
            </a:r>
            <a:endParaRPr b="0" lang="en-US" sz="1200" spc="-1" strike="noStrike">
              <a:solidFill>
                <a:srgbClr val="000000"/>
              </a:solidFill>
              <a:latin typeface="Arial"/>
            </a:endParaRPr>
          </a:p>
          <a:p>
            <a:pPr marL="216000" indent="0">
              <a:lnSpc>
                <a:spcPct val="100000"/>
              </a:lnSpc>
              <a:buNone/>
            </a:pPr>
            <a:r>
              <a:rPr b="0" lang="en-US" sz="1200" spc="-1" strike="noStrike">
                <a:solidFill>
                  <a:schemeClr val="dk1"/>
                </a:solidFill>
                <a:latin typeface="+mn-lt"/>
                <a:ea typeface="+mn-ea"/>
              </a:rPr>
              <a:t> </a:t>
            </a:r>
            <a:endParaRPr b="0" lang="en-US" sz="1200" spc="-1" strike="noStrike">
              <a:solidFill>
                <a:srgbClr val="000000"/>
              </a:solidFill>
              <a:latin typeface="Arial"/>
            </a:endParaRPr>
          </a:p>
          <a:p>
            <a:pPr marL="216000" indent="0">
              <a:lnSpc>
                <a:spcPct val="100000"/>
              </a:lnSpc>
              <a:buNone/>
            </a:pPr>
            <a:r>
              <a:rPr b="0" lang="en-US" sz="1200" spc="-1" strike="noStrike">
                <a:solidFill>
                  <a:schemeClr val="dk1"/>
                </a:solidFill>
                <a:latin typeface="+mn-lt"/>
                <a:ea typeface="+mn-ea"/>
              </a:rPr>
              <a:t>The gain obtained with square matrix multiplication of size 1024 is 98% of the time used by the CPU.</a:t>
            </a:r>
            <a:endParaRPr b="0" lang="en-US" sz="1200" spc="-1" strike="noStrike">
              <a:solidFill>
                <a:srgbClr val="000000"/>
              </a:solidFill>
              <a:latin typeface="Arial"/>
            </a:endParaRPr>
          </a:p>
          <a:p>
            <a:pPr marL="216000" indent="0">
              <a:lnSpc>
                <a:spcPct val="100000"/>
              </a:lnSpc>
              <a:buNone/>
            </a:pPr>
            <a:r>
              <a:rPr b="0" lang="en-US" sz="1200" spc="-1" strike="noStrike">
                <a:solidFill>
                  <a:schemeClr val="dk1"/>
                </a:solidFill>
                <a:latin typeface="+mn-lt"/>
                <a:ea typeface="+mn-ea"/>
              </a:rPr>
              <a:t> </a:t>
            </a:r>
            <a:endParaRPr b="0" lang="en-US" sz="1200" spc="-1" strike="noStrike">
              <a:solidFill>
                <a:srgbClr val="000000"/>
              </a:solidFill>
              <a:latin typeface="Arial"/>
            </a:endParaRPr>
          </a:p>
          <a:p>
            <a:pPr marL="216000" indent="0">
              <a:lnSpc>
                <a:spcPct val="100000"/>
              </a:lnSpc>
              <a:buNone/>
            </a:pPr>
            <a:r>
              <a:rPr b="0" lang="en-US" sz="1200" spc="-1" strike="noStrike">
                <a:solidFill>
                  <a:schemeClr val="dk1"/>
                </a:solidFill>
                <a:latin typeface="+mn-lt"/>
                <a:ea typeface="+mn-ea"/>
              </a:rPr>
              <a:t>Hardware acceleration techniques in Real-Time Framework become more and more important as the complexity of the processes increases.</a:t>
            </a:r>
            <a:endParaRPr b="0" lang="en-US" sz="1200" spc="-1" strike="noStrike">
              <a:solidFill>
                <a:srgbClr val="000000"/>
              </a:solidFill>
              <a:latin typeface="Arial"/>
            </a:endParaRPr>
          </a:p>
          <a:p>
            <a:pPr marL="216000" indent="0">
              <a:lnSpc>
                <a:spcPct val="100000"/>
              </a:lnSpc>
              <a:buNone/>
            </a:pPr>
            <a:endParaRPr b="0" lang="en-US" sz="1200" spc="-1" strike="noStrike">
              <a:solidFill>
                <a:srgbClr val="000000"/>
              </a:solidFill>
              <a:latin typeface="Arial"/>
            </a:endParaRPr>
          </a:p>
          <a:p>
            <a:pPr indent="0" defTabSz="91440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US" sz="1200" spc="-1" strike="noStrike">
                <a:solidFill>
                  <a:schemeClr val="dk1"/>
                </a:solidFill>
                <a:latin typeface="+mn-lt"/>
                <a:ea typeface="+mn-ea"/>
              </a:rPr>
              <a:t>After evaluating the ITER Real-Time Framework, we believe that it could be the standard framework for developing and deploying real-time applications on big science facilities. However, it is important to integrate hardware accelerators within Function Blocks to perform some processes and algorithms.</a:t>
            </a:r>
            <a:endParaRPr b="0" lang="en-US" sz="1200" spc="-1" strike="noStrike">
              <a:solidFill>
                <a:srgbClr val="000000"/>
              </a:solidFill>
              <a:latin typeface="Arial"/>
            </a:endParaRPr>
          </a:p>
          <a:p>
            <a:pPr indent="0" defTabSz="914400">
              <a:lnSpc>
                <a:spcPct val="100000"/>
              </a:lnSpc>
              <a:buNone/>
              <a:tabLst>
                <a:tab algn="l" pos="0"/>
              </a:tabLst>
            </a:pPr>
            <a:endParaRPr b="0" lang="en-US" sz="1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9" name="PlaceHolder 3"/>
          <p:cNvSpPr>
            <a:spLocks noGrp="1"/>
          </p:cNvSpPr>
          <p:nvPr>
            <p:ph type="sldNum" idx="40"/>
          </p:nvPr>
        </p:nvSpPr>
        <p:spPr>
          <a:xfrm>
            <a:off x="4399200" y="9555480"/>
            <a:ext cx="3372480" cy="5022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b">
            <a:noAutofit/>
          </a:bodyPr>
          <a:lstStyle>
            <a:lvl1pPr indent="0" algn="r">
              <a:lnSpc>
                <a:spcPct val="100000"/>
              </a:lnSpc>
              <a:buNone/>
              <a:tabLst>
                <a:tab algn="l" pos="0"/>
              </a:tabLst>
              <a:defRPr b="0" lang="en-US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algn="l" pos="0"/>
              </a:tabLst>
            </a:pPr>
            <a:fld id="{8A32A0C8-DDB2-436F-B92B-935C3E949A94}" type="slidenum">
              <a:rPr b="0" lang="en-US" sz="1400" spc="-1" strike="noStrike">
                <a:solidFill>
                  <a:srgbClr val="000000"/>
                </a:solidFill>
                <a:latin typeface="Times New Roman"/>
              </a:rPr>
              <a:t>&lt;number&gt;</a:t>
            </a:fld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</p:note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0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7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8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9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608760" y="272880"/>
            <a:ext cx="10969560" cy="1143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sldNum" idx="1"/>
          </p:nvPr>
        </p:nvSpPr>
        <p:spPr/>
        <p:txBody>
          <a:bodyPr/>
          <a:p>
            <a:fld id="{5AB86953-AE5E-4436-9A23-00DDD08B0090}" type="slidenum">
              <a:t>&lt;#&gt;</a:t>
            </a:fld>
          </a:p>
        </p:txBody>
      </p:sp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24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25"/>
          </p:nvPr>
        </p:nvSpPr>
        <p:spPr/>
        <p:txBody>
          <a:bodyPr/>
          <a:p>
            <a:fld id="{C63281C5-DBE1-4C81-BE1A-907A7ADD3AC3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23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27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28"/>
          </p:nvPr>
        </p:nvSpPr>
        <p:spPr/>
        <p:txBody>
          <a:bodyPr/>
          <a:p>
            <a:fld id="{1DFAF2DC-8EE4-4627-B84E-9908CB0F979C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26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30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31"/>
          </p:nvPr>
        </p:nvSpPr>
        <p:spPr/>
        <p:txBody>
          <a:bodyPr/>
          <a:p>
            <a:fld id="{EB8AE816-7CB4-436E-987F-AF0930F5DD16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29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3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4"/>
          </p:nvPr>
        </p:nvSpPr>
        <p:spPr/>
        <p:txBody>
          <a:bodyPr/>
          <a:p>
            <a:fld id="{C4044AEE-39BA-485E-B06B-3E38FFF03693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2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6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7"/>
          </p:nvPr>
        </p:nvSpPr>
        <p:spPr/>
        <p:txBody>
          <a:bodyPr/>
          <a:p>
            <a:fld id="{0C254702-82DA-4CAF-A5A9-D71B4B1A5A7B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5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" preserve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PlaceHolder 1"/>
          <p:cNvSpPr>
            <a:spLocks noGrp="1"/>
          </p:cNvSpPr>
          <p:nvPr>
            <p:ph type="title"/>
          </p:nvPr>
        </p:nvSpPr>
        <p:spPr>
          <a:xfrm>
            <a:off x="608760" y="272880"/>
            <a:ext cx="10969560" cy="1143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33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PlaceHolder 1"/>
          <p:cNvSpPr>
            <a:spLocks noGrp="1"/>
          </p:cNvSpPr>
          <p:nvPr>
            <p:ph type="title"/>
          </p:nvPr>
        </p:nvSpPr>
        <p:spPr>
          <a:xfrm>
            <a:off x="608760" y="272880"/>
            <a:ext cx="10969560" cy="1143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44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9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10"/>
          </p:nvPr>
        </p:nvSpPr>
        <p:spPr/>
        <p:txBody>
          <a:bodyPr/>
          <a:p>
            <a:fld id="{590339BC-9F4A-4379-A4C9-F708B633B036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8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1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13"/>
          </p:nvPr>
        </p:nvSpPr>
        <p:spPr/>
        <p:txBody>
          <a:bodyPr/>
          <a:p>
            <a:fld id="{412C2453-FB09-4EEC-9D45-E41A6E4E97FC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11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 type="title"/>
          </p:nvPr>
        </p:nvSpPr>
        <p:spPr>
          <a:xfrm>
            <a:off x="608760" y="272880"/>
            <a:ext cx="10969560" cy="1143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65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66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1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16"/>
          </p:nvPr>
        </p:nvSpPr>
        <p:spPr/>
        <p:txBody>
          <a:bodyPr/>
          <a:p>
            <a:fld id="{3B6EC07B-4143-49E5-AB38-442224D98AAC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14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18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19"/>
          </p:nvPr>
        </p:nvSpPr>
        <p:spPr/>
        <p:txBody>
          <a:bodyPr/>
          <a:p>
            <a:fld id="{6FFBE692-85E9-4F60-B3EF-7036F92A92F0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17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PlaceHolder 1"/>
          <p:cNvSpPr>
            <a:spLocks noGrp="1"/>
          </p:cNvSpPr>
          <p:nvPr>
            <p:ph type="title"/>
          </p:nvPr>
        </p:nvSpPr>
        <p:spPr>
          <a:xfrm>
            <a:off x="608760" y="272880"/>
            <a:ext cx="10969560" cy="1143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2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22"/>
          </p:nvPr>
        </p:nvSpPr>
        <p:spPr/>
        <p:txBody>
          <a:bodyPr/>
          <a:p>
            <a:fld id="{C4108A3C-6A74-4F44-8FD9-79CC113C5AE9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20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slideLayout" Target="../slideLayouts/slideLayout1.xml"/>
</Relationships>
</file>

<file path=ppt/slideMasters/_rels/slideMaster10.xml.rels><?xml version="1.0" encoding="UTF-8"?>
<Relationships xmlns="http://schemas.openxmlformats.org/package/2006/relationships"><Relationship Id="rId1" Type="http://schemas.openxmlformats.org/officeDocument/2006/relationships/theme" Target="../theme/theme10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slideLayout" Target="../slideLayouts/slideLayout10.xml"/>
</Relationships>
</file>

<file path=ppt/slideMasters/_rels/slideMaster11.xml.rels><?xml version="1.0" encoding="UTF-8"?>
<Relationships xmlns="http://schemas.openxmlformats.org/package/2006/relationships"><Relationship Id="rId1" Type="http://schemas.openxmlformats.org/officeDocument/2006/relationships/theme" Target="../theme/theme11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slideLayout" Target="../slideLayouts/slideLayout11.xml"/>
</Relationships>
</file>

<file path=ppt/slideMasters/_rels/slideMaster12.xml.rels><?xml version="1.0" encoding="UTF-8"?>
<Relationships xmlns="http://schemas.openxmlformats.org/package/2006/relationships"><Relationship Id="rId1" Type="http://schemas.openxmlformats.org/officeDocument/2006/relationships/theme" Target="../theme/theme12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slideLayout" Target="../slideLayouts/slideLayout2.xml"/>
</Relationships>
</file>

<file path=ppt/slideMasters/_rels/slideMaster3.xml.rels><?xml version="1.0" encoding="UTF-8"?>
<Relationships xmlns="http://schemas.openxmlformats.org/package/2006/relationships"><Relationship Id="rId1" Type="http://schemas.openxmlformats.org/officeDocument/2006/relationships/theme" Target="../theme/theme3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slideLayout" Target="../slideLayouts/slideLayout3.xml"/>
</Relationships>
</file>

<file path=ppt/slideMasters/_rels/slideMaster4.xml.rels><?xml version="1.0" encoding="UTF-8"?>
<Relationships xmlns="http://schemas.openxmlformats.org/package/2006/relationships"><Relationship Id="rId1" Type="http://schemas.openxmlformats.org/officeDocument/2006/relationships/theme" Target="../theme/theme4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slideLayout" Target="../slideLayouts/slideLayout4.xml"/>
</Relationships>
</file>

<file path=ppt/slideMasters/_rels/slideMaster5.xml.rels><?xml version="1.0" encoding="UTF-8"?>
<Relationships xmlns="http://schemas.openxmlformats.org/package/2006/relationships"><Relationship Id="rId1" Type="http://schemas.openxmlformats.org/officeDocument/2006/relationships/theme" Target="../theme/theme5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slideLayout" Target="../slideLayouts/slideLayout5.xml"/>
</Relationships>
</file>

<file path=ppt/slideMasters/_rels/slideMaster6.xml.rels><?xml version="1.0" encoding="UTF-8"?>
<Relationships xmlns="http://schemas.openxmlformats.org/package/2006/relationships"><Relationship Id="rId1" Type="http://schemas.openxmlformats.org/officeDocument/2006/relationships/theme" Target="../theme/theme6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slideLayout" Target="../slideLayouts/slideLayout6.xml"/>
</Relationships>
</file>

<file path=ppt/slideMasters/_rels/slideMaster7.xml.rels><?xml version="1.0" encoding="UTF-8"?>
<Relationships xmlns="http://schemas.openxmlformats.org/package/2006/relationships"><Relationship Id="rId1" Type="http://schemas.openxmlformats.org/officeDocument/2006/relationships/theme" Target="../theme/theme7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slideLayout" Target="../slideLayouts/slideLayout7.xml"/>
</Relationships>
</file>

<file path=ppt/slideMasters/_rels/slideMaster8.xml.rels><?xml version="1.0" encoding="UTF-8"?>
<Relationships xmlns="http://schemas.openxmlformats.org/package/2006/relationships"><Relationship Id="rId1" Type="http://schemas.openxmlformats.org/officeDocument/2006/relationships/theme" Target="../theme/theme8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slideLayout" Target="../slideLayouts/slideLayout8.xml"/>
</Relationships>
</file>

<file path=ppt/slideMasters/_rels/slideMaster9.xml.rels><?xml version="1.0" encoding="UTF-8"?>
<Relationships xmlns="http://schemas.openxmlformats.org/package/2006/relationships"><Relationship Id="rId1" Type="http://schemas.openxmlformats.org/officeDocument/2006/relationships/theme" Target="../theme/theme9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slideLayout" Target="../slideLayouts/slideLayout9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Rectangle 22"/>
          <p:cNvSpPr/>
          <p:nvPr/>
        </p:nvSpPr>
        <p:spPr>
          <a:xfrm>
            <a:off x="-7560" y="6100560"/>
            <a:ext cx="12199320" cy="75708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rgbClr val="ffffff">
                <a:lumMod val="85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r" defTabSz="914400">
              <a:lnSpc>
                <a:spcPct val="100000"/>
              </a:lnSpc>
              <a:tabLst>
                <a:tab algn="l" pos="0"/>
              </a:tabLst>
            </a:pPr>
            <a:endParaRPr b="0" lang="en-US" sz="1400" spc="-1" strike="noStrike">
              <a:solidFill>
                <a:schemeClr val="dk1">
                  <a:lumMod val="50000"/>
                  <a:lumOff val="50000"/>
                </a:schemeClr>
              </a:solidFill>
              <a:latin typeface="Calibri"/>
            </a:endParaRPr>
          </a:p>
        </p:txBody>
      </p:sp>
      <p:pic>
        <p:nvPicPr>
          <p:cNvPr id="1" name="Picture 7" descr=""/>
          <p:cNvPicPr/>
          <p:nvPr/>
        </p:nvPicPr>
        <p:blipFill>
          <a:blip r:embed="rId2"/>
          <a:stretch/>
        </p:blipFill>
        <p:spPr>
          <a:xfrm>
            <a:off x="4320" y="6100560"/>
            <a:ext cx="984240" cy="757080"/>
          </a:xfrm>
          <a:prstGeom prst="rect">
            <a:avLst/>
          </a:prstGeom>
          <a:ln w="0">
            <a:noFill/>
          </a:ln>
        </p:spPr>
      </p:pic>
      <p:pic>
        <p:nvPicPr>
          <p:cNvPr id="2" name="Picture 28" descr=""/>
          <p:cNvPicPr/>
          <p:nvPr/>
        </p:nvPicPr>
        <p:blipFill>
          <a:blip r:embed="rId3"/>
          <a:stretch/>
        </p:blipFill>
        <p:spPr>
          <a:xfrm>
            <a:off x="1011600" y="6118920"/>
            <a:ext cx="2458440" cy="701280"/>
          </a:xfrm>
          <a:prstGeom prst="rect">
            <a:avLst/>
          </a:prstGeom>
          <a:ln w="0">
            <a:noFill/>
          </a:ln>
        </p:spPr>
      </p:pic>
      <p:sp>
        <p:nvSpPr>
          <p:cNvPr id="3" name="TextBox 31"/>
          <p:cNvSpPr/>
          <p:nvPr/>
        </p:nvSpPr>
        <p:spPr>
          <a:xfrm>
            <a:off x="7843680" y="6146640"/>
            <a:ext cx="4370760" cy="3333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 defTabSz="914400">
              <a:lnSpc>
                <a:spcPct val="100000"/>
              </a:lnSpc>
              <a:tabLst>
                <a:tab algn="l" pos="0"/>
              </a:tabLst>
            </a:pPr>
            <a:r>
              <a:rPr b="0" lang="en-US" sz="1600" spc="-1" strike="noStrike">
                <a:solidFill>
                  <a:schemeClr val="dk1">
                    <a:lumMod val="50000"/>
                    <a:lumOff val="50000"/>
                  </a:schemeClr>
                </a:solidFill>
                <a:latin typeface="Calibri"/>
              </a:rPr>
              <a:t>24</a:t>
            </a:r>
            <a:r>
              <a:rPr b="0" lang="en-US" sz="1600" spc="-1" strike="noStrike" baseline="30000">
                <a:solidFill>
                  <a:schemeClr val="dk1">
                    <a:lumMod val="50000"/>
                    <a:lumOff val="50000"/>
                  </a:schemeClr>
                </a:solidFill>
                <a:latin typeface="Calibri"/>
              </a:rPr>
              <a:t>th</a:t>
            </a:r>
            <a:r>
              <a:rPr b="0" lang="en-US" sz="1600" spc="-1" strike="noStrike">
                <a:solidFill>
                  <a:schemeClr val="dk1">
                    <a:lumMod val="50000"/>
                    <a:lumOff val="50000"/>
                  </a:schemeClr>
                </a:solidFill>
                <a:latin typeface="Calibri"/>
              </a:rPr>
              <a:t> IEEE Real Time Conference </a:t>
            </a:r>
            <a:endParaRPr b="0" lang="en-US" sz="1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640" cy="23871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b">
            <a:noAutofit/>
          </a:bodyPr>
          <a:p>
            <a:pPr indent="0" algn="ctr" defTabSz="914400">
              <a:lnSpc>
                <a:spcPct val="90000"/>
              </a:lnSpc>
              <a:buNone/>
            </a:pPr>
            <a:r>
              <a:rPr b="0" lang="en-US" sz="6000" spc="-1" strike="noStrike">
                <a:solidFill>
                  <a:schemeClr val="dk1"/>
                </a:solidFill>
                <a:latin typeface="Calibri Light"/>
              </a:rPr>
              <a:t>Click to edit Master title style</a:t>
            </a:r>
            <a:endParaRPr b="0" lang="en-US" sz="60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sldNum" idx="1"/>
          </p:nvPr>
        </p:nvSpPr>
        <p:spPr>
          <a:xfrm>
            <a:off x="11307960" y="6356520"/>
            <a:ext cx="79992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0" lang="en-US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BDCDBB65-8AD4-4828-8D0E-ECBCDAE0C0F0}" type="slidenum">
              <a:rPr b="0" lang="en-US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rPr>
              <a:t>&lt;number&gt;</a:t>
            </a:fld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4"/>
  </p:sldLayoutIdLst>
</p:sldMaster>
</file>

<file path=ppt/slideMasters/slideMaster10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Rectangle 22"/>
          <p:cNvSpPr/>
          <p:nvPr/>
        </p:nvSpPr>
        <p:spPr>
          <a:xfrm>
            <a:off x="-7560" y="6100560"/>
            <a:ext cx="12199320" cy="75708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rgbClr val="ffffff">
                <a:lumMod val="85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r" defTabSz="914400">
              <a:lnSpc>
                <a:spcPct val="100000"/>
              </a:lnSpc>
              <a:tabLst>
                <a:tab algn="l" pos="0"/>
              </a:tabLst>
            </a:pPr>
            <a:endParaRPr b="0" lang="en-US" sz="1400" spc="-1" strike="noStrike">
              <a:solidFill>
                <a:schemeClr val="dk1">
                  <a:lumMod val="50000"/>
                  <a:lumOff val="50000"/>
                </a:schemeClr>
              </a:solidFill>
              <a:latin typeface="Calibri"/>
            </a:endParaRPr>
          </a:p>
        </p:txBody>
      </p:sp>
      <p:pic>
        <p:nvPicPr>
          <p:cNvPr id="87" name="Picture 7" descr=""/>
          <p:cNvPicPr/>
          <p:nvPr/>
        </p:nvPicPr>
        <p:blipFill>
          <a:blip r:embed="rId2"/>
          <a:stretch/>
        </p:blipFill>
        <p:spPr>
          <a:xfrm>
            <a:off x="4320" y="6100560"/>
            <a:ext cx="984240" cy="757080"/>
          </a:xfrm>
          <a:prstGeom prst="rect">
            <a:avLst/>
          </a:prstGeom>
          <a:ln w="0">
            <a:noFill/>
          </a:ln>
        </p:spPr>
      </p:pic>
      <p:pic>
        <p:nvPicPr>
          <p:cNvPr id="88" name="Picture 28" descr=""/>
          <p:cNvPicPr/>
          <p:nvPr/>
        </p:nvPicPr>
        <p:blipFill>
          <a:blip r:embed="rId3"/>
          <a:stretch/>
        </p:blipFill>
        <p:spPr>
          <a:xfrm>
            <a:off x="1011600" y="6118920"/>
            <a:ext cx="2458440" cy="701280"/>
          </a:xfrm>
          <a:prstGeom prst="rect">
            <a:avLst/>
          </a:prstGeom>
          <a:ln w="0">
            <a:noFill/>
          </a:ln>
        </p:spPr>
      </p:pic>
      <p:sp>
        <p:nvSpPr>
          <p:cNvPr id="89" name="TextBox 31"/>
          <p:cNvSpPr/>
          <p:nvPr/>
        </p:nvSpPr>
        <p:spPr>
          <a:xfrm>
            <a:off x="7843680" y="6146640"/>
            <a:ext cx="4370760" cy="3333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 defTabSz="914400">
              <a:lnSpc>
                <a:spcPct val="100000"/>
              </a:lnSpc>
              <a:tabLst>
                <a:tab algn="l" pos="0"/>
              </a:tabLst>
            </a:pPr>
            <a:r>
              <a:rPr b="0" lang="en-US" sz="1600" spc="-1" strike="noStrike">
                <a:solidFill>
                  <a:schemeClr val="dk1">
                    <a:lumMod val="50000"/>
                    <a:lumOff val="50000"/>
                  </a:schemeClr>
                </a:solidFill>
                <a:latin typeface="Calibri"/>
              </a:rPr>
              <a:t>24</a:t>
            </a:r>
            <a:r>
              <a:rPr b="0" lang="en-US" sz="1600" spc="-1" strike="noStrike" baseline="30000">
                <a:solidFill>
                  <a:schemeClr val="dk1">
                    <a:lumMod val="50000"/>
                    <a:lumOff val="50000"/>
                  </a:schemeClr>
                </a:solidFill>
                <a:latin typeface="Calibri"/>
              </a:rPr>
              <a:t>th</a:t>
            </a:r>
            <a:r>
              <a:rPr b="0" lang="en-US" sz="1600" spc="-1" strike="noStrike">
                <a:solidFill>
                  <a:schemeClr val="dk1">
                    <a:lumMod val="50000"/>
                    <a:lumOff val="50000"/>
                  </a:schemeClr>
                </a:solidFill>
                <a:latin typeface="Calibri"/>
              </a:rPr>
              <a:t> IEEE Real Time Conference </a:t>
            </a:r>
            <a:endParaRPr b="0" lang="en-US" sz="1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0" name="PlaceHolder 1"/>
          <p:cNvSpPr>
            <a:spLocks noGrp="1"/>
          </p:cNvSpPr>
          <p:nvPr>
            <p:ph type="dt" idx="23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lstStyle>
            <a:lvl1pPr indent="0" defTabSz="914400">
              <a:lnSpc>
                <a:spcPct val="100000"/>
              </a:lnSpc>
              <a:buNone/>
              <a:defRPr b="0" lang="en-US" sz="1800" spc="-1" strike="noStrike">
                <a:solidFill>
                  <a:schemeClr val="dk1"/>
                </a:solidFill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b="0" lang="en-US" sz="1800" spc="-1" strike="noStrike">
                <a:solidFill>
                  <a:schemeClr val="dk1"/>
                </a:solidFill>
                <a:latin typeface="Calibri"/>
              </a:rPr>
              <a:t>&lt;date/time&gt;</a:t>
            </a:r>
            <a:endParaRPr b="0" lang="en-US" sz="18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91" name="PlaceHolder 2"/>
          <p:cNvSpPr>
            <a:spLocks noGrp="1"/>
          </p:cNvSpPr>
          <p:nvPr>
            <p:ph type="ftr" idx="24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lstStyle>
            <a:lvl1pPr indent="0" algn="ctr">
              <a:buNone/>
              <a:defRPr b="0" lang="en-US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en-US" sz="1400" spc="-1" strike="noStrike">
                <a:solidFill>
                  <a:srgbClr val="000000"/>
                </a:solidFill>
                <a:latin typeface="Times New Roman"/>
              </a:rPr>
              <a:t>&lt;footer&gt;</a:t>
            </a:r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92" name="PlaceHolder 3"/>
          <p:cNvSpPr>
            <a:spLocks noGrp="1"/>
          </p:cNvSpPr>
          <p:nvPr>
            <p:ph type="sldNum" idx="25"/>
          </p:nvPr>
        </p:nvSpPr>
        <p:spPr>
          <a:xfrm>
            <a:off x="11307960" y="6356520"/>
            <a:ext cx="79992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0" lang="en-US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AFC7CB3D-9B5C-461A-8554-07C01DD5BC31}" type="slidenum">
              <a:rPr b="0" lang="en-US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rPr>
              <a:t>&lt;number&gt;</a:t>
            </a:fld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7" r:id="rId4"/>
  </p:sldLayoutIdLst>
</p:sldMaster>
</file>

<file path=ppt/slideMasters/slideMaster1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Rectangle 22"/>
          <p:cNvSpPr/>
          <p:nvPr/>
        </p:nvSpPr>
        <p:spPr>
          <a:xfrm>
            <a:off x="-7560" y="6100560"/>
            <a:ext cx="12199320" cy="75708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rgbClr val="ffffff">
                <a:lumMod val="85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r" defTabSz="914400">
              <a:lnSpc>
                <a:spcPct val="100000"/>
              </a:lnSpc>
              <a:tabLst>
                <a:tab algn="l" pos="0"/>
              </a:tabLst>
            </a:pPr>
            <a:endParaRPr b="0" lang="en-US" sz="1400" spc="-1" strike="noStrike">
              <a:solidFill>
                <a:schemeClr val="dk1">
                  <a:lumMod val="50000"/>
                  <a:lumOff val="50000"/>
                </a:schemeClr>
              </a:solidFill>
              <a:latin typeface="Calibri"/>
            </a:endParaRPr>
          </a:p>
        </p:txBody>
      </p:sp>
      <p:pic>
        <p:nvPicPr>
          <p:cNvPr id="94" name="Picture 7" descr=""/>
          <p:cNvPicPr/>
          <p:nvPr/>
        </p:nvPicPr>
        <p:blipFill>
          <a:blip r:embed="rId2"/>
          <a:stretch/>
        </p:blipFill>
        <p:spPr>
          <a:xfrm>
            <a:off x="4320" y="6100560"/>
            <a:ext cx="984240" cy="757080"/>
          </a:xfrm>
          <a:prstGeom prst="rect">
            <a:avLst/>
          </a:prstGeom>
          <a:ln w="0">
            <a:noFill/>
          </a:ln>
        </p:spPr>
      </p:pic>
      <p:pic>
        <p:nvPicPr>
          <p:cNvPr id="95" name="Picture 28" descr=""/>
          <p:cNvPicPr/>
          <p:nvPr/>
        </p:nvPicPr>
        <p:blipFill>
          <a:blip r:embed="rId3"/>
          <a:stretch/>
        </p:blipFill>
        <p:spPr>
          <a:xfrm>
            <a:off x="1011600" y="6118920"/>
            <a:ext cx="2458440" cy="701280"/>
          </a:xfrm>
          <a:prstGeom prst="rect">
            <a:avLst/>
          </a:prstGeom>
          <a:ln w="0">
            <a:noFill/>
          </a:ln>
        </p:spPr>
      </p:pic>
      <p:sp>
        <p:nvSpPr>
          <p:cNvPr id="96" name="TextBox 31"/>
          <p:cNvSpPr/>
          <p:nvPr/>
        </p:nvSpPr>
        <p:spPr>
          <a:xfrm>
            <a:off x="7843680" y="6146640"/>
            <a:ext cx="4370760" cy="3333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 defTabSz="914400">
              <a:lnSpc>
                <a:spcPct val="100000"/>
              </a:lnSpc>
              <a:tabLst>
                <a:tab algn="l" pos="0"/>
              </a:tabLst>
            </a:pPr>
            <a:r>
              <a:rPr b="0" lang="en-US" sz="1600" spc="-1" strike="noStrike">
                <a:solidFill>
                  <a:schemeClr val="dk1">
                    <a:lumMod val="50000"/>
                    <a:lumOff val="50000"/>
                  </a:schemeClr>
                </a:solidFill>
                <a:latin typeface="Calibri"/>
              </a:rPr>
              <a:t>24</a:t>
            </a:r>
            <a:r>
              <a:rPr b="0" lang="en-US" sz="1600" spc="-1" strike="noStrike" baseline="30000">
                <a:solidFill>
                  <a:schemeClr val="dk1">
                    <a:lumMod val="50000"/>
                    <a:lumOff val="50000"/>
                  </a:schemeClr>
                </a:solidFill>
                <a:latin typeface="Calibri"/>
              </a:rPr>
              <a:t>th</a:t>
            </a:r>
            <a:r>
              <a:rPr b="0" lang="en-US" sz="1600" spc="-1" strike="noStrike">
                <a:solidFill>
                  <a:schemeClr val="dk1">
                    <a:lumMod val="50000"/>
                    <a:lumOff val="50000"/>
                  </a:schemeClr>
                </a:solidFill>
                <a:latin typeface="Calibri"/>
              </a:rPr>
              <a:t> IEEE Real Time Conference </a:t>
            </a:r>
            <a:endParaRPr b="0" lang="en-US" sz="1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7" name="PlaceHolder 1"/>
          <p:cNvSpPr>
            <a:spLocks noGrp="1"/>
          </p:cNvSpPr>
          <p:nvPr>
            <p:ph type="title"/>
          </p:nvPr>
        </p:nvSpPr>
        <p:spPr>
          <a:xfrm>
            <a:off x="839880" y="457200"/>
            <a:ext cx="3931920" cy="15998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b">
            <a:noAutofit/>
          </a:bodyPr>
          <a:p>
            <a:pPr indent="0" defTabSz="914400">
              <a:lnSpc>
                <a:spcPct val="90000"/>
              </a:lnSpc>
              <a:buNone/>
            </a:pPr>
            <a:r>
              <a:rPr b="0" lang="en-US" sz="3200" spc="-1" strike="noStrike">
                <a:solidFill>
                  <a:schemeClr val="dk1"/>
                </a:solidFill>
                <a:latin typeface="Calibri Light"/>
              </a:rPr>
              <a:t>Click to edit Master title style</a:t>
            </a:r>
            <a:endParaRPr b="0" lang="en-US" sz="32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98" name="PlaceHolder 2"/>
          <p:cNvSpPr>
            <a:spLocks noGrp="1"/>
          </p:cNvSpPr>
          <p:nvPr>
            <p:ph type="body"/>
          </p:nvPr>
        </p:nvSpPr>
        <p:spPr>
          <a:xfrm>
            <a:off x="5183280" y="987480"/>
            <a:ext cx="6171840" cy="4873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chemeClr val="dk1"/>
                </a:solidFill>
                <a:latin typeface="Calibri"/>
              </a:rPr>
              <a:t>Edit Master text styles</a:t>
            </a:r>
            <a:endParaRPr b="0" lang="en-US" sz="3200" spc="-1" strike="noStrike">
              <a:solidFill>
                <a:schemeClr val="dk1"/>
              </a:solidFill>
              <a:latin typeface="Calibri"/>
            </a:endParaRPr>
          </a:p>
          <a:p>
            <a:pPr lvl="1" marL="6858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chemeClr val="dk1"/>
                </a:solidFill>
                <a:latin typeface="Calibri"/>
              </a:rPr>
              <a:t>Second level</a:t>
            </a:r>
            <a:endParaRPr b="0" lang="en-US" sz="2800" spc="-1" strike="noStrike">
              <a:solidFill>
                <a:schemeClr val="dk1"/>
              </a:solidFill>
              <a:latin typeface="Calibri"/>
            </a:endParaRPr>
          </a:p>
          <a:p>
            <a:pPr lvl="2" marL="11430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chemeClr val="dk1"/>
                </a:solidFill>
                <a:latin typeface="Calibri"/>
              </a:rPr>
              <a:t>Third level</a:t>
            </a:r>
            <a:endParaRPr b="0" lang="en-US" sz="2400" spc="-1" strike="noStrike">
              <a:solidFill>
                <a:schemeClr val="dk1"/>
              </a:solidFill>
              <a:latin typeface="Calibri"/>
            </a:endParaRPr>
          </a:p>
          <a:p>
            <a:pPr lvl="3" marL="16002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chemeClr val="dk1"/>
                </a:solidFill>
                <a:latin typeface="Calibri"/>
              </a:rPr>
              <a:t>Fourth level</a:t>
            </a:r>
            <a:endParaRPr b="0" lang="en-US" sz="2000" spc="-1" strike="noStrike">
              <a:solidFill>
                <a:schemeClr val="dk1"/>
              </a:solidFill>
              <a:latin typeface="Calibri"/>
            </a:endParaRPr>
          </a:p>
          <a:p>
            <a:pPr lvl="4" marL="20574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chemeClr val="dk1"/>
                </a:solidFill>
                <a:latin typeface="Calibri"/>
              </a:rPr>
              <a:t>Fifth level</a:t>
            </a:r>
            <a:endParaRPr b="0" lang="en-US" sz="20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99" name="PlaceHolder 3"/>
          <p:cNvSpPr>
            <a:spLocks noGrp="1"/>
          </p:cNvSpPr>
          <p:nvPr>
            <p:ph type="body"/>
          </p:nvPr>
        </p:nvSpPr>
        <p:spPr>
          <a:xfrm>
            <a:off x="839880" y="2057400"/>
            <a:ext cx="3931920" cy="3811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indent="0" defTabSz="914400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en-US" sz="1600" spc="-1" strike="noStrike">
                <a:solidFill>
                  <a:schemeClr val="dk1"/>
                </a:solidFill>
                <a:latin typeface="Calibri"/>
              </a:rPr>
              <a:t>Edit Master text styles</a:t>
            </a:r>
            <a:endParaRPr b="0" lang="en-US" sz="16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100" name="PlaceHolder 4"/>
          <p:cNvSpPr>
            <a:spLocks noGrp="1"/>
          </p:cNvSpPr>
          <p:nvPr>
            <p:ph type="dt" idx="26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lstStyle>
            <a:lvl1pPr indent="0" defTabSz="914400">
              <a:lnSpc>
                <a:spcPct val="100000"/>
              </a:lnSpc>
              <a:buNone/>
              <a:defRPr b="0" lang="en-US" sz="1800" spc="-1" strike="noStrike">
                <a:solidFill>
                  <a:schemeClr val="dk1"/>
                </a:solidFill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b="0" lang="en-US" sz="1800" spc="-1" strike="noStrike">
                <a:solidFill>
                  <a:schemeClr val="dk1"/>
                </a:solidFill>
                <a:latin typeface="Calibri"/>
              </a:rPr>
              <a:t>&lt;date/time&gt;</a:t>
            </a:r>
            <a:endParaRPr b="0" lang="en-US" sz="18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01" name="PlaceHolder 5"/>
          <p:cNvSpPr>
            <a:spLocks noGrp="1"/>
          </p:cNvSpPr>
          <p:nvPr>
            <p:ph type="ftr" idx="27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lstStyle>
            <a:lvl1pPr indent="0" algn="ctr">
              <a:buNone/>
              <a:defRPr b="0" lang="en-US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en-US" sz="1400" spc="-1" strike="noStrike">
                <a:solidFill>
                  <a:srgbClr val="000000"/>
                </a:solidFill>
                <a:latin typeface="Times New Roman"/>
              </a:rPr>
              <a:t>&lt;footer&gt;</a:t>
            </a:r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02" name="PlaceHolder 6"/>
          <p:cNvSpPr>
            <a:spLocks noGrp="1"/>
          </p:cNvSpPr>
          <p:nvPr>
            <p:ph type="sldNum" idx="28"/>
          </p:nvPr>
        </p:nvSpPr>
        <p:spPr>
          <a:xfrm>
            <a:off x="11307960" y="6356520"/>
            <a:ext cx="79992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0" lang="en-US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B97A4927-7C4B-4086-B0EF-5E4F551B2A62}" type="slidenum">
              <a:rPr b="0" lang="en-US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rPr>
              <a:t>&lt;number&gt;</a:t>
            </a:fld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9" r:id="rId4"/>
  </p:sldLayoutIdLst>
</p:sldMaster>
</file>

<file path=ppt/slideMasters/slideMaster1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Rectangle 22"/>
          <p:cNvSpPr/>
          <p:nvPr/>
        </p:nvSpPr>
        <p:spPr>
          <a:xfrm>
            <a:off x="-7560" y="6100560"/>
            <a:ext cx="12199320" cy="75708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rgbClr val="ffffff">
                <a:lumMod val="85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r" defTabSz="914400">
              <a:lnSpc>
                <a:spcPct val="100000"/>
              </a:lnSpc>
              <a:tabLst>
                <a:tab algn="l" pos="0"/>
              </a:tabLst>
            </a:pPr>
            <a:endParaRPr b="0" lang="en-US" sz="1400" spc="-1" strike="noStrike">
              <a:solidFill>
                <a:schemeClr val="dk1">
                  <a:lumMod val="50000"/>
                  <a:lumOff val="50000"/>
                </a:schemeClr>
              </a:solidFill>
              <a:latin typeface="Calibri"/>
            </a:endParaRPr>
          </a:p>
        </p:txBody>
      </p:sp>
      <p:pic>
        <p:nvPicPr>
          <p:cNvPr id="104" name="Picture 7" descr=""/>
          <p:cNvPicPr/>
          <p:nvPr/>
        </p:nvPicPr>
        <p:blipFill>
          <a:blip r:embed="rId2"/>
          <a:stretch/>
        </p:blipFill>
        <p:spPr>
          <a:xfrm>
            <a:off x="4320" y="6100560"/>
            <a:ext cx="984240" cy="757080"/>
          </a:xfrm>
          <a:prstGeom prst="rect">
            <a:avLst/>
          </a:prstGeom>
          <a:ln w="0">
            <a:noFill/>
          </a:ln>
        </p:spPr>
      </p:pic>
      <p:pic>
        <p:nvPicPr>
          <p:cNvPr id="105" name="Picture 28" descr=""/>
          <p:cNvPicPr/>
          <p:nvPr/>
        </p:nvPicPr>
        <p:blipFill>
          <a:blip r:embed="rId3"/>
          <a:stretch/>
        </p:blipFill>
        <p:spPr>
          <a:xfrm>
            <a:off x="1011600" y="6118920"/>
            <a:ext cx="2458440" cy="701280"/>
          </a:xfrm>
          <a:prstGeom prst="rect">
            <a:avLst/>
          </a:prstGeom>
          <a:ln w="0">
            <a:noFill/>
          </a:ln>
        </p:spPr>
      </p:pic>
      <p:sp>
        <p:nvSpPr>
          <p:cNvPr id="106" name="TextBox 31"/>
          <p:cNvSpPr/>
          <p:nvPr/>
        </p:nvSpPr>
        <p:spPr>
          <a:xfrm>
            <a:off x="7843680" y="6146640"/>
            <a:ext cx="4370760" cy="3333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 defTabSz="914400">
              <a:lnSpc>
                <a:spcPct val="100000"/>
              </a:lnSpc>
              <a:tabLst>
                <a:tab algn="l" pos="0"/>
              </a:tabLst>
            </a:pPr>
            <a:r>
              <a:rPr b="0" lang="en-US" sz="1600" spc="-1" strike="noStrike">
                <a:solidFill>
                  <a:schemeClr val="dk1">
                    <a:lumMod val="50000"/>
                    <a:lumOff val="50000"/>
                  </a:schemeClr>
                </a:solidFill>
                <a:latin typeface="Calibri"/>
              </a:rPr>
              <a:t>24</a:t>
            </a:r>
            <a:r>
              <a:rPr b="0" lang="en-US" sz="1600" spc="-1" strike="noStrike" baseline="30000">
                <a:solidFill>
                  <a:schemeClr val="dk1">
                    <a:lumMod val="50000"/>
                    <a:lumOff val="50000"/>
                  </a:schemeClr>
                </a:solidFill>
                <a:latin typeface="Calibri"/>
              </a:rPr>
              <a:t>th</a:t>
            </a:r>
            <a:r>
              <a:rPr b="0" lang="en-US" sz="1600" spc="-1" strike="noStrike">
                <a:solidFill>
                  <a:schemeClr val="dk1">
                    <a:lumMod val="50000"/>
                    <a:lumOff val="50000"/>
                  </a:schemeClr>
                </a:solidFill>
                <a:latin typeface="Calibri"/>
              </a:rPr>
              <a:t> IEEE Real Time Conference </a:t>
            </a:r>
            <a:endParaRPr b="0" lang="en-US" sz="1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7" name="PlaceHolder 1"/>
          <p:cNvSpPr>
            <a:spLocks noGrp="1"/>
          </p:cNvSpPr>
          <p:nvPr>
            <p:ph type="title"/>
          </p:nvPr>
        </p:nvSpPr>
        <p:spPr>
          <a:xfrm>
            <a:off x="839880" y="457200"/>
            <a:ext cx="3931920" cy="15998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b">
            <a:noAutofit/>
          </a:bodyPr>
          <a:p>
            <a:pPr indent="0" defTabSz="914400">
              <a:lnSpc>
                <a:spcPct val="90000"/>
              </a:lnSpc>
              <a:buNone/>
            </a:pPr>
            <a:r>
              <a:rPr b="0" lang="en-US" sz="3200" spc="-1" strike="noStrike">
                <a:solidFill>
                  <a:schemeClr val="dk1"/>
                </a:solidFill>
                <a:latin typeface="Calibri Light"/>
              </a:rPr>
              <a:t>Click to edit Master title style</a:t>
            </a:r>
            <a:endParaRPr b="0" lang="en-US" sz="32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108" name="PlaceHolder 2"/>
          <p:cNvSpPr>
            <a:spLocks noGrp="1"/>
          </p:cNvSpPr>
          <p:nvPr>
            <p:ph type="body"/>
          </p:nvPr>
        </p:nvSpPr>
        <p:spPr>
          <a:xfrm>
            <a:off x="5183280" y="987480"/>
            <a:ext cx="6171840" cy="48733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 defTabSz="91440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US" sz="3200" spc="-1" strike="noStrike">
                <a:solidFill>
                  <a:schemeClr val="dk1"/>
                </a:solidFill>
                <a:latin typeface="Calibri"/>
              </a:rPr>
              <a:t>Click icon to add picture</a:t>
            </a:r>
            <a:endParaRPr b="0" lang="en-US" sz="32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109" name="PlaceHolder 3"/>
          <p:cNvSpPr>
            <a:spLocks noGrp="1"/>
          </p:cNvSpPr>
          <p:nvPr>
            <p:ph type="body"/>
          </p:nvPr>
        </p:nvSpPr>
        <p:spPr>
          <a:xfrm>
            <a:off x="839880" y="2057400"/>
            <a:ext cx="3931920" cy="3811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indent="0" defTabSz="914400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en-US" sz="1600" spc="-1" strike="noStrike">
                <a:solidFill>
                  <a:schemeClr val="dk1"/>
                </a:solidFill>
                <a:latin typeface="Calibri"/>
              </a:rPr>
              <a:t>Edit Master text styles</a:t>
            </a:r>
            <a:endParaRPr b="0" lang="en-US" sz="16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110" name="PlaceHolder 4"/>
          <p:cNvSpPr>
            <a:spLocks noGrp="1"/>
          </p:cNvSpPr>
          <p:nvPr>
            <p:ph type="dt" idx="29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lstStyle>
            <a:lvl1pPr indent="0" defTabSz="914400">
              <a:lnSpc>
                <a:spcPct val="100000"/>
              </a:lnSpc>
              <a:buNone/>
              <a:defRPr b="0" lang="en-US" sz="1800" spc="-1" strike="noStrike">
                <a:solidFill>
                  <a:schemeClr val="dk1"/>
                </a:solidFill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b="0" lang="en-US" sz="1800" spc="-1" strike="noStrike">
                <a:solidFill>
                  <a:schemeClr val="dk1"/>
                </a:solidFill>
                <a:latin typeface="Calibri"/>
              </a:rPr>
              <a:t>&lt;date/time&gt;</a:t>
            </a:r>
            <a:endParaRPr b="0" lang="en-US" sz="18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11" name="PlaceHolder 5"/>
          <p:cNvSpPr>
            <a:spLocks noGrp="1"/>
          </p:cNvSpPr>
          <p:nvPr>
            <p:ph type="ftr" idx="30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lstStyle>
            <a:lvl1pPr indent="0" algn="ctr">
              <a:buNone/>
              <a:defRPr b="0" lang="en-US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en-US" sz="1400" spc="-1" strike="noStrike">
                <a:solidFill>
                  <a:srgbClr val="000000"/>
                </a:solidFill>
                <a:latin typeface="Times New Roman"/>
              </a:rPr>
              <a:t>&lt;footer&gt;</a:t>
            </a:r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12" name="PlaceHolder 6"/>
          <p:cNvSpPr>
            <a:spLocks noGrp="1"/>
          </p:cNvSpPr>
          <p:nvPr>
            <p:ph type="sldNum" idx="31"/>
          </p:nvPr>
        </p:nvSpPr>
        <p:spPr>
          <a:xfrm>
            <a:off x="11307960" y="6356520"/>
            <a:ext cx="79992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0" lang="en-US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E0A866AF-E45B-47F7-A76C-397D5817CF76}" type="slidenum">
              <a:rPr b="0" lang="en-US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rPr>
              <a:t>&lt;number&gt;</a:t>
            </a:fld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71" r:id="rId4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22"/>
          <p:cNvSpPr/>
          <p:nvPr/>
        </p:nvSpPr>
        <p:spPr>
          <a:xfrm>
            <a:off x="-7560" y="6100560"/>
            <a:ext cx="12199320" cy="75708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rgbClr val="ffffff">
                <a:lumMod val="85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r" defTabSz="914400">
              <a:lnSpc>
                <a:spcPct val="100000"/>
              </a:lnSpc>
              <a:tabLst>
                <a:tab algn="l" pos="0"/>
              </a:tabLst>
            </a:pPr>
            <a:endParaRPr b="0" lang="en-US" sz="1400" spc="-1" strike="noStrike">
              <a:solidFill>
                <a:schemeClr val="dk1">
                  <a:lumMod val="50000"/>
                  <a:lumOff val="50000"/>
                </a:schemeClr>
              </a:solidFill>
              <a:latin typeface="Calibri"/>
            </a:endParaRPr>
          </a:p>
        </p:txBody>
      </p:sp>
      <p:pic>
        <p:nvPicPr>
          <p:cNvPr id="9" name="Picture 7" descr=""/>
          <p:cNvPicPr/>
          <p:nvPr/>
        </p:nvPicPr>
        <p:blipFill>
          <a:blip r:embed="rId2"/>
          <a:stretch/>
        </p:blipFill>
        <p:spPr>
          <a:xfrm>
            <a:off x="4320" y="6100560"/>
            <a:ext cx="984240" cy="757080"/>
          </a:xfrm>
          <a:prstGeom prst="rect">
            <a:avLst/>
          </a:prstGeom>
          <a:ln w="0">
            <a:noFill/>
          </a:ln>
        </p:spPr>
      </p:pic>
      <p:pic>
        <p:nvPicPr>
          <p:cNvPr id="10" name="Picture 28" descr=""/>
          <p:cNvPicPr/>
          <p:nvPr/>
        </p:nvPicPr>
        <p:blipFill>
          <a:blip r:embed="rId3"/>
          <a:stretch/>
        </p:blipFill>
        <p:spPr>
          <a:xfrm>
            <a:off x="1011600" y="6118920"/>
            <a:ext cx="2458440" cy="701280"/>
          </a:xfrm>
          <a:prstGeom prst="rect">
            <a:avLst/>
          </a:prstGeom>
          <a:ln w="0">
            <a:noFill/>
          </a:ln>
        </p:spPr>
      </p:pic>
      <p:sp>
        <p:nvSpPr>
          <p:cNvPr id="11" name="TextBox 31"/>
          <p:cNvSpPr/>
          <p:nvPr/>
        </p:nvSpPr>
        <p:spPr>
          <a:xfrm>
            <a:off x="7843680" y="6146640"/>
            <a:ext cx="4370760" cy="3333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 defTabSz="914400">
              <a:lnSpc>
                <a:spcPct val="100000"/>
              </a:lnSpc>
              <a:tabLst>
                <a:tab algn="l" pos="0"/>
              </a:tabLst>
            </a:pPr>
            <a:r>
              <a:rPr b="0" lang="en-US" sz="1600" spc="-1" strike="noStrike">
                <a:solidFill>
                  <a:schemeClr val="dk1">
                    <a:lumMod val="50000"/>
                    <a:lumOff val="50000"/>
                  </a:schemeClr>
                </a:solidFill>
                <a:latin typeface="Calibri"/>
              </a:rPr>
              <a:t>24</a:t>
            </a:r>
            <a:r>
              <a:rPr b="0" lang="en-US" sz="1600" spc="-1" strike="noStrike" baseline="30000">
                <a:solidFill>
                  <a:schemeClr val="dk1">
                    <a:lumMod val="50000"/>
                    <a:lumOff val="50000"/>
                  </a:schemeClr>
                </a:solidFill>
                <a:latin typeface="Calibri"/>
              </a:rPr>
              <a:t>th</a:t>
            </a:r>
            <a:r>
              <a:rPr b="0" lang="en-US" sz="1600" spc="-1" strike="noStrike">
                <a:solidFill>
                  <a:schemeClr val="dk1">
                    <a:lumMod val="50000"/>
                    <a:lumOff val="50000"/>
                  </a:schemeClr>
                </a:solidFill>
                <a:latin typeface="Calibri"/>
              </a:rPr>
              <a:t> IEEE Real Time Conference </a:t>
            </a:r>
            <a:endParaRPr b="0" lang="en-US" sz="1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282240" y="365040"/>
            <a:ext cx="11536920" cy="7952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defTabSz="914400">
              <a:lnSpc>
                <a:spcPct val="90000"/>
              </a:lnSpc>
              <a:buNone/>
            </a:pPr>
            <a:r>
              <a:rPr b="0" lang="en-US" sz="4400" spc="-1" strike="noStrike">
                <a:solidFill>
                  <a:schemeClr val="dk1"/>
                </a:solidFill>
                <a:latin typeface="Calibri Light"/>
              </a:rPr>
              <a:t>Click to edit Master title style</a:t>
            </a:r>
            <a:endParaRPr b="0" lang="en-US" sz="44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13" name="PlaceHolder 2"/>
          <p:cNvSpPr>
            <a:spLocks noGrp="1"/>
          </p:cNvSpPr>
          <p:nvPr>
            <p:ph type="body"/>
          </p:nvPr>
        </p:nvSpPr>
        <p:spPr>
          <a:xfrm>
            <a:off x="282240" y="1256400"/>
            <a:ext cx="11536920" cy="47397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 vert="eaVert">
            <a:noAutofit/>
          </a:bodyPr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chemeClr val="dk1"/>
                </a:solidFill>
                <a:latin typeface="Calibri"/>
              </a:rPr>
              <a:t>Edit Master text styles</a:t>
            </a:r>
            <a:endParaRPr b="0" lang="en-US" sz="2800" spc="-1" strike="noStrike">
              <a:solidFill>
                <a:schemeClr val="dk1"/>
              </a:solidFill>
              <a:latin typeface="Calibri"/>
            </a:endParaRPr>
          </a:p>
          <a:p>
            <a:pPr lvl="1" marL="6858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chemeClr val="dk1"/>
                </a:solidFill>
                <a:latin typeface="Calibri"/>
              </a:rPr>
              <a:t>Second level</a:t>
            </a:r>
            <a:endParaRPr b="0" lang="en-US" sz="2400" spc="-1" strike="noStrike">
              <a:solidFill>
                <a:schemeClr val="dk1"/>
              </a:solidFill>
              <a:latin typeface="Calibri"/>
            </a:endParaRPr>
          </a:p>
          <a:p>
            <a:pPr lvl="2" marL="11430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chemeClr val="dk1"/>
                </a:solidFill>
                <a:latin typeface="Calibri"/>
              </a:rPr>
              <a:t>Third level</a:t>
            </a:r>
            <a:endParaRPr b="0" lang="en-US" sz="2000" spc="-1" strike="noStrike">
              <a:solidFill>
                <a:schemeClr val="dk1"/>
              </a:solidFill>
              <a:latin typeface="Calibri"/>
            </a:endParaRPr>
          </a:p>
          <a:p>
            <a:pPr lvl="3" marL="16002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1800" spc="-1" strike="noStrike">
                <a:solidFill>
                  <a:schemeClr val="dk1"/>
                </a:solidFill>
                <a:latin typeface="Calibri"/>
              </a:rPr>
              <a:t>Fourth level</a:t>
            </a:r>
            <a:endParaRPr b="0" lang="en-US" sz="1800" spc="-1" strike="noStrike">
              <a:solidFill>
                <a:schemeClr val="dk1"/>
              </a:solidFill>
              <a:latin typeface="Calibri"/>
            </a:endParaRPr>
          </a:p>
          <a:p>
            <a:pPr lvl="4" marL="20574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1800" spc="-1" strike="noStrike">
                <a:solidFill>
                  <a:schemeClr val="dk1"/>
                </a:solidFill>
                <a:latin typeface="Calibri"/>
              </a:rPr>
              <a:t>Fifth level</a:t>
            </a:r>
            <a:endParaRPr b="0" lang="en-US" sz="18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14" name="PlaceHolder 3"/>
          <p:cNvSpPr>
            <a:spLocks noGrp="1"/>
          </p:cNvSpPr>
          <p:nvPr>
            <p:ph type="dt" idx="2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lstStyle>
            <a:lvl1pPr indent="0" defTabSz="914400">
              <a:lnSpc>
                <a:spcPct val="100000"/>
              </a:lnSpc>
              <a:buNone/>
              <a:defRPr b="0" lang="en-US" sz="1800" spc="-1" strike="noStrike">
                <a:solidFill>
                  <a:schemeClr val="dk1"/>
                </a:solidFill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b="0" lang="en-US" sz="1800" spc="-1" strike="noStrike">
                <a:solidFill>
                  <a:schemeClr val="dk1"/>
                </a:solidFill>
                <a:latin typeface="Calibri"/>
              </a:rPr>
              <a:t>&lt;date/time&gt;</a:t>
            </a:r>
            <a:endParaRPr b="0" lang="en-US" sz="18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5" name="PlaceHolder 4"/>
          <p:cNvSpPr>
            <a:spLocks noGrp="1"/>
          </p:cNvSpPr>
          <p:nvPr>
            <p:ph type="ftr" idx="3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lstStyle>
            <a:lvl1pPr indent="0" algn="ctr">
              <a:buNone/>
              <a:defRPr b="0" lang="en-US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en-US" sz="1400" spc="-1" strike="noStrike">
                <a:solidFill>
                  <a:srgbClr val="000000"/>
                </a:solidFill>
                <a:latin typeface="Times New Roman"/>
              </a:rPr>
              <a:t>&lt;footer&gt;</a:t>
            </a:r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6" name="PlaceHolder 5"/>
          <p:cNvSpPr>
            <a:spLocks noGrp="1"/>
          </p:cNvSpPr>
          <p:nvPr>
            <p:ph type="sldNum" idx="4"/>
          </p:nvPr>
        </p:nvSpPr>
        <p:spPr>
          <a:xfrm>
            <a:off x="11307960" y="6356520"/>
            <a:ext cx="79992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0" lang="en-US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6C260337-9E5B-4263-8A59-E04BFA7CC0CA}" type="slidenum">
              <a:rPr b="0" lang="en-US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rPr>
              <a:t>&lt;number&gt;</a:t>
            </a:fld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51" r:id="rId4"/>
  </p:sldLayoutIdLst>
</p:sldMaster>
</file>

<file path=ppt/slideMasters/slideMaster3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22"/>
          <p:cNvSpPr/>
          <p:nvPr/>
        </p:nvSpPr>
        <p:spPr>
          <a:xfrm>
            <a:off x="-7560" y="6100560"/>
            <a:ext cx="12199320" cy="75708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rgbClr val="ffffff">
                <a:lumMod val="85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r" defTabSz="914400">
              <a:lnSpc>
                <a:spcPct val="100000"/>
              </a:lnSpc>
              <a:tabLst>
                <a:tab algn="l" pos="0"/>
              </a:tabLst>
            </a:pPr>
            <a:endParaRPr b="0" lang="en-US" sz="1400" spc="-1" strike="noStrike">
              <a:solidFill>
                <a:schemeClr val="dk1">
                  <a:lumMod val="50000"/>
                  <a:lumOff val="50000"/>
                </a:schemeClr>
              </a:solidFill>
              <a:latin typeface="Calibri"/>
            </a:endParaRPr>
          </a:p>
        </p:txBody>
      </p:sp>
      <p:pic>
        <p:nvPicPr>
          <p:cNvPr id="18" name="Picture 7" descr=""/>
          <p:cNvPicPr/>
          <p:nvPr/>
        </p:nvPicPr>
        <p:blipFill>
          <a:blip r:embed="rId2"/>
          <a:stretch/>
        </p:blipFill>
        <p:spPr>
          <a:xfrm>
            <a:off x="4320" y="6100560"/>
            <a:ext cx="984240" cy="757080"/>
          </a:xfrm>
          <a:prstGeom prst="rect">
            <a:avLst/>
          </a:prstGeom>
          <a:ln w="0">
            <a:noFill/>
          </a:ln>
        </p:spPr>
      </p:pic>
      <p:pic>
        <p:nvPicPr>
          <p:cNvPr id="19" name="Picture 28" descr=""/>
          <p:cNvPicPr/>
          <p:nvPr/>
        </p:nvPicPr>
        <p:blipFill>
          <a:blip r:embed="rId3"/>
          <a:stretch/>
        </p:blipFill>
        <p:spPr>
          <a:xfrm>
            <a:off x="1011600" y="6118920"/>
            <a:ext cx="2458440" cy="701280"/>
          </a:xfrm>
          <a:prstGeom prst="rect">
            <a:avLst/>
          </a:prstGeom>
          <a:ln w="0">
            <a:noFill/>
          </a:ln>
        </p:spPr>
      </p:pic>
      <p:sp>
        <p:nvSpPr>
          <p:cNvPr id="20" name="TextBox 31"/>
          <p:cNvSpPr/>
          <p:nvPr/>
        </p:nvSpPr>
        <p:spPr>
          <a:xfrm>
            <a:off x="7843680" y="6146640"/>
            <a:ext cx="4370760" cy="3333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 defTabSz="914400">
              <a:lnSpc>
                <a:spcPct val="100000"/>
              </a:lnSpc>
              <a:tabLst>
                <a:tab algn="l" pos="0"/>
              </a:tabLst>
            </a:pPr>
            <a:r>
              <a:rPr b="0" lang="en-US" sz="1600" spc="-1" strike="noStrike">
                <a:solidFill>
                  <a:schemeClr val="dk1">
                    <a:lumMod val="50000"/>
                    <a:lumOff val="50000"/>
                  </a:schemeClr>
                </a:solidFill>
                <a:latin typeface="Calibri"/>
              </a:rPr>
              <a:t>24</a:t>
            </a:r>
            <a:r>
              <a:rPr b="0" lang="en-US" sz="1600" spc="-1" strike="noStrike" baseline="30000">
                <a:solidFill>
                  <a:schemeClr val="dk1">
                    <a:lumMod val="50000"/>
                    <a:lumOff val="50000"/>
                  </a:schemeClr>
                </a:solidFill>
                <a:latin typeface="Calibri"/>
              </a:rPr>
              <a:t>th</a:t>
            </a:r>
            <a:r>
              <a:rPr b="0" lang="en-US" sz="1600" spc="-1" strike="noStrike">
                <a:solidFill>
                  <a:schemeClr val="dk1">
                    <a:lumMod val="50000"/>
                    <a:lumOff val="50000"/>
                  </a:schemeClr>
                </a:solidFill>
                <a:latin typeface="Calibri"/>
              </a:rPr>
              <a:t> IEEE Real Time Conference </a:t>
            </a:r>
            <a:endParaRPr b="0" lang="en-US" sz="1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" name="PlaceHolder 1"/>
          <p:cNvSpPr>
            <a:spLocks noGrp="1"/>
          </p:cNvSpPr>
          <p:nvPr>
            <p:ph type="title"/>
          </p:nvPr>
        </p:nvSpPr>
        <p:spPr>
          <a:xfrm>
            <a:off x="8724960" y="365040"/>
            <a:ext cx="2628720" cy="58114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 vert="eaVert">
            <a:noAutofit/>
          </a:bodyPr>
          <a:p>
            <a:pPr indent="0" defTabSz="914400">
              <a:lnSpc>
                <a:spcPct val="90000"/>
              </a:lnSpc>
              <a:buNone/>
            </a:pPr>
            <a:r>
              <a:rPr b="0" lang="en-US" sz="4400" spc="-1" strike="noStrike">
                <a:solidFill>
                  <a:schemeClr val="dk1"/>
                </a:solidFill>
                <a:latin typeface="Calibri Light"/>
              </a:rPr>
              <a:t>Click to edit Master title style</a:t>
            </a:r>
            <a:endParaRPr b="0" lang="en-US" sz="44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22" name="PlaceHolder 2"/>
          <p:cNvSpPr>
            <a:spLocks noGrp="1"/>
          </p:cNvSpPr>
          <p:nvPr>
            <p:ph type="body"/>
          </p:nvPr>
        </p:nvSpPr>
        <p:spPr>
          <a:xfrm>
            <a:off x="838080" y="365040"/>
            <a:ext cx="7733880" cy="58114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 vert="eaVert">
            <a:noAutofit/>
          </a:bodyPr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chemeClr val="dk1"/>
                </a:solidFill>
                <a:latin typeface="Calibri"/>
              </a:rPr>
              <a:t>Edit Master text styles</a:t>
            </a:r>
            <a:endParaRPr b="0" lang="en-US" sz="2800" spc="-1" strike="noStrike">
              <a:solidFill>
                <a:schemeClr val="dk1"/>
              </a:solidFill>
              <a:latin typeface="Calibri"/>
            </a:endParaRPr>
          </a:p>
          <a:p>
            <a:pPr lvl="1" marL="6858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chemeClr val="dk1"/>
                </a:solidFill>
                <a:latin typeface="Calibri"/>
              </a:rPr>
              <a:t>Second level</a:t>
            </a:r>
            <a:endParaRPr b="0" lang="en-US" sz="2400" spc="-1" strike="noStrike">
              <a:solidFill>
                <a:schemeClr val="dk1"/>
              </a:solidFill>
              <a:latin typeface="Calibri"/>
            </a:endParaRPr>
          </a:p>
          <a:p>
            <a:pPr lvl="2" marL="11430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chemeClr val="dk1"/>
                </a:solidFill>
                <a:latin typeface="Calibri"/>
              </a:rPr>
              <a:t>Third level</a:t>
            </a:r>
            <a:endParaRPr b="0" lang="en-US" sz="2000" spc="-1" strike="noStrike">
              <a:solidFill>
                <a:schemeClr val="dk1"/>
              </a:solidFill>
              <a:latin typeface="Calibri"/>
            </a:endParaRPr>
          </a:p>
          <a:p>
            <a:pPr lvl="3" marL="16002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1800" spc="-1" strike="noStrike">
                <a:solidFill>
                  <a:schemeClr val="dk1"/>
                </a:solidFill>
                <a:latin typeface="Calibri"/>
              </a:rPr>
              <a:t>Fourth level</a:t>
            </a:r>
            <a:endParaRPr b="0" lang="en-US" sz="1800" spc="-1" strike="noStrike">
              <a:solidFill>
                <a:schemeClr val="dk1"/>
              </a:solidFill>
              <a:latin typeface="Calibri"/>
            </a:endParaRPr>
          </a:p>
          <a:p>
            <a:pPr lvl="4" marL="20574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1800" spc="-1" strike="noStrike">
                <a:solidFill>
                  <a:schemeClr val="dk1"/>
                </a:solidFill>
                <a:latin typeface="Calibri"/>
              </a:rPr>
              <a:t>Fifth level</a:t>
            </a:r>
            <a:endParaRPr b="0" lang="en-US" sz="18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23" name="PlaceHolder 3"/>
          <p:cNvSpPr>
            <a:spLocks noGrp="1"/>
          </p:cNvSpPr>
          <p:nvPr>
            <p:ph type="dt" idx="5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lstStyle>
            <a:lvl1pPr indent="0" defTabSz="914400">
              <a:lnSpc>
                <a:spcPct val="100000"/>
              </a:lnSpc>
              <a:buNone/>
              <a:defRPr b="0" lang="en-US" sz="1800" spc="-1" strike="noStrike">
                <a:solidFill>
                  <a:schemeClr val="dk1"/>
                </a:solidFill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b="0" lang="en-US" sz="1800" spc="-1" strike="noStrike">
                <a:solidFill>
                  <a:schemeClr val="dk1"/>
                </a:solidFill>
                <a:latin typeface="Calibri"/>
              </a:rPr>
              <a:t>&lt;date/time&gt;</a:t>
            </a:r>
            <a:endParaRPr b="0" lang="en-US" sz="18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24" name="PlaceHolder 4"/>
          <p:cNvSpPr>
            <a:spLocks noGrp="1"/>
          </p:cNvSpPr>
          <p:nvPr>
            <p:ph type="ftr" idx="6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lstStyle>
            <a:lvl1pPr indent="0" algn="ctr">
              <a:buNone/>
              <a:defRPr b="0" lang="en-US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en-US" sz="1400" spc="-1" strike="noStrike">
                <a:solidFill>
                  <a:srgbClr val="000000"/>
                </a:solidFill>
                <a:latin typeface="Times New Roman"/>
              </a:rPr>
              <a:t>&lt;footer&gt;</a:t>
            </a:r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25" name="PlaceHolder 5"/>
          <p:cNvSpPr>
            <a:spLocks noGrp="1"/>
          </p:cNvSpPr>
          <p:nvPr>
            <p:ph type="sldNum" idx="7"/>
          </p:nvPr>
        </p:nvSpPr>
        <p:spPr>
          <a:xfrm>
            <a:off x="11307960" y="6356520"/>
            <a:ext cx="79992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0" lang="en-US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A55D3C9C-6C14-40FC-A45C-FCAE9489D750}" type="slidenum">
              <a:rPr b="0" lang="en-US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rPr>
              <a:t>&lt;number&gt;</a:t>
            </a:fld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53" r:id="rId4"/>
  </p:sldLayoutIdLst>
</p:sldMaster>
</file>

<file path=ppt/slideMasters/slideMaster4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2"/>
          <p:cNvSpPr/>
          <p:nvPr/>
        </p:nvSpPr>
        <p:spPr>
          <a:xfrm>
            <a:off x="-7560" y="6100560"/>
            <a:ext cx="12199320" cy="75708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rgbClr val="ffffff">
                <a:lumMod val="85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r" defTabSz="914400">
              <a:lnSpc>
                <a:spcPct val="100000"/>
              </a:lnSpc>
              <a:tabLst>
                <a:tab algn="l" pos="0"/>
              </a:tabLst>
            </a:pPr>
            <a:endParaRPr b="0" lang="en-US" sz="1400" spc="-1" strike="noStrike">
              <a:solidFill>
                <a:schemeClr val="dk1">
                  <a:lumMod val="50000"/>
                  <a:lumOff val="50000"/>
                </a:schemeClr>
              </a:solidFill>
              <a:latin typeface="Calibri"/>
            </a:endParaRPr>
          </a:p>
        </p:txBody>
      </p:sp>
      <p:pic>
        <p:nvPicPr>
          <p:cNvPr id="27" name="Picture 7" descr=""/>
          <p:cNvPicPr/>
          <p:nvPr/>
        </p:nvPicPr>
        <p:blipFill>
          <a:blip r:embed="rId2"/>
          <a:stretch/>
        </p:blipFill>
        <p:spPr>
          <a:xfrm>
            <a:off x="4320" y="6100560"/>
            <a:ext cx="984240" cy="757080"/>
          </a:xfrm>
          <a:prstGeom prst="rect">
            <a:avLst/>
          </a:prstGeom>
          <a:ln w="0">
            <a:noFill/>
          </a:ln>
        </p:spPr>
      </p:pic>
      <p:pic>
        <p:nvPicPr>
          <p:cNvPr id="28" name="Picture 28" descr=""/>
          <p:cNvPicPr/>
          <p:nvPr/>
        </p:nvPicPr>
        <p:blipFill>
          <a:blip r:embed="rId3"/>
          <a:stretch/>
        </p:blipFill>
        <p:spPr>
          <a:xfrm>
            <a:off x="1011600" y="6118920"/>
            <a:ext cx="2458440" cy="701280"/>
          </a:xfrm>
          <a:prstGeom prst="rect">
            <a:avLst/>
          </a:prstGeom>
          <a:ln w="0">
            <a:noFill/>
          </a:ln>
        </p:spPr>
      </p:pic>
      <p:sp>
        <p:nvSpPr>
          <p:cNvPr id="29" name="TextBox 31"/>
          <p:cNvSpPr/>
          <p:nvPr/>
        </p:nvSpPr>
        <p:spPr>
          <a:xfrm>
            <a:off x="7843680" y="6146640"/>
            <a:ext cx="4370760" cy="3333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 defTabSz="914400">
              <a:lnSpc>
                <a:spcPct val="100000"/>
              </a:lnSpc>
              <a:tabLst>
                <a:tab algn="l" pos="0"/>
              </a:tabLst>
            </a:pPr>
            <a:r>
              <a:rPr b="0" lang="en-US" sz="1600" spc="-1" strike="noStrike">
                <a:solidFill>
                  <a:schemeClr val="dk1">
                    <a:lumMod val="50000"/>
                    <a:lumOff val="50000"/>
                  </a:schemeClr>
                </a:solidFill>
                <a:latin typeface="Calibri"/>
              </a:rPr>
              <a:t>24</a:t>
            </a:r>
            <a:r>
              <a:rPr b="0" lang="en-US" sz="1600" spc="-1" strike="noStrike" baseline="30000">
                <a:solidFill>
                  <a:schemeClr val="dk1">
                    <a:lumMod val="50000"/>
                    <a:lumOff val="50000"/>
                  </a:schemeClr>
                </a:solidFill>
                <a:latin typeface="Calibri"/>
              </a:rPr>
              <a:t>th</a:t>
            </a:r>
            <a:r>
              <a:rPr b="0" lang="en-US" sz="1600" spc="-1" strike="noStrike">
                <a:solidFill>
                  <a:schemeClr val="dk1">
                    <a:lumMod val="50000"/>
                    <a:lumOff val="50000"/>
                  </a:schemeClr>
                </a:solidFill>
                <a:latin typeface="Calibri"/>
              </a:rPr>
              <a:t> IEEE Real Time Conference </a:t>
            </a:r>
            <a:endParaRPr b="0" lang="en-US" sz="1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0" name="PlaceHolder 1"/>
          <p:cNvSpPr>
            <a:spLocks noGrp="1"/>
          </p:cNvSpPr>
          <p:nvPr>
            <p:ph type="title"/>
          </p:nvPr>
        </p:nvSpPr>
        <p:spPr>
          <a:xfrm>
            <a:off x="608760" y="272880"/>
            <a:ext cx="10969560" cy="1143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en-US" sz="4400" spc="-1" strike="noStrike">
                <a:solidFill>
                  <a:schemeClr val="dk1"/>
                </a:solidFill>
                <a:latin typeface="Calibri"/>
              </a:rPr>
              <a:t>Click to edit the title text format</a:t>
            </a:r>
            <a:endParaRPr b="0" lang="en-US" sz="44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31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800" spc="-1" strike="noStrike">
                <a:solidFill>
                  <a:schemeClr val="dk1"/>
                </a:solidFill>
                <a:latin typeface="Calibri"/>
              </a:rPr>
              <a:t>Click to edit the outline text format</a:t>
            </a:r>
            <a:endParaRPr b="0" lang="en-US" sz="2800" spc="-1" strike="noStrike">
              <a:solidFill>
                <a:schemeClr val="dk1"/>
              </a:solidFill>
              <a:latin typeface="Calibri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solidFill>
                  <a:schemeClr val="dk1"/>
                </a:solidFill>
                <a:latin typeface="Calibri"/>
              </a:rPr>
              <a:t>Second Outline Level</a:t>
            </a:r>
            <a:endParaRPr b="0" lang="en-US" sz="2000" spc="-1" strike="noStrike">
              <a:solidFill>
                <a:schemeClr val="dk1"/>
              </a:solidFill>
              <a:latin typeface="Calibri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pc="-1" strike="noStrike">
                <a:solidFill>
                  <a:schemeClr val="dk1"/>
                </a:solidFill>
                <a:latin typeface="Calibri"/>
              </a:rPr>
              <a:t>Third Outline Level</a:t>
            </a:r>
            <a:endParaRPr b="0" lang="en-US" sz="1800" spc="-1" strike="noStrike">
              <a:solidFill>
                <a:schemeClr val="dk1"/>
              </a:solidFill>
              <a:latin typeface="Calibri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1800" spc="-1" strike="noStrike">
                <a:solidFill>
                  <a:schemeClr val="dk1"/>
                </a:solidFill>
                <a:latin typeface="Calibri"/>
              </a:rPr>
              <a:t>Fourth Outline Level</a:t>
            </a:r>
            <a:endParaRPr b="0" lang="en-US" sz="1800" spc="-1" strike="noStrike">
              <a:solidFill>
                <a:schemeClr val="dk1"/>
              </a:solidFill>
              <a:latin typeface="Calibri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chemeClr val="dk1"/>
                </a:solidFill>
                <a:latin typeface="Calibri"/>
              </a:rPr>
              <a:t>Fifth Outline Level</a:t>
            </a:r>
            <a:endParaRPr b="0" lang="en-US" sz="2000" spc="-1" strike="noStrike">
              <a:solidFill>
                <a:schemeClr val="dk1"/>
              </a:solidFill>
              <a:latin typeface="Calibri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chemeClr val="dk1"/>
                </a:solidFill>
                <a:latin typeface="Calibri"/>
              </a:rPr>
              <a:t>Sixth Outline Level</a:t>
            </a:r>
            <a:endParaRPr b="0" lang="en-US" sz="2000" spc="-1" strike="noStrike">
              <a:solidFill>
                <a:schemeClr val="dk1"/>
              </a:solidFill>
              <a:latin typeface="Calibri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chemeClr val="dk1"/>
                </a:solidFill>
                <a:latin typeface="Calibri"/>
              </a:rPr>
              <a:t>Seventh Outline Level</a:t>
            </a:r>
            <a:endParaRPr b="0" lang="en-US" sz="2000" spc="-1" strike="noStrike">
              <a:solidFill>
                <a:schemeClr val="dk1"/>
              </a:solidFill>
              <a:latin typeface="Calibri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55" r:id="rId4"/>
  </p:sldLayoutIdLst>
</p:sldMaster>
</file>

<file path=ppt/slideMasters/slideMaster5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Rectangle 22"/>
          <p:cNvSpPr/>
          <p:nvPr/>
        </p:nvSpPr>
        <p:spPr>
          <a:xfrm>
            <a:off x="-7560" y="6100560"/>
            <a:ext cx="12199320" cy="75708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rgbClr val="ffffff">
                <a:lumMod val="85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r" defTabSz="914400">
              <a:lnSpc>
                <a:spcPct val="100000"/>
              </a:lnSpc>
              <a:tabLst>
                <a:tab algn="l" pos="0"/>
              </a:tabLst>
            </a:pPr>
            <a:endParaRPr b="0" lang="en-US" sz="1400" spc="-1" strike="noStrike">
              <a:solidFill>
                <a:schemeClr val="dk1">
                  <a:lumMod val="50000"/>
                  <a:lumOff val="50000"/>
                </a:schemeClr>
              </a:solidFill>
              <a:latin typeface="Calibri"/>
            </a:endParaRPr>
          </a:p>
        </p:txBody>
      </p:sp>
      <p:pic>
        <p:nvPicPr>
          <p:cNvPr id="35" name="Picture 7" descr=""/>
          <p:cNvPicPr/>
          <p:nvPr/>
        </p:nvPicPr>
        <p:blipFill>
          <a:blip r:embed="rId2"/>
          <a:stretch/>
        </p:blipFill>
        <p:spPr>
          <a:xfrm>
            <a:off x="4320" y="6100560"/>
            <a:ext cx="984240" cy="757080"/>
          </a:xfrm>
          <a:prstGeom prst="rect">
            <a:avLst/>
          </a:prstGeom>
          <a:ln w="0">
            <a:noFill/>
          </a:ln>
        </p:spPr>
      </p:pic>
      <p:pic>
        <p:nvPicPr>
          <p:cNvPr id="36" name="Picture 28" descr=""/>
          <p:cNvPicPr/>
          <p:nvPr/>
        </p:nvPicPr>
        <p:blipFill>
          <a:blip r:embed="rId3"/>
          <a:stretch/>
        </p:blipFill>
        <p:spPr>
          <a:xfrm>
            <a:off x="1011600" y="6118920"/>
            <a:ext cx="2458440" cy="701280"/>
          </a:xfrm>
          <a:prstGeom prst="rect">
            <a:avLst/>
          </a:prstGeom>
          <a:ln w="0">
            <a:noFill/>
          </a:ln>
        </p:spPr>
      </p:pic>
      <p:sp>
        <p:nvSpPr>
          <p:cNvPr id="37" name="TextBox 31"/>
          <p:cNvSpPr/>
          <p:nvPr/>
        </p:nvSpPr>
        <p:spPr>
          <a:xfrm>
            <a:off x="7843680" y="6146640"/>
            <a:ext cx="4370760" cy="3333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 defTabSz="914400">
              <a:lnSpc>
                <a:spcPct val="100000"/>
              </a:lnSpc>
              <a:tabLst>
                <a:tab algn="l" pos="0"/>
              </a:tabLst>
            </a:pPr>
            <a:r>
              <a:rPr b="0" lang="en-US" sz="1600" spc="-1" strike="noStrike">
                <a:solidFill>
                  <a:schemeClr val="dk1">
                    <a:lumMod val="50000"/>
                    <a:lumOff val="50000"/>
                  </a:schemeClr>
                </a:solidFill>
                <a:latin typeface="Calibri"/>
              </a:rPr>
              <a:t>24</a:t>
            </a:r>
            <a:r>
              <a:rPr b="0" lang="en-US" sz="1600" spc="-1" strike="noStrike" baseline="30000">
                <a:solidFill>
                  <a:schemeClr val="dk1">
                    <a:lumMod val="50000"/>
                    <a:lumOff val="50000"/>
                  </a:schemeClr>
                </a:solidFill>
                <a:latin typeface="Calibri"/>
              </a:rPr>
              <a:t>th</a:t>
            </a:r>
            <a:r>
              <a:rPr b="0" lang="en-US" sz="1600" spc="-1" strike="noStrike">
                <a:solidFill>
                  <a:schemeClr val="dk1">
                    <a:lumMod val="50000"/>
                    <a:lumOff val="50000"/>
                  </a:schemeClr>
                </a:solidFill>
                <a:latin typeface="Calibri"/>
              </a:rPr>
              <a:t> IEEE Real Time Conference </a:t>
            </a:r>
            <a:endParaRPr b="0" lang="en-US" sz="1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8" name="PlaceHolder 1"/>
          <p:cNvSpPr>
            <a:spLocks noGrp="1"/>
          </p:cNvSpPr>
          <p:nvPr>
            <p:ph type="body"/>
          </p:nvPr>
        </p:nvSpPr>
        <p:spPr>
          <a:xfrm>
            <a:off x="838080" y="1022760"/>
            <a:ext cx="10515240" cy="499860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chemeClr val="dk1"/>
                </a:solidFill>
                <a:latin typeface="Calibri"/>
              </a:rPr>
              <a:t>Edit Master text styles</a:t>
            </a:r>
            <a:endParaRPr b="0" lang="en-US" sz="2800" spc="-1" strike="noStrike">
              <a:solidFill>
                <a:schemeClr val="dk1"/>
              </a:solidFill>
              <a:latin typeface="Calibri"/>
            </a:endParaRPr>
          </a:p>
          <a:p>
            <a:pPr lvl="1" marL="6858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chemeClr val="dk1"/>
                </a:solidFill>
                <a:latin typeface="Calibri"/>
              </a:rPr>
              <a:t>Second level</a:t>
            </a:r>
            <a:endParaRPr b="0" lang="en-US" sz="2400" spc="-1" strike="noStrike">
              <a:solidFill>
                <a:schemeClr val="dk1"/>
              </a:solidFill>
              <a:latin typeface="Calibri"/>
            </a:endParaRPr>
          </a:p>
          <a:p>
            <a:pPr lvl="2" marL="11430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chemeClr val="dk1"/>
                </a:solidFill>
                <a:latin typeface="Calibri"/>
              </a:rPr>
              <a:t>Third level</a:t>
            </a:r>
            <a:endParaRPr b="0" lang="en-US" sz="2000" spc="-1" strike="noStrike">
              <a:solidFill>
                <a:schemeClr val="dk1"/>
              </a:solidFill>
              <a:latin typeface="Calibri"/>
            </a:endParaRPr>
          </a:p>
          <a:p>
            <a:pPr lvl="3" marL="16002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1800" spc="-1" strike="noStrike">
                <a:solidFill>
                  <a:schemeClr val="dk1"/>
                </a:solidFill>
                <a:latin typeface="Calibri"/>
              </a:rPr>
              <a:t>Fourth level</a:t>
            </a:r>
            <a:endParaRPr b="0" lang="en-US" sz="1800" spc="-1" strike="noStrike">
              <a:solidFill>
                <a:schemeClr val="dk1"/>
              </a:solidFill>
              <a:latin typeface="Calibri"/>
            </a:endParaRPr>
          </a:p>
          <a:p>
            <a:pPr lvl="4" marL="20574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1800" spc="-1" strike="noStrike">
                <a:solidFill>
                  <a:schemeClr val="dk1"/>
                </a:solidFill>
                <a:latin typeface="Calibri"/>
              </a:rPr>
              <a:t>Fifth level</a:t>
            </a:r>
            <a:endParaRPr b="0" lang="en-US" sz="18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39" name="PlaceHolder 2"/>
          <p:cNvSpPr>
            <a:spLocks noGrp="1"/>
          </p:cNvSpPr>
          <p:nvPr>
            <p:ph type="title"/>
          </p:nvPr>
        </p:nvSpPr>
        <p:spPr>
          <a:xfrm>
            <a:off x="838080" y="136440"/>
            <a:ext cx="10515240" cy="81360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rmAutofit/>
          </a:bodyPr>
          <a:p>
            <a:pPr indent="0" defTabSz="914400">
              <a:lnSpc>
                <a:spcPct val="90000"/>
              </a:lnSpc>
              <a:buNone/>
            </a:pPr>
            <a:r>
              <a:rPr b="0" lang="en-US" sz="4000" spc="-1" strike="noStrike">
                <a:solidFill>
                  <a:schemeClr val="dk1"/>
                </a:solidFill>
                <a:latin typeface="Calibri Light"/>
              </a:rPr>
              <a:t>Click to edit Master title style</a:t>
            </a:r>
            <a:endParaRPr b="0" lang="en-US" sz="40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40" name="PlaceHolder 3"/>
          <p:cNvSpPr>
            <a:spLocks noGrp="1"/>
          </p:cNvSpPr>
          <p:nvPr>
            <p:ph type="dt" idx="8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lstStyle>
            <a:lvl1pPr indent="0" defTabSz="914400">
              <a:lnSpc>
                <a:spcPct val="100000"/>
              </a:lnSpc>
              <a:buNone/>
              <a:defRPr b="0" lang="en-US" sz="1800" spc="-1" strike="noStrike">
                <a:solidFill>
                  <a:schemeClr val="dk1"/>
                </a:solidFill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b="0" lang="en-US" sz="1800" spc="-1" strike="noStrike">
                <a:solidFill>
                  <a:schemeClr val="dk1"/>
                </a:solidFill>
                <a:latin typeface="Calibri"/>
              </a:rPr>
              <a:t>&lt;date/time&gt;</a:t>
            </a:r>
            <a:endParaRPr b="0" lang="en-US" sz="18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1" name="PlaceHolder 4"/>
          <p:cNvSpPr>
            <a:spLocks noGrp="1"/>
          </p:cNvSpPr>
          <p:nvPr>
            <p:ph type="ftr" idx="9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lstStyle>
            <a:lvl1pPr indent="0" algn="ctr">
              <a:buNone/>
              <a:defRPr b="0" lang="en-US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en-US" sz="1400" spc="-1" strike="noStrike">
                <a:solidFill>
                  <a:srgbClr val="000000"/>
                </a:solidFill>
                <a:latin typeface="Times New Roman"/>
              </a:rPr>
              <a:t>&lt;footer&gt;</a:t>
            </a:r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2" name="PlaceHolder 5"/>
          <p:cNvSpPr>
            <a:spLocks noGrp="1"/>
          </p:cNvSpPr>
          <p:nvPr>
            <p:ph type="sldNum" idx="10"/>
          </p:nvPr>
        </p:nvSpPr>
        <p:spPr>
          <a:xfrm>
            <a:off x="11307960" y="6356520"/>
            <a:ext cx="79992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0" lang="en-US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D4C5874C-4135-4AB6-B726-83B00CF7BC08}" type="slidenum">
              <a:rPr b="0" lang="en-US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rPr>
              <a:t>&lt;number&gt;</a:t>
            </a:fld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57" r:id="rId4"/>
  </p:sldLayoutIdLst>
</p:sldMaster>
</file>

<file path=ppt/slideMasters/slideMaster6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Rectangle 22"/>
          <p:cNvSpPr/>
          <p:nvPr/>
        </p:nvSpPr>
        <p:spPr>
          <a:xfrm>
            <a:off x="-7560" y="6100560"/>
            <a:ext cx="12199320" cy="75708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rgbClr val="ffffff">
                <a:lumMod val="85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r" defTabSz="914400">
              <a:lnSpc>
                <a:spcPct val="100000"/>
              </a:lnSpc>
              <a:tabLst>
                <a:tab algn="l" pos="0"/>
              </a:tabLst>
            </a:pPr>
            <a:endParaRPr b="0" lang="en-US" sz="1400" spc="-1" strike="noStrike">
              <a:solidFill>
                <a:schemeClr val="dk1">
                  <a:lumMod val="50000"/>
                  <a:lumOff val="50000"/>
                </a:schemeClr>
              </a:solidFill>
              <a:latin typeface="Calibri"/>
            </a:endParaRPr>
          </a:p>
        </p:txBody>
      </p:sp>
      <p:pic>
        <p:nvPicPr>
          <p:cNvPr id="46" name="Picture 7" descr=""/>
          <p:cNvPicPr/>
          <p:nvPr/>
        </p:nvPicPr>
        <p:blipFill>
          <a:blip r:embed="rId2"/>
          <a:stretch/>
        </p:blipFill>
        <p:spPr>
          <a:xfrm>
            <a:off x="4320" y="6100560"/>
            <a:ext cx="984240" cy="757080"/>
          </a:xfrm>
          <a:prstGeom prst="rect">
            <a:avLst/>
          </a:prstGeom>
          <a:ln w="0">
            <a:noFill/>
          </a:ln>
        </p:spPr>
      </p:pic>
      <p:pic>
        <p:nvPicPr>
          <p:cNvPr id="47" name="Picture 28" descr=""/>
          <p:cNvPicPr/>
          <p:nvPr/>
        </p:nvPicPr>
        <p:blipFill>
          <a:blip r:embed="rId3"/>
          <a:stretch/>
        </p:blipFill>
        <p:spPr>
          <a:xfrm>
            <a:off x="1011600" y="6118920"/>
            <a:ext cx="2458440" cy="701280"/>
          </a:xfrm>
          <a:prstGeom prst="rect">
            <a:avLst/>
          </a:prstGeom>
          <a:ln w="0">
            <a:noFill/>
          </a:ln>
        </p:spPr>
      </p:pic>
      <p:sp>
        <p:nvSpPr>
          <p:cNvPr id="48" name="TextBox 31"/>
          <p:cNvSpPr/>
          <p:nvPr/>
        </p:nvSpPr>
        <p:spPr>
          <a:xfrm>
            <a:off x="7843680" y="6146640"/>
            <a:ext cx="4370760" cy="3333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 defTabSz="914400">
              <a:lnSpc>
                <a:spcPct val="100000"/>
              </a:lnSpc>
              <a:tabLst>
                <a:tab algn="l" pos="0"/>
              </a:tabLst>
            </a:pPr>
            <a:r>
              <a:rPr b="0" lang="en-US" sz="1600" spc="-1" strike="noStrike">
                <a:solidFill>
                  <a:schemeClr val="dk1">
                    <a:lumMod val="50000"/>
                    <a:lumOff val="50000"/>
                  </a:schemeClr>
                </a:solidFill>
                <a:latin typeface="Calibri"/>
              </a:rPr>
              <a:t>24</a:t>
            </a:r>
            <a:r>
              <a:rPr b="0" lang="en-US" sz="1600" spc="-1" strike="noStrike" baseline="30000">
                <a:solidFill>
                  <a:schemeClr val="dk1">
                    <a:lumMod val="50000"/>
                    <a:lumOff val="50000"/>
                  </a:schemeClr>
                </a:solidFill>
                <a:latin typeface="Calibri"/>
              </a:rPr>
              <a:t>th</a:t>
            </a:r>
            <a:r>
              <a:rPr b="0" lang="en-US" sz="1600" spc="-1" strike="noStrike">
                <a:solidFill>
                  <a:schemeClr val="dk1">
                    <a:lumMod val="50000"/>
                    <a:lumOff val="50000"/>
                  </a:schemeClr>
                </a:solidFill>
                <a:latin typeface="Calibri"/>
              </a:rPr>
              <a:t> IEEE Real Time Conference </a:t>
            </a:r>
            <a:endParaRPr b="0" lang="en-US" sz="1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831960" y="1709640"/>
            <a:ext cx="10515240" cy="28522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b">
            <a:noAutofit/>
          </a:bodyPr>
          <a:p>
            <a:pPr indent="0" defTabSz="914400">
              <a:lnSpc>
                <a:spcPct val="90000"/>
              </a:lnSpc>
              <a:buNone/>
            </a:pPr>
            <a:r>
              <a:rPr b="0" lang="en-US" sz="6000" spc="-1" strike="noStrike">
                <a:solidFill>
                  <a:schemeClr val="dk1"/>
                </a:solidFill>
                <a:latin typeface="Calibri Light"/>
              </a:rPr>
              <a:t>Click to edit Master title style</a:t>
            </a:r>
            <a:endParaRPr b="0" lang="en-US" sz="60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50" name="PlaceHolder 2"/>
          <p:cNvSpPr>
            <a:spLocks noGrp="1"/>
          </p:cNvSpPr>
          <p:nvPr>
            <p:ph type="body"/>
          </p:nvPr>
        </p:nvSpPr>
        <p:spPr>
          <a:xfrm>
            <a:off x="831960" y="4589640"/>
            <a:ext cx="10515240" cy="14997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indent="0" defTabSz="914400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en-US" sz="2400" spc="-1" strike="noStrike">
                <a:solidFill>
                  <a:schemeClr val="dk1">
                    <a:tint val="75000"/>
                  </a:schemeClr>
                </a:solidFill>
                <a:latin typeface="Calibri"/>
              </a:rPr>
              <a:t>Edit Master text styles</a:t>
            </a:r>
            <a:endParaRPr b="0" lang="en-US" sz="24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51" name="PlaceHolder 3"/>
          <p:cNvSpPr>
            <a:spLocks noGrp="1"/>
          </p:cNvSpPr>
          <p:nvPr>
            <p:ph type="dt" idx="11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lstStyle>
            <a:lvl1pPr indent="0" defTabSz="914400">
              <a:lnSpc>
                <a:spcPct val="100000"/>
              </a:lnSpc>
              <a:buNone/>
              <a:defRPr b="0" lang="en-US" sz="1800" spc="-1" strike="noStrike">
                <a:solidFill>
                  <a:schemeClr val="dk1"/>
                </a:solidFill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b="0" lang="en-US" sz="1800" spc="-1" strike="noStrike">
                <a:solidFill>
                  <a:schemeClr val="dk1"/>
                </a:solidFill>
                <a:latin typeface="Calibri"/>
              </a:rPr>
              <a:t>&lt;date/time&gt;</a:t>
            </a:r>
            <a:endParaRPr b="0" lang="en-US" sz="18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52" name="PlaceHolder 4"/>
          <p:cNvSpPr>
            <a:spLocks noGrp="1"/>
          </p:cNvSpPr>
          <p:nvPr>
            <p:ph type="ftr" idx="12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lstStyle>
            <a:lvl1pPr indent="0" algn="ctr">
              <a:buNone/>
              <a:defRPr b="0" lang="en-US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en-US" sz="1400" spc="-1" strike="noStrike">
                <a:solidFill>
                  <a:srgbClr val="000000"/>
                </a:solidFill>
                <a:latin typeface="Times New Roman"/>
              </a:rPr>
              <a:t>&lt;footer&gt;</a:t>
            </a:r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53" name="PlaceHolder 5"/>
          <p:cNvSpPr>
            <a:spLocks noGrp="1"/>
          </p:cNvSpPr>
          <p:nvPr>
            <p:ph type="sldNum" idx="13"/>
          </p:nvPr>
        </p:nvSpPr>
        <p:spPr>
          <a:xfrm>
            <a:off x="11307960" y="6356520"/>
            <a:ext cx="79992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0" lang="en-US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54ACA467-429C-4E77-84B9-2B002371D0A1}" type="slidenum">
              <a:rPr b="0" lang="en-US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rPr>
              <a:t>&lt;number&gt;</a:t>
            </a:fld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59" r:id="rId4"/>
  </p:sldLayoutIdLst>
</p:sldMaster>
</file>

<file path=ppt/slideMasters/slideMaster7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Rectangle 22"/>
          <p:cNvSpPr/>
          <p:nvPr/>
        </p:nvSpPr>
        <p:spPr>
          <a:xfrm>
            <a:off x="-7560" y="6100560"/>
            <a:ext cx="12199320" cy="75708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rgbClr val="ffffff">
                <a:lumMod val="85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r" defTabSz="914400">
              <a:lnSpc>
                <a:spcPct val="100000"/>
              </a:lnSpc>
              <a:tabLst>
                <a:tab algn="l" pos="0"/>
              </a:tabLst>
            </a:pPr>
            <a:endParaRPr b="0" lang="en-US" sz="1400" spc="-1" strike="noStrike">
              <a:solidFill>
                <a:schemeClr val="dk1">
                  <a:lumMod val="50000"/>
                  <a:lumOff val="50000"/>
                </a:schemeClr>
              </a:solidFill>
              <a:latin typeface="Calibri"/>
            </a:endParaRPr>
          </a:p>
        </p:txBody>
      </p:sp>
      <p:pic>
        <p:nvPicPr>
          <p:cNvPr id="55" name="Picture 7" descr=""/>
          <p:cNvPicPr/>
          <p:nvPr/>
        </p:nvPicPr>
        <p:blipFill>
          <a:blip r:embed="rId2"/>
          <a:stretch/>
        </p:blipFill>
        <p:spPr>
          <a:xfrm>
            <a:off x="4320" y="6100560"/>
            <a:ext cx="984240" cy="757080"/>
          </a:xfrm>
          <a:prstGeom prst="rect">
            <a:avLst/>
          </a:prstGeom>
          <a:ln w="0">
            <a:noFill/>
          </a:ln>
        </p:spPr>
      </p:pic>
      <p:pic>
        <p:nvPicPr>
          <p:cNvPr id="56" name="Picture 28" descr=""/>
          <p:cNvPicPr/>
          <p:nvPr/>
        </p:nvPicPr>
        <p:blipFill>
          <a:blip r:embed="rId3"/>
          <a:stretch/>
        </p:blipFill>
        <p:spPr>
          <a:xfrm>
            <a:off x="1011600" y="6118920"/>
            <a:ext cx="2458440" cy="701280"/>
          </a:xfrm>
          <a:prstGeom prst="rect">
            <a:avLst/>
          </a:prstGeom>
          <a:ln w="0">
            <a:noFill/>
          </a:ln>
        </p:spPr>
      </p:pic>
      <p:sp>
        <p:nvSpPr>
          <p:cNvPr id="57" name="TextBox 31"/>
          <p:cNvSpPr/>
          <p:nvPr/>
        </p:nvSpPr>
        <p:spPr>
          <a:xfrm>
            <a:off x="7843680" y="6146640"/>
            <a:ext cx="4370760" cy="3333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 defTabSz="914400">
              <a:lnSpc>
                <a:spcPct val="100000"/>
              </a:lnSpc>
              <a:tabLst>
                <a:tab algn="l" pos="0"/>
              </a:tabLst>
            </a:pPr>
            <a:r>
              <a:rPr b="0" lang="en-US" sz="1600" spc="-1" strike="noStrike">
                <a:solidFill>
                  <a:schemeClr val="dk1">
                    <a:lumMod val="50000"/>
                    <a:lumOff val="50000"/>
                  </a:schemeClr>
                </a:solidFill>
                <a:latin typeface="Calibri"/>
              </a:rPr>
              <a:t>24</a:t>
            </a:r>
            <a:r>
              <a:rPr b="0" lang="en-US" sz="1600" spc="-1" strike="noStrike" baseline="30000">
                <a:solidFill>
                  <a:schemeClr val="dk1">
                    <a:lumMod val="50000"/>
                    <a:lumOff val="50000"/>
                  </a:schemeClr>
                </a:solidFill>
                <a:latin typeface="Calibri"/>
              </a:rPr>
              <a:t>th</a:t>
            </a:r>
            <a:r>
              <a:rPr b="0" lang="en-US" sz="1600" spc="-1" strike="noStrike">
                <a:solidFill>
                  <a:schemeClr val="dk1">
                    <a:lumMod val="50000"/>
                    <a:lumOff val="50000"/>
                  </a:schemeClr>
                </a:solidFill>
                <a:latin typeface="Calibri"/>
              </a:rPr>
              <a:t> IEEE Real Time Conference </a:t>
            </a:r>
            <a:endParaRPr b="0" lang="en-US" sz="1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8" name="PlaceHolder 1"/>
          <p:cNvSpPr>
            <a:spLocks noGrp="1"/>
          </p:cNvSpPr>
          <p:nvPr>
            <p:ph type="title"/>
          </p:nvPr>
        </p:nvSpPr>
        <p:spPr>
          <a:xfrm>
            <a:off x="282240" y="365040"/>
            <a:ext cx="11536920" cy="7952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defTabSz="914400">
              <a:lnSpc>
                <a:spcPct val="90000"/>
              </a:lnSpc>
              <a:buNone/>
            </a:pPr>
            <a:r>
              <a:rPr b="0" lang="en-US" sz="4400" spc="-1" strike="noStrike">
                <a:solidFill>
                  <a:schemeClr val="dk1"/>
                </a:solidFill>
                <a:latin typeface="Calibri Light"/>
              </a:rPr>
              <a:t>Click to edit Master title style</a:t>
            </a:r>
            <a:endParaRPr b="0" lang="en-US" sz="44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59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5181120" cy="43509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chemeClr val="dk1"/>
                </a:solidFill>
                <a:latin typeface="Calibri"/>
              </a:rPr>
              <a:t>Edit Master text styles</a:t>
            </a:r>
            <a:endParaRPr b="0" lang="en-US" sz="2800" spc="-1" strike="noStrike">
              <a:solidFill>
                <a:schemeClr val="dk1"/>
              </a:solidFill>
              <a:latin typeface="Calibri"/>
            </a:endParaRPr>
          </a:p>
          <a:p>
            <a:pPr lvl="1" marL="6858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chemeClr val="dk1"/>
                </a:solidFill>
                <a:latin typeface="Calibri"/>
              </a:rPr>
              <a:t>Second level</a:t>
            </a:r>
            <a:endParaRPr b="0" lang="en-US" sz="2400" spc="-1" strike="noStrike">
              <a:solidFill>
                <a:schemeClr val="dk1"/>
              </a:solidFill>
              <a:latin typeface="Calibri"/>
            </a:endParaRPr>
          </a:p>
          <a:p>
            <a:pPr lvl="2" marL="11430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chemeClr val="dk1"/>
                </a:solidFill>
                <a:latin typeface="Calibri"/>
              </a:rPr>
              <a:t>Third level</a:t>
            </a:r>
            <a:endParaRPr b="0" lang="en-US" sz="2000" spc="-1" strike="noStrike">
              <a:solidFill>
                <a:schemeClr val="dk1"/>
              </a:solidFill>
              <a:latin typeface="Calibri"/>
            </a:endParaRPr>
          </a:p>
          <a:p>
            <a:pPr lvl="3" marL="16002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1800" spc="-1" strike="noStrike">
                <a:solidFill>
                  <a:schemeClr val="dk1"/>
                </a:solidFill>
                <a:latin typeface="Calibri"/>
              </a:rPr>
              <a:t>Fourth level</a:t>
            </a:r>
            <a:endParaRPr b="0" lang="en-US" sz="1800" spc="-1" strike="noStrike">
              <a:solidFill>
                <a:schemeClr val="dk1"/>
              </a:solidFill>
              <a:latin typeface="Calibri"/>
            </a:endParaRPr>
          </a:p>
          <a:p>
            <a:pPr lvl="4" marL="20574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1800" spc="-1" strike="noStrike">
                <a:solidFill>
                  <a:schemeClr val="dk1"/>
                </a:solidFill>
                <a:latin typeface="Calibri"/>
              </a:rPr>
              <a:t>Fifth level</a:t>
            </a:r>
            <a:endParaRPr b="0" lang="en-US" sz="18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60" name="PlaceHolder 3"/>
          <p:cNvSpPr>
            <a:spLocks noGrp="1"/>
          </p:cNvSpPr>
          <p:nvPr>
            <p:ph type="body"/>
          </p:nvPr>
        </p:nvSpPr>
        <p:spPr>
          <a:xfrm>
            <a:off x="6172200" y="1825560"/>
            <a:ext cx="5181120" cy="43509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chemeClr val="dk1"/>
                </a:solidFill>
                <a:latin typeface="Calibri"/>
              </a:rPr>
              <a:t>Edit Master text styles</a:t>
            </a:r>
            <a:endParaRPr b="0" lang="en-US" sz="2800" spc="-1" strike="noStrike">
              <a:solidFill>
                <a:schemeClr val="dk1"/>
              </a:solidFill>
              <a:latin typeface="Calibri"/>
            </a:endParaRPr>
          </a:p>
          <a:p>
            <a:pPr lvl="1" marL="6858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chemeClr val="dk1"/>
                </a:solidFill>
                <a:latin typeface="Calibri"/>
              </a:rPr>
              <a:t>Second level</a:t>
            </a:r>
            <a:endParaRPr b="0" lang="en-US" sz="2400" spc="-1" strike="noStrike">
              <a:solidFill>
                <a:schemeClr val="dk1"/>
              </a:solidFill>
              <a:latin typeface="Calibri"/>
            </a:endParaRPr>
          </a:p>
          <a:p>
            <a:pPr lvl="2" marL="11430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chemeClr val="dk1"/>
                </a:solidFill>
                <a:latin typeface="Calibri"/>
              </a:rPr>
              <a:t>Third level</a:t>
            </a:r>
            <a:endParaRPr b="0" lang="en-US" sz="2000" spc="-1" strike="noStrike">
              <a:solidFill>
                <a:schemeClr val="dk1"/>
              </a:solidFill>
              <a:latin typeface="Calibri"/>
            </a:endParaRPr>
          </a:p>
          <a:p>
            <a:pPr lvl="3" marL="16002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1800" spc="-1" strike="noStrike">
                <a:solidFill>
                  <a:schemeClr val="dk1"/>
                </a:solidFill>
                <a:latin typeface="Calibri"/>
              </a:rPr>
              <a:t>Fourth level</a:t>
            </a:r>
            <a:endParaRPr b="0" lang="en-US" sz="1800" spc="-1" strike="noStrike">
              <a:solidFill>
                <a:schemeClr val="dk1"/>
              </a:solidFill>
              <a:latin typeface="Calibri"/>
            </a:endParaRPr>
          </a:p>
          <a:p>
            <a:pPr lvl="4" marL="20574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1800" spc="-1" strike="noStrike">
                <a:solidFill>
                  <a:schemeClr val="dk1"/>
                </a:solidFill>
                <a:latin typeface="Calibri"/>
              </a:rPr>
              <a:t>Fifth level</a:t>
            </a:r>
            <a:endParaRPr b="0" lang="en-US" sz="18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61" name="PlaceHolder 4"/>
          <p:cNvSpPr>
            <a:spLocks noGrp="1"/>
          </p:cNvSpPr>
          <p:nvPr>
            <p:ph type="dt" idx="14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lstStyle>
            <a:lvl1pPr indent="0" defTabSz="914400">
              <a:lnSpc>
                <a:spcPct val="100000"/>
              </a:lnSpc>
              <a:buNone/>
              <a:defRPr b="0" lang="en-US" sz="1800" spc="-1" strike="noStrike">
                <a:solidFill>
                  <a:schemeClr val="dk1"/>
                </a:solidFill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b="0" lang="en-US" sz="1800" spc="-1" strike="noStrike">
                <a:solidFill>
                  <a:schemeClr val="dk1"/>
                </a:solidFill>
                <a:latin typeface="Calibri"/>
              </a:rPr>
              <a:t>&lt;date/time&gt;</a:t>
            </a:r>
            <a:endParaRPr b="0" lang="en-US" sz="18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62" name="PlaceHolder 5"/>
          <p:cNvSpPr>
            <a:spLocks noGrp="1"/>
          </p:cNvSpPr>
          <p:nvPr>
            <p:ph type="ftr" idx="15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lstStyle>
            <a:lvl1pPr indent="0" algn="ctr">
              <a:buNone/>
              <a:defRPr b="0" lang="en-US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en-US" sz="1400" spc="-1" strike="noStrike">
                <a:solidFill>
                  <a:srgbClr val="000000"/>
                </a:solidFill>
                <a:latin typeface="Times New Roman"/>
              </a:rPr>
              <a:t>&lt;footer&gt;</a:t>
            </a:r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63" name="PlaceHolder 6"/>
          <p:cNvSpPr>
            <a:spLocks noGrp="1"/>
          </p:cNvSpPr>
          <p:nvPr>
            <p:ph type="sldNum" idx="16"/>
          </p:nvPr>
        </p:nvSpPr>
        <p:spPr>
          <a:xfrm>
            <a:off x="11307960" y="6356520"/>
            <a:ext cx="79992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0" lang="en-US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BEF15977-C0A8-48FF-861F-923A2437B20E}" type="slidenum">
              <a:rPr b="0" lang="en-US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rPr>
              <a:t>&lt;number&gt;</a:t>
            </a:fld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1" r:id="rId4"/>
  </p:sldLayoutIdLst>
</p:sldMaster>
</file>

<file path=ppt/slideMasters/slideMaster8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Rectangle 22"/>
          <p:cNvSpPr/>
          <p:nvPr/>
        </p:nvSpPr>
        <p:spPr>
          <a:xfrm>
            <a:off x="-7560" y="6100560"/>
            <a:ext cx="12199320" cy="75708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rgbClr val="ffffff">
                <a:lumMod val="85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r" defTabSz="914400">
              <a:lnSpc>
                <a:spcPct val="100000"/>
              </a:lnSpc>
              <a:tabLst>
                <a:tab algn="l" pos="0"/>
              </a:tabLst>
            </a:pPr>
            <a:endParaRPr b="0" lang="en-US" sz="1400" spc="-1" strike="noStrike">
              <a:solidFill>
                <a:schemeClr val="dk1">
                  <a:lumMod val="50000"/>
                  <a:lumOff val="50000"/>
                </a:schemeClr>
              </a:solidFill>
              <a:latin typeface="Calibri"/>
            </a:endParaRPr>
          </a:p>
        </p:txBody>
      </p:sp>
      <p:pic>
        <p:nvPicPr>
          <p:cNvPr id="68" name="Picture 7" descr=""/>
          <p:cNvPicPr/>
          <p:nvPr/>
        </p:nvPicPr>
        <p:blipFill>
          <a:blip r:embed="rId2"/>
          <a:stretch/>
        </p:blipFill>
        <p:spPr>
          <a:xfrm>
            <a:off x="4320" y="6100560"/>
            <a:ext cx="984240" cy="757080"/>
          </a:xfrm>
          <a:prstGeom prst="rect">
            <a:avLst/>
          </a:prstGeom>
          <a:ln w="0">
            <a:noFill/>
          </a:ln>
        </p:spPr>
      </p:pic>
      <p:pic>
        <p:nvPicPr>
          <p:cNvPr id="69" name="Picture 28" descr=""/>
          <p:cNvPicPr/>
          <p:nvPr/>
        </p:nvPicPr>
        <p:blipFill>
          <a:blip r:embed="rId3"/>
          <a:stretch/>
        </p:blipFill>
        <p:spPr>
          <a:xfrm>
            <a:off x="1011600" y="6118920"/>
            <a:ext cx="2458440" cy="701280"/>
          </a:xfrm>
          <a:prstGeom prst="rect">
            <a:avLst/>
          </a:prstGeom>
          <a:ln w="0">
            <a:noFill/>
          </a:ln>
        </p:spPr>
      </p:pic>
      <p:sp>
        <p:nvSpPr>
          <p:cNvPr id="70" name="TextBox 31"/>
          <p:cNvSpPr/>
          <p:nvPr/>
        </p:nvSpPr>
        <p:spPr>
          <a:xfrm>
            <a:off x="7843680" y="6146640"/>
            <a:ext cx="4370760" cy="3333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 defTabSz="914400">
              <a:lnSpc>
                <a:spcPct val="100000"/>
              </a:lnSpc>
              <a:tabLst>
                <a:tab algn="l" pos="0"/>
              </a:tabLst>
            </a:pPr>
            <a:r>
              <a:rPr b="0" lang="en-US" sz="1600" spc="-1" strike="noStrike">
                <a:solidFill>
                  <a:schemeClr val="dk1">
                    <a:lumMod val="50000"/>
                    <a:lumOff val="50000"/>
                  </a:schemeClr>
                </a:solidFill>
                <a:latin typeface="Calibri"/>
              </a:rPr>
              <a:t>24</a:t>
            </a:r>
            <a:r>
              <a:rPr b="0" lang="en-US" sz="1600" spc="-1" strike="noStrike" baseline="30000">
                <a:solidFill>
                  <a:schemeClr val="dk1">
                    <a:lumMod val="50000"/>
                    <a:lumOff val="50000"/>
                  </a:schemeClr>
                </a:solidFill>
                <a:latin typeface="Calibri"/>
              </a:rPr>
              <a:t>th</a:t>
            </a:r>
            <a:r>
              <a:rPr b="0" lang="en-US" sz="1600" spc="-1" strike="noStrike">
                <a:solidFill>
                  <a:schemeClr val="dk1">
                    <a:lumMod val="50000"/>
                    <a:lumOff val="50000"/>
                  </a:schemeClr>
                </a:solidFill>
                <a:latin typeface="Calibri"/>
              </a:rPr>
              <a:t> IEEE Real Time Conference </a:t>
            </a:r>
            <a:endParaRPr b="0" lang="en-US" sz="1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1" name="PlaceHolder 1"/>
          <p:cNvSpPr>
            <a:spLocks noGrp="1"/>
          </p:cNvSpPr>
          <p:nvPr>
            <p:ph type="title"/>
          </p:nvPr>
        </p:nvSpPr>
        <p:spPr>
          <a:xfrm>
            <a:off x="839880" y="365040"/>
            <a:ext cx="10515240" cy="5727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defTabSz="914400">
              <a:lnSpc>
                <a:spcPct val="90000"/>
              </a:lnSpc>
              <a:buNone/>
            </a:pPr>
            <a:r>
              <a:rPr b="0" lang="en-US" sz="4400" spc="-1" strike="noStrike">
                <a:solidFill>
                  <a:schemeClr val="dk1"/>
                </a:solidFill>
                <a:latin typeface="Calibri Light"/>
              </a:rPr>
              <a:t>Click to edit Master title style</a:t>
            </a:r>
            <a:endParaRPr b="0" lang="en-US" sz="44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72" name="PlaceHolder 2"/>
          <p:cNvSpPr>
            <a:spLocks noGrp="1"/>
          </p:cNvSpPr>
          <p:nvPr>
            <p:ph type="body"/>
          </p:nvPr>
        </p:nvSpPr>
        <p:spPr>
          <a:xfrm>
            <a:off x="839880" y="1172880"/>
            <a:ext cx="5157360" cy="501660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chemeClr val="dk1"/>
                </a:solidFill>
                <a:latin typeface="Calibri"/>
              </a:rPr>
              <a:t>Edit Master text styles</a:t>
            </a:r>
            <a:endParaRPr b="0" lang="en-US" sz="2800" spc="-1" strike="noStrike">
              <a:solidFill>
                <a:schemeClr val="dk1"/>
              </a:solidFill>
              <a:latin typeface="Calibri"/>
            </a:endParaRPr>
          </a:p>
          <a:p>
            <a:pPr lvl="1" marL="6858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chemeClr val="dk1"/>
                </a:solidFill>
                <a:latin typeface="Calibri"/>
              </a:rPr>
              <a:t>Second level</a:t>
            </a:r>
            <a:endParaRPr b="0" lang="en-US" sz="2400" spc="-1" strike="noStrike">
              <a:solidFill>
                <a:schemeClr val="dk1"/>
              </a:solidFill>
              <a:latin typeface="Calibri"/>
            </a:endParaRPr>
          </a:p>
          <a:p>
            <a:pPr lvl="2" marL="11430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chemeClr val="dk1"/>
                </a:solidFill>
                <a:latin typeface="Calibri"/>
              </a:rPr>
              <a:t>Third level</a:t>
            </a:r>
            <a:endParaRPr b="0" lang="en-US" sz="2000" spc="-1" strike="noStrike">
              <a:solidFill>
                <a:schemeClr val="dk1"/>
              </a:solidFill>
              <a:latin typeface="Calibri"/>
            </a:endParaRPr>
          </a:p>
          <a:p>
            <a:pPr lvl="3" marL="16002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1800" spc="-1" strike="noStrike">
                <a:solidFill>
                  <a:schemeClr val="dk1"/>
                </a:solidFill>
                <a:latin typeface="Calibri"/>
              </a:rPr>
              <a:t>Fourth level</a:t>
            </a:r>
            <a:endParaRPr b="0" lang="en-US" sz="1800" spc="-1" strike="noStrike">
              <a:solidFill>
                <a:schemeClr val="dk1"/>
              </a:solidFill>
              <a:latin typeface="Calibri"/>
            </a:endParaRPr>
          </a:p>
          <a:p>
            <a:pPr lvl="4" marL="20574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1800" spc="-1" strike="noStrike">
                <a:solidFill>
                  <a:schemeClr val="dk1"/>
                </a:solidFill>
                <a:latin typeface="Calibri"/>
              </a:rPr>
              <a:t>Fifth level</a:t>
            </a:r>
            <a:endParaRPr b="0" lang="en-US" sz="18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73" name="PlaceHolder 3"/>
          <p:cNvSpPr>
            <a:spLocks noGrp="1"/>
          </p:cNvSpPr>
          <p:nvPr>
            <p:ph type="body"/>
          </p:nvPr>
        </p:nvSpPr>
        <p:spPr>
          <a:xfrm>
            <a:off x="6172200" y="1172880"/>
            <a:ext cx="5182920" cy="501660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chemeClr val="dk1"/>
                </a:solidFill>
                <a:latin typeface="Calibri"/>
              </a:rPr>
              <a:t>Edit Master text styles</a:t>
            </a:r>
            <a:endParaRPr b="0" lang="en-US" sz="2800" spc="-1" strike="noStrike">
              <a:solidFill>
                <a:schemeClr val="dk1"/>
              </a:solidFill>
              <a:latin typeface="Calibri"/>
            </a:endParaRPr>
          </a:p>
          <a:p>
            <a:pPr lvl="1" marL="6858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chemeClr val="dk1"/>
                </a:solidFill>
                <a:latin typeface="Calibri"/>
              </a:rPr>
              <a:t>Second level</a:t>
            </a:r>
            <a:endParaRPr b="0" lang="en-US" sz="2400" spc="-1" strike="noStrike">
              <a:solidFill>
                <a:schemeClr val="dk1"/>
              </a:solidFill>
              <a:latin typeface="Calibri"/>
            </a:endParaRPr>
          </a:p>
          <a:p>
            <a:pPr lvl="2" marL="11430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chemeClr val="dk1"/>
                </a:solidFill>
                <a:latin typeface="Calibri"/>
              </a:rPr>
              <a:t>Third level</a:t>
            </a:r>
            <a:endParaRPr b="0" lang="en-US" sz="2000" spc="-1" strike="noStrike">
              <a:solidFill>
                <a:schemeClr val="dk1"/>
              </a:solidFill>
              <a:latin typeface="Calibri"/>
            </a:endParaRPr>
          </a:p>
          <a:p>
            <a:pPr lvl="3" marL="16002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1800" spc="-1" strike="noStrike">
                <a:solidFill>
                  <a:schemeClr val="dk1"/>
                </a:solidFill>
                <a:latin typeface="Calibri"/>
              </a:rPr>
              <a:t>Fourth level</a:t>
            </a:r>
            <a:endParaRPr b="0" lang="en-US" sz="1800" spc="-1" strike="noStrike">
              <a:solidFill>
                <a:schemeClr val="dk1"/>
              </a:solidFill>
              <a:latin typeface="Calibri"/>
            </a:endParaRPr>
          </a:p>
          <a:p>
            <a:pPr lvl="4" marL="20574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1800" spc="-1" strike="noStrike">
                <a:solidFill>
                  <a:schemeClr val="dk1"/>
                </a:solidFill>
                <a:latin typeface="Calibri"/>
              </a:rPr>
              <a:t>Fifth level</a:t>
            </a:r>
            <a:endParaRPr b="0" lang="en-US" sz="18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74" name="PlaceHolder 4"/>
          <p:cNvSpPr>
            <a:spLocks noGrp="1"/>
          </p:cNvSpPr>
          <p:nvPr>
            <p:ph type="dt" idx="17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lstStyle>
            <a:lvl1pPr indent="0" defTabSz="914400">
              <a:lnSpc>
                <a:spcPct val="100000"/>
              </a:lnSpc>
              <a:buNone/>
              <a:defRPr b="0" lang="en-US" sz="1800" spc="-1" strike="noStrike">
                <a:solidFill>
                  <a:schemeClr val="dk1"/>
                </a:solidFill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b="0" lang="en-US" sz="1800" spc="-1" strike="noStrike">
                <a:solidFill>
                  <a:schemeClr val="dk1"/>
                </a:solidFill>
                <a:latin typeface="Calibri"/>
              </a:rPr>
              <a:t>&lt;date/time&gt;</a:t>
            </a:r>
            <a:endParaRPr b="0" lang="en-US" sz="18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75" name="PlaceHolder 5"/>
          <p:cNvSpPr>
            <a:spLocks noGrp="1"/>
          </p:cNvSpPr>
          <p:nvPr>
            <p:ph type="ftr" idx="18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lstStyle>
            <a:lvl1pPr indent="0" algn="ctr">
              <a:buNone/>
              <a:defRPr b="0" lang="en-US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en-US" sz="1400" spc="-1" strike="noStrike">
                <a:solidFill>
                  <a:srgbClr val="000000"/>
                </a:solidFill>
                <a:latin typeface="Times New Roman"/>
              </a:rPr>
              <a:t>&lt;footer&gt;</a:t>
            </a:r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76" name="PlaceHolder 6"/>
          <p:cNvSpPr>
            <a:spLocks noGrp="1"/>
          </p:cNvSpPr>
          <p:nvPr>
            <p:ph type="sldNum" idx="19"/>
          </p:nvPr>
        </p:nvSpPr>
        <p:spPr>
          <a:xfrm>
            <a:off x="11307960" y="6356520"/>
            <a:ext cx="79992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0" lang="en-US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4BE6B46E-3B97-4966-9401-0C2DDD219B46}" type="slidenum">
              <a:rPr b="0" lang="en-US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rPr>
              <a:t>&lt;number&gt;</a:t>
            </a:fld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3" r:id="rId4"/>
  </p:sldLayoutIdLst>
</p:sldMaster>
</file>

<file path=ppt/slideMasters/slideMaster9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Rectangle 22"/>
          <p:cNvSpPr/>
          <p:nvPr/>
        </p:nvSpPr>
        <p:spPr>
          <a:xfrm>
            <a:off x="-7560" y="6100560"/>
            <a:ext cx="12199320" cy="75708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rgbClr val="ffffff">
                <a:lumMod val="85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r" defTabSz="914400">
              <a:lnSpc>
                <a:spcPct val="100000"/>
              </a:lnSpc>
              <a:tabLst>
                <a:tab algn="l" pos="0"/>
              </a:tabLst>
            </a:pPr>
            <a:endParaRPr b="0" lang="en-US" sz="1400" spc="-1" strike="noStrike">
              <a:solidFill>
                <a:schemeClr val="dk1">
                  <a:lumMod val="50000"/>
                  <a:lumOff val="50000"/>
                </a:schemeClr>
              </a:solidFill>
              <a:latin typeface="Calibri"/>
            </a:endParaRPr>
          </a:p>
        </p:txBody>
      </p:sp>
      <p:pic>
        <p:nvPicPr>
          <p:cNvPr id="78" name="Picture 7" descr=""/>
          <p:cNvPicPr/>
          <p:nvPr/>
        </p:nvPicPr>
        <p:blipFill>
          <a:blip r:embed="rId2"/>
          <a:stretch/>
        </p:blipFill>
        <p:spPr>
          <a:xfrm>
            <a:off x="4320" y="6100560"/>
            <a:ext cx="984240" cy="757080"/>
          </a:xfrm>
          <a:prstGeom prst="rect">
            <a:avLst/>
          </a:prstGeom>
          <a:ln w="0">
            <a:noFill/>
          </a:ln>
        </p:spPr>
      </p:pic>
      <p:pic>
        <p:nvPicPr>
          <p:cNvPr id="79" name="Picture 28" descr=""/>
          <p:cNvPicPr/>
          <p:nvPr/>
        </p:nvPicPr>
        <p:blipFill>
          <a:blip r:embed="rId3"/>
          <a:stretch/>
        </p:blipFill>
        <p:spPr>
          <a:xfrm>
            <a:off x="1011600" y="6118920"/>
            <a:ext cx="2458440" cy="701280"/>
          </a:xfrm>
          <a:prstGeom prst="rect">
            <a:avLst/>
          </a:prstGeom>
          <a:ln w="0">
            <a:noFill/>
          </a:ln>
        </p:spPr>
      </p:pic>
      <p:sp>
        <p:nvSpPr>
          <p:cNvPr id="80" name="TextBox 31"/>
          <p:cNvSpPr/>
          <p:nvPr/>
        </p:nvSpPr>
        <p:spPr>
          <a:xfrm>
            <a:off x="7843680" y="6146640"/>
            <a:ext cx="4370760" cy="3333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 defTabSz="914400">
              <a:lnSpc>
                <a:spcPct val="100000"/>
              </a:lnSpc>
              <a:tabLst>
                <a:tab algn="l" pos="0"/>
              </a:tabLst>
            </a:pPr>
            <a:r>
              <a:rPr b="0" lang="en-US" sz="1600" spc="-1" strike="noStrike">
                <a:solidFill>
                  <a:schemeClr val="dk1">
                    <a:lumMod val="50000"/>
                    <a:lumOff val="50000"/>
                  </a:schemeClr>
                </a:solidFill>
                <a:latin typeface="Calibri"/>
              </a:rPr>
              <a:t>24</a:t>
            </a:r>
            <a:r>
              <a:rPr b="0" lang="en-US" sz="1600" spc="-1" strike="noStrike" baseline="30000">
                <a:solidFill>
                  <a:schemeClr val="dk1">
                    <a:lumMod val="50000"/>
                    <a:lumOff val="50000"/>
                  </a:schemeClr>
                </a:solidFill>
                <a:latin typeface="Calibri"/>
              </a:rPr>
              <a:t>th</a:t>
            </a:r>
            <a:r>
              <a:rPr b="0" lang="en-US" sz="1600" spc="-1" strike="noStrike">
                <a:solidFill>
                  <a:schemeClr val="dk1">
                    <a:lumMod val="50000"/>
                    <a:lumOff val="50000"/>
                  </a:schemeClr>
                </a:solidFill>
                <a:latin typeface="Calibri"/>
              </a:rPr>
              <a:t> IEEE Real Time Conference </a:t>
            </a:r>
            <a:endParaRPr b="0" lang="en-US" sz="1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1" name="PlaceHolder 1"/>
          <p:cNvSpPr>
            <a:spLocks noGrp="1"/>
          </p:cNvSpPr>
          <p:nvPr>
            <p:ph type="title"/>
          </p:nvPr>
        </p:nvSpPr>
        <p:spPr>
          <a:xfrm>
            <a:off x="282240" y="365040"/>
            <a:ext cx="11536920" cy="7952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defTabSz="914400">
              <a:lnSpc>
                <a:spcPct val="90000"/>
              </a:lnSpc>
              <a:buNone/>
            </a:pPr>
            <a:r>
              <a:rPr b="0" lang="en-US" sz="4400" spc="-1" strike="noStrike">
                <a:solidFill>
                  <a:schemeClr val="dk1"/>
                </a:solidFill>
                <a:latin typeface="Calibri Light"/>
              </a:rPr>
              <a:t>Click to edit Master title style</a:t>
            </a:r>
            <a:endParaRPr b="0" lang="en-US" sz="44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82" name="PlaceHolder 2"/>
          <p:cNvSpPr>
            <a:spLocks noGrp="1"/>
          </p:cNvSpPr>
          <p:nvPr>
            <p:ph type="dt" idx="20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lstStyle>
            <a:lvl1pPr indent="0" defTabSz="914400">
              <a:lnSpc>
                <a:spcPct val="100000"/>
              </a:lnSpc>
              <a:buNone/>
              <a:defRPr b="0" lang="en-US" sz="1800" spc="-1" strike="noStrike">
                <a:solidFill>
                  <a:schemeClr val="dk1"/>
                </a:solidFill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b="0" lang="en-US" sz="1800" spc="-1" strike="noStrike">
                <a:solidFill>
                  <a:schemeClr val="dk1"/>
                </a:solidFill>
                <a:latin typeface="Calibri"/>
              </a:rPr>
              <a:t>&lt;date/time&gt;</a:t>
            </a:r>
            <a:endParaRPr b="0" lang="en-US" sz="18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83" name="PlaceHolder 3"/>
          <p:cNvSpPr>
            <a:spLocks noGrp="1"/>
          </p:cNvSpPr>
          <p:nvPr>
            <p:ph type="ftr" idx="21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lstStyle>
            <a:lvl1pPr indent="0" algn="ctr">
              <a:buNone/>
              <a:defRPr b="0" lang="en-US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en-US" sz="1400" spc="-1" strike="noStrike">
                <a:solidFill>
                  <a:srgbClr val="000000"/>
                </a:solidFill>
                <a:latin typeface="Times New Roman"/>
              </a:rPr>
              <a:t>&lt;footer&gt;</a:t>
            </a:r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84" name="PlaceHolder 4"/>
          <p:cNvSpPr>
            <a:spLocks noGrp="1"/>
          </p:cNvSpPr>
          <p:nvPr>
            <p:ph type="sldNum" idx="22"/>
          </p:nvPr>
        </p:nvSpPr>
        <p:spPr>
          <a:xfrm>
            <a:off x="11307960" y="6356520"/>
            <a:ext cx="79992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0" lang="en-US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D6F29371-EF60-4FD0-BFF0-5DED27F20629}" type="slidenum">
              <a:rPr b="0" lang="en-US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rPr>
              <a:t>&lt;number&gt;</a:t>
            </a:fld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5" r:id="rId4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3.jpeg"/><Relationship Id="rId2" Type="http://schemas.openxmlformats.org/officeDocument/2006/relationships/hyperlink" Target="mailto:c.gonzalezb@alumnos.upm.es" TargetMode="External"/><Relationship Id="rId3" Type="http://schemas.openxmlformats.org/officeDocument/2006/relationships/hyperlink" Target="mailto:c.gonzalezb@alumnos.upm.es" TargetMode="External"/><Relationship Id="rId4" Type="http://schemas.openxmlformats.org/officeDocument/2006/relationships/image" Target="../media/image4.png"/><Relationship Id="rId5" Type="http://schemas.openxmlformats.org/officeDocument/2006/relationships/image" Target="../media/image5.png"/><Relationship Id="rId6" Type="http://schemas.openxmlformats.org/officeDocument/2006/relationships/image" Target="../media/image6.wmf"/><Relationship Id="rId7" Type="http://schemas.openxmlformats.org/officeDocument/2006/relationships/slideLayout" Target="../slideLayouts/slideLayout4.xml"/><Relationship Id="rId8" Type="http://schemas.openxmlformats.org/officeDocument/2006/relationships/notesSlide" Target="../notesSlides/notesSlide1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0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image" Target="../media/image14.png"/><Relationship Id="rId2" Type="http://schemas.openxmlformats.org/officeDocument/2006/relationships/slideLayout" Target="../slideLayouts/slideLayout5.xml"/><Relationship Id="rId3" Type="http://schemas.openxmlformats.org/officeDocument/2006/relationships/notesSlide" Target="../notesSlides/notesSlide11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image" Target="../media/image3.jpeg"/><Relationship Id="rId2" Type="http://schemas.openxmlformats.org/officeDocument/2006/relationships/hyperlink" Target="mailto:c.gonzalezb@alumnos.upm.es" TargetMode="External"/><Relationship Id="rId3" Type="http://schemas.openxmlformats.org/officeDocument/2006/relationships/hyperlink" Target="mailto:c.gonzalezb@alumnos.upm.es" TargetMode="External"/><Relationship Id="rId4" Type="http://schemas.openxmlformats.org/officeDocument/2006/relationships/image" Target="../media/image4.png"/><Relationship Id="rId5" Type="http://schemas.openxmlformats.org/officeDocument/2006/relationships/image" Target="../media/image5.png"/><Relationship Id="rId6" Type="http://schemas.openxmlformats.org/officeDocument/2006/relationships/image" Target="../media/image6.wmf"/><Relationship Id="rId7" Type="http://schemas.openxmlformats.org/officeDocument/2006/relationships/slideLayout" Target="../slideLayouts/slideLayout4.xml"/><Relationship Id="rId8" Type="http://schemas.openxmlformats.org/officeDocument/2006/relationships/notesSlide" Target="../notesSlides/notesSlide12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2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hyperlink" Target="https://doi.org/10.0.4.85/TNS.2009.2037815" TargetMode="External"/><Relationship Id="rId2" Type="http://schemas.openxmlformats.org/officeDocument/2006/relationships/hyperlink" Target="https://doi.org/10.1007/s10894-020-00264-3" TargetMode="External"/><Relationship Id="rId3" Type="http://schemas.openxmlformats.org/officeDocument/2006/relationships/slideLayout" Target="../slideLayouts/slideLayout4.xml"/><Relationship Id="rId4" Type="http://schemas.openxmlformats.org/officeDocument/2006/relationships/notesSlide" Target="../notesSlides/notesSlide3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oleObject" Target="../embeddings/oleObject1.bin"/><Relationship Id="rId2" Type="http://schemas.openxmlformats.org/officeDocument/2006/relationships/image" Target="../media/image7.wmf"/><Relationship Id="rId3" Type="http://schemas.openxmlformats.org/officeDocument/2006/relationships/hyperlink" Target="https://doi.org/10.1016/j.fusengdes.2023.113623" TargetMode="External"/><Relationship Id="rId4" Type="http://schemas.openxmlformats.org/officeDocument/2006/relationships/slideLayout" Target="../slideLayouts/slideLayout5.xml"/><Relationship Id="rId5" Type="http://schemas.openxmlformats.org/officeDocument/2006/relationships/notesSlide" Target="../notesSlides/notesSlide4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oleObject" Target="../embeddings/oleObject1.bin"/><Relationship Id="rId2" Type="http://schemas.openxmlformats.org/officeDocument/2006/relationships/image" Target="../media/image8.wmf"/><Relationship Id="rId3" Type="http://schemas.openxmlformats.org/officeDocument/2006/relationships/image" Target="../media/image9.jpeg"/><Relationship Id="rId4" Type="http://schemas.openxmlformats.org/officeDocument/2006/relationships/slideLayout" Target="../slideLayouts/slideLayout8.xml"/><Relationship Id="rId5" Type="http://schemas.openxmlformats.org/officeDocument/2006/relationships/notesSlide" Target="../notesSlides/notesSlide5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oleObject" Target="../embeddings/oleObject1.bin"/><Relationship Id="rId2" Type="http://schemas.openxmlformats.org/officeDocument/2006/relationships/image" Target="../media/image10.wmf"/><Relationship Id="rId3" Type="http://schemas.openxmlformats.org/officeDocument/2006/relationships/slideLayout" Target="../slideLayouts/slideLayout8.xml"/><Relationship Id="rId4" Type="http://schemas.openxmlformats.org/officeDocument/2006/relationships/notesSlide" Target="../notesSlides/notesSlide6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oleObject" Target="../embeddings/oleObject1.bin"/><Relationship Id="rId2" Type="http://schemas.openxmlformats.org/officeDocument/2006/relationships/image" Target="../media/image11.wmf"/><Relationship Id="rId3" Type="http://schemas.openxmlformats.org/officeDocument/2006/relationships/image" Target="../media/image12.jpeg"/><Relationship Id="rId4" Type="http://schemas.openxmlformats.org/officeDocument/2006/relationships/slideLayout" Target="../slideLayouts/slideLayout5.xml"/><Relationship Id="rId5" Type="http://schemas.openxmlformats.org/officeDocument/2006/relationships/notesSlide" Target="../notesSlides/notesSlide7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oleObject" Target="../embeddings/oleObject1.bin"/><Relationship Id="rId2" Type="http://schemas.openxmlformats.org/officeDocument/2006/relationships/image" Target="../media/image13.wmf"/><Relationship Id="rId3" Type="http://schemas.openxmlformats.org/officeDocument/2006/relationships/slideLayout" Target="../slideLayouts/slideLayout5.xml"/><Relationship Id="rId4" Type="http://schemas.openxmlformats.org/officeDocument/2006/relationships/notesSlide" Target="../notesSlides/notesSlide8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9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9" name="Picture 6" descr="Nouvelle étape cruciale à venir dans la quête de la fusion nucléaire |  korii."/>
          <p:cNvPicPr/>
          <p:nvPr/>
        </p:nvPicPr>
        <p:blipFill>
          <a:blip r:embed="rId1"/>
          <a:srcRect l="12958" t="0" r="12958" b="0"/>
          <a:stretch/>
        </p:blipFill>
        <p:spPr>
          <a:xfrm>
            <a:off x="0" y="0"/>
            <a:ext cx="12191400" cy="6857280"/>
          </a:xfrm>
          <a:prstGeom prst="rect">
            <a:avLst/>
          </a:prstGeom>
          <a:ln w="0">
            <a:noFill/>
          </a:ln>
        </p:spPr>
      </p:pic>
      <p:sp>
        <p:nvSpPr>
          <p:cNvPr id="120" name="Rectangle 32"/>
          <p:cNvSpPr/>
          <p:nvPr/>
        </p:nvSpPr>
        <p:spPr>
          <a:xfrm>
            <a:off x="-16560" y="1277640"/>
            <a:ext cx="12214800" cy="5605200"/>
          </a:xfrm>
          <a:custGeom>
            <a:avLst/>
            <a:gdLst>
              <a:gd name="textAreaLeft" fmla="*/ 0 w 12214800"/>
              <a:gd name="textAreaRight" fmla="*/ 12215520 w 12214800"/>
              <a:gd name="textAreaTop" fmla="*/ 0 h 5605200"/>
              <a:gd name="textAreaBottom" fmla="*/ 5605920 h 5605200"/>
            </a:gdLst>
            <a:ahLst/>
            <a:rect l="textAreaLeft" t="textAreaTop" r="textAreaRight" b="textAreaBottom"/>
            <a:pathLst>
              <a:path w="12192001" h="2283331">
                <a:moveTo>
                  <a:pt x="0" y="10434"/>
                </a:moveTo>
                <a:cubicBezTo>
                  <a:pt x="26487" y="12974"/>
                  <a:pt x="5218072" y="-115331"/>
                  <a:pt x="12180278" y="462942"/>
                </a:cubicBezTo>
                <a:cubicBezTo>
                  <a:pt x="12184186" y="1069738"/>
                  <a:pt x="12188093" y="1676535"/>
                  <a:pt x="12192001" y="2283331"/>
                </a:cubicBezTo>
                <a:lnTo>
                  <a:pt x="0" y="2283331"/>
                </a:lnTo>
                <a:lnTo>
                  <a:pt x="0" y="10434"/>
                </a:lnTo>
                <a:close/>
              </a:path>
            </a:pathLst>
          </a:custGeom>
          <a:solidFill>
            <a:schemeClr val="lt1">
              <a:alpha val="90000"/>
            </a:schemeClr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defTabSz="914400">
              <a:lnSpc>
                <a:spcPct val="100000"/>
              </a:lnSpc>
            </a:pP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1" name="PlaceHolder 1"/>
          <p:cNvSpPr>
            <a:spLocks noGrp="1"/>
          </p:cNvSpPr>
          <p:nvPr>
            <p:ph type="subTitle"/>
          </p:nvPr>
        </p:nvSpPr>
        <p:spPr>
          <a:xfrm>
            <a:off x="608760" y="3634200"/>
            <a:ext cx="10969560" cy="793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marL="228600" algn="ctr" defTabSz="914400">
              <a:lnSpc>
                <a:spcPct val="100000"/>
              </a:lnSpc>
              <a:spcBef>
                <a:spcPts val="1001"/>
              </a:spcBef>
              <a:tabLst>
                <a:tab algn="l" pos="0"/>
              </a:tabLst>
            </a:pPr>
            <a:r>
              <a:rPr b="0" i="1" lang="es-ES" sz="1800" spc="-1" strike="noStrike" u="sng">
                <a:solidFill>
                  <a:srgbClr val="000000"/>
                </a:solidFill>
                <a:uFillTx/>
                <a:latin typeface="Arial"/>
              </a:rPr>
              <a:t>C. González</a:t>
            </a:r>
            <a:r>
              <a:rPr b="0" lang="es-ES" sz="1800" spc="-1" strike="noStrike">
                <a:solidFill>
                  <a:srgbClr val="000000"/>
                </a:solidFill>
                <a:latin typeface="Arial"/>
              </a:rPr>
              <a:t>,  M. Ruiz,  A. Carpeño, A. Piñas , V. Costa, J. Nieto, E. Barrera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 marL="228600" algn="ctr" defTabSz="914400">
              <a:lnSpc>
                <a:spcPct val="100000"/>
              </a:lnSpc>
              <a:spcBef>
                <a:spcPts val="1001"/>
              </a:spcBef>
              <a:tabLst>
                <a:tab algn="l" pos="0"/>
              </a:tabLst>
            </a:pPr>
            <a:r>
              <a:rPr b="1" lang="es-ES" sz="1800" spc="-1" strike="noStrike">
                <a:solidFill>
                  <a:srgbClr val="000000"/>
                </a:solidFill>
                <a:latin typeface="Arial"/>
              </a:rPr>
              <a:t>Universidad Politécnica de Madrid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 marL="228600" algn="ctr" defTabSz="914400">
              <a:lnSpc>
                <a:spcPct val="100000"/>
              </a:lnSpc>
              <a:spcBef>
                <a:spcPts val="1001"/>
              </a:spcBef>
              <a:tabLst>
                <a:tab algn="l" pos="0"/>
              </a:tabLst>
            </a:pP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 marL="228600" algn="ctr" defTabSz="914400">
              <a:lnSpc>
                <a:spcPct val="100000"/>
              </a:lnSpc>
              <a:spcBef>
                <a:spcPts val="1001"/>
              </a:spcBef>
              <a:tabLst>
                <a:tab algn="l" pos="0"/>
              </a:tabLst>
            </a:pPr>
            <a:r>
              <a:rPr b="0" lang="es-ES" sz="1800" spc="-1" strike="noStrike" u="sng">
                <a:solidFill>
                  <a:srgbClr val="0563c1"/>
                </a:solidFill>
                <a:uFillTx/>
                <a:latin typeface="Arial"/>
                <a:hlinkClick r:id="rId2"/>
              </a:rPr>
              <a:t>c.gonzalez</a:t>
            </a:r>
            <a:r>
              <a:rPr b="0" lang="es-ES" sz="1800" spc="-1" strike="noStrike" u="sng">
                <a:solidFill>
                  <a:srgbClr val="0563c1"/>
                </a:solidFill>
                <a:uFillTx/>
                <a:latin typeface="Arial"/>
                <a:hlinkClick r:id="rId3"/>
              </a:rPr>
              <a:t>b@alumnos.upm.es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 marL="228600" algn="ctr" defTabSz="914400">
              <a:lnSpc>
                <a:spcPct val="100000"/>
              </a:lnSpc>
              <a:spcBef>
                <a:spcPts val="1001"/>
              </a:spcBef>
              <a:tabLst>
                <a:tab algn="l" pos="0"/>
              </a:tabLst>
            </a:pP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2" name="PlaceHolder 2"/>
          <p:cNvSpPr>
            <a:spLocks noGrp="1"/>
          </p:cNvSpPr>
          <p:nvPr>
            <p:ph type="title"/>
          </p:nvPr>
        </p:nvSpPr>
        <p:spPr>
          <a:xfrm>
            <a:off x="608760" y="1715400"/>
            <a:ext cx="10969560" cy="1371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 defTabSz="91440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Arial"/>
                <a:ea typeface="Noto Sans CJK SC"/>
              </a:rPr>
              <a:t>Integration of Hardware Acceleration Techniques in </a:t>
            </a:r>
            <a:br>
              <a:rPr sz="2800"/>
            </a:br>
            <a:r>
              <a:rPr b="0" lang="en-US" sz="2800" spc="-1" strike="noStrike">
                <a:solidFill>
                  <a:srgbClr val="000000"/>
                </a:solidFill>
                <a:latin typeface="Arial"/>
                <a:ea typeface="Noto Sans CJK SC"/>
              </a:rPr>
              <a:t>Real-Time Framework using FPGA devices</a:t>
            </a:r>
            <a:endParaRPr b="0" lang="en-US" sz="2800" spc="-1" strike="noStrike">
              <a:solidFill>
                <a:schemeClr val="dk1"/>
              </a:solidFill>
              <a:latin typeface="Calibri"/>
            </a:endParaRPr>
          </a:p>
        </p:txBody>
      </p:sp>
      <p:pic>
        <p:nvPicPr>
          <p:cNvPr id="123" name="Picture 8" descr="Universidad Politécnica de Madrid"/>
          <p:cNvPicPr/>
          <p:nvPr/>
        </p:nvPicPr>
        <p:blipFill>
          <a:blip r:embed="rId4"/>
          <a:stretch/>
        </p:blipFill>
        <p:spPr>
          <a:xfrm>
            <a:off x="9290520" y="5522400"/>
            <a:ext cx="3087720" cy="1433520"/>
          </a:xfrm>
          <a:prstGeom prst="rect">
            <a:avLst/>
          </a:prstGeom>
          <a:ln w="0">
            <a:noFill/>
          </a:ln>
        </p:spPr>
      </p:pic>
      <p:pic>
        <p:nvPicPr>
          <p:cNvPr id="124" name="Picture 16" descr=""/>
          <p:cNvPicPr/>
          <p:nvPr/>
        </p:nvPicPr>
        <p:blipFill>
          <a:blip r:embed="rId5"/>
          <a:stretch/>
        </p:blipFill>
        <p:spPr>
          <a:xfrm>
            <a:off x="28800" y="5414400"/>
            <a:ext cx="1446840" cy="1364760"/>
          </a:xfrm>
          <a:prstGeom prst="rect">
            <a:avLst/>
          </a:prstGeom>
          <a:ln w="0">
            <a:noFill/>
          </a:ln>
        </p:spPr>
      </p:pic>
      <p:sp>
        <p:nvSpPr>
          <p:cNvPr id="125" name="TextBox 17"/>
          <p:cNvSpPr/>
          <p:nvPr/>
        </p:nvSpPr>
        <p:spPr>
          <a:xfrm>
            <a:off x="3352680" y="4604400"/>
            <a:ext cx="5486040" cy="7174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 algn="ctr" defTabSz="914400">
              <a:lnSpc>
                <a:spcPct val="100000"/>
              </a:lnSpc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24th IEEE REAL TIME CONFERENCE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 algn="ctr" defTabSz="914400">
              <a:lnSpc>
                <a:spcPct val="100000"/>
              </a:lnSpc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April 22-26 2024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 algn="ctr" defTabSz="914400">
              <a:lnSpc>
                <a:spcPct val="100000"/>
              </a:lnSpc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ICISE, Quy Nhon, Vietnam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26" name="Imagen 25" descr=""/>
          <p:cNvPicPr/>
          <p:nvPr/>
        </p:nvPicPr>
        <p:blipFill>
          <a:blip r:embed="rId6"/>
          <a:stretch/>
        </p:blipFill>
        <p:spPr>
          <a:xfrm>
            <a:off x="5737680" y="5835600"/>
            <a:ext cx="3184560" cy="91404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PlaceHolder 1"/>
          <p:cNvSpPr>
            <a:spLocks noGrp="1"/>
          </p:cNvSpPr>
          <p:nvPr>
            <p:ph/>
          </p:nvPr>
        </p:nvSpPr>
        <p:spPr>
          <a:xfrm>
            <a:off x="838080" y="1022760"/>
            <a:ext cx="10515240" cy="499860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chemeClr val="dk1"/>
                </a:solidFill>
                <a:latin typeface="Calibri"/>
              </a:rPr>
              <a:t>Application to the ITER diagnostics systems implemented with the MTCA platforms, which includes AMC boards with UltraScale MPSoC.</a:t>
            </a:r>
            <a:endParaRPr b="0" lang="en-US" sz="2800" spc="-1" strike="noStrike">
              <a:solidFill>
                <a:schemeClr val="dk1"/>
              </a:solidFill>
              <a:latin typeface="Calibri"/>
            </a:endParaRPr>
          </a:p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chemeClr val="dk1"/>
                </a:solidFill>
                <a:latin typeface="Calibri"/>
              </a:rPr>
              <a:t>Investigate the accuracy of the results provided by the profiling tools, and the impact on the latency of the buffer movement implemented by the XILINX XRT.</a:t>
            </a:r>
            <a:endParaRPr b="0" lang="en-US" sz="2800" spc="-1" strike="noStrike">
              <a:solidFill>
                <a:schemeClr val="dk1"/>
              </a:solidFill>
              <a:latin typeface="Calibri"/>
            </a:endParaRPr>
          </a:p>
          <a:p>
            <a:pPr indent="0" defTabSz="914400">
              <a:lnSpc>
                <a:spcPct val="90000"/>
              </a:lnSpc>
              <a:spcBef>
                <a:spcPts val="1001"/>
              </a:spcBef>
              <a:buNone/>
            </a:pPr>
            <a:endParaRPr b="0" lang="en-US" sz="28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174" name="PlaceHolder 1"/>
          <p:cNvSpPr/>
          <p:nvPr/>
        </p:nvSpPr>
        <p:spPr>
          <a:xfrm>
            <a:off x="838080" y="136440"/>
            <a:ext cx="10515240" cy="8136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Autofit/>
          </a:bodyPr>
          <a:p>
            <a:pPr defTabSz="914400">
              <a:lnSpc>
                <a:spcPct val="90000"/>
              </a:lnSpc>
            </a:pPr>
            <a:r>
              <a:rPr b="0" lang="en-US" sz="4400" spc="-1" strike="noStrike">
                <a:solidFill>
                  <a:schemeClr val="dk1"/>
                </a:solidFill>
                <a:latin typeface="Calibri Light"/>
              </a:rPr>
              <a:t>Future Work</a:t>
            </a: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PlaceHolder 1"/>
          <p:cNvSpPr>
            <a:spLocks noGrp="1"/>
          </p:cNvSpPr>
          <p:nvPr>
            <p:ph/>
          </p:nvPr>
        </p:nvSpPr>
        <p:spPr>
          <a:xfrm>
            <a:off x="838080" y="1022760"/>
            <a:ext cx="10515240" cy="499860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chemeClr val="dk1"/>
                </a:solidFill>
                <a:latin typeface="Calibri"/>
              </a:rPr>
              <a:t>Projects:</a:t>
            </a:r>
            <a:endParaRPr b="0" lang="en-US" sz="2800" spc="-1" strike="noStrike">
              <a:solidFill>
                <a:schemeClr val="dk1"/>
              </a:solidFill>
              <a:latin typeface="Calibri"/>
            </a:endParaRPr>
          </a:p>
          <a:p>
            <a:pPr lvl="1" marL="6858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chemeClr val="dk1"/>
                </a:solidFill>
                <a:latin typeface="Calibri"/>
              </a:rPr>
              <a:t>PID2019-108377RB-C33 MCIN/AEI/10.13039/501100011033</a:t>
            </a:r>
            <a:endParaRPr b="0" lang="en-US" sz="2400" spc="-1" strike="noStrike">
              <a:solidFill>
                <a:schemeClr val="dk1"/>
              </a:solidFill>
              <a:latin typeface="Calibri"/>
            </a:endParaRPr>
          </a:p>
          <a:p>
            <a:pPr lvl="1" marL="6858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chemeClr val="dk1"/>
                </a:solidFill>
                <a:latin typeface="Calibri"/>
              </a:rPr>
              <a:t>PID2022-137680OB-C33 MCIN/AEI/10.13039/501100011033, FEDER, EU</a:t>
            </a:r>
            <a:endParaRPr b="0" lang="en-US" sz="2400" spc="-1" strike="noStrike">
              <a:solidFill>
                <a:schemeClr val="dk1"/>
              </a:solidFill>
              <a:latin typeface="Calibri"/>
            </a:endParaRPr>
          </a:p>
          <a:p>
            <a:pPr indent="0" defTabSz="914400">
              <a:lnSpc>
                <a:spcPct val="90000"/>
              </a:lnSpc>
              <a:spcBef>
                <a:spcPts val="499"/>
              </a:spcBef>
              <a:buNone/>
            </a:pPr>
            <a:endParaRPr b="0" lang="en-US" sz="2400" spc="-1" strike="noStrike">
              <a:solidFill>
                <a:schemeClr val="dk1"/>
              </a:solidFill>
              <a:latin typeface="Calibri"/>
            </a:endParaRPr>
          </a:p>
        </p:txBody>
      </p:sp>
      <p:pic>
        <p:nvPicPr>
          <p:cNvPr id="176" name="Picture 4" descr=""/>
          <p:cNvPicPr/>
          <p:nvPr/>
        </p:nvPicPr>
        <p:blipFill>
          <a:blip r:embed="rId1"/>
          <a:stretch/>
        </p:blipFill>
        <p:spPr>
          <a:xfrm>
            <a:off x="1884960" y="2374920"/>
            <a:ext cx="7543440" cy="2107440"/>
          </a:xfrm>
          <a:prstGeom prst="rect">
            <a:avLst/>
          </a:prstGeom>
          <a:ln w="0">
            <a:noFill/>
          </a:ln>
        </p:spPr>
      </p:pic>
      <p:sp>
        <p:nvSpPr>
          <p:cNvPr id="177" name="PlaceHolder 1"/>
          <p:cNvSpPr/>
          <p:nvPr/>
        </p:nvSpPr>
        <p:spPr>
          <a:xfrm>
            <a:off x="990720" y="289080"/>
            <a:ext cx="10515240" cy="8136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Autofit/>
          </a:bodyPr>
          <a:p>
            <a:pPr defTabSz="914400">
              <a:lnSpc>
                <a:spcPct val="90000"/>
              </a:lnSpc>
            </a:pPr>
            <a:r>
              <a:rPr b="0" lang="en-US" sz="4400" spc="-1" strike="noStrike">
                <a:solidFill>
                  <a:schemeClr val="dk1"/>
                </a:solidFill>
                <a:latin typeface="Calibri Light"/>
              </a:rPr>
              <a:t>Project funded by Spanish AEI</a:t>
            </a: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8" name="Picture 6" descr="Nouvelle étape cruciale à venir dans la quête de la fusion nucléaire |  korii."/>
          <p:cNvPicPr/>
          <p:nvPr/>
        </p:nvPicPr>
        <p:blipFill>
          <a:blip r:embed="rId1"/>
          <a:srcRect l="12958" t="0" r="12958" b="0"/>
          <a:stretch/>
        </p:blipFill>
        <p:spPr>
          <a:xfrm>
            <a:off x="0" y="0"/>
            <a:ext cx="12191400" cy="6857280"/>
          </a:xfrm>
          <a:prstGeom prst="rect">
            <a:avLst/>
          </a:prstGeom>
          <a:ln w="0">
            <a:noFill/>
          </a:ln>
        </p:spPr>
      </p:pic>
      <p:sp>
        <p:nvSpPr>
          <p:cNvPr id="179" name="Rectangle 32"/>
          <p:cNvSpPr/>
          <p:nvPr/>
        </p:nvSpPr>
        <p:spPr>
          <a:xfrm>
            <a:off x="-16560" y="1277640"/>
            <a:ext cx="12214800" cy="5605200"/>
          </a:xfrm>
          <a:custGeom>
            <a:avLst/>
            <a:gdLst>
              <a:gd name="textAreaLeft" fmla="*/ 0 w 12214800"/>
              <a:gd name="textAreaRight" fmla="*/ 12215520 w 12214800"/>
              <a:gd name="textAreaTop" fmla="*/ 0 h 5605200"/>
              <a:gd name="textAreaBottom" fmla="*/ 5605920 h 5605200"/>
            </a:gdLst>
            <a:ahLst/>
            <a:rect l="textAreaLeft" t="textAreaTop" r="textAreaRight" b="textAreaBottom"/>
            <a:pathLst>
              <a:path w="12192001" h="2283331">
                <a:moveTo>
                  <a:pt x="0" y="10434"/>
                </a:moveTo>
                <a:cubicBezTo>
                  <a:pt x="26487" y="12974"/>
                  <a:pt x="5218072" y="-115331"/>
                  <a:pt x="12180278" y="462942"/>
                </a:cubicBezTo>
                <a:cubicBezTo>
                  <a:pt x="12184186" y="1069738"/>
                  <a:pt x="12188093" y="1676535"/>
                  <a:pt x="12192001" y="2283331"/>
                </a:cubicBezTo>
                <a:lnTo>
                  <a:pt x="0" y="2283331"/>
                </a:lnTo>
                <a:lnTo>
                  <a:pt x="0" y="10434"/>
                </a:lnTo>
                <a:close/>
              </a:path>
            </a:pathLst>
          </a:custGeom>
          <a:solidFill>
            <a:schemeClr val="lt1">
              <a:alpha val="90000"/>
            </a:schemeClr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defTabSz="914400">
              <a:lnSpc>
                <a:spcPct val="100000"/>
              </a:lnSpc>
            </a:pP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0" name="PlaceHolder 1"/>
          <p:cNvSpPr>
            <a:spLocks noGrp="1"/>
          </p:cNvSpPr>
          <p:nvPr>
            <p:ph type="subTitle"/>
          </p:nvPr>
        </p:nvSpPr>
        <p:spPr>
          <a:xfrm>
            <a:off x="608760" y="3634200"/>
            <a:ext cx="10969560" cy="793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marL="228600" algn="ctr" defTabSz="914400">
              <a:lnSpc>
                <a:spcPct val="100000"/>
              </a:lnSpc>
              <a:spcBef>
                <a:spcPts val="1001"/>
              </a:spcBef>
              <a:tabLst>
                <a:tab algn="l" pos="0"/>
              </a:tabLst>
            </a:pPr>
            <a:r>
              <a:rPr b="0" i="1" lang="es-ES" sz="1800" spc="-1" strike="noStrike" u="sng">
                <a:solidFill>
                  <a:srgbClr val="000000"/>
                </a:solidFill>
                <a:uFillTx/>
                <a:latin typeface="Arial"/>
              </a:rPr>
              <a:t>C. González</a:t>
            </a:r>
            <a:r>
              <a:rPr b="0" lang="es-ES" sz="1800" spc="-1" strike="noStrike">
                <a:solidFill>
                  <a:srgbClr val="000000"/>
                </a:solidFill>
                <a:latin typeface="Arial"/>
              </a:rPr>
              <a:t>,  M. Ruiz,  A. Carpeño, A. Piñas , V. Costa, J. Nieto, E. Barrera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 marL="228600" algn="ctr" defTabSz="914400">
              <a:lnSpc>
                <a:spcPct val="100000"/>
              </a:lnSpc>
              <a:spcBef>
                <a:spcPts val="1001"/>
              </a:spcBef>
              <a:tabLst>
                <a:tab algn="l" pos="0"/>
              </a:tabLst>
            </a:pPr>
            <a:r>
              <a:rPr b="1" lang="es-ES" sz="1800" spc="-1" strike="noStrike">
                <a:solidFill>
                  <a:srgbClr val="000000"/>
                </a:solidFill>
                <a:latin typeface="Arial"/>
              </a:rPr>
              <a:t>Universidad Politécnica de Madrid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 marL="228600" algn="ctr" defTabSz="914400">
              <a:lnSpc>
                <a:spcPct val="100000"/>
              </a:lnSpc>
              <a:spcBef>
                <a:spcPts val="1001"/>
              </a:spcBef>
              <a:tabLst>
                <a:tab algn="l" pos="0"/>
              </a:tabLst>
            </a:pP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 marL="228600" algn="ctr" defTabSz="914400">
              <a:lnSpc>
                <a:spcPct val="100000"/>
              </a:lnSpc>
              <a:spcBef>
                <a:spcPts val="1001"/>
              </a:spcBef>
              <a:tabLst>
                <a:tab algn="l" pos="0"/>
              </a:tabLst>
            </a:pPr>
            <a:r>
              <a:rPr b="0" lang="es-ES" sz="1800" spc="-1" strike="noStrike" u="sng">
                <a:solidFill>
                  <a:srgbClr val="0563c1"/>
                </a:solidFill>
                <a:uFillTx/>
                <a:latin typeface="Arial"/>
                <a:hlinkClick r:id="rId2"/>
              </a:rPr>
              <a:t>c.gonzalez</a:t>
            </a:r>
            <a:r>
              <a:rPr b="0" lang="es-ES" sz="1800" spc="-1" strike="noStrike" u="sng">
                <a:solidFill>
                  <a:srgbClr val="0563c1"/>
                </a:solidFill>
                <a:uFillTx/>
                <a:latin typeface="Arial"/>
                <a:hlinkClick r:id="rId3"/>
              </a:rPr>
              <a:t>b@alumnos.upm.es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 marL="228600" algn="ctr" defTabSz="914400">
              <a:lnSpc>
                <a:spcPct val="100000"/>
              </a:lnSpc>
              <a:spcBef>
                <a:spcPts val="1001"/>
              </a:spcBef>
              <a:tabLst>
                <a:tab algn="l" pos="0"/>
              </a:tabLst>
            </a:pP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1" name="PlaceHolder 2"/>
          <p:cNvSpPr>
            <a:spLocks noGrp="1"/>
          </p:cNvSpPr>
          <p:nvPr>
            <p:ph type="title"/>
          </p:nvPr>
        </p:nvSpPr>
        <p:spPr>
          <a:xfrm>
            <a:off x="608760" y="1715400"/>
            <a:ext cx="10969560" cy="1371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 defTabSz="91440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Arial"/>
                <a:ea typeface="Noto Sans CJK SC"/>
              </a:rPr>
              <a:t>Integration of Hardware Acceleration Techniques in </a:t>
            </a:r>
            <a:br>
              <a:rPr sz="2800"/>
            </a:br>
            <a:r>
              <a:rPr b="0" lang="en-US" sz="2800" spc="-1" strike="noStrike">
                <a:solidFill>
                  <a:srgbClr val="000000"/>
                </a:solidFill>
                <a:latin typeface="Arial"/>
                <a:ea typeface="Noto Sans CJK SC"/>
              </a:rPr>
              <a:t>Real-Time Framework using FPGA devices</a:t>
            </a:r>
            <a:br>
              <a:rPr sz="2800"/>
            </a:br>
            <a:br>
              <a:rPr sz="2800"/>
            </a:br>
            <a:r>
              <a:rPr b="0" lang="en-US" sz="2800" spc="-1" strike="noStrike">
                <a:solidFill>
                  <a:srgbClr val="000000"/>
                </a:solidFill>
                <a:latin typeface="Arial"/>
                <a:ea typeface="Noto Sans CJK SC"/>
              </a:rPr>
              <a:t>Thank you for your attention</a:t>
            </a:r>
            <a:endParaRPr b="0" lang="en-US" sz="2800" spc="-1" strike="noStrike">
              <a:solidFill>
                <a:schemeClr val="dk1"/>
              </a:solidFill>
              <a:latin typeface="Calibri"/>
            </a:endParaRPr>
          </a:p>
        </p:txBody>
      </p:sp>
      <p:pic>
        <p:nvPicPr>
          <p:cNvPr id="182" name="Picture 8" descr="Universidad Politécnica de Madrid"/>
          <p:cNvPicPr/>
          <p:nvPr/>
        </p:nvPicPr>
        <p:blipFill>
          <a:blip r:embed="rId4"/>
          <a:stretch/>
        </p:blipFill>
        <p:spPr>
          <a:xfrm>
            <a:off x="9290520" y="5522400"/>
            <a:ext cx="3087720" cy="1433520"/>
          </a:xfrm>
          <a:prstGeom prst="rect">
            <a:avLst/>
          </a:prstGeom>
          <a:ln w="0">
            <a:noFill/>
          </a:ln>
        </p:spPr>
      </p:pic>
      <p:pic>
        <p:nvPicPr>
          <p:cNvPr id="183" name="Picture 16" descr=""/>
          <p:cNvPicPr/>
          <p:nvPr/>
        </p:nvPicPr>
        <p:blipFill>
          <a:blip r:embed="rId5"/>
          <a:stretch/>
        </p:blipFill>
        <p:spPr>
          <a:xfrm>
            <a:off x="28800" y="5414400"/>
            <a:ext cx="1446840" cy="1364760"/>
          </a:xfrm>
          <a:prstGeom prst="rect">
            <a:avLst/>
          </a:prstGeom>
          <a:ln w="0">
            <a:noFill/>
          </a:ln>
        </p:spPr>
      </p:pic>
      <p:sp>
        <p:nvSpPr>
          <p:cNvPr id="184" name="TextBox 17"/>
          <p:cNvSpPr/>
          <p:nvPr/>
        </p:nvSpPr>
        <p:spPr>
          <a:xfrm>
            <a:off x="3352680" y="4604400"/>
            <a:ext cx="5486040" cy="7174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 algn="ctr" defTabSz="914400">
              <a:lnSpc>
                <a:spcPct val="100000"/>
              </a:lnSpc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24th IEEE REAL TIME CONFERENCE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 algn="ctr" defTabSz="914400">
              <a:lnSpc>
                <a:spcPct val="100000"/>
              </a:lnSpc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April 22-26 2024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 algn="ctr" defTabSz="914400">
              <a:lnSpc>
                <a:spcPct val="100000"/>
              </a:lnSpc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ICISE, Quy Nhon, Vietnam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85" name="Imagen 25" descr=""/>
          <p:cNvPicPr/>
          <p:nvPr/>
        </p:nvPicPr>
        <p:blipFill>
          <a:blip r:embed="rId6"/>
          <a:stretch/>
        </p:blipFill>
        <p:spPr>
          <a:xfrm>
            <a:off x="5737680" y="5835600"/>
            <a:ext cx="3184560" cy="91404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PlaceHolder 1"/>
          <p:cNvSpPr>
            <a:spLocks noGrp="1"/>
          </p:cNvSpPr>
          <p:nvPr>
            <p:ph/>
          </p:nvPr>
        </p:nvSpPr>
        <p:spPr>
          <a:xfrm>
            <a:off x="838080" y="1022760"/>
            <a:ext cx="10515240" cy="499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 defTabSz="914400">
              <a:lnSpc>
                <a:spcPct val="90000"/>
              </a:lnSpc>
              <a:spcBef>
                <a:spcPts val="1001"/>
              </a:spcBef>
              <a:buNone/>
            </a:pPr>
            <a:endParaRPr b="0" lang="en-US" sz="2800" spc="-1" strike="noStrike">
              <a:solidFill>
                <a:schemeClr val="dk1"/>
              </a:solidFill>
              <a:latin typeface="Calibri"/>
            </a:endParaRPr>
          </a:p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chemeClr val="dk1"/>
                </a:solidFill>
                <a:latin typeface="Calibri"/>
              </a:rPr>
              <a:t>Motivation </a:t>
            </a:r>
            <a:endParaRPr b="0" lang="en-US" sz="2800" spc="-1" strike="noStrike">
              <a:solidFill>
                <a:schemeClr val="dk1"/>
              </a:solidFill>
              <a:latin typeface="Calibri"/>
            </a:endParaRPr>
          </a:p>
          <a:p>
            <a:pPr lvl="1" marL="6858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chemeClr val="dk1"/>
                </a:solidFill>
                <a:latin typeface="Calibri"/>
              </a:rPr>
              <a:t>ITER Real-Time Framework (RTF)</a:t>
            </a:r>
            <a:endParaRPr b="0" lang="en-US" sz="2400" spc="-1" strike="noStrike">
              <a:solidFill>
                <a:schemeClr val="dk1"/>
              </a:solidFill>
              <a:latin typeface="Calibri"/>
            </a:endParaRPr>
          </a:p>
          <a:p>
            <a:pPr lvl="1" marL="6858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chemeClr val="dk1"/>
                </a:solidFill>
                <a:latin typeface="Calibri"/>
              </a:rPr>
              <a:t>AMD XILINX VITIS acceleration technique</a:t>
            </a:r>
            <a:endParaRPr b="0" lang="en-US" sz="2400" spc="-1" strike="noStrike">
              <a:solidFill>
                <a:schemeClr val="dk1"/>
              </a:solidFill>
              <a:latin typeface="Calibri"/>
            </a:endParaRPr>
          </a:p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chemeClr val="dk1"/>
                </a:solidFill>
                <a:latin typeface="Calibri"/>
              </a:rPr>
              <a:t>Tools and methodology</a:t>
            </a:r>
            <a:endParaRPr b="0" lang="en-US" sz="2800" spc="-1" strike="noStrike">
              <a:solidFill>
                <a:schemeClr val="dk1"/>
              </a:solidFill>
              <a:latin typeface="Calibri"/>
            </a:endParaRPr>
          </a:p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chemeClr val="dk1"/>
                </a:solidFill>
                <a:latin typeface="Calibri"/>
              </a:rPr>
              <a:t>Results</a:t>
            </a:r>
            <a:endParaRPr b="0" lang="en-US" sz="2800" spc="-1" strike="noStrike">
              <a:solidFill>
                <a:schemeClr val="dk1"/>
              </a:solidFill>
              <a:latin typeface="Calibri"/>
            </a:endParaRPr>
          </a:p>
          <a:p>
            <a:pPr lvl="1" marL="6858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chemeClr val="dk1"/>
                </a:solidFill>
                <a:latin typeface="Calibri"/>
              </a:rPr>
              <a:t>Vector add</a:t>
            </a:r>
            <a:endParaRPr b="0" lang="en-US" sz="2400" spc="-1" strike="noStrike">
              <a:solidFill>
                <a:schemeClr val="dk1"/>
              </a:solidFill>
              <a:latin typeface="Calibri"/>
            </a:endParaRPr>
          </a:p>
          <a:p>
            <a:pPr lvl="1" marL="6858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chemeClr val="dk1"/>
                </a:solidFill>
                <a:latin typeface="Calibri"/>
              </a:rPr>
              <a:t>Matrix Multiplication: GEMM from BLAS</a:t>
            </a:r>
            <a:endParaRPr b="0" lang="en-US" sz="2400" spc="-1" strike="noStrike">
              <a:solidFill>
                <a:schemeClr val="dk1"/>
              </a:solidFill>
              <a:latin typeface="Calibri"/>
            </a:endParaRPr>
          </a:p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chemeClr val="dk1"/>
                </a:solidFill>
                <a:latin typeface="Calibri"/>
              </a:rPr>
              <a:t>Conclusion</a:t>
            </a:r>
            <a:endParaRPr b="0" lang="en-US" sz="2800" spc="-1" strike="noStrike">
              <a:solidFill>
                <a:schemeClr val="dk1"/>
              </a:solidFill>
              <a:latin typeface="Calibri"/>
            </a:endParaRPr>
          </a:p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chemeClr val="dk1"/>
                </a:solidFill>
                <a:latin typeface="Calibri"/>
              </a:rPr>
              <a:t>Future Work</a:t>
            </a:r>
            <a:endParaRPr b="0" lang="en-US" sz="28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128" name="PlaceHolder 2"/>
          <p:cNvSpPr>
            <a:spLocks noGrp="1"/>
          </p:cNvSpPr>
          <p:nvPr>
            <p:ph type="title"/>
          </p:nvPr>
        </p:nvSpPr>
        <p:spPr>
          <a:xfrm>
            <a:off x="838080" y="136440"/>
            <a:ext cx="10515240" cy="813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defTabSz="914400">
              <a:lnSpc>
                <a:spcPct val="90000"/>
              </a:lnSpc>
              <a:buNone/>
            </a:pPr>
            <a:r>
              <a:rPr b="0" lang="en-US" sz="4000" spc="-1" strike="noStrike">
                <a:solidFill>
                  <a:schemeClr val="dk1"/>
                </a:solidFill>
                <a:latin typeface="Calibri Light"/>
              </a:rPr>
              <a:t>Outline</a:t>
            </a:r>
            <a:endParaRPr b="0" lang="en-US" sz="4000" spc="-1" strike="noStrike">
              <a:solidFill>
                <a:schemeClr val="dk1"/>
              </a:solidFill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PlaceHolder 1"/>
          <p:cNvSpPr>
            <a:spLocks noGrp="1"/>
          </p:cNvSpPr>
          <p:nvPr>
            <p:ph type="subTitle"/>
          </p:nvPr>
        </p:nvSpPr>
        <p:spPr>
          <a:xfrm>
            <a:off x="609480" y="1517040"/>
            <a:ext cx="10970640" cy="3975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marL="216000" indent="-216000" defTabSz="914400">
              <a:lnSpc>
                <a:spcPct val="100000"/>
              </a:lnSpc>
              <a:spcBef>
                <a:spcPts val="1001"/>
              </a:spcBef>
              <a:buClr>
                <a:srgbClr val="000000"/>
              </a:buClr>
              <a:buSzPct val="45000"/>
              <a:buFont typeface="Wingdings" charset="2"/>
              <a:buChar char=""/>
              <a:tabLst>
                <a:tab algn="l" pos="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Arial"/>
              </a:rPr>
              <a:t>The use of specific software frameworks to develop and deploy real-time applications is essential in the control systems used in big-science facilities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marL="216000" indent="-216000" defTabSz="914400">
              <a:lnSpc>
                <a:spcPct val="100000"/>
              </a:lnSpc>
              <a:spcBef>
                <a:spcPts val="1001"/>
              </a:spcBef>
              <a:buClr>
                <a:srgbClr val="000000"/>
              </a:buClr>
              <a:buSzPct val="45000"/>
              <a:buFont typeface="Wingdings" charset="2"/>
              <a:buChar char=""/>
              <a:tabLst>
                <a:tab algn="l" pos="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Arial"/>
              </a:rPr>
              <a:t>Some software frameworks have been implemented in the experimental fusion devices to simplify the development and deployment of real-time applications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lvl="1" marL="673200" indent="-216000" defTabSz="914400">
              <a:lnSpc>
                <a:spcPct val="100000"/>
              </a:lnSpc>
              <a:spcBef>
                <a:spcPts val="499"/>
              </a:spcBef>
              <a:buClr>
                <a:srgbClr val="000000"/>
              </a:buClr>
              <a:buSzPct val="45000"/>
              <a:buFont typeface="Wingdings" charset="2"/>
              <a:buChar char=""/>
              <a:tabLst>
                <a:tab algn="l" pos="0"/>
              </a:tabLst>
            </a:pP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MARTe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  <a:p>
            <a:pPr lvl="1" marL="673200" indent="-216000" defTabSz="914400">
              <a:lnSpc>
                <a:spcPct val="100000"/>
              </a:lnSpc>
              <a:spcBef>
                <a:spcPts val="499"/>
              </a:spcBef>
              <a:buClr>
                <a:srgbClr val="000000"/>
              </a:buClr>
              <a:buSzPct val="45000"/>
              <a:buFont typeface="Wingdings" charset="2"/>
              <a:buChar char=""/>
              <a:tabLst>
                <a:tab algn="l" pos="0"/>
              </a:tabLst>
            </a:pP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ITER Real-Time Framework (RTF)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0" name="TextBox 2"/>
          <p:cNvSpPr/>
          <p:nvPr/>
        </p:nvSpPr>
        <p:spPr>
          <a:xfrm>
            <a:off x="380880" y="4178880"/>
            <a:ext cx="7486560" cy="464760"/>
          </a:xfrm>
          <a:prstGeom prst="rect">
            <a:avLst/>
          </a:prstGeom>
          <a:noFill/>
          <a:ln w="0">
            <a:solidFill>
              <a:srgbClr val="7030a0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just" defTabSz="914400">
              <a:lnSpc>
                <a:spcPts val="901"/>
              </a:lnSpc>
              <a:spcAft>
                <a:spcPts val="249"/>
              </a:spcAft>
              <a:tabLst>
                <a:tab algn="l" pos="228600"/>
              </a:tabLst>
            </a:pPr>
            <a:r>
              <a:rPr b="0" lang="en-US" sz="1050" spc="-1" strike="noStrike">
                <a:solidFill>
                  <a:schemeClr val="dk1"/>
                </a:solidFill>
                <a:latin typeface="Times New Roman"/>
                <a:ea typeface="MS Mincho"/>
              </a:rPr>
              <a:t>C. Neto, Sartori,F,  Piccolo, F, Vitelli, R, De Tommasi, G, Zabeo, L et al., "</a:t>
            </a:r>
            <a:r>
              <a:rPr b="1" lang="en-US" sz="1050" spc="-1" strike="noStrike">
                <a:solidFill>
                  <a:schemeClr val="dk1"/>
                </a:solidFill>
                <a:latin typeface="Times New Roman"/>
                <a:ea typeface="MS Mincho"/>
              </a:rPr>
              <a:t>MARTe: A Multiplatform Real-Time Framework</a:t>
            </a:r>
            <a:r>
              <a:rPr b="0" lang="en-US" sz="1050" spc="-1" strike="noStrike">
                <a:solidFill>
                  <a:schemeClr val="dk1"/>
                </a:solidFill>
                <a:latin typeface="Times New Roman"/>
                <a:ea typeface="MS Mincho"/>
              </a:rPr>
              <a:t>" in IEEE Transactions on Nuclear Science, vol. 57, no. 2, pp. 479-486, April 2010, </a:t>
            </a:r>
            <a:endParaRPr b="0" lang="en-US" sz="1050" spc="-1" strike="noStrike">
              <a:solidFill>
                <a:srgbClr val="000000"/>
              </a:solidFill>
              <a:latin typeface="Arial"/>
            </a:endParaRPr>
          </a:p>
          <a:p>
            <a:pPr algn="just" defTabSz="914400">
              <a:lnSpc>
                <a:spcPts val="901"/>
              </a:lnSpc>
              <a:spcAft>
                <a:spcPts val="249"/>
              </a:spcAft>
              <a:tabLst>
                <a:tab algn="l" pos="228600"/>
              </a:tabLst>
            </a:pPr>
            <a:r>
              <a:rPr b="0" lang="en-US" sz="1050" spc="-1" strike="noStrike" u="sng">
                <a:solidFill>
                  <a:schemeClr val="dk1"/>
                </a:solidFill>
                <a:uFillTx/>
                <a:latin typeface="Times New Roman"/>
                <a:ea typeface="MS Mincho"/>
                <a:hlinkClick r:id="rId1"/>
              </a:rPr>
              <a:t>https://doi.org/10.1109/TNS.2009.2037815</a:t>
            </a:r>
            <a:r>
              <a:rPr b="0" lang="en-US" sz="1050" spc="-1" strike="noStrike">
                <a:solidFill>
                  <a:schemeClr val="dk1"/>
                </a:solidFill>
                <a:latin typeface="Times New Roman"/>
                <a:ea typeface="MS Mincho"/>
              </a:rPr>
              <a:t>  </a:t>
            </a:r>
            <a:endParaRPr b="0" lang="en-US" sz="105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1" name="TextBox 3"/>
          <p:cNvSpPr/>
          <p:nvPr/>
        </p:nvSpPr>
        <p:spPr>
          <a:xfrm>
            <a:off x="380880" y="4910400"/>
            <a:ext cx="7486560" cy="433080"/>
          </a:xfrm>
          <a:prstGeom prst="rect">
            <a:avLst/>
          </a:prstGeom>
          <a:noFill/>
          <a:ln w="0">
            <a:solidFill>
              <a:srgbClr val="7030a0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just" defTabSz="914400">
              <a:lnSpc>
                <a:spcPts val="901"/>
              </a:lnSpc>
              <a:spcAft>
                <a:spcPts val="249"/>
              </a:spcAft>
              <a:tabLst>
                <a:tab algn="l" pos="228600"/>
              </a:tabLst>
            </a:pPr>
            <a:r>
              <a:rPr b="0" lang="en-US" sz="1050" spc="-1" strike="noStrike">
                <a:solidFill>
                  <a:schemeClr val="dk1"/>
                </a:solidFill>
                <a:latin typeface="Times New Roman"/>
                <a:ea typeface="MS Mincho"/>
              </a:rPr>
              <a:t>Kadziela M., Jablonski B., Perek P., and Makowski D., “</a:t>
            </a:r>
            <a:r>
              <a:rPr b="1" lang="en-US" sz="1050" spc="-1" strike="noStrike">
                <a:solidFill>
                  <a:schemeClr val="dk1"/>
                </a:solidFill>
                <a:latin typeface="Times New Roman"/>
                <a:ea typeface="MS Mincho"/>
              </a:rPr>
              <a:t>Evaluation of the ITER Real-Time Framework for Data Acquisition and Processing from Pulsed Gigasample Digitizers</a:t>
            </a:r>
            <a:r>
              <a:rPr b="0" lang="en-US" sz="1050" spc="-1" strike="noStrike">
                <a:solidFill>
                  <a:schemeClr val="dk1"/>
                </a:solidFill>
                <a:latin typeface="Times New Roman"/>
                <a:ea typeface="MS Mincho"/>
              </a:rPr>
              <a:t>”. Journal of Fusion Energy, vol.39, pp. 261–269, November 2020. </a:t>
            </a:r>
            <a:r>
              <a:rPr b="0" lang="en-US" sz="1050" spc="-1" strike="noStrike" u="sng">
                <a:solidFill>
                  <a:schemeClr val="dk1"/>
                </a:solidFill>
                <a:uFillTx/>
                <a:latin typeface="Times New Roman"/>
                <a:ea typeface="MS Mincho"/>
                <a:hlinkClick r:id="rId2"/>
              </a:rPr>
              <a:t>https://doi.org/10.1007/s10894-020-00264-3</a:t>
            </a:r>
            <a:r>
              <a:rPr b="0" lang="en-US" sz="1050" spc="-1" strike="noStrike">
                <a:solidFill>
                  <a:schemeClr val="dk1"/>
                </a:solidFill>
                <a:latin typeface="Times New Roman"/>
                <a:ea typeface="MS Mincho"/>
              </a:rPr>
              <a:t>   </a:t>
            </a:r>
            <a:endParaRPr b="0" lang="en-US" sz="105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2" name="PlaceHolder 1"/>
          <p:cNvSpPr/>
          <p:nvPr/>
        </p:nvSpPr>
        <p:spPr>
          <a:xfrm>
            <a:off x="838080" y="136440"/>
            <a:ext cx="10515240" cy="8136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Autofit/>
          </a:bodyPr>
          <a:p>
            <a:pPr defTabSz="914400">
              <a:lnSpc>
                <a:spcPct val="90000"/>
              </a:lnSpc>
            </a:pPr>
            <a:r>
              <a:rPr b="0" lang="en-US" sz="4400" spc="-1" strike="noStrike">
                <a:solidFill>
                  <a:schemeClr val="dk1"/>
                </a:solidFill>
                <a:latin typeface="Calibri Light"/>
              </a:rPr>
              <a:t>Motivation</a:t>
            </a: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PlaceHolder 1"/>
          <p:cNvSpPr>
            <a:spLocks noGrp="1"/>
          </p:cNvSpPr>
          <p:nvPr>
            <p:ph/>
          </p:nvPr>
        </p:nvSpPr>
        <p:spPr>
          <a:xfrm>
            <a:off x="838080" y="1022760"/>
            <a:ext cx="10515240" cy="499860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rmAutofit/>
          </a:bodyPr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1800" spc="-1" strike="noStrike">
                <a:solidFill>
                  <a:schemeClr val="dk1"/>
                </a:solidFill>
                <a:latin typeface="Calibri"/>
              </a:rPr>
              <a:t>ITER RTF is a collection of software tools that provides common services and capabilities for building real-time applications on a distributed control system integrated into the </a:t>
            </a:r>
            <a:r>
              <a:rPr b="1" i="1" lang="en-US" sz="1800" spc="-1" strike="noStrike">
                <a:solidFill>
                  <a:schemeClr val="dk1"/>
                </a:solidFill>
                <a:latin typeface="Calibri"/>
              </a:rPr>
              <a:t>ITER Codac Core System</a:t>
            </a:r>
            <a:endParaRPr b="0" lang="en-US" sz="1800" spc="-1" strike="noStrike">
              <a:solidFill>
                <a:schemeClr val="dk1"/>
              </a:solidFill>
              <a:latin typeface="Calibri"/>
            </a:endParaRPr>
          </a:p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1800" spc="-1" strike="noStrike">
                <a:solidFill>
                  <a:schemeClr val="dk1"/>
                </a:solidFill>
                <a:latin typeface="Calibri"/>
              </a:rPr>
              <a:t>The key element in RTF is the Function Block (FB) that performs from simple operations to complex algorithms</a:t>
            </a:r>
            <a:endParaRPr b="0" lang="en-US" sz="1800" spc="-1" strike="noStrike">
              <a:solidFill>
                <a:schemeClr val="dk1"/>
              </a:solidFill>
              <a:latin typeface="Calibri"/>
            </a:endParaRPr>
          </a:p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1800" spc="-1" strike="noStrike">
                <a:solidFill>
                  <a:schemeClr val="dk1"/>
                </a:solidFill>
                <a:latin typeface="Calibri"/>
              </a:rPr>
              <a:t>Reducing the execution time of specific FBs may be crucial for some specific experiments</a:t>
            </a:r>
            <a:endParaRPr b="0" lang="en-US" sz="1800" spc="-1" strike="noStrike">
              <a:solidFill>
                <a:schemeClr val="dk1"/>
              </a:solidFill>
              <a:latin typeface="Calibri"/>
            </a:endParaRPr>
          </a:p>
          <a:p>
            <a:pPr indent="0" defTabSz="914400">
              <a:lnSpc>
                <a:spcPct val="90000"/>
              </a:lnSpc>
              <a:spcBef>
                <a:spcPts val="1001"/>
              </a:spcBef>
              <a:buNone/>
            </a:pPr>
            <a:endParaRPr b="0" lang="en-US" sz="2800" spc="-1" strike="noStrike">
              <a:solidFill>
                <a:schemeClr val="dk1"/>
              </a:solidFill>
              <a:latin typeface="Calibri"/>
            </a:endParaRPr>
          </a:p>
          <a:p>
            <a:pPr indent="0" defTabSz="914400">
              <a:lnSpc>
                <a:spcPct val="90000"/>
              </a:lnSpc>
              <a:spcBef>
                <a:spcPts val="1001"/>
              </a:spcBef>
              <a:buNone/>
            </a:pPr>
            <a:endParaRPr b="0" lang="en-US" sz="2800" spc="-1" strike="noStrike">
              <a:solidFill>
                <a:schemeClr val="dk1"/>
              </a:solidFill>
              <a:latin typeface="Calibri"/>
            </a:endParaRPr>
          </a:p>
          <a:p>
            <a:pPr indent="0" defTabSz="914400">
              <a:lnSpc>
                <a:spcPct val="90000"/>
              </a:lnSpc>
              <a:spcBef>
                <a:spcPts val="1001"/>
              </a:spcBef>
              <a:buNone/>
            </a:pPr>
            <a:endParaRPr b="0" lang="en-US" sz="28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134" name="Rectangle 2"/>
          <p:cNvSpPr/>
          <p:nvPr/>
        </p:nvSpPr>
        <p:spPr>
          <a:xfrm>
            <a:off x="2389320" y="2441160"/>
            <a:ext cx="12191760" cy="3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numCol="1" spcCol="0" wrap="none" tIns="360" bIns="360" anchor="ctr">
            <a:spAutoFit/>
          </a:bodyPr>
          <a:p>
            <a:pPr defTabSz="914400">
              <a:lnSpc>
                <a:spcPct val="100000"/>
              </a:lnSpc>
            </a:pPr>
            <a:endParaRPr b="0" lang="en-US" sz="1800" spc="-1" strike="noStrike">
              <a:solidFill>
                <a:schemeClr val="dk1"/>
              </a:solidFill>
              <a:latin typeface="Calibri"/>
            </a:endParaRPr>
          </a:p>
        </p:txBody>
      </p:sp>
      <p:graphicFrame>
        <p:nvGraphicFramePr>
          <p:cNvPr id="135" name="Object 3"/>
          <p:cNvGraphicFramePr/>
          <p:nvPr/>
        </p:nvGraphicFramePr>
        <p:xfrm>
          <a:off x="1951200" y="2297880"/>
          <a:ext cx="6533640" cy="3504960"/>
        </p:xfrm>
        <a:graphic>
          <a:graphicData uri="http://schemas.openxmlformats.org/presentationml/2006/ole">
            <p:oleObj progId="Visio.Drawing.15" r:id="rId1" spid="">
              <p:embed/>
              <p:pic>
                <p:nvPicPr>
                  <p:cNvPr id="136" name="Object 3" descr=""/>
                  <p:cNvPicPr/>
                  <p:nvPr/>
                </p:nvPicPr>
                <p:blipFill>
                  <a:blip r:embed="rId2"/>
                  <a:stretch/>
                </p:blipFill>
                <p:spPr>
                  <a:xfrm>
                    <a:off x="1951200" y="2297880"/>
                    <a:ext cx="6533640" cy="3504960"/>
                  </a:xfrm>
                  <a:prstGeom prst="rect">
                    <a:avLst/>
                  </a:prstGeom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137" name="TextBox 7"/>
          <p:cNvSpPr/>
          <p:nvPr/>
        </p:nvSpPr>
        <p:spPr>
          <a:xfrm>
            <a:off x="39240" y="5603040"/>
            <a:ext cx="7611840" cy="394920"/>
          </a:xfrm>
          <a:prstGeom prst="rect">
            <a:avLst/>
          </a:prstGeom>
          <a:noFill/>
          <a:ln w="0">
            <a:solidFill>
              <a:srgbClr val="7030a0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0" lang="en-US" sz="1000" spc="-1" strike="noStrike">
                <a:solidFill>
                  <a:schemeClr val="dk1"/>
                </a:solidFill>
                <a:latin typeface="Calibri"/>
              </a:rPr>
              <a:t>Perek, P., Makowski, D., Kadziela, M., Lee, W. R., Zagar, A., Simrock, et al. “Evaluation of ITER Real-Time Framework in plasma diagnostics applications”, Fusion Engineering and Design, 192. July 2023, </a:t>
            </a:r>
            <a:r>
              <a:rPr b="0" lang="en-US" sz="1000" spc="-1" strike="noStrike" u="sng">
                <a:solidFill>
                  <a:schemeClr val="dk1"/>
                </a:solidFill>
                <a:uFillTx/>
                <a:latin typeface="Calibri"/>
                <a:hlinkClick r:id="rId3"/>
              </a:rPr>
              <a:t>https://doi.org/10.1016/j.fusengdes.2023.113623</a:t>
            </a:r>
            <a:r>
              <a:rPr b="0" lang="en-US" sz="1000" spc="-1" strike="noStrike">
                <a:solidFill>
                  <a:schemeClr val="dk1"/>
                </a:solidFill>
                <a:latin typeface="Calibri"/>
              </a:rPr>
              <a:t> </a:t>
            </a:r>
            <a:endParaRPr b="0" lang="en-US" sz="1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8" name="PlaceHolder 1"/>
          <p:cNvSpPr/>
          <p:nvPr/>
        </p:nvSpPr>
        <p:spPr>
          <a:xfrm>
            <a:off x="838080" y="136440"/>
            <a:ext cx="10515240" cy="8136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Autofit/>
          </a:bodyPr>
          <a:p>
            <a:pPr defTabSz="914400">
              <a:lnSpc>
                <a:spcPct val="90000"/>
              </a:lnSpc>
            </a:pPr>
            <a:r>
              <a:rPr b="0" lang="en-US" sz="4400" spc="-1" strike="noStrike">
                <a:solidFill>
                  <a:schemeClr val="dk1"/>
                </a:solidFill>
                <a:latin typeface="Calibri Light"/>
              </a:rPr>
              <a:t>Motivation</a:t>
            </a: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PlaceHolder 1"/>
          <p:cNvSpPr>
            <a:spLocks noGrp="1"/>
          </p:cNvSpPr>
          <p:nvPr>
            <p:ph/>
          </p:nvPr>
        </p:nvSpPr>
        <p:spPr>
          <a:xfrm>
            <a:off x="839880" y="1172880"/>
            <a:ext cx="5157360" cy="501660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rmAutofit/>
          </a:bodyPr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chemeClr val="dk1"/>
                </a:solidFill>
                <a:latin typeface="Calibri"/>
              </a:rPr>
              <a:t>Implement specific hardware to solve specific problems (Hardware accelerator)</a:t>
            </a:r>
            <a:endParaRPr b="0" lang="en-US" sz="2800" spc="-1" strike="noStrike">
              <a:solidFill>
                <a:schemeClr val="dk1"/>
              </a:solidFill>
              <a:latin typeface="Calibri"/>
            </a:endParaRPr>
          </a:p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chemeClr val="dk1"/>
                </a:solidFill>
                <a:latin typeface="Calibri"/>
              </a:rPr>
              <a:t>C-type language to implement the hardware functions</a:t>
            </a:r>
            <a:endParaRPr b="0" lang="en-US" sz="2800" spc="-1" strike="noStrike">
              <a:solidFill>
                <a:schemeClr val="dk1"/>
              </a:solidFill>
              <a:latin typeface="Calibri"/>
            </a:endParaRPr>
          </a:p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chemeClr val="dk1"/>
                </a:solidFill>
                <a:latin typeface="Calibri"/>
              </a:rPr>
              <a:t>OpenCL Runtime to manage the hardware accelerator</a:t>
            </a:r>
            <a:endParaRPr b="0" lang="en-US" sz="2800" spc="-1" strike="noStrike">
              <a:solidFill>
                <a:schemeClr val="dk1"/>
              </a:solidFill>
              <a:latin typeface="Calibri"/>
            </a:endParaRPr>
          </a:p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chemeClr val="dk1"/>
                </a:solidFill>
                <a:latin typeface="Calibri"/>
              </a:rPr>
              <a:t>PCIe card sharing memory with the host computer</a:t>
            </a:r>
            <a:endParaRPr b="0" lang="en-US" sz="2800" spc="-1" strike="noStrike">
              <a:solidFill>
                <a:schemeClr val="dk1"/>
              </a:solidFill>
              <a:latin typeface="Calibri"/>
            </a:endParaRPr>
          </a:p>
          <a:p>
            <a:pPr indent="0" defTabSz="914400">
              <a:lnSpc>
                <a:spcPct val="90000"/>
              </a:lnSpc>
              <a:spcBef>
                <a:spcPts val="1001"/>
              </a:spcBef>
              <a:buNone/>
            </a:pPr>
            <a:endParaRPr b="0" lang="en-US" sz="28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140" name="PlaceHolder 2"/>
          <p:cNvSpPr>
            <a:spLocks noGrp="1"/>
          </p:cNvSpPr>
          <p:nvPr>
            <p:ph/>
          </p:nvPr>
        </p:nvSpPr>
        <p:spPr>
          <a:xfrm>
            <a:off x="6172200" y="1173240"/>
            <a:ext cx="5182920" cy="50162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rmAutofit/>
          </a:bodyPr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chemeClr val="dk1"/>
                </a:solidFill>
                <a:latin typeface="Calibri"/>
              </a:rPr>
              <a:t>AMD XILINX hardware acceleration design cycle </a:t>
            </a:r>
            <a:endParaRPr b="0" lang="en-US" sz="28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141" name="Rectangle 2"/>
          <p:cNvSpPr/>
          <p:nvPr/>
        </p:nvSpPr>
        <p:spPr>
          <a:xfrm>
            <a:off x="7784280" y="1136880"/>
            <a:ext cx="12191760" cy="3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numCol="1" spcCol="0" wrap="none" tIns="360" bIns="360" anchor="ctr">
            <a:spAutoFit/>
          </a:bodyPr>
          <a:p>
            <a:pPr defTabSz="914400">
              <a:lnSpc>
                <a:spcPct val="100000"/>
              </a:lnSpc>
            </a:pPr>
            <a:endParaRPr b="0" lang="en-US" sz="1800" spc="-1" strike="noStrike">
              <a:solidFill>
                <a:schemeClr val="dk1"/>
              </a:solidFill>
              <a:latin typeface="Calibri"/>
            </a:endParaRPr>
          </a:p>
        </p:txBody>
      </p:sp>
      <p:graphicFrame>
        <p:nvGraphicFramePr>
          <p:cNvPr id="142" name="Object 2"/>
          <p:cNvGraphicFramePr/>
          <p:nvPr/>
        </p:nvGraphicFramePr>
        <p:xfrm>
          <a:off x="6452280" y="1996560"/>
          <a:ext cx="2842920" cy="3556440"/>
        </p:xfrm>
        <a:graphic>
          <a:graphicData uri="http://schemas.openxmlformats.org/presentationml/2006/ole">
            <p:oleObj progId="Visio.Drawing.11" r:id="rId1" spid="">
              <p:embed/>
              <p:pic>
                <p:nvPicPr>
                  <p:cNvPr id="143" name="Object 2" descr=""/>
                  <p:cNvPicPr/>
                  <p:nvPr/>
                </p:nvPicPr>
                <p:blipFill>
                  <a:blip r:embed="rId2"/>
                  <a:stretch/>
                </p:blipFill>
                <p:spPr>
                  <a:xfrm>
                    <a:off x="6452280" y="1996560"/>
                    <a:ext cx="2842920" cy="3556440"/>
                  </a:xfrm>
                  <a:prstGeom prst="rect">
                    <a:avLst/>
                  </a:prstGeom>
                  <a:ln w="0">
                    <a:noFill/>
                  </a:ln>
                </p:spPr>
              </p:pic>
            </p:oleObj>
          </a:graphicData>
        </a:graphic>
      </p:graphicFrame>
      <p:pic>
        <p:nvPicPr>
          <p:cNvPr id="144" name="Picture 16" descr="A red and silver computer component&#10;&#10;Description automatically generated"/>
          <p:cNvPicPr/>
          <p:nvPr/>
        </p:nvPicPr>
        <p:blipFill>
          <a:blip r:embed="rId3"/>
          <a:stretch/>
        </p:blipFill>
        <p:spPr>
          <a:xfrm>
            <a:off x="9683280" y="2143800"/>
            <a:ext cx="2168640" cy="2168640"/>
          </a:xfrm>
          <a:prstGeom prst="rect">
            <a:avLst/>
          </a:prstGeom>
          <a:ln w="0">
            <a:noFill/>
          </a:ln>
        </p:spPr>
      </p:pic>
      <p:sp>
        <p:nvSpPr>
          <p:cNvPr id="145" name="TextBox 6"/>
          <p:cNvSpPr/>
          <p:nvPr/>
        </p:nvSpPr>
        <p:spPr>
          <a:xfrm>
            <a:off x="45000" y="5495400"/>
            <a:ext cx="7426800" cy="577080"/>
          </a:xfrm>
          <a:prstGeom prst="rect">
            <a:avLst/>
          </a:prstGeom>
          <a:noFill/>
          <a:ln w="0">
            <a:solidFill>
              <a:srgbClr val="7030a0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0" lang="en-US" sz="1600" spc="-1" strike="noStrike">
                <a:solidFill>
                  <a:schemeClr val="dk1"/>
                </a:solidFill>
                <a:latin typeface="Calibri"/>
              </a:rPr>
              <a:t>Vitis Unified Software Platform Documentation Application Acceleration Development. UG1393 (v2023.2) December 13, 2023.</a:t>
            </a:r>
            <a:endParaRPr b="0" lang="en-US" sz="1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6" name="PlaceHolder 1"/>
          <p:cNvSpPr/>
          <p:nvPr/>
        </p:nvSpPr>
        <p:spPr>
          <a:xfrm>
            <a:off x="838080" y="136440"/>
            <a:ext cx="10515240" cy="8136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Autofit/>
          </a:bodyPr>
          <a:p>
            <a:pPr defTabSz="914400">
              <a:lnSpc>
                <a:spcPct val="90000"/>
              </a:lnSpc>
            </a:pPr>
            <a:r>
              <a:rPr b="0" lang="en-US" sz="4400" spc="-1" strike="noStrike">
                <a:solidFill>
                  <a:schemeClr val="dk1"/>
                </a:solidFill>
                <a:latin typeface="Calibri Light"/>
              </a:rPr>
              <a:t>Motivation</a:t>
            </a: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PlaceHolder 1"/>
          <p:cNvSpPr>
            <a:spLocks noGrp="1"/>
          </p:cNvSpPr>
          <p:nvPr>
            <p:ph/>
          </p:nvPr>
        </p:nvSpPr>
        <p:spPr>
          <a:xfrm>
            <a:off x="839880" y="1172880"/>
            <a:ext cx="5157360" cy="5016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90336"/>
          </a:bodyPr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chemeClr val="dk1"/>
                </a:solidFill>
                <a:latin typeface="Calibri"/>
              </a:rPr>
              <a:t>Use of ITER CODAC Core System (RHEL 8.5)</a:t>
            </a:r>
            <a:endParaRPr b="0" lang="en-US" sz="2800" spc="-1" strike="noStrike">
              <a:solidFill>
                <a:schemeClr val="dk1"/>
              </a:solidFill>
              <a:latin typeface="Calibri"/>
            </a:endParaRPr>
          </a:p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chemeClr val="dk1"/>
                </a:solidFill>
                <a:latin typeface="Calibri"/>
              </a:rPr>
              <a:t>Use of RT Linux Kernel and XILINX XRT</a:t>
            </a:r>
            <a:endParaRPr b="0" lang="en-US" sz="2800" spc="-1" strike="noStrike">
              <a:solidFill>
                <a:schemeClr val="dk1"/>
              </a:solidFill>
              <a:latin typeface="Calibri"/>
            </a:endParaRPr>
          </a:p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chemeClr val="dk1"/>
                </a:solidFill>
                <a:latin typeface="Calibri"/>
              </a:rPr>
              <a:t>Use of a XILINX Alveo U55C card</a:t>
            </a:r>
            <a:endParaRPr b="0" lang="en-US" sz="2800" spc="-1" strike="noStrike">
              <a:solidFill>
                <a:schemeClr val="dk1"/>
              </a:solidFill>
              <a:latin typeface="Calibri"/>
            </a:endParaRPr>
          </a:p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chemeClr val="dk1"/>
                </a:solidFill>
                <a:latin typeface="Calibri"/>
              </a:rPr>
              <a:t>Use of AMD VITIS for HLS</a:t>
            </a:r>
            <a:endParaRPr b="0" lang="en-US" sz="2800" spc="-1" strike="noStrike">
              <a:solidFill>
                <a:schemeClr val="dk1"/>
              </a:solidFill>
              <a:latin typeface="Calibri"/>
            </a:endParaRPr>
          </a:p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chemeClr val="dk1"/>
                </a:solidFill>
                <a:latin typeface="Calibri"/>
              </a:rPr>
              <a:t>Use of C++ 14 for software development in ITER RTF</a:t>
            </a:r>
            <a:endParaRPr b="0" lang="en-US" sz="2800" spc="-1" strike="noStrike">
              <a:solidFill>
                <a:schemeClr val="dk1"/>
              </a:solidFill>
              <a:latin typeface="Calibri"/>
            </a:endParaRPr>
          </a:p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chemeClr val="dk1"/>
                </a:solidFill>
                <a:latin typeface="Calibri"/>
              </a:rPr>
              <a:t>Implementation of two applications:</a:t>
            </a:r>
            <a:endParaRPr b="0" lang="en-US" sz="2800" spc="-1" strike="noStrike">
              <a:solidFill>
                <a:schemeClr val="dk1"/>
              </a:solidFill>
              <a:latin typeface="Calibri"/>
            </a:endParaRPr>
          </a:p>
          <a:p>
            <a:pPr lvl="1" marL="6858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chemeClr val="dk1"/>
                </a:solidFill>
                <a:latin typeface="Calibri"/>
              </a:rPr>
              <a:t>Vector add</a:t>
            </a:r>
            <a:endParaRPr b="0" lang="en-US" sz="2400" spc="-1" strike="noStrike">
              <a:solidFill>
                <a:schemeClr val="dk1"/>
              </a:solidFill>
              <a:latin typeface="Calibri"/>
            </a:endParaRPr>
          </a:p>
          <a:p>
            <a:pPr lvl="1" marL="6858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chemeClr val="dk1"/>
                </a:solidFill>
                <a:latin typeface="Calibri"/>
              </a:rPr>
              <a:t>Matrix Multiplications</a:t>
            </a:r>
            <a:endParaRPr b="0" lang="en-US" sz="2400" spc="-1" strike="noStrike">
              <a:solidFill>
                <a:schemeClr val="dk1"/>
              </a:solidFill>
              <a:latin typeface="Calibri"/>
            </a:endParaRPr>
          </a:p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chemeClr val="dk1"/>
                </a:solidFill>
                <a:latin typeface="Calibri"/>
              </a:rPr>
              <a:t>Measure the execution time with RTF profiler and AMD Vitis Profiler</a:t>
            </a:r>
            <a:endParaRPr b="0" lang="en-US" sz="28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148" name="Rectangle 2"/>
          <p:cNvSpPr/>
          <p:nvPr/>
        </p:nvSpPr>
        <p:spPr>
          <a:xfrm>
            <a:off x="6512040" y="1260360"/>
            <a:ext cx="12191760" cy="3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numCol="1" spcCol="0" wrap="none" tIns="360" bIns="360" anchor="ctr">
            <a:spAutoFit/>
          </a:bodyPr>
          <a:p>
            <a:pPr defTabSz="914400">
              <a:lnSpc>
                <a:spcPct val="100000"/>
              </a:lnSpc>
            </a:pPr>
            <a:endParaRPr b="0" lang="en-US" sz="1800" spc="-1" strike="noStrike">
              <a:solidFill>
                <a:schemeClr val="dk1"/>
              </a:solidFill>
              <a:latin typeface="Calibri"/>
            </a:endParaRPr>
          </a:p>
        </p:txBody>
      </p:sp>
      <p:graphicFrame>
        <p:nvGraphicFramePr>
          <p:cNvPr id="149" name="Object 5"/>
          <p:cNvGraphicFramePr/>
          <p:nvPr/>
        </p:nvGraphicFramePr>
        <p:xfrm>
          <a:off x="6512040" y="975960"/>
          <a:ext cx="3975120" cy="5005440"/>
        </p:xfrm>
        <a:graphic>
          <a:graphicData uri="http://schemas.openxmlformats.org/presentationml/2006/ole">
            <p:oleObj progId="Visio.Drawing.15" r:id="rId1" spid="">
              <p:embed/>
              <p:pic>
                <p:nvPicPr>
                  <p:cNvPr id="150" name="Object 5" descr=""/>
                  <p:cNvPicPr/>
                  <p:nvPr/>
                </p:nvPicPr>
                <p:blipFill>
                  <a:blip r:embed="rId2"/>
                  <a:stretch/>
                </p:blipFill>
                <p:spPr>
                  <a:xfrm>
                    <a:off x="6512040" y="975960"/>
                    <a:ext cx="3975120" cy="5005440"/>
                  </a:xfrm>
                  <a:prstGeom prst="rect">
                    <a:avLst/>
                  </a:prstGeom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151" name="PlaceHolder 1"/>
          <p:cNvSpPr/>
          <p:nvPr/>
        </p:nvSpPr>
        <p:spPr>
          <a:xfrm>
            <a:off x="838080" y="136440"/>
            <a:ext cx="10515240" cy="8136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Autofit/>
          </a:bodyPr>
          <a:p>
            <a:pPr defTabSz="914400">
              <a:lnSpc>
                <a:spcPct val="90000"/>
              </a:lnSpc>
            </a:pPr>
            <a:r>
              <a:rPr b="0" lang="en-US" sz="4400" spc="-1" strike="noStrike">
                <a:solidFill>
                  <a:schemeClr val="dk1"/>
                </a:solidFill>
                <a:latin typeface="Calibri Light"/>
              </a:rPr>
              <a:t>Tools and Methodology</a:t>
            </a: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2" name="Content Placeholder 3"/>
          <p:cNvGraphicFramePr/>
          <p:nvPr/>
        </p:nvGraphicFramePr>
        <p:xfrm>
          <a:off x="344160" y="1487880"/>
          <a:ext cx="2849400" cy="1531800"/>
        </p:xfrm>
        <a:graphic>
          <a:graphicData uri="http://schemas.openxmlformats.org/drawingml/2006/table">
            <a:tbl>
              <a:tblPr/>
              <a:tblGrid>
                <a:gridCol w="494640"/>
                <a:gridCol w="1320120"/>
                <a:gridCol w="1034280"/>
              </a:tblGrid>
              <a:tr h="279360">
                <a:tc>
                  <a:txBody>
                    <a:bodyPr lIns="68400" rIns="68400" tIns="0" bIns="0" anchor="ctr">
                      <a:noAutofit/>
                    </a:bodyPr>
                    <a:p>
                      <a:pPr algn="ctr" defTabSz="914400">
                        <a:lnSpc>
                          <a:spcPct val="100000"/>
                        </a:lnSpc>
                      </a:pPr>
                      <a:r>
                        <a:rPr b="0" lang="en-US" sz="14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N</a:t>
                      </a:r>
                      <a:endParaRPr b="0" lang="en-US" sz="14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4472c4"/>
                      </a:solidFill>
                      <a:prstDash val="solid"/>
                    </a:lnL>
                    <a:lnR w="12240">
                      <a:solidFill>
                        <a:srgbClr val="4472c4"/>
                      </a:solidFill>
                      <a:prstDash val="solid"/>
                    </a:lnR>
                    <a:lnT w="12240">
                      <a:solidFill>
                        <a:srgbClr val="4472c4"/>
                      </a:solidFill>
                      <a:prstDash val="solid"/>
                    </a:lnT>
                    <a:lnB w="12240">
                      <a:solidFill>
                        <a:srgbClr val="4472c4"/>
                      </a:solidFill>
                      <a:prstDash val="soli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ctr" defTabSz="914400">
                        <a:lnSpc>
                          <a:spcPct val="100000"/>
                        </a:lnSpc>
                      </a:pPr>
                      <a:r>
                        <a:rPr b="0" lang="en-US" sz="1400" spc="-1" strike="noStrike" cap="small">
                          <a:solidFill>
                            <a:schemeClr val="dk1"/>
                          </a:solidFill>
                          <a:latin typeface="Calibri"/>
                        </a:rPr>
                        <a:t>CPU (</a:t>
                      </a:r>
                      <a:r>
                        <a:rPr b="0" lang="en-US" sz="14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us</a:t>
                      </a:r>
                      <a:r>
                        <a:rPr b="0" lang="en-US" sz="1400" spc="-1" strike="noStrike" cap="small">
                          <a:solidFill>
                            <a:schemeClr val="dk1"/>
                          </a:solidFill>
                          <a:latin typeface="Calibri"/>
                        </a:rPr>
                        <a:t>)</a:t>
                      </a:r>
                      <a:endParaRPr b="0" lang="en-US" sz="14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4472c4"/>
                      </a:solidFill>
                      <a:prstDash val="solid"/>
                    </a:lnL>
                    <a:lnR w="12240">
                      <a:solidFill>
                        <a:srgbClr val="4472c4"/>
                      </a:solidFill>
                      <a:prstDash val="solid"/>
                    </a:lnR>
                    <a:lnT w="12240">
                      <a:solidFill>
                        <a:srgbClr val="4472c4"/>
                      </a:solidFill>
                      <a:prstDash val="solid"/>
                    </a:lnT>
                    <a:lnB w="12240">
                      <a:solidFill>
                        <a:srgbClr val="4472c4"/>
                      </a:solidFill>
                      <a:prstDash val="soli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ctr" defTabSz="914400">
                        <a:lnSpc>
                          <a:spcPct val="100000"/>
                        </a:lnSpc>
                      </a:pPr>
                      <a:r>
                        <a:rPr b="0" lang="en-US" sz="14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FPGA (us)</a:t>
                      </a:r>
                      <a:endParaRPr b="0" lang="en-US" sz="14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4472c4"/>
                      </a:solidFill>
                      <a:prstDash val="solid"/>
                    </a:lnL>
                    <a:lnR w="12240">
                      <a:solidFill>
                        <a:srgbClr val="4472c4"/>
                      </a:solidFill>
                      <a:prstDash val="solid"/>
                    </a:lnR>
                    <a:lnT w="12240">
                      <a:solidFill>
                        <a:srgbClr val="4472c4"/>
                      </a:solidFill>
                      <a:prstDash val="solid"/>
                    </a:lnT>
                    <a:lnB w="12240">
                      <a:solidFill>
                        <a:srgbClr val="4472c4"/>
                      </a:solidFill>
                      <a:prstDash val="soli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</a:tr>
              <a:tr h="0">
                <a:tc>
                  <a:txBody>
                    <a:bodyPr lIns="68400" rIns="68400" tIns="0" bIns="0" anchor="ctr">
                      <a:noAutofit/>
                    </a:bodyPr>
                    <a:p>
                      <a:pPr algn="ctr" defTabSz="914400">
                        <a:lnSpc>
                          <a:spcPct val="100000"/>
                        </a:lnSpc>
                      </a:pPr>
                      <a:r>
                        <a:rPr b="0" lang="en-US" sz="14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 </a:t>
                      </a:r>
                      <a:endParaRPr b="0" lang="en-US" sz="14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4472c4"/>
                      </a:solidFill>
                      <a:prstDash val="solid"/>
                    </a:lnL>
                    <a:lnR w="12240">
                      <a:solidFill>
                        <a:srgbClr val="4472c4"/>
                      </a:solidFill>
                      <a:prstDash val="solid"/>
                    </a:lnR>
                    <a:lnT w="12240">
                      <a:solidFill>
                        <a:srgbClr val="4472c4"/>
                      </a:solidFill>
                      <a:prstDash val="solid"/>
                    </a:lnT>
                    <a:lnB w="12240">
                      <a:solidFill>
                        <a:srgbClr val="4472c4"/>
                      </a:solidFill>
                      <a:prstDash val="soli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ctr" defTabSz="914400">
                        <a:lnSpc>
                          <a:spcPct val="100000"/>
                        </a:lnSpc>
                      </a:pPr>
                      <a:r>
                        <a:rPr b="0" lang="en-US" sz="14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RTF profiler</a:t>
                      </a:r>
                      <a:endParaRPr b="0" lang="en-US" sz="14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4472c4"/>
                      </a:solidFill>
                      <a:prstDash val="solid"/>
                    </a:lnL>
                    <a:lnR w="12240">
                      <a:solidFill>
                        <a:srgbClr val="4472c4"/>
                      </a:solidFill>
                      <a:prstDash val="solid"/>
                    </a:lnR>
                    <a:lnT w="12240">
                      <a:solidFill>
                        <a:srgbClr val="4472c4"/>
                      </a:solidFill>
                      <a:prstDash val="solid"/>
                    </a:lnT>
                    <a:lnB w="12240">
                      <a:solidFill>
                        <a:srgbClr val="4472c4"/>
                      </a:solidFill>
                      <a:prstDash val="soli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ctr" defTabSz="914400">
                        <a:lnSpc>
                          <a:spcPct val="100000"/>
                        </a:lnSpc>
                      </a:pPr>
                      <a:r>
                        <a:rPr b="0" lang="en-US" sz="14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RTF profiler</a:t>
                      </a:r>
                      <a:endParaRPr b="0" lang="en-US" sz="14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4472c4"/>
                      </a:solidFill>
                      <a:prstDash val="solid"/>
                    </a:lnL>
                    <a:lnR w="12240">
                      <a:solidFill>
                        <a:srgbClr val="4472c4"/>
                      </a:solidFill>
                      <a:prstDash val="solid"/>
                    </a:lnR>
                    <a:lnT w="12240">
                      <a:solidFill>
                        <a:srgbClr val="4472c4"/>
                      </a:solidFill>
                      <a:prstDash val="solid"/>
                    </a:lnT>
                    <a:lnB w="12240">
                      <a:solidFill>
                        <a:srgbClr val="4472c4"/>
                      </a:solidFill>
                      <a:prstDash val="soli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</a:tr>
              <a:tr h="0">
                <a:tc>
                  <a:txBody>
                    <a:bodyPr lIns="68400" rIns="68400" tIns="0" bIns="0" anchor="ctr">
                      <a:noAutofit/>
                    </a:bodyPr>
                    <a:p>
                      <a:pPr algn="ctr" defTabSz="914400">
                        <a:lnSpc>
                          <a:spcPct val="100000"/>
                        </a:lnSpc>
                      </a:pPr>
                      <a:r>
                        <a:rPr b="0" lang="en-US" sz="14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1</a:t>
                      </a:r>
                      <a:endParaRPr b="0" lang="en-US" sz="14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4472c4"/>
                      </a:solidFill>
                      <a:prstDash val="solid"/>
                    </a:lnL>
                    <a:lnR w="12240">
                      <a:solidFill>
                        <a:srgbClr val="4472c4"/>
                      </a:solidFill>
                      <a:prstDash val="solid"/>
                    </a:lnR>
                    <a:lnT w="12240">
                      <a:solidFill>
                        <a:srgbClr val="4472c4"/>
                      </a:solidFill>
                      <a:prstDash val="solid"/>
                    </a:lnT>
                    <a:lnB w="12240">
                      <a:solidFill>
                        <a:srgbClr val="4472c4"/>
                      </a:solidFill>
                      <a:prstDash val="soli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r" defTabSz="914400">
                        <a:lnSpc>
                          <a:spcPct val="100000"/>
                        </a:lnSpc>
                      </a:pPr>
                      <a:r>
                        <a:rPr b="0" lang="en-US" sz="14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35.6 ± 1.8</a:t>
                      </a:r>
                      <a:endParaRPr b="0" lang="en-US" sz="14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4472c4"/>
                      </a:solidFill>
                      <a:prstDash val="solid"/>
                    </a:lnL>
                    <a:lnR w="12240">
                      <a:solidFill>
                        <a:srgbClr val="4472c4"/>
                      </a:solidFill>
                      <a:prstDash val="solid"/>
                    </a:lnR>
                    <a:lnT w="12240">
                      <a:solidFill>
                        <a:srgbClr val="4472c4"/>
                      </a:solidFill>
                      <a:prstDash val="solid"/>
                    </a:lnT>
                    <a:lnB w="12240">
                      <a:solidFill>
                        <a:srgbClr val="4472c4"/>
                      </a:solidFill>
                      <a:prstDash val="soli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r" defTabSz="914400">
                        <a:lnSpc>
                          <a:spcPct val="100000"/>
                        </a:lnSpc>
                      </a:pPr>
                      <a:r>
                        <a:rPr b="0" lang="en-US" sz="14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208.0 ± 18.0</a:t>
                      </a:r>
                      <a:endParaRPr b="0" lang="en-US" sz="14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4472c4"/>
                      </a:solidFill>
                      <a:prstDash val="solid"/>
                    </a:lnL>
                    <a:lnR w="12240">
                      <a:solidFill>
                        <a:srgbClr val="4472c4"/>
                      </a:solidFill>
                      <a:prstDash val="solid"/>
                    </a:lnR>
                    <a:lnT w="12240">
                      <a:solidFill>
                        <a:srgbClr val="4472c4"/>
                      </a:solidFill>
                      <a:prstDash val="solid"/>
                    </a:lnT>
                    <a:lnB w="12240">
                      <a:solidFill>
                        <a:srgbClr val="4472c4"/>
                      </a:solidFill>
                      <a:prstDash val="soli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</a:tr>
              <a:tr h="0">
                <a:tc>
                  <a:txBody>
                    <a:bodyPr lIns="68400" rIns="68400" tIns="0" bIns="0" anchor="ctr">
                      <a:noAutofit/>
                    </a:bodyPr>
                    <a:p>
                      <a:pPr algn="ctr" defTabSz="914400">
                        <a:lnSpc>
                          <a:spcPct val="100000"/>
                        </a:lnSpc>
                      </a:pPr>
                      <a:r>
                        <a:rPr b="0" lang="en-US" sz="14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10</a:t>
                      </a:r>
                      <a:endParaRPr b="0" lang="en-US" sz="14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4472c4"/>
                      </a:solidFill>
                      <a:prstDash val="solid"/>
                    </a:lnL>
                    <a:lnR w="12240">
                      <a:solidFill>
                        <a:srgbClr val="4472c4"/>
                      </a:solidFill>
                      <a:prstDash val="solid"/>
                    </a:lnR>
                    <a:lnT w="12240">
                      <a:solidFill>
                        <a:srgbClr val="4472c4"/>
                      </a:solidFill>
                      <a:prstDash val="solid"/>
                    </a:lnT>
                    <a:lnB w="12240">
                      <a:solidFill>
                        <a:srgbClr val="4472c4"/>
                      </a:solidFill>
                      <a:prstDash val="soli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r" defTabSz="914400">
                        <a:lnSpc>
                          <a:spcPct val="100000"/>
                        </a:lnSpc>
                      </a:pPr>
                      <a:r>
                        <a:rPr b="0" lang="en-US" sz="14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346.1 ± 2.3</a:t>
                      </a:r>
                      <a:endParaRPr b="0" lang="en-US" sz="14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4472c4"/>
                      </a:solidFill>
                      <a:prstDash val="solid"/>
                    </a:lnL>
                    <a:lnR w="12240">
                      <a:solidFill>
                        <a:srgbClr val="4472c4"/>
                      </a:solidFill>
                      <a:prstDash val="solid"/>
                    </a:lnR>
                    <a:lnT w="12240">
                      <a:solidFill>
                        <a:srgbClr val="4472c4"/>
                      </a:solidFill>
                      <a:prstDash val="solid"/>
                    </a:lnT>
                    <a:lnB w="12240">
                      <a:solidFill>
                        <a:srgbClr val="4472c4"/>
                      </a:solidFill>
                      <a:prstDash val="soli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r" defTabSz="914400">
                        <a:lnSpc>
                          <a:spcPct val="100000"/>
                        </a:lnSpc>
                      </a:pPr>
                      <a:r>
                        <a:rPr b="0" lang="en-US" sz="14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338.5 ± 13.0</a:t>
                      </a:r>
                      <a:endParaRPr b="0" lang="en-US" sz="14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4472c4"/>
                      </a:solidFill>
                      <a:prstDash val="solid"/>
                    </a:lnL>
                    <a:lnR w="12240">
                      <a:solidFill>
                        <a:srgbClr val="4472c4"/>
                      </a:solidFill>
                      <a:prstDash val="solid"/>
                    </a:lnR>
                    <a:lnT w="12240">
                      <a:solidFill>
                        <a:srgbClr val="4472c4"/>
                      </a:solidFill>
                      <a:prstDash val="solid"/>
                    </a:lnT>
                    <a:lnB w="12240">
                      <a:solidFill>
                        <a:srgbClr val="4472c4"/>
                      </a:solidFill>
                      <a:prstDash val="soli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</a:tr>
              <a:tr h="0">
                <a:tc>
                  <a:txBody>
                    <a:bodyPr lIns="68400" rIns="68400" tIns="0" bIns="0" anchor="ctr">
                      <a:noAutofit/>
                    </a:bodyPr>
                    <a:p>
                      <a:pPr algn="ctr" defTabSz="914400">
                        <a:lnSpc>
                          <a:spcPct val="100000"/>
                        </a:lnSpc>
                      </a:pPr>
                      <a:r>
                        <a:rPr b="0" lang="en-US" sz="1400" spc="-1" strike="noStrike">
                          <a:solidFill>
                            <a:srgbClr val="00b050"/>
                          </a:solidFill>
                          <a:latin typeface="Calibri"/>
                        </a:rPr>
                        <a:t>20</a:t>
                      </a:r>
                      <a:endParaRPr b="0" lang="en-US" sz="14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4472c4"/>
                      </a:solidFill>
                      <a:prstDash val="solid"/>
                    </a:lnL>
                    <a:lnR w="12240">
                      <a:solidFill>
                        <a:srgbClr val="4472c4"/>
                      </a:solidFill>
                      <a:prstDash val="solid"/>
                    </a:lnR>
                    <a:lnT w="12240">
                      <a:solidFill>
                        <a:srgbClr val="4472c4"/>
                      </a:solidFill>
                      <a:prstDash val="solid"/>
                    </a:lnT>
                    <a:lnB w="12240">
                      <a:solidFill>
                        <a:srgbClr val="4472c4"/>
                      </a:solidFill>
                      <a:prstDash val="soli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r" defTabSz="914400">
                        <a:lnSpc>
                          <a:spcPct val="100000"/>
                        </a:lnSpc>
                      </a:pPr>
                      <a:r>
                        <a:rPr b="0" lang="en-US" sz="1400" spc="-1" strike="noStrike">
                          <a:solidFill>
                            <a:srgbClr val="00b050"/>
                          </a:solidFill>
                          <a:latin typeface="Calibri"/>
                        </a:rPr>
                        <a:t>692.4 ± 13.4</a:t>
                      </a:r>
                      <a:endParaRPr b="0" lang="en-US" sz="14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4472c4"/>
                      </a:solidFill>
                      <a:prstDash val="solid"/>
                    </a:lnL>
                    <a:lnR w="12240">
                      <a:solidFill>
                        <a:srgbClr val="4472c4"/>
                      </a:solidFill>
                      <a:prstDash val="solid"/>
                    </a:lnR>
                    <a:lnT w="12240">
                      <a:solidFill>
                        <a:srgbClr val="4472c4"/>
                      </a:solidFill>
                      <a:prstDash val="solid"/>
                    </a:lnT>
                    <a:lnB w="12240">
                      <a:solidFill>
                        <a:srgbClr val="4472c4"/>
                      </a:solidFill>
                      <a:prstDash val="soli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r" defTabSz="914400">
                        <a:lnSpc>
                          <a:spcPct val="100000"/>
                        </a:lnSpc>
                      </a:pPr>
                      <a:r>
                        <a:rPr b="0" lang="en-US" sz="1400" spc="-1" strike="noStrike">
                          <a:solidFill>
                            <a:srgbClr val="00b050"/>
                          </a:solidFill>
                          <a:latin typeface="Calibri"/>
                        </a:rPr>
                        <a:t>465.0 ± 45.0</a:t>
                      </a:r>
                      <a:endParaRPr b="0" lang="en-US" sz="14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4472c4"/>
                      </a:solidFill>
                      <a:prstDash val="solid"/>
                    </a:lnL>
                    <a:lnR w="12240">
                      <a:solidFill>
                        <a:srgbClr val="4472c4"/>
                      </a:solidFill>
                      <a:prstDash val="solid"/>
                    </a:lnR>
                    <a:lnT w="12240">
                      <a:solidFill>
                        <a:srgbClr val="4472c4"/>
                      </a:solidFill>
                      <a:prstDash val="solid"/>
                    </a:lnT>
                    <a:lnB w="12240">
                      <a:solidFill>
                        <a:srgbClr val="4472c4"/>
                      </a:solidFill>
                      <a:prstDash val="soli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</a:tr>
              <a:tr h="128880">
                <a:tc>
                  <a:txBody>
                    <a:bodyPr lIns="68400" rIns="68400" tIns="0" bIns="0" anchor="ctr">
                      <a:noAutofit/>
                    </a:bodyPr>
                    <a:p>
                      <a:pPr algn="ctr" defTabSz="914400">
                        <a:lnSpc>
                          <a:spcPct val="100000"/>
                        </a:lnSpc>
                      </a:pPr>
                      <a:r>
                        <a:rPr b="0" lang="en-US" sz="1400" spc="-1" strike="noStrike">
                          <a:solidFill>
                            <a:srgbClr val="00b050"/>
                          </a:solidFill>
                          <a:latin typeface="Calibri"/>
                        </a:rPr>
                        <a:t>30</a:t>
                      </a:r>
                      <a:endParaRPr b="0" lang="en-US" sz="14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4472c4"/>
                      </a:solidFill>
                      <a:prstDash val="solid"/>
                    </a:lnL>
                    <a:lnR w="12240">
                      <a:solidFill>
                        <a:srgbClr val="4472c4"/>
                      </a:solidFill>
                      <a:prstDash val="solid"/>
                    </a:lnR>
                    <a:lnT w="12240">
                      <a:solidFill>
                        <a:srgbClr val="4472c4"/>
                      </a:solidFill>
                      <a:prstDash val="solid"/>
                    </a:lnT>
                    <a:lnB w="12240">
                      <a:solidFill>
                        <a:srgbClr val="4472c4"/>
                      </a:solidFill>
                      <a:prstDash val="soli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r" defTabSz="914400">
                        <a:lnSpc>
                          <a:spcPct val="100000"/>
                        </a:lnSpc>
                      </a:pPr>
                      <a:r>
                        <a:rPr b="0" lang="en-US" sz="1400" spc="-1" strike="noStrike">
                          <a:solidFill>
                            <a:srgbClr val="00b050"/>
                          </a:solidFill>
                          <a:latin typeface="Calibri"/>
                        </a:rPr>
                        <a:t>1037.3 ± 15.1</a:t>
                      </a:r>
                      <a:endParaRPr b="0" lang="en-US" sz="14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4472c4"/>
                      </a:solidFill>
                      <a:prstDash val="solid"/>
                    </a:lnL>
                    <a:lnR w="12240">
                      <a:solidFill>
                        <a:srgbClr val="4472c4"/>
                      </a:solidFill>
                      <a:prstDash val="solid"/>
                    </a:lnR>
                    <a:lnT w="12240">
                      <a:solidFill>
                        <a:srgbClr val="4472c4"/>
                      </a:solidFill>
                      <a:prstDash val="solid"/>
                    </a:lnT>
                    <a:lnB w="12240">
                      <a:solidFill>
                        <a:srgbClr val="4472c4"/>
                      </a:solidFill>
                      <a:prstDash val="soli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r" defTabSz="914400">
                        <a:lnSpc>
                          <a:spcPct val="100000"/>
                        </a:lnSpc>
                      </a:pPr>
                      <a:r>
                        <a:rPr b="0" lang="en-US" sz="1400" spc="-1" strike="noStrike">
                          <a:solidFill>
                            <a:srgbClr val="00b050"/>
                          </a:solidFill>
                          <a:latin typeface="Calibri"/>
                        </a:rPr>
                        <a:t>607.0 ± 24.0</a:t>
                      </a:r>
                      <a:endParaRPr b="0" lang="en-US" sz="14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4472c4"/>
                      </a:solidFill>
                      <a:prstDash val="solid"/>
                    </a:lnL>
                    <a:lnR w="12240">
                      <a:solidFill>
                        <a:srgbClr val="4472c4"/>
                      </a:solidFill>
                      <a:prstDash val="solid"/>
                    </a:lnR>
                    <a:lnT w="12240">
                      <a:solidFill>
                        <a:srgbClr val="4472c4"/>
                      </a:solidFill>
                      <a:prstDash val="solid"/>
                    </a:lnT>
                    <a:lnB w="12240">
                      <a:solidFill>
                        <a:srgbClr val="4472c4"/>
                      </a:solidFill>
                      <a:prstDash val="soli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</a:tr>
              <a:tr h="128880">
                <a:tc>
                  <a:txBody>
                    <a:bodyPr lIns="68400" rIns="68400" tIns="0" bIns="0" anchor="ctr">
                      <a:noAutofit/>
                    </a:bodyPr>
                    <a:p>
                      <a:pPr algn="ctr" defTabSz="914400">
                        <a:lnSpc>
                          <a:spcPct val="100000"/>
                        </a:lnSpc>
                      </a:pPr>
                      <a:r>
                        <a:rPr b="0" lang="en-US" sz="1400" spc="-1" strike="noStrike">
                          <a:solidFill>
                            <a:srgbClr val="00b050"/>
                          </a:solidFill>
                          <a:latin typeface="Calibri"/>
                        </a:rPr>
                        <a:t>40</a:t>
                      </a:r>
                      <a:endParaRPr b="0" lang="en-US" sz="14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4472c4"/>
                      </a:solidFill>
                      <a:prstDash val="solid"/>
                    </a:lnL>
                    <a:lnR w="12240">
                      <a:solidFill>
                        <a:srgbClr val="4472c4"/>
                      </a:solidFill>
                      <a:prstDash val="solid"/>
                    </a:lnR>
                    <a:lnT w="12240">
                      <a:solidFill>
                        <a:srgbClr val="4472c4"/>
                      </a:solidFill>
                      <a:prstDash val="solid"/>
                    </a:lnT>
                    <a:lnB w="12240">
                      <a:solidFill>
                        <a:srgbClr val="4472c4"/>
                      </a:solidFill>
                      <a:prstDash val="soli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r" defTabSz="914400">
                        <a:lnSpc>
                          <a:spcPct val="100000"/>
                        </a:lnSpc>
                      </a:pPr>
                      <a:r>
                        <a:rPr b="0" lang="en-US" sz="1400" spc="-1" strike="noStrike">
                          <a:solidFill>
                            <a:srgbClr val="00b050"/>
                          </a:solidFill>
                          <a:latin typeface="Calibri"/>
                        </a:rPr>
                        <a:t>1384.8 ± 21.4</a:t>
                      </a:r>
                      <a:endParaRPr b="0" lang="en-US" sz="14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4472c4"/>
                      </a:solidFill>
                      <a:prstDash val="solid"/>
                    </a:lnL>
                    <a:lnR w="12240">
                      <a:solidFill>
                        <a:srgbClr val="4472c4"/>
                      </a:solidFill>
                      <a:prstDash val="solid"/>
                    </a:lnR>
                    <a:lnT w="12240">
                      <a:solidFill>
                        <a:srgbClr val="4472c4"/>
                      </a:solidFill>
                      <a:prstDash val="solid"/>
                    </a:lnT>
                    <a:lnB w="12240">
                      <a:solidFill>
                        <a:srgbClr val="4472c4"/>
                      </a:solidFill>
                      <a:prstDash val="soli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r" defTabSz="914400">
                        <a:lnSpc>
                          <a:spcPct val="100000"/>
                        </a:lnSpc>
                      </a:pPr>
                      <a:r>
                        <a:rPr b="0" lang="en-US" sz="1400" spc="-1" strike="noStrike">
                          <a:solidFill>
                            <a:srgbClr val="00b050"/>
                          </a:solidFill>
                          <a:latin typeface="Calibri"/>
                        </a:rPr>
                        <a:t>744.0 ± 26.0</a:t>
                      </a:r>
                      <a:endParaRPr b="0" lang="en-US" sz="14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4472c4"/>
                      </a:solidFill>
                      <a:prstDash val="solid"/>
                    </a:lnL>
                    <a:lnR w="12240">
                      <a:solidFill>
                        <a:srgbClr val="4472c4"/>
                      </a:solidFill>
                      <a:prstDash val="solid"/>
                    </a:lnR>
                    <a:lnT w="12240">
                      <a:solidFill>
                        <a:srgbClr val="4472c4"/>
                      </a:solidFill>
                      <a:prstDash val="solid"/>
                    </a:lnT>
                    <a:lnB w="12240">
                      <a:solidFill>
                        <a:srgbClr val="4472c4"/>
                      </a:solidFill>
                      <a:prstDash val="soli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</a:tr>
              <a:tr h="177120">
                <a:tc>
                  <a:txBody>
                    <a:bodyPr lIns="68400" rIns="68400" tIns="0" bIns="0" anchor="ctr">
                      <a:noAutofit/>
                    </a:bodyPr>
                    <a:p>
                      <a:pPr algn="ctr" defTabSz="914400">
                        <a:lnSpc>
                          <a:spcPct val="100000"/>
                        </a:lnSpc>
                      </a:pPr>
                      <a:r>
                        <a:rPr b="0" lang="en-US" sz="1400" spc="-1" strike="noStrike">
                          <a:solidFill>
                            <a:srgbClr val="00b050"/>
                          </a:solidFill>
                          <a:latin typeface="Calibri"/>
                        </a:rPr>
                        <a:t>50</a:t>
                      </a:r>
                      <a:endParaRPr b="0" lang="en-US" sz="14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4472c4"/>
                      </a:solidFill>
                      <a:prstDash val="solid"/>
                    </a:lnL>
                    <a:lnR w="12240">
                      <a:solidFill>
                        <a:srgbClr val="4472c4"/>
                      </a:solidFill>
                      <a:prstDash val="solid"/>
                    </a:lnR>
                    <a:lnT w="12240">
                      <a:solidFill>
                        <a:srgbClr val="4472c4"/>
                      </a:solidFill>
                      <a:prstDash val="solid"/>
                    </a:lnT>
                    <a:lnB w="12240">
                      <a:solidFill>
                        <a:srgbClr val="4472c4"/>
                      </a:solidFill>
                      <a:prstDash val="soli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r" defTabSz="914400">
                        <a:lnSpc>
                          <a:spcPct val="100000"/>
                        </a:lnSpc>
                      </a:pPr>
                      <a:r>
                        <a:rPr b="0" lang="en-US" sz="1400" spc="-1" strike="noStrike">
                          <a:solidFill>
                            <a:srgbClr val="00b050"/>
                          </a:solidFill>
                          <a:latin typeface="Calibri"/>
                        </a:rPr>
                        <a:t>1731.2 ± 27.0</a:t>
                      </a:r>
                      <a:endParaRPr b="0" lang="en-US" sz="14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4472c4"/>
                      </a:solidFill>
                      <a:prstDash val="solid"/>
                    </a:lnL>
                    <a:lnR w="12240">
                      <a:solidFill>
                        <a:srgbClr val="4472c4"/>
                      </a:solidFill>
                      <a:prstDash val="solid"/>
                    </a:lnR>
                    <a:lnT w="12240">
                      <a:solidFill>
                        <a:srgbClr val="4472c4"/>
                      </a:solidFill>
                      <a:prstDash val="solid"/>
                    </a:lnT>
                    <a:lnB w="12240">
                      <a:solidFill>
                        <a:srgbClr val="4472c4"/>
                      </a:solidFill>
                      <a:prstDash val="soli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r" defTabSz="914400">
                        <a:lnSpc>
                          <a:spcPct val="100000"/>
                        </a:lnSpc>
                      </a:pPr>
                      <a:r>
                        <a:rPr b="0" lang="en-US" sz="1400" spc="-1" strike="noStrike">
                          <a:solidFill>
                            <a:srgbClr val="00b050"/>
                          </a:solidFill>
                          <a:latin typeface="Calibri"/>
                        </a:rPr>
                        <a:t>897.0 ± 15.0</a:t>
                      </a:r>
                      <a:endParaRPr b="0" lang="en-US" sz="14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4472c4"/>
                      </a:solidFill>
                      <a:prstDash val="solid"/>
                    </a:lnL>
                    <a:lnR w="12240">
                      <a:solidFill>
                        <a:srgbClr val="4472c4"/>
                      </a:solidFill>
                      <a:prstDash val="solid"/>
                    </a:lnR>
                    <a:lnT w="12240">
                      <a:solidFill>
                        <a:srgbClr val="4472c4"/>
                      </a:solidFill>
                      <a:prstDash val="solid"/>
                    </a:lnT>
                    <a:lnB w="12240">
                      <a:solidFill>
                        <a:srgbClr val="4472c4"/>
                      </a:solidFill>
                      <a:prstDash val="soli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53" name="PlaceHolder 1"/>
          <p:cNvSpPr>
            <a:spLocks noGrp="1"/>
          </p:cNvSpPr>
          <p:nvPr>
            <p:ph type="title"/>
          </p:nvPr>
        </p:nvSpPr>
        <p:spPr>
          <a:xfrm>
            <a:off x="838080" y="136440"/>
            <a:ext cx="10515240" cy="813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 defTabSz="91440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US" sz="4400" spc="-1" strike="noStrike">
                <a:solidFill>
                  <a:srgbClr val="000000"/>
                </a:solidFill>
                <a:latin typeface="Arial"/>
              </a:rPr>
              <a:t>Results: adding vectors N times</a:t>
            </a:r>
            <a:endParaRPr b="0" lang="en-US" sz="44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154" name="Rectangle 2"/>
          <p:cNvSpPr/>
          <p:nvPr/>
        </p:nvSpPr>
        <p:spPr>
          <a:xfrm>
            <a:off x="1080360" y="1093680"/>
            <a:ext cx="12191760" cy="3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numCol="1" spcCol="0" wrap="none" tIns="360" bIns="360" anchor="ctr">
            <a:spAutoFit/>
          </a:bodyPr>
          <a:p>
            <a:pPr defTabSz="914400">
              <a:lnSpc>
                <a:spcPct val="100000"/>
              </a:lnSpc>
            </a:pPr>
            <a:endParaRPr b="0" lang="en-US" sz="1800" spc="-1" strike="noStrike">
              <a:solidFill>
                <a:schemeClr val="dk1"/>
              </a:solidFill>
              <a:latin typeface="Calibri"/>
            </a:endParaRPr>
          </a:p>
        </p:txBody>
      </p:sp>
      <p:graphicFrame>
        <p:nvGraphicFramePr>
          <p:cNvPr id="155" name="Object 2"/>
          <p:cNvGraphicFramePr/>
          <p:nvPr/>
        </p:nvGraphicFramePr>
        <p:xfrm>
          <a:off x="3318480" y="1327320"/>
          <a:ext cx="3193560" cy="2101320"/>
        </p:xfrm>
        <a:graphic>
          <a:graphicData uri="http://schemas.openxmlformats.org/presentationml/2006/ole">
            <p:oleObj progId="Visio.Drawing.15" r:id="rId1" spid="">
              <p:embed/>
              <p:pic>
                <p:nvPicPr>
                  <p:cNvPr id="156" name="Object 2" descr=""/>
                  <p:cNvPicPr/>
                  <p:nvPr/>
                </p:nvPicPr>
                <p:blipFill>
                  <a:blip r:embed="rId2"/>
                  <a:stretch/>
                </p:blipFill>
                <p:spPr>
                  <a:xfrm>
                    <a:off x="3318480" y="1327320"/>
                    <a:ext cx="3193560" cy="2101320"/>
                  </a:xfrm>
                  <a:prstGeom prst="rect">
                    <a:avLst/>
                  </a:prstGeom>
                  <a:ln w="0">
                    <a:noFill/>
                  </a:ln>
                </p:spPr>
              </p:pic>
            </p:oleObj>
          </a:graphicData>
        </a:graphic>
      </p:graphicFrame>
      <p:graphicFrame>
        <p:nvGraphicFramePr>
          <p:cNvPr id="157" name="Table 4"/>
          <p:cNvGraphicFramePr/>
          <p:nvPr/>
        </p:nvGraphicFramePr>
        <p:xfrm>
          <a:off x="6681240" y="1594080"/>
          <a:ext cx="5279760" cy="1431360"/>
        </p:xfrm>
        <a:graphic>
          <a:graphicData uri="http://schemas.openxmlformats.org/drawingml/2006/table">
            <a:tbl>
              <a:tblPr/>
              <a:tblGrid>
                <a:gridCol w="1319760"/>
                <a:gridCol w="1319760"/>
                <a:gridCol w="1319760"/>
                <a:gridCol w="1319760"/>
              </a:tblGrid>
              <a:tr h="131040">
                <a:tc>
                  <a:txBody>
                    <a:bodyPr lIns="68400" rIns="68400" tIns="0" bIns="0" anchor="ctr">
                      <a:noAutofit/>
                    </a:bodyPr>
                    <a:p>
                      <a:pPr algn="ctr" defTabSz="914400">
                        <a:lnSpc>
                          <a:spcPct val="100000"/>
                        </a:lnSpc>
                      </a:pPr>
                      <a:r>
                        <a:rPr b="0" lang="en-US" sz="14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N</a:t>
                      </a:r>
                      <a:endParaRPr b="0" lang="en-US" sz="14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4472c4"/>
                      </a:solidFill>
                      <a:prstDash val="solid"/>
                    </a:lnL>
                    <a:lnR w="12240">
                      <a:solidFill>
                        <a:srgbClr val="4472c4"/>
                      </a:solidFill>
                      <a:prstDash val="solid"/>
                    </a:lnR>
                    <a:lnT w="12240">
                      <a:solidFill>
                        <a:srgbClr val="4472c4"/>
                      </a:solidFill>
                      <a:prstDash val="solid"/>
                    </a:lnT>
                    <a:lnB w="12240">
                      <a:solidFill>
                        <a:srgbClr val="4472c4"/>
                      </a:solidFill>
                      <a:prstDash val="soli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  <a:tc gridSpan="3">
                  <a:txBody>
                    <a:bodyPr lIns="68400" rIns="68400" tIns="0" bIns="0" anchor="ctr">
                      <a:noAutofit/>
                    </a:bodyPr>
                    <a:p>
                      <a:pPr algn="ctr" defTabSz="914400">
                        <a:lnSpc>
                          <a:spcPct val="100000"/>
                        </a:lnSpc>
                      </a:pPr>
                      <a:r>
                        <a:rPr b="0" lang="en-US" sz="14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Vitis Analyzer (us)</a:t>
                      </a:r>
                      <a:endParaRPr b="0" lang="en-US" sz="14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4472c4"/>
                      </a:solidFill>
                      <a:prstDash val="solid"/>
                    </a:lnL>
                    <a:lnR w="12240">
                      <a:solidFill>
                        <a:srgbClr val="4472c4"/>
                      </a:solidFill>
                      <a:prstDash val="solid"/>
                    </a:lnR>
                    <a:lnT w="12240">
                      <a:solidFill>
                        <a:srgbClr val="4472c4"/>
                      </a:solidFill>
                      <a:prstDash val="solid"/>
                    </a:lnT>
                    <a:lnB w="12240">
                      <a:solidFill>
                        <a:srgbClr val="4472c4"/>
                      </a:solidFill>
                      <a:prstDash val="soli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  <a:tc hMerge="1">
                  <a:txBody>
                    <a:bodyPr lIns="90000" rIns="90000" tIns="45000" bIns="45000" anchor="t">
                      <a:noAutofit/>
                    </a:bodyPr>
                    <a:p>
                      <a:endParaRPr b="0" lang="en-US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  <a:tc hMerge="1">
                  <a:txBody>
                    <a:bodyPr lIns="90000" rIns="90000" tIns="45000" bIns="45000" anchor="t">
                      <a:noAutofit/>
                    </a:bodyPr>
                    <a:p>
                      <a:endParaRPr b="0" lang="en-US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</a:tr>
              <a:tr h="57240">
                <a:tc>
                  <a:txBody>
                    <a:bodyPr lIns="68400" rIns="68400" tIns="0" bIns="0" anchor="ctr">
                      <a:noAutofit/>
                    </a:bodyPr>
                    <a:p>
                      <a:pPr algn="ctr" defTabSz="914400">
                        <a:lnSpc>
                          <a:spcPct val="100000"/>
                        </a:lnSpc>
                      </a:pPr>
                      <a:r>
                        <a:rPr b="0" lang="en-US" sz="14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 </a:t>
                      </a:r>
                      <a:endParaRPr b="0" lang="en-US" sz="14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4472c4"/>
                      </a:solidFill>
                      <a:prstDash val="solid"/>
                    </a:lnL>
                    <a:lnR w="12240">
                      <a:solidFill>
                        <a:srgbClr val="4472c4"/>
                      </a:solidFill>
                      <a:prstDash val="solid"/>
                    </a:lnR>
                    <a:lnT w="12240">
                      <a:solidFill>
                        <a:srgbClr val="4472c4"/>
                      </a:solidFill>
                      <a:prstDash val="solid"/>
                    </a:lnT>
                    <a:lnB w="12240">
                      <a:solidFill>
                        <a:srgbClr val="4472c4"/>
                      </a:solidFill>
                      <a:prstDash val="soli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ctr" defTabSz="914400">
                        <a:lnSpc>
                          <a:spcPct val="100000"/>
                        </a:lnSpc>
                      </a:pPr>
                      <a:r>
                        <a:rPr b="0" lang="en-US" sz="14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Kernel</a:t>
                      </a:r>
                      <a:endParaRPr b="0" lang="en-US" sz="14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4472c4"/>
                      </a:solidFill>
                      <a:prstDash val="solid"/>
                    </a:lnL>
                    <a:lnR w="12240">
                      <a:solidFill>
                        <a:srgbClr val="4472c4"/>
                      </a:solidFill>
                      <a:prstDash val="solid"/>
                    </a:lnR>
                    <a:lnT w="12240">
                      <a:solidFill>
                        <a:srgbClr val="4472c4"/>
                      </a:solidFill>
                      <a:prstDash val="solid"/>
                    </a:lnT>
                    <a:lnB w="12240">
                      <a:solidFill>
                        <a:srgbClr val="4472c4"/>
                      </a:solidFill>
                      <a:prstDash val="soli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ctr" defTabSz="914400">
                        <a:lnSpc>
                          <a:spcPct val="100000"/>
                        </a:lnSpc>
                      </a:pPr>
                      <a:r>
                        <a:rPr b="0" lang="en-US" sz="14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Write</a:t>
                      </a:r>
                      <a:endParaRPr b="0" lang="en-US" sz="14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4472c4"/>
                      </a:solidFill>
                      <a:prstDash val="solid"/>
                    </a:lnL>
                    <a:lnR w="12240">
                      <a:solidFill>
                        <a:srgbClr val="4472c4"/>
                      </a:solidFill>
                      <a:prstDash val="solid"/>
                    </a:lnR>
                    <a:lnT w="12240">
                      <a:solidFill>
                        <a:srgbClr val="4472c4"/>
                      </a:solidFill>
                      <a:prstDash val="solid"/>
                    </a:lnT>
                    <a:lnB w="12240">
                      <a:solidFill>
                        <a:srgbClr val="4472c4"/>
                      </a:solidFill>
                      <a:prstDash val="soli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ctr" defTabSz="914400">
                        <a:lnSpc>
                          <a:spcPct val="100000"/>
                        </a:lnSpc>
                      </a:pPr>
                      <a:r>
                        <a:rPr b="0" lang="en-US" sz="14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Read</a:t>
                      </a:r>
                      <a:endParaRPr b="0" lang="en-US" sz="14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4472c4"/>
                      </a:solidFill>
                      <a:prstDash val="solid"/>
                    </a:lnL>
                    <a:lnR w="12240">
                      <a:solidFill>
                        <a:srgbClr val="4472c4"/>
                      </a:solidFill>
                      <a:prstDash val="solid"/>
                    </a:lnR>
                    <a:lnT w="12240">
                      <a:solidFill>
                        <a:srgbClr val="4472c4"/>
                      </a:solidFill>
                      <a:prstDash val="solid"/>
                    </a:lnT>
                    <a:lnB w="12240">
                      <a:solidFill>
                        <a:srgbClr val="4472c4"/>
                      </a:solidFill>
                      <a:prstDash val="soli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</a:tr>
              <a:tr h="57240">
                <a:tc>
                  <a:txBody>
                    <a:bodyPr lIns="68400" rIns="68400" tIns="0" bIns="0" anchor="ctr">
                      <a:noAutofit/>
                    </a:bodyPr>
                    <a:p>
                      <a:pPr algn="ctr" defTabSz="914400">
                        <a:lnSpc>
                          <a:spcPct val="100000"/>
                        </a:lnSpc>
                      </a:pPr>
                      <a:r>
                        <a:rPr b="0" lang="en-US" sz="1400" spc="-1" strike="noStrike">
                          <a:solidFill>
                            <a:srgbClr val="ff0000"/>
                          </a:solidFill>
                          <a:latin typeface="Calibri"/>
                        </a:rPr>
                        <a:t>1</a:t>
                      </a:r>
                      <a:endParaRPr b="0" lang="en-US" sz="14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4472c4"/>
                      </a:solidFill>
                      <a:prstDash val="solid"/>
                    </a:lnL>
                    <a:lnR w="12240">
                      <a:solidFill>
                        <a:srgbClr val="4472c4"/>
                      </a:solidFill>
                      <a:prstDash val="solid"/>
                    </a:lnR>
                    <a:lnT w="12240">
                      <a:solidFill>
                        <a:srgbClr val="4472c4"/>
                      </a:solidFill>
                      <a:prstDash val="solid"/>
                    </a:lnT>
                    <a:lnB w="12240">
                      <a:solidFill>
                        <a:srgbClr val="4472c4"/>
                      </a:solidFill>
                      <a:prstDash val="soli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ctr" defTabSz="914400">
                        <a:lnSpc>
                          <a:spcPct val="100000"/>
                        </a:lnSpc>
                      </a:pPr>
                      <a:r>
                        <a:rPr b="0" lang="en-US" sz="1400" spc="-1" strike="noStrike">
                          <a:solidFill>
                            <a:srgbClr val="ff0000"/>
                          </a:solidFill>
                          <a:latin typeface="Calibri"/>
                        </a:rPr>
                        <a:t>61 ± 6</a:t>
                      </a:r>
                      <a:endParaRPr b="0" lang="en-US" sz="14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4472c4"/>
                      </a:solidFill>
                      <a:prstDash val="solid"/>
                    </a:lnL>
                    <a:lnR w="12240">
                      <a:solidFill>
                        <a:srgbClr val="4472c4"/>
                      </a:solidFill>
                      <a:prstDash val="solid"/>
                    </a:lnR>
                    <a:lnT w="12240">
                      <a:solidFill>
                        <a:srgbClr val="4472c4"/>
                      </a:solidFill>
                      <a:prstDash val="solid"/>
                    </a:lnT>
                    <a:lnB w="12240">
                      <a:solidFill>
                        <a:srgbClr val="4472c4"/>
                      </a:solidFill>
                      <a:prstDash val="soli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ctr" defTabSz="914400">
                        <a:lnSpc>
                          <a:spcPct val="100000"/>
                        </a:lnSpc>
                      </a:pPr>
                      <a:r>
                        <a:rPr b="0" lang="en-US" sz="1400" spc="-1" strike="noStrike">
                          <a:solidFill>
                            <a:srgbClr val="ff0000"/>
                          </a:solidFill>
                          <a:latin typeface="Calibri"/>
                        </a:rPr>
                        <a:t>32 ± 6</a:t>
                      </a:r>
                      <a:endParaRPr b="0" lang="en-US" sz="14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4472c4"/>
                      </a:solidFill>
                      <a:prstDash val="solid"/>
                    </a:lnL>
                    <a:lnR w="12240">
                      <a:solidFill>
                        <a:srgbClr val="4472c4"/>
                      </a:solidFill>
                      <a:prstDash val="solid"/>
                    </a:lnR>
                    <a:lnT w="12240">
                      <a:solidFill>
                        <a:srgbClr val="4472c4"/>
                      </a:solidFill>
                      <a:prstDash val="solid"/>
                    </a:lnT>
                    <a:lnB w="12240">
                      <a:solidFill>
                        <a:srgbClr val="4472c4"/>
                      </a:solidFill>
                      <a:prstDash val="soli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ctr" defTabSz="914400">
                        <a:lnSpc>
                          <a:spcPct val="100000"/>
                        </a:lnSpc>
                      </a:pPr>
                      <a:r>
                        <a:rPr b="0" lang="en-US" sz="1400" spc="-1" strike="noStrike">
                          <a:solidFill>
                            <a:srgbClr val="ff0000"/>
                          </a:solidFill>
                          <a:latin typeface="Calibri"/>
                        </a:rPr>
                        <a:t>22 ± 4</a:t>
                      </a:r>
                      <a:endParaRPr b="0" lang="en-US" sz="14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4472c4"/>
                      </a:solidFill>
                      <a:prstDash val="solid"/>
                    </a:lnL>
                    <a:lnR w="12240">
                      <a:solidFill>
                        <a:srgbClr val="4472c4"/>
                      </a:solidFill>
                      <a:prstDash val="solid"/>
                    </a:lnR>
                    <a:lnT w="12240">
                      <a:solidFill>
                        <a:srgbClr val="4472c4"/>
                      </a:solidFill>
                      <a:prstDash val="solid"/>
                    </a:lnT>
                    <a:lnB w="12240">
                      <a:solidFill>
                        <a:srgbClr val="4472c4"/>
                      </a:solidFill>
                      <a:prstDash val="soli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</a:tr>
              <a:tr h="57240">
                <a:tc>
                  <a:txBody>
                    <a:bodyPr lIns="68400" rIns="68400" tIns="0" bIns="0" anchor="ctr">
                      <a:noAutofit/>
                    </a:bodyPr>
                    <a:p>
                      <a:pPr algn="ctr" defTabSz="914400">
                        <a:lnSpc>
                          <a:spcPct val="100000"/>
                        </a:lnSpc>
                      </a:pPr>
                      <a:r>
                        <a:rPr b="0" lang="en-US" sz="1400" spc="-1" strike="noStrike">
                          <a:solidFill>
                            <a:srgbClr val="ff0000"/>
                          </a:solidFill>
                          <a:latin typeface="Calibri"/>
                        </a:rPr>
                        <a:t>10</a:t>
                      </a:r>
                      <a:endParaRPr b="0" lang="en-US" sz="14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4472c4"/>
                      </a:solidFill>
                      <a:prstDash val="solid"/>
                    </a:lnL>
                    <a:lnR w="12240">
                      <a:solidFill>
                        <a:srgbClr val="4472c4"/>
                      </a:solidFill>
                      <a:prstDash val="solid"/>
                    </a:lnR>
                    <a:lnT w="12240">
                      <a:solidFill>
                        <a:srgbClr val="4472c4"/>
                      </a:solidFill>
                      <a:prstDash val="solid"/>
                    </a:lnT>
                    <a:lnB w="12240">
                      <a:solidFill>
                        <a:srgbClr val="4472c4"/>
                      </a:solidFill>
                      <a:prstDash val="soli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ctr" defTabSz="914400">
                        <a:lnSpc>
                          <a:spcPct val="100000"/>
                        </a:lnSpc>
                      </a:pPr>
                      <a:r>
                        <a:rPr b="0" lang="en-US" sz="1400" spc="-1" strike="noStrike">
                          <a:solidFill>
                            <a:srgbClr val="ff0000"/>
                          </a:solidFill>
                          <a:latin typeface="Calibri"/>
                        </a:rPr>
                        <a:t>183 ± 7</a:t>
                      </a:r>
                      <a:endParaRPr b="0" lang="en-US" sz="14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4472c4"/>
                      </a:solidFill>
                      <a:prstDash val="solid"/>
                    </a:lnL>
                    <a:lnR w="12240">
                      <a:solidFill>
                        <a:srgbClr val="4472c4"/>
                      </a:solidFill>
                      <a:prstDash val="solid"/>
                    </a:lnR>
                    <a:lnT w="12240">
                      <a:solidFill>
                        <a:srgbClr val="4472c4"/>
                      </a:solidFill>
                      <a:prstDash val="solid"/>
                    </a:lnT>
                    <a:lnB w="12240">
                      <a:solidFill>
                        <a:srgbClr val="4472c4"/>
                      </a:solidFill>
                      <a:prstDash val="soli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ctr" defTabSz="914400">
                        <a:lnSpc>
                          <a:spcPct val="100000"/>
                        </a:lnSpc>
                      </a:pPr>
                      <a:r>
                        <a:rPr b="0" lang="en-US" sz="1400" spc="-1" strike="noStrike">
                          <a:solidFill>
                            <a:srgbClr val="ff0000"/>
                          </a:solidFill>
                          <a:latin typeface="Calibri"/>
                        </a:rPr>
                        <a:t>31 ± 7</a:t>
                      </a:r>
                      <a:endParaRPr b="0" lang="en-US" sz="14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4472c4"/>
                      </a:solidFill>
                      <a:prstDash val="solid"/>
                    </a:lnL>
                    <a:lnR w="12240">
                      <a:solidFill>
                        <a:srgbClr val="4472c4"/>
                      </a:solidFill>
                      <a:prstDash val="solid"/>
                    </a:lnR>
                    <a:lnT w="12240">
                      <a:solidFill>
                        <a:srgbClr val="4472c4"/>
                      </a:solidFill>
                      <a:prstDash val="solid"/>
                    </a:lnT>
                    <a:lnB w="12240">
                      <a:solidFill>
                        <a:srgbClr val="4472c4"/>
                      </a:solidFill>
                      <a:prstDash val="soli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ctr" defTabSz="914400">
                        <a:lnSpc>
                          <a:spcPct val="100000"/>
                        </a:lnSpc>
                      </a:pPr>
                      <a:r>
                        <a:rPr b="0" lang="en-US" sz="1400" spc="-1" strike="noStrike">
                          <a:solidFill>
                            <a:srgbClr val="ff0000"/>
                          </a:solidFill>
                          <a:latin typeface="Calibri"/>
                        </a:rPr>
                        <a:t>21 ± 3</a:t>
                      </a:r>
                      <a:endParaRPr b="0" lang="en-US" sz="14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4472c4"/>
                      </a:solidFill>
                      <a:prstDash val="solid"/>
                    </a:lnL>
                    <a:lnR w="12240">
                      <a:solidFill>
                        <a:srgbClr val="4472c4"/>
                      </a:solidFill>
                      <a:prstDash val="solid"/>
                    </a:lnR>
                    <a:lnT w="12240">
                      <a:solidFill>
                        <a:srgbClr val="4472c4"/>
                      </a:solidFill>
                      <a:prstDash val="solid"/>
                    </a:lnT>
                    <a:lnB w="12240">
                      <a:solidFill>
                        <a:srgbClr val="4472c4"/>
                      </a:solidFill>
                      <a:prstDash val="soli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</a:tr>
              <a:tr h="57240">
                <a:tc>
                  <a:txBody>
                    <a:bodyPr lIns="68400" rIns="68400" tIns="0" bIns="0" anchor="ctr">
                      <a:noAutofit/>
                    </a:bodyPr>
                    <a:p>
                      <a:pPr algn="ctr" defTabSz="914400">
                        <a:lnSpc>
                          <a:spcPct val="100000"/>
                        </a:lnSpc>
                      </a:pPr>
                      <a:r>
                        <a:rPr b="0" lang="en-US" sz="1400" spc="-1" strike="noStrike">
                          <a:solidFill>
                            <a:srgbClr val="00b050"/>
                          </a:solidFill>
                          <a:latin typeface="Calibri"/>
                        </a:rPr>
                        <a:t>20</a:t>
                      </a:r>
                      <a:endParaRPr b="0" lang="en-US" sz="14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4472c4"/>
                      </a:solidFill>
                      <a:prstDash val="solid"/>
                    </a:lnL>
                    <a:lnR w="12240">
                      <a:solidFill>
                        <a:srgbClr val="4472c4"/>
                      </a:solidFill>
                      <a:prstDash val="solid"/>
                    </a:lnR>
                    <a:lnT w="12240">
                      <a:solidFill>
                        <a:srgbClr val="4472c4"/>
                      </a:solidFill>
                      <a:prstDash val="solid"/>
                    </a:lnT>
                    <a:lnB w="12240">
                      <a:solidFill>
                        <a:srgbClr val="4472c4"/>
                      </a:solidFill>
                      <a:prstDash val="soli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ctr" defTabSz="914400">
                        <a:lnSpc>
                          <a:spcPct val="100000"/>
                        </a:lnSpc>
                      </a:pPr>
                      <a:r>
                        <a:rPr b="0" lang="en-US" sz="1400" spc="-1" strike="noStrike">
                          <a:solidFill>
                            <a:srgbClr val="00b050"/>
                          </a:solidFill>
                          <a:latin typeface="Calibri"/>
                        </a:rPr>
                        <a:t>322 ± 13</a:t>
                      </a:r>
                      <a:endParaRPr b="0" lang="en-US" sz="14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4472c4"/>
                      </a:solidFill>
                      <a:prstDash val="solid"/>
                    </a:lnL>
                    <a:lnR w="12240">
                      <a:solidFill>
                        <a:srgbClr val="4472c4"/>
                      </a:solidFill>
                      <a:prstDash val="solid"/>
                    </a:lnR>
                    <a:lnT w="12240">
                      <a:solidFill>
                        <a:srgbClr val="4472c4"/>
                      </a:solidFill>
                      <a:prstDash val="solid"/>
                    </a:lnT>
                    <a:lnB w="12240">
                      <a:solidFill>
                        <a:srgbClr val="4472c4"/>
                      </a:solidFill>
                      <a:prstDash val="soli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ctr" defTabSz="914400">
                        <a:lnSpc>
                          <a:spcPct val="100000"/>
                        </a:lnSpc>
                      </a:pPr>
                      <a:r>
                        <a:rPr b="0" lang="en-US" sz="1400" spc="-1" strike="noStrike">
                          <a:solidFill>
                            <a:srgbClr val="00b050"/>
                          </a:solidFill>
                          <a:latin typeface="Calibri"/>
                        </a:rPr>
                        <a:t>31 ± 7</a:t>
                      </a:r>
                      <a:endParaRPr b="0" lang="en-US" sz="14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4472c4"/>
                      </a:solidFill>
                      <a:prstDash val="solid"/>
                    </a:lnL>
                    <a:lnR w="12240">
                      <a:solidFill>
                        <a:srgbClr val="4472c4"/>
                      </a:solidFill>
                      <a:prstDash val="solid"/>
                    </a:lnR>
                    <a:lnT w="12240">
                      <a:solidFill>
                        <a:srgbClr val="4472c4"/>
                      </a:solidFill>
                      <a:prstDash val="solid"/>
                    </a:lnT>
                    <a:lnB w="12240">
                      <a:solidFill>
                        <a:srgbClr val="4472c4"/>
                      </a:solidFill>
                      <a:prstDash val="soli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ctr" defTabSz="914400">
                        <a:lnSpc>
                          <a:spcPct val="100000"/>
                        </a:lnSpc>
                      </a:pPr>
                      <a:r>
                        <a:rPr b="0" lang="en-US" sz="1400" spc="-1" strike="noStrike">
                          <a:solidFill>
                            <a:srgbClr val="00b050"/>
                          </a:solidFill>
                          <a:latin typeface="Calibri"/>
                        </a:rPr>
                        <a:t>21 ± 7</a:t>
                      </a:r>
                      <a:endParaRPr b="0" lang="en-US" sz="14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4472c4"/>
                      </a:solidFill>
                      <a:prstDash val="solid"/>
                    </a:lnL>
                    <a:lnR w="12240">
                      <a:solidFill>
                        <a:srgbClr val="4472c4"/>
                      </a:solidFill>
                      <a:prstDash val="solid"/>
                    </a:lnR>
                    <a:lnT w="12240">
                      <a:solidFill>
                        <a:srgbClr val="4472c4"/>
                      </a:solidFill>
                      <a:prstDash val="solid"/>
                    </a:lnT>
                    <a:lnB w="12240">
                      <a:solidFill>
                        <a:srgbClr val="4472c4"/>
                      </a:solidFill>
                      <a:prstDash val="soli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</a:tr>
              <a:tr h="60480">
                <a:tc>
                  <a:txBody>
                    <a:bodyPr lIns="68400" rIns="68400" tIns="0" bIns="0" anchor="ctr">
                      <a:noAutofit/>
                    </a:bodyPr>
                    <a:p>
                      <a:pPr algn="ctr" defTabSz="914400">
                        <a:lnSpc>
                          <a:spcPct val="100000"/>
                        </a:lnSpc>
                      </a:pPr>
                      <a:r>
                        <a:rPr b="0" lang="en-US" sz="1400" spc="-1" strike="noStrike">
                          <a:solidFill>
                            <a:srgbClr val="00b050"/>
                          </a:solidFill>
                          <a:latin typeface="Calibri"/>
                        </a:rPr>
                        <a:t>30</a:t>
                      </a:r>
                      <a:endParaRPr b="0" lang="en-US" sz="14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4472c4"/>
                      </a:solidFill>
                      <a:prstDash val="solid"/>
                    </a:lnL>
                    <a:lnR w="12240">
                      <a:solidFill>
                        <a:srgbClr val="4472c4"/>
                      </a:solidFill>
                      <a:prstDash val="solid"/>
                    </a:lnR>
                    <a:lnT w="12240">
                      <a:solidFill>
                        <a:srgbClr val="4472c4"/>
                      </a:solidFill>
                      <a:prstDash val="solid"/>
                    </a:lnT>
                    <a:lnB w="12240">
                      <a:solidFill>
                        <a:srgbClr val="4472c4"/>
                      </a:solidFill>
                      <a:prstDash val="soli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ctr" defTabSz="914400">
                        <a:lnSpc>
                          <a:spcPct val="100000"/>
                        </a:lnSpc>
                      </a:pPr>
                      <a:r>
                        <a:rPr b="0" lang="en-US" sz="1400" spc="-1" strike="noStrike">
                          <a:solidFill>
                            <a:srgbClr val="00b050"/>
                          </a:solidFill>
                          <a:latin typeface="Calibri"/>
                        </a:rPr>
                        <a:t>464 ± 6</a:t>
                      </a:r>
                      <a:endParaRPr b="0" lang="en-US" sz="14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4472c4"/>
                      </a:solidFill>
                      <a:prstDash val="solid"/>
                    </a:lnL>
                    <a:lnR w="12240">
                      <a:solidFill>
                        <a:srgbClr val="4472c4"/>
                      </a:solidFill>
                      <a:prstDash val="solid"/>
                    </a:lnR>
                    <a:lnT w="12240">
                      <a:solidFill>
                        <a:srgbClr val="4472c4"/>
                      </a:solidFill>
                      <a:prstDash val="solid"/>
                    </a:lnT>
                    <a:lnB w="12240">
                      <a:solidFill>
                        <a:srgbClr val="4472c4"/>
                      </a:solidFill>
                      <a:prstDash val="soli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ctr" defTabSz="914400">
                        <a:lnSpc>
                          <a:spcPct val="100000"/>
                        </a:lnSpc>
                      </a:pPr>
                      <a:r>
                        <a:rPr b="0" lang="en-US" sz="1400" spc="-1" strike="noStrike">
                          <a:solidFill>
                            <a:srgbClr val="00b050"/>
                          </a:solidFill>
                          <a:latin typeface="Calibri"/>
                        </a:rPr>
                        <a:t>33 ± 7</a:t>
                      </a:r>
                      <a:endParaRPr b="0" lang="en-US" sz="14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4472c4"/>
                      </a:solidFill>
                      <a:prstDash val="solid"/>
                    </a:lnL>
                    <a:lnR w="12240">
                      <a:solidFill>
                        <a:srgbClr val="4472c4"/>
                      </a:solidFill>
                      <a:prstDash val="solid"/>
                    </a:lnR>
                    <a:lnT w="12240">
                      <a:solidFill>
                        <a:srgbClr val="4472c4"/>
                      </a:solidFill>
                      <a:prstDash val="solid"/>
                    </a:lnT>
                    <a:lnB w="12240">
                      <a:solidFill>
                        <a:srgbClr val="4472c4"/>
                      </a:solidFill>
                      <a:prstDash val="soli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ctr" defTabSz="914400">
                        <a:lnSpc>
                          <a:spcPct val="100000"/>
                        </a:lnSpc>
                      </a:pPr>
                      <a:r>
                        <a:rPr b="0" lang="en-US" sz="1400" spc="-1" strike="noStrike">
                          <a:solidFill>
                            <a:srgbClr val="00b050"/>
                          </a:solidFill>
                          <a:latin typeface="Calibri"/>
                        </a:rPr>
                        <a:t>20 ± 3</a:t>
                      </a:r>
                      <a:endParaRPr b="0" lang="en-US" sz="14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4472c4"/>
                      </a:solidFill>
                      <a:prstDash val="solid"/>
                    </a:lnL>
                    <a:lnR w="12240">
                      <a:solidFill>
                        <a:srgbClr val="4472c4"/>
                      </a:solidFill>
                      <a:prstDash val="solid"/>
                    </a:lnR>
                    <a:lnT w="12240">
                      <a:solidFill>
                        <a:srgbClr val="4472c4"/>
                      </a:solidFill>
                      <a:prstDash val="solid"/>
                    </a:lnT>
                    <a:lnB w="12240">
                      <a:solidFill>
                        <a:srgbClr val="4472c4"/>
                      </a:solidFill>
                      <a:prstDash val="soli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</a:tr>
              <a:tr h="60480">
                <a:tc>
                  <a:txBody>
                    <a:bodyPr lIns="68400" rIns="68400" tIns="0" bIns="0" anchor="ctr">
                      <a:noAutofit/>
                    </a:bodyPr>
                    <a:p>
                      <a:pPr algn="ctr" defTabSz="914400">
                        <a:lnSpc>
                          <a:spcPct val="100000"/>
                        </a:lnSpc>
                      </a:pPr>
                      <a:r>
                        <a:rPr b="0" lang="en-US" sz="1400" spc="-1" strike="noStrike">
                          <a:solidFill>
                            <a:srgbClr val="00b050"/>
                          </a:solidFill>
                          <a:latin typeface="Calibri"/>
                        </a:rPr>
                        <a:t>40</a:t>
                      </a:r>
                      <a:endParaRPr b="0" lang="en-US" sz="14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4472c4"/>
                      </a:solidFill>
                      <a:prstDash val="solid"/>
                    </a:lnL>
                    <a:lnR w="12240">
                      <a:solidFill>
                        <a:srgbClr val="4472c4"/>
                      </a:solidFill>
                      <a:prstDash val="solid"/>
                    </a:lnR>
                    <a:lnT w="12240">
                      <a:solidFill>
                        <a:srgbClr val="4472c4"/>
                      </a:solidFill>
                      <a:prstDash val="solid"/>
                    </a:lnT>
                    <a:lnB w="12240">
                      <a:solidFill>
                        <a:srgbClr val="4472c4"/>
                      </a:solidFill>
                      <a:prstDash val="soli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ctr" defTabSz="914400">
                        <a:lnSpc>
                          <a:spcPct val="100000"/>
                        </a:lnSpc>
                      </a:pPr>
                      <a:r>
                        <a:rPr b="0" lang="en-US" sz="1400" spc="-1" strike="noStrike">
                          <a:solidFill>
                            <a:srgbClr val="00b050"/>
                          </a:solidFill>
                          <a:latin typeface="Calibri"/>
                        </a:rPr>
                        <a:t>600 ± 15</a:t>
                      </a:r>
                      <a:endParaRPr b="0" lang="en-US" sz="14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4472c4"/>
                      </a:solidFill>
                      <a:prstDash val="solid"/>
                    </a:lnL>
                    <a:lnR w="12240">
                      <a:solidFill>
                        <a:srgbClr val="4472c4"/>
                      </a:solidFill>
                      <a:prstDash val="solid"/>
                    </a:lnR>
                    <a:lnT w="12240">
                      <a:solidFill>
                        <a:srgbClr val="4472c4"/>
                      </a:solidFill>
                      <a:prstDash val="solid"/>
                    </a:lnT>
                    <a:lnB w="12240">
                      <a:solidFill>
                        <a:srgbClr val="4472c4"/>
                      </a:solidFill>
                      <a:prstDash val="soli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ctr" defTabSz="914400">
                        <a:lnSpc>
                          <a:spcPct val="100000"/>
                        </a:lnSpc>
                      </a:pPr>
                      <a:r>
                        <a:rPr b="0" lang="en-US" sz="1400" spc="-1" strike="noStrike">
                          <a:solidFill>
                            <a:srgbClr val="00b050"/>
                          </a:solidFill>
                          <a:latin typeface="Calibri"/>
                        </a:rPr>
                        <a:t>31 ± 6</a:t>
                      </a:r>
                      <a:endParaRPr b="0" lang="en-US" sz="14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4472c4"/>
                      </a:solidFill>
                      <a:prstDash val="solid"/>
                    </a:lnL>
                    <a:lnR w="12240">
                      <a:solidFill>
                        <a:srgbClr val="4472c4"/>
                      </a:solidFill>
                      <a:prstDash val="solid"/>
                    </a:lnR>
                    <a:lnT w="12240">
                      <a:solidFill>
                        <a:srgbClr val="4472c4"/>
                      </a:solidFill>
                      <a:prstDash val="solid"/>
                    </a:lnT>
                    <a:lnB w="12240">
                      <a:solidFill>
                        <a:srgbClr val="4472c4"/>
                      </a:solidFill>
                      <a:prstDash val="soli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ctr" defTabSz="914400">
                        <a:lnSpc>
                          <a:spcPct val="100000"/>
                        </a:lnSpc>
                      </a:pPr>
                      <a:r>
                        <a:rPr b="0" lang="en-US" sz="1400" spc="-1" strike="noStrike">
                          <a:solidFill>
                            <a:srgbClr val="00b050"/>
                          </a:solidFill>
                          <a:latin typeface="Calibri"/>
                        </a:rPr>
                        <a:t>20 ± 3</a:t>
                      </a:r>
                      <a:endParaRPr b="0" lang="en-US" sz="14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4472c4"/>
                      </a:solidFill>
                      <a:prstDash val="solid"/>
                    </a:lnL>
                    <a:lnR w="12240">
                      <a:solidFill>
                        <a:srgbClr val="4472c4"/>
                      </a:solidFill>
                      <a:prstDash val="solid"/>
                    </a:lnR>
                    <a:lnT w="12240">
                      <a:solidFill>
                        <a:srgbClr val="4472c4"/>
                      </a:solidFill>
                      <a:prstDash val="solid"/>
                    </a:lnT>
                    <a:lnB w="12240">
                      <a:solidFill>
                        <a:srgbClr val="4472c4"/>
                      </a:solidFill>
                      <a:prstDash val="soli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</a:tr>
              <a:tr h="83160">
                <a:tc>
                  <a:txBody>
                    <a:bodyPr lIns="68400" rIns="68400" tIns="0" bIns="0" anchor="ctr">
                      <a:noAutofit/>
                    </a:bodyPr>
                    <a:p>
                      <a:pPr algn="ctr" defTabSz="914400">
                        <a:lnSpc>
                          <a:spcPct val="100000"/>
                        </a:lnSpc>
                      </a:pPr>
                      <a:r>
                        <a:rPr b="0" lang="en-US" sz="1400" spc="-1" strike="noStrike">
                          <a:solidFill>
                            <a:srgbClr val="00b050"/>
                          </a:solidFill>
                          <a:latin typeface="Calibri"/>
                        </a:rPr>
                        <a:t>50</a:t>
                      </a:r>
                      <a:endParaRPr b="0" lang="en-US" sz="14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4472c4"/>
                      </a:solidFill>
                      <a:prstDash val="solid"/>
                    </a:lnL>
                    <a:lnR w="12240">
                      <a:solidFill>
                        <a:srgbClr val="4472c4"/>
                      </a:solidFill>
                      <a:prstDash val="solid"/>
                    </a:lnR>
                    <a:lnT w="12240">
                      <a:solidFill>
                        <a:srgbClr val="4472c4"/>
                      </a:solidFill>
                      <a:prstDash val="solid"/>
                    </a:lnT>
                    <a:lnB w="12240">
                      <a:solidFill>
                        <a:srgbClr val="4472c4"/>
                      </a:solidFill>
                      <a:prstDash val="soli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ctr" defTabSz="914400">
                        <a:lnSpc>
                          <a:spcPct val="100000"/>
                        </a:lnSpc>
                      </a:pPr>
                      <a:r>
                        <a:rPr b="0" lang="en-US" sz="1400" spc="-1" strike="noStrike">
                          <a:solidFill>
                            <a:srgbClr val="00b050"/>
                          </a:solidFill>
                          <a:latin typeface="Calibri"/>
                        </a:rPr>
                        <a:t>740 ± 8</a:t>
                      </a:r>
                      <a:endParaRPr b="0" lang="en-US" sz="14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4472c4"/>
                      </a:solidFill>
                      <a:prstDash val="solid"/>
                    </a:lnL>
                    <a:lnR w="12240">
                      <a:solidFill>
                        <a:srgbClr val="4472c4"/>
                      </a:solidFill>
                      <a:prstDash val="solid"/>
                    </a:lnR>
                    <a:lnT w="12240">
                      <a:solidFill>
                        <a:srgbClr val="4472c4"/>
                      </a:solidFill>
                      <a:prstDash val="solid"/>
                    </a:lnT>
                    <a:lnB w="12240">
                      <a:solidFill>
                        <a:srgbClr val="4472c4"/>
                      </a:solidFill>
                      <a:prstDash val="soli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ctr" defTabSz="914400">
                        <a:lnSpc>
                          <a:spcPct val="100000"/>
                        </a:lnSpc>
                      </a:pPr>
                      <a:r>
                        <a:rPr b="0" lang="en-US" sz="1400" spc="-1" strike="noStrike">
                          <a:solidFill>
                            <a:srgbClr val="00b050"/>
                          </a:solidFill>
                          <a:latin typeface="Calibri"/>
                        </a:rPr>
                        <a:t>33 ± 7</a:t>
                      </a:r>
                      <a:endParaRPr b="0" lang="en-US" sz="14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4472c4"/>
                      </a:solidFill>
                      <a:prstDash val="solid"/>
                    </a:lnL>
                    <a:lnR w="12240">
                      <a:solidFill>
                        <a:srgbClr val="4472c4"/>
                      </a:solidFill>
                      <a:prstDash val="solid"/>
                    </a:lnR>
                    <a:lnT w="12240">
                      <a:solidFill>
                        <a:srgbClr val="4472c4"/>
                      </a:solidFill>
                      <a:prstDash val="solid"/>
                    </a:lnT>
                    <a:lnB w="12240">
                      <a:solidFill>
                        <a:srgbClr val="4472c4"/>
                      </a:solidFill>
                      <a:prstDash val="soli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ctr" defTabSz="914400">
                        <a:lnSpc>
                          <a:spcPct val="100000"/>
                        </a:lnSpc>
                      </a:pPr>
                      <a:r>
                        <a:rPr b="0" lang="en-US" sz="1400" spc="-1" strike="noStrike">
                          <a:solidFill>
                            <a:srgbClr val="00b050"/>
                          </a:solidFill>
                          <a:latin typeface="Calibri"/>
                        </a:rPr>
                        <a:t>22 ± 4</a:t>
                      </a:r>
                      <a:endParaRPr b="0" lang="en-US" sz="14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4472c4"/>
                      </a:solidFill>
                      <a:prstDash val="solid"/>
                    </a:lnL>
                    <a:lnR w="12240">
                      <a:solidFill>
                        <a:srgbClr val="4472c4"/>
                      </a:solidFill>
                      <a:prstDash val="solid"/>
                    </a:lnR>
                    <a:lnT w="12240">
                      <a:solidFill>
                        <a:srgbClr val="4472c4"/>
                      </a:solidFill>
                      <a:prstDash val="solid"/>
                    </a:lnT>
                    <a:lnB w="12240">
                      <a:solidFill>
                        <a:srgbClr val="4472c4"/>
                      </a:solidFill>
                      <a:prstDash val="soli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158" name="Picture 5" descr="A screenshot of a computer&#10;&#10;Description automatically generated"/>
          <p:cNvPicPr/>
          <p:nvPr/>
        </p:nvPicPr>
        <p:blipFill>
          <a:blip r:embed="rId3"/>
          <a:stretch/>
        </p:blipFill>
        <p:spPr>
          <a:xfrm>
            <a:off x="3637440" y="3662280"/>
            <a:ext cx="8230320" cy="2343240"/>
          </a:xfrm>
          <a:prstGeom prst="rect">
            <a:avLst/>
          </a:prstGeom>
          <a:ln w="0">
            <a:noFill/>
          </a:ln>
        </p:spPr>
      </p:pic>
      <p:sp>
        <p:nvSpPr>
          <p:cNvPr id="159" name="TextBox 6"/>
          <p:cNvSpPr/>
          <p:nvPr/>
        </p:nvSpPr>
        <p:spPr>
          <a:xfrm>
            <a:off x="636480" y="3953520"/>
            <a:ext cx="2648880" cy="638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0" lang="en-US" sz="1800" spc="-1" strike="noStrike">
                <a:solidFill>
                  <a:schemeClr val="dk1"/>
                </a:solidFill>
                <a:latin typeface="Calibri"/>
              </a:rPr>
              <a:t>Vectors of 4096 floats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 defTabSz="914400">
              <a:lnSpc>
                <a:spcPct val="100000"/>
              </a:lnSpc>
            </a:pPr>
            <a:r>
              <a:rPr b="0" lang="en-US" sz="1800" spc="-1" strike="noStrike">
                <a:solidFill>
                  <a:schemeClr val="dk1"/>
                </a:solidFill>
                <a:latin typeface="Calibri"/>
              </a:rPr>
              <a:t>3000 executions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0" name="TextBox 7"/>
          <p:cNvSpPr/>
          <p:nvPr/>
        </p:nvSpPr>
        <p:spPr>
          <a:xfrm>
            <a:off x="344160" y="3306960"/>
            <a:ext cx="3026160" cy="272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0" lang="en-US" sz="1200" spc="-1" strike="noStrike">
                <a:solidFill>
                  <a:schemeClr val="dk1"/>
                </a:solidFill>
                <a:latin typeface="Calibri"/>
              </a:rPr>
              <a:t>Mean value and standard deviation</a:t>
            </a:r>
            <a:endParaRPr b="0" lang="en-US" sz="1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PlaceHolder 1"/>
          <p:cNvSpPr>
            <a:spLocks noGrp="1"/>
          </p:cNvSpPr>
          <p:nvPr>
            <p:ph/>
          </p:nvPr>
        </p:nvSpPr>
        <p:spPr>
          <a:xfrm>
            <a:off x="838080" y="1022760"/>
            <a:ext cx="10515240" cy="499860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chemeClr val="dk1"/>
                </a:solidFill>
                <a:latin typeface="Calibri"/>
              </a:rPr>
              <a:t>Use of BLAS library for XILINX VITIS</a:t>
            </a:r>
            <a:endParaRPr b="0" lang="en-US" sz="28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162" name="PlaceHolder 2"/>
          <p:cNvSpPr>
            <a:spLocks noGrp="1"/>
          </p:cNvSpPr>
          <p:nvPr>
            <p:ph type="title"/>
          </p:nvPr>
        </p:nvSpPr>
        <p:spPr>
          <a:xfrm>
            <a:off x="838080" y="136440"/>
            <a:ext cx="10515240" cy="813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 defTabSz="91440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US" sz="4400" spc="-1" strike="noStrike">
                <a:solidFill>
                  <a:srgbClr val="000000"/>
                </a:solidFill>
                <a:latin typeface="Arial"/>
              </a:rPr>
              <a:t>Results: Matrix Multiplication</a:t>
            </a:r>
            <a:endParaRPr b="0" lang="en-US" sz="44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163" name="Rectangle 2"/>
          <p:cNvSpPr/>
          <p:nvPr/>
        </p:nvSpPr>
        <p:spPr>
          <a:xfrm>
            <a:off x="662760" y="1779480"/>
            <a:ext cx="14424840" cy="453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numCol="1" spcCol="0" tIns="22680" bIns="22680" anchor="ctr">
            <a:spAutoFit/>
          </a:bodyPr>
          <a:p>
            <a:pPr defTabSz="914400">
              <a:lnSpc>
                <a:spcPct val="100000"/>
              </a:lnSpc>
            </a:pPr>
            <a:endParaRPr b="0" lang="en-US" sz="1800" spc="-1" strike="noStrike">
              <a:solidFill>
                <a:schemeClr val="dk1"/>
              </a:solidFill>
              <a:latin typeface="Calibri"/>
            </a:endParaRPr>
          </a:p>
        </p:txBody>
      </p:sp>
      <p:graphicFrame>
        <p:nvGraphicFramePr>
          <p:cNvPr id="164" name="Object 3"/>
          <p:cNvGraphicFramePr/>
          <p:nvPr/>
        </p:nvGraphicFramePr>
        <p:xfrm>
          <a:off x="434880" y="1486440"/>
          <a:ext cx="3625920" cy="2570400"/>
        </p:xfrm>
        <a:graphic>
          <a:graphicData uri="http://schemas.openxmlformats.org/presentationml/2006/ole">
            <p:oleObj progId="Visio.Drawing.15" r:id="rId1" spid="">
              <p:embed/>
              <p:pic>
                <p:nvPicPr>
                  <p:cNvPr id="165" name="Object 3" descr=""/>
                  <p:cNvPicPr/>
                  <p:nvPr/>
                </p:nvPicPr>
                <p:blipFill>
                  <a:blip r:embed="rId2"/>
                  <a:stretch/>
                </p:blipFill>
                <p:spPr>
                  <a:xfrm>
                    <a:off x="434880" y="1486440"/>
                    <a:ext cx="3625920" cy="2570400"/>
                  </a:xfrm>
                  <a:prstGeom prst="rect">
                    <a:avLst/>
                  </a:prstGeom>
                  <a:ln w="0">
                    <a:noFill/>
                  </a:ln>
                </p:spPr>
              </p:pic>
            </p:oleObj>
          </a:graphicData>
        </a:graphic>
      </p:graphicFrame>
      <p:graphicFrame>
        <p:nvGraphicFramePr>
          <p:cNvPr id="166" name="Table 4"/>
          <p:cNvGraphicFramePr/>
          <p:nvPr/>
        </p:nvGraphicFramePr>
        <p:xfrm>
          <a:off x="6370560" y="1590120"/>
          <a:ext cx="4983120" cy="1983240"/>
        </p:xfrm>
        <a:graphic>
          <a:graphicData uri="http://schemas.openxmlformats.org/drawingml/2006/table">
            <a:tbl>
              <a:tblPr/>
              <a:tblGrid>
                <a:gridCol w="1018800"/>
                <a:gridCol w="1401840"/>
                <a:gridCol w="2562480"/>
              </a:tblGrid>
              <a:tr h="482040">
                <a:tc>
                  <a:txBody>
                    <a:bodyPr lIns="68400" rIns="68400" tIns="0" bIns="0" anchor="ctr">
                      <a:noAutofit/>
                    </a:bodyPr>
                    <a:p>
                      <a:pPr algn="ctr" defTabSz="914400">
                        <a:lnSpc>
                          <a:spcPct val="100000"/>
                        </a:lnSpc>
                      </a:pPr>
                      <a:r>
                        <a:rPr b="0" lang="en-US" sz="14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square matrix size</a:t>
                      </a:r>
                      <a:endParaRPr b="0" lang="en-US" sz="14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4472c4"/>
                      </a:solidFill>
                      <a:prstDash val="solid"/>
                    </a:lnL>
                    <a:lnR w="12240">
                      <a:solidFill>
                        <a:srgbClr val="4472c4"/>
                      </a:solidFill>
                      <a:prstDash val="solid"/>
                    </a:lnR>
                    <a:lnT w="12240">
                      <a:solidFill>
                        <a:srgbClr val="4472c4"/>
                      </a:solidFill>
                      <a:prstDash val="solid"/>
                    </a:lnT>
                    <a:lnB w="12240">
                      <a:solidFill>
                        <a:srgbClr val="4472c4"/>
                      </a:solidFill>
                      <a:prstDash val="soli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ctr" defTabSz="914400">
                        <a:lnSpc>
                          <a:spcPct val="100000"/>
                        </a:lnSpc>
                      </a:pPr>
                      <a:r>
                        <a:rPr b="0" lang="en-US" sz="1400" spc="-1" strike="noStrike" cap="small">
                          <a:solidFill>
                            <a:schemeClr val="dk1"/>
                          </a:solidFill>
                          <a:latin typeface="Calibri"/>
                        </a:rPr>
                        <a:t>CPU (</a:t>
                      </a:r>
                      <a:r>
                        <a:rPr b="1" lang="en-US" sz="14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ms</a:t>
                      </a:r>
                      <a:r>
                        <a:rPr b="0" lang="en-US" sz="1400" spc="-1" strike="noStrike" cap="small">
                          <a:solidFill>
                            <a:schemeClr val="dk1"/>
                          </a:solidFill>
                          <a:latin typeface="Calibri"/>
                        </a:rPr>
                        <a:t>)</a:t>
                      </a:r>
                      <a:endParaRPr b="0" lang="en-US" sz="14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4472c4"/>
                      </a:solidFill>
                      <a:prstDash val="solid"/>
                    </a:lnL>
                    <a:lnR w="12240">
                      <a:solidFill>
                        <a:srgbClr val="4472c4"/>
                      </a:solidFill>
                      <a:prstDash val="solid"/>
                    </a:lnR>
                    <a:lnT w="12240">
                      <a:solidFill>
                        <a:srgbClr val="4472c4"/>
                      </a:solidFill>
                      <a:prstDash val="solid"/>
                    </a:lnT>
                    <a:lnB w="12240">
                      <a:solidFill>
                        <a:srgbClr val="4472c4"/>
                      </a:solidFill>
                      <a:prstDash val="soli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ctr" defTabSz="914400">
                        <a:lnSpc>
                          <a:spcPct val="100000"/>
                        </a:lnSpc>
                      </a:pPr>
                      <a:r>
                        <a:rPr b="0" lang="en-US" sz="14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FPGA (</a:t>
                      </a:r>
                      <a:r>
                        <a:rPr b="1" lang="en-US" sz="14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ms</a:t>
                      </a:r>
                      <a:r>
                        <a:rPr b="0" lang="en-US" sz="14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)</a:t>
                      </a:r>
                      <a:endParaRPr b="0" lang="en-US" sz="14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4472c4"/>
                      </a:solidFill>
                      <a:prstDash val="solid"/>
                    </a:lnL>
                    <a:lnR w="12240">
                      <a:solidFill>
                        <a:srgbClr val="4472c4"/>
                      </a:solidFill>
                      <a:prstDash val="solid"/>
                    </a:lnR>
                    <a:lnT w="12240">
                      <a:solidFill>
                        <a:srgbClr val="4472c4"/>
                      </a:solidFill>
                      <a:prstDash val="solid"/>
                    </a:lnT>
                    <a:lnB w="12240">
                      <a:solidFill>
                        <a:srgbClr val="4472c4"/>
                      </a:solidFill>
                      <a:prstDash val="soli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</a:tr>
              <a:tr h="160560">
                <a:tc>
                  <a:txBody>
                    <a:bodyPr lIns="68400" rIns="68400" tIns="0" bIns="0" anchor="ctr">
                      <a:noAutofit/>
                    </a:bodyPr>
                    <a:p>
                      <a:pPr algn="ctr" defTabSz="914400">
                        <a:lnSpc>
                          <a:spcPct val="100000"/>
                        </a:lnSpc>
                      </a:pPr>
                      <a:r>
                        <a:rPr b="0" lang="en-US" sz="14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 </a:t>
                      </a:r>
                      <a:endParaRPr b="0" lang="en-US" sz="14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4472c4"/>
                      </a:solidFill>
                      <a:prstDash val="solid"/>
                    </a:lnL>
                    <a:lnR w="12240">
                      <a:solidFill>
                        <a:srgbClr val="4472c4"/>
                      </a:solidFill>
                      <a:prstDash val="solid"/>
                    </a:lnR>
                    <a:lnT w="12240">
                      <a:solidFill>
                        <a:srgbClr val="4472c4"/>
                      </a:solidFill>
                      <a:prstDash val="solid"/>
                    </a:lnT>
                    <a:lnB w="12240">
                      <a:solidFill>
                        <a:srgbClr val="4472c4"/>
                      </a:solidFill>
                      <a:prstDash val="soli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ctr" defTabSz="914400">
                        <a:lnSpc>
                          <a:spcPct val="100000"/>
                        </a:lnSpc>
                      </a:pPr>
                      <a:r>
                        <a:rPr b="0" lang="en-US" sz="14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RTF profiler</a:t>
                      </a:r>
                      <a:endParaRPr b="0" lang="en-US" sz="14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4472c4"/>
                      </a:solidFill>
                      <a:prstDash val="solid"/>
                    </a:lnL>
                    <a:lnR w="12240">
                      <a:solidFill>
                        <a:srgbClr val="4472c4"/>
                      </a:solidFill>
                      <a:prstDash val="solid"/>
                    </a:lnR>
                    <a:lnT w="12240">
                      <a:solidFill>
                        <a:srgbClr val="4472c4"/>
                      </a:solidFill>
                      <a:prstDash val="solid"/>
                    </a:lnT>
                    <a:lnB w="12240">
                      <a:solidFill>
                        <a:srgbClr val="4472c4"/>
                      </a:solidFill>
                      <a:prstDash val="soli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ctr" defTabSz="914400">
                        <a:lnSpc>
                          <a:spcPct val="100000"/>
                        </a:lnSpc>
                      </a:pPr>
                      <a:r>
                        <a:rPr b="0" lang="en-US" sz="14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RTF profiler</a:t>
                      </a:r>
                      <a:endParaRPr b="0" lang="en-US" sz="14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4472c4"/>
                      </a:solidFill>
                      <a:prstDash val="solid"/>
                    </a:lnL>
                    <a:lnR w="12240">
                      <a:solidFill>
                        <a:srgbClr val="4472c4"/>
                      </a:solidFill>
                      <a:prstDash val="solid"/>
                    </a:lnR>
                    <a:lnT w="12240">
                      <a:solidFill>
                        <a:srgbClr val="4472c4"/>
                      </a:solidFill>
                      <a:prstDash val="solid"/>
                    </a:lnT>
                    <a:lnB w="12240">
                      <a:solidFill>
                        <a:srgbClr val="4472c4"/>
                      </a:solidFill>
                      <a:prstDash val="soli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</a:tr>
              <a:tr h="160560">
                <a:tc>
                  <a:txBody>
                    <a:bodyPr lIns="68400" rIns="68400" tIns="0" bIns="0" anchor="ctr">
                      <a:noAutofit/>
                    </a:bodyPr>
                    <a:p>
                      <a:pPr algn="ctr" defTabSz="914400">
                        <a:lnSpc>
                          <a:spcPct val="100000"/>
                        </a:lnSpc>
                      </a:pPr>
                      <a:r>
                        <a:rPr b="0" lang="en-US" sz="14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64</a:t>
                      </a:r>
                      <a:endParaRPr b="0" lang="en-US" sz="14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4472c4"/>
                      </a:solidFill>
                      <a:prstDash val="solid"/>
                    </a:lnL>
                    <a:lnR w="12240">
                      <a:solidFill>
                        <a:srgbClr val="4472c4"/>
                      </a:solidFill>
                      <a:prstDash val="solid"/>
                    </a:lnR>
                    <a:lnT w="12240">
                      <a:solidFill>
                        <a:srgbClr val="4472c4"/>
                      </a:solidFill>
                      <a:prstDash val="solid"/>
                    </a:lnT>
                    <a:lnB w="12240">
                      <a:solidFill>
                        <a:srgbClr val="4472c4"/>
                      </a:solidFill>
                      <a:prstDash val="soli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ctr" defTabSz="914400">
                        <a:lnSpc>
                          <a:spcPct val="100000"/>
                        </a:lnSpc>
                      </a:pPr>
                      <a:r>
                        <a:rPr b="0" lang="en-US" sz="14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0.25 ± 0.002</a:t>
                      </a:r>
                      <a:endParaRPr b="0" lang="en-US" sz="14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4472c4"/>
                      </a:solidFill>
                      <a:prstDash val="solid"/>
                    </a:lnL>
                    <a:lnR w="12240">
                      <a:solidFill>
                        <a:srgbClr val="4472c4"/>
                      </a:solidFill>
                      <a:prstDash val="solid"/>
                    </a:lnR>
                    <a:lnT w="12240">
                      <a:solidFill>
                        <a:srgbClr val="4472c4"/>
                      </a:solidFill>
                      <a:prstDash val="solid"/>
                    </a:lnT>
                    <a:lnB w="12240">
                      <a:solidFill>
                        <a:srgbClr val="4472c4"/>
                      </a:solidFill>
                      <a:prstDash val="soli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ctr" defTabSz="914400">
                        <a:lnSpc>
                          <a:spcPct val="100000"/>
                        </a:lnSpc>
                      </a:pPr>
                      <a:r>
                        <a:rPr b="0" lang="en-US" sz="14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0.13 ± 0.009</a:t>
                      </a:r>
                      <a:endParaRPr b="0" lang="en-US" sz="14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4472c4"/>
                      </a:solidFill>
                      <a:prstDash val="solid"/>
                    </a:lnL>
                    <a:lnR w="12240">
                      <a:solidFill>
                        <a:srgbClr val="4472c4"/>
                      </a:solidFill>
                      <a:prstDash val="solid"/>
                    </a:lnR>
                    <a:lnT w="12240">
                      <a:solidFill>
                        <a:srgbClr val="4472c4"/>
                      </a:solidFill>
                      <a:prstDash val="solid"/>
                    </a:lnT>
                    <a:lnB w="12240">
                      <a:solidFill>
                        <a:srgbClr val="4472c4"/>
                      </a:solidFill>
                      <a:prstDash val="soli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</a:tr>
              <a:tr h="160560">
                <a:tc>
                  <a:txBody>
                    <a:bodyPr lIns="68400" rIns="68400" tIns="0" bIns="0" anchor="ctr">
                      <a:noAutofit/>
                    </a:bodyPr>
                    <a:p>
                      <a:pPr algn="ctr" defTabSz="914400">
                        <a:lnSpc>
                          <a:spcPct val="100000"/>
                        </a:lnSpc>
                      </a:pPr>
                      <a:r>
                        <a:rPr b="0" lang="en-US" sz="1400" spc="-1" strike="noStrike">
                          <a:solidFill>
                            <a:srgbClr val="00b050"/>
                          </a:solidFill>
                          <a:latin typeface="Calibri"/>
                        </a:rPr>
                        <a:t>128</a:t>
                      </a:r>
                      <a:endParaRPr b="0" lang="en-US" sz="14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4472c4"/>
                      </a:solidFill>
                      <a:prstDash val="solid"/>
                    </a:lnL>
                    <a:lnR w="12240">
                      <a:solidFill>
                        <a:srgbClr val="4472c4"/>
                      </a:solidFill>
                      <a:prstDash val="solid"/>
                    </a:lnR>
                    <a:lnT w="12240">
                      <a:solidFill>
                        <a:srgbClr val="4472c4"/>
                      </a:solidFill>
                      <a:prstDash val="solid"/>
                    </a:lnT>
                    <a:lnB w="12240">
                      <a:solidFill>
                        <a:srgbClr val="4472c4"/>
                      </a:solidFill>
                      <a:prstDash val="soli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ctr" defTabSz="914400">
                        <a:lnSpc>
                          <a:spcPct val="100000"/>
                        </a:lnSpc>
                      </a:pPr>
                      <a:r>
                        <a:rPr b="0" lang="en-US" sz="1400" spc="-1" strike="noStrike">
                          <a:solidFill>
                            <a:srgbClr val="00b050"/>
                          </a:solidFill>
                          <a:latin typeface="Calibri"/>
                        </a:rPr>
                        <a:t>2.00 ± 0.007</a:t>
                      </a:r>
                      <a:endParaRPr b="0" lang="en-US" sz="14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4472c4"/>
                      </a:solidFill>
                      <a:prstDash val="solid"/>
                    </a:lnL>
                    <a:lnR w="12240">
                      <a:solidFill>
                        <a:srgbClr val="4472c4"/>
                      </a:solidFill>
                      <a:prstDash val="solid"/>
                    </a:lnR>
                    <a:lnT w="12240">
                      <a:solidFill>
                        <a:srgbClr val="4472c4"/>
                      </a:solidFill>
                      <a:prstDash val="solid"/>
                    </a:lnT>
                    <a:lnB w="12240">
                      <a:solidFill>
                        <a:srgbClr val="4472c4"/>
                      </a:solidFill>
                      <a:prstDash val="soli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ctr" defTabSz="914400">
                        <a:lnSpc>
                          <a:spcPct val="100000"/>
                        </a:lnSpc>
                      </a:pPr>
                      <a:r>
                        <a:rPr b="0" lang="en-US" sz="1400" spc="-1" strike="noStrike">
                          <a:solidFill>
                            <a:srgbClr val="00b050"/>
                          </a:solidFill>
                          <a:latin typeface="Calibri"/>
                        </a:rPr>
                        <a:t>0.22 ± 0.012</a:t>
                      </a:r>
                      <a:endParaRPr b="0" lang="en-US" sz="14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4472c4"/>
                      </a:solidFill>
                      <a:prstDash val="solid"/>
                    </a:lnL>
                    <a:lnR w="12240">
                      <a:solidFill>
                        <a:srgbClr val="4472c4"/>
                      </a:solidFill>
                      <a:prstDash val="solid"/>
                    </a:lnR>
                    <a:lnT w="12240">
                      <a:solidFill>
                        <a:srgbClr val="4472c4"/>
                      </a:solidFill>
                      <a:prstDash val="solid"/>
                    </a:lnT>
                    <a:lnB w="12240">
                      <a:solidFill>
                        <a:srgbClr val="4472c4"/>
                      </a:solidFill>
                      <a:prstDash val="soli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</a:tr>
              <a:tr h="321480">
                <a:tc>
                  <a:txBody>
                    <a:bodyPr lIns="68400" rIns="68400" tIns="0" bIns="0" anchor="ctr">
                      <a:noAutofit/>
                    </a:bodyPr>
                    <a:p>
                      <a:pPr algn="ctr" defTabSz="914400">
                        <a:lnSpc>
                          <a:spcPct val="100000"/>
                        </a:lnSpc>
                      </a:pPr>
                      <a:r>
                        <a:rPr b="0" lang="en-US" sz="1400" spc="-1" strike="noStrike">
                          <a:solidFill>
                            <a:srgbClr val="00b050"/>
                          </a:solidFill>
                          <a:latin typeface="Calibri"/>
                        </a:rPr>
                        <a:t>256</a:t>
                      </a:r>
                      <a:endParaRPr b="0" lang="en-US" sz="14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4472c4"/>
                      </a:solidFill>
                      <a:prstDash val="solid"/>
                    </a:lnL>
                    <a:lnR w="12240">
                      <a:solidFill>
                        <a:srgbClr val="4472c4"/>
                      </a:solidFill>
                      <a:prstDash val="solid"/>
                    </a:lnR>
                    <a:lnT w="12240">
                      <a:solidFill>
                        <a:srgbClr val="4472c4"/>
                      </a:solidFill>
                      <a:prstDash val="solid"/>
                    </a:lnT>
                    <a:lnB w="12240">
                      <a:solidFill>
                        <a:srgbClr val="4472c4"/>
                      </a:solidFill>
                      <a:prstDash val="soli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ctr" defTabSz="914400">
                        <a:lnSpc>
                          <a:spcPct val="100000"/>
                        </a:lnSpc>
                      </a:pPr>
                      <a:r>
                        <a:rPr b="0" lang="en-US" sz="1400" spc="-1" strike="noStrike">
                          <a:solidFill>
                            <a:srgbClr val="00b050"/>
                          </a:solidFill>
                          <a:latin typeface="Calibri"/>
                        </a:rPr>
                        <a:t>22.00 ± 0.038</a:t>
                      </a:r>
                      <a:endParaRPr b="0" lang="en-US" sz="14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4472c4"/>
                      </a:solidFill>
                      <a:prstDash val="solid"/>
                    </a:lnL>
                    <a:lnR w="12240">
                      <a:solidFill>
                        <a:srgbClr val="4472c4"/>
                      </a:solidFill>
                      <a:prstDash val="solid"/>
                    </a:lnR>
                    <a:lnT w="12240">
                      <a:solidFill>
                        <a:srgbClr val="4472c4"/>
                      </a:solidFill>
                      <a:prstDash val="solid"/>
                    </a:lnT>
                    <a:lnB w="12240">
                      <a:solidFill>
                        <a:srgbClr val="4472c4"/>
                      </a:solidFill>
                      <a:prstDash val="soli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ctr" defTabSz="914400">
                        <a:lnSpc>
                          <a:spcPct val="100000"/>
                        </a:lnSpc>
                      </a:pPr>
                      <a:r>
                        <a:rPr b="0" lang="en-US" sz="1400" spc="-1" strike="noStrike">
                          <a:solidFill>
                            <a:srgbClr val="00b050"/>
                          </a:solidFill>
                          <a:latin typeface="Calibri"/>
                        </a:rPr>
                        <a:t>0.76 ± 0.014</a:t>
                      </a:r>
                      <a:endParaRPr b="0" lang="en-US" sz="14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4472c4"/>
                      </a:solidFill>
                      <a:prstDash val="solid"/>
                    </a:lnL>
                    <a:lnR w="12240">
                      <a:solidFill>
                        <a:srgbClr val="4472c4"/>
                      </a:solidFill>
                      <a:prstDash val="solid"/>
                    </a:lnR>
                    <a:lnT w="12240">
                      <a:solidFill>
                        <a:srgbClr val="4472c4"/>
                      </a:solidFill>
                      <a:prstDash val="solid"/>
                    </a:lnT>
                    <a:lnB w="12240">
                      <a:solidFill>
                        <a:srgbClr val="4472c4"/>
                      </a:solidFill>
                      <a:prstDash val="soli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</a:tr>
              <a:tr h="321480">
                <a:tc>
                  <a:txBody>
                    <a:bodyPr lIns="68400" rIns="68400" tIns="0" bIns="0" anchor="ctr">
                      <a:noAutofit/>
                    </a:bodyPr>
                    <a:p>
                      <a:pPr algn="ctr" defTabSz="914400">
                        <a:lnSpc>
                          <a:spcPct val="100000"/>
                        </a:lnSpc>
                      </a:pPr>
                      <a:r>
                        <a:rPr b="0" lang="en-US" sz="1400" spc="-1" strike="noStrike">
                          <a:solidFill>
                            <a:srgbClr val="00b050"/>
                          </a:solidFill>
                          <a:latin typeface="Calibri"/>
                        </a:rPr>
                        <a:t>512</a:t>
                      </a:r>
                      <a:endParaRPr b="0" lang="en-US" sz="14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4472c4"/>
                      </a:solidFill>
                      <a:prstDash val="solid"/>
                    </a:lnL>
                    <a:lnR w="12240">
                      <a:solidFill>
                        <a:srgbClr val="4472c4"/>
                      </a:solidFill>
                      <a:prstDash val="solid"/>
                    </a:lnR>
                    <a:lnT w="12240">
                      <a:solidFill>
                        <a:srgbClr val="4472c4"/>
                      </a:solidFill>
                      <a:prstDash val="solid"/>
                    </a:lnT>
                    <a:lnB w="12240">
                      <a:solidFill>
                        <a:srgbClr val="4472c4"/>
                      </a:solidFill>
                      <a:prstDash val="soli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ctr" defTabSz="914400">
                        <a:lnSpc>
                          <a:spcPct val="100000"/>
                        </a:lnSpc>
                      </a:pPr>
                      <a:r>
                        <a:rPr b="0" lang="en-US" sz="1400" spc="-1" strike="noStrike">
                          <a:solidFill>
                            <a:srgbClr val="00b050"/>
                          </a:solidFill>
                          <a:latin typeface="Calibri"/>
                        </a:rPr>
                        <a:t>222.00 ± 0.112</a:t>
                      </a:r>
                      <a:endParaRPr b="0" lang="en-US" sz="14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4472c4"/>
                      </a:solidFill>
                      <a:prstDash val="solid"/>
                    </a:lnL>
                    <a:lnR w="12240">
                      <a:solidFill>
                        <a:srgbClr val="4472c4"/>
                      </a:solidFill>
                      <a:prstDash val="solid"/>
                    </a:lnR>
                    <a:lnT w="12240">
                      <a:solidFill>
                        <a:srgbClr val="4472c4"/>
                      </a:solidFill>
                      <a:prstDash val="solid"/>
                    </a:lnT>
                    <a:lnB w="12240">
                      <a:solidFill>
                        <a:srgbClr val="4472c4"/>
                      </a:solidFill>
                      <a:prstDash val="soli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ctr" defTabSz="914400">
                        <a:lnSpc>
                          <a:spcPct val="100000"/>
                        </a:lnSpc>
                      </a:pPr>
                      <a:r>
                        <a:rPr b="0" lang="en-US" sz="1400" spc="-1" strike="noStrike">
                          <a:solidFill>
                            <a:srgbClr val="00b050"/>
                          </a:solidFill>
                          <a:latin typeface="Calibri"/>
                        </a:rPr>
                        <a:t>4.11 ± 0.009</a:t>
                      </a:r>
                      <a:endParaRPr b="0" lang="en-US" sz="14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4472c4"/>
                      </a:solidFill>
                      <a:prstDash val="solid"/>
                    </a:lnL>
                    <a:lnR w="12240">
                      <a:solidFill>
                        <a:srgbClr val="4472c4"/>
                      </a:solidFill>
                      <a:prstDash val="solid"/>
                    </a:lnR>
                    <a:lnT w="12240">
                      <a:solidFill>
                        <a:srgbClr val="4472c4"/>
                      </a:solidFill>
                      <a:prstDash val="solid"/>
                    </a:lnT>
                    <a:lnB w="12240">
                      <a:solidFill>
                        <a:srgbClr val="4472c4"/>
                      </a:solidFill>
                      <a:prstDash val="soli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</a:tr>
              <a:tr h="321480">
                <a:tc>
                  <a:txBody>
                    <a:bodyPr lIns="68400" rIns="68400" tIns="0" bIns="0" anchor="ctr">
                      <a:noAutofit/>
                    </a:bodyPr>
                    <a:p>
                      <a:pPr algn="ctr" defTabSz="914400">
                        <a:lnSpc>
                          <a:spcPct val="100000"/>
                        </a:lnSpc>
                      </a:pPr>
                      <a:r>
                        <a:rPr b="0" lang="en-US" sz="1400" spc="-1" strike="noStrike">
                          <a:solidFill>
                            <a:srgbClr val="00b050"/>
                          </a:solidFill>
                          <a:latin typeface="Calibri"/>
                        </a:rPr>
                        <a:t>1024</a:t>
                      </a:r>
                      <a:endParaRPr b="0" lang="en-US" sz="14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4472c4"/>
                      </a:solidFill>
                      <a:prstDash val="solid"/>
                    </a:lnL>
                    <a:lnR w="12240">
                      <a:solidFill>
                        <a:srgbClr val="4472c4"/>
                      </a:solidFill>
                      <a:prstDash val="solid"/>
                    </a:lnR>
                    <a:lnT w="12240">
                      <a:solidFill>
                        <a:srgbClr val="4472c4"/>
                      </a:solidFill>
                      <a:prstDash val="solid"/>
                    </a:lnT>
                    <a:lnB w="12240">
                      <a:solidFill>
                        <a:srgbClr val="4472c4"/>
                      </a:solidFill>
                      <a:prstDash val="soli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ctr" defTabSz="914400">
                        <a:lnSpc>
                          <a:spcPct val="100000"/>
                        </a:lnSpc>
                      </a:pPr>
                      <a:r>
                        <a:rPr b="0" lang="en-US" sz="1400" spc="-1" strike="noStrike">
                          <a:solidFill>
                            <a:srgbClr val="00b050"/>
                          </a:solidFill>
                          <a:latin typeface="Calibri"/>
                        </a:rPr>
                        <a:t>1828.88 ± 1.180</a:t>
                      </a:r>
                      <a:endParaRPr b="0" lang="en-US" sz="14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4472c4"/>
                      </a:solidFill>
                      <a:prstDash val="solid"/>
                    </a:lnL>
                    <a:lnR w="12240">
                      <a:solidFill>
                        <a:srgbClr val="4472c4"/>
                      </a:solidFill>
                      <a:prstDash val="solid"/>
                    </a:lnR>
                    <a:lnT w="12240">
                      <a:solidFill>
                        <a:srgbClr val="4472c4"/>
                      </a:solidFill>
                      <a:prstDash val="solid"/>
                    </a:lnT>
                    <a:lnB w="12240">
                      <a:solidFill>
                        <a:srgbClr val="4472c4"/>
                      </a:solidFill>
                      <a:prstDash val="soli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ctr" defTabSz="914400">
                        <a:lnSpc>
                          <a:spcPct val="100000"/>
                        </a:lnSpc>
                      </a:pPr>
                      <a:r>
                        <a:rPr b="0" lang="en-US" sz="1400" spc="-1" strike="noStrike">
                          <a:solidFill>
                            <a:srgbClr val="00b050"/>
                          </a:solidFill>
                          <a:latin typeface="Calibri"/>
                        </a:rPr>
                        <a:t>26.418 ± 0.020</a:t>
                      </a:r>
                      <a:endParaRPr b="0" lang="en-US" sz="14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4472c4"/>
                      </a:solidFill>
                      <a:prstDash val="solid"/>
                    </a:lnL>
                    <a:lnR w="12240">
                      <a:solidFill>
                        <a:srgbClr val="4472c4"/>
                      </a:solidFill>
                      <a:prstDash val="solid"/>
                    </a:lnR>
                    <a:lnT w="12240">
                      <a:solidFill>
                        <a:srgbClr val="4472c4"/>
                      </a:solidFill>
                      <a:prstDash val="solid"/>
                    </a:lnT>
                    <a:lnB w="12240">
                      <a:solidFill>
                        <a:srgbClr val="4472c4"/>
                      </a:solidFill>
                      <a:prstDash val="soli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67" name="Table 5"/>
          <p:cNvGraphicFramePr/>
          <p:nvPr/>
        </p:nvGraphicFramePr>
        <p:xfrm>
          <a:off x="1383840" y="4198320"/>
          <a:ext cx="9969840" cy="1386000"/>
        </p:xfrm>
        <a:graphic>
          <a:graphicData uri="http://schemas.openxmlformats.org/drawingml/2006/table">
            <a:tbl>
              <a:tblPr/>
              <a:tblGrid>
                <a:gridCol w="1518120"/>
                <a:gridCol w="2817000"/>
                <a:gridCol w="2817000"/>
                <a:gridCol w="2817000"/>
              </a:tblGrid>
              <a:tr h="355680">
                <a:tc>
                  <a:txBody>
                    <a:bodyPr lIns="68400" rIns="68400" tIns="0" bIns="0" anchor="ctr">
                      <a:noAutofit/>
                    </a:bodyPr>
                    <a:p>
                      <a:pPr algn="ctr" defTabSz="914400">
                        <a:lnSpc>
                          <a:spcPct val="100000"/>
                        </a:lnSpc>
                      </a:pPr>
                      <a:r>
                        <a:rPr b="0" lang="en-US" sz="12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Square Matrix Size</a:t>
                      </a:r>
                      <a:endParaRPr b="0" lang="en-U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4472c4"/>
                      </a:solidFill>
                      <a:prstDash val="solid"/>
                    </a:lnL>
                    <a:lnR w="12240">
                      <a:solidFill>
                        <a:srgbClr val="4472c4"/>
                      </a:solidFill>
                      <a:prstDash val="solid"/>
                    </a:lnR>
                    <a:lnT w="12240">
                      <a:solidFill>
                        <a:srgbClr val="4472c4"/>
                      </a:solidFill>
                      <a:prstDash val="solid"/>
                    </a:lnT>
                    <a:lnB w="12240">
                      <a:solidFill>
                        <a:srgbClr val="4472c4"/>
                      </a:solidFill>
                      <a:prstDash val="soli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  <a:tc gridSpan="3">
                  <a:txBody>
                    <a:bodyPr lIns="68400" rIns="68400" tIns="0" bIns="0" anchor="ctr">
                      <a:noAutofit/>
                    </a:bodyPr>
                    <a:p>
                      <a:pPr algn="ctr" defTabSz="914400">
                        <a:lnSpc>
                          <a:spcPct val="100000"/>
                        </a:lnSpc>
                      </a:pPr>
                      <a:r>
                        <a:rPr b="0" lang="en-US" sz="12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Vitis Analyzer (</a:t>
                      </a:r>
                      <a:r>
                        <a:rPr b="1" lang="en-US" sz="12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us</a:t>
                      </a:r>
                      <a:r>
                        <a:rPr b="0" lang="en-US" sz="12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)</a:t>
                      </a:r>
                      <a:endParaRPr b="0" lang="en-U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4472c4"/>
                      </a:solidFill>
                      <a:prstDash val="solid"/>
                    </a:lnL>
                    <a:lnR w="12240">
                      <a:solidFill>
                        <a:srgbClr val="4472c4"/>
                      </a:solidFill>
                      <a:prstDash val="solid"/>
                    </a:lnR>
                    <a:lnT w="12240">
                      <a:solidFill>
                        <a:srgbClr val="4472c4"/>
                      </a:solidFill>
                      <a:prstDash val="solid"/>
                    </a:lnT>
                    <a:lnB w="12240">
                      <a:solidFill>
                        <a:srgbClr val="4472c4"/>
                      </a:solidFill>
                      <a:prstDash val="soli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  <a:tc hMerge="1">
                  <a:txBody>
                    <a:bodyPr lIns="90000" rIns="90000" tIns="45000" bIns="45000" anchor="t">
                      <a:noAutofit/>
                    </a:bodyPr>
                    <a:p>
                      <a:endParaRPr b="0" lang="en-US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  <a:tc hMerge="1">
                  <a:txBody>
                    <a:bodyPr lIns="90000" rIns="90000" tIns="45000" bIns="45000" anchor="t">
                      <a:noAutofit/>
                    </a:bodyPr>
                    <a:p>
                      <a:endParaRPr b="0" lang="en-US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</a:tr>
              <a:tr h="168480">
                <a:tc>
                  <a:txBody>
                    <a:bodyPr lIns="68400" rIns="68400" tIns="0" bIns="0" anchor="ctr">
                      <a:noAutofit/>
                    </a:bodyPr>
                    <a:p>
                      <a:pPr algn="ctr" defTabSz="914400">
                        <a:lnSpc>
                          <a:spcPct val="100000"/>
                        </a:lnSpc>
                      </a:pPr>
                      <a:r>
                        <a:rPr b="0" lang="en-US" sz="12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 </a:t>
                      </a:r>
                      <a:endParaRPr b="0" lang="en-U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4472c4"/>
                      </a:solidFill>
                      <a:prstDash val="solid"/>
                    </a:lnL>
                    <a:lnR w="12240">
                      <a:solidFill>
                        <a:srgbClr val="4472c4"/>
                      </a:solidFill>
                      <a:prstDash val="solid"/>
                    </a:lnR>
                    <a:lnT w="12240">
                      <a:solidFill>
                        <a:srgbClr val="4472c4"/>
                      </a:solidFill>
                      <a:prstDash val="solid"/>
                    </a:lnT>
                    <a:lnB w="12240">
                      <a:solidFill>
                        <a:srgbClr val="4472c4"/>
                      </a:solidFill>
                      <a:prstDash val="soli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ctr" defTabSz="914400">
                        <a:lnSpc>
                          <a:spcPct val="100000"/>
                        </a:lnSpc>
                      </a:pPr>
                      <a:r>
                        <a:rPr b="0" lang="en-US" sz="12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Kernel</a:t>
                      </a:r>
                      <a:endParaRPr b="0" lang="en-U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4472c4"/>
                      </a:solidFill>
                      <a:prstDash val="solid"/>
                    </a:lnL>
                    <a:lnR w="12240">
                      <a:solidFill>
                        <a:srgbClr val="4472c4"/>
                      </a:solidFill>
                      <a:prstDash val="solid"/>
                    </a:lnR>
                    <a:lnT w="12240">
                      <a:solidFill>
                        <a:srgbClr val="4472c4"/>
                      </a:solidFill>
                      <a:prstDash val="solid"/>
                    </a:lnT>
                    <a:lnB w="12240">
                      <a:solidFill>
                        <a:srgbClr val="4472c4"/>
                      </a:solidFill>
                      <a:prstDash val="soli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ctr" defTabSz="914400">
                        <a:lnSpc>
                          <a:spcPct val="100000"/>
                        </a:lnSpc>
                      </a:pPr>
                      <a:r>
                        <a:rPr b="0" lang="en-US" sz="12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Write</a:t>
                      </a:r>
                      <a:endParaRPr b="0" lang="en-U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4472c4"/>
                      </a:solidFill>
                      <a:prstDash val="solid"/>
                    </a:lnL>
                    <a:lnR w="12240">
                      <a:solidFill>
                        <a:srgbClr val="4472c4"/>
                      </a:solidFill>
                      <a:prstDash val="solid"/>
                    </a:lnR>
                    <a:lnT w="12240">
                      <a:solidFill>
                        <a:srgbClr val="4472c4"/>
                      </a:solidFill>
                      <a:prstDash val="solid"/>
                    </a:lnT>
                    <a:lnB w="12240">
                      <a:solidFill>
                        <a:srgbClr val="4472c4"/>
                      </a:solidFill>
                      <a:prstDash val="soli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ctr" defTabSz="914400">
                        <a:lnSpc>
                          <a:spcPct val="100000"/>
                        </a:lnSpc>
                      </a:pPr>
                      <a:r>
                        <a:rPr b="0" lang="en-US" sz="12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Read</a:t>
                      </a:r>
                      <a:endParaRPr b="0" lang="en-U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4472c4"/>
                      </a:solidFill>
                      <a:prstDash val="solid"/>
                    </a:lnL>
                    <a:lnR w="12240">
                      <a:solidFill>
                        <a:srgbClr val="4472c4"/>
                      </a:solidFill>
                      <a:prstDash val="solid"/>
                    </a:lnR>
                    <a:lnT w="12240">
                      <a:solidFill>
                        <a:srgbClr val="4472c4"/>
                      </a:solidFill>
                      <a:prstDash val="solid"/>
                    </a:lnT>
                    <a:lnB w="12240">
                      <a:solidFill>
                        <a:srgbClr val="4472c4"/>
                      </a:solidFill>
                      <a:prstDash val="soli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</a:tr>
              <a:tr h="168480">
                <a:tc>
                  <a:txBody>
                    <a:bodyPr lIns="68400" rIns="68400" tIns="0" bIns="0" anchor="ctr">
                      <a:noAutofit/>
                    </a:bodyPr>
                    <a:p>
                      <a:pPr algn="ctr" defTabSz="914400">
                        <a:lnSpc>
                          <a:spcPct val="100000"/>
                        </a:lnSpc>
                      </a:pPr>
                      <a:r>
                        <a:rPr b="0" lang="en-US" sz="12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64</a:t>
                      </a:r>
                      <a:endParaRPr b="0" lang="en-U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4472c4"/>
                      </a:solidFill>
                      <a:prstDash val="solid"/>
                    </a:lnL>
                    <a:lnR w="12240">
                      <a:solidFill>
                        <a:srgbClr val="4472c4"/>
                      </a:solidFill>
                      <a:prstDash val="solid"/>
                    </a:lnR>
                    <a:lnT w="12240">
                      <a:solidFill>
                        <a:srgbClr val="4472c4"/>
                      </a:solidFill>
                      <a:prstDash val="solid"/>
                    </a:lnT>
                    <a:lnB w="12240">
                      <a:solidFill>
                        <a:srgbClr val="4472c4"/>
                      </a:solidFill>
                      <a:prstDash val="soli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ctr" defTabSz="914400">
                        <a:lnSpc>
                          <a:spcPct val="100000"/>
                        </a:lnSpc>
                      </a:pPr>
                      <a:r>
                        <a:rPr b="0" lang="en-US" sz="12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40 ± 9</a:t>
                      </a:r>
                      <a:endParaRPr b="0" lang="en-U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4472c4"/>
                      </a:solidFill>
                      <a:prstDash val="solid"/>
                    </a:lnL>
                    <a:lnR w="12240">
                      <a:solidFill>
                        <a:srgbClr val="4472c4"/>
                      </a:solidFill>
                      <a:prstDash val="solid"/>
                    </a:lnR>
                    <a:lnT w="12240">
                      <a:solidFill>
                        <a:srgbClr val="4472c4"/>
                      </a:solidFill>
                      <a:prstDash val="solid"/>
                    </a:lnT>
                    <a:lnB w="12240">
                      <a:solidFill>
                        <a:srgbClr val="4472c4"/>
                      </a:solidFill>
                      <a:prstDash val="soli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ctr" defTabSz="914400">
                        <a:lnSpc>
                          <a:spcPct val="100000"/>
                        </a:lnSpc>
                      </a:pPr>
                      <a:r>
                        <a:rPr b="0" lang="en-US" sz="12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30 ± 3</a:t>
                      </a:r>
                      <a:endParaRPr b="0" lang="en-U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4472c4"/>
                      </a:solidFill>
                      <a:prstDash val="solid"/>
                    </a:lnL>
                    <a:lnR w="12240">
                      <a:solidFill>
                        <a:srgbClr val="4472c4"/>
                      </a:solidFill>
                      <a:prstDash val="solid"/>
                    </a:lnR>
                    <a:lnT w="12240">
                      <a:solidFill>
                        <a:srgbClr val="4472c4"/>
                      </a:solidFill>
                      <a:prstDash val="solid"/>
                    </a:lnT>
                    <a:lnB w="12240">
                      <a:solidFill>
                        <a:srgbClr val="4472c4"/>
                      </a:solidFill>
                      <a:prstDash val="soli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ctr" defTabSz="914400">
                        <a:lnSpc>
                          <a:spcPct val="100000"/>
                        </a:lnSpc>
                      </a:pPr>
                      <a:r>
                        <a:rPr b="0" lang="en-US" sz="12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30 ± 3</a:t>
                      </a:r>
                      <a:endParaRPr b="0" lang="en-U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4472c4"/>
                      </a:solidFill>
                      <a:prstDash val="solid"/>
                    </a:lnL>
                    <a:lnR w="12240">
                      <a:solidFill>
                        <a:srgbClr val="4472c4"/>
                      </a:solidFill>
                      <a:prstDash val="solid"/>
                    </a:lnR>
                    <a:lnT w="12240">
                      <a:solidFill>
                        <a:srgbClr val="4472c4"/>
                      </a:solidFill>
                      <a:prstDash val="solid"/>
                    </a:lnT>
                    <a:lnB w="12240">
                      <a:solidFill>
                        <a:srgbClr val="4472c4"/>
                      </a:solidFill>
                      <a:prstDash val="soli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</a:tr>
              <a:tr h="168480">
                <a:tc>
                  <a:txBody>
                    <a:bodyPr lIns="68400" rIns="68400" tIns="0" bIns="0" anchor="ctr">
                      <a:noAutofit/>
                    </a:bodyPr>
                    <a:p>
                      <a:pPr algn="ctr" defTabSz="914400">
                        <a:lnSpc>
                          <a:spcPct val="100000"/>
                        </a:lnSpc>
                      </a:pPr>
                      <a:r>
                        <a:rPr b="0" lang="en-US" sz="1200" spc="-1" strike="noStrike">
                          <a:solidFill>
                            <a:srgbClr val="00b050"/>
                          </a:solidFill>
                          <a:latin typeface="Calibri"/>
                        </a:rPr>
                        <a:t>128</a:t>
                      </a:r>
                      <a:endParaRPr b="0" lang="en-U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4472c4"/>
                      </a:solidFill>
                      <a:prstDash val="solid"/>
                    </a:lnL>
                    <a:lnR w="12240">
                      <a:solidFill>
                        <a:srgbClr val="4472c4"/>
                      </a:solidFill>
                      <a:prstDash val="solid"/>
                    </a:lnR>
                    <a:lnT w="12240">
                      <a:solidFill>
                        <a:srgbClr val="4472c4"/>
                      </a:solidFill>
                      <a:prstDash val="solid"/>
                    </a:lnT>
                    <a:lnB w="12240">
                      <a:solidFill>
                        <a:srgbClr val="4472c4"/>
                      </a:solidFill>
                      <a:prstDash val="soli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ctr" defTabSz="914400">
                        <a:lnSpc>
                          <a:spcPct val="100000"/>
                        </a:lnSpc>
                      </a:pPr>
                      <a:r>
                        <a:rPr b="0" lang="en-US" sz="1200" spc="-1" strike="noStrike">
                          <a:solidFill>
                            <a:srgbClr val="00b050"/>
                          </a:solidFill>
                          <a:latin typeface="Calibri"/>
                        </a:rPr>
                        <a:t>80 ± 3</a:t>
                      </a:r>
                      <a:endParaRPr b="0" lang="en-U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4472c4"/>
                      </a:solidFill>
                      <a:prstDash val="solid"/>
                    </a:lnL>
                    <a:lnR w="12240">
                      <a:solidFill>
                        <a:srgbClr val="4472c4"/>
                      </a:solidFill>
                      <a:prstDash val="solid"/>
                    </a:lnR>
                    <a:lnT w="12240">
                      <a:solidFill>
                        <a:srgbClr val="4472c4"/>
                      </a:solidFill>
                      <a:prstDash val="solid"/>
                    </a:lnT>
                    <a:lnB w="12240">
                      <a:solidFill>
                        <a:srgbClr val="4472c4"/>
                      </a:solidFill>
                      <a:prstDash val="soli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ctr" defTabSz="914400">
                        <a:lnSpc>
                          <a:spcPct val="100000"/>
                        </a:lnSpc>
                      </a:pPr>
                      <a:r>
                        <a:rPr b="0" lang="en-US" sz="1200" spc="-1" strike="noStrike">
                          <a:solidFill>
                            <a:srgbClr val="00b050"/>
                          </a:solidFill>
                          <a:latin typeface="Calibri"/>
                        </a:rPr>
                        <a:t>60 ± 2</a:t>
                      </a:r>
                      <a:endParaRPr b="0" lang="en-U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4472c4"/>
                      </a:solidFill>
                      <a:prstDash val="solid"/>
                    </a:lnL>
                    <a:lnR w="12240">
                      <a:solidFill>
                        <a:srgbClr val="4472c4"/>
                      </a:solidFill>
                      <a:prstDash val="solid"/>
                    </a:lnR>
                    <a:lnT w="12240">
                      <a:solidFill>
                        <a:srgbClr val="4472c4"/>
                      </a:solidFill>
                      <a:prstDash val="solid"/>
                    </a:lnT>
                    <a:lnB w="12240">
                      <a:solidFill>
                        <a:srgbClr val="4472c4"/>
                      </a:solidFill>
                      <a:prstDash val="soli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ctr" defTabSz="914400">
                        <a:lnSpc>
                          <a:spcPct val="100000"/>
                        </a:lnSpc>
                      </a:pPr>
                      <a:r>
                        <a:rPr b="0" lang="en-US" sz="1200" spc="-1" strike="noStrike">
                          <a:solidFill>
                            <a:srgbClr val="00b050"/>
                          </a:solidFill>
                          <a:latin typeface="Calibri"/>
                        </a:rPr>
                        <a:t>60 ± 2</a:t>
                      </a:r>
                      <a:endParaRPr b="0" lang="en-U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4472c4"/>
                      </a:solidFill>
                      <a:prstDash val="solid"/>
                    </a:lnL>
                    <a:lnR w="12240">
                      <a:solidFill>
                        <a:srgbClr val="4472c4"/>
                      </a:solidFill>
                      <a:prstDash val="solid"/>
                    </a:lnR>
                    <a:lnT w="12240">
                      <a:solidFill>
                        <a:srgbClr val="4472c4"/>
                      </a:solidFill>
                      <a:prstDash val="solid"/>
                    </a:lnT>
                    <a:lnB w="12240">
                      <a:solidFill>
                        <a:srgbClr val="4472c4"/>
                      </a:solidFill>
                      <a:prstDash val="soli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</a:tr>
              <a:tr h="168480">
                <a:tc>
                  <a:txBody>
                    <a:bodyPr lIns="68400" rIns="68400" tIns="0" bIns="0" anchor="ctr">
                      <a:noAutofit/>
                    </a:bodyPr>
                    <a:p>
                      <a:pPr algn="ctr" defTabSz="914400">
                        <a:lnSpc>
                          <a:spcPct val="100000"/>
                        </a:lnSpc>
                      </a:pPr>
                      <a:r>
                        <a:rPr b="0" lang="en-US" sz="1200" spc="-1" strike="noStrike">
                          <a:solidFill>
                            <a:srgbClr val="00b050"/>
                          </a:solidFill>
                          <a:latin typeface="Calibri"/>
                        </a:rPr>
                        <a:t>256</a:t>
                      </a:r>
                      <a:endParaRPr b="0" lang="en-U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4472c4"/>
                      </a:solidFill>
                      <a:prstDash val="solid"/>
                    </a:lnL>
                    <a:lnR w="12240">
                      <a:solidFill>
                        <a:srgbClr val="4472c4"/>
                      </a:solidFill>
                      <a:prstDash val="solid"/>
                    </a:lnR>
                    <a:lnT w="12240">
                      <a:solidFill>
                        <a:srgbClr val="4472c4"/>
                      </a:solidFill>
                      <a:prstDash val="solid"/>
                    </a:lnT>
                    <a:lnB w="12240">
                      <a:solidFill>
                        <a:srgbClr val="4472c4"/>
                      </a:solidFill>
                      <a:prstDash val="soli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ctr" defTabSz="914400">
                        <a:lnSpc>
                          <a:spcPct val="100000"/>
                        </a:lnSpc>
                      </a:pPr>
                      <a:r>
                        <a:rPr b="0" lang="en-US" sz="1200" spc="-1" strike="noStrike">
                          <a:solidFill>
                            <a:srgbClr val="00b050"/>
                          </a:solidFill>
                          <a:latin typeface="Calibri"/>
                        </a:rPr>
                        <a:t>380 ± 5</a:t>
                      </a:r>
                      <a:endParaRPr b="0" lang="en-U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4472c4"/>
                      </a:solidFill>
                      <a:prstDash val="solid"/>
                    </a:lnL>
                    <a:lnR w="12240">
                      <a:solidFill>
                        <a:srgbClr val="4472c4"/>
                      </a:solidFill>
                      <a:prstDash val="solid"/>
                    </a:lnR>
                    <a:lnT w="12240">
                      <a:solidFill>
                        <a:srgbClr val="4472c4"/>
                      </a:solidFill>
                      <a:prstDash val="solid"/>
                    </a:lnT>
                    <a:lnB w="12240">
                      <a:solidFill>
                        <a:srgbClr val="4472c4"/>
                      </a:solidFill>
                      <a:prstDash val="soli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ctr" defTabSz="914400">
                        <a:lnSpc>
                          <a:spcPct val="100000"/>
                        </a:lnSpc>
                      </a:pPr>
                      <a:r>
                        <a:rPr b="0" lang="en-US" sz="1200" spc="-1" strike="noStrike">
                          <a:solidFill>
                            <a:srgbClr val="00b050"/>
                          </a:solidFill>
                          <a:latin typeface="Calibri"/>
                        </a:rPr>
                        <a:t>180 ± 3</a:t>
                      </a:r>
                      <a:endParaRPr b="0" lang="en-U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4472c4"/>
                      </a:solidFill>
                      <a:prstDash val="solid"/>
                    </a:lnL>
                    <a:lnR w="12240">
                      <a:solidFill>
                        <a:srgbClr val="4472c4"/>
                      </a:solidFill>
                      <a:prstDash val="solid"/>
                    </a:lnR>
                    <a:lnT w="12240">
                      <a:solidFill>
                        <a:srgbClr val="4472c4"/>
                      </a:solidFill>
                      <a:prstDash val="solid"/>
                    </a:lnT>
                    <a:lnB w="12240">
                      <a:solidFill>
                        <a:srgbClr val="4472c4"/>
                      </a:solidFill>
                      <a:prstDash val="soli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ctr" defTabSz="914400">
                        <a:lnSpc>
                          <a:spcPct val="100000"/>
                        </a:lnSpc>
                      </a:pPr>
                      <a:r>
                        <a:rPr b="0" lang="en-US" sz="1200" spc="-1" strike="noStrike">
                          <a:solidFill>
                            <a:srgbClr val="00b050"/>
                          </a:solidFill>
                          <a:latin typeface="Calibri"/>
                        </a:rPr>
                        <a:t>180 ± 3</a:t>
                      </a:r>
                      <a:endParaRPr b="0" lang="en-U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4472c4"/>
                      </a:solidFill>
                      <a:prstDash val="solid"/>
                    </a:lnL>
                    <a:lnR w="12240">
                      <a:solidFill>
                        <a:srgbClr val="4472c4"/>
                      </a:solidFill>
                      <a:prstDash val="solid"/>
                    </a:lnR>
                    <a:lnT w="12240">
                      <a:solidFill>
                        <a:srgbClr val="4472c4"/>
                      </a:solidFill>
                      <a:prstDash val="solid"/>
                    </a:lnT>
                    <a:lnB w="12240">
                      <a:solidFill>
                        <a:srgbClr val="4472c4"/>
                      </a:solidFill>
                      <a:prstDash val="soli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</a:tr>
              <a:tr h="168480">
                <a:tc>
                  <a:txBody>
                    <a:bodyPr lIns="68400" rIns="68400" tIns="0" bIns="0" anchor="ctr">
                      <a:noAutofit/>
                    </a:bodyPr>
                    <a:p>
                      <a:pPr algn="ctr" defTabSz="914400">
                        <a:lnSpc>
                          <a:spcPct val="100000"/>
                        </a:lnSpc>
                      </a:pPr>
                      <a:r>
                        <a:rPr b="0" lang="en-US" sz="1200" spc="-1" strike="noStrike">
                          <a:solidFill>
                            <a:srgbClr val="00b050"/>
                          </a:solidFill>
                          <a:latin typeface="Calibri"/>
                        </a:rPr>
                        <a:t>512</a:t>
                      </a:r>
                      <a:endParaRPr b="0" lang="en-U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4472c4"/>
                      </a:solidFill>
                      <a:prstDash val="solid"/>
                    </a:lnL>
                    <a:lnR w="12240">
                      <a:solidFill>
                        <a:srgbClr val="4472c4"/>
                      </a:solidFill>
                      <a:prstDash val="solid"/>
                    </a:lnR>
                    <a:lnT w="12240">
                      <a:solidFill>
                        <a:srgbClr val="4472c4"/>
                      </a:solidFill>
                      <a:prstDash val="solid"/>
                    </a:lnT>
                    <a:lnB w="12240">
                      <a:solidFill>
                        <a:srgbClr val="4472c4"/>
                      </a:solidFill>
                      <a:prstDash val="soli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ctr" defTabSz="914400">
                        <a:lnSpc>
                          <a:spcPct val="100000"/>
                        </a:lnSpc>
                      </a:pPr>
                      <a:r>
                        <a:rPr b="0" lang="en-US" sz="1200" spc="-1" strike="noStrike">
                          <a:solidFill>
                            <a:srgbClr val="00b050"/>
                          </a:solidFill>
                          <a:latin typeface="Calibri"/>
                        </a:rPr>
                        <a:t>2800 ± 5</a:t>
                      </a:r>
                      <a:endParaRPr b="0" lang="en-U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4472c4"/>
                      </a:solidFill>
                      <a:prstDash val="solid"/>
                    </a:lnL>
                    <a:lnR w="12240">
                      <a:solidFill>
                        <a:srgbClr val="4472c4"/>
                      </a:solidFill>
                      <a:prstDash val="solid"/>
                    </a:lnR>
                    <a:lnT w="12240">
                      <a:solidFill>
                        <a:srgbClr val="4472c4"/>
                      </a:solidFill>
                      <a:prstDash val="solid"/>
                    </a:lnT>
                    <a:lnB w="12240">
                      <a:solidFill>
                        <a:srgbClr val="4472c4"/>
                      </a:solidFill>
                      <a:prstDash val="soli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ctr" defTabSz="914400">
                        <a:lnSpc>
                          <a:spcPct val="100000"/>
                        </a:lnSpc>
                      </a:pPr>
                      <a:r>
                        <a:rPr b="0" lang="en-US" sz="1200" spc="-1" strike="noStrike">
                          <a:solidFill>
                            <a:srgbClr val="00b050"/>
                          </a:solidFill>
                          <a:latin typeface="Calibri"/>
                        </a:rPr>
                        <a:t>640 ± 3</a:t>
                      </a:r>
                      <a:endParaRPr b="0" lang="en-U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4472c4"/>
                      </a:solidFill>
                      <a:prstDash val="solid"/>
                    </a:lnL>
                    <a:lnR w="12240">
                      <a:solidFill>
                        <a:srgbClr val="4472c4"/>
                      </a:solidFill>
                      <a:prstDash val="solid"/>
                    </a:lnR>
                    <a:lnT w="12240">
                      <a:solidFill>
                        <a:srgbClr val="4472c4"/>
                      </a:solidFill>
                      <a:prstDash val="solid"/>
                    </a:lnT>
                    <a:lnB w="12240">
                      <a:solidFill>
                        <a:srgbClr val="4472c4"/>
                      </a:solidFill>
                      <a:prstDash val="soli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ctr" defTabSz="914400">
                        <a:lnSpc>
                          <a:spcPct val="100000"/>
                        </a:lnSpc>
                      </a:pPr>
                      <a:r>
                        <a:rPr b="0" lang="en-US" sz="1200" spc="-1" strike="noStrike">
                          <a:solidFill>
                            <a:srgbClr val="00b050"/>
                          </a:solidFill>
                          <a:latin typeface="Calibri"/>
                        </a:rPr>
                        <a:t>640 ± 3</a:t>
                      </a:r>
                      <a:endParaRPr b="0" lang="en-U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4472c4"/>
                      </a:solidFill>
                      <a:prstDash val="solid"/>
                    </a:lnL>
                    <a:lnR w="12240">
                      <a:solidFill>
                        <a:srgbClr val="4472c4"/>
                      </a:solidFill>
                      <a:prstDash val="solid"/>
                    </a:lnR>
                    <a:lnT w="12240">
                      <a:solidFill>
                        <a:srgbClr val="4472c4"/>
                      </a:solidFill>
                      <a:prstDash val="solid"/>
                    </a:lnT>
                    <a:lnB w="12240">
                      <a:solidFill>
                        <a:srgbClr val="4472c4"/>
                      </a:solidFill>
                      <a:prstDash val="soli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</a:tr>
              <a:tr h="186480">
                <a:tc>
                  <a:txBody>
                    <a:bodyPr lIns="68400" rIns="68400" tIns="0" bIns="0" anchor="ctr">
                      <a:noAutofit/>
                    </a:bodyPr>
                    <a:p>
                      <a:pPr algn="ctr" defTabSz="914400">
                        <a:lnSpc>
                          <a:spcPct val="100000"/>
                        </a:lnSpc>
                      </a:pPr>
                      <a:r>
                        <a:rPr b="0" lang="en-US" sz="1200" spc="-1" strike="noStrike">
                          <a:solidFill>
                            <a:srgbClr val="00b050"/>
                          </a:solidFill>
                          <a:latin typeface="Calibri"/>
                        </a:rPr>
                        <a:t>1024</a:t>
                      </a:r>
                      <a:endParaRPr b="0" lang="en-U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4472c4"/>
                      </a:solidFill>
                      <a:prstDash val="solid"/>
                    </a:lnL>
                    <a:lnR w="12240">
                      <a:solidFill>
                        <a:srgbClr val="4472c4"/>
                      </a:solidFill>
                      <a:prstDash val="solid"/>
                    </a:lnR>
                    <a:lnT w="12240">
                      <a:solidFill>
                        <a:srgbClr val="4472c4"/>
                      </a:solidFill>
                      <a:prstDash val="solid"/>
                    </a:lnT>
                    <a:lnB w="12240">
                      <a:solidFill>
                        <a:srgbClr val="4472c4"/>
                      </a:solidFill>
                      <a:prstDash val="soli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ctr" defTabSz="914400">
                        <a:lnSpc>
                          <a:spcPct val="100000"/>
                        </a:lnSpc>
                      </a:pPr>
                      <a:r>
                        <a:rPr b="0" lang="en-US" sz="1200" spc="-1" strike="noStrike">
                          <a:solidFill>
                            <a:srgbClr val="00b050"/>
                          </a:solidFill>
                          <a:latin typeface="Calibri"/>
                        </a:rPr>
                        <a:t>21400 ± 8</a:t>
                      </a:r>
                      <a:endParaRPr b="0" lang="en-U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4472c4"/>
                      </a:solidFill>
                      <a:prstDash val="solid"/>
                    </a:lnL>
                    <a:lnR w="12240">
                      <a:solidFill>
                        <a:srgbClr val="4472c4"/>
                      </a:solidFill>
                      <a:prstDash val="solid"/>
                    </a:lnR>
                    <a:lnT w="12240">
                      <a:solidFill>
                        <a:srgbClr val="4472c4"/>
                      </a:solidFill>
                      <a:prstDash val="solid"/>
                    </a:lnT>
                    <a:lnB w="12240">
                      <a:solidFill>
                        <a:srgbClr val="4472c4"/>
                      </a:solidFill>
                      <a:prstDash val="soli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ctr" defTabSz="914400">
                        <a:lnSpc>
                          <a:spcPct val="100000"/>
                        </a:lnSpc>
                      </a:pPr>
                      <a:r>
                        <a:rPr b="0" lang="en-US" sz="1200" spc="-1" strike="noStrike">
                          <a:solidFill>
                            <a:srgbClr val="00b050"/>
                          </a:solidFill>
                          <a:latin typeface="Calibri"/>
                        </a:rPr>
                        <a:t>2500 ± 4</a:t>
                      </a:r>
                      <a:endParaRPr b="0" lang="en-U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4472c4"/>
                      </a:solidFill>
                      <a:prstDash val="solid"/>
                    </a:lnL>
                    <a:lnR w="12240">
                      <a:solidFill>
                        <a:srgbClr val="4472c4"/>
                      </a:solidFill>
                      <a:prstDash val="solid"/>
                    </a:lnR>
                    <a:lnT w="12240">
                      <a:solidFill>
                        <a:srgbClr val="4472c4"/>
                      </a:solidFill>
                      <a:prstDash val="solid"/>
                    </a:lnT>
                    <a:lnB w="12240">
                      <a:solidFill>
                        <a:srgbClr val="4472c4"/>
                      </a:solidFill>
                      <a:prstDash val="soli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ctr" defTabSz="914400">
                        <a:lnSpc>
                          <a:spcPct val="100000"/>
                        </a:lnSpc>
                      </a:pPr>
                      <a:r>
                        <a:rPr b="0" lang="en-US" sz="1200" spc="-1" strike="noStrike">
                          <a:solidFill>
                            <a:srgbClr val="00b050"/>
                          </a:solidFill>
                          <a:latin typeface="Calibri"/>
                        </a:rPr>
                        <a:t>2500 ± 5</a:t>
                      </a:r>
                      <a:endParaRPr b="0" lang="en-U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4472c4"/>
                      </a:solidFill>
                      <a:prstDash val="solid"/>
                    </a:lnL>
                    <a:lnR w="12240">
                      <a:solidFill>
                        <a:srgbClr val="4472c4"/>
                      </a:solidFill>
                      <a:prstDash val="solid"/>
                    </a:lnR>
                    <a:lnT w="12240">
                      <a:solidFill>
                        <a:srgbClr val="4472c4"/>
                      </a:solidFill>
                      <a:prstDash val="solid"/>
                    </a:lnT>
                    <a:lnB w="12240">
                      <a:solidFill>
                        <a:srgbClr val="4472c4"/>
                      </a:solidFill>
                      <a:prstDash val="soli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68" name="TextBox 6"/>
          <p:cNvSpPr/>
          <p:nvPr/>
        </p:nvSpPr>
        <p:spPr>
          <a:xfrm>
            <a:off x="8606160" y="3675600"/>
            <a:ext cx="2648880" cy="363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0" lang="en-US" sz="1800" spc="-1" strike="noStrike">
                <a:solidFill>
                  <a:schemeClr val="dk1"/>
                </a:solidFill>
                <a:latin typeface="Calibri"/>
              </a:rPr>
              <a:t>3000 executions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9" name="TextBox 8"/>
          <p:cNvSpPr/>
          <p:nvPr/>
        </p:nvSpPr>
        <p:spPr>
          <a:xfrm>
            <a:off x="0" y="5882760"/>
            <a:ext cx="7550280" cy="204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just" defTabSz="914400">
              <a:lnSpc>
                <a:spcPts val="901"/>
              </a:lnSpc>
              <a:spcAft>
                <a:spcPts val="249"/>
              </a:spcAft>
              <a:tabLst>
                <a:tab algn="l" pos="228600"/>
              </a:tabLst>
            </a:pPr>
            <a:r>
              <a:rPr b="0" lang="en-US" sz="1800" spc="-1" strike="noStrike">
                <a:solidFill>
                  <a:schemeClr val="dk1"/>
                </a:solidFill>
                <a:latin typeface="Times New Roman"/>
                <a:ea typeface="MS Mincho"/>
              </a:rPr>
              <a:t>https://docs.amd.com/r/en-US/Vitis_Libraries/blas/overview.html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0" name="TextBox 9"/>
          <p:cNvSpPr/>
          <p:nvPr/>
        </p:nvSpPr>
        <p:spPr>
          <a:xfrm>
            <a:off x="6946920" y="1103400"/>
            <a:ext cx="338040" cy="2746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0" rIns="0" tIns="0" bIns="0" anchor="t">
            <a:spAutoFit/>
          </a:bodyPr>
          <a:p>
            <a:pPr defTabSz="914400">
              <a:lnSpc>
                <a:spcPct val="100000"/>
              </a:lnSpc>
            </a:pPr>
            <a:r>
              <a:rPr b="0" lang="en-US" sz="1800" spc="-1" strike="noStrike">
                <a:solidFill>
                  <a:schemeClr val="dk1"/>
                </a:solidFill>
                <a:latin typeface="Calibri"/>
              </a:rPr>
              <a:t> </a:t>
            </a:r>
            <a:r>
              <a:rPr b="0" lang="en-US" sz="1800" spc="-1" strike="noStrike">
                <a:solidFill>
                  <a:schemeClr val="dk1"/>
                </a:solidFill>
                <a:latin typeface="Calibri"/>
              </a:rPr>
              <a:t>+ X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PlaceHolder 1"/>
          <p:cNvSpPr>
            <a:spLocks noGrp="1"/>
          </p:cNvSpPr>
          <p:nvPr>
            <p:ph/>
          </p:nvPr>
        </p:nvSpPr>
        <p:spPr>
          <a:xfrm>
            <a:off x="838080" y="1022760"/>
            <a:ext cx="10515240" cy="499860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rmAutofit/>
          </a:bodyPr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chemeClr val="dk1"/>
                </a:solidFill>
                <a:latin typeface="Calibri"/>
              </a:rPr>
              <a:t>Integration of AMD XILINX hardware acceleration technique in ITER RTF framework</a:t>
            </a:r>
            <a:endParaRPr b="0" lang="en-US" sz="2800" spc="-1" strike="noStrike">
              <a:solidFill>
                <a:schemeClr val="dk1"/>
              </a:solidFill>
              <a:latin typeface="Calibri"/>
            </a:endParaRPr>
          </a:p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chemeClr val="dk1"/>
                </a:solidFill>
                <a:latin typeface="Calibri"/>
              </a:rPr>
              <a:t>Test with an ITER fast controller configured with an ALVEO U55C and the XILINX XRT using the Red Hat real-time preemptive kernel (4.18.0-348.23.1.rt7.153)</a:t>
            </a:r>
            <a:endParaRPr b="0" lang="en-US" sz="2800" spc="-1" strike="noStrike">
              <a:solidFill>
                <a:schemeClr val="dk1"/>
              </a:solidFill>
              <a:latin typeface="Calibri"/>
            </a:endParaRPr>
          </a:p>
          <a:p>
            <a:pPr lvl="1" marL="6858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chemeClr val="dk1"/>
                </a:solidFill>
                <a:latin typeface="Calibri"/>
              </a:rPr>
              <a:t>No significant issues with the system's latency</a:t>
            </a:r>
            <a:endParaRPr b="0" lang="en-US" sz="2400" spc="-1" strike="noStrike">
              <a:solidFill>
                <a:schemeClr val="dk1"/>
              </a:solidFill>
              <a:latin typeface="Calibri"/>
            </a:endParaRPr>
          </a:p>
          <a:p>
            <a:pPr lvl="1" marL="6858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chemeClr val="dk1"/>
                </a:solidFill>
                <a:latin typeface="Calibri"/>
              </a:rPr>
              <a:t>It requires a specific configuration of the kernel parameters and isolates the specific interruptions of the </a:t>
            </a:r>
            <a:r>
              <a:rPr b="0" i="1" lang="en-US" sz="2400" spc="-1" strike="noStrike">
                <a:solidFill>
                  <a:schemeClr val="dk1"/>
                </a:solidFill>
                <a:latin typeface="Calibri"/>
              </a:rPr>
              <a:t>xocl</a:t>
            </a:r>
            <a:r>
              <a:rPr b="0" lang="en-US" sz="2400" spc="-1" strike="noStrike">
                <a:solidFill>
                  <a:schemeClr val="dk1"/>
                </a:solidFill>
                <a:latin typeface="Calibri"/>
              </a:rPr>
              <a:t> kernel module</a:t>
            </a:r>
            <a:endParaRPr b="0" lang="en-US" sz="2400" spc="-1" strike="noStrike">
              <a:solidFill>
                <a:schemeClr val="dk1"/>
              </a:solidFill>
              <a:latin typeface="Calibri"/>
            </a:endParaRPr>
          </a:p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chemeClr val="dk1"/>
                </a:solidFill>
                <a:latin typeface="Calibri"/>
              </a:rPr>
              <a:t>Two applications have been implemented, showing the acceleration obtained using the FPGA</a:t>
            </a:r>
            <a:endParaRPr b="0" lang="en-US" sz="2800" spc="-1" strike="noStrike">
              <a:solidFill>
                <a:schemeClr val="dk1"/>
              </a:solidFill>
              <a:latin typeface="Calibri"/>
            </a:endParaRPr>
          </a:p>
          <a:p>
            <a:pPr lvl="1" marL="6858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chemeClr val="dk1"/>
                </a:solidFill>
                <a:latin typeface="Calibri"/>
              </a:rPr>
              <a:t>The gain obtained with complex matrix multiplication (1024x1024) is 98% of the time used by the CPU</a:t>
            </a:r>
            <a:endParaRPr b="0" lang="en-US" sz="2400" spc="-1" strike="noStrike">
              <a:solidFill>
                <a:schemeClr val="dk1"/>
              </a:solidFill>
              <a:latin typeface="Calibri"/>
            </a:endParaRPr>
          </a:p>
          <a:p>
            <a:pPr indent="0" defTabSz="914400">
              <a:lnSpc>
                <a:spcPct val="90000"/>
              </a:lnSpc>
              <a:spcBef>
                <a:spcPts val="1001"/>
              </a:spcBef>
              <a:buNone/>
            </a:pPr>
            <a:endParaRPr b="0" lang="en-US" sz="28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172" name="PlaceHolder 1"/>
          <p:cNvSpPr/>
          <p:nvPr/>
        </p:nvSpPr>
        <p:spPr>
          <a:xfrm>
            <a:off x="838080" y="136440"/>
            <a:ext cx="10515240" cy="8136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Autofit/>
          </a:bodyPr>
          <a:p>
            <a:pPr defTabSz="914400">
              <a:lnSpc>
                <a:spcPct val="90000"/>
              </a:lnSpc>
            </a:pPr>
            <a:r>
              <a:rPr b="0" lang="en-US" sz="4400" spc="-1" strike="noStrike">
                <a:solidFill>
                  <a:schemeClr val="dk1"/>
                </a:solidFill>
                <a:latin typeface="Calibri Light"/>
              </a:rPr>
              <a:t>Conclusions</a:t>
            </a: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xmlns:r="http://schemas.openxmlformats.org/officeDocument/2006/relationships" name="1_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10.xml><?xml version="1.0" encoding="utf-8"?>
<a:theme xmlns:a="http://schemas.openxmlformats.org/drawingml/2006/main" xmlns:r="http://schemas.openxmlformats.org/officeDocument/2006/relationships" name="1_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11.xml><?xml version="1.0" encoding="utf-8"?>
<a:theme xmlns:a="http://schemas.openxmlformats.org/drawingml/2006/main" xmlns:r="http://schemas.openxmlformats.org/officeDocument/2006/relationships" name="1_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12.xml><?xml version="1.0" encoding="utf-8"?>
<a:theme xmlns:a="http://schemas.openxmlformats.org/drawingml/2006/main" xmlns:r="http://schemas.openxmlformats.org/officeDocument/2006/relationships" name="1_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13.xml><?xml version="1.0" encoding="utf-8"?>
<a:theme xmlns:a="http://schemas.openxmlformats.org/drawingml/2006/main" xmlns:r="http://schemas.openxmlformats.org/officeDocument/2006/relationships" name="Office Theme">
  <a:themeElements>
    <a:clrScheme name="LibreOffice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18a303"/>
      </a:accent1>
      <a:accent2>
        <a:srgbClr val="0369a3"/>
      </a:accent2>
      <a:accent3>
        <a:srgbClr val="a33e03"/>
      </a:accent3>
      <a:accent4>
        <a:srgbClr val="8e03a3"/>
      </a:accent4>
      <a:accent5>
        <a:srgbClr val="c99c00"/>
      </a:accent5>
      <a:accent6>
        <a:srgbClr val="c9211e"/>
      </a:accent6>
      <a:hlink>
        <a:srgbClr val="0000ee"/>
      </a:hlink>
      <a:folHlink>
        <a:srgbClr val="551a8b"/>
      </a:folHlink>
    </a:clrScheme>
    <a:fontScheme name="Office">
      <a:majorFont>
        <a:latin typeface="Arial" pitchFamily="0" charset="1"/>
        <a:ea typeface="DejaVu Sans" pitchFamily="0" charset="1"/>
        <a:cs typeface="DejaVu Sans" pitchFamily="0" charset="1"/>
      </a:majorFont>
      <a:minorFont>
        <a:latin typeface="Arial" pitchFamily="0" charset="1"/>
        <a:ea typeface="DejaVu Sans" pitchFamily="0" charset="1"/>
        <a:cs typeface="DejaVu Sans" pitchFamily="0" charset="1"/>
      </a:minorFont>
    </a:fontScheme>
    <a:fmtScheme>
      <a:fillStyleLst>
        <a:solidFill>
          <a:schemeClr val="phClr"/>
        </a:solidFill>
        <a:solidFill>
          <a:schemeClr val="phClr"/>
        </a:solidFill>
        <a:solidFill>
          <a:schemeClr val="phClr"/>
        </a:solidFill>
      </a:fillStyleLst>
      <a:lnStyleLst>
        <a:ln w="6350" cap="flat" cmpd="sng" algn="ctr">
          <a:prstDash val="solid"/>
          <a:miter/>
        </a:ln>
        <a:ln w="6350" cap="flat" cmpd="sng" algn="ctr">
          <a:prstDash val="solid"/>
          <a:miter/>
        </a:ln>
        <a:ln w="635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solidFill>
          <a:schemeClr val="phClr"/>
        </a:soli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1_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1_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4.xml><?xml version="1.0" encoding="utf-8"?>
<a:theme xmlns:a="http://schemas.openxmlformats.org/drawingml/2006/main" xmlns:r="http://schemas.openxmlformats.org/officeDocument/2006/relationships" name="1_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5.xml><?xml version="1.0" encoding="utf-8"?>
<a:theme xmlns:a="http://schemas.openxmlformats.org/drawingml/2006/main" xmlns:r="http://schemas.openxmlformats.org/officeDocument/2006/relationships" name="1_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6.xml><?xml version="1.0" encoding="utf-8"?>
<a:theme xmlns:a="http://schemas.openxmlformats.org/drawingml/2006/main" xmlns:r="http://schemas.openxmlformats.org/officeDocument/2006/relationships" name="1_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7.xml><?xml version="1.0" encoding="utf-8"?>
<a:theme xmlns:a="http://schemas.openxmlformats.org/drawingml/2006/main" xmlns:r="http://schemas.openxmlformats.org/officeDocument/2006/relationships" name="1_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8.xml><?xml version="1.0" encoding="utf-8"?>
<a:theme xmlns:a="http://schemas.openxmlformats.org/drawingml/2006/main" xmlns:r="http://schemas.openxmlformats.org/officeDocument/2006/relationships" name="1_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9.xml><?xml version="1.0" encoding="utf-8"?>
<a:theme xmlns:a="http://schemas.openxmlformats.org/drawingml/2006/main" xmlns:r="http://schemas.openxmlformats.org/officeDocument/2006/relationships" name="1_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3418</TotalTime>
  <Application>LibreOffice/7.6.5.2$Linux_X86_64 LibreOffice_project/60$Build-2</Application>
  <AppVersion>15.0000</AppVersion>
  <Words>2750</Words>
  <Paragraphs>331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2024-03-27T13:50:03Z</dcterms:created>
  <dc:creator>César González</dc:creator>
  <dc:description/>
  <dc:language>en-US</dc:language>
  <cp:lastModifiedBy/>
  <dcterms:modified xsi:type="dcterms:W3CDTF">2024-04-20T16:00:27Z</dcterms:modified>
  <cp:revision>84</cp:revision>
  <dc:subject/>
  <dc:title>Integration of Hardware Acceleration Techniques in  Real-Time Framework using FPGA devices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otes">
    <vt:i4>12</vt:i4>
  </property>
  <property fmtid="{D5CDD505-2E9C-101B-9397-08002B2CF9AE}" pid="3" name="PresentationFormat">
    <vt:lpwstr>Widescreen</vt:lpwstr>
  </property>
  <property fmtid="{D5CDD505-2E9C-101B-9397-08002B2CF9AE}" pid="4" name="Slides">
    <vt:i4>12</vt:i4>
  </property>
</Properties>
</file>