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  <p:sldMasterId id="2147483693" r:id="rId2"/>
    <p:sldMasterId id="2147483711" r:id="rId3"/>
  </p:sldMasterIdLst>
  <p:notesMasterIdLst>
    <p:notesMasterId r:id="rId19"/>
  </p:notesMasterIdLst>
  <p:sldIdLst>
    <p:sldId id="270" r:id="rId4"/>
    <p:sldId id="272" r:id="rId5"/>
    <p:sldId id="294" r:id="rId6"/>
    <p:sldId id="295" r:id="rId7"/>
    <p:sldId id="299" r:id="rId8"/>
    <p:sldId id="307" r:id="rId9"/>
    <p:sldId id="296" r:id="rId10"/>
    <p:sldId id="300" r:id="rId11"/>
    <p:sldId id="302" r:id="rId12"/>
    <p:sldId id="301" r:id="rId13"/>
    <p:sldId id="303" r:id="rId14"/>
    <p:sldId id="304" r:id="rId15"/>
    <p:sldId id="306" r:id="rId16"/>
    <p:sldId id="305" r:id="rId17"/>
    <p:sldId id="278" r:id="rId18"/>
  </p:sldIdLst>
  <p:sldSz cx="12192000" cy="6858000"/>
  <p:notesSz cx="6858000" cy="9144000"/>
  <p:defaultTextStyle>
    <a:defPPr>
      <a:defRPr lang="en-US"/>
    </a:defPPr>
    <a:lvl1pPr marL="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25" autoAdjust="0"/>
    <p:restoredTop sz="94762" autoAdjust="0"/>
  </p:normalViewPr>
  <p:slideViewPr>
    <p:cSldViewPr snapToGrid="0">
      <p:cViewPr varScale="1">
        <p:scale>
          <a:sx n="121" d="100"/>
          <a:sy n="121" d="100"/>
        </p:scale>
        <p:origin x="760" y="176"/>
      </p:cViewPr>
      <p:guideLst>
        <p:guide orient="horz" pos="2159"/>
        <p:guide pos="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96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F02CA-77CB-4E54-B712-21E588799EE8}" type="datetimeFigureOut">
              <a:rPr lang="de-DE" smtClean="0"/>
              <a:t>22.04.24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729A-0AF0-4995-B32B-9504BC689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794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8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2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0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24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28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2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>
              <a:effectLst/>
              <a:latin typeface="Helvetica" pitchFamily="2" charset="0"/>
            </a:endParaRPr>
          </a:p>
          <a:p>
            <a:endParaRPr lang="en-GB" i="1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Fig. 1 A: A liquid splash drawn by Worthington using spark illumination. B: High-speed photography of the milk drop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coronet by Harold Edgerton, the inventor of the electronic flash stroboscope (1936). The milk drop hits a thin layer of fluid,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spreads and creates a corona which breaks up due to surface tension [28]. C: A Splash of Red: a 2-mm droplet of red dye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impacting on a thin layer of milk. High-speed photography reveals crown formation with tips of entrained milk covering the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rim of the coronet. Jets extend from the tips, breaking up the white satellite droplets with a splash of red (movie online).</a:t>
            </a:r>
          </a:p>
          <a:p>
            <a:endParaRPr lang="en-GB" i="1" dirty="0">
              <a:effectLst/>
              <a:latin typeface="Helvetica" pitchFamily="2" charset="0"/>
            </a:endParaRPr>
          </a:p>
          <a:p>
            <a:pPr marL="0" marR="0" lvl="0" indent="0" algn="l" defTabSz="914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CCD (Charge-Coupled Device) and CMOS (Complementary Metal-Oxide-Semiconductor) systems deliver an upper frame rate near 5000 fps</a:t>
            </a:r>
          </a:p>
          <a:p>
            <a:endParaRPr lang="en-GB" dirty="0">
              <a:effectLst/>
              <a:latin typeface="Helvetica" pitchFamily="2" charset="0"/>
            </a:endParaRPr>
          </a:p>
          <a:p>
            <a:endParaRPr lang="en-GB" dirty="0">
              <a:effectLst/>
              <a:latin typeface="Helvetica" pitchFamily="2" charset="0"/>
            </a:endParaRPr>
          </a:p>
          <a:p>
            <a:r>
              <a:rPr lang="en-GB" sz="1200" dirty="0"/>
              <a:t>store-first-</a:t>
            </a:r>
            <a:r>
              <a:rPr lang="en-GB" sz="1200" dirty="0" err="1"/>
              <a:t>analyze</a:t>
            </a:r>
            <a:r>
              <a:rPr lang="en-GB" sz="1200" dirty="0"/>
              <a:t>-later approach, where memory</a:t>
            </a:r>
          </a:p>
          <a:p>
            <a:r>
              <a:rPr lang="en-GB" sz="1200" dirty="0"/>
              <a:t>copies quickly exhaust available memory bandwidth and</a:t>
            </a:r>
          </a:p>
          <a:p>
            <a:r>
              <a:rPr lang="en-GB" sz="1200" dirty="0"/>
              <a:t>become performance bottlenecks.</a:t>
            </a:r>
          </a:p>
          <a:p>
            <a:endParaRPr lang="en-GB" dirty="0">
              <a:effectLst/>
              <a:latin typeface="Helvetica" pitchFamily="2" charset="0"/>
            </a:endParaRPr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2957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Simple mode. In simple mode, the camera captures a set</a:t>
            </a:r>
          </a:p>
          <a:p>
            <a:r>
              <a:rPr lang="en-GB" sz="1200" dirty="0"/>
              <a:t>number of frames and stores them in a ring buffer. We expect</a:t>
            </a:r>
          </a:p>
          <a:p>
            <a:r>
              <a:rPr lang="en-GB" sz="1200" dirty="0"/>
              <a:t>the ring buffer to be large enough to contain the entire data set.</a:t>
            </a:r>
          </a:p>
          <a:p>
            <a:r>
              <a:rPr lang="en-GB" sz="1200" dirty="0"/>
              <a:t>The buffered data can be </a:t>
            </a:r>
            <a:r>
              <a:rPr lang="en-GB" sz="1200" dirty="0" err="1"/>
              <a:t>analyzed</a:t>
            </a:r>
            <a:r>
              <a:rPr lang="en-GB" sz="1200" dirty="0"/>
              <a:t> using the provided preview</a:t>
            </a:r>
          </a:p>
          <a:p>
            <a:r>
              <a:rPr lang="en-GB" sz="1200" dirty="0"/>
              <a:t>application, with the option to save or delete it.</a:t>
            </a:r>
          </a:p>
          <a:p>
            <a:endParaRPr lang="en-GB" sz="1200" dirty="0"/>
          </a:p>
          <a:p>
            <a:r>
              <a:rPr lang="en-GB" sz="1200" dirty="0"/>
              <a:t>Trigger mode. The ring buffer is constantly receiving and</a:t>
            </a:r>
          </a:p>
          <a:p>
            <a:r>
              <a:rPr lang="en-GB" sz="1200" dirty="0"/>
              <a:t>storing the acquired data. When the buffer space is full, the</a:t>
            </a:r>
          </a:p>
          <a:p>
            <a:r>
              <a:rPr lang="en-GB" sz="1200" dirty="0"/>
              <a:t>oldest data gets replaced. The process remains ongoing until</a:t>
            </a:r>
          </a:p>
          <a:p>
            <a:r>
              <a:rPr lang="en-GB" sz="1200" dirty="0"/>
              <a:t>a trigger signal is received, signifying the detection of the</a:t>
            </a:r>
          </a:p>
          <a:p>
            <a:r>
              <a:rPr lang="en-GB" sz="1200" dirty="0"/>
              <a:t>relevant data in the buffer. The trigger signal can be generated</a:t>
            </a:r>
          </a:p>
          <a:p>
            <a:r>
              <a:rPr lang="en-GB" sz="1200" dirty="0"/>
              <a:t>either automatically with the help of a pre-trained ML model</a:t>
            </a:r>
          </a:p>
          <a:p>
            <a:r>
              <a:rPr lang="en-GB" sz="1200" dirty="0"/>
              <a:t>or manually through an online monitoring application by the</a:t>
            </a:r>
          </a:p>
          <a:p>
            <a:r>
              <a:rPr lang="en-GB" sz="1200" dirty="0"/>
              <a:t>operator. Upon receiving a signal, the data in the buffer is</a:t>
            </a:r>
          </a:p>
          <a:p>
            <a:r>
              <a:rPr lang="en-GB" sz="1200" dirty="0"/>
              <a:t>saved, while data acquisition continues until the buffer is filled.</a:t>
            </a:r>
          </a:p>
          <a:p>
            <a:r>
              <a:rPr lang="en-GB" sz="1200" dirty="0"/>
              <a:t>Concurrently, operators can examine the buffered data and save</a:t>
            </a:r>
          </a:p>
          <a:p>
            <a:r>
              <a:rPr lang="en-GB" sz="1200" dirty="0"/>
              <a:t>it entirely or just a specific portion.</a:t>
            </a:r>
          </a:p>
          <a:p>
            <a:endParaRPr lang="en-GB" sz="1200" dirty="0"/>
          </a:p>
          <a:p>
            <a:r>
              <a:rPr lang="en-GB" sz="1200" dirty="0"/>
              <a:t>Compression mode. During compression mode, only processed</a:t>
            </a:r>
          </a:p>
          <a:p>
            <a:r>
              <a:rPr lang="en-GB" sz="1200" dirty="0"/>
              <a:t>data is saved to the disk, while raw camera data is</a:t>
            </a:r>
          </a:p>
          <a:p>
            <a:r>
              <a:rPr lang="en-GB" sz="1200" dirty="0"/>
              <a:t>discarded. Similar to the trigger mode, the data is continuously</a:t>
            </a:r>
          </a:p>
          <a:p>
            <a:r>
              <a:rPr lang="en-GB" sz="1200" dirty="0"/>
              <a:t>written to the ring buffer. The compression application</a:t>
            </a:r>
          </a:p>
          <a:p>
            <a:r>
              <a:rPr lang="en-GB" sz="1200" dirty="0"/>
              <a:t>processes buffer data and writes a reduced data stream directly</a:t>
            </a:r>
          </a:p>
          <a:p>
            <a:r>
              <a:rPr lang="en-GB" sz="1200" dirty="0"/>
              <a:t>to the disk in real-time.</a:t>
            </a:r>
          </a:p>
          <a:p>
            <a:endParaRPr lang="en-GB" sz="1200" dirty="0"/>
          </a:p>
          <a:p>
            <a:r>
              <a:rPr lang="en-GB" sz="1200" dirty="0"/>
              <a:t>Distribution mode. A data-distribution mode will facilitate</a:t>
            </a:r>
          </a:p>
          <a:p>
            <a:r>
              <a:rPr lang="en-GB" sz="1200" dirty="0"/>
              <a:t>our platform’s scalability and ability to handle increased camera</a:t>
            </a:r>
          </a:p>
          <a:p>
            <a:r>
              <a:rPr lang="en-GB" sz="1200" dirty="0"/>
              <a:t>frame rates. In this mode, the ring buffer will be duplicated</a:t>
            </a:r>
          </a:p>
          <a:p>
            <a:r>
              <a:rPr lang="en-GB" sz="1200" dirty="0"/>
              <a:t>across multiple processing computers, each responsible for</a:t>
            </a:r>
          </a:p>
          <a:p>
            <a:r>
              <a:rPr lang="en-GB" sz="1200" dirty="0"/>
              <a:t>various data processing and storage tasks.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D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2234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Simple mode. In simple mode, the camera captures a set</a:t>
            </a:r>
          </a:p>
          <a:p>
            <a:r>
              <a:rPr lang="en-GB" sz="1200" dirty="0"/>
              <a:t>number of frames and stores them in a ring buffer. We expect</a:t>
            </a:r>
          </a:p>
          <a:p>
            <a:r>
              <a:rPr lang="en-GB" sz="1200" dirty="0"/>
              <a:t>the ring buffer to be large enough to contain the entire data set.</a:t>
            </a:r>
          </a:p>
          <a:p>
            <a:r>
              <a:rPr lang="en-GB" sz="1200" dirty="0"/>
              <a:t>The buffered data can be </a:t>
            </a:r>
            <a:r>
              <a:rPr lang="en-GB" sz="1200" dirty="0" err="1"/>
              <a:t>analyzed</a:t>
            </a:r>
            <a:r>
              <a:rPr lang="en-GB" sz="1200" dirty="0"/>
              <a:t> using the provided preview</a:t>
            </a:r>
          </a:p>
          <a:p>
            <a:r>
              <a:rPr lang="en-GB" sz="1200" dirty="0"/>
              <a:t>application, with the option to save or delete it.</a:t>
            </a:r>
          </a:p>
          <a:p>
            <a:endParaRPr lang="en-GB" sz="1200" dirty="0"/>
          </a:p>
          <a:p>
            <a:r>
              <a:rPr lang="en-GB" sz="1200" dirty="0"/>
              <a:t>Trigger mode. The ring buffer is constantly receiving and</a:t>
            </a:r>
          </a:p>
          <a:p>
            <a:r>
              <a:rPr lang="en-GB" sz="1200" dirty="0"/>
              <a:t>storing the acquired data. When the buffer space is full, the</a:t>
            </a:r>
          </a:p>
          <a:p>
            <a:r>
              <a:rPr lang="en-GB" sz="1200" dirty="0"/>
              <a:t>oldest data gets replaced. The process remains ongoing until</a:t>
            </a:r>
          </a:p>
          <a:p>
            <a:r>
              <a:rPr lang="en-GB" sz="1200" dirty="0"/>
              <a:t>a trigger signal is received, signifying the detection of the</a:t>
            </a:r>
          </a:p>
          <a:p>
            <a:r>
              <a:rPr lang="en-GB" sz="1200" dirty="0"/>
              <a:t>relevant data in the buffer. The trigger signal can be generated</a:t>
            </a:r>
          </a:p>
          <a:p>
            <a:r>
              <a:rPr lang="en-GB" sz="1200" dirty="0"/>
              <a:t>either automatically with the help of a pre-trained ML model</a:t>
            </a:r>
          </a:p>
          <a:p>
            <a:r>
              <a:rPr lang="en-GB" sz="1200" dirty="0"/>
              <a:t>or manually through an online monitoring application by the</a:t>
            </a:r>
          </a:p>
          <a:p>
            <a:r>
              <a:rPr lang="en-GB" sz="1200" dirty="0"/>
              <a:t>operator. Upon receiving a signal, the data in the buffer is</a:t>
            </a:r>
          </a:p>
          <a:p>
            <a:r>
              <a:rPr lang="en-GB" sz="1200" dirty="0"/>
              <a:t>saved, while data acquisition continues until the buffer is filled.</a:t>
            </a:r>
          </a:p>
          <a:p>
            <a:r>
              <a:rPr lang="en-GB" sz="1200" dirty="0"/>
              <a:t>Concurrently, operators can examine the buffered data and save</a:t>
            </a:r>
          </a:p>
          <a:p>
            <a:r>
              <a:rPr lang="en-GB" sz="1200" dirty="0"/>
              <a:t>it entirely or just a specific portion.</a:t>
            </a:r>
          </a:p>
          <a:p>
            <a:endParaRPr lang="en-GB" sz="1200" dirty="0"/>
          </a:p>
          <a:p>
            <a:r>
              <a:rPr lang="en-GB" sz="1200" dirty="0"/>
              <a:t>Compression mode. During compression mode, only processed</a:t>
            </a:r>
          </a:p>
          <a:p>
            <a:r>
              <a:rPr lang="en-GB" sz="1200" dirty="0"/>
              <a:t>data is saved to the disk, while raw camera data is</a:t>
            </a:r>
          </a:p>
          <a:p>
            <a:r>
              <a:rPr lang="en-GB" sz="1200" dirty="0"/>
              <a:t>discarded. Similar to the trigger mode, the data is continuously</a:t>
            </a:r>
          </a:p>
          <a:p>
            <a:r>
              <a:rPr lang="en-GB" sz="1200" dirty="0"/>
              <a:t>written to the ring buffer. The compression application</a:t>
            </a:r>
          </a:p>
          <a:p>
            <a:r>
              <a:rPr lang="en-GB" sz="1200" dirty="0"/>
              <a:t>processes buffer data and writes a reduced data stream directly</a:t>
            </a:r>
          </a:p>
          <a:p>
            <a:r>
              <a:rPr lang="en-GB" sz="1200" dirty="0"/>
              <a:t>to the disk in real-time.</a:t>
            </a:r>
          </a:p>
          <a:p>
            <a:endParaRPr lang="en-GB" sz="1200" dirty="0"/>
          </a:p>
          <a:p>
            <a:r>
              <a:rPr lang="en-GB" sz="1200" dirty="0"/>
              <a:t>Distribution mode. A data-distribution mode will facilitate</a:t>
            </a:r>
          </a:p>
          <a:p>
            <a:r>
              <a:rPr lang="en-GB" sz="1200" dirty="0"/>
              <a:t>our platform’s scalability and ability to handle increased camera</a:t>
            </a:r>
          </a:p>
          <a:p>
            <a:r>
              <a:rPr lang="en-GB" sz="1200" dirty="0"/>
              <a:t>frame rates. In this mode, the ring buffer will be duplicated</a:t>
            </a:r>
          </a:p>
          <a:p>
            <a:r>
              <a:rPr lang="en-GB" sz="1200" dirty="0"/>
              <a:t>across multiple processing computers, each responsible for</a:t>
            </a:r>
          </a:p>
          <a:p>
            <a:r>
              <a:rPr lang="en-GB" sz="1200" dirty="0"/>
              <a:t>various data processing and storage tasks.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D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8321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Simple mode. In simple mode, the camera captures a set</a:t>
            </a:r>
          </a:p>
          <a:p>
            <a:r>
              <a:rPr lang="en-GB" sz="1200" dirty="0"/>
              <a:t>number of frames and stores them in a ring buffer. We expect</a:t>
            </a:r>
          </a:p>
          <a:p>
            <a:r>
              <a:rPr lang="en-GB" sz="1200" dirty="0"/>
              <a:t>the ring buffer to be large enough to contain the entire data set.</a:t>
            </a:r>
          </a:p>
          <a:p>
            <a:r>
              <a:rPr lang="en-GB" sz="1200" dirty="0"/>
              <a:t>The buffered data can be </a:t>
            </a:r>
            <a:r>
              <a:rPr lang="en-GB" sz="1200" dirty="0" err="1"/>
              <a:t>analyzed</a:t>
            </a:r>
            <a:r>
              <a:rPr lang="en-GB" sz="1200" dirty="0"/>
              <a:t> using the provided preview</a:t>
            </a:r>
          </a:p>
          <a:p>
            <a:r>
              <a:rPr lang="en-GB" sz="1200" dirty="0"/>
              <a:t>application, with the option to save or delete it.</a:t>
            </a:r>
          </a:p>
          <a:p>
            <a:endParaRPr lang="en-GB" sz="1200" dirty="0"/>
          </a:p>
          <a:p>
            <a:r>
              <a:rPr lang="en-GB" sz="1200" dirty="0"/>
              <a:t>Trigger mode. The ring buffer is constantly receiving and</a:t>
            </a:r>
          </a:p>
          <a:p>
            <a:r>
              <a:rPr lang="en-GB" sz="1200" dirty="0"/>
              <a:t>storing the acquired data. When the buffer space is full, the</a:t>
            </a:r>
          </a:p>
          <a:p>
            <a:r>
              <a:rPr lang="en-GB" sz="1200" dirty="0"/>
              <a:t>oldest data gets replaced. The process remains ongoing until</a:t>
            </a:r>
          </a:p>
          <a:p>
            <a:r>
              <a:rPr lang="en-GB" sz="1200" dirty="0"/>
              <a:t>a trigger signal is received, signifying the detection of the</a:t>
            </a:r>
          </a:p>
          <a:p>
            <a:r>
              <a:rPr lang="en-GB" sz="1200" dirty="0"/>
              <a:t>relevant data in the buffer. The trigger signal can be generated</a:t>
            </a:r>
          </a:p>
          <a:p>
            <a:r>
              <a:rPr lang="en-GB" sz="1200" dirty="0"/>
              <a:t>either automatically with the help of a pre-trained ML model</a:t>
            </a:r>
          </a:p>
          <a:p>
            <a:r>
              <a:rPr lang="en-GB" sz="1200" dirty="0"/>
              <a:t>or manually through an online monitoring application by the</a:t>
            </a:r>
          </a:p>
          <a:p>
            <a:r>
              <a:rPr lang="en-GB" sz="1200" dirty="0"/>
              <a:t>operator. Upon receiving a signal, the data in the buffer is</a:t>
            </a:r>
          </a:p>
          <a:p>
            <a:r>
              <a:rPr lang="en-GB" sz="1200" dirty="0"/>
              <a:t>saved, while data acquisition continues until the buffer is filled.</a:t>
            </a:r>
          </a:p>
          <a:p>
            <a:r>
              <a:rPr lang="en-GB" sz="1200" dirty="0"/>
              <a:t>Concurrently, operators can examine the buffered data and save</a:t>
            </a:r>
          </a:p>
          <a:p>
            <a:r>
              <a:rPr lang="en-GB" sz="1200" dirty="0"/>
              <a:t>it entirely or just a specific portion.</a:t>
            </a:r>
          </a:p>
          <a:p>
            <a:endParaRPr lang="en-GB" sz="1200" dirty="0"/>
          </a:p>
          <a:p>
            <a:r>
              <a:rPr lang="en-GB" sz="1200" dirty="0"/>
              <a:t>Compression mode. During compression mode, only processed</a:t>
            </a:r>
          </a:p>
          <a:p>
            <a:r>
              <a:rPr lang="en-GB" sz="1200" dirty="0"/>
              <a:t>data is saved to the disk, while raw camera data is</a:t>
            </a:r>
          </a:p>
          <a:p>
            <a:r>
              <a:rPr lang="en-GB" sz="1200" dirty="0"/>
              <a:t>discarded. Similar to the trigger mode, the data is continuously</a:t>
            </a:r>
          </a:p>
          <a:p>
            <a:r>
              <a:rPr lang="en-GB" sz="1200" dirty="0"/>
              <a:t>written to the ring buffer. The compression application</a:t>
            </a:r>
          </a:p>
          <a:p>
            <a:r>
              <a:rPr lang="en-GB" sz="1200" dirty="0"/>
              <a:t>processes buffer data and writes a reduced data stream directly</a:t>
            </a:r>
          </a:p>
          <a:p>
            <a:r>
              <a:rPr lang="en-GB" sz="1200" dirty="0"/>
              <a:t>to the disk in real-time.</a:t>
            </a:r>
          </a:p>
          <a:p>
            <a:endParaRPr lang="en-GB" sz="1200" dirty="0"/>
          </a:p>
          <a:p>
            <a:r>
              <a:rPr lang="en-GB" sz="1200" dirty="0"/>
              <a:t>Distribution mode. A data-distribution mode will facilitate</a:t>
            </a:r>
          </a:p>
          <a:p>
            <a:r>
              <a:rPr lang="en-GB" sz="1200" dirty="0"/>
              <a:t>our platform’s scalability and ability to handle increased camera</a:t>
            </a:r>
          </a:p>
          <a:p>
            <a:r>
              <a:rPr lang="en-GB" sz="1200" dirty="0"/>
              <a:t>frame rates. In this mode, the ring buffer will be duplicated</a:t>
            </a:r>
          </a:p>
          <a:p>
            <a:r>
              <a:rPr lang="en-GB" sz="1200" dirty="0"/>
              <a:t>across multiple processing computers, each responsible for</a:t>
            </a:r>
          </a:p>
          <a:p>
            <a:r>
              <a:rPr lang="en-GB" sz="1200" dirty="0"/>
              <a:t>various data processing and storage tasks.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D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9113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Simple mode. In simple mode, the camera captures a set</a:t>
            </a:r>
          </a:p>
          <a:p>
            <a:r>
              <a:rPr lang="en-GB" sz="1200" dirty="0"/>
              <a:t>number of frames and stores them in a ring buffer. We expect</a:t>
            </a:r>
          </a:p>
          <a:p>
            <a:r>
              <a:rPr lang="en-GB" sz="1200" dirty="0"/>
              <a:t>the ring buffer to be large enough to contain the entire data set.</a:t>
            </a:r>
          </a:p>
          <a:p>
            <a:r>
              <a:rPr lang="en-GB" sz="1200" dirty="0"/>
              <a:t>The buffered data can be </a:t>
            </a:r>
            <a:r>
              <a:rPr lang="en-GB" sz="1200" dirty="0" err="1"/>
              <a:t>analyzed</a:t>
            </a:r>
            <a:r>
              <a:rPr lang="en-GB" sz="1200" dirty="0"/>
              <a:t> using the provided preview</a:t>
            </a:r>
          </a:p>
          <a:p>
            <a:r>
              <a:rPr lang="en-GB" sz="1200" dirty="0"/>
              <a:t>application, with the option to save or delete it.</a:t>
            </a:r>
          </a:p>
          <a:p>
            <a:endParaRPr lang="en-GB" sz="1200" dirty="0"/>
          </a:p>
          <a:p>
            <a:r>
              <a:rPr lang="en-GB" sz="1200" dirty="0"/>
              <a:t>Trigger mode. The ring buffer is constantly receiving and</a:t>
            </a:r>
          </a:p>
          <a:p>
            <a:r>
              <a:rPr lang="en-GB" sz="1200" dirty="0"/>
              <a:t>storing the acquired data. When the buffer space is full, the</a:t>
            </a:r>
          </a:p>
          <a:p>
            <a:r>
              <a:rPr lang="en-GB" sz="1200" dirty="0"/>
              <a:t>oldest data gets replaced. The process remains ongoing until</a:t>
            </a:r>
          </a:p>
          <a:p>
            <a:r>
              <a:rPr lang="en-GB" sz="1200" dirty="0"/>
              <a:t>a trigger signal is received, signifying the detection of the</a:t>
            </a:r>
          </a:p>
          <a:p>
            <a:r>
              <a:rPr lang="en-GB" sz="1200" dirty="0"/>
              <a:t>relevant data in the buffer. The trigger signal can be generated</a:t>
            </a:r>
          </a:p>
          <a:p>
            <a:r>
              <a:rPr lang="en-GB" sz="1200" dirty="0"/>
              <a:t>either automatically with the help of a pre-trained ML model</a:t>
            </a:r>
          </a:p>
          <a:p>
            <a:r>
              <a:rPr lang="en-GB" sz="1200" dirty="0"/>
              <a:t>or manually through an online monitoring application by the</a:t>
            </a:r>
          </a:p>
          <a:p>
            <a:r>
              <a:rPr lang="en-GB" sz="1200" dirty="0"/>
              <a:t>operator. Upon receiving a signal, the data in the buffer is</a:t>
            </a:r>
          </a:p>
          <a:p>
            <a:r>
              <a:rPr lang="en-GB" sz="1200" dirty="0"/>
              <a:t>saved, while data acquisition continues until the buffer is filled.</a:t>
            </a:r>
          </a:p>
          <a:p>
            <a:r>
              <a:rPr lang="en-GB" sz="1200" dirty="0"/>
              <a:t>Concurrently, operators can examine the buffered data and save</a:t>
            </a:r>
          </a:p>
          <a:p>
            <a:r>
              <a:rPr lang="en-GB" sz="1200" dirty="0"/>
              <a:t>it entirely or just a specific portion.</a:t>
            </a:r>
          </a:p>
          <a:p>
            <a:endParaRPr lang="en-GB" sz="1200" dirty="0"/>
          </a:p>
          <a:p>
            <a:r>
              <a:rPr lang="en-GB" sz="1200" dirty="0"/>
              <a:t>Compression mode. During compression mode, only processed</a:t>
            </a:r>
          </a:p>
          <a:p>
            <a:r>
              <a:rPr lang="en-GB" sz="1200" dirty="0"/>
              <a:t>data is saved to the disk, while raw camera data is</a:t>
            </a:r>
          </a:p>
          <a:p>
            <a:r>
              <a:rPr lang="en-GB" sz="1200" dirty="0"/>
              <a:t>discarded. Similar to the trigger mode, the data is continuously</a:t>
            </a:r>
          </a:p>
          <a:p>
            <a:r>
              <a:rPr lang="en-GB" sz="1200" dirty="0"/>
              <a:t>written to the ring buffer. The compression application</a:t>
            </a:r>
          </a:p>
          <a:p>
            <a:r>
              <a:rPr lang="en-GB" sz="1200" dirty="0"/>
              <a:t>processes buffer data and writes a reduced data stream directly</a:t>
            </a:r>
          </a:p>
          <a:p>
            <a:r>
              <a:rPr lang="en-GB" sz="1200" dirty="0"/>
              <a:t>to the disk in real-time.</a:t>
            </a:r>
          </a:p>
          <a:p>
            <a:endParaRPr lang="en-GB" sz="1200" dirty="0"/>
          </a:p>
          <a:p>
            <a:r>
              <a:rPr lang="en-GB" sz="1200" dirty="0"/>
              <a:t>Distribution mode. A data-distribution mode will facilitate</a:t>
            </a:r>
          </a:p>
          <a:p>
            <a:r>
              <a:rPr lang="en-GB" sz="1200" dirty="0"/>
              <a:t>our platform’s scalability and ability to handle increased camera</a:t>
            </a:r>
          </a:p>
          <a:p>
            <a:r>
              <a:rPr lang="en-GB" sz="1200" dirty="0"/>
              <a:t>frame rates. In this mode, the ring buffer will be duplicated</a:t>
            </a:r>
          </a:p>
          <a:p>
            <a:r>
              <a:rPr lang="en-GB" sz="1200" dirty="0"/>
              <a:t>across multiple processing computers, each responsible for</a:t>
            </a:r>
          </a:p>
          <a:p>
            <a:r>
              <a:rPr lang="en-GB" sz="1200" dirty="0"/>
              <a:t>various data processing and storage tasks.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D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1203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  <a:latin typeface="Helvetica" pitchFamily="2" charset="0"/>
            </a:endParaRPr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085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Simple mode. In simple mode, the camera captures a set</a:t>
            </a:r>
          </a:p>
          <a:p>
            <a:r>
              <a:rPr lang="en-GB" sz="1200" dirty="0"/>
              <a:t>number of frames and stores them in a ring buffer. We expect</a:t>
            </a:r>
          </a:p>
          <a:p>
            <a:r>
              <a:rPr lang="en-GB" sz="1200" dirty="0"/>
              <a:t>the ring buffer to be large enough to contain the entire data set.</a:t>
            </a:r>
          </a:p>
          <a:p>
            <a:r>
              <a:rPr lang="en-GB" sz="1200" dirty="0"/>
              <a:t>The buffered data can be </a:t>
            </a:r>
            <a:r>
              <a:rPr lang="en-GB" sz="1200" dirty="0" err="1"/>
              <a:t>analyzed</a:t>
            </a:r>
            <a:r>
              <a:rPr lang="en-GB" sz="1200" dirty="0"/>
              <a:t> using the provided preview</a:t>
            </a:r>
          </a:p>
          <a:p>
            <a:r>
              <a:rPr lang="en-GB" sz="1200" dirty="0"/>
              <a:t>application, with the option to save or delete it.</a:t>
            </a:r>
          </a:p>
          <a:p>
            <a:endParaRPr lang="en-GB" sz="1200" dirty="0"/>
          </a:p>
          <a:p>
            <a:r>
              <a:rPr lang="en-GB" sz="1200" dirty="0"/>
              <a:t>Trigger mode. The ring buffer is constantly receiving and</a:t>
            </a:r>
          </a:p>
          <a:p>
            <a:r>
              <a:rPr lang="en-GB" sz="1200" dirty="0"/>
              <a:t>storing the acquired data. When the buffer space is full, the</a:t>
            </a:r>
          </a:p>
          <a:p>
            <a:r>
              <a:rPr lang="en-GB" sz="1200" dirty="0"/>
              <a:t>oldest data gets replaced. The process remains ongoing until</a:t>
            </a:r>
          </a:p>
          <a:p>
            <a:r>
              <a:rPr lang="en-GB" sz="1200" dirty="0"/>
              <a:t>a trigger signal is received, signifying the detection of the</a:t>
            </a:r>
          </a:p>
          <a:p>
            <a:r>
              <a:rPr lang="en-GB" sz="1200" dirty="0"/>
              <a:t>relevant data in the buffer. The trigger signal can be generated</a:t>
            </a:r>
          </a:p>
          <a:p>
            <a:r>
              <a:rPr lang="en-GB" sz="1200" dirty="0"/>
              <a:t>either automatically with the help of a pre-trained ML model</a:t>
            </a:r>
          </a:p>
          <a:p>
            <a:r>
              <a:rPr lang="en-GB" sz="1200" dirty="0"/>
              <a:t>or manually through an online monitoring application by the</a:t>
            </a:r>
          </a:p>
          <a:p>
            <a:r>
              <a:rPr lang="en-GB" sz="1200" dirty="0"/>
              <a:t>operator. Upon receiving a signal, the data in the buffer is</a:t>
            </a:r>
          </a:p>
          <a:p>
            <a:r>
              <a:rPr lang="en-GB" sz="1200" dirty="0"/>
              <a:t>saved, while data acquisition continues until the buffer is filled.</a:t>
            </a:r>
          </a:p>
          <a:p>
            <a:r>
              <a:rPr lang="en-GB" sz="1200" dirty="0"/>
              <a:t>Concurrently, operators can examine the buffered data and save</a:t>
            </a:r>
          </a:p>
          <a:p>
            <a:r>
              <a:rPr lang="en-GB" sz="1200" dirty="0"/>
              <a:t>it entirely or just a specific portion.</a:t>
            </a:r>
          </a:p>
          <a:p>
            <a:endParaRPr lang="en-GB" sz="1200" dirty="0"/>
          </a:p>
          <a:p>
            <a:r>
              <a:rPr lang="en-GB" sz="1200" dirty="0"/>
              <a:t>Compression mode. During compression mode, only processed</a:t>
            </a:r>
          </a:p>
          <a:p>
            <a:r>
              <a:rPr lang="en-GB" sz="1200" dirty="0"/>
              <a:t>data is saved to the disk, while raw camera data is</a:t>
            </a:r>
          </a:p>
          <a:p>
            <a:r>
              <a:rPr lang="en-GB" sz="1200" dirty="0"/>
              <a:t>discarded. Similar to the trigger mode, the data is continuously</a:t>
            </a:r>
          </a:p>
          <a:p>
            <a:r>
              <a:rPr lang="en-GB" sz="1200" dirty="0"/>
              <a:t>written to the ring buffer. The compression application</a:t>
            </a:r>
          </a:p>
          <a:p>
            <a:r>
              <a:rPr lang="en-GB" sz="1200" dirty="0"/>
              <a:t>processes buffer data and writes a reduced data stream directly</a:t>
            </a:r>
          </a:p>
          <a:p>
            <a:r>
              <a:rPr lang="en-GB" sz="1200" dirty="0"/>
              <a:t>to the disk in real-time.</a:t>
            </a:r>
          </a:p>
          <a:p>
            <a:endParaRPr lang="en-GB" sz="1200" dirty="0"/>
          </a:p>
          <a:p>
            <a:r>
              <a:rPr lang="en-GB" sz="1200" dirty="0"/>
              <a:t>Distribution mode. A data-distribution mode will facilitate</a:t>
            </a:r>
          </a:p>
          <a:p>
            <a:r>
              <a:rPr lang="en-GB" sz="1200" dirty="0"/>
              <a:t>our platform’s scalability and ability to handle increased camera</a:t>
            </a:r>
          </a:p>
          <a:p>
            <a:r>
              <a:rPr lang="en-GB" sz="1200" dirty="0"/>
              <a:t>frame rates. In this mode, the ring buffer will be duplicated</a:t>
            </a:r>
          </a:p>
          <a:p>
            <a:r>
              <a:rPr lang="en-GB" sz="1200" dirty="0"/>
              <a:t>across multiple processing computers, each responsible for</a:t>
            </a:r>
          </a:p>
          <a:p>
            <a:r>
              <a:rPr lang="en-GB" sz="1200" dirty="0"/>
              <a:t>various data processing and storage tasks.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D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0660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Simple mode. In simple mode, the camera captures a set</a:t>
            </a:r>
          </a:p>
          <a:p>
            <a:r>
              <a:rPr lang="en-GB" sz="1200" dirty="0"/>
              <a:t>number of frames and stores them in a ring buffer. We expect</a:t>
            </a:r>
          </a:p>
          <a:p>
            <a:r>
              <a:rPr lang="en-GB" sz="1200" dirty="0"/>
              <a:t>the ring buffer to be large enough to contain the entire data set.</a:t>
            </a:r>
          </a:p>
          <a:p>
            <a:r>
              <a:rPr lang="en-GB" sz="1200" dirty="0"/>
              <a:t>The buffered data can be </a:t>
            </a:r>
            <a:r>
              <a:rPr lang="en-GB" sz="1200" dirty="0" err="1"/>
              <a:t>analyzed</a:t>
            </a:r>
            <a:r>
              <a:rPr lang="en-GB" sz="1200" dirty="0"/>
              <a:t> using the provided preview</a:t>
            </a:r>
          </a:p>
          <a:p>
            <a:r>
              <a:rPr lang="en-GB" sz="1200" dirty="0"/>
              <a:t>application, with the option to save or delete it.</a:t>
            </a:r>
          </a:p>
          <a:p>
            <a:endParaRPr lang="en-GB" sz="1200" dirty="0"/>
          </a:p>
          <a:p>
            <a:r>
              <a:rPr lang="en-GB" sz="1200" dirty="0"/>
              <a:t>Trigger mode. The ring buffer is constantly receiving and</a:t>
            </a:r>
          </a:p>
          <a:p>
            <a:r>
              <a:rPr lang="en-GB" sz="1200" dirty="0"/>
              <a:t>storing the acquired data. When the buffer space is full, the</a:t>
            </a:r>
          </a:p>
          <a:p>
            <a:r>
              <a:rPr lang="en-GB" sz="1200" dirty="0"/>
              <a:t>oldest data gets replaced. The process remains ongoing until</a:t>
            </a:r>
          </a:p>
          <a:p>
            <a:r>
              <a:rPr lang="en-GB" sz="1200" dirty="0"/>
              <a:t>a trigger signal is received, signifying the detection of the</a:t>
            </a:r>
          </a:p>
          <a:p>
            <a:r>
              <a:rPr lang="en-GB" sz="1200" dirty="0"/>
              <a:t>relevant data in the buffer. The trigger signal can be generated</a:t>
            </a:r>
          </a:p>
          <a:p>
            <a:r>
              <a:rPr lang="en-GB" sz="1200" dirty="0"/>
              <a:t>either automatically with the help of a pre-trained ML model</a:t>
            </a:r>
          </a:p>
          <a:p>
            <a:r>
              <a:rPr lang="en-GB" sz="1200" dirty="0"/>
              <a:t>or manually through an online monitoring application by the</a:t>
            </a:r>
          </a:p>
          <a:p>
            <a:r>
              <a:rPr lang="en-GB" sz="1200" dirty="0"/>
              <a:t>operator. Upon receiving a signal, the data in the buffer is</a:t>
            </a:r>
          </a:p>
          <a:p>
            <a:r>
              <a:rPr lang="en-GB" sz="1200" dirty="0"/>
              <a:t>saved, while data acquisition continues until the buffer is filled.</a:t>
            </a:r>
          </a:p>
          <a:p>
            <a:r>
              <a:rPr lang="en-GB" sz="1200" dirty="0"/>
              <a:t>Concurrently, operators can examine the buffered data and save</a:t>
            </a:r>
          </a:p>
          <a:p>
            <a:r>
              <a:rPr lang="en-GB" sz="1200" dirty="0"/>
              <a:t>it entirely or just a specific portion.</a:t>
            </a:r>
          </a:p>
          <a:p>
            <a:endParaRPr lang="en-GB" sz="1200" dirty="0"/>
          </a:p>
          <a:p>
            <a:r>
              <a:rPr lang="en-GB" sz="1200" dirty="0"/>
              <a:t>Compression mode. During compression mode, only processed</a:t>
            </a:r>
          </a:p>
          <a:p>
            <a:r>
              <a:rPr lang="en-GB" sz="1200" dirty="0"/>
              <a:t>data is saved to the disk, while raw camera data is</a:t>
            </a:r>
          </a:p>
          <a:p>
            <a:r>
              <a:rPr lang="en-GB" sz="1200" dirty="0"/>
              <a:t>discarded. Similar to the trigger mode, the data is continuously</a:t>
            </a:r>
          </a:p>
          <a:p>
            <a:r>
              <a:rPr lang="en-GB" sz="1200" dirty="0"/>
              <a:t>written to the ring buffer. The compression application</a:t>
            </a:r>
          </a:p>
          <a:p>
            <a:r>
              <a:rPr lang="en-GB" sz="1200" dirty="0"/>
              <a:t>processes buffer data and writes a reduced data stream directly</a:t>
            </a:r>
          </a:p>
          <a:p>
            <a:r>
              <a:rPr lang="en-GB" sz="1200" dirty="0"/>
              <a:t>to the disk in real-time.</a:t>
            </a:r>
          </a:p>
          <a:p>
            <a:endParaRPr lang="en-GB" sz="1200" dirty="0"/>
          </a:p>
          <a:p>
            <a:r>
              <a:rPr lang="en-GB" sz="1200" dirty="0"/>
              <a:t>Distribution mode. A data-distribution mode will facilitate</a:t>
            </a:r>
          </a:p>
          <a:p>
            <a:r>
              <a:rPr lang="en-GB" sz="1200" dirty="0"/>
              <a:t>our platform’s scalability and ability to handle increased camera</a:t>
            </a:r>
          </a:p>
          <a:p>
            <a:r>
              <a:rPr lang="en-GB" sz="1200" dirty="0"/>
              <a:t>frame rates. In this mode, the ring buffer will be duplicated</a:t>
            </a:r>
          </a:p>
          <a:p>
            <a:r>
              <a:rPr lang="en-GB" sz="1200" dirty="0"/>
              <a:t>across multiple processing computers, each responsible for</a:t>
            </a:r>
          </a:p>
          <a:p>
            <a:r>
              <a:rPr lang="en-GB" sz="1200" dirty="0"/>
              <a:t>various data processing and storage tasks.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D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681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>
                <a:effectLst/>
                <a:latin typeface="Helvetica" pitchFamily="2" charset="0"/>
              </a:rPr>
              <a:t>Fig. 1 A: A liquid splash drawn by Worthington using spark illumination. B: High-speed photography of the milk drop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coronet by Harold Edgerton, the inventor of the electronic flash stroboscope (1936). The milk drop hits a thin layer of fluid,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spreads and creates a corona which breaks up due to surface tension [28]. C: A Splash of Red: a 2-mm droplet of red dye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impacting on a thin layer of milk. High-speed photography reveals crown formation with tips of entrained milk covering the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rim of the coronet. Jets extend from the tips, breaking up the white satellite droplets with a splash of red (movie online).</a:t>
            </a:r>
          </a:p>
          <a:p>
            <a:endParaRPr lang="en-GB" i="1" dirty="0">
              <a:effectLst/>
              <a:latin typeface="Helvetica" pitchFamily="2" charset="0"/>
            </a:endParaRPr>
          </a:p>
          <a:p>
            <a:pPr marL="0" marR="0" lvl="0" indent="0" algn="l" defTabSz="914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CCD (Charge-Coupled Device) and CMOS (Complementary Metal-Oxide-Semiconductor) systems deliver an upper frame rate near 5000 fps</a:t>
            </a:r>
          </a:p>
          <a:p>
            <a:endParaRPr lang="en-GB" dirty="0">
              <a:effectLst/>
              <a:latin typeface="Helvetica" pitchFamily="2" charset="0"/>
            </a:endParaRPr>
          </a:p>
          <a:p>
            <a:endParaRPr lang="en-GB" dirty="0">
              <a:effectLst/>
              <a:latin typeface="Helvetica" pitchFamily="2" charset="0"/>
            </a:endParaRPr>
          </a:p>
          <a:p>
            <a:r>
              <a:rPr lang="en-GB" sz="1200" dirty="0"/>
              <a:t>store-first-</a:t>
            </a:r>
            <a:r>
              <a:rPr lang="en-GB" sz="1200" dirty="0" err="1"/>
              <a:t>analyze</a:t>
            </a:r>
            <a:r>
              <a:rPr lang="en-GB" sz="1200" dirty="0"/>
              <a:t>-later approach, where memory</a:t>
            </a:r>
          </a:p>
          <a:p>
            <a:r>
              <a:rPr lang="en-GB" sz="1200" dirty="0"/>
              <a:t>copies quickly exhaust available memory bandwidth and</a:t>
            </a:r>
          </a:p>
          <a:p>
            <a:r>
              <a:rPr lang="en-GB" sz="1200" dirty="0"/>
              <a:t>become performance bottlenecks.</a:t>
            </a:r>
          </a:p>
          <a:p>
            <a:endParaRPr lang="en-GB" dirty="0">
              <a:effectLst/>
              <a:latin typeface="Helvetica" pitchFamily="2" charset="0"/>
            </a:endParaRPr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6283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>
                <a:effectLst/>
                <a:latin typeface="Helvetica" pitchFamily="2" charset="0"/>
              </a:rPr>
              <a:t>Fig. 1 A: A liquid splash drawn by Worthington using spark illumination. B: High-speed photography of the milk drop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coronet by Harold Edgerton, the inventor of the electronic flash stroboscope (1936). The milk drop hits a thin layer of fluid,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spreads and creates a corona which breaks up due to surface tension [28]. C: A Splash of Red: a 2-mm droplet of red dye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impacting on a thin layer of milk. High-speed photography reveals crown formation with tips of entrained milk covering the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rim of the coronet. Jets extend from the tips, breaking up the white satellite droplets with a splash of red (movie online).</a:t>
            </a:r>
          </a:p>
          <a:p>
            <a:endParaRPr lang="en-GB" i="1" dirty="0">
              <a:effectLst/>
              <a:latin typeface="Helvetica" pitchFamily="2" charset="0"/>
            </a:endParaRPr>
          </a:p>
          <a:p>
            <a:pPr marL="0" marR="0" lvl="0" indent="0" algn="l" defTabSz="914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CCD (Charge-Coupled Device) and CMOS (Complementary Metal-Oxide-Semiconductor) systems deliver an upper frame rate near 5000 fps</a:t>
            </a:r>
          </a:p>
          <a:p>
            <a:endParaRPr lang="en-GB" dirty="0">
              <a:effectLst/>
              <a:latin typeface="Helvetica" pitchFamily="2" charset="0"/>
            </a:endParaRPr>
          </a:p>
          <a:p>
            <a:endParaRPr lang="en-GB" dirty="0">
              <a:effectLst/>
              <a:latin typeface="Helvetica" pitchFamily="2" charset="0"/>
            </a:endParaRPr>
          </a:p>
          <a:p>
            <a:r>
              <a:rPr lang="en-GB" sz="1200" dirty="0"/>
              <a:t>store-first-</a:t>
            </a:r>
            <a:r>
              <a:rPr lang="en-GB" sz="1200" dirty="0" err="1"/>
              <a:t>analyze</a:t>
            </a:r>
            <a:r>
              <a:rPr lang="en-GB" sz="1200" dirty="0"/>
              <a:t>-later approach, where memory</a:t>
            </a:r>
          </a:p>
          <a:p>
            <a:r>
              <a:rPr lang="en-GB" sz="1200" dirty="0"/>
              <a:t>copies quickly exhaust available memory bandwidth and</a:t>
            </a:r>
          </a:p>
          <a:p>
            <a:r>
              <a:rPr lang="en-GB" sz="1200" dirty="0"/>
              <a:t>become performance bottlenecks.</a:t>
            </a:r>
          </a:p>
          <a:p>
            <a:endParaRPr lang="en-GB" dirty="0">
              <a:effectLst/>
              <a:latin typeface="Helvetica" pitchFamily="2" charset="0"/>
            </a:endParaRPr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8707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Simple mode. In simple mode, the camera captures a set</a:t>
            </a:r>
          </a:p>
          <a:p>
            <a:r>
              <a:rPr lang="en-GB" sz="1200" dirty="0"/>
              <a:t>number of frames and stores them in a ring buffer. We expect</a:t>
            </a:r>
          </a:p>
          <a:p>
            <a:r>
              <a:rPr lang="en-GB" sz="1200" dirty="0"/>
              <a:t>the ring buffer to be large enough to contain the entire data set.</a:t>
            </a:r>
          </a:p>
          <a:p>
            <a:r>
              <a:rPr lang="en-GB" sz="1200" dirty="0"/>
              <a:t>The buffered data can be </a:t>
            </a:r>
            <a:r>
              <a:rPr lang="en-GB" sz="1200" dirty="0" err="1"/>
              <a:t>analyzed</a:t>
            </a:r>
            <a:r>
              <a:rPr lang="en-GB" sz="1200" dirty="0"/>
              <a:t> using the provided preview</a:t>
            </a:r>
          </a:p>
          <a:p>
            <a:r>
              <a:rPr lang="en-GB" sz="1200" dirty="0"/>
              <a:t>application, with the option to save or delete it.</a:t>
            </a:r>
          </a:p>
          <a:p>
            <a:endParaRPr lang="en-GB" sz="1200" dirty="0"/>
          </a:p>
          <a:p>
            <a:r>
              <a:rPr lang="en-GB" sz="1200" dirty="0"/>
              <a:t>Trigger mode. The ring buffer is constantly receiving and</a:t>
            </a:r>
          </a:p>
          <a:p>
            <a:r>
              <a:rPr lang="en-GB" sz="1200" dirty="0"/>
              <a:t>storing the acquired data. When the buffer space is full, the</a:t>
            </a:r>
          </a:p>
          <a:p>
            <a:r>
              <a:rPr lang="en-GB" sz="1200" dirty="0"/>
              <a:t>oldest data gets replaced. The process remains ongoing until</a:t>
            </a:r>
          </a:p>
          <a:p>
            <a:r>
              <a:rPr lang="en-GB" sz="1200" dirty="0"/>
              <a:t>a trigger signal is received, signifying the detection of the</a:t>
            </a:r>
          </a:p>
          <a:p>
            <a:r>
              <a:rPr lang="en-GB" sz="1200" dirty="0"/>
              <a:t>relevant data in the buffer. The trigger signal can be generated</a:t>
            </a:r>
          </a:p>
          <a:p>
            <a:r>
              <a:rPr lang="en-GB" sz="1200" dirty="0"/>
              <a:t>either automatically with the help of a pre-trained ML model</a:t>
            </a:r>
          </a:p>
          <a:p>
            <a:r>
              <a:rPr lang="en-GB" sz="1200" dirty="0"/>
              <a:t>or manually through an online monitoring application by the</a:t>
            </a:r>
          </a:p>
          <a:p>
            <a:r>
              <a:rPr lang="en-GB" sz="1200" dirty="0"/>
              <a:t>operator. Upon receiving a signal, the data in the buffer is</a:t>
            </a:r>
          </a:p>
          <a:p>
            <a:r>
              <a:rPr lang="en-GB" sz="1200" dirty="0"/>
              <a:t>saved, while data acquisition continues until the buffer is filled.</a:t>
            </a:r>
          </a:p>
          <a:p>
            <a:r>
              <a:rPr lang="en-GB" sz="1200" dirty="0"/>
              <a:t>Concurrently, operators can examine the buffered data and save</a:t>
            </a:r>
          </a:p>
          <a:p>
            <a:r>
              <a:rPr lang="en-GB" sz="1200" dirty="0"/>
              <a:t>it entirely or just a specific portion.</a:t>
            </a:r>
          </a:p>
          <a:p>
            <a:endParaRPr lang="en-GB" sz="1200" dirty="0"/>
          </a:p>
          <a:p>
            <a:r>
              <a:rPr lang="en-GB" sz="1200" dirty="0"/>
              <a:t>Compression mode. During compression mode, only processed</a:t>
            </a:r>
          </a:p>
          <a:p>
            <a:r>
              <a:rPr lang="en-GB" sz="1200" dirty="0"/>
              <a:t>data is saved to the disk, while raw camera data is</a:t>
            </a:r>
          </a:p>
          <a:p>
            <a:r>
              <a:rPr lang="en-GB" sz="1200" dirty="0"/>
              <a:t>discarded. Similar to the trigger mode, the data is continuously</a:t>
            </a:r>
          </a:p>
          <a:p>
            <a:r>
              <a:rPr lang="en-GB" sz="1200" dirty="0"/>
              <a:t>written to the ring buffer. The compression application</a:t>
            </a:r>
          </a:p>
          <a:p>
            <a:r>
              <a:rPr lang="en-GB" sz="1200" dirty="0"/>
              <a:t>processes buffer data and writes a reduced data stream directly</a:t>
            </a:r>
          </a:p>
          <a:p>
            <a:r>
              <a:rPr lang="en-GB" sz="1200" dirty="0"/>
              <a:t>to the disk in real-time.</a:t>
            </a:r>
          </a:p>
          <a:p>
            <a:endParaRPr lang="en-GB" sz="1200" dirty="0"/>
          </a:p>
          <a:p>
            <a:r>
              <a:rPr lang="en-GB" sz="1200" dirty="0"/>
              <a:t>Distribution mode. A data-distribution mode will facilitate</a:t>
            </a:r>
          </a:p>
          <a:p>
            <a:r>
              <a:rPr lang="en-GB" sz="1200" dirty="0"/>
              <a:t>our platform’s scalability and ability to handle increased camera</a:t>
            </a:r>
          </a:p>
          <a:p>
            <a:r>
              <a:rPr lang="en-GB" sz="1200" dirty="0"/>
              <a:t>frame rates. In this mode, the ring buffer will be duplicated</a:t>
            </a:r>
          </a:p>
          <a:p>
            <a:r>
              <a:rPr lang="en-GB" sz="1200" dirty="0"/>
              <a:t>across multiple processing computers, each responsible for</a:t>
            </a:r>
          </a:p>
          <a:p>
            <a:r>
              <a:rPr lang="en-GB" sz="1200" dirty="0"/>
              <a:t>various data processing and storage tasks.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D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9599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Simple mode. In simple mode, the camera captures a set</a:t>
            </a:r>
          </a:p>
          <a:p>
            <a:r>
              <a:rPr lang="en-GB" sz="1200" dirty="0"/>
              <a:t>number of frames and stores them in a ring buffer. We expect</a:t>
            </a:r>
          </a:p>
          <a:p>
            <a:r>
              <a:rPr lang="en-GB" sz="1200" dirty="0"/>
              <a:t>the ring buffer to be large enough to contain the entire data set.</a:t>
            </a:r>
          </a:p>
          <a:p>
            <a:r>
              <a:rPr lang="en-GB" sz="1200" dirty="0"/>
              <a:t>The buffered data can be </a:t>
            </a:r>
            <a:r>
              <a:rPr lang="en-GB" sz="1200" dirty="0" err="1"/>
              <a:t>analyzed</a:t>
            </a:r>
            <a:r>
              <a:rPr lang="en-GB" sz="1200" dirty="0"/>
              <a:t> using the provided preview</a:t>
            </a:r>
          </a:p>
          <a:p>
            <a:r>
              <a:rPr lang="en-GB" sz="1200" dirty="0"/>
              <a:t>application, with the option to save or delete it.</a:t>
            </a:r>
          </a:p>
          <a:p>
            <a:endParaRPr lang="en-GB" sz="1200" dirty="0"/>
          </a:p>
          <a:p>
            <a:r>
              <a:rPr lang="en-GB" sz="1200" dirty="0"/>
              <a:t>Trigger mode. The ring buffer is constantly receiving and</a:t>
            </a:r>
          </a:p>
          <a:p>
            <a:r>
              <a:rPr lang="en-GB" sz="1200" dirty="0"/>
              <a:t>storing the acquired data. When the buffer space is full, the</a:t>
            </a:r>
          </a:p>
          <a:p>
            <a:r>
              <a:rPr lang="en-GB" sz="1200" dirty="0"/>
              <a:t>oldest data gets replaced. The process remains ongoing until</a:t>
            </a:r>
          </a:p>
          <a:p>
            <a:r>
              <a:rPr lang="en-GB" sz="1200" dirty="0"/>
              <a:t>a trigger signal is received, signifying the detection of the</a:t>
            </a:r>
          </a:p>
          <a:p>
            <a:r>
              <a:rPr lang="en-GB" sz="1200" dirty="0"/>
              <a:t>relevant data in the buffer. The trigger signal can be generated</a:t>
            </a:r>
          </a:p>
          <a:p>
            <a:r>
              <a:rPr lang="en-GB" sz="1200" dirty="0"/>
              <a:t>either automatically with the help of a pre-trained ML model</a:t>
            </a:r>
          </a:p>
          <a:p>
            <a:r>
              <a:rPr lang="en-GB" sz="1200" dirty="0"/>
              <a:t>or manually through an online monitoring application by the</a:t>
            </a:r>
          </a:p>
          <a:p>
            <a:r>
              <a:rPr lang="en-GB" sz="1200" dirty="0"/>
              <a:t>operator. Upon receiving a signal, the data in the buffer is</a:t>
            </a:r>
          </a:p>
          <a:p>
            <a:r>
              <a:rPr lang="en-GB" sz="1200" dirty="0"/>
              <a:t>saved, while data acquisition continues until the buffer is filled.</a:t>
            </a:r>
          </a:p>
          <a:p>
            <a:r>
              <a:rPr lang="en-GB" sz="1200" dirty="0"/>
              <a:t>Concurrently, operators can examine the buffered data and save</a:t>
            </a:r>
          </a:p>
          <a:p>
            <a:r>
              <a:rPr lang="en-GB" sz="1200" dirty="0"/>
              <a:t>it entirely or just a specific portion.</a:t>
            </a:r>
          </a:p>
          <a:p>
            <a:endParaRPr lang="en-GB" sz="1200" dirty="0"/>
          </a:p>
          <a:p>
            <a:r>
              <a:rPr lang="en-GB" sz="1200" dirty="0"/>
              <a:t>Compression mode. During compression mode, only processed</a:t>
            </a:r>
          </a:p>
          <a:p>
            <a:r>
              <a:rPr lang="en-GB" sz="1200" dirty="0"/>
              <a:t>data is saved to the disk, while raw camera data is</a:t>
            </a:r>
          </a:p>
          <a:p>
            <a:r>
              <a:rPr lang="en-GB" sz="1200" dirty="0"/>
              <a:t>discarded. Similar to the trigger mode, the data is continuously</a:t>
            </a:r>
          </a:p>
          <a:p>
            <a:r>
              <a:rPr lang="en-GB" sz="1200" dirty="0"/>
              <a:t>written to the ring buffer. The compression application</a:t>
            </a:r>
          </a:p>
          <a:p>
            <a:r>
              <a:rPr lang="en-GB" sz="1200" dirty="0"/>
              <a:t>processes buffer data and writes a reduced data stream directly</a:t>
            </a:r>
          </a:p>
          <a:p>
            <a:r>
              <a:rPr lang="en-GB" sz="1200" dirty="0"/>
              <a:t>to the disk in real-time.</a:t>
            </a:r>
          </a:p>
          <a:p>
            <a:endParaRPr lang="en-GB" sz="1200" dirty="0"/>
          </a:p>
          <a:p>
            <a:r>
              <a:rPr lang="en-GB" sz="1200" dirty="0"/>
              <a:t>Distribution mode. A data-distribution mode will facilitate</a:t>
            </a:r>
          </a:p>
          <a:p>
            <a:r>
              <a:rPr lang="en-GB" sz="1200" dirty="0"/>
              <a:t>our platform’s scalability and ability to handle increased camera</a:t>
            </a:r>
          </a:p>
          <a:p>
            <a:r>
              <a:rPr lang="en-GB" sz="1200" dirty="0"/>
              <a:t>frame rates. In this mode, the ring buffer will be duplicated</a:t>
            </a:r>
          </a:p>
          <a:p>
            <a:r>
              <a:rPr lang="en-GB" sz="1200" dirty="0"/>
              <a:t>across multiple processing computers, each responsible for</a:t>
            </a:r>
          </a:p>
          <a:p>
            <a:r>
              <a:rPr lang="en-GB" sz="1200" dirty="0"/>
              <a:t>various data processing and storage tasks.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D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40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Simple mode. In simple mode, the camera captures a set</a:t>
            </a:r>
          </a:p>
          <a:p>
            <a:r>
              <a:rPr lang="en-GB" sz="1200" dirty="0"/>
              <a:t>number of frames and stores them in a ring buffer. We expect</a:t>
            </a:r>
          </a:p>
          <a:p>
            <a:r>
              <a:rPr lang="en-GB" sz="1200" dirty="0"/>
              <a:t>the ring buffer to be large enough to contain the entire data set.</a:t>
            </a:r>
          </a:p>
          <a:p>
            <a:r>
              <a:rPr lang="en-GB" sz="1200" dirty="0"/>
              <a:t>The buffered data can be </a:t>
            </a:r>
            <a:r>
              <a:rPr lang="en-GB" sz="1200" dirty="0" err="1"/>
              <a:t>analyzed</a:t>
            </a:r>
            <a:r>
              <a:rPr lang="en-GB" sz="1200" dirty="0"/>
              <a:t> using the provided preview</a:t>
            </a:r>
          </a:p>
          <a:p>
            <a:r>
              <a:rPr lang="en-GB" sz="1200" dirty="0"/>
              <a:t>application, with the option to save or delete it.</a:t>
            </a:r>
          </a:p>
          <a:p>
            <a:endParaRPr lang="en-GB" sz="1200" dirty="0"/>
          </a:p>
          <a:p>
            <a:r>
              <a:rPr lang="en-GB" sz="1200" dirty="0"/>
              <a:t>Trigger mode. The ring buffer is constantly receiving and</a:t>
            </a:r>
          </a:p>
          <a:p>
            <a:r>
              <a:rPr lang="en-GB" sz="1200" dirty="0"/>
              <a:t>storing the acquired data. When the buffer space is full, the</a:t>
            </a:r>
          </a:p>
          <a:p>
            <a:r>
              <a:rPr lang="en-GB" sz="1200" dirty="0"/>
              <a:t>oldest data gets replaced. The process remains ongoing until</a:t>
            </a:r>
          </a:p>
          <a:p>
            <a:r>
              <a:rPr lang="en-GB" sz="1200" dirty="0"/>
              <a:t>a trigger signal is received, signifying the detection of the</a:t>
            </a:r>
          </a:p>
          <a:p>
            <a:r>
              <a:rPr lang="en-GB" sz="1200" dirty="0"/>
              <a:t>relevant data in the buffer. The trigger signal can be generated</a:t>
            </a:r>
          </a:p>
          <a:p>
            <a:r>
              <a:rPr lang="en-GB" sz="1200" dirty="0"/>
              <a:t>either automatically with the help of a pre-trained ML model</a:t>
            </a:r>
          </a:p>
          <a:p>
            <a:r>
              <a:rPr lang="en-GB" sz="1200" dirty="0"/>
              <a:t>or manually through an online monitoring application by the</a:t>
            </a:r>
          </a:p>
          <a:p>
            <a:r>
              <a:rPr lang="en-GB" sz="1200" dirty="0"/>
              <a:t>operator. Upon receiving a signal, the data in the buffer is</a:t>
            </a:r>
          </a:p>
          <a:p>
            <a:r>
              <a:rPr lang="en-GB" sz="1200" dirty="0"/>
              <a:t>saved, while data acquisition continues until the buffer is filled.</a:t>
            </a:r>
          </a:p>
          <a:p>
            <a:r>
              <a:rPr lang="en-GB" sz="1200" dirty="0"/>
              <a:t>Concurrently, operators can examine the buffered data and save</a:t>
            </a:r>
          </a:p>
          <a:p>
            <a:r>
              <a:rPr lang="en-GB" sz="1200" dirty="0"/>
              <a:t>it entirely or just a specific portion.</a:t>
            </a:r>
          </a:p>
          <a:p>
            <a:endParaRPr lang="en-GB" sz="1200" dirty="0"/>
          </a:p>
          <a:p>
            <a:r>
              <a:rPr lang="en-GB" sz="1200" dirty="0"/>
              <a:t>Compression mode. During compression mode, only processed</a:t>
            </a:r>
          </a:p>
          <a:p>
            <a:r>
              <a:rPr lang="en-GB" sz="1200" dirty="0"/>
              <a:t>data is saved to the disk, while raw camera data is</a:t>
            </a:r>
          </a:p>
          <a:p>
            <a:r>
              <a:rPr lang="en-GB" sz="1200" dirty="0"/>
              <a:t>discarded. Similar to the trigger mode, the data is continuously</a:t>
            </a:r>
          </a:p>
          <a:p>
            <a:r>
              <a:rPr lang="en-GB" sz="1200" dirty="0"/>
              <a:t>written to the ring buffer. The compression application</a:t>
            </a:r>
          </a:p>
          <a:p>
            <a:r>
              <a:rPr lang="en-GB" sz="1200" dirty="0"/>
              <a:t>processes buffer data and writes a reduced data stream directly</a:t>
            </a:r>
          </a:p>
          <a:p>
            <a:r>
              <a:rPr lang="en-GB" sz="1200" dirty="0"/>
              <a:t>to the disk in real-time.</a:t>
            </a:r>
          </a:p>
          <a:p>
            <a:endParaRPr lang="en-GB" sz="1200" dirty="0"/>
          </a:p>
          <a:p>
            <a:r>
              <a:rPr lang="en-GB" sz="1200" dirty="0"/>
              <a:t>Distribution mode. A data-distribution mode will facilitate</a:t>
            </a:r>
          </a:p>
          <a:p>
            <a:r>
              <a:rPr lang="en-GB" sz="1200" dirty="0"/>
              <a:t>our platform’s scalability and ability to handle increased camera</a:t>
            </a:r>
          </a:p>
          <a:p>
            <a:r>
              <a:rPr lang="en-GB" sz="1200" dirty="0"/>
              <a:t>frame rates. In this mode, the ring buffer will be duplicated</a:t>
            </a:r>
          </a:p>
          <a:p>
            <a:r>
              <a:rPr lang="en-GB" sz="1200" dirty="0"/>
              <a:t>across multiple processing computers, each responsible for</a:t>
            </a:r>
          </a:p>
          <a:p>
            <a:r>
              <a:rPr lang="en-GB" sz="1200" dirty="0"/>
              <a:t>various data processing and storage tasks.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D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F729A-0AF0-4995-B32B-9504BC68960C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7990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24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3671066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6">
            <a:extLst>
              <a:ext uri="{FF2B5EF4-FFF2-40B4-BE49-F238E27FC236}">
                <a16:creationId xmlns:a16="http://schemas.microsoft.com/office/drawing/2014/main" id="{34CE5320-35BE-2940-A98A-E8624493D0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9757"/>
          <a:stretch/>
        </p:blipFill>
        <p:spPr>
          <a:xfrm>
            <a:off x="-1" y="1770680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</p:spTree>
    <p:extLst>
      <p:ext uri="{BB962C8B-B14F-4D97-AF65-F5344CB8AC3E}">
        <p14:creationId xmlns:p14="http://schemas.microsoft.com/office/powerpoint/2010/main" val="1290150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164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272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</a:t>
            </a:r>
          </a:p>
          <a:p>
            <a:pPr lvl="3"/>
            <a:endParaRPr lang="en-US" alt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020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436743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6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369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74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platzhalter 3">
            <a:extLst>
              <a:ext uri="{FF2B5EF4-FFF2-40B4-BE49-F238E27FC236}">
                <a16:creationId xmlns:a16="http://schemas.microsoft.com/office/drawing/2014/main" id="{352817DA-0A74-AE46-BBA5-4ADB5D4F88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79" b="31679"/>
          <a:stretch/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76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platzhalter 3">
            <a:extLst>
              <a:ext uri="{FF2B5EF4-FFF2-40B4-BE49-F238E27FC236}">
                <a16:creationId xmlns:a16="http://schemas.microsoft.com/office/drawing/2014/main" id="{E8F0924D-5395-FD43-B8E8-D373CC7CDB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1" b="18811"/>
          <a:stretch>
            <a:fillRect/>
          </a:stretch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688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 noProof="0"/>
              <a:t>December 17, 2023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448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888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382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582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936889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36770718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6">
            <a:extLst>
              <a:ext uri="{FF2B5EF4-FFF2-40B4-BE49-F238E27FC236}">
                <a16:creationId xmlns:a16="http://schemas.microsoft.com/office/drawing/2014/main" id="{DA42B4DC-7C82-BE42-8B43-98733C90CC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21796"/>
          <a:stretch/>
        </p:blipFill>
        <p:spPr>
          <a:xfrm>
            <a:off x="1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248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1247287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6">
            <a:extLst>
              <a:ext uri="{FF2B5EF4-FFF2-40B4-BE49-F238E27FC236}">
                <a16:creationId xmlns:a16="http://schemas.microsoft.com/office/drawing/2014/main" id="{E69B8DE6-021B-7F4B-B1A0-828F13A9BD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9757"/>
          <a:stretch/>
        </p:blipFill>
        <p:spPr>
          <a:xfrm>
            <a:off x="-1" y="1770680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</p:spTree>
    <p:extLst>
      <p:ext uri="{BB962C8B-B14F-4D97-AF65-F5344CB8AC3E}">
        <p14:creationId xmlns:p14="http://schemas.microsoft.com/office/powerpoint/2010/main" val="22077897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16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 noProof="0" dirty="0"/>
              <a:t>April 24, 2024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3952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19274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9393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39125802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6300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867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99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platzhalter 3">
            <a:extLst>
              <a:ext uri="{FF2B5EF4-FFF2-40B4-BE49-F238E27FC236}">
                <a16:creationId xmlns:a16="http://schemas.microsoft.com/office/drawing/2014/main" id="{EBDFCD1D-3B9E-AD48-9904-77642DDBEA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16" b="31616"/>
          <a:stretch/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243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 noProof="0"/>
              <a:t>December 17, 2023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1262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7540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81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860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257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6566610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780322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6">
            <a:extLst>
              <a:ext uri="{FF2B5EF4-FFF2-40B4-BE49-F238E27FC236}">
                <a16:creationId xmlns:a16="http://schemas.microsoft.com/office/drawing/2014/main" id="{21E5EB97-EF72-C743-B225-36D9314C25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0" r="1557" b="20197"/>
          <a:stretch/>
        </p:blipFill>
        <p:spPr>
          <a:xfrm>
            <a:off x="1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5926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24689504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6">
            <a:extLst>
              <a:ext uri="{FF2B5EF4-FFF2-40B4-BE49-F238E27FC236}">
                <a16:creationId xmlns:a16="http://schemas.microsoft.com/office/drawing/2014/main" id="{C4C0195D-65D3-B64E-9505-9813519B34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0" r="1557" b="18261"/>
          <a:stretch/>
        </p:blipFill>
        <p:spPr>
          <a:xfrm>
            <a:off x="1" y="1771495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89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2740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3715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0893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856760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1139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3673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02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445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947471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96995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6">
            <a:extLst>
              <a:ext uri="{FF2B5EF4-FFF2-40B4-BE49-F238E27FC236}">
                <a16:creationId xmlns:a16="http://schemas.microsoft.com/office/drawing/2014/main" id="{AD469279-E5C8-404C-94A7-9CE4F8C2FF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21796"/>
          <a:stretch/>
        </p:blipFill>
        <p:spPr>
          <a:xfrm>
            <a:off x="0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r>
              <a:rPr lang="de-DE"/>
              <a:t>December 17,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4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April 24, 2024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2267108" y="6329811"/>
            <a:ext cx="4908393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Nicholas Tan Jerome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200" dirty="0"/>
              <a:t>Institute for Data Processing and Electronics</a:t>
            </a:r>
          </a:p>
        </p:txBody>
      </p:sp>
    </p:spTree>
    <p:extLst>
      <p:ext uri="{BB962C8B-B14F-4D97-AF65-F5344CB8AC3E}">
        <p14:creationId xmlns:p14="http://schemas.microsoft.com/office/powerpoint/2010/main" val="350334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0" r:id="rId2"/>
    <p:sldLayoutId id="2147483675" r:id="rId3"/>
    <p:sldLayoutId id="2147483677" r:id="rId4"/>
    <p:sldLayoutId id="2147483687" r:id="rId5"/>
    <p:sldLayoutId id="2147483678" r:id="rId6"/>
    <p:sldLayoutId id="2147483686" r:id="rId7"/>
    <p:sldLayoutId id="2147483688" r:id="rId8"/>
    <p:sldLayoutId id="2147483691" r:id="rId9"/>
    <p:sldLayoutId id="2147483689" r:id="rId10"/>
    <p:sldLayoutId id="2147483692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993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December 17, 2023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2267108" y="6329811"/>
            <a:ext cx="4908393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Prof. Maria Mustermann - Title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200" dirty="0"/>
              <a:t>Name of Division, Institute, Business Unit</a:t>
            </a:r>
          </a:p>
        </p:txBody>
      </p:sp>
    </p:spTree>
    <p:extLst>
      <p:ext uri="{BB962C8B-B14F-4D97-AF65-F5344CB8AC3E}">
        <p14:creationId xmlns:p14="http://schemas.microsoft.com/office/powerpoint/2010/main" val="136758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993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December 17, 2023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2267108" y="6329811"/>
            <a:ext cx="4908393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Prof. Maria Mustermann - Title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200"/>
              <a:t>Name of Division, Institute, Business Unit</a:t>
            </a:r>
            <a:endParaRPr lang="en-US" altLang="de-DE" sz="1200" dirty="0"/>
          </a:p>
        </p:txBody>
      </p:sp>
    </p:spTree>
    <p:extLst>
      <p:ext uri="{BB962C8B-B14F-4D97-AF65-F5344CB8AC3E}">
        <p14:creationId xmlns:p14="http://schemas.microsoft.com/office/powerpoint/2010/main" val="424021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8.png"/><Relationship Id="rId5" Type="http://schemas.openxmlformats.org/officeDocument/2006/relationships/hyperlink" Target="https://github.com/kit-ipe/bora/tree/master/misc/rtsp_streaming" TargetMode="External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gif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s://github.com/kit-ipe/bora" TargetMode="External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F1249E-9A3D-260A-6364-B24C88D03D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/>
          <a:p>
            <a:r>
              <a:rPr lang="en-GB" sz="2600" dirty="0">
                <a:effectLst/>
              </a:rPr>
              <a:t>Enhancing Real-time Data Monitoring Display </a:t>
            </a:r>
          </a:p>
          <a:p>
            <a:r>
              <a:rPr lang="en-GB" sz="2600" dirty="0">
                <a:effectLst/>
              </a:rPr>
              <a:t>through Video Streaming Technology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E69F7D1-F638-1E42-4B01-0EE85AFDF1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/>
          <a:p>
            <a:endParaRPr lang="de-DE" sz="1800" b="0" u="sng" dirty="0"/>
          </a:p>
          <a:p>
            <a:r>
              <a:rPr lang="de-DE" sz="1800" b="0" u="sng" dirty="0"/>
              <a:t>Nicholas Tan Jerome</a:t>
            </a:r>
            <a:r>
              <a:rPr lang="de-DE" sz="1800" b="0" dirty="0"/>
              <a:t>, Suren </a:t>
            </a:r>
            <a:r>
              <a:rPr lang="de-DE" sz="1800" b="0" dirty="0" err="1"/>
              <a:t>Chilingaryan</a:t>
            </a:r>
            <a:r>
              <a:rPr lang="de-DE" sz="1800" b="0" dirty="0"/>
              <a:t>, and  Andreas Kopmann</a:t>
            </a:r>
          </a:p>
          <a:p>
            <a:endParaRPr lang="de-DE" sz="1800" b="0" dirty="0"/>
          </a:p>
        </p:txBody>
      </p:sp>
      <p:pic>
        <p:nvPicPr>
          <p:cNvPr id="23" name="Picture Placeholder 22" descr="A large room with a conveyor belt&#10;&#10;Description automatically generated">
            <a:extLst>
              <a:ext uri="{FF2B5EF4-FFF2-40B4-BE49-F238E27FC236}">
                <a16:creationId xmlns:a16="http://schemas.microsoft.com/office/drawing/2014/main" id="{87903178-86F3-7CDA-1513-9760422F9C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8" b="1998"/>
          <a:stretch>
            <a:fillRect/>
          </a:stretch>
        </p:blipFill>
        <p:spPr/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5DCB332F-BBAB-CDCF-501D-6C9E71C808EB}"/>
              </a:ext>
            </a:extLst>
          </p:cNvPr>
          <p:cNvSpPr/>
          <p:nvPr/>
        </p:nvSpPr>
        <p:spPr>
          <a:xfrm>
            <a:off x="1054100" y="5969000"/>
            <a:ext cx="1562100" cy="35682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/>
              <a:t>Research Center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D2619E5-4814-6CDC-9357-3CDFD881506B}"/>
              </a:ext>
            </a:extLst>
          </p:cNvPr>
          <p:cNvSpPr/>
          <p:nvPr/>
        </p:nvSpPr>
        <p:spPr>
          <a:xfrm>
            <a:off x="9261475" y="5969000"/>
            <a:ext cx="1720850" cy="35682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/>
              <a:t>University</a:t>
            </a:r>
          </a:p>
        </p:txBody>
      </p:sp>
      <p:pic>
        <p:nvPicPr>
          <p:cNvPr id="7" name="Picture 6" descr="A group of people standing in a large metal tunnel&#10;&#10;Description automatically generated">
            <a:extLst>
              <a:ext uri="{FF2B5EF4-FFF2-40B4-BE49-F238E27FC236}">
                <a16:creationId xmlns:a16="http://schemas.microsoft.com/office/drawing/2014/main" id="{5EAF0EF3-9B18-F61F-7719-47024F061F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496" y="3618384"/>
            <a:ext cx="3712464" cy="270743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1EE78CAF-2A4E-5D2F-7C30-272BE43B60E5}"/>
              </a:ext>
            </a:extLst>
          </p:cNvPr>
          <p:cNvSpPr/>
          <p:nvPr/>
        </p:nvSpPr>
        <p:spPr>
          <a:xfrm>
            <a:off x="4906835" y="5968999"/>
            <a:ext cx="1835785" cy="35682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/>
              <a:t>KATRIN Experiment</a:t>
            </a:r>
          </a:p>
        </p:txBody>
      </p:sp>
    </p:spTree>
    <p:extLst>
      <p:ext uri="{BB962C8B-B14F-4D97-AF65-F5344CB8AC3E}">
        <p14:creationId xmlns:p14="http://schemas.microsoft.com/office/powerpoint/2010/main" val="2838928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10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pPr lvl="1"/>
            <a:r>
              <a:rPr lang="en-GB" sz="3200" b="1" dirty="0">
                <a:latin typeface="+mn-lt"/>
              </a:rPr>
              <a:t>MPEG-</a:t>
            </a:r>
            <a:r>
              <a:rPr lang="en-GB" sz="3200" b="1" dirty="0" err="1">
                <a:latin typeface="+mn-lt"/>
              </a:rPr>
              <a:t>Websocket</a:t>
            </a:r>
            <a:endParaRPr lang="en-GB" sz="3200" b="1" dirty="0">
              <a:latin typeface="+mn-lt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C91577-63F7-4344-647A-378A872C4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83512"/>
            <a:ext cx="6012868" cy="4626788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endParaRPr lang="en-GB" sz="1800" dirty="0"/>
          </a:p>
          <a:p>
            <a:endParaRPr lang="en-DE" sz="180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13F6161-B8B7-25E4-661E-4EF04E4BAB9D}"/>
              </a:ext>
            </a:extLst>
          </p:cNvPr>
          <p:cNvSpPr txBox="1">
            <a:spLocks/>
          </p:cNvSpPr>
          <p:nvPr/>
        </p:nvSpPr>
        <p:spPr>
          <a:xfrm>
            <a:off x="533400" y="1583512"/>
            <a:ext cx="6012868" cy="63158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48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FFMPEG to convert RTSP to MPEG-TS-Stream</a:t>
            </a:r>
          </a:p>
          <a:p>
            <a:r>
              <a:rPr lang="en-GB" sz="1800" dirty="0"/>
              <a:t>JS-Web-assembly MPEG1 Video Decoder</a:t>
            </a:r>
          </a:p>
          <a:p>
            <a:r>
              <a:rPr lang="en-GB" sz="1800" dirty="0"/>
              <a:t>&lt;canvas&gt; tag --- WebGL &amp; Canvas 2D Renderer</a:t>
            </a:r>
          </a:p>
          <a:p>
            <a:pPr marL="0" indent="0">
              <a:buNone/>
            </a:pPr>
            <a:endParaRPr lang="en-GB" sz="1800" dirty="0"/>
          </a:p>
          <a:p>
            <a:endParaRPr lang="en-DE" sz="1800" dirty="0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810737E-0D2D-C74A-266F-8A8D9A6307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3661485"/>
            <a:ext cx="685170" cy="6851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F4F4CC3-BECE-9FEA-3000-2BC76AA38865}"/>
              </a:ext>
            </a:extLst>
          </p:cNvPr>
          <p:cNvSpPr/>
          <p:nvPr/>
        </p:nvSpPr>
        <p:spPr>
          <a:xfrm>
            <a:off x="1333895" y="3482089"/>
            <a:ext cx="2055422" cy="985680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RTSP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(VP8 Format)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D6FBD6-85CD-2245-F398-0459E2157406}"/>
              </a:ext>
            </a:extLst>
          </p:cNvPr>
          <p:cNvSpPr/>
          <p:nvPr/>
        </p:nvSpPr>
        <p:spPr>
          <a:xfrm>
            <a:off x="4395584" y="3728671"/>
            <a:ext cx="2055422" cy="617984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RTSP-&gt;MPEG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DEDE4C9-EE9D-DD31-DD48-1010F23F5D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02529" y="3541385"/>
            <a:ext cx="1045895" cy="104589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7CB6E8-891E-E957-EEA5-776D07E57042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3389317" y="4035007"/>
            <a:ext cx="1006267" cy="2656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7BD4F6-D2A2-599C-D23F-C8B87053B9E9}"/>
              </a:ext>
            </a:extLst>
          </p:cNvPr>
          <p:cNvCxnSpPr>
            <a:cxnSpLocks/>
          </p:cNvCxnSpPr>
          <p:nvPr/>
        </p:nvCxnSpPr>
        <p:spPr>
          <a:xfrm>
            <a:off x="6505188" y="4035007"/>
            <a:ext cx="1997341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8435EEC-0604-CD97-D3FD-CBAD137C0B25}"/>
              </a:ext>
            </a:extLst>
          </p:cNvPr>
          <p:cNvSpPr/>
          <p:nvPr/>
        </p:nvSpPr>
        <p:spPr>
          <a:xfrm>
            <a:off x="4644302" y="4587280"/>
            <a:ext cx="1691417" cy="10007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Video </a:t>
            </a:r>
            <a:r>
              <a:rPr lang="de-DE" sz="1800" dirty="0" err="1"/>
              <a:t>transcoding</a:t>
            </a:r>
            <a:endParaRPr lang="de-DE" sz="1800" dirty="0"/>
          </a:p>
          <a:p>
            <a:pPr algn="ctr"/>
            <a:r>
              <a:rPr lang="de-DE" sz="1800" dirty="0"/>
              <a:t>(FFMPEG)</a:t>
            </a:r>
            <a:endParaRPr lang="en-DE" sz="18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2CBF24-2CBF-5E85-B7D3-0294FE2DDCA5}"/>
              </a:ext>
            </a:extLst>
          </p:cNvPr>
          <p:cNvSpPr/>
          <p:nvPr/>
        </p:nvSpPr>
        <p:spPr>
          <a:xfrm>
            <a:off x="8248209" y="4661222"/>
            <a:ext cx="1691417" cy="6179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Video Decoding</a:t>
            </a:r>
            <a:endParaRPr lang="en-DE" sz="18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98CE53-7D45-61D5-3D2B-AD8F2EE8651C}"/>
              </a:ext>
            </a:extLst>
          </p:cNvPr>
          <p:cNvSpPr/>
          <p:nvPr/>
        </p:nvSpPr>
        <p:spPr>
          <a:xfrm>
            <a:off x="1549861" y="4587280"/>
            <a:ext cx="1691417" cy="6179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Video Encoding</a:t>
            </a:r>
            <a:endParaRPr lang="en-DE" sz="1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701416-A33E-4185-1441-AEDABFB7D101}"/>
              </a:ext>
            </a:extLst>
          </p:cNvPr>
          <p:cNvSpPr txBox="1"/>
          <p:nvPr/>
        </p:nvSpPr>
        <p:spPr>
          <a:xfrm>
            <a:off x="6842939" y="3661485"/>
            <a:ext cx="1321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800" dirty="0">
                <a:solidFill>
                  <a:schemeClr val="accent1"/>
                </a:solidFill>
              </a:rPr>
              <a:t>Websocket</a:t>
            </a:r>
          </a:p>
        </p:txBody>
      </p:sp>
    </p:spTree>
    <p:extLst>
      <p:ext uri="{BB962C8B-B14F-4D97-AF65-F5344CB8AC3E}">
        <p14:creationId xmlns:p14="http://schemas.microsoft.com/office/powerpoint/2010/main" val="3756469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11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pPr lvl="1"/>
            <a:r>
              <a:rPr lang="en-GB" sz="3200" b="1" dirty="0">
                <a:latin typeface="+mn-lt"/>
              </a:rPr>
              <a:t>WebRTC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C91577-63F7-4344-647A-378A872C4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83512"/>
            <a:ext cx="6012868" cy="4626788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endParaRPr lang="en-GB" sz="1800" dirty="0"/>
          </a:p>
          <a:p>
            <a:endParaRPr lang="en-DE" sz="180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13F6161-B8B7-25E4-661E-4EF04E4BAB9D}"/>
              </a:ext>
            </a:extLst>
          </p:cNvPr>
          <p:cNvSpPr txBox="1">
            <a:spLocks/>
          </p:cNvSpPr>
          <p:nvPr/>
        </p:nvSpPr>
        <p:spPr>
          <a:xfrm>
            <a:off x="533400" y="1583512"/>
            <a:ext cx="6012868" cy="63158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48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kern="0" dirty="0"/>
              <a:t>Direct communication like P2P</a:t>
            </a:r>
          </a:p>
          <a:p>
            <a:r>
              <a:rPr lang="en-GB" sz="1800" kern="0" dirty="0"/>
              <a:t>Removes transcoding step</a:t>
            </a:r>
          </a:p>
          <a:p>
            <a:r>
              <a:rPr lang="en-GB" sz="1800" kern="0" dirty="0"/>
              <a:t>Video control element</a:t>
            </a:r>
          </a:p>
          <a:p>
            <a:r>
              <a:rPr lang="en-GB" sz="1800" kern="0" dirty="0"/>
              <a:t>&lt;video&gt; tag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810737E-0D2D-C74A-266F-8A8D9A6307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3661485"/>
            <a:ext cx="685170" cy="6851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F4F4CC3-BECE-9FEA-3000-2BC76AA38865}"/>
              </a:ext>
            </a:extLst>
          </p:cNvPr>
          <p:cNvSpPr/>
          <p:nvPr/>
        </p:nvSpPr>
        <p:spPr>
          <a:xfrm>
            <a:off x="1333895" y="3482089"/>
            <a:ext cx="2055422" cy="985680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RTSP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(VP8 Format)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D6FBD6-85CD-2245-F398-0459E2157406}"/>
              </a:ext>
            </a:extLst>
          </p:cNvPr>
          <p:cNvSpPr/>
          <p:nvPr/>
        </p:nvSpPr>
        <p:spPr>
          <a:xfrm>
            <a:off x="4280297" y="1813260"/>
            <a:ext cx="2055422" cy="617984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Server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DEDE4C9-EE9D-DD31-DD48-1010F23F5D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22880" y="3451980"/>
            <a:ext cx="1045895" cy="104589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02CBF24-2CBF-5E85-B7D3-0294FE2DDCA5}"/>
              </a:ext>
            </a:extLst>
          </p:cNvPr>
          <p:cNvSpPr/>
          <p:nvPr/>
        </p:nvSpPr>
        <p:spPr>
          <a:xfrm>
            <a:off x="7562729" y="4592818"/>
            <a:ext cx="1691417" cy="6179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Video Decoding</a:t>
            </a:r>
            <a:endParaRPr lang="en-DE" sz="18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98CE53-7D45-61D5-3D2B-AD8F2EE8651C}"/>
              </a:ext>
            </a:extLst>
          </p:cNvPr>
          <p:cNvSpPr/>
          <p:nvPr/>
        </p:nvSpPr>
        <p:spPr>
          <a:xfrm>
            <a:off x="1549861" y="4587280"/>
            <a:ext cx="1691417" cy="6179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Video Encoding</a:t>
            </a:r>
            <a:endParaRPr lang="en-DE" sz="18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40EB9EC-06DB-1956-4A58-BD5FAAEC0E03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3389317" y="3974928"/>
            <a:ext cx="4319894" cy="1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9D89A75-708B-FB23-10F6-2810A8A8770D}"/>
              </a:ext>
            </a:extLst>
          </p:cNvPr>
          <p:cNvCxnSpPr/>
          <p:nvPr/>
        </p:nvCxnSpPr>
        <p:spPr>
          <a:xfrm rot="18900000" flipH="1">
            <a:off x="2560591" y="2779221"/>
            <a:ext cx="1644650" cy="0"/>
          </a:xfrm>
          <a:prstGeom prst="straightConnector1">
            <a:avLst/>
          </a:prstGeom>
          <a:ln w="15875">
            <a:solidFill>
              <a:schemeClr val="bg1">
                <a:lumMod val="65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5816318-B939-9CC4-F3F3-6AB612C79791}"/>
              </a:ext>
            </a:extLst>
          </p:cNvPr>
          <p:cNvCxnSpPr>
            <a:cxnSpLocks/>
          </p:cNvCxnSpPr>
          <p:nvPr/>
        </p:nvCxnSpPr>
        <p:spPr>
          <a:xfrm rot="2700000">
            <a:off x="6462172" y="2779219"/>
            <a:ext cx="1644650" cy="0"/>
          </a:xfrm>
          <a:prstGeom prst="straightConnector1">
            <a:avLst/>
          </a:prstGeom>
          <a:ln w="15875">
            <a:solidFill>
              <a:schemeClr val="bg1">
                <a:lumMod val="65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3298BA4-D259-D3F1-B1E8-F3753EA3E5EA}"/>
              </a:ext>
            </a:extLst>
          </p:cNvPr>
          <p:cNvSpPr txBox="1"/>
          <p:nvPr/>
        </p:nvSpPr>
        <p:spPr>
          <a:xfrm>
            <a:off x="3358817" y="2741420"/>
            <a:ext cx="1321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800" dirty="0">
                <a:solidFill>
                  <a:schemeClr val="accent1"/>
                </a:solidFill>
              </a:rPr>
              <a:t>Websocket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38AF54E-80D3-D793-90E3-2658F38EB631}"/>
              </a:ext>
            </a:extLst>
          </p:cNvPr>
          <p:cNvSpPr txBox="1"/>
          <p:nvPr/>
        </p:nvSpPr>
        <p:spPr>
          <a:xfrm>
            <a:off x="5963728" y="2779219"/>
            <a:ext cx="1321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800" dirty="0">
                <a:solidFill>
                  <a:schemeClr val="accent1"/>
                </a:solidFill>
              </a:rPr>
              <a:t>Websocket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BFE700-786F-1279-BCCE-DB647ABAAE63}"/>
              </a:ext>
            </a:extLst>
          </p:cNvPr>
          <p:cNvSpPr txBox="1"/>
          <p:nvPr/>
        </p:nvSpPr>
        <p:spPr>
          <a:xfrm>
            <a:off x="4680654" y="3603591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800" dirty="0">
                <a:solidFill>
                  <a:schemeClr val="accent1"/>
                </a:solidFill>
              </a:rPr>
              <a:t>peer-to-peer</a:t>
            </a:r>
          </a:p>
        </p:txBody>
      </p:sp>
    </p:spTree>
    <p:extLst>
      <p:ext uri="{BB962C8B-B14F-4D97-AF65-F5344CB8AC3E}">
        <p14:creationId xmlns:p14="http://schemas.microsoft.com/office/powerpoint/2010/main" val="457636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12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r>
              <a:rPr lang="en-DE" dirty="0"/>
              <a:t>Evaluation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C91577-63F7-4344-647A-378A872C4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" y="1583512"/>
            <a:ext cx="7732209" cy="6315888"/>
          </a:xfrm>
        </p:spPr>
        <p:txBody>
          <a:bodyPr>
            <a:normAutofit/>
          </a:bodyPr>
          <a:lstStyle/>
          <a:p>
            <a:r>
              <a:rPr lang="en-GB" sz="1800" dirty="0"/>
              <a:t>We created a C++ prototype RTSP source using the GST template library.</a:t>
            </a:r>
          </a:p>
          <a:p>
            <a:r>
              <a:rPr lang="en-GB" sz="1800" dirty="0"/>
              <a:t>We look into transmission latency and start-up delay</a:t>
            </a:r>
          </a:p>
          <a:p>
            <a:r>
              <a:rPr lang="en-GB" sz="1800" dirty="0"/>
              <a:t>Codes are available: </a:t>
            </a:r>
          </a:p>
          <a:p>
            <a:pPr marL="0" indent="0">
              <a:buNone/>
            </a:pPr>
            <a:r>
              <a:rPr lang="en-GB" sz="1800" dirty="0"/>
              <a:t>     </a:t>
            </a:r>
            <a:r>
              <a:rPr lang="en-GB" sz="1800" dirty="0">
                <a:hlinkClick r:id="rId5"/>
              </a:rPr>
              <a:t>https://github.com/kit-ipe/bora/tree/master/misc/rtsp_streaming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DE" sz="1800" dirty="0"/>
          </a:p>
        </p:txBody>
      </p:sp>
      <p:pic>
        <p:nvPicPr>
          <p:cNvPr id="8" name="rtsp_clip.mp4">
            <a:hlinkClick r:id="" action="ppaction://media"/>
            <a:extLst>
              <a:ext uri="{FF2B5EF4-FFF2-40B4-BE49-F238E27FC236}">
                <a16:creationId xmlns:a16="http://schemas.microsoft.com/office/drawing/2014/main" id="{AEBACEA5-AD69-1F2F-897C-1D5E3A29108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11331" t="9855" r="67962" b="53479"/>
          <a:stretch/>
        </p:blipFill>
        <p:spPr>
          <a:xfrm>
            <a:off x="4187314" y="3096442"/>
            <a:ext cx="3114696" cy="3102435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9C1150C-8C88-B800-07DD-5B82263464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142" y="2382952"/>
            <a:ext cx="4227381" cy="3815925"/>
          </a:xfrm>
          <a:prstGeom prst="rect">
            <a:avLst/>
          </a:prstGeom>
        </p:spPr>
      </p:pic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403B5EA1-A7AC-FF24-C133-E29643DE8E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12" y="3096442"/>
            <a:ext cx="2612765" cy="261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87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7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13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r>
              <a:rPr lang="en-DE" dirty="0"/>
              <a:t>Evaluation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C91577-63F7-4344-647A-378A872C4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83512"/>
            <a:ext cx="6012868" cy="6315888"/>
          </a:xfrm>
        </p:spPr>
        <p:txBody>
          <a:bodyPr>
            <a:normAutofit/>
          </a:bodyPr>
          <a:lstStyle/>
          <a:p>
            <a:r>
              <a:rPr lang="en-GB" sz="1800" dirty="0"/>
              <a:t>Zero start-up delay for HLS doesn’t mean good performance, rather the file is readily processed</a:t>
            </a:r>
          </a:p>
          <a:p>
            <a:r>
              <a:rPr lang="en-GB" sz="1800" dirty="0"/>
              <a:t>Higher transmission latencies for HLS and MPEG-WS show the overhead from video transcoding, and video decoding of the MPEG-TS format.</a:t>
            </a:r>
          </a:p>
          <a:p>
            <a:r>
              <a:rPr lang="en-GB" sz="1800" dirty="0"/>
              <a:t>Decoding MPEG-TS involves parsing the container and decoding the compressed video format</a:t>
            </a:r>
          </a:p>
          <a:p>
            <a:r>
              <a:rPr lang="en-GB" sz="1800" dirty="0"/>
              <a:t>Start-up delay by the WebRTC shows the overhead of the </a:t>
            </a:r>
            <a:r>
              <a:rPr lang="en-GB" sz="1800" dirty="0" err="1"/>
              <a:t>signaling</a:t>
            </a:r>
            <a:r>
              <a:rPr lang="en-GB" sz="1800" dirty="0"/>
              <a:t> procedures and the low transmission latency is the video decoding of the VP8 format.</a:t>
            </a:r>
          </a:p>
          <a:p>
            <a:endParaRPr lang="en-GB" sz="1800" dirty="0"/>
          </a:p>
          <a:p>
            <a:endParaRPr lang="en-DE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1408D3-DFB7-4209-A639-E4C63938E1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268" y="1583512"/>
            <a:ext cx="5539961" cy="462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797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14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r>
              <a:rPr lang="en-DE" dirty="0"/>
              <a:t>Conclusion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C91577-63F7-4344-647A-378A872C4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" y="1583512"/>
            <a:ext cx="7732209" cy="6315888"/>
          </a:xfrm>
        </p:spPr>
        <p:txBody>
          <a:bodyPr>
            <a:normAutofit/>
          </a:bodyPr>
          <a:lstStyle/>
          <a:p>
            <a:r>
              <a:rPr lang="en-GB" sz="1800" dirty="0"/>
              <a:t>Examines real-time video streaming methods for monitoring high frame rates through web browsers as the client medium</a:t>
            </a:r>
          </a:p>
          <a:p>
            <a:pPr lvl="1"/>
            <a:r>
              <a:rPr lang="en-GB" sz="1599" dirty="0"/>
              <a:t>HLS, MPEG-</a:t>
            </a:r>
            <a:r>
              <a:rPr lang="en-GB" sz="1599" dirty="0" err="1"/>
              <a:t>Websocket</a:t>
            </a:r>
            <a:r>
              <a:rPr lang="en-GB" sz="1599" dirty="0"/>
              <a:t>, WebRTC</a:t>
            </a:r>
          </a:p>
          <a:p>
            <a:r>
              <a:rPr lang="en-GB" sz="1800" dirty="0"/>
              <a:t>The evaluation assessed the start-up delay and transmission latency of HLS, MPEG-</a:t>
            </a:r>
            <a:r>
              <a:rPr lang="en-GB" sz="1800" dirty="0" err="1"/>
              <a:t>Websocket</a:t>
            </a:r>
            <a:r>
              <a:rPr lang="en-GB" sz="1800" dirty="0"/>
              <a:t>, and WebRTC methods.</a:t>
            </a:r>
          </a:p>
          <a:p>
            <a:r>
              <a:rPr lang="en-GB" sz="1800" dirty="0"/>
              <a:t>The suggested system architecture, which integrates a shared memory ring buffer framework and the BORA frontend framework, offers a foundation for processing and displaying high-speed imaging data.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DE" sz="1800" dirty="0"/>
          </a:p>
        </p:txBody>
      </p:sp>
      <p:pic>
        <p:nvPicPr>
          <p:cNvPr id="6" name="Picture 5" descr="A black screen with white text&#10;&#10;Description automatically generated">
            <a:extLst>
              <a:ext uri="{FF2B5EF4-FFF2-40B4-BE49-F238E27FC236}">
                <a16:creationId xmlns:a16="http://schemas.microsoft.com/office/drawing/2014/main" id="{C2556A0D-1E5A-98A1-59E4-3EFCBF1239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61" y="3901622"/>
            <a:ext cx="3499984" cy="2318052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F83170D-21A0-05E1-C5E7-254C82133E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679" y="3980024"/>
            <a:ext cx="3876678" cy="216124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pic>
        <p:nvPicPr>
          <p:cNvPr id="10" name="Content Placeholder 7" descr="A picture containing diagram, circle, clipart, design&#10;&#10;Description automatically generated">
            <a:extLst>
              <a:ext uri="{FF2B5EF4-FFF2-40B4-BE49-F238E27FC236}">
                <a16:creationId xmlns:a16="http://schemas.microsoft.com/office/drawing/2014/main" id="{C5549217-1919-832F-4BD6-63E005779D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897" y="3744318"/>
            <a:ext cx="3195938" cy="239695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17E0D45-729F-C3E3-D46D-1A984C48A2A5}"/>
              </a:ext>
            </a:extLst>
          </p:cNvPr>
          <p:cNvSpPr/>
          <p:nvPr/>
        </p:nvSpPr>
        <p:spPr>
          <a:xfrm>
            <a:off x="1350315" y="5989527"/>
            <a:ext cx="1557985" cy="3034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Ring Buffer</a:t>
            </a:r>
            <a:endParaRPr lang="en-DE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4EA7CF-C0FD-B440-3973-04633FB916D2}"/>
              </a:ext>
            </a:extLst>
          </p:cNvPr>
          <p:cNvSpPr/>
          <p:nvPr/>
        </p:nvSpPr>
        <p:spPr>
          <a:xfrm>
            <a:off x="5587698" y="5989526"/>
            <a:ext cx="1557985" cy="3034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UI (BORA)</a:t>
            </a:r>
            <a:endParaRPr lang="en-DE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30498F-1AC2-C73B-954F-62DB5D1CE68B}"/>
              </a:ext>
            </a:extLst>
          </p:cNvPr>
          <p:cNvSpPr/>
          <p:nvPr/>
        </p:nvSpPr>
        <p:spPr>
          <a:xfrm>
            <a:off x="9682670" y="5986934"/>
            <a:ext cx="1557985" cy="3034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WebRTC</a:t>
            </a:r>
            <a:endParaRPr lang="en-DE" sz="1400" dirty="0"/>
          </a:p>
        </p:txBody>
      </p:sp>
      <p:pic>
        <p:nvPicPr>
          <p:cNvPr id="9" name="Picture 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019CDD31-CC75-06D0-E85A-36E0CC283B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655" y="1685059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502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E1A509-98EE-41B8-979B-9CC0C794C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63F1D5-2382-246B-2D5C-1D9939BAF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15</a:t>
            </a:fld>
            <a:endParaRPr lang="en-US" noProof="0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FFB3BB4-AE6A-C828-F191-1E7D6D96B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1124" y="3045126"/>
            <a:ext cx="9158904" cy="767748"/>
          </a:xfrm>
        </p:spPr>
        <p:txBody>
          <a:bodyPr/>
          <a:lstStyle/>
          <a:p>
            <a:r>
              <a:rPr lang="en-DE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59704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2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r>
              <a:rPr lang="en-DE" dirty="0"/>
              <a:t>Motivation: High-speed Imaging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C91577-63F7-4344-647A-378A872C4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83512"/>
            <a:ext cx="6105939" cy="4486472"/>
          </a:xfrm>
        </p:spPr>
        <p:txBody>
          <a:bodyPr>
            <a:normAutofit/>
          </a:bodyPr>
          <a:lstStyle/>
          <a:p>
            <a:r>
              <a:rPr lang="en-GB" sz="1800" dirty="0"/>
              <a:t>Commercial high frame rate cameras are becoming affordable</a:t>
            </a:r>
          </a:p>
          <a:p>
            <a:r>
              <a:rPr lang="en-GB" sz="1800" dirty="0"/>
              <a:t>CCD and CMOS systems deliver an upper frame rate near 5000 fps, 10 GB/s</a:t>
            </a:r>
          </a:p>
          <a:p>
            <a:r>
              <a:rPr lang="en-GB" sz="1800" dirty="0"/>
              <a:t>Complicates data storage</a:t>
            </a:r>
          </a:p>
          <a:p>
            <a:r>
              <a:rPr lang="en-GB" sz="1800" dirty="0"/>
              <a:t>Lack of studies and solutions in process monitoring and quality control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DE" sz="18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918F1F-F61B-D1DD-D65C-7D0DD9063866}"/>
              </a:ext>
            </a:extLst>
          </p:cNvPr>
          <p:cNvSpPr/>
          <p:nvPr/>
        </p:nvSpPr>
        <p:spPr>
          <a:xfrm>
            <a:off x="709780" y="4432300"/>
            <a:ext cx="4687720" cy="8421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Concept to deal with data at such a rate and size</a:t>
            </a:r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F30905F-6824-E2BB-7245-B6B99B67DB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445" y="2877054"/>
            <a:ext cx="685170" cy="6851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1669866-236E-3009-51DA-94661427AC38}"/>
              </a:ext>
            </a:extLst>
          </p:cNvPr>
          <p:cNvSpPr/>
          <p:nvPr/>
        </p:nvSpPr>
        <p:spPr>
          <a:xfrm>
            <a:off x="8124340" y="2697658"/>
            <a:ext cx="2055422" cy="985680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548DCB6-C6ED-E7A5-8EBE-18F9BEAA2E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63454" y="2727628"/>
            <a:ext cx="1045895" cy="104589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7CF8D56-8B16-6589-8D70-4DB1A47BC8ED}"/>
              </a:ext>
            </a:extLst>
          </p:cNvPr>
          <p:cNvCxnSpPr>
            <a:cxnSpLocks/>
          </p:cNvCxnSpPr>
          <p:nvPr/>
        </p:nvCxnSpPr>
        <p:spPr>
          <a:xfrm>
            <a:off x="10283776" y="3250576"/>
            <a:ext cx="475664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27CF14-AD6D-A89C-1B5C-E54E204C360B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11369040" y="3773523"/>
            <a:ext cx="0" cy="658777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>
            <a:extLst>
              <a:ext uri="{FF2B5EF4-FFF2-40B4-BE49-F238E27FC236}">
                <a16:creationId xmlns:a16="http://schemas.microsoft.com/office/drawing/2014/main" id="{F6A3A449-CE37-63A5-78E2-CF071B404E3D}"/>
              </a:ext>
            </a:extLst>
          </p:cNvPr>
          <p:cNvSpPr/>
          <p:nvPr/>
        </p:nvSpPr>
        <p:spPr>
          <a:xfrm rot="16200000" flipH="1">
            <a:off x="9900977" y="2964237"/>
            <a:ext cx="719137" cy="2216989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1" name="Picture 2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F60B800-5BF1-47F2-3484-CEE817D81C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956" y="4668872"/>
            <a:ext cx="1194484" cy="119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23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3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r>
              <a:rPr lang="en-DE" dirty="0"/>
              <a:t>Our Idea: Encode Data in Video Streams</a:t>
            </a:r>
          </a:p>
        </p:txBody>
      </p:sp>
      <p:pic>
        <p:nvPicPr>
          <p:cNvPr id="7" name="Picture 6" descr="A black screen with white text&#10;&#10;Description automatically generated">
            <a:extLst>
              <a:ext uri="{FF2B5EF4-FFF2-40B4-BE49-F238E27FC236}">
                <a16:creationId xmlns:a16="http://schemas.microsoft.com/office/drawing/2014/main" id="{06662696-7C08-CAF1-0EE5-6AB500FD40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868" y="1470901"/>
            <a:ext cx="6870908" cy="455062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4416F4D-DC04-71CF-CE3B-F5915FEF274F}"/>
              </a:ext>
            </a:extLst>
          </p:cNvPr>
          <p:cNvSpPr/>
          <p:nvPr/>
        </p:nvSpPr>
        <p:spPr>
          <a:xfrm>
            <a:off x="3407715" y="1322111"/>
            <a:ext cx="1557985" cy="3034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Backend System</a:t>
            </a:r>
            <a:endParaRPr lang="en-DE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AD0914-835E-0432-FD98-BEB5403F8CC5}"/>
              </a:ext>
            </a:extLst>
          </p:cNvPr>
          <p:cNvSpPr/>
          <p:nvPr/>
        </p:nvSpPr>
        <p:spPr>
          <a:xfrm>
            <a:off x="7388791" y="2325411"/>
            <a:ext cx="1557985" cy="3034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Frontend System</a:t>
            </a:r>
            <a:endParaRPr lang="en-DE" sz="1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A1FA22-C090-6C5E-3D14-B011A8C35C51}"/>
              </a:ext>
            </a:extLst>
          </p:cNvPr>
          <p:cNvSpPr/>
          <p:nvPr/>
        </p:nvSpPr>
        <p:spPr>
          <a:xfrm>
            <a:off x="6477704" y="4173469"/>
            <a:ext cx="1557985" cy="527740"/>
          </a:xfrm>
          <a:prstGeom prst="rect">
            <a:avLst/>
          </a:prstGeom>
          <a:ln w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Video Stream</a:t>
            </a:r>
          </a:p>
          <a:p>
            <a:pPr algn="ctr"/>
            <a:r>
              <a:rPr lang="de-DE" sz="1400" dirty="0"/>
              <a:t>Methods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3872251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4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r>
              <a:rPr lang="en-DE" dirty="0"/>
              <a:t>Test Setup: Backend Ring Buffer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C91577-63F7-4344-647A-378A872C4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83512"/>
            <a:ext cx="6012868" cy="6315888"/>
          </a:xfrm>
        </p:spPr>
        <p:txBody>
          <a:bodyPr>
            <a:normAutofit/>
          </a:bodyPr>
          <a:lstStyle/>
          <a:p>
            <a:r>
              <a:rPr lang="en-GB" sz="1800" dirty="0"/>
              <a:t>Simple mode: the camera captures a set number of frames and stores them in a ring buffer</a:t>
            </a:r>
          </a:p>
          <a:p>
            <a:endParaRPr lang="en-GB" sz="1800" dirty="0"/>
          </a:p>
          <a:p>
            <a:r>
              <a:rPr lang="en-GB" sz="1800" dirty="0"/>
              <a:t>Trigger mode: the ring buffer is constantly receiving and storing the acquired data in a FIFO mode. Upon receiving a trigger signal, the data in the buffer can be isolated and processed. 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Compression mode: During compression mode, only processed data is saved to the disk</a:t>
            </a:r>
          </a:p>
          <a:p>
            <a:endParaRPr lang="en-GB" sz="1800" dirty="0"/>
          </a:p>
          <a:p>
            <a:r>
              <a:rPr lang="en-GB" sz="1800" dirty="0"/>
              <a:t>Distribution mode: the ring buffer will be duplicated across multiple processing computers, each responsible for various data processing and storage tasks.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DE" sz="1800" dirty="0"/>
          </a:p>
        </p:txBody>
      </p:sp>
      <p:pic>
        <p:nvPicPr>
          <p:cNvPr id="6" name="Picture 5" descr="A black screen with white text&#10;&#10;Description automatically generated">
            <a:extLst>
              <a:ext uri="{FF2B5EF4-FFF2-40B4-BE49-F238E27FC236}">
                <a16:creationId xmlns:a16="http://schemas.microsoft.com/office/drawing/2014/main" id="{E4AB84F7-5B93-8AF5-E8E8-3D6F08475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268" y="2438256"/>
            <a:ext cx="5112332" cy="338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02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achine with a large cylinder&#10;&#10;Description automatically generated with medium confidence">
            <a:extLst>
              <a:ext uri="{FF2B5EF4-FFF2-40B4-BE49-F238E27FC236}">
                <a16:creationId xmlns:a16="http://schemas.microsoft.com/office/drawing/2014/main" id="{9B2C2214-1D49-564C-5048-AD613F0731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196" y="2324861"/>
            <a:ext cx="7800804" cy="339479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5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r>
              <a:rPr lang="en-DE" dirty="0"/>
              <a:t>Test Setup: Frontend UI (BORA)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C91577-63F7-4344-647A-378A872C4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83512"/>
            <a:ext cx="6012868" cy="6315888"/>
          </a:xfrm>
        </p:spPr>
        <p:txBody>
          <a:bodyPr>
            <a:normAutofit/>
          </a:bodyPr>
          <a:lstStyle/>
          <a:p>
            <a:r>
              <a:rPr lang="en-GB" sz="1800" dirty="0"/>
              <a:t>Lightweight UI framework that integrate multiple data sources into a single view.</a:t>
            </a:r>
          </a:p>
          <a:p>
            <a:r>
              <a:rPr lang="en-GB" sz="1800" dirty="0"/>
              <a:t>Originally motivated within the KATRIN experiment as the visual panels for operation monitoring.</a:t>
            </a:r>
          </a:p>
          <a:p>
            <a:r>
              <a:rPr lang="en-GB" sz="1800" dirty="0"/>
              <a:t>Based on the concept that helps the scientists</a:t>
            </a:r>
            <a:br>
              <a:rPr lang="en-GB" sz="1800" dirty="0"/>
            </a:br>
            <a:r>
              <a:rPr lang="en-GB" sz="1800" dirty="0"/>
              <a:t>to build monitoring displays with least efforts.</a:t>
            </a:r>
          </a:p>
          <a:p>
            <a:r>
              <a:rPr lang="en-GB" sz="1800" dirty="0"/>
              <a:t>Notebook and Redis integration</a:t>
            </a:r>
          </a:p>
          <a:p>
            <a:r>
              <a:rPr lang="en-GB" sz="1800" dirty="0">
                <a:hlinkClick r:id="rId4"/>
              </a:rPr>
              <a:t>https://github.com/kit-ipe/bora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endParaRPr lang="en-DE" sz="1800" dirty="0"/>
          </a:p>
        </p:txBody>
      </p:sp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D629EA82-E982-82DB-910F-30655B5668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460" y="1410824"/>
            <a:ext cx="1872208" cy="104375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sp>
        <p:nvSpPr>
          <p:cNvPr id="9" name="Up-down Arrow 8">
            <a:extLst>
              <a:ext uri="{FF2B5EF4-FFF2-40B4-BE49-F238E27FC236}">
                <a16:creationId xmlns:a16="http://schemas.microsoft.com/office/drawing/2014/main" id="{D8BA2153-A5F3-FB4E-026F-820A8B8D021E}"/>
              </a:ext>
            </a:extLst>
          </p:cNvPr>
          <p:cNvSpPr/>
          <p:nvPr/>
        </p:nvSpPr>
        <p:spPr>
          <a:xfrm>
            <a:off x="7703564" y="2540885"/>
            <a:ext cx="108012" cy="1132345"/>
          </a:xfrm>
          <a:prstGeom prst="up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pic>
        <p:nvPicPr>
          <p:cNvPr id="10" name="Picture 9" descr="A picture containing text, diagram, screenshot, plan&#10;&#10;Description automatically generated">
            <a:extLst>
              <a:ext uri="{FF2B5EF4-FFF2-40B4-BE49-F238E27FC236}">
                <a16:creationId xmlns:a16="http://schemas.microsoft.com/office/drawing/2014/main" id="{19403BDC-E250-2C5F-C3F2-1BBCA87635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989" y="3477659"/>
            <a:ext cx="1872209" cy="104375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pic>
        <p:nvPicPr>
          <p:cNvPr id="11" name="Picture 10" descr="A picture containing screenshot, diagram, skeleton&#10;&#10;Description automatically generated">
            <a:extLst>
              <a:ext uri="{FF2B5EF4-FFF2-40B4-BE49-F238E27FC236}">
                <a16:creationId xmlns:a16="http://schemas.microsoft.com/office/drawing/2014/main" id="{A0B6A306-1395-8044-889D-C9B2A43317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773" y="2507382"/>
            <a:ext cx="1909799" cy="102651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sp>
        <p:nvSpPr>
          <p:cNvPr id="12" name="Up-down Arrow 11">
            <a:extLst>
              <a:ext uri="{FF2B5EF4-FFF2-40B4-BE49-F238E27FC236}">
                <a16:creationId xmlns:a16="http://schemas.microsoft.com/office/drawing/2014/main" id="{859229CB-9FD3-CE47-5B25-F50B347BA13D}"/>
              </a:ext>
            </a:extLst>
          </p:cNvPr>
          <p:cNvSpPr/>
          <p:nvPr/>
        </p:nvSpPr>
        <p:spPr>
          <a:xfrm>
            <a:off x="6428661" y="3611705"/>
            <a:ext cx="108012" cy="847303"/>
          </a:xfrm>
          <a:prstGeom prst="up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3" name="Up-down Arrow 12">
            <a:extLst>
              <a:ext uri="{FF2B5EF4-FFF2-40B4-BE49-F238E27FC236}">
                <a16:creationId xmlns:a16="http://schemas.microsoft.com/office/drawing/2014/main" id="{71C4B89D-CF45-1231-93D3-941F7B74F68F}"/>
              </a:ext>
            </a:extLst>
          </p:cNvPr>
          <p:cNvSpPr/>
          <p:nvPr/>
        </p:nvSpPr>
        <p:spPr>
          <a:xfrm>
            <a:off x="5282699" y="4459008"/>
            <a:ext cx="108012" cy="312139"/>
          </a:xfrm>
          <a:prstGeom prst="up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pic>
        <p:nvPicPr>
          <p:cNvPr id="14" name="Picture 13" descr="A picture containing text, screenshot, diagram, design&#10;&#10;Description automatically generated">
            <a:extLst>
              <a:ext uri="{FF2B5EF4-FFF2-40B4-BE49-F238E27FC236}">
                <a16:creationId xmlns:a16="http://schemas.microsoft.com/office/drawing/2014/main" id="{D2FB13A5-F439-353B-A866-63A70370E3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460" y="5162423"/>
            <a:ext cx="1656184" cy="91918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sp>
        <p:nvSpPr>
          <p:cNvPr id="15" name="Up-down Arrow 14">
            <a:extLst>
              <a:ext uri="{FF2B5EF4-FFF2-40B4-BE49-F238E27FC236}">
                <a16:creationId xmlns:a16="http://schemas.microsoft.com/office/drawing/2014/main" id="{63C4C2FC-7D8E-0579-F048-2419A36F2C6D}"/>
              </a:ext>
            </a:extLst>
          </p:cNvPr>
          <p:cNvSpPr/>
          <p:nvPr/>
        </p:nvSpPr>
        <p:spPr>
          <a:xfrm>
            <a:off x="7300510" y="4856068"/>
            <a:ext cx="108012" cy="312139"/>
          </a:xfrm>
          <a:prstGeom prst="up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pic>
        <p:nvPicPr>
          <p:cNvPr id="17" name="Picture 1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8B5F1CD6-7DDD-B181-DFDA-6C4C2D4C9C0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815" y="3941490"/>
            <a:ext cx="1851878" cy="182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432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6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r>
              <a:rPr lang="en-DE" dirty="0"/>
              <a:t>Test Setup: Frontend UI (BORA)</a:t>
            </a:r>
          </a:p>
        </p:txBody>
      </p:sp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BBDC3D3E-BE53-9764-BD04-161901F85C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1104113"/>
            <a:ext cx="6341126" cy="2665877"/>
          </a:xfrm>
          <a:prstGeom prst="rect">
            <a:avLst/>
          </a:prstGeom>
        </p:spPr>
      </p:pic>
      <p:pic>
        <p:nvPicPr>
          <p:cNvPr id="18" name="Picture 17" descr="A screen shot of a computer&#10;&#10;Description automatically generated">
            <a:extLst>
              <a:ext uri="{FF2B5EF4-FFF2-40B4-BE49-F238E27FC236}">
                <a16:creationId xmlns:a16="http://schemas.microsoft.com/office/drawing/2014/main" id="{9E3B377C-67A1-C213-C1C1-D447A7E428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03" y="3806139"/>
            <a:ext cx="6341126" cy="2523672"/>
          </a:xfrm>
          <a:prstGeom prst="rect">
            <a:avLst/>
          </a:prstGeom>
        </p:spPr>
      </p:pic>
      <p:sp>
        <p:nvSpPr>
          <p:cNvPr id="19" name="Right Brace 18">
            <a:extLst>
              <a:ext uri="{FF2B5EF4-FFF2-40B4-BE49-F238E27FC236}">
                <a16:creationId xmlns:a16="http://schemas.microsoft.com/office/drawing/2014/main" id="{635FA9B9-2685-62C2-87C7-0B058C228D94}"/>
              </a:ext>
            </a:extLst>
          </p:cNvPr>
          <p:cNvSpPr/>
          <p:nvPr/>
        </p:nvSpPr>
        <p:spPr>
          <a:xfrm>
            <a:off x="7229755" y="1585390"/>
            <a:ext cx="210220" cy="1512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59D2F746-6394-A608-1223-ADC51A8F410C}"/>
              </a:ext>
            </a:extLst>
          </p:cNvPr>
          <p:cNvSpPr/>
          <p:nvPr/>
        </p:nvSpPr>
        <p:spPr>
          <a:xfrm>
            <a:off x="7229755" y="4130629"/>
            <a:ext cx="210220" cy="1512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A6831EC-F5CA-C483-691A-1C817690D037}"/>
              </a:ext>
            </a:extLst>
          </p:cNvPr>
          <p:cNvSpPr/>
          <p:nvPr/>
        </p:nvSpPr>
        <p:spPr>
          <a:xfrm>
            <a:off x="7596796" y="1968500"/>
            <a:ext cx="1623404" cy="55299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Designer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B3DC16-F711-3F47-EE30-EEAB49F629D2}"/>
              </a:ext>
            </a:extLst>
          </p:cNvPr>
          <p:cNvSpPr/>
          <p:nvPr/>
        </p:nvSpPr>
        <p:spPr>
          <a:xfrm>
            <a:off x="7596796" y="4533900"/>
            <a:ext cx="1623404" cy="7959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Data</a:t>
            </a:r>
          </a:p>
          <a:p>
            <a:pPr algn="ctr"/>
            <a:r>
              <a:rPr lang="en-DE" dirty="0"/>
              <a:t>Display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19F043-3391-3EAD-6FB5-AE3F71BF074B}"/>
              </a:ext>
            </a:extLst>
          </p:cNvPr>
          <p:cNvSpPr txBox="1"/>
          <p:nvPr/>
        </p:nvSpPr>
        <p:spPr>
          <a:xfrm>
            <a:off x="7638869" y="2576026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chemeClr val="accent1"/>
                </a:solidFill>
              </a:rPr>
              <a:t>/designer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5CA349-3E44-D547-DB01-32CDE6010343}"/>
              </a:ext>
            </a:extLst>
          </p:cNvPr>
          <p:cNvSpPr txBox="1"/>
          <p:nvPr/>
        </p:nvSpPr>
        <p:spPr>
          <a:xfrm>
            <a:off x="7810192" y="533570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chemeClr val="accent1"/>
                </a:solidFill>
              </a:rPr>
              <a:t>/status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F5C254A-7D13-F1C9-F919-5EB493D70619}"/>
              </a:ext>
            </a:extLst>
          </p:cNvPr>
          <p:cNvCxnSpPr>
            <a:cxnSpLocks/>
          </p:cNvCxnSpPr>
          <p:nvPr/>
        </p:nvCxnSpPr>
        <p:spPr>
          <a:xfrm flipH="1">
            <a:off x="5573571" y="3523557"/>
            <a:ext cx="360040" cy="5988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497E2E1-416C-DDFB-78EA-B7004D7D6E86}"/>
              </a:ext>
            </a:extLst>
          </p:cNvPr>
          <p:cNvCxnSpPr>
            <a:cxnSpLocks/>
          </p:cNvCxnSpPr>
          <p:nvPr/>
        </p:nvCxnSpPr>
        <p:spPr>
          <a:xfrm flipH="1">
            <a:off x="3271526" y="3531826"/>
            <a:ext cx="360040" cy="5988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BF921AC-BB72-33F6-D81D-378AF91BD7DA}"/>
              </a:ext>
            </a:extLst>
          </p:cNvPr>
          <p:cNvCxnSpPr>
            <a:cxnSpLocks/>
          </p:cNvCxnSpPr>
          <p:nvPr/>
        </p:nvCxnSpPr>
        <p:spPr>
          <a:xfrm flipH="1">
            <a:off x="1326205" y="3506737"/>
            <a:ext cx="360040" cy="5988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AD07C52-2BAB-422F-B594-91C713DCE519}"/>
              </a:ext>
            </a:extLst>
          </p:cNvPr>
          <p:cNvSpPr/>
          <p:nvPr/>
        </p:nvSpPr>
        <p:spPr>
          <a:xfrm>
            <a:off x="1109075" y="2945358"/>
            <a:ext cx="1224136" cy="5613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/>
              <a:t>Input</a:t>
            </a:r>
          </a:p>
          <a:p>
            <a:pPr algn="ctr"/>
            <a:r>
              <a:rPr lang="en-DE" sz="1400" dirty="0"/>
              <a:t>Widget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D4C7D1F-2000-BDB5-B6CB-2625214EBA0E}"/>
              </a:ext>
            </a:extLst>
          </p:cNvPr>
          <p:cNvSpPr/>
          <p:nvPr/>
        </p:nvSpPr>
        <p:spPr>
          <a:xfrm>
            <a:off x="3019498" y="2962178"/>
            <a:ext cx="1224136" cy="5613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/>
              <a:t>Video</a:t>
            </a:r>
          </a:p>
          <a:p>
            <a:pPr algn="ctr"/>
            <a:r>
              <a:rPr lang="en-DE" sz="1400" dirty="0"/>
              <a:t>Widget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AE28468-53A1-8D10-AC3E-84831353481B}"/>
              </a:ext>
            </a:extLst>
          </p:cNvPr>
          <p:cNvSpPr/>
          <p:nvPr/>
        </p:nvSpPr>
        <p:spPr>
          <a:xfrm>
            <a:off x="5216150" y="2962179"/>
            <a:ext cx="1224136" cy="5454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/>
              <a:t>Box</a:t>
            </a:r>
          </a:p>
          <a:p>
            <a:pPr algn="ctr"/>
            <a:r>
              <a:rPr lang="en-DE" sz="1400" dirty="0"/>
              <a:t>Widget</a:t>
            </a:r>
          </a:p>
        </p:txBody>
      </p:sp>
    </p:spTree>
    <p:extLst>
      <p:ext uri="{BB962C8B-B14F-4D97-AF65-F5344CB8AC3E}">
        <p14:creationId xmlns:p14="http://schemas.microsoft.com/office/powerpoint/2010/main" val="827183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7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r>
              <a:rPr lang="en-DE" dirty="0"/>
              <a:t>Test Setup: Frontend UI (BORA)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B2A94E4A-C15B-7E49-6DC4-EFB252BB6B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13" y="1307802"/>
            <a:ext cx="7772400" cy="502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71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8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r>
              <a:rPr lang="en-DE" dirty="0"/>
              <a:t>Bringing Video Streams to the Web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C91577-63F7-4344-647A-378A872C4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83512"/>
            <a:ext cx="6012868" cy="4626788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endParaRPr lang="en-GB" sz="1800" dirty="0"/>
          </a:p>
          <a:p>
            <a:endParaRPr lang="en-DE" sz="180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13F6161-B8B7-25E4-661E-4EF04E4BAB9D}"/>
              </a:ext>
            </a:extLst>
          </p:cNvPr>
          <p:cNvSpPr txBox="1">
            <a:spLocks/>
          </p:cNvSpPr>
          <p:nvPr/>
        </p:nvSpPr>
        <p:spPr>
          <a:xfrm>
            <a:off x="533400" y="1583512"/>
            <a:ext cx="6012868" cy="63158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48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Web browser does not support many video formats</a:t>
            </a:r>
          </a:p>
          <a:p>
            <a:r>
              <a:rPr lang="en-GB" sz="1800" dirty="0"/>
              <a:t>Evaluate technologies to bring video streams to browser with low-latencies:</a:t>
            </a:r>
          </a:p>
          <a:p>
            <a:pPr lvl="1"/>
            <a:r>
              <a:rPr lang="en-GB" sz="1599" dirty="0"/>
              <a:t>HLS (HTTP Live Streaming)</a:t>
            </a:r>
          </a:p>
          <a:p>
            <a:pPr lvl="1"/>
            <a:r>
              <a:rPr lang="en-GB" sz="1599" dirty="0"/>
              <a:t>MPEG-</a:t>
            </a:r>
            <a:r>
              <a:rPr lang="en-GB" sz="1599" dirty="0" err="1"/>
              <a:t>Websocket</a:t>
            </a:r>
            <a:endParaRPr lang="en-GB" sz="1599" dirty="0"/>
          </a:p>
          <a:p>
            <a:pPr lvl="1"/>
            <a:r>
              <a:rPr lang="en-GB" sz="1599" dirty="0"/>
              <a:t>WebRTC ((Web Real-Time Communication)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DE" sz="1800" dirty="0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810737E-0D2D-C74A-266F-8A8D9A6307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483" y="4133412"/>
            <a:ext cx="685170" cy="6851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F4F4CC3-BECE-9FEA-3000-2BC76AA38865}"/>
              </a:ext>
            </a:extLst>
          </p:cNvPr>
          <p:cNvSpPr/>
          <p:nvPr/>
        </p:nvSpPr>
        <p:spPr>
          <a:xfrm>
            <a:off x="2567378" y="3954016"/>
            <a:ext cx="2055422" cy="985680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RTSP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(VP8 Format)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D6FBD6-85CD-2245-F398-0459E2157406}"/>
              </a:ext>
            </a:extLst>
          </p:cNvPr>
          <p:cNvSpPr/>
          <p:nvPr/>
        </p:nvSpPr>
        <p:spPr>
          <a:xfrm>
            <a:off x="5629067" y="3954016"/>
            <a:ext cx="2055422" cy="983024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Streaming Approaches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DEDE4C9-EE9D-DD31-DD48-1010F23F5D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99120" y="4019554"/>
            <a:ext cx="1045895" cy="104589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7CB6E8-891E-E957-EEA5-776D07E57042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4622800" y="4445528"/>
            <a:ext cx="1006267" cy="1328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7BD4F6-D2A2-599C-D23F-C8B87053B9E9}"/>
              </a:ext>
            </a:extLst>
          </p:cNvPr>
          <p:cNvCxnSpPr>
            <a:cxnSpLocks/>
          </p:cNvCxnSpPr>
          <p:nvPr/>
        </p:nvCxnSpPr>
        <p:spPr>
          <a:xfrm>
            <a:off x="7738671" y="4506934"/>
            <a:ext cx="1006267" cy="2656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8435EEC-0604-CD97-D3FD-CBAD137C0B25}"/>
              </a:ext>
            </a:extLst>
          </p:cNvPr>
          <p:cNvSpPr/>
          <p:nvPr/>
        </p:nvSpPr>
        <p:spPr>
          <a:xfrm>
            <a:off x="5877785" y="5059206"/>
            <a:ext cx="1691417" cy="9830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Video </a:t>
            </a:r>
            <a:r>
              <a:rPr lang="de-DE" sz="1800" dirty="0" err="1"/>
              <a:t>transcoding</a:t>
            </a:r>
            <a:endParaRPr lang="de-DE" sz="1800" dirty="0"/>
          </a:p>
          <a:p>
            <a:pPr algn="ctr"/>
            <a:r>
              <a:rPr lang="de-DE" sz="1800" dirty="0"/>
              <a:t>(FFMPEG)</a:t>
            </a:r>
            <a:endParaRPr lang="en-DE" sz="18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2CBF24-2CBF-5E85-B7D3-0294FE2DDCA5}"/>
              </a:ext>
            </a:extLst>
          </p:cNvPr>
          <p:cNvSpPr/>
          <p:nvPr/>
        </p:nvSpPr>
        <p:spPr>
          <a:xfrm>
            <a:off x="8531961" y="5059207"/>
            <a:ext cx="1691417" cy="6179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Video Decoding</a:t>
            </a:r>
            <a:endParaRPr lang="en-DE" sz="18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98CE53-7D45-61D5-3D2B-AD8F2EE8651C}"/>
              </a:ext>
            </a:extLst>
          </p:cNvPr>
          <p:cNvSpPr/>
          <p:nvPr/>
        </p:nvSpPr>
        <p:spPr>
          <a:xfrm>
            <a:off x="2783344" y="5059207"/>
            <a:ext cx="1691417" cy="6179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Video Encoding</a:t>
            </a:r>
            <a:endParaRPr lang="en-DE" sz="1800" dirty="0"/>
          </a:p>
        </p:txBody>
      </p:sp>
    </p:spTree>
    <p:extLst>
      <p:ext uri="{BB962C8B-B14F-4D97-AF65-F5344CB8AC3E}">
        <p14:creationId xmlns:p14="http://schemas.microsoft.com/office/powerpoint/2010/main" val="1001722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8D264-77F1-625A-91C9-419FC8BD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April</a:t>
            </a:r>
            <a:r>
              <a:rPr lang="de-DE" noProof="0" dirty="0"/>
              <a:t> 24, 2024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7C615-2A7C-9462-550B-757EBDF9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696EC4-B4CF-4701-AD06-A8439D6D8E12}" type="slidenum">
              <a:rPr lang="en-US" noProof="0" smtClean="0"/>
              <a:pPr>
                <a:spcAft>
                  <a:spcPts val="600"/>
                </a:spcAft>
              </a:pPr>
              <a:t>9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C51302-9202-EB6A-65B4-0DC7D4355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</p:spPr>
        <p:txBody>
          <a:bodyPr anchor="b">
            <a:normAutofit/>
          </a:bodyPr>
          <a:lstStyle/>
          <a:p>
            <a:pPr lvl="1"/>
            <a:r>
              <a:rPr lang="en-GB" sz="3200" b="1" dirty="0">
                <a:latin typeface="+mn-lt"/>
              </a:rPr>
              <a:t>HLS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C91577-63F7-4344-647A-378A872C4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83512"/>
            <a:ext cx="6012868" cy="4626788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endParaRPr lang="en-GB" sz="1800" dirty="0"/>
          </a:p>
          <a:p>
            <a:endParaRPr lang="en-DE" sz="180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13F6161-B8B7-25E4-661E-4EF04E4BAB9D}"/>
              </a:ext>
            </a:extLst>
          </p:cNvPr>
          <p:cNvSpPr txBox="1">
            <a:spLocks/>
          </p:cNvSpPr>
          <p:nvPr/>
        </p:nvSpPr>
        <p:spPr>
          <a:xfrm>
            <a:off x="533400" y="1583512"/>
            <a:ext cx="6012868" cy="63158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48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HTTP Live Streaming</a:t>
            </a:r>
          </a:p>
          <a:p>
            <a:r>
              <a:rPr lang="en-GB" sz="1800" dirty="0"/>
              <a:t>Writes to a .m3u8 playlist file</a:t>
            </a:r>
          </a:p>
          <a:p>
            <a:r>
              <a:rPr lang="en-GB" sz="1800" dirty="0"/>
              <a:t>The playlist manages the MPEG-TS-segment files</a:t>
            </a:r>
          </a:p>
          <a:p>
            <a:r>
              <a:rPr lang="en-GB" sz="1800" dirty="0"/>
              <a:t>&lt;video&gt; tag</a:t>
            </a:r>
          </a:p>
          <a:p>
            <a:pPr marL="0" indent="0">
              <a:buNone/>
            </a:pPr>
            <a:endParaRPr lang="en-GB" sz="1800" dirty="0"/>
          </a:p>
          <a:p>
            <a:endParaRPr lang="en-DE" sz="1800" dirty="0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810737E-0D2D-C74A-266F-8A8D9A6307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3317613"/>
            <a:ext cx="685170" cy="6851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F4F4CC3-BECE-9FEA-3000-2BC76AA38865}"/>
              </a:ext>
            </a:extLst>
          </p:cNvPr>
          <p:cNvSpPr/>
          <p:nvPr/>
        </p:nvSpPr>
        <p:spPr>
          <a:xfrm>
            <a:off x="1333895" y="3138217"/>
            <a:ext cx="2055422" cy="985680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RTSP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(VP8 Format)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D6FBD6-85CD-2245-F398-0459E2157406}"/>
              </a:ext>
            </a:extLst>
          </p:cNvPr>
          <p:cNvSpPr/>
          <p:nvPr/>
        </p:nvSpPr>
        <p:spPr>
          <a:xfrm>
            <a:off x="4395584" y="3384799"/>
            <a:ext cx="2055422" cy="617984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HLS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DEDE4C9-EE9D-DD31-DD48-1010F23F5D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9861" y="1239640"/>
            <a:ext cx="1045895" cy="104589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7CB6E8-891E-E957-EEA5-776D07E57042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3389317" y="3691135"/>
            <a:ext cx="1006267" cy="2656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7BD4F6-D2A2-599C-D23F-C8B87053B9E9}"/>
              </a:ext>
            </a:extLst>
          </p:cNvPr>
          <p:cNvCxnSpPr>
            <a:cxnSpLocks/>
          </p:cNvCxnSpPr>
          <p:nvPr/>
        </p:nvCxnSpPr>
        <p:spPr>
          <a:xfrm>
            <a:off x="6505188" y="3691135"/>
            <a:ext cx="1006267" cy="2656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8435EEC-0604-CD97-D3FD-CBAD137C0B25}"/>
              </a:ext>
            </a:extLst>
          </p:cNvPr>
          <p:cNvSpPr/>
          <p:nvPr/>
        </p:nvSpPr>
        <p:spPr>
          <a:xfrm>
            <a:off x="4644302" y="4243408"/>
            <a:ext cx="1691417" cy="9892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Video </a:t>
            </a:r>
            <a:r>
              <a:rPr lang="de-DE" sz="1800" dirty="0" err="1"/>
              <a:t>transcoding</a:t>
            </a:r>
            <a:endParaRPr lang="de-DE" sz="1800" dirty="0"/>
          </a:p>
          <a:p>
            <a:pPr algn="ctr"/>
            <a:r>
              <a:rPr lang="de-DE" sz="1800" dirty="0"/>
              <a:t>(FFMPEG)</a:t>
            </a:r>
            <a:endParaRPr lang="en-DE" sz="18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2CBF24-2CBF-5E85-B7D3-0294FE2DDCA5}"/>
              </a:ext>
            </a:extLst>
          </p:cNvPr>
          <p:cNvSpPr/>
          <p:nvPr/>
        </p:nvSpPr>
        <p:spPr>
          <a:xfrm>
            <a:off x="9714960" y="1339948"/>
            <a:ext cx="1691417" cy="6179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Video Decoding</a:t>
            </a:r>
            <a:endParaRPr lang="en-DE" sz="18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98CE53-7D45-61D5-3D2B-AD8F2EE8651C}"/>
              </a:ext>
            </a:extLst>
          </p:cNvPr>
          <p:cNvSpPr/>
          <p:nvPr/>
        </p:nvSpPr>
        <p:spPr>
          <a:xfrm>
            <a:off x="1549861" y="4243408"/>
            <a:ext cx="1691417" cy="6179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Video Encoding</a:t>
            </a:r>
            <a:endParaRPr lang="en-DE" sz="1800" dirty="0"/>
          </a:p>
        </p:txBody>
      </p:sp>
      <p:pic>
        <p:nvPicPr>
          <p:cNvPr id="6" name="Picture 5" descr="A picture containing text, screenshot, diagram, plan&#10;&#10;Description automatically generated">
            <a:extLst>
              <a:ext uri="{FF2B5EF4-FFF2-40B4-BE49-F238E27FC236}">
                <a16:creationId xmlns:a16="http://schemas.microsoft.com/office/drawing/2014/main" id="{55CFD55F-ADF5-6945-CB10-F726E33E0E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641" y="2599321"/>
            <a:ext cx="3024336" cy="2633333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C27CF251-26C0-6EA2-84C6-755BC727ADAD}"/>
              </a:ext>
            </a:extLst>
          </p:cNvPr>
          <p:cNvSpPr/>
          <p:nvPr/>
        </p:nvSpPr>
        <p:spPr>
          <a:xfrm rot="5400000" flipH="1" flipV="1">
            <a:off x="7351774" y="2291312"/>
            <a:ext cx="1661508" cy="525463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D0EA812-02F0-FF96-D3E2-D2EEF830815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01"/>
          <a:stretch/>
        </p:blipFill>
        <p:spPr>
          <a:xfrm>
            <a:off x="3663914" y="5324714"/>
            <a:ext cx="4136611" cy="89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461443"/>
      </p:ext>
    </p:extLst>
  </p:cSld>
  <p:clrMapOvr>
    <a:masterClrMapping/>
  </p:clrMapOvr>
</p:sld>
</file>

<file path=ppt/theme/theme1.xml><?xml version="1.0" encoding="utf-8"?>
<a:theme xmlns:a="http://schemas.openxmlformats.org/drawingml/2006/main" name="Folienmaster_Fächer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2.xml><?xml version="1.0" encoding="utf-8"?>
<a:theme xmlns:a="http://schemas.openxmlformats.org/drawingml/2006/main" name="Folienmaster_Form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3.xml><?xml version="1.0" encoding="utf-8"?>
<a:theme xmlns:a="http://schemas.openxmlformats.org/drawingml/2006/main" name="Folienmaster_Punkte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6828</TotalTime>
  <Words>3736</Words>
  <Application>Microsoft Macintosh PowerPoint</Application>
  <PresentationFormat>Widescreen</PresentationFormat>
  <Paragraphs>489</Paragraphs>
  <Slides>15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Helvetica</vt:lpstr>
      <vt:lpstr>Folienmaster_Fächer</vt:lpstr>
      <vt:lpstr>Folienmaster_Form</vt:lpstr>
      <vt:lpstr>Folienmaster_Punkte</vt:lpstr>
      <vt:lpstr>PowerPoint Presentation</vt:lpstr>
      <vt:lpstr>Motivation: High-speed Imaging</vt:lpstr>
      <vt:lpstr>Our Idea: Encode Data in Video Streams</vt:lpstr>
      <vt:lpstr>Test Setup: Backend Ring Buffer</vt:lpstr>
      <vt:lpstr>Test Setup: Frontend UI (BORA)</vt:lpstr>
      <vt:lpstr>Test Setup: Frontend UI (BORA)</vt:lpstr>
      <vt:lpstr>Test Setup: Frontend UI (BORA)</vt:lpstr>
      <vt:lpstr>Bringing Video Streams to the Web</vt:lpstr>
      <vt:lpstr>HLS</vt:lpstr>
      <vt:lpstr>MPEG-Websocket</vt:lpstr>
      <vt:lpstr>WebRTC</vt:lpstr>
      <vt:lpstr>Evaluation</vt:lpstr>
      <vt:lpstr>Evaluation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</dc:creator>
  <cp:lastModifiedBy>Tan Jerome, Nicholas (IPE)</cp:lastModifiedBy>
  <cp:revision>243</cp:revision>
  <dcterms:created xsi:type="dcterms:W3CDTF">2017-12-07T14:50:50Z</dcterms:created>
  <dcterms:modified xsi:type="dcterms:W3CDTF">2024-04-22T15:01:15Z</dcterms:modified>
</cp:coreProperties>
</file>