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3"/>
  </p:notesMasterIdLst>
  <p:handoutMasterIdLst>
    <p:handoutMasterId r:id="rId24"/>
  </p:handoutMasterIdLst>
  <p:sldIdLst>
    <p:sldId id="270" r:id="rId6"/>
    <p:sldId id="271" r:id="rId7"/>
    <p:sldId id="272" r:id="rId8"/>
    <p:sldId id="273" r:id="rId9"/>
    <p:sldId id="275" r:id="rId10"/>
    <p:sldId id="274" r:id="rId11"/>
    <p:sldId id="276" r:id="rId12"/>
    <p:sldId id="278" r:id="rId13"/>
    <p:sldId id="285" r:id="rId14"/>
    <p:sldId id="286" r:id="rId15"/>
    <p:sldId id="290" r:id="rId16"/>
    <p:sldId id="281" r:id="rId17"/>
    <p:sldId id="288" r:id="rId18"/>
    <p:sldId id="289" r:id="rId19"/>
    <p:sldId id="282" r:id="rId20"/>
    <p:sldId id="283" r:id="rId21"/>
    <p:sldId id="284" r:id="rId22"/>
  </p:sldIdLst>
  <p:sldSz cx="12192000" cy="6858000"/>
  <p:notesSz cx="7315200" cy="12344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887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FFAE1A"/>
    <a:srgbClr val="E7E9DE"/>
    <a:srgbClr val="0F0C8F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A62658-4694-4BF4-B21B-3D3D465808E8}" v="103" dt="2024-04-24T14:39:12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2" autoAdjust="0"/>
    <p:restoredTop sz="94729" autoAdjust="0"/>
  </p:normalViewPr>
  <p:slideViewPr>
    <p:cSldViewPr snapToObjects="1">
      <p:cViewPr varScale="1">
        <p:scale>
          <a:sx n="57" d="100"/>
          <a:sy n="57" d="100"/>
        </p:scale>
        <p:origin x="32" y="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notesViewPr>
    <p:cSldViewPr snapToObjects="1">
      <p:cViewPr varScale="1">
        <p:scale>
          <a:sx n="62" d="100"/>
          <a:sy n="62" d="100"/>
        </p:scale>
        <p:origin x="2550" y="72"/>
      </p:cViewPr>
      <p:guideLst>
        <p:guide orient="horz" pos="3887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846" y="0"/>
            <a:ext cx="3169699" cy="619334"/>
          </a:xfrm>
          <a:prstGeom prst="rect">
            <a:avLst/>
          </a:prstGeom>
        </p:spPr>
        <p:txBody>
          <a:bodyPr vert="horz" lIns="95055" tIns="47527" rIns="95055" bIns="47527" rtlCol="0"/>
          <a:lstStyle>
            <a:lvl1pPr algn="r">
              <a:defRPr sz="1200"/>
            </a:lvl1pPr>
          </a:lstStyle>
          <a:p>
            <a:r>
              <a:rPr lang="en-US" sz="900" dirty="0"/>
              <a:t>25 April 2024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69699" cy="619334"/>
          </a:xfrm>
          <a:prstGeom prst="rect">
            <a:avLst/>
          </a:prstGeom>
        </p:spPr>
        <p:txBody>
          <a:bodyPr vert="horz" lIns="95055" tIns="47527" rIns="95055" bIns="47527" rtlCol="0"/>
          <a:lstStyle>
            <a:lvl1pPr algn="l">
              <a:defRPr sz="1200"/>
            </a:lvl1pPr>
          </a:lstStyle>
          <a:p>
            <a:r>
              <a:rPr lang="en-US" sz="900" dirty="0"/>
              <a:t>High-Throughput Data Analysis at FRIB Using ESnet</a:t>
            </a:r>
          </a:p>
          <a:p>
            <a:r>
              <a:rPr lang="en-US" sz="900" dirty="0"/>
              <a:t>Aaron Chester, Data Acquisition Scientist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829703" y="11294081"/>
            <a:ext cx="4978206" cy="940510"/>
          </a:xfrm>
          <a:prstGeom prst="rect">
            <a:avLst/>
          </a:prstGeom>
        </p:spPr>
        <p:txBody>
          <a:bodyPr vert="horz" lIns="98389" tIns="49194" rIns="98389" bIns="49194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5" y="11231382"/>
            <a:ext cx="676636" cy="100321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4142965" y="11724653"/>
            <a:ext cx="3170583" cy="619749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169920" cy="617115"/>
          </a:xfrm>
          <a:prstGeom prst="rect">
            <a:avLst/>
          </a:prstGeom>
        </p:spPr>
        <p:txBody>
          <a:bodyPr vert="horz" wrap="square" lIns="96053" tIns="48026" rIns="96053" bIns="4802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2"/>
            <a:ext cx="3169920" cy="617115"/>
          </a:xfrm>
          <a:prstGeom prst="rect">
            <a:avLst/>
          </a:prstGeom>
        </p:spPr>
        <p:txBody>
          <a:bodyPr vert="horz" wrap="square" lIns="96053" tIns="48026" rIns="96053" bIns="4802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4/25/2024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7200" y="923925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6053" tIns="48026" rIns="96053" bIns="4802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5863648"/>
            <a:ext cx="5852160" cy="5554025"/>
          </a:xfrm>
          <a:prstGeom prst="rect">
            <a:avLst/>
          </a:prstGeom>
        </p:spPr>
        <p:txBody>
          <a:bodyPr vert="horz" wrap="square" lIns="96053" tIns="48026" rIns="96053" bIns="4802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11725167"/>
            <a:ext cx="3169920" cy="617113"/>
          </a:xfrm>
          <a:prstGeom prst="rect">
            <a:avLst/>
          </a:prstGeom>
        </p:spPr>
        <p:txBody>
          <a:bodyPr vert="horz" wrap="square" lIns="96053" tIns="48026" rIns="96053" bIns="4802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11725167"/>
            <a:ext cx="3169920" cy="617113"/>
          </a:xfrm>
          <a:prstGeom prst="rect">
            <a:avLst/>
          </a:prstGeom>
        </p:spPr>
        <p:txBody>
          <a:bodyPr vert="horz" wrap="square" lIns="96053" tIns="48026" rIns="96053" bIns="4802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457200" y="923925"/>
            <a:ext cx="8229600" cy="4629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Aaron Chester</a:t>
            </a:r>
            <a:br>
              <a:rPr lang="en-US" dirty="0"/>
            </a:br>
            <a:r>
              <a:rPr lang="en-US" dirty="0"/>
              <a:t>Data Acquisition Scientist</a:t>
            </a:r>
            <a:br>
              <a:rPr lang="en-US" dirty="0"/>
            </a:br>
            <a:r>
              <a:rPr lang="en-US" dirty="0"/>
              <a:t>chester@frib.msu.edu</a:t>
            </a:r>
          </a:p>
          <a:p>
            <a:r>
              <a:rPr lang="en-US" dirty="0"/>
              <a:t>25 April 2024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High-Throughput Data Processing at FRIB Using ESnet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3: Data Processing at NERSC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6"/>
            <a:ext cx="11971853" cy="2338350"/>
          </a:xfrm>
        </p:spPr>
        <p:txBody>
          <a:bodyPr/>
          <a:lstStyle/>
          <a:p>
            <a:r>
              <a:rPr lang="en-US" dirty="0"/>
              <a:t>NERSC is the “primary scientific computing facility for DOE-SC”</a:t>
            </a:r>
          </a:p>
          <a:p>
            <a:r>
              <a:rPr lang="en-US" dirty="0"/>
              <a:t>It houses the Perlmutter supercomputer:</a:t>
            </a:r>
          </a:p>
          <a:p>
            <a:pPr lvl="1"/>
            <a:r>
              <a:rPr lang="en-US" dirty="0"/>
              <a:t>Over 1700 GPU and 3000 CPU nodes</a:t>
            </a:r>
          </a:p>
          <a:p>
            <a:pPr lvl="1"/>
            <a:r>
              <a:rPr lang="en-US" dirty="0"/>
              <a:t>All-flash, 35 PB </a:t>
            </a:r>
            <a:r>
              <a:rPr lang="en-US" dirty="0" err="1"/>
              <a:t>Lustre</a:t>
            </a:r>
            <a:r>
              <a:rPr lang="en-US" dirty="0"/>
              <a:t> scratch file system for fast I/O</a:t>
            </a:r>
          </a:p>
          <a:p>
            <a:pPr lvl="1"/>
            <a:r>
              <a:rPr lang="en-US" dirty="0"/>
              <a:t>#12 in the TOP500 as of November 2023</a:t>
            </a:r>
          </a:p>
          <a:p>
            <a:pPr lvl="1"/>
            <a:r>
              <a:rPr lang="en-US" dirty="0"/>
              <a:t>Job scheduling via </a:t>
            </a:r>
            <a:r>
              <a:rPr lang="en-US" dirty="0" err="1"/>
              <a:t>Slurm</a:t>
            </a:r>
            <a:endParaRPr lang="en-US" dirty="0"/>
          </a:p>
          <a:p>
            <a:pPr lvl="1"/>
            <a:r>
              <a:rPr lang="en-US" dirty="0"/>
              <a:t>Container support using Shifter</a:t>
            </a:r>
          </a:p>
        </p:txBody>
      </p:sp>
      <p:sp>
        <p:nvSpPr>
          <p:cNvPr id="117" name="Content Placeholder 116"/>
          <p:cNvSpPr>
            <a:spLocks noGrp="1"/>
          </p:cNvSpPr>
          <p:nvPr>
            <p:ph idx="12"/>
          </p:nvPr>
        </p:nvSpPr>
        <p:spPr>
          <a:xfrm>
            <a:off x="101613" y="3429000"/>
            <a:ext cx="3936987" cy="2696577"/>
          </a:xfrm>
        </p:spPr>
        <p:txBody>
          <a:bodyPr/>
          <a:lstStyle/>
          <a:p>
            <a:r>
              <a:rPr lang="en-US" dirty="0"/>
              <a:t>Globus Compute </a:t>
            </a:r>
            <a:r>
              <a:rPr lang="en-US" dirty="0" err="1"/>
              <a:t>FaaS</a:t>
            </a:r>
            <a:endParaRPr lang="en-US" dirty="0"/>
          </a:p>
          <a:p>
            <a:pPr lvl="1"/>
            <a:r>
              <a:rPr lang="en-US" dirty="0"/>
              <a:t>Containers allow us to reconstruct the FRIB runtime environment on Perlmutter</a:t>
            </a:r>
          </a:p>
          <a:p>
            <a:r>
              <a:rPr lang="en-US" dirty="0"/>
              <a:t>Editor software: fit ADC traces, store fit results</a:t>
            </a:r>
          </a:p>
          <a:p>
            <a:pPr lvl="1"/>
            <a:r>
              <a:rPr lang="en-US" dirty="0"/>
              <a:t>Search for rare events, characterize their properties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81664" y="6356350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21164" y="5827446"/>
            <a:ext cx="807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https://www.nersc.gov/about/; A. Chester et al., Phys. Rev. C </a:t>
            </a:r>
            <a:r>
              <a:rPr lang="en-US" sz="1000" b="1" dirty="0"/>
              <a:t>104</a:t>
            </a:r>
            <a:r>
              <a:rPr lang="en-US" sz="1000" dirty="0"/>
              <a:t> (2021) 054314; A. Chester et al., Phys. Rev. C </a:t>
            </a:r>
            <a:r>
              <a:rPr lang="en-US" sz="1000" b="1" dirty="0"/>
              <a:t>105</a:t>
            </a:r>
            <a:r>
              <a:rPr lang="en-US" sz="1000" dirty="0"/>
              <a:t> (2022) 024319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371600"/>
            <a:ext cx="4495800" cy="198377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15200" y="3148148"/>
            <a:ext cx="487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https://www.nersc.gov/news-publications/galleries/nersc-systems-photos/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F92727-A9FC-8282-56BB-E4AA1C736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654" y="3428325"/>
            <a:ext cx="8077200" cy="241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32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3: Data Processing at NERSC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6"/>
            <a:ext cx="11971853" cy="2338350"/>
          </a:xfrm>
        </p:spPr>
        <p:txBody>
          <a:bodyPr/>
          <a:lstStyle/>
          <a:p>
            <a:r>
              <a:rPr lang="en-US" dirty="0"/>
              <a:t>NERSC is the “primary scientific computing facility for DOE-SC”</a:t>
            </a:r>
          </a:p>
          <a:p>
            <a:r>
              <a:rPr lang="en-US" dirty="0"/>
              <a:t>It houses the Perlmutter supercomputer:</a:t>
            </a:r>
          </a:p>
          <a:p>
            <a:pPr lvl="1"/>
            <a:r>
              <a:rPr lang="en-US" dirty="0"/>
              <a:t>Over 1700 GPU and 3000 CPU nodes</a:t>
            </a:r>
          </a:p>
          <a:p>
            <a:pPr lvl="1"/>
            <a:r>
              <a:rPr lang="en-US" dirty="0"/>
              <a:t>All-flash, 35 PB </a:t>
            </a:r>
            <a:r>
              <a:rPr lang="en-US" dirty="0" err="1"/>
              <a:t>Lustre</a:t>
            </a:r>
            <a:r>
              <a:rPr lang="en-US" dirty="0"/>
              <a:t> scratch file system for fast I/O</a:t>
            </a:r>
          </a:p>
          <a:p>
            <a:pPr lvl="1"/>
            <a:r>
              <a:rPr lang="en-US" dirty="0"/>
              <a:t>#12 in the TOP500 as of November 2023</a:t>
            </a:r>
          </a:p>
          <a:p>
            <a:pPr lvl="1"/>
            <a:r>
              <a:rPr lang="en-US" dirty="0"/>
              <a:t>Job scheduling via </a:t>
            </a:r>
            <a:r>
              <a:rPr lang="en-US" dirty="0" err="1"/>
              <a:t>Slurm</a:t>
            </a:r>
            <a:endParaRPr lang="en-US" dirty="0"/>
          </a:p>
          <a:p>
            <a:pPr lvl="1"/>
            <a:r>
              <a:rPr lang="en-US" dirty="0"/>
              <a:t>Container support using Shifter</a:t>
            </a:r>
          </a:p>
        </p:txBody>
      </p:sp>
      <p:sp>
        <p:nvSpPr>
          <p:cNvPr id="117" name="Content Placeholder 116"/>
          <p:cNvSpPr>
            <a:spLocks noGrp="1"/>
          </p:cNvSpPr>
          <p:nvPr>
            <p:ph idx="12"/>
          </p:nvPr>
        </p:nvSpPr>
        <p:spPr>
          <a:xfrm>
            <a:off x="101613" y="3429000"/>
            <a:ext cx="3936987" cy="2696577"/>
          </a:xfrm>
        </p:spPr>
        <p:txBody>
          <a:bodyPr/>
          <a:lstStyle/>
          <a:p>
            <a:r>
              <a:rPr lang="en-US" dirty="0"/>
              <a:t>Globus Compute </a:t>
            </a:r>
            <a:r>
              <a:rPr lang="en-US" dirty="0" err="1"/>
              <a:t>FaaS</a:t>
            </a:r>
            <a:endParaRPr lang="en-US" dirty="0"/>
          </a:p>
          <a:p>
            <a:pPr lvl="1"/>
            <a:r>
              <a:rPr lang="en-US" dirty="0"/>
              <a:t>Containers allow us to reconstruct the FRIB runtime environment on Perlmutter</a:t>
            </a:r>
          </a:p>
          <a:p>
            <a:r>
              <a:rPr lang="en-US" dirty="0"/>
              <a:t>Editor software: fit ADC traces, store fit results</a:t>
            </a:r>
          </a:p>
          <a:p>
            <a:pPr lvl="1"/>
            <a:r>
              <a:rPr lang="en-US" dirty="0"/>
              <a:t>Search for rare events, characterize their properties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81664" y="6356350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21164" y="5827446"/>
            <a:ext cx="807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https://www.nersc.gov/about/; A. Chester et al., Phys. Rev. C </a:t>
            </a:r>
            <a:r>
              <a:rPr lang="en-US" sz="1000" b="1" dirty="0"/>
              <a:t>104</a:t>
            </a:r>
            <a:r>
              <a:rPr lang="en-US" sz="1000" dirty="0"/>
              <a:t> (2021) 054314; A. Chester et al., Phys. Rev. C </a:t>
            </a:r>
            <a:r>
              <a:rPr lang="en-US" sz="1000" b="1" dirty="0"/>
              <a:t>105</a:t>
            </a:r>
            <a:r>
              <a:rPr lang="en-US" sz="1000" dirty="0"/>
              <a:t> (2022) 024319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371600"/>
            <a:ext cx="4495800" cy="198377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15200" y="3148148"/>
            <a:ext cx="487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https://www.nersc.gov/news-publications/galleries/nersc-systems-photos/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F92727-A9FC-8282-56BB-E4AA1C736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654" y="3428325"/>
            <a:ext cx="8077200" cy="2410208"/>
          </a:xfrm>
          <a:prstGeom prst="rect">
            <a:avLst/>
          </a:prstGeom>
        </p:spPr>
      </p:pic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D1457163-EB65-EED7-7FAC-DB5C625032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8440" y="1048830"/>
            <a:ext cx="5855121" cy="4760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7475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3: Data Processing at NERSC: Proof of Principle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 parameters:</a:t>
            </a:r>
          </a:p>
          <a:p>
            <a:pPr marL="640381" lvl="1" indent="-457200">
              <a:buFont typeface="+mj-lt"/>
              <a:buAutoNum type="arabicPeriod"/>
            </a:pPr>
            <a:r>
              <a:rPr lang="en-US" dirty="0"/>
              <a:t>Number of MPI workers</a:t>
            </a:r>
          </a:p>
          <a:p>
            <a:pPr marL="640381" lvl="1" indent="-457200">
              <a:buFont typeface="+mj-lt"/>
              <a:buAutoNum type="arabicPeriod"/>
            </a:pPr>
            <a:r>
              <a:rPr lang="en-US" dirty="0"/>
              <a:t>Number of events per work unit passed to each worker</a:t>
            </a:r>
          </a:p>
          <a:p>
            <a:r>
              <a:rPr lang="en-US" dirty="0"/>
              <a:t>Tested using production data from the first FRIB experiment</a:t>
            </a:r>
          </a:p>
          <a:p>
            <a:pPr lvl="1"/>
            <a:r>
              <a:rPr lang="en-US" dirty="0"/>
              <a:t>Fit 2.7M traces (~1.4 GB trace data) from a single channel</a:t>
            </a:r>
          </a:p>
          <a:p>
            <a:pPr lvl="1"/>
            <a:r>
              <a:rPr lang="en-US" dirty="0"/>
              <a:t>Trace template detector response model</a:t>
            </a:r>
          </a:p>
          <a:p>
            <a:r>
              <a:rPr lang="en-US" dirty="0"/>
              <a:t>Running conditions at NERSC:</a:t>
            </a:r>
          </a:p>
          <a:p>
            <a:pPr lvl="1"/>
            <a:r>
              <a:rPr lang="en-US" dirty="0"/>
              <a:t>I/O from node-accessible scratch space</a:t>
            </a:r>
          </a:p>
          <a:p>
            <a:pPr lvl="1"/>
            <a:r>
              <a:rPr lang="en-US" dirty="0"/>
              <a:t>Request entire node, allocation at the mercy of the </a:t>
            </a:r>
            <a:r>
              <a:rPr lang="en-US" dirty="0" err="1"/>
              <a:t>Slurm</a:t>
            </a:r>
            <a:r>
              <a:rPr lang="en-US" dirty="0"/>
              <a:t> scheduler</a:t>
            </a:r>
          </a:p>
          <a:p>
            <a:pPr lvl="1"/>
            <a:r>
              <a:rPr lang="en-US" dirty="0"/>
              <a:t>Nodes are equivalent</a:t>
            </a:r>
          </a:p>
          <a:p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192838" y="1373121"/>
            <a:ext cx="5897562" cy="442449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96000" y="6356350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75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3: Data Processing at NERSC: Proof of Principle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 parameters:</a:t>
            </a:r>
          </a:p>
          <a:p>
            <a:pPr marL="640381" lvl="1" indent="-457200">
              <a:buFont typeface="+mj-lt"/>
              <a:buAutoNum type="arabicPeriod"/>
            </a:pPr>
            <a:r>
              <a:rPr lang="en-US" dirty="0"/>
              <a:t>Number of MPI workers</a:t>
            </a:r>
          </a:p>
          <a:p>
            <a:pPr marL="640381" lvl="1" indent="-457200">
              <a:buFont typeface="+mj-lt"/>
              <a:buAutoNum type="arabicPeriod"/>
            </a:pPr>
            <a:r>
              <a:rPr lang="en-US" dirty="0"/>
              <a:t>Number of events per work unit passed to each worker</a:t>
            </a:r>
          </a:p>
          <a:p>
            <a:r>
              <a:rPr lang="en-US" dirty="0"/>
              <a:t>Tested using production data from the first FRIB experiment</a:t>
            </a:r>
          </a:p>
          <a:p>
            <a:pPr lvl="1"/>
            <a:r>
              <a:rPr lang="en-US" dirty="0"/>
              <a:t>Fit 2.7M traces (~1.4 GB trace data) from a single channel</a:t>
            </a:r>
          </a:p>
          <a:p>
            <a:pPr lvl="1"/>
            <a:r>
              <a:rPr lang="en-US" dirty="0"/>
              <a:t>Trace template detector response model</a:t>
            </a:r>
          </a:p>
          <a:p>
            <a:r>
              <a:rPr lang="en-US" dirty="0"/>
              <a:t>Running conditions at NERSC:</a:t>
            </a:r>
          </a:p>
          <a:p>
            <a:pPr lvl="1"/>
            <a:r>
              <a:rPr lang="en-US" dirty="0"/>
              <a:t>I/O from node-accessible scratch space</a:t>
            </a:r>
          </a:p>
          <a:p>
            <a:pPr lvl="1"/>
            <a:r>
              <a:rPr lang="en-US" dirty="0"/>
              <a:t>Request entire node, allocation at the mercy of the </a:t>
            </a:r>
            <a:r>
              <a:rPr lang="en-US" dirty="0" err="1"/>
              <a:t>Slurm</a:t>
            </a:r>
            <a:r>
              <a:rPr lang="en-US" dirty="0"/>
              <a:t> scheduler</a:t>
            </a:r>
          </a:p>
          <a:p>
            <a:pPr lvl="1"/>
            <a:r>
              <a:rPr lang="en-US" dirty="0"/>
              <a:t>Nodes are equivalent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192838" y="1373128"/>
            <a:ext cx="5897562" cy="442448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96000" y="6356350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69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3: Data Processing at NERSC: Proof of Principle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 parameters:</a:t>
            </a:r>
          </a:p>
          <a:p>
            <a:pPr marL="640381" lvl="1" indent="-457200">
              <a:buFont typeface="+mj-lt"/>
              <a:buAutoNum type="arabicPeriod"/>
            </a:pPr>
            <a:r>
              <a:rPr lang="en-US" dirty="0"/>
              <a:t>Number of MPI workers</a:t>
            </a:r>
          </a:p>
          <a:p>
            <a:pPr marL="640381" lvl="1" indent="-457200">
              <a:buFont typeface="+mj-lt"/>
              <a:buAutoNum type="arabicPeriod"/>
            </a:pPr>
            <a:r>
              <a:rPr lang="en-US" dirty="0"/>
              <a:t>Number of events per work unit passed to each worker</a:t>
            </a:r>
          </a:p>
          <a:p>
            <a:r>
              <a:rPr lang="en-US" dirty="0"/>
              <a:t>Tested using production data from the first FRIB experiment</a:t>
            </a:r>
          </a:p>
          <a:p>
            <a:pPr lvl="1"/>
            <a:r>
              <a:rPr lang="en-US" dirty="0"/>
              <a:t>Fit 2.7M traces (~1.4 GB trace data) from a single channel</a:t>
            </a:r>
          </a:p>
          <a:p>
            <a:pPr lvl="1"/>
            <a:r>
              <a:rPr lang="en-US" dirty="0"/>
              <a:t>Trace template detector response model</a:t>
            </a:r>
          </a:p>
          <a:p>
            <a:r>
              <a:rPr lang="en-US" dirty="0"/>
              <a:t>Running conditions at NERSC:</a:t>
            </a:r>
          </a:p>
          <a:p>
            <a:pPr lvl="1"/>
            <a:r>
              <a:rPr lang="en-US" dirty="0"/>
              <a:t>I/O from node-accessible scratch space</a:t>
            </a:r>
          </a:p>
          <a:p>
            <a:pPr lvl="1"/>
            <a:r>
              <a:rPr lang="en-US" dirty="0"/>
              <a:t>Request entire node, allocation at the mercy of the </a:t>
            </a:r>
            <a:r>
              <a:rPr lang="en-US" dirty="0" err="1"/>
              <a:t>Slurm</a:t>
            </a:r>
            <a:r>
              <a:rPr lang="en-US" dirty="0"/>
              <a:t> scheduler</a:t>
            </a:r>
          </a:p>
          <a:p>
            <a:pPr lvl="1"/>
            <a:r>
              <a:rPr lang="en-US" dirty="0"/>
              <a:t>Nodes are equivalent</a:t>
            </a:r>
          </a:p>
          <a:p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192838" y="1373121"/>
            <a:ext cx="5897562" cy="442449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96000" y="6356350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3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3: Automated Processing Pipeline: In Production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700" y="5791200"/>
            <a:ext cx="601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Assuming code optimized for parallel processing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650" y="3124200"/>
            <a:ext cx="5800650" cy="28398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83066" y="2768025"/>
            <a:ext cx="530733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Particle identification plot generated in near real time from data processed at NERSC (courtesy of R. Lubna)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36B1310-BBFD-C391-7271-0C1BC6671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5" y="1051288"/>
            <a:ext cx="7389405" cy="206188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599" y="3124200"/>
            <a:ext cx="6451601" cy="2727959"/>
          </a:xfrm>
        </p:spPr>
        <p:txBody>
          <a:bodyPr/>
          <a:lstStyle/>
          <a:p>
            <a:r>
              <a:rPr lang="en-US" dirty="0"/>
              <a:t>Experiment ran 140 hours 28 Feb. – 4 Mar. 2024</a:t>
            </a:r>
          </a:p>
          <a:p>
            <a:r>
              <a:rPr lang="en-US" dirty="0"/>
              <a:t>80% reduction in data size</a:t>
            </a:r>
          </a:p>
          <a:p>
            <a:r>
              <a:rPr lang="en-US" dirty="0"/>
              <a:t>One hour of recorded data is fully processed in ~10 minutes</a:t>
            </a:r>
            <a:r>
              <a:rPr lang="en-US" baseline="30000" dirty="0"/>
              <a:t>1</a:t>
            </a:r>
          </a:p>
          <a:p>
            <a:r>
              <a:rPr lang="en-US" dirty="0"/>
              <a:t>Simultaneous utilization of 3800 CPU cores in </a:t>
            </a:r>
            <a:r>
              <a:rPr lang="en-US" dirty="0" err="1"/>
              <a:t>realtime</a:t>
            </a:r>
            <a:r>
              <a:rPr lang="en-US" dirty="0"/>
              <a:t> queue with startup latency ~few seconds</a:t>
            </a:r>
          </a:p>
          <a:p>
            <a:r>
              <a:rPr lang="en-US" dirty="0"/>
              <a:t>Total of 718 compute hours used</a:t>
            </a:r>
          </a:p>
          <a:p>
            <a:endParaRPr lang="en-US" kern="1200" dirty="0">
              <a:solidFill>
                <a:schemeClr val="tx1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33532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Nearline</a:t>
            </a:r>
            <a:r>
              <a:rPr lang="en-US" dirty="0"/>
              <a:t> analysis is possible using FRIBDAQ parallel analysis framework</a:t>
            </a:r>
          </a:p>
          <a:p>
            <a:r>
              <a:rPr lang="en-US" dirty="0"/>
              <a:t>High-speed data transfer between local storage and HPC facility realized using ESnet</a:t>
            </a:r>
          </a:p>
          <a:p>
            <a:r>
              <a:rPr lang="en-US" dirty="0"/>
              <a:t>Successfully automated the processing pipeline using Globus Flows</a:t>
            </a:r>
          </a:p>
          <a:p>
            <a:r>
              <a:rPr lang="en-US" dirty="0"/>
              <a:t>Globus Compute </a:t>
            </a:r>
            <a:r>
              <a:rPr lang="en-US" dirty="0" err="1"/>
              <a:t>FaaS</a:t>
            </a:r>
            <a:r>
              <a:rPr lang="en-US" dirty="0"/>
              <a:t> platform was used to run FRIBDAQ code remotely at NERSC</a:t>
            </a:r>
          </a:p>
          <a:p>
            <a:r>
              <a:rPr lang="en-US" b="1" dirty="0"/>
              <a:t>Important take-home message: improvements to DAQ and data processing software driven by user’s needs!</a:t>
            </a:r>
          </a:p>
          <a:p>
            <a:r>
              <a:rPr lang="en-US" dirty="0"/>
              <a:t>Future work:</a:t>
            </a:r>
          </a:p>
          <a:p>
            <a:pPr lvl="1"/>
            <a:r>
              <a:rPr lang="en-US" dirty="0"/>
              <a:t>Streaming readout to HPC facilities</a:t>
            </a:r>
          </a:p>
          <a:p>
            <a:pPr lvl="2"/>
            <a:r>
              <a:rPr lang="en-US" dirty="0"/>
              <a:t>Talks by M. Goodrich, M. </a:t>
            </a:r>
            <a:r>
              <a:rPr lang="en-US" dirty="0" err="1"/>
              <a:t>Battaglieri</a:t>
            </a:r>
            <a:endParaRPr lang="en-US" dirty="0"/>
          </a:p>
          <a:p>
            <a:pPr lvl="1"/>
            <a:r>
              <a:rPr lang="en-US" dirty="0"/>
              <a:t>Improvements to supported software</a:t>
            </a:r>
          </a:p>
          <a:p>
            <a:pPr lvl="2"/>
            <a:r>
              <a:rPr lang="en-US" dirty="0"/>
              <a:t>Modeling detector response</a:t>
            </a:r>
          </a:p>
          <a:p>
            <a:pPr lvl="2"/>
            <a:r>
              <a:rPr lang="en-US" dirty="0"/>
              <a:t>Machine learning classification</a:t>
            </a:r>
          </a:p>
          <a:p>
            <a:pPr lvl="2"/>
            <a:r>
              <a:rPr lang="en-US" dirty="0"/>
              <a:t>Alternative parallel analysis frameworks</a:t>
            </a:r>
          </a:p>
          <a:p>
            <a:pPr lvl="2"/>
            <a:r>
              <a:rPr lang="en-US" dirty="0"/>
              <a:t>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1775D2-69C7-1382-8F29-310E208E9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046" y="3520440"/>
            <a:ext cx="7368450" cy="211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455781"/>
            <a:ext cx="1979883" cy="1040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39" y="2597636"/>
            <a:ext cx="1759204" cy="923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1053856"/>
            <a:ext cx="1358900" cy="1358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733" y="1120308"/>
            <a:ext cx="3106267" cy="6703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06233" y="1120308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Giordano Cerizza, Genie </a:t>
            </a:r>
            <a:r>
              <a:rPr lang="en-US" dirty="0" err="1"/>
              <a:t>Jhang</a:t>
            </a:r>
            <a:r>
              <a:rPr lang="en-US" dirty="0"/>
              <a:t>, Ron Fox, Simon Giraud, Sean Liddick, Rebeka Lubna, Paul Reece, Tom Rockwell, Bashir Sadeghi, Jerry Vasquez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677400" y="113234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Heather Crawford, Mario </a:t>
            </a:r>
            <a:r>
              <a:rPr lang="en-US" dirty="0" err="1"/>
              <a:t>Cromaz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94182" y="2765317"/>
            <a:ext cx="301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Eli Dart, Jason Zurawski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61609" y="2652634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Debbie Bard, Nicholas Tyler, NERSC support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1601" y="3962400"/>
            <a:ext cx="1198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material is based upon work supported by the DOE Office of Science, Office of Nuclear Physics and used resources of the FRIB Operations, which is a DOE Office of Science User Facility under Award Number DE-SC0023633.</a:t>
            </a:r>
          </a:p>
        </p:txBody>
      </p:sp>
    </p:spTree>
    <p:extLst>
      <p:ext uri="{BB962C8B-B14F-4D97-AF65-F5344CB8AC3E}">
        <p14:creationId xmlns:p14="http://schemas.microsoft.com/office/powerpoint/2010/main" val="217566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Facility for Rare Isotope Beams (FRIB)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4947933"/>
          </a:xfrm>
        </p:spPr>
        <p:txBody>
          <a:bodyPr/>
          <a:lstStyle/>
          <a:p>
            <a:r>
              <a:rPr lang="en-US" dirty="0"/>
              <a:t>FRIB is a scientific user facility funded by the US Department of Energy Office of Science (DOE-SC), Michigan State University (MSU), and the State of Michigan</a:t>
            </a:r>
          </a:p>
          <a:p>
            <a:pPr lvl="1"/>
            <a:r>
              <a:rPr lang="en-US" dirty="0"/>
              <a:t>Open to researchers from around the world</a:t>
            </a:r>
          </a:p>
          <a:p>
            <a:pPr lvl="1"/>
            <a:r>
              <a:rPr lang="en-US" dirty="0"/>
              <a:t>User Organization: 1800 members (125 colleges and universities, 13 national labs, 53 countries)</a:t>
            </a:r>
          </a:p>
          <a:p>
            <a:pPr lvl="1"/>
            <a:r>
              <a:rPr lang="en-US" dirty="0"/>
              <a:t>Experimental program began in May, 2022</a:t>
            </a:r>
          </a:p>
          <a:p>
            <a:r>
              <a:rPr lang="en-US" dirty="0"/>
              <a:t>Key feature of FRIB: high-power LINAC, 400 kW at 200 MeV/u for </a:t>
            </a:r>
            <a:r>
              <a:rPr lang="en-US" baseline="30000" dirty="0"/>
              <a:t>238</a:t>
            </a:r>
            <a:r>
              <a:rPr lang="en-US" dirty="0"/>
              <a:t>U</a:t>
            </a:r>
          </a:p>
          <a:p>
            <a:pPr lvl="1"/>
            <a:r>
              <a:rPr lang="en-US" dirty="0"/>
              <a:t>Beams from oxygen to uranium</a:t>
            </a:r>
          </a:p>
          <a:p>
            <a:r>
              <a:rPr lang="en-US" dirty="0"/>
              <a:t>FRIB also provides stopped and low-energy re-accelerated beams (&lt; 12 MeV/u)</a:t>
            </a:r>
          </a:p>
          <a:p>
            <a:r>
              <a:rPr lang="en-US" b="1" dirty="0"/>
              <a:t>Access to atomic nuclei across the nuclear chart at a range of energies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7062907" y="1066800"/>
            <a:ext cx="4132024" cy="243363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956986" y="3581400"/>
            <a:ext cx="4343865" cy="24336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91989" y="6360026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20200" y="3276600"/>
            <a:ext cx="2089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Map data © 2024 Google, INEGI</a:t>
            </a:r>
          </a:p>
        </p:txBody>
      </p:sp>
    </p:spTree>
    <p:extLst>
      <p:ext uri="{BB962C8B-B14F-4D97-AF65-F5344CB8AC3E}">
        <p14:creationId xmlns:p14="http://schemas.microsoft.com/office/powerpoint/2010/main" val="114257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FRIB Experimental Program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47576" y="1067100"/>
            <a:ext cx="5248428" cy="5027414"/>
          </a:xfrm>
        </p:spPr>
        <p:txBody>
          <a:bodyPr/>
          <a:lstStyle/>
          <a:p>
            <a:r>
              <a:rPr lang="en-US" dirty="0"/>
              <a:t>Nuclear structure</a:t>
            </a:r>
          </a:p>
          <a:p>
            <a:pPr lvl="1"/>
            <a:r>
              <a:rPr lang="en-US" dirty="0"/>
              <a:t>How does subatomic matter arrange itself and how does it evolve?</a:t>
            </a:r>
          </a:p>
          <a:p>
            <a:pPr lvl="1"/>
            <a:r>
              <a:rPr lang="en-US" dirty="0"/>
              <a:t>What combinations of neutrons and protons form bound atomic nuclei?</a:t>
            </a:r>
          </a:p>
          <a:p>
            <a:r>
              <a:rPr lang="en-US" dirty="0"/>
              <a:t>Nuclear astrophysics</a:t>
            </a:r>
          </a:p>
          <a:p>
            <a:pPr lvl="1"/>
            <a:r>
              <a:rPr lang="en-US" dirty="0"/>
              <a:t>How are the chemical elements created?</a:t>
            </a:r>
          </a:p>
          <a:p>
            <a:pPr lvl="1"/>
            <a:r>
              <a:rPr lang="en-US" dirty="0"/>
              <a:t>What is the nature of matter at extreme temperatures and densities?</a:t>
            </a:r>
          </a:p>
          <a:p>
            <a:r>
              <a:rPr lang="en-US" dirty="0"/>
              <a:t>Fundamental symmetries</a:t>
            </a:r>
          </a:p>
          <a:p>
            <a:pPr lvl="1"/>
            <a:r>
              <a:rPr lang="en-US" dirty="0"/>
              <a:t>Why is there more matter than antimatter?</a:t>
            </a:r>
          </a:p>
          <a:p>
            <a:pPr lvl="1"/>
            <a:r>
              <a:rPr lang="en-US" dirty="0"/>
              <a:t>Are neutrinos their own antiparticles?</a:t>
            </a:r>
          </a:p>
          <a:p>
            <a:r>
              <a:rPr lang="en-US" dirty="0"/>
              <a:t>Societal applications and benefits</a:t>
            </a:r>
          </a:p>
          <a:p>
            <a:pPr lvl="1"/>
            <a:r>
              <a:rPr lang="en-US" dirty="0">
                <a:latin typeface="Arial"/>
                <a:cs typeface="Arial"/>
              </a:rPr>
              <a:t>Medicine, energy, material s</a:t>
            </a:r>
            <a:r>
              <a:rPr lang="en-US" spc="5" dirty="0">
                <a:latin typeface="Arial"/>
                <a:cs typeface="Arial"/>
              </a:rPr>
              <a:t>ciences, </a:t>
            </a:r>
            <a:r>
              <a:rPr lang="en-US" dirty="0">
                <a:latin typeface="Arial"/>
                <a:cs typeface="Arial"/>
              </a:rPr>
              <a:t>environment, workforce development, etc.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96004" y="6356349"/>
            <a:ext cx="5080000" cy="365125"/>
          </a:xfrm>
        </p:spPr>
        <p:txBody>
          <a:bodyPr/>
          <a:lstStyle/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0" name="object 5"/>
          <p:cNvSpPr/>
          <p:nvPr/>
        </p:nvSpPr>
        <p:spPr>
          <a:xfrm>
            <a:off x="147002" y="5170573"/>
            <a:ext cx="620627" cy="620627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61"/>
          </a:p>
        </p:txBody>
      </p:sp>
      <p:sp>
        <p:nvSpPr>
          <p:cNvPr id="11" name="object 6"/>
          <p:cNvSpPr/>
          <p:nvPr/>
        </p:nvSpPr>
        <p:spPr>
          <a:xfrm>
            <a:off x="147003" y="4114800"/>
            <a:ext cx="620627" cy="614326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61"/>
          </a:p>
        </p:txBody>
      </p:sp>
      <p:sp>
        <p:nvSpPr>
          <p:cNvPr id="12" name="object 7"/>
          <p:cNvSpPr/>
          <p:nvPr/>
        </p:nvSpPr>
        <p:spPr>
          <a:xfrm>
            <a:off x="124754" y="2819400"/>
            <a:ext cx="617476" cy="626928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61"/>
          </a:p>
        </p:txBody>
      </p:sp>
      <p:sp>
        <p:nvSpPr>
          <p:cNvPr id="13" name="object 8"/>
          <p:cNvSpPr/>
          <p:nvPr/>
        </p:nvSpPr>
        <p:spPr>
          <a:xfrm>
            <a:off x="101600" y="1219200"/>
            <a:ext cx="620627" cy="604875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61"/>
          </a:p>
        </p:txBody>
      </p:sp>
      <p:pic>
        <p:nvPicPr>
          <p:cNvPr id="14" name="Content Placeholder 5"/>
          <p:cNvPicPr>
            <a:picLocks noGrp="1" noChangeAspect="1"/>
          </p:cNvPicPr>
          <p:nvPr>
            <p:ph idx="10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92838" y="1385738"/>
            <a:ext cx="5897562" cy="4399262"/>
          </a:xfrm>
        </p:spPr>
      </p:pic>
      <p:sp>
        <p:nvSpPr>
          <p:cNvPr id="7" name="TextBox 6"/>
          <p:cNvSpPr txBox="1"/>
          <p:nvPr/>
        </p:nvSpPr>
        <p:spPr>
          <a:xfrm>
            <a:off x="9829800" y="5785000"/>
            <a:ext cx="243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Erler</a:t>
            </a:r>
            <a:r>
              <a:rPr lang="en-US" sz="1000" dirty="0"/>
              <a:t> et al., Nature </a:t>
            </a:r>
            <a:r>
              <a:rPr lang="en-US" sz="1000" b="1" dirty="0"/>
              <a:t>486</a:t>
            </a:r>
            <a:r>
              <a:rPr lang="en-US" sz="1000" dirty="0"/>
              <a:t> (2012) 509-512.</a:t>
            </a:r>
          </a:p>
        </p:txBody>
      </p:sp>
    </p:spTree>
    <p:extLst>
      <p:ext uri="{BB962C8B-B14F-4D97-AF65-F5344CB8AC3E}">
        <p14:creationId xmlns:p14="http://schemas.microsoft.com/office/powerpoint/2010/main" val="2638267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Detector development: higher rate, improved resolution, …</a:t>
            </a:r>
          </a:p>
          <a:p>
            <a:pPr lvl="1"/>
            <a:r>
              <a:rPr lang="en-US" dirty="0"/>
              <a:t>Adoption of new technologies</a:t>
            </a:r>
          </a:p>
          <a:p>
            <a:r>
              <a:rPr lang="en-US" dirty="0"/>
              <a:t>Upgrade and develop new data acquisition (DAQ) systems</a:t>
            </a:r>
          </a:p>
          <a:p>
            <a:pPr lvl="1"/>
            <a:r>
              <a:rPr lang="en-US" dirty="0"/>
              <a:t>Extensibility, flexibility, portability (containers)</a:t>
            </a:r>
          </a:p>
          <a:p>
            <a:pPr lvl="1"/>
            <a:r>
              <a:rPr lang="en-US" dirty="0"/>
              <a:t>Library of solutions for different detector and hardware types</a:t>
            </a:r>
          </a:p>
          <a:p>
            <a:pPr lvl="1"/>
            <a:r>
              <a:rPr lang="en-US" dirty="0"/>
              <a:t>Contributions from users (GitHub)</a:t>
            </a:r>
          </a:p>
          <a:p>
            <a:pPr lvl="1"/>
            <a:r>
              <a:rPr lang="en-US" dirty="0"/>
              <a:t>Collaboration with other laboratories</a:t>
            </a:r>
          </a:p>
          <a:p>
            <a:r>
              <a:rPr lang="en-US" dirty="0"/>
              <a:t>Adopt new computing solutions to reduce time to enable discoveries and improve decision-making during experiments</a:t>
            </a:r>
          </a:p>
          <a:p>
            <a:pPr lvl="1"/>
            <a:r>
              <a:rPr lang="en-US" dirty="0"/>
              <a:t>Local computing cluster</a:t>
            </a:r>
          </a:p>
          <a:p>
            <a:pPr lvl="1"/>
            <a:r>
              <a:rPr lang="en-US" dirty="0"/>
              <a:t>High-speed network connecting local storage to high-performance computing (HPC) centers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Make the FRIB Experimental Program a Success?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60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3276600"/>
            <a:ext cx="11987896" cy="2575560"/>
          </a:xfrm>
        </p:spPr>
        <p:txBody>
          <a:bodyPr/>
          <a:lstStyle/>
          <a:p>
            <a:r>
              <a:rPr lang="en-US" dirty="0"/>
              <a:t>Leverage DOE’s Energy Sciences Network (ESnet) for high-speed data transfer and the National Energy Research Scientific Computing Center’s (NERSC) Perlmutter supercomputer in Berkeley, CA for data processing</a:t>
            </a:r>
          </a:p>
          <a:p>
            <a:r>
              <a:rPr lang="en-US" dirty="0"/>
              <a:t>Components of the system</a:t>
            </a:r>
          </a:p>
          <a:p>
            <a:pPr marL="668929" lvl="1" indent="-457200">
              <a:buFont typeface="+mj-lt"/>
              <a:buAutoNum type="arabicPeriod"/>
            </a:pPr>
            <a:r>
              <a:rPr lang="en-US" dirty="0"/>
              <a:t>Data acquisition</a:t>
            </a:r>
          </a:p>
          <a:p>
            <a:pPr marL="668929" lvl="1" indent="-457200">
              <a:buFont typeface="+mj-lt"/>
              <a:buAutoNum type="arabicPeriod"/>
            </a:pPr>
            <a:r>
              <a:rPr lang="en-US" dirty="0"/>
              <a:t>Data transfer and pipeline management: ESnet and Globus Flows</a:t>
            </a:r>
          </a:p>
          <a:p>
            <a:pPr marL="668929" lvl="1" indent="-457200">
              <a:buFont typeface="+mj-lt"/>
              <a:buAutoNum type="arabicPeriod"/>
            </a:pPr>
            <a:r>
              <a:rPr lang="en-US" dirty="0"/>
              <a:t>Parallel processing at NERSC (or other HPC facility)</a:t>
            </a:r>
          </a:p>
          <a:p>
            <a:pPr marL="371430" indent="-342900"/>
            <a:r>
              <a:rPr lang="en-US" dirty="0"/>
              <a:t>Experiment-motivated development starting in 2019</a:t>
            </a:r>
          </a:p>
          <a:p>
            <a:pPr marL="668929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A High-Throughput Data Processing Pipeline for FRIB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327058" y="1686358"/>
            <a:ext cx="2173944" cy="9478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FRIB</a:t>
            </a:r>
          </a:p>
        </p:txBody>
      </p:sp>
      <p:sp>
        <p:nvSpPr>
          <p:cNvPr id="8" name="Oval 7"/>
          <p:cNvSpPr/>
          <p:nvPr/>
        </p:nvSpPr>
        <p:spPr>
          <a:xfrm>
            <a:off x="7690998" y="1686357"/>
            <a:ext cx="2173944" cy="9478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NERSC</a:t>
            </a:r>
          </a:p>
        </p:txBody>
      </p:sp>
      <p:sp>
        <p:nvSpPr>
          <p:cNvPr id="11" name="Curved Down Arrow 10"/>
          <p:cNvSpPr/>
          <p:nvPr/>
        </p:nvSpPr>
        <p:spPr>
          <a:xfrm>
            <a:off x="4115989" y="1143000"/>
            <a:ext cx="3875291" cy="946800"/>
          </a:xfrm>
          <a:prstGeom prst="curved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urved Down Arrow 12"/>
          <p:cNvSpPr/>
          <p:nvPr/>
        </p:nvSpPr>
        <p:spPr>
          <a:xfrm rot="10800000">
            <a:off x="4017228" y="2209801"/>
            <a:ext cx="3875291" cy="946800"/>
          </a:xfrm>
          <a:prstGeom prst="curved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1898687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ESnet + Globus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61630" y="12293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02473" y="12293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25570" y="12293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78509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6801"/>
            <a:ext cx="11947639" cy="4953000"/>
          </a:xfrm>
        </p:spPr>
        <p:txBody>
          <a:bodyPr/>
          <a:lstStyle/>
          <a:p>
            <a:r>
              <a:rPr lang="en-US" dirty="0"/>
              <a:t>Software suite (C++, </a:t>
            </a:r>
            <a:r>
              <a:rPr lang="en-US" dirty="0" err="1"/>
              <a:t>Tcl</a:t>
            </a:r>
            <a:r>
              <a:rPr lang="en-US" dirty="0"/>
              <a:t>, Python) that provides a flexible and extensible framework for handling the data flow produced by nuclear physics experiments</a:t>
            </a:r>
          </a:p>
          <a:p>
            <a:r>
              <a:rPr lang="en-US" dirty="0"/>
              <a:t>Support for a wide variety of electronics: VME, CAMAC, CAEN and XIA digitizers, GET, …</a:t>
            </a:r>
          </a:p>
          <a:p>
            <a:r>
              <a:rPr lang="en-US" dirty="0"/>
              <a:t>Manage the data stream by breaking it into smaller pieces</a:t>
            </a:r>
          </a:p>
          <a:p>
            <a:r>
              <a:rPr lang="en-US" dirty="0"/>
              <a:t>Event-building based on timestamps</a:t>
            </a:r>
          </a:p>
          <a:p>
            <a:r>
              <a:rPr lang="en-US" dirty="0"/>
              <a:t>Flexible trigger configuration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1: FRIBDAQ Readout Architecture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2747BB0-FA6E-2ABC-1CB2-C19EA892C6B7}"/>
              </a:ext>
            </a:extLst>
          </p:cNvPr>
          <p:cNvGrpSpPr/>
          <p:nvPr/>
        </p:nvGrpSpPr>
        <p:grpSpPr>
          <a:xfrm>
            <a:off x="4648200" y="3169891"/>
            <a:ext cx="7633521" cy="2621309"/>
            <a:chOff x="2279240" y="3398490"/>
            <a:chExt cx="7633521" cy="2621309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7828" y="3716646"/>
              <a:ext cx="6272418" cy="2134494"/>
            </a:xfrm>
            <a:prstGeom prst="rect">
              <a:avLst/>
            </a:prstGeom>
          </p:spPr>
        </p:pic>
        <p:sp>
          <p:nvSpPr>
            <p:cNvPr id="100" name="TextBox 99"/>
            <p:cNvSpPr txBox="1"/>
            <p:nvPr/>
          </p:nvSpPr>
          <p:spPr>
            <a:xfrm>
              <a:off x="2351014" y="4549848"/>
              <a:ext cx="1572785" cy="302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Outputs data</a:t>
              </a:r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 flipV="1">
              <a:off x="2987618" y="4240908"/>
              <a:ext cx="524262" cy="3089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2950170" y="4828132"/>
              <a:ext cx="486815" cy="2254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8606268" y="4632641"/>
              <a:ext cx="1306493" cy="302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Reads data</a:t>
              </a:r>
            </a:p>
          </p:txBody>
        </p:sp>
        <p:cxnSp>
          <p:nvCxnSpPr>
            <p:cNvPr id="104" name="Straight Arrow Connector 103"/>
            <p:cNvCxnSpPr/>
            <p:nvPr/>
          </p:nvCxnSpPr>
          <p:spPr>
            <a:xfrm flipH="1">
              <a:off x="9007266" y="4935145"/>
              <a:ext cx="196598" cy="2940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4247301" y="4443972"/>
              <a:ext cx="2755494" cy="514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Input/output (i.e. data integrity, format conversion...)</a:t>
              </a: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>
              <a:off x="5356158" y="4906620"/>
              <a:ext cx="268890" cy="1262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7180151" y="4479034"/>
              <a:ext cx="1583188" cy="514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Multiple input/ single output</a:t>
              </a:r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 flipH="1" flipV="1">
              <a:off x="7683609" y="4275998"/>
              <a:ext cx="288136" cy="2030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/>
            <p:cNvSpPr/>
            <p:nvPr/>
          </p:nvSpPr>
          <p:spPr>
            <a:xfrm>
              <a:off x="2279240" y="3398490"/>
              <a:ext cx="7414560" cy="262130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279240" y="3443398"/>
              <a:ext cx="1725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ReadoutGUI</a:t>
              </a:r>
              <a:endParaRPr lang="en-US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7110458" y="5713053"/>
              <a:ext cx="1722574" cy="302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Diagnostic sink</a:t>
              </a:r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>
              <a:off x="7446963" y="5541072"/>
              <a:ext cx="380714" cy="20109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4933316" y="5641616"/>
              <a:ext cx="380714" cy="20109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5280221" y="5713053"/>
              <a:ext cx="1722574" cy="302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Diagnostic sink</a:t>
              </a:r>
            </a:p>
          </p:txBody>
        </p:sp>
      </p:grp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F30A3BC-2697-57A8-7338-E06BC937CA4B}"/>
              </a:ext>
            </a:extLst>
          </p:cNvPr>
          <p:cNvSpPr txBox="1">
            <a:spLocks/>
          </p:cNvSpPr>
          <p:nvPr/>
        </p:nvSpPr>
        <p:spPr bwMode="auto">
          <a:xfrm>
            <a:off x="101600" y="3641528"/>
            <a:ext cx="4314118" cy="108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/>
              <a:t>ReadoutGUI is the “conductor” of the system</a:t>
            </a:r>
          </a:p>
          <a:p>
            <a:pPr lvl="1"/>
            <a:r>
              <a:rPr lang="en-US" kern="0"/>
              <a:t>Pipeline management, data recording, consolidation of data to output, …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80550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Process-level pipeline parallelism for readout</a:t>
            </a:r>
          </a:p>
          <a:p>
            <a:pPr lvl="1"/>
            <a:r>
              <a:rPr lang="en-US" dirty="0"/>
              <a:t>Separate readout and timestamp sorting</a:t>
            </a:r>
          </a:p>
          <a:p>
            <a:r>
              <a:rPr lang="en-US" dirty="0"/>
              <a:t>Zero-copy whenever possible</a:t>
            </a:r>
          </a:p>
          <a:p>
            <a:r>
              <a:rPr lang="en-US" dirty="0"/>
              <a:t>Common operations (e.g., fit an ADC trace) implemented via plugin libraries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Support parallel task distribution via </a:t>
            </a:r>
            <a:r>
              <a:rPr lang="en-US" dirty="0" err="1"/>
              <a:t>OpenMPI</a:t>
            </a:r>
            <a:r>
              <a:rPr lang="en-US" dirty="0"/>
              <a:t> or </a:t>
            </a:r>
            <a:r>
              <a:rPr lang="en-US" dirty="0" err="1"/>
              <a:t>ZeroMQ</a:t>
            </a:r>
            <a:endParaRPr lang="en-US" dirty="0"/>
          </a:p>
          <a:p>
            <a:r>
              <a:rPr lang="en-US" b="1" dirty="0"/>
              <a:t>Event-editing software: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Classifier + Filter</a:t>
            </a:r>
            <a:r>
              <a:rPr lang="en-US" dirty="0"/>
              <a:t> (parallel software trigger)</a:t>
            </a:r>
          </a:p>
          <a:p>
            <a:pPr lvl="1"/>
            <a:r>
              <a:rPr lang="en-US" b="1" dirty="0" err="1">
                <a:solidFill>
                  <a:srgbClr val="7030A0"/>
                </a:solidFill>
              </a:rPr>
              <a:t>Appender</a:t>
            </a:r>
            <a:r>
              <a:rPr lang="en-US" dirty="0"/>
              <a:t> (adds user code info to events)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Editor</a:t>
            </a:r>
            <a:r>
              <a:rPr lang="en-US" dirty="0"/>
              <a:t> (edits events)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1: FRIBDAQ Upgrades Enable High-Rate Data Taking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Chester, 25 April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2221497" y="2667000"/>
            <a:ext cx="9818103" cy="3329491"/>
            <a:chOff x="1656816" y="2209800"/>
            <a:chExt cx="10687586" cy="3624348"/>
          </a:xfrm>
        </p:grpSpPr>
        <p:grpSp>
          <p:nvGrpSpPr>
            <p:cNvPr id="55" name="Group 54"/>
            <p:cNvGrpSpPr/>
            <p:nvPr/>
          </p:nvGrpSpPr>
          <p:grpSpPr>
            <a:xfrm>
              <a:off x="1656816" y="2209800"/>
              <a:ext cx="10687586" cy="3624348"/>
              <a:chOff x="1656816" y="2245789"/>
              <a:chExt cx="10687586" cy="362434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656816" y="2421062"/>
                <a:ext cx="1406163" cy="47458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Readout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3023542" y="2245789"/>
                <a:ext cx="9320860" cy="3624348"/>
                <a:chOff x="1815006" y="1690325"/>
                <a:chExt cx="7253757" cy="2820573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6817246" y="4141566"/>
                  <a:ext cx="1061041" cy="369332"/>
                </a:xfrm>
                <a:prstGeom prst="rect">
                  <a:avLst/>
                </a:prstGeom>
                <a:noFill/>
                <a:ln w="28575">
                  <a:solidFill>
                    <a:srgbClr val="0070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Output</a:t>
                  </a:r>
                </a:p>
              </p:txBody>
            </p:sp>
            <p:sp>
              <p:nvSpPr>
                <p:cNvPr id="25" name="TextBox 13"/>
                <p:cNvSpPr txBox="1"/>
                <p:nvPr/>
              </p:nvSpPr>
              <p:spPr>
                <a:xfrm>
                  <a:off x="1815006" y="1769648"/>
                  <a:ext cx="1066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/>
                  <a:r>
                    <a:rPr lang="en-US" sz="1400" i="1" dirty="0"/>
                    <a:t>Ring buffer</a:t>
                  </a:r>
                </a:p>
              </p:txBody>
            </p:sp>
            <p:sp>
              <p:nvSpPr>
                <p:cNvPr id="27" name="TextBox 15"/>
                <p:cNvSpPr txBox="1"/>
                <p:nvPr/>
              </p:nvSpPr>
              <p:spPr>
                <a:xfrm>
                  <a:off x="3909576" y="1769648"/>
                  <a:ext cx="1066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/>
                  <a:r>
                    <a:rPr lang="en-US" sz="1400" i="1" dirty="0"/>
                    <a:t>Ring buffer</a:t>
                  </a:r>
                </a:p>
              </p:txBody>
            </p:sp>
            <p:sp>
              <p:nvSpPr>
                <p:cNvPr id="29" name="TextBox 17"/>
                <p:cNvSpPr txBox="1"/>
                <p:nvPr/>
              </p:nvSpPr>
              <p:spPr>
                <a:xfrm>
                  <a:off x="5925810" y="1769648"/>
                  <a:ext cx="1066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/>
                  <a:r>
                    <a:rPr lang="en-US" sz="1400" i="1" dirty="0"/>
                    <a:t>Ring buffer</a:t>
                  </a: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876515" y="1826727"/>
                  <a:ext cx="1094316" cy="369332"/>
                </a:xfrm>
                <a:prstGeom prst="rect">
                  <a:avLst/>
                </a:prstGeom>
                <a:noFill/>
                <a:ln w="28575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 err="1">
                      <a:solidFill>
                        <a:schemeClr val="tx1"/>
                      </a:solidFill>
                    </a:rPr>
                    <a:t>Orderer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983451" y="1690325"/>
                  <a:ext cx="978959" cy="642138"/>
                </a:xfrm>
                <a:prstGeom prst="rect">
                  <a:avLst/>
                </a:prstGeom>
                <a:noFill/>
                <a:ln w="28575">
                  <a:solidFill>
                    <a:srgbClr val="0F0C8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Event builder</a:t>
                  </a: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6993228" y="1836520"/>
                  <a:ext cx="709083" cy="349749"/>
                </a:xfrm>
                <a:prstGeom prst="rect">
                  <a:avLst/>
                </a:pr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Disk</a:t>
                  </a:r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1845698" y="2028357"/>
                  <a:ext cx="1030817" cy="209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3968878" y="2028357"/>
                  <a:ext cx="1011603" cy="104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5962411" y="2029404"/>
                  <a:ext cx="1030817" cy="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Rectangle 41"/>
                <p:cNvSpPr/>
                <p:nvPr/>
              </p:nvSpPr>
              <p:spPr>
                <a:xfrm>
                  <a:off x="5712912" y="2668204"/>
                  <a:ext cx="1061170" cy="369332"/>
                </a:xfrm>
                <a:prstGeom prst="rect">
                  <a:avLst/>
                </a:prstGeom>
                <a:noFill/>
                <a:ln w="285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Worker 1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6818990" y="2668204"/>
                  <a:ext cx="1061170" cy="369332"/>
                </a:xfrm>
                <a:prstGeom prst="rect">
                  <a:avLst/>
                </a:prstGeom>
                <a:noFill/>
                <a:ln w="285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Worker 2</a:t>
                  </a:r>
                </a:p>
              </p:txBody>
            </p:sp>
            <p:cxnSp>
              <p:nvCxnSpPr>
                <p:cNvPr id="45" name="Straight Arrow Connector 44"/>
                <p:cNvCxnSpPr>
                  <a:stCxn id="33" idx="2"/>
                  <a:endCxn id="42" idx="0"/>
                </p:cNvCxnSpPr>
                <p:nvPr/>
              </p:nvCxnSpPr>
              <p:spPr>
                <a:xfrm flipH="1">
                  <a:off x="6243497" y="2186268"/>
                  <a:ext cx="1104273" cy="4819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>
                  <a:stCxn id="33" idx="2"/>
                  <a:endCxn id="43" idx="0"/>
                </p:cNvCxnSpPr>
                <p:nvPr/>
              </p:nvCxnSpPr>
              <p:spPr>
                <a:xfrm>
                  <a:off x="7347771" y="2186268"/>
                  <a:ext cx="1805" cy="4819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>
                  <a:stCxn id="33" idx="2"/>
                  <a:endCxn id="81" idx="0"/>
                </p:cNvCxnSpPr>
                <p:nvPr/>
              </p:nvCxnSpPr>
              <p:spPr>
                <a:xfrm>
                  <a:off x="7347769" y="2186269"/>
                  <a:ext cx="1107884" cy="48193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6369415" y="3337825"/>
                  <a:ext cx="1956708" cy="369332"/>
                </a:xfrm>
                <a:prstGeom prst="rect">
                  <a:avLst/>
                </a:prstGeom>
                <a:noFill/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Timestamp re-sort</a:t>
                  </a:r>
                </a:p>
              </p:txBody>
            </p:sp>
            <p:cxnSp>
              <p:nvCxnSpPr>
                <p:cNvPr id="49" name="Straight Arrow Connector 48"/>
                <p:cNvCxnSpPr>
                  <a:endCxn id="48" idx="0"/>
                </p:cNvCxnSpPr>
                <p:nvPr/>
              </p:nvCxnSpPr>
              <p:spPr>
                <a:xfrm flipH="1">
                  <a:off x="7347769" y="3037536"/>
                  <a:ext cx="1075116" cy="30028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>
                  <a:stCxn id="43" idx="2"/>
                  <a:endCxn id="48" idx="0"/>
                </p:cNvCxnSpPr>
                <p:nvPr/>
              </p:nvCxnSpPr>
              <p:spPr>
                <a:xfrm flipH="1">
                  <a:off x="7347769" y="3037536"/>
                  <a:ext cx="1807" cy="30028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>
                  <a:stCxn id="42" idx="2"/>
                  <a:endCxn id="48" idx="0"/>
                </p:cNvCxnSpPr>
                <p:nvPr/>
              </p:nvCxnSpPr>
              <p:spPr>
                <a:xfrm>
                  <a:off x="6243497" y="3037536"/>
                  <a:ext cx="1104273" cy="30028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>
                  <a:stCxn id="48" idx="2"/>
                  <a:endCxn id="53" idx="0"/>
                </p:cNvCxnSpPr>
                <p:nvPr/>
              </p:nvCxnSpPr>
              <p:spPr>
                <a:xfrm flipH="1">
                  <a:off x="7347768" y="3707156"/>
                  <a:ext cx="2" cy="43440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Rectangle 53"/>
                <p:cNvSpPr/>
                <p:nvPr/>
              </p:nvSpPr>
              <p:spPr>
                <a:xfrm>
                  <a:off x="5597807" y="2496112"/>
                  <a:ext cx="3470956" cy="1371600"/>
                </a:xfrm>
                <a:prstGeom prst="rect">
                  <a:avLst/>
                </a:prstGeom>
                <a:noFill/>
                <a:ln w="2857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1" name="Rectangle 80"/>
            <p:cNvSpPr/>
            <p:nvPr/>
          </p:nvSpPr>
          <p:spPr>
            <a:xfrm>
              <a:off x="10874789" y="3466345"/>
              <a:ext cx="1363571" cy="474580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chemeClr val="tx1"/>
                  </a:solidFill>
                </a:rP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8864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052818"/>
            <a:ext cx="6596465" cy="494734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81800" y="1067100"/>
            <a:ext cx="5307695" cy="4928738"/>
          </a:xfrm>
        </p:spPr>
        <p:txBody>
          <a:bodyPr/>
          <a:lstStyle/>
          <a:p>
            <a:r>
              <a:rPr lang="en-US" dirty="0"/>
              <a:t>ESnet: high-performance, unclassified network funded by DOE-SC</a:t>
            </a:r>
          </a:p>
          <a:p>
            <a:r>
              <a:rPr lang="en-US" dirty="0"/>
              <a:t>Multiple 100 </a:t>
            </a:r>
            <a:r>
              <a:rPr lang="en-US" dirty="0" err="1"/>
              <a:t>Gbps</a:t>
            </a:r>
            <a:r>
              <a:rPr lang="en-US" dirty="0"/>
              <a:t> optical channels totaling 46 </a:t>
            </a:r>
            <a:r>
              <a:rPr lang="en-US" dirty="0" err="1"/>
              <a:t>Tbps</a:t>
            </a:r>
            <a:r>
              <a:rPr lang="en-US" dirty="0"/>
              <a:t> bandwidth</a:t>
            </a:r>
          </a:p>
          <a:p>
            <a:r>
              <a:rPr lang="en-US" dirty="0"/>
              <a:t>Infrastructure at FRIB</a:t>
            </a:r>
          </a:p>
          <a:p>
            <a:pPr lvl="1"/>
            <a:r>
              <a:rPr lang="en-US" dirty="0"/>
              <a:t>2x 100 </a:t>
            </a:r>
            <a:r>
              <a:rPr lang="en-US" dirty="0" err="1"/>
              <a:t>Gbps</a:t>
            </a:r>
            <a:r>
              <a:rPr lang="en-US" dirty="0"/>
              <a:t> connections to ESnet managed by DOE</a:t>
            </a:r>
          </a:p>
          <a:p>
            <a:pPr lvl="1"/>
            <a:r>
              <a:rPr lang="en-US" dirty="0"/>
              <a:t>FRIB “Science DMZ”</a:t>
            </a:r>
            <a:r>
              <a:rPr lang="en-US" baseline="30000" dirty="0"/>
              <a:t>1</a:t>
            </a:r>
            <a:r>
              <a:rPr lang="en-US" dirty="0"/>
              <a:t>: provides storage and network connection between FRIB experiments and ESnet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2: ESnet Infrastructure at FRIB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97865" y="5749617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https://www.es.net/about/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1801" y="5749617"/>
            <a:ext cx="1981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“Demilitarized zone”</a:t>
            </a:r>
          </a:p>
        </p:txBody>
      </p:sp>
    </p:spTree>
    <p:extLst>
      <p:ext uri="{BB962C8B-B14F-4D97-AF65-F5344CB8AC3E}">
        <p14:creationId xmlns:p14="http://schemas.microsoft.com/office/powerpoint/2010/main" val="1030709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“Secure, managed automation of complex workflows at scale”</a:t>
            </a:r>
          </a:p>
          <a:p>
            <a:pPr lvl="1"/>
            <a:r>
              <a:rPr lang="en-US" dirty="0"/>
              <a:t>Common tasks implemented via hosted “action providers” (e.g. data transfer)</a:t>
            </a:r>
          </a:p>
          <a:p>
            <a:pPr lvl="1"/>
            <a:r>
              <a:rPr lang="en-US" dirty="0"/>
              <a:t>Globus Compute provides a “function as a service” (</a:t>
            </a:r>
            <a:r>
              <a:rPr lang="en-US" dirty="0" err="1"/>
              <a:t>FaaS</a:t>
            </a:r>
            <a:r>
              <a:rPr lang="en-US" dirty="0"/>
              <a:t>) platform for remote execution of user code</a:t>
            </a:r>
          </a:p>
          <a:p>
            <a:pPr lvl="1"/>
            <a:r>
              <a:rPr lang="en-US" dirty="0"/>
              <a:t>Error handling</a:t>
            </a:r>
          </a:p>
          <a:p>
            <a:r>
              <a:rPr lang="en-US" dirty="0"/>
              <a:t>Action providers and other operations can be assembled into a workflow</a:t>
            </a:r>
          </a:p>
          <a:p>
            <a:r>
              <a:rPr lang="en-US" dirty="0"/>
              <a:t>Python-based SDKs</a:t>
            </a:r>
            <a:r>
              <a:rPr lang="en-US" baseline="30000" dirty="0"/>
              <a:t>1</a:t>
            </a:r>
            <a:r>
              <a:rPr lang="en-US" dirty="0"/>
              <a:t> for Globus and Globus Compute</a:t>
            </a:r>
          </a:p>
          <a:p>
            <a:pPr lvl="1"/>
            <a:r>
              <a:rPr lang="en-US" dirty="0"/>
              <a:t>Register applications, configure inputs, run, manage results</a:t>
            </a:r>
          </a:p>
          <a:p>
            <a:r>
              <a:rPr lang="en-US" dirty="0"/>
              <a:t>Web-based monitoring</a:t>
            </a:r>
          </a:p>
          <a:p>
            <a:r>
              <a:rPr lang="en-US" dirty="0"/>
              <a:t>Data processing workflow:</a:t>
            </a:r>
          </a:p>
          <a:p>
            <a:pPr marL="640399" lvl="1" indent="-457200">
              <a:buFont typeface="+mj-lt"/>
              <a:buAutoNum type="arabicPeriod"/>
            </a:pPr>
            <a:r>
              <a:rPr lang="en-US" dirty="0"/>
              <a:t>Acquire data at FRIB</a:t>
            </a:r>
          </a:p>
          <a:p>
            <a:pPr marL="640399" lvl="1" indent="-457200">
              <a:buFont typeface="+mj-lt"/>
              <a:buAutoNum type="arabicPeriod"/>
            </a:pPr>
            <a:r>
              <a:rPr lang="en-US" dirty="0"/>
              <a:t>Transfer raw data to NERSC via ESnet</a:t>
            </a:r>
          </a:p>
          <a:p>
            <a:pPr marL="640399" lvl="1" indent="-457200">
              <a:buFont typeface="+mj-lt"/>
              <a:buAutoNum type="arabicPeriod"/>
            </a:pPr>
            <a:r>
              <a:rPr lang="en-US" dirty="0"/>
              <a:t>Process data remotely at NERSC</a:t>
            </a:r>
          </a:p>
          <a:p>
            <a:pPr marL="640399" lvl="1" indent="-457200">
              <a:buFont typeface="+mj-lt"/>
              <a:buAutoNum type="arabicPeriod"/>
            </a:pPr>
            <a:r>
              <a:rPr lang="en-US" dirty="0"/>
              <a:t>Transfer processed data back to FRIB via ESnet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2: Automated Data Processing With Globus Flows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Chester, 25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428" y="2895599"/>
            <a:ext cx="4626972" cy="29960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34600" y="5776869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https://docs.globus.org/api/flows/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600" y="5746090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Software development kit</a:t>
            </a:r>
          </a:p>
        </p:txBody>
      </p:sp>
    </p:spTree>
    <p:extLst>
      <p:ext uri="{BB962C8B-B14F-4D97-AF65-F5344CB8AC3E}">
        <p14:creationId xmlns:p14="http://schemas.microsoft.com/office/powerpoint/2010/main" val="2228965931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45183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45183</Filtered_x0020_Document_x0020_Number0>
    <Identifier xmlns="51b9806a-5185-426e-8026-9f8401f8c974">FM</Identifier>
    <Formatted_x0020_Revision xmlns="51b9806a-5185-426e-8026-9f8401f8c974">003</Formatted_x0020_Revision>
    <Revision_x0020_History xmlns="51b9806a-5185-426e-8026-9f8401f8c974">Updated CA instructions on slide 3, Revised notes on text color on slide 9
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Props1.xml><?xml version="1.0" encoding="utf-8"?>
<ds:datastoreItem xmlns:ds="http://schemas.openxmlformats.org/officeDocument/2006/customXml" ds:itemID="{087279E9-029E-40B5-9EA9-88D004C7E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27942A-61A9-4118-A144-DE7F84F21C4A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4BA702D-F6E6-4314-8945-369A109C75F9}">
  <ds:schemaRefs>
    <ds:schemaRef ds:uri="51b9806a-5185-426e-8026-9f8401f8c974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sharepoint/v3"/>
    <ds:schemaRef ds:uri="27e6a43e-a4c4-4f52-b0e1-49827a209077"/>
    <ds:schemaRef ds:uri="6819902c-d263-4340-a3b4-c7375668d2a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2885</TotalTime>
  <Words>1786</Words>
  <Application>Microsoft Office PowerPoint</Application>
  <PresentationFormat>Widescreen</PresentationFormat>
  <Paragraphs>234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Helvetica</vt:lpstr>
      <vt:lpstr>Lucida Grande</vt:lpstr>
      <vt:lpstr>Wingdings</vt:lpstr>
      <vt:lpstr>1_FRIB3</vt:lpstr>
      <vt:lpstr>High-Throughput Data Processing at FRIB Using ESnet</vt:lpstr>
      <vt:lpstr>The Facility for Rare Isotope Beams (FRIB)</vt:lpstr>
      <vt:lpstr>The FRIB Experimental Program</vt:lpstr>
      <vt:lpstr>How to Make the FRIB Experimental Program a Success?</vt:lpstr>
      <vt:lpstr>A High-Throughput Data Processing Pipeline for FRIB</vt:lpstr>
      <vt:lpstr>1: FRIBDAQ Readout Architecture</vt:lpstr>
      <vt:lpstr>1: FRIBDAQ Upgrades Enable High-Rate Data Taking</vt:lpstr>
      <vt:lpstr>2: ESnet Infrastructure at FRIB</vt:lpstr>
      <vt:lpstr>2: Automated Data Processing With Globus Flows</vt:lpstr>
      <vt:lpstr>3: Data Processing at NERSC</vt:lpstr>
      <vt:lpstr>3: Data Processing at NERSC</vt:lpstr>
      <vt:lpstr>3: Data Processing at NERSC: Proof of Principle</vt:lpstr>
      <vt:lpstr>3: Data Processing at NERSC: Proof of Principle</vt:lpstr>
      <vt:lpstr>3: Data Processing at NERSC: Proof of Principle</vt:lpstr>
      <vt:lpstr>3: Automated Processing Pipeline: In Production</vt:lpstr>
      <vt:lpstr>Conclusions</vt:lpstr>
      <vt:lpstr>Acknowledgements</vt:lpstr>
    </vt:vector>
  </TitlesOfParts>
  <Company>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High-Throughput Data Analysis at FRIB Using ESnet</dc:title>
  <dc:subject/>
  <dc:creator>Chester, Aaron</dc:creator>
  <cp:lastModifiedBy>Aaron Chester</cp:lastModifiedBy>
  <cp:revision>91</cp:revision>
  <cp:lastPrinted>2024-04-23T04:43:45Z</cp:lastPrinted>
  <dcterms:created xsi:type="dcterms:W3CDTF">2023-05-16T14:40:51Z</dcterms:created>
  <dcterms:modified xsi:type="dcterms:W3CDTF">2024-04-25T07:50:17Z</dcterms:modified>
  <cp:category>31 October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