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2" r:id="rId1"/>
  </p:sldMasterIdLst>
  <p:notesMasterIdLst>
    <p:notesMasterId r:id="rId33"/>
  </p:notesMasterIdLst>
  <p:handoutMasterIdLst>
    <p:handoutMasterId r:id="rId34"/>
  </p:handoutMasterIdLst>
  <p:sldIdLst>
    <p:sldId id="294" r:id="rId2"/>
    <p:sldId id="346" r:id="rId3"/>
    <p:sldId id="345" r:id="rId4"/>
    <p:sldId id="349" r:id="rId5"/>
    <p:sldId id="352" r:id="rId6"/>
    <p:sldId id="369" r:id="rId7"/>
    <p:sldId id="357" r:id="rId8"/>
    <p:sldId id="394" r:id="rId9"/>
    <p:sldId id="395" r:id="rId10"/>
    <p:sldId id="368" r:id="rId11"/>
    <p:sldId id="356" r:id="rId12"/>
    <p:sldId id="377" r:id="rId13"/>
    <p:sldId id="385" r:id="rId14"/>
    <p:sldId id="380" r:id="rId15"/>
    <p:sldId id="365" r:id="rId16"/>
    <p:sldId id="367" r:id="rId17"/>
    <p:sldId id="387" r:id="rId18"/>
    <p:sldId id="388" r:id="rId19"/>
    <p:sldId id="386" r:id="rId20"/>
    <p:sldId id="391" r:id="rId21"/>
    <p:sldId id="374" r:id="rId22"/>
    <p:sldId id="398" r:id="rId23"/>
    <p:sldId id="399" r:id="rId24"/>
    <p:sldId id="389" r:id="rId25"/>
    <p:sldId id="390" r:id="rId26"/>
    <p:sldId id="401" r:id="rId27"/>
    <p:sldId id="396" r:id="rId28"/>
    <p:sldId id="397" r:id="rId29"/>
    <p:sldId id="392" r:id="rId30"/>
    <p:sldId id="363" r:id="rId31"/>
    <p:sldId id="400" r:id="rId32"/>
  </p:sldIdLst>
  <p:sldSz cx="9144000" cy="5143500" type="screen16x9"/>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p:defaultTextStyle>
  <p:extLst>
    <p:ext uri="{EFAFB233-063F-42B5-8137-9DF3F51BA10A}">
      <p15:sldGuideLst xmlns:p15="http://schemas.microsoft.com/office/powerpoint/2012/main">
        <p15:guide id="1" orient="horz" pos="3107">
          <p15:clr>
            <a:srgbClr val="A4A3A4"/>
          </p15:clr>
        </p15:guide>
        <p15:guide id="2" orient="horz" pos="1274">
          <p15:clr>
            <a:srgbClr val="A4A3A4"/>
          </p15:clr>
        </p15:guide>
        <p15:guide id="3" orient="horz" pos="114">
          <p15:clr>
            <a:srgbClr val="A4A3A4"/>
          </p15:clr>
        </p15:guide>
        <p15:guide id="4" orient="horz" pos="2093">
          <p15:clr>
            <a:srgbClr val="A4A3A4"/>
          </p15:clr>
        </p15:guide>
        <p15:guide id="5" orient="horz" pos="453">
          <p15:clr>
            <a:srgbClr val="A4A3A4"/>
          </p15:clr>
        </p15:guide>
        <p15:guide id="6" orient="horz" pos="3001">
          <p15:clr>
            <a:srgbClr val="A4A3A4"/>
          </p15:clr>
        </p15:guide>
        <p15:guide id="7" pos="5616">
          <p15:clr>
            <a:srgbClr val="A4A3A4"/>
          </p15:clr>
        </p15:guide>
        <p15:guide id="8" pos="136">
          <p15:clr>
            <a:srgbClr val="A4A3A4"/>
          </p15:clr>
        </p15:guide>
        <p15:guide id="9" pos="589">
          <p15:clr>
            <a:srgbClr val="A4A3A4"/>
          </p15:clr>
        </p15:guide>
        <p15:guide id="10" pos="4453">
          <p15:clr>
            <a:srgbClr val="A4A3A4"/>
          </p15:clr>
        </p15:guide>
        <p15:guide id="11" pos="5163">
          <p15:clr>
            <a:srgbClr val="A4A3A4"/>
          </p15:clr>
        </p15:guide>
        <p15:guide id="12" pos="4632">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0E0E"/>
    <a:srgbClr val="FF6600"/>
    <a:srgbClr val="F4CE62"/>
    <a:srgbClr val="FC2CE3"/>
    <a:srgbClr val="FEB6F5"/>
    <a:srgbClr val="FF5050"/>
    <a:srgbClr val="000000"/>
    <a:srgbClr val="99D6EA"/>
    <a:srgbClr val="FFFF99"/>
    <a:srgbClr val="004C97"/>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30" autoAdjust="0"/>
    <p:restoredTop sz="94660"/>
  </p:normalViewPr>
  <p:slideViewPr>
    <p:cSldViewPr snapToObjects="1" showGuides="1">
      <p:cViewPr varScale="1">
        <p:scale>
          <a:sx n="126" d="100"/>
          <a:sy n="126" d="100"/>
        </p:scale>
        <p:origin x="1152" y="126"/>
      </p:cViewPr>
      <p:guideLst>
        <p:guide orient="horz" pos="3107"/>
        <p:guide orient="horz" pos="1274"/>
        <p:guide orient="horz" pos="114"/>
        <p:guide orient="horz" pos="2093"/>
        <p:guide orient="horz" pos="453"/>
        <p:guide orient="horz" pos="3001"/>
        <p:guide pos="5616"/>
        <p:guide pos="136"/>
        <p:guide pos="589"/>
        <p:guide pos="4453"/>
        <p:guide pos="5163"/>
        <p:guide pos="4632"/>
      </p:guideLst>
    </p:cSldViewPr>
  </p:slideViewPr>
  <p:notesTextViewPr>
    <p:cViewPr>
      <p:scale>
        <a:sx n="100" d="100"/>
        <a:sy n="100" d="100"/>
      </p:scale>
      <p:origin x="0" y="0"/>
    </p:cViewPr>
  </p:notesTextViewPr>
  <p:notesViewPr>
    <p:cSldViewPr snapToObjects="1"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Helvetica"/>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Helvetica" charset="0"/>
                <a:cs typeface="ＭＳ Ｐゴシック" charset="0"/>
              </a:defRPr>
            </a:lvl1pPr>
          </a:lstStyle>
          <a:p>
            <a:pPr>
              <a:defRPr/>
            </a:pPr>
            <a:fld id="{DBB872F3-6144-3148-BC13-C063BA20AE80}" type="datetimeFigureOut">
              <a:rPr lang="en-US"/>
              <a:pPr>
                <a:defRPr/>
              </a:pPr>
              <a:t>4/23/2024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Helvetica"/>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Helvetica" charset="0"/>
                <a:cs typeface="ＭＳ Ｐゴシック" charset="0"/>
              </a:defRPr>
            </a:lvl1pPr>
          </a:lstStyle>
          <a:p>
            <a:pPr>
              <a:defRPr/>
            </a:pPr>
            <a:fld id="{0ACDB0ED-0BEE-9846-B9EA-5C7BFF06289F}" type="slidenum">
              <a:rPr lang="en-US"/>
              <a:pPr>
                <a:defRPr/>
              </a:pPr>
              <a:t>‹#›</a:t>
            </a:fld>
            <a:endParaRPr lang="en-US"/>
          </a:p>
        </p:txBody>
      </p:sp>
    </p:spTree>
    <p:extLst>
      <p:ext uri="{BB962C8B-B14F-4D97-AF65-F5344CB8AC3E}">
        <p14:creationId xmlns:p14="http://schemas.microsoft.com/office/powerpoint/2010/main" val="142316456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Helvetica"/>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Helvetica" charset="0"/>
                <a:cs typeface="ＭＳ Ｐゴシック" charset="0"/>
              </a:defRPr>
            </a:lvl1pPr>
          </a:lstStyle>
          <a:p>
            <a:pPr>
              <a:defRPr/>
            </a:pPr>
            <a:fld id="{531CFD29-8380-B24A-89EC-384D8B8A981B}" type="datetimeFigureOut">
              <a:rPr lang="en-US"/>
              <a:pPr>
                <a:defRPr/>
              </a:pPr>
              <a:t>4/23/2024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Helvetica"/>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Helvetica" charset="0"/>
                <a:cs typeface="ＭＳ Ｐゴシック" charset="0"/>
              </a:defRPr>
            </a:lvl1pPr>
          </a:lstStyle>
          <a:p>
            <a:pPr>
              <a:defRPr/>
            </a:pPr>
            <a:fld id="{CAD08E57-B576-F641-BEA6-C3D752DF7F66}" type="slidenum">
              <a:rPr lang="en-US"/>
              <a:pPr>
                <a:defRPr/>
              </a:pPr>
              <a:t>‹#›</a:t>
            </a:fld>
            <a:endParaRPr lang="en-US"/>
          </a:p>
        </p:txBody>
      </p:sp>
    </p:spTree>
    <p:extLst>
      <p:ext uri="{BB962C8B-B14F-4D97-AF65-F5344CB8AC3E}">
        <p14:creationId xmlns:p14="http://schemas.microsoft.com/office/powerpoint/2010/main" val="1600640023"/>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Helvetica"/>
        <a:ea typeface="Geneva"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2pPr>
    <a:lvl3pPr marL="9144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3pPr>
    <a:lvl4pPr marL="13716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4pPr>
    <a:lvl5pPr marL="18288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7" y="3996570"/>
            <a:ext cx="8499231" cy="935794"/>
          </a:xfrm>
          <a:prstGeom prst="rect">
            <a:avLst/>
          </a:prstGeom>
        </p:spPr>
        <p:txBody>
          <a:bodyPr lIns="0" tIns="45720" rIns="0" bIns="45720">
            <a:noAutofit/>
          </a:bodyPr>
          <a:lstStyle>
            <a:lvl1pPr marL="0" indent="0">
              <a:buFontTx/>
              <a:buNone/>
              <a:defRPr sz="16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24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descr="14-0218-16D.lr.jpg"/>
          <p:cNvPicPr>
            <a:picLocks noChangeAspect="1"/>
          </p:cNvPicPr>
          <p:nvPr userDrawn="1"/>
        </p:nvPicPr>
        <p:blipFill rotWithShape="1">
          <a:blip r:embed="rId2">
            <a:extLst>
              <a:ext uri="{28A0092B-C50C-407E-A947-70E740481C1C}">
                <a14:useLocalDpi xmlns:a14="http://schemas.microsoft.com/office/drawing/2010/main" val="0"/>
              </a:ext>
            </a:extLst>
          </a:blip>
          <a:srcRect t="29524" b="29524"/>
          <a:stretch/>
        </p:blipFill>
        <p:spPr>
          <a:xfrm>
            <a:off x="-17762" y="612759"/>
            <a:ext cx="9189720" cy="2508919"/>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17761" y="187384"/>
            <a:ext cx="9010786" cy="233162"/>
          </a:xfrm>
          <a:prstGeom prst="rect">
            <a:avLst/>
          </a:prstGeom>
        </p:spPr>
      </p:pic>
    </p:spTree>
    <p:extLst>
      <p:ext uri="{BB962C8B-B14F-4D97-AF65-F5344CB8AC3E}">
        <p14:creationId xmlns:p14="http://schemas.microsoft.com/office/powerpoint/2010/main" val="42934414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28603" y="728664"/>
            <a:ext cx="8672513" cy="3794522"/>
          </a:xfrm>
          <a:prstGeom prst="rect">
            <a:avLst/>
          </a:prstGeom>
        </p:spPr>
        <p:txBody>
          <a:bodyPr lIns="0" tIns="0" rIns="0" bIns="0"/>
          <a:lstStyle>
            <a:lvl1pPr marL="230188" indent="-230188">
              <a:defRPr sz="1800">
                <a:solidFill>
                  <a:srgbClr val="505050"/>
                </a:solidFill>
              </a:defRPr>
            </a:lvl1pPr>
            <a:lvl2pPr marL="512763" indent="-230188">
              <a:defRPr sz="1600">
                <a:solidFill>
                  <a:srgbClr val="505050"/>
                </a:solidFill>
              </a:defRPr>
            </a:lvl2pPr>
            <a:lvl3pPr marL="803275" indent="-230188">
              <a:defRPr sz="1500">
                <a:solidFill>
                  <a:srgbClr val="505050"/>
                </a:solidFill>
              </a:defRPr>
            </a:lvl3pPr>
            <a:lvl4pPr marL="1085850" indent="-228600">
              <a:defRPr sz="1400">
                <a:solidFill>
                  <a:srgbClr val="505050"/>
                </a:solidFill>
              </a:defRPr>
            </a:lvl4pPr>
            <a:lvl5pPr marL="1370013" indent="-230188">
              <a:buFont typeface="Arial"/>
              <a:buChar char="•"/>
              <a:defRPr sz="1400">
                <a:solidFill>
                  <a:srgbClr val="50505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itle 1"/>
          <p:cNvSpPr>
            <a:spLocks noGrp="1"/>
          </p:cNvSpPr>
          <p:nvPr>
            <p:ph type="title"/>
          </p:nvPr>
        </p:nvSpPr>
        <p:spPr>
          <a:xfrm>
            <a:off x="228600" y="188814"/>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sp>
        <p:nvSpPr>
          <p:cNvPr id="8" name="Date Placeholder 3"/>
          <p:cNvSpPr>
            <a:spLocks noGrp="1"/>
          </p:cNvSpPr>
          <p:nvPr>
            <p:ph type="dt" sz="half" idx="2"/>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fld id="{57ADAB69-348E-2C41-AF41-E98D046040A4}" type="datetime1">
              <a:rPr lang="en-US" smtClean="0"/>
              <a:pPr>
                <a:defRPr/>
              </a:pPr>
              <a:t>4/23/2024</a:t>
            </a:fld>
            <a:endParaRPr lang="en-US" dirty="0"/>
          </a:p>
        </p:txBody>
      </p:sp>
      <p:sp>
        <p:nvSpPr>
          <p:cNvPr id="9" name="Footer Placeholder 4"/>
          <p:cNvSpPr>
            <a:spLocks noGrp="1"/>
          </p:cNvSpPr>
          <p:nvPr>
            <p:ph type="ftr" sz="quarter" idx="3"/>
          </p:nvPr>
        </p:nvSpPr>
        <p:spPr>
          <a:xfrm>
            <a:off x="1530603" y="4878161"/>
            <a:ext cx="6262118"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dirty="0"/>
              <a:t>Michael Wang | Intermediate level SN pointing trigger for DUNE</a:t>
            </a:r>
            <a:endParaRPr lang="en-US" b="1" dirty="0"/>
          </a:p>
        </p:txBody>
      </p:sp>
      <p:sp>
        <p:nvSpPr>
          <p:cNvPr id="10"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Tree>
    <p:extLst>
      <p:ext uri="{BB962C8B-B14F-4D97-AF65-F5344CB8AC3E}">
        <p14:creationId xmlns:p14="http://schemas.microsoft.com/office/powerpoint/2010/main" val="34392269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ogo Bottom: Comparison">
    <p:spTree>
      <p:nvGrpSpPr>
        <p:cNvPr id="1" name=""/>
        <p:cNvGrpSpPr/>
        <p:nvPr/>
      </p:nvGrpSpPr>
      <p:grpSpPr>
        <a:xfrm>
          <a:off x="0" y="0"/>
          <a:ext cx="0" cy="0"/>
          <a:chOff x="0" y="0"/>
          <a:chExt cx="0" cy="0"/>
        </a:xfrm>
      </p:grpSpPr>
      <p:sp>
        <p:nvSpPr>
          <p:cNvPr id="7" name="Content Placeholder 2"/>
          <p:cNvSpPr>
            <a:spLocks noGrp="1"/>
          </p:cNvSpPr>
          <p:nvPr>
            <p:ph sz="half" idx="13"/>
          </p:nvPr>
        </p:nvSpPr>
        <p:spPr>
          <a:xfrm>
            <a:off x="228601" y="728663"/>
            <a:ext cx="4206240" cy="2725341"/>
          </a:xfrm>
          <a:prstGeom prst="rect">
            <a:avLst/>
          </a:prstGeom>
        </p:spPr>
        <p:txBody>
          <a:bodyPr lIns="0" tIns="0" rIns="0" bIns="0"/>
          <a:lstStyle>
            <a:lvl1pPr marL="230188" indent="-230188">
              <a:defRPr sz="1800">
                <a:solidFill>
                  <a:srgbClr val="505050"/>
                </a:solidFill>
              </a:defRPr>
            </a:lvl1pPr>
            <a:lvl2pPr marL="512763" indent="-230188">
              <a:defRPr sz="1600">
                <a:solidFill>
                  <a:srgbClr val="505050"/>
                </a:solidFill>
              </a:defRPr>
            </a:lvl2pPr>
            <a:lvl3pPr marL="803275" indent="-230188">
              <a:defRPr sz="1500">
                <a:solidFill>
                  <a:srgbClr val="505050"/>
                </a:solidFill>
              </a:defRPr>
            </a:lvl3pPr>
            <a:lvl4pPr marL="1085850" indent="-228600">
              <a:defRPr sz="1400">
                <a:solidFill>
                  <a:srgbClr val="505050"/>
                </a:solidFill>
              </a:defRPr>
            </a:lvl4pPr>
            <a:lvl5pPr marL="1370013" indent="-230188">
              <a:buFont typeface="Arial"/>
              <a:buChar char="•"/>
              <a:defRPr sz="1400">
                <a:solidFill>
                  <a:srgbClr val="50505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p:cNvSpPr>
            <a:spLocks noGrp="1"/>
          </p:cNvSpPr>
          <p:nvPr>
            <p:ph sz="half" idx="15"/>
          </p:nvPr>
        </p:nvSpPr>
        <p:spPr>
          <a:xfrm>
            <a:off x="4692455" y="728663"/>
            <a:ext cx="4215383" cy="2725341"/>
          </a:xfrm>
          <a:prstGeom prst="rect">
            <a:avLst/>
          </a:prstGeom>
        </p:spPr>
        <p:txBody>
          <a:bodyPr lIns="0" tIns="0" rIns="0" bIns="0"/>
          <a:lstStyle>
            <a:lvl1pPr marL="230188" indent="-230188">
              <a:defRPr sz="1800">
                <a:solidFill>
                  <a:srgbClr val="505050"/>
                </a:solidFill>
              </a:defRPr>
            </a:lvl1pPr>
            <a:lvl2pPr marL="512763" indent="-230188">
              <a:defRPr sz="1600">
                <a:solidFill>
                  <a:srgbClr val="505050"/>
                </a:solidFill>
              </a:defRPr>
            </a:lvl2pPr>
            <a:lvl3pPr marL="806450" indent="-228600">
              <a:defRPr sz="1500">
                <a:solidFill>
                  <a:srgbClr val="505050"/>
                </a:solidFill>
              </a:defRPr>
            </a:lvl3pPr>
            <a:lvl4pPr marL="1087438" indent="-228600">
              <a:defRPr sz="1400">
                <a:solidFill>
                  <a:srgbClr val="505050"/>
                </a:solidFill>
              </a:defRPr>
            </a:lvl4pPr>
            <a:lvl5pPr marL="1370013" indent="-228600">
              <a:buFont typeface="Arial"/>
              <a:buChar char="•"/>
              <a:defRPr sz="1400">
                <a:solidFill>
                  <a:srgbClr val="50505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 Placeholder 3"/>
          <p:cNvSpPr>
            <a:spLocks noGrp="1"/>
          </p:cNvSpPr>
          <p:nvPr>
            <p:ph type="body" sz="half" idx="16"/>
          </p:nvPr>
        </p:nvSpPr>
        <p:spPr>
          <a:xfrm>
            <a:off x="229365" y="3573827"/>
            <a:ext cx="4205476" cy="949359"/>
          </a:xfrm>
          <a:prstGeom prst="rect">
            <a:avLst/>
          </a:prstGeom>
        </p:spPr>
        <p:txBody>
          <a:bodyPr lIns="0" tIns="0" rIns="0" bIns="0"/>
          <a:lstStyle>
            <a:lvl1pPr marL="0" indent="0">
              <a:buNone/>
              <a:defRPr sz="13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19"/>
          </p:nvPr>
        </p:nvSpPr>
        <p:spPr>
          <a:xfrm>
            <a:off x="4692452" y="3573827"/>
            <a:ext cx="4206239" cy="949359"/>
          </a:xfrm>
          <a:prstGeom prst="rect">
            <a:avLst/>
          </a:prstGeom>
        </p:spPr>
        <p:txBody>
          <a:bodyPr lIns="0" tIns="0" rIns="0" bIns="0"/>
          <a:lstStyle>
            <a:lvl1pPr marL="0" indent="0">
              <a:buNone/>
              <a:defRPr sz="13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Date Placeholder 3"/>
          <p:cNvSpPr>
            <a:spLocks noGrp="1"/>
          </p:cNvSpPr>
          <p:nvPr>
            <p:ph type="dt" sz="half" idx="2"/>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fld id="{B099EE7B-C01A-E94A-AA76-2F04CF97FC05}" type="datetime1">
              <a:rPr lang="en-US" smtClean="0"/>
              <a:pPr>
                <a:defRPr/>
              </a:pPr>
              <a:t>4/23/2024</a:t>
            </a:fld>
            <a:endParaRPr lang="en-US" dirty="0"/>
          </a:p>
        </p:txBody>
      </p:sp>
      <p:sp>
        <p:nvSpPr>
          <p:cNvPr id="12" name="Footer Placeholder 4"/>
          <p:cNvSpPr>
            <a:spLocks noGrp="1"/>
          </p:cNvSpPr>
          <p:nvPr>
            <p:ph type="ftr" sz="quarter" idx="3"/>
          </p:nvPr>
        </p:nvSpPr>
        <p:spPr>
          <a:xfrm>
            <a:off x="1530602" y="4878161"/>
            <a:ext cx="6262118"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a:t>Presenter | Presentation Title or Meeting Title</a:t>
            </a:r>
            <a:endParaRPr lang="en-US" b="1" dirty="0"/>
          </a:p>
        </p:txBody>
      </p:sp>
      <p:sp>
        <p:nvSpPr>
          <p:cNvPr id="13"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4" name="Title 1"/>
          <p:cNvSpPr>
            <a:spLocks noGrp="1"/>
          </p:cNvSpPr>
          <p:nvPr>
            <p:ph type="title"/>
          </p:nvPr>
        </p:nvSpPr>
        <p:spPr>
          <a:xfrm>
            <a:off x="228600" y="188814"/>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spTree>
    <p:extLst>
      <p:ext uri="{BB962C8B-B14F-4D97-AF65-F5344CB8AC3E}">
        <p14:creationId xmlns:p14="http://schemas.microsoft.com/office/powerpoint/2010/main" val="41395800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ogo Bottom: Content &amp;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28600" y="719138"/>
            <a:ext cx="3027894" cy="3767007"/>
          </a:xfrm>
          <a:prstGeom prst="rect">
            <a:avLst/>
          </a:prstGeom>
        </p:spPr>
        <p:txBody>
          <a:bodyPr lIns="0" tIns="0" rIns="0" bIns="0"/>
          <a:lstStyle>
            <a:lvl1pPr marL="0" indent="0">
              <a:buNone/>
              <a:defRPr sz="13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Content Placeholder 2"/>
          <p:cNvSpPr>
            <a:spLocks noGrp="1"/>
          </p:cNvSpPr>
          <p:nvPr>
            <p:ph sz="half" idx="15"/>
          </p:nvPr>
        </p:nvSpPr>
        <p:spPr>
          <a:xfrm>
            <a:off x="3542715" y="719139"/>
            <a:ext cx="5347605" cy="3767006"/>
          </a:xfrm>
          <a:prstGeom prst="rect">
            <a:avLst/>
          </a:prstGeom>
        </p:spPr>
        <p:txBody>
          <a:bodyPr lIns="0" tIns="0" rIns="0" bIns="0"/>
          <a:lstStyle>
            <a:lvl1pPr marL="230188" indent="-230188">
              <a:defRPr sz="1800">
                <a:solidFill>
                  <a:srgbClr val="505050"/>
                </a:solidFill>
              </a:defRPr>
            </a:lvl1pPr>
            <a:lvl2pPr marL="514350" indent="-230188">
              <a:defRPr sz="1600">
                <a:solidFill>
                  <a:srgbClr val="505050"/>
                </a:solidFill>
              </a:defRPr>
            </a:lvl2pPr>
            <a:lvl3pPr marL="806450" indent="-228600">
              <a:defRPr sz="1500">
                <a:solidFill>
                  <a:srgbClr val="505050"/>
                </a:solidFill>
              </a:defRPr>
            </a:lvl3pPr>
            <a:lvl4pPr marL="1087438" indent="-228600">
              <a:defRPr sz="1400">
                <a:solidFill>
                  <a:srgbClr val="505050"/>
                </a:solidFill>
              </a:defRPr>
            </a:lvl4pPr>
            <a:lvl5pPr marL="1370013" indent="-228600">
              <a:buFont typeface="Arial"/>
              <a:buChar char="•"/>
              <a:defRPr sz="1400">
                <a:solidFill>
                  <a:srgbClr val="50505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6"/>
          </p:nvPr>
        </p:nvSpPr>
        <p:spPr>
          <a:xfrm>
            <a:off x="736827" y="4878161"/>
            <a:ext cx="675368" cy="180975"/>
          </a:xfrm>
        </p:spPr>
        <p:txBody>
          <a:bodyPr/>
          <a:lstStyle>
            <a:lvl1pPr>
              <a:defRPr sz="900" smtClean="0"/>
            </a:lvl1pPr>
          </a:lstStyle>
          <a:p>
            <a:pPr>
              <a:defRPr/>
            </a:pPr>
            <a:fld id="{09EA2773-F02A-CC43-B1C5-479A1F34EDA7}" type="datetime1">
              <a:rPr lang="en-US" smtClean="0"/>
              <a:pPr>
                <a:defRPr/>
              </a:pPr>
              <a:t>4/23/2024</a:t>
            </a:fld>
            <a:endParaRPr lang="en-US" dirty="0"/>
          </a:p>
        </p:txBody>
      </p:sp>
      <p:sp>
        <p:nvSpPr>
          <p:cNvPr id="6" name="Footer Placeholder 4"/>
          <p:cNvSpPr>
            <a:spLocks noGrp="1"/>
          </p:cNvSpPr>
          <p:nvPr>
            <p:ph type="ftr" sz="quarter" idx="17"/>
          </p:nvPr>
        </p:nvSpPr>
        <p:spPr>
          <a:xfrm>
            <a:off x="1530604" y="4878161"/>
            <a:ext cx="6262119" cy="187523"/>
          </a:xfrm>
          <a:prstGeom prst="rect">
            <a:avLst/>
          </a:prstGeom>
        </p:spPr>
        <p:txBody>
          <a:bodyPr/>
          <a:lstStyle>
            <a:lvl1pPr>
              <a:defRPr sz="900" dirty="0" smtClean="0"/>
            </a:lvl1pPr>
          </a:lstStyle>
          <a:p>
            <a:pPr>
              <a:defRPr/>
            </a:pPr>
            <a:r>
              <a:rPr lang="en-US"/>
              <a:t>Presenter | Presentation Title or Meeting Title</a:t>
            </a:r>
            <a:endParaRPr lang="en-US" b="1"/>
          </a:p>
        </p:txBody>
      </p:sp>
      <p:sp>
        <p:nvSpPr>
          <p:cNvPr id="7" name="Slide Number Placeholder 5"/>
          <p:cNvSpPr>
            <a:spLocks noGrp="1"/>
          </p:cNvSpPr>
          <p:nvPr>
            <p:ph type="sldNum" sz="quarter" idx="18"/>
          </p:nvPr>
        </p:nvSpPr>
        <p:spPr/>
        <p:txBody>
          <a:bodyPr/>
          <a:lstStyle>
            <a:lvl1pPr>
              <a:defRPr sz="900" smtClean="0"/>
            </a:lvl1pPr>
          </a:lstStyle>
          <a:p>
            <a:pPr>
              <a:defRPr/>
            </a:pPr>
            <a:fld id="{979A04A2-726F-2143-A443-7788AF27176E}" type="slidenum">
              <a:rPr lang="en-US" smtClean="0"/>
              <a:pPr>
                <a:defRPr/>
              </a:pPr>
              <a:t>‹#›</a:t>
            </a:fld>
            <a:endParaRPr lang="en-US" dirty="0"/>
          </a:p>
        </p:txBody>
      </p:sp>
      <p:sp>
        <p:nvSpPr>
          <p:cNvPr id="12" name="Title 1"/>
          <p:cNvSpPr>
            <a:spLocks noGrp="1"/>
          </p:cNvSpPr>
          <p:nvPr>
            <p:ph type="title"/>
          </p:nvPr>
        </p:nvSpPr>
        <p:spPr>
          <a:xfrm>
            <a:off x="228600" y="190520"/>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spTree>
    <p:extLst>
      <p:ext uri="{BB962C8B-B14F-4D97-AF65-F5344CB8AC3E}">
        <p14:creationId xmlns:p14="http://schemas.microsoft.com/office/powerpoint/2010/main" val="20118363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ogo Bottom: Picture &amp; Caption">
    <p:spTree>
      <p:nvGrpSpPr>
        <p:cNvPr id="1" name=""/>
        <p:cNvGrpSpPr/>
        <p:nvPr/>
      </p:nvGrpSpPr>
      <p:grpSpPr>
        <a:xfrm>
          <a:off x="0" y="0"/>
          <a:ext cx="0" cy="0"/>
          <a:chOff x="0" y="0"/>
          <a:chExt cx="0" cy="0"/>
        </a:xfrm>
      </p:grpSpPr>
      <p:sp>
        <p:nvSpPr>
          <p:cNvPr id="8" name="Picture Placeholder 2"/>
          <p:cNvSpPr>
            <a:spLocks noGrp="1"/>
          </p:cNvSpPr>
          <p:nvPr>
            <p:ph type="pic" idx="13"/>
          </p:nvPr>
        </p:nvSpPr>
        <p:spPr>
          <a:xfrm>
            <a:off x="224073" y="728664"/>
            <a:ext cx="8686800" cy="2795038"/>
          </a:xfrm>
          <a:prstGeom prst="rect">
            <a:avLst/>
          </a:prstGeom>
        </p:spPr>
        <p:txBody>
          <a:bodyPr lIns="0" tIns="0" rIns="0" bIns="0" rtlCol="0">
            <a:normAutofit/>
          </a:bodyPr>
          <a:lstStyle>
            <a:lvl1pPr marL="0" indent="0">
              <a:buNone/>
              <a:defRPr sz="1300">
                <a:solidFill>
                  <a:srgbClr val="50505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10" name="Text Placeholder 3"/>
          <p:cNvSpPr>
            <a:spLocks noGrp="1"/>
          </p:cNvSpPr>
          <p:nvPr>
            <p:ph type="body" sz="half" idx="2"/>
          </p:nvPr>
        </p:nvSpPr>
        <p:spPr>
          <a:xfrm>
            <a:off x="224073" y="3707254"/>
            <a:ext cx="8686800" cy="818444"/>
          </a:xfrm>
          <a:prstGeom prst="rect">
            <a:avLst/>
          </a:prstGeom>
        </p:spPr>
        <p:txBody>
          <a:bodyPr lIns="0" tIns="0" rIns="0" bIns="0"/>
          <a:lstStyle>
            <a:lvl1pPr marL="0" indent="0">
              <a:buNone/>
              <a:defRPr sz="13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3"/>
          <p:cNvSpPr>
            <a:spLocks noGrp="1"/>
          </p:cNvSpPr>
          <p:nvPr>
            <p:ph type="dt" sz="half" idx="14"/>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fld id="{8FEA58B7-095F-6844-8E3C-8A1DDD22BF89}" type="datetime1">
              <a:rPr lang="en-US" smtClean="0"/>
              <a:pPr>
                <a:defRPr/>
              </a:pPr>
              <a:t>4/23/2024</a:t>
            </a:fld>
            <a:endParaRPr lang="en-US" dirty="0"/>
          </a:p>
        </p:txBody>
      </p:sp>
      <p:sp>
        <p:nvSpPr>
          <p:cNvPr id="9" name="Footer Placeholder 4"/>
          <p:cNvSpPr>
            <a:spLocks noGrp="1"/>
          </p:cNvSpPr>
          <p:nvPr>
            <p:ph type="ftr" sz="quarter" idx="3"/>
          </p:nvPr>
        </p:nvSpPr>
        <p:spPr>
          <a:xfrm>
            <a:off x="1530603" y="4878161"/>
            <a:ext cx="6251958"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dirty="0"/>
              <a:t>Presenter | Presentation Title or Meeting Title</a:t>
            </a:r>
            <a:endParaRPr lang="en-US" b="1" dirty="0"/>
          </a:p>
        </p:txBody>
      </p:sp>
      <p:sp>
        <p:nvSpPr>
          <p:cNvPr id="11"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2" name="Title 1"/>
          <p:cNvSpPr>
            <a:spLocks noGrp="1"/>
          </p:cNvSpPr>
          <p:nvPr>
            <p:ph type="title"/>
          </p:nvPr>
        </p:nvSpPr>
        <p:spPr>
          <a:xfrm>
            <a:off x="228600" y="188814"/>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spTree>
    <p:extLst>
      <p:ext uri="{BB962C8B-B14F-4D97-AF65-F5344CB8AC3E}">
        <p14:creationId xmlns:p14="http://schemas.microsoft.com/office/powerpoint/2010/main" val="28119153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icture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36827" y="4878161"/>
            <a:ext cx="675368" cy="180975"/>
          </a:xfrm>
        </p:spPr>
        <p:txBody>
          <a:bodyPr/>
          <a:lstStyle>
            <a:lvl1pPr>
              <a:defRPr sz="900"/>
            </a:lvl1pPr>
          </a:lstStyle>
          <a:p>
            <a:pPr>
              <a:defRPr/>
            </a:pPr>
            <a:fld id="{3C7E1B65-1920-CF40-87B8-818D6517E0EA}" type="datetime1">
              <a:rPr lang="en-US" smtClean="0"/>
              <a:pPr>
                <a:defRPr/>
              </a:pPr>
              <a:t>4/23/2024</a:t>
            </a:fld>
            <a:endParaRPr lang="en-US" dirty="0"/>
          </a:p>
        </p:txBody>
      </p:sp>
      <p:sp>
        <p:nvSpPr>
          <p:cNvPr id="4" name="Footer Placeholder 3"/>
          <p:cNvSpPr>
            <a:spLocks noGrp="1"/>
          </p:cNvSpPr>
          <p:nvPr>
            <p:ph type="ftr" sz="quarter" idx="11"/>
          </p:nvPr>
        </p:nvSpPr>
        <p:spPr>
          <a:xfrm>
            <a:off x="1530605" y="4878161"/>
            <a:ext cx="6260399" cy="182155"/>
          </a:xfrm>
          <a:prstGeom prst="rect">
            <a:avLst/>
          </a:prstGeom>
        </p:spPr>
        <p:txBody>
          <a:bodyPr/>
          <a:lstStyle>
            <a:lvl1pPr>
              <a:defRPr sz="900"/>
            </a:lvl1pPr>
          </a:lstStyle>
          <a:p>
            <a:pPr>
              <a:defRPr/>
            </a:pPr>
            <a:r>
              <a:rPr lang="en-US"/>
              <a:t>Presenter | Presentation Title or Meeting Title</a:t>
            </a:r>
            <a:endParaRPr lang="en-US" b="1" dirty="0"/>
          </a:p>
        </p:txBody>
      </p:sp>
      <p:sp>
        <p:nvSpPr>
          <p:cNvPr id="5" name="Slide Number Placeholder 4"/>
          <p:cNvSpPr>
            <a:spLocks noGrp="1"/>
          </p:cNvSpPr>
          <p:nvPr>
            <p:ph type="sldNum" sz="quarter" idx="12"/>
          </p:nvPr>
        </p:nvSpPr>
        <p:spPr/>
        <p:txBody>
          <a:bodyPr/>
          <a:lstStyle>
            <a:lvl1pPr>
              <a:defRPr sz="900"/>
            </a:lvl1pPr>
          </a:lstStyle>
          <a:p>
            <a:pPr>
              <a:defRPr/>
            </a:pPr>
            <a:fld id="{148C009B-CB69-E04A-B9B3-34B26D69E9CF}" type="slidenum">
              <a:rPr lang="en-US" smtClean="0"/>
              <a:pPr>
                <a:defRPr/>
              </a:pPr>
              <a:t>‹#›</a:t>
            </a:fld>
            <a:endParaRPr lang="en-US" dirty="0"/>
          </a:p>
        </p:txBody>
      </p:sp>
      <p:sp>
        <p:nvSpPr>
          <p:cNvPr id="7" name="Picture Placeholder 6"/>
          <p:cNvSpPr>
            <a:spLocks noGrp="1"/>
          </p:cNvSpPr>
          <p:nvPr>
            <p:ph type="pic" sz="quarter" idx="13"/>
          </p:nvPr>
        </p:nvSpPr>
        <p:spPr>
          <a:xfrm>
            <a:off x="222250" y="190501"/>
            <a:ext cx="8675688" cy="4352192"/>
          </a:xfrm>
          <a:prstGeom prst="rect">
            <a:avLst/>
          </a:prstGeom>
        </p:spPr>
        <p:txBody>
          <a:bodyPr vert="horz"/>
          <a:lstStyle>
            <a:lvl1pPr marL="230188" indent="-230188">
              <a:defRPr sz="1400">
                <a:solidFill>
                  <a:srgbClr val="505050"/>
                </a:solidFill>
              </a:defRPr>
            </a:lvl1pPr>
          </a:lstStyle>
          <a:p>
            <a:r>
              <a:rPr lang="en-US"/>
              <a:t>Click icon to add picture</a:t>
            </a:r>
            <a:endParaRPr lang="en-US" dirty="0"/>
          </a:p>
        </p:txBody>
      </p:sp>
    </p:spTree>
    <p:extLst>
      <p:ext uri="{BB962C8B-B14F-4D97-AF65-F5344CB8AC3E}">
        <p14:creationId xmlns:p14="http://schemas.microsoft.com/office/powerpoint/2010/main" val="28822215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ogo Bottom: Extra Logos">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fld id="{D38FDACF-6E1B-814B-BDB6-B66F2ED862D6}" type="datetime1">
              <a:rPr lang="en-US" smtClean="0"/>
              <a:t>4/23/2024</a:t>
            </a:fld>
            <a:endParaRPr lang="en-US" dirty="0"/>
          </a:p>
        </p:txBody>
      </p:sp>
      <p:sp>
        <p:nvSpPr>
          <p:cNvPr id="4" name="Footer Placeholder 3"/>
          <p:cNvSpPr>
            <a:spLocks noGrp="1"/>
          </p:cNvSpPr>
          <p:nvPr>
            <p:ph type="ftr" sz="quarter" idx="11"/>
          </p:nvPr>
        </p:nvSpPr>
        <p:spPr>
          <a:xfrm>
            <a:off x="1530603" y="4878161"/>
            <a:ext cx="6272278" cy="182155"/>
          </a:xfrm>
          <a:prstGeom prst="rect">
            <a:avLst/>
          </a:prstGeom>
        </p:spPr>
        <p:txBody>
          <a:bodyPr/>
          <a:lstStyle/>
          <a:p>
            <a:pPr>
              <a:defRPr/>
            </a:pPr>
            <a:r>
              <a:rPr lang="en-US" dirty="0"/>
              <a:t>Presenter | Presentation Title or Meeting Title</a:t>
            </a: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smtClean="0"/>
              <a:pPr>
                <a:defRPr/>
              </a:pPr>
              <a:t>‹#›</a:t>
            </a:fld>
            <a:endParaRPr lang="en-US" dirty="0"/>
          </a:p>
        </p:txBody>
      </p:sp>
      <p:sp>
        <p:nvSpPr>
          <p:cNvPr id="11" name="Title 1"/>
          <p:cNvSpPr>
            <a:spLocks noGrp="1"/>
          </p:cNvSpPr>
          <p:nvPr>
            <p:ph type="title"/>
          </p:nvPr>
        </p:nvSpPr>
        <p:spPr>
          <a:xfrm>
            <a:off x="228600" y="188814"/>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sp>
        <p:nvSpPr>
          <p:cNvPr id="24" name="Picture Placeholder 14"/>
          <p:cNvSpPr>
            <a:spLocks noGrp="1"/>
          </p:cNvSpPr>
          <p:nvPr>
            <p:ph type="pic" sz="quarter" idx="19"/>
          </p:nvPr>
        </p:nvSpPr>
        <p:spPr>
          <a:xfrm>
            <a:off x="205694"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5" name="Picture Placeholder 14"/>
          <p:cNvSpPr>
            <a:spLocks noGrp="1"/>
          </p:cNvSpPr>
          <p:nvPr>
            <p:ph type="pic" sz="quarter" idx="20"/>
          </p:nvPr>
        </p:nvSpPr>
        <p:spPr>
          <a:xfrm>
            <a:off x="1979425"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6" name="Picture Placeholder 14"/>
          <p:cNvSpPr>
            <a:spLocks noGrp="1"/>
          </p:cNvSpPr>
          <p:nvPr>
            <p:ph type="pic" sz="quarter" idx="21"/>
          </p:nvPr>
        </p:nvSpPr>
        <p:spPr>
          <a:xfrm>
            <a:off x="3753205"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7" name="Picture Placeholder 14"/>
          <p:cNvSpPr>
            <a:spLocks noGrp="1"/>
          </p:cNvSpPr>
          <p:nvPr>
            <p:ph type="pic" sz="quarter" idx="22"/>
          </p:nvPr>
        </p:nvSpPr>
        <p:spPr>
          <a:xfrm>
            <a:off x="5534456"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8" name="Picture Placeholder 14"/>
          <p:cNvSpPr>
            <a:spLocks noGrp="1"/>
          </p:cNvSpPr>
          <p:nvPr>
            <p:ph type="pic" sz="quarter" idx="23"/>
          </p:nvPr>
        </p:nvSpPr>
        <p:spPr>
          <a:xfrm>
            <a:off x="7300765"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9" name="Picture Placeholder 14"/>
          <p:cNvSpPr>
            <a:spLocks noGrp="1"/>
          </p:cNvSpPr>
          <p:nvPr>
            <p:ph type="pic" sz="quarter" idx="14"/>
          </p:nvPr>
        </p:nvSpPr>
        <p:spPr>
          <a:xfrm>
            <a:off x="205694"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0" name="Picture Placeholder 14"/>
          <p:cNvSpPr>
            <a:spLocks noGrp="1"/>
          </p:cNvSpPr>
          <p:nvPr>
            <p:ph type="pic" sz="quarter" idx="15"/>
          </p:nvPr>
        </p:nvSpPr>
        <p:spPr>
          <a:xfrm>
            <a:off x="1979425"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1" name="Picture Placeholder 14"/>
          <p:cNvSpPr>
            <a:spLocks noGrp="1"/>
          </p:cNvSpPr>
          <p:nvPr>
            <p:ph type="pic" sz="quarter" idx="16"/>
          </p:nvPr>
        </p:nvSpPr>
        <p:spPr>
          <a:xfrm>
            <a:off x="3753205"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2" name="Picture Placeholder 14"/>
          <p:cNvSpPr>
            <a:spLocks noGrp="1"/>
          </p:cNvSpPr>
          <p:nvPr>
            <p:ph type="pic" sz="quarter" idx="17"/>
          </p:nvPr>
        </p:nvSpPr>
        <p:spPr>
          <a:xfrm>
            <a:off x="5534456"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3" name="Picture Placeholder 14"/>
          <p:cNvSpPr>
            <a:spLocks noGrp="1"/>
          </p:cNvSpPr>
          <p:nvPr>
            <p:ph type="pic" sz="quarter" idx="18"/>
          </p:nvPr>
        </p:nvSpPr>
        <p:spPr>
          <a:xfrm>
            <a:off x="7300765"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4" name="Picture Placeholder 14"/>
          <p:cNvSpPr>
            <a:spLocks noGrp="1"/>
          </p:cNvSpPr>
          <p:nvPr>
            <p:ph type="pic" sz="quarter" idx="24"/>
          </p:nvPr>
        </p:nvSpPr>
        <p:spPr>
          <a:xfrm>
            <a:off x="205694"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5" name="Picture Placeholder 14"/>
          <p:cNvSpPr>
            <a:spLocks noGrp="1"/>
          </p:cNvSpPr>
          <p:nvPr>
            <p:ph type="pic" sz="quarter" idx="25"/>
          </p:nvPr>
        </p:nvSpPr>
        <p:spPr>
          <a:xfrm>
            <a:off x="1979425"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6" name="Picture Placeholder 14"/>
          <p:cNvSpPr>
            <a:spLocks noGrp="1"/>
          </p:cNvSpPr>
          <p:nvPr>
            <p:ph type="pic" sz="quarter" idx="26"/>
          </p:nvPr>
        </p:nvSpPr>
        <p:spPr>
          <a:xfrm>
            <a:off x="3753205"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7" name="Picture Placeholder 14"/>
          <p:cNvSpPr>
            <a:spLocks noGrp="1"/>
          </p:cNvSpPr>
          <p:nvPr>
            <p:ph type="pic" sz="quarter" idx="27"/>
          </p:nvPr>
        </p:nvSpPr>
        <p:spPr>
          <a:xfrm>
            <a:off x="5534456"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8" name="Picture Placeholder 14"/>
          <p:cNvSpPr>
            <a:spLocks noGrp="1"/>
          </p:cNvSpPr>
          <p:nvPr>
            <p:ph type="pic" sz="quarter" idx="28"/>
          </p:nvPr>
        </p:nvSpPr>
        <p:spPr>
          <a:xfrm>
            <a:off x="7300765"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Tree>
    <p:extLst>
      <p:ext uri="{BB962C8B-B14F-4D97-AF65-F5344CB8AC3E}">
        <p14:creationId xmlns:p14="http://schemas.microsoft.com/office/powerpoint/2010/main" val="8301617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14" name="Date Placeholder 3"/>
          <p:cNvSpPr>
            <a:spLocks noGrp="1"/>
          </p:cNvSpPr>
          <p:nvPr>
            <p:ph type="dt" sz="half" idx="2"/>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fld id="{E2EF4938-6162-EE4E-9ED3-73016E21644A}" type="datetime1">
              <a:rPr lang="en-US" smtClean="0"/>
              <a:pPr>
                <a:defRPr/>
              </a:pPr>
              <a:t>4/23/2024</a:t>
            </a:fld>
            <a:endParaRPr lang="en-US" dirty="0"/>
          </a:p>
        </p:txBody>
      </p:sp>
      <p:sp>
        <p:nvSpPr>
          <p:cNvPr id="15" name="Footer Placeholder 4"/>
          <p:cNvSpPr>
            <a:spLocks noGrp="1"/>
          </p:cNvSpPr>
          <p:nvPr>
            <p:ph type="ftr" sz="quarter" idx="3"/>
          </p:nvPr>
        </p:nvSpPr>
        <p:spPr>
          <a:xfrm>
            <a:off x="1530605" y="4878161"/>
            <a:ext cx="6260399"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dirty="0"/>
              <a:t>Presenter | Presentation Title or Meeting Title</a:t>
            </a:r>
            <a:endParaRPr lang="en-US" b="1" dirty="0"/>
          </a:p>
          <a:p>
            <a:pPr>
              <a:defRPr/>
            </a:pPr>
            <a:endParaRPr lang="en-US" b="1" dirty="0"/>
          </a:p>
        </p:txBody>
      </p:sp>
      <p:sp>
        <p:nvSpPr>
          <p:cNvPr id="16"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20" name="Date Placeholder 3"/>
          <p:cNvSpPr txBox="1">
            <a:spLocks/>
          </p:cNvSpPr>
          <p:nvPr/>
        </p:nvSpPr>
        <p:spPr>
          <a:xfrm>
            <a:off x="6450016" y="3358114"/>
            <a:ext cx="1076325" cy="180975"/>
          </a:xfrm>
          <a:prstGeom prst="rect">
            <a:avLst/>
          </a:prstGeom>
        </p:spPr>
        <p:txBody>
          <a:bodyPr/>
          <a:ls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endParaRPr lang="en-US" dirty="0"/>
          </a:p>
        </p:txBody>
      </p:sp>
      <p:grpSp>
        <p:nvGrpSpPr>
          <p:cNvPr id="25" name="Group 24"/>
          <p:cNvGrpSpPr>
            <a:grpSpLocks noChangeAspect="1"/>
          </p:cNvGrpSpPr>
          <p:nvPr userDrawn="1"/>
        </p:nvGrpSpPr>
        <p:grpSpPr>
          <a:xfrm>
            <a:off x="215900" y="4670857"/>
            <a:ext cx="8699500" cy="202387"/>
            <a:chOff x="600217" y="6229673"/>
            <a:chExt cx="8297721" cy="257386"/>
          </a:xfrm>
        </p:grpSpPr>
        <p:cxnSp>
          <p:nvCxnSpPr>
            <p:cNvPr id="26" name="Straight Connector 25"/>
            <p:cNvCxnSpPr/>
            <p:nvPr userDrawn="1"/>
          </p:nvCxnSpPr>
          <p:spPr>
            <a:xfrm>
              <a:off x="600217" y="6357936"/>
              <a:ext cx="7190785" cy="0"/>
            </a:xfrm>
            <a:prstGeom prst="line">
              <a:avLst/>
            </a:prstGeom>
            <a:ln w="76200" cmpd="sng">
              <a:solidFill>
                <a:srgbClr val="99D6EA"/>
              </a:solidFill>
            </a:ln>
            <a:effectLst/>
          </p:spPr>
          <p:style>
            <a:lnRef idx="2">
              <a:schemeClr val="accent1"/>
            </a:lnRef>
            <a:fillRef idx="0">
              <a:schemeClr val="accent1"/>
            </a:fillRef>
            <a:effectRef idx="1">
              <a:schemeClr val="accent1"/>
            </a:effectRef>
            <a:fontRef idx="minor">
              <a:schemeClr val="tx1"/>
            </a:fontRef>
          </p:style>
        </p:cxnSp>
        <p:pic>
          <p:nvPicPr>
            <p:cNvPr id="27" name="Picture 6" descr="FermiLogo_RGB_NALBlue.png"/>
            <p:cNvPicPr>
              <a:picLocks/>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7853781" y="6229673"/>
              <a:ext cx="1044157" cy="2573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cSld>
  <p:clrMap bg1="lt1" tx1="dk1" bg2="lt2" tx2="dk2" accent1="accent1" accent2="accent2" accent3="accent3" accent4="accent4" accent5="accent5" accent6="accent6" hlink="hlink" folHlink="folHlink"/>
  <p:sldLayoutIdLst>
    <p:sldLayoutId id="2147484119" r:id="rId1"/>
    <p:sldLayoutId id="2147484104" r:id="rId2"/>
    <p:sldLayoutId id="2147484105" r:id="rId3"/>
    <p:sldLayoutId id="2147484120" r:id="rId4"/>
    <p:sldLayoutId id="2147484103" r:id="rId5"/>
    <p:sldLayoutId id="2147484122" r:id="rId6"/>
    <p:sldLayoutId id="2147484116" r:id="rId7"/>
  </p:sldLayoutIdLst>
  <p:hf hdr="0"/>
  <p:txStyles>
    <p:titleStyle>
      <a:lvl1pPr algn="l" defTabSz="457200" rtl="0" eaLnBrk="1" fontAlgn="base" hangingPunct="1">
        <a:spcBef>
          <a:spcPct val="0"/>
        </a:spcBef>
        <a:spcAft>
          <a:spcPct val="0"/>
        </a:spcAft>
        <a:defRPr sz="1700" b="1" kern="1200">
          <a:solidFill>
            <a:srgbClr val="2E5286"/>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iopscience.iop.org/article/10.1088/0004-637X/778/1/81" TargetMode="External"/><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6.jpg"/><Relationship Id="rId4" Type="http://schemas.openxmlformats.org/officeDocument/2006/relationships/image" Target="../media/image15.sv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doi.org/10.1016/j.nima.2022.166371" TargetMode="External"/><Relationship Id="rId2" Type="http://schemas.openxmlformats.org/officeDocument/2006/relationships/hyperlink" Target="https://doi.org/10.1140/epjc/s10052-021-09166-w" TargetMode="External"/><Relationship Id="rId1" Type="http://schemas.openxmlformats.org/officeDocument/2006/relationships/slideLayout" Target="../slideLayouts/slideLayout2.xml"/><Relationship Id="rId4" Type="http://schemas.openxmlformats.org/officeDocument/2006/relationships/hyperlink" Target="https://indico.cern.ch/event/1283970/contributions/5550632/"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gif"/><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slideLayout" Target="../slideLayouts/slideLayout2.xml"/><Relationship Id="rId1" Type="http://schemas.openxmlformats.org/officeDocument/2006/relationships/video" Target="https://www.youtube.com/embed/R5G1_hW0ZUA?feature=oembed"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oleObject" Target="../embeddings/oleObject1.bin"/><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oleObject" Target="../embeddings/oleObject2.bin"/><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noAutofit/>
          </a:bodyPr>
          <a:lstStyle/>
          <a:p>
            <a:r>
              <a:rPr lang="en-US" dirty="0"/>
              <a:t>An Intermediate Level Supernova Pointing Trigger for DUNE Using In-storage AI</a:t>
            </a:r>
          </a:p>
        </p:txBody>
      </p:sp>
      <p:sp>
        <p:nvSpPr>
          <p:cNvPr id="4" name="Text Placeholder 3"/>
          <p:cNvSpPr>
            <a:spLocks noGrp="1"/>
          </p:cNvSpPr>
          <p:nvPr>
            <p:ph type="body" sz="quarter" idx="10"/>
          </p:nvPr>
        </p:nvSpPr>
        <p:spPr/>
        <p:txBody>
          <a:bodyPr/>
          <a:lstStyle/>
          <a:p>
            <a:r>
              <a:rPr lang="en-US" dirty="0"/>
              <a:t>Michael Wang (Fermilab) for the DUNE collaboration</a:t>
            </a:r>
          </a:p>
          <a:p>
            <a:r>
              <a:rPr lang="en-US" dirty="0"/>
              <a:t>24</a:t>
            </a:r>
            <a:r>
              <a:rPr lang="en-US" baseline="30000" dirty="0"/>
              <a:t>th</a:t>
            </a:r>
            <a:r>
              <a:rPr lang="en-US" dirty="0"/>
              <a:t> IEEE Real Time Conference - ICISE, Quy Nhon, Vietnam</a:t>
            </a:r>
          </a:p>
          <a:p>
            <a:r>
              <a:rPr lang="en-US" dirty="0"/>
              <a:t>April 22-26, 2024</a:t>
            </a:r>
          </a:p>
        </p:txBody>
      </p:sp>
    </p:spTree>
    <p:extLst>
      <p:ext uri="{BB962C8B-B14F-4D97-AF65-F5344CB8AC3E}">
        <p14:creationId xmlns:p14="http://schemas.microsoft.com/office/powerpoint/2010/main" val="19895975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8F76B66-01B1-1A11-4086-88EFE62E0EB9}"/>
              </a:ext>
            </a:extLst>
          </p:cNvPr>
          <p:cNvSpPr>
            <a:spLocks noGrp="1"/>
          </p:cNvSpPr>
          <p:nvPr>
            <p:ph type="title"/>
          </p:nvPr>
        </p:nvSpPr>
        <p:spPr/>
        <p:txBody>
          <a:bodyPr/>
          <a:lstStyle/>
          <a:p>
            <a:r>
              <a:rPr lang="en-US" dirty="0"/>
              <a:t>Shock propagation time</a:t>
            </a:r>
          </a:p>
        </p:txBody>
      </p:sp>
      <p:sp>
        <p:nvSpPr>
          <p:cNvPr id="4" name="Date Placeholder 3">
            <a:extLst>
              <a:ext uri="{FF2B5EF4-FFF2-40B4-BE49-F238E27FC236}">
                <a16:creationId xmlns:a16="http://schemas.microsoft.com/office/drawing/2014/main" id="{D2AEA540-E6CF-468B-F853-7980FEB0E065}"/>
              </a:ext>
            </a:extLst>
          </p:cNvPr>
          <p:cNvSpPr>
            <a:spLocks noGrp="1"/>
          </p:cNvSpPr>
          <p:nvPr>
            <p:ph type="dt" sz="half" idx="2"/>
          </p:nvPr>
        </p:nvSpPr>
        <p:spPr/>
        <p:txBody>
          <a:bodyPr/>
          <a:lstStyle/>
          <a:p>
            <a:pPr>
              <a:defRPr/>
            </a:pPr>
            <a:fld id="{57ADAB69-348E-2C41-AF41-E98D046040A4}" type="datetime1">
              <a:rPr lang="en-US" smtClean="0"/>
              <a:pPr>
                <a:defRPr/>
              </a:pPr>
              <a:t>4/23/2024</a:t>
            </a:fld>
            <a:endParaRPr lang="en-US" dirty="0"/>
          </a:p>
        </p:txBody>
      </p:sp>
      <p:sp>
        <p:nvSpPr>
          <p:cNvPr id="5" name="Footer Placeholder 4">
            <a:extLst>
              <a:ext uri="{FF2B5EF4-FFF2-40B4-BE49-F238E27FC236}">
                <a16:creationId xmlns:a16="http://schemas.microsoft.com/office/drawing/2014/main" id="{73BF0A5B-B12E-B52E-0ACB-17728AFE412E}"/>
              </a:ext>
            </a:extLst>
          </p:cNvPr>
          <p:cNvSpPr>
            <a:spLocks noGrp="1"/>
          </p:cNvSpPr>
          <p:nvPr>
            <p:ph type="ftr" sz="quarter" idx="3"/>
          </p:nvPr>
        </p:nvSpPr>
        <p:spPr/>
        <p:txBody>
          <a:bodyPr/>
          <a:lstStyle/>
          <a:p>
            <a:pPr>
              <a:defRPr/>
            </a:pPr>
            <a:r>
              <a:rPr lang="en-US"/>
              <a:t>Michael Wang | Intermediate level SN pointing trigger for DUNE</a:t>
            </a:r>
            <a:endParaRPr lang="en-US" b="1" dirty="0"/>
          </a:p>
        </p:txBody>
      </p:sp>
      <p:sp>
        <p:nvSpPr>
          <p:cNvPr id="6" name="Slide Number Placeholder 5">
            <a:extLst>
              <a:ext uri="{FF2B5EF4-FFF2-40B4-BE49-F238E27FC236}">
                <a16:creationId xmlns:a16="http://schemas.microsoft.com/office/drawing/2014/main" id="{F35EDCD2-E953-5496-EBCC-6C290D5B813D}"/>
              </a:ext>
            </a:extLst>
          </p:cNvPr>
          <p:cNvSpPr>
            <a:spLocks noGrp="1"/>
          </p:cNvSpPr>
          <p:nvPr>
            <p:ph type="sldNum" sz="quarter" idx="4"/>
          </p:nvPr>
        </p:nvSpPr>
        <p:spPr/>
        <p:txBody>
          <a:bodyPr/>
          <a:lstStyle/>
          <a:p>
            <a:pPr>
              <a:defRPr/>
            </a:pPr>
            <a:fld id="{148C009B-CB69-E04A-B9B3-34B26D69E9CF}" type="slidenum">
              <a:rPr lang="en-US" smtClean="0"/>
              <a:pPr>
                <a:defRPr/>
              </a:pPr>
              <a:t>10</a:t>
            </a:fld>
            <a:endParaRPr lang="en-US" dirty="0"/>
          </a:p>
        </p:txBody>
      </p:sp>
      <p:pic>
        <p:nvPicPr>
          <p:cNvPr id="8" name="Picture 7" descr="Chart, timeline, scatter chart&#10;&#10;Description automatically generated">
            <a:extLst>
              <a:ext uri="{FF2B5EF4-FFF2-40B4-BE49-F238E27FC236}">
                <a16:creationId xmlns:a16="http://schemas.microsoft.com/office/drawing/2014/main" id="{5D30D6B2-F3A0-DD73-563A-7136B499C2CE}"/>
              </a:ext>
            </a:extLst>
          </p:cNvPr>
          <p:cNvPicPr>
            <a:picLocks noChangeAspect="1"/>
          </p:cNvPicPr>
          <p:nvPr/>
        </p:nvPicPr>
        <p:blipFill>
          <a:blip r:embed="rId2"/>
          <a:stretch>
            <a:fillRect/>
          </a:stretch>
        </p:blipFill>
        <p:spPr>
          <a:xfrm>
            <a:off x="775462" y="895350"/>
            <a:ext cx="3886200" cy="3180207"/>
          </a:xfrm>
          <a:prstGeom prst="rect">
            <a:avLst/>
          </a:prstGeom>
        </p:spPr>
      </p:pic>
      <p:sp>
        <p:nvSpPr>
          <p:cNvPr id="12" name="TextBox 11">
            <a:extLst>
              <a:ext uri="{FF2B5EF4-FFF2-40B4-BE49-F238E27FC236}">
                <a16:creationId xmlns:a16="http://schemas.microsoft.com/office/drawing/2014/main" id="{9BC5982D-4CBB-9911-39C9-51B46E8DD800}"/>
              </a:ext>
            </a:extLst>
          </p:cNvPr>
          <p:cNvSpPr txBox="1"/>
          <p:nvPr/>
        </p:nvSpPr>
        <p:spPr>
          <a:xfrm>
            <a:off x="1394361" y="666750"/>
            <a:ext cx="3124200" cy="307777"/>
          </a:xfrm>
          <a:prstGeom prst="rect">
            <a:avLst/>
          </a:prstGeom>
          <a:noFill/>
        </p:spPr>
        <p:txBody>
          <a:bodyPr wrap="square">
            <a:spAutoFit/>
          </a:bodyPr>
          <a:lstStyle/>
          <a:p>
            <a:r>
              <a:rPr lang="en-US" sz="1400" b="0" i="0" dirty="0">
                <a:solidFill>
                  <a:srgbClr val="333333"/>
                </a:solidFill>
                <a:effectLst/>
                <a:latin typeface="-apple-system"/>
                <a:hlinkClick r:id="rId3"/>
              </a:rPr>
              <a:t>Matthew D. Kistler </a:t>
            </a:r>
            <a:r>
              <a:rPr lang="en-US" sz="1400" b="0" i="1" dirty="0">
                <a:solidFill>
                  <a:srgbClr val="333333"/>
                </a:solidFill>
                <a:effectLst/>
                <a:latin typeface="-apple-system"/>
                <a:hlinkClick r:id="rId3"/>
              </a:rPr>
              <a:t>et al</a:t>
            </a:r>
            <a:r>
              <a:rPr lang="en-US" sz="1400" b="0" i="0" dirty="0">
                <a:solidFill>
                  <a:srgbClr val="333333"/>
                </a:solidFill>
                <a:effectLst/>
                <a:latin typeface="-apple-system"/>
                <a:hlinkClick r:id="rId3"/>
              </a:rPr>
              <a:t> 2013 </a:t>
            </a:r>
            <a:r>
              <a:rPr lang="en-US" sz="1400" b="0" i="1" dirty="0" err="1">
                <a:solidFill>
                  <a:srgbClr val="333333"/>
                </a:solidFill>
                <a:effectLst/>
                <a:latin typeface="-apple-system"/>
                <a:hlinkClick r:id="rId3"/>
              </a:rPr>
              <a:t>ApJ</a:t>
            </a:r>
            <a:r>
              <a:rPr lang="en-US" sz="1400" b="0" i="0" dirty="0">
                <a:solidFill>
                  <a:srgbClr val="333333"/>
                </a:solidFill>
                <a:effectLst/>
                <a:latin typeface="-apple-system"/>
                <a:hlinkClick r:id="rId3"/>
              </a:rPr>
              <a:t> </a:t>
            </a:r>
            <a:r>
              <a:rPr lang="en-US" sz="1400" b="1" i="0" dirty="0">
                <a:solidFill>
                  <a:srgbClr val="333333"/>
                </a:solidFill>
                <a:effectLst/>
                <a:latin typeface="-apple-system"/>
                <a:hlinkClick r:id="rId3"/>
              </a:rPr>
              <a:t>778</a:t>
            </a:r>
            <a:r>
              <a:rPr lang="en-US" sz="1400" b="0" i="0" dirty="0">
                <a:solidFill>
                  <a:srgbClr val="333333"/>
                </a:solidFill>
                <a:effectLst/>
                <a:latin typeface="-apple-system"/>
                <a:hlinkClick r:id="rId3"/>
              </a:rPr>
              <a:t> 81</a:t>
            </a:r>
            <a:endParaRPr lang="en-US" sz="1400" dirty="0"/>
          </a:p>
        </p:txBody>
      </p:sp>
      <p:cxnSp>
        <p:nvCxnSpPr>
          <p:cNvPr id="14" name="Straight Arrow Connector 13">
            <a:extLst>
              <a:ext uri="{FF2B5EF4-FFF2-40B4-BE49-F238E27FC236}">
                <a16:creationId xmlns:a16="http://schemas.microsoft.com/office/drawing/2014/main" id="{A802B0F9-9FC7-293F-37FC-CED4D09CF303}"/>
              </a:ext>
            </a:extLst>
          </p:cNvPr>
          <p:cNvCxnSpPr/>
          <p:nvPr/>
        </p:nvCxnSpPr>
        <p:spPr>
          <a:xfrm flipV="1">
            <a:off x="3352800" y="3819739"/>
            <a:ext cx="0" cy="533400"/>
          </a:xfrm>
          <a:prstGeom prst="straightConnector1">
            <a:avLst/>
          </a:prstGeom>
          <a:ln>
            <a:solidFill>
              <a:schemeClr val="tx2">
                <a:lumMod val="60000"/>
                <a:lumOff val="40000"/>
              </a:schemeClr>
            </a:solidFill>
            <a:tailEnd type="arrow" w="lg" len="lg"/>
          </a:ln>
        </p:spPr>
        <p:style>
          <a:lnRef idx="2">
            <a:schemeClr val="accent3"/>
          </a:lnRef>
          <a:fillRef idx="0">
            <a:schemeClr val="accent3"/>
          </a:fillRef>
          <a:effectRef idx="1">
            <a:schemeClr val="accent3"/>
          </a:effectRef>
          <a:fontRef idx="minor">
            <a:schemeClr val="tx1"/>
          </a:fontRef>
        </p:style>
      </p:cxnSp>
      <p:sp>
        <p:nvSpPr>
          <p:cNvPr id="15" name="TextBox 14">
            <a:extLst>
              <a:ext uri="{FF2B5EF4-FFF2-40B4-BE49-F238E27FC236}">
                <a16:creationId xmlns:a16="http://schemas.microsoft.com/office/drawing/2014/main" id="{92073193-150A-3607-78D9-6BEA61CAFCE8}"/>
              </a:ext>
            </a:extLst>
          </p:cNvPr>
          <p:cNvSpPr txBox="1"/>
          <p:nvPr/>
        </p:nvSpPr>
        <p:spPr>
          <a:xfrm>
            <a:off x="2519462" y="4342257"/>
            <a:ext cx="1719573" cy="369332"/>
          </a:xfrm>
          <a:prstGeom prst="rect">
            <a:avLst/>
          </a:prstGeom>
          <a:noFill/>
        </p:spPr>
        <p:txBody>
          <a:bodyPr wrap="none" rtlCol="0">
            <a:spAutoFit/>
          </a:bodyPr>
          <a:lstStyle/>
          <a:p>
            <a:r>
              <a:rPr lang="en-US" sz="1800" dirty="0">
                <a:solidFill>
                  <a:schemeClr val="tx2">
                    <a:lumMod val="60000"/>
                    <a:lumOff val="40000"/>
                  </a:schemeClr>
                </a:solidFill>
              </a:rPr>
              <a:t>SN 1987A ~3 </a:t>
            </a:r>
            <a:r>
              <a:rPr lang="en-US" sz="1800" dirty="0" err="1">
                <a:solidFill>
                  <a:schemeClr val="tx2">
                    <a:lumMod val="60000"/>
                    <a:lumOff val="40000"/>
                  </a:schemeClr>
                </a:solidFill>
              </a:rPr>
              <a:t>hrs</a:t>
            </a:r>
            <a:endParaRPr lang="en-US" sz="1800" dirty="0">
              <a:solidFill>
                <a:schemeClr val="tx2">
                  <a:lumMod val="60000"/>
                  <a:lumOff val="40000"/>
                </a:schemeClr>
              </a:solidFill>
            </a:endParaRPr>
          </a:p>
        </p:txBody>
      </p:sp>
      <p:sp>
        <p:nvSpPr>
          <p:cNvPr id="16" name="Content Placeholder 1">
            <a:extLst>
              <a:ext uri="{FF2B5EF4-FFF2-40B4-BE49-F238E27FC236}">
                <a16:creationId xmlns:a16="http://schemas.microsoft.com/office/drawing/2014/main" id="{4D7CA502-1D77-05C9-917D-83BF2A274A8C}"/>
              </a:ext>
            </a:extLst>
          </p:cNvPr>
          <p:cNvSpPr>
            <a:spLocks noGrp="1"/>
          </p:cNvSpPr>
          <p:nvPr>
            <p:ph idx="1"/>
          </p:nvPr>
        </p:nvSpPr>
        <p:spPr>
          <a:xfrm>
            <a:off x="4876800" y="728664"/>
            <a:ext cx="3962397" cy="3794522"/>
          </a:xfrm>
        </p:spPr>
        <p:txBody>
          <a:bodyPr/>
          <a:lstStyle/>
          <a:p>
            <a:r>
              <a:rPr lang="en-US" dirty="0"/>
              <a:t>Delay between arrival of neutrinos and optical light: ~shock propagation time</a:t>
            </a:r>
          </a:p>
          <a:p>
            <a:r>
              <a:rPr lang="en-US" dirty="0"/>
              <a:t>Range: ~1 min to several days</a:t>
            </a:r>
          </a:p>
          <a:p>
            <a:r>
              <a:rPr lang="en-US" dirty="0"/>
              <a:t>Unless progenitor is red supergiant, network transfer time back to FNAL alone already exceeds available window of opportunity</a:t>
            </a:r>
          </a:p>
          <a:p>
            <a:endParaRPr lang="en-US" dirty="0"/>
          </a:p>
        </p:txBody>
      </p:sp>
    </p:spTree>
    <p:extLst>
      <p:ext uri="{BB962C8B-B14F-4D97-AF65-F5344CB8AC3E}">
        <p14:creationId xmlns:p14="http://schemas.microsoft.com/office/powerpoint/2010/main" val="3478391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down)">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BBD7CD8-AFA6-4259-95A8-3C7664E603CE}"/>
              </a:ext>
            </a:extLst>
          </p:cNvPr>
          <p:cNvSpPr/>
          <p:nvPr/>
        </p:nvSpPr>
        <p:spPr>
          <a:xfrm>
            <a:off x="1118871" y="978135"/>
            <a:ext cx="3678764" cy="3359463"/>
          </a:xfrm>
          <a:prstGeom prst="rect">
            <a:avLst/>
          </a:prstGeom>
          <a:solidFill>
            <a:schemeClr val="accent3">
              <a:lumMod val="20000"/>
              <a:lumOff val="80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58" name="Group 57">
            <a:extLst>
              <a:ext uri="{FF2B5EF4-FFF2-40B4-BE49-F238E27FC236}">
                <a16:creationId xmlns:a16="http://schemas.microsoft.com/office/drawing/2014/main" id="{66737D56-374A-4B6F-B1D8-D92F4D9B147F}"/>
              </a:ext>
            </a:extLst>
          </p:cNvPr>
          <p:cNvGrpSpPr/>
          <p:nvPr/>
        </p:nvGrpSpPr>
        <p:grpSpPr>
          <a:xfrm>
            <a:off x="3036076" y="3310312"/>
            <a:ext cx="777973" cy="551433"/>
            <a:chOff x="2535390" y="3305448"/>
            <a:chExt cx="777973" cy="551433"/>
          </a:xfrm>
        </p:grpSpPr>
        <p:sp>
          <p:nvSpPr>
            <p:cNvPr id="13" name="Flowchart: Direct Access Storage 12">
              <a:extLst>
                <a:ext uri="{FF2B5EF4-FFF2-40B4-BE49-F238E27FC236}">
                  <a16:creationId xmlns:a16="http://schemas.microsoft.com/office/drawing/2014/main" id="{32F1E5EE-D64F-43B4-9D57-E325F3985746}"/>
                </a:ext>
              </a:extLst>
            </p:cNvPr>
            <p:cNvSpPr/>
            <p:nvPr/>
          </p:nvSpPr>
          <p:spPr>
            <a:xfrm rot="16200000">
              <a:off x="2648660" y="3192178"/>
              <a:ext cx="551433" cy="777973"/>
            </a:xfrm>
            <a:prstGeom prst="flowChartMagneticDrum">
              <a:avLst/>
            </a:prstGeom>
            <a:gradFill flip="none" rotWithShape="1">
              <a:gsLst>
                <a:gs pos="0">
                  <a:schemeClr val="bg2">
                    <a:lumMod val="80000"/>
                  </a:schemeClr>
                </a:gs>
                <a:gs pos="96000">
                  <a:schemeClr val="accent6">
                    <a:lumMod val="60000"/>
                    <a:lumOff val="40000"/>
                  </a:schemeClr>
                </a:gs>
              </a:gsLst>
              <a:lin ang="8100000" scaled="1"/>
              <a:tileRect/>
            </a:gra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8CC65EF6-B3AF-4EAB-8913-2FF5E68856E5}"/>
                </a:ext>
              </a:extLst>
            </p:cNvPr>
            <p:cNvSpPr txBox="1"/>
            <p:nvPr/>
          </p:nvSpPr>
          <p:spPr>
            <a:xfrm>
              <a:off x="2670683" y="3460196"/>
              <a:ext cx="548629" cy="369332"/>
            </a:xfrm>
            <a:prstGeom prst="rect">
              <a:avLst/>
            </a:prstGeom>
            <a:noFill/>
          </p:spPr>
          <p:txBody>
            <a:bodyPr wrap="square" rtlCol="0">
              <a:spAutoFit/>
            </a:bodyPr>
            <a:lstStyle/>
            <a:p>
              <a:r>
                <a:rPr lang="en-US" sz="1800" dirty="0">
                  <a:solidFill>
                    <a:srgbClr val="000000"/>
                  </a:solidFill>
                </a:rPr>
                <a:t>SSD</a:t>
              </a:r>
            </a:p>
          </p:txBody>
        </p:sp>
      </p:grpSp>
      <p:grpSp>
        <p:nvGrpSpPr>
          <p:cNvPr id="57" name="Group 56">
            <a:extLst>
              <a:ext uri="{FF2B5EF4-FFF2-40B4-BE49-F238E27FC236}">
                <a16:creationId xmlns:a16="http://schemas.microsoft.com/office/drawing/2014/main" id="{AED7AF47-B684-48AA-A974-D0F984535059}"/>
              </a:ext>
            </a:extLst>
          </p:cNvPr>
          <p:cNvGrpSpPr/>
          <p:nvPr/>
        </p:nvGrpSpPr>
        <p:grpSpPr>
          <a:xfrm>
            <a:off x="2939046" y="3295074"/>
            <a:ext cx="1032655" cy="600386"/>
            <a:chOff x="2444580" y="3299614"/>
            <a:chExt cx="1032655" cy="600386"/>
          </a:xfrm>
        </p:grpSpPr>
        <p:sp>
          <p:nvSpPr>
            <p:cNvPr id="54" name="Flowchart: Magnetic Disk 53">
              <a:extLst>
                <a:ext uri="{FF2B5EF4-FFF2-40B4-BE49-F238E27FC236}">
                  <a16:creationId xmlns:a16="http://schemas.microsoft.com/office/drawing/2014/main" id="{B728CB8E-4151-41A3-AEC1-E0923DB9FF45}"/>
                </a:ext>
              </a:extLst>
            </p:cNvPr>
            <p:cNvSpPr/>
            <p:nvPr/>
          </p:nvSpPr>
          <p:spPr>
            <a:xfrm>
              <a:off x="2537330" y="3299614"/>
              <a:ext cx="807147" cy="586740"/>
            </a:xfrm>
            <a:prstGeom prst="flowChartMagneticDisk">
              <a:avLst/>
            </a:prstGeom>
            <a:solidFill>
              <a:srgbClr val="FFFF99"/>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TextBox 54">
              <a:extLst>
                <a:ext uri="{FF2B5EF4-FFF2-40B4-BE49-F238E27FC236}">
                  <a16:creationId xmlns:a16="http://schemas.microsoft.com/office/drawing/2014/main" id="{40E8470C-442D-49B8-936B-A0B7FC409B4A}"/>
                </a:ext>
              </a:extLst>
            </p:cNvPr>
            <p:cNvSpPr txBox="1"/>
            <p:nvPr/>
          </p:nvSpPr>
          <p:spPr>
            <a:xfrm>
              <a:off x="2444580" y="3469113"/>
              <a:ext cx="1032655" cy="430887"/>
            </a:xfrm>
            <a:prstGeom prst="rect">
              <a:avLst/>
            </a:prstGeom>
            <a:noFill/>
          </p:spPr>
          <p:txBody>
            <a:bodyPr wrap="none" rtlCol="0">
              <a:spAutoFit/>
            </a:bodyPr>
            <a:lstStyle/>
            <a:p>
              <a:r>
                <a:rPr lang="en-US" sz="1050" dirty="0">
                  <a:solidFill>
                    <a:srgbClr val="000000"/>
                  </a:solidFill>
                </a:rPr>
                <a:t>Computational</a:t>
              </a:r>
            </a:p>
            <a:p>
              <a:r>
                <a:rPr lang="en-US" sz="1050" dirty="0">
                  <a:solidFill>
                    <a:srgbClr val="000000"/>
                  </a:solidFill>
                </a:rPr>
                <a:t>      Storage</a:t>
              </a:r>
            </a:p>
          </p:txBody>
        </p:sp>
      </p:grpSp>
      <p:sp>
        <p:nvSpPr>
          <p:cNvPr id="2" name="Content Placeholder 1">
            <a:extLst>
              <a:ext uri="{FF2B5EF4-FFF2-40B4-BE49-F238E27FC236}">
                <a16:creationId xmlns:a16="http://schemas.microsoft.com/office/drawing/2014/main" id="{F44D67BE-9B61-4CD7-BB42-0F713D03E79D}"/>
              </a:ext>
            </a:extLst>
          </p:cNvPr>
          <p:cNvSpPr>
            <a:spLocks noGrp="1"/>
          </p:cNvSpPr>
          <p:nvPr>
            <p:ph idx="1"/>
          </p:nvPr>
        </p:nvSpPr>
        <p:spPr>
          <a:xfrm>
            <a:off x="4876800" y="509722"/>
            <a:ext cx="4190309" cy="4013464"/>
          </a:xfrm>
        </p:spPr>
        <p:txBody>
          <a:bodyPr/>
          <a:lstStyle/>
          <a:p>
            <a:r>
              <a:rPr lang="en-US" b="1" dirty="0">
                <a:solidFill>
                  <a:srgbClr val="0070C0"/>
                </a:solidFill>
              </a:rPr>
              <a:t>A solution:</a:t>
            </a:r>
            <a:r>
              <a:rPr lang="en-US" b="1" dirty="0">
                <a:solidFill>
                  <a:srgbClr val="000000"/>
                </a:solidFill>
              </a:rPr>
              <a:t> Near-data computing</a:t>
            </a:r>
          </a:p>
          <a:p>
            <a:pPr lvl="1"/>
            <a:r>
              <a:rPr lang="en-US" dirty="0"/>
              <a:t>Instead of moving data to processors, move processing to the data</a:t>
            </a:r>
          </a:p>
          <a:p>
            <a:r>
              <a:rPr lang="en-US" b="1" dirty="0">
                <a:solidFill>
                  <a:srgbClr val="0070C0"/>
                </a:solidFill>
              </a:rPr>
              <a:t>One example is Computational Storage Technology</a:t>
            </a:r>
          </a:p>
          <a:p>
            <a:pPr lvl="1"/>
            <a:r>
              <a:rPr lang="en-US" dirty="0"/>
              <a:t>COTS products available now</a:t>
            </a:r>
          </a:p>
        </p:txBody>
      </p:sp>
      <p:sp>
        <p:nvSpPr>
          <p:cNvPr id="3" name="Title 2">
            <a:extLst>
              <a:ext uri="{FF2B5EF4-FFF2-40B4-BE49-F238E27FC236}">
                <a16:creationId xmlns:a16="http://schemas.microsoft.com/office/drawing/2014/main" id="{570BDBAC-703B-4737-87A4-43077FE01276}"/>
              </a:ext>
            </a:extLst>
          </p:cNvPr>
          <p:cNvSpPr>
            <a:spLocks noGrp="1"/>
          </p:cNvSpPr>
          <p:nvPr>
            <p:ph type="title"/>
          </p:nvPr>
        </p:nvSpPr>
        <p:spPr>
          <a:xfrm>
            <a:off x="228600" y="188814"/>
            <a:ext cx="3572474" cy="320908"/>
          </a:xfrm>
        </p:spPr>
        <p:txBody>
          <a:bodyPr/>
          <a:lstStyle/>
          <a:p>
            <a:r>
              <a:rPr lang="en-US" dirty="0"/>
              <a:t>Computing paradigm shift</a:t>
            </a:r>
          </a:p>
        </p:txBody>
      </p:sp>
      <p:sp>
        <p:nvSpPr>
          <p:cNvPr id="4" name="Date Placeholder 3">
            <a:extLst>
              <a:ext uri="{FF2B5EF4-FFF2-40B4-BE49-F238E27FC236}">
                <a16:creationId xmlns:a16="http://schemas.microsoft.com/office/drawing/2014/main" id="{6278A4AE-17EB-4A35-9E78-0EB800233F55}"/>
              </a:ext>
            </a:extLst>
          </p:cNvPr>
          <p:cNvSpPr>
            <a:spLocks noGrp="1"/>
          </p:cNvSpPr>
          <p:nvPr>
            <p:ph type="dt" sz="half" idx="2"/>
          </p:nvPr>
        </p:nvSpPr>
        <p:spPr/>
        <p:txBody>
          <a:bodyPr/>
          <a:lstStyle/>
          <a:p>
            <a:pPr>
              <a:defRPr/>
            </a:pPr>
            <a:fld id="{57ADAB69-348E-2C41-AF41-E98D046040A4}" type="datetime1">
              <a:rPr lang="en-US" smtClean="0"/>
              <a:pPr>
                <a:defRPr/>
              </a:pPr>
              <a:t>4/23/2024</a:t>
            </a:fld>
            <a:endParaRPr lang="en-US" dirty="0"/>
          </a:p>
        </p:txBody>
      </p:sp>
      <p:sp>
        <p:nvSpPr>
          <p:cNvPr id="5" name="Footer Placeholder 4">
            <a:extLst>
              <a:ext uri="{FF2B5EF4-FFF2-40B4-BE49-F238E27FC236}">
                <a16:creationId xmlns:a16="http://schemas.microsoft.com/office/drawing/2014/main" id="{B2D4813A-8E14-4141-964F-8E6D92F9EC81}"/>
              </a:ext>
            </a:extLst>
          </p:cNvPr>
          <p:cNvSpPr>
            <a:spLocks noGrp="1"/>
          </p:cNvSpPr>
          <p:nvPr>
            <p:ph type="ftr" sz="quarter" idx="3"/>
          </p:nvPr>
        </p:nvSpPr>
        <p:spPr/>
        <p:txBody>
          <a:bodyPr/>
          <a:lstStyle/>
          <a:p>
            <a:pPr>
              <a:defRPr/>
            </a:pPr>
            <a:r>
              <a:rPr lang="en-US" dirty="0"/>
              <a:t>Mike Wang | Intermediate level DUNE SN trigger with pointing information</a:t>
            </a:r>
            <a:endParaRPr lang="en-US" b="1" dirty="0"/>
          </a:p>
        </p:txBody>
      </p:sp>
      <p:sp>
        <p:nvSpPr>
          <p:cNvPr id="6" name="Slide Number Placeholder 5">
            <a:extLst>
              <a:ext uri="{FF2B5EF4-FFF2-40B4-BE49-F238E27FC236}">
                <a16:creationId xmlns:a16="http://schemas.microsoft.com/office/drawing/2014/main" id="{90026061-1B0C-4214-8A8A-488CB4DF02A4}"/>
              </a:ext>
            </a:extLst>
          </p:cNvPr>
          <p:cNvSpPr>
            <a:spLocks noGrp="1"/>
          </p:cNvSpPr>
          <p:nvPr>
            <p:ph type="sldNum" sz="quarter" idx="4"/>
          </p:nvPr>
        </p:nvSpPr>
        <p:spPr/>
        <p:txBody>
          <a:bodyPr/>
          <a:lstStyle/>
          <a:p>
            <a:pPr>
              <a:defRPr/>
            </a:pPr>
            <a:fld id="{148C009B-CB69-E04A-B9B3-34B26D69E9CF}" type="slidenum">
              <a:rPr lang="en-US" smtClean="0"/>
              <a:pPr>
                <a:defRPr/>
              </a:pPr>
              <a:t>11</a:t>
            </a:fld>
            <a:endParaRPr lang="en-US" dirty="0"/>
          </a:p>
        </p:txBody>
      </p:sp>
      <p:grpSp>
        <p:nvGrpSpPr>
          <p:cNvPr id="49" name="Group 48">
            <a:extLst>
              <a:ext uri="{FF2B5EF4-FFF2-40B4-BE49-F238E27FC236}">
                <a16:creationId xmlns:a16="http://schemas.microsoft.com/office/drawing/2014/main" id="{4F93A82E-A54D-4727-B066-1C59CDD822BB}"/>
              </a:ext>
            </a:extLst>
          </p:cNvPr>
          <p:cNvGrpSpPr/>
          <p:nvPr/>
        </p:nvGrpSpPr>
        <p:grpSpPr>
          <a:xfrm>
            <a:off x="3013287" y="2098945"/>
            <a:ext cx="840199" cy="840199"/>
            <a:chOff x="2504278" y="2094081"/>
            <a:chExt cx="840199" cy="840199"/>
          </a:xfrm>
        </p:grpSpPr>
        <p:sp>
          <p:nvSpPr>
            <p:cNvPr id="8" name="Rectangle: Rounded Corners 7">
              <a:extLst>
                <a:ext uri="{FF2B5EF4-FFF2-40B4-BE49-F238E27FC236}">
                  <a16:creationId xmlns:a16="http://schemas.microsoft.com/office/drawing/2014/main" id="{FAF040DD-EB75-4EC9-A86A-810C2CF42588}"/>
                </a:ext>
              </a:extLst>
            </p:cNvPr>
            <p:cNvSpPr/>
            <p:nvPr/>
          </p:nvSpPr>
          <p:spPr>
            <a:xfrm>
              <a:off x="2504278" y="2094081"/>
              <a:ext cx="840199" cy="840199"/>
            </a:xfrm>
            <a:prstGeom prst="roundRect">
              <a:avLst/>
            </a:prstGeom>
            <a:gradFill flip="none" rotWithShape="1">
              <a:gsLst>
                <a:gs pos="0">
                  <a:schemeClr val="accent6">
                    <a:lumMod val="0"/>
                    <a:lumOff val="100000"/>
                  </a:schemeClr>
                </a:gs>
                <a:gs pos="0">
                  <a:schemeClr val="tx1">
                    <a:lumMod val="20000"/>
                    <a:lumOff val="80000"/>
                  </a:schemeClr>
                </a:gs>
                <a:gs pos="100000">
                  <a:schemeClr val="tx2">
                    <a:lumMod val="40000"/>
                    <a:lumOff val="60000"/>
                  </a:schemeClr>
                </a:gs>
              </a:gsLst>
              <a:path path="circle">
                <a:fillToRect l="50000" t="50000" r="50000" b="50000"/>
              </a:path>
              <a:tileRect/>
            </a:gra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E7C2B11F-CB3F-402C-BD66-7360AB907EE9}"/>
                </a:ext>
              </a:extLst>
            </p:cNvPr>
            <p:cNvSpPr txBox="1"/>
            <p:nvPr/>
          </p:nvSpPr>
          <p:spPr>
            <a:xfrm>
              <a:off x="2642839" y="2331629"/>
              <a:ext cx="574196" cy="369332"/>
            </a:xfrm>
            <a:prstGeom prst="rect">
              <a:avLst/>
            </a:prstGeom>
            <a:noFill/>
          </p:spPr>
          <p:txBody>
            <a:bodyPr wrap="none" rtlCol="0">
              <a:spAutoFit/>
            </a:bodyPr>
            <a:lstStyle/>
            <a:p>
              <a:r>
                <a:rPr lang="en-US" sz="1800" dirty="0">
                  <a:solidFill>
                    <a:srgbClr val="000000"/>
                  </a:solidFill>
                </a:rPr>
                <a:t>CPU</a:t>
              </a:r>
            </a:p>
          </p:txBody>
        </p:sp>
      </p:grpSp>
      <p:sp>
        <p:nvSpPr>
          <p:cNvPr id="11" name="Rectangle 10">
            <a:extLst>
              <a:ext uri="{FF2B5EF4-FFF2-40B4-BE49-F238E27FC236}">
                <a16:creationId xmlns:a16="http://schemas.microsoft.com/office/drawing/2014/main" id="{904221ED-EDB3-400B-9806-48580328FC41}"/>
              </a:ext>
            </a:extLst>
          </p:cNvPr>
          <p:cNvSpPr/>
          <p:nvPr/>
        </p:nvSpPr>
        <p:spPr>
          <a:xfrm>
            <a:off x="2979417" y="1222450"/>
            <a:ext cx="381000" cy="410297"/>
          </a:xfrm>
          <a:prstGeom prst="rect">
            <a:avLst/>
          </a:prstGeom>
          <a:gradFill>
            <a:gsLst>
              <a:gs pos="100000">
                <a:schemeClr val="bg2">
                  <a:lumMod val="65000"/>
                </a:schemeClr>
              </a:gs>
              <a:gs pos="0">
                <a:schemeClr val="bg2">
                  <a:lumMod val="85000"/>
                </a:schemeClr>
              </a:gs>
            </a:gsLst>
            <a:lin ang="5400000" scaled="1"/>
          </a:gradFill>
          <a:ln w="9525">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00" dirty="0">
                <a:solidFill>
                  <a:srgbClr val="000000"/>
                </a:solidFill>
              </a:rPr>
              <a:t>NIC</a:t>
            </a:r>
          </a:p>
        </p:txBody>
      </p:sp>
      <p:sp>
        <p:nvSpPr>
          <p:cNvPr id="15" name="TextBox 14">
            <a:extLst>
              <a:ext uri="{FF2B5EF4-FFF2-40B4-BE49-F238E27FC236}">
                <a16:creationId xmlns:a16="http://schemas.microsoft.com/office/drawing/2014/main" id="{EDAE8E76-1F6D-44EE-92F2-D3BA40FF796E}"/>
              </a:ext>
            </a:extLst>
          </p:cNvPr>
          <p:cNvSpPr txBox="1"/>
          <p:nvPr/>
        </p:nvSpPr>
        <p:spPr>
          <a:xfrm>
            <a:off x="1795125" y="2672697"/>
            <a:ext cx="489236" cy="276999"/>
          </a:xfrm>
          <a:prstGeom prst="rect">
            <a:avLst/>
          </a:prstGeom>
          <a:noFill/>
        </p:spPr>
        <p:txBody>
          <a:bodyPr wrap="none" rtlCol="0">
            <a:spAutoFit/>
          </a:bodyPr>
          <a:lstStyle/>
          <a:p>
            <a:r>
              <a:rPr lang="en-US" sz="1200" dirty="0">
                <a:solidFill>
                  <a:srgbClr val="000000"/>
                </a:solidFill>
              </a:rPr>
              <a:t>RAM</a:t>
            </a:r>
          </a:p>
        </p:txBody>
      </p:sp>
      <p:sp>
        <p:nvSpPr>
          <p:cNvPr id="17" name="Rectangle 16">
            <a:extLst>
              <a:ext uri="{FF2B5EF4-FFF2-40B4-BE49-F238E27FC236}">
                <a16:creationId xmlns:a16="http://schemas.microsoft.com/office/drawing/2014/main" id="{6E2AC8C6-E7EB-4FD1-9466-4765DDC3948C}"/>
              </a:ext>
            </a:extLst>
          </p:cNvPr>
          <p:cNvSpPr/>
          <p:nvPr/>
        </p:nvSpPr>
        <p:spPr>
          <a:xfrm>
            <a:off x="3496717" y="1222450"/>
            <a:ext cx="381000" cy="410297"/>
          </a:xfrm>
          <a:prstGeom prst="rect">
            <a:avLst/>
          </a:prstGeom>
          <a:gradFill>
            <a:gsLst>
              <a:gs pos="100000">
                <a:schemeClr val="bg2">
                  <a:lumMod val="65000"/>
                </a:schemeClr>
              </a:gs>
              <a:gs pos="0">
                <a:schemeClr val="bg2">
                  <a:lumMod val="85000"/>
                </a:schemeClr>
              </a:gs>
            </a:gsLst>
            <a:lin ang="5400000" scaled="1"/>
          </a:gradFill>
          <a:ln w="9525">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00" dirty="0">
                <a:solidFill>
                  <a:srgbClr val="000000"/>
                </a:solidFill>
              </a:rPr>
              <a:t>NIC</a:t>
            </a:r>
          </a:p>
        </p:txBody>
      </p:sp>
      <p:grpSp>
        <p:nvGrpSpPr>
          <p:cNvPr id="19" name="Group 18">
            <a:extLst>
              <a:ext uri="{FF2B5EF4-FFF2-40B4-BE49-F238E27FC236}">
                <a16:creationId xmlns:a16="http://schemas.microsoft.com/office/drawing/2014/main" id="{8E7494ED-F142-40D2-A066-4EA562825AA8}"/>
              </a:ext>
            </a:extLst>
          </p:cNvPr>
          <p:cNvGrpSpPr/>
          <p:nvPr/>
        </p:nvGrpSpPr>
        <p:grpSpPr>
          <a:xfrm>
            <a:off x="1262268" y="2228863"/>
            <a:ext cx="1371600" cy="473308"/>
            <a:chOff x="5113107" y="1431346"/>
            <a:chExt cx="1371600" cy="473308"/>
          </a:xfrm>
        </p:grpSpPr>
        <p:grpSp>
          <p:nvGrpSpPr>
            <p:cNvPr id="20" name="Group 19">
              <a:extLst>
                <a:ext uri="{FF2B5EF4-FFF2-40B4-BE49-F238E27FC236}">
                  <a16:creationId xmlns:a16="http://schemas.microsoft.com/office/drawing/2014/main" id="{3CFBFDB7-6188-4306-8666-E1273F11BB59}"/>
                </a:ext>
              </a:extLst>
            </p:cNvPr>
            <p:cNvGrpSpPr/>
            <p:nvPr/>
          </p:nvGrpSpPr>
          <p:grpSpPr>
            <a:xfrm>
              <a:off x="5113107" y="1431346"/>
              <a:ext cx="1219200" cy="320908"/>
              <a:chOff x="5270863" y="1553709"/>
              <a:chExt cx="1219200" cy="320908"/>
            </a:xfrm>
          </p:grpSpPr>
          <p:sp>
            <p:nvSpPr>
              <p:cNvPr id="28" name="Rectangle: Rounded Corners 27">
                <a:extLst>
                  <a:ext uri="{FF2B5EF4-FFF2-40B4-BE49-F238E27FC236}">
                    <a16:creationId xmlns:a16="http://schemas.microsoft.com/office/drawing/2014/main" id="{BDA573D7-6503-4753-9DE0-0274FED2688F}"/>
                  </a:ext>
                </a:extLst>
              </p:cNvPr>
              <p:cNvSpPr/>
              <p:nvPr/>
            </p:nvSpPr>
            <p:spPr>
              <a:xfrm>
                <a:off x="5270863" y="1553709"/>
                <a:ext cx="1219200" cy="320908"/>
              </a:xfrm>
              <a:prstGeom prst="roundRect">
                <a:avLst/>
              </a:prstGeom>
              <a:gradFill flip="none" rotWithShape="1">
                <a:gsLst>
                  <a:gs pos="100000">
                    <a:schemeClr val="accent3">
                      <a:lumMod val="92000"/>
                      <a:lumOff val="8000"/>
                    </a:schemeClr>
                  </a:gs>
                  <a:gs pos="0">
                    <a:schemeClr val="accent3">
                      <a:lumMod val="60000"/>
                      <a:lumOff val="40000"/>
                    </a:schemeClr>
                  </a:gs>
                </a:gsLst>
                <a:lin ang="5400000" scaled="1"/>
                <a:tileRect/>
              </a:gra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9" name="Group 28">
                <a:extLst>
                  <a:ext uri="{FF2B5EF4-FFF2-40B4-BE49-F238E27FC236}">
                    <a16:creationId xmlns:a16="http://schemas.microsoft.com/office/drawing/2014/main" id="{38940D58-59F4-4F3B-83BA-974D95E894BD}"/>
                  </a:ext>
                </a:extLst>
              </p:cNvPr>
              <p:cNvGrpSpPr/>
              <p:nvPr/>
            </p:nvGrpSpPr>
            <p:grpSpPr>
              <a:xfrm>
                <a:off x="5383828" y="1623084"/>
                <a:ext cx="993269" cy="182158"/>
                <a:chOff x="3993968" y="3513264"/>
                <a:chExt cx="993269" cy="182158"/>
              </a:xfrm>
            </p:grpSpPr>
            <p:sp>
              <p:nvSpPr>
                <p:cNvPr id="30" name="Rectangle 29">
                  <a:extLst>
                    <a:ext uri="{FF2B5EF4-FFF2-40B4-BE49-F238E27FC236}">
                      <a16:creationId xmlns:a16="http://schemas.microsoft.com/office/drawing/2014/main" id="{10649C51-6A5E-44D1-BCFB-7C37DB069353}"/>
                    </a:ext>
                  </a:extLst>
                </p:cNvPr>
                <p:cNvSpPr/>
                <p:nvPr/>
              </p:nvSpPr>
              <p:spPr>
                <a:xfrm>
                  <a:off x="3993968" y="3513264"/>
                  <a:ext cx="182155" cy="182155"/>
                </a:xfrm>
                <a:prstGeom prst="rect">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A62A3608-E20B-4A82-8BD5-D2132050BDB7}"/>
                    </a:ext>
                  </a:extLst>
                </p:cNvPr>
                <p:cNvSpPr/>
                <p:nvPr/>
              </p:nvSpPr>
              <p:spPr>
                <a:xfrm>
                  <a:off x="4267200" y="3513265"/>
                  <a:ext cx="182155" cy="182155"/>
                </a:xfrm>
                <a:prstGeom prst="rect">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35738AB1-028C-4CE0-8C21-2A45957CD4CA}"/>
                    </a:ext>
                  </a:extLst>
                </p:cNvPr>
                <p:cNvSpPr/>
                <p:nvPr/>
              </p:nvSpPr>
              <p:spPr>
                <a:xfrm>
                  <a:off x="4536141" y="3513267"/>
                  <a:ext cx="182155" cy="182155"/>
                </a:xfrm>
                <a:prstGeom prst="rect">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4CA3F19C-D3D8-4093-B0D9-DB55B8F89821}"/>
                    </a:ext>
                  </a:extLst>
                </p:cNvPr>
                <p:cNvSpPr/>
                <p:nvPr/>
              </p:nvSpPr>
              <p:spPr>
                <a:xfrm>
                  <a:off x="4805082" y="3513267"/>
                  <a:ext cx="182155" cy="182155"/>
                </a:xfrm>
                <a:prstGeom prst="rect">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grpSp>
          <p:nvGrpSpPr>
            <p:cNvPr id="21" name="Group 20">
              <a:extLst>
                <a:ext uri="{FF2B5EF4-FFF2-40B4-BE49-F238E27FC236}">
                  <a16:creationId xmlns:a16="http://schemas.microsoft.com/office/drawing/2014/main" id="{5CF405FE-DE0F-43D3-9CB0-0567EB16553A}"/>
                </a:ext>
              </a:extLst>
            </p:cNvPr>
            <p:cNvGrpSpPr/>
            <p:nvPr/>
          </p:nvGrpSpPr>
          <p:grpSpPr>
            <a:xfrm>
              <a:off x="5265507" y="1583746"/>
              <a:ext cx="1219200" cy="320908"/>
              <a:chOff x="5270863" y="1553709"/>
              <a:chExt cx="1219200" cy="320908"/>
            </a:xfrm>
          </p:grpSpPr>
          <p:sp>
            <p:nvSpPr>
              <p:cNvPr id="22" name="Rectangle: Rounded Corners 21">
                <a:extLst>
                  <a:ext uri="{FF2B5EF4-FFF2-40B4-BE49-F238E27FC236}">
                    <a16:creationId xmlns:a16="http://schemas.microsoft.com/office/drawing/2014/main" id="{733B4BF1-8700-4C76-A5F0-E92784A090F0}"/>
                  </a:ext>
                </a:extLst>
              </p:cNvPr>
              <p:cNvSpPr/>
              <p:nvPr/>
            </p:nvSpPr>
            <p:spPr>
              <a:xfrm>
                <a:off x="5270863" y="1553709"/>
                <a:ext cx="1219200" cy="320908"/>
              </a:xfrm>
              <a:prstGeom prst="roundRect">
                <a:avLst/>
              </a:prstGeom>
              <a:gradFill flip="none" rotWithShape="1">
                <a:gsLst>
                  <a:gs pos="100000">
                    <a:schemeClr val="accent3">
                      <a:lumMod val="92000"/>
                      <a:lumOff val="8000"/>
                    </a:schemeClr>
                  </a:gs>
                  <a:gs pos="0">
                    <a:schemeClr val="accent3">
                      <a:lumMod val="60000"/>
                      <a:lumOff val="40000"/>
                    </a:schemeClr>
                  </a:gs>
                </a:gsLst>
                <a:lin ang="5400000" scaled="1"/>
                <a:tileRect/>
              </a:gra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3" name="Group 22">
                <a:extLst>
                  <a:ext uri="{FF2B5EF4-FFF2-40B4-BE49-F238E27FC236}">
                    <a16:creationId xmlns:a16="http://schemas.microsoft.com/office/drawing/2014/main" id="{EA651E26-4DBE-489D-B1D1-3108CC4FF410}"/>
                  </a:ext>
                </a:extLst>
              </p:cNvPr>
              <p:cNvGrpSpPr/>
              <p:nvPr/>
            </p:nvGrpSpPr>
            <p:grpSpPr>
              <a:xfrm>
                <a:off x="5383828" y="1623084"/>
                <a:ext cx="993269" cy="182158"/>
                <a:chOff x="3993968" y="3513264"/>
                <a:chExt cx="993269" cy="182158"/>
              </a:xfrm>
            </p:grpSpPr>
            <p:sp>
              <p:nvSpPr>
                <p:cNvPr id="24" name="Rectangle 23">
                  <a:extLst>
                    <a:ext uri="{FF2B5EF4-FFF2-40B4-BE49-F238E27FC236}">
                      <a16:creationId xmlns:a16="http://schemas.microsoft.com/office/drawing/2014/main" id="{4EE48944-0BA4-4D7A-A79E-C75BD6A739D9}"/>
                    </a:ext>
                  </a:extLst>
                </p:cNvPr>
                <p:cNvSpPr/>
                <p:nvPr/>
              </p:nvSpPr>
              <p:spPr>
                <a:xfrm>
                  <a:off x="3993968" y="3513264"/>
                  <a:ext cx="182155" cy="182155"/>
                </a:xfrm>
                <a:prstGeom prst="rect">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211E6A3-9D43-4F08-B6C3-F051BC1243CA}"/>
                    </a:ext>
                  </a:extLst>
                </p:cNvPr>
                <p:cNvSpPr/>
                <p:nvPr/>
              </p:nvSpPr>
              <p:spPr>
                <a:xfrm>
                  <a:off x="4267200" y="3513265"/>
                  <a:ext cx="182155" cy="182155"/>
                </a:xfrm>
                <a:prstGeom prst="rect">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364DEBDE-3D9B-467D-9253-C0FD6B2690C0}"/>
                    </a:ext>
                  </a:extLst>
                </p:cNvPr>
                <p:cNvSpPr/>
                <p:nvPr/>
              </p:nvSpPr>
              <p:spPr>
                <a:xfrm>
                  <a:off x="4536141" y="3513267"/>
                  <a:ext cx="182155" cy="182155"/>
                </a:xfrm>
                <a:prstGeom prst="rect">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CAEADB00-995D-4A76-9D79-A50990D9014C}"/>
                    </a:ext>
                  </a:extLst>
                </p:cNvPr>
                <p:cNvSpPr/>
                <p:nvPr/>
              </p:nvSpPr>
              <p:spPr>
                <a:xfrm>
                  <a:off x="4805082" y="3513267"/>
                  <a:ext cx="182155" cy="182155"/>
                </a:xfrm>
                <a:prstGeom prst="rect">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grpSp>
      <p:cxnSp>
        <p:nvCxnSpPr>
          <p:cNvPr id="34" name="Straight Arrow Connector 33">
            <a:extLst>
              <a:ext uri="{FF2B5EF4-FFF2-40B4-BE49-F238E27FC236}">
                <a16:creationId xmlns:a16="http://schemas.microsoft.com/office/drawing/2014/main" id="{27FD041B-2A27-4CDE-B9DD-4823F15D5A1E}"/>
              </a:ext>
            </a:extLst>
          </p:cNvPr>
          <p:cNvCxnSpPr>
            <a:cxnSpLocks/>
            <a:stCxn id="11" idx="2"/>
          </p:cNvCxnSpPr>
          <p:nvPr/>
        </p:nvCxnSpPr>
        <p:spPr>
          <a:xfrm flipH="1">
            <a:off x="3168018" y="1632747"/>
            <a:ext cx="1899" cy="466198"/>
          </a:xfrm>
          <a:prstGeom prst="straightConnector1">
            <a:avLst/>
          </a:prstGeom>
          <a:ln>
            <a:solidFill>
              <a:srgbClr val="000000"/>
            </a:solidFill>
            <a:tailEnd type="none"/>
          </a:ln>
          <a:effectLst/>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7DDD94C3-38CE-4500-BD08-047EB961FB92}"/>
              </a:ext>
            </a:extLst>
          </p:cNvPr>
          <p:cNvCxnSpPr>
            <a:cxnSpLocks/>
            <a:stCxn id="17" idx="2"/>
          </p:cNvCxnSpPr>
          <p:nvPr/>
        </p:nvCxnSpPr>
        <p:spPr>
          <a:xfrm>
            <a:off x="3687217" y="1632747"/>
            <a:ext cx="0" cy="466198"/>
          </a:xfrm>
          <a:prstGeom prst="straightConnector1">
            <a:avLst/>
          </a:prstGeom>
          <a:ln>
            <a:solidFill>
              <a:srgbClr val="000000"/>
            </a:solidFill>
            <a:tailEnd type="none"/>
          </a:ln>
          <a:effectLst/>
        </p:spPr>
        <p:style>
          <a:lnRef idx="2">
            <a:schemeClr val="accent1"/>
          </a:lnRef>
          <a:fillRef idx="0">
            <a:schemeClr val="accent1"/>
          </a:fillRef>
          <a:effectRef idx="1">
            <a:schemeClr val="accent1"/>
          </a:effectRef>
          <a:fontRef idx="minor">
            <a:schemeClr val="tx1"/>
          </a:fontRef>
        </p:style>
      </p:cxnSp>
      <p:cxnSp>
        <p:nvCxnSpPr>
          <p:cNvPr id="37" name="Straight Connector 36">
            <a:extLst>
              <a:ext uri="{FF2B5EF4-FFF2-40B4-BE49-F238E27FC236}">
                <a16:creationId xmlns:a16="http://schemas.microsoft.com/office/drawing/2014/main" id="{423C70EC-FD13-439A-9D13-036AE3A8EFB5}"/>
              </a:ext>
            </a:extLst>
          </p:cNvPr>
          <p:cNvCxnSpPr>
            <a:cxnSpLocks/>
          </p:cNvCxnSpPr>
          <p:nvPr/>
        </p:nvCxnSpPr>
        <p:spPr>
          <a:xfrm>
            <a:off x="2636023" y="2510988"/>
            <a:ext cx="368941"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grpSp>
        <p:nvGrpSpPr>
          <p:cNvPr id="38" name="Group 37">
            <a:extLst>
              <a:ext uri="{FF2B5EF4-FFF2-40B4-BE49-F238E27FC236}">
                <a16:creationId xmlns:a16="http://schemas.microsoft.com/office/drawing/2014/main" id="{E4481AED-CDD8-4894-87BC-94D02724F1EB}"/>
              </a:ext>
            </a:extLst>
          </p:cNvPr>
          <p:cNvGrpSpPr/>
          <p:nvPr/>
        </p:nvGrpSpPr>
        <p:grpSpPr>
          <a:xfrm>
            <a:off x="4169793" y="2301060"/>
            <a:ext cx="463176" cy="419856"/>
            <a:chOff x="6394824" y="2384168"/>
            <a:chExt cx="463176" cy="419856"/>
          </a:xfrm>
        </p:grpSpPr>
        <p:sp>
          <p:nvSpPr>
            <p:cNvPr id="39" name="Rectangle: Rounded Corners 38">
              <a:extLst>
                <a:ext uri="{FF2B5EF4-FFF2-40B4-BE49-F238E27FC236}">
                  <a16:creationId xmlns:a16="http://schemas.microsoft.com/office/drawing/2014/main" id="{A19A8DE9-E48F-4BBF-9939-70EFA6DBAF0C}"/>
                </a:ext>
              </a:extLst>
            </p:cNvPr>
            <p:cNvSpPr/>
            <p:nvPr/>
          </p:nvSpPr>
          <p:spPr>
            <a:xfrm>
              <a:off x="6394824" y="2384168"/>
              <a:ext cx="463176" cy="419856"/>
            </a:xfrm>
            <a:prstGeom prst="roundRect">
              <a:avLst/>
            </a:prstGeom>
            <a:gradFill>
              <a:gsLst>
                <a:gs pos="0">
                  <a:srgbClr val="FFC000"/>
                </a:gs>
                <a:gs pos="100000">
                  <a:srgbClr val="FFC000">
                    <a:lumMod val="60000"/>
                    <a:lumOff val="40000"/>
                  </a:srgbClr>
                </a:gs>
              </a:gsLst>
              <a:lin ang="16200000" scaled="0"/>
            </a:gra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F45C3A16-7601-474F-B882-DD869F865D25}"/>
                </a:ext>
              </a:extLst>
            </p:cNvPr>
            <p:cNvSpPr txBox="1"/>
            <p:nvPr/>
          </p:nvSpPr>
          <p:spPr>
            <a:xfrm>
              <a:off x="6424273" y="2463976"/>
              <a:ext cx="404278" cy="276999"/>
            </a:xfrm>
            <a:prstGeom prst="rect">
              <a:avLst/>
            </a:prstGeom>
            <a:noFill/>
          </p:spPr>
          <p:txBody>
            <a:bodyPr wrap="none" rtlCol="0">
              <a:spAutoFit/>
            </a:bodyPr>
            <a:lstStyle/>
            <a:p>
              <a:r>
                <a:rPr lang="en-US" sz="1200" dirty="0">
                  <a:solidFill>
                    <a:srgbClr val="000000"/>
                  </a:solidFill>
                </a:rPr>
                <a:t>NIC</a:t>
              </a:r>
            </a:p>
          </p:txBody>
        </p:sp>
      </p:grpSp>
      <p:cxnSp>
        <p:nvCxnSpPr>
          <p:cNvPr id="41" name="Straight Connector 40">
            <a:extLst>
              <a:ext uri="{FF2B5EF4-FFF2-40B4-BE49-F238E27FC236}">
                <a16:creationId xmlns:a16="http://schemas.microsoft.com/office/drawing/2014/main" id="{068B9F0D-360D-49A9-9946-89A85B1142C8}"/>
              </a:ext>
            </a:extLst>
          </p:cNvPr>
          <p:cNvCxnSpPr>
            <a:cxnSpLocks/>
          </p:cNvCxnSpPr>
          <p:nvPr/>
        </p:nvCxnSpPr>
        <p:spPr>
          <a:xfrm>
            <a:off x="3845163" y="2516688"/>
            <a:ext cx="314860"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42" name="Straight Connector 41">
            <a:extLst>
              <a:ext uri="{FF2B5EF4-FFF2-40B4-BE49-F238E27FC236}">
                <a16:creationId xmlns:a16="http://schemas.microsoft.com/office/drawing/2014/main" id="{8ECD3A0B-2835-49CD-834F-FAAC6E802A49}"/>
              </a:ext>
            </a:extLst>
          </p:cNvPr>
          <p:cNvCxnSpPr>
            <a:cxnSpLocks/>
          </p:cNvCxnSpPr>
          <p:nvPr/>
        </p:nvCxnSpPr>
        <p:spPr>
          <a:xfrm>
            <a:off x="4632969" y="2519044"/>
            <a:ext cx="529175" cy="0"/>
          </a:xfrm>
          <a:prstGeom prst="line">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43" name="TextBox 42">
            <a:extLst>
              <a:ext uri="{FF2B5EF4-FFF2-40B4-BE49-F238E27FC236}">
                <a16:creationId xmlns:a16="http://schemas.microsoft.com/office/drawing/2014/main" id="{EED83780-8FAE-48B6-A78E-5BEDFC474067}"/>
              </a:ext>
            </a:extLst>
          </p:cNvPr>
          <p:cNvSpPr txBox="1"/>
          <p:nvPr/>
        </p:nvSpPr>
        <p:spPr>
          <a:xfrm>
            <a:off x="1902035" y="4036146"/>
            <a:ext cx="2124171" cy="276999"/>
          </a:xfrm>
          <a:prstGeom prst="rect">
            <a:avLst/>
          </a:prstGeom>
          <a:noFill/>
        </p:spPr>
        <p:txBody>
          <a:bodyPr wrap="none" rtlCol="0">
            <a:spAutoFit/>
          </a:bodyPr>
          <a:lstStyle/>
          <a:p>
            <a:r>
              <a:rPr lang="en-US" sz="1200" dirty="0">
                <a:solidFill>
                  <a:srgbClr val="000000"/>
                </a:solidFill>
              </a:rPr>
              <a:t>DAQ Front End Computer (FEC)</a:t>
            </a:r>
          </a:p>
        </p:txBody>
      </p:sp>
      <p:cxnSp>
        <p:nvCxnSpPr>
          <p:cNvPr id="44" name="Straight Arrow Connector 43">
            <a:extLst>
              <a:ext uri="{FF2B5EF4-FFF2-40B4-BE49-F238E27FC236}">
                <a16:creationId xmlns:a16="http://schemas.microsoft.com/office/drawing/2014/main" id="{066089C9-9235-4E43-AAB4-05462E8CE575}"/>
              </a:ext>
            </a:extLst>
          </p:cNvPr>
          <p:cNvCxnSpPr>
            <a:cxnSpLocks/>
          </p:cNvCxnSpPr>
          <p:nvPr/>
        </p:nvCxnSpPr>
        <p:spPr>
          <a:xfrm flipH="1">
            <a:off x="3171369" y="751803"/>
            <a:ext cx="1899" cy="466198"/>
          </a:xfrm>
          <a:prstGeom prst="straightConnector1">
            <a:avLst/>
          </a:prstGeom>
          <a:ln>
            <a:solidFill>
              <a:srgbClr val="FFC000"/>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45" name="Straight Arrow Connector 44">
            <a:extLst>
              <a:ext uri="{FF2B5EF4-FFF2-40B4-BE49-F238E27FC236}">
                <a16:creationId xmlns:a16="http://schemas.microsoft.com/office/drawing/2014/main" id="{1BA4F26F-556A-4BED-A165-D1E56C2F5DBA}"/>
              </a:ext>
            </a:extLst>
          </p:cNvPr>
          <p:cNvCxnSpPr>
            <a:cxnSpLocks/>
          </p:cNvCxnSpPr>
          <p:nvPr/>
        </p:nvCxnSpPr>
        <p:spPr>
          <a:xfrm flipH="1">
            <a:off x="3686463" y="761924"/>
            <a:ext cx="1899" cy="466198"/>
          </a:xfrm>
          <a:prstGeom prst="straightConnector1">
            <a:avLst/>
          </a:prstGeom>
          <a:ln>
            <a:solidFill>
              <a:srgbClr val="FFC000"/>
            </a:solidFill>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46" name="TextBox 45">
            <a:extLst>
              <a:ext uri="{FF2B5EF4-FFF2-40B4-BE49-F238E27FC236}">
                <a16:creationId xmlns:a16="http://schemas.microsoft.com/office/drawing/2014/main" id="{454617EA-CD99-4011-8F4A-02B6A50FC215}"/>
              </a:ext>
            </a:extLst>
          </p:cNvPr>
          <p:cNvSpPr txBox="1"/>
          <p:nvPr/>
        </p:nvSpPr>
        <p:spPr>
          <a:xfrm>
            <a:off x="2633868" y="935016"/>
            <a:ext cx="1667892" cy="276999"/>
          </a:xfrm>
          <a:prstGeom prst="rect">
            <a:avLst/>
          </a:prstGeom>
          <a:noFill/>
        </p:spPr>
        <p:txBody>
          <a:bodyPr wrap="none" rtlCol="0">
            <a:spAutoFit/>
          </a:bodyPr>
          <a:lstStyle/>
          <a:p>
            <a:r>
              <a:rPr lang="en-US" sz="1200" dirty="0">
                <a:solidFill>
                  <a:srgbClr val="000000"/>
                </a:solidFill>
              </a:rPr>
              <a:t>Raw data from detector</a:t>
            </a:r>
          </a:p>
        </p:txBody>
      </p:sp>
      <p:grpSp>
        <p:nvGrpSpPr>
          <p:cNvPr id="50" name="Group 49">
            <a:extLst>
              <a:ext uri="{FF2B5EF4-FFF2-40B4-BE49-F238E27FC236}">
                <a16:creationId xmlns:a16="http://schemas.microsoft.com/office/drawing/2014/main" id="{AD2ECECE-9EDB-4C8E-B6DC-E8BBEAD48370}"/>
              </a:ext>
            </a:extLst>
          </p:cNvPr>
          <p:cNvGrpSpPr/>
          <p:nvPr/>
        </p:nvGrpSpPr>
        <p:grpSpPr>
          <a:xfrm>
            <a:off x="3013287" y="2098711"/>
            <a:ext cx="840199" cy="840199"/>
            <a:chOff x="2504278" y="2094081"/>
            <a:chExt cx="840199" cy="840199"/>
          </a:xfrm>
          <a:effectLst/>
        </p:grpSpPr>
        <p:sp>
          <p:nvSpPr>
            <p:cNvPr id="51" name="Rectangle: Rounded Corners 50">
              <a:extLst>
                <a:ext uri="{FF2B5EF4-FFF2-40B4-BE49-F238E27FC236}">
                  <a16:creationId xmlns:a16="http://schemas.microsoft.com/office/drawing/2014/main" id="{804B308B-754C-4B12-8DFF-876CCA20E003}"/>
                </a:ext>
              </a:extLst>
            </p:cNvPr>
            <p:cNvSpPr/>
            <p:nvPr/>
          </p:nvSpPr>
          <p:spPr>
            <a:xfrm>
              <a:off x="2504278" y="2094081"/>
              <a:ext cx="840199" cy="840199"/>
            </a:xfrm>
            <a:prstGeom prst="roundRect">
              <a:avLst/>
            </a:prstGeom>
            <a:gradFill flip="none" rotWithShape="1">
              <a:gsLst>
                <a:gs pos="0">
                  <a:schemeClr val="accent6">
                    <a:lumMod val="0"/>
                    <a:lumOff val="100000"/>
                  </a:schemeClr>
                </a:gs>
                <a:gs pos="0">
                  <a:schemeClr val="tx1">
                    <a:lumMod val="20000"/>
                    <a:lumOff val="80000"/>
                  </a:schemeClr>
                </a:gs>
                <a:gs pos="100000">
                  <a:schemeClr val="tx2">
                    <a:lumMod val="40000"/>
                    <a:lumOff val="60000"/>
                  </a:schemeClr>
                </a:gs>
              </a:gsLst>
              <a:path path="circle">
                <a:fillToRect l="50000" t="50000" r="50000" b="50000"/>
              </a:path>
              <a:tileRect/>
            </a:gra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TextBox 51">
              <a:extLst>
                <a:ext uri="{FF2B5EF4-FFF2-40B4-BE49-F238E27FC236}">
                  <a16:creationId xmlns:a16="http://schemas.microsoft.com/office/drawing/2014/main" id="{B02E5B38-6C31-4E70-B873-7F259652D8A6}"/>
                </a:ext>
              </a:extLst>
            </p:cNvPr>
            <p:cNvSpPr txBox="1"/>
            <p:nvPr/>
          </p:nvSpPr>
          <p:spPr>
            <a:xfrm>
              <a:off x="2642839" y="2331629"/>
              <a:ext cx="574196" cy="369332"/>
            </a:xfrm>
            <a:prstGeom prst="rect">
              <a:avLst/>
            </a:prstGeom>
            <a:noFill/>
          </p:spPr>
          <p:txBody>
            <a:bodyPr wrap="none" rtlCol="0">
              <a:spAutoFit/>
            </a:bodyPr>
            <a:lstStyle/>
            <a:p>
              <a:r>
                <a:rPr lang="en-US" sz="1800" dirty="0">
                  <a:solidFill>
                    <a:srgbClr val="000000"/>
                  </a:solidFill>
                </a:rPr>
                <a:t>CPU</a:t>
              </a:r>
            </a:p>
          </p:txBody>
        </p:sp>
      </p:grpSp>
      <p:cxnSp>
        <p:nvCxnSpPr>
          <p:cNvPr id="36" name="Straight Arrow Connector 35">
            <a:extLst>
              <a:ext uri="{FF2B5EF4-FFF2-40B4-BE49-F238E27FC236}">
                <a16:creationId xmlns:a16="http://schemas.microsoft.com/office/drawing/2014/main" id="{2C829D5E-FE9C-4BDB-8D8D-69DAE8CD3891}"/>
              </a:ext>
            </a:extLst>
          </p:cNvPr>
          <p:cNvCxnSpPr/>
          <p:nvPr/>
        </p:nvCxnSpPr>
        <p:spPr>
          <a:xfrm flipH="1">
            <a:off x="3430576" y="2939144"/>
            <a:ext cx="1899" cy="466198"/>
          </a:xfrm>
          <a:prstGeom prst="straightConnector1">
            <a:avLst/>
          </a:prstGeom>
          <a:ln>
            <a:solidFill>
              <a:srgbClr val="000000"/>
            </a:solidFill>
            <a:tailEnd type="none"/>
          </a:ln>
          <a:effectLst/>
        </p:spPr>
        <p:style>
          <a:lnRef idx="2">
            <a:schemeClr val="accent1"/>
          </a:lnRef>
          <a:fillRef idx="0">
            <a:schemeClr val="accent1"/>
          </a:fillRef>
          <a:effectRef idx="1">
            <a:schemeClr val="accent1"/>
          </a:effectRef>
          <a:fontRef idx="minor">
            <a:schemeClr val="tx1"/>
          </a:fontRef>
        </p:style>
      </p:cxnSp>
      <p:sp>
        <p:nvSpPr>
          <p:cNvPr id="48" name="Arrow: Striped Right 47">
            <a:extLst>
              <a:ext uri="{FF2B5EF4-FFF2-40B4-BE49-F238E27FC236}">
                <a16:creationId xmlns:a16="http://schemas.microsoft.com/office/drawing/2014/main" id="{D8F5D373-F0D0-459A-A79A-CDDE9188D20D}"/>
              </a:ext>
            </a:extLst>
          </p:cNvPr>
          <p:cNvSpPr/>
          <p:nvPr/>
        </p:nvSpPr>
        <p:spPr>
          <a:xfrm rot="5400000">
            <a:off x="3097966" y="3068652"/>
            <a:ext cx="650232" cy="428156"/>
          </a:xfrm>
          <a:prstGeom prst="stripedRightArrow">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59" name="Group 58">
            <a:extLst>
              <a:ext uri="{FF2B5EF4-FFF2-40B4-BE49-F238E27FC236}">
                <a16:creationId xmlns:a16="http://schemas.microsoft.com/office/drawing/2014/main" id="{18D0AD3F-D5A3-3430-0489-8124C0B7AB8A}"/>
              </a:ext>
            </a:extLst>
          </p:cNvPr>
          <p:cNvGrpSpPr/>
          <p:nvPr/>
        </p:nvGrpSpPr>
        <p:grpSpPr>
          <a:xfrm>
            <a:off x="5143941" y="2204731"/>
            <a:ext cx="3658953" cy="2498113"/>
            <a:chOff x="5143941" y="2204731"/>
            <a:chExt cx="3658953" cy="2498113"/>
          </a:xfrm>
        </p:grpSpPr>
        <p:pic>
          <p:nvPicPr>
            <p:cNvPr id="60" name="Picture 59">
              <a:extLst>
                <a:ext uri="{FF2B5EF4-FFF2-40B4-BE49-F238E27FC236}">
                  <a16:creationId xmlns:a16="http://schemas.microsoft.com/office/drawing/2014/main" id="{7625A304-C7CA-426B-8A60-C7EB5B4C85B9}"/>
                </a:ext>
              </a:extLst>
            </p:cNvPr>
            <p:cNvPicPr>
              <a:picLocks noChangeAspect="1"/>
            </p:cNvPicPr>
            <p:nvPr/>
          </p:nvPicPr>
          <p:blipFill>
            <a:blip r:embed="rId2"/>
            <a:stretch>
              <a:fillRect/>
            </a:stretch>
          </p:blipFill>
          <p:spPr>
            <a:xfrm>
              <a:off x="6611843" y="2204731"/>
              <a:ext cx="1108134" cy="793541"/>
            </a:xfrm>
            <a:prstGeom prst="rect">
              <a:avLst/>
            </a:prstGeom>
          </p:spPr>
        </p:pic>
        <p:sp>
          <p:nvSpPr>
            <p:cNvPr id="66" name="TextBox 65">
              <a:extLst>
                <a:ext uri="{FF2B5EF4-FFF2-40B4-BE49-F238E27FC236}">
                  <a16:creationId xmlns:a16="http://schemas.microsoft.com/office/drawing/2014/main" id="{B6B3341B-BB32-4C39-9B7F-E52755815E81}"/>
                </a:ext>
              </a:extLst>
            </p:cNvPr>
            <p:cNvSpPr txBox="1"/>
            <p:nvPr/>
          </p:nvSpPr>
          <p:spPr>
            <a:xfrm>
              <a:off x="5742001" y="2327503"/>
              <a:ext cx="846379" cy="646331"/>
            </a:xfrm>
            <a:prstGeom prst="rect">
              <a:avLst/>
            </a:prstGeom>
            <a:noFill/>
          </p:spPr>
          <p:txBody>
            <a:bodyPr wrap="square" rtlCol="0">
              <a:spAutoFit/>
            </a:bodyPr>
            <a:lstStyle/>
            <a:p>
              <a:r>
                <a:rPr lang="en-US" sz="1200" b="1" u="sng" dirty="0"/>
                <a:t>Samsung </a:t>
              </a:r>
              <a:r>
                <a:rPr lang="en-US" sz="1200" b="1" u="sng" dirty="0" err="1"/>
                <a:t>SmartSSD</a:t>
              </a:r>
              <a:r>
                <a:rPr lang="en-US" sz="1200" b="1" u="sng" dirty="0"/>
                <a:t> CSD</a:t>
              </a:r>
            </a:p>
          </p:txBody>
        </p:sp>
        <p:pic>
          <p:nvPicPr>
            <p:cNvPr id="68" name="Graphic 67">
              <a:extLst>
                <a:ext uri="{FF2B5EF4-FFF2-40B4-BE49-F238E27FC236}">
                  <a16:creationId xmlns:a16="http://schemas.microsoft.com/office/drawing/2014/main" id="{D15BF547-06D9-41B7-8481-CD9D1FD00A1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768402" y="2921754"/>
              <a:ext cx="1277952" cy="921722"/>
            </a:xfrm>
            <a:prstGeom prst="rect">
              <a:avLst/>
            </a:prstGeom>
          </p:spPr>
        </p:pic>
        <p:sp>
          <p:nvSpPr>
            <p:cNvPr id="69" name="TextBox 68">
              <a:extLst>
                <a:ext uri="{FF2B5EF4-FFF2-40B4-BE49-F238E27FC236}">
                  <a16:creationId xmlns:a16="http://schemas.microsoft.com/office/drawing/2014/main" id="{CEEA0629-1754-4080-9475-306B55BD0303}"/>
                </a:ext>
              </a:extLst>
            </p:cNvPr>
            <p:cNvSpPr txBox="1"/>
            <p:nvPr/>
          </p:nvSpPr>
          <p:spPr>
            <a:xfrm>
              <a:off x="5143941" y="3244116"/>
              <a:ext cx="1520481" cy="276999"/>
            </a:xfrm>
            <a:prstGeom prst="rect">
              <a:avLst/>
            </a:prstGeom>
            <a:noFill/>
          </p:spPr>
          <p:txBody>
            <a:bodyPr wrap="none" rtlCol="0">
              <a:spAutoFit/>
            </a:bodyPr>
            <a:lstStyle/>
            <a:p>
              <a:r>
                <a:rPr lang="en-US" sz="1200" b="1" u="sng" dirty="0" err="1"/>
                <a:t>BittWare</a:t>
              </a:r>
              <a:r>
                <a:rPr lang="en-US" sz="1200" b="1" u="sng" dirty="0"/>
                <a:t> 250-U2 CSP</a:t>
              </a:r>
            </a:p>
          </p:txBody>
        </p:sp>
        <p:sp>
          <p:nvSpPr>
            <p:cNvPr id="70" name="TextBox 69">
              <a:extLst>
                <a:ext uri="{FF2B5EF4-FFF2-40B4-BE49-F238E27FC236}">
                  <a16:creationId xmlns:a16="http://schemas.microsoft.com/office/drawing/2014/main" id="{883A6E04-A226-4D22-8B4F-C2DF90C20EAB}"/>
                </a:ext>
              </a:extLst>
            </p:cNvPr>
            <p:cNvSpPr txBox="1"/>
            <p:nvPr/>
          </p:nvSpPr>
          <p:spPr>
            <a:xfrm>
              <a:off x="7831153" y="2632793"/>
              <a:ext cx="971741" cy="430887"/>
            </a:xfrm>
            <a:prstGeom prst="rect">
              <a:avLst/>
            </a:prstGeom>
            <a:noFill/>
          </p:spPr>
          <p:txBody>
            <a:bodyPr wrap="none" rtlCol="0">
              <a:spAutoFit/>
            </a:bodyPr>
            <a:lstStyle/>
            <a:p>
              <a:r>
                <a:rPr lang="en-US" sz="1100" dirty="0"/>
                <a:t>Standard 2.5”</a:t>
              </a:r>
            </a:p>
            <a:p>
              <a:r>
                <a:rPr lang="en-US" sz="1100" dirty="0"/>
                <a:t>form factor</a:t>
              </a:r>
            </a:p>
          </p:txBody>
        </p:sp>
        <p:pic>
          <p:nvPicPr>
            <p:cNvPr id="53" name="Picture 52" descr="Graphical user interface&#10;&#10;Description automatically generated with low confidence">
              <a:extLst>
                <a:ext uri="{FF2B5EF4-FFF2-40B4-BE49-F238E27FC236}">
                  <a16:creationId xmlns:a16="http://schemas.microsoft.com/office/drawing/2014/main" id="{A9D81A6B-EDAE-C63E-0F93-3961A4CF36E3}"/>
                </a:ext>
              </a:extLst>
            </p:cNvPr>
            <p:cNvPicPr>
              <a:picLocks noChangeAspect="1"/>
            </p:cNvPicPr>
            <p:nvPr/>
          </p:nvPicPr>
          <p:blipFill rotWithShape="1">
            <a:blip r:embed="rId5"/>
            <a:srcRect l="16540" t="12879" r="15833" b="3671"/>
            <a:stretch/>
          </p:blipFill>
          <p:spPr>
            <a:xfrm>
              <a:off x="6865361" y="3822828"/>
              <a:ext cx="1267801" cy="880016"/>
            </a:xfrm>
            <a:prstGeom prst="rect">
              <a:avLst/>
            </a:prstGeom>
          </p:spPr>
        </p:pic>
        <p:sp>
          <p:nvSpPr>
            <p:cNvPr id="56" name="TextBox 55">
              <a:extLst>
                <a:ext uri="{FF2B5EF4-FFF2-40B4-BE49-F238E27FC236}">
                  <a16:creationId xmlns:a16="http://schemas.microsoft.com/office/drawing/2014/main" id="{EA5E7AE9-D65E-1A81-49E3-1C14E0680FBC}"/>
                </a:ext>
              </a:extLst>
            </p:cNvPr>
            <p:cNvSpPr txBox="1"/>
            <p:nvPr/>
          </p:nvSpPr>
          <p:spPr>
            <a:xfrm>
              <a:off x="5427924" y="3958802"/>
              <a:ext cx="1245084" cy="276999"/>
            </a:xfrm>
            <a:prstGeom prst="rect">
              <a:avLst/>
            </a:prstGeom>
            <a:noFill/>
          </p:spPr>
          <p:txBody>
            <a:bodyPr wrap="none" rtlCol="0">
              <a:spAutoFit/>
            </a:bodyPr>
            <a:lstStyle/>
            <a:p>
              <a:r>
                <a:rPr lang="en-US" sz="1200" b="1" u="sng" dirty="0"/>
                <a:t>Xilinx </a:t>
              </a:r>
              <a:r>
                <a:rPr lang="en-US" sz="1200" b="1" u="sng" dirty="0" err="1"/>
                <a:t>Alveo</a:t>
              </a:r>
              <a:r>
                <a:rPr lang="en-US" sz="1200" b="1" u="sng" dirty="0"/>
                <a:t> card</a:t>
              </a:r>
            </a:p>
          </p:txBody>
        </p:sp>
      </p:grpSp>
    </p:spTree>
    <p:extLst>
      <p:ext uri="{BB962C8B-B14F-4D97-AF65-F5344CB8AC3E}">
        <p14:creationId xmlns:p14="http://schemas.microsoft.com/office/powerpoint/2010/main" val="4062790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5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2">
                                            <p:txEl>
                                              <p:pRg st="0" end="0"/>
                                            </p:txEl>
                                          </p:spTgt>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calcmode="lin" valueType="num">
                                      <p:cBhvr additive="base">
                                        <p:cTn id="15" dur="500" fill="hold"/>
                                        <p:tgtEl>
                                          <p:spTgt spid="2">
                                            <p:txEl>
                                              <p:pRg st="1" end="1"/>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2">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48"/>
                                        </p:tgtEl>
                                        <p:attrNameLst>
                                          <p:attrName>style.visibility</p:attrName>
                                        </p:attrNameLst>
                                      </p:cBhvr>
                                      <p:to>
                                        <p:strVal val="visible"/>
                                      </p:to>
                                    </p:set>
                                    <p:animEffect transition="in" filter="wipe(up)">
                                      <p:cBhvr>
                                        <p:cTn id="21" dur="500"/>
                                        <p:tgtEl>
                                          <p:spTgt spid="48"/>
                                        </p:tgtEl>
                                      </p:cBhvr>
                                    </p:animEffect>
                                  </p:childTnLst>
                                </p:cTn>
                              </p:par>
                              <p:par>
                                <p:cTn id="22" presetID="42" presetClass="path" presetSubtype="0" accel="50000" decel="50000" fill="hold" nodeType="withEffect">
                                  <p:stCondLst>
                                    <p:cond delay="100"/>
                                  </p:stCondLst>
                                  <p:childTnLst>
                                    <p:animMotion origin="layout" path="M 2.77778E-6 3.82716E-6 L 2.77778E-6 0.21882 " pathEditMode="relative" rAng="0" ptsTypes="AA">
                                      <p:cBhvr>
                                        <p:cTn id="23" dur="1900" fill="hold"/>
                                        <p:tgtEl>
                                          <p:spTgt spid="50"/>
                                        </p:tgtEl>
                                        <p:attrNameLst>
                                          <p:attrName>ppt_x</p:attrName>
                                          <p:attrName>ppt_y</p:attrName>
                                        </p:attrNameLst>
                                      </p:cBhvr>
                                      <p:rCtr x="0" y="10926"/>
                                    </p:animMotion>
                                  </p:childTnLst>
                                </p:cTn>
                              </p:par>
                              <p:par>
                                <p:cTn id="24" presetID="53" presetClass="exit" presetSubtype="32" fill="hold" nodeType="withEffect">
                                  <p:stCondLst>
                                    <p:cond delay="300"/>
                                  </p:stCondLst>
                                  <p:childTnLst>
                                    <p:anim calcmode="lin" valueType="num">
                                      <p:cBhvr>
                                        <p:cTn id="25" dur="1700"/>
                                        <p:tgtEl>
                                          <p:spTgt spid="50"/>
                                        </p:tgtEl>
                                        <p:attrNameLst>
                                          <p:attrName>ppt_w</p:attrName>
                                        </p:attrNameLst>
                                      </p:cBhvr>
                                      <p:tavLst>
                                        <p:tav tm="0">
                                          <p:val>
                                            <p:strVal val="ppt_w"/>
                                          </p:val>
                                        </p:tav>
                                        <p:tav tm="100000">
                                          <p:val>
                                            <p:fltVal val="0"/>
                                          </p:val>
                                        </p:tav>
                                      </p:tavLst>
                                    </p:anim>
                                    <p:anim calcmode="lin" valueType="num">
                                      <p:cBhvr>
                                        <p:cTn id="26" dur="1700"/>
                                        <p:tgtEl>
                                          <p:spTgt spid="50"/>
                                        </p:tgtEl>
                                        <p:attrNameLst>
                                          <p:attrName>ppt_h</p:attrName>
                                        </p:attrNameLst>
                                      </p:cBhvr>
                                      <p:tavLst>
                                        <p:tav tm="0">
                                          <p:val>
                                            <p:strVal val="ppt_h"/>
                                          </p:val>
                                        </p:tav>
                                        <p:tav tm="100000">
                                          <p:val>
                                            <p:fltVal val="0"/>
                                          </p:val>
                                        </p:tav>
                                      </p:tavLst>
                                    </p:anim>
                                    <p:animEffect transition="out" filter="fade">
                                      <p:cBhvr>
                                        <p:cTn id="27" dur="1700"/>
                                        <p:tgtEl>
                                          <p:spTgt spid="50"/>
                                        </p:tgtEl>
                                      </p:cBhvr>
                                    </p:animEffect>
                                    <p:set>
                                      <p:cBhvr>
                                        <p:cTn id="28" dur="1" fill="hold">
                                          <p:stCondLst>
                                            <p:cond delay="1699"/>
                                          </p:stCondLst>
                                        </p:cTn>
                                        <p:tgtEl>
                                          <p:spTgt spid="50"/>
                                        </p:tgtEl>
                                        <p:attrNameLst>
                                          <p:attrName>style.visibility</p:attrName>
                                        </p:attrNameLst>
                                      </p:cBhvr>
                                      <p:to>
                                        <p:strVal val="hidden"/>
                                      </p:to>
                                    </p:set>
                                  </p:childTnLst>
                                </p:cTn>
                              </p:par>
                              <p:par>
                                <p:cTn id="29" presetID="22" presetClass="exit" presetSubtype="1" fill="hold" grpId="1" nodeType="withEffect">
                                  <p:stCondLst>
                                    <p:cond delay="300"/>
                                  </p:stCondLst>
                                  <p:childTnLst>
                                    <p:animEffect transition="out" filter="wipe(up)">
                                      <p:cBhvr>
                                        <p:cTn id="30" dur="1700"/>
                                        <p:tgtEl>
                                          <p:spTgt spid="48"/>
                                        </p:tgtEl>
                                      </p:cBhvr>
                                    </p:animEffect>
                                    <p:set>
                                      <p:cBhvr>
                                        <p:cTn id="31" dur="1" fill="hold">
                                          <p:stCondLst>
                                            <p:cond delay="1699"/>
                                          </p:stCondLst>
                                        </p:cTn>
                                        <p:tgtEl>
                                          <p:spTgt spid="48"/>
                                        </p:tgtEl>
                                        <p:attrNameLst>
                                          <p:attrName>style.visibility</p:attrName>
                                        </p:attrNameLst>
                                      </p:cBhvr>
                                      <p:to>
                                        <p:strVal val="hidden"/>
                                      </p:to>
                                    </p:set>
                                  </p:childTnLst>
                                </p:cTn>
                              </p:par>
                              <p:par>
                                <p:cTn id="32" presetID="10" presetClass="entr" presetSubtype="0" fill="hold" nodeType="withEffect">
                                  <p:stCondLst>
                                    <p:cond delay="1600"/>
                                  </p:stCondLst>
                                  <p:childTnLst>
                                    <p:set>
                                      <p:cBhvr>
                                        <p:cTn id="33" dur="1" fill="hold">
                                          <p:stCondLst>
                                            <p:cond delay="0"/>
                                          </p:stCondLst>
                                        </p:cTn>
                                        <p:tgtEl>
                                          <p:spTgt spid="57"/>
                                        </p:tgtEl>
                                        <p:attrNameLst>
                                          <p:attrName>style.visibility</p:attrName>
                                        </p:attrNameLst>
                                      </p:cBhvr>
                                      <p:to>
                                        <p:strVal val="visible"/>
                                      </p:to>
                                    </p:set>
                                    <p:animEffect transition="in" filter="fade">
                                      <p:cBhvr>
                                        <p:cTn id="34" dur="500"/>
                                        <p:tgtEl>
                                          <p:spTgt spid="57"/>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
                                            <p:txEl>
                                              <p:pRg st="2" end="2"/>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8" grpId="0" animBg="1"/>
      <p:bldP spid="48"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CBCC4BA-EF24-41CB-9E98-596C7049EE05}"/>
              </a:ext>
            </a:extLst>
          </p:cNvPr>
          <p:cNvSpPr>
            <a:spLocks noGrp="1"/>
          </p:cNvSpPr>
          <p:nvPr>
            <p:ph idx="1"/>
          </p:nvPr>
        </p:nvSpPr>
        <p:spPr>
          <a:xfrm>
            <a:off x="228603" y="728664"/>
            <a:ext cx="8672513" cy="3900486"/>
          </a:xfrm>
        </p:spPr>
        <p:txBody>
          <a:bodyPr/>
          <a:lstStyle/>
          <a:p>
            <a:r>
              <a:rPr lang="en-US" dirty="0"/>
              <a:t>Two step approach:</a:t>
            </a:r>
          </a:p>
          <a:p>
            <a:pPr lvl="1"/>
            <a:r>
              <a:rPr lang="en-US" dirty="0"/>
              <a:t>Data reduction: perform </a:t>
            </a:r>
            <a:r>
              <a:rPr lang="en-US" i="1" dirty="0"/>
              <a:t>in situ</a:t>
            </a:r>
            <a:r>
              <a:rPr lang="en-US" dirty="0"/>
              <a:t> on data, using FPGAs or GPUs to reduce buffered SNB data to a point where it can be transported quickly over conventional network to destination server</a:t>
            </a:r>
          </a:p>
          <a:p>
            <a:pPr lvl="1"/>
            <a:r>
              <a:rPr lang="en-US" dirty="0"/>
              <a:t>Pointing determination: execute optimized “offline-like” pointing analysis on the reduced data set on the server</a:t>
            </a:r>
          </a:p>
          <a:p>
            <a:r>
              <a:rPr lang="en-US" dirty="0"/>
              <a:t>Use AI/ML methods for the in situ data reduction step:</a:t>
            </a:r>
          </a:p>
          <a:p>
            <a:pPr lvl="1"/>
            <a:r>
              <a:rPr lang="en-US" dirty="0"/>
              <a:t>Run ML models on accelerators like FPGAs, GPUs, etc.</a:t>
            </a:r>
          </a:p>
          <a:p>
            <a:pPr lvl="1"/>
            <a:r>
              <a:rPr lang="en-US" dirty="0"/>
              <a:t>Fast inference times for low latencies</a:t>
            </a:r>
          </a:p>
          <a:p>
            <a:pPr lvl="1"/>
            <a:r>
              <a:rPr lang="en-US" dirty="0"/>
              <a:t>Apply ML methods on both:</a:t>
            </a:r>
          </a:p>
          <a:p>
            <a:pPr lvl="2"/>
            <a:r>
              <a:rPr lang="en-US" dirty="0"/>
              <a:t>Raw 2D </a:t>
            </a:r>
            <a:r>
              <a:rPr lang="en-US" dirty="0" err="1"/>
              <a:t>LArTPC</a:t>
            </a:r>
            <a:r>
              <a:rPr lang="en-US" dirty="0"/>
              <a:t> wire plane images</a:t>
            </a:r>
          </a:p>
          <a:p>
            <a:pPr lvl="2"/>
            <a:r>
              <a:rPr lang="en-US" dirty="0"/>
              <a:t>Raw 1D </a:t>
            </a:r>
            <a:r>
              <a:rPr lang="en-US" dirty="0" err="1"/>
              <a:t>LArTPC</a:t>
            </a:r>
            <a:r>
              <a:rPr lang="en-US" dirty="0"/>
              <a:t> wire waveforms</a:t>
            </a:r>
          </a:p>
        </p:txBody>
      </p:sp>
      <p:sp>
        <p:nvSpPr>
          <p:cNvPr id="3" name="Title 2">
            <a:extLst>
              <a:ext uri="{FF2B5EF4-FFF2-40B4-BE49-F238E27FC236}">
                <a16:creationId xmlns:a16="http://schemas.microsoft.com/office/drawing/2014/main" id="{DB831774-A04B-48F8-A06D-4C3BE0BE4E41}"/>
              </a:ext>
            </a:extLst>
          </p:cNvPr>
          <p:cNvSpPr>
            <a:spLocks noGrp="1"/>
          </p:cNvSpPr>
          <p:nvPr>
            <p:ph type="title"/>
          </p:nvPr>
        </p:nvSpPr>
        <p:spPr/>
        <p:txBody>
          <a:bodyPr/>
          <a:lstStyle/>
          <a:p>
            <a:r>
              <a:rPr lang="en-US" dirty="0"/>
              <a:t>Strategy for fast pointing determination</a:t>
            </a:r>
          </a:p>
        </p:txBody>
      </p:sp>
      <p:sp>
        <p:nvSpPr>
          <p:cNvPr id="4" name="Date Placeholder 3">
            <a:extLst>
              <a:ext uri="{FF2B5EF4-FFF2-40B4-BE49-F238E27FC236}">
                <a16:creationId xmlns:a16="http://schemas.microsoft.com/office/drawing/2014/main" id="{05A53F48-BC1E-4CFF-B9E6-C25109C49580}"/>
              </a:ext>
            </a:extLst>
          </p:cNvPr>
          <p:cNvSpPr>
            <a:spLocks noGrp="1"/>
          </p:cNvSpPr>
          <p:nvPr>
            <p:ph type="dt" sz="half" idx="2"/>
          </p:nvPr>
        </p:nvSpPr>
        <p:spPr/>
        <p:txBody>
          <a:bodyPr/>
          <a:lstStyle/>
          <a:p>
            <a:pPr>
              <a:defRPr/>
            </a:pPr>
            <a:fld id="{57ADAB69-348E-2C41-AF41-E98D046040A4}" type="datetime1">
              <a:rPr lang="en-US" smtClean="0"/>
              <a:pPr>
                <a:defRPr/>
              </a:pPr>
              <a:t>4/23/2024</a:t>
            </a:fld>
            <a:endParaRPr lang="en-US" dirty="0"/>
          </a:p>
        </p:txBody>
      </p:sp>
      <p:sp>
        <p:nvSpPr>
          <p:cNvPr id="5" name="Footer Placeholder 4">
            <a:extLst>
              <a:ext uri="{FF2B5EF4-FFF2-40B4-BE49-F238E27FC236}">
                <a16:creationId xmlns:a16="http://schemas.microsoft.com/office/drawing/2014/main" id="{A8DFEA38-300F-472E-9DD7-102BD9AE22BF}"/>
              </a:ext>
            </a:extLst>
          </p:cNvPr>
          <p:cNvSpPr>
            <a:spLocks noGrp="1"/>
          </p:cNvSpPr>
          <p:nvPr>
            <p:ph type="ftr" sz="quarter" idx="3"/>
          </p:nvPr>
        </p:nvSpPr>
        <p:spPr/>
        <p:txBody>
          <a:bodyPr/>
          <a:lstStyle/>
          <a:p>
            <a:pPr>
              <a:defRPr/>
            </a:pPr>
            <a:r>
              <a:rPr lang="en-US" dirty="0"/>
              <a:t>Mike Wang | Intermediate level DUNE SN trigger with pointing information</a:t>
            </a:r>
            <a:endParaRPr lang="en-US" b="1" dirty="0"/>
          </a:p>
        </p:txBody>
      </p:sp>
      <p:sp>
        <p:nvSpPr>
          <p:cNvPr id="6" name="Slide Number Placeholder 5">
            <a:extLst>
              <a:ext uri="{FF2B5EF4-FFF2-40B4-BE49-F238E27FC236}">
                <a16:creationId xmlns:a16="http://schemas.microsoft.com/office/drawing/2014/main" id="{3FEDDF23-1176-400C-B2D2-E481E4E5F27D}"/>
              </a:ext>
            </a:extLst>
          </p:cNvPr>
          <p:cNvSpPr>
            <a:spLocks noGrp="1"/>
          </p:cNvSpPr>
          <p:nvPr>
            <p:ph type="sldNum" sz="quarter" idx="4"/>
          </p:nvPr>
        </p:nvSpPr>
        <p:spPr/>
        <p:txBody>
          <a:bodyPr/>
          <a:lstStyle/>
          <a:p>
            <a:pPr>
              <a:defRPr/>
            </a:pPr>
            <a:fld id="{148C009B-CB69-E04A-B9B3-34B26D69E9CF}" type="slidenum">
              <a:rPr lang="en-US" smtClean="0"/>
              <a:pPr>
                <a:defRPr/>
              </a:pPr>
              <a:t>12</a:t>
            </a:fld>
            <a:endParaRPr lang="en-US" dirty="0"/>
          </a:p>
        </p:txBody>
      </p:sp>
    </p:spTree>
    <p:extLst>
      <p:ext uri="{BB962C8B-B14F-4D97-AF65-F5344CB8AC3E}">
        <p14:creationId xmlns:p14="http://schemas.microsoft.com/office/powerpoint/2010/main" val="468757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0" name="Connector: Elbow 59">
            <a:extLst>
              <a:ext uri="{FF2B5EF4-FFF2-40B4-BE49-F238E27FC236}">
                <a16:creationId xmlns:a16="http://schemas.microsoft.com/office/drawing/2014/main" id="{E7A8AA3F-C78B-4B34-3406-9DABE1CC199C}"/>
              </a:ext>
            </a:extLst>
          </p:cNvPr>
          <p:cNvCxnSpPr>
            <a:cxnSpLocks/>
            <a:endCxn id="58" idx="0"/>
          </p:cNvCxnSpPr>
          <p:nvPr/>
        </p:nvCxnSpPr>
        <p:spPr>
          <a:xfrm rot="5400000">
            <a:off x="6866643" y="1589793"/>
            <a:ext cx="914400" cy="897115"/>
          </a:xfrm>
          <a:prstGeom prst="bentConnector3">
            <a:avLst/>
          </a:prstGeom>
          <a:ln>
            <a:tailEnd type="triangle"/>
          </a:ln>
        </p:spPr>
        <p:style>
          <a:lnRef idx="2">
            <a:schemeClr val="dk1"/>
          </a:lnRef>
          <a:fillRef idx="0">
            <a:schemeClr val="dk1"/>
          </a:fillRef>
          <a:effectRef idx="1">
            <a:schemeClr val="dk1"/>
          </a:effectRef>
          <a:fontRef idx="minor">
            <a:schemeClr val="tx1"/>
          </a:fontRef>
        </p:style>
      </p:cxnSp>
      <p:cxnSp>
        <p:nvCxnSpPr>
          <p:cNvPr id="62" name="Connector: Elbow 61">
            <a:extLst>
              <a:ext uri="{FF2B5EF4-FFF2-40B4-BE49-F238E27FC236}">
                <a16:creationId xmlns:a16="http://schemas.microsoft.com/office/drawing/2014/main" id="{EEAA6E0D-A5A6-70B7-3725-679E7C8198EE}"/>
              </a:ext>
            </a:extLst>
          </p:cNvPr>
          <p:cNvCxnSpPr>
            <a:cxnSpLocks/>
            <a:endCxn id="57" idx="0"/>
          </p:cNvCxnSpPr>
          <p:nvPr/>
        </p:nvCxnSpPr>
        <p:spPr>
          <a:xfrm rot="5400000">
            <a:off x="6038603" y="1926062"/>
            <a:ext cx="914400" cy="224576"/>
          </a:xfrm>
          <a:prstGeom prst="bentConnector3">
            <a:avLst/>
          </a:prstGeom>
          <a:ln>
            <a:tailEnd type="triangle"/>
          </a:ln>
        </p:spPr>
        <p:style>
          <a:lnRef idx="2">
            <a:schemeClr val="dk1"/>
          </a:lnRef>
          <a:fillRef idx="0">
            <a:schemeClr val="dk1"/>
          </a:fillRef>
          <a:effectRef idx="1">
            <a:schemeClr val="dk1"/>
          </a:effectRef>
          <a:fontRef idx="minor">
            <a:schemeClr val="tx1"/>
          </a:fontRef>
        </p:style>
      </p:cxnSp>
      <p:cxnSp>
        <p:nvCxnSpPr>
          <p:cNvPr id="54" name="Connector: Elbow 53">
            <a:extLst>
              <a:ext uri="{FF2B5EF4-FFF2-40B4-BE49-F238E27FC236}">
                <a16:creationId xmlns:a16="http://schemas.microsoft.com/office/drawing/2014/main" id="{3175D480-95C5-C6CF-97C3-8DFE9AB37351}"/>
              </a:ext>
            </a:extLst>
          </p:cNvPr>
          <p:cNvCxnSpPr>
            <a:cxnSpLocks/>
            <a:endCxn id="50" idx="0"/>
          </p:cNvCxnSpPr>
          <p:nvPr/>
        </p:nvCxnSpPr>
        <p:spPr>
          <a:xfrm rot="16200000" flipH="1">
            <a:off x="2192515" y="1927580"/>
            <a:ext cx="914400" cy="221540"/>
          </a:xfrm>
          <a:prstGeom prst="bentConnector3">
            <a:avLst/>
          </a:prstGeom>
          <a:ln>
            <a:tailEnd type="triangle"/>
          </a:ln>
        </p:spPr>
        <p:style>
          <a:lnRef idx="2">
            <a:schemeClr val="dk1"/>
          </a:lnRef>
          <a:fillRef idx="0">
            <a:schemeClr val="dk1"/>
          </a:fillRef>
          <a:effectRef idx="1">
            <a:schemeClr val="dk1"/>
          </a:effectRef>
          <a:fontRef idx="minor">
            <a:schemeClr val="tx1"/>
          </a:fontRef>
        </p:style>
      </p:cxnSp>
      <p:cxnSp>
        <p:nvCxnSpPr>
          <p:cNvPr id="52" name="Connector: Elbow 51">
            <a:extLst>
              <a:ext uri="{FF2B5EF4-FFF2-40B4-BE49-F238E27FC236}">
                <a16:creationId xmlns:a16="http://schemas.microsoft.com/office/drawing/2014/main" id="{4EF53603-63AD-108E-FEC9-5E048FBD664F}"/>
              </a:ext>
            </a:extLst>
          </p:cNvPr>
          <p:cNvCxnSpPr>
            <a:cxnSpLocks/>
            <a:endCxn id="49" idx="0"/>
          </p:cNvCxnSpPr>
          <p:nvPr/>
        </p:nvCxnSpPr>
        <p:spPr>
          <a:xfrm rot="16200000" flipH="1">
            <a:off x="1362957" y="1589792"/>
            <a:ext cx="914400" cy="897115"/>
          </a:xfrm>
          <a:prstGeom prst="bentConnector3">
            <a:avLst/>
          </a:prstGeom>
          <a:ln>
            <a:tailEnd type="triangle"/>
          </a:ln>
        </p:spPr>
        <p:style>
          <a:lnRef idx="2">
            <a:schemeClr val="dk1"/>
          </a:lnRef>
          <a:fillRef idx="0">
            <a:schemeClr val="dk1"/>
          </a:fillRef>
          <a:effectRef idx="1">
            <a:schemeClr val="dk1"/>
          </a:effectRef>
          <a:fontRef idx="minor">
            <a:schemeClr val="tx1"/>
          </a:fontRef>
        </p:style>
      </p:cxnSp>
      <p:sp>
        <p:nvSpPr>
          <p:cNvPr id="3" name="Title 2">
            <a:extLst>
              <a:ext uri="{FF2B5EF4-FFF2-40B4-BE49-F238E27FC236}">
                <a16:creationId xmlns:a16="http://schemas.microsoft.com/office/drawing/2014/main" id="{A8827C2B-37B9-A5D2-47EE-F31333E9064B}"/>
              </a:ext>
            </a:extLst>
          </p:cNvPr>
          <p:cNvSpPr>
            <a:spLocks noGrp="1"/>
          </p:cNvSpPr>
          <p:nvPr>
            <p:ph type="title"/>
          </p:nvPr>
        </p:nvSpPr>
        <p:spPr/>
        <p:txBody>
          <a:bodyPr/>
          <a:lstStyle/>
          <a:p>
            <a:r>
              <a:rPr lang="en-US" dirty="0"/>
              <a:t>Strategy for fast pointing determination: hardware</a:t>
            </a:r>
          </a:p>
        </p:txBody>
      </p:sp>
      <p:sp>
        <p:nvSpPr>
          <p:cNvPr id="4" name="Date Placeholder 3">
            <a:extLst>
              <a:ext uri="{FF2B5EF4-FFF2-40B4-BE49-F238E27FC236}">
                <a16:creationId xmlns:a16="http://schemas.microsoft.com/office/drawing/2014/main" id="{8940B06D-FFD3-F92E-2C31-7F1F6A4889EC}"/>
              </a:ext>
            </a:extLst>
          </p:cNvPr>
          <p:cNvSpPr>
            <a:spLocks noGrp="1"/>
          </p:cNvSpPr>
          <p:nvPr>
            <p:ph type="dt" sz="half" idx="2"/>
          </p:nvPr>
        </p:nvSpPr>
        <p:spPr/>
        <p:txBody>
          <a:bodyPr/>
          <a:lstStyle/>
          <a:p>
            <a:pPr>
              <a:defRPr/>
            </a:pPr>
            <a:fld id="{57ADAB69-348E-2C41-AF41-E98D046040A4}" type="datetime1">
              <a:rPr lang="en-US" smtClean="0"/>
              <a:pPr>
                <a:defRPr/>
              </a:pPr>
              <a:t>4/23/2024</a:t>
            </a:fld>
            <a:endParaRPr lang="en-US" dirty="0"/>
          </a:p>
        </p:txBody>
      </p:sp>
      <p:sp>
        <p:nvSpPr>
          <p:cNvPr id="5" name="Footer Placeholder 4">
            <a:extLst>
              <a:ext uri="{FF2B5EF4-FFF2-40B4-BE49-F238E27FC236}">
                <a16:creationId xmlns:a16="http://schemas.microsoft.com/office/drawing/2014/main" id="{F54C966E-EB7E-3F5F-CC17-5477723DA611}"/>
              </a:ext>
            </a:extLst>
          </p:cNvPr>
          <p:cNvSpPr>
            <a:spLocks noGrp="1"/>
          </p:cNvSpPr>
          <p:nvPr>
            <p:ph type="ftr" sz="quarter" idx="3"/>
          </p:nvPr>
        </p:nvSpPr>
        <p:spPr/>
        <p:txBody>
          <a:bodyPr/>
          <a:lstStyle/>
          <a:p>
            <a:pPr>
              <a:defRPr/>
            </a:pPr>
            <a:r>
              <a:rPr lang="en-US" dirty="0"/>
              <a:t>Mike Wang | Intermediate level DUNE SN trigger with pointing information</a:t>
            </a:r>
            <a:endParaRPr lang="en-US" b="1" dirty="0"/>
          </a:p>
        </p:txBody>
      </p:sp>
      <p:sp>
        <p:nvSpPr>
          <p:cNvPr id="6" name="Slide Number Placeholder 5">
            <a:extLst>
              <a:ext uri="{FF2B5EF4-FFF2-40B4-BE49-F238E27FC236}">
                <a16:creationId xmlns:a16="http://schemas.microsoft.com/office/drawing/2014/main" id="{1F77BDD3-26B5-D270-63EE-E5BF1F886B1A}"/>
              </a:ext>
            </a:extLst>
          </p:cNvPr>
          <p:cNvSpPr>
            <a:spLocks noGrp="1"/>
          </p:cNvSpPr>
          <p:nvPr>
            <p:ph type="sldNum" sz="quarter" idx="4"/>
          </p:nvPr>
        </p:nvSpPr>
        <p:spPr/>
        <p:txBody>
          <a:bodyPr/>
          <a:lstStyle/>
          <a:p>
            <a:pPr>
              <a:defRPr/>
            </a:pPr>
            <a:fld id="{148C009B-CB69-E04A-B9B3-34B26D69E9CF}" type="slidenum">
              <a:rPr lang="en-US" smtClean="0"/>
              <a:pPr>
                <a:defRPr/>
              </a:pPr>
              <a:t>13</a:t>
            </a:fld>
            <a:endParaRPr lang="en-US" dirty="0"/>
          </a:p>
        </p:txBody>
      </p:sp>
      <p:pic>
        <p:nvPicPr>
          <p:cNvPr id="42" name="Picture 41" descr="Diagram&#10;&#10;Description automatically generated">
            <a:extLst>
              <a:ext uri="{FF2B5EF4-FFF2-40B4-BE49-F238E27FC236}">
                <a16:creationId xmlns:a16="http://schemas.microsoft.com/office/drawing/2014/main" id="{FBC99541-8C4A-C840-9933-6E9EAF50AD69}"/>
              </a:ext>
            </a:extLst>
          </p:cNvPr>
          <p:cNvPicPr>
            <a:picLocks noChangeAspect="1"/>
          </p:cNvPicPr>
          <p:nvPr/>
        </p:nvPicPr>
        <p:blipFill>
          <a:blip r:embed="rId2"/>
          <a:stretch>
            <a:fillRect/>
          </a:stretch>
        </p:blipFill>
        <p:spPr>
          <a:xfrm>
            <a:off x="838200" y="819150"/>
            <a:ext cx="1032230" cy="936620"/>
          </a:xfrm>
          <a:prstGeom prst="rect">
            <a:avLst/>
          </a:prstGeom>
        </p:spPr>
      </p:pic>
      <p:pic>
        <p:nvPicPr>
          <p:cNvPr id="2" name="Picture 1" descr="Diagram&#10;&#10;Description automatically generated">
            <a:extLst>
              <a:ext uri="{FF2B5EF4-FFF2-40B4-BE49-F238E27FC236}">
                <a16:creationId xmlns:a16="http://schemas.microsoft.com/office/drawing/2014/main" id="{7D3D1BEF-839D-0729-3EF6-13DA59B1B930}"/>
              </a:ext>
            </a:extLst>
          </p:cNvPr>
          <p:cNvPicPr>
            <a:picLocks noChangeAspect="1"/>
          </p:cNvPicPr>
          <p:nvPr/>
        </p:nvPicPr>
        <p:blipFill>
          <a:blip r:embed="rId2"/>
          <a:stretch>
            <a:fillRect/>
          </a:stretch>
        </p:blipFill>
        <p:spPr>
          <a:xfrm>
            <a:off x="2022830" y="819150"/>
            <a:ext cx="1032230" cy="936620"/>
          </a:xfrm>
          <a:prstGeom prst="rect">
            <a:avLst/>
          </a:prstGeom>
        </p:spPr>
      </p:pic>
      <p:pic>
        <p:nvPicPr>
          <p:cNvPr id="8" name="Picture 7" descr="Diagram&#10;&#10;Description automatically generated">
            <a:extLst>
              <a:ext uri="{FF2B5EF4-FFF2-40B4-BE49-F238E27FC236}">
                <a16:creationId xmlns:a16="http://schemas.microsoft.com/office/drawing/2014/main" id="{50CDE142-D093-1700-86CF-8F470AE391CE}"/>
              </a:ext>
            </a:extLst>
          </p:cNvPr>
          <p:cNvPicPr>
            <a:picLocks noChangeAspect="1"/>
          </p:cNvPicPr>
          <p:nvPr/>
        </p:nvPicPr>
        <p:blipFill>
          <a:blip r:embed="rId2"/>
          <a:stretch>
            <a:fillRect/>
          </a:stretch>
        </p:blipFill>
        <p:spPr>
          <a:xfrm>
            <a:off x="6091976" y="819150"/>
            <a:ext cx="1032230" cy="936620"/>
          </a:xfrm>
          <a:prstGeom prst="rect">
            <a:avLst/>
          </a:prstGeom>
        </p:spPr>
      </p:pic>
      <p:pic>
        <p:nvPicPr>
          <p:cNvPr id="9" name="Picture 8" descr="Diagram&#10;&#10;Description automatically generated">
            <a:extLst>
              <a:ext uri="{FF2B5EF4-FFF2-40B4-BE49-F238E27FC236}">
                <a16:creationId xmlns:a16="http://schemas.microsoft.com/office/drawing/2014/main" id="{9F8847C5-B168-E09B-2386-8F60A5844834}"/>
              </a:ext>
            </a:extLst>
          </p:cNvPr>
          <p:cNvPicPr>
            <a:picLocks noChangeAspect="1"/>
          </p:cNvPicPr>
          <p:nvPr/>
        </p:nvPicPr>
        <p:blipFill>
          <a:blip r:embed="rId2"/>
          <a:stretch>
            <a:fillRect/>
          </a:stretch>
        </p:blipFill>
        <p:spPr>
          <a:xfrm>
            <a:off x="7276606" y="819150"/>
            <a:ext cx="1032230" cy="936620"/>
          </a:xfrm>
          <a:prstGeom prst="rect">
            <a:avLst/>
          </a:prstGeom>
        </p:spPr>
      </p:pic>
      <p:grpSp>
        <p:nvGrpSpPr>
          <p:cNvPr id="24" name="Group 23">
            <a:extLst>
              <a:ext uri="{FF2B5EF4-FFF2-40B4-BE49-F238E27FC236}">
                <a16:creationId xmlns:a16="http://schemas.microsoft.com/office/drawing/2014/main" id="{DFF1A3BF-3E5A-3C8F-5DCA-19F61EF72E6D}"/>
              </a:ext>
            </a:extLst>
          </p:cNvPr>
          <p:cNvGrpSpPr/>
          <p:nvPr/>
        </p:nvGrpSpPr>
        <p:grpSpPr>
          <a:xfrm>
            <a:off x="3601164" y="1253107"/>
            <a:ext cx="1941671" cy="79947"/>
            <a:chOff x="3468529" y="1249360"/>
            <a:chExt cx="1941671" cy="79947"/>
          </a:xfrm>
        </p:grpSpPr>
        <p:sp>
          <p:nvSpPr>
            <p:cNvPr id="10" name="Oval 9">
              <a:extLst>
                <a:ext uri="{FF2B5EF4-FFF2-40B4-BE49-F238E27FC236}">
                  <a16:creationId xmlns:a16="http://schemas.microsoft.com/office/drawing/2014/main" id="{6DF4E4E6-2A7A-2184-EAC3-F163AC62A2E9}"/>
                </a:ext>
              </a:extLst>
            </p:cNvPr>
            <p:cNvSpPr/>
            <p:nvPr/>
          </p:nvSpPr>
          <p:spPr>
            <a:xfrm>
              <a:off x="3755836" y="1252434"/>
              <a:ext cx="76200" cy="76200"/>
            </a:xfrm>
            <a:prstGeom prst="ellipse">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431D169D-92EF-5EC8-49AF-651065BE7E85}"/>
                </a:ext>
              </a:extLst>
            </p:cNvPr>
            <p:cNvSpPr/>
            <p:nvPr/>
          </p:nvSpPr>
          <p:spPr>
            <a:xfrm>
              <a:off x="3892683" y="1250719"/>
              <a:ext cx="76200" cy="76200"/>
            </a:xfrm>
            <a:prstGeom prst="ellipse">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FBD94DDC-9A45-3CEA-45D5-07C7BC0BDEF7}"/>
                </a:ext>
              </a:extLst>
            </p:cNvPr>
            <p:cNvSpPr/>
            <p:nvPr/>
          </p:nvSpPr>
          <p:spPr>
            <a:xfrm>
              <a:off x="4037899" y="1252256"/>
              <a:ext cx="76200" cy="76200"/>
            </a:xfrm>
            <a:prstGeom prst="ellipse">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FD941BA3-1C40-B644-C519-4753A73A0C20}"/>
                </a:ext>
              </a:extLst>
            </p:cNvPr>
            <p:cNvSpPr/>
            <p:nvPr/>
          </p:nvSpPr>
          <p:spPr>
            <a:xfrm>
              <a:off x="4186741" y="1250897"/>
              <a:ext cx="76200" cy="76200"/>
            </a:xfrm>
            <a:prstGeom prst="ellipse">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4A293FDE-D169-BD89-5AB3-2FB5F3928B8B}"/>
                </a:ext>
              </a:extLst>
            </p:cNvPr>
            <p:cNvSpPr/>
            <p:nvPr/>
          </p:nvSpPr>
          <p:spPr>
            <a:xfrm>
              <a:off x="4470923" y="1250897"/>
              <a:ext cx="76200" cy="76200"/>
            </a:xfrm>
            <a:prstGeom prst="ellipse">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34196DD2-002B-9934-F545-5ED101C513E8}"/>
                </a:ext>
              </a:extLst>
            </p:cNvPr>
            <p:cNvSpPr/>
            <p:nvPr/>
          </p:nvSpPr>
          <p:spPr>
            <a:xfrm>
              <a:off x="4328832" y="1249360"/>
              <a:ext cx="76200" cy="76200"/>
            </a:xfrm>
            <a:prstGeom prst="ellipse">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F71B9D8E-857E-CB49-D233-C817F77CE7C1}"/>
                </a:ext>
              </a:extLst>
            </p:cNvPr>
            <p:cNvSpPr/>
            <p:nvPr/>
          </p:nvSpPr>
          <p:spPr>
            <a:xfrm>
              <a:off x="4755105" y="1250897"/>
              <a:ext cx="76200" cy="76200"/>
            </a:xfrm>
            <a:prstGeom prst="ellipse">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F913A811-ED25-813A-EA14-7FF6B0AF9D20}"/>
                </a:ext>
              </a:extLst>
            </p:cNvPr>
            <p:cNvSpPr/>
            <p:nvPr/>
          </p:nvSpPr>
          <p:spPr>
            <a:xfrm>
              <a:off x="4613014" y="1251570"/>
              <a:ext cx="76200" cy="76200"/>
            </a:xfrm>
            <a:prstGeom prst="ellipse">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FA6A2479-6C2D-C58E-19F5-01DF9FB74B39}"/>
                </a:ext>
              </a:extLst>
            </p:cNvPr>
            <p:cNvSpPr/>
            <p:nvPr/>
          </p:nvSpPr>
          <p:spPr>
            <a:xfrm>
              <a:off x="5334000" y="1253107"/>
              <a:ext cx="76200" cy="76200"/>
            </a:xfrm>
            <a:prstGeom prst="ellipse">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8A92641E-8770-34E8-4639-0C2152AD1FD3}"/>
                </a:ext>
              </a:extLst>
            </p:cNvPr>
            <p:cNvSpPr/>
            <p:nvPr/>
          </p:nvSpPr>
          <p:spPr>
            <a:xfrm>
              <a:off x="5187629" y="1252640"/>
              <a:ext cx="76200" cy="76200"/>
            </a:xfrm>
            <a:prstGeom prst="ellipse">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E629A15E-D221-FF04-6CD9-267408C17269}"/>
                </a:ext>
              </a:extLst>
            </p:cNvPr>
            <p:cNvSpPr/>
            <p:nvPr/>
          </p:nvSpPr>
          <p:spPr>
            <a:xfrm>
              <a:off x="5043567" y="1251570"/>
              <a:ext cx="76200" cy="76200"/>
            </a:xfrm>
            <a:prstGeom prst="ellipse">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88374E5F-FF72-04BF-F4F8-02C8DE95AE3D}"/>
                </a:ext>
              </a:extLst>
            </p:cNvPr>
            <p:cNvSpPr/>
            <p:nvPr/>
          </p:nvSpPr>
          <p:spPr>
            <a:xfrm>
              <a:off x="4897196" y="1251570"/>
              <a:ext cx="76200" cy="76200"/>
            </a:xfrm>
            <a:prstGeom prst="ellipse">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03C987F9-0B7F-6EA9-EA2B-69C5D042A8AB}"/>
                </a:ext>
              </a:extLst>
            </p:cNvPr>
            <p:cNvSpPr/>
            <p:nvPr/>
          </p:nvSpPr>
          <p:spPr>
            <a:xfrm>
              <a:off x="3612663" y="1253107"/>
              <a:ext cx="76200" cy="76200"/>
            </a:xfrm>
            <a:prstGeom prst="ellipse">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A18325E7-5C35-0F87-7562-F6098E3A78E8}"/>
                </a:ext>
              </a:extLst>
            </p:cNvPr>
            <p:cNvSpPr/>
            <p:nvPr/>
          </p:nvSpPr>
          <p:spPr>
            <a:xfrm>
              <a:off x="3468529" y="1253107"/>
              <a:ext cx="76200" cy="76200"/>
            </a:xfrm>
            <a:prstGeom prst="ellipse">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5" name="TextBox 24">
            <a:extLst>
              <a:ext uri="{FF2B5EF4-FFF2-40B4-BE49-F238E27FC236}">
                <a16:creationId xmlns:a16="http://schemas.microsoft.com/office/drawing/2014/main" id="{FE85BE98-D183-F258-8F06-784642A91149}"/>
              </a:ext>
            </a:extLst>
          </p:cNvPr>
          <p:cNvSpPr txBox="1"/>
          <p:nvPr/>
        </p:nvSpPr>
        <p:spPr>
          <a:xfrm>
            <a:off x="3389347" y="1428750"/>
            <a:ext cx="2368341" cy="307777"/>
          </a:xfrm>
          <a:prstGeom prst="rect">
            <a:avLst/>
          </a:prstGeom>
          <a:noFill/>
        </p:spPr>
        <p:txBody>
          <a:bodyPr wrap="none" rtlCol="0">
            <a:spAutoFit/>
          </a:bodyPr>
          <a:lstStyle/>
          <a:p>
            <a:r>
              <a:rPr lang="en-US" sz="1400" dirty="0"/>
              <a:t>~75 DAQ front end computers</a:t>
            </a:r>
          </a:p>
        </p:txBody>
      </p:sp>
      <p:sp>
        <p:nvSpPr>
          <p:cNvPr id="28" name="TextBox 27">
            <a:extLst>
              <a:ext uri="{FF2B5EF4-FFF2-40B4-BE49-F238E27FC236}">
                <a16:creationId xmlns:a16="http://schemas.microsoft.com/office/drawing/2014/main" id="{D7C2C608-28BE-A00E-D9A0-52091FE0243B}"/>
              </a:ext>
            </a:extLst>
          </p:cNvPr>
          <p:cNvSpPr txBox="1"/>
          <p:nvPr/>
        </p:nvSpPr>
        <p:spPr>
          <a:xfrm>
            <a:off x="3284287" y="1657350"/>
            <a:ext cx="2578463" cy="523220"/>
          </a:xfrm>
          <a:prstGeom prst="rect">
            <a:avLst/>
          </a:prstGeom>
          <a:noFill/>
        </p:spPr>
        <p:txBody>
          <a:bodyPr wrap="none" rtlCol="0">
            <a:spAutoFit/>
          </a:bodyPr>
          <a:lstStyle/>
          <a:p>
            <a:pPr algn="ctr"/>
            <a:r>
              <a:rPr lang="en-US" sz="1400" dirty="0"/>
              <a:t>performing near-data computing</a:t>
            </a:r>
          </a:p>
          <a:p>
            <a:pPr algn="ctr"/>
            <a:r>
              <a:rPr lang="en-US" sz="1400" dirty="0"/>
              <a:t>to reduce buffered SNB data</a:t>
            </a:r>
          </a:p>
        </p:txBody>
      </p:sp>
      <p:sp>
        <p:nvSpPr>
          <p:cNvPr id="49" name="Rectangle 48">
            <a:extLst>
              <a:ext uri="{FF2B5EF4-FFF2-40B4-BE49-F238E27FC236}">
                <a16:creationId xmlns:a16="http://schemas.microsoft.com/office/drawing/2014/main" id="{7ED7C132-DF6B-6B17-1124-77D3A9C05C5A}"/>
              </a:ext>
            </a:extLst>
          </p:cNvPr>
          <p:cNvSpPr/>
          <p:nvPr/>
        </p:nvSpPr>
        <p:spPr>
          <a:xfrm>
            <a:off x="2022830" y="2495550"/>
            <a:ext cx="491770" cy="46738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26B0A8EB-1A0B-4B3C-50C8-A8CC69E248C0}"/>
              </a:ext>
            </a:extLst>
          </p:cNvPr>
          <p:cNvSpPr/>
          <p:nvPr/>
        </p:nvSpPr>
        <p:spPr>
          <a:xfrm>
            <a:off x="2514600" y="2495550"/>
            <a:ext cx="491770" cy="46738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C1979354-E11A-F78D-F7B2-14348694FF04}"/>
              </a:ext>
            </a:extLst>
          </p:cNvPr>
          <p:cNvSpPr/>
          <p:nvPr/>
        </p:nvSpPr>
        <p:spPr>
          <a:xfrm>
            <a:off x="6137630" y="2495550"/>
            <a:ext cx="491770" cy="46738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 name="Rectangle 57">
            <a:extLst>
              <a:ext uri="{FF2B5EF4-FFF2-40B4-BE49-F238E27FC236}">
                <a16:creationId xmlns:a16="http://schemas.microsoft.com/office/drawing/2014/main" id="{7C0208D6-31F7-943B-E461-32B126597AFA}"/>
              </a:ext>
            </a:extLst>
          </p:cNvPr>
          <p:cNvSpPr/>
          <p:nvPr/>
        </p:nvSpPr>
        <p:spPr>
          <a:xfrm>
            <a:off x="6629400" y="2495550"/>
            <a:ext cx="491770" cy="46738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105B5445-33E9-9490-2C57-36BCFFD44AEE}"/>
              </a:ext>
            </a:extLst>
          </p:cNvPr>
          <p:cNvSpPr/>
          <p:nvPr/>
        </p:nvSpPr>
        <p:spPr>
          <a:xfrm>
            <a:off x="2022830" y="2495549"/>
            <a:ext cx="5101376" cy="523219"/>
          </a:xfrm>
          <a:prstGeom prst="rect">
            <a:avLst/>
          </a:prstGeom>
          <a:solidFill>
            <a:schemeClr val="bg1">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rgbClr val="000000"/>
                </a:solidFill>
              </a:rPr>
              <a:t>Network switch</a:t>
            </a:r>
          </a:p>
        </p:txBody>
      </p:sp>
      <p:pic>
        <p:nvPicPr>
          <p:cNvPr id="75" name="Picture 74" descr="Icon&#10;&#10;Description automatically generated with low confidence">
            <a:extLst>
              <a:ext uri="{FF2B5EF4-FFF2-40B4-BE49-F238E27FC236}">
                <a16:creationId xmlns:a16="http://schemas.microsoft.com/office/drawing/2014/main" id="{06A764C1-9337-0B8B-14BE-FE511AECCD27}"/>
              </a:ext>
            </a:extLst>
          </p:cNvPr>
          <p:cNvPicPr>
            <a:picLocks noChangeAspect="1"/>
          </p:cNvPicPr>
          <p:nvPr/>
        </p:nvPicPr>
        <p:blipFill>
          <a:blip r:embed="rId3"/>
          <a:stretch>
            <a:fillRect/>
          </a:stretch>
        </p:blipFill>
        <p:spPr>
          <a:xfrm>
            <a:off x="4054922" y="3696294"/>
            <a:ext cx="1036182" cy="940206"/>
          </a:xfrm>
          <a:prstGeom prst="rect">
            <a:avLst/>
          </a:prstGeom>
        </p:spPr>
      </p:pic>
      <p:cxnSp>
        <p:nvCxnSpPr>
          <p:cNvPr id="77" name="Connector: Elbow 76">
            <a:extLst>
              <a:ext uri="{FF2B5EF4-FFF2-40B4-BE49-F238E27FC236}">
                <a16:creationId xmlns:a16="http://schemas.microsoft.com/office/drawing/2014/main" id="{0F2C4C6B-79CC-3609-DB66-5A2289176A12}"/>
              </a:ext>
            </a:extLst>
          </p:cNvPr>
          <p:cNvCxnSpPr>
            <a:stCxn id="39" idx="2"/>
            <a:endCxn id="75" idx="0"/>
          </p:cNvCxnSpPr>
          <p:nvPr/>
        </p:nvCxnSpPr>
        <p:spPr>
          <a:xfrm rot="5400000">
            <a:off x="4234503" y="3357279"/>
            <a:ext cx="677526" cy="505"/>
          </a:xfrm>
          <a:prstGeom prst="bentConnector3">
            <a:avLst/>
          </a:prstGeom>
          <a:ln>
            <a:tailEnd type="triangle"/>
          </a:ln>
        </p:spPr>
        <p:style>
          <a:lnRef idx="2">
            <a:schemeClr val="dk1"/>
          </a:lnRef>
          <a:fillRef idx="0">
            <a:schemeClr val="dk1"/>
          </a:fillRef>
          <a:effectRef idx="1">
            <a:schemeClr val="dk1"/>
          </a:effectRef>
          <a:fontRef idx="minor">
            <a:schemeClr val="tx1"/>
          </a:fontRef>
        </p:style>
      </p:cxnSp>
      <p:sp>
        <p:nvSpPr>
          <p:cNvPr id="84" name="TextBox 83">
            <a:extLst>
              <a:ext uri="{FF2B5EF4-FFF2-40B4-BE49-F238E27FC236}">
                <a16:creationId xmlns:a16="http://schemas.microsoft.com/office/drawing/2014/main" id="{7EAB8A0F-919A-72BD-E6B1-C39B04E61A9B}"/>
              </a:ext>
            </a:extLst>
          </p:cNvPr>
          <p:cNvSpPr txBox="1"/>
          <p:nvPr/>
        </p:nvSpPr>
        <p:spPr>
          <a:xfrm>
            <a:off x="5120108" y="3904787"/>
            <a:ext cx="2035044" cy="523220"/>
          </a:xfrm>
          <a:prstGeom prst="rect">
            <a:avLst/>
          </a:prstGeom>
          <a:noFill/>
        </p:spPr>
        <p:txBody>
          <a:bodyPr wrap="none" rtlCol="0">
            <a:spAutoFit/>
          </a:bodyPr>
          <a:lstStyle/>
          <a:p>
            <a:pPr algn="ctr"/>
            <a:r>
              <a:rPr lang="en-US" sz="1400" dirty="0"/>
              <a:t>Perform pointing analysis</a:t>
            </a:r>
          </a:p>
          <a:p>
            <a:pPr algn="ctr"/>
            <a:r>
              <a:rPr lang="en-US" sz="1400" dirty="0"/>
              <a:t>on reduced data</a:t>
            </a:r>
          </a:p>
        </p:txBody>
      </p:sp>
      <p:sp>
        <p:nvSpPr>
          <p:cNvPr id="85" name="TextBox 84">
            <a:extLst>
              <a:ext uri="{FF2B5EF4-FFF2-40B4-BE49-F238E27FC236}">
                <a16:creationId xmlns:a16="http://schemas.microsoft.com/office/drawing/2014/main" id="{E44621A0-8EFB-73D5-A9E3-326404486535}"/>
              </a:ext>
            </a:extLst>
          </p:cNvPr>
          <p:cNvSpPr txBox="1"/>
          <p:nvPr/>
        </p:nvSpPr>
        <p:spPr>
          <a:xfrm>
            <a:off x="4570988" y="3260429"/>
            <a:ext cx="692818" cy="261610"/>
          </a:xfrm>
          <a:prstGeom prst="rect">
            <a:avLst/>
          </a:prstGeom>
          <a:noFill/>
        </p:spPr>
        <p:txBody>
          <a:bodyPr wrap="none" rtlCol="0">
            <a:spAutoFit/>
          </a:bodyPr>
          <a:lstStyle/>
          <a:p>
            <a:pPr algn="ctr"/>
            <a:r>
              <a:rPr lang="en-US" sz="1100" dirty="0"/>
              <a:t>100Gbps</a:t>
            </a:r>
          </a:p>
        </p:txBody>
      </p:sp>
      <p:sp>
        <p:nvSpPr>
          <p:cNvPr id="86" name="TextBox 85">
            <a:extLst>
              <a:ext uri="{FF2B5EF4-FFF2-40B4-BE49-F238E27FC236}">
                <a16:creationId xmlns:a16="http://schemas.microsoft.com/office/drawing/2014/main" id="{4A6565AC-CC01-AE65-5FDC-D599FAEBBCF8}"/>
              </a:ext>
            </a:extLst>
          </p:cNvPr>
          <p:cNvSpPr txBox="1"/>
          <p:nvPr/>
        </p:nvSpPr>
        <p:spPr>
          <a:xfrm>
            <a:off x="6858000" y="2131055"/>
            <a:ext cx="620683" cy="261610"/>
          </a:xfrm>
          <a:prstGeom prst="rect">
            <a:avLst/>
          </a:prstGeom>
          <a:noFill/>
        </p:spPr>
        <p:txBody>
          <a:bodyPr wrap="none" rtlCol="0">
            <a:spAutoFit/>
          </a:bodyPr>
          <a:lstStyle/>
          <a:p>
            <a:pPr algn="ctr"/>
            <a:r>
              <a:rPr lang="en-US" sz="1100" dirty="0"/>
              <a:t>10Gbps</a:t>
            </a:r>
          </a:p>
        </p:txBody>
      </p:sp>
    </p:spTree>
    <p:extLst>
      <p:ext uri="{BB962C8B-B14F-4D97-AF65-F5344CB8AC3E}">
        <p14:creationId xmlns:p14="http://schemas.microsoft.com/office/powerpoint/2010/main" val="23105088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CBCC4BA-EF24-41CB-9E98-596C7049EE05}"/>
              </a:ext>
            </a:extLst>
          </p:cNvPr>
          <p:cNvSpPr>
            <a:spLocks noGrp="1"/>
          </p:cNvSpPr>
          <p:nvPr>
            <p:ph idx="1"/>
          </p:nvPr>
        </p:nvSpPr>
        <p:spPr/>
        <p:txBody>
          <a:bodyPr/>
          <a:lstStyle/>
          <a:p>
            <a:endParaRPr lang="en-US" sz="1600" dirty="0"/>
          </a:p>
          <a:p>
            <a:endParaRPr lang="en-US" sz="1600" dirty="0"/>
          </a:p>
          <a:p>
            <a:endParaRPr lang="en-US" sz="1600" dirty="0"/>
          </a:p>
          <a:p>
            <a:endParaRPr lang="en-US" sz="1600" dirty="0"/>
          </a:p>
          <a:p>
            <a:pPr marL="0" indent="0">
              <a:buNone/>
            </a:pPr>
            <a:endParaRPr lang="en-US" sz="1600" dirty="0"/>
          </a:p>
        </p:txBody>
      </p:sp>
      <p:sp>
        <p:nvSpPr>
          <p:cNvPr id="3" name="Title 2">
            <a:extLst>
              <a:ext uri="{FF2B5EF4-FFF2-40B4-BE49-F238E27FC236}">
                <a16:creationId xmlns:a16="http://schemas.microsoft.com/office/drawing/2014/main" id="{DB831774-A04B-48F8-A06D-4C3BE0BE4E41}"/>
              </a:ext>
            </a:extLst>
          </p:cNvPr>
          <p:cNvSpPr>
            <a:spLocks noGrp="1"/>
          </p:cNvSpPr>
          <p:nvPr>
            <p:ph type="title"/>
          </p:nvPr>
        </p:nvSpPr>
        <p:spPr>
          <a:xfrm>
            <a:off x="228600" y="188814"/>
            <a:ext cx="8686800" cy="320908"/>
          </a:xfrm>
        </p:spPr>
        <p:txBody>
          <a:bodyPr/>
          <a:lstStyle/>
          <a:p>
            <a:r>
              <a:rPr lang="en-US" dirty="0"/>
              <a:t>Strategy for fast pointing determination: algorithms</a:t>
            </a:r>
          </a:p>
        </p:txBody>
      </p:sp>
      <p:sp>
        <p:nvSpPr>
          <p:cNvPr id="4" name="Date Placeholder 3">
            <a:extLst>
              <a:ext uri="{FF2B5EF4-FFF2-40B4-BE49-F238E27FC236}">
                <a16:creationId xmlns:a16="http://schemas.microsoft.com/office/drawing/2014/main" id="{05A53F48-BC1E-4CFF-B9E6-C25109C49580}"/>
              </a:ext>
            </a:extLst>
          </p:cNvPr>
          <p:cNvSpPr>
            <a:spLocks noGrp="1"/>
          </p:cNvSpPr>
          <p:nvPr>
            <p:ph type="dt" sz="half" idx="2"/>
          </p:nvPr>
        </p:nvSpPr>
        <p:spPr/>
        <p:txBody>
          <a:bodyPr/>
          <a:lstStyle/>
          <a:p>
            <a:pPr>
              <a:defRPr/>
            </a:pPr>
            <a:fld id="{57ADAB69-348E-2C41-AF41-E98D046040A4}" type="datetime1">
              <a:rPr lang="en-US" smtClean="0"/>
              <a:pPr>
                <a:defRPr/>
              </a:pPr>
              <a:t>4/23/2024</a:t>
            </a:fld>
            <a:endParaRPr lang="en-US" dirty="0"/>
          </a:p>
        </p:txBody>
      </p:sp>
      <p:sp>
        <p:nvSpPr>
          <p:cNvPr id="5" name="Footer Placeholder 4">
            <a:extLst>
              <a:ext uri="{FF2B5EF4-FFF2-40B4-BE49-F238E27FC236}">
                <a16:creationId xmlns:a16="http://schemas.microsoft.com/office/drawing/2014/main" id="{A8DFEA38-300F-472E-9DD7-102BD9AE22BF}"/>
              </a:ext>
            </a:extLst>
          </p:cNvPr>
          <p:cNvSpPr>
            <a:spLocks noGrp="1"/>
          </p:cNvSpPr>
          <p:nvPr>
            <p:ph type="ftr" sz="quarter" idx="3"/>
          </p:nvPr>
        </p:nvSpPr>
        <p:spPr/>
        <p:txBody>
          <a:bodyPr/>
          <a:lstStyle/>
          <a:p>
            <a:pPr>
              <a:defRPr/>
            </a:pPr>
            <a:r>
              <a:rPr lang="en-US" dirty="0"/>
              <a:t>Mike Wang | Intermediate level SN pointing trigger for DUNE</a:t>
            </a:r>
            <a:endParaRPr lang="en-US" b="1" dirty="0"/>
          </a:p>
          <a:p>
            <a:pPr>
              <a:defRPr/>
            </a:pPr>
            <a:endParaRPr lang="en-US" b="1" dirty="0"/>
          </a:p>
        </p:txBody>
      </p:sp>
      <p:sp>
        <p:nvSpPr>
          <p:cNvPr id="6" name="Slide Number Placeholder 5">
            <a:extLst>
              <a:ext uri="{FF2B5EF4-FFF2-40B4-BE49-F238E27FC236}">
                <a16:creationId xmlns:a16="http://schemas.microsoft.com/office/drawing/2014/main" id="{3FEDDF23-1176-400C-B2D2-E481E4E5F27D}"/>
              </a:ext>
            </a:extLst>
          </p:cNvPr>
          <p:cNvSpPr>
            <a:spLocks noGrp="1"/>
          </p:cNvSpPr>
          <p:nvPr>
            <p:ph type="sldNum" sz="quarter" idx="4"/>
          </p:nvPr>
        </p:nvSpPr>
        <p:spPr/>
        <p:txBody>
          <a:bodyPr/>
          <a:lstStyle/>
          <a:p>
            <a:pPr>
              <a:defRPr/>
            </a:pPr>
            <a:fld id="{148C009B-CB69-E04A-B9B3-34B26D69E9CF}" type="slidenum">
              <a:rPr lang="en-US" smtClean="0"/>
              <a:pPr>
                <a:defRPr/>
              </a:pPr>
              <a:t>14</a:t>
            </a:fld>
            <a:endParaRPr lang="en-US" dirty="0"/>
          </a:p>
        </p:txBody>
      </p:sp>
      <p:sp>
        <p:nvSpPr>
          <p:cNvPr id="13" name="Rectangle: Rounded Corners 12">
            <a:extLst>
              <a:ext uri="{FF2B5EF4-FFF2-40B4-BE49-F238E27FC236}">
                <a16:creationId xmlns:a16="http://schemas.microsoft.com/office/drawing/2014/main" id="{63C5C7FA-7AB3-4C02-79DB-E9531269B6AB}"/>
              </a:ext>
            </a:extLst>
          </p:cNvPr>
          <p:cNvSpPr/>
          <p:nvPr/>
        </p:nvSpPr>
        <p:spPr>
          <a:xfrm>
            <a:off x="4634251" y="3486150"/>
            <a:ext cx="889660" cy="3810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050" dirty="0" err="1"/>
              <a:t>TrajCluster</a:t>
            </a:r>
            <a:endParaRPr lang="en-US" sz="2000" dirty="0"/>
          </a:p>
        </p:txBody>
      </p:sp>
      <p:sp>
        <p:nvSpPr>
          <p:cNvPr id="14" name="Rectangle: Rounded Corners 13">
            <a:extLst>
              <a:ext uri="{FF2B5EF4-FFF2-40B4-BE49-F238E27FC236}">
                <a16:creationId xmlns:a16="http://schemas.microsoft.com/office/drawing/2014/main" id="{5466A229-5C50-9A01-17AF-CCCB63F0C88D}"/>
              </a:ext>
            </a:extLst>
          </p:cNvPr>
          <p:cNvSpPr/>
          <p:nvPr/>
        </p:nvSpPr>
        <p:spPr>
          <a:xfrm>
            <a:off x="3597586" y="3486150"/>
            <a:ext cx="889660" cy="3810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050" dirty="0" err="1"/>
              <a:t>DisAmbig</a:t>
            </a:r>
            <a:endParaRPr lang="en-US" sz="2000" dirty="0"/>
          </a:p>
        </p:txBody>
      </p:sp>
      <p:sp>
        <p:nvSpPr>
          <p:cNvPr id="15" name="Rectangle: Rounded Corners 14">
            <a:extLst>
              <a:ext uri="{FF2B5EF4-FFF2-40B4-BE49-F238E27FC236}">
                <a16:creationId xmlns:a16="http://schemas.microsoft.com/office/drawing/2014/main" id="{0311CAAD-B0E5-CD62-A2AE-467D391DC820}"/>
              </a:ext>
            </a:extLst>
          </p:cNvPr>
          <p:cNvSpPr/>
          <p:nvPr/>
        </p:nvSpPr>
        <p:spPr>
          <a:xfrm>
            <a:off x="2555526" y="3486150"/>
            <a:ext cx="889660" cy="3810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050" dirty="0"/>
              <a:t>SP Solver</a:t>
            </a:r>
            <a:endParaRPr lang="en-US" sz="2000" dirty="0"/>
          </a:p>
        </p:txBody>
      </p:sp>
      <p:sp>
        <p:nvSpPr>
          <p:cNvPr id="16" name="Rectangle: Rounded Corners 15">
            <a:extLst>
              <a:ext uri="{FF2B5EF4-FFF2-40B4-BE49-F238E27FC236}">
                <a16:creationId xmlns:a16="http://schemas.microsoft.com/office/drawing/2014/main" id="{1882E6EF-85F5-A471-761C-105AD6C5882C}"/>
              </a:ext>
            </a:extLst>
          </p:cNvPr>
          <p:cNvSpPr/>
          <p:nvPr/>
        </p:nvSpPr>
        <p:spPr>
          <a:xfrm>
            <a:off x="1513466" y="3486150"/>
            <a:ext cx="889660" cy="3810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050" dirty="0" err="1"/>
              <a:t>Gaushit</a:t>
            </a:r>
            <a:endParaRPr lang="en-US" sz="2000" dirty="0"/>
          </a:p>
        </p:txBody>
      </p:sp>
      <p:sp>
        <p:nvSpPr>
          <p:cNvPr id="17" name="Rectangle: Rounded Corners 16">
            <a:extLst>
              <a:ext uri="{FF2B5EF4-FFF2-40B4-BE49-F238E27FC236}">
                <a16:creationId xmlns:a16="http://schemas.microsoft.com/office/drawing/2014/main" id="{E7027865-4C63-CB03-EFD1-07287A9DF346}"/>
              </a:ext>
            </a:extLst>
          </p:cNvPr>
          <p:cNvSpPr/>
          <p:nvPr/>
        </p:nvSpPr>
        <p:spPr>
          <a:xfrm>
            <a:off x="471406" y="3486150"/>
            <a:ext cx="889660" cy="3810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050" dirty="0" err="1"/>
              <a:t>Dataprep</a:t>
            </a:r>
            <a:endParaRPr lang="en-US" sz="1050" dirty="0"/>
          </a:p>
          <a:p>
            <a:pPr algn="ctr"/>
            <a:r>
              <a:rPr lang="en-US" sz="1050"/>
              <a:t>(sig-proc)</a:t>
            </a:r>
            <a:endParaRPr lang="en-US" sz="2000" dirty="0"/>
          </a:p>
        </p:txBody>
      </p:sp>
      <p:cxnSp>
        <p:nvCxnSpPr>
          <p:cNvPr id="20" name="Straight Arrow Connector 19">
            <a:extLst>
              <a:ext uri="{FF2B5EF4-FFF2-40B4-BE49-F238E27FC236}">
                <a16:creationId xmlns:a16="http://schemas.microsoft.com/office/drawing/2014/main" id="{757C8CD8-6406-5F77-5062-14290E425E35}"/>
              </a:ext>
            </a:extLst>
          </p:cNvPr>
          <p:cNvCxnSpPr>
            <a:stCxn id="16" idx="3"/>
            <a:endCxn id="15" idx="1"/>
          </p:cNvCxnSpPr>
          <p:nvPr/>
        </p:nvCxnSpPr>
        <p:spPr>
          <a:xfrm>
            <a:off x="2403126" y="3676650"/>
            <a:ext cx="152400"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22" name="Straight Arrow Connector 21">
            <a:extLst>
              <a:ext uri="{FF2B5EF4-FFF2-40B4-BE49-F238E27FC236}">
                <a16:creationId xmlns:a16="http://schemas.microsoft.com/office/drawing/2014/main" id="{6864853C-F892-6937-1DA7-D2E0EF7C54BA}"/>
              </a:ext>
            </a:extLst>
          </p:cNvPr>
          <p:cNvCxnSpPr>
            <a:stCxn id="15" idx="3"/>
            <a:endCxn id="14" idx="1"/>
          </p:cNvCxnSpPr>
          <p:nvPr/>
        </p:nvCxnSpPr>
        <p:spPr>
          <a:xfrm>
            <a:off x="3445186" y="3676650"/>
            <a:ext cx="152400"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25" name="Straight Arrow Connector 24">
            <a:extLst>
              <a:ext uri="{FF2B5EF4-FFF2-40B4-BE49-F238E27FC236}">
                <a16:creationId xmlns:a16="http://schemas.microsoft.com/office/drawing/2014/main" id="{1CE3A163-C0E9-983A-29F2-91E15874A141}"/>
              </a:ext>
            </a:extLst>
          </p:cNvPr>
          <p:cNvCxnSpPr>
            <a:stCxn id="14" idx="3"/>
            <a:endCxn id="13" idx="1"/>
          </p:cNvCxnSpPr>
          <p:nvPr/>
        </p:nvCxnSpPr>
        <p:spPr>
          <a:xfrm>
            <a:off x="4487246" y="3676650"/>
            <a:ext cx="147005"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33" name="Rectangle: Rounded Corners 32">
            <a:extLst>
              <a:ext uri="{FF2B5EF4-FFF2-40B4-BE49-F238E27FC236}">
                <a16:creationId xmlns:a16="http://schemas.microsoft.com/office/drawing/2014/main" id="{9CC07FD3-E136-6B7D-15D5-BEC9F782CA25}"/>
              </a:ext>
            </a:extLst>
          </p:cNvPr>
          <p:cNvSpPr/>
          <p:nvPr/>
        </p:nvSpPr>
        <p:spPr>
          <a:xfrm>
            <a:off x="5670916" y="3486150"/>
            <a:ext cx="889660" cy="3810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050" dirty="0" err="1"/>
              <a:t>PmTrack</a:t>
            </a:r>
            <a:endParaRPr lang="en-US" sz="2000" dirty="0"/>
          </a:p>
        </p:txBody>
      </p:sp>
      <p:cxnSp>
        <p:nvCxnSpPr>
          <p:cNvPr id="37" name="Straight Arrow Connector 36">
            <a:extLst>
              <a:ext uri="{FF2B5EF4-FFF2-40B4-BE49-F238E27FC236}">
                <a16:creationId xmlns:a16="http://schemas.microsoft.com/office/drawing/2014/main" id="{BA21F661-452D-FEFC-D087-8BC8F1285F04}"/>
              </a:ext>
            </a:extLst>
          </p:cNvPr>
          <p:cNvCxnSpPr>
            <a:stCxn id="17" idx="3"/>
            <a:endCxn id="16" idx="1"/>
          </p:cNvCxnSpPr>
          <p:nvPr/>
        </p:nvCxnSpPr>
        <p:spPr>
          <a:xfrm>
            <a:off x="1361066" y="3676650"/>
            <a:ext cx="152400"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41" name="Straight Arrow Connector 40">
            <a:extLst>
              <a:ext uri="{FF2B5EF4-FFF2-40B4-BE49-F238E27FC236}">
                <a16:creationId xmlns:a16="http://schemas.microsoft.com/office/drawing/2014/main" id="{8DFD1FD9-D16F-F98A-2460-D6F10190A8D3}"/>
              </a:ext>
            </a:extLst>
          </p:cNvPr>
          <p:cNvCxnSpPr>
            <a:stCxn id="13" idx="3"/>
            <a:endCxn id="33" idx="1"/>
          </p:cNvCxnSpPr>
          <p:nvPr/>
        </p:nvCxnSpPr>
        <p:spPr>
          <a:xfrm>
            <a:off x="5523911" y="3676650"/>
            <a:ext cx="147005"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42" name="Rectangle: Rounded Corners 41">
            <a:extLst>
              <a:ext uri="{FF2B5EF4-FFF2-40B4-BE49-F238E27FC236}">
                <a16:creationId xmlns:a16="http://schemas.microsoft.com/office/drawing/2014/main" id="{1039DAF0-318E-BDAC-FCD4-E12149DB00A1}"/>
              </a:ext>
            </a:extLst>
          </p:cNvPr>
          <p:cNvSpPr/>
          <p:nvPr/>
        </p:nvSpPr>
        <p:spPr>
          <a:xfrm>
            <a:off x="6717533" y="3490027"/>
            <a:ext cx="1024059" cy="3810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000" dirty="0" err="1"/>
              <a:t>PointTreeRes</a:t>
            </a:r>
            <a:endParaRPr lang="en-US" sz="1800" dirty="0"/>
          </a:p>
        </p:txBody>
      </p:sp>
      <p:cxnSp>
        <p:nvCxnSpPr>
          <p:cNvPr id="44" name="Straight Arrow Connector 43">
            <a:extLst>
              <a:ext uri="{FF2B5EF4-FFF2-40B4-BE49-F238E27FC236}">
                <a16:creationId xmlns:a16="http://schemas.microsoft.com/office/drawing/2014/main" id="{3467BA44-DD17-4AA5-AC18-17959A172BA7}"/>
              </a:ext>
            </a:extLst>
          </p:cNvPr>
          <p:cNvCxnSpPr>
            <a:cxnSpLocks/>
            <a:stCxn id="33" idx="3"/>
            <a:endCxn id="42" idx="1"/>
          </p:cNvCxnSpPr>
          <p:nvPr/>
        </p:nvCxnSpPr>
        <p:spPr>
          <a:xfrm>
            <a:off x="6560576" y="3676650"/>
            <a:ext cx="156957" cy="3877"/>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10" name="Rectangle: Rounded Corners 9">
            <a:extLst>
              <a:ext uri="{FF2B5EF4-FFF2-40B4-BE49-F238E27FC236}">
                <a16:creationId xmlns:a16="http://schemas.microsoft.com/office/drawing/2014/main" id="{63BA441A-371D-5590-81E4-2AA5A10EA6AF}"/>
              </a:ext>
            </a:extLst>
          </p:cNvPr>
          <p:cNvSpPr/>
          <p:nvPr/>
        </p:nvSpPr>
        <p:spPr>
          <a:xfrm>
            <a:off x="2321815" y="1066287"/>
            <a:ext cx="1347850" cy="1028701"/>
          </a:xfrm>
          <a:prstGeom prst="roundRect">
            <a:avLst/>
          </a:prstGeom>
          <a:gradFill>
            <a:gsLst>
              <a:gs pos="0">
                <a:schemeClr val="accent3">
                  <a:lumMod val="20000"/>
                  <a:lumOff val="80000"/>
                </a:schemeClr>
              </a:gs>
              <a:gs pos="35000">
                <a:schemeClr val="accent3">
                  <a:lumMod val="20000"/>
                  <a:lumOff val="80000"/>
                </a:schemeClr>
              </a:gs>
              <a:gs pos="100000">
                <a:schemeClr val="accent3">
                  <a:lumMod val="20000"/>
                  <a:lumOff val="80000"/>
                </a:schemeClr>
              </a:gs>
            </a:gsLst>
          </a:gradFill>
          <a:ln>
            <a:solidFill>
              <a:schemeClr val="accent6">
                <a:shade val="95000"/>
                <a:satMod val="105000"/>
                <a:alpha val="97000"/>
              </a:schemeClr>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050" dirty="0"/>
              <a:t>Radiological </a:t>
            </a:r>
            <a:r>
              <a:rPr lang="en-US" sz="1050" dirty="0" err="1"/>
              <a:t>Bkg</a:t>
            </a:r>
            <a:r>
              <a:rPr lang="en-US" sz="1050" dirty="0"/>
              <a:t> rejection with </a:t>
            </a:r>
            <a:r>
              <a:rPr lang="en-US" sz="1050" b="1" dirty="0"/>
              <a:t>2DCNN</a:t>
            </a:r>
            <a:endParaRPr lang="en-US" sz="2000" b="1" dirty="0"/>
          </a:p>
        </p:txBody>
      </p:sp>
      <p:sp>
        <p:nvSpPr>
          <p:cNvPr id="11" name="Rectangle: Rounded Corners 10">
            <a:extLst>
              <a:ext uri="{FF2B5EF4-FFF2-40B4-BE49-F238E27FC236}">
                <a16:creationId xmlns:a16="http://schemas.microsoft.com/office/drawing/2014/main" id="{E3A58F2A-0AC4-5968-F48A-D11B41754979}"/>
              </a:ext>
            </a:extLst>
          </p:cNvPr>
          <p:cNvSpPr/>
          <p:nvPr/>
        </p:nvSpPr>
        <p:spPr>
          <a:xfrm>
            <a:off x="4366541" y="1066286"/>
            <a:ext cx="1347850" cy="1028701"/>
          </a:xfrm>
          <a:prstGeom prst="roundRect">
            <a:avLst/>
          </a:prstGeom>
          <a:gradFill>
            <a:gsLst>
              <a:gs pos="0">
                <a:schemeClr val="accent3">
                  <a:lumMod val="20000"/>
                  <a:lumOff val="80000"/>
                </a:schemeClr>
              </a:gs>
              <a:gs pos="35000">
                <a:schemeClr val="accent3">
                  <a:lumMod val="20000"/>
                  <a:lumOff val="80000"/>
                </a:schemeClr>
              </a:gs>
              <a:gs pos="100000">
                <a:schemeClr val="accent3">
                  <a:lumMod val="20000"/>
                  <a:lumOff val="80000"/>
                </a:schemeClr>
              </a:gs>
            </a:gsLst>
          </a:gradFill>
          <a:ln>
            <a:solidFill>
              <a:schemeClr val="accent6">
                <a:shade val="95000"/>
                <a:satMod val="105000"/>
                <a:alpha val="97000"/>
              </a:schemeClr>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050" dirty="0"/>
              <a:t>Raw waveform ROI finding with </a:t>
            </a:r>
            <a:r>
              <a:rPr lang="en-US" sz="1050" b="1" dirty="0"/>
              <a:t>1DCNN</a:t>
            </a:r>
          </a:p>
        </p:txBody>
      </p:sp>
      <p:sp>
        <p:nvSpPr>
          <p:cNvPr id="12" name="Rectangle: Rounded Corners 11">
            <a:extLst>
              <a:ext uri="{FF2B5EF4-FFF2-40B4-BE49-F238E27FC236}">
                <a16:creationId xmlns:a16="http://schemas.microsoft.com/office/drawing/2014/main" id="{E85543B4-5DF2-4A44-8004-1495178C6B09}"/>
              </a:ext>
            </a:extLst>
          </p:cNvPr>
          <p:cNvSpPr/>
          <p:nvPr/>
        </p:nvSpPr>
        <p:spPr>
          <a:xfrm>
            <a:off x="6411267" y="1066287"/>
            <a:ext cx="1347850" cy="1028701"/>
          </a:xfrm>
          <a:prstGeom prst="roundRect">
            <a:avLst/>
          </a:prstGeom>
          <a:gradFill>
            <a:gsLst>
              <a:gs pos="0">
                <a:schemeClr val="accent3">
                  <a:lumMod val="20000"/>
                  <a:lumOff val="80000"/>
                </a:schemeClr>
              </a:gs>
              <a:gs pos="35000">
                <a:schemeClr val="accent3">
                  <a:lumMod val="20000"/>
                  <a:lumOff val="80000"/>
                </a:schemeClr>
              </a:gs>
              <a:gs pos="100000">
                <a:schemeClr val="accent3">
                  <a:lumMod val="20000"/>
                  <a:lumOff val="80000"/>
                </a:schemeClr>
              </a:gs>
            </a:gsLst>
          </a:gradFill>
          <a:ln>
            <a:solidFill>
              <a:schemeClr val="accent6">
                <a:shade val="95000"/>
                <a:satMod val="105000"/>
                <a:alpha val="97000"/>
              </a:schemeClr>
            </a:solidFill>
          </a:ln>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457200" rtl="0" eaLnBrk="1" fontAlgn="base" latinLnBrk="0" hangingPunct="1">
              <a:lnSpc>
                <a:spcPct val="100000"/>
              </a:lnSpc>
              <a:spcBef>
                <a:spcPct val="0"/>
              </a:spcBef>
              <a:spcAft>
                <a:spcPct val="0"/>
              </a:spcAft>
              <a:buClrTx/>
              <a:buSzTx/>
              <a:buFontTx/>
              <a:buNone/>
              <a:tabLst/>
              <a:defRPr/>
            </a:pPr>
            <a:r>
              <a:rPr lang="en-US" sz="1050" dirty="0">
                <a:solidFill>
                  <a:srgbClr val="003087"/>
                </a:solidFill>
                <a:latin typeface="Arial"/>
              </a:rPr>
              <a:t>Denoising raw waveforms in ROIs with</a:t>
            </a:r>
          </a:p>
          <a:p>
            <a:pPr marL="0" marR="0" lvl="0" indent="0" algn="ctr" defTabSz="457200" rtl="0" eaLnBrk="1" fontAlgn="base" latinLnBrk="0" hangingPunct="1">
              <a:lnSpc>
                <a:spcPct val="100000"/>
              </a:lnSpc>
              <a:spcBef>
                <a:spcPct val="0"/>
              </a:spcBef>
              <a:spcAft>
                <a:spcPct val="0"/>
              </a:spcAft>
              <a:buClrTx/>
              <a:buSzTx/>
              <a:buFontTx/>
              <a:buNone/>
              <a:tabLst/>
              <a:defRPr/>
            </a:pPr>
            <a:r>
              <a:rPr lang="en-US" sz="1050" b="1" dirty="0">
                <a:solidFill>
                  <a:srgbClr val="003087"/>
                </a:solidFill>
                <a:latin typeface="Arial"/>
              </a:rPr>
              <a:t>1D </a:t>
            </a:r>
            <a:r>
              <a:rPr lang="en-US" sz="1050" b="1" dirty="0" err="1">
                <a:solidFill>
                  <a:srgbClr val="003087"/>
                </a:solidFill>
                <a:latin typeface="Arial"/>
              </a:rPr>
              <a:t>AutoEncoder</a:t>
            </a:r>
            <a:endParaRPr kumimoji="0" lang="en-US" sz="1050" b="1" i="0" u="none" strike="noStrike" kern="1200" cap="none" spc="0" normalizeH="0" baseline="0" noProof="0" dirty="0">
              <a:ln>
                <a:noFill/>
              </a:ln>
              <a:solidFill>
                <a:srgbClr val="003087"/>
              </a:solidFill>
              <a:effectLst/>
              <a:uLnTx/>
              <a:uFillTx/>
              <a:latin typeface="Arial"/>
              <a:ea typeface="+mn-ea"/>
              <a:cs typeface="+mn-cs"/>
            </a:endParaRPr>
          </a:p>
        </p:txBody>
      </p:sp>
      <p:cxnSp>
        <p:nvCxnSpPr>
          <p:cNvPr id="19" name="Straight Arrow Connector 18">
            <a:extLst>
              <a:ext uri="{FF2B5EF4-FFF2-40B4-BE49-F238E27FC236}">
                <a16:creationId xmlns:a16="http://schemas.microsoft.com/office/drawing/2014/main" id="{4D4150BF-F6FE-1326-525A-49266968082E}"/>
              </a:ext>
            </a:extLst>
          </p:cNvPr>
          <p:cNvCxnSpPr>
            <a:stCxn id="10" idx="3"/>
            <a:endCxn id="11" idx="1"/>
          </p:cNvCxnSpPr>
          <p:nvPr/>
        </p:nvCxnSpPr>
        <p:spPr>
          <a:xfrm flipV="1">
            <a:off x="3669665" y="1580637"/>
            <a:ext cx="696876" cy="1"/>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23" name="Straight Arrow Connector 22">
            <a:extLst>
              <a:ext uri="{FF2B5EF4-FFF2-40B4-BE49-F238E27FC236}">
                <a16:creationId xmlns:a16="http://schemas.microsoft.com/office/drawing/2014/main" id="{C3D6456C-B40D-27A4-2B7A-E4C6CD0E61B9}"/>
              </a:ext>
            </a:extLst>
          </p:cNvPr>
          <p:cNvCxnSpPr>
            <a:stCxn id="11" idx="3"/>
            <a:endCxn id="12" idx="1"/>
          </p:cNvCxnSpPr>
          <p:nvPr/>
        </p:nvCxnSpPr>
        <p:spPr>
          <a:xfrm>
            <a:off x="5714391" y="1580637"/>
            <a:ext cx="696876" cy="1"/>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28" name="Connector: Elbow 27">
            <a:extLst>
              <a:ext uri="{FF2B5EF4-FFF2-40B4-BE49-F238E27FC236}">
                <a16:creationId xmlns:a16="http://schemas.microsoft.com/office/drawing/2014/main" id="{B0591CFA-EEE6-1A00-FE64-069E5FE3911A}"/>
              </a:ext>
            </a:extLst>
          </p:cNvPr>
          <p:cNvCxnSpPr>
            <a:stCxn id="12" idx="3"/>
            <a:endCxn id="17" idx="1"/>
          </p:cNvCxnSpPr>
          <p:nvPr/>
        </p:nvCxnSpPr>
        <p:spPr>
          <a:xfrm flipH="1">
            <a:off x="471406" y="1580638"/>
            <a:ext cx="7287711" cy="2096012"/>
          </a:xfrm>
          <a:prstGeom prst="bentConnector5">
            <a:avLst>
              <a:gd name="adj1" fmla="val -3137"/>
              <a:gd name="adj2" fmla="val 77934"/>
              <a:gd name="adj3" fmla="val 103137"/>
            </a:avLst>
          </a:prstGeom>
          <a:ln>
            <a:tailEnd type="triangle"/>
          </a:ln>
        </p:spPr>
        <p:style>
          <a:lnRef idx="1">
            <a:schemeClr val="accent6"/>
          </a:lnRef>
          <a:fillRef idx="0">
            <a:schemeClr val="accent6"/>
          </a:fillRef>
          <a:effectRef idx="0">
            <a:schemeClr val="accent6"/>
          </a:effectRef>
          <a:fontRef idx="minor">
            <a:schemeClr val="tx1"/>
          </a:fontRef>
        </p:style>
      </p:cxnSp>
      <p:pic>
        <p:nvPicPr>
          <p:cNvPr id="30" name="Picture 29">
            <a:extLst>
              <a:ext uri="{FF2B5EF4-FFF2-40B4-BE49-F238E27FC236}">
                <a16:creationId xmlns:a16="http://schemas.microsoft.com/office/drawing/2014/main" id="{61A55F59-72D8-30C6-43EC-18E04609D027}"/>
              </a:ext>
            </a:extLst>
          </p:cNvPr>
          <p:cNvPicPr>
            <a:picLocks noChangeAspect="1"/>
          </p:cNvPicPr>
          <p:nvPr/>
        </p:nvPicPr>
        <p:blipFill rotWithShape="1">
          <a:blip r:embed="rId2"/>
          <a:srcRect l="49464"/>
          <a:stretch/>
        </p:blipFill>
        <p:spPr>
          <a:xfrm>
            <a:off x="657747" y="742950"/>
            <a:ext cx="894358" cy="1664938"/>
          </a:xfrm>
          <a:prstGeom prst="rect">
            <a:avLst/>
          </a:prstGeom>
        </p:spPr>
      </p:pic>
      <p:sp>
        <p:nvSpPr>
          <p:cNvPr id="31" name="Arrow: Right 30">
            <a:extLst>
              <a:ext uri="{FF2B5EF4-FFF2-40B4-BE49-F238E27FC236}">
                <a16:creationId xmlns:a16="http://schemas.microsoft.com/office/drawing/2014/main" id="{247080BC-4381-A5E5-A53D-58B72693D2F5}"/>
              </a:ext>
            </a:extLst>
          </p:cNvPr>
          <p:cNvSpPr/>
          <p:nvPr/>
        </p:nvSpPr>
        <p:spPr>
          <a:xfrm>
            <a:off x="1688769" y="1426298"/>
            <a:ext cx="496381" cy="308677"/>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32" name="TextBox 31">
            <a:extLst>
              <a:ext uri="{FF2B5EF4-FFF2-40B4-BE49-F238E27FC236}">
                <a16:creationId xmlns:a16="http://schemas.microsoft.com/office/drawing/2014/main" id="{F230212F-2DBE-D1FD-0708-5D65FD46A75C}"/>
              </a:ext>
            </a:extLst>
          </p:cNvPr>
          <p:cNvSpPr txBox="1"/>
          <p:nvPr/>
        </p:nvSpPr>
        <p:spPr>
          <a:xfrm>
            <a:off x="551197" y="2369932"/>
            <a:ext cx="1064715" cy="430887"/>
          </a:xfrm>
          <a:prstGeom prst="rect">
            <a:avLst/>
          </a:prstGeom>
          <a:noFill/>
        </p:spPr>
        <p:txBody>
          <a:bodyPr wrap="none" rtlCol="0">
            <a:spAutoFit/>
          </a:bodyPr>
          <a:lstStyle/>
          <a:p>
            <a:pPr algn="ctr"/>
            <a:r>
              <a:rPr lang="en-US" sz="1100" dirty="0"/>
              <a:t>Raw wire plane</a:t>
            </a:r>
          </a:p>
          <a:p>
            <a:pPr algn="ctr"/>
            <a:r>
              <a:rPr lang="en-US" sz="1100" dirty="0"/>
              <a:t>data</a:t>
            </a:r>
          </a:p>
        </p:txBody>
      </p:sp>
      <p:sp>
        <p:nvSpPr>
          <p:cNvPr id="35" name="TextBox 34">
            <a:extLst>
              <a:ext uri="{FF2B5EF4-FFF2-40B4-BE49-F238E27FC236}">
                <a16:creationId xmlns:a16="http://schemas.microsoft.com/office/drawing/2014/main" id="{F63A50DB-2DC3-7E88-05FA-4829F9617EFD}"/>
              </a:ext>
            </a:extLst>
          </p:cNvPr>
          <p:cNvSpPr txBox="1"/>
          <p:nvPr/>
        </p:nvSpPr>
        <p:spPr>
          <a:xfrm>
            <a:off x="3244380" y="572960"/>
            <a:ext cx="3159904" cy="369332"/>
          </a:xfrm>
          <a:prstGeom prst="rect">
            <a:avLst/>
          </a:prstGeom>
          <a:noFill/>
        </p:spPr>
        <p:txBody>
          <a:bodyPr wrap="none" rtlCol="0">
            <a:spAutoFit/>
          </a:bodyPr>
          <a:lstStyle/>
          <a:p>
            <a:r>
              <a:rPr lang="en-US" sz="1800" u="sng" dirty="0"/>
              <a:t>ML-based </a:t>
            </a:r>
            <a:r>
              <a:rPr lang="en-US" sz="1800" i="1" u="sng" dirty="0"/>
              <a:t>in situ </a:t>
            </a:r>
            <a:r>
              <a:rPr lang="en-US" sz="1800" u="sng" dirty="0"/>
              <a:t>data reduction</a:t>
            </a:r>
          </a:p>
        </p:txBody>
      </p:sp>
      <p:cxnSp>
        <p:nvCxnSpPr>
          <p:cNvPr id="39" name="Straight Connector 38">
            <a:extLst>
              <a:ext uri="{FF2B5EF4-FFF2-40B4-BE49-F238E27FC236}">
                <a16:creationId xmlns:a16="http://schemas.microsoft.com/office/drawing/2014/main" id="{71BF4FB8-595D-4F71-795A-D53C2E09AAA8}"/>
              </a:ext>
            </a:extLst>
          </p:cNvPr>
          <p:cNvCxnSpPr/>
          <p:nvPr/>
        </p:nvCxnSpPr>
        <p:spPr>
          <a:xfrm>
            <a:off x="257168" y="2952750"/>
            <a:ext cx="8658232" cy="0"/>
          </a:xfrm>
          <a:prstGeom prst="line">
            <a:avLst/>
          </a:prstGeom>
          <a:ln>
            <a:solidFill>
              <a:srgbClr val="FF0000"/>
            </a:solidFill>
            <a:prstDash val="dash"/>
          </a:ln>
        </p:spPr>
        <p:style>
          <a:lnRef idx="2">
            <a:schemeClr val="dk1"/>
          </a:lnRef>
          <a:fillRef idx="0">
            <a:schemeClr val="dk1"/>
          </a:fillRef>
          <a:effectRef idx="1">
            <a:schemeClr val="dk1"/>
          </a:effectRef>
          <a:fontRef idx="minor">
            <a:schemeClr val="tx1"/>
          </a:fontRef>
        </p:style>
      </p:cxnSp>
      <p:sp>
        <p:nvSpPr>
          <p:cNvPr id="40" name="TextBox 39">
            <a:extLst>
              <a:ext uri="{FF2B5EF4-FFF2-40B4-BE49-F238E27FC236}">
                <a16:creationId xmlns:a16="http://schemas.microsoft.com/office/drawing/2014/main" id="{EC6A71ED-6F32-54AD-AFF7-CECCDE003EA9}"/>
              </a:ext>
            </a:extLst>
          </p:cNvPr>
          <p:cNvSpPr txBox="1"/>
          <p:nvPr/>
        </p:nvSpPr>
        <p:spPr>
          <a:xfrm>
            <a:off x="2020801" y="3943350"/>
            <a:ext cx="4932889" cy="369332"/>
          </a:xfrm>
          <a:prstGeom prst="rect">
            <a:avLst/>
          </a:prstGeom>
          <a:noFill/>
        </p:spPr>
        <p:txBody>
          <a:bodyPr wrap="none" rtlCol="0">
            <a:spAutoFit/>
          </a:bodyPr>
          <a:lstStyle/>
          <a:p>
            <a:r>
              <a:rPr lang="en-US" sz="1800" dirty="0"/>
              <a:t>“</a:t>
            </a:r>
            <a:r>
              <a:rPr lang="en-US" sz="1800" u="sng" dirty="0"/>
              <a:t>Offline-like” reconstruction and pointing analysis</a:t>
            </a:r>
            <a:endParaRPr lang="en-US" sz="1800" dirty="0"/>
          </a:p>
        </p:txBody>
      </p:sp>
      <p:sp>
        <p:nvSpPr>
          <p:cNvPr id="43" name="TextBox 42">
            <a:extLst>
              <a:ext uri="{FF2B5EF4-FFF2-40B4-BE49-F238E27FC236}">
                <a16:creationId xmlns:a16="http://schemas.microsoft.com/office/drawing/2014/main" id="{79BFBBE2-DB83-0CE8-216E-690E54CC620F}"/>
              </a:ext>
            </a:extLst>
          </p:cNvPr>
          <p:cNvSpPr txBox="1"/>
          <p:nvPr/>
        </p:nvSpPr>
        <p:spPr>
          <a:xfrm>
            <a:off x="3825133" y="2701001"/>
            <a:ext cx="784830" cy="307777"/>
          </a:xfrm>
          <a:prstGeom prst="rect">
            <a:avLst/>
          </a:prstGeom>
          <a:noFill/>
        </p:spPr>
        <p:txBody>
          <a:bodyPr wrap="none" rtlCol="0">
            <a:spAutoFit/>
          </a:bodyPr>
          <a:lstStyle/>
          <a:p>
            <a:r>
              <a:rPr lang="en-US" sz="1400" i="1" dirty="0">
                <a:solidFill>
                  <a:srgbClr val="FF0000"/>
                </a:solidFill>
              </a:rPr>
              <a:t>network</a:t>
            </a:r>
          </a:p>
        </p:txBody>
      </p:sp>
      <p:sp>
        <p:nvSpPr>
          <p:cNvPr id="45" name="Rectangle: Rounded Corners 44">
            <a:extLst>
              <a:ext uri="{FF2B5EF4-FFF2-40B4-BE49-F238E27FC236}">
                <a16:creationId xmlns:a16="http://schemas.microsoft.com/office/drawing/2014/main" id="{49B3D309-7FF0-7DAE-DECE-5EB4AB8D42C7}"/>
              </a:ext>
            </a:extLst>
          </p:cNvPr>
          <p:cNvSpPr/>
          <p:nvPr/>
        </p:nvSpPr>
        <p:spPr>
          <a:xfrm>
            <a:off x="7887855" y="3490027"/>
            <a:ext cx="1024059" cy="3810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000" dirty="0"/>
              <a:t>Likelihood fit</a:t>
            </a:r>
          </a:p>
          <a:p>
            <a:pPr algn="ctr"/>
            <a:r>
              <a:rPr lang="en-US" sz="1000" dirty="0"/>
              <a:t>for direction</a:t>
            </a:r>
            <a:endParaRPr lang="en-US" sz="1800" dirty="0"/>
          </a:p>
        </p:txBody>
      </p:sp>
      <p:cxnSp>
        <p:nvCxnSpPr>
          <p:cNvPr id="48" name="Straight Arrow Connector 47">
            <a:extLst>
              <a:ext uri="{FF2B5EF4-FFF2-40B4-BE49-F238E27FC236}">
                <a16:creationId xmlns:a16="http://schemas.microsoft.com/office/drawing/2014/main" id="{93BD0073-DC7A-E5FA-7423-CA835ADED99A}"/>
              </a:ext>
            </a:extLst>
          </p:cNvPr>
          <p:cNvCxnSpPr>
            <a:stCxn id="42" idx="3"/>
            <a:endCxn id="45" idx="1"/>
          </p:cNvCxnSpPr>
          <p:nvPr/>
        </p:nvCxnSpPr>
        <p:spPr>
          <a:xfrm>
            <a:off x="7741592" y="3680527"/>
            <a:ext cx="146263"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26433872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Background pattern&#10;&#10;Description automatically generated">
            <a:extLst>
              <a:ext uri="{FF2B5EF4-FFF2-40B4-BE49-F238E27FC236}">
                <a16:creationId xmlns:a16="http://schemas.microsoft.com/office/drawing/2014/main" id="{E8451DFF-72D2-C5C5-FA05-7B0B686F6CD9}"/>
              </a:ext>
            </a:extLst>
          </p:cNvPr>
          <p:cNvPicPr>
            <a:picLocks noChangeAspect="1"/>
          </p:cNvPicPr>
          <p:nvPr/>
        </p:nvPicPr>
        <p:blipFill>
          <a:blip r:embed="rId2"/>
          <a:stretch>
            <a:fillRect/>
          </a:stretch>
        </p:blipFill>
        <p:spPr>
          <a:xfrm>
            <a:off x="1219200" y="1322328"/>
            <a:ext cx="6869150" cy="2743227"/>
          </a:xfrm>
          <a:prstGeom prst="rect">
            <a:avLst/>
          </a:prstGeom>
        </p:spPr>
      </p:pic>
      <p:sp>
        <p:nvSpPr>
          <p:cNvPr id="15" name="Rectangle 14">
            <a:extLst>
              <a:ext uri="{FF2B5EF4-FFF2-40B4-BE49-F238E27FC236}">
                <a16:creationId xmlns:a16="http://schemas.microsoft.com/office/drawing/2014/main" id="{C557BD27-B60E-3260-EB5E-623A30AC4C06}"/>
              </a:ext>
            </a:extLst>
          </p:cNvPr>
          <p:cNvSpPr/>
          <p:nvPr/>
        </p:nvSpPr>
        <p:spPr>
          <a:xfrm>
            <a:off x="4116291" y="1352383"/>
            <a:ext cx="625355" cy="2362200"/>
          </a:xfrm>
          <a:prstGeom prst="rect">
            <a:avLst/>
          </a:prstGeom>
          <a:noFill/>
          <a:ln w="31750">
            <a:solidFill>
              <a:schemeClr val="accent5">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6F79B11E-2C24-E1E5-A35B-8F048F0AA9E2}"/>
              </a:ext>
            </a:extLst>
          </p:cNvPr>
          <p:cNvSpPr>
            <a:spLocks noGrp="1"/>
          </p:cNvSpPr>
          <p:nvPr>
            <p:ph type="title"/>
          </p:nvPr>
        </p:nvSpPr>
        <p:spPr/>
        <p:txBody>
          <a:bodyPr/>
          <a:lstStyle/>
          <a:p>
            <a:r>
              <a:rPr lang="en-US" dirty="0"/>
              <a:t>Radiological background rejection with 2D-CNN</a:t>
            </a:r>
          </a:p>
        </p:txBody>
      </p:sp>
      <p:sp>
        <p:nvSpPr>
          <p:cNvPr id="4" name="Date Placeholder 3">
            <a:extLst>
              <a:ext uri="{FF2B5EF4-FFF2-40B4-BE49-F238E27FC236}">
                <a16:creationId xmlns:a16="http://schemas.microsoft.com/office/drawing/2014/main" id="{218D1953-DD72-BE06-103C-DCFF07D53F21}"/>
              </a:ext>
            </a:extLst>
          </p:cNvPr>
          <p:cNvSpPr>
            <a:spLocks noGrp="1"/>
          </p:cNvSpPr>
          <p:nvPr>
            <p:ph type="dt" sz="half" idx="2"/>
          </p:nvPr>
        </p:nvSpPr>
        <p:spPr/>
        <p:txBody>
          <a:bodyPr/>
          <a:lstStyle/>
          <a:p>
            <a:pPr>
              <a:defRPr/>
            </a:pPr>
            <a:fld id="{57ADAB69-348E-2C41-AF41-E98D046040A4}" type="datetime1">
              <a:rPr lang="en-US" smtClean="0"/>
              <a:pPr>
                <a:defRPr/>
              </a:pPr>
              <a:t>4/23/2024</a:t>
            </a:fld>
            <a:endParaRPr lang="en-US" dirty="0"/>
          </a:p>
        </p:txBody>
      </p:sp>
      <p:sp>
        <p:nvSpPr>
          <p:cNvPr id="5" name="Footer Placeholder 4">
            <a:extLst>
              <a:ext uri="{FF2B5EF4-FFF2-40B4-BE49-F238E27FC236}">
                <a16:creationId xmlns:a16="http://schemas.microsoft.com/office/drawing/2014/main" id="{E4C40266-67F6-DCE9-D31A-9008E4E65E4A}"/>
              </a:ext>
            </a:extLst>
          </p:cNvPr>
          <p:cNvSpPr>
            <a:spLocks noGrp="1"/>
          </p:cNvSpPr>
          <p:nvPr>
            <p:ph type="ftr" sz="quarter" idx="3"/>
          </p:nvPr>
        </p:nvSpPr>
        <p:spPr/>
        <p:txBody>
          <a:bodyPr/>
          <a:lstStyle/>
          <a:p>
            <a:pPr>
              <a:defRPr/>
            </a:pPr>
            <a:r>
              <a:rPr lang="en-US"/>
              <a:t>Michael Wang | Intermediate level SN pointing trigger for DUNE</a:t>
            </a:r>
            <a:endParaRPr lang="en-US" b="1" dirty="0"/>
          </a:p>
        </p:txBody>
      </p:sp>
      <p:sp>
        <p:nvSpPr>
          <p:cNvPr id="6" name="Slide Number Placeholder 5">
            <a:extLst>
              <a:ext uri="{FF2B5EF4-FFF2-40B4-BE49-F238E27FC236}">
                <a16:creationId xmlns:a16="http://schemas.microsoft.com/office/drawing/2014/main" id="{7B93EC07-086D-1D4F-ABD7-5C77C1D2791F}"/>
              </a:ext>
            </a:extLst>
          </p:cNvPr>
          <p:cNvSpPr>
            <a:spLocks noGrp="1"/>
          </p:cNvSpPr>
          <p:nvPr>
            <p:ph type="sldNum" sz="quarter" idx="4"/>
          </p:nvPr>
        </p:nvSpPr>
        <p:spPr/>
        <p:txBody>
          <a:bodyPr/>
          <a:lstStyle/>
          <a:p>
            <a:pPr>
              <a:defRPr/>
            </a:pPr>
            <a:fld id="{148C009B-CB69-E04A-B9B3-34B26D69E9CF}" type="slidenum">
              <a:rPr lang="en-US" smtClean="0"/>
              <a:pPr>
                <a:defRPr/>
              </a:pPr>
              <a:t>15</a:t>
            </a:fld>
            <a:endParaRPr lang="en-US" dirty="0"/>
          </a:p>
        </p:txBody>
      </p:sp>
      <p:sp>
        <p:nvSpPr>
          <p:cNvPr id="9" name="Rectangle 8">
            <a:extLst>
              <a:ext uri="{FF2B5EF4-FFF2-40B4-BE49-F238E27FC236}">
                <a16:creationId xmlns:a16="http://schemas.microsoft.com/office/drawing/2014/main" id="{E39AD94E-2687-42CC-4C42-F7D4401A5DF0}"/>
              </a:ext>
            </a:extLst>
          </p:cNvPr>
          <p:cNvSpPr/>
          <p:nvPr/>
        </p:nvSpPr>
        <p:spPr>
          <a:xfrm>
            <a:off x="4118500" y="1352383"/>
            <a:ext cx="625355" cy="2362200"/>
          </a:xfrm>
          <a:prstGeom prst="rect">
            <a:avLst/>
          </a:prstGeom>
          <a:noFill/>
          <a:ln w="3175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ADB7C20-4F52-EB67-6F88-01A46EED80E2}"/>
              </a:ext>
            </a:extLst>
          </p:cNvPr>
          <p:cNvSpPr/>
          <p:nvPr/>
        </p:nvSpPr>
        <p:spPr>
          <a:xfrm>
            <a:off x="1786156" y="1352383"/>
            <a:ext cx="625355" cy="2362200"/>
          </a:xfrm>
          <a:prstGeom prst="rect">
            <a:avLst/>
          </a:prstGeom>
          <a:noFill/>
          <a:ln w="31750">
            <a:solidFill>
              <a:schemeClr val="accent5">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0B30C37-4D64-8DF5-A758-FA442F1FE6E1}"/>
              </a:ext>
            </a:extLst>
          </p:cNvPr>
          <p:cNvSpPr/>
          <p:nvPr/>
        </p:nvSpPr>
        <p:spPr>
          <a:xfrm>
            <a:off x="2251233" y="1352383"/>
            <a:ext cx="625355" cy="2362200"/>
          </a:xfrm>
          <a:prstGeom prst="rect">
            <a:avLst/>
          </a:prstGeom>
          <a:noFill/>
          <a:ln w="31750">
            <a:solidFill>
              <a:schemeClr val="accent5">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D957774-D456-D892-419A-62ABDE41D898}"/>
              </a:ext>
            </a:extLst>
          </p:cNvPr>
          <p:cNvSpPr/>
          <p:nvPr/>
        </p:nvSpPr>
        <p:spPr>
          <a:xfrm>
            <a:off x="2716310" y="1352383"/>
            <a:ext cx="625355" cy="2362200"/>
          </a:xfrm>
          <a:prstGeom prst="rect">
            <a:avLst/>
          </a:prstGeom>
          <a:noFill/>
          <a:ln w="31750">
            <a:solidFill>
              <a:schemeClr val="accent5">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0A6DA12-3EAC-D9D5-F800-705F0C14FB2B}"/>
              </a:ext>
            </a:extLst>
          </p:cNvPr>
          <p:cNvSpPr/>
          <p:nvPr/>
        </p:nvSpPr>
        <p:spPr>
          <a:xfrm>
            <a:off x="3181387" y="1352383"/>
            <a:ext cx="625355" cy="2362200"/>
          </a:xfrm>
          <a:prstGeom prst="rect">
            <a:avLst/>
          </a:prstGeom>
          <a:noFill/>
          <a:ln w="31750">
            <a:solidFill>
              <a:schemeClr val="accent5">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8642D32B-09B9-825A-9F85-424BF1363A8A}"/>
              </a:ext>
            </a:extLst>
          </p:cNvPr>
          <p:cNvSpPr/>
          <p:nvPr/>
        </p:nvSpPr>
        <p:spPr>
          <a:xfrm>
            <a:off x="3651214" y="1352383"/>
            <a:ext cx="625355" cy="2362200"/>
          </a:xfrm>
          <a:prstGeom prst="rect">
            <a:avLst/>
          </a:prstGeom>
          <a:noFill/>
          <a:ln w="31750">
            <a:solidFill>
              <a:schemeClr val="accent5">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9189A6AF-B154-8BF6-FC18-3A3678556DCB}"/>
              </a:ext>
            </a:extLst>
          </p:cNvPr>
          <p:cNvSpPr/>
          <p:nvPr/>
        </p:nvSpPr>
        <p:spPr>
          <a:xfrm>
            <a:off x="4586143" y="1352383"/>
            <a:ext cx="625355" cy="2362200"/>
          </a:xfrm>
          <a:prstGeom prst="rect">
            <a:avLst/>
          </a:prstGeom>
          <a:noFill/>
          <a:ln w="31750">
            <a:solidFill>
              <a:schemeClr val="accent5">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38DE9E0-198E-728C-93AA-FF87F4B536F0}"/>
              </a:ext>
            </a:extLst>
          </p:cNvPr>
          <p:cNvSpPr/>
          <p:nvPr/>
        </p:nvSpPr>
        <p:spPr>
          <a:xfrm>
            <a:off x="5051220" y="1352383"/>
            <a:ext cx="625355" cy="2362200"/>
          </a:xfrm>
          <a:prstGeom prst="rect">
            <a:avLst/>
          </a:prstGeom>
          <a:noFill/>
          <a:ln w="31750">
            <a:solidFill>
              <a:schemeClr val="accent5">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25714C00-6B6C-6C63-9433-640663E6D52E}"/>
              </a:ext>
            </a:extLst>
          </p:cNvPr>
          <p:cNvSpPr/>
          <p:nvPr/>
        </p:nvSpPr>
        <p:spPr>
          <a:xfrm>
            <a:off x="5516297" y="1352383"/>
            <a:ext cx="625355" cy="2362200"/>
          </a:xfrm>
          <a:prstGeom prst="rect">
            <a:avLst/>
          </a:prstGeom>
          <a:noFill/>
          <a:ln w="31750">
            <a:solidFill>
              <a:schemeClr val="accent5">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F9FDF6FD-C8FC-AABD-1236-17040366DB4F}"/>
              </a:ext>
            </a:extLst>
          </p:cNvPr>
          <p:cNvSpPr/>
          <p:nvPr/>
        </p:nvSpPr>
        <p:spPr>
          <a:xfrm>
            <a:off x="5981374" y="1352383"/>
            <a:ext cx="625355" cy="2362200"/>
          </a:xfrm>
          <a:prstGeom prst="rect">
            <a:avLst/>
          </a:prstGeom>
          <a:noFill/>
          <a:ln w="31750">
            <a:solidFill>
              <a:schemeClr val="accent5">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BFACD5E6-620F-EAA9-7DE2-00C785301D85}"/>
              </a:ext>
            </a:extLst>
          </p:cNvPr>
          <p:cNvSpPr/>
          <p:nvPr/>
        </p:nvSpPr>
        <p:spPr>
          <a:xfrm>
            <a:off x="6448099" y="1352383"/>
            <a:ext cx="625355" cy="2362200"/>
          </a:xfrm>
          <a:prstGeom prst="rect">
            <a:avLst/>
          </a:prstGeom>
          <a:noFill/>
          <a:ln w="31750">
            <a:solidFill>
              <a:schemeClr val="accent5">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D8E66D13-E371-416E-D498-5E7B94E6676F}"/>
              </a:ext>
            </a:extLst>
          </p:cNvPr>
          <p:cNvSpPr/>
          <p:nvPr/>
        </p:nvSpPr>
        <p:spPr>
          <a:xfrm>
            <a:off x="6911528" y="1352383"/>
            <a:ext cx="625355" cy="2362200"/>
          </a:xfrm>
          <a:prstGeom prst="rect">
            <a:avLst/>
          </a:prstGeom>
          <a:noFill/>
          <a:ln w="31750">
            <a:solidFill>
              <a:schemeClr val="accent5">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34113AA2-0651-CA91-7A27-27600A20D61A}"/>
              </a:ext>
            </a:extLst>
          </p:cNvPr>
          <p:cNvSpPr/>
          <p:nvPr/>
        </p:nvSpPr>
        <p:spPr>
          <a:xfrm>
            <a:off x="1313201" y="1352383"/>
            <a:ext cx="625355" cy="2362200"/>
          </a:xfrm>
          <a:prstGeom prst="rect">
            <a:avLst/>
          </a:prstGeom>
          <a:noFill/>
          <a:ln w="31750">
            <a:solidFill>
              <a:schemeClr val="accent5">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570FC543-7D27-0906-CCBF-44A477032ACF}"/>
              </a:ext>
            </a:extLst>
          </p:cNvPr>
          <p:cNvSpPr txBox="1"/>
          <p:nvPr/>
        </p:nvSpPr>
        <p:spPr>
          <a:xfrm rot="16200000">
            <a:off x="345176" y="2379594"/>
            <a:ext cx="1155316" cy="307777"/>
          </a:xfrm>
          <a:prstGeom prst="rect">
            <a:avLst/>
          </a:prstGeom>
          <a:noFill/>
        </p:spPr>
        <p:txBody>
          <a:bodyPr wrap="none" rtlCol="0">
            <a:spAutoFit/>
          </a:bodyPr>
          <a:lstStyle/>
          <a:p>
            <a:r>
              <a:rPr lang="en-US" sz="1400" dirty="0"/>
              <a:t>Wire number</a:t>
            </a:r>
          </a:p>
        </p:txBody>
      </p:sp>
      <p:sp>
        <p:nvSpPr>
          <p:cNvPr id="26" name="TextBox 25">
            <a:extLst>
              <a:ext uri="{FF2B5EF4-FFF2-40B4-BE49-F238E27FC236}">
                <a16:creationId xmlns:a16="http://schemas.microsoft.com/office/drawing/2014/main" id="{9629D425-45CE-C119-087A-C4B7CA39DC04}"/>
              </a:ext>
            </a:extLst>
          </p:cNvPr>
          <p:cNvSpPr txBox="1"/>
          <p:nvPr/>
        </p:nvSpPr>
        <p:spPr>
          <a:xfrm>
            <a:off x="4148646" y="4096500"/>
            <a:ext cx="846707" cy="307777"/>
          </a:xfrm>
          <a:prstGeom prst="rect">
            <a:avLst/>
          </a:prstGeom>
          <a:noFill/>
        </p:spPr>
        <p:txBody>
          <a:bodyPr wrap="none" rtlCol="0">
            <a:spAutoFit/>
          </a:bodyPr>
          <a:lstStyle/>
          <a:p>
            <a:r>
              <a:rPr lang="en-US" sz="1400" dirty="0"/>
              <a:t>Time tick</a:t>
            </a:r>
          </a:p>
        </p:txBody>
      </p:sp>
      <p:sp>
        <p:nvSpPr>
          <p:cNvPr id="7" name="TextBox 6">
            <a:extLst>
              <a:ext uri="{FF2B5EF4-FFF2-40B4-BE49-F238E27FC236}">
                <a16:creationId xmlns:a16="http://schemas.microsoft.com/office/drawing/2014/main" id="{8DF6465A-C933-4EB9-1E95-2DBA37F8483F}"/>
              </a:ext>
            </a:extLst>
          </p:cNvPr>
          <p:cNvSpPr txBox="1"/>
          <p:nvPr/>
        </p:nvSpPr>
        <p:spPr>
          <a:xfrm>
            <a:off x="7301726" y="3881050"/>
            <a:ext cx="1042273" cy="276999"/>
          </a:xfrm>
          <a:prstGeom prst="rect">
            <a:avLst/>
          </a:prstGeom>
          <a:noFill/>
        </p:spPr>
        <p:txBody>
          <a:bodyPr wrap="none" rtlCol="0">
            <a:spAutoFit/>
          </a:bodyPr>
          <a:lstStyle/>
          <a:p>
            <a:r>
              <a:rPr lang="en-US" sz="1200" dirty="0"/>
              <a:t>(512 ns / tick)</a:t>
            </a:r>
          </a:p>
        </p:txBody>
      </p:sp>
    </p:spTree>
    <p:extLst>
      <p:ext uri="{BB962C8B-B14F-4D97-AF65-F5344CB8AC3E}">
        <p14:creationId xmlns:p14="http://schemas.microsoft.com/office/powerpoint/2010/main" val="2508200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0" presetClass="exit" presetSubtype="0" fill="hold" grpId="1" nodeType="withEffect">
                                  <p:stCondLst>
                                    <p:cond delay="0"/>
                                  </p:stCondLst>
                                  <p:childTnLst>
                                    <p:animEffect transition="out" filter="fade">
                                      <p:cBhvr>
                                        <p:cTn id="12" dur="500"/>
                                        <p:tgtEl>
                                          <p:spTgt spid="22"/>
                                        </p:tgtEl>
                                      </p:cBhvr>
                                    </p:animEffect>
                                    <p:set>
                                      <p:cBhvr>
                                        <p:cTn id="13" dur="1" fill="hold">
                                          <p:stCondLst>
                                            <p:cond delay="499"/>
                                          </p:stCondLst>
                                        </p:cTn>
                                        <p:tgtEl>
                                          <p:spTgt spid="22"/>
                                        </p:tgtEl>
                                        <p:attrNameLst>
                                          <p:attrName>style.visibility</p:attrName>
                                        </p:attrNameLst>
                                      </p:cBhvr>
                                      <p:to>
                                        <p:strVal val="hidden"/>
                                      </p:to>
                                    </p:set>
                                  </p:childTnLst>
                                </p:cTn>
                              </p:par>
                            </p:childTnLst>
                          </p:cTn>
                        </p:par>
                        <p:par>
                          <p:cTn id="14" fill="hold">
                            <p:stCondLst>
                              <p:cond delay="500"/>
                            </p:stCondLst>
                            <p:childTnLst>
                              <p:par>
                                <p:cTn id="15" presetID="1" presetClass="entr" presetSubtype="0" fill="hold" grpId="0" nodeType="afterEffect">
                                  <p:stCondLst>
                                    <p:cond delay="500"/>
                                  </p:stCondLst>
                                  <p:childTnLst>
                                    <p:set>
                                      <p:cBhvr>
                                        <p:cTn id="16" dur="1" fill="hold">
                                          <p:stCondLst>
                                            <p:cond delay="0"/>
                                          </p:stCondLst>
                                        </p:cTn>
                                        <p:tgtEl>
                                          <p:spTgt spid="11"/>
                                        </p:tgtEl>
                                        <p:attrNameLst>
                                          <p:attrName>style.visibility</p:attrName>
                                        </p:attrNameLst>
                                      </p:cBhvr>
                                      <p:to>
                                        <p:strVal val="visible"/>
                                      </p:to>
                                    </p:set>
                                  </p:childTnLst>
                                </p:cTn>
                              </p:par>
                            </p:childTnLst>
                          </p:cTn>
                        </p:par>
                        <p:par>
                          <p:cTn id="17" fill="hold">
                            <p:stCondLst>
                              <p:cond delay="1000"/>
                            </p:stCondLst>
                            <p:childTnLst>
                              <p:par>
                                <p:cTn id="18" presetID="10" presetClass="exit" presetSubtype="0" fill="hold" grpId="1" nodeType="afterEffect">
                                  <p:stCondLst>
                                    <p:cond delay="0"/>
                                  </p:stCondLst>
                                  <p:childTnLst>
                                    <p:animEffect transition="out" filter="fade">
                                      <p:cBhvr>
                                        <p:cTn id="19" dur="500"/>
                                        <p:tgtEl>
                                          <p:spTgt spid="10"/>
                                        </p:tgtEl>
                                      </p:cBhvr>
                                    </p:animEffect>
                                    <p:set>
                                      <p:cBhvr>
                                        <p:cTn id="20" dur="1" fill="hold">
                                          <p:stCondLst>
                                            <p:cond delay="499"/>
                                          </p:stCondLst>
                                        </p:cTn>
                                        <p:tgtEl>
                                          <p:spTgt spid="10"/>
                                        </p:tgtEl>
                                        <p:attrNameLst>
                                          <p:attrName>style.visibility</p:attrName>
                                        </p:attrNameLst>
                                      </p:cBhvr>
                                      <p:to>
                                        <p:strVal val="hidden"/>
                                      </p:to>
                                    </p:set>
                                  </p:childTnLst>
                                </p:cTn>
                              </p:par>
                            </p:childTnLst>
                          </p:cTn>
                        </p:par>
                        <p:par>
                          <p:cTn id="21" fill="hold">
                            <p:stCondLst>
                              <p:cond delay="1500"/>
                            </p:stCondLst>
                            <p:childTnLst>
                              <p:par>
                                <p:cTn id="22" presetID="1" presetClass="entr" presetSubtype="0" fill="hold" grpId="0" nodeType="afterEffect">
                                  <p:stCondLst>
                                    <p:cond delay="500"/>
                                  </p:stCondLst>
                                  <p:childTnLst>
                                    <p:set>
                                      <p:cBhvr>
                                        <p:cTn id="23" dur="1" fill="hold">
                                          <p:stCondLst>
                                            <p:cond delay="0"/>
                                          </p:stCondLst>
                                        </p:cTn>
                                        <p:tgtEl>
                                          <p:spTgt spid="12"/>
                                        </p:tgtEl>
                                        <p:attrNameLst>
                                          <p:attrName>style.visibility</p:attrName>
                                        </p:attrNameLst>
                                      </p:cBhvr>
                                      <p:to>
                                        <p:strVal val="visible"/>
                                      </p:to>
                                    </p:set>
                                  </p:childTnLst>
                                </p:cTn>
                              </p:par>
                            </p:childTnLst>
                          </p:cTn>
                        </p:par>
                        <p:par>
                          <p:cTn id="24" fill="hold">
                            <p:stCondLst>
                              <p:cond delay="2000"/>
                            </p:stCondLst>
                            <p:childTnLst>
                              <p:par>
                                <p:cTn id="25" presetID="10" presetClass="exit" presetSubtype="0" fill="hold" grpId="1" nodeType="afterEffect">
                                  <p:stCondLst>
                                    <p:cond delay="0"/>
                                  </p:stCondLst>
                                  <p:childTnLst>
                                    <p:animEffect transition="out" filter="fade">
                                      <p:cBhvr>
                                        <p:cTn id="26" dur="500"/>
                                        <p:tgtEl>
                                          <p:spTgt spid="11"/>
                                        </p:tgtEl>
                                      </p:cBhvr>
                                    </p:animEffect>
                                    <p:set>
                                      <p:cBhvr>
                                        <p:cTn id="27" dur="1" fill="hold">
                                          <p:stCondLst>
                                            <p:cond delay="499"/>
                                          </p:stCondLst>
                                        </p:cTn>
                                        <p:tgtEl>
                                          <p:spTgt spid="11"/>
                                        </p:tgtEl>
                                        <p:attrNameLst>
                                          <p:attrName>style.visibility</p:attrName>
                                        </p:attrNameLst>
                                      </p:cBhvr>
                                      <p:to>
                                        <p:strVal val="hidden"/>
                                      </p:to>
                                    </p:set>
                                  </p:childTnLst>
                                </p:cTn>
                              </p:par>
                            </p:childTnLst>
                          </p:cTn>
                        </p:par>
                        <p:par>
                          <p:cTn id="28" fill="hold">
                            <p:stCondLst>
                              <p:cond delay="2500"/>
                            </p:stCondLst>
                            <p:childTnLst>
                              <p:par>
                                <p:cTn id="29" presetID="1" presetClass="entr" presetSubtype="0" fill="hold" grpId="0" nodeType="afterEffect">
                                  <p:stCondLst>
                                    <p:cond delay="500"/>
                                  </p:stCondLst>
                                  <p:childTnLst>
                                    <p:set>
                                      <p:cBhvr>
                                        <p:cTn id="30" dur="1" fill="hold">
                                          <p:stCondLst>
                                            <p:cond delay="0"/>
                                          </p:stCondLst>
                                        </p:cTn>
                                        <p:tgtEl>
                                          <p:spTgt spid="13"/>
                                        </p:tgtEl>
                                        <p:attrNameLst>
                                          <p:attrName>style.visibility</p:attrName>
                                        </p:attrNameLst>
                                      </p:cBhvr>
                                      <p:to>
                                        <p:strVal val="visible"/>
                                      </p:to>
                                    </p:set>
                                  </p:childTnLst>
                                </p:cTn>
                              </p:par>
                            </p:childTnLst>
                          </p:cTn>
                        </p:par>
                        <p:par>
                          <p:cTn id="31" fill="hold">
                            <p:stCondLst>
                              <p:cond delay="3000"/>
                            </p:stCondLst>
                            <p:childTnLst>
                              <p:par>
                                <p:cTn id="32" presetID="10" presetClass="exit" presetSubtype="0" fill="hold" grpId="1" nodeType="afterEffect">
                                  <p:stCondLst>
                                    <p:cond delay="0"/>
                                  </p:stCondLst>
                                  <p:childTnLst>
                                    <p:animEffect transition="out" filter="fade">
                                      <p:cBhvr>
                                        <p:cTn id="33" dur="500"/>
                                        <p:tgtEl>
                                          <p:spTgt spid="12"/>
                                        </p:tgtEl>
                                      </p:cBhvr>
                                    </p:animEffect>
                                    <p:set>
                                      <p:cBhvr>
                                        <p:cTn id="34" dur="1" fill="hold">
                                          <p:stCondLst>
                                            <p:cond delay="499"/>
                                          </p:stCondLst>
                                        </p:cTn>
                                        <p:tgtEl>
                                          <p:spTgt spid="12"/>
                                        </p:tgtEl>
                                        <p:attrNameLst>
                                          <p:attrName>style.visibility</p:attrName>
                                        </p:attrNameLst>
                                      </p:cBhvr>
                                      <p:to>
                                        <p:strVal val="hidden"/>
                                      </p:to>
                                    </p:set>
                                  </p:childTnLst>
                                </p:cTn>
                              </p:par>
                            </p:childTnLst>
                          </p:cTn>
                        </p:par>
                        <p:par>
                          <p:cTn id="35" fill="hold">
                            <p:stCondLst>
                              <p:cond delay="3500"/>
                            </p:stCondLst>
                            <p:childTnLst>
                              <p:par>
                                <p:cTn id="36" presetID="1" presetClass="entr" presetSubtype="0" fill="hold" grpId="0" nodeType="afterEffect">
                                  <p:stCondLst>
                                    <p:cond delay="500"/>
                                  </p:stCondLst>
                                  <p:childTnLst>
                                    <p:set>
                                      <p:cBhvr>
                                        <p:cTn id="37" dur="1" fill="hold">
                                          <p:stCondLst>
                                            <p:cond delay="0"/>
                                          </p:stCondLst>
                                        </p:cTn>
                                        <p:tgtEl>
                                          <p:spTgt spid="14"/>
                                        </p:tgtEl>
                                        <p:attrNameLst>
                                          <p:attrName>style.visibility</p:attrName>
                                        </p:attrNameLst>
                                      </p:cBhvr>
                                      <p:to>
                                        <p:strVal val="visible"/>
                                      </p:to>
                                    </p:set>
                                  </p:childTnLst>
                                </p:cTn>
                              </p:par>
                            </p:childTnLst>
                          </p:cTn>
                        </p:par>
                        <p:par>
                          <p:cTn id="38" fill="hold">
                            <p:stCondLst>
                              <p:cond delay="4000"/>
                            </p:stCondLst>
                            <p:childTnLst>
                              <p:par>
                                <p:cTn id="39" presetID="10" presetClass="exit" presetSubtype="0" fill="hold" grpId="1" nodeType="afterEffect">
                                  <p:stCondLst>
                                    <p:cond delay="0"/>
                                  </p:stCondLst>
                                  <p:childTnLst>
                                    <p:animEffect transition="out" filter="fade">
                                      <p:cBhvr>
                                        <p:cTn id="40" dur="500"/>
                                        <p:tgtEl>
                                          <p:spTgt spid="13"/>
                                        </p:tgtEl>
                                      </p:cBhvr>
                                    </p:animEffect>
                                    <p:set>
                                      <p:cBhvr>
                                        <p:cTn id="41" dur="1" fill="hold">
                                          <p:stCondLst>
                                            <p:cond delay="499"/>
                                          </p:stCondLst>
                                        </p:cTn>
                                        <p:tgtEl>
                                          <p:spTgt spid="13"/>
                                        </p:tgtEl>
                                        <p:attrNameLst>
                                          <p:attrName>style.visibility</p:attrName>
                                        </p:attrNameLst>
                                      </p:cBhvr>
                                      <p:to>
                                        <p:strVal val="hidden"/>
                                      </p:to>
                                    </p:set>
                                  </p:childTnLst>
                                </p:cTn>
                              </p:par>
                            </p:childTnLst>
                          </p:cTn>
                        </p:par>
                        <p:par>
                          <p:cTn id="42" fill="hold">
                            <p:stCondLst>
                              <p:cond delay="4500"/>
                            </p:stCondLst>
                            <p:childTnLst>
                              <p:par>
                                <p:cTn id="43" presetID="1" presetClass="entr" presetSubtype="0" fill="hold" grpId="0" nodeType="afterEffect">
                                  <p:stCondLst>
                                    <p:cond delay="500"/>
                                  </p:stCondLst>
                                  <p:childTnLst>
                                    <p:set>
                                      <p:cBhvr>
                                        <p:cTn id="44" dur="1" fill="hold">
                                          <p:stCondLst>
                                            <p:cond delay="0"/>
                                          </p:stCondLst>
                                        </p:cTn>
                                        <p:tgtEl>
                                          <p:spTgt spid="15"/>
                                        </p:tgtEl>
                                        <p:attrNameLst>
                                          <p:attrName>style.visibility</p:attrName>
                                        </p:attrNameLst>
                                      </p:cBhvr>
                                      <p:to>
                                        <p:strVal val="visible"/>
                                      </p:to>
                                    </p:set>
                                  </p:childTnLst>
                                </p:cTn>
                              </p:par>
                            </p:childTnLst>
                          </p:cTn>
                        </p:par>
                        <p:par>
                          <p:cTn id="45" fill="hold">
                            <p:stCondLst>
                              <p:cond delay="5000"/>
                            </p:stCondLst>
                            <p:childTnLst>
                              <p:par>
                                <p:cTn id="46" presetID="10" presetClass="exit" presetSubtype="0" fill="hold" grpId="1" nodeType="afterEffect">
                                  <p:stCondLst>
                                    <p:cond delay="0"/>
                                  </p:stCondLst>
                                  <p:childTnLst>
                                    <p:animEffect transition="out" filter="fade">
                                      <p:cBhvr>
                                        <p:cTn id="47" dur="500"/>
                                        <p:tgtEl>
                                          <p:spTgt spid="14"/>
                                        </p:tgtEl>
                                      </p:cBhvr>
                                    </p:animEffect>
                                    <p:set>
                                      <p:cBhvr>
                                        <p:cTn id="48" dur="1" fill="hold">
                                          <p:stCondLst>
                                            <p:cond delay="499"/>
                                          </p:stCondLst>
                                        </p:cTn>
                                        <p:tgtEl>
                                          <p:spTgt spid="14"/>
                                        </p:tgtEl>
                                        <p:attrNameLst>
                                          <p:attrName>style.visibility</p:attrName>
                                        </p:attrNameLst>
                                      </p:cBhvr>
                                      <p:to>
                                        <p:strVal val="hidden"/>
                                      </p:to>
                                    </p:set>
                                  </p:childTnLst>
                                </p:cTn>
                              </p:par>
                              <p:par>
                                <p:cTn id="49" presetID="10" presetClass="entr" presetSubtype="0" fill="hold" grpId="1" nodeType="withEffect">
                                  <p:stCondLst>
                                    <p:cond delay="400"/>
                                  </p:stCondLst>
                                  <p:childTnLst>
                                    <p:set>
                                      <p:cBhvr>
                                        <p:cTn id="50" dur="1" fill="hold">
                                          <p:stCondLst>
                                            <p:cond delay="0"/>
                                          </p:stCondLst>
                                        </p:cTn>
                                        <p:tgtEl>
                                          <p:spTgt spid="9"/>
                                        </p:tgtEl>
                                        <p:attrNameLst>
                                          <p:attrName>style.visibility</p:attrName>
                                        </p:attrNameLst>
                                      </p:cBhvr>
                                      <p:to>
                                        <p:strVal val="visible"/>
                                      </p:to>
                                    </p:set>
                                    <p:animEffect transition="in" filter="fade">
                                      <p:cBhvr>
                                        <p:cTn id="51" dur="500"/>
                                        <p:tgtEl>
                                          <p:spTgt spid="9"/>
                                        </p:tgtEl>
                                      </p:cBhvr>
                                    </p:animEffect>
                                  </p:childTnLst>
                                </p:cTn>
                              </p:par>
                              <p:par>
                                <p:cTn id="52" presetID="1" presetClass="emph" presetSubtype="2" fill="remove" grpId="0" nodeType="withEffect">
                                  <p:stCondLst>
                                    <p:cond delay="0"/>
                                  </p:stCondLst>
                                  <p:childTnLst>
                                    <p:animClr clrSpc="rgb" dir="cw">
                                      <p:cBhvr>
                                        <p:cTn id="53" dur="1000" fill="hold"/>
                                        <p:tgtEl>
                                          <p:spTgt spid="9"/>
                                        </p:tgtEl>
                                        <p:attrNameLst>
                                          <p:attrName>fillcolor</p:attrName>
                                        </p:attrNameLst>
                                      </p:cBhvr>
                                      <p:to>
                                        <a:schemeClr val="accent2"/>
                                      </p:to>
                                    </p:animClr>
                                    <p:set>
                                      <p:cBhvr>
                                        <p:cTn id="54" dur="1000" fill="hold"/>
                                        <p:tgtEl>
                                          <p:spTgt spid="9"/>
                                        </p:tgtEl>
                                        <p:attrNameLst>
                                          <p:attrName>fill.type</p:attrName>
                                        </p:attrNameLst>
                                      </p:cBhvr>
                                      <p:to>
                                        <p:strVal val="solid"/>
                                      </p:to>
                                    </p:set>
                                    <p:set>
                                      <p:cBhvr>
                                        <p:cTn id="55" dur="1000" fill="hold"/>
                                        <p:tgtEl>
                                          <p:spTgt spid="9"/>
                                        </p:tgtEl>
                                        <p:attrNameLst>
                                          <p:attrName>fill.on</p:attrName>
                                        </p:attrNameLst>
                                      </p:cBhvr>
                                      <p:to>
                                        <p:strVal val="true"/>
                                      </p:to>
                                    </p:set>
                                  </p:childTnLst>
                                </p:cTn>
                              </p:par>
                            </p:childTnLst>
                          </p:cTn>
                        </p:par>
                        <p:par>
                          <p:cTn id="56" fill="hold">
                            <p:stCondLst>
                              <p:cond delay="6000"/>
                            </p:stCondLst>
                            <p:childTnLst>
                              <p:par>
                                <p:cTn id="57" presetID="1" presetClass="entr" presetSubtype="0" fill="hold" grpId="0" nodeType="afterEffect">
                                  <p:stCondLst>
                                    <p:cond delay="500"/>
                                  </p:stCondLst>
                                  <p:childTnLst>
                                    <p:set>
                                      <p:cBhvr>
                                        <p:cTn id="58" dur="1" fill="hold">
                                          <p:stCondLst>
                                            <p:cond delay="0"/>
                                          </p:stCondLst>
                                        </p:cTn>
                                        <p:tgtEl>
                                          <p:spTgt spid="16"/>
                                        </p:tgtEl>
                                        <p:attrNameLst>
                                          <p:attrName>style.visibility</p:attrName>
                                        </p:attrNameLst>
                                      </p:cBhvr>
                                      <p:to>
                                        <p:strVal val="visible"/>
                                      </p:to>
                                    </p:set>
                                  </p:childTnLst>
                                </p:cTn>
                              </p:par>
                            </p:childTnLst>
                          </p:cTn>
                        </p:par>
                        <p:par>
                          <p:cTn id="59" fill="hold">
                            <p:stCondLst>
                              <p:cond delay="6500"/>
                            </p:stCondLst>
                            <p:childTnLst>
                              <p:par>
                                <p:cTn id="60" presetID="1" presetClass="entr" presetSubtype="0" fill="hold" grpId="0" nodeType="afterEffect">
                                  <p:stCondLst>
                                    <p:cond delay="1000"/>
                                  </p:stCondLst>
                                  <p:childTnLst>
                                    <p:set>
                                      <p:cBhvr>
                                        <p:cTn id="61" dur="1" fill="hold">
                                          <p:stCondLst>
                                            <p:cond delay="0"/>
                                          </p:stCondLst>
                                        </p:cTn>
                                        <p:tgtEl>
                                          <p:spTgt spid="17"/>
                                        </p:tgtEl>
                                        <p:attrNameLst>
                                          <p:attrName>style.visibility</p:attrName>
                                        </p:attrNameLst>
                                      </p:cBhvr>
                                      <p:to>
                                        <p:strVal val="visible"/>
                                      </p:to>
                                    </p:set>
                                  </p:childTnLst>
                                </p:cTn>
                              </p:par>
                            </p:childTnLst>
                          </p:cTn>
                        </p:par>
                        <p:par>
                          <p:cTn id="62" fill="hold">
                            <p:stCondLst>
                              <p:cond delay="7500"/>
                            </p:stCondLst>
                            <p:childTnLst>
                              <p:par>
                                <p:cTn id="63" presetID="10" presetClass="exit" presetSubtype="0" fill="hold" grpId="1" nodeType="afterEffect">
                                  <p:stCondLst>
                                    <p:cond delay="0"/>
                                  </p:stCondLst>
                                  <p:childTnLst>
                                    <p:animEffect transition="out" filter="fade">
                                      <p:cBhvr>
                                        <p:cTn id="64" dur="500"/>
                                        <p:tgtEl>
                                          <p:spTgt spid="16"/>
                                        </p:tgtEl>
                                      </p:cBhvr>
                                    </p:animEffect>
                                    <p:set>
                                      <p:cBhvr>
                                        <p:cTn id="65" dur="1" fill="hold">
                                          <p:stCondLst>
                                            <p:cond delay="499"/>
                                          </p:stCondLst>
                                        </p:cTn>
                                        <p:tgtEl>
                                          <p:spTgt spid="16"/>
                                        </p:tgtEl>
                                        <p:attrNameLst>
                                          <p:attrName>style.visibility</p:attrName>
                                        </p:attrNameLst>
                                      </p:cBhvr>
                                      <p:to>
                                        <p:strVal val="hidden"/>
                                      </p:to>
                                    </p:set>
                                  </p:childTnLst>
                                </p:cTn>
                              </p:par>
                            </p:childTnLst>
                          </p:cTn>
                        </p:par>
                        <p:par>
                          <p:cTn id="66" fill="hold">
                            <p:stCondLst>
                              <p:cond delay="8000"/>
                            </p:stCondLst>
                            <p:childTnLst>
                              <p:par>
                                <p:cTn id="67" presetID="1" presetClass="entr" presetSubtype="0" fill="hold" grpId="0" nodeType="afterEffect">
                                  <p:stCondLst>
                                    <p:cond delay="500"/>
                                  </p:stCondLst>
                                  <p:childTnLst>
                                    <p:set>
                                      <p:cBhvr>
                                        <p:cTn id="68" dur="1" fill="hold">
                                          <p:stCondLst>
                                            <p:cond delay="0"/>
                                          </p:stCondLst>
                                        </p:cTn>
                                        <p:tgtEl>
                                          <p:spTgt spid="18"/>
                                        </p:tgtEl>
                                        <p:attrNameLst>
                                          <p:attrName>style.visibility</p:attrName>
                                        </p:attrNameLst>
                                      </p:cBhvr>
                                      <p:to>
                                        <p:strVal val="visible"/>
                                      </p:to>
                                    </p:set>
                                  </p:childTnLst>
                                </p:cTn>
                              </p:par>
                            </p:childTnLst>
                          </p:cTn>
                        </p:par>
                        <p:par>
                          <p:cTn id="69" fill="hold">
                            <p:stCondLst>
                              <p:cond delay="8500"/>
                            </p:stCondLst>
                            <p:childTnLst>
                              <p:par>
                                <p:cTn id="70" presetID="10" presetClass="exit" presetSubtype="0" fill="hold" grpId="1" nodeType="afterEffect">
                                  <p:stCondLst>
                                    <p:cond delay="0"/>
                                  </p:stCondLst>
                                  <p:childTnLst>
                                    <p:animEffect transition="out" filter="fade">
                                      <p:cBhvr>
                                        <p:cTn id="71" dur="500"/>
                                        <p:tgtEl>
                                          <p:spTgt spid="17"/>
                                        </p:tgtEl>
                                      </p:cBhvr>
                                    </p:animEffect>
                                    <p:set>
                                      <p:cBhvr>
                                        <p:cTn id="72" dur="1" fill="hold">
                                          <p:stCondLst>
                                            <p:cond delay="499"/>
                                          </p:stCondLst>
                                        </p:cTn>
                                        <p:tgtEl>
                                          <p:spTgt spid="17"/>
                                        </p:tgtEl>
                                        <p:attrNameLst>
                                          <p:attrName>style.visibility</p:attrName>
                                        </p:attrNameLst>
                                      </p:cBhvr>
                                      <p:to>
                                        <p:strVal val="hidden"/>
                                      </p:to>
                                    </p:set>
                                  </p:childTnLst>
                                </p:cTn>
                              </p:par>
                            </p:childTnLst>
                          </p:cTn>
                        </p:par>
                        <p:par>
                          <p:cTn id="73" fill="hold">
                            <p:stCondLst>
                              <p:cond delay="9000"/>
                            </p:stCondLst>
                            <p:childTnLst>
                              <p:par>
                                <p:cTn id="74" presetID="1" presetClass="entr" presetSubtype="0" fill="hold" grpId="0" nodeType="afterEffect">
                                  <p:stCondLst>
                                    <p:cond delay="500"/>
                                  </p:stCondLst>
                                  <p:childTnLst>
                                    <p:set>
                                      <p:cBhvr>
                                        <p:cTn id="75" dur="1" fill="hold">
                                          <p:stCondLst>
                                            <p:cond delay="0"/>
                                          </p:stCondLst>
                                        </p:cTn>
                                        <p:tgtEl>
                                          <p:spTgt spid="19"/>
                                        </p:tgtEl>
                                        <p:attrNameLst>
                                          <p:attrName>style.visibility</p:attrName>
                                        </p:attrNameLst>
                                      </p:cBhvr>
                                      <p:to>
                                        <p:strVal val="visible"/>
                                      </p:to>
                                    </p:set>
                                  </p:childTnLst>
                                </p:cTn>
                              </p:par>
                            </p:childTnLst>
                          </p:cTn>
                        </p:par>
                        <p:par>
                          <p:cTn id="76" fill="hold">
                            <p:stCondLst>
                              <p:cond delay="9500"/>
                            </p:stCondLst>
                            <p:childTnLst>
                              <p:par>
                                <p:cTn id="77" presetID="10" presetClass="exit" presetSubtype="0" fill="hold" grpId="1" nodeType="afterEffect">
                                  <p:stCondLst>
                                    <p:cond delay="0"/>
                                  </p:stCondLst>
                                  <p:childTnLst>
                                    <p:animEffect transition="out" filter="fade">
                                      <p:cBhvr>
                                        <p:cTn id="78" dur="500"/>
                                        <p:tgtEl>
                                          <p:spTgt spid="18"/>
                                        </p:tgtEl>
                                      </p:cBhvr>
                                    </p:animEffect>
                                    <p:set>
                                      <p:cBhvr>
                                        <p:cTn id="79" dur="1" fill="hold">
                                          <p:stCondLst>
                                            <p:cond delay="499"/>
                                          </p:stCondLst>
                                        </p:cTn>
                                        <p:tgtEl>
                                          <p:spTgt spid="18"/>
                                        </p:tgtEl>
                                        <p:attrNameLst>
                                          <p:attrName>style.visibility</p:attrName>
                                        </p:attrNameLst>
                                      </p:cBhvr>
                                      <p:to>
                                        <p:strVal val="hidden"/>
                                      </p:to>
                                    </p:set>
                                  </p:childTnLst>
                                </p:cTn>
                              </p:par>
                            </p:childTnLst>
                          </p:cTn>
                        </p:par>
                        <p:par>
                          <p:cTn id="80" fill="hold">
                            <p:stCondLst>
                              <p:cond delay="10000"/>
                            </p:stCondLst>
                            <p:childTnLst>
                              <p:par>
                                <p:cTn id="81" presetID="1" presetClass="entr" presetSubtype="0" fill="hold" grpId="0" nodeType="afterEffect">
                                  <p:stCondLst>
                                    <p:cond delay="500"/>
                                  </p:stCondLst>
                                  <p:childTnLst>
                                    <p:set>
                                      <p:cBhvr>
                                        <p:cTn id="82" dur="1" fill="hold">
                                          <p:stCondLst>
                                            <p:cond delay="0"/>
                                          </p:stCondLst>
                                        </p:cTn>
                                        <p:tgtEl>
                                          <p:spTgt spid="20"/>
                                        </p:tgtEl>
                                        <p:attrNameLst>
                                          <p:attrName>style.visibility</p:attrName>
                                        </p:attrNameLst>
                                      </p:cBhvr>
                                      <p:to>
                                        <p:strVal val="visible"/>
                                      </p:to>
                                    </p:set>
                                  </p:childTnLst>
                                </p:cTn>
                              </p:par>
                            </p:childTnLst>
                          </p:cTn>
                        </p:par>
                        <p:par>
                          <p:cTn id="83" fill="hold">
                            <p:stCondLst>
                              <p:cond delay="10500"/>
                            </p:stCondLst>
                            <p:childTnLst>
                              <p:par>
                                <p:cTn id="84" presetID="10" presetClass="exit" presetSubtype="0" fill="hold" grpId="1" nodeType="afterEffect">
                                  <p:stCondLst>
                                    <p:cond delay="0"/>
                                  </p:stCondLst>
                                  <p:childTnLst>
                                    <p:animEffect transition="out" filter="fade">
                                      <p:cBhvr>
                                        <p:cTn id="85" dur="500"/>
                                        <p:tgtEl>
                                          <p:spTgt spid="19"/>
                                        </p:tgtEl>
                                      </p:cBhvr>
                                    </p:animEffect>
                                    <p:set>
                                      <p:cBhvr>
                                        <p:cTn id="86" dur="1" fill="hold">
                                          <p:stCondLst>
                                            <p:cond delay="499"/>
                                          </p:stCondLst>
                                        </p:cTn>
                                        <p:tgtEl>
                                          <p:spTgt spid="19"/>
                                        </p:tgtEl>
                                        <p:attrNameLst>
                                          <p:attrName>style.visibility</p:attrName>
                                        </p:attrNameLst>
                                      </p:cBhvr>
                                      <p:to>
                                        <p:strVal val="hidden"/>
                                      </p:to>
                                    </p:set>
                                  </p:childTnLst>
                                </p:cTn>
                              </p:par>
                            </p:childTnLst>
                          </p:cTn>
                        </p:par>
                        <p:par>
                          <p:cTn id="87" fill="hold">
                            <p:stCondLst>
                              <p:cond delay="11000"/>
                            </p:stCondLst>
                            <p:childTnLst>
                              <p:par>
                                <p:cTn id="88" presetID="1" presetClass="entr" presetSubtype="0" fill="hold" grpId="0" nodeType="afterEffect">
                                  <p:stCondLst>
                                    <p:cond delay="500"/>
                                  </p:stCondLst>
                                  <p:childTnLst>
                                    <p:set>
                                      <p:cBhvr>
                                        <p:cTn id="89" dur="1" fill="hold">
                                          <p:stCondLst>
                                            <p:cond delay="0"/>
                                          </p:stCondLst>
                                        </p:cTn>
                                        <p:tgtEl>
                                          <p:spTgt spid="21"/>
                                        </p:tgtEl>
                                        <p:attrNameLst>
                                          <p:attrName>style.visibility</p:attrName>
                                        </p:attrNameLst>
                                      </p:cBhvr>
                                      <p:to>
                                        <p:strVal val="visible"/>
                                      </p:to>
                                    </p:set>
                                  </p:childTnLst>
                                </p:cTn>
                              </p:par>
                            </p:childTnLst>
                          </p:cTn>
                        </p:par>
                        <p:par>
                          <p:cTn id="90" fill="hold">
                            <p:stCondLst>
                              <p:cond delay="11500"/>
                            </p:stCondLst>
                            <p:childTnLst>
                              <p:par>
                                <p:cTn id="91" presetID="10" presetClass="exit" presetSubtype="0" fill="hold" grpId="1" nodeType="afterEffect">
                                  <p:stCondLst>
                                    <p:cond delay="0"/>
                                  </p:stCondLst>
                                  <p:childTnLst>
                                    <p:animEffect transition="out" filter="fade">
                                      <p:cBhvr>
                                        <p:cTn id="92" dur="500"/>
                                        <p:tgtEl>
                                          <p:spTgt spid="20"/>
                                        </p:tgtEl>
                                      </p:cBhvr>
                                    </p:animEffect>
                                    <p:set>
                                      <p:cBhvr>
                                        <p:cTn id="93" dur="1" fill="hold">
                                          <p:stCondLst>
                                            <p:cond delay="499"/>
                                          </p:stCondLst>
                                        </p:cTn>
                                        <p:tgtEl>
                                          <p:spTgt spid="20"/>
                                        </p:tgtEl>
                                        <p:attrNameLst>
                                          <p:attrName>style.visibility</p:attrName>
                                        </p:attrNameLst>
                                      </p:cBhvr>
                                      <p:to>
                                        <p:strVal val="hidden"/>
                                      </p:to>
                                    </p:set>
                                  </p:childTnLst>
                                </p:cTn>
                              </p:par>
                            </p:childTnLst>
                          </p:cTn>
                        </p:par>
                        <p:par>
                          <p:cTn id="94" fill="hold">
                            <p:stCondLst>
                              <p:cond delay="12000"/>
                            </p:stCondLst>
                            <p:childTnLst>
                              <p:par>
                                <p:cTn id="95" presetID="10" presetClass="exit" presetSubtype="0" fill="hold" grpId="1" nodeType="afterEffect">
                                  <p:stCondLst>
                                    <p:cond delay="0"/>
                                  </p:stCondLst>
                                  <p:childTnLst>
                                    <p:animEffect transition="out" filter="fade">
                                      <p:cBhvr>
                                        <p:cTn id="96" dur="500"/>
                                        <p:tgtEl>
                                          <p:spTgt spid="21"/>
                                        </p:tgtEl>
                                      </p:cBhvr>
                                    </p:animEffect>
                                    <p:set>
                                      <p:cBhvr>
                                        <p:cTn id="97" dur="1" fill="hold">
                                          <p:stCondLst>
                                            <p:cond delay="499"/>
                                          </p:stCondLst>
                                        </p:cTn>
                                        <p:tgtEl>
                                          <p:spTgt spid="2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6" grpId="0" animBg="1"/>
      <p:bldP spid="16" grpId="1" animBg="1"/>
      <p:bldP spid="17" grpId="0" animBg="1"/>
      <p:bldP spid="17" grpId="1" animBg="1"/>
      <p:bldP spid="18" grpId="0" animBg="1"/>
      <p:bldP spid="18" grpId="1" animBg="1"/>
      <p:bldP spid="19" grpId="0" animBg="1"/>
      <p:bldP spid="19" grpId="1" animBg="1"/>
      <p:bldP spid="20" grpId="0" animBg="1"/>
      <p:bldP spid="20" grpId="1" animBg="1"/>
      <p:bldP spid="21" grpId="0" animBg="1"/>
      <p:bldP spid="21" grpId="1" animBg="1"/>
      <p:bldP spid="22" grpId="0" animBg="1"/>
      <p:bldP spid="22"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Background pattern&#10;&#10;Description automatically generated">
            <a:extLst>
              <a:ext uri="{FF2B5EF4-FFF2-40B4-BE49-F238E27FC236}">
                <a16:creationId xmlns:a16="http://schemas.microsoft.com/office/drawing/2014/main" id="{DA857D69-3FFC-A54A-BE6D-FF7F78AFF7EC}"/>
              </a:ext>
            </a:extLst>
          </p:cNvPr>
          <p:cNvPicPr>
            <a:picLocks noChangeAspect="1"/>
          </p:cNvPicPr>
          <p:nvPr/>
        </p:nvPicPr>
        <p:blipFill>
          <a:blip r:embed="rId2"/>
          <a:stretch>
            <a:fillRect/>
          </a:stretch>
        </p:blipFill>
        <p:spPr>
          <a:xfrm>
            <a:off x="1219200" y="1322328"/>
            <a:ext cx="6869150" cy="2743227"/>
          </a:xfrm>
          <a:prstGeom prst="rect">
            <a:avLst/>
          </a:prstGeom>
        </p:spPr>
      </p:pic>
      <p:pic>
        <p:nvPicPr>
          <p:cNvPr id="2" name="Picture 1" descr="Background pattern&#10;&#10;Description automatically generated">
            <a:extLst>
              <a:ext uri="{FF2B5EF4-FFF2-40B4-BE49-F238E27FC236}">
                <a16:creationId xmlns:a16="http://schemas.microsoft.com/office/drawing/2014/main" id="{E8451DFF-72D2-C5C5-FA05-7B0B686F6CD9}"/>
              </a:ext>
            </a:extLst>
          </p:cNvPr>
          <p:cNvPicPr>
            <a:picLocks noChangeAspect="1"/>
          </p:cNvPicPr>
          <p:nvPr/>
        </p:nvPicPr>
        <p:blipFill rotWithShape="1">
          <a:blip r:embed="rId2"/>
          <a:srcRect l="42013" r="48546" b="12271"/>
          <a:stretch/>
        </p:blipFill>
        <p:spPr>
          <a:xfrm>
            <a:off x="4105072" y="1322329"/>
            <a:ext cx="648511" cy="2406607"/>
          </a:xfrm>
          <a:prstGeom prst="rect">
            <a:avLst/>
          </a:prstGeom>
        </p:spPr>
      </p:pic>
      <p:sp>
        <p:nvSpPr>
          <p:cNvPr id="26" name="Rectangle 25">
            <a:extLst>
              <a:ext uri="{FF2B5EF4-FFF2-40B4-BE49-F238E27FC236}">
                <a16:creationId xmlns:a16="http://schemas.microsoft.com/office/drawing/2014/main" id="{CDF053C5-D0B3-8CD2-A9A8-210F50A1AC7D}"/>
              </a:ext>
            </a:extLst>
          </p:cNvPr>
          <p:cNvSpPr/>
          <p:nvPr/>
        </p:nvSpPr>
        <p:spPr>
          <a:xfrm>
            <a:off x="4118500" y="1352383"/>
            <a:ext cx="625355" cy="2362200"/>
          </a:xfrm>
          <a:prstGeom prst="rect">
            <a:avLst/>
          </a:prstGeom>
          <a:noFill/>
          <a:ln w="3175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D88008A2-D67C-888D-C313-3D87E1CA256F}"/>
              </a:ext>
            </a:extLst>
          </p:cNvPr>
          <p:cNvGrpSpPr/>
          <p:nvPr/>
        </p:nvGrpSpPr>
        <p:grpSpPr>
          <a:xfrm>
            <a:off x="3886410" y="574748"/>
            <a:ext cx="1089533" cy="4018616"/>
            <a:chOff x="3886410" y="574748"/>
            <a:chExt cx="1089533" cy="4018616"/>
          </a:xfrm>
        </p:grpSpPr>
        <p:pic>
          <p:nvPicPr>
            <p:cNvPr id="29" name="Picture 28" descr="Background pattern&#10;&#10;Description automatically generated">
              <a:extLst>
                <a:ext uri="{FF2B5EF4-FFF2-40B4-BE49-F238E27FC236}">
                  <a16:creationId xmlns:a16="http://schemas.microsoft.com/office/drawing/2014/main" id="{7A44AD9F-9BA0-6116-834E-9E84D9F5FAF2}"/>
                </a:ext>
              </a:extLst>
            </p:cNvPr>
            <p:cNvPicPr>
              <a:picLocks noChangeAspect="1"/>
            </p:cNvPicPr>
            <p:nvPr/>
          </p:nvPicPr>
          <p:blipFill rotWithShape="1">
            <a:blip r:embed="rId2"/>
            <a:srcRect l="42013" t="876" r="48546" b="12271"/>
            <a:stretch/>
          </p:blipFill>
          <p:spPr>
            <a:xfrm>
              <a:off x="3886410" y="590550"/>
              <a:ext cx="1089533" cy="4002814"/>
            </a:xfrm>
            <a:prstGeom prst="rect">
              <a:avLst/>
            </a:prstGeom>
          </p:spPr>
        </p:pic>
        <p:sp>
          <p:nvSpPr>
            <p:cNvPr id="31" name="Rectangle 30">
              <a:extLst>
                <a:ext uri="{FF2B5EF4-FFF2-40B4-BE49-F238E27FC236}">
                  <a16:creationId xmlns:a16="http://schemas.microsoft.com/office/drawing/2014/main" id="{9FA8BA72-82F2-B75A-3224-631A168556A3}"/>
                </a:ext>
              </a:extLst>
            </p:cNvPr>
            <p:cNvSpPr/>
            <p:nvPr/>
          </p:nvSpPr>
          <p:spPr>
            <a:xfrm>
              <a:off x="3890818" y="574748"/>
              <a:ext cx="1085125" cy="4002813"/>
            </a:xfrm>
            <a:prstGeom prst="rect">
              <a:avLst/>
            </a:prstGeom>
            <a:noFill/>
            <a:ln w="3175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 name="Title 2">
            <a:extLst>
              <a:ext uri="{FF2B5EF4-FFF2-40B4-BE49-F238E27FC236}">
                <a16:creationId xmlns:a16="http://schemas.microsoft.com/office/drawing/2014/main" id="{6F79B11E-2C24-E1E5-A35B-8F048F0AA9E2}"/>
              </a:ext>
            </a:extLst>
          </p:cNvPr>
          <p:cNvSpPr>
            <a:spLocks noGrp="1"/>
          </p:cNvSpPr>
          <p:nvPr>
            <p:ph type="title"/>
          </p:nvPr>
        </p:nvSpPr>
        <p:spPr/>
        <p:txBody>
          <a:bodyPr/>
          <a:lstStyle/>
          <a:p>
            <a:r>
              <a:rPr lang="en-US" dirty="0"/>
              <a:t>ROI finding with 1D-CNN and denoising with 1D-AE</a:t>
            </a:r>
          </a:p>
        </p:txBody>
      </p:sp>
      <p:sp>
        <p:nvSpPr>
          <p:cNvPr id="4" name="Date Placeholder 3">
            <a:extLst>
              <a:ext uri="{FF2B5EF4-FFF2-40B4-BE49-F238E27FC236}">
                <a16:creationId xmlns:a16="http://schemas.microsoft.com/office/drawing/2014/main" id="{218D1953-DD72-BE06-103C-DCFF07D53F21}"/>
              </a:ext>
            </a:extLst>
          </p:cNvPr>
          <p:cNvSpPr>
            <a:spLocks noGrp="1"/>
          </p:cNvSpPr>
          <p:nvPr>
            <p:ph type="dt" sz="half" idx="2"/>
          </p:nvPr>
        </p:nvSpPr>
        <p:spPr/>
        <p:txBody>
          <a:bodyPr/>
          <a:lstStyle/>
          <a:p>
            <a:pPr>
              <a:defRPr/>
            </a:pPr>
            <a:fld id="{57ADAB69-348E-2C41-AF41-E98D046040A4}" type="datetime1">
              <a:rPr lang="en-US" smtClean="0"/>
              <a:pPr>
                <a:defRPr/>
              </a:pPr>
              <a:t>4/23/2024</a:t>
            </a:fld>
            <a:endParaRPr lang="en-US" dirty="0"/>
          </a:p>
        </p:txBody>
      </p:sp>
      <p:sp>
        <p:nvSpPr>
          <p:cNvPr id="5" name="Footer Placeholder 4">
            <a:extLst>
              <a:ext uri="{FF2B5EF4-FFF2-40B4-BE49-F238E27FC236}">
                <a16:creationId xmlns:a16="http://schemas.microsoft.com/office/drawing/2014/main" id="{E4C40266-67F6-DCE9-D31A-9008E4E65E4A}"/>
              </a:ext>
            </a:extLst>
          </p:cNvPr>
          <p:cNvSpPr>
            <a:spLocks noGrp="1"/>
          </p:cNvSpPr>
          <p:nvPr>
            <p:ph type="ftr" sz="quarter" idx="3"/>
          </p:nvPr>
        </p:nvSpPr>
        <p:spPr/>
        <p:txBody>
          <a:bodyPr/>
          <a:lstStyle/>
          <a:p>
            <a:pPr>
              <a:defRPr/>
            </a:pPr>
            <a:r>
              <a:rPr lang="en-US"/>
              <a:t>Michael Wang | Intermediate level SN pointing trigger for DUNE</a:t>
            </a:r>
            <a:endParaRPr lang="en-US" b="1" dirty="0"/>
          </a:p>
        </p:txBody>
      </p:sp>
      <p:sp>
        <p:nvSpPr>
          <p:cNvPr id="6" name="Slide Number Placeholder 5">
            <a:extLst>
              <a:ext uri="{FF2B5EF4-FFF2-40B4-BE49-F238E27FC236}">
                <a16:creationId xmlns:a16="http://schemas.microsoft.com/office/drawing/2014/main" id="{7B93EC07-086D-1D4F-ABD7-5C77C1D2791F}"/>
              </a:ext>
            </a:extLst>
          </p:cNvPr>
          <p:cNvSpPr>
            <a:spLocks noGrp="1"/>
          </p:cNvSpPr>
          <p:nvPr>
            <p:ph type="sldNum" sz="quarter" idx="4"/>
          </p:nvPr>
        </p:nvSpPr>
        <p:spPr/>
        <p:txBody>
          <a:bodyPr/>
          <a:lstStyle/>
          <a:p>
            <a:pPr>
              <a:defRPr/>
            </a:pPr>
            <a:fld id="{148C009B-CB69-E04A-B9B3-34B26D69E9CF}" type="slidenum">
              <a:rPr lang="en-US" smtClean="0"/>
              <a:pPr>
                <a:defRPr/>
              </a:pPr>
              <a:t>16</a:t>
            </a:fld>
            <a:endParaRPr lang="en-US" dirty="0"/>
          </a:p>
        </p:txBody>
      </p:sp>
      <p:cxnSp>
        <p:nvCxnSpPr>
          <p:cNvPr id="33" name="Straight Connector 32">
            <a:extLst>
              <a:ext uri="{FF2B5EF4-FFF2-40B4-BE49-F238E27FC236}">
                <a16:creationId xmlns:a16="http://schemas.microsoft.com/office/drawing/2014/main" id="{02D0F361-3D82-1677-79E7-B3DF5EFE2EC1}"/>
              </a:ext>
            </a:extLst>
          </p:cNvPr>
          <p:cNvCxnSpPr>
            <a:cxnSpLocks/>
          </p:cNvCxnSpPr>
          <p:nvPr/>
        </p:nvCxnSpPr>
        <p:spPr>
          <a:xfrm>
            <a:off x="3900518" y="4586826"/>
            <a:ext cx="1068751" cy="0"/>
          </a:xfrm>
          <a:prstGeom prst="line">
            <a:avLst/>
          </a:prstGeom>
          <a:ln>
            <a:solidFill>
              <a:schemeClr val="accent5">
                <a:lumMod val="60000"/>
                <a:lumOff val="40000"/>
              </a:schemeClr>
            </a:solidFill>
          </a:ln>
        </p:spPr>
        <p:style>
          <a:lnRef idx="2">
            <a:schemeClr val="accent1"/>
          </a:lnRef>
          <a:fillRef idx="0">
            <a:schemeClr val="accent1"/>
          </a:fillRef>
          <a:effectRef idx="1">
            <a:schemeClr val="accent1"/>
          </a:effectRef>
          <a:fontRef idx="minor">
            <a:schemeClr val="tx1"/>
          </a:fontRef>
        </p:style>
      </p:cxnSp>
      <p:grpSp>
        <p:nvGrpSpPr>
          <p:cNvPr id="47" name="Group 46">
            <a:extLst>
              <a:ext uri="{FF2B5EF4-FFF2-40B4-BE49-F238E27FC236}">
                <a16:creationId xmlns:a16="http://schemas.microsoft.com/office/drawing/2014/main" id="{EFEFB4C2-D886-A984-A8CD-46EFA874BE45}"/>
              </a:ext>
            </a:extLst>
          </p:cNvPr>
          <p:cNvGrpSpPr/>
          <p:nvPr/>
        </p:nvGrpSpPr>
        <p:grpSpPr>
          <a:xfrm>
            <a:off x="3892104" y="3626645"/>
            <a:ext cx="1083839" cy="64191"/>
            <a:chOff x="3892104" y="3626645"/>
            <a:chExt cx="1083839" cy="64191"/>
          </a:xfrm>
        </p:grpSpPr>
        <p:cxnSp>
          <p:nvCxnSpPr>
            <p:cNvPr id="36" name="Straight Connector 35">
              <a:extLst>
                <a:ext uri="{FF2B5EF4-FFF2-40B4-BE49-F238E27FC236}">
                  <a16:creationId xmlns:a16="http://schemas.microsoft.com/office/drawing/2014/main" id="{D6C1CA0E-1C2D-6C22-854A-7E688698C609}"/>
                </a:ext>
              </a:extLst>
            </p:cNvPr>
            <p:cNvCxnSpPr>
              <a:cxnSpLocks/>
            </p:cNvCxnSpPr>
            <p:nvPr/>
          </p:nvCxnSpPr>
          <p:spPr>
            <a:xfrm>
              <a:off x="3907192" y="3690836"/>
              <a:ext cx="1068751" cy="0"/>
            </a:xfrm>
            <a:prstGeom prst="line">
              <a:avLst/>
            </a:prstGeom>
            <a:ln w="6350">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37" name="Straight Connector 36">
              <a:extLst>
                <a:ext uri="{FF2B5EF4-FFF2-40B4-BE49-F238E27FC236}">
                  <a16:creationId xmlns:a16="http://schemas.microsoft.com/office/drawing/2014/main" id="{DB5992A9-819F-D8CD-915B-8F6481F64CD0}"/>
                </a:ext>
              </a:extLst>
            </p:cNvPr>
            <p:cNvCxnSpPr>
              <a:cxnSpLocks/>
            </p:cNvCxnSpPr>
            <p:nvPr/>
          </p:nvCxnSpPr>
          <p:spPr>
            <a:xfrm>
              <a:off x="3900518" y="3638550"/>
              <a:ext cx="1068751" cy="0"/>
            </a:xfrm>
            <a:prstGeom prst="line">
              <a:avLst/>
            </a:prstGeom>
            <a:ln w="6350">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38" name="Straight Connector 37">
              <a:extLst>
                <a:ext uri="{FF2B5EF4-FFF2-40B4-BE49-F238E27FC236}">
                  <a16:creationId xmlns:a16="http://schemas.microsoft.com/office/drawing/2014/main" id="{A5046CDB-69EE-7180-047F-B66131B5A29F}"/>
                </a:ext>
              </a:extLst>
            </p:cNvPr>
            <p:cNvCxnSpPr>
              <a:cxnSpLocks/>
            </p:cNvCxnSpPr>
            <p:nvPr/>
          </p:nvCxnSpPr>
          <p:spPr>
            <a:xfrm>
              <a:off x="3900518" y="3626645"/>
              <a:ext cx="1068751" cy="0"/>
            </a:xfrm>
            <a:prstGeom prst="line">
              <a:avLst/>
            </a:prstGeom>
            <a:ln w="6350">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1BA13336-B891-C7FE-8B2A-7066CE3B0A0E}"/>
                </a:ext>
              </a:extLst>
            </p:cNvPr>
            <p:cNvCxnSpPr>
              <a:cxnSpLocks/>
            </p:cNvCxnSpPr>
            <p:nvPr/>
          </p:nvCxnSpPr>
          <p:spPr>
            <a:xfrm>
              <a:off x="3904258" y="3646890"/>
              <a:ext cx="1068751" cy="0"/>
            </a:xfrm>
            <a:prstGeom prst="line">
              <a:avLst/>
            </a:prstGeom>
            <a:ln w="6350">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42" name="Straight Connector 41">
              <a:extLst>
                <a:ext uri="{FF2B5EF4-FFF2-40B4-BE49-F238E27FC236}">
                  <a16:creationId xmlns:a16="http://schemas.microsoft.com/office/drawing/2014/main" id="{4C5682C9-8A02-771B-2E2F-7A41980F07BE}"/>
                </a:ext>
              </a:extLst>
            </p:cNvPr>
            <p:cNvCxnSpPr>
              <a:cxnSpLocks/>
            </p:cNvCxnSpPr>
            <p:nvPr/>
          </p:nvCxnSpPr>
          <p:spPr>
            <a:xfrm>
              <a:off x="3896778" y="3679689"/>
              <a:ext cx="1068751" cy="0"/>
            </a:xfrm>
            <a:prstGeom prst="line">
              <a:avLst/>
            </a:prstGeom>
            <a:ln w="6350">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43" name="Straight Connector 42">
              <a:extLst>
                <a:ext uri="{FF2B5EF4-FFF2-40B4-BE49-F238E27FC236}">
                  <a16:creationId xmlns:a16="http://schemas.microsoft.com/office/drawing/2014/main" id="{EBA7F24D-E385-F648-1544-D6972263DA76}"/>
                </a:ext>
              </a:extLst>
            </p:cNvPr>
            <p:cNvCxnSpPr>
              <a:cxnSpLocks/>
            </p:cNvCxnSpPr>
            <p:nvPr/>
          </p:nvCxnSpPr>
          <p:spPr>
            <a:xfrm>
              <a:off x="3892104" y="3669405"/>
              <a:ext cx="1068751" cy="0"/>
            </a:xfrm>
            <a:prstGeom prst="line">
              <a:avLst/>
            </a:prstGeom>
            <a:ln w="6350">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46" name="Straight Connector 45">
              <a:extLst>
                <a:ext uri="{FF2B5EF4-FFF2-40B4-BE49-F238E27FC236}">
                  <a16:creationId xmlns:a16="http://schemas.microsoft.com/office/drawing/2014/main" id="{F0A1EA72-33D3-B81F-F461-3718C0F51999}"/>
                </a:ext>
              </a:extLst>
            </p:cNvPr>
            <p:cNvCxnSpPr>
              <a:cxnSpLocks/>
            </p:cNvCxnSpPr>
            <p:nvPr/>
          </p:nvCxnSpPr>
          <p:spPr>
            <a:xfrm>
              <a:off x="3898649" y="3658273"/>
              <a:ext cx="1068751" cy="0"/>
            </a:xfrm>
            <a:prstGeom prst="line">
              <a:avLst/>
            </a:prstGeom>
            <a:ln w="6350">
              <a:solidFill>
                <a:srgbClr val="FFFF00"/>
              </a:solidFill>
            </a:ln>
          </p:spPr>
          <p:style>
            <a:lnRef idx="2">
              <a:schemeClr val="accent1"/>
            </a:lnRef>
            <a:fillRef idx="0">
              <a:schemeClr val="accent1"/>
            </a:fillRef>
            <a:effectRef idx="1">
              <a:schemeClr val="accent1"/>
            </a:effectRef>
            <a:fontRef idx="minor">
              <a:schemeClr val="tx1"/>
            </a:fontRef>
          </p:style>
        </p:cxnSp>
      </p:grpSp>
      <p:pic>
        <p:nvPicPr>
          <p:cNvPr id="48" name="Picture 47" descr="Chart&#10;&#10;Description automatically generated">
            <a:extLst>
              <a:ext uri="{FF2B5EF4-FFF2-40B4-BE49-F238E27FC236}">
                <a16:creationId xmlns:a16="http://schemas.microsoft.com/office/drawing/2014/main" id="{31A71735-234C-38BA-22D2-80475FB37AA0}"/>
              </a:ext>
            </a:extLst>
          </p:cNvPr>
          <p:cNvPicPr>
            <a:picLocks noChangeAspect="1"/>
          </p:cNvPicPr>
          <p:nvPr/>
        </p:nvPicPr>
        <p:blipFill rotWithShape="1">
          <a:blip r:embed="rId3"/>
          <a:srcRect l="14785" t="16485" r="5746" b="11294"/>
          <a:stretch/>
        </p:blipFill>
        <p:spPr>
          <a:xfrm>
            <a:off x="533400" y="775469"/>
            <a:ext cx="3276600" cy="2971800"/>
          </a:xfrm>
          <a:prstGeom prst="rect">
            <a:avLst/>
          </a:prstGeom>
        </p:spPr>
      </p:pic>
      <p:cxnSp>
        <p:nvCxnSpPr>
          <p:cNvPr id="49" name="Straight Connector 48">
            <a:extLst>
              <a:ext uri="{FF2B5EF4-FFF2-40B4-BE49-F238E27FC236}">
                <a16:creationId xmlns:a16="http://schemas.microsoft.com/office/drawing/2014/main" id="{42B1B6C4-3EFC-8479-9AE6-32293A50D26A}"/>
              </a:ext>
            </a:extLst>
          </p:cNvPr>
          <p:cNvCxnSpPr>
            <a:cxnSpLocks/>
          </p:cNvCxnSpPr>
          <p:nvPr/>
        </p:nvCxnSpPr>
        <p:spPr>
          <a:xfrm flipH="1" flipV="1">
            <a:off x="851905" y="2789249"/>
            <a:ext cx="3044873" cy="901587"/>
          </a:xfrm>
          <a:prstGeom prst="line">
            <a:avLst/>
          </a:prstGeom>
          <a:ln w="12700">
            <a:solidFill>
              <a:schemeClr val="accent4">
                <a:lumMod val="40000"/>
                <a:lumOff val="60000"/>
              </a:schemeClr>
            </a:solidFill>
            <a:prstDash val="sysDash"/>
            <a:tailEnd type="stealth"/>
          </a:ln>
        </p:spPr>
        <p:style>
          <a:lnRef idx="2">
            <a:schemeClr val="accent1"/>
          </a:lnRef>
          <a:fillRef idx="0">
            <a:schemeClr val="accent1"/>
          </a:fillRef>
          <a:effectRef idx="1">
            <a:schemeClr val="accent1"/>
          </a:effectRef>
          <a:fontRef idx="minor">
            <a:schemeClr val="tx1"/>
          </a:fontRef>
        </p:style>
      </p:cxnSp>
      <p:cxnSp>
        <p:nvCxnSpPr>
          <p:cNvPr id="50" name="Straight Connector 49">
            <a:extLst>
              <a:ext uri="{FF2B5EF4-FFF2-40B4-BE49-F238E27FC236}">
                <a16:creationId xmlns:a16="http://schemas.microsoft.com/office/drawing/2014/main" id="{33122924-3E90-BCE7-FB0F-4AEEC625B18A}"/>
              </a:ext>
            </a:extLst>
          </p:cNvPr>
          <p:cNvCxnSpPr>
            <a:cxnSpLocks/>
          </p:cNvCxnSpPr>
          <p:nvPr/>
        </p:nvCxnSpPr>
        <p:spPr>
          <a:xfrm flipH="1" flipV="1">
            <a:off x="3312233" y="2651102"/>
            <a:ext cx="1660776" cy="975543"/>
          </a:xfrm>
          <a:prstGeom prst="line">
            <a:avLst/>
          </a:prstGeom>
          <a:ln w="12700">
            <a:solidFill>
              <a:schemeClr val="tx1">
                <a:lumMod val="40000"/>
                <a:lumOff val="60000"/>
              </a:schemeClr>
            </a:solidFill>
            <a:prstDash val="sysDash"/>
            <a:tailEnd type="stealth"/>
          </a:ln>
        </p:spPr>
        <p:style>
          <a:lnRef idx="2">
            <a:schemeClr val="accent1"/>
          </a:lnRef>
          <a:fillRef idx="0">
            <a:schemeClr val="accent1"/>
          </a:fillRef>
          <a:effectRef idx="1">
            <a:schemeClr val="accent1"/>
          </a:effectRef>
          <a:fontRef idx="minor">
            <a:schemeClr val="tx1"/>
          </a:fontRef>
        </p:style>
      </p:cxnSp>
      <p:pic>
        <p:nvPicPr>
          <p:cNvPr id="53" name="Picture 52" descr="Chart&#10;&#10;Description automatically generated">
            <a:extLst>
              <a:ext uri="{FF2B5EF4-FFF2-40B4-BE49-F238E27FC236}">
                <a16:creationId xmlns:a16="http://schemas.microsoft.com/office/drawing/2014/main" id="{F7B62B5B-222E-C0BC-EBA9-B4264A54DC21}"/>
              </a:ext>
            </a:extLst>
          </p:cNvPr>
          <p:cNvPicPr>
            <a:picLocks noChangeAspect="1"/>
          </p:cNvPicPr>
          <p:nvPr/>
        </p:nvPicPr>
        <p:blipFill rotWithShape="1">
          <a:blip r:embed="rId4"/>
          <a:srcRect l="14592" t="17402" r="5886" b="10377"/>
          <a:stretch/>
        </p:blipFill>
        <p:spPr>
          <a:xfrm>
            <a:off x="5333999" y="815883"/>
            <a:ext cx="3276601" cy="2971800"/>
          </a:xfrm>
          <a:prstGeom prst="rect">
            <a:avLst/>
          </a:prstGeom>
        </p:spPr>
      </p:pic>
      <p:sp>
        <p:nvSpPr>
          <p:cNvPr id="54" name="Arrow: Right 53">
            <a:extLst>
              <a:ext uri="{FF2B5EF4-FFF2-40B4-BE49-F238E27FC236}">
                <a16:creationId xmlns:a16="http://schemas.microsoft.com/office/drawing/2014/main" id="{9A1B9F26-3A8D-A4F5-13DF-561D16A16273}"/>
              </a:ext>
            </a:extLst>
          </p:cNvPr>
          <p:cNvSpPr/>
          <p:nvPr/>
        </p:nvSpPr>
        <p:spPr>
          <a:xfrm>
            <a:off x="4029437" y="2038235"/>
            <a:ext cx="1085125" cy="4572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TextBox 54">
            <a:extLst>
              <a:ext uri="{FF2B5EF4-FFF2-40B4-BE49-F238E27FC236}">
                <a16:creationId xmlns:a16="http://schemas.microsoft.com/office/drawing/2014/main" id="{019A9AD1-EFD9-F89E-7820-A52C453DC75C}"/>
              </a:ext>
            </a:extLst>
          </p:cNvPr>
          <p:cNvSpPr txBox="1"/>
          <p:nvPr/>
        </p:nvSpPr>
        <p:spPr>
          <a:xfrm rot="16200000">
            <a:off x="345176" y="2379594"/>
            <a:ext cx="1155316" cy="307777"/>
          </a:xfrm>
          <a:prstGeom prst="rect">
            <a:avLst/>
          </a:prstGeom>
          <a:noFill/>
        </p:spPr>
        <p:txBody>
          <a:bodyPr wrap="none" rtlCol="0">
            <a:spAutoFit/>
          </a:bodyPr>
          <a:lstStyle/>
          <a:p>
            <a:r>
              <a:rPr lang="en-US" sz="1400" dirty="0"/>
              <a:t>Wire number</a:t>
            </a:r>
          </a:p>
        </p:txBody>
      </p:sp>
      <p:sp>
        <p:nvSpPr>
          <p:cNvPr id="56" name="TextBox 55">
            <a:extLst>
              <a:ext uri="{FF2B5EF4-FFF2-40B4-BE49-F238E27FC236}">
                <a16:creationId xmlns:a16="http://schemas.microsoft.com/office/drawing/2014/main" id="{B18C374F-D371-14B7-89CE-175F172C1D84}"/>
              </a:ext>
            </a:extLst>
          </p:cNvPr>
          <p:cNvSpPr txBox="1"/>
          <p:nvPr/>
        </p:nvSpPr>
        <p:spPr>
          <a:xfrm>
            <a:off x="4148646" y="4096500"/>
            <a:ext cx="846707" cy="307777"/>
          </a:xfrm>
          <a:prstGeom prst="rect">
            <a:avLst/>
          </a:prstGeom>
          <a:noFill/>
        </p:spPr>
        <p:txBody>
          <a:bodyPr wrap="none" rtlCol="0">
            <a:spAutoFit/>
          </a:bodyPr>
          <a:lstStyle/>
          <a:p>
            <a:r>
              <a:rPr lang="en-US" sz="1400" dirty="0"/>
              <a:t>Time tick</a:t>
            </a:r>
          </a:p>
        </p:txBody>
      </p:sp>
      <p:grpSp>
        <p:nvGrpSpPr>
          <p:cNvPr id="57" name="Group 56">
            <a:extLst>
              <a:ext uri="{FF2B5EF4-FFF2-40B4-BE49-F238E27FC236}">
                <a16:creationId xmlns:a16="http://schemas.microsoft.com/office/drawing/2014/main" id="{D2CED75E-D631-326E-FC87-E30194B14249}"/>
              </a:ext>
            </a:extLst>
          </p:cNvPr>
          <p:cNvGrpSpPr/>
          <p:nvPr/>
        </p:nvGrpSpPr>
        <p:grpSpPr>
          <a:xfrm>
            <a:off x="827658" y="3196823"/>
            <a:ext cx="2791367" cy="408075"/>
            <a:chOff x="1386930" y="3792713"/>
            <a:chExt cx="2791367" cy="408075"/>
          </a:xfrm>
        </p:grpSpPr>
        <p:sp>
          <p:nvSpPr>
            <p:cNvPr id="58" name="TextBox 57">
              <a:extLst>
                <a:ext uri="{FF2B5EF4-FFF2-40B4-BE49-F238E27FC236}">
                  <a16:creationId xmlns:a16="http://schemas.microsoft.com/office/drawing/2014/main" id="{2A702F91-3695-E343-D7D1-AD11A877634C}"/>
                </a:ext>
              </a:extLst>
            </p:cNvPr>
            <p:cNvSpPr txBox="1"/>
            <p:nvPr/>
          </p:nvSpPr>
          <p:spPr>
            <a:xfrm rot="19360077">
              <a:off x="3022981" y="3792713"/>
              <a:ext cx="1155316" cy="307777"/>
            </a:xfrm>
            <a:prstGeom prst="rect">
              <a:avLst/>
            </a:prstGeom>
            <a:noFill/>
          </p:spPr>
          <p:txBody>
            <a:bodyPr wrap="none" rtlCol="0">
              <a:spAutoFit/>
            </a:bodyPr>
            <a:lstStyle/>
            <a:p>
              <a:r>
                <a:rPr lang="en-US" sz="1400" dirty="0">
                  <a:solidFill>
                    <a:srgbClr val="000000"/>
                  </a:solidFill>
                </a:rPr>
                <a:t>Wire number</a:t>
              </a:r>
            </a:p>
          </p:txBody>
        </p:sp>
        <p:sp>
          <p:nvSpPr>
            <p:cNvPr id="59" name="TextBox 58">
              <a:extLst>
                <a:ext uri="{FF2B5EF4-FFF2-40B4-BE49-F238E27FC236}">
                  <a16:creationId xmlns:a16="http://schemas.microsoft.com/office/drawing/2014/main" id="{2BD119F5-11FC-00B3-E80D-EAC13F76B2B0}"/>
                </a:ext>
              </a:extLst>
            </p:cNvPr>
            <p:cNvSpPr txBox="1"/>
            <p:nvPr/>
          </p:nvSpPr>
          <p:spPr>
            <a:xfrm rot="1571152">
              <a:off x="1386930" y="3893011"/>
              <a:ext cx="846707" cy="307777"/>
            </a:xfrm>
            <a:prstGeom prst="rect">
              <a:avLst/>
            </a:prstGeom>
            <a:noFill/>
          </p:spPr>
          <p:txBody>
            <a:bodyPr wrap="none" rtlCol="0">
              <a:spAutoFit/>
            </a:bodyPr>
            <a:lstStyle/>
            <a:p>
              <a:r>
                <a:rPr lang="en-US" sz="1400" dirty="0">
                  <a:solidFill>
                    <a:srgbClr val="000000"/>
                  </a:solidFill>
                </a:rPr>
                <a:t>Time tick</a:t>
              </a:r>
            </a:p>
          </p:txBody>
        </p:sp>
      </p:grpSp>
      <p:grpSp>
        <p:nvGrpSpPr>
          <p:cNvPr id="60" name="Group 59">
            <a:extLst>
              <a:ext uri="{FF2B5EF4-FFF2-40B4-BE49-F238E27FC236}">
                <a16:creationId xmlns:a16="http://schemas.microsoft.com/office/drawing/2014/main" id="{86FB74A6-2C1E-A1FB-6E6B-6F42EE492572}"/>
              </a:ext>
            </a:extLst>
          </p:cNvPr>
          <p:cNvGrpSpPr/>
          <p:nvPr/>
        </p:nvGrpSpPr>
        <p:grpSpPr>
          <a:xfrm>
            <a:off x="5655039" y="3194321"/>
            <a:ext cx="2791367" cy="408075"/>
            <a:chOff x="1386930" y="3792713"/>
            <a:chExt cx="2791367" cy="408075"/>
          </a:xfrm>
        </p:grpSpPr>
        <p:sp>
          <p:nvSpPr>
            <p:cNvPr id="61" name="TextBox 60">
              <a:extLst>
                <a:ext uri="{FF2B5EF4-FFF2-40B4-BE49-F238E27FC236}">
                  <a16:creationId xmlns:a16="http://schemas.microsoft.com/office/drawing/2014/main" id="{F61C6F2F-7074-F45C-B5B2-AB8A024DECD4}"/>
                </a:ext>
              </a:extLst>
            </p:cNvPr>
            <p:cNvSpPr txBox="1"/>
            <p:nvPr/>
          </p:nvSpPr>
          <p:spPr>
            <a:xfrm rot="19360077">
              <a:off x="3022981" y="3792713"/>
              <a:ext cx="1155316" cy="307777"/>
            </a:xfrm>
            <a:prstGeom prst="rect">
              <a:avLst/>
            </a:prstGeom>
            <a:noFill/>
          </p:spPr>
          <p:txBody>
            <a:bodyPr wrap="none" rtlCol="0">
              <a:spAutoFit/>
            </a:bodyPr>
            <a:lstStyle/>
            <a:p>
              <a:r>
                <a:rPr lang="en-US" sz="1400" dirty="0">
                  <a:solidFill>
                    <a:srgbClr val="000000"/>
                  </a:solidFill>
                </a:rPr>
                <a:t>Wire number</a:t>
              </a:r>
            </a:p>
          </p:txBody>
        </p:sp>
        <p:sp>
          <p:nvSpPr>
            <p:cNvPr id="62" name="TextBox 61">
              <a:extLst>
                <a:ext uri="{FF2B5EF4-FFF2-40B4-BE49-F238E27FC236}">
                  <a16:creationId xmlns:a16="http://schemas.microsoft.com/office/drawing/2014/main" id="{19B46E4B-E13D-4A82-364C-EB72EBF9D992}"/>
                </a:ext>
              </a:extLst>
            </p:cNvPr>
            <p:cNvSpPr txBox="1"/>
            <p:nvPr/>
          </p:nvSpPr>
          <p:spPr>
            <a:xfrm rot="1571152">
              <a:off x="1386930" y="3893011"/>
              <a:ext cx="846707" cy="307777"/>
            </a:xfrm>
            <a:prstGeom prst="rect">
              <a:avLst/>
            </a:prstGeom>
            <a:noFill/>
          </p:spPr>
          <p:txBody>
            <a:bodyPr wrap="none" rtlCol="0">
              <a:spAutoFit/>
            </a:bodyPr>
            <a:lstStyle/>
            <a:p>
              <a:r>
                <a:rPr lang="en-US" sz="1400" dirty="0">
                  <a:solidFill>
                    <a:srgbClr val="000000"/>
                  </a:solidFill>
                </a:rPr>
                <a:t>Time tick</a:t>
              </a:r>
            </a:p>
          </p:txBody>
        </p:sp>
      </p:grpSp>
    </p:spTree>
    <p:extLst>
      <p:ext uri="{BB962C8B-B14F-4D97-AF65-F5344CB8AC3E}">
        <p14:creationId xmlns:p14="http://schemas.microsoft.com/office/powerpoint/2010/main" val="2114544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withEffect">
                                  <p:stCondLst>
                                    <p:cond delay="0"/>
                                  </p:stCondLst>
                                  <p:childTnLst>
                                    <p:animEffect transition="out" filter="fad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par>
                                <p:cTn id="8" presetID="1" presetClass="exit" presetSubtype="0" fill="hold" grpId="0" nodeType="withEffect">
                                  <p:stCondLst>
                                    <p:cond delay="0"/>
                                  </p:stCondLst>
                                  <p:childTnLst>
                                    <p:set>
                                      <p:cBhvr>
                                        <p:cTn id="9" dur="1" fill="hold">
                                          <p:stCondLst>
                                            <p:cond delay="0"/>
                                          </p:stCondLst>
                                        </p:cTn>
                                        <p:tgtEl>
                                          <p:spTgt spid="55"/>
                                        </p:tgtEl>
                                        <p:attrNameLst>
                                          <p:attrName>style.visibility</p:attrName>
                                        </p:attrNameLst>
                                      </p:cBhvr>
                                      <p:to>
                                        <p:strVal val="hidden"/>
                                      </p:to>
                                    </p:set>
                                  </p:childTnLst>
                                </p:cTn>
                              </p:par>
                              <p:par>
                                <p:cTn id="10" presetID="1" presetClass="exit" presetSubtype="0" fill="hold" grpId="0" nodeType="withEffect">
                                  <p:stCondLst>
                                    <p:cond delay="0"/>
                                  </p:stCondLst>
                                  <p:childTnLst>
                                    <p:set>
                                      <p:cBhvr>
                                        <p:cTn id="11" dur="1" fill="hold">
                                          <p:stCondLst>
                                            <p:cond delay="0"/>
                                          </p:stCondLst>
                                        </p:cTn>
                                        <p:tgtEl>
                                          <p:spTgt spid="56"/>
                                        </p:tgtEl>
                                        <p:attrNameLst>
                                          <p:attrName>style.visibility</p:attrName>
                                        </p:attrNameLst>
                                      </p:cBhvr>
                                      <p:to>
                                        <p:strVal val="hidden"/>
                                      </p:to>
                                    </p:set>
                                  </p:childTnLst>
                                </p:cTn>
                              </p:par>
                            </p:childTnLst>
                          </p:cTn>
                        </p:par>
                        <p:par>
                          <p:cTn id="12" fill="hold">
                            <p:stCondLst>
                              <p:cond delay="500"/>
                            </p:stCondLst>
                            <p:childTnLst>
                              <p:par>
                                <p:cTn id="13" presetID="10" presetClass="entr" presetSubtype="0" fill="hold" nodeType="afterEffect">
                                  <p:stCondLst>
                                    <p:cond delay="500"/>
                                  </p:stCondLst>
                                  <p:childTnLst>
                                    <p:set>
                                      <p:cBhvr>
                                        <p:cTn id="14" dur="1" fill="hold">
                                          <p:stCondLst>
                                            <p:cond delay="0"/>
                                          </p:stCondLst>
                                        </p:cTn>
                                        <p:tgtEl>
                                          <p:spTgt spid="32"/>
                                        </p:tgtEl>
                                        <p:attrNameLst>
                                          <p:attrName>style.visibility</p:attrName>
                                        </p:attrNameLst>
                                      </p:cBhvr>
                                      <p:to>
                                        <p:strVal val="visible"/>
                                      </p:to>
                                    </p:set>
                                    <p:animEffect transition="in" filter="fade">
                                      <p:cBhvr>
                                        <p:cTn id="15" dur="2500"/>
                                        <p:tgtEl>
                                          <p:spTgt spid="32"/>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3"/>
                                        </p:tgtEl>
                                        <p:attrNameLst>
                                          <p:attrName>style.visibility</p:attrName>
                                        </p:attrNameLst>
                                      </p:cBhvr>
                                      <p:to>
                                        <p:strVal val="visible"/>
                                      </p:to>
                                    </p:set>
                                  </p:childTnLst>
                                </p:cTn>
                              </p:par>
                            </p:childTnLst>
                          </p:cTn>
                        </p:par>
                        <p:par>
                          <p:cTn id="20" fill="hold">
                            <p:stCondLst>
                              <p:cond delay="0"/>
                            </p:stCondLst>
                            <p:childTnLst>
                              <p:par>
                                <p:cTn id="21" presetID="64" presetClass="path" presetSubtype="0" accel="50000" decel="50000" fill="hold" nodeType="afterEffect">
                                  <p:stCondLst>
                                    <p:cond delay="0"/>
                                  </p:stCondLst>
                                  <p:childTnLst>
                                    <p:animMotion origin="layout" path="M 4.16667E-6 3.33333E-6 L 4.16667E-6 -0.7784 " pathEditMode="relative" rAng="0" ptsTypes="AA">
                                      <p:cBhvr>
                                        <p:cTn id="22" dur="5000" fill="hold"/>
                                        <p:tgtEl>
                                          <p:spTgt spid="33"/>
                                        </p:tgtEl>
                                        <p:attrNameLst>
                                          <p:attrName>ppt_x</p:attrName>
                                          <p:attrName>ppt_y</p:attrName>
                                        </p:attrNameLst>
                                      </p:cBhvr>
                                      <p:rCtr x="0" y="-38920"/>
                                    </p:animMotion>
                                  </p:childTnLst>
                                </p:cTn>
                              </p:par>
                              <p:par>
                                <p:cTn id="23" presetID="22" presetClass="entr" presetSubtype="4" fill="hold" nodeType="withEffect">
                                  <p:stCondLst>
                                    <p:cond delay="1600"/>
                                  </p:stCondLst>
                                  <p:childTnLst>
                                    <p:set>
                                      <p:cBhvr>
                                        <p:cTn id="24" dur="1" fill="hold">
                                          <p:stCondLst>
                                            <p:cond delay="0"/>
                                          </p:stCondLst>
                                        </p:cTn>
                                        <p:tgtEl>
                                          <p:spTgt spid="47"/>
                                        </p:tgtEl>
                                        <p:attrNameLst>
                                          <p:attrName>style.visibility</p:attrName>
                                        </p:attrNameLst>
                                      </p:cBhvr>
                                      <p:to>
                                        <p:strVal val="visible"/>
                                      </p:to>
                                    </p:set>
                                    <p:animEffect transition="in" filter="wipe(down)">
                                      <p:cBhvr>
                                        <p:cTn id="25" dur="400"/>
                                        <p:tgtEl>
                                          <p:spTgt spid="47"/>
                                        </p:tgtEl>
                                      </p:cBhvr>
                                    </p:animEffect>
                                  </p:childTnLst>
                                </p:cTn>
                              </p:par>
                            </p:childTnLst>
                          </p:cTn>
                        </p:par>
                        <p:par>
                          <p:cTn id="26" fill="hold">
                            <p:stCondLst>
                              <p:cond delay="5000"/>
                            </p:stCondLst>
                            <p:childTnLst>
                              <p:par>
                                <p:cTn id="27" presetID="1" presetClass="exit" presetSubtype="0" fill="hold" nodeType="afterEffect">
                                  <p:stCondLst>
                                    <p:cond delay="0"/>
                                  </p:stCondLst>
                                  <p:childTnLst>
                                    <p:set>
                                      <p:cBhvr>
                                        <p:cTn id="28" dur="1" fill="hold">
                                          <p:stCondLst>
                                            <p:cond delay="0"/>
                                          </p:stCondLst>
                                        </p:cTn>
                                        <p:tgtEl>
                                          <p:spTgt spid="33"/>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wipe(down)">
                                      <p:cBhvr>
                                        <p:cTn id="33" dur="500"/>
                                        <p:tgtEl>
                                          <p:spTgt spid="49"/>
                                        </p:tgtEl>
                                      </p:cBhvr>
                                    </p:animEffect>
                                  </p:childTnLst>
                                </p:cTn>
                              </p:par>
                              <p:par>
                                <p:cTn id="34" presetID="22" presetClass="entr" presetSubtype="4" fill="hold" nodeType="with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wipe(down)">
                                      <p:cBhvr>
                                        <p:cTn id="36" dur="500"/>
                                        <p:tgtEl>
                                          <p:spTgt spid="50"/>
                                        </p:tgtEl>
                                      </p:cBhvr>
                                    </p:animEffect>
                                  </p:childTnLst>
                                </p:cTn>
                              </p:par>
                            </p:childTnLst>
                          </p:cTn>
                        </p:par>
                        <p:par>
                          <p:cTn id="37" fill="hold">
                            <p:stCondLst>
                              <p:cond delay="500"/>
                            </p:stCondLst>
                            <p:childTnLst>
                              <p:par>
                                <p:cTn id="38" presetID="10" presetClass="entr" presetSubtype="0" fill="hold" nodeType="afterEffect">
                                  <p:stCondLst>
                                    <p:cond delay="0"/>
                                  </p:stCondLst>
                                  <p:childTnLst>
                                    <p:set>
                                      <p:cBhvr>
                                        <p:cTn id="39" dur="1" fill="hold">
                                          <p:stCondLst>
                                            <p:cond delay="0"/>
                                          </p:stCondLst>
                                        </p:cTn>
                                        <p:tgtEl>
                                          <p:spTgt spid="48"/>
                                        </p:tgtEl>
                                        <p:attrNameLst>
                                          <p:attrName>style.visibility</p:attrName>
                                        </p:attrNameLst>
                                      </p:cBhvr>
                                      <p:to>
                                        <p:strVal val="visible"/>
                                      </p:to>
                                    </p:set>
                                    <p:animEffect transition="in" filter="fade">
                                      <p:cBhvr>
                                        <p:cTn id="40" dur="500"/>
                                        <p:tgtEl>
                                          <p:spTgt spid="48"/>
                                        </p:tgtEl>
                                      </p:cBhvr>
                                    </p:animEffect>
                                  </p:childTnLst>
                                </p:cTn>
                              </p:par>
                              <p:par>
                                <p:cTn id="41" presetID="10" presetClass="entr" presetSubtype="0" fill="hold" nodeType="with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fade">
                                      <p:cBhvr>
                                        <p:cTn id="43" dur="500"/>
                                        <p:tgtEl>
                                          <p:spTgt spid="57"/>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xit" presetSubtype="0" fill="hold" nodeType="clickEffect">
                                  <p:stCondLst>
                                    <p:cond delay="0"/>
                                  </p:stCondLst>
                                  <p:childTnLst>
                                    <p:animEffect transition="out" filter="fade">
                                      <p:cBhvr>
                                        <p:cTn id="47" dur="500"/>
                                        <p:tgtEl>
                                          <p:spTgt spid="32"/>
                                        </p:tgtEl>
                                      </p:cBhvr>
                                    </p:animEffect>
                                    <p:set>
                                      <p:cBhvr>
                                        <p:cTn id="48" dur="1" fill="hold">
                                          <p:stCondLst>
                                            <p:cond delay="499"/>
                                          </p:stCondLst>
                                        </p:cTn>
                                        <p:tgtEl>
                                          <p:spTgt spid="32"/>
                                        </p:tgtEl>
                                        <p:attrNameLst>
                                          <p:attrName>style.visibility</p:attrName>
                                        </p:attrNameLst>
                                      </p:cBhvr>
                                      <p:to>
                                        <p:strVal val="hidden"/>
                                      </p:to>
                                    </p:set>
                                  </p:childTnLst>
                                </p:cTn>
                              </p:par>
                              <p:par>
                                <p:cTn id="49" presetID="10" presetClass="exit" presetSubtype="0" fill="hold" nodeType="withEffect">
                                  <p:stCondLst>
                                    <p:cond delay="0"/>
                                  </p:stCondLst>
                                  <p:childTnLst>
                                    <p:animEffect transition="out" filter="fade">
                                      <p:cBhvr>
                                        <p:cTn id="50" dur="500"/>
                                        <p:tgtEl>
                                          <p:spTgt spid="47"/>
                                        </p:tgtEl>
                                      </p:cBhvr>
                                    </p:animEffect>
                                    <p:set>
                                      <p:cBhvr>
                                        <p:cTn id="51" dur="1" fill="hold">
                                          <p:stCondLst>
                                            <p:cond delay="499"/>
                                          </p:stCondLst>
                                        </p:cTn>
                                        <p:tgtEl>
                                          <p:spTgt spid="47"/>
                                        </p:tgtEl>
                                        <p:attrNameLst>
                                          <p:attrName>style.visibility</p:attrName>
                                        </p:attrNameLst>
                                      </p:cBhvr>
                                      <p:to>
                                        <p:strVal val="hidden"/>
                                      </p:to>
                                    </p:set>
                                  </p:childTnLst>
                                </p:cTn>
                              </p:par>
                              <p:par>
                                <p:cTn id="52" presetID="1" presetClass="exit" presetSubtype="0" fill="hold" grpId="0" nodeType="withEffect">
                                  <p:stCondLst>
                                    <p:cond delay="0"/>
                                  </p:stCondLst>
                                  <p:childTnLst>
                                    <p:set>
                                      <p:cBhvr>
                                        <p:cTn id="53" dur="1" fill="hold">
                                          <p:stCondLst>
                                            <p:cond delay="0"/>
                                          </p:stCondLst>
                                        </p:cTn>
                                        <p:tgtEl>
                                          <p:spTgt spid="26"/>
                                        </p:tgtEl>
                                        <p:attrNameLst>
                                          <p:attrName>style.visibility</p:attrName>
                                        </p:attrNameLst>
                                      </p:cBhvr>
                                      <p:to>
                                        <p:strVal val="hidden"/>
                                      </p:to>
                                    </p:set>
                                  </p:childTnLst>
                                </p:cTn>
                              </p:par>
                              <p:par>
                                <p:cTn id="54" presetID="1" presetClass="exit" presetSubtype="0" fill="hold" nodeType="withEffect">
                                  <p:stCondLst>
                                    <p:cond delay="0"/>
                                  </p:stCondLst>
                                  <p:childTnLst>
                                    <p:set>
                                      <p:cBhvr>
                                        <p:cTn id="55" dur="1" fill="hold">
                                          <p:stCondLst>
                                            <p:cond delay="0"/>
                                          </p:stCondLst>
                                        </p:cTn>
                                        <p:tgtEl>
                                          <p:spTgt spid="2"/>
                                        </p:tgtEl>
                                        <p:attrNameLst>
                                          <p:attrName>style.visibility</p:attrName>
                                        </p:attrNameLst>
                                      </p:cBhvr>
                                      <p:to>
                                        <p:strVal val="hidden"/>
                                      </p:to>
                                    </p:set>
                                  </p:childTnLst>
                                </p:cTn>
                              </p:par>
                              <p:par>
                                <p:cTn id="56" presetID="10" presetClass="exit" presetSubtype="0" fill="hold" nodeType="withEffect">
                                  <p:stCondLst>
                                    <p:cond delay="0"/>
                                  </p:stCondLst>
                                  <p:childTnLst>
                                    <p:animEffect transition="out" filter="fade">
                                      <p:cBhvr>
                                        <p:cTn id="57" dur="500"/>
                                        <p:tgtEl>
                                          <p:spTgt spid="49"/>
                                        </p:tgtEl>
                                      </p:cBhvr>
                                    </p:animEffect>
                                    <p:set>
                                      <p:cBhvr>
                                        <p:cTn id="58" dur="1" fill="hold">
                                          <p:stCondLst>
                                            <p:cond delay="499"/>
                                          </p:stCondLst>
                                        </p:cTn>
                                        <p:tgtEl>
                                          <p:spTgt spid="49"/>
                                        </p:tgtEl>
                                        <p:attrNameLst>
                                          <p:attrName>style.visibility</p:attrName>
                                        </p:attrNameLst>
                                      </p:cBhvr>
                                      <p:to>
                                        <p:strVal val="hidden"/>
                                      </p:to>
                                    </p:set>
                                  </p:childTnLst>
                                </p:cTn>
                              </p:par>
                              <p:par>
                                <p:cTn id="59" presetID="10" presetClass="exit" presetSubtype="0" fill="hold" nodeType="withEffect">
                                  <p:stCondLst>
                                    <p:cond delay="0"/>
                                  </p:stCondLst>
                                  <p:childTnLst>
                                    <p:animEffect transition="out" filter="fade">
                                      <p:cBhvr>
                                        <p:cTn id="60" dur="500"/>
                                        <p:tgtEl>
                                          <p:spTgt spid="50"/>
                                        </p:tgtEl>
                                      </p:cBhvr>
                                    </p:animEffect>
                                    <p:set>
                                      <p:cBhvr>
                                        <p:cTn id="61" dur="1" fill="hold">
                                          <p:stCondLst>
                                            <p:cond delay="499"/>
                                          </p:stCondLst>
                                        </p:cTn>
                                        <p:tgtEl>
                                          <p:spTgt spid="50"/>
                                        </p:tgtEl>
                                        <p:attrNameLst>
                                          <p:attrName>style.visibility</p:attrName>
                                        </p:attrNameLst>
                                      </p:cBhvr>
                                      <p:to>
                                        <p:strVal val="hidden"/>
                                      </p:to>
                                    </p:set>
                                  </p:childTnLst>
                                </p:cTn>
                              </p:par>
                            </p:childTnLst>
                          </p:cTn>
                        </p:par>
                        <p:par>
                          <p:cTn id="62" fill="hold">
                            <p:stCondLst>
                              <p:cond delay="500"/>
                            </p:stCondLst>
                            <p:childTnLst>
                              <p:par>
                                <p:cTn id="63" presetID="22" presetClass="entr" presetSubtype="8" fill="hold" grpId="0" nodeType="afterEffect">
                                  <p:stCondLst>
                                    <p:cond delay="0"/>
                                  </p:stCondLst>
                                  <p:childTnLst>
                                    <p:set>
                                      <p:cBhvr>
                                        <p:cTn id="64" dur="1" fill="hold">
                                          <p:stCondLst>
                                            <p:cond delay="0"/>
                                          </p:stCondLst>
                                        </p:cTn>
                                        <p:tgtEl>
                                          <p:spTgt spid="54"/>
                                        </p:tgtEl>
                                        <p:attrNameLst>
                                          <p:attrName>style.visibility</p:attrName>
                                        </p:attrNameLst>
                                      </p:cBhvr>
                                      <p:to>
                                        <p:strVal val="visible"/>
                                      </p:to>
                                    </p:set>
                                    <p:animEffect transition="in" filter="wipe(left)">
                                      <p:cBhvr>
                                        <p:cTn id="65" dur="500"/>
                                        <p:tgtEl>
                                          <p:spTgt spid="54"/>
                                        </p:tgtEl>
                                      </p:cBhvr>
                                    </p:animEffect>
                                  </p:childTnLst>
                                </p:cTn>
                              </p:par>
                            </p:childTnLst>
                          </p:cTn>
                        </p:par>
                        <p:par>
                          <p:cTn id="66" fill="hold">
                            <p:stCondLst>
                              <p:cond delay="1000"/>
                            </p:stCondLst>
                            <p:childTnLst>
                              <p:par>
                                <p:cTn id="67" presetID="10" presetClass="entr" presetSubtype="0" fill="hold" nodeType="afterEffect">
                                  <p:stCondLst>
                                    <p:cond delay="0"/>
                                  </p:stCondLst>
                                  <p:childTnLst>
                                    <p:set>
                                      <p:cBhvr>
                                        <p:cTn id="68" dur="1" fill="hold">
                                          <p:stCondLst>
                                            <p:cond delay="0"/>
                                          </p:stCondLst>
                                        </p:cTn>
                                        <p:tgtEl>
                                          <p:spTgt spid="53"/>
                                        </p:tgtEl>
                                        <p:attrNameLst>
                                          <p:attrName>style.visibility</p:attrName>
                                        </p:attrNameLst>
                                      </p:cBhvr>
                                      <p:to>
                                        <p:strVal val="visible"/>
                                      </p:to>
                                    </p:set>
                                    <p:animEffect transition="in" filter="fade">
                                      <p:cBhvr>
                                        <p:cTn id="69" dur="500"/>
                                        <p:tgtEl>
                                          <p:spTgt spid="53"/>
                                        </p:tgtEl>
                                      </p:cBhvr>
                                    </p:animEffect>
                                  </p:childTnLst>
                                </p:cTn>
                              </p:par>
                              <p:par>
                                <p:cTn id="70" presetID="10" presetClass="entr" presetSubtype="0" fill="hold" nodeType="withEffect">
                                  <p:stCondLst>
                                    <p:cond delay="0"/>
                                  </p:stCondLst>
                                  <p:childTnLst>
                                    <p:set>
                                      <p:cBhvr>
                                        <p:cTn id="71" dur="1" fill="hold">
                                          <p:stCondLst>
                                            <p:cond delay="0"/>
                                          </p:stCondLst>
                                        </p:cTn>
                                        <p:tgtEl>
                                          <p:spTgt spid="60"/>
                                        </p:tgtEl>
                                        <p:attrNameLst>
                                          <p:attrName>style.visibility</p:attrName>
                                        </p:attrNameLst>
                                      </p:cBhvr>
                                      <p:to>
                                        <p:strVal val="visible"/>
                                      </p:to>
                                    </p:set>
                                    <p:animEffect transition="in" filter="fade">
                                      <p:cBhvr>
                                        <p:cTn id="72"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54" grpId="0" animBg="1"/>
      <p:bldP spid="55" grpId="0"/>
      <p:bldP spid="5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B999CBB-D465-98FB-202B-662E2E1C37A0}"/>
              </a:ext>
            </a:extLst>
          </p:cNvPr>
          <p:cNvSpPr>
            <a:spLocks noGrp="1"/>
          </p:cNvSpPr>
          <p:nvPr>
            <p:ph idx="1"/>
          </p:nvPr>
        </p:nvSpPr>
        <p:spPr>
          <a:xfrm>
            <a:off x="228603" y="728664"/>
            <a:ext cx="8672513" cy="3900486"/>
          </a:xfrm>
        </p:spPr>
        <p:txBody>
          <a:bodyPr/>
          <a:lstStyle/>
          <a:p>
            <a:r>
              <a:rPr lang="en-US" dirty="0"/>
              <a:t>Data rate from 1 far detector module (horizontal drift):</a:t>
            </a:r>
          </a:p>
          <a:p>
            <a:pPr lvl="1"/>
            <a:r>
              <a:rPr lang="en-US" dirty="0"/>
              <a:t>150 APAs×2560 </a:t>
            </a:r>
            <a:r>
              <a:rPr lang="en-US" dirty="0" err="1"/>
              <a:t>ch</a:t>
            </a:r>
            <a:r>
              <a:rPr lang="en-US" dirty="0"/>
              <a:t>/APA×14 bits/sample×2 </a:t>
            </a:r>
            <a:r>
              <a:rPr lang="en-US" dirty="0" err="1"/>
              <a:t>Msamples</a:t>
            </a:r>
            <a:r>
              <a:rPr lang="en-US" dirty="0"/>
              <a:t>/sec ~ 1.2 TB/s</a:t>
            </a:r>
          </a:p>
          <a:p>
            <a:r>
              <a:rPr lang="en-US" dirty="0"/>
              <a:t>Buffered supernova data per detector module:</a:t>
            </a:r>
          </a:p>
          <a:p>
            <a:pPr lvl="1"/>
            <a:r>
              <a:rPr lang="en-US" dirty="0"/>
              <a:t>100 seconds: 120 TB</a:t>
            </a:r>
          </a:p>
          <a:p>
            <a:pPr lvl="1"/>
            <a:r>
              <a:rPr lang="en-US" dirty="0"/>
              <a:t>For pointing determination, focus on first 10 seconds: 12 TB</a:t>
            </a:r>
          </a:p>
          <a:p>
            <a:r>
              <a:rPr lang="en-US" dirty="0"/>
              <a:t>Estimated size of data per SN neutrino candidate from ML-based reduction pipeline:</a:t>
            </a:r>
          </a:p>
          <a:p>
            <a:pPr lvl="1"/>
            <a:r>
              <a:rPr lang="en-US" dirty="0"/>
              <a:t>CC: 47,306 bytes</a:t>
            </a:r>
          </a:p>
          <a:p>
            <a:pPr lvl="1"/>
            <a:r>
              <a:rPr lang="en-US" dirty="0"/>
              <a:t>ES: 29,680 bytes</a:t>
            </a:r>
          </a:p>
          <a:p>
            <a:r>
              <a:rPr lang="en-US" dirty="0"/>
              <a:t>Assuming 2DCNN rejects 100% </a:t>
            </a:r>
            <a:r>
              <a:rPr lang="en-US" dirty="0" err="1"/>
              <a:t>radiologicals</a:t>
            </a:r>
            <a:r>
              <a:rPr lang="en-US" dirty="0"/>
              <a:t>, assume we retain all CC + ES neutrinos interactions:</a:t>
            </a:r>
          </a:p>
          <a:p>
            <a:pPr lvl="1"/>
            <a:r>
              <a:rPr lang="en-US" dirty="0"/>
              <a:t>3,300 CC×47,306 bytes + 326 ES×29,680 bytes ~ 158 MB for all 4 modules</a:t>
            </a:r>
          </a:p>
          <a:p>
            <a:pPr lvl="1"/>
            <a:r>
              <a:rPr lang="en-US" dirty="0">
                <a:solidFill>
                  <a:srgbClr val="FF0000"/>
                </a:solidFill>
              </a:rPr>
              <a:t>48 TB → 0.000151 TB ~ over 5 orders of magnitude reduction !</a:t>
            </a:r>
          </a:p>
          <a:p>
            <a:pPr marL="0" indent="0">
              <a:buNone/>
            </a:pPr>
            <a:endParaRPr lang="en-US" dirty="0"/>
          </a:p>
          <a:p>
            <a:pPr marL="0" indent="0">
              <a:buNone/>
            </a:pPr>
            <a:endParaRPr lang="en-US" dirty="0"/>
          </a:p>
          <a:p>
            <a:endParaRPr lang="en-US" dirty="0"/>
          </a:p>
        </p:txBody>
      </p:sp>
      <p:sp>
        <p:nvSpPr>
          <p:cNvPr id="3" name="Title 2">
            <a:extLst>
              <a:ext uri="{FF2B5EF4-FFF2-40B4-BE49-F238E27FC236}">
                <a16:creationId xmlns:a16="http://schemas.microsoft.com/office/drawing/2014/main" id="{3A17D43A-E064-4FF9-27FA-31503309168C}"/>
              </a:ext>
            </a:extLst>
          </p:cNvPr>
          <p:cNvSpPr>
            <a:spLocks noGrp="1"/>
          </p:cNvSpPr>
          <p:nvPr>
            <p:ph type="title"/>
          </p:nvPr>
        </p:nvSpPr>
        <p:spPr/>
        <p:txBody>
          <a:bodyPr/>
          <a:lstStyle/>
          <a:p>
            <a:r>
              <a:rPr lang="en-US" dirty="0"/>
              <a:t>ML-based data size reduction estimates</a:t>
            </a:r>
          </a:p>
        </p:txBody>
      </p:sp>
      <p:sp>
        <p:nvSpPr>
          <p:cNvPr id="4" name="Date Placeholder 3">
            <a:extLst>
              <a:ext uri="{FF2B5EF4-FFF2-40B4-BE49-F238E27FC236}">
                <a16:creationId xmlns:a16="http://schemas.microsoft.com/office/drawing/2014/main" id="{18B3C496-CAEF-5AF6-37F6-E609186BE3E2}"/>
              </a:ext>
            </a:extLst>
          </p:cNvPr>
          <p:cNvSpPr>
            <a:spLocks noGrp="1"/>
          </p:cNvSpPr>
          <p:nvPr>
            <p:ph type="dt" sz="half" idx="2"/>
          </p:nvPr>
        </p:nvSpPr>
        <p:spPr/>
        <p:txBody>
          <a:bodyPr/>
          <a:lstStyle/>
          <a:p>
            <a:pPr>
              <a:defRPr/>
            </a:pPr>
            <a:fld id="{57ADAB69-348E-2C41-AF41-E98D046040A4}" type="datetime1">
              <a:rPr lang="en-US" smtClean="0"/>
              <a:pPr>
                <a:defRPr/>
              </a:pPr>
              <a:t>4/23/2024</a:t>
            </a:fld>
            <a:endParaRPr lang="en-US" dirty="0"/>
          </a:p>
        </p:txBody>
      </p:sp>
      <p:sp>
        <p:nvSpPr>
          <p:cNvPr id="5" name="Footer Placeholder 4">
            <a:extLst>
              <a:ext uri="{FF2B5EF4-FFF2-40B4-BE49-F238E27FC236}">
                <a16:creationId xmlns:a16="http://schemas.microsoft.com/office/drawing/2014/main" id="{6DE9ECE2-A520-E62D-7FED-F990F8E5D6FB}"/>
              </a:ext>
            </a:extLst>
          </p:cNvPr>
          <p:cNvSpPr>
            <a:spLocks noGrp="1"/>
          </p:cNvSpPr>
          <p:nvPr>
            <p:ph type="ftr" sz="quarter" idx="3"/>
          </p:nvPr>
        </p:nvSpPr>
        <p:spPr/>
        <p:txBody>
          <a:bodyPr/>
          <a:lstStyle/>
          <a:p>
            <a:pPr>
              <a:defRPr/>
            </a:pPr>
            <a:r>
              <a:rPr lang="en-US"/>
              <a:t>Michael Wang | Intermediate level SN pointing trigger for DUNE</a:t>
            </a:r>
            <a:endParaRPr lang="en-US" b="1" dirty="0"/>
          </a:p>
        </p:txBody>
      </p:sp>
      <p:sp>
        <p:nvSpPr>
          <p:cNvPr id="6" name="Slide Number Placeholder 5">
            <a:extLst>
              <a:ext uri="{FF2B5EF4-FFF2-40B4-BE49-F238E27FC236}">
                <a16:creationId xmlns:a16="http://schemas.microsoft.com/office/drawing/2014/main" id="{CCA91E9F-E12F-5D31-C3DF-4B571CFA0008}"/>
              </a:ext>
            </a:extLst>
          </p:cNvPr>
          <p:cNvSpPr>
            <a:spLocks noGrp="1"/>
          </p:cNvSpPr>
          <p:nvPr>
            <p:ph type="sldNum" sz="quarter" idx="4"/>
          </p:nvPr>
        </p:nvSpPr>
        <p:spPr/>
        <p:txBody>
          <a:bodyPr/>
          <a:lstStyle/>
          <a:p>
            <a:pPr>
              <a:defRPr/>
            </a:pPr>
            <a:fld id="{148C009B-CB69-E04A-B9B3-34B26D69E9CF}" type="slidenum">
              <a:rPr lang="en-US" smtClean="0"/>
              <a:pPr>
                <a:defRPr/>
              </a:pPr>
              <a:t>17</a:t>
            </a:fld>
            <a:endParaRPr lang="en-US" dirty="0"/>
          </a:p>
        </p:txBody>
      </p:sp>
    </p:spTree>
    <p:extLst>
      <p:ext uri="{BB962C8B-B14F-4D97-AF65-F5344CB8AC3E}">
        <p14:creationId xmlns:p14="http://schemas.microsoft.com/office/powerpoint/2010/main" val="14492824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C123012-8AD0-368D-40D7-A68D57458A4D}"/>
              </a:ext>
            </a:extLst>
          </p:cNvPr>
          <p:cNvSpPr>
            <a:spLocks noGrp="1"/>
          </p:cNvSpPr>
          <p:nvPr>
            <p:ph idx="1"/>
          </p:nvPr>
        </p:nvSpPr>
        <p:spPr/>
        <p:txBody>
          <a:bodyPr/>
          <a:lstStyle/>
          <a:p>
            <a:r>
              <a:rPr lang="en-US" dirty="0"/>
              <a:t>Track reconstruction pipeline:</a:t>
            </a:r>
          </a:p>
          <a:p>
            <a:endParaRPr lang="en-US" dirty="0"/>
          </a:p>
          <a:p>
            <a:pPr marL="0" indent="0">
              <a:buNone/>
            </a:pPr>
            <a:endParaRPr lang="en-US" dirty="0"/>
          </a:p>
          <a:p>
            <a:r>
              <a:rPr lang="en-US" dirty="0"/>
              <a:t>Use of 1D denoising </a:t>
            </a:r>
            <a:r>
              <a:rPr lang="en-US" dirty="0" err="1"/>
              <a:t>AutoEncoder</a:t>
            </a:r>
            <a:r>
              <a:rPr lang="en-US" dirty="0"/>
              <a:t> to clean up electronics noise of raw waveforms in ROIs from 1DCNN allows us to use “legacy” 1D FFT deconvolution in the “</a:t>
            </a:r>
            <a:r>
              <a:rPr lang="en-US" dirty="0" err="1"/>
              <a:t>Dataprep</a:t>
            </a:r>
            <a:r>
              <a:rPr lang="en-US" dirty="0"/>
              <a:t>” stage to speed up things.</a:t>
            </a:r>
          </a:p>
          <a:p>
            <a:endParaRPr lang="en-US" dirty="0"/>
          </a:p>
          <a:p>
            <a:endParaRPr lang="en-US" dirty="0"/>
          </a:p>
          <a:p>
            <a:endParaRPr lang="en-US" dirty="0"/>
          </a:p>
          <a:p>
            <a:r>
              <a:rPr lang="en-US" dirty="0"/>
              <a:t>Assume we reject all </a:t>
            </a:r>
            <a:r>
              <a:rPr lang="en-US" dirty="0" err="1"/>
              <a:t>radiologicals</a:t>
            </a:r>
            <a:r>
              <a:rPr lang="en-US" dirty="0"/>
              <a:t> with 2DCNN and retain all CC+ES events:</a:t>
            </a:r>
          </a:p>
          <a:p>
            <a:pPr lvl="1"/>
            <a:r>
              <a:rPr lang="en-US" dirty="0"/>
              <a:t>3300×.061 + 326×.026 ~ 210 seconds = </a:t>
            </a:r>
            <a:r>
              <a:rPr lang="en-US" dirty="0">
                <a:solidFill>
                  <a:srgbClr val="FF5050"/>
                </a:solidFill>
              </a:rPr>
              <a:t>3.5 min</a:t>
            </a:r>
          </a:p>
          <a:p>
            <a:pPr lvl="1"/>
            <a:r>
              <a:rPr lang="en-US" dirty="0">
                <a:solidFill>
                  <a:srgbClr val="FF5050"/>
                </a:solidFill>
              </a:rPr>
              <a:t>for full DUNE detector executed using one CPU core !</a:t>
            </a:r>
          </a:p>
          <a:p>
            <a:endParaRPr lang="en-US" dirty="0"/>
          </a:p>
        </p:txBody>
      </p:sp>
      <p:sp>
        <p:nvSpPr>
          <p:cNvPr id="3" name="Title 2">
            <a:extLst>
              <a:ext uri="{FF2B5EF4-FFF2-40B4-BE49-F238E27FC236}">
                <a16:creationId xmlns:a16="http://schemas.microsoft.com/office/drawing/2014/main" id="{1D709FD4-C2D9-E479-69B5-84160DEE020F}"/>
              </a:ext>
            </a:extLst>
          </p:cNvPr>
          <p:cNvSpPr>
            <a:spLocks noGrp="1"/>
          </p:cNvSpPr>
          <p:nvPr>
            <p:ph type="title"/>
          </p:nvPr>
        </p:nvSpPr>
        <p:spPr/>
        <p:txBody>
          <a:bodyPr/>
          <a:lstStyle/>
          <a:p>
            <a:r>
              <a:rPr lang="en-US" dirty="0"/>
              <a:t>Execution time for track reconstruction on reduced sample</a:t>
            </a:r>
          </a:p>
        </p:txBody>
      </p:sp>
      <p:sp>
        <p:nvSpPr>
          <p:cNvPr id="4" name="Date Placeholder 3">
            <a:extLst>
              <a:ext uri="{FF2B5EF4-FFF2-40B4-BE49-F238E27FC236}">
                <a16:creationId xmlns:a16="http://schemas.microsoft.com/office/drawing/2014/main" id="{34D3B9BA-BD01-B485-CCF0-7E2C21E9EEEA}"/>
              </a:ext>
            </a:extLst>
          </p:cNvPr>
          <p:cNvSpPr>
            <a:spLocks noGrp="1"/>
          </p:cNvSpPr>
          <p:nvPr>
            <p:ph type="dt" sz="half" idx="2"/>
          </p:nvPr>
        </p:nvSpPr>
        <p:spPr/>
        <p:txBody>
          <a:bodyPr/>
          <a:lstStyle/>
          <a:p>
            <a:pPr>
              <a:defRPr/>
            </a:pPr>
            <a:fld id="{57ADAB69-348E-2C41-AF41-E98D046040A4}" type="datetime1">
              <a:rPr lang="en-US" smtClean="0"/>
              <a:pPr>
                <a:defRPr/>
              </a:pPr>
              <a:t>4/23/2024</a:t>
            </a:fld>
            <a:endParaRPr lang="en-US" dirty="0"/>
          </a:p>
        </p:txBody>
      </p:sp>
      <p:sp>
        <p:nvSpPr>
          <p:cNvPr id="5" name="Footer Placeholder 4">
            <a:extLst>
              <a:ext uri="{FF2B5EF4-FFF2-40B4-BE49-F238E27FC236}">
                <a16:creationId xmlns:a16="http://schemas.microsoft.com/office/drawing/2014/main" id="{B43EE6D8-9ECE-0C2B-11C4-3FF51362CCF0}"/>
              </a:ext>
            </a:extLst>
          </p:cNvPr>
          <p:cNvSpPr>
            <a:spLocks noGrp="1"/>
          </p:cNvSpPr>
          <p:nvPr>
            <p:ph type="ftr" sz="quarter" idx="3"/>
          </p:nvPr>
        </p:nvSpPr>
        <p:spPr/>
        <p:txBody>
          <a:bodyPr/>
          <a:lstStyle/>
          <a:p>
            <a:pPr>
              <a:defRPr/>
            </a:pPr>
            <a:r>
              <a:rPr lang="en-US"/>
              <a:t>Michael Wang | Intermediate level SN pointing trigger for DUNE</a:t>
            </a:r>
            <a:endParaRPr lang="en-US" b="1" dirty="0"/>
          </a:p>
        </p:txBody>
      </p:sp>
      <p:sp>
        <p:nvSpPr>
          <p:cNvPr id="6" name="Slide Number Placeholder 5">
            <a:extLst>
              <a:ext uri="{FF2B5EF4-FFF2-40B4-BE49-F238E27FC236}">
                <a16:creationId xmlns:a16="http://schemas.microsoft.com/office/drawing/2014/main" id="{632497A8-1E9B-D9FD-81BD-DA38DB2DDB04}"/>
              </a:ext>
            </a:extLst>
          </p:cNvPr>
          <p:cNvSpPr>
            <a:spLocks noGrp="1"/>
          </p:cNvSpPr>
          <p:nvPr>
            <p:ph type="sldNum" sz="quarter" idx="4"/>
          </p:nvPr>
        </p:nvSpPr>
        <p:spPr/>
        <p:txBody>
          <a:bodyPr/>
          <a:lstStyle/>
          <a:p>
            <a:pPr>
              <a:defRPr/>
            </a:pPr>
            <a:fld id="{148C009B-CB69-E04A-B9B3-34B26D69E9CF}" type="slidenum">
              <a:rPr lang="en-US" smtClean="0"/>
              <a:pPr>
                <a:defRPr/>
              </a:pPr>
              <a:t>18</a:t>
            </a:fld>
            <a:endParaRPr lang="en-US" dirty="0"/>
          </a:p>
        </p:txBody>
      </p:sp>
      <p:sp>
        <p:nvSpPr>
          <p:cNvPr id="7" name="Rectangle: Rounded Corners 6">
            <a:extLst>
              <a:ext uri="{FF2B5EF4-FFF2-40B4-BE49-F238E27FC236}">
                <a16:creationId xmlns:a16="http://schemas.microsoft.com/office/drawing/2014/main" id="{6ED187B3-1E9D-F062-CC18-2AFB8BD61558}"/>
              </a:ext>
            </a:extLst>
          </p:cNvPr>
          <p:cNvSpPr/>
          <p:nvPr/>
        </p:nvSpPr>
        <p:spPr>
          <a:xfrm>
            <a:off x="5557206" y="1123950"/>
            <a:ext cx="889660" cy="3810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050" dirty="0" err="1"/>
              <a:t>TrajCluster</a:t>
            </a:r>
            <a:endParaRPr lang="en-US" sz="2000" dirty="0"/>
          </a:p>
        </p:txBody>
      </p:sp>
      <p:sp>
        <p:nvSpPr>
          <p:cNvPr id="8" name="Rectangle: Rounded Corners 7">
            <a:extLst>
              <a:ext uri="{FF2B5EF4-FFF2-40B4-BE49-F238E27FC236}">
                <a16:creationId xmlns:a16="http://schemas.microsoft.com/office/drawing/2014/main" id="{685BEC84-D200-B8A6-A3F2-22B83C995498}"/>
              </a:ext>
            </a:extLst>
          </p:cNvPr>
          <p:cNvSpPr/>
          <p:nvPr/>
        </p:nvSpPr>
        <p:spPr>
          <a:xfrm>
            <a:off x="4520541" y="1123950"/>
            <a:ext cx="889660" cy="3810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050" dirty="0" err="1"/>
              <a:t>DisAmbig</a:t>
            </a:r>
            <a:endParaRPr lang="en-US" sz="2000" dirty="0"/>
          </a:p>
        </p:txBody>
      </p:sp>
      <p:sp>
        <p:nvSpPr>
          <p:cNvPr id="9" name="Rectangle: Rounded Corners 8">
            <a:extLst>
              <a:ext uri="{FF2B5EF4-FFF2-40B4-BE49-F238E27FC236}">
                <a16:creationId xmlns:a16="http://schemas.microsoft.com/office/drawing/2014/main" id="{F1E03F3E-C284-C1CE-C02D-CCFDD51C7489}"/>
              </a:ext>
            </a:extLst>
          </p:cNvPr>
          <p:cNvSpPr/>
          <p:nvPr/>
        </p:nvSpPr>
        <p:spPr>
          <a:xfrm>
            <a:off x="3478481" y="1123950"/>
            <a:ext cx="889660" cy="3810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050" dirty="0"/>
              <a:t>SP Solver</a:t>
            </a:r>
            <a:endParaRPr lang="en-US" sz="2000" dirty="0"/>
          </a:p>
        </p:txBody>
      </p:sp>
      <p:sp>
        <p:nvSpPr>
          <p:cNvPr id="10" name="Rectangle: Rounded Corners 9">
            <a:extLst>
              <a:ext uri="{FF2B5EF4-FFF2-40B4-BE49-F238E27FC236}">
                <a16:creationId xmlns:a16="http://schemas.microsoft.com/office/drawing/2014/main" id="{5ED75187-9E20-6F54-CACC-329834B0879D}"/>
              </a:ext>
            </a:extLst>
          </p:cNvPr>
          <p:cNvSpPr/>
          <p:nvPr/>
        </p:nvSpPr>
        <p:spPr>
          <a:xfrm>
            <a:off x="2436421" y="1123950"/>
            <a:ext cx="889660" cy="3810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050" dirty="0" err="1"/>
              <a:t>Gaushit</a:t>
            </a:r>
            <a:endParaRPr lang="en-US" sz="2000" dirty="0"/>
          </a:p>
        </p:txBody>
      </p:sp>
      <p:sp>
        <p:nvSpPr>
          <p:cNvPr id="11" name="Rectangle: Rounded Corners 10">
            <a:extLst>
              <a:ext uri="{FF2B5EF4-FFF2-40B4-BE49-F238E27FC236}">
                <a16:creationId xmlns:a16="http://schemas.microsoft.com/office/drawing/2014/main" id="{54EEA71B-4A57-DA18-1D72-DE25CB5FD19B}"/>
              </a:ext>
            </a:extLst>
          </p:cNvPr>
          <p:cNvSpPr/>
          <p:nvPr/>
        </p:nvSpPr>
        <p:spPr>
          <a:xfrm>
            <a:off x="1394361" y="1123950"/>
            <a:ext cx="889660" cy="3810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050" dirty="0" err="1"/>
              <a:t>Dataprep</a:t>
            </a:r>
            <a:endParaRPr lang="en-US" sz="2000" dirty="0"/>
          </a:p>
        </p:txBody>
      </p:sp>
      <p:cxnSp>
        <p:nvCxnSpPr>
          <p:cNvPr id="12" name="Straight Arrow Connector 11">
            <a:extLst>
              <a:ext uri="{FF2B5EF4-FFF2-40B4-BE49-F238E27FC236}">
                <a16:creationId xmlns:a16="http://schemas.microsoft.com/office/drawing/2014/main" id="{0A19B47F-02EF-0937-BAA7-AC526EC1AB6B}"/>
              </a:ext>
            </a:extLst>
          </p:cNvPr>
          <p:cNvCxnSpPr>
            <a:stCxn id="10" idx="3"/>
            <a:endCxn id="9" idx="1"/>
          </p:cNvCxnSpPr>
          <p:nvPr/>
        </p:nvCxnSpPr>
        <p:spPr>
          <a:xfrm>
            <a:off x="3326081" y="1314450"/>
            <a:ext cx="152400"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13" name="Straight Arrow Connector 12">
            <a:extLst>
              <a:ext uri="{FF2B5EF4-FFF2-40B4-BE49-F238E27FC236}">
                <a16:creationId xmlns:a16="http://schemas.microsoft.com/office/drawing/2014/main" id="{3EB5173B-5891-DCD3-E05F-DA16E48DAF85}"/>
              </a:ext>
            </a:extLst>
          </p:cNvPr>
          <p:cNvCxnSpPr>
            <a:stCxn id="9" idx="3"/>
            <a:endCxn id="8" idx="1"/>
          </p:cNvCxnSpPr>
          <p:nvPr/>
        </p:nvCxnSpPr>
        <p:spPr>
          <a:xfrm>
            <a:off x="4368141" y="1314450"/>
            <a:ext cx="152400"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14" name="Straight Arrow Connector 13">
            <a:extLst>
              <a:ext uri="{FF2B5EF4-FFF2-40B4-BE49-F238E27FC236}">
                <a16:creationId xmlns:a16="http://schemas.microsoft.com/office/drawing/2014/main" id="{3D8E523B-F63A-49BC-A391-B44A58EEE58E}"/>
              </a:ext>
            </a:extLst>
          </p:cNvPr>
          <p:cNvCxnSpPr>
            <a:stCxn id="8" idx="3"/>
            <a:endCxn id="7" idx="1"/>
          </p:cNvCxnSpPr>
          <p:nvPr/>
        </p:nvCxnSpPr>
        <p:spPr>
          <a:xfrm>
            <a:off x="5410201" y="1314450"/>
            <a:ext cx="147005"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15" name="Rectangle: Rounded Corners 14">
            <a:extLst>
              <a:ext uri="{FF2B5EF4-FFF2-40B4-BE49-F238E27FC236}">
                <a16:creationId xmlns:a16="http://schemas.microsoft.com/office/drawing/2014/main" id="{E3B79ABE-077C-9331-B265-17F4E2EC5B80}"/>
              </a:ext>
            </a:extLst>
          </p:cNvPr>
          <p:cNvSpPr/>
          <p:nvPr/>
        </p:nvSpPr>
        <p:spPr>
          <a:xfrm>
            <a:off x="6593871" y="1123950"/>
            <a:ext cx="889660" cy="3810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050" dirty="0" err="1"/>
              <a:t>PmTrack</a:t>
            </a:r>
            <a:endParaRPr lang="en-US" sz="2000" dirty="0"/>
          </a:p>
        </p:txBody>
      </p:sp>
      <p:cxnSp>
        <p:nvCxnSpPr>
          <p:cNvPr id="16" name="Straight Arrow Connector 15">
            <a:extLst>
              <a:ext uri="{FF2B5EF4-FFF2-40B4-BE49-F238E27FC236}">
                <a16:creationId xmlns:a16="http://schemas.microsoft.com/office/drawing/2014/main" id="{3E8FAAF8-C12E-2CE1-5E38-5CB424E33399}"/>
              </a:ext>
            </a:extLst>
          </p:cNvPr>
          <p:cNvCxnSpPr>
            <a:stCxn id="11" idx="3"/>
            <a:endCxn id="10" idx="1"/>
          </p:cNvCxnSpPr>
          <p:nvPr/>
        </p:nvCxnSpPr>
        <p:spPr>
          <a:xfrm>
            <a:off x="2284021" y="1314450"/>
            <a:ext cx="152400"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17" name="Straight Arrow Connector 16">
            <a:extLst>
              <a:ext uri="{FF2B5EF4-FFF2-40B4-BE49-F238E27FC236}">
                <a16:creationId xmlns:a16="http://schemas.microsoft.com/office/drawing/2014/main" id="{E08732C4-4417-6725-9D0D-4CAAD53A6844}"/>
              </a:ext>
            </a:extLst>
          </p:cNvPr>
          <p:cNvCxnSpPr>
            <a:stCxn id="7" idx="3"/>
            <a:endCxn id="15" idx="1"/>
          </p:cNvCxnSpPr>
          <p:nvPr/>
        </p:nvCxnSpPr>
        <p:spPr>
          <a:xfrm>
            <a:off x="6446866" y="1314450"/>
            <a:ext cx="147005"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18" name="Straight Arrow Connector 17">
            <a:extLst>
              <a:ext uri="{FF2B5EF4-FFF2-40B4-BE49-F238E27FC236}">
                <a16:creationId xmlns:a16="http://schemas.microsoft.com/office/drawing/2014/main" id="{8613A590-E2E0-B1B8-D04A-7AE7AFB7FBB6}"/>
              </a:ext>
            </a:extLst>
          </p:cNvPr>
          <p:cNvCxnSpPr>
            <a:cxnSpLocks/>
            <a:stCxn id="15" idx="3"/>
          </p:cNvCxnSpPr>
          <p:nvPr/>
        </p:nvCxnSpPr>
        <p:spPr>
          <a:xfrm>
            <a:off x="7483531" y="1314450"/>
            <a:ext cx="156957" cy="3877"/>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19" name="Straight Arrow Connector 18">
            <a:extLst>
              <a:ext uri="{FF2B5EF4-FFF2-40B4-BE49-F238E27FC236}">
                <a16:creationId xmlns:a16="http://schemas.microsoft.com/office/drawing/2014/main" id="{92690524-1C21-5B77-FF48-62CBA4A0968D}"/>
              </a:ext>
            </a:extLst>
          </p:cNvPr>
          <p:cNvCxnSpPr>
            <a:cxnSpLocks/>
          </p:cNvCxnSpPr>
          <p:nvPr/>
        </p:nvCxnSpPr>
        <p:spPr>
          <a:xfrm>
            <a:off x="1247356" y="1318327"/>
            <a:ext cx="156957" cy="3877"/>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graphicFrame>
        <p:nvGraphicFramePr>
          <p:cNvPr id="22" name="Table 22">
            <a:extLst>
              <a:ext uri="{FF2B5EF4-FFF2-40B4-BE49-F238E27FC236}">
                <a16:creationId xmlns:a16="http://schemas.microsoft.com/office/drawing/2014/main" id="{44BAF032-7C36-2749-1CE6-3D0AFE50360B}"/>
              </a:ext>
            </a:extLst>
          </p:cNvPr>
          <p:cNvGraphicFramePr>
            <a:graphicFrameLocks noGrp="1"/>
          </p:cNvGraphicFramePr>
          <p:nvPr>
            <p:extLst>
              <p:ext uri="{D42A27DB-BD31-4B8C-83A1-F6EECF244321}">
                <p14:modId xmlns:p14="http://schemas.microsoft.com/office/powerpoint/2010/main" val="1051249407"/>
              </p:ext>
            </p:extLst>
          </p:nvPr>
        </p:nvGraphicFramePr>
        <p:xfrm>
          <a:off x="2228598" y="2602588"/>
          <a:ext cx="3750578" cy="822960"/>
        </p:xfrm>
        <a:graphic>
          <a:graphicData uri="http://schemas.openxmlformats.org/drawingml/2006/table">
            <a:tbl>
              <a:tblPr firstRow="1" bandRow="1">
                <a:tableStyleId>{5C22544A-7EE6-4342-B048-85BDC9FD1C3A}</a:tableStyleId>
              </a:tblPr>
              <a:tblGrid>
                <a:gridCol w="1875289">
                  <a:extLst>
                    <a:ext uri="{9D8B030D-6E8A-4147-A177-3AD203B41FA5}">
                      <a16:colId xmlns:a16="http://schemas.microsoft.com/office/drawing/2014/main" val="50341667"/>
                    </a:ext>
                  </a:extLst>
                </a:gridCol>
                <a:gridCol w="1875289">
                  <a:extLst>
                    <a:ext uri="{9D8B030D-6E8A-4147-A177-3AD203B41FA5}">
                      <a16:colId xmlns:a16="http://schemas.microsoft.com/office/drawing/2014/main" val="2501609296"/>
                    </a:ext>
                  </a:extLst>
                </a:gridCol>
              </a:tblGrid>
              <a:tr h="161413">
                <a:tc>
                  <a:txBody>
                    <a:bodyPr/>
                    <a:lstStyle/>
                    <a:p>
                      <a:pPr algn="ctr"/>
                      <a:r>
                        <a:rPr lang="en-US" sz="1200" dirty="0"/>
                        <a:t>Interaction</a:t>
                      </a:r>
                    </a:p>
                  </a:txBody>
                  <a:tcPr/>
                </a:tc>
                <a:tc>
                  <a:txBody>
                    <a:bodyPr/>
                    <a:lstStyle/>
                    <a:p>
                      <a:pPr algn="ctr"/>
                      <a:r>
                        <a:rPr lang="en-US" sz="1200" dirty="0" err="1"/>
                        <a:t>Reco</a:t>
                      </a:r>
                      <a:r>
                        <a:rPr lang="en-US" sz="1200" dirty="0"/>
                        <a:t> time (sec/event)</a:t>
                      </a:r>
                    </a:p>
                  </a:txBody>
                  <a:tcPr/>
                </a:tc>
                <a:extLst>
                  <a:ext uri="{0D108BD9-81ED-4DB2-BD59-A6C34878D82A}">
                    <a16:rowId xmlns:a16="http://schemas.microsoft.com/office/drawing/2014/main" val="2785430055"/>
                  </a:ext>
                </a:extLst>
              </a:tr>
              <a:tr h="161413">
                <a:tc>
                  <a:txBody>
                    <a:bodyPr/>
                    <a:lstStyle/>
                    <a:p>
                      <a:pPr algn="ctr"/>
                      <a:r>
                        <a:rPr lang="en-US" sz="1200" dirty="0"/>
                        <a:t>CC</a:t>
                      </a:r>
                    </a:p>
                  </a:txBody>
                  <a:tcPr/>
                </a:tc>
                <a:tc>
                  <a:txBody>
                    <a:bodyPr/>
                    <a:lstStyle/>
                    <a:p>
                      <a:pPr algn="ctr"/>
                      <a:r>
                        <a:rPr lang="en-US" sz="1200" dirty="0"/>
                        <a:t>0.061</a:t>
                      </a:r>
                    </a:p>
                  </a:txBody>
                  <a:tcPr/>
                </a:tc>
                <a:extLst>
                  <a:ext uri="{0D108BD9-81ED-4DB2-BD59-A6C34878D82A}">
                    <a16:rowId xmlns:a16="http://schemas.microsoft.com/office/drawing/2014/main" val="387759147"/>
                  </a:ext>
                </a:extLst>
              </a:tr>
              <a:tr h="161413">
                <a:tc>
                  <a:txBody>
                    <a:bodyPr/>
                    <a:lstStyle/>
                    <a:p>
                      <a:pPr algn="ctr"/>
                      <a:r>
                        <a:rPr lang="en-US" sz="1200" dirty="0"/>
                        <a:t>ES</a:t>
                      </a:r>
                    </a:p>
                  </a:txBody>
                  <a:tcPr/>
                </a:tc>
                <a:tc>
                  <a:txBody>
                    <a:bodyPr/>
                    <a:lstStyle/>
                    <a:p>
                      <a:pPr algn="ctr"/>
                      <a:r>
                        <a:rPr lang="en-US" sz="1200" dirty="0"/>
                        <a:t>0.026</a:t>
                      </a:r>
                    </a:p>
                  </a:txBody>
                  <a:tcPr/>
                </a:tc>
                <a:extLst>
                  <a:ext uri="{0D108BD9-81ED-4DB2-BD59-A6C34878D82A}">
                    <a16:rowId xmlns:a16="http://schemas.microsoft.com/office/drawing/2014/main" val="2351890825"/>
                  </a:ext>
                </a:extLst>
              </a:tr>
            </a:tbl>
          </a:graphicData>
        </a:graphic>
      </p:graphicFrame>
    </p:spTree>
    <p:extLst>
      <p:ext uri="{BB962C8B-B14F-4D97-AF65-F5344CB8AC3E}">
        <p14:creationId xmlns:p14="http://schemas.microsoft.com/office/powerpoint/2010/main" val="29011643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9BB9EDD-6D5F-77E9-974C-53A7C73ACB6D}"/>
              </a:ext>
            </a:extLst>
          </p:cNvPr>
          <p:cNvSpPr>
            <a:spLocks noGrp="1"/>
          </p:cNvSpPr>
          <p:nvPr>
            <p:ph idx="1"/>
          </p:nvPr>
        </p:nvSpPr>
        <p:spPr/>
        <p:txBody>
          <a:bodyPr/>
          <a:lstStyle/>
          <a:p>
            <a:r>
              <a:rPr lang="en-US" dirty="0"/>
              <a:t>How long would it take to process the SN data using the </a:t>
            </a:r>
            <a:r>
              <a:rPr lang="en-US" dirty="0" err="1"/>
              <a:t>reco</a:t>
            </a:r>
            <a:r>
              <a:rPr lang="en-US" dirty="0"/>
              <a:t> pipeline in the previous slide on a full 10 second raw dataset</a:t>
            </a:r>
          </a:p>
          <a:p>
            <a:r>
              <a:rPr lang="en-US" dirty="0"/>
              <a:t>It takes ~9.5 seconds to process 1 APA worth of data in a 6000 time tick</a:t>
            </a:r>
            <a:br>
              <a:rPr lang="en-US" dirty="0"/>
            </a:br>
            <a:r>
              <a:rPr lang="en-US" dirty="0"/>
              <a:t>(500 ns/tick) readout window using one CPU core:</a:t>
            </a:r>
          </a:p>
          <a:p>
            <a:pPr lvl="1"/>
            <a:r>
              <a:rPr lang="en-US" dirty="0"/>
              <a:t>Assuming we dedicated one CPU core to 1 APA on each DAQ readout computer:</a:t>
            </a:r>
          </a:p>
          <a:p>
            <a:pPr lvl="2"/>
            <a:r>
              <a:rPr lang="en-US" dirty="0"/>
              <a:t>100 seconds of SN data would take 88 </a:t>
            </a:r>
            <a:r>
              <a:rPr lang="en-US" dirty="0" err="1"/>
              <a:t>hrs</a:t>
            </a:r>
            <a:r>
              <a:rPr lang="en-US" dirty="0"/>
              <a:t> to complete</a:t>
            </a:r>
          </a:p>
          <a:p>
            <a:pPr lvl="2"/>
            <a:r>
              <a:rPr lang="en-US" dirty="0"/>
              <a:t>1</a:t>
            </a:r>
            <a:r>
              <a:rPr lang="en-US" baseline="30000" dirty="0"/>
              <a:t>st</a:t>
            </a:r>
            <a:r>
              <a:rPr lang="en-US" dirty="0"/>
              <a:t> 10 seconds of SN data would take ~9 </a:t>
            </a:r>
            <a:r>
              <a:rPr lang="en-US" dirty="0" err="1"/>
              <a:t>hrs</a:t>
            </a:r>
            <a:r>
              <a:rPr lang="en-US" dirty="0"/>
              <a:t> to complete</a:t>
            </a:r>
          </a:p>
          <a:p>
            <a:r>
              <a:rPr lang="en-US" dirty="0"/>
              <a:t>For simplicity assume all 4 detector modules identical to first horizontal drift module, i.e. 150 APAs per module:</a:t>
            </a:r>
          </a:p>
          <a:p>
            <a:pPr lvl="1"/>
            <a:r>
              <a:rPr lang="en-US" dirty="0">
                <a:solidFill>
                  <a:srgbClr val="FF5050"/>
                </a:solidFill>
              </a:rPr>
              <a:t>9 </a:t>
            </a:r>
            <a:r>
              <a:rPr lang="en-US" dirty="0" err="1">
                <a:solidFill>
                  <a:srgbClr val="FF5050"/>
                </a:solidFill>
              </a:rPr>
              <a:t>hrs</a:t>
            </a:r>
            <a:r>
              <a:rPr lang="en-US" dirty="0">
                <a:solidFill>
                  <a:srgbClr val="FF5050"/>
                </a:solidFill>
              </a:rPr>
              <a:t> using 4×150 = 600 CPU cores versus 3.5 min using 1 CPU core !</a:t>
            </a:r>
          </a:p>
        </p:txBody>
      </p:sp>
      <p:sp>
        <p:nvSpPr>
          <p:cNvPr id="3" name="Title 2">
            <a:extLst>
              <a:ext uri="{FF2B5EF4-FFF2-40B4-BE49-F238E27FC236}">
                <a16:creationId xmlns:a16="http://schemas.microsoft.com/office/drawing/2014/main" id="{E97C4F24-3C8D-8A8F-E980-0D037F50992F}"/>
              </a:ext>
            </a:extLst>
          </p:cNvPr>
          <p:cNvSpPr>
            <a:spLocks noGrp="1"/>
          </p:cNvSpPr>
          <p:nvPr>
            <p:ph type="title"/>
          </p:nvPr>
        </p:nvSpPr>
        <p:spPr/>
        <p:txBody>
          <a:bodyPr/>
          <a:lstStyle/>
          <a:p>
            <a:r>
              <a:rPr lang="en-US" dirty="0"/>
              <a:t>Compare with no reduction case</a:t>
            </a:r>
          </a:p>
        </p:txBody>
      </p:sp>
      <p:sp>
        <p:nvSpPr>
          <p:cNvPr id="4" name="Date Placeholder 3">
            <a:extLst>
              <a:ext uri="{FF2B5EF4-FFF2-40B4-BE49-F238E27FC236}">
                <a16:creationId xmlns:a16="http://schemas.microsoft.com/office/drawing/2014/main" id="{69571B46-8479-AED9-20FF-060648937FA2}"/>
              </a:ext>
            </a:extLst>
          </p:cNvPr>
          <p:cNvSpPr>
            <a:spLocks noGrp="1"/>
          </p:cNvSpPr>
          <p:nvPr>
            <p:ph type="dt" sz="half" idx="2"/>
          </p:nvPr>
        </p:nvSpPr>
        <p:spPr/>
        <p:txBody>
          <a:bodyPr/>
          <a:lstStyle/>
          <a:p>
            <a:pPr>
              <a:defRPr/>
            </a:pPr>
            <a:fld id="{57ADAB69-348E-2C41-AF41-E98D046040A4}" type="datetime1">
              <a:rPr lang="en-US" smtClean="0"/>
              <a:pPr>
                <a:defRPr/>
              </a:pPr>
              <a:t>4/23/2024</a:t>
            </a:fld>
            <a:endParaRPr lang="en-US" dirty="0"/>
          </a:p>
        </p:txBody>
      </p:sp>
      <p:sp>
        <p:nvSpPr>
          <p:cNvPr id="5" name="Footer Placeholder 4">
            <a:extLst>
              <a:ext uri="{FF2B5EF4-FFF2-40B4-BE49-F238E27FC236}">
                <a16:creationId xmlns:a16="http://schemas.microsoft.com/office/drawing/2014/main" id="{F011308B-8A33-EC24-8C4D-C6E47CA70FE9}"/>
              </a:ext>
            </a:extLst>
          </p:cNvPr>
          <p:cNvSpPr>
            <a:spLocks noGrp="1"/>
          </p:cNvSpPr>
          <p:nvPr>
            <p:ph type="ftr" sz="quarter" idx="3"/>
          </p:nvPr>
        </p:nvSpPr>
        <p:spPr/>
        <p:txBody>
          <a:bodyPr/>
          <a:lstStyle/>
          <a:p>
            <a:pPr>
              <a:defRPr/>
            </a:pPr>
            <a:r>
              <a:rPr lang="en-US"/>
              <a:t>Michael Wang | Intermediate level SN pointing trigger for DUNE</a:t>
            </a:r>
            <a:endParaRPr lang="en-US" b="1" dirty="0"/>
          </a:p>
        </p:txBody>
      </p:sp>
      <p:sp>
        <p:nvSpPr>
          <p:cNvPr id="6" name="Slide Number Placeholder 5">
            <a:extLst>
              <a:ext uri="{FF2B5EF4-FFF2-40B4-BE49-F238E27FC236}">
                <a16:creationId xmlns:a16="http://schemas.microsoft.com/office/drawing/2014/main" id="{F7DDFB95-1912-3DFE-0D2B-622B91DA3FD7}"/>
              </a:ext>
            </a:extLst>
          </p:cNvPr>
          <p:cNvSpPr>
            <a:spLocks noGrp="1"/>
          </p:cNvSpPr>
          <p:nvPr>
            <p:ph type="sldNum" sz="quarter" idx="4"/>
          </p:nvPr>
        </p:nvSpPr>
        <p:spPr/>
        <p:txBody>
          <a:bodyPr/>
          <a:lstStyle/>
          <a:p>
            <a:pPr>
              <a:defRPr/>
            </a:pPr>
            <a:fld id="{148C009B-CB69-E04A-B9B3-34B26D69E9CF}" type="slidenum">
              <a:rPr lang="en-US" smtClean="0"/>
              <a:pPr>
                <a:defRPr/>
              </a:pPr>
              <a:t>19</a:t>
            </a:fld>
            <a:endParaRPr lang="en-US" dirty="0"/>
          </a:p>
        </p:txBody>
      </p:sp>
    </p:spTree>
    <p:extLst>
      <p:ext uri="{BB962C8B-B14F-4D97-AF65-F5344CB8AC3E}">
        <p14:creationId xmlns:p14="http://schemas.microsoft.com/office/powerpoint/2010/main" val="5051089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BF8FB49-B01B-4938-8E5D-D13BCFFCDA81}"/>
              </a:ext>
            </a:extLst>
          </p:cNvPr>
          <p:cNvSpPr/>
          <p:nvPr/>
        </p:nvSpPr>
        <p:spPr>
          <a:xfrm>
            <a:off x="298626" y="509722"/>
            <a:ext cx="8577980" cy="411987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a:extLst>
              <a:ext uri="{FF2B5EF4-FFF2-40B4-BE49-F238E27FC236}">
                <a16:creationId xmlns:a16="http://schemas.microsoft.com/office/drawing/2014/main" id="{20286A64-3A50-49E8-A5C7-CA27BBA480D4}"/>
              </a:ext>
            </a:extLst>
          </p:cNvPr>
          <p:cNvSpPr>
            <a:spLocks noGrp="1"/>
          </p:cNvSpPr>
          <p:nvPr>
            <p:ph type="title"/>
          </p:nvPr>
        </p:nvSpPr>
        <p:spPr/>
        <p:txBody>
          <a:bodyPr/>
          <a:lstStyle/>
          <a:p>
            <a:r>
              <a:rPr lang="en-US" dirty="0"/>
              <a:t>Deep Underground Neutrino Experiment</a:t>
            </a:r>
          </a:p>
        </p:txBody>
      </p:sp>
      <p:sp>
        <p:nvSpPr>
          <p:cNvPr id="4" name="Date Placeholder 3">
            <a:extLst>
              <a:ext uri="{FF2B5EF4-FFF2-40B4-BE49-F238E27FC236}">
                <a16:creationId xmlns:a16="http://schemas.microsoft.com/office/drawing/2014/main" id="{3D41BE4D-FA42-4613-B991-D8E63123899B}"/>
              </a:ext>
            </a:extLst>
          </p:cNvPr>
          <p:cNvSpPr>
            <a:spLocks noGrp="1"/>
          </p:cNvSpPr>
          <p:nvPr>
            <p:ph type="dt" sz="half" idx="2"/>
          </p:nvPr>
        </p:nvSpPr>
        <p:spPr/>
        <p:txBody>
          <a:bodyPr/>
          <a:lstStyle/>
          <a:p>
            <a:pPr>
              <a:defRPr/>
            </a:pPr>
            <a:fld id="{57ADAB69-348E-2C41-AF41-E98D046040A4}" type="datetime1">
              <a:rPr lang="en-US" smtClean="0"/>
              <a:pPr>
                <a:defRPr/>
              </a:pPr>
              <a:t>4/23/2024</a:t>
            </a:fld>
            <a:endParaRPr lang="en-US" dirty="0"/>
          </a:p>
        </p:txBody>
      </p:sp>
      <p:sp>
        <p:nvSpPr>
          <p:cNvPr id="6" name="Slide Number Placeholder 5">
            <a:extLst>
              <a:ext uri="{FF2B5EF4-FFF2-40B4-BE49-F238E27FC236}">
                <a16:creationId xmlns:a16="http://schemas.microsoft.com/office/drawing/2014/main" id="{20BF11EE-0F32-409E-BD63-444148D95B6B}"/>
              </a:ext>
            </a:extLst>
          </p:cNvPr>
          <p:cNvSpPr>
            <a:spLocks noGrp="1"/>
          </p:cNvSpPr>
          <p:nvPr>
            <p:ph type="sldNum" sz="quarter" idx="4"/>
          </p:nvPr>
        </p:nvSpPr>
        <p:spPr/>
        <p:txBody>
          <a:bodyPr/>
          <a:lstStyle/>
          <a:p>
            <a:pPr>
              <a:defRPr/>
            </a:pPr>
            <a:fld id="{148C009B-CB69-E04A-B9B3-34B26D69E9CF}" type="slidenum">
              <a:rPr lang="en-US" smtClean="0"/>
              <a:pPr>
                <a:defRPr/>
              </a:pPr>
              <a:t>2</a:t>
            </a:fld>
            <a:endParaRPr lang="en-US" dirty="0"/>
          </a:p>
        </p:txBody>
      </p:sp>
      <p:sp>
        <p:nvSpPr>
          <p:cNvPr id="37" name="Rectangle 36">
            <a:extLst>
              <a:ext uri="{FF2B5EF4-FFF2-40B4-BE49-F238E27FC236}">
                <a16:creationId xmlns:a16="http://schemas.microsoft.com/office/drawing/2014/main" id="{F0D0B0E5-47F1-477B-9427-271F7903FA3A}"/>
              </a:ext>
            </a:extLst>
          </p:cNvPr>
          <p:cNvSpPr/>
          <p:nvPr/>
        </p:nvSpPr>
        <p:spPr>
          <a:xfrm>
            <a:off x="291802" y="505129"/>
            <a:ext cx="8577980" cy="4119878"/>
          </a:xfrm>
          <a:prstGeom prst="rect">
            <a:avLst/>
          </a:prstGeom>
          <a:solidFill>
            <a:srgbClr val="0E0E0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BA392D4A-4C03-43B8-A030-FC31F8F9C0EB}"/>
              </a:ext>
            </a:extLst>
          </p:cNvPr>
          <p:cNvPicPr>
            <a:picLocks noChangeAspect="1"/>
          </p:cNvPicPr>
          <p:nvPr/>
        </p:nvPicPr>
        <p:blipFill>
          <a:blip r:embed="rId2"/>
          <a:stretch>
            <a:fillRect/>
          </a:stretch>
        </p:blipFill>
        <p:spPr>
          <a:xfrm>
            <a:off x="274218" y="937701"/>
            <a:ext cx="8641182" cy="3752289"/>
          </a:xfrm>
          <a:prstGeom prst="rect">
            <a:avLst/>
          </a:prstGeom>
          <a:effectLst/>
        </p:spPr>
      </p:pic>
      <p:grpSp>
        <p:nvGrpSpPr>
          <p:cNvPr id="19" name="Group 18">
            <a:extLst>
              <a:ext uri="{FF2B5EF4-FFF2-40B4-BE49-F238E27FC236}">
                <a16:creationId xmlns:a16="http://schemas.microsoft.com/office/drawing/2014/main" id="{AC91A8E6-FD73-46CF-8AB0-CA1C736F8620}"/>
              </a:ext>
            </a:extLst>
          </p:cNvPr>
          <p:cNvGrpSpPr/>
          <p:nvPr/>
        </p:nvGrpSpPr>
        <p:grpSpPr>
          <a:xfrm>
            <a:off x="1097658" y="1962150"/>
            <a:ext cx="6872484" cy="194765"/>
            <a:chOff x="1097658" y="1962150"/>
            <a:chExt cx="6872484" cy="194765"/>
          </a:xfrm>
        </p:grpSpPr>
        <p:sp>
          <p:nvSpPr>
            <p:cNvPr id="11" name="Oval 10">
              <a:extLst>
                <a:ext uri="{FF2B5EF4-FFF2-40B4-BE49-F238E27FC236}">
                  <a16:creationId xmlns:a16="http://schemas.microsoft.com/office/drawing/2014/main" id="{B1698AD4-F779-474E-B41F-B24B3A232C6E}"/>
                </a:ext>
              </a:extLst>
            </p:cNvPr>
            <p:cNvSpPr/>
            <p:nvPr/>
          </p:nvSpPr>
          <p:spPr>
            <a:xfrm>
              <a:off x="7817742" y="1962150"/>
              <a:ext cx="152400" cy="152400"/>
            </a:xfrm>
            <a:prstGeom prst="ellipse">
              <a:avLst/>
            </a:prstGeom>
            <a:solidFill>
              <a:srgbClr val="FFC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6EB4A79E-F596-4C02-8BB8-A8B47199B75D}"/>
                </a:ext>
              </a:extLst>
            </p:cNvPr>
            <p:cNvSpPr/>
            <p:nvPr/>
          </p:nvSpPr>
          <p:spPr>
            <a:xfrm>
              <a:off x="1097658" y="2004515"/>
              <a:ext cx="152400" cy="152400"/>
            </a:xfrm>
            <a:prstGeom prst="ellipse">
              <a:avLst/>
            </a:prstGeom>
            <a:solidFill>
              <a:srgbClr val="FFC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14" name="Straight Arrow Connector 13">
            <a:extLst>
              <a:ext uri="{FF2B5EF4-FFF2-40B4-BE49-F238E27FC236}">
                <a16:creationId xmlns:a16="http://schemas.microsoft.com/office/drawing/2014/main" id="{57373808-CF4B-49D5-B330-9FABC6B9ECE7}"/>
              </a:ext>
            </a:extLst>
          </p:cNvPr>
          <p:cNvCxnSpPr/>
          <p:nvPr/>
        </p:nvCxnSpPr>
        <p:spPr>
          <a:xfrm flipH="1">
            <a:off x="1295400" y="2038350"/>
            <a:ext cx="6477000" cy="42365"/>
          </a:xfrm>
          <a:prstGeom prst="straightConnector1">
            <a:avLst/>
          </a:prstGeom>
          <a:ln w="25400">
            <a:solidFill>
              <a:srgbClr val="FFFF00"/>
            </a:solidFill>
            <a:prstDash val="dash"/>
            <a:tailEnd type="triangle"/>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72ADAEE4-26AD-49BB-81E3-BF43955175E3}"/>
              </a:ext>
            </a:extLst>
          </p:cNvPr>
          <p:cNvSpPr txBox="1"/>
          <p:nvPr/>
        </p:nvSpPr>
        <p:spPr>
          <a:xfrm>
            <a:off x="3505200" y="1690200"/>
            <a:ext cx="1729961" cy="369332"/>
          </a:xfrm>
          <a:prstGeom prst="rect">
            <a:avLst/>
          </a:prstGeom>
          <a:noFill/>
        </p:spPr>
        <p:txBody>
          <a:bodyPr wrap="none" rtlCol="0">
            <a:spAutoFit/>
          </a:bodyPr>
          <a:lstStyle/>
          <a:p>
            <a:r>
              <a:rPr lang="en-US" sz="1800" dirty="0">
                <a:solidFill>
                  <a:schemeClr val="bg1"/>
                </a:solidFill>
              </a:rPr>
              <a:t>1,300 km/800 m</a:t>
            </a:r>
          </a:p>
        </p:txBody>
      </p:sp>
      <p:grpSp>
        <p:nvGrpSpPr>
          <p:cNvPr id="18" name="Group 17">
            <a:extLst>
              <a:ext uri="{FF2B5EF4-FFF2-40B4-BE49-F238E27FC236}">
                <a16:creationId xmlns:a16="http://schemas.microsoft.com/office/drawing/2014/main" id="{E0336837-901B-4863-9540-2551F23B133E}"/>
              </a:ext>
            </a:extLst>
          </p:cNvPr>
          <p:cNvGrpSpPr/>
          <p:nvPr/>
        </p:nvGrpSpPr>
        <p:grpSpPr>
          <a:xfrm>
            <a:off x="1503935" y="1160804"/>
            <a:ext cx="6233507" cy="548411"/>
            <a:chOff x="1503935" y="1160804"/>
            <a:chExt cx="6233507" cy="548411"/>
          </a:xfrm>
        </p:grpSpPr>
        <p:sp>
          <p:nvSpPr>
            <p:cNvPr id="16" name="TextBox 15">
              <a:extLst>
                <a:ext uri="{FF2B5EF4-FFF2-40B4-BE49-F238E27FC236}">
                  <a16:creationId xmlns:a16="http://schemas.microsoft.com/office/drawing/2014/main" id="{8F1C2B7E-BD93-409D-9FAA-680C8E0E6B27}"/>
                </a:ext>
              </a:extLst>
            </p:cNvPr>
            <p:cNvSpPr txBox="1"/>
            <p:nvPr/>
          </p:nvSpPr>
          <p:spPr>
            <a:xfrm rot="846499">
              <a:off x="6812573" y="1160804"/>
              <a:ext cx="924869" cy="523220"/>
            </a:xfrm>
            <a:prstGeom prst="rect">
              <a:avLst/>
            </a:prstGeom>
            <a:noFill/>
          </p:spPr>
          <p:txBody>
            <a:bodyPr wrap="none" rtlCol="0">
              <a:spAutoFit/>
            </a:bodyPr>
            <a:lstStyle/>
            <a:p>
              <a:r>
                <a:rPr lang="en-US" sz="1400" dirty="0">
                  <a:solidFill>
                    <a:schemeClr val="tx1">
                      <a:lumMod val="60000"/>
                      <a:lumOff val="40000"/>
                    </a:schemeClr>
                  </a:solidFill>
                </a:rPr>
                <a:t>FNAL</a:t>
              </a:r>
            </a:p>
            <a:p>
              <a:r>
                <a:rPr lang="en-US" sz="1400" dirty="0">
                  <a:solidFill>
                    <a:schemeClr val="tx1">
                      <a:lumMod val="60000"/>
                      <a:lumOff val="40000"/>
                    </a:schemeClr>
                  </a:solidFill>
                </a:rPr>
                <a:t>Batavia, IL</a:t>
              </a:r>
            </a:p>
          </p:txBody>
        </p:sp>
        <p:sp>
          <p:nvSpPr>
            <p:cNvPr id="17" name="TextBox 16">
              <a:extLst>
                <a:ext uri="{FF2B5EF4-FFF2-40B4-BE49-F238E27FC236}">
                  <a16:creationId xmlns:a16="http://schemas.microsoft.com/office/drawing/2014/main" id="{FBBC171D-1F27-449A-A648-DBF3E52111A3}"/>
                </a:ext>
              </a:extLst>
            </p:cNvPr>
            <p:cNvSpPr txBox="1"/>
            <p:nvPr/>
          </p:nvSpPr>
          <p:spPr>
            <a:xfrm rot="20703732">
              <a:off x="1503935" y="1185995"/>
              <a:ext cx="808235" cy="523220"/>
            </a:xfrm>
            <a:prstGeom prst="rect">
              <a:avLst/>
            </a:prstGeom>
            <a:noFill/>
          </p:spPr>
          <p:txBody>
            <a:bodyPr wrap="none" rtlCol="0">
              <a:spAutoFit/>
            </a:bodyPr>
            <a:lstStyle/>
            <a:p>
              <a:r>
                <a:rPr lang="en-US" sz="1400" dirty="0">
                  <a:solidFill>
                    <a:schemeClr val="tx1">
                      <a:lumMod val="60000"/>
                      <a:lumOff val="40000"/>
                    </a:schemeClr>
                  </a:solidFill>
                </a:rPr>
                <a:t>SURF</a:t>
              </a:r>
            </a:p>
            <a:p>
              <a:r>
                <a:rPr lang="en-US" sz="1400" dirty="0">
                  <a:solidFill>
                    <a:schemeClr val="tx1">
                      <a:lumMod val="60000"/>
                      <a:lumOff val="40000"/>
                    </a:schemeClr>
                  </a:solidFill>
                </a:rPr>
                <a:t>Lead, SD</a:t>
              </a:r>
            </a:p>
          </p:txBody>
        </p:sp>
      </p:grpSp>
      <p:pic>
        <p:nvPicPr>
          <p:cNvPr id="20" name="Picture 19" descr="A close up of a device&#10;&#10;Description automatically generated">
            <a:extLst>
              <a:ext uri="{FF2B5EF4-FFF2-40B4-BE49-F238E27FC236}">
                <a16:creationId xmlns:a16="http://schemas.microsoft.com/office/drawing/2014/main" id="{643ED20A-8A6A-4FAB-8A82-FC229853E639}"/>
              </a:ext>
            </a:extLst>
          </p:cNvPr>
          <p:cNvPicPr>
            <a:picLocks noChangeAspect="1"/>
          </p:cNvPicPr>
          <p:nvPr/>
        </p:nvPicPr>
        <p:blipFill>
          <a:blip r:embed="rId3"/>
          <a:stretch>
            <a:fillRect/>
          </a:stretch>
        </p:blipFill>
        <p:spPr>
          <a:xfrm>
            <a:off x="358658" y="2905193"/>
            <a:ext cx="3550927" cy="1722124"/>
          </a:xfrm>
          <a:prstGeom prst="rect">
            <a:avLst/>
          </a:prstGeom>
        </p:spPr>
      </p:pic>
      <p:grpSp>
        <p:nvGrpSpPr>
          <p:cNvPr id="32" name="Group 31">
            <a:extLst>
              <a:ext uri="{FF2B5EF4-FFF2-40B4-BE49-F238E27FC236}">
                <a16:creationId xmlns:a16="http://schemas.microsoft.com/office/drawing/2014/main" id="{5AA27CB7-E5D4-44F6-8432-BEFE0B33626F}"/>
              </a:ext>
            </a:extLst>
          </p:cNvPr>
          <p:cNvGrpSpPr/>
          <p:nvPr/>
        </p:nvGrpSpPr>
        <p:grpSpPr>
          <a:xfrm>
            <a:off x="429420" y="2168259"/>
            <a:ext cx="3343098" cy="2232291"/>
            <a:chOff x="429420" y="2168259"/>
            <a:chExt cx="3343098" cy="2232291"/>
          </a:xfrm>
        </p:grpSpPr>
        <p:cxnSp>
          <p:nvCxnSpPr>
            <p:cNvPr id="21" name="Straight Connector 20">
              <a:extLst>
                <a:ext uri="{FF2B5EF4-FFF2-40B4-BE49-F238E27FC236}">
                  <a16:creationId xmlns:a16="http://schemas.microsoft.com/office/drawing/2014/main" id="{36B28CF9-4686-490A-B1A4-FEBC0FC9B8E8}"/>
                </a:ext>
              </a:extLst>
            </p:cNvPr>
            <p:cNvCxnSpPr>
              <a:cxnSpLocks/>
            </p:cNvCxnSpPr>
            <p:nvPr/>
          </p:nvCxnSpPr>
          <p:spPr>
            <a:xfrm flipH="1">
              <a:off x="429420" y="2238307"/>
              <a:ext cx="668238" cy="2162243"/>
            </a:xfrm>
            <a:prstGeom prst="line">
              <a:avLst/>
            </a:prstGeom>
            <a:ln w="12700">
              <a:solidFill>
                <a:srgbClr val="FF0000"/>
              </a:solidFill>
              <a:prstDash val="sysDot"/>
            </a:ln>
          </p:spPr>
          <p:style>
            <a:lnRef idx="2">
              <a:schemeClr val="accent1"/>
            </a:lnRef>
            <a:fillRef idx="0">
              <a:schemeClr val="accent1"/>
            </a:fillRef>
            <a:effectRef idx="1">
              <a:schemeClr val="accent1"/>
            </a:effectRef>
            <a:fontRef idx="minor">
              <a:schemeClr val="tx1"/>
            </a:fontRef>
          </p:style>
        </p:cxnSp>
        <p:cxnSp>
          <p:nvCxnSpPr>
            <p:cNvPr id="22" name="Straight Connector 21">
              <a:extLst>
                <a:ext uri="{FF2B5EF4-FFF2-40B4-BE49-F238E27FC236}">
                  <a16:creationId xmlns:a16="http://schemas.microsoft.com/office/drawing/2014/main" id="{75C51D15-BA00-402D-9D53-93AA283FC332}"/>
                </a:ext>
              </a:extLst>
            </p:cNvPr>
            <p:cNvCxnSpPr>
              <a:cxnSpLocks/>
            </p:cNvCxnSpPr>
            <p:nvPr/>
          </p:nvCxnSpPr>
          <p:spPr>
            <a:xfrm>
              <a:off x="1295400" y="2168259"/>
              <a:ext cx="2477118" cy="1055470"/>
            </a:xfrm>
            <a:prstGeom prst="line">
              <a:avLst/>
            </a:prstGeom>
            <a:ln w="12700">
              <a:solidFill>
                <a:srgbClr val="FF0000"/>
              </a:solidFill>
              <a:prstDash val="sysDot"/>
            </a:ln>
          </p:spPr>
          <p:style>
            <a:lnRef idx="2">
              <a:schemeClr val="accent1"/>
            </a:lnRef>
            <a:fillRef idx="0">
              <a:schemeClr val="accent1"/>
            </a:fillRef>
            <a:effectRef idx="1">
              <a:schemeClr val="accent1"/>
            </a:effectRef>
            <a:fontRef idx="minor">
              <a:schemeClr val="tx1"/>
            </a:fontRef>
          </p:style>
        </p:cxnSp>
      </p:grpSp>
      <p:cxnSp>
        <p:nvCxnSpPr>
          <p:cNvPr id="35" name="Straight Arrow Connector 34">
            <a:extLst>
              <a:ext uri="{FF2B5EF4-FFF2-40B4-BE49-F238E27FC236}">
                <a16:creationId xmlns:a16="http://schemas.microsoft.com/office/drawing/2014/main" id="{3E2A68D4-5CE5-4DCC-BD1D-7A860D9A529F}"/>
              </a:ext>
            </a:extLst>
          </p:cNvPr>
          <p:cNvCxnSpPr>
            <a:cxnSpLocks/>
          </p:cNvCxnSpPr>
          <p:nvPr/>
        </p:nvCxnSpPr>
        <p:spPr>
          <a:xfrm>
            <a:off x="682258" y="3333750"/>
            <a:ext cx="3542" cy="880696"/>
          </a:xfrm>
          <a:prstGeom prst="straightConnector1">
            <a:avLst/>
          </a:prstGeom>
          <a:ln w="12700">
            <a:solidFill>
              <a:schemeClr val="bg1"/>
            </a:solidFill>
            <a:tailEnd type="arrow" w="sm" len="sm"/>
          </a:ln>
        </p:spPr>
        <p:style>
          <a:lnRef idx="2">
            <a:schemeClr val="accent1"/>
          </a:lnRef>
          <a:fillRef idx="0">
            <a:schemeClr val="accent1"/>
          </a:fillRef>
          <a:effectRef idx="1">
            <a:schemeClr val="accent1"/>
          </a:effectRef>
          <a:fontRef idx="minor">
            <a:schemeClr val="tx1"/>
          </a:fontRef>
        </p:style>
      </p:cxnSp>
      <p:cxnSp>
        <p:nvCxnSpPr>
          <p:cNvPr id="36" name="Straight Arrow Connector 35">
            <a:extLst>
              <a:ext uri="{FF2B5EF4-FFF2-40B4-BE49-F238E27FC236}">
                <a16:creationId xmlns:a16="http://schemas.microsoft.com/office/drawing/2014/main" id="{51585F6F-7301-4611-819A-7CB260536887}"/>
              </a:ext>
            </a:extLst>
          </p:cNvPr>
          <p:cNvCxnSpPr>
            <a:cxnSpLocks/>
          </p:cNvCxnSpPr>
          <p:nvPr/>
        </p:nvCxnSpPr>
        <p:spPr>
          <a:xfrm flipV="1">
            <a:off x="682258" y="2190750"/>
            <a:ext cx="0" cy="871904"/>
          </a:xfrm>
          <a:prstGeom prst="straightConnector1">
            <a:avLst/>
          </a:prstGeom>
          <a:ln w="12700">
            <a:solidFill>
              <a:schemeClr val="bg1"/>
            </a:solidFill>
            <a:tailEnd type="arrow" w="sm" len="sm"/>
          </a:ln>
        </p:spPr>
        <p:style>
          <a:lnRef idx="2">
            <a:schemeClr val="accent1"/>
          </a:lnRef>
          <a:fillRef idx="0">
            <a:schemeClr val="accent1"/>
          </a:fillRef>
          <a:effectRef idx="1">
            <a:schemeClr val="accent1"/>
          </a:effectRef>
          <a:fontRef idx="minor">
            <a:schemeClr val="tx1"/>
          </a:fontRef>
        </p:style>
      </p:cxnSp>
      <p:sp>
        <p:nvSpPr>
          <p:cNvPr id="39" name="TextBox 38">
            <a:extLst>
              <a:ext uri="{FF2B5EF4-FFF2-40B4-BE49-F238E27FC236}">
                <a16:creationId xmlns:a16="http://schemas.microsoft.com/office/drawing/2014/main" id="{47431293-FEF3-499F-BEA3-DC34DBBE024C}"/>
              </a:ext>
            </a:extLst>
          </p:cNvPr>
          <p:cNvSpPr txBox="1"/>
          <p:nvPr/>
        </p:nvSpPr>
        <p:spPr>
          <a:xfrm>
            <a:off x="293912" y="3066857"/>
            <a:ext cx="1265411" cy="276999"/>
          </a:xfrm>
          <a:prstGeom prst="rect">
            <a:avLst/>
          </a:prstGeom>
          <a:noFill/>
        </p:spPr>
        <p:txBody>
          <a:bodyPr wrap="none" rtlCol="0">
            <a:spAutoFit/>
          </a:bodyPr>
          <a:lstStyle/>
          <a:p>
            <a:r>
              <a:rPr lang="en-US" sz="1200" dirty="0">
                <a:solidFill>
                  <a:schemeClr val="bg1"/>
                </a:solidFill>
              </a:rPr>
              <a:t>1.5 km to surface</a:t>
            </a:r>
          </a:p>
        </p:txBody>
      </p:sp>
      <p:sp>
        <p:nvSpPr>
          <p:cNvPr id="40" name="TextBox 39">
            <a:extLst>
              <a:ext uri="{FF2B5EF4-FFF2-40B4-BE49-F238E27FC236}">
                <a16:creationId xmlns:a16="http://schemas.microsoft.com/office/drawing/2014/main" id="{3CCC426D-21A8-4BFA-97E4-44CB8F11E748}"/>
              </a:ext>
            </a:extLst>
          </p:cNvPr>
          <p:cNvSpPr txBox="1"/>
          <p:nvPr/>
        </p:nvSpPr>
        <p:spPr>
          <a:xfrm>
            <a:off x="1978488" y="2262485"/>
            <a:ext cx="1298112" cy="461665"/>
          </a:xfrm>
          <a:prstGeom prst="rect">
            <a:avLst/>
          </a:prstGeom>
          <a:noFill/>
        </p:spPr>
        <p:txBody>
          <a:bodyPr wrap="none" rtlCol="0">
            <a:spAutoFit/>
          </a:bodyPr>
          <a:lstStyle/>
          <a:p>
            <a:r>
              <a:rPr lang="en-US" sz="1200" dirty="0">
                <a:solidFill>
                  <a:schemeClr val="bg1"/>
                </a:solidFill>
              </a:rPr>
              <a:t>4  17-kton </a:t>
            </a:r>
            <a:r>
              <a:rPr lang="en-US" sz="1200" dirty="0" err="1">
                <a:solidFill>
                  <a:schemeClr val="bg1"/>
                </a:solidFill>
              </a:rPr>
              <a:t>LArTPC</a:t>
            </a:r>
            <a:endParaRPr lang="en-US" sz="1200" dirty="0">
              <a:solidFill>
                <a:schemeClr val="bg1"/>
              </a:solidFill>
            </a:endParaRPr>
          </a:p>
          <a:p>
            <a:r>
              <a:rPr lang="en-US" sz="1200" dirty="0">
                <a:solidFill>
                  <a:schemeClr val="bg1"/>
                </a:solidFill>
              </a:rPr>
              <a:t>       modules</a:t>
            </a:r>
          </a:p>
        </p:txBody>
      </p:sp>
      <p:grpSp>
        <p:nvGrpSpPr>
          <p:cNvPr id="54" name="Group 53">
            <a:extLst>
              <a:ext uri="{FF2B5EF4-FFF2-40B4-BE49-F238E27FC236}">
                <a16:creationId xmlns:a16="http://schemas.microsoft.com/office/drawing/2014/main" id="{00251317-7965-4745-868B-AA322DD09DF0}"/>
              </a:ext>
            </a:extLst>
          </p:cNvPr>
          <p:cNvGrpSpPr/>
          <p:nvPr/>
        </p:nvGrpSpPr>
        <p:grpSpPr>
          <a:xfrm>
            <a:off x="1838834" y="2693711"/>
            <a:ext cx="1216430" cy="1540747"/>
            <a:chOff x="1838834" y="2693711"/>
            <a:chExt cx="1216430" cy="1540747"/>
          </a:xfrm>
        </p:grpSpPr>
        <p:cxnSp>
          <p:nvCxnSpPr>
            <p:cNvPr id="42" name="Straight Arrow Connector 41">
              <a:extLst>
                <a:ext uri="{FF2B5EF4-FFF2-40B4-BE49-F238E27FC236}">
                  <a16:creationId xmlns:a16="http://schemas.microsoft.com/office/drawing/2014/main" id="{C971232A-D783-4D87-AED1-6085E769865C}"/>
                </a:ext>
              </a:extLst>
            </p:cNvPr>
            <p:cNvCxnSpPr/>
            <p:nvPr/>
          </p:nvCxnSpPr>
          <p:spPr>
            <a:xfrm flipH="1">
              <a:off x="1838834" y="2695994"/>
              <a:ext cx="527115" cy="1033546"/>
            </a:xfrm>
            <a:prstGeom prst="straightConnector1">
              <a:avLst/>
            </a:prstGeom>
            <a:ln w="6350">
              <a:solidFill>
                <a:schemeClr val="bg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43" name="Straight Arrow Connector 42">
              <a:extLst>
                <a:ext uri="{FF2B5EF4-FFF2-40B4-BE49-F238E27FC236}">
                  <a16:creationId xmlns:a16="http://schemas.microsoft.com/office/drawing/2014/main" id="{97AE90EB-2C9C-49CA-AC57-4EBD7F3D16A0}"/>
                </a:ext>
              </a:extLst>
            </p:cNvPr>
            <p:cNvCxnSpPr>
              <a:cxnSpLocks/>
            </p:cNvCxnSpPr>
            <p:nvPr/>
          </p:nvCxnSpPr>
          <p:spPr>
            <a:xfrm flipH="1">
              <a:off x="2264253" y="2693711"/>
              <a:ext cx="230130" cy="850926"/>
            </a:xfrm>
            <a:prstGeom prst="straightConnector1">
              <a:avLst/>
            </a:prstGeom>
            <a:ln w="6350">
              <a:solidFill>
                <a:schemeClr val="bg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47" name="Straight Arrow Connector 46">
              <a:extLst>
                <a:ext uri="{FF2B5EF4-FFF2-40B4-BE49-F238E27FC236}">
                  <a16:creationId xmlns:a16="http://schemas.microsoft.com/office/drawing/2014/main" id="{B0A682C8-6A75-40A3-8CF1-2428F79E3ADF}"/>
                </a:ext>
              </a:extLst>
            </p:cNvPr>
            <p:cNvCxnSpPr>
              <a:cxnSpLocks/>
            </p:cNvCxnSpPr>
            <p:nvPr/>
          </p:nvCxnSpPr>
          <p:spPr>
            <a:xfrm flipH="1">
              <a:off x="2494383" y="2702262"/>
              <a:ext cx="107265" cy="1532196"/>
            </a:xfrm>
            <a:prstGeom prst="straightConnector1">
              <a:avLst/>
            </a:prstGeom>
            <a:ln w="6350">
              <a:solidFill>
                <a:schemeClr val="bg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50" name="Straight Arrow Connector 49">
              <a:extLst>
                <a:ext uri="{FF2B5EF4-FFF2-40B4-BE49-F238E27FC236}">
                  <a16:creationId xmlns:a16="http://schemas.microsoft.com/office/drawing/2014/main" id="{2C3ECBAF-139A-4955-A9BD-2B88D36AD985}"/>
                </a:ext>
              </a:extLst>
            </p:cNvPr>
            <p:cNvCxnSpPr>
              <a:cxnSpLocks/>
            </p:cNvCxnSpPr>
            <p:nvPr/>
          </p:nvCxnSpPr>
          <p:spPr>
            <a:xfrm>
              <a:off x="2694943" y="2717022"/>
              <a:ext cx="360321" cy="1206544"/>
            </a:xfrm>
            <a:prstGeom prst="straightConnector1">
              <a:avLst/>
            </a:prstGeom>
            <a:ln w="6350">
              <a:solidFill>
                <a:schemeClr val="bg1"/>
              </a:solidFill>
              <a:tailEnd type="triangle" w="sm" len="sm"/>
            </a:ln>
          </p:spPr>
          <p:style>
            <a:lnRef idx="2">
              <a:schemeClr val="accent1"/>
            </a:lnRef>
            <a:fillRef idx="0">
              <a:schemeClr val="accent1"/>
            </a:fillRef>
            <a:effectRef idx="1">
              <a:schemeClr val="accent1"/>
            </a:effectRef>
            <a:fontRef idx="minor">
              <a:schemeClr val="tx1"/>
            </a:fontRef>
          </p:style>
        </p:cxnSp>
      </p:grpSp>
      <p:sp>
        <p:nvSpPr>
          <p:cNvPr id="30" name="Footer Placeholder 4">
            <a:extLst>
              <a:ext uri="{FF2B5EF4-FFF2-40B4-BE49-F238E27FC236}">
                <a16:creationId xmlns:a16="http://schemas.microsoft.com/office/drawing/2014/main" id="{4BB4044E-BE1C-4C75-8261-35929E0DB46B}"/>
              </a:ext>
            </a:extLst>
          </p:cNvPr>
          <p:cNvSpPr>
            <a:spLocks noGrp="1"/>
          </p:cNvSpPr>
          <p:nvPr>
            <p:ph type="ftr" sz="quarter" idx="3"/>
          </p:nvPr>
        </p:nvSpPr>
        <p:spPr>
          <a:xfrm>
            <a:off x="1530603" y="4878161"/>
            <a:ext cx="6262118" cy="182155"/>
          </a:xfrm>
        </p:spPr>
        <p:txBody>
          <a:bodyPr/>
          <a:lstStyle/>
          <a:p>
            <a:pPr>
              <a:defRPr/>
            </a:pPr>
            <a:r>
              <a:rPr lang="en-US" dirty="0"/>
              <a:t>Mike Wang | Intermediate level DUNE SN trigger with pointing information</a:t>
            </a:r>
            <a:endParaRPr lang="en-US" b="1" dirty="0"/>
          </a:p>
        </p:txBody>
      </p:sp>
    </p:spTree>
    <p:extLst>
      <p:ext uri="{BB962C8B-B14F-4D97-AF65-F5344CB8AC3E}">
        <p14:creationId xmlns:p14="http://schemas.microsoft.com/office/powerpoint/2010/main" val="3224367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10" presetClass="entr" presetSubtype="0"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childTnLst>
                          </p:cTn>
                        </p:par>
                        <p:par>
                          <p:cTn id="17" fill="hold">
                            <p:stCondLst>
                              <p:cond delay="0"/>
                            </p:stCondLst>
                            <p:childTnLst>
                              <p:par>
                                <p:cTn id="18" presetID="22" presetClass="entr" presetSubtype="2" fill="hold"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right)">
                                      <p:cBhvr>
                                        <p:cTn id="20" dur="500"/>
                                        <p:tgtEl>
                                          <p:spTgt spid="14"/>
                                        </p:tgtEl>
                                      </p:cBhvr>
                                    </p:animEffect>
                                  </p:childTnLst>
                                </p:cTn>
                              </p:par>
                            </p:childTnLst>
                          </p:cTn>
                        </p:par>
                        <p:par>
                          <p:cTn id="21" fill="hold">
                            <p:stCondLst>
                              <p:cond delay="500"/>
                            </p:stCondLst>
                            <p:childTnLst>
                              <p:par>
                                <p:cTn id="22" presetID="1" presetClass="entr" presetSubtype="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22" presetClass="entr" presetSubtype="1" fill="hold" nodeType="click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up)">
                                      <p:cBhvr>
                                        <p:cTn id="28" dur="500"/>
                                        <p:tgtEl>
                                          <p:spTgt spid="32"/>
                                        </p:tgtEl>
                                      </p:cBhvr>
                                    </p:animEffect>
                                  </p:childTnLst>
                                </p:cTn>
                              </p:par>
                            </p:childTnLst>
                          </p:cTn>
                        </p:par>
                        <p:par>
                          <p:cTn id="29" fill="hold">
                            <p:stCondLst>
                              <p:cond delay="500"/>
                            </p:stCondLst>
                            <p:childTnLst>
                              <p:par>
                                <p:cTn id="30" presetID="1" presetClass="entr" presetSubtype="0" fill="hold" nodeType="afterEffect">
                                  <p:stCondLst>
                                    <p:cond delay="0"/>
                                  </p:stCondLst>
                                  <p:childTnLst>
                                    <p:set>
                                      <p:cBhvr>
                                        <p:cTn id="31" dur="1" fill="hold">
                                          <p:stCondLst>
                                            <p:cond delay="0"/>
                                          </p:stCondLst>
                                        </p:cTn>
                                        <p:tgtEl>
                                          <p:spTgt spid="20"/>
                                        </p:tgtEl>
                                        <p:attrNameLst>
                                          <p:attrName>style.visibility</p:attrName>
                                        </p:attrNameLst>
                                      </p:cBhvr>
                                      <p:to>
                                        <p:strVal val="visible"/>
                                      </p:to>
                                    </p:set>
                                  </p:childTnLst>
                                </p:cTn>
                              </p:par>
                            </p:childTnLst>
                          </p:cTn>
                        </p:par>
                        <p:par>
                          <p:cTn id="32" fill="hold">
                            <p:stCondLst>
                              <p:cond delay="500"/>
                            </p:stCondLst>
                            <p:childTnLst>
                              <p:par>
                                <p:cTn id="33" presetID="22" presetClass="entr" presetSubtype="4" fill="hold"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down)">
                                      <p:cBhvr>
                                        <p:cTn id="35" dur="500"/>
                                        <p:tgtEl>
                                          <p:spTgt spid="36"/>
                                        </p:tgtEl>
                                      </p:cBhvr>
                                    </p:animEffect>
                                  </p:childTnLst>
                                </p:cTn>
                              </p:par>
                              <p:par>
                                <p:cTn id="36" presetID="22" presetClass="entr" presetSubtype="1" fill="hold" nodeType="with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wipe(up)">
                                      <p:cBhvr>
                                        <p:cTn id="38" dur="500"/>
                                        <p:tgtEl>
                                          <p:spTgt spid="3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fade">
                                      <p:cBhvr>
                                        <p:cTn id="41" dur="500"/>
                                        <p:tgtEl>
                                          <p:spTgt spid="39"/>
                                        </p:tgtEl>
                                      </p:cBhvr>
                                    </p:animEffect>
                                  </p:childTnLst>
                                </p:cTn>
                              </p:par>
                            </p:childTnLst>
                          </p:cTn>
                        </p:par>
                        <p:par>
                          <p:cTn id="42" fill="hold">
                            <p:stCondLst>
                              <p:cond delay="1000"/>
                            </p:stCondLst>
                            <p:childTnLst>
                              <p:par>
                                <p:cTn id="43" presetID="1" presetClass="entr" presetSubtype="0" fill="hold" grpId="0" nodeType="afterEffect">
                                  <p:stCondLst>
                                    <p:cond delay="0"/>
                                  </p:stCondLst>
                                  <p:childTnLst>
                                    <p:set>
                                      <p:cBhvr>
                                        <p:cTn id="44" dur="1" fill="hold">
                                          <p:stCondLst>
                                            <p:cond delay="0"/>
                                          </p:stCondLst>
                                        </p:cTn>
                                        <p:tgtEl>
                                          <p:spTgt spid="40"/>
                                        </p:tgtEl>
                                        <p:attrNameLst>
                                          <p:attrName>style.visibility</p:attrName>
                                        </p:attrNameLst>
                                      </p:cBhvr>
                                      <p:to>
                                        <p:strVal val="visible"/>
                                      </p:to>
                                    </p:set>
                                  </p:childTnLst>
                                </p:cTn>
                              </p:par>
                              <p:par>
                                <p:cTn id="45" presetID="22" presetClass="entr" presetSubtype="1" fill="hold" nodeType="withEffect">
                                  <p:stCondLst>
                                    <p:cond delay="0"/>
                                  </p:stCondLst>
                                  <p:childTnLst>
                                    <p:set>
                                      <p:cBhvr>
                                        <p:cTn id="46" dur="1" fill="hold">
                                          <p:stCondLst>
                                            <p:cond delay="0"/>
                                          </p:stCondLst>
                                        </p:cTn>
                                        <p:tgtEl>
                                          <p:spTgt spid="54"/>
                                        </p:tgtEl>
                                        <p:attrNameLst>
                                          <p:attrName>style.visibility</p:attrName>
                                        </p:attrNameLst>
                                      </p:cBhvr>
                                      <p:to>
                                        <p:strVal val="visible"/>
                                      </p:to>
                                    </p:set>
                                    <p:animEffect transition="in" filter="wipe(up)">
                                      <p:cBhvr>
                                        <p:cTn id="47" dur="500"/>
                                        <p:tgtEl>
                                          <p:spTgt spid="54"/>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7"/>
                                        </p:tgtEl>
                                        <p:attrNameLst>
                                          <p:attrName>style.visibility</p:attrName>
                                        </p:attrNameLst>
                                      </p:cBhvr>
                                      <p:to>
                                        <p:strVal val="visible"/>
                                      </p:to>
                                    </p:set>
                                    <p:animEffect transition="in" filter="fade">
                                      <p:cBhvr>
                                        <p:cTn id="52" dur="2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15" grpId="0"/>
      <p:bldP spid="39" grpId="0"/>
      <p:bldP spid="4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73410A5-EFAA-21A9-A495-B01DA19F4585}"/>
              </a:ext>
            </a:extLst>
          </p:cNvPr>
          <p:cNvSpPr>
            <a:spLocks noGrp="1"/>
          </p:cNvSpPr>
          <p:nvPr>
            <p:ph idx="1"/>
          </p:nvPr>
        </p:nvSpPr>
        <p:spPr>
          <a:xfrm>
            <a:off x="228603" y="521970"/>
            <a:ext cx="8672513" cy="4183380"/>
          </a:xfrm>
        </p:spPr>
        <p:txBody>
          <a:bodyPr/>
          <a:lstStyle/>
          <a:p>
            <a:r>
              <a:rPr lang="en-US" dirty="0"/>
              <a:t>ML-based data reduction algorithm is meant to run on FPGAs that access buffered SN data on SSDs directly.  FPGA’s main advantage over GPU is lower power consumption – important because of limited power budget in SURF underground caverns.</a:t>
            </a:r>
          </a:p>
          <a:p>
            <a:r>
              <a:rPr lang="en-US" dirty="0"/>
              <a:t>However, since we were not able to get results in time, we benchmarked the algorithm on a typical GPU to get an idea of what is achievable</a:t>
            </a:r>
          </a:p>
          <a:p>
            <a:r>
              <a:rPr lang="en-US" dirty="0"/>
              <a:t>Using half of an Nvidia A100 GPU*:</a:t>
            </a:r>
          </a:p>
          <a:p>
            <a:pPr lvl="1"/>
            <a:r>
              <a:rPr lang="en-US" dirty="0"/>
              <a:t>Since each front end DAQ computer serves 2 APAs</a:t>
            </a:r>
          </a:p>
          <a:p>
            <a:pPr lvl="1"/>
            <a:r>
              <a:rPr lang="en-US" dirty="0"/>
              <a:t>15 minutes to perform the ML-based data reduction for 1 APA</a:t>
            </a:r>
          </a:p>
          <a:p>
            <a:pPr marL="282575" lvl="1" indent="0">
              <a:buNone/>
            </a:pPr>
            <a:r>
              <a:rPr lang="en-US" dirty="0"/>
              <a:t>* </a:t>
            </a:r>
            <a:r>
              <a:rPr lang="en-US" sz="1200" dirty="0"/>
              <a:t>A100 is a datacenter GPU and not the ideal for this application due to power consumption.  Only used here to get an idea of inference times possible.  There are other GPUs targeted at low latency inference combined with low power consumption</a:t>
            </a:r>
            <a:endParaRPr lang="en-US" dirty="0"/>
          </a:p>
          <a:p>
            <a:r>
              <a:rPr lang="en-US" dirty="0"/>
              <a:t>Total of ~20 minutes to do ML-based data reduction + track reconstruction</a:t>
            </a:r>
          </a:p>
          <a:p>
            <a:pPr lvl="1"/>
            <a:r>
              <a:rPr lang="en-US" dirty="0"/>
              <a:t>Still considerably less time than it takes just to transfer the SN data back to Fermilab:</a:t>
            </a:r>
          </a:p>
          <a:p>
            <a:pPr lvl="2"/>
            <a:r>
              <a:rPr lang="en-US" dirty="0"/>
              <a:t>10 seconds of SN data for all 4 modules: 48 TB takes ~1 </a:t>
            </a:r>
            <a:r>
              <a:rPr lang="en-US" dirty="0" err="1"/>
              <a:t>hr</a:t>
            </a:r>
            <a:r>
              <a:rPr lang="en-US" dirty="0"/>
              <a:t> to transfer over 100 Gbps ethernet</a:t>
            </a:r>
          </a:p>
          <a:p>
            <a:pPr marL="0" indent="0">
              <a:buNone/>
            </a:pPr>
            <a:endParaRPr lang="en-US" dirty="0"/>
          </a:p>
        </p:txBody>
      </p:sp>
      <p:sp>
        <p:nvSpPr>
          <p:cNvPr id="3" name="Title 2">
            <a:extLst>
              <a:ext uri="{FF2B5EF4-FFF2-40B4-BE49-F238E27FC236}">
                <a16:creationId xmlns:a16="http://schemas.microsoft.com/office/drawing/2014/main" id="{03956C7E-D582-3315-716C-57DF32870F77}"/>
              </a:ext>
            </a:extLst>
          </p:cNvPr>
          <p:cNvSpPr>
            <a:spLocks noGrp="1"/>
          </p:cNvSpPr>
          <p:nvPr>
            <p:ph type="title"/>
          </p:nvPr>
        </p:nvSpPr>
        <p:spPr/>
        <p:txBody>
          <a:bodyPr/>
          <a:lstStyle/>
          <a:p>
            <a:r>
              <a:rPr lang="en-US" dirty="0"/>
              <a:t>Execution time for ML-based data reduction pipeline</a:t>
            </a:r>
          </a:p>
        </p:txBody>
      </p:sp>
      <p:sp>
        <p:nvSpPr>
          <p:cNvPr id="4" name="Date Placeholder 3">
            <a:extLst>
              <a:ext uri="{FF2B5EF4-FFF2-40B4-BE49-F238E27FC236}">
                <a16:creationId xmlns:a16="http://schemas.microsoft.com/office/drawing/2014/main" id="{7E93EA9A-127E-1C14-1137-2D995624E6A2}"/>
              </a:ext>
            </a:extLst>
          </p:cNvPr>
          <p:cNvSpPr>
            <a:spLocks noGrp="1"/>
          </p:cNvSpPr>
          <p:nvPr>
            <p:ph type="dt" sz="half" idx="2"/>
          </p:nvPr>
        </p:nvSpPr>
        <p:spPr/>
        <p:txBody>
          <a:bodyPr/>
          <a:lstStyle/>
          <a:p>
            <a:pPr>
              <a:defRPr/>
            </a:pPr>
            <a:fld id="{57ADAB69-348E-2C41-AF41-E98D046040A4}" type="datetime1">
              <a:rPr lang="en-US" smtClean="0"/>
              <a:pPr>
                <a:defRPr/>
              </a:pPr>
              <a:t>4/23/2024</a:t>
            </a:fld>
            <a:endParaRPr lang="en-US" dirty="0"/>
          </a:p>
        </p:txBody>
      </p:sp>
      <p:sp>
        <p:nvSpPr>
          <p:cNvPr id="5" name="Footer Placeholder 4">
            <a:extLst>
              <a:ext uri="{FF2B5EF4-FFF2-40B4-BE49-F238E27FC236}">
                <a16:creationId xmlns:a16="http://schemas.microsoft.com/office/drawing/2014/main" id="{2A5FA7CC-E0C0-1E2A-1129-A32860C4CB9E}"/>
              </a:ext>
            </a:extLst>
          </p:cNvPr>
          <p:cNvSpPr>
            <a:spLocks noGrp="1"/>
          </p:cNvSpPr>
          <p:nvPr>
            <p:ph type="ftr" sz="quarter" idx="3"/>
          </p:nvPr>
        </p:nvSpPr>
        <p:spPr/>
        <p:txBody>
          <a:bodyPr/>
          <a:lstStyle/>
          <a:p>
            <a:pPr>
              <a:defRPr/>
            </a:pPr>
            <a:r>
              <a:rPr lang="en-US"/>
              <a:t>Michael Wang | Intermediate level SN pointing trigger for DUNE</a:t>
            </a:r>
            <a:endParaRPr lang="en-US" b="1" dirty="0"/>
          </a:p>
        </p:txBody>
      </p:sp>
      <p:sp>
        <p:nvSpPr>
          <p:cNvPr id="6" name="Slide Number Placeholder 5">
            <a:extLst>
              <a:ext uri="{FF2B5EF4-FFF2-40B4-BE49-F238E27FC236}">
                <a16:creationId xmlns:a16="http://schemas.microsoft.com/office/drawing/2014/main" id="{6B895A5C-0F63-A286-2322-4DE17E5A43CB}"/>
              </a:ext>
            </a:extLst>
          </p:cNvPr>
          <p:cNvSpPr>
            <a:spLocks noGrp="1"/>
          </p:cNvSpPr>
          <p:nvPr>
            <p:ph type="sldNum" sz="quarter" idx="4"/>
          </p:nvPr>
        </p:nvSpPr>
        <p:spPr/>
        <p:txBody>
          <a:bodyPr/>
          <a:lstStyle/>
          <a:p>
            <a:pPr>
              <a:defRPr/>
            </a:pPr>
            <a:fld id="{148C009B-CB69-E04A-B9B3-34B26D69E9CF}" type="slidenum">
              <a:rPr lang="en-US" smtClean="0"/>
              <a:pPr>
                <a:defRPr/>
              </a:pPr>
              <a:t>20</a:t>
            </a:fld>
            <a:endParaRPr lang="en-US" dirty="0"/>
          </a:p>
        </p:txBody>
      </p:sp>
    </p:spTree>
    <p:extLst>
      <p:ext uri="{BB962C8B-B14F-4D97-AF65-F5344CB8AC3E}">
        <p14:creationId xmlns:p14="http://schemas.microsoft.com/office/powerpoint/2010/main" val="32147391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37">
            <a:extLst>
              <a:ext uri="{FF2B5EF4-FFF2-40B4-BE49-F238E27FC236}">
                <a16:creationId xmlns:a16="http://schemas.microsoft.com/office/drawing/2014/main" id="{D096A80D-330E-5392-FFA3-CAE22D406624}"/>
              </a:ext>
            </a:extLst>
          </p:cNvPr>
          <p:cNvGrpSpPr/>
          <p:nvPr/>
        </p:nvGrpSpPr>
        <p:grpSpPr>
          <a:xfrm>
            <a:off x="464759" y="923202"/>
            <a:ext cx="3569284" cy="3401148"/>
            <a:chOff x="464759" y="923202"/>
            <a:chExt cx="3569284" cy="3401148"/>
          </a:xfrm>
        </p:grpSpPr>
        <p:sp>
          <p:nvSpPr>
            <p:cNvPr id="47" name="Rectangle 46">
              <a:extLst>
                <a:ext uri="{FF2B5EF4-FFF2-40B4-BE49-F238E27FC236}">
                  <a16:creationId xmlns:a16="http://schemas.microsoft.com/office/drawing/2014/main" id="{6E3F05CE-7CBC-8205-2D59-FC662CCCA312}"/>
                </a:ext>
              </a:extLst>
            </p:cNvPr>
            <p:cNvSpPr/>
            <p:nvPr/>
          </p:nvSpPr>
          <p:spPr>
            <a:xfrm>
              <a:off x="1301221" y="1828104"/>
              <a:ext cx="152400" cy="591246"/>
            </a:xfrm>
            <a:prstGeom prst="rect">
              <a:avLst/>
            </a:prstGeom>
            <a:solidFill>
              <a:srgbClr val="FFC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C53CA9D6-A596-27F8-3563-EE7157C3FBF0}"/>
                </a:ext>
              </a:extLst>
            </p:cNvPr>
            <p:cNvGrpSpPr/>
            <p:nvPr/>
          </p:nvGrpSpPr>
          <p:grpSpPr>
            <a:xfrm>
              <a:off x="464759" y="923202"/>
              <a:ext cx="3569284" cy="3401148"/>
              <a:chOff x="464759" y="923202"/>
              <a:chExt cx="3569284" cy="3401148"/>
            </a:xfrm>
          </p:grpSpPr>
          <p:grpSp>
            <p:nvGrpSpPr>
              <p:cNvPr id="2" name="Group 1">
                <a:extLst>
                  <a:ext uri="{FF2B5EF4-FFF2-40B4-BE49-F238E27FC236}">
                    <a16:creationId xmlns:a16="http://schemas.microsoft.com/office/drawing/2014/main" id="{488156DE-55A9-A103-41AE-3A96C6EDCE54}"/>
                  </a:ext>
                </a:extLst>
              </p:cNvPr>
              <p:cNvGrpSpPr/>
              <p:nvPr/>
            </p:nvGrpSpPr>
            <p:grpSpPr>
              <a:xfrm>
                <a:off x="2133600" y="1249181"/>
                <a:ext cx="1371600" cy="473308"/>
                <a:chOff x="5113107" y="1431346"/>
                <a:chExt cx="1371600" cy="473308"/>
              </a:xfrm>
            </p:grpSpPr>
            <p:grpSp>
              <p:nvGrpSpPr>
                <p:cNvPr id="7" name="Group 6">
                  <a:extLst>
                    <a:ext uri="{FF2B5EF4-FFF2-40B4-BE49-F238E27FC236}">
                      <a16:creationId xmlns:a16="http://schemas.microsoft.com/office/drawing/2014/main" id="{C0704C87-32E4-548B-1359-C7F081F0E554}"/>
                    </a:ext>
                  </a:extLst>
                </p:cNvPr>
                <p:cNvGrpSpPr/>
                <p:nvPr/>
              </p:nvGrpSpPr>
              <p:grpSpPr>
                <a:xfrm>
                  <a:off x="5113107" y="1431346"/>
                  <a:ext cx="1219200" cy="320908"/>
                  <a:chOff x="5270863" y="1553709"/>
                  <a:chExt cx="1219200" cy="320908"/>
                </a:xfrm>
              </p:grpSpPr>
              <p:sp>
                <p:nvSpPr>
                  <p:cNvPr id="24" name="Rectangle: Rounded Corners 23">
                    <a:extLst>
                      <a:ext uri="{FF2B5EF4-FFF2-40B4-BE49-F238E27FC236}">
                        <a16:creationId xmlns:a16="http://schemas.microsoft.com/office/drawing/2014/main" id="{86F0CCF7-1931-AF11-1315-E708C39D9980}"/>
                      </a:ext>
                    </a:extLst>
                  </p:cNvPr>
                  <p:cNvSpPr/>
                  <p:nvPr/>
                </p:nvSpPr>
                <p:spPr>
                  <a:xfrm>
                    <a:off x="5270863" y="1553709"/>
                    <a:ext cx="1219200" cy="320908"/>
                  </a:xfrm>
                  <a:prstGeom prst="roundRect">
                    <a:avLst/>
                  </a:prstGeom>
                  <a:gradFill flip="none" rotWithShape="1">
                    <a:gsLst>
                      <a:gs pos="100000">
                        <a:schemeClr val="accent3">
                          <a:lumMod val="92000"/>
                          <a:lumOff val="8000"/>
                        </a:schemeClr>
                      </a:gs>
                      <a:gs pos="0">
                        <a:schemeClr val="accent3">
                          <a:lumMod val="60000"/>
                          <a:lumOff val="40000"/>
                        </a:schemeClr>
                      </a:gs>
                    </a:gsLst>
                    <a:lin ang="5400000" scaled="1"/>
                    <a:tileRect/>
                  </a:gra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5" name="Group 24">
                    <a:extLst>
                      <a:ext uri="{FF2B5EF4-FFF2-40B4-BE49-F238E27FC236}">
                        <a16:creationId xmlns:a16="http://schemas.microsoft.com/office/drawing/2014/main" id="{2D795549-FD4E-B7DC-19C0-1C0FBB747BC3}"/>
                      </a:ext>
                    </a:extLst>
                  </p:cNvPr>
                  <p:cNvGrpSpPr/>
                  <p:nvPr/>
                </p:nvGrpSpPr>
                <p:grpSpPr>
                  <a:xfrm>
                    <a:off x="5383828" y="1623084"/>
                    <a:ext cx="993269" cy="182158"/>
                    <a:chOff x="3993968" y="3513264"/>
                    <a:chExt cx="993269" cy="182158"/>
                  </a:xfrm>
                </p:grpSpPr>
                <p:sp>
                  <p:nvSpPr>
                    <p:cNvPr id="26" name="Rectangle 25">
                      <a:extLst>
                        <a:ext uri="{FF2B5EF4-FFF2-40B4-BE49-F238E27FC236}">
                          <a16:creationId xmlns:a16="http://schemas.microsoft.com/office/drawing/2014/main" id="{7F7C8343-0815-2BDE-01E1-4DEE2D578353}"/>
                        </a:ext>
                      </a:extLst>
                    </p:cNvPr>
                    <p:cNvSpPr/>
                    <p:nvPr/>
                  </p:nvSpPr>
                  <p:spPr>
                    <a:xfrm>
                      <a:off x="3993968" y="3513264"/>
                      <a:ext cx="182155" cy="182155"/>
                    </a:xfrm>
                    <a:prstGeom prst="rect">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B366E144-A714-C2B9-E9D4-5436D658CB48}"/>
                        </a:ext>
                      </a:extLst>
                    </p:cNvPr>
                    <p:cNvSpPr/>
                    <p:nvPr/>
                  </p:nvSpPr>
                  <p:spPr>
                    <a:xfrm>
                      <a:off x="4267200" y="3513265"/>
                      <a:ext cx="182155" cy="182155"/>
                    </a:xfrm>
                    <a:prstGeom prst="rect">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B0331AAE-C938-0733-81B0-EAF9B53C04BF}"/>
                        </a:ext>
                      </a:extLst>
                    </p:cNvPr>
                    <p:cNvSpPr/>
                    <p:nvPr/>
                  </p:nvSpPr>
                  <p:spPr>
                    <a:xfrm>
                      <a:off x="4536141" y="3513267"/>
                      <a:ext cx="182155" cy="182155"/>
                    </a:xfrm>
                    <a:prstGeom prst="rect">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FC09BB0C-057A-48E1-F49B-DCD7D6ACD57B}"/>
                        </a:ext>
                      </a:extLst>
                    </p:cNvPr>
                    <p:cNvSpPr/>
                    <p:nvPr/>
                  </p:nvSpPr>
                  <p:spPr>
                    <a:xfrm>
                      <a:off x="4805082" y="3513267"/>
                      <a:ext cx="182155" cy="182155"/>
                    </a:xfrm>
                    <a:prstGeom prst="rect">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grpSp>
              <p:nvGrpSpPr>
                <p:cNvPr id="9" name="Group 8">
                  <a:extLst>
                    <a:ext uri="{FF2B5EF4-FFF2-40B4-BE49-F238E27FC236}">
                      <a16:creationId xmlns:a16="http://schemas.microsoft.com/office/drawing/2014/main" id="{68DC4952-75E5-880E-6988-A564EB0D2BDC}"/>
                    </a:ext>
                  </a:extLst>
                </p:cNvPr>
                <p:cNvGrpSpPr/>
                <p:nvPr/>
              </p:nvGrpSpPr>
              <p:grpSpPr>
                <a:xfrm>
                  <a:off x="5265507" y="1583746"/>
                  <a:ext cx="1219200" cy="320908"/>
                  <a:chOff x="5270863" y="1553709"/>
                  <a:chExt cx="1219200" cy="320908"/>
                </a:xfrm>
              </p:grpSpPr>
              <p:sp>
                <p:nvSpPr>
                  <p:cNvPr id="17" name="Rectangle: Rounded Corners 16">
                    <a:extLst>
                      <a:ext uri="{FF2B5EF4-FFF2-40B4-BE49-F238E27FC236}">
                        <a16:creationId xmlns:a16="http://schemas.microsoft.com/office/drawing/2014/main" id="{775175D6-7740-9413-93B4-D74D08660495}"/>
                      </a:ext>
                    </a:extLst>
                  </p:cNvPr>
                  <p:cNvSpPr/>
                  <p:nvPr/>
                </p:nvSpPr>
                <p:spPr>
                  <a:xfrm>
                    <a:off x="5270863" y="1553709"/>
                    <a:ext cx="1219200" cy="320908"/>
                  </a:xfrm>
                  <a:prstGeom prst="roundRect">
                    <a:avLst/>
                  </a:prstGeom>
                  <a:gradFill flip="none" rotWithShape="1">
                    <a:gsLst>
                      <a:gs pos="100000">
                        <a:schemeClr val="accent3">
                          <a:lumMod val="92000"/>
                          <a:lumOff val="8000"/>
                        </a:schemeClr>
                      </a:gs>
                      <a:gs pos="0">
                        <a:schemeClr val="accent3">
                          <a:lumMod val="60000"/>
                          <a:lumOff val="40000"/>
                        </a:schemeClr>
                      </a:gs>
                    </a:gsLst>
                    <a:lin ang="5400000" scaled="1"/>
                    <a:tileRect/>
                  </a:gra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25AC4310-31E8-2359-8562-6BEC9F5CE94A}"/>
                      </a:ext>
                    </a:extLst>
                  </p:cNvPr>
                  <p:cNvGrpSpPr/>
                  <p:nvPr/>
                </p:nvGrpSpPr>
                <p:grpSpPr>
                  <a:xfrm>
                    <a:off x="5383828" y="1623084"/>
                    <a:ext cx="993269" cy="182158"/>
                    <a:chOff x="3993968" y="3513264"/>
                    <a:chExt cx="993269" cy="182158"/>
                  </a:xfrm>
                </p:grpSpPr>
                <p:sp>
                  <p:nvSpPr>
                    <p:cNvPr id="20" name="Rectangle 19">
                      <a:extLst>
                        <a:ext uri="{FF2B5EF4-FFF2-40B4-BE49-F238E27FC236}">
                          <a16:creationId xmlns:a16="http://schemas.microsoft.com/office/drawing/2014/main" id="{07C6EEF4-753D-6DF7-BFB3-99909B3E7F0F}"/>
                        </a:ext>
                      </a:extLst>
                    </p:cNvPr>
                    <p:cNvSpPr/>
                    <p:nvPr/>
                  </p:nvSpPr>
                  <p:spPr>
                    <a:xfrm>
                      <a:off x="3993968" y="3513264"/>
                      <a:ext cx="182155" cy="182155"/>
                    </a:xfrm>
                    <a:prstGeom prst="rect">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5FF0BE9A-D77B-5F5B-0B0A-0C8372512581}"/>
                        </a:ext>
                      </a:extLst>
                    </p:cNvPr>
                    <p:cNvSpPr/>
                    <p:nvPr/>
                  </p:nvSpPr>
                  <p:spPr>
                    <a:xfrm>
                      <a:off x="4267200" y="3513265"/>
                      <a:ext cx="182155" cy="182155"/>
                    </a:xfrm>
                    <a:prstGeom prst="rect">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C1D5851F-AAE8-8C3E-0E76-34EB96C31097}"/>
                        </a:ext>
                      </a:extLst>
                    </p:cNvPr>
                    <p:cNvSpPr/>
                    <p:nvPr/>
                  </p:nvSpPr>
                  <p:spPr>
                    <a:xfrm>
                      <a:off x="4536141" y="3513267"/>
                      <a:ext cx="182155" cy="182155"/>
                    </a:xfrm>
                    <a:prstGeom prst="rect">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5556E760-B8AE-B9A7-5EF4-55CF90E42AD7}"/>
                        </a:ext>
                      </a:extLst>
                    </p:cNvPr>
                    <p:cNvSpPr/>
                    <p:nvPr/>
                  </p:nvSpPr>
                  <p:spPr>
                    <a:xfrm>
                      <a:off x="4805082" y="3513267"/>
                      <a:ext cx="182155" cy="182155"/>
                    </a:xfrm>
                    <a:prstGeom prst="rect">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grpSp>
          <p:cxnSp>
            <p:nvCxnSpPr>
              <p:cNvPr id="33" name="Straight Connector 32">
                <a:extLst>
                  <a:ext uri="{FF2B5EF4-FFF2-40B4-BE49-F238E27FC236}">
                    <a16:creationId xmlns:a16="http://schemas.microsoft.com/office/drawing/2014/main" id="{1AB8B9B3-2CED-6050-519C-1DEB3BB78DEC}"/>
                  </a:ext>
                </a:extLst>
              </p:cNvPr>
              <p:cNvCxnSpPr>
                <a:cxnSpLocks/>
              </p:cNvCxnSpPr>
              <p:nvPr/>
            </p:nvCxnSpPr>
            <p:spPr>
              <a:xfrm>
                <a:off x="1756536" y="1430123"/>
                <a:ext cx="368941"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grpSp>
            <p:nvGrpSpPr>
              <p:cNvPr id="34" name="Group 33">
                <a:extLst>
                  <a:ext uri="{FF2B5EF4-FFF2-40B4-BE49-F238E27FC236}">
                    <a16:creationId xmlns:a16="http://schemas.microsoft.com/office/drawing/2014/main" id="{7C142ECF-03D2-4FC9-E7EE-DC3ADDDE6516}"/>
                  </a:ext>
                </a:extLst>
              </p:cNvPr>
              <p:cNvGrpSpPr/>
              <p:nvPr/>
            </p:nvGrpSpPr>
            <p:grpSpPr>
              <a:xfrm>
                <a:off x="957322" y="988023"/>
                <a:ext cx="840199" cy="840199"/>
                <a:chOff x="2504278" y="2094081"/>
                <a:chExt cx="840199" cy="840199"/>
              </a:xfrm>
              <a:effectLst/>
            </p:grpSpPr>
            <p:sp>
              <p:nvSpPr>
                <p:cNvPr id="35" name="Rectangle: Rounded Corners 34">
                  <a:extLst>
                    <a:ext uri="{FF2B5EF4-FFF2-40B4-BE49-F238E27FC236}">
                      <a16:creationId xmlns:a16="http://schemas.microsoft.com/office/drawing/2014/main" id="{A40BADFE-D55B-AB3E-BFEA-F9EEB96C777D}"/>
                    </a:ext>
                  </a:extLst>
                </p:cNvPr>
                <p:cNvSpPr/>
                <p:nvPr/>
              </p:nvSpPr>
              <p:spPr>
                <a:xfrm>
                  <a:off x="2504278" y="2094081"/>
                  <a:ext cx="840199" cy="840199"/>
                </a:xfrm>
                <a:prstGeom prst="roundRect">
                  <a:avLst/>
                </a:prstGeom>
                <a:gradFill flip="none" rotWithShape="1">
                  <a:gsLst>
                    <a:gs pos="0">
                      <a:schemeClr val="accent6">
                        <a:lumMod val="0"/>
                        <a:lumOff val="100000"/>
                      </a:schemeClr>
                    </a:gs>
                    <a:gs pos="0">
                      <a:schemeClr val="tx1">
                        <a:lumMod val="20000"/>
                        <a:lumOff val="80000"/>
                      </a:schemeClr>
                    </a:gs>
                    <a:gs pos="100000">
                      <a:schemeClr val="tx2">
                        <a:lumMod val="40000"/>
                        <a:lumOff val="60000"/>
                      </a:schemeClr>
                    </a:gs>
                  </a:gsLst>
                  <a:path path="circle">
                    <a:fillToRect l="50000" t="50000" r="50000" b="50000"/>
                  </a:path>
                  <a:tileRect/>
                </a:gra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BD87FF48-9561-2CF4-299B-5C876685FC22}"/>
                    </a:ext>
                  </a:extLst>
                </p:cNvPr>
                <p:cNvSpPr txBox="1"/>
                <p:nvPr/>
              </p:nvSpPr>
              <p:spPr>
                <a:xfrm>
                  <a:off x="2642839" y="2209461"/>
                  <a:ext cx="614912" cy="646331"/>
                </a:xfrm>
                <a:prstGeom prst="rect">
                  <a:avLst/>
                </a:prstGeom>
                <a:noFill/>
              </p:spPr>
              <p:txBody>
                <a:bodyPr wrap="none" rtlCol="0">
                  <a:spAutoFit/>
                </a:bodyPr>
                <a:lstStyle/>
                <a:p>
                  <a:r>
                    <a:rPr lang="en-US" sz="1800" dirty="0">
                      <a:solidFill>
                        <a:srgbClr val="000000"/>
                      </a:solidFill>
                    </a:rPr>
                    <a:t>Host</a:t>
                  </a:r>
                </a:p>
                <a:p>
                  <a:r>
                    <a:rPr lang="en-US" sz="1800" dirty="0">
                      <a:solidFill>
                        <a:srgbClr val="000000"/>
                      </a:solidFill>
                    </a:rPr>
                    <a:t>CPU</a:t>
                  </a:r>
                </a:p>
              </p:txBody>
            </p:sp>
          </p:grpSp>
          <p:grpSp>
            <p:nvGrpSpPr>
              <p:cNvPr id="49" name="Group 48">
                <a:extLst>
                  <a:ext uri="{FF2B5EF4-FFF2-40B4-BE49-F238E27FC236}">
                    <a16:creationId xmlns:a16="http://schemas.microsoft.com/office/drawing/2014/main" id="{3DF5666D-A45A-EF36-35AC-7F30EFCF5280}"/>
                  </a:ext>
                </a:extLst>
              </p:cNvPr>
              <p:cNvGrpSpPr/>
              <p:nvPr/>
            </p:nvGrpSpPr>
            <p:grpSpPr>
              <a:xfrm>
                <a:off x="2044856" y="3057655"/>
                <a:ext cx="760850" cy="760850"/>
                <a:chOff x="850987" y="3103152"/>
                <a:chExt cx="760850" cy="760850"/>
              </a:xfrm>
            </p:grpSpPr>
            <p:sp>
              <p:nvSpPr>
                <p:cNvPr id="40" name="Rectangle: Rounded Corners 39">
                  <a:extLst>
                    <a:ext uri="{FF2B5EF4-FFF2-40B4-BE49-F238E27FC236}">
                      <a16:creationId xmlns:a16="http://schemas.microsoft.com/office/drawing/2014/main" id="{FFEFAA56-2CD6-2393-30A1-E0883E7B3930}"/>
                    </a:ext>
                  </a:extLst>
                </p:cNvPr>
                <p:cNvSpPr/>
                <p:nvPr/>
              </p:nvSpPr>
              <p:spPr>
                <a:xfrm>
                  <a:off x="850987" y="3103152"/>
                  <a:ext cx="760850" cy="760850"/>
                </a:xfrm>
                <a:prstGeom prst="roundRect">
                  <a:avLst/>
                </a:prstGeom>
                <a:gradFill flip="none" rotWithShape="1">
                  <a:gsLst>
                    <a:gs pos="0">
                      <a:schemeClr val="accent6">
                        <a:lumMod val="0"/>
                        <a:lumOff val="100000"/>
                      </a:schemeClr>
                    </a:gs>
                    <a:gs pos="0">
                      <a:schemeClr val="accent3">
                        <a:lumMod val="20000"/>
                        <a:lumOff val="80000"/>
                      </a:schemeClr>
                    </a:gs>
                    <a:gs pos="100000">
                      <a:schemeClr val="accent3">
                        <a:lumMod val="60000"/>
                        <a:lumOff val="40000"/>
                      </a:schemeClr>
                    </a:gs>
                  </a:gsLst>
                  <a:path path="circle">
                    <a:fillToRect l="50000" t="50000" r="50000" b="50000"/>
                  </a:path>
                  <a:tileRect/>
                </a:gra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87A09B79-B61F-605E-7029-8949921295E3}"/>
                    </a:ext>
                  </a:extLst>
                </p:cNvPr>
                <p:cNvSpPr txBox="1"/>
                <p:nvPr/>
              </p:nvSpPr>
              <p:spPr>
                <a:xfrm>
                  <a:off x="896084" y="3303797"/>
                  <a:ext cx="688009" cy="369332"/>
                </a:xfrm>
                <a:prstGeom prst="rect">
                  <a:avLst/>
                </a:prstGeom>
                <a:noFill/>
              </p:spPr>
              <p:txBody>
                <a:bodyPr wrap="none" rtlCol="0">
                  <a:spAutoFit/>
                </a:bodyPr>
                <a:lstStyle/>
                <a:p>
                  <a:r>
                    <a:rPr lang="en-US" sz="1800" dirty="0">
                      <a:solidFill>
                        <a:srgbClr val="000000"/>
                      </a:solidFill>
                    </a:rPr>
                    <a:t>FPGA</a:t>
                  </a:r>
                </a:p>
              </p:txBody>
            </p:sp>
          </p:grpSp>
          <p:grpSp>
            <p:nvGrpSpPr>
              <p:cNvPr id="48" name="Group 47">
                <a:extLst>
                  <a:ext uri="{FF2B5EF4-FFF2-40B4-BE49-F238E27FC236}">
                    <a16:creationId xmlns:a16="http://schemas.microsoft.com/office/drawing/2014/main" id="{9A0C16AA-E8AC-32E1-0A48-934AB3C18831}"/>
                  </a:ext>
                </a:extLst>
              </p:cNvPr>
              <p:cNvGrpSpPr/>
              <p:nvPr/>
            </p:nvGrpSpPr>
            <p:grpSpPr>
              <a:xfrm>
                <a:off x="3155664" y="3179067"/>
                <a:ext cx="777973" cy="551433"/>
                <a:chOff x="2237120" y="3253894"/>
                <a:chExt cx="777973" cy="551433"/>
              </a:xfrm>
            </p:grpSpPr>
            <p:sp>
              <p:nvSpPr>
                <p:cNvPr id="44" name="Flowchart: Direct Access Storage 43">
                  <a:extLst>
                    <a:ext uri="{FF2B5EF4-FFF2-40B4-BE49-F238E27FC236}">
                      <a16:creationId xmlns:a16="http://schemas.microsoft.com/office/drawing/2014/main" id="{945760C6-F9C9-9FEB-1ECE-3B77CE70E7C0}"/>
                    </a:ext>
                  </a:extLst>
                </p:cNvPr>
                <p:cNvSpPr/>
                <p:nvPr/>
              </p:nvSpPr>
              <p:spPr>
                <a:xfrm rot="16200000">
                  <a:off x="2350390" y="3140624"/>
                  <a:ext cx="551433" cy="777973"/>
                </a:xfrm>
                <a:prstGeom prst="flowChartMagneticDrum">
                  <a:avLst/>
                </a:prstGeom>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4DDD8EBA-BDB9-A672-9B48-57D16E6D53FA}"/>
                    </a:ext>
                  </a:extLst>
                </p:cNvPr>
                <p:cNvSpPr txBox="1"/>
                <p:nvPr/>
              </p:nvSpPr>
              <p:spPr>
                <a:xfrm>
                  <a:off x="2321290" y="3389416"/>
                  <a:ext cx="657105" cy="307777"/>
                </a:xfrm>
                <a:prstGeom prst="rect">
                  <a:avLst/>
                </a:prstGeom>
                <a:noFill/>
              </p:spPr>
              <p:txBody>
                <a:bodyPr wrap="square" rtlCol="0">
                  <a:spAutoFit/>
                </a:bodyPr>
                <a:lstStyle/>
                <a:p>
                  <a:pPr algn="ctr"/>
                  <a:r>
                    <a:rPr lang="en-US" sz="1400" dirty="0" err="1">
                      <a:solidFill>
                        <a:srgbClr val="000000"/>
                      </a:solidFill>
                    </a:rPr>
                    <a:t>NVMe</a:t>
                  </a:r>
                  <a:endParaRPr lang="en-US" sz="1400" dirty="0">
                    <a:solidFill>
                      <a:srgbClr val="000000"/>
                    </a:solidFill>
                  </a:endParaRPr>
                </a:p>
              </p:txBody>
            </p:sp>
          </p:grpSp>
          <p:sp>
            <p:nvSpPr>
              <p:cNvPr id="46" name="Rectangle 45">
                <a:extLst>
                  <a:ext uri="{FF2B5EF4-FFF2-40B4-BE49-F238E27FC236}">
                    <a16:creationId xmlns:a16="http://schemas.microsoft.com/office/drawing/2014/main" id="{08B6130E-197C-1C13-C464-4222B3B1499A}"/>
                  </a:ext>
                </a:extLst>
              </p:cNvPr>
              <p:cNvSpPr/>
              <p:nvPr/>
            </p:nvSpPr>
            <p:spPr>
              <a:xfrm>
                <a:off x="464759" y="2390863"/>
                <a:ext cx="3569284" cy="320908"/>
              </a:xfrm>
              <a:prstGeom prst="rect">
                <a:avLst/>
              </a:prstGeom>
              <a:solidFill>
                <a:srgbClr val="FFC000"/>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1600" dirty="0">
                    <a:solidFill>
                      <a:srgbClr val="0E0E0E"/>
                    </a:solidFill>
                  </a:rPr>
                  <a:t>           PCIe</a:t>
                </a:r>
              </a:p>
            </p:txBody>
          </p:sp>
          <p:sp>
            <p:nvSpPr>
              <p:cNvPr id="65" name="Rectangle: Rounded Corners 64">
                <a:extLst>
                  <a:ext uri="{FF2B5EF4-FFF2-40B4-BE49-F238E27FC236}">
                    <a16:creationId xmlns:a16="http://schemas.microsoft.com/office/drawing/2014/main" id="{3A047168-2798-1786-5466-082056FE71E4}"/>
                  </a:ext>
                </a:extLst>
              </p:cNvPr>
              <p:cNvSpPr/>
              <p:nvPr/>
            </p:nvSpPr>
            <p:spPr>
              <a:xfrm>
                <a:off x="2136761" y="4013691"/>
                <a:ext cx="594392" cy="310659"/>
              </a:xfrm>
              <a:prstGeom prst="roundRect">
                <a:avLst/>
              </a:prstGeom>
              <a:solidFill>
                <a:schemeClr val="accent6">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chemeClr val="bg1"/>
                    </a:solidFill>
                  </a:rPr>
                  <a:t>mem</a:t>
                </a:r>
              </a:p>
            </p:txBody>
          </p:sp>
          <p:sp>
            <p:nvSpPr>
              <p:cNvPr id="68" name="TextBox 67">
                <a:extLst>
                  <a:ext uri="{FF2B5EF4-FFF2-40B4-BE49-F238E27FC236}">
                    <a16:creationId xmlns:a16="http://schemas.microsoft.com/office/drawing/2014/main" id="{3DB1C20D-FD54-1158-1D0F-C4DF36C324B9}"/>
                  </a:ext>
                </a:extLst>
              </p:cNvPr>
              <p:cNvSpPr txBox="1"/>
              <p:nvPr/>
            </p:nvSpPr>
            <p:spPr>
              <a:xfrm>
                <a:off x="2443314" y="923202"/>
                <a:ext cx="639919" cy="369332"/>
              </a:xfrm>
              <a:prstGeom prst="rect">
                <a:avLst/>
              </a:prstGeom>
              <a:noFill/>
            </p:spPr>
            <p:txBody>
              <a:bodyPr wrap="none" rtlCol="0">
                <a:spAutoFit/>
              </a:bodyPr>
              <a:lstStyle/>
              <a:p>
                <a:r>
                  <a:rPr lang="en-US" sz="1800" dirty="0">
                    <a:solidFill>
                      <a:srgbClr val="0E0E0E"/>
                    </a:solidFill>
                  </a:rPr>
                  <a:t>RAM</a:t>
                </a:r>
              </a:p>
            </p:txBody>
          </p:sp>
          <p:sp>
            <p:nvSpPr>
              <p:cNvPr id="70" name="TextBox 69">
                <a:extLst>
                  <a:ext uri="{FF2B5EF4-FFF2-40B4-BE49-F238E27FC236}">
                    <a16:creationId xmlns:a16="http://schemas.microsoft.com/office/drawing/2014/main" id="{11791A06-3661-8987-BB0A-70CAAABCEB09}"/>
                  </a:ext>
                </a:extLst>
              </p:cNvPr>
              <p:cNvSpPr txBox="1"/>
              <p:nvPr/>
            </p:nvSpPr>
            <p:spPr>
              <a:xfrm>
                <a:off x="3218476" y="3466594"/>
                <a:ext cx="657105" cy="307777"/>
              </a:xfrm>
              <a:prstGeom prst="rect">
                <a:avLst/>
              </a:prstGeom>
              <a:noFill/>
            </p:spPr>
            <p:txBody>
              <a:bodyPr wrap="square" rtlCol="0">
                <a:spAutoFit/>
              </a:bodyPr>
              <a:lstStyle/>
              <a:p>
                <a:pPr algn="ctr"/>
                <a:r>
                  <a:rPr lang="en-US" sz="1400" dirty="0">
                    <a:solidFill>
                      <a:srgbClr val="000000"/>
                    </a:solidFill>
                  </a:rPr>
                  <a:t>SSD</a:t>
                </a:r>
              </a:p>
            </p:txBody>
          </p:sp>
        </p:grpSp>
      </p:grpSp>
      <p:sp>
        <p:nvSpPr>
          <p:cNvPr id="3" name="Title 2">
            <a:extLst>
              <a:ext uri="{FF2B5EF4-FFF2-40B4-BE49-F238E27FC236}">
                <a16:creationId xmlns:a16="http://schemas.microsoft.com/office/drawing/2014/main" id="{45527443-18DE-45C8-8F46-139CABBC294F}"/>
              </a:ext>
            </a:extLst>
          </p:cNvPr>
          <p:cNvSpPr>
            <a:spLocks noGrp="1"/>
          </p:cNvSpPr>
          <p:nvPr>
            <p:ph type="title"/>
          </p:nvPr>
        </p:nvSpPr>
        <p:spPr/>
        <p:txBody>
          <a:bodyPr/>
          <a:lstStyle/>
          <a:p>
            <a:r>
              <a:rPr lang="en-US" dirty="0"/>
              <a:t>In-storage ML-based data reduction </a:t>
            </a:r>
          </a:p>
        </p:txBody>
      </p:sp>
      <p:sp>
        <p:nvSpPr>
          <p:cNvPr id="4" name="Date Placeholder 3">
            <a:extLst>
              <a:ext uri="{FF2B5EF4-FFF2-40B4-BE49-F238E27FC236}">
                <a16:creationId xmlns:a16="http://schemas.microsoft.com/office/drawing/2014/main" id="{AEE026DC-A183-4F71-B509-B22D040DE5A6}"/>
              </a:ext>
            </a:extLst>
          </p:cNvPr>
          <p:cNvSpPr>
            <a:spLocks noGrp="1"/>
          </p:cNvSpPr>
          <p:nvPr>
            <p:ph type="dt" sz="half" idx="2"/>
          </p:nvPr>
        </p:nvSpPr>
        <p:spPr/>
        <p:txBody>
          <a:bodyPr/>
          <a:lstStyle/>
          <a:p>
            <a:pPr>
              <a:defRPr/>
            </a:pPr>
            <a:fld id="{57ADAB69-348E-2C41-AF41-E98D046040A4}" type="datetime1">
              <a:rPr lang="en-US" smtClean="0"/>
              <a:pPr>
                <a:defRPr/>
              </a:pPr>
              <a:t>4/23/2024</a:t>
            </a:fld>
            <a:endParaRPr lang="en-US" dirty="0"/>
          </a:p>
        </p:txBody>
      </p:sp>
      <p:sp>
        <p:nvSpPr>
          <p:cNvPr id="5" name="Footer Placeholder 4">
            <a:extLst>
              <a:ext uri="{FF2B5EF4-FFF2-40B4-BE49-F238E27FC236}">
                <a16:creationId xmlns:a16="http://schemas.microsoft.com/office/drawing/2014/main" id="{510A972B-5D97-4D63-8769-D0A1E3B9C8F5}"/>
              </a:ext>
            </a:extLst>
          </p:cNvPr>
          <p:cNvSpPr>
            <a:spLocks noGrp="1"/>
          </p:cNvSpPr>
          <p:nvPr>
            <p:ph type="ftr" sz="quarter" idx="3"/>
          </p:nvPr>
        </p:nvSpPr>
        <p:spPr/>
        <p:txBody>
          <a:bodyPr/>
          <a:lstStyle/>
          <a:p>
            <a:pPr>
              <a:defRPr/>
            </a:pPr>
            <a:r>
              <a:rPr lang="en-US"/>
              <a:t>Mike Wang | In-Storage Computing for Multi-messenger Astronomy in DUNE and LSST</a:t>
            </a:r>
            <a:endParaRPr lang="en-US" b="1" dirty="0"/>
          </a:p>
        </p:txBody>
      </p:sp>
      <p:sp>
        <p:nvSpPr>
          <p:cNvPr id="6" name="Slide Number Placeholder 5">
            <a:extLst>
              <a:ext uri="{FF2B5EF4-FFF2-40B4-BE49-F238E27FC236}">
                <a16:creationId xmlns:a16="http://schemas.microsoft.com/office/drawing/2014/main" id="{CBCE9C0B-6890-48EF-99AC-43CB570FCDF9}"/>
              </a:ext>
            </a:extLst>
          </p:cNvPr>
          <p:cNvSpPr>
            <a:spLocks noGrp="1"/>
          </p:cNvSpPr>
          <p:nvPr>
            <p:ph type="sldNum" sz="quarter" idx="4"/>
          </p:nvPr>
        </p:nvSpPr>
        <p:spPr/>
        <p:txBody>
          <a:bodyPr/>
          <a:lstStyle/>
          <a:p>
            <a:pPr>
              <a:defRPr/>
            </a:pPr>
            <a:fld id="{148C009B-CB69-E04A-B9B3-34B26D69E9CF}" type="slidenum">
              <a:rPr lang="en-US" smtClean="0"/>
              <a:pPr>
                <a:defRPr/>
              </a:pPr>
              <a:t>21</a:t>
            </a:fld>
            <a:endParaRPr lang="en-US" dirty="0"/>
          </a:p>
        </p:txBody>
      </p:sp>
      <p:grpSp>
        <p:nvGrpSpPr>
          <p:cNvPr id="43" name="Group 42">
            <a:extLst>
              <a:ext uri="{FF2B5EF4-FFF2-40B4-BE49-F238E27FC236}">
                <a16:creationId xmlns:a16="http://schemas.microsoft.com/office/drawing/2014/main" id="{4B6F522B-3166-03C5-7F57-159E5F6EFA91}"/>
              </a:ext>
            </a:extLst>
          </p:cNvPr>
          <p:cNvGrpSpPr/>
          <p:nvPr/>
        </p:nvGrpSpPr>
        <p:grpSpPr>
          <a:xfrm>
            <a:off x="4526017" y="2406128"/>
            <a:ext cx="4184397" cy="2107696"/>
            <a:chOff x="4526017" y="2406128"/>
            <a:chExt cx="4184397" cy="2107696"/>
          </a:xfrm>
        </p:grpSpPr>
        <p:pic>
          <p:nvPicPr>
            <p:cNvPr id="11" name="Picture 10">
              <a:extLst>
                <a:ext uri="{FF2B5EF4-FFF2-40B4-BE49-F238E27FC236}">
                  <a16:creationId xmlns:a16="http://schemas.microsoft.com/office/drawing/2014/main" id="{8724BF10-CF20-4E89-8D50-6D42A5AE2875}"/>
                </a:ext>
              </a:extLst>
            </p:cNvPr>
            <p:cNvPicPr>
              <a:picLocks noChangeAspect="1"/>
            </p:cNvPicPr>
            <p:nvPr/>
          </p:nvPicPr>
          <p:blipFill rotWithShape="1">
            <a:blip r:embed="rId2"/>
            <a:srcRect l="16420" r="16420"/>
            <a:stretch/>
          </p:blipFill>
          <p:spPr>
            <a:xfrm rot="16200000">
              <a:off x="5564367" y="1367778"/>
              <a:ext cx="2107696" cy="4184396"/>
            </a:xfrm>
            <a:prstGeom prst="rect">
              <a:avLst/>
            </a:prstGeom>
            <a:ln w="25400">
              <a:solidFill>
                <a:srgbClr val="FFFF00"/>
              </a:solidFill>
            </a:ln>
            <a:effectLst>
              <a:outerShdw blurRad="63500" sx="102000" sy="102000" algn="ctr" rotWithShape="0">
                <a:prstClr val="black">
                  <a:alpha val="40000"/>
                </a:prstClr>
              </a:outerShdw>
            </a:effectLst>
          </p:spPr>
        </p:pic>
        <p:sp>
          <p:nvSpPr>
            <p:cNvPr id="12" name="TextBox 11">
              <a:extLst>
                <a:ext uri="{FF2B5EF4-FFF2-40B4-BE49-F238E27FC236}">
                  <a16:creationId xmlns:a16="http://schemas.microsoft.com/office/drawing/2014/main" id="{29EB6CA7-C5EF-4B4E-ABF4-BC242D4B5B0D}"/>
                </a:ext>
              </a:extLst>
            </p:cNvPr>
            <p:cNvSpPr txBox="1"/>
            <p:nvPr/>
          </p:nvSpPr>
          <p:spPr>
            <a:xfrm>
              <a:off x="6953084" y="2618868"/>
              <a:ext cx="1757330" cy="577081"/>
            </a:xfrm>
            <a:prstGeom prst="rect">
              <a:avLst/>
            </a:prstGeom>
            <a:noFill/>
            <a:effectLst/>
          </p:spPr>
          <p:txBody>
            <a:bodyPr wrap="square" rtlCol="0">
              <a:spAutoFit/>
            </a:bodyPr>
            <a:lstStyle/>
            <a:p>
              <a:r>
                <a:rPr lang="en-US" sz="1050" u="sng" dirty="0">
                  <a:solidFill>
                    <a:srgbClr val="FFFF00"/>
                  </a:solidFill>
                </a:rPr>
                <a:t>Supernova readout buffer:</a:t>
              </a:r>
            </a:p>
            <a:p>
              <a:r>
                <a:rPr lang="en-US" sz="1050" dirty="0">
                  <a:solidFill>
                    <a:srgbClr val="FFFF00"/>
                  </a:solidFill>
                </a:rPr>
                <a:t>   PCIe Gen4 </a:t>
              </a:r>
              <a:r>
                <a:rPr lang="en-US" sz="1050" dirty="0" err="1">
                  <a:solidFill>
                    <a:srgbClr val="FFFF00"/>
                  </a:solidFill>
                </a:rPr>
                <a:t>NVMe</a:t>
              </a:r>
              <a:r>
                <a:rPr lang="en-US" sz="1050" dirty="0">
                  <a:solidFill>
                    <a:srgbClr val="FFFF00"/>
                  </a:solidFill>
                </a:rPr>
                <a:t> SSD</a:t>
              </a:r>
            </a:p>
            <a:p>
              <a:r>
                <a:rPr lang="en-US" sz="1050" dirty="0">
                  <a:solidFill>
                    <a:srgbClr val="FFFF00"/>
                  </a:solidFill>
                </a:rPr>
                <a:t>   modules on PCIe carrier</a:t>
              </a:r>
              <a:r>
                <a:rPr lang="en-US" sz="1050" dirty="0">
                  <a:solidFill>
                    <a:srgbClr val="FFC000"/>
                  </a:solidFill>
                </a:rPr>
                <a:t> </a:t>
              </a:r>
              <a:endParaRPr lang="en-US" sz="1800" dirty="0">
                <a:solidFill>
                  <a:srgbClr val="FFC000"/>
                </a:solidFill>
              </a:endParaRPr>
            </a:p>
          </p:txBody>
        </p:sp>
        <p:cxnSp>
          <p:nvCxnSpPr>
            <p:cNvPr id="13" name="Straight Arrow Connector 12">
              <a:extLst>
                <a:ext uri="{FF2B5EF4-FFF2-40B4-BE49-F238E27FC236}">
                  <a16:creationId xmlns:a16="http://schemas.microsoft.com/office/drawing/2014/main" id="{B5EF0FDD-1793-4219-9775-16EDD2F3EAF2}"/>
                </a:ext>
              </a:extLst>
            </p:cNvPr>
            <p:cNvCxnSpPr>
              <a:cxnSpLocks/>
            </p:cNvCxnSpPr>
            <p:nvPr/>
          </p:nvCxnSpPr>
          <p:spPr>
            <a:xfrm>
              <a:off x="7622836" y="3244067"/>
              <a:ext cx="352260" cy="498284"/>
            </a:xfrm>
            <a:prstGeom prst="straightConnector1">
              <a:avLst/>
            </a:prstGeom>
            <a:ln w="12700">
              <a:solidFill>
                <a:srgbClr val="FFFF00"/>
              </a:solidFill>
              <a:tailEnd type="arrow" w="sm" len="sm"/>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6C60BB87-E7A0-4EB1-A3A2-FEEFB375B2EC}"/>
                </a:ext>
              </a:extLst>
            </p:cNvPr>
            <p:cNvCxnSpPr>
              <a:cxnSpLocks/>
            </p:cNvCxnSpPr>
            <p:nvPr/>
          </p:nvCxnSpPr>
          <p:spPr>
            <a:xfrm>
              <a:off x="7633679" y="3220029"/>
              <a:ext cx="284940" cy="194497"/>
            </a:xfrm>
            <a:prstGeom prst="straightConnector1">
              <a:avLst/>
            </a:prstGeom>
            <a:ln w="12700">
              <a:solidFill>
                <a:srgbClr val="FFFF00"/>
              </a:solidFill>
              <a:tailEnd type="arrow" w="sm" len="sm"/>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1A790954-02A7-45A0-9D3F-B7654E9498EB}"/>
                </a:ext>
              </a:extLst>
            </p:cNvPr>
            <p:cNvCxnSpPr>
              <a:cxnSpLocks/>
            </p:cNvCxnSpPr>
            <p:nvPr/>
          </p:nvCxnSpPr>
          <p:spPr>
            <a:xfrm>
              <a:off x="7619634" y="3244067"/>
              <a:ext cx="355462" cy="680138"/>
            </a:xfrm>
            <a:prstGeom prst="straightConnector1">
              <a:avLst/>
            </a:prstGeom>
            <a:ln w="12700">
              <a:solidFill>
                <a:srgbClr val="FFFF00"/>
              </a:solidFill>
              <a:tailEnd type="arrow" w="sm" len="sm"/>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FF6577C2-9026-4406-89C5-B8C5219EA2D9}"/>
                </a:ext>
              </a:extLst>
            </p:cNvPr>
            <p:cNvCxnSpPr>
              <a:cxnSpLocks/>
            </p:cNvCxnSpPr>
            <p:nvPr/>
          </p:nvCxnSpPr>
          <p:spPr>
            <a:xfrm>
              <a:off x="7622836" y="3229192"/>
              <a:ext cx="352260" cy="340975"/>
            </a:xfrm>
            <a:prstGeom prst="straightConnector1">
              <a:avLst/>
            </a:prstGeom>
            <a:ln w="12700">
              <a:solidFill>
                <a:srgbClr val="FFFF00"/>
              </a:solidFill>
              <a:tailEnd type="arrow" w="sm" len="sm"/>
            </a:ln>
          </p:spPr>
          <p:style>
            <a:lnRef idx="2">
              <a:schemeClr val="accent1"/>
            </a:lnRef>
            <a:fillRef idx="0">
              <a:schemeClr val="accent1"/>
            </a:fillRef>
            <a:effectRef idx="1">
              <a:schemeClr val="accent1"/>
            </a:effectRef>
            <a:fontRef idx="minor">
              <a:schemeClr val="tx1"/>
            </a:fontRef>
          </p:style>
        </p:cxnSp>
      </p:grpSp>
      <p:grpSp>
        <p:nvGrpSpPr>
          <p:cNvPr id="42" name="Group 41">
            <a:extLst>
              <a:ext uri="{FF2B5EF4-FFF2-40B4-BE49-F238E27FC236}">
                <a16:creationId xmlns:a16="http://schemas.microsoft.com/office/drawing/2014/main" id="{FA777A2F-19B3-F6BE-4C04-216FFCAC7198}"/>
              </a:ext>
            </a:extLst>
          </p:cNvPr>
          <p:cNvGrpSpPr/>
          <p:nvPr/>
        </p:nvGrpSpPr>
        <p:grpSpPr>
          <a:xfrm>
            <a:off x="6726299" y="693448"/>
            <a:ext cx="2112901" cy="1488086"/>
            <a:chOff x="6726299" y="693448"/>
            <a:chExt cx="2112901" cy="1488086"/>
          </a:xfrm>
        </p:grpSpPr>
        <p:pic>
          <p:nvPicPr>
            <p:cNvPr id="8" name="Picture 7" descr="A picture containing indoor&#10;&#10;Description automatically generated">
              <a:extLst>
                <a:ext uri="{FF2B5EF4-FFF2-40B4-BE49-F238E27FC236}">
                  <a16:creationId xmlns:a16="http://schemas.microsoft.com/office/drawing/2014/main" id="{A7E53A07-2664-491B-B7EE-7DF6B7595F9C}"/>
                </a:ext>
              </a:extLst>
            </p:cNvPr>
            <p:cNvPicPr>
              <a:picLocks noChangeAspect="1"/>
            </p:cNvPicPr>
            <p:nvPr/>
          </p:nvPicPr>
          <p:blipFill>
            <a:blip r:embed="rId3"/>
            <a:stretch>
              <a:fillRect/>
            </a:stretch>
          </p:blipFill>
          <p:spPr>
            <a:xfrm>
              <a:off x="6726299" y="693448"/>
              <a:ext cx="1984115" cy="1488086"/>
            </a:xfrm>
            <a:prstGeom prst="rect">
              <a:avLst/>
            </a:prstGeom>
            <a:ln w="25400">
              <a:solidFill>
                <a:srgbClr val="FFFF00"/>
              </a:solidFill>
            </a:ln>
            <a:effectLst>
              <a:outerShdw blurRad="63500" sx="102000" sy="102000" algn="ctr" rotWithShape="0">
                <a:prstClr val="black">
                  <a:alpha val="40000"/>
                </a:prstClr>
              </a:outerShdw>
            </a:effectLst>
          </p:spPr>
        </p:pic>
        <p:sp>
          <p:nvSpPr>
            <p:cNvPr id="27" name="TextBox 26">
              <a:extLst>
                <a:ext uri="{FF2B5EF4-FFF2-40B4-BE49-F238E27FC236}">
                  <a16:creationId xmlns:a16="http://schemas.microsoft.com/office/drawing/2014/main" id="{C501D09F-35BA-4B1A-8320-81DFF83E58FB}"/>
                </a:ext>
              </a:extLst>
            </p:cNvPr>
            <p:cNvSpPr txBox="1"/>
            <p:nvPr/>
          </p:nvSpPr>
          <p:spPr>
            <a:xfrm>
              <a:off x="7420222" y="1599438"/>
              <a:ext cx="1418978" cy="430887"/>
            </a:xfrm>
            <a:prstGeom prst="rect">
              <a:avLst/>
            </a:prstGeom>
            <a:noFill/>
          </p:spPr>
          <p:txBody>
            <a:bodyPr wrap="none" rtlCol="0">
              <a:spAutoFit/>
            </a:bodyPr>
            <a:lstStyle/>
            <a:p>
              <a:r>
                <a:rPr lang="en-US" sz="1050" dirty="0">
                  <a:solidFill>
                    <a:srgbClr val="FFFF00"/>
                  </a:solidFill>
                </a:rPr>
                <a:t>Prototype DUNE DAQ</a:t>
              </a:r>
            </a:p>
            <a:p>
              <a:pPr algn="ctr"/>
              <a:r>
                <a:rPr lang="en-US" sz="1050" dirty="0">
                  <a:solidFill>
                    <a:srgbClr val="FFFF00"/>
                  </a:solidFill>
                </a:rPr>
                <a:t>front end computer</a:t>
              </a:r>
              <a:endParaRPr lang="en-US" sz="1400" dirty="0">
                <a:solidFill>
                  <a:srgbClr val="FFFF00"/>
                </a:solidFill>
              </a:endParaRPr>
            </a:p>
          </p:txBody>
        </p:sp>
      </p:grpSp>
      <p:grpSp>
        <p:nvGrpSpPr>
          <p:cNvPr id="39" name="Group 38">
            <a:extLst>
              <a:ext uri="{FF2B5EF4-FFF2-40B4-BE49-F238E27FC236}">
                <a16:creationId xmlns:a16="http://schemas.microsoft.com/office/drawing/2014/main" id="{97B9083F-B654-D976-694B-D34A9D9B782E}"/>
              </a:ext>
            </a:extLst>
          </p:cNvPr>
          <p:cNvGrpSpPr/>
          <p:nvPr/>
        </p:nvGrpSpPr>
        <p:grpSpPr>
          <a:xfrm>
            <a:off x="4529093" y="686080"/>
            <a:ext cx="2048508" cy="1488087"/>
            <a:chOff x="4529093" y="686080"/>
            <a:chExt cx="2048508" cy="1488087"/>
          </a:xfrm>
        </p:grpSpPr>
        <p:pic>
          <p:nvPicPr>
            <p:cNvPr id="10" name="Picture 9" descr="Calendar&#10;&#10;Description automatically generated">
              <a:extLst>
                <a:ext uri="{FF2B5EF4-FFF2-40B4-BE49-F238E27FC236}">
                  <a16:creationId xmlns:a16="http://schemas.microsoft.com/office/drawing/2014/main" id="{F0A8E7A8-3D8B-4AEB-B561-096208B4DD99}"/>
                </a:ext>
              </a:extLst>
            </p:cNvPr>
            <p:cNvPicPr>
              <a:picLocks noChangeAspect="1"/>
            </p:cNvPicPr>
            <p:nvPr/>
          </p:nvPicPr>
          <p:blipFill>
            <a:blip r:embed="rId4"/>
            <a:stretch>
              <a:fillRect/>
            </a:stretch>
          </p:blipFill>
          <p:spPr>
            <a:xfrm>
              <a:off x="4529093" y="686080"/>
              <a:ext cx="1984115" cy="1488087"/>
            </a:xfrm>
            <a:prstGeom prst="rect">
              <a:avLst/>
            </a:prstGeom>
            <a:ln w="25400">
              <a:solidFill>
                <a:srgbClr val="FFFF00"/>
              </a:solidFill>
            </a:ln>
            <a:effectLst>
              <a:outerShdw blurRad="63500" sx="102000" sy="102000" algn="ctr" rotWithShape="0">
                <a:prstClr val="black">
                  <a:alpha val="40000"/>
                </a:prstClr>
              </a:outerShdw>
            </a:effectLst>
          </p:spPr>
        </p:pic>
        <p:sp>
          <p:nvSpPr>
            <p:cNvPr id="29" name="TextBox 28">
              <a:extLst>
                <a:ext uri="{FF2B5EF4-FFF2-40B4-BE49-F238E27FC236}">
                  <a16:creationId xmlns:a16="http://schemas.microsoft.com/office/drawing/2014/main" id="{5B0CD810-50B1-4F0F-A397-345074F44B3F}"/>
                </a:ext>
              </a:extLst>
            </p:cNvPr>
            <p:cNvSpPr txBox="1"/>
            <p:nvPr/>
          </p:nvSpPr>
          <p:spPr>
            <a:xfrm>
              <a:off x="5466399" y="1814881"/>
              <a:ext cx="1111202" cy="261610"/>
            </a:xfrm>
            <a:prstGeom prst="rect">
              <a:avLst/>
            </a:prstGeom>
            <a:noFill/>
          </p:spPr>
          <p:txBody>
            <a:bodyPr wrap="none" rtlCol="0">
              <a:spAutoFit/>
            </a:bodyPr>
            <a:lstStyle/>
            <a:p>
              <a:r>
                <a:rPr lang="en-US" sz="1100" dirty="0">
                  <a:solidFill>
                    <a:srgbClr val="FFFF00"/>
                  </a:solidFill>
                </a:rPr>
                <a:t>Xilinx FPGA card</a:t>
              </a:r>
            </a:p>
          </p:txBody>
        </p:sp>
      </p:grpSp>
      <p:sp>
        <p:nvSpPr>
          <p:cNvPr id="67" name="Freeform: Shape 66">
            <a:extLst>
              <a:ext uri="{FF2B5EF4-FFF2-40B4-BE49-F238E27FC236}">
                <a16:creationId xmlns:a16="http://schemas.microsoft.com/office/drawing/2014/main" id="{F21E242B-821B-EFBE-1829-FAF09716782A}"/>
              </a:ext>
            </a:extLst>
          </p:cNvPr>
          <p:cNvSpPr/>
          <p:nvPr/>
        </p:nvSpPr>
        <p:spPr>
          <a:xfrm>
            <a:off x="2426998" y="2483394"/>
            <a:ext cx="1098626" cy="1525067"/>
          </a:xfrm>
          <a:custGeom>
            <a:avLst/>
            <a:gdLst>
              <a:gd name="connsiteX0" fmla="*/ 1123755 w 1123755"/>
              <a:gd name="connsiteY0" fmla="*/ 744720 h 1527145"/>
              <a:gd name="connsiteX1" fmla="*/ 624134 w 1123755"/>
              <a:gd name="connsiteY1" fmla="*/ 3 h 1527145"/>
              <a:gd name="connsiteX2" fmla="*/ 96233 w 1123755"/>
              <a:gd name="connsiteY2" fmla="*/ 735294 h 1527145"/>
              <a:gd name="connsiteX3" fmla="*/ 1965 w 1123755"/>
              <a:gd name="connsiteY3" fmla="*/ 1527145 h 1527145"/>
              <a:gd name="connsiteX0" fmla="*/ 1121988 w 1121988"/>
              <a:gd name="connsiteY0" fmla="*/ 745065 h 1527490"/>
              <a:gd name="connsiteX1" fmla="*/ 622367 w 1121988"/>
              <a:gd name="connsiteY1" fmla="*/ 348 h 1527490"/>
              <a:gd name="connsiteX2" fmla="*/ 179307 w 1121988"/>
              <a:gd name="connsiteY2" fmla="*/ 660224 h 1527490"/>
              <a:gd name="connsiteX3" fmla="*/ 198 w 1121988"/>
              <a:gd name="connsiteY3" fmla="*/ 1527490 h 1527490"/>
              <a:gd name="connsiteX0" fmla="*/ 1121790 w 1121790"/>
              <a:gd name="connsiteY0" fmla="*/ 745065 h 1527490"/>
              <a:gd name="connsiteX1" fmla="*/ 622169 w 1121790"/>
              <a:gd name="connsiteY1" fmla="*/ 348 h 1527490"/>
              <a:gd name="connsiteX2" fmla="*/ 179109 w 1121790"/>
              <a:gd name="connsiteY2" fmla="*/ 660224 h 1527490"/>
              <a:gd name="connsiteX3" fmla="*/ 0 w 1121790"/>
              <a:gd name="connsiteY3" fmla="*/ 1527490 h 1527490"/>
              <a:gd name="connsiteX0" fmla="*/ 1121790 w 1121790"/>
              <a:gd name="connsiteY0" fmla="*/ 745065 h 1527490"/>
              <a:gd name="connsiteX1" fmla="*/ 622169 w 1121790"/>
              <a:gd name="connsiteY1" fmla="*/ 348 h 1527490"/>
              <a:gd name="connsiteX2" fmla="*/ 179109 w 1121790"/>
              <a:gd name="connsiteY2" fmla="*/ 660224 h 1527490"/>
              <a:gd name="connsiteX3" fmla="*/ 0 w 1121790"/>
              <a:gd name="connsiteY3" fmla="*/ 1527490 h 1527490"/>
              <a:gd name="connsiteX0" fmla="*/ 1121790 w 1121790"/>
              <a:gd name="connsiteY0" fmla="*/ 744718 h 1527143"/>
              <a:gd name="connsiteX1" fmla="*/ 622169 w 1121790"/>
              <a:gd name="connsiteY1" fmla="*/ 1 h 1527143"/>
              <a:gd name="connsiteX2" fmla="*/ 179109 w 1121790"/>
              <a:gd name="connsiteY2" fmla="*/ 659877 h 1527143"/>
              <a:gd name="connsiteX3" fmla="*/ 0 w 1121790"/>
              <a:gd name="connsiteY3" fmla="*/ 1527143 h 1527143"/>
              <a:gd name="connsiteX0" fmla="*/ 1121987 w 1121987"/>
              <a:gd name="connsiteY0" fmla="*/ 744718 h 1527143"/>
              <a:gd name="connsiteX1" fmla="*/ 622366 w 1121987"/>
              <a:gd name="connsiteY1" fmla="*/ 1 h 1527143"/>
              <a:gd name="connsiteX2" fmla="*/ 179306 w 1121987"/>
              <a:gd name="connsiteY2" fmla="*/ 659877 h 1527143"/>
              <a:gd name="connsiteX3" fmla="*/ 197 w 1121987"/>
              <a:gd name="connsiteY3" fmla="*/ 1527143 h 1527143"/>
              <a:gd name="connsiteX0" fmla="*/ 1122029 w 1122029"/>
              <a:gd name="connsiteY0" fmla="*/ 745148 h 1527573"/>
              <a:gd name="connsiteX1" fmla="*/ 622408 w 1122029"/>
              <a:gd name="connsiteY1" fmla="*/ 431 h 1527573"/>
              <a:gd name="connsiteX2" fmla="*/ 164552 w 1122029"/>
              <a:gd name="connsiteY2" fmla="*/ 651430 h 1527573"/>
              <a:gd name="connsiteX3" fmla="*/ 239 w 1122029"/>
              <a:gd name="connsiteY3" fmla="*/ 1527573 h 1527573"/>
              <a:gd name="connsiteX0" fmla="*/ 1122029 w 1122029"/>
              <a:gd name="connsiteY0" fmla="*/ 757001 h 1539426"/>
              <a:gd name="connsiteX1" fmla="*/ 622408 w 1122029"/>
              <a:gd name="connsiteY1" fmla="*/ 12284 h 1539426"/>
              <a:gd name="connsiteX2" fmla="*/ 327767 w 1122029"/>
              <a:gd name="connsiteY2" fmla="*/ 319189 h 1539426"/>
              <a:gd name="connsiteX3" fmla="*/ 164552 w 1122029"/>
              <a:gd name="connsiteY3" fmla="*/ 663283 h 1539426"/>
              <a:gd name="connsiteX4" fmla="*/ 239 w 1122029"/>
              <a:gd name="connsiteY4" fmla="*/ 1539426 h 1539426"/>
              <a:gd name="connsiteX0" fmla="*/ 1122029 w 1122029"/>
              <a:gd name="connsiteY0" fmla="*/ 759092 h 1541517"/>
              <a:gd name="connsiteX1" fmla="*/ 622408 w 1122029"/>
              <a:gd name="connsiteY1" fmla="*/ 14375 h 1541517"/>
              <a:gd name="connsiteX2" fmla="*/ 312970 w 1122029"/>
              <a:gd name="connsiteY2" fmla="*/ 297606 h 1541517"/>
              <a:gd name="connsiteX3" fmla="*/ 164552 w 1122029"/>
              <a:gd name="connsiteY3" fmla="*/ 665374 h 1541517"/>
              <a:gd name="connsiteX4" fmla="*/ 239 w 1122029"/>
              <a:gd name="connsiteY4" fmla="*/ 1541517 h 1541517"/>
              <a:gd name="connsiteX0" fmla="*/ 1122029 w 1122029"/>
              <a:gd name="connsiteY0" fmla="*/ 759092 h 1541517"/>
              <a:gd name="connsiteX1" fmla="*/ 622408 w 1122029"/>
              <a:gd name="connsiteY1" fmla="*/ 14375 h 1541517"/>
              <a:gd name="connsiteX2" fmla="*/ 312970 w 1122029"/>
              <a:gd name="connsiteY2" fmla="*/ 297606 h 1541517"/>
              <a:gd name="connsiteX3" fmla="*/ 164552 w 1122029"/>
              <a:gd name="connsiteY3" fmla="*/ 665374 h 1541517"/>
              <a:gd name="connsiteX4" fmla="*/ 239 w 1122029"/>
              <a:gd name="connsiteY4" fmla="*/ 1541517 h 1541517"/>
              <a:gd name="connsiteX0" fmla="*/ 1122029 w 1122029"/>
              <a:gd name="connsiteY0" fmla="*/ 759222 h 1541647"/>
              <a:gd name="connsiteX1" fmla="*/ 622408 w 1122029"/>
              <a:gd name="connsiteY1" fmla="*/ 14505 h 1541647"/>
              <a:gd name="connsiteX2" fmla="*/ 312970 w 1122029"/>
              <a:gd name="connsiteY2" fmla="*/ 297736 h 1541647"/>
              <a:gd name="connsiteX3" fmla="*/ 164552 w 1122029"/>
              <a:gd name="connsiteY3" fmla="*/ 665504 h 1541647"/>
              <a:gd name="connsiteX4" fmla="*/ 239 w 1122029"/>
              <a:gd name="connsiteY4" fmla="*/ 1541647 h 1541647"/>
              <a:gd name="connsiteX0" fmla="*/ 1122029 w 1122029"/>
              <a:gd name="connsiteY0" fmla="*/ 760493 h 1542918"/>
              <a:gd name="connsiteX1" fmla="*/ 622408 w 1122029"/>
              <a:gd name="connsiteY1" fmla="*/ 15776 h 1542918"/>
              <a:gd name="connsiteX2" fmla="*/ 312970 w 1122029"/>
              <a:gd name="connsiteY2" fmla="*/ 299007 h 1542918"/>
              <a:gd name="connsiteX3" fmla="*/ 164552 w 1122029"/>
              <a:gd name="connsiteY3" fmla="*/ 666775 h 1542918"/>
              <a:gd name="connsiteX4" fmla="*/ 239 w 1122029"/>
              <a:gd name="connsiteY4" fmla="*/ 1542918 h 1542918"/>
              <a:gd name="connsiteX0" fmla="*/ 1122029 w 1122029"/>
              <a:gd name="connsiteY0" fmla="*/ 758717 h 1541142"/>
              <a:gd name="connsiteX1" fmla="*/ 622408 w 1122029"/>
              <a:gd name="connsiteY1" fmla="*/ 14000 h 1541142"/>
              <a:gd name="connsiteX2" fmla="*/ 312970 w 1122029"/>
              <a:gd name="connsiteY2" fmla="*/ 297231 h 1541142"/>
              <a:gd name="connsiteX3" fmla="*/ 164552 w 1122029"/>
              <a:gd name="connsiteY3" fmla="*/ 664999 h 1541142"/>
              <a:gd name="connsiteX4" fmla="*/ 239 w 1122029"/>
              <a:gd name="connsiteY4" fmla="*/ 1541142 h 1541142"/>
              <a:gd name="connsiteX0" fmla="*/ 1122029 w 1122029"/>
              <a:gd name="connsiteY0" fmla="*/ 761982 h 1544407"/>
              <a:gd name="connsiteX1" fmla="*/ 622408 w 1122029"/>
              <a:gd name="connsiteY1" fmla="*/ 17265 h 1544407"/>
              <a:gd name="connsiteX2" fmla="*/ 312970 w 1122029"/>
              <a:gd name="connsiteY2" fmla="*/ 300496 h 1544407"/>
              <a:gd name="connsiteX3" fmla="*/ 164552 w 1122029"/>
              <a:gd name="connsiteY3" fmla="*/ 668264 h 1544407"/>
              <a:gd name="connsiteX4" fmla="*/ 239 w 1122029"/>
              <a:gd name="connsiteY4" fmla="*/ 1544407 h 1544407"/>
              <a:gd name="connsiteX0" fmla="*/ 1122029 w 1122029"/>
              <a:gd name="connsiteY0" fmla="*/ 761982 h 1544407"/>
              <a:gd name="connsiteX1" fmla="*/ 622408 w 1122029"/>
              <a:gd name="connsiteY1" fmla="*/ 17265 h 1544407"/>
              <a:gd name="connsiteX2" fmla="*/ 312970 w 1122029"/>
              <a:gd name="connsiteY2" fmla="*/ 300496 h 1544407"/>
              <a:gd name="connsiteX3" fmla="*/ 164552 w 1122029"/>
              <a:gd name="connsiteY3" fmla="*/ 668264 h 1544407"/>
              <a:gd name="connsiteX4" fmla="*/ 239 w 1122029"/>
              <a:gd name="connsiteY4" fmla="*/ 1544407 h 1544407"/>
              <a:gd name="connsiteX0" fmla="*/ 1122126 w 1122126"/>
              <a:gd name="connsiteY0" fmla="*/ 760073 h 1542498"/>
              <a:gd name="connsiteX1" fmla="*/ 622505 w 1122126"/>
              <a:gd name="connsiteY1" fmla="*/ 15356 h 1542498"/>
              <a:gd name="connsiteX2" fmla="*/ 313067 w 1122126"/>
              <a:gd name="connsiteY2" fmla="*/ 298587 h 1542498"/>
              <a:gd name="connsiteX3" fmla="*/ 143934 w 1122126"/>
              <a:gd name="connsiteY3" fmla="*/ 793602 h 1542498"/>
              <a:gd name="connsiteX4" fmla="*/ 336 w 1122126"/>
              <a:gd name="connsiteY4" fmla="*/ 1542498 h 1542498"/>
              <a:gd name="connsiteX0" fmla="*/ 1122147 w 1122147"/>
              <a:gd name="connsiteY0" fmla="*/ 759834 h 1542259"/>
              <a:gd name="connsiteX1" fmla="*/ 622526 w 1122147"/>
              <a:gd name="connsiteY1" fmla="*/ 15117 h 1542259"/>
              <a:gd name="connsiteX2" fmla="*/ 313088 w 1122147"/>
              <a:gd name="connsiteY2" fmla="*/ 298348 h 1542259"/>
              <a:gd name="connsiteX3" fmla="*/ 140995 w 1122147"/>
              <a:gd name="connsiteY3" fmla="*/ 763771 h 1542259"/>
              <a:gd name="connsiteX4" fmla="*/ 357 w 1122147"/>
              <a:gd name="connsiteY4" fmla="*/ 1542259 h 1542259"/>
              <a:gd name="connsiteX0" fmla="*/ 1122260 w 1122260"/>
              <a:gd name="connsiteY0" fmla="*/ 759718 h 1542143"/>
              <a:gd name="connsiteX1" fmla="*/ 622639 w 1122260"/>
              <a:gd name="connsiteY1" fmla="*/ 15001 h 1542143"/>
              <a:gd name="connsiteX2" fmla="*/ 313201 w 1122260"/>
              <a:gd name="connsiteY2" fmla="*/ 298232 h 1542143"/>
              <a:gd name="connsiteX3" fmla="*/ 129271 w 1122260"/>
              <a:gd name="connsiteY3" fmla="*/ 748859 h 1542143"/>
              <a:gd name="connsiteX4" fmla="*/ 470 w 1122260"/>
              <a:gd name="connsiteY4" fmla="*/ 1542143 h 1542143"/>
              <a:gd name="connsiteX0" fmla="*/ 1122031 w 1122031"/>
              <a:gd name="connsiteY0" fmla="*/ 759718 h 1542143"/>
              <a:gd name="connsiteX1" fmla="*/ 622410 w 1122031"/>
              <a:gd name="connsiteY1" fmla="*/ 15001 h 1542143"/>
              <a:gd name="connsiteX2" fmla="*/ 312972 w 1122031"/>
              <a:gd name="connsiteY2" fmla="*/ 298232 h 1542143"/>
              <a:gd name="connsiteX3" fmla="*/ 129042 w 1122031"/>
              <a:gd name="connsiteY3" fmla="*/ 748859 h 1542143"/>
              <a:gd name="connsiteX4" fmla="*/ 241 w 1122031"/>
              <a:gd name="connsiteY4" fmla="*/ 1542143 h 1542143"/>
              <a:gd name="connsiteX0" fmla="*/ 1121989 w 1121989"/>
              <a:gd name="connsiteY0" fmla="*/ 759718 h 1542143"/>
              <a:gd name="connsiteX1" fmla="*/ 622368 w 1121989"/>
              <a:gd name="connsiteY1" fmla="*/ 15001 h 1542143"/>
              <a:gd name="connsiteX2" fmla="*/ 312930 w 1121989"/>
              <a:gd name="connsiteY2" fmla="*/ 298232 h 1542143"/>
              <a:gd name="connsiteX3" fmla="*/ 129000 w 1121989"/>
              <a:gd name="connsiteY3" fmla="*/ 748859 h 1542143"/>
              <a:gd name="connsiteX4" fmla="*/ 199 w 1121989"/>
              <a:gd name="connsiteY4" fmla="*/ 1542143 h 1542143"/>
              <a:gd name="connsiteX0" fmla="*/ 1121984 w 1121984"/>
              <a:gd name="connsiteY0" fmla="*/ 760627 h 1543052"/>
              <a:gd name="connsiteX1" fmla="*/ 622363 w 1121984"/>
              <a:gd name="connsiteY1" fmla="*/ 15910 h 1543052"/>
              <a:gd name="connsiteX2" fmla="*/ 307007 w 1121984"/>
              <a:gd name="connsiteY2" fmla="*/ 290263 h 1543052"/>
              <a:gd name="connsiteX3" fmla="*/ 128995 w 1121984"/>
              <a:gd name="connsiteY3" fmla="*/ 749768 h 1543052"/>
              <a:gd name="connsiteX4" fmla="*/ 194 w 1121984"/>
              <a:gd name="connsiteY4" fmla="*/ 1543052 h 1543052"/>
              <a:gd name="connsiteX0" fmla="*/ 1121984 w 1121984"/>
              <a:gd name="connsiteY0" fmla="*/ 762266 h 1544691"/>
              <a:gd name="connsiteX1" fmla="*/ 622363 w 1121984"/>
              <a:gd name="connsiteY1" fmla="*/ 17549 h 1544691"/>
              <a:gd name="connsiteX2" fmla="*/ 307007 w 1121984"/>
              <a:gd name="connsiteY2" fmla="*/ 291902 h 1544691"/>
              <a:gd name="connsiteX3" fmla="*/ 128995 w 1121984"/>
              <a:gd name="connsiteY3" fmla="*/ 751407 h 1544691"/>
              <a:gd name="connsiteX4" fmla="*/ 194 w 1121984"/>
              <a:gd name="connsiteY4" fmla="*/ 1544691 h 1544691"/>
              <a:gd name="connsiteX0" fmla="*/ 1098368 w 1098368"/>
              <a:gd name="connsiteY0" fmla="*/ 762266 h 1535813"/>
              <a:gd name="connsiteX1" fmla="*/ 598747 w 1098368"/>
              <a:gd name="connsiteY1" fmla="*/ 17549 h 1535813"/>
              <a:gd name="connsiteX2" fmla="*/ 283391 w 1098368"/>
              <a:gd name="connsiteY2" fmla="*/ 291902 h 1535813"/>
              <a:gd name="connsiteX3" fmla="*/ 105379 w 1098368"/>
              <a:gd name="connsiteY3" fmla="*/ 751407 h 1535813"/>
              <a:gd name="connsiteX4" fmla="*/ 252 w 1098368"/>
              <a:gd name="connsiteY4" fmla="*/ 1535813 h 1535813"/>
              <a:gd name="connsiteX0" fmla="*/ 1098346 w 1098346"/>
              <a:gd name="connsiteY0" fmla="*/ 757370 h 1530917"/>
              <a:gd name="connsiteX1" fmla="*/ 598725 w 1098346"/>
              <a:gd name="connsiteY1" fmla="*/ 12653 h 1530917"/>
              <a:gd name="connsiteX2" fmla="*/ 244899 w 1098346"/>
              <a:gd name="connsiteY2" fmla="*/ 334353 h 1530917"/>
              <a:gd name="connsiteX3" fmla="*/ 105357 w 1098346"/>
              <a:gd name="connsiteY3" fmla="*/ 746511 h 1530917"/>
              <a:gd name="connsiteX4" fmla="*/ 230 w 1098346"/>
              <a:gd name="connsiteY4" fmla="*/ 1530917 h 1530917"/>
              <a:gd name="connsiteX0" fmla="*/ 1098346 w 1098346"/>
              <a:gd name="connsiteY0" fmla="*/ 757137 h 1530684"/>
              <a:gd name="connsiteX1" fmla="*/ 598725 w 1098346"/>
              <a:gd name="connsiteY1" fmla="*/ 12420 h 1530684"/>
              <a:gd name="connsiteX2" fmla="*/ 244899 w 1098346"/>
              <a:gd name="connsiteY2" fmla="*/ 334120 h 1530684"/>
              <a:gd name="connsiteX3" fmla="*/ 105357 w 1098346"/>
              <a:gd name="connsiteY3" fmla="*/ 746278 h 1530684"/>
              <a:gd name="connsiteX4" fmla="*/ 230 w 1098346"/>
              <a:gd name="connsiteY4" fmla="*/ 1530684 h 1530684"/>
              <a:gd name="connsiteX0" fmla="*/ 1098499 w 1098499"/>
              <a:gd name="connsiteY0" fmla="*/ 756678 h 1530225"/>
              <a:gd name="connsiteX1" fmla="*/ 598878 w 1098499"/>
              <a:gd name="connsiteY1" fmla="*/ 11961 h 1530225"/>
              <a:gd name="connsiteX2" fmla="*/ 245052 w 1098499"/>
              <a:gd name="connsiteY2" fmla="*/ 333661 h 1530225"/>
              <a:gd name="connsiteX3" fmla="*/ 75918 w 1098499"/>
              <a:gd name="connsiteY3" fmla="*/ 813881 h 1530225"/>
              <a:gd name="connsiteX4" fmla="*/ 383 w 1098499"/>
              <a:gd name="connsiteY4" fmla="*/ 1530225 h 1530225"/>
              <a:gd name="connsiteX0" fmla="*/ 1098690 w 1098690"/>
              <a:gd name="connsiteY0" fmla="*/ 756660 h 1530207"/>
              <a:gd name="connsiteX1" fmla="*/ 599069 w 1098690"/>
              <a:gd name="connsiteY1" fmla="*/ 11943 h 1530207"/>
              <a:gd name="connsiteX2" fmla="*/ 245243 w 1098690"/>
              <a:gd name="connsiteY2" fmla="*/ 333643 h 1530207"/>
              <a:gd name="connsiteX3" fmla="*/ 61313 w 1098690"/>
              <a:gd name="connsiteY3" fmla="*/ 810904 h 1530207"/>
              <a:gd name="connsiteX4" fmla="*/ 574 w 1098690"/>
              <a:gd name="connsiteY4" fmla="*/ 1530207 h 1530207"/>
              <a:gd name="connsiteX0" fmla="*/ 1098739 w 1098739"/>
              <a:gd name="connsiteY0" fmla="*/ 759636 h 1533183"/>
              <a:gd name="connsiteX1" fmla="*/ 599118 w 1098739"/>
              <a:gd name="connsiteY1" fmla="*/ 14919 h 1533183"/>
              <a:gd name="connsiteX2" fmla="*/ 260088 w 1098739"/>
              <a:gd name="connsiteY2" fmla="*/ 304068 h 1533183"/>
              <a:gd name="connsiteX3" fmla="*/ 61362 w 1098739"/>
              <a:gd name="connsiteY3" fmla="*/ 813880 h 1533183"/>
              <a:gd name="connsiteX4" fmla="*/ 623 w 1098739"/>
              <a:gd name="connsiteY4" fmla="*/ 1533183 h 1533183"/>
              <a:gd name="connsiteX0" fmla="*/ 1098739 w 1098739"/>
              <a:gd name="connsiteY0" fmla="*/ 759778 h 1533325"/>
              <a:gd name="connsiteX1" fmla="*/ 599118 w 1098739"/>
              <a:gd name="connsiteY1" fmla="*/ 15061 h 1533325"/>
              <a:gd name="connsiteX2" fmla="*/ 260088 w 1098739"/>
              <a:gd name="connsiteY2" fmla="*/ 304210 h 1533325"/>
              <a:gd name="connsiteX3" fmla="*/ 61362 w 1098739"/>
              <a:gd name="connsiteY3" fmla="*/ 814022 h 1533325"/>
              <a:gd name="connsiteX4" fmla="*/ 623 w 1098739"/>
              <a:gd name="connsiteY4" fmla="*/ 1533325 h 1533325"/>
              <a:gd name="connsiteX0" fmla="*/ 1098739 w 1098739"/>
              <a:gd name="connsiteY0" fmla="*/ 747192 h 1520739"/>
              <a:gd name="connsiteX1" fmla="*/ 599118 w 1098739"/>
              <a:gd name="connsiteY1" fmla="*/ 2475 h 1520739"/>
              <a:gd name="connsiteX2" fmla="*/ 260088 w 1098739"/>
              <a:gd name="connsiteY2" fmla="*/ 291624 h 1520739"/>
              <a:gd name="connsiteX3" fmla="*/ 61362 w 1098739"/>
              <a:gd name="connsiteY3" fmla="*/ 801436 h 1520739"/>
              <a:gd name="connsiteX4" fmla="*/ 623 w 1098739"/>
              <a:gd name="connsiteY4" fmla="*/ 1520739 h 1520739"/>
              <a:gd name="connsiteX0" fmla="*/ 1098739 w 1098739"/>
              <a:gd name="connsiteY0" fmla="*/ 748279 h 1521826"/>
              <a:gd name="connsiteX1" fmla="*/ 599118 w 1098739"/>
              <a:gd name="connsiteY1" fmla="*/ 3562 h 1521826"/>
              <a:gd name="connsiteX2" fmla="*/ 260088 w 1098739"/>
              <a:gd name="connsiteY2" fmla="*/ 292711 h 1521826"/>
              <a:gd name="connsiteX3" fmla="*/ 61362 w 1098739"/>
              <a:gd name="connsiteY3" fmla="*/ 802523 h 1521826"/>
              <a:gd name="connsiteX4" fmla="*/ 623 w 1098739"/>
              <a:gd name="connsiteY4" fmla="*/ 1521826 h 1521826"/>
              <a:gd name="connsiteX0" fmla="*/ 1098700 w 1098700"/>
              <a:gd name="connsiteY0" fmla="*/ 759778 h 1533325"/>
              <a:gd name="connsiteX1" fmla="*/ 599079 w 1098700"/>
              <a:gd name="connsiteY1" fmla="*/ 15061 h 1533325"/>
              <a:gd name="connsiteX2" fmla="*/ 248212 w 1098700"/>
              <a:gd name="connsiteY2" fmla="*/ 304210 h 1533325"/>
              <a:gd name="connsiteX3" fmla="*/ 61323 w 1098700"/>
              <a:gd name="connsiteY3" fmla="*/ 814022 h 1533325"/>
              <a:gd name="connsiteX4" fmla="*/ 584 w 1098700"/>
              <a:gd name="connsiteY4" fmla="*/ 1533325 h 1533325"/>
              <a:gd name="connsiteX0" fmla="*/ 1098700 w 1098700"/>
              <a:gd name="connsiteY0" fmla="*/ 759923 h 1533470"/>
              <a:gd name="connsiteX1" fmla="*/ 599079 w 1098700"/>
              <a:gd name="connsiteY1" fmla="*/ 15206 h 1533470"/>
              <a:gd name="connsiteX2" fmla="*/ 248212 w 1098700"/>
              <a:gd name="connsiteY2" fmla="*/ 304355 h 1533470"/>
              <a:gd name="connsiteX3" fmla="*/ 61323 w 1098700"/>
              <a:gd name="connsiteY3" fmla="*/ 814167 h 1533470"/>
              <a:gd name="connsiteX4" fmla="*/ 584 w 1098700"/>
              <a:gd name="connsiteY4" fmla="*/ 1533470 h 1533470"/>
              <a:gd name="connsiteX0" fmla="*/ 1098700 w 1098700"/>
              <a:gd name="connsiteY0" fmla="*/ 756804 h 1530351"/>
              <a:gd name="connsiteX1" fmla="*/ 616834 w 1098700"/>
              <a:gd name="connsiteY1" fmla="*/ 15046 h 1530351"/>
              <a:gd name="connsiteX2" fmla="*/ 248212 w 1098700"/>
              <a:gd name="connsiteY2" fmla="*/ 301236 h 1530351"/>
              <a:gd name="connsiteX3" fmla="*/ 61323 w 1098700"/>
              <a:gd name="connsiteY3" fmla="*/ 811048 h 1530351"/>
              <a:gd name="connsiteX4" fmla="*/ 584 w 1098700"/>
              <a:gd name="connsiteY4" fmla="*/ 1530351 h 1530351"/>
              <a:gd name="connsiteX0" fmla="*/ 1098700 w 1098700"/>
              <a:gd name="connsiteY0" fmla="*/ 756804 h 1530351"/>
              <a:gd name="connsiteX1" fmla="*/ 673060 w 1098700"/>
              <a:gd name="connsiteY1" fmla="*/ 15046 h 1530351"/>
              <a:gd name="connsiteX2" fmla="*/ 248212 w 1098700"/>
              <a:gd name="connsiteY2" fmla="*/ 301236 h 1530351"/>
              <a:gd name="connsiteX3" fmla="*/ 61323 w 1098700"/>
              <a:gd name="connsiteY3" fmla="*/ 811048 h 1530351"/>
              <a:gd name="connsiteX4" fmla="*/ 584 w 1098700"/>
              <a:gd name="connsiteY4" fmla="*/ 1530351 h 1530351"/>
              <a:gd name="connsiteX0" fmla="*/ 1098700 w 1098700"/>
              <a:gd name="connsiteY0" fmla="*/ 748587 h 1522134"/>
              <a:gd name="connsiteX1" fmla="*/ 673060 w 1098700"/>
              <a:gd name="connsiteY1" fmla="*/ 6829 h 1522134"/>
              <a:gd name="connsiteX2" fmla="*/ 248212 w 1098700"/>
              <a:gd name="connsiteY2" fmla="*/ 293019 h 1522134"/>
              <a:gd name="connsiteX3" fmla="*/ 61323 w 1098700"/>
              <a:gd name="connsiteY3" fmla="*/ 802831 h 1522134"/>
              <a:gd name="connsiteX4" fmla="*/ 584 w 1098700"/>
              <a:gd name="connsiteY4" fmla="*/ 1522134 h 1522134"/>
              <a:gd name="connsiteX0" fmla="*/ 1098700 w 1098700"/>
              <a:gd name="connsiteY0" fmla="*/ 742558 h 1516105"/>
              <a:gd name="connsiteX1" fmla="*/ 673060 w 1098700"/>
              <a:gd name="connsiteY1" fmla="*/ 800 h 1516105"/>
              <a:gd name="connsiteX2" fmla="*/ 248212 w 1098700"/>
              <a:gd name="connsiteY2" fmla="*/ 286990 h 1516105"/>
              <a:gd name="connsiteX3" fmla="*/ 61323 w 1098700"/>
              <a:gd name="connsiteY3" fmla="*/ 796802 h 1516105"/>
              <a:gd name="connsiteX4" fmla="*/ 584 w 1098700"/>
              <a:gd name="connsiteY4" fmla="*/ 1516105 h 1516105"/>
              <a:gd name="connsiteX0" fmla="*/ 1098626 w 1098626"/>
              <a:gd name="connsiteY0" fmla="*/ 755640 h 1529187"/>
              <a:gd name="connsiteX1" fmla="*/ 672986 w 1098626"/>
              <a:gd name="connsiteY1" fmla="*/ 13882 h 1529187"/>
              <a:gd name="connsiteX2" fmla="*/ 221505 w 1098626"/>
              <a:gd name="connsiteY2" fmla="*/ 311909 h 1529187"/>
              <a:gd name="connsiteX3" fmla="*/ 61249 w 1098626"/>
              <a:gd name="connsiteY3" fmla="*/ 809884 h 1529187"/>
              <a:gd name="connsiteX4" fmla="*/ 510 w 1098626"/>
              <a:gd name="connsiteY4" fmla="*/ 1529187 h 1529187"/>
              <a:gd name="connsiteX0" fmla="*/ 1098626 w 1098626"/>
              <a:gd name="connsiteY0" fmla="*/ 756748 h 1530295"/>
              <a:gd name="connsiteX1" fmla="*/ 672986 w 1098626"/>
              <a:gd name="connsiteY1" fmla="*/ 14990 h 1530295"/>
              <a:gd name="connsiteX2" fmla="*/ 221505 w 1098626"/>
              <a:gd name="connsiteY2" fmla="*/ 313017 h 1530295"/>
              <a:gd name="connsiteX3" fmla="*/ 61249 w 1098626"/>
              <a:gd name="connsiteY3" fmla="*/ 810992 h 1530295"/>
              <a:gd name="connsiteX4" fmla="*/ 510 w 1098626"/>
              <a:gd name="connsiteY4" fmla="*/ 1530295 h 1530295"/>
              <a:gd name="connsiteX0" fmla="*/ 1098626 w 1098626"/>
              <a:gd name="connsiteY0" fmla="*/ 757525 h 1531072"/>
              <a:gd name="connsiteX1" fmla="*/ 672986 w 1098626"/>
              <a:gd name="connsiteY1" fmla="*/ 15767 h 1531072"/>
              <a:gd name="connsiteX2" fmla="*/ 221505 w 1098626"/>
              <a:gd name="connsiteY2" fmla="*/ 313794 h 1531072"/>
              <a:gd name="connsiteX3" fmla="*/ 61249 w 1098626"/>
              <a:gd name="connsiteY3" fmla="*/ 811769 h 1531072"/>
              <a:gd name="connsiteX4" fmla="*/ 510 w 1098626"/>
              <a:gd name="connsiteY4" fmla="*/ 1531072 h 1531072"/>
              <a:gd name="connsiteX0" fmla="*/ 1098626 w 1098626"/>
              <a:gd name="connsiteY0" fmla="*/ 757207 h 1530754"/>
              <a:gd name="connsiteX1" fmla="*/ 672986 w 1098626"/>
              <a:gd name="connsiteY1" fmla="*/ 15449 h 1530754"/>
              <a:gd name="connsiteX2" fmla="*/ 221505 w 1098626"/>
              <a:gd name="connsiteY2" fmla="*/ 313476 h 1530754"/>
              <a:gd name="connsiteX3" fmla="*/ 61249 w 1098626"/>
              <a:gd name="connsiteY3" fmla="*/ 811451 h 1530754"/>
              <a:gd name="connsiteX4" fmla="*/ 510 w 1098626"/>
              <a:gd name="connsiteY4" fmla="*/ 1530754 h 1530754"/>
              <a:gd name="connsiteX0" fmla="*/ 1098626 w 1098626"/>
              <a:gd name="connsiteY0" fmla="*/ 755022 h 1528569"/>
              <a:gd name="connsiteX1" fmla="*/ 672986 w 1098626"/>
              <a:gd name="connsiteY1" fmla="*/ 13264 h 1528569"/>
              <a:gd name="connsiteX2" fmla="*/ 221505 w 1098626"/>
              <a:gd name="connsiteY2" fmla="*/ 311291 h 1528569"/>
              <a:gd name="connsiteX3" fmla="*/ 61249 w 1098626"/>
              <a:gd name="connsiteY3" fmla="*/ 809266 h 1528569"/>
              <a:gd name="connsiteX4" fmla="*/ 510 w 1098626"/>
              <a:gd name="connsiteY4" fmla="*/ 1528569 h 1528569"/>
              <a:gd name="connsiteX0" fmla="*/ 1098626 w 1098626"/>
              <a:gd name="connsiteY0" fmla="*/ 758026 h 1531573"/>
              <a:gd name="connsiteX1" fmla="*/ 672986 w 1098626"/>
              <a:gd name="connsiteY1" fmla="*/ 16268 h 1531573"/>
              <a:gd name="connsiteX2" fmla="*/ 221505 w 1098626"/>
              <a:gd name="connsiteY2" fmla="*/ 314295 h 1531573"/>
              <a:gd name="connsiteX3" fmla="*/ 61249 w 1098626"/>
              <a:gd name="connsiteY3" fmla="*/ 812270 h 1531573"/>
              <a:gd name="connsiteX4" fmla="*/ 510 w 1098626"/>
              <a:gd name="connsiteY4" fmla="*/ 1531573 h 1531573"/>
              <a:gd name="connsiteX0" fmla="*/ 1098626 w 1098626"/>
              <a:gd name="connsiteY0" fmla="*/ 761334 h 1534881"/>
              <a:gd name="connsiteX1" fmla="*/ 664109 w 1098626"/>
              <a:gd name="connsiteY1" fmla="*/ 13658 h 1534881"/>
              <a:gd name="connsiteX2" fmla="*/ 221505 w 1098626"/>
              <a:gd name="connsiteY2" fmla="*/ 317603 h 1534881"/>
              <a:gd name="connsiteX3" fmla="*/ 61249 w 1098626"/>
              <a:gd name="connsiteY3" fmla="*/ 815578 h 1534881"/>
              <a:gd name="connsiteX4" fmla="*/ 510 w 1098626"/>
              <a:gd name="connsiteY4" fmla="*/ 1534881 h 1534881"/>
              <a:gd name="connsiteX0" fmla="*/ 1098626 w 1098626"/>
              <a:gd name="connsiteY0" fmla="*/ 751156 h 1524703"/>
              <a:gd name="connsiteX1" fmla="*/ 664109 w 1098626"/>
              <a:gd name="connsiteY1" fmla="*/ 3480 h 1524703"/>
              <a:gd name="connsiteX2" fmla="*/ 221505 w 1098626"/>
              <a:gd name="connsiteY2" fmla="*/ 307425 h 1524703"/>
              <a:gd name="connsiteX3" fmla="*/ 61249 w 1098626"/>
              <a:gd name="connsiteY3" fmla="*/ 805400 h 1524703"/>
              <a:gd name="connsiteX4" fmla="*/ 510 w 1098626"/>
              <a:gd name="connsiteY4" fmla="*/ 1524703 h 1524703"/>
              <a:gd name="connsiteX0" fmla="*/ 1098626 w 1098626"/>
              <a:gd name="connsiteY0" fmla="*/ 750618 h 1524165"/>
              <a:gd name="connsiteX1" fmla="*/ 664109 w 1098626"/>
              <a:gd name="connsiteY1" fmla="*/ 2942 h 1524165"/>
              <a:gd name="connsiteX2" fmla="*/ 221505 w 1098626"/>
              <a:gd name="connsiteY2" fmla="*/ 306887 h 1524165"/>
              <a:gd name="connsiteX3" fmla="*/ 61249 w 1098626"/>
              <a:gd name="connsiteY3" fmla="*/ 804862 h 1524165"/>
              <a:gd name="connsiteX4" fmla="*/ 510 w 1098626"/>
              <a:gd name="connsiteY4" fmla="*/ 1524165 h 1524165"/>
              <a:gd name="connsiteX0" fmla="*/ 1098626 w 1098626"/>
              <a:gd name="connsiteY0" fmla="*/ 751724 h 1525271"/>
              <a:gd name="connsiteX1" fmla="*/ 664109 w 1098626"/>
              <a:gd name="connsiteY1" fmla="*/ 4048 h 1525271"/>
              <a:gd name="connsiteX2" fmla="*/ 221505 w 1098626"/>
              <a:gd name="connsiteY2" fmla="*/ 307993 h 1525271"/>
              <a:gd name="connsiteX3" fmla="*/ 61249 w 1098626"/>
              <a:gd name="connsiteY3" fmla="*/ 805968 h 1525271"/>
              <a:gd name="connsiteX4" fmla="*/ 510 w 1098626"/>
              <a:gd name="connsiteY4" fmla="*/ 1525271 h 1525271"/>
              <a:gd name="connsiteX0" fmla="*/ 1098626 w 1098626"/>
              <a:gd name="connsiteY0" fmla="*/ 751985 h 1525532"/>
              <a:gd name="connsiteX1" fmla="*/ 664109 w 1098626"/>
              <a:gd name="connsiteY1" fmla="*/ 4309 h 1525532"/>
              <a:gd name="connsiteX2" fmla="*/ 221505 w 1098626"/>
              <a:gd name="connsiteY2" fmla="*/ 308254 h 1525532"/>
              <a:gd name="connsiteX3" fmla="*/ 61249 w 1098626"/>
              <a:gd name="connsiteY3" fmla="*/ 806229 h 1525532"/>
              <a:gd name="connsiteX4" fmla="*/ 510 w 1098626"/>
              <a:gd name="connsiteY4" fmla="*/ 1525532 h 1525532"/>
              <a:gd name="connsiteX0" fmla="*/ 1098626 w 1098626"/>
              <a:gd name="connsiteY0" fmla="*/ 754641 h 1528188"/>
              <a:gd name="connsiteX1" fmla="*/ 622680 w 1098626"/>
              <a:gd name="connsiteY1" fmla="*/ 4006 h 1528188"/>
              <a:gd name="connsiteX2" fmla="*/ 221505 w 1098626"/>
              <a:gd name="connsiteY2" fmla="*/ 310910 h 1528188"/>
              <a:gd name="connsiteX3" fmla="*/ 61249 w 1098626"/>
              <a:gd name="connsiteY3" fmla="*/ 808885 h 1528188"/>
              <a:gd name="connsiteX4" fmla="*/ 510 w 1098626"/>
              <a:gd name="connsiteY4" fmla="*/ 1528188 h 1528188"/>
              <a:gd name="connsiteX0" fmla="*/ 1098626 w 1098626"/>
              <a:gd name="connsiteY0" fmla="*/ 754641 h 1528188"/>
              <a:gd name="connsiteX1" fmla="*/ 631557 w 1098626"/>
              <a:gd name="connsiteY1" fmla="*/ 4006 h 1528188"/>
              <a:gd name="connsiteX2" fmla="*/ 221505 w 1098626"/>
              <a:gd name="connsiteY2" fmla="*/ 310910 h 1528188"/>
              <a:gd name="connsiteX3" fmla="*/ 61249 w 1098626"/>
              <a:gd name="connsiteY3" fmla="*/ 808885 h 1528188"/>
              <a:gd name="connsiteX4" fmla="*/ 510 w 1098626"/>
              <a:gd name="connsiteY4" fmla="*/ 1528188 h 1528188"/>
              <a:gd name="connsiteX0" fmla="*/ 1098626 w 1098626"/>
              <a:gd name="connsiteY0" fmla="*/ 751457 h 1525004"/>
              <a:gd name="connsiteX1" fmla="*/ 631557 w 1098626"/>
              <a:gd name="connsiteY1" fmla="*/ 822 h 1525004"/>
              <a:gd name="connsiteX2" fmla="*/ 221505 w 1098626"/>
              <a:gd name="connsiteY2" fmla="*/ 307726 h 1525004"/>
              <a:gd name="connsiteX3" fmla="*/ 61249 w 1098626"/>
              <a:gd name="connsiteY3" fmla="*/ 805701 h 1525004"/>
              <a:gd name="connsiteX4" fmla="*/ 510 w 1098626"/>
              <a:gd name="connsiteY4" fmla="*/ 1525004 h 1525004"/>
              <a:gd name="connsiteX0" fmla="*/ 1098626 w 1098626"/>
              <a:gd name="connsiteY0" fmla="*/ 751520 h 1525067"/>
              <a:gd name="connsiteX1" fmla="*/ 631557 w 1098626"/>
              <a:gd name="connsiteY1" fmla="*/ 885 h 1525067"/>
              <a:gd name="connsiteX2" fmla="*/ 221505 w 1098626"/>
              <a:gd name="connsiteY2" fmla="*/ 307789 h 1525067"/>
              <a:gd name="connsiteX3" fmla="*/ 61249 w 1098626"/>
              <a:gd name="connsiteY3" fmla="*/ 805764 h 1525067"/>
              <a:gd name="connsiteX4" fmla="*/ 510 w 1098626"/>
              <a:gd name="connsiteY4" fmla="*/ 1525067 h 15250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626" h="1525067">
                <a:moveTo>
                  <a:pt x="1098626" y="751520"/>
                </a:moveTo>
                <a:cubicBezTo>
                  <a:pt x="1079444" y="371070"/>
                  <a:pt x="819174" y="15654"/>
                  <a:pt x="631557" y="885"/>
                </a:cubicBezTo>
                <a:cubicBezTo>
                  <a:pt x="443940" y="-13884"/>
                  <a:pt x="310637" y="158847"/>
                  <a:pt x="221505" y="307789"/>
                </a:cubicBezTo>
                <a:cubicBezTo>
                  <a:pt x="132373" y="456731"/>
                  <a:pt x="98081" y="602884"/>
                  <a:pt x="61249" y="805764"/>
                </a:cubicBezTo>
                <a:cubicBezTo>
                  <a:pt x="24417" y="1008644"/>
                  <a:pt x="-4204" y="1191300"/>
                  <a:pt x="510" y="1525067"/>
                </a:cubicBezTo>
              </a:path>
            </a:pathLst>
          </a:custGeom>
          <a:noFill/>
          <a:ln w="31750">
            <a:solidFill>
              <a:srgbClr val="FF0000"/>
            </a:solidFill>
            <a:headEnd w="med" len="med"/>
            <a:tailEnd type="stealth" w="lg" len="lg"/>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9" name="TextBox 68">
            <a:extLst>
              <a:ext uri="{FF2B5EF4-FFF2-40B4-BE49-F238E27FC236}">
                <a16:creationId xmlns:a16="http://schemas.microsoft.com/office/drawing/2014/main" id="{C712B0D0-D30B-B6E3-EA5B-2F3BF87E53DB}"/>
              </a:ext>
            </a:extLst>
          </p:cNvPr>
          <p:cNvSpPr txBox="1"/>
          <p:nvPr/>
        </p:nvSpPr>
        <p:spPr>
          <a:xfrm>
            <a:off x="2104236" y="2722742"/>
            <a:ext cx="1855957" cy="369332"/>
          </a:xfrm>
          <a:prstGeom prst="rect">
            <a:avLst/>
          </a:prstGeom>
          <a:noFill/>
        </p:spPr>
        <p:txBody>
          <a:bodyPr wrap="none" rtlCol="0">
            <a:spAutoFit/>
          </a:bodyPr>
          <a:lstStyle/>
          <a:p>
            <a:r>
              <a:rPr lang="en-US" sz="1800" dirty="0"/>
              <a:t>PCIe peer-to-peer</a:t>
            </a:r>
          </a:p>
        </p:txBody>
      </p:sp>
    </p:spTree>
    <p:extLst>
      <p:ext uri="{BB962C8B-B14F-4D97-AF65-F5344CB8AC3E}">
        <p14:creationId xmlns:p14="http://schemas.microsoft.com/office/powerpoint/2010/main" val="3095160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2" fill="hold" grpId="0" nodeType="clickEffect">
                                  <p:stCondLst>
                                    <p:cond delay="0"/>
                                  </p:stCondLst>
                                  <p:childTnLst>
                                    <p:set>
                                      <p:cBhvr>
                                        <p:cTn id="12" dur="1" fill="hold">
                                          <p:stCondLst>
                                            <p:cond delay="0"/>
                                          </p:stCondLst>
                                        </p:cTn>
                                        <p:tgtEl>
                                          <p:spTgt spid="67"/>
                                        </p:tgtEl>
                                        <p:attrNameLst>
                                          <p:attrName>style.visibility</p:attrName>
                                        </p:attrNameLst>
                                      </p:cBhvr>
                                      <p:to>
                                        <p:strVal val="visible"/>
                                      </p:to>
                                    </p:set>
                                    <p:animEffect transition="in" filter="wipe(right)">
                                      <p:cBhvr>
                                        <p:cTn id="13" dur="500"/>
                                        <p:tgtEl>
                                          <p:spTgt spid="67"/>
                                        </p:tgtEl>
                                      </p:cBhvr>
                                    </p:animEffect>
                                  </p:childTnLst>
                                </p:cTn>
                              </p:par>
                            </p:childTnLst>
                          </p:cTn>
                        </p:par>
                        <p:par>
                          <p:cTn id="14" fill="hold">
                            <p:stCondLst>
                              <p:cond delay="500"/>
                            </p:stCondLst>
                            <p:childTnLst>
                              <p:par>
                                <p:cTn id="15" presetID="1" presetClass="entr" presetSubtype="0" fill="hold" grpId="0" nodeType="afterEffect">
                                  <p:stCondLst>
                                    <p:cond delay="0"/>
                                  </p:stCondLst>
                                  <p:childTnLst>
                                    <p:set>
                                      <p:cBhvr>
                                        <p:cTn id="16" dur="1" fill="hold">
                                          <p:stCondLst>
                                            <p:cond delay="0"/>
                                          </p:stCondLst>
                                        </p:cTn>
                                        <p:tgtEl>
                                          <p:spTgt spid="6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 presetClass="entr" presetSubtype="1" fill="hold" nodeType="clickEffect">
                                  <p:stCondLst>
                                    <p:cond delay="0"/>
                                  </p:stCondLst>
                                  <p:childTnLst>
                                    <p:set>
                                      <p:cBhvr>
                                        <p:cTn id="20" dur="1" fill="hold">
                                          <p:stCondLst>
                                            <p:cond delay="0"/>
                                          </p:stCondLst>
                                        </p:cTn>
                                        <p:tgtEl>
                                          <p:spTgt spid="39"/>
                                        </p:tgtEl>
                                        <p:attrNameLst>
                                          <p:attrName>style.visibility</p:attrName>
                                        </p:attrNameLst>
                                      </p:cBhvr>
                                      <p:to>
                                        <p:strVal val="visible"/>
                                      </p:to>
                                    </p:set>
                                    <p:anim calcmode="lin" valueType="num">
                                      <p:cBhvr additive="base">
                                        <p:cTn id="21" dur="500" fill="hold"/>
                                        <p:tgtEl>
                                          <p:spTgt spid="39"/>
                                        </p:tgtEl>
                                        <p:attrNameLst>
                                          <p:attrName>ppt_x</p:attrName>
                                        </p:attrNameLst>
                                      </p:cBhvr>
                                      <p:tavLst>
                                        <p:tav tm="0">
                                          <p:val>
                                            <p:strVal val="#ppt_x"/>
                                          </p:val>
                                        </p:tav>
                                        <p:tav tm="100000">
                                          <p:val>
                                            <p:strVal val="#ppt_x"/>
                                          </p:val>
                                        </p:tav>
                                      </p:tavLst>
                                    </p:anim>
                                    <p:anim calcmode="lin" valueType="num">
                                      <p:cBhvr additive="base">
                                        <p:cTn id="22" dur="500" fill="hold"/>
                                        <p:tgtEl>
                                          <p:spTgt spid="39"/>
                                        </p:tgtEl>
                                        <p:attrNameLst>
                                          <p:attrName>ppt_y</p:attrName>
                                        </p:attrNameLst>
                                      </p:cBhvr>
                                      <p:tavLst>
                                        <p:tav tm="0">
                                          <p:val>
                                            <p:strVal val="0-#ppt_h/2"/>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43"/>
                                        </p:tgtEl>
                                        <p:attrNameLst>
                                          <p:attrName>style.visibility</p:attrName>
                                        </p:attrNameLst>
                                      </p:cBhvr>
                                      <p:to>
                                        <p:strVal val="visible"/>
                                      </p:to>
                                    </p:set>
                                    <p:anim calcmode="lin" valueType="num">
                                      <p:cBhvr additive="base">
                                        <p:cTn id="25" dur="500" fill="hold"/>
                                        <p:tgtEl>
                                          <p:spTgt spid="43"/>
                                        </p:tgtEl>
                                        <p:attrNameLst>
                                          <p:attrName>ppt_x</p:attrName>
                                        </p:attrNameLst>
                                      </p:cBhvr>
                                      <p:tavLst>
                                        <p:tav tm="0">
                                          <p:val>
                                            <p:strVal val="1+#ppt_w/2"/>
                                          </p:val>
                                        </p:tav>
                                        <p:tav tm="100000">
                                          <p:val>
                                            <p:strVal val="#ppt_x"/>
                                          </p:val>
                                        </p:tav>
                                      </p:tavLst>
                                    </p:anim>
                                    <p:anim calcmode="lin" valueType="num">
                                      <p:cBhvr additive="base">
                                        <p:cTn id="26" dur="500" fill="hold"/>
                                        <p:tgtEl>
                                          <p:spTgt spid="43"/>
                                        </p:tgtEl>
                                        <p:attrNameLst>
                                          <p:attrName>ppt_y</p:attrName>
                                        </p:attrNameLst>
                                      </p:cBhvr>
                                      <p:tavLst>
                                        <p:tav tm="0">
                                          <p:val>
                                            <p:strVal val="#ppt_y"/>
                                          </p:val>
                                        </p:tav>
                                        <p:tav tm="100000">
                                          <p:val>
                                            <p:strVal val="#ppt_y"/>
                                          </p:val>
                                        </p:tav>
                                      </p:tavLst>
                                    </p:anim>
                                  </p:childTnLst>
                                </p:cTn>
                              </p:par>
                            </p:childTnLst>
                          </p:cTn>
                        </p:par>
                        <p:par>
                          <p:cTn id="27" fill="hold">
                            <p:stCondLst>
                              <p:cond delay="500"/>
                            </p:stCondLst>
                            <p:childTnLst>
                              <p:par>
                                <p:cTn id="28" presetID="10" presetClass="entr" presetSubtype="0" fill="hold" nodeType="afterEffect">
                                  <p:stCondLst>
                                    <p:cond delay="0"/>
                                  </p:stCondLst>
                                  <p:childTnLst>
                                    <p:set>
                                      <p:cBhvr>
                                        <p:cTn id="29" dur="1" fill="hold">
                                          <p:stCondLst>
                                            <p:cond delay="0"/>
                                          </p:stCondLst>
                                        </p:cTn>
                                        <p:tgtEl>
                                          <p:spTgt spid="42"/>
                                        </p:tgtEl>
                                        <p:attrNameLst>
                                          <p:attrName>style.visibility</p:attrName>
                                        </p:attrNameLst>
                                      </p:cBhvr>
                                      <p:to>
                                        <p:strVal val="visible"/>
                                      </p:to>
                                    </p:set>
                                    <p:animEffect transition="in" filter="fade">
                                      <p:cBhvr>
                                        <p:cTn id="30"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Rectangle 77">
            <a:extLst>
              <a:ext uri="{FF2B5EF4-FFF2-40B4-BE49-F238E27FC236}">
                <a16:creationId xmlns:a16="http://schemas.microsoft.com/office/drawing/2014/main" id="{0FD8495C-2DDD-4801-B10C-7BDB72F3CF7F}"/>
              </a:ext>
            </a:extLst>
          </p:cNvPr>
          <p:cNvSpPr/>
          <p:nvPr/>
        </p:nvSpPr>
        <p:spPr>
          <a:xfrm>
            <a:off x="3429000" y="1010055"/>
            <a:ext cx="5021016" cy="2895600"/>
          </a:xfrm>
          <a:prstGeom prst="rect">
            <a:avLst/>
          </a:prstGeom>
          <a:solidFill>
            <a:schemeClr val="accent5">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a:extLst>
              <a:ext uri="{FF2B5EF4-FFF2-40B4-BE49-F238E27FC236}">
                <a16:creationId xmlns:a16="http://schemas.microsoft.com/office/drawing/2014/main" id="{8173D6D4-D34C-550B-FA0C-FD63FBA1C101}"/>
              </a:ext>
            </a:extLst>
          </p:cNvPr>
          <p:cNvSpPr>
            <a:spLocks noGrp="1"/>
          </p:cNvSpPr>
          <p:nvPr>
            <p:ph type="title"/>
          </p:nvPr>
        </p:nvSpPr>
        <p:spPr/>
        <p:txBody>
          <a:bodyPr/>
          <a:lstStyle/>
          <a:p>
            <a:r>
              <a:rPr lang="en-US" dirty="0"/>
              <a:t>Hardware implementation 1</a:t>
            </a:r>
          </a:p>
        </p:txBody>
      </p:sp>
      <p:sp>
        <p:nvSpPr>
          <p:cNvPr id="4" name="Date Placeholder 3">
            <a:extLst>
              <a:ext uri="{FF2B5EF4-FFF2-40B4-BE49-F238E27FC236}">
                <a16:creationId xmlns:a16="http://schemas.microsoft.com/office/drawing/2014/main" id="{CB22171D-79D7-F0FF-4C11-ECBFA7CE9CB0}"/>
              </a:ext>
            </a:extLst>
          </p:cNvPr>
          <p:cNvSpPr>
            <a:spLocks noGrp="1"/>
          </p:cNvSpPr>
          <p:nvPr>
            <p:ph type="dt" sz="half" idx="2"/>
          </p:nvPr>
        </p:nvSpPr>
        <p:spPr/>
        <p:txBody>
          <a:bodyPr/>
          <a:lstStyle/>
          <a:p>
            <a:pPr>
              <a:defRPr/>
            </a:pPr>
            <a:fld id="{57ADAB69-348E-2C41-AF41-E98D046040A4}" type="datetime1">
              <a:rPr lang="en-US" smtClean="0"/>
              <a:pPr>
                <a:defRPr/>
              </a:pPr>
              <a:t>4/23/2024</a:t>
            </a:fld>
            <a:endParaRPr lang="en-US" dirty="0"/>
          </a:p>
        </p:txBody>
      </p:sp>
      <p:sp>
        <p:nvSpPr>
          <p:cNvPr id="5" name="Footer Placeholder 4">
            <a:extLst>
              <a:ext uri="{FF2B5EF4-FFF2-40B4-BE49-F238E27FC236}">
                <a16:creationId xmlns:a16="http://schemas.microsoft.com/office/drawing/2014/main" id="{0AD524CD-1D1C-3230-6E85-4A730192A137}"/>
              </a:ext>
            </a:extLst>
          </p:cNvPr>
          <p:cNvSpPr>
            <a:spLocks noGrp="1"/>
          </p:cNvSpPr>
          <p:nvPr>
            <p:ph type="ftr" sz="quarter" idx="3"/>
          </p:nvPr>
        </p:nvSpPr>
        <p:spPr/>
        <p:txBody>
          <a:bodyPr/>
          <a:lstStyle/>
          <a:p>
            <a:pPr>
              <a:defRPr/>
            </a:pPr>
            <a:r>
              <a:rPr lang="en-US"/>
              <a:t>Michael Wang | Intermediate level SN pointing trigger for DUNE</a:t>
            </a:r>
            <a:endParaRPr lang="en-US" b="1" dirty="0"/>
          </a:p>
        </p:txBody>
      </p:sp>
      <p:sp>
        <p:nvSpPr>
          <p:cNvPr id="6" name="Slide Number Placeholder 5">
            <a:extLst>
              <a:ext uri="{FF2B5EF4-FFF2-40B4-BE49-F238E27FC236}">
                <a16:creationId xmlns:a16="http://schemas.microsoft.com/office/drawing/2014/main" id="{82DB0717-4969-EE30-949C-F838628B3BCE}"/>
              </a:ext>
            </a:extLst>
          </p:cNvPr>
          <p:cNvSpPr>
            <a:spLocks noGrp="1"/>
          </p:cNvSpPr>
          <p:nvPr>
            <p:ph type="sldNum" sz="quarter" idx="4"/>
          </p:nvPr>
        </p:nvSpPr>
        <p:spPr/>
        <p:txBody>
          <a:bodyPr/>
          <a:lstStyle/>
          <a:p>
            <a:pPr>
              <a:defRPr/>
            </a:pPr>
            <a:fld id="{148C009B-CB69-E04A-B9B3-34B26D69E9CF}" type="slidenum">
              <a:rPr lang="en-US" smtClean="0"/>
              <a:pPr>
                <a:defRPr/>
              </a:pPr>
              <a:t>22</a:t>
            </a:fld>
            <a:endParaRPr lang="en-US" dirty="0"/>
          </a:p>
        </p:txBody>
      </p:sp>
      <p:grpSp>
        <p:nvGrpSpPr>
          <p:cNvPr id="77" name="Group 76">
            <a:extLst>
              <a:ext uri="{FF2B5EF4-FFF2-40B4-BE49-F238E27FC236}">
                <a16:creationId xmlns:a16="http://schemas.microsoft.com/office/drawing/2014/main" id="{AD9E0AEE-8283-881F-CE69-FAEBBC438A08}"/>
              </a:ext>
            </a:extLst>
          </p:cNvPr>
          <p:cNvGrpSpPr/>
          <p:nvPr/>
        </p:nvGrpSpPr>
        <p:grpSpPr>
          <a:xfrm>
            <a:off x="3429000" y="1342921"/>
            <a:ext cx="5114805" cy="2466246"/>
            <a:chOff x="3589584" y="1342921"/>
            <a:chExt cx="5114805" cy="2466246"/>
          </a:xfrm>
        </p:grpSpPr>
        <p:grpSp>
          <p:nvGrpSpPr>
            <p:cNvPr id="35" name="Group 34">
              <a:extLst>
                <a:ext uri="{FF2B5EF4-FFF2-40B4-BE49-F238E27FC236}">
                  <a16:creationId xmlns:a16="http://schemas.microsoft.com/office/drawing/2014/main" id="{601D2252-CC3B-DC05-5941-E2E4D0C19705}"/>
                </a:ext>
              </a:extLst>
            </p:cNvPr>
            <p:cNvGrpSpPr/>
            <p:nvPr/>
          </p:nvGrpSpPr>
          <p:grpSpPr>
            <a:xfrm>
              <a:off x="3800854" y="1342921"/>
              <a:ext cx="4700521" cy="2209800"/>
              <a:chOff x="3429000" y="1200150"/>
              <a:chExt cx="4700521" cy="2209800"/>
            </a:xfrm>
          </p:grpSpPr>
          <p:sp>
            <p:nvSpPr>
              <p:cNvPr id="7" name="Rectangle 6">
                <a:extLst>
                  <a:ext uri="{FF2B5EF4-FFF2-40B4-BE49-F238E27FC236}">
                    <a16:creationId xmlns:a16="http://schemas.microsoft.com/office/drawing/2014/main" id="{79C9BBAB-C71A-452E-E7F1-830827D69FB8}"/>
                  </a:ext>
                </a:extLst>
              </p:cNvPr>
              <p:cNvSpPr/>
              <p:nvPr/>
            </p:nvSpPr>
            <p:spPr>
              <a:xfrm>
                <a:off x="3429000" y="1200150"/>
                <a:ext cx="228600" cy="2209800"/>
              </a:xfrm>
              <a:prstGeom prst="rect">
                <a:avLst/>
              </a:prstGeom>
              <a:solidFill>
                <a:schemeClr val="tx1">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951B5D4A-B6F1-3850-4F07-BE824B5DD3AB}"/>
                  </a:ext>
                </a:extLst>
              </p:cNvPr>
              <p:cNvSpPr/>
              <p:nvPr/>
            </p:nvSpPr>
            <p:spPr>
              <a:xfrm>
                <a:off x="4172708" y="1543050"/>
                <a:ext cx="477266" cy="1524000"/>
              </a:xfrm>
              <a:prstGeom prst="rect">
                <a:avLst/>
              </a:prstGeom>
              <a:solidFill>
                <a:schemeClr val="tx1">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6865CD7A-BED1-B59A-D833-8EB33C8C5C81}"/>
                  </a:ext>
                </a:extLst>
              </p:cNvPr>
              <p:cNvSpPr/>
              <p:nvPr/>
            </p:nvSpPr>
            <p:spPr>
              <a:xfrm>
                <a:off x="3800854" y="1541314"/>
                <a:ext cx="228600" cy="1524000"/>
              </a:xfrm>
              <a:prstGeom prst="rect">
                <a:avLst/>
              </a:prstGeom>
              <a:solidFill>
                <a:schemeClr val="accent6">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36A0967-B1B5-306B-B697-68C5A4D02F59}"/>
                  </a:ext>
                </a:extLst>
              </p:cNvPr>
              <p:cNvSpPr/>
              <p:nvPr/>
            </p:nvSpPr>
            <p:spPr>
              <a:xfrm>
                <a:off x="4793615" y="1752600"/>
                <a:ext cx="477266" cy="1104900"/>
              </a:xfrm>
              <a:prstGeom prst="rect">
                <a:avLst/>
              </a:prstGeom>
              <a:solidFill>
                <a:schemeClr val="accent6">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A2DB18-9A43-3857-16B5-E01FE9FF1B4D}"/>
                  </a:ext>
                </a:extLst>
              </p:cNvPr>
              <p:cNvSpPr/>
              <p:nvPr/>
            </p:nvSpPr>
            <p:spPr>
              <a:xfrm>
                <a:off x="5411867" y="1750864"/>
                <a:ext cx="477266" cy="1104900"/>
              </a:xfrm>
              <a:prstGeom prst="rect">
                <a:avLst/>
              </a:prstGeom>
              <a:solidFill>
                <a:schemeClr val="tx1">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9E5F640-FAEC-73DF-7C1F-206E0F39F84B}"/>
                  </a:ext>
                </a:extLst>
              </p:cNvPr>
              <p:cNvSpPr/>
              <p:nvPr/>
            </p:nvSpPr>
            <p:spPr>
              <a:xfrm>
                <a:off x="6033373" y="1895475"/>
                <a:ext cx="477266" cy="819150"/>
              </a:xfrm>
              <a:prstGeom prst="rect">
                <a:avLst/>
              </a:prstGeom>
              <a:solidFill>
                <a:schemeClr val="accent6">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0DD61380-79D0-A389-F899-244435588509}"/>
                  </a:ext>
                </a:extLst>
              </p:cNvPr>
              <p:cNvSpPr/>
              <p:nvPr/>
            </p:nvSpPr>
            <p:spPr>
              <a:xfrm>
                <a:off x="6656703" y="1895475"/>
                <a:ext cx="228600" cy="819150"/>
              </a:xfrm>
              <a:prstGeom prst="rect">
                <a:avLst/>
              </a:prstGeom>
              <a:solidFill>
                <a:schemeClr val="tx1">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4B43C767-A253-E9E9-4983-15C9627A2244}"/>
                  </a:ext>
                </a:extLst>
              </p:cNvPr>
              <p:cNvSpPr/>
              <p:nvPr/>
            </p:nvSpPr>
            <p:spPr>
              <a:xfrm>
                <a:off x="7028557" y="2005012"/>
                <a:ext cx="228600" cy="600075"/>
              </a:xfrm>
              <a:prstGeom prst="rect">
                <a:avLst/>
              </a:prstGeom>
              <a:solidFill>
                <a:schemeClr val="accent6">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044789C-4BCE-41EC-D655-9968A124AAF1}"/>
                  </a:ext>
                </a:extLst>
              </p:cNvPr>
              <p:cNvSpPr/>
              <p:nvPr/>
            </p:nvSpPr>
            <p:spPr>
              <a:xfrm>
                <a:off x="7400411" y="2005012"/>
                <a:ext cx="45719" cy="600075"/>
              </a:xfrm>
              <a:prstGeom prst="rect">
                <a:avLst/>
              </a:prstGeom>
              <a:pattFill prst="ltHorz">
                <a:fgClr>
                  <a:schemeClr val="accent6">
                    <a:lumMod val="40000"/>
                    <a:lumOff val="60000"/>
                  </a:schemeClr>
                </a:fgClr>
                <a:bgClr>
                  <a:schemeClr val="bg1"/>
                </a:bgClr>
              </a:pattFill>
              <a:ln w="6350">
                <a:solidFill>
                  <a:srgbClr val="0E0E0E"/>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9BCA9BFD-287D-2B9D-5A92-93CEAB50B6C4}"/>
                  </a:ext>
                </a:extLst>
              </p:cNvPr>
              <p:cNvSpPr/>
              <p:nvPr/>
            </p:nvSpPr>
            <p:spPr>
              <a:xfrm>
                <a:off x="7592228" y="2003276"/>
                <a:ext cx="45719" cy="600075"/>
              </a:xfrm>
              <a:prstGeom prst="rect">
                <a:avLst/>
              </a:prstGeom>
              <a:pattFill prst="dkHorz">
                <a:fgClr>
                  <a:srgbClr val="0E0E0E"/>
                </a:fgClr>
                <a:bgClr>
                  <a:schemeClr val="accent6">
                    <a:lumMod val="40000"/>
                    <a:lumOff val="60000"/>
                  </a:schemeClr>
                </a:bgClr>
              </a:pattFill>
              <a:ln>
                <a:solidFill>
                  <a:srgbClr val="0E0E0E"/>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1865878-9287-42D2-6A8D-6C73C1DC829D}"/>
                  </a:ext>
                </a:extLst>
              </p:cNvPr>
              <p:cNvSpPr/>
              <p:nvPr/>
            </p:nvSpPr>
            <p:spPr>
              <a:xfrm>
                <a:off x="7781201" y="2057664"/>
                <a:ext cx="45719" cy="491297"/>
              </a:xfrm>
              <a:prstGeom prst="rect">
                <a:avLst/>
              </a:prstGeom>
              <a:pattFill prst="dkHorz">
                <a:fgClr>
                  <a:srgbClr val="0E0E0E"/>
                </a:fgClr>
                <a:bgClr>
                  <a:schemeClr val="accent6">
                    <a:lumMod val="40000"/>
                    <a:lumOff val="60000"/>
                  </a:schemeClr>
                </a:bgClr>
              </a:pattFill>
              <a:ln>
                <a:solidFill>
                  <a:srgbClr val="0E0E0E"/>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4" name="Group 33">
                <a:extLst>
                  <a:ext uri="{FF2B5EF4-FFF2-40B4-BE49-F238E27FC236}">
                    <a16:creationId xmlns:a16="http://schemas.microsoft.com/office/drawing/2014/main" id="{ECD911DD-8590-8B07-3451-8DEE50A88A6F}"/>
                  </a:ext>
                </a:extLst>
              </p:cNvPr>
              <p:cNvGrpSpPr/>
              <p:nvPr/>
            </p:nvGrpSpPr>
            <p:grpSpPr>
              <a:xfrm>
                <a:off x="7977121" y="2112812"/>
                <a:ext cx="152400" cy="381000"/>
                <a:chOff x="8463284" y="3181995"/>
                <a:chExt cx="152400" cy="381000"/>
              </a:xfrm>
            </p:grpSpPr>
            <p:sp>
              <p:nvSpPr>
                <p:cNvPr id="22" name="Rectangle: Rounded Corners 21">
                  <a:extLst>
                    <a:ext uri="{FF2B5EF4-FFF2-40B4-BE49-F238E27FC236}">
                      <a16:creationId xmlns:a16="http://schemas.microsoft.com/office/drawing/2014/main" id="{4813B814-CC7A-CC63-94A5-176BF123417B}"/>
                    </a:ext>
                  </a:extLst>
                </p:cNvPr>
                <p:cNvSpPr/>
                <p:nvPr/>
              </p:nvSpPr>
              <p:spPr>
                <a:xfrm>
                  <a:off x="8463284" y="3181995"/>
                  <a:ext cx="152400" cy="381000"/>
                </a:xfrm>
                <a:prstGeom prst="roundRect">
                  <a:avLst>
                    <a:gd name="adj" fmla="val 50000"/>
                  </a:avLst>
                </a:prstGeom>
                <a:solidFill>
                  <a:schemeClr val="accent6">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C265B0D6-3139-02FD-733B-B2A7BF72B4C9}"/>
                    </a:ext>
                  </a:extLst>
                </p:cNvPr>
                <p:cNvSpPr/>
                <p:nvPr/>
              </p:nvSpPr>
              <p:spPr>
                <a:xfrm>
                  <a:off x="8482334" y="3233253"/>
                  <a:ext cx="114300" cy="114300"/>
                </a:xfrm>
                <a:prstGeom prst="ellipse">
                  <a:avLst/>
                </a:prstGeom>
                <a:solidFill>
                  <a:schemeClr val="accent3">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848CEE14-B97E-FF7D-C310-17CF6E70396D}"/>
                    </a:ext>
                  </a:extLst>
                </p:cNvPr>
                <p:cNvSpPr/>
                <p:nvPr/>
              </p:nvSpPr>
              <p:spPr>
                <a:xfrm>
                  <a:off x="8486960" y="3402704"/>
                  <a:ext cx="114300" cy="114300"/>
                </a:xfrm>
                <a:prstGeom prst="ellipse">
                  <a:avLst/>
                </a:prstGeom>
                <a:solidFill>
                  <a:srgbClr val="FFC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26" name="Straight Connector 25">
                <a:extLst>
                  <a:ext uri="{FF2B5EF4-FFF2-40B4-BE49-F238E27FC236}">
                    <a16:creationId xmlns:a16="http://schemas.microsoft.com/office/drawing/2014/main" id="{A7284AAF-EFA5-D9FF-0212-97753E0469C9}"/>
                  </a:ext>
                </a:extLst>
              </p:cNvPr>
              <p:cNvCxnSpPr>
                <a:cxnSpLocks/>
              </p:cNvCxnSpPr>
              <p:nvPr/>
            </p:nvCxnSpPr>
            <p:spPr>
              <a:xfrm>
                <a:off x="5334000" y="1750862"/>
                <a:ext cx="0" cy="1104900"/>
              </a:xfrm>
              <a:prstGeom prst="line">
                <a:avLst/>
              </a:prstGeom>
              <a:ln w="15875">
                <a:solidFill>
                  <a:srgbClr val="0E0E0E"/>
                </a:solidFill>
                <a:prstDash val="sysDash"/>
              </a:ln>
            </p:spPr>
            <p:style>
              <a:lnRef idx="1">
                <a:schemeClr val="accent6"/>
              </a:lnRef>
              <a:fillRef idx="0">
                <a:schemeClr val="accent6"/>
              </a:fillRef>
              <a:effectRef idx="0">
                <a:schemeClr val="accent6"/>
              </a:effectRef>
              <a:fontRef idx="minor">
                <a:schemeClr val="tx1"/>
              </a:fontRef>
            </p:style>
          </p:cxnSp>
          <p:cxnSp>
            <p:nvCxnSpPr>
              <p:cNvPr id="28" name="Straight Connector 27">
                <a:extLst>
                  <a:ext uri="{FF2B5EF4-FFF2-40B4-BE49-F238E27FC236}">
                    <a16:creationId xmlns:a16="http://schemas.microsoft.com/office/drawing/2014/main" id="{9F79F048-7062-6B53-BE25-F3F482FBB797}"/>
                  </a:ext>
                </a:extLst>
              </p:cNvPr>
              <p:cNvCxnSpPr>
                <a:cxnSpLocks/>
              </p:cNvCxnSpPr>
              <p:nvPr/>
            </p:nvCxnSpPr>
            <p:spPr>
              <a:xfrm>
                <a:off x="6571130" y="1903879"/>
                <a:ext cx="0" cy="819150"/>
              </a:xfrm>
              <a:prstGeom prst="line">
                <a:avLst/>
              </a:prstGeom>
              <a:ln w="15875">
                <a:solidFill>
                  <a:srgbClr val="0E0E0E"/>
                </a:solidFill>
                <a:prstDash val="sysDash"/>
              </a:ln>
            </p:spPr>
            <p:style>
              <a:lnRef idx="1">
                <a:schemeClr val="accent6"/>
              </a:lnRef>
              <a:fillRef idx="0">
                <a:schemeClr val="accent6"/>
              </a:fillRef>
              <a:effectRef idx="0">
                <a:schemeClr val="accent6"/>
              </a:effectRef>
              <a:fontRef idx="minor">
                <a:schemeClr val="tx1"/>
              </a:fontRef>
            </p:style>
          </p:cxnSp>
          <p:cxnSp>
            <p:nvCxnSpPr>
              <p:cNvPr id="32" name="Straight Connector 31">
                <a:extLst>
                  <a:ext uri="{FF2B5EF4-FFF2-40B4-BE49-F238E27FC236}">
                    <a16:creationId xmlns:a16="http://schemas.microsoft.com/office/drawing/2014/main" id="{1792AD19-682D-852E-5B7B-31B5095002F8}"/>
                  </a:ext>
                </a:extLst>
              </p:cNvPr>
              <p:cNvCxnSpPr>
                <a:cxnSpLocks/>
              </p:cNvCxnSpPr>
              <p:nvPr/>
            </p:nvCxnSpPr>
            <p:spPr>
              <a:xfrm>
                <a:off x="7324799" y="2007479"/>
                <a:ext cx="0" cy="614362"/>
              </a:xfrm>
              <a:prstGeom prst="line">
                <a:avLst/>
              </a:prstGeom>
              <a:ln w="15875">
                <a:solidFill>
                  <a:srgbClr val="0E0E0E"/>
                </a:solidFill>
                <a:prstDash val="sysDash"/>
              </a:ln>
            </p:spPr>
            <p:style>
              <a:lnRef idx="1">
                <a:schemeClr val="accent6"/>
              </a:lnRef>
              <a:fillRef idx="0">
                <a:schemeClr val="accent6"/>
              </a:fillRef>
              <a:effectRef idx="0">
                <a:schemeClr val="accent6"/>
              </a:effectRef>
              <a:fontRef idx="minor">
                <a:schemeClr val="tx1"/>
              </a:fontRef>
            </p:style>
          </p:cxnSp>
        </p:grpSp>
        <p:sp>
          <p:nvSpPr>
            <p:cNvPr id="36" name="TextBox 35">
              <a:extLst>
                <a:ext uri="{FF2B5EF4-FFF2-40B4-BE49-F238E27FC236}">
                  <a16:creationId xmlns:a16="http://schemas.microsoft.com/office/drawing/2014/main" id="{F5E7EE0A-9CB9-2ABE-29B2-B291D07133D8}"/>
                </a:ext>
              </a:extLst>
            </p:cNvPr>
            <p:cNvSpPr txBox="1"/>
            <p:nvPr/>
          </p:nvSpPr>
          <p:spPr>
            <a:xfrm>
              <a:off x="3981668" y="1424211"/>
              <a:ext cx="651140" cy="230832"/>
            </a:xfrm>
            <a:prstGeom prst="rect">
              <a:avLst/>
            </a:prstGeom>
            <a:noFill/>
          </p:spPr>
          <p:txBody>
            <a:bodyPr wrap="none" rtlCol="0">
              <a:spAutoFit/>
            </a:bodyPr>
            <a:lstStyle/>
            <a:p>
              <a:r>
                <a:rPr lang="en-US" sz="900" dirty="0" err="1"/>
                <a:t>AvgPool</a:t>
              </a:r>
              <a:r>
                <a:rPr lang="en-US" sz="900" dirty="0"/>
                <a:t> 8</a:t>
              </a:r>
            </a:p>
          </p:txBody>
        </p:sp>
        <p:sp>
          <p:nvSpPr>
            <p:cNvPr id="37" name="TextBox 36">
              <a:extLst>
                <a:ext uri="{FF2B5EF4-FFF2-40B4-BE49-F238E27FC236}">
                  <a16:creationId xmlns:a16="http://schemas.microsoft.com/office/drawing/2014/main" id="{A6358C53-8A8A-223F-D03E-955F228EC402}"/>
                </a:ext>
              </a:extLst>
            </p:cNvPr>
            <p:cNvSpPr txBox="1"/>
            <p:nvPr/>
          </p:nvSpPr>
          <p:spPr>
            <a:xfrm>
              <a:off x="3589584" y="3578335"/>
              <a:ext cx="622286" cy="230832"/>
            </a:xfrm>
            <a:prstGeom prst="rect">
              <a:avLst/>
            </a:prstGeom>
            <a:noFill/>
          </p:spPr>
          <p:txBody>
            <a:bodyPr wrap="none" rtlCol="0">
              <a:spAutoFit/>
            </a:bodyPr>
            <a:lstStyle/>
            <a:p>
              <a:r>
                <a:rPr lang="en-US" sz="900" dirty="0"/>
                <a:t>2dConv 8</a:t>
              </a:r>
            </a:p>
          </p:txBody>
        </p:sp>
        <p:sp>
          <p:nvSpPr>
            <p:cNvPr id="38" name="TextBox 37">
              <a:extLst>
                <a:ext uri="{FF2B5EF4-FFF2-40B4-BE49-F238E27FC236}">
                  <a16:creationId xmlns:a16="http://schemas.microsoft.com/office/drawing/2014/main" id="{B2002368-D379-ECC9-7C70-EB30476D4BCA}"/>
                </a:ext>
              </a:extLst>
            </p:cNvPr>
            <p:cNvSpPr txBox="1"/>
            <p:nvPr/>
          </p:nvSpPr>
          <p:spPr>
            <a:xfrm>
              <a:off x="4444791" y="3231034"/>
              <a:ext cx="679994" cy="230832"/>
            </a:xfrm>
            <a:prstGeom prst="rect">
              <a:avLst/>
            </a:prstGeom>
            <a:noFill/>
          </p:spPr>
          <p:txBody>
            <a:bodyPr wrap="none" rtlCol="0">
              <a:spAutoFit/>
            </a:bodyPr>
            <a:lstStyle/>
            <a:p>
              <a:r>
                <a:rPr lang="en-US" sz="900" dirty="0"/>
                <a:t>2dConv 16</a:t>
              </a:r>
            </a:p>
          </p:txBody>
        </p:sp>
        <p:sp>
          <p:nvSpPr>
            <p:cNvPr id="39" name="TextBox 38">
              <a:extLst>
                <a:ext uri="{FF2B5EF4-FFF2-40B4-BE49-F238E27FC236}">
                  <a16:creationId xmlns:a16="http://schemas.microsoft.com/office/drawing/2014/main" id="{E5B6D2E8-332D-E2C1-2EA7-F53D6E5CF20F}"/>
                </a:ext>
              </a:extLst>
            </p:cNvPr>
            <p:cNvSpPr txBox="1"/>
            <p:nvPr/>
          </p:nvSpPr>
          <p:spPr>
            <a:xfrm>
              <a:off x="5682357" y="3009482"/>
              <a:ext cx="679994" cy="230832"/>
            </a:xfrm>
            <a:prstGeom prst="rect">
              <a:avLst/>
            </a:prstGeom>
            <a:noFill/>
          </p:spPr>
          <p:txBody>
            <a:bodyPr wrap="none" rtlCol="0">
              <a:spAutoFit/>
            </a:bodyPr>
            <a:lstStyle/>
            <a:p>
              <a:r>
                <a:rPr lang="en-US" sz="900" dirty="0"/>
                <a:t>2dConv 16</a:t>
              </a:r>
            </a:p>
          </p:txBody>
        </p:sp>
        <p:sp>
          <p:nvSpPr>
            <p:cNvPr id="40" name="TextBox 39">
              <a:extLst>
                <a:ext uri="{FF2B5EF4-FFF2-40B4-BE49-F238E27FC236}">
                  <a16:creationId xmlns:a16="http://schemas.microsoft.com/office/drawing/2014/main" id="{5C757D3B-686E-C244-5EFC-F89DF49008E1}"/>
                </a:ext>
              </a:extLst>
            </p:cNvPr>
            <p:cNvSpPr txBox="1"/>
            <p:nvPr/>
          </p:nvSpPr>
          <p:spPr>
            <a:xfrm>
              <a:off x="6898374" y="2857396"/>
              <a:ext cx="622286" cy="230832"/>
            </a:xfrm>
            <a:prstGeom prst="rect">
              <a:avLst/>
            </a:prstGeom>
            <a:noFill/>
          </p:spPr>
          <p:txBody>
            <a:bodyPr wrap="none" rtlCol="0">
              <a:spAutoFit/>
            </a:bodyPr>
            <a:lstStyle/>
            <a:p>
              <a:r>
                <a:rPr lang="en-US" sz="900" dirty="0"/>
                <a:t>2dConv 8</a:t>
              </a:r>
            </a:p>
          </p:txBody>
        </p:sp>
        <p:sp>
          <p:nvSpPr>
            <p:cNvPr id="41" name="TextBox 40">
              <a:extLst>
                <a:ext uri="{FF2B5EF4-FFF2-40B4-BE49-F238E27FC236}">
                  <a16:creationId xmlns:a16="http://schemas.microsoft.com/office/drawing/2014/main" id="{57ABC9CB-540D-DFCE-763A-D1C04FBF50C5}"/>
                </a:ext>
              </a:extLst>
            </p:cNvPr>
            <p:cNvSpPr txBox="1"/>
            <p:nvPr/>
          </p:nvSpPr>
          <p:spPr>
            <a:xfrm>
              <a:off x="5078532" y="1639546"/>
              <a:ext cx="708848" cy="230832"/>
            </a:xfrm>
            <a:prstGeom prst="rect">
              <a:avLst/>
            </a:prstGeom>
            <a:noFill/>
          </p:spPr>
          <p:txBody>
            <a:bodyPr wrap="none" rtlCol="0">
              <a:spAutoFit/>
            </a:bodyPr>
            <a:lstStyle/>
            <a:p>
              <a:r>
                <a:rPr lang="en-US" sz="900" dirty="0" err="1"/>
                <a:t>AvgPool</a:t>
              </a:r>
              <a:r>
                <a:rPr lang="en-US" sz="900" dirty="0"/>
                <a:t> 16</a:t>
              </a:r>
            </a:p>
          </p:txBody>
        </p:sp>
        <p:sp>
          <p:nvSpPr>
            <p:cNvPr id="42" name="TextBox 41">
              <a:extLst>
                <a:ext uri="{FF2B5EF4-FFF2-40B4-BE49-F238E27FC236}">
                  <a16:creationId xmlns:a16="http://schemas.microsoft.com/office/drawing/2014/main" id="{07685080-7650-DB8A-713E-93AE2B720639}"/>
                </a:ext>
              </a:extLst>
            </p:cNvPr>
            <p:cNvSpPr txBox="1"/>
            <p:nvPr/>
          </p:nvSpPr>
          <p:spPr>
            <a:xfrm>
              <a:off x="6318290" y="1805212"/>
              <a:ext cx="708848" cy="230832"/>
            </a:xfrm>
            <a:prstGeom prst="rect">
              <a:avLst/>
            </a:prstGeom>
            <a:noFill/>
          </p:spPr>
          <p:txBody>
            <a:bodyPr wrap="none" rtlCol="0">
              <a:spAutoFit/>
            </a:bodyPr>
            <a:lstStyle/>
            <a:p>
              <a:r>
                <a:rPr lang="en-US" sz="900" dirty="0" err="1"/>
                <a:t>AvgPool</a:t>
              </a:r>
              <a:r>
                <a:rPr lang="en-US" sz="900" dirty="0"/>
                <a:t> 16</a:t>
              </a:r>
            </a:p>
          </p:txBody>
        </p:sp>
        <p:sp>
          <p:nvSpPr>
            <p:cNvPr id="43" name="TextBox 42">
              <a:extLst>
                <a:ext uri="{FF2B5EF4-FFF2-40B4-BE49-F238E27FC236}">
                  <a16:creationId xmlns:a16="http://schemas.microsoft.com/office/drawing/2014/main" id="{21996DC8-C3DB-6775-48D1-51D94CFBA20D}"/>
                </a:ext>
              </a:extLst>
            </p:cNvPr>
            <p:cNvSpPr txBox="1"/>
            <p:nvPr/>
          </p:nvSpPr>
          <p:spPr>
            <a:xfrm>
              <a:off x="7189141" y="1898446"/>
              <a:ext cx="651140" cy="230832"/>
            </a:xfrm>
            <a:prstGeom prst="rect">
              <a:avLst/>
            </a:prstGeom>
            <a:noFill/>
          </p:spPr>
          <p:txBody>
            <a:bodyPr wrap="none" rtlCol="0">
              <a:spAutoFit/>
            </a:bodyPr>
            <a:lstStyle/>
            <a:p>
              <a:r>
                <a:rPr lang="en-US" sz="900" dirty="0" err="1"/>
                <a:t>AvgPool</a:t>
              </a:r>
              <a:r>
                <a:rPr lang="en-US" sz="900" dirty="0"/>
                <a:t> 8</a:t>
              </a:r>
            </a:p>
          </p:txBody>
        </p:sp>
        <p:sp>
          <p:nvSpPr>
            <p:cNvPr id="44" name="TextBox 43">
              <a:extLst>
                <a:ext uri="{FF2B5EF4-FFF2-40B4-BE49-F238E27FC236}">
                  <a16:creationId xmlns:a16="http://schemas.microsoft.com/office/drawing/2014/main" id="{4233DF4D-B84B-DDAE-D4A8-B9E79CA0F171}"/>
                </a:ext>
              </a:extLst>
            </p:cNvPr>
            <p:cNvSpPr txBox="1"/>
            <p:nvPr/>
          </p:nvSpPr>
          <p:spPr>
            <a:xfrm>
              <a:off x="7854811" y="2756690"/>
              <a:ext cx="476412" cy="230832"/>
            </a:xfrm>
            <a:prstGeom prst="rect">
              <a:avLst/>
            </a:prstGeom>
            <a:noFill/>
          </p:spPr>
          <p:txBody>
            <a:bodyPr wrap="none" rtlCol="0">
              <a:spAutoFit/>
            </a:bodyPr>
            <a:lstStyle/>
            <a:p>
              <a:r>
                <a:rPr lang="en-US" sz="900" dirty="0"/>
                <a:t>Dense</a:t>
              </a:r>
            </a:p>
          </p:txBody>
        </p:sp>
        <p:grpSp>
          <p:nvGrpSpPr>
            <p:cNvPr id="48" name="Group 47">
              <a:extLst>
                <a:ext uri="{FF2B5EF4-FFF2-40B4-BE49-F238E27FC236}">
                  <a16:creationId xmlns:a16="http://schemas.microsoft.com/office/drawing/2014/main" id="{D138E469-EDC5-C982-6849-71C412F59D7C}"/>
                </a:ext>
              </a:extLst>
            </p:cNvPr>
            <p:cNvGrpSpPr/>
            <p:nvPr/>
          </p:nvGrpSpPr>
          <p:grpSpPr>
            <a:xfrm>
              <a:off x="5291313" y="3036686"/>
              <a:ext cx="577402" cy="407256"/>
              <a:chOff x="5291313" y="3074837"/>
              <a:chExt cx="577402" cy="407256"/>
            </a:xfrm>
          </p:grpSpPr>
          <p:cxnSp>
            <p:nvCxnSpPr>
              <p:cNvPr id="46" name="Straight Arrow Connector 45">
                <a:extLst>
                  <a:ext uri="{FF2B5EF4-FFF2-40B4-BE49-F238E27FC236}">
                    <a16:creationId xmlns:a16="http://schemas.microsoft.com/office/drawing/2014/main" id="{4097332A-0567-3DC2-70A1-045C1BC4C584}"/>
                  </a:ext>
                </a:extLst>
              </p:cNvPr>
              <p:cNvCxnSpPr>
                <a:cxnSpLocks/>
              </p:cNvCxnSpPr>
              <p:nvPr/>
            </p:nvCxnSpPr>
            <p:spPr>
              <a:xfrm flipV="1">
                <a:off x="5580014" y="3074837"/>
                <a:ext cx="119757" cy="221552"/>
              </a:xfrm>
              <a:prstGeom prst="straightConnector1">
                <a:avLst/>
              </a:prstGeom>
              <a:ln>
                <a:tailEnd type="triangle" w="sm" len="sm"/>
              </a:ln>
            </p:spPr>
            <p:style>
              <a:lnRef idx="1">
                <a:schemeClr val="accent6"/>
              </a:lnRef>
              <a:fillRef idx="0">
                <a:schemeClr val="accent6"/>
              </a:fillRef>
              <a:effectRef idx="0">
                <a:schemeClr val="accent6"/>
              </a:effectRef>
              <a:fontRef idx="minor">
                <a:schemeClr val="tx1"/>
              </a:fontRef>
            </p:style>
          </p:cxnSp>
          <p:sp>
            <p:nvSpPr>
              <p:cNvPr id="47" name="TextBox 46">
                <a:extLst>
                  <a:ext uri="{FF2B5EF4-FFF2-40B4-BE49-F238E27FC236}">
                    <a16:creationId xmlns:a16="http://schemas.microsoft.com/office/drawing/2014/main" id="{B7DDE04F-E1C5-C3C6-DC05-40B1404DC79B}"/>
                  </a:ext>
                </a:extLst>
              </p:cNvPr>
              <p:cNvSpPr txBox="1"/>
              <p:nvPr/>
            </p:nvSpPr>
            <p:spPr>
              <a:xfrm>
                <a:off x="5291313" y="3251261"/>
                <a:ext cx="577402" cy="230832"/>
              </a:xfrm>
              <a:prstGeom prst="rect">
                <a:avLst/>
              </a:prstGeom>
              <a:noFill/>
            </p:spPr>
            <p:txBody>
              <a:bodyPr wrap="none" rtlCol="0">
                <a:spAutoFit/>
              </a:bodyPr>
              <a:lstStyle/>
              <a:p>
                <a:r>
                  <a:rPr lang="en-US" sz="900" dirty="0"/>
                  <a:t>Dropout</a:t>
                </a:r>
              </a:p>
            </p:txBody>
          </p:sp>
        </p:grpSp>
        <p:grpSp>
          <p:nvGrpSpPr>
            <p:cNvPr id="49" name="Group 48">
              <a:extLst>
                <a:ext uri="{FF2B5EF4-FFF2-40B4-BE49-F238E27FC236}">
                  <a16:creationId xmlns:a16="http://schemas.microsoft.com/office/drawing/2014/main" id="{63DE971F-DDE0-3D60-9D34-05684CB6E6DA}"/>
                </a:ext>
              </a:extLst>
            </p:cNvPr>
            <p:cNvGrpSpPr/>
            <p:nvPr/>
          </p:nvGrpSpPr>
          <p:grpSpPr>
            <a:xfrm>
              <a:off x="6532740" y="2878045"/>
              <a:ext cx="577402" cy="407256"/>
              <a:chOff x="5291313" y="3074837"/>
              <a:chExt cx="577402" cy="407256"/>
            </a:xfrm>
          </p:grpSpPr>
          <p:cxnSp>
            <p:nvCxnSpPr>
              <p:cNvPr id="50" name="Straight Arrow Connector 49">
                <a:extLst>
                  <a:ext uri="{FF2B5EF4-FFF2-40B4-BE49-F238E27FC236}">
                    <a16:creationId xmlns:a16="http://schemas.microsoft.com/office/drawing/2014/main" id="{9B53BED1-EA06-9616-9F1F-F0FB997BC26E}"/>
                  </a:ext>
                </a:extLst>
              </p:cNvPr>
              <p:cNvCxnSpPr>
                <a:cxnSpLocks/>
              </p:cNvCxnSpPr>
              <p:nvPr/>
            </p:nvCxnSpPr>
            <p:spPr>
              <a:xfrm flipV="1">
                <a:off x="5580014" y="3074837"/>
                <a:ext cx="119757" cy="221552"/>
              </a:xfrm>
              <a:prstGeom prst="straightConnector1">
                <a:avLst/>
              </a:prstGeom>
              <a:ln>
                <a:tailEnd type="triangle" w="sm" len="sm"/>
              </a:ln>
            </p:spPr>
            <p:style>
              <a:lnRef idx="1">
                <a:schemeClr val="accent6"/>
              </a:lnRef>
              <a:fillRef idx="0">
                <a:schemeClr val="accent6"/>
              </a:fillRef>
              <a:effectRef idx="0">
                <a:schemeClr val="accent6"/>
              </a:effectRef>
              <a:fontRef idx="minor">
                <a:schemeClr val="tx1"/>
              </a:fontRef>
            </p:style>
          </p:cxnSp>
          <p:sp>
            <p:nvSpPr>
              <p:cNvPr id="51" name="TextBox 50">
                <a:extLst>
                  <a:ext uri="{FF2B5EF4-FFF2-40B4-BE49-F238E27FC236}">
                    <a16:creationId xmlns:a16="http://schemas.microsoft.com/office/drawing/2014/main" id="{B3574973-6468-1DBA-F8A1-B25444A1B424}"/>
                  </a:ext>
                </a:extLst>
              </p:cNvPr>
              <p:cNvSpPr txBox="1"/>
              <p:nvPr/>
            </p:nvSpPr>
            <p:spPr>
              <a:xfrm>
                <a:off x="5291313" y="3251261"/>
                <a:ext cx="577402" cy="230832"/>
              </a:xfrm>
              <a:prstGeom prst="rect">
                <a:avLst/>
              </a:prstGeom>
              <a:noFill/>
            </p:spPr>
            <p:txBody>
              <a:bodyPr wrap="none" rtlCol="0">
                <a:spAutoFit/>
              </a:bodyPr>
              <a:lstStyle/>
              <a:p>
                <a:r>
                  <a:rPr lang="en-US" sz="900" dirty="0"/>
                  <a:t>Dropout</a:t>
                </a:r>
              </a:p>
            </p:txBody>
          </p:sp>
        </p:grpSp>
        <p:grpSp>
          <p:nvGrpSpPr>
            <p:cNvPr id="52" name="Group 51">
              <a:extLst>
                <a:ext uri="{FF2B5EF4-FFF2-40B4-BE49-F238E27FC236}">
                  <a16:creationId xmlns:a16="http://schemas.microsoft.com/office/drawing/2014/main" id="{CC57A7A9-F14D-70DF-11BA-C7B16308E273}"/>
                </a:ext>
              </a:extLst>
            </p:cNvPr>
            <p:cNvGrpSpPr/>
            <p:nvPr/>
          </p:nvGrpSpPr>
          <p:grpSpPr>
            <a:xfrm>
              <a:off x="7282787" y="2797363"/>
              <a:ext cx="577402" cy="407256"/>
              <a:chOff x="5291313" y="3074837"/>
              <a:chExt cx="577402" cy="407256"/>
            </a:xfrm>
          </p:grpSpPr>
          <p:cxnSp>
            <p:nvCxnSpPr>
              <p:cNvPr id="53" name="Straight Arrow Connector 52">
                <a:extLst>
                  <a:ext uri="{FF2B5EF4-FFF2-40B4-BE49-F238E27FC236}">
                    <a16:creationId xmlns:a16="http://schemas.microsoft.com/office/drawing/2014/main" id="{BB693A9F-1589-F981-F049-71EF69E248B8}"/>
                  </a:ext>
                </a:extLst>
              </p:cNvPr>
              <p:cNvCxnSpPr>
                <a:cxnSpLocks/>
              </p:cNvCxnSpPr>
              <p:nvPr/>
            </p:nvCxnSpPr>
            <p:spPr>
              <a:xfrm flipV="1">
                <a:off x="5580014" y="3074837"/>
                <a:ext cx="119757" cy="221552"/>
              </a:xfrm>
              <a:prstGeom prst="straightConnector1">
                <a:avLst/>
              </a:prstGeom>
              <a:ln>
                <a:tailEnd type="triangle" w="sm" len="sm"/>
              </a:ln>
            </p:spPr>
            <p:style>
              <a:lnRef idx="1">
                <a:schemeClr val="accent6"/>
              </a:lnRef>
              <a:fillRef idx="0">
                <a:schemeClr val="accent6"/>
              </a:fillRef>
              <a:effectRef idx="0">
                <a:schemeClr val="accent6"/>
              </a:effectRef>
              <a:fontRef idx="minor">
                <a:schemeClr val="tx1"/>
              </a:fontRef>
            </p:style>
          </p:cxnSp>
          <p:sp>
            <p:nvSpPr>
              <p:cNvPr id="54" name="TextBox 53">
                <a:extLst>
                  <a:ext uri="{FF2B5EF4-FFF2-40B4-BE49-F238E27FC236}">
                    <a16:creationId xmlns:a16="http://schemas.microsoft.com/office/drawing/2014/main" id="{36144D4D-4D2E-F29B-55A7-86B641699D70}"/>
                  </a:ext>
                </a:extLst>
              </p:cNvPr>
              <p:cNvSpPr txBox="1"/>
              <p:nvPr/>
            </p:nvSpPr>
            <p:spPr>
              <a:xfrm>
                <a:off x="5291313" y="3251261"/>
                <a:ext cx="577402" cy="230832"/>
              </a:xfrm>
              <a:prstGeom prst="rect">
                <a:avLst/>
              </a:prstGeom>
              <a:noFill/>
            </p:spPr>
            <p:txBody>
              <a:bodyPr wrap="none" rtlCol="0">
                <a:spAutoFit/>
              </a:bodyPr>
              <a:lstStyle/>
              <a:p>
                <a:r>
                  <a:rPr lang="en-US" sz="900" dirty="0"/>
                  <a:t>Dropout</a:t>
                </a:r>
              </a:p>
            </p:txBody>
          </p:sp>
        </p:grpSp>
        <p:sp>
          <p:nvSpPr>
            <p:cNvPr id="58" name="TextBox 57">
              <a:extLst>
                <a:ext uri="{FF2B5EF4-FFF2-40B4-BE49-F238E27FC236}">
                  <a16:creationId xmlns:a16="http://schemas.microsoft.com/office/drawing/2014/main" id="{05066DBB-E82F-7DA0-1B27-340032D0D8E3}"/>
                </a:ext>
              </a:extLst>
            </p:cNvPr>
            <p:cNvSpPr txBox="1"/>
            <p:nvPr/>
          </p:nvSpPr>
          <p:spPr>
            <a:xfrm>
              <a:off x="8183092" y="2043530"/>
              <a:ext cx="521297" cy="230832"/>
            </a:xfrm>
            <a:prstGeom prst="rect">
              <a:avLst/>
            </a:prstGeom>
            <a:noFill/>
          </p:spPr>
          <p:txBody>
            <a:bodyPr wrap="none" rtlCol="0">
              <a:spAutoFit/>
            </a:bodyPr>
            <a:lstStyle/>
            <a:p>
              <a:r>
                <a:rPr lang="en-US" sz="900" dirty="0"/>
                <a:t>Output</a:t>
              </a:r>
            </a:p>
          </p:txBody>
        </p:sp>
        <p:sp>
          <p:nvSpPr>
            <p:cNvPr id="61" name="TextBox 60">
              <a:extLst>
                <a:ext uri="{FF2B5EF4-FFF2-40B4-BE49-F238E27FC236}">
                  <a16:creationId xmlns:a16="http://schemas.microsoft.com/office/drawing/2014/main" id="{4AD877E8-ED9C-8A04-D810-844E4584B357}"/>
                </a:ext>
              </a:extLst>
            </p:cNvPr>
            <p:cNvSpPr txBox="1"/>
            <p:nvPr/>
          </p:nvSpPr>
          <p:spPr>
            <a:xfrm>
              <a:off x="7772900" y="1701438"/>
              <a:ext cx="521297" cy="230832"/>
            </a:xfrm>
            <a:prstGeom prst="rect">
              <a:avLst/>
            </a:prstGeom>
            <a:noFill/>
          </p:spPr>
          <p:txBody>
            <a:bodyPr wrap="square" rtlCol="0">
              <a:spAutoFit/>
            </a:bodyPr>
            <a:lstStyle/>
            <a:p>
              <a:r>
                <a:rPr lang="en-US" sz="900" dirty="0"/>
                <a:t>Flatten</a:t>
              </a:r>
            </a:p>
          </p:txBody>
        </p:sp>
        <p:cxnSp>
          <p:nvCxnSpPr>
            <p:cNvPr id="74" name="Straight Arrow Connector 73">
              <a:extLst>
                <a:ext uri="{FF2B5EF4-FFF2-40B4-BE49-F238E27FC236}">
                  <a16:creationId xmlns:a16="http://schemas.microsoft.com/office/drawing/2014/main" id="{320FEDCE-F277-8F1E-C033-79C91D3179DC}"/>
                </a:ext>
              </a:extLst>
            </p:cNvPr>
            <p:cNvCxnSpPr>
              <a:cxnSpLocks/>
            </p:cNvCxnSpPr>
            <p:nvPr/>
          </p:nvCxnSpPr>
          <p:spPr>
            <a:xfrm flipH="1">
              <a:off x="7809921" y="1898647"/>
              <a:ext cx="182996" cy="233908"/>
            </a:xfrm>
            <a:prstGeom prst="straightConnector1">
              <a:avLst/>
            </a:prstGeom>
            <a:ln>
              <a:tailEnd type="triangle" w="sm" len="sm"/>
            </a:ln>
          </p:spPr>
          <p:style>
            <a:lnRef idx="1">
              <a:schemeClr val="accent6"/>
            </a:lnRef>
            <a:fillRef idx="0">
              <a:schemeClr val="accent6"/>
            </a:fillRef>
            <a:effectRef idx="0">
              <a:schemeClr val="accent6"/>
            </a:effectRef>
            <a:fontRef idx="minor">
              <a:schemeClr val="tx1"/>
            </a:fontRef>
          </p:style>
        </p:cxnSp>
      </p:grpSp>
      <p:sp>
        <p:nvSpPr>
          <p:cNvPr id="79" name="Rectangle 78">
            <a:extLst>
              <a:ext uri="{FF2B5EF4-FFF2-40B4-BE49-F238E27FC236}">
                <a16:creationId xmlns:a16="http://schemas.microsoft.com/office/drawing/2014/main" id="{9CD8AD01-CD52-F718-A249-639F23643B60}"/>
              </a:ext>
            </a:extLst>
          </p:cNvPr>
          <p:cNvSpPr/>
          <p:nvPr/>
        </p:nvSpPr>
        <p:spPr>
          <a:xfrm>
            <a:off x="477009" y="2054578"/>
            <a:ext cx="1153917" cy="799082"/>
          </a:xfrm>
          <a:prstGeom prst="rect">
            <a:avLst/>
          </a:prstGeom>
          <a:solidFill>
            <a:schemeClr val="accent5">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rgbClr val="0E0E0E"/>
                </a:solidFill>
              </a:rPr>
              <a:t>Reorganize raw data &amp; generate input frames</a:t>
            </a:r>
          </a:p>
        </p:txBody>
      </p:sp>
      <p:sp>
        <p:nvSpPr>
          <p:cNvPr id="80" name="Rectangle 79">
            <a:extLst>
              <a:ext uri="{FF2B5EF4-FFF2-40B4-BE49-F238E27FC236}">
                <a16:creationId xmlns:a16="http://schemas.microsoft.com/office/drawing/2014/main" id="{D5D4AF9B-7BC4-5A92-11ED-AC86CB488AFF}"/>
              </a:ext>
            </a:extLst>
          </p:cNvPr>
          <p:cNvSpPr/>
          <p:nvPr/>
        </p:nvSpPr>
        <p:spPr>
          <a:xfrm>
            <a:off x="1973737" y="2058314"/>
            <a:ext cx="1153917" cy="799082"/>
          </a:xfrm>
          <a:prstGeom prst="rect">
            <a:avLst/>
          </a:prstGeom>
          <a:solidFill>
            <a:schemeClr val="accent5">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rgbClr val="0E0E0E"/>
                </a:solidFill>
              </a:rPr>
              <a:t>Subtract pedestal</a:t>
            </a:r>
          </a:p>
        </p:txBody>
      </p:sp>
      <p:sp>
        <p:nvSpPr>
          <p:cNvPr id="81" name="TextBox 80">
            <a:extLst>
              <a:ext uri="{FF2B5EF4-FFF2-40B4-BE49-F238E27FC236}">
                <a16:creationId xmlns:a16="http://schemas.microsoft.com/office/drawing/2014/main" id="{67DBC223-5A09-CD5D-96B1-1E921817E438}"/>
              </a:ext>
            </a:extLst>
          </p:cNvPr>
          <p:cNvSpPr txBox="1"/>
          <p:nvPr/>
        </p:nvSpPr>
        <p:spPr>
          <a:xfrm>
            <a:off x="5278954" y="1051550"/>
            <a:ext cx="1404552" cy="276999"/>
          </a:xfrm>
          <a:prstGeom prst="rect">
            <a:avLst/>
          </a:prstGeom>
          <a:noFill/>
        </p:spPr>
        <p:txBody>
          <a:bodyPr wrap="none" rtlCol="0">
            <a:spAutoFit/>
          </a:bodyPr>
          <a:lstStyle/>
          <a:p>
            <a:r>
              <a:rPr lang="en-US" sz="1200" dirty="0">
                <a:solidFill>
                  <a:srgbClr val="0E0E0E"/>
                </a:solidFill>
                <a:latin typeface="Arial" panose="020B0604020202020204" pitchFamily="34" charset="0"/>
                <a:cs typeface="Arial" panose="020B0604020202020204" pitchFamily="34" charset="0"/>
              </a:rPr>
              <a:t>Perform inference</a:t>
            </a:r>
          </a:p>
        </p:txBody>
      </p:sp>
      <p:cxnSp>
        <p:nvCxnSpPr>
          <p:cNvPr id="83" name="Straight Arrow Connector 82">
            <a:extLst>
              <a:ext uri="{FF2B5EF4-FFF2-40B4-BE49-F238E27FC236}">
                <a16:creationId xmlns:a16="http://schemas.microsoft.com/office/drawing/2014/main" id="{5D7EE0E0-3EEC-223B-F860-D7ADD7C48849}"/>
              </a:ext>
            </a:extLst>
          </p:cNvPr>
          <p:cNvCxnSpPr>
            <a:endCxn id="79" idx="1"/>
          </p:cNvCxnSpPr>
          <p:nvPr/>
        </p:nvCxnSpPr>
        <p:spPr>
          <a:xfrm>
            <a:off x="153939" y="2450922"/>
            <a:ext cx="323070" cy="3197"/>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85" name="Straight Arrow Connector 84">
            <a:extLst>
              <a:ext uri="{FF2B5EF4-FFF2-40B4-BE49-F238E27FC236}">
                <a16:creationId xmlns:a16="http://schemas.microsoft.com/office/drawing/2014/main" id="{18358D78-94F2-AA14-995A-DA5C4CC5BE3F}"/>
              </a:ext>
            </a:extLst>
          </p:cNvPr>
          <p:cNvCxnSpPr>
            <a:stCxn id="79" idx="3"/>
            <a:endCxn id="80" idx="1"/>
          </p:cNvCxnSpPr>
          <p:nvPr/>
        </p:nvCxnSpPr>
        <p:spPr>
          <a:xfrm>
            <a:off x="1630926" y="2454119"/>
            <a:ext cx="342811" cy="3736"/>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89" name="Straight Arrow Connector 88">
            <a:extLst>
              <a:ext uri="{FF2B5EF4-FFF2-40B4-BE49-F238E27FC236}">
                <a16:creationId xmlns:a16="http://schemas.microsoft.com/office/drawing/2014/main" id="{07334034-CE1E-52B4-FC66-BE9E890FBC82}"/>
              </a:ext>
            </a:extLst>
          </p:cNvPr>
          <p:cNvCxnSpPr>
            <a:cxnSpLocks/>
            <a:stCxn id="80" idx="3"/>
            <a:endCxn id="78" idx="1"/>
          </p:cNvCxnSpPr>
          <p:nvPr/>
        </p:nvCxnSpPr>
        <p:spPr>
          <a:xfrm>
            <a:off x="3127654" y="2457855"/>
            <a:ext cx="301346" cy="0"/>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graphicFrame>
        <p:nvGraphicFramePr>
          <p:cNvPr id="98" name="Table 98">
            <a:extLst>
              <a:ext uri="{FF2B5EF4-FFF2-40B4-BE49-F238E27FC236}">
                <a16:creationId xmlns:a16="http://schemas.microsoft.com/office/drawing/2014/main" id="{4A5CF0EB-5967-C3BB-CD0C-A2AF62ABF75E}"/>
              </a:ext>
            </a:extLst>
          </p:cNvPr>
          <p:cNvGraphicFramePr>
            <a:graphicFrameLocks noGrp="1"/>
          </p:cNvGraphicFramePr>
          <p:nvPr>
            <p:extLst>
              <p:ext uri="{D42A27DB-BD31-4B8C-83A1-F6EECF244321}">
                <p14:modId xmlns:p14="http://schemas.microsoft.com/office/powerpoint/2010/main" val="3764604133"/>
              </p:ext>
            </p:extLst>
          </p:nvPr>
        </p:nvGraphicFramePr>
        <p:xfrm>
          <a:off x="256158" y="3836670"/>
          <a:ext cx="1676198" cy="640080"/>
        </p:xfrm>
        <a:graphic>
          <a:graphicData uri="http://schemas.openxmlformats.org/drawingml/2006/table">
            <a:tbl>
              <a:tblPr firstRow="1" bandRow="1">
                <a:tableStyleId>{5C22544A-7EE6-4342-B048-85BDC9FD1C3A}</a:tableStyleId>
              </a:tblPr>
              <a:tblGrid>
                <a:gridCol w="609397">
                  <a:extLst>
                    <a:ext uri="{9D8B030D-6E8A-4147-A177-3AD203B41FA5}">
                      <a16:colId xmlns:a16="http://schemas.microsoft.com/office/drawing/2014/main" val="2743712576"/>
                    </a:ext>
                  </a:extLst>
                </a:gridCol>
                <a:gridCol w="1066801">
                  <a:extLst>
                    <a:ext uri="{9D8B030D-6E8A-4147-A177-3AD203B41FA5}">
                      <a16:colId xmlns:a16="http://schemas.microsoft.com/office/drawing/2014/main" val="3790289529"/>
                    </a:ext>
                  </a:extLst>
                </a:gridCol>
              </a:tblGrid>
              <a:tr h="173640">
                <a:tc>
                  <a:txBody>
                    <a:bodyPr/>
                    <a:lstStyle/>
                    <a:p>
                      <a:r>
                        <a:rPr lang="en-US" sz="800" dirty="0"/>
                        <a:t>Plane</a:t>
                      </a:r>
                    </a:p>
                  </a:txBody>
                  <a:tcPr/>
                </a:tc>
                <a:tc>
                  <a:txBody>
                    <a:bodyPr/>
                    <a:lstStyle/>
                    <a:p>
                      <a:r>
                        <a:rPr lang="en-US" sz="800" dirty="0"/>
                        <a:t>Input frame size</a:t>
                      </a:r>
                    </a:p>
                  </a:txBody>
                  <a:tcPr/>
                </a:tc>
                <a:extLst>
                  <a:ext uri="{0D108BD9-81ED-4DB2-BD59-A6C34878D82A}">
                    <a16:rowId xmlns:a16="http://schemas.microsoft.com/office/drawing/2014/main" val="3896378413"/>
                  </a:ext>
                </a:extLst>
              </a:tr>
              <a:tr h="173640">
                <a:tc>
                  <a:txBody>
                    <a:bodyPr/>
                    <a:lstStyle/>
                    <a:p>
                      <a:r>
                        <a:rPr lang="en-US" sz="800" dirty="0"/>
                        <a:t>induction</a:t>
                      </a:r>
                    </a:p>
                  </a:txBody>
                  <a:tcPr/>
                </a:tc>
                <a:tc>
                  <a:txBody>
                    <a:bodyPr/>
                    <a:lstStyle/>
                    <a:p>
                      <a:pPr algn="ctr"/>
                      <a:r>
                        <a:rPr lang="en-US" sz="800" dirty="0"/>
                        <a:t>200 x 1,148(9)</a:t>
                      </a:r>
                    </a:p>
                  </a:txBody>
                  <a:tcPr/>
                </a:tc>
                <a:extLst>
                  <a:ext uri="{0D108BD9-81ED-4DB2-BD59-A6C34878D82A}">
                    <a16:rowId xmlns:a16="http://schemas.microsoft.com/office/drawing/2014/main" val="2136591550"/>
                  </a:ext>
                </a:extLst>
              </a:tr>
              <a:tr h="173640">
                <a:tc>
                  <a:txBody>
                    <a:bodyPr/>
                    <a:lstStyle/>
                    <a:p>
                      <a:r>
                        <a:rPr lang="en-US" sz="800" dirty="0"/>
                        <a:t>collection</a:t>
                      </a:r>
                    </a:p>
                  </a:txBody>
                  <a:tcPr/>
                </a:tc>
                <a:tc>
                  <a:txBody>
                    <a:bodyPr/>
                    <a:lstStyle/>
                    <a:p>
                      <a:pPr algn="ctr"/>
                      <a:r>
                        <a:rPr lang="en-US" sz="800" dirty="0"/>
                        <a:t>200 x 480</a:t>
                      </a:r>
                    </a:p>
                  </a:txBody>
                  <a:tcPr/>
                </a:tc>
                <a:extLst>
                  <a:ext uri="{0D108BD9-81ED-4DB2-BD59-A6C34878D82A}">
                    <a16:rowId xmlns:a16="http://schemas.microsoft.com/office/drawing/2014/main" val="2383411897"/>
                  </a:ext>
                </a:extLst>
              </a:tr>
            </a:tbl>
          </a:graphicData>
        </a:graphic>
      </p:graphicFrame>
      <p:cxnSp>
        <p:nvCxnSpPr>
          <p:cNvPr id="104" name="Straight Arrow Connector 103">
            <a:extLst>
              <a:ext uri="{FF2B5EF4-FFF2-40B4-BE49-F238E27FC236}">
                <a16:creationId xmlns:a16="http://schemas.microsoft.com/office/drawing/2014/main" id="{FD799262-F81A-7F5D-1115-E195AA0E0344}"/>
              </a:ext>
            </a:extLst>
          </p:cNvPr>
          <p:cNvCxnSpPr>
            <a:cxnSpLocks/>
            <a:stCxn id="78" idx="3"/>
          </p:cNvCxnSpPr>
          <p:nvPr/>
        </p:nvCxnSpPr>
        <p:spPr>
          <a:xfrm>
            <a:off x="8450016" y="2457855"/>
            <a:ext cx="389184" cy="0"/>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
        <p:nvSpPr>
          <p:cNvPr id="106" name="TextBox 105">
            <a:extLst>
              <a:ext uri="{FF2B5EF4-FFF2-40B4-BE49-F238E27FC236}">
                <a16:creationId xmlns:a16="http://schemas.microsoft.com/office/drawing/2014/main" id="{9A1A05C9-9F71-33BE-93C3-9C417B30836A}"/>
              </a:ext>
            </a:extLst>
          </p:cNvPr>
          <p:cNvSpPr txBox="1"/>
          <p:nvPr/>
        </p:nvSpPr>
        <p:spPr>
          <a:xfrm>
            <a:off x="8382000" y="2145927"/>
            <a:ext cx="569387" cy="646331"/>
          </a:xfrm>
          <a:prstGeom prst="rect">
            <a:avLst/>
          </a:prstGeom>
          <a:noFill/>
        </p:spPr>
        <p:txBody>
          <a:bodyPr wrap="none" rtlCol="0">
            <a:spAutoFit/>
          </a:bodyPr>
          <a:lstStyle/>
          <a:p>
            <a:pPr algn="ctr"/>
            <a:r>
              <a:rPr lang="en-US" sz="1200" dirty="0">
                <a:solidFill>
                  <a:srgbClr val="0E0E0E"/>
                </a:solidFill>
              </a:rPr>
              <a:t>To</a:t>
            </a:r>
          </a:p>
          <a:p>
            <a:pPr algn="ctr"/>
            <a:endParaRPr lang="en-US" sz="1200" dirty="0">
              <a:solidFill>
                <a:srgbClr val="0E0E0E"/>
              </a:solidFill>
            </a:endParaRPr>
          </a:p>
          <a:p>
            <a:pPr algn="ctr"/>
            <a:r>
              <a:rPr lang="en-US" sz="1200" dirty="0">
                <a:solidFill>
                  <a:srgbClr val="0E0E0E"/>
                </a:solidFill>
              </a:rPr>
              <a:t>1dcnn</a:t>
            </a:r>
          </a:p>
        </p:txBody>
      </p:sp>
      <p:sp>
        <p:nvSpPr>
          <p:cNvPr id="108" name="TextBox 107">
            <a:extLst>
              <a:ext uri="{FF2B5EF4-FFF2-40B4-BE49-F238E27FC236}">
                <a16:creationId xmlns:a16="http://schemas.microsoft.com/office/drawing/2014/main" id="{039F571A-3584-63EE-A809-ED6300341698}"/>
              </a:ext>
            </a:extLst>
          </p:cNvPr>
          <p:cNvSpPr txBox="1"/>
          <p:nvPr/>
        </p:nvSpPr>
        <p:spPr>
          <a:xfrm>
            <a:off x="5583481" y="3645632"/>
            <a:ext cx="712054" cy="276999"/>
          </a:xfrm>
          <a:prstGeom prst="rect">
            <a:avLst/>
          </a:prstGeom>
          <a:noFill/>
        </p:spPr>
        <p:txBody>
          <a:bodyPr wrap="none" rtlCol="0">
            <a:spAutoFit/>
          </a:bodyPr>
          <a:lstStyle/>
          <a:p>
            <a:r>
              <a:rPr lang="en-US" sz="1200" dirty="0">
                <a:solidFill>
                  <a:srgbClr val="0E0E0E"/>
                </a:solidFill>
                <a:latin typeface="Arial" panose="020B0604020202020204" pitchFamily="34" charset="0"/>
                <a:cs typeface="Arial" panose="020B0604020202020204" pitchFamily="34" charset="0"/>
              </a:rPr>
              <a:t>2DCNN</a:t>
            </a:r>
          </a:p>
        </p:txBody>
      </p:sp>
      <p:sp>
        <p:nvSpPr>
          <p:cNvPr id="2" name="TextBox 1">
            <a:extLst>
              <a:ext uri="{FF2B5EF4-FFF2-40B4-BE49-F238E27FC236}">
                <a16:creationId xmlns:a16="http://schemas.microsoft.com/office/drawing/2014/main" id="{8106A0A9-9CAD-39AD-4F40-9680FBF8C22A}"/>
              </a:ext>
            </a:extLst>
          </p:cNvPr>
          <p:cNvSpPr txBox="1"/>
          <p:nvPr/>
        </p:nvSpPr>
        <p:spPr>
          <a:xfrm>
            <a:off x="199071" y="3297610"/>
            <a:ext cx="1858329" cy="523220"/>
          </a:xfrm>
          <a:prstGeom prst="rect">
            <a:avLst/>
          </a:prstGeom>
          <a:noFill/>
        </p:spPr>
        <p:txBody>
          <a:bodyPr wrap="none" rtlCol="0">
            <a:spAutoFit/>
          </a:bodyPr>
          <a:lstStyle/>
          <a:p>
            <a:r>
              <a:rPr lang="en-US" sz="1400" dirty="0"/>
              <a:t>Full-size frames sent to</a:t>
            </a:r>
          </a:p>
          <a:p>
            <a:r>
              <a:rPr lang="en-US" sz="1400" dirty="0"/>
              <a:t>2dcnn for inference</a:t>
            </a:r>
          </a:p>
        </p:txBody>
      </p:sp>
      <p:sp>
        <p:nvSpPr>
          <p:cNvPr id="10" name="TextBox 9">
            <a:extLst>
              <a:ext uri="{FF2B5EF4-FFF2-40B4-BE49-F238E27FC236}">
                <a16:creationId xmlns:a16="http://schemas.microsoft.com/office/drawing/2014/main" id="{1B11ECCB-9AD6-3536-2AFA-3D090F9A73F1}"/>
              </a:ext>
            </a:extLst>
          </p:cNvPr>
          <p:cNvSpPr txBox="1"/>
          <p:nvPr/>
        </p:nvSpPr>
        <p:spPr>
          <a:xfrm>
            <a:off x="4177202" y="4029730"/>
            <a:ext cx="2815451" cy="523220"/>
          </a:xfrm>
          <a:prstGeom prst="rect">
            <a:avLst/>
          </a:prstGeom>
          <a:noFill/>
        </p:spPr>
        <p:txBody>
          <a:bodyPr wrap="none" rtlCol="0">
            <a:spAutoFit/>
          </a:bodyPr>
          <a:lstStyle/>
          <a:p>
            <a:r>
              <a:rPr lang="en-US" sz="1400" dirty="0"/>
              <a:t>Inference time/frame ~3.2 </a:t>
            </a:r>
            <a:r>
              <a:rPr lang="en-US" sz="1400" dirty="0" err="1"/>
              <a:t>ms</a:t>
            </a:r>
            <a:endParaRPr lang="en-US" sz="1400" dirty="0"/>
          </a:p>
          <a:p>
            <a:r>
              <a:rPr lang="en-US" sz="1400" dirty="0"/>
              <a:t>Compared with ~0.5 </a:t>
            </a:r>
            <a:r>
              <a:rPr lang="en-US" sz="1400" dirty="0" err="1"/>
              <a:t>ms</a:t>
            </a:r>
            <a:r>
              <a:rPr lang="en-US" sz="1400" dirty="0"/>
              <a:t> for the GPU</a:t>
            </a:r>
          </a:p>
        </p:txBody>
      </p:sp>
    </p:spTree>
    <p:extLst>
      <p:ext uri="{BB962C8B-B14F-4D97-AF65-F5344CB8AC3E}">
        <p14:creationId xmlns:p14="http://schemas.microsoft.com/office/powerpoint/2010/main" val="276614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D1E82667-55A5-7A05-9834-F74F4A72B521}"/>
              </a:ext>
            </a:extLst>
          </p:cNvPr>
          <p:cNvSpPr txBox="1"/>
          <p:nvPr/>
        </p:nvSpPr>
        <p:spPr>
          <a:xfrm>
            <a:off x="5753011" y="3409950"/>
            <a:ext cx="2521524" cy="461665"/>
          </a:xfrm>
          <a:prstGeom prst="rect">
            <a:avLst/>
          </a:prstGeom>
          <a:noFill/>
        </p:spPr>
        <p:txBody>
          <a:bodyPr wrap="none" rtlCol="0">
            <a:spAutoFit/>
          </a:bodyPr>
          <a:lstStyle/>
          <a:p>
            <a:pPr algn="ctr"/>
            <a:r>
              <a:rPr lang="en-US" sz="1200" dirty="0"/>
              <a:t>J. Clair, G. </a:t>
            </a:r>
            <a:r>
              <a:rPr lang="en-US" sz="1200" dirty="0" err="1"/>
              <a:t>Karagiorgi</a:t>
            </a:r>
            <a:r>
              <a:rPr lang="en-US" sz="1200" dirty="0"/>
              <a:t>, G. Ge, A. </a:t>
            </a:r>
            <a:r>
              <a:rPr lang="en-US" sz="1200" dirty="0" err="1"/>
              <a:t>Malige</a:t>
            </a:r>
            <a:endParaRPr lang="en-US" sz="1200" dirty="0"/>
          </a:p>
          <a:p>
            <a:pPr algn="ctr"/>
            <a:r>
              <a:rPr lang="en-US" sz="1200" dirty="0"/>
              <a:t>(DUNE-doc-27333-v1)</a:t>
            </a:r>
          </a:p>
        </p:txBody>
      </p:sp>
      <p:sp>
        <p:nvSpPr>
          <p:cNvPr id="78" name="Rectangle 77">
            <a:extLst>
              <a:ext uri="{FF2B5EF4-FFF2-40B4-BE49-F238E27FC236}">
                <a16:creationId xmlns:a16="http://schemas.microsoft.com/office/drawing/2014/main" id="{0FD8495C-2DDD-4801-B10C-7BDB72F3CF7F}"/>
              </a:ext>
            </a:extLst>
          </p:cNvPr>
          <p:cNvSpPr/>
          <p:nvPr/>
        </p:nvSpPr>
        <p:spPr>
          <a:xfrm>
            <a:off x="5457102" y="1471946"/>
            <a:ext cx="2982494" cy="1971818"/>
          </a:xfrm>
          <a:prstGeom prst="rect">
            <a:avLst/>
          </a:prstGeom>
          <a:solidFill>
            <a:schemeClr val="accent5">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a:extLst>
              <a:ext uri="{FF2B5EF4-FFF2-40B4-BE49-F238E27FC236}">
                <a16:creationId xmlns:a16="http://schemas.microsoft.com/office/drawing/2014/main" id="{8173D6D4-D34C-550B-FA0C-FD63FBA1C101}"/>
              </a:ext>
            </a:extLst>
          </p:cNvPr>
          <p:cNvSpPr>
            <a:spLocks noGrp="1"/>
          </p:cNvSpPr>
          <p:nvPr>
            <p:ph type="title"/>
          </p:nvPr>
        </p:nvSpPr>
        <p:spPr>
          <a:xfrm>
            <a:off x="250576" y="188814"/>
            <a:ext cx="8686800" cy="320908"/>
          </a:xfrm>
        </p:spPr>
        <p:txBody>
          <a:bodyPr/>
          <a:lstStyle/>
          <a:p>
            <a:r>
              <a:rPr lang="en-US" dirty="0"/>
              <a:t>Hardware implementation 2</a:t>
            </a:r>
          </a:p>
        </p:txBody>
      </p:sp>
      <p:sp>
        <p:nvSpPr>
          <p:cNvPr id="4" name="Date Placeholder 3">
            <a:extLst>
              <a:ext uri="{FF2B5EF4-FFF2-40B4-BE49-F238E27FC236}">
                <a16:creationId xmlns:a16="http://schemas.microsoft.com/office/drawing/2014/main" id="{CB22171D-79D7-F0FF-4C11-ECBFA7CE9CB0}"/>
              </a:ext>
            </a:extLst>
          </p:cNvPr>
          <p:cNvSpPr>
            <a:spLocks noGrp="1"/>
          </p:cNvSpPr>
          <p:nvPr>
            <p:ph type="dt" sz="half" idx="2"/>
          </p:nvPr>
        </p:nvSpPr>
        <p:spPr/>
        <p:txBody>
          <a:bodyPr/>
          <a:lstStyle/>
          <a:p>
            <a:pPr>
              <a:defRPr/>
            </a:pPr>
            <a:fld id="{57ADAB69-348E-2C41-AF41-E98D046040A4}" type="datetime1">
              <a:rPr lang="en-US" smtClean="0"/>
              <a:pPr>
                <a:defRPr/>
              </a:pPr>
              <a:t>4/23/2024</a:t>
            </a:fld>
            <a:endParaRPr lang="en-US" dirty="0"/>
          </a:p>
        </p:txBody>
      </p:sp>
      <p:sp>
        <p:nvSpPr>
          <p:cNvPr id="5" name="Footer Placeholder 4">
            <a:extLst>
              <a:ext uri="{FF2B5EF4-FFF2-40B4-BE49-F238E27FC236}">
                <a16:creationId xmlns:a16="http://schemas.microsoft.com/office/drawing/2014/main" id="{0AD524CD-1D1C-3230-6E85-4A730192A137}"/>
              </a:ext>
            </a:extLst>
          </p:cNvPr>
          <p:cNvSpPr>
            <a:spLocks noGrp="1"/>
          </p:cNvSpPr>
          <p:nvPr>
            <p:ph type="ftr" sz="quarter" idx="3"/>
          </p:nvPr>
        </p:nvSpPr>
        <p:spPr/>
        <p:txBody>
          <a:bodyPr/>
          <a:lstStyle/>
          <a:p>
            <a:pPr>
              <a:defRPr/>
            </a:pPr>
            <a:r>
              <a:rPr lang="en-US"/>
              <a:t>Michael Wang | Intermediate level SN pointing trigger for DUNE</a:t>
            </a:r>
            <a:endParaRPr lang="en-US" b="1" dirty="0"/>
          </a:p>
        </p:txBody>
      </p:sp>
      <p:sp>
        <p:nvSpPr>
          <p:cNvPr id="6" name="Slide Number Placeholder 5">
            <a:extLst>
              <a:ext uri="{FF2B5EF4-FFF2-40B4-BE49-F238E27FC236}">
                <a16:creationId xmlns:a16="http://schemas.microsoft.com/office/drawing/2014/main" id="{82DB0717-4969-EE30-949C-F838628B3BCE}"/>
              </a:ext>
            </a:extLst>
          </p:cNvPr>
          <p:cNvSpPr>
            <a:spLocks noGrp="1"/>
          </p:cNvSpPr>
          <p:nvPr>
            <p:ph type="sldNum" sz="quarter" idx="4"/>
          </p:nvPr>
        </p:nvSpPr>
        <p:spPr/>
        <p:txBody>
          <a:bodyPr/>
          <a:lstStyle/>
          <a:p>
            <a:pPr>
              <a:defRPr/>
            </a:pPr>
            <a:fld id="{148C009B-CB69-E04A-B9B3-34B26D69E9CF}" type="slidenum">
              <a:rPr lang="en-US" smtClean="0"/>
              <a:pPr>
                <a:defRPr/>
              </a:pPr>
              <a:t>23</a:t>
            </a:fld>
            <a:endParaRPr lang="en-US" dirty="0"/>
          </a:p>
        </p:txBody>
      </p:sp>
      <p:sp>
        <p:nvSpPr>
          <p:cNvPr id="12" name="Rectangle 11">
            <a:extLst>
              <a:ext uri="{FF2B5EF4-FFF2-40B4-BE49-F238E27FC236}">
                <a16:creationId xmlns:a16="http://schemas.microsoft.com/office/drawing/2014/main" id="{BCA2DB18-9A43-3857-16B5-E01FE9FF1B4D}"/>
              </a:ext>
            </a:extLst>
          </p:cNvPr>
          <p:cNvSpPr/>
          <p:nvPr/>
        </p:nvSpPr>
        <p:spPr>
          <a:xfrm>
            <a:off x="5583884" y="1899814"/>
            <a:ext cx="231719" cy="1104900"/>
          </a:xfrm>
          <a:prstGeom prst="rect">
            <a:avLst/>
          </a:prstGeom>
          <a:solidFill>
            <a:schemeClr val="tx1">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9E5F640-FAEC-73DF-7C1F-206E0F39F84B}"/>
              </a:ext>
            </a:extLst>
          </p:cNvPr>
          <p:cNvSpPr/>
          <p:nvPr/>
        </p:nvSpPr>
        <p:spPr>
          <a:xfrm>
            <a:off x="5959855" y="2037990"/>
            <a:ext cx="240789" cy="819150"/>
          </a:xfrm>
          <a:prstGeom prst="rect">
            <a:avLst/>
          </a:prstGeom>
          <a:solidFill>
            <a:schemeClr val="accent6">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0DD61380-79D0-A389-F899-244435588509}"/>
              </a:ext>
            </a:extLst>
          </p:cNvPr>
          <p:cNvSpPr/>
          <p:nvPr/>
        </p:nvSpPr>
        <p:spPr>
          <a:xfrm>
            <a:off x="6345674" y="2044288"/>
            <a:ext cx="477266" cy="819150"/>
          </a:xfrm>
          <a:prstGeom prst="rect">
            <a:avLst/>
          </a:prstGeom>
          <a:solidFill>
            <a:schemeClr val="tx1">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4B43C767-A253-E9E9-4983-15C9627A2244}"/>
              </a:ext>
            </a:extLst>
          </p:cNvPr>
          <p:cNvSpPr/>
          <p:nvPr/>
        </p:nvSpPr>
        <p:spPr>
          <a:xfrm>
            <a:off x="6966194" y="2147527"/>
            <a:ext cx="481920" cy="600075"/>
          </a:xfrm>
          <a:prstGeom prst="rect">
            <a:avLst/>
          </a:prstGeom>
          <a:solidFill>
            <a:schemeClr val="accent6">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044789C-4BCE-41EC-D655-9968A124AAF1}"/>
              </a:ext>
            </a:extLst>
          </p:cNvPr>
          <p:cNvSpPr/>
          <p:nvPr/>
        </p:nvSpPr>
        <p:spPr>
          <a:xfrm>
            <a:off x="7592619" y="2147527"/>
            <a:ext cx="45719" cy="600075"/>
          </a:xfrm>
          <a:prstGeom prst="rect">
            <a:avLst/>
          </a:prstGeom>
          <a:pattFill prst="ltHorz">
            <a:fgClr>
              <a:schemeClr val="accent6">
                <a:lumMod val="40000"/>
                <a:lumOff val="60000"/>
              </a:schemeClr>
            </a:fgClr>
            <a:bgClr>
              <a:schemeClr val="bg1"/>
            </a:bgClr>
          </a:pattFill>
          <a:ln w="6350">
            <a:solidFill>
              <a:srgbClr val="0E0E0E"/>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9BCA9BFD-287D-2B9D-5A92-93CEAB50B6C4}"/>
              </a:ext>
            </a:extLst>
          </p:cNvPr>
          <p:cNvSpPr/>
          <p:nvPr/>
        </p:nvSpPr>
        <p:spPr>
          <a:xfrm>
            <a:off x="7784436" y="2145791"/>
            <a:ext cx="45719" cy="600075"/>
          </a:xfrm>
          <a:prstGeom prst="rect">
            <a:avLst/>
          </a:prstGeom>
          <a:pattFill prst="dkHorz">
            <a:fgClr>
              <a:srgbClr val="0E0E0E"/>
            </a:fgClr>
            <a:bgClr>
              <a:schemeClr val="accent6">
                <a:lumMod val="40000"/>
                <a:lumOff val="60000"/>
              </a:schemeClr>
            </a:bgClr>
          </a:pattFill>
          <a:ln>
            <a:solidFill>
              <a:srgbClr val="0E0E0E"/>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1865878-9287-42D2-6A8D-6C73C1DC829D}"/>
              </a:ext>
            </a:extLst>
          </p:cNvPr>
          <p:cNvSpPr/>
          <p:nvPr/>
        </p:nvSpPr>
        <p:spPr>
          <a:xfrm>
            <a:off x="7973409" y="2200179"/>
            <a:ext cx="45719" cy="491297"/>
          </a:xfrm>
          <a:prstGeom prst="rect">
            <a:avLst/>
          </a:prstGeom>
          <a:pattFill prst="dkHorz">
            <a:fgClr>
              <a:srgbClr val="0E0E0E"/>
            </a:fgClr>
            <a:bgClr>
              <a:schemeClr val="accent6">
                <a:lumMod val="40000"/>
                <a:lumOff val="60000"/>
              </a:schemeClr>
            </a:bgClr>
          </a:pattFill>
          <a:ln>
            <a:solidFill>
              <a:srgbClr val="0E0E0E"/>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4" name="Group 33">
            <a:extLst>
              <a:ext uri="{FF2B5EF4-FFF2-40B4-BE49-F238E27FC236}">
                <a16:creationId xmlns:a16="http://schemas.microsoft.com/office/drawing/2014/main" id="{ECD911DD-8590-8B07-3451-8DEE50A88A6F}"/>
              </a:ext>
            </a:extLst>
          </p:cNvPr>
          <p:cNvGrpSpPr/>
          <p:nvPr/>
        </p:nvGrpSpPr>
        <p:grpSpPr>
          <a:xfrm>
            <a:off x="8169329" y="2255327"/>
            <a:ext cx="152400" cy="381000"/>
            <a:chOff x="8463284" y="3181995"/>
            <a:chExt cx="152400" cy="381000"/>
          </a:xfrm>
        </p:grpSpPr>
        <p:sp>
          <p:nvSpPr>
            <p:cNvPr id="22" name="Rectangle: Rounded Corners 21">
              <a:extLst>
                <a:ext uri="{FF2B5EF4-FFF2-40B4-BE49-F238E27FC236}">
                  <a16:creationId xmlns:a16="http://schemas.microsoft.com/office/drawing/2014/main" id="{4813B814-CC7A-CC63-94A5-176BF123417B}"/>
                </a:ext>
              </a:extLst>
            </p:cNvPr>
            <p:cNvSpPr/>
            <p:nvPr/>
          </p:nvSpPr>
          <p:spPr>
            <a:xfrm>
              <a:off x="8463284" y="3181995"/>
              <a:ext cx="152400" cy="381000"/>
            </a:xfrm>
            <a:prstGeom prst="roundRect">
              <a:avLst>
                <a:gd name="adj" fmla="val 50000"/>
              </a:avLst>
            </a:prstGeom>
            <a:solidFill>
              <a:schemeClr val="accent6">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C265B0D6-3139-02FD-733B-B2A7BF72B4C9}"/>
                </a:ext>
              </a:extLst>
            </p:cNvPr>
            <p:cNvSpPr/>
            <p:nvPr/>
          </p:nvSpPr>
          <p:spPr>
            <a:xfrm>
              <a:off x="8482334" y="3233253"/>
              <a:ext cx="114300" cy="114300"/>
            </a:xfrm>
            <a:prstGeom prst="ellipse">
              <a:avLst/>
            </a:prstGeom>
            <a:solidFill>
              <a:schemeClr val="accent3">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848CEE14-B97E-FF7D-C310-17CF6E70396D}"/>
                </a:ext>
              </a:extLst>
            </p:cNvPr>
            <p:cNvSpPr/>
            <p:nvPr/>
          </p:nvSpPr>
          <p:spPr>
            <a:xfrm>
              <a:off x="8486960" y="3402704"/>
              <a:ext cx="114300" cy="114300"/>
            </a:xfrm>
            <a:prstGeom prst="ellipse">
              <a:avLst/>
            </a:prstGeom>
            <a:solidFill>
              <a:srgbClr val="FFC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9" name="TextBox 38">
            <a:extLst>
              <a:ext uri="{FF2B5EF4-FFF2-40B4-BE49-F238E27FC236}">
                <a16:creationId xmlns:a16="http://schemas.microsoft.com/office/drawing/2014/main" id="{E5B6D2E8-332D-E2C1-2EA7-F53D6E5CF20F}"/>
              </a:ext>
            </a:extLst>
          </p:cNvPr>
          <p:cNvSpPr txBox="1"/>
          <p:nvPr/>
        </p:nvSpPr>
        <p:spPr>
          <a:xfrm>
            <a:off x="5388600" y="3107365"/>
            <a:ext cx="622286" cy="230832"/>
          </a:xfrm>
          <a:prstGeom prst="rect">
            <a:avLst/>
          </a:prstGeom>
          <a:noFill/>
        </p:spPr>
        <p:txBody>
          <a:bodyPr wrap="none" rtlCol="0">
            <a:spAutoFit/>
          </a:bodyPr>
          <a:lstStyle/>
          <a:p>
            <a:r>
              <a:rPr lang="en-US" sz="900" dirty="0"/>
              <a:t>2dConv 8</a:t>
            </a:r>
          </a:p>
        </p:txBody>
      </p:sp>
      <p:sp>
        <p:nvSpPr>
          <p:cNvPr id="40" name="TextBox 39">
            <a:extLst>
              <a:ext uri="{FF2B5EF4-FFF2-40B4-BE49-F238E27FC236}">
                <a16:creationId xmlns:a16="http://schemas.microsoft.com/office/drawing/2014/main" id="{5C757D3B-686E-C244-5EFC-F89DF49008E1}"/>
              </a:ext>
            </a:extLst>
          </p:cNvPr>
          <p:cNvSpPr txBox="1"/>
          <p:nvPr/>
        </p:nvSpPr>
        <p:spPr>
          <a:xfrm>
            <a:off x="6239781" y="2871850"/>
            <a:ext cx="679994" cy="230832"/>
          </a:xfrm>
          <a:prstGeom prst="rect">
            <a:avLst/>
          </a:prstGeom>
          <a:noFill/>
        </p:spPr>
        <p:txBody>
          <a:bodyPr wrap="none" rtlCol="0">
            <a:spAutoFit/>
          </a:bodyPr>
          <a:lstStyle/>
          <a:p>
            <a:r>
              <a:rPr lang="en-US" sz="900" dirty="0"/>
              <a:t>2dConv 16</a:t>
            </a:r>
          </a:p>
        </p:txBody>
      </p:sp>
      <p:sp>
        <p:nvSpPr>
          <p:cNvPr id="42" name="TextBox 41">
            <a:extLst>
              <a:ext uri="{FF2B5EF4-FFF2-40B4-BE49-F238E27FC236}">
                <a16:creationId xmlns:a16="http://schemas.microsoft.com/office/drawing/2014/main" id="{07685080-7650-DB8A-713E-93AE2B720639}"/>
              </a:ext>
            </a:extLst>
          </p:cNvPr>
          <p:cNvSpPr txBox="1"/>
          <p:nvPr/>
        </p:nvSpPr>
        <p:spPr>
          <a:xfrm>
            <a:off x="5810436" y="1791694"/>
            <a:ext cx="679994" cy="230832"/>
          </a:xfrm>
          <a:prstGeom prst="rect">
            <a:avLst/>
          </a:prstGeom>
          <a:noFill/>
        </p:spPr>
        <p:txBody>
          <a:bodyPr wrap="none" rtlCol="0">
            <a:spAutoFit/>
          </a:bodyPr>
          <a:lstStyle/>
          <a:p>
            <a:r>
              <a:rPr lang="en-US" sz="900" dirty="0" err="1"/>
              <a:t>MaxPool</a:t>
            </a:r>
            <a:r>
              <a:rPr lang="en-US" sz="900" dirty="0"/>
              <a:t> 8</a:t>
            </a:r>
          </a:p>
        </p:txBody>
      </p:sp>
      <p:sp>
        <p:nvSpPr>
          <p:cNvPr id="43" name="TextBox 42">
            <a:extLst>
              <a:ext uri="{FF2B5EF4-FFF2-40B4-BE49-F238E27FC236}">
                <a16:creationId xmlns:a16="http://schemas.microsoft.com/office/drawing/2014/main" id="{21996DC8-C3DB-6775-48D1-51D94CFBA20D}"/>
              </a:ext>
            </a:extLst>
          </p:cNvPr>
          <p:cNvSpPr txBox="1"/>
          <p:nvPr/>
        </p:nvSpPr>
        <p:spPr>
          <a:xfrm>
            <a:off x="6839958" y="1915696"/>
            <a:ext cx="737702" cy="230832"/>
          </a:xfrm>
          <a:prstGeom prst="rect">
            <a:avLst/>
          </a:prstGeom>
          <a:noFill/>
        </p:spPr>
        <p:txBody>
          <a:bodyPr wrap="none" rtlCol="0">
            <a:spAutoFit/>
          </a:bodyPr>
          <a:lstStyle/>
          <a:p>
            <a:r>
              <a:rPr lang="en-US" sz="900" dirty="0" err="1"/>
              <a:t>MaxPool</a:t>
            </a:r>
            <a:r>
              <a:rPr lang="en-US" sz="900" dirty="0"/>
              <a:t> 16</a:t>
            </a:r>
          </a:p>
        </p:txBody>
      </p:sp>
      <p:sp>
        <p:nvSpPr>
          <p:cNvPr id="44" name="TextBox 43">
            <a:extLst>
              <a:ext uri="{FF2B5EF4-FFF2-40B4-BE49-F238E27FC236}">
                <a16:creationId xmlns:a16="http://schemas.microsoft.com/office/drawing/2014/main" id="{4233DF4D-B84B-DDAE-D4A8-B9E79CA0F171}"/>
              </a:ext>
            </a:extLst>
          </p:cNvPr>
          <p:cNvSpPr txBox="1"/>
          <p:nvPr/>
        </p:nvSpPr>
        <p:spPr>
          <a:xfrm>
            <a:off x="7675165" y="2756434"/>
            <a:ext cx="476412" cy="230832"/>
          </a:xfrm>
          <a:prstGeom prst="rect">
            <a:avLst/>
          </a:prstGeom>
          <a:noFill/>
        </p:spPr>
        <p:txBody>
          <a:bodyPr wrap="none" rtlCol="0">
            <a:spAutoFit/>
          </a:bodyPr>
          <a:lstStyle/>
          <a:p>
            <a:r>
              <a:rPr lang="en-US" sz="900" dirty="0"/>
              <a:t>Dense</a:t>
            </a:r>
          </a:p>
        </p:txBody>
      </p:sp>
      <p:sp>
        <p:nvSpPr>
          <p:cNvPr id="58" name="TextBox 57">
            <a:extLst>
              <a:ext uri="{FF2B5EF4-FFF2-40B4-BE49-F238E27FC236}">
                <a16:creationId xmlns:a16="http://schemas.microsoft.com/office/drawing/2014/main" id="{05066DBB-E82F-7DA0-1B27-340032D0D8E3}"/>
              </a:ext>
            </a:extLst>
          </p:cNvPr>
          <p:cNvSpPr txBox="1"/>
          <p:nvPr/>
        </p:nvSpPr>
        <p:spPr>
          <a:xfrm>
            <a:off x="8003446" y="2038350"/>
            <a:ext cx="521297" cy="230832"/>
          </a:xfrm>
          <a:prstGeom prst="rect">
            <a:avLst/>
          </a:prstGeom>
          <a:noFill/>
        </p:spPr>
        <p:txBody>
          <a:bodyPr wrap="none" rtlCol="0">
            <a:spAutoFit/>
          </a:bodyPr>
          <a:lstStyle/>
          <a:p>
            <a:r>
              <a:rPr lang="en-US" sz="900" dirty="0"/>
              <a:t>Output</a:t>
            </a:r>
          </a:p>
        </p:txBody>
      </p:sp>
      <p:sp>
        <p:nvSpPr>
          <p:cNvPr id="61" name="TextBox 60">
            <a:extLst>
              <a:ext uri="{FF2B5EF4-FFF2-40B4-BE49-F238E27FC236}">
                <a16:creationId xmlns:a16="http://schemas.microsoft.com/office/drawing/2014/main" id="{4AD877E8-ED9C-8A04-D810-844E4584B357}"/>
              </a:ext>
            </a:extLst>
          </p:cNvPr>
          <p:cNvSpPr txBox="1"/>
          <p:nvPr/>
        </p:nvSpPr>
        <p:spPr>
          <a:xfrm>
            <a:off x="7593254" y="1701182"/>
            <a:ext cx="521297" cy="230832"/>
          </a:xfrm>
          <a:prstGeom prst="rect">
            <a:avLst/>
          </a:prstGeom>
          <a:noFill/>
        </p:spPr>
        <p:txBody>
          <a:bodyPr wrap="square" rtlCol="0">
            <a:spAutoFit/>
          </a:bodyPr>
          <a:lstStyle/>
          <a:p>
            <a:r>
              <a:rPr lang="en-US" sz="900" dirty="0"/>
              <a:t>Flatten</a:t>
            </a:r>
          </a:p>
        </p:txBody>
      </p:sp>
      <p:cxnSp>
        <p:nvCxnSpPr>
          <p:cNvPr id="74" name="Straight Arrow Connector 73">
            <a:extLst>
              <a:ext uri="{FF2B5EF4-FFF2-40B4-BE49-F238E27FC236}">
                <a16:creationId xmlns:a16="http://schemas.microsoft.com/office/drawing/2014/main" id="{320FEDCE-F277-8F1E-C033-79C91D3179DC}"/>
              </a:ext>
            </a:extLst>
          </p:cNvPr>
          <p:cNvCxnSpPr>
            <a:cxnSpLocks/>
          </p:cNvCxnSpPr>
          <p:nvPr/>
        </p:nvCxnSpPr>
        <p:spPr>
          <a:xfrm flipH="1">
            <a:off x="7630275" y="1898391"/>
            <a:ext cx="182996" cy="233908"/>
          </a:xfrm>
          <a:prstGeom prst="straightConnector1">
            <a:avLst/>
          </a:prstGeom>
          <a:ln>
            <a:tailEnd type="triangle" w="sm" len="sm"/>
          </a:ln>
        </p:spPr>
        <p:style>
          <a:lnRef idx="1">
            <a:schemeClr val="accent6"/>
          </a:lnRef>
          <a:fillRef idx="0">
            <a:schemeClr val="accent6"/>
          </a:fillRef>
          <a:effectRef idx="0">
            <a:schemeClr val="accent6"/>
          </a:effectRef>
          <a:fontRef idx="minor">
            <a:schemeClr val="tx1"/>
          </a:fontRef>
        </p:style>
      </p:cxnSp>
      <p:sp>
        <p:nvSpPr>
          <p:cNvPr id="79" name="Rectangle 78">
            <a:extLst>
              <a:ext uri="{FF2B5EF4-FFF2-40B4-BE49-F238E27FC236}">
                <a16:creationId xmlns:a16="http://schemas.microsoft.com/office/drawing/2014/main" id="{9CD8AD01-CD52-F718-A249-639F23643B60}"/>
              </a:ext>
            </a:extLst>
          </p:cNvPr>
          <p:cNvSpPr/>
          <p:nvPr/>
        </p:nvSpPr>
        <p:spPr>
          <a:xfrm>
            <a:off x="477009" y="2054578"/>
            <a:ext cx="1153917" cy="799082"/>
          </a:xfrm>
          <a:prstGeom prst="rect">
            <a:avLst/>
          </a:prstGeom>
          <a:solidFill>
            <a:schemeClr val="accent5">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rgbClr val="0E0E0E"/>
                </a:solidFill>
              </a:rPr>
              <a:t>Reorganize raw data &amp; generate input frames</a:t>
            </a:r>
          </a:p>
        </p:txBody>
      </p:sp>
      <p:sp>
        <p:nvSpPr>
          <p:cNvPr id="80" name="Rectangle 79">
            <a:extLst>
              <a:ext uri="{FF2B5EF4-FFF2-40B4-BE49-F238E27FC236}">
                <a16:creationId xmlns:a16="http://schemas.microsoft.com/office/drawing/2014/main" id="{D5D4AF9B-7BC4-5A92-11ED-AC86CB488AFF}"/>
              </a:ext>
            </a:extLst>
          </p:cNvPr>
          <p:cNvSpPr/>
          <p:nvPr/>
        </p:nvSpPr>
        <p:spPr>
          <a:xfrm>
            <a:off x="1973737" y="2058314"/>
            <a:ext cx="1153917" cy="799082"/>
          </a:xfrm>
          <a:prstGeom prst="rect">
            <a:avLst/>
          </a:prstGeom>
          <a:solidFill>
            <a:schemeClr val="accent5">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rgbClr val="0E0E0E"/>
                </a:solidFill>
              </a:rPr>
              <a:t>Subtract pedestal</a:t>
            </a:r>
          </a:p>
        </p:txBody>
      </p:sp>
      <p:sp>
        <p:nvSpPr>
          <p:cNvPr id="81" name="TextBox 80">
            <a:extLst>
              <a:ext uri="{FF2B5EF4-FFF2-40B4-BE49-F238E27FC236}">
                <a16:creationId xmlns:a16="http://schemas.microsoft.com/office/drawing/2014/main" id="{67DBC223-5A09-CD5D-96B1-1E921817E438}"/>
              </a:ext>
            </a:extLst>
          </p:cNvPr>
          <p:cNvSpPr txBox="1"/>
          <p:nvPr/>
        </p:nvSpPr>
        <p:spPr>
          <a:xfrm>
            <a:off x="6317221" y="1480214"/>
            <a:ext cx="1404552" cy="276999"/>
          </a:xfrm>
          <a:prstGeom prst="rect">
            <a:avLst/>
          </a:prstGeom>
          <a:noFill/>
        </p:spPr>
        <p:txBody>
          <a:bodyPr wrap="none" rtlCol="0">
            <a:spAutoFit/>
          </a:bodyPr>
          <a:lstStyle/>
          <a:p>
            <a:r>
              <a:rPr lang="en-US" sz="1200" dirty="0">
                <a:solidFill>
                  <a:srgbClr val="0E0E0E"/>
                </a:solidFill>
                <a:latin typeface="Arial" panose="020B0604020202020204" pitchFamily="34" charset="0"/>
                <a:cs typeface="Arial" panose="020B0604020202020204" pitchFamily="34" charset="0"/>
              </a:rPr>
              <a:t>Perform inference</a:t>
            </a:r>
          </a:p>
        </p:txBody>
      </p:sp>
      <p:cxnSp>
        <p:nvCxnSpPr>
          <p:cNvPr id="83" name="Straight Arrow Connector 82">
            <a:extLst>
              <a:ext uri="{FF2B5EF4-FFF2-40B4-BE49-F238E27FC236}">
                <a16:creationId xmlns:a16="http://schemas.microsoft.com/office/drawing/2014/main" id="{5D7EE0E0-3EEC-223B-F860-D7ADD7C48849}"/>
              </a:ext>
            </a:extLst>
          </p:cNvPr>
          <p:cNvCxnSpPr>
            <a:endCxn id="79" idx="1"/>
          </p:cNvCxnSpPr>
          <p:nvPr/>
        </p:nvCxnSpPr>
        <p:spPr>
          <a:xfrm>
            <a:off x="153939" y="2450922"/>
            <a:ext cx="323070" cy="3197"/>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85" name="Straight Arrow Connector 84">
            <a:extLst>
              <a:ext uri="{FF2B5EF4-FFF2-40B4-BE49-F238E27FC236}">
                <a16:creationId xmlns:a16="http://schemas.microsoft.com/office/drawing/2014/main" id="{18358D78-94F2-AA14-995A-DA5C4CC5BE3F}"/>
              </a:ext>
            </a:extLst>
          </p:cNvPr>
          <p:cNvCxnSpPr>
            <a:stCxn id="79" idx="3"/>
            <a:endCxn id="80" idx="1"/>
          </p:cNvCxnSpPr>
          <p:nvPr/>
        </p:nvCxnSpPr>
        <p:spPr>
          <a:xfrm>
            <a:off x="1630926" y="2454119"/>
            <a:ext cx="342811" cy="3736"/>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
        <p:nvSpPr>
          <p:cNvPr id="29" name="Rectangle 28">
            <a:extLst>
              <a:ext uri="{FF2B5EF4-FFF2-40B4-BE49-F238E27FC236}">
                <a16:creationId xmlns:a16="http://schemas.microsoft.com/office/drawing/2014/main" id="{C26EFB4B-6920-AF82-FB41-0B79118A1850}"/>
              </a:ext>
            </a:extLst>
          </p:cNvPr>
          <p:cNvSpPr/>
          <p:nvPr/>
        </p:nvSpPr>
        <p:spPr>
          <a:xfrm>
            <a:off x="3432145" y="2058314"/>
            <a:ext cx="1153917" cy="799082"/>
          </a:xfrm>
          <a:prstGeom prst="rect">
            <a:avLst/>
          </a:prstGeom>
          <a:solidFill>
            <a:schemeClr val="accent3">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solidFill>
                  <a:srgbClr val="0E0E0E"/>
                </a:solidFill>
              </a:rPr>
              <a:t>Is </a:t>
            </a:r>
            <a:r>
              <a:rPr lang="en-US" sz="1200" dirty="0" err="1">
                <a:solidFill>
                  <a:srgbClr val="0E0E0E"/>
                </a:solidFill>
              </a:rPr>
              <a:t>MaxADC</a:t>
            </a:r>
            <a:r>
              <a:rPr lang="en-US" sz="1200" dirty="0">
                <a:solidFill>
                  <a:srgbClr val="0E0E0E"/>
                </a:solidFill>
              </a:rPr>
              <a:t> &gt;</a:t>
            </a:r>
          </a:p>
          <a:p>
            <a:pPr algn="ctr"/>
            <a:r>
              <a:rPr lang="en-US" sz="1200" dirty="0">
                <a:solidFill>
                  <a:srgbClr val="0E0E0E"/>
                </a:solidFill>
              </a:rPr>
              <a:t>some threshold ?</a:t>
            </a:r>
          </a:p>
        </p:txBody>
      </p:sp>
      <p:sp>
        <p:nvSpPr>
          <p:cNvPr id="30" name="Rectangle 29">
            <a:extLst>
              <a:ext uri="{FF2B5EF4-FFF2-40B4-BE49-F238E27FC236}">
                <a16:creationId xmlns:a16="http://schemas.microsoft.com/office/drawing/2014/main" id="{4C444474-689D-9BB2-CE27-56CC708ABD45}"/>
              </a:ext>
            </a:extLst>
          </p:cNvPr>
          <p:cNvSpPr/>
          <p:nvPr/>
        </p:nvSpPr>
        <p:spPr>
          <a:xfrm>
            <a:off x="4876722" y="1471946"/>
            <a:ext cx="470666" cy="1971818"/>
          </a:xfrm>
          <a:prstGeom prst="rect">
            <a:avLst/>
          </a:prstGeom>
          <a:solidFill>
            <a:schemeClr val="accent3">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3" name="Straight Arrow Connector 32">
            <a:extLst>
              <a:ext uri="{FF2B5EF4-FFF2-40B4-BE49-F238E27FC236}">
                <a16:creationId xmlns:a16="http://schemas.microsoft.com/office/drawing/2014/main" id="{A9E8CA77-BEEE-9840-799B-571C1424D391}"/>
              </a:ext>
            </a:extLst>
          </p:cNvPr>
          <p:cNvCxnSpPr>
            <a:stCxn id="80" idx="3"/>
            <a:endCxn id="29" idx="1"/>
          </p:cNvCxnSpPr>
          <p:nvPr/>
        </p:nvCxnSpPr>
        <p:spPr>
          <a:xfrm>
            <a:off x="3127654" y="2457855"/>
            <a:ext cx="304491" cy="0"/>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55" name="Straight Arrow Connector 54">
            <a:extLst>
              <a:ext uri="{FF2B5EF4-FFF2-40B4-BE49-F238E27FC236}">
                <a16:creationId xmlns:a16="http://schemas.microsoft.com/office/drawing/2014/main" id="{420258D6-109D-7CC7-4794-9A7C981300E5}"/>
              </a:ext>
            </a:extLst>
          </p:cNvPr>
          <p:cNvCxnSpPr>
            <a:cxnSpLocks/>
            <a:stCxn id="29" idx="3"/>
            <a:endCxn id="30" idx="1"/>
          </p:cNvCxnSpPr>
          <p:nvPr/>
        </p:nvCxnSpPr>
        <p:spPr>
          <a:xfrm>
            <a:off x="4586062" y="2457855"/>
            <a:ext cx="290660" cy="0"/>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
        <p:nvSpPr>
          <p:cNvPr id="59" name="Rectangle 58">
            <a:extLst>
              <a:ext uri="{FF2B5EF4-FFF2-40B4-BE49-F238E27FC236}">
                <a16:creationId xmlns:a16="http://schemas.microsoft.com/office/drawing/2014/main" id="{E338B936-2C9E-B474-BE49-22E784D912B0}"/>
              </a:ext>
            </a:extLst>
          </p:cNvPr>
          <p:cNvSpPr/>
          <p:nvPr/>
        </p:nvSpPr>
        <p:spPr>
          <a:xfrm>
            <a:off x="5093546" y="1985578"/>
            <a:ext cx="88054" cy="1104900"/>
          </a:xfrm>
          <a:prstGeom prst="rect">
            <a:avLst/>
          </a:prstGeom>
          <a:solidFill>
            <a:schemeClr val="accent6">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 name="TextBox 61">
            <a:extLst>
              <a:ext uri="{FF2B5EF4-FFF2-40B4-BE49-F238E27FC236}">
                <a16:creationId xmlns:a16="http://schemas.microsoft.com/office/drawing/2014/main" id="{3A429C2E-8C32-2AC4-4202-5658AB175729}"/>
              </a:ext>
            </a:extLst>
          </p:cNvPr>
          <p:cNvSpPr txBox="1"/>
          <p:nvPr/>
        </p:nvSpPr>
        <p:spPr>
          <a:xfrm>
            <a:off x="4819460" y="1693127"/>
            <a:ext cx="599844" cy="230832"/>
          </a:xfrm>
          <a:prstGeom prst="rect">
            <a:avLst/>
          </a:prstGeom>
          <a:noFill/>
        </p:spPr>
        <p:txBody>
          <a:bodyPr wrap="none" rtlCol="0">
            <a:spAutoFit/>
          </a:bodyPr>
          <a:lstStyle/>
          <a:p>
            <a:r>
              <a:rPr lang="en-US" sz="900" dirty="0" err="1"/>
              <a:t>SumPool</a:t>
            </a:r>
            <a:endParaRPr lang="en-US" sz="900" dirty="0"/>
          </a:p>
        </p:txBody>
      </p:sp>
      <p:cxnSp>
        <p:nvCxnSpPr>
          <p:cNvPr id="65" name="Straight Arrow Connector 64">
            <a:extLst>
              <a:ext uri="{FF2B5EF4-FFF2-40B4-BE49-F238E27FC236}">
                <a16:creationId xmlns:a16="http://schemas.microsoft.com/office/drawing/2014/main" id="{EFDCF229-FEFC-CC12-C7FC-24EA871E78E0}"/>
              </a:ext>
            </a:extLst>
          </p:cNvPr>
          <p:cNvCxnSpPr>
            <a:cxnSpLocks/>
            <a:stCxn id="30" idx="3"/>
            <a:endCxn id="78" idx="1"/>
          </p:cNvCxnSpPr>
          <p:nvPr/>
        </p:nvCxnSpPr>
        <p:spPr>
          <a:xfrm>
            <a:off x="5347388" y="2457855"/>
            <a:ext cx="109714" cy="0"/>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
        <p:nvSpPr>
          <p:cNvPr id="67" name="TextBox 66">
            <a:extLst>
              <a:ext uri="{FF2B5EF4-FFF2-40B4-BE49-F238E27FC236}">
                <a16:creationId xmlns:a16="http://schemas.microsoft.com/office/drawing/2014/main" id="{F9C01D36-93DB-F72B-3E8F-E540E7ED2B2D}"/>
              </a:ext>
            </a:extLst>
          </p:cNvPr>
          <p:cNvSpPr txBox="1"/>
          <p:nvPr/>
        </p:nvSpPr>
        <p:spPr>
          <a:xfrm>
            <a:off x="4525703" y="2170975"/>
            <a:ext cx="386837" cy="276999"/>
          </a:xfrm>
          <a:prstGeom prst="rect">
            <a:avLst/>
          </a:prstGeom>
          <a:noFill/>
        </p:spPr>
        <p:txBody>
          <a:bodyPr wrap="none" rtlCol="0">
            <a:spAutoFit/>
          </a:bodyPr>
          <a:lstStyle/>
          <a:p>
            <a:r>
              <a:rPr lang="en-US" sz="1200" dirty="0">
                <a:solidFill>
                  <a:srgbClr val="FF0000"/>
                </a:solidFill>
              </a:rPr>
              <a:t>Yes</a:t>
            </a:r>
          </a:p>
        </p:txBody>
      </p:sp>
      <p:cxnSp>
        <p:nvCxnSpPr>
          <p:cNvPr id="69" name="Straight Arrow Connector 68">
            <a:extLst>
              <a:ext uri="{FF2B5EF4-FFF2-40B4-BE49-F238E27FC236}">
                <a16:creationId xmlns:a16="http://schemas.microsoft.com/office/drawing/2014/main" id="{1CC5F6C6-6C71-C9B4-5B32-CA3DFA0BDC85}"/>
              </a:ext>
            </a:extLst>
          </p:cNvPr>
          <p:cNvCxnSpPr>
            <a:stCxn id="29" idx="2"/>
          </p:cNvCxnSpPr>
          <p:nvPr/>
        </p:nvCxnSpPr>
        <p:spPr>
          <a:xfrm flipH="1">
            <a:off x="4009103" y="2857396"/>
            <a:ext cx="1" cy="586368"/>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sp>
        <p:nvSpPr>
          <p:cNvPr id="70" name="TextBox 69">
            <a:extLst>
              <a:ext uri="{FF2B5EF4-FFF2-40B4-BE49-F238E27FC236}">
                <a16:creationId xmlns:a16="http://schemas.microsoft.com/office/drawing/2014/main" id="{C88EBF24-8C58-33A0-10FF-C4986500C204}"/>
              </a:ext>
            </a:extLst>
          </p:cNvPr>
          <p:cNvSpPr txBox="1"/>
          <p:nvPr/>
        </p:nvSpPr>
        <p:spPr>
          <a:xfrm>
            <a:off x="3645823" y="2915648"/>
            <a:ext cx="365806" cy="276999"/>
          </a:xfrm>
          <a:prstGeom prst="rect">
            <a:avLst/>
          </a:prstGeom>
          <a:noFill/>
        </p:spPr>
        <p:txBody>
          <a:bodyPr wrap="none" rtlCol="0">
            <a:spAutoFit/>
          </a:bodyPr>
          <a:lstStyle/>
          <a:p>
            <a:r>
              <a:rPr lang="en-US" sz="1200" dirty="0">
                <a:solidFill>
                  <a:srgbClr val="FF0000"/>
                </a:solidFill>
              </a:rPr>
              <a:t>No</a:t>
            </a:r>
          </a:p>
        </p:txBody>
      </p:sp>
      <p:sp>
        <p:nvSpPr>
          <p:cNvPr id="71" name="TextBox 70">
            <a:extLst>
              <a:ext uri="{FF2B5EF4-FFF2-40B4-BE49-F238E27FC236}">
                <a16:creationId xmlns:a16="http://schemas.microsoft.com/office/drawing/2014/main" id="{252B6FD1-069F-00F5-7F9D-CA46126BE564}"/>
              </a:ext>
            </a:extLst>
          </p:cNvPr>
          <p:cNvSpPr txBox="1"/>
          <p:nvPr/>
        </p:nvSpPr>
        <p:spPr>
          <a:xfrm>
            <a:off x="3784308" y="3486150"/>
            <a:ext cx="482824" cy="276999"/>
          </a:xfrm>
          <a:prstGeom prst="rect">
            <a:avLst/>
          </a:prstGeom>
          <a:noFill/>
        </p:spPr>
        <p:txBody>
          <a:bodyPr wrap="none" rtlCol="0">
            <a:spAutoFit/>
          </a:bodyPr>
          <a:lstStyle/>
          <a:p>
            <a:r>
              <a:rPr lang="en-US" sz="1200" dirty="0">
                <a:solidFill>
                  <a:srgbClr val="0E0E0E"/>
                </a:solidFill>
                <a:latin typeface="Arial" panose="020B0604020202020204" pitchFamily="34" charset="0"/>
                <a:cs typeface="Arial" panose="020B0604020202020204" pitchFamily="34" charset="0"/>
              </a:rPr>
              <a:t>Skip</a:t>
            </a:r>
          </a:p>
        </p:txBody>
      </p:sp>
      <p:sp>
        <p:nvSpPr>
          <p:cNvPr id="72" name="TextBox 71">
            <a:extLst>
              <a:ext uri="{FF2B5EF4-FFF2-40B4-BE49-F238E27FC236}">
                <a16:creationId xmlns:a16="http://schemas.microsoft.com/office/drawing/2014/main" id="{DCB47C01-0520-939B-D77F-60AFDFA42AD5}"/>
              </a:ext>
            </a:extLst>
          </p:cNvPr>
          <p:cNvSpPr txBox="1"/>
          <p:nvPr/>
        </p:nvSpPr>
        <p:spPr>
          <a:xfrm>
            <a:off x="4648200" y="1145914"/>
            <a:ext cx="1069524" cy="276999"/>
          </a:xfrm>
          <a:prstGeom prst="rect">
            <a:avLst/>
          </a:prstGeom>
          <a:noFill/>
        </p:spPr>
        <p:txBody>
          <a:bodyPr wrap="none" rtlCol="0">
            <a:spAutoFit/>
          </a:bodyPr>
          <a:lstStyle/>
          <a:p>
            <a:r>
              <a:rPr lang="en-US" sz="1200" dirty="0" err="1">
                <a:solidFill>
                  <a:srgbClr val="0E0E0E"/>
                </a:solidFill>
                <a:latin typeface="Arial" panose="020B0604020202020204" pitchFamily="34" charset="0"/>
                <a:cs typeface="Arial" panose="020B0604020202020204" pitchFamily="34" charset="0"/>
              </a:rPr>
              <a:t>Downsample</a:t>
            </a:r>
            <a:endParaRPr lang="en-US" sz="1200" dirty="0">
              <a:solidFill>
                <a:srgbClr val="0E0E0E"/>
              </a:solidFill>
              <a:latin typeface="Arial" panose="020B0604020202020204" pitchFamily="34" charset="0"/>
              <a:cs typeface="Arial" panose="020B0604020202020204" pitchFamily="34" charset="0"/>
            </a:endParaRPr>
          </a:p>
        </p:txBody>
      </p:sp>
      <p:sp>
        <p:nvSpPr>
          <p:cNvPr id="73" name="TextBox 72">
            <a:extLst>
              <a:ext uri="{FF2B5EF4-FFF2-40B4-BE49-F238E27FC236}">
                <a16:creationId xmlns:a16="http://schemas.microsoft.com/office/drawing/2014/main" id="{5C114531-015F-1D50-4675-2995EE5C14F5}"/>
              </a:ext>
            </a:extLst>
          </p:cNvPr>
          <p:cNvSpPr txBox="1"/>
          <p:nvPr/>
        </p:nvSpPr>
        <p:spPr>
          <a:xfrm>
            <a:off x="3300876" y="1725884"/>
            <a:ext cx="1414170" cy="276999"/>
          </a:xfrm>
          <a:prstGeom prst="rect">
            <a:avLst/>
          </a:prstGeom>
          <a:noFill/>
        </p:spPr>
        <p:txBody>
          <a:bodyPr wrap="none" rtlCol="0">
            <a:spAutoFit/>
          </a:bodyPr>
          <a:lstStyle/>
          <a:p>
            <a:r>
              <a:rPr lang="en-US" sz="1200" dirty="0">
                <a:solidFill>
                  <a:srgbClr val="0E0E0E"/>
                </a:solidFill>
                <a:latin typeface="Arial" panose="020B0604020202020204" pitchFamily="34" charset="0"/>
                <a:cs typeface="Arial" panose="020B0604020202020204" pitchFamily="34" charset="0"/>
              </a:rPr>
              <a:t>Filter input frames</a:t>
            </a:r>
          </a:p>
        </p:txBody>
      </p:sp>
      <p:cxnSp>
        <p:nvCxnSpPr>
          <p:cNvPr id="86" name="Straight Arrow Connector 85">
            <a:extLst>
              <a:ext uri="{FF2B5EF4-FFF2-40B4-BE49-F238E27FC236}">
                <a16:creationId xmlns:a16="http://schemas.microsoft.com/office/drawing/2014/main" id="{4C45422C-817C-654A-7EE0-1D739AA55DCA}"/>
              </a:ext>
            </a:extLst>
          </p:cNvPr>
          <p:cNvCxnSpPr>
            <a:cxnSpLocks/>
          </p:cNvCxnSpPr>
          <p:nvPr/>
        </p:nvCxnSpPr>
        <p:spPr>
          <a:xfrm>
            <a:off x="8448738" y="2463014"/>
            <a:ext cx="390462" cy="0"/>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
        <p:nvSpPr>
          <p:cNvPr id="91" name="TextBox 90">
            <a:extLst>
              <a:ext uri="{FF2B5EF4-FFF2-40B4-BE49-F238E27FC236}">
                <a16:creationId xmlns:a16="http://schemas.microsoft.com/office/drawing/2014/main" id="{40D045EF-4681-E03D-0C5E-1481315BF8E6}"/>
              </a:ext>
            </a:extLst>
          </p:cNvPr>
          <p:cNvSpPr txBox="1"/>
          <p:nvPr/>
        </p:nvSpPr>
        <p:spPr>
          <a:xfrm>
            <a:off x="8382000" y="2145927"/>
            <a:ext cx="569387" cy="646331"/>
          </a:xfrm>
          <a:prstGeom prst="rect">
            <a:avLst/>
          </a:prstGeom>
          <a:noFill/>
        </p:spPr>
        <p:txBody>
          <a:bodyPr wrap="none" rtlCol="0">
            <a:spAutoFit/>
          </a:bodyPr>
          <a:lstStyle/>
          <a:p>
            <a:pPr algn="ctr"/>
            <a:r>
              <a:rPr lang="en-US" sz="1200" dirty="0">
                <a:solidFill>
                  <a:srgbClr val="0E0E0E"/>
                </a:solidFill>
              </a:rPr>
              <a:t>To</a:t>
            </a:r>
          </a:p>
          <a:p>
            <a:pPr algn="ctr"/>
            <a:endParaRPr lang="en-US" sz="1200" dirty="0">
              <a:solidFill>
                <a:srgbClr val="0E0E0E"/>
              </a:solidFill>
            </a:endParaRPr>
          </a:p>
          <a:p>
            <a:pPr algn="ctr"/>
            <a:r>
              <a:rPr lang="en-US" sz="1200" dirty="0">
                <a:solidFill>
                  <a:srgbClr val="0E0E0E"/>
                </a:solidFill>
              </a:rPr>
              <a:t>1dcnn</a:t>
            </a:r>
          </a:p>
        </p:txBody>
      </p:sp>
      <p:sp>
        <p:nvSpPr>
          <p:cNvPr id="92" name="TextBox 91">
            <a:extLst>
              <a:ext uri="{FF2B5EF4-FFF2-40B4-BE49-F238E27FC236}">
                <a16:creationId xmlns:a16="http://schemas.microsoft.com/office/drawing/2014/main" id="{55AE3031-591C-D3FF-53F2-87D5C7C98371}"/>
              </a:ext>
            </a:extLst>
          </p:cNvPr>
          <p:cNvSpPr txBox="1"/>
          <p:nvPr/>
        </p:nvSpPr>
        <p:spPr>
          <a:xfrm>
            <a:off x="6592322" y="3192647"/>
            <a:ext cx="712054" cy="276999"/>
          </a:xfrm>
          <a:prstGeom prst="rect">
            <a:avLst/>
          </a:prstGeom>
          <a:noFill/>
        </p:spPr>
        <p:txBody>
          <a:bodyPr wrap="none" rtlCol="0">
            <a:spAutoFit/>
          </a:bodyPr>
          <a:lstStyle/>
          <a:p>
            <a:r>
              <a:rPr lang="en-US" sz="1200" dirty="0">
                <a:solidFill>
                  <a:srgbClr val="0E0E0E"/>
                </a:solidFill>
                <a:latin typeface="Arial" panose="020B0604020202020204" pitchFamily="34" charset="0"/>
                <a:cs typeface="Arial" panose="020B0604020202020204" pitchFamily="34" charset="0"/>
              </a:rPr>
              <a:t>2DCNN</a:t>
            </a:r>
          </a:p>
        </p:txBody>
      </p:sp>
      <p:sp>
        <p:nvSpPr>
          <p:cNvPr id="2" name="TextBox 1">
            <a:extLst>
              <a:ext uri="{FF2B5EF4-FFF2-40B4-BE49-F238E27FC236}">
                <a16:creationId xmlns:a16="http://schemas.microsoft.com/office/drawing/2014/main" id="{A3BEADAB-4515-3E49-3EC5-62916AD33D1B}"/>
              </a:ext>
            </a:extLst>
          </p:cNvPr>
          <p:cNvSpPr txBox="1"/>
          <p:nvPr/>
        </p:nvSpPr>
        <p:spPr>
          <a:xfrm>
            <a:off x="701774" y="3865262"/>
            <a:ext cx="6713826" cy="738664"/>
          </a:xfrm>
          <a:prstGeom prst="rect">
            <a:avLst/>
          </a:prstGeom>
          <a:noFill/>
        </p:spPr>
        <p:txBody>
          <a:bodyPr wrap="none" rtlCol="0">
            <a:spAutoFit/>
          </a:bodyPr>
          <a:lstStyle/>
          <a:p>
            <a:r>
              <a:rPr lang="en-US" sz="1400" dirty="0"/>
              <a:t>- Looks promising, achieving inference times of O(10) us with input frame widths of 64</a:t>
            </a:r>
          </a:p>
          <a:p>
            <a:r>
              <a:rPr lang="en-US" sz="1400" dirty="0"/>
              <a:t>- More compact: more instances can be implemented for parallel execution</a:t>
            </a:r>
          </a:p>
          <a:p>
            <a:r>
              <a:rPr lang="en-US" sz="1400" dirty="0"/>
              <a:t>- Requires more testing with wider input frames and inclusion of all pre-processing steps</a:t>
            </a:r>
          </a:p>
        </p:txBody>
      </p:sp>
      <p:grpSp>
        <p:nvGrpSpPr>
          <p:cNvPr id="27" name="Group 26">
            <a:extLst>
              <a:ext uri="{FF2B5EF4-FFF2-40B4-BE49-F238E27FC236}">
                <a16:creationId xmlns:a16="http://schemas.microsoft.com/office/drawing/2014/main" id="{DA4F0281-9D6A-D0DC-90B5-77E32A6CC881}"/>
              </a:ext>
            </a:extLst>
          </p:cNvPr>
          <p:cNvGrpSpPr/>
          <p:nvPr/>
        </p:nvGrpSpPr>
        <p:grpSpPr>
          <a:xfrm>
            <a:off x="1162914" y="938212"/>
            <a:ext cx="6856214" cy="3267075"/>
            <a:chOff x="1162914" y="938212"/>
            <a:chExt cx="6856214" cy="3267075"/>
          </a:xfrm>
        </p:grpSpPr>
        <p:pic>
          <p:nvPicPr>
            <p:cNvPr id="8" name="Picture 7" descr="Chart&#10;&#10;Description automatically generated with medium confidence">
              <a:extLst>
                <a:ext uri="{FF2B5EF4-FFF2-40B4-BE49-F238E27FC236}">
                  <a16:creationId xmlns:a16="http://schemas.microsoft.com/office/drawing/2014/main" id="{473F5C8A-C40A-A079-9A44-D74DF500A20E}"/>
                </a:ext>
              </a:extLst>
            </p:cNvPr>
            <p:cNvPicPr>
              <a:picLocks noChangeAspect="1"/>
            </p:cNvPicPr>
            <p:nvPr/>
          </p:nvPicPr>
          <p:blipFill>
            <a:blip r:embed="rId2"/>
            <a:stretch>
              <a:fillRect/>
            </a:stretch>
          </p:blipFill>
          <p:spPr>
            <a:xfrm>
              <a:off x="1170653" y="938212"/>
              <a:ext cx="6848475" cy="3267075"/>
            </a:xfrm>
            <a:prstGeom prst="rect">
              <a:avLst/>
            </a:prstGeom>
            <a:ln>
              <a:solidFill>
                <a:srgbClr val="0E0E0E"/>
              </a:solidFill>
            </a:ln>
          </p:spPr>
        </p:pic>
        <p:sp>
          <p:nvSpPr>
            <p:cNvPr id="10" name="TextBox 9">
              <a:extLst>
                <a:ext uri="{FF2B5EF4-FFF2-40B4-BE49-F238E27FC236}">
                  <a16:creationId xmlns:a16="http://schemas.microsoft.com/office/drawing/2014/main" id="{6EED3464-9D8D-90B4-17DD-9AA9F5821ECF}"/>
                </a:ext>
              </a:extLst>
            </p:cNvPr>
            <p:cNvSpPr txBox="1"/>
            <p:nvPr/>
          </p:nvSpPr>
          <p:spPr>
            <a:xfrm>
              <a:off x="5433091" y="3867150"/>
              <a:ext cx="2389693" cy="307777"/>
            </a:xfrm>
            <a:prstGeom prst="rect">
              <a:avLst/>
            </a:prstGeom>
            <a:noFill/>
          </p:spPr>
          <p:txBody>
            <a:bodyPr wrap="none" rtlCol="0">
              <a:spAutoFit/>
            </a:bodyPr>
            <a:lstStyle/>
            <a:p>
              <a:r>
                <a:rPr lang="en-US" sz="1400" dirty="0"/>
                <a:t>Skip threshold (in ADC counts)</a:t>
              </a:r>
            </a:p>
          </p:txBody>
        </p:sp>
        <p:sp>
          <p:nvSpPr>
            <p:cNvPr id="11" name="TextBox 10">
              <a:extLst>
                <a:ext uri="{FF2B5EF4-FFF2-40B4-BE49-F238E27FC236}">
                  <a16:creationId xmlns:a16="http://schemas.microsoft.com/office/drawing/2014/main" id="{48FB1DDF-5EE5-B4DA-223D-90C1C584C646}"/>
                </a:ext>
              </a:extLst>
            </p:cNvPr>
            <p:cNvSpPr txBox="1"/>
            <p:nvPr/>
          </p:nvSpPr>
          <p:spPr>
            <a:xfrm rot="16200000">
              <a:off x="876682" y="2277841"/>
              <a:ext cx="880241" cy="307777"/>
            </a:xfrm>
            <a:prstGeom prst="rect">
              <a:avLst/>
            </a:prstGeom>
            <a:noFill/>
          </p:spPr>
          <p:txBody>
            <a:bodyPr wrap="none" rtlCol="0">
              <a:spAutoFit/>
            </a:bodyPr>
            <a:lstStyle/>
            <a:p>
              <a:r>
                <a:rPr lang="en-US" sz="1400" dirty="0"/>
                <a:t>efficiency</a:t>
              </a:r>
            </a:p>
          </p:txBody>
        </p:sp>
      </p:grpSp>
      <p:grpSp>
        <p:nvGrpSpPr>
          <p:cNvPr id="28" name="Group 27">
            <a:extLst>
              <a:ext uri="{FF2B5EF4-FFF2-40B4-BE49-F238E27FC236}">
                <a16:creationId xmlns:a16="http://schemas.microsoft.com/office/drawing/2014/main" id="{09E5491E-A4BC-250A-0908-1C3AE69A7685}"/>
              </a:ext>
            </a:extLst>
          </p:cNvPr>
          <p:cNvGrpSpPr/>
          <p:nvPr/>
        </p:nvGrpSpPr>
        <p:grpSpPr>
          <a:xfrm>
            <a:off x="2083947" y="1858321"/>
            <a:ext cx="2565309" cy="1292259"/>
            <a:chOff x="2083947" y="1858321"/>
            <a:chExt cx="2565309" cy="1292259"/>
          </a:xfrm>
        </p:grpSpPr>
        <p:cxnSp>
          <p:nvCxnSpPr>
            <p:cNvPr id="23" name="Straight Arrow Connector 22">
              <a:extLst>
                <a:ext uri="{FF2B5EF4-FFF2-40B4-BE49-F238E27FC236}">
                  <a16:creationId xmlns:a16="http://schemas.microsoft.com/office/drawing/2014/main" id="{72F03D46-6834-2BFC-4FA0-65DBD5C19E40}"/>
                </a:ext>
              </a:extLst>
            </p:cNvPr>
            <p:cNvCxnSpPr/>
            <p:nvPr/>
          </p:nvCxnSpPr>
          <p:spPr>
            <a:xfrm flipH="1">
              <a:off x="2336571" y="2200179"/>
              <a:ext cx="1309252" cy="950401"/>
            </a:xfrm>
            <a:prstGeom prst="straightConnector1">
              <a:avLst/>
            </a:prstGeom>
            <a:ln w="19050">
              <a:tailEnd type="triangle"/>
            </a:ln>
          </p:spPr>
          <p:style>
            <a:lnRef idx="2">
              <a:schemeClr val="dk1"/>
            </a:lnRef>
            <a:fillRef idx="0">
              <a:schemeClr val="dk1"/>
            </a:fillRef>
            <a:effectRef idx="1">
              <a:schemeClr val="dk1"/>
            </a:effectRef>
            <a:fontRef idx="minor">
              <a:schemeClr val="tx1"/>
            </a:fontRef>
          </p:style>
        </p:cxnSp>
        <p:cxnSp>
          <p:nvCxnSpPr>
            <p:cNvPr id="24" name="Straight Arrow Connector 23">
              <a:extLst>
                <a:ext uri="{FF2B5EF4-FFF2-40B4-BE49-F238E27FC236}">
                  <a16:creationId xmlns:a16="http://schemas.microsoft.com/office/drawing/2014/main" id="{643186E0-B56A-8FEF-8F71-FE4D8E1C3BDA}"/>
                </a:ext>
              </a:extLst>
            </p:cNvPr>
            <p:cNvCxnSpPr>
              <a:cxnSpLocks/>
            </p:cNvCxnSpPr>
            <p:nvPr/>
          </p:nvCxnSpPr>
          <p:spPr>
            <a:xfrm flipH="1">
              <a:off x="2083947" y="2180503"/>
              <a:ext cx="1498485" cy="908913"/>
            </a:xfrm>
            <a:prstGeom prst="straightConnector1">
              <a:avLst/>
            </a:prstGeom>
            <a:ln w="19050">
              <a:tailEnd type="triangle"/>
            </a:ln>
          </p:spPr>
          <p:style>
            <a:lnRef idx="2">
              <a:schemeClr val="dk1"/>
            </a:lnRef>
            <a:fillRef idx="0">
              <a:schemeClr val="dk1"/>
            </a:fillRef>
            <a:effectRef idx="1">
              <a:schemeClr val="dk1"/>
            </a:effectRef>
            <a:fontRef idx="minor">
              <a:schemeClr val="tx1"/>
            </a:fontRef>
          </p:style>
        </p:cxnSp>
        <p:sp>
          <p:nvSpPr>
            <p:cNvPr id="26" name="TextBox 25">
              <a:extLst>
                <a:ext uri="{FF2B5EF4-FFF2-40B4-BE49-F238E27FC236}">
                  <a16:creationId xmlns:a16="http://schemas.microsoft.com/office/drawing/2014/main" id="{34F03CA4-0CF9-D705-8232-E5CA9AB8AE23}"/>
                </a:ext>
              </a:extLst>
            </p:cNvPr>
            <p:cNvSpPr txBox="1"/>
            <p:nvPr/>
          </p:nvSpPr>
          <p:spPr>
            <a:xfrm>
              <a:off x="3340821" y="1858321"/>
              <a:ext cx="1308435" cy="523220"/>
            </a:xfrm>
            <a:prstGeom prst="rect">
              <a:avLst/>
            </a:prstGeom>
            <a:noFill/>
          </p:spPr>
          <p:txBody>
            <a:bodyPr wrap="none" rtlCol="0">
              <a:spAutoFit/>
            </a:bodyPr>
            <a:lstStyle/>
            <a:p>
              <a:r>
                <a:rPr lang="en-US" sz="1400" dirty="0"/>
                <a:t>Different “skip”</a:t>
              </a:r>
            </a:p>
            <a:p>
              <a:r>
                <a:rPr lang="en-US" sz="1400" dirty="0"/>
                <a:t>        thresholds</a:t>
              </a:r>
            </a:p>
          </p:txBody>
        </p:sp>
      </p:grpSp>
    </p:spTree>
    <p:extLst>
      <p:ext uri="{BB962C8B-B14F-4D97-AF65-F5344CB8AC3E}">
        <p14:creationId xmlns:p14="http://schemas.microsoft.com/office/powerpoint/2010/main" val="426813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28"/>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xit" presetSubtype="0" fill="hold" nodeType="clickEffect">
                                  <p:stCondLst>
                                    <p:cond delay="0"/>
                                  </p:stCondLst>
                                  <p:childTnLst>
                                    <p:set>
                                      <p:cBhvr>
                                        <p:cTn id="17" dur="1" fill="hold">
                                          <p:stCondLst>
                                            <p:cond delay="0"/>
                                          </p:stCondLst>
                                        </p:cTn>
                                        <p:tgtEl>
                                          <p:spTgt spid="27"/>
                                        </p:tgtEl>
                                        <p:attrNameLst>
                                          <p:attrName>style.visibility</p:attrName>
                                        </p:attrNameLst>
                                      </p:cBhvr>
                                      <p:to>
                                        <p:strVal val="hidden"/>
                                      </p:to>
                                    </p:set>
                                  </p:childTnLst>
                                </p:cTn>
                              </p:par>
                              <p:par>
                                <p:cTn id="18" presetID="1" presetClass="exit" presetSubtype="0" fill="hold" nodeType="withEffect">
                                  <p:stCondLst>
                                    <p:cond delay="0"/>
                                  </p:stCondLst>
                                  <p:childTnLst>
                                    <p:set>
                                      <p:cBhvr>
                                        <p:cTn id="19" dur="1" fill="hold">
                                          <p:stCondLst>
                                            <p:cond delay="0"/>
                                          </p:stCondLst>
                                        </p:cTn>
                                        <p:tgtEl>
                                          <p:spTgt spid="28"/>
                                        </p:tgtEl>
                                        <p:attrNameLst>
                                          <p:attrName>style.visibility</p:attrName>
                                        </p:attrNameLst>
                                      </p:cBhvr>
                                      <p:to>
                                        <p:strVal val="hidden"/>
                                      </p:to>
                                    </p:set>
                                  </p:childTnLst>
                                </p:cTn>
                              </p:par>
                            </p:childTnLst>
                          </p:cTn>
                        </p:par>
                        <p:par>
                          <p:cTn id="20" fill="hold">
                            <p:stCondLst>
                              <p:cond delay="0"/>
                            </p:stCondLst>
                            <p:childTnLst>
                              <p:par>
                                <p:cTn id="21" presetID="2" presetClass="entr" presetSubtype="8"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fill="hold"/>
                                        <p:tgtEl>
                                          <p:spTgt spid="2"/>
                                        </p:tgtEl>
                                        <p:attrNameLst>
                                          <p:attrName>ppt_x</p:attrName>
                                        </p:attrNameLst>
                                      </p:cBhvr>
                                      <p:tavLst>
                                        <p:tav tm="0">
                                          <p:val>
                                            <p:strVal val="0-#ppt_w/2"/>
                                          </p:val>
                                        </p:tav>
                                        <p:tav tm="100000">
                                          <p:val>
                                            <p:strVal val="#ppt_x"/>
                                          </p:val>
                                        </p:tav>
                                      </p:tavLst>
                                    </p:anim>
                                    <p:anim calcmode="lin" valueType="num">
                                      <p:cBhvr additive="base">
                                        <p:cTn id="24"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31EB9E8-5C0D-7882-8D0D-374371000997}"/>
              </a:ext>
            </a:extLst>
          </p:cNvPr>
          <p:cNvSpPr>
            <a:spLocks noGrp="1"/>
          </p:cNvSpPr>
          <p:nvPr>
            <p:ph idx="1"/>
          </p:nvPr>
        </p:nvSpPr>
        <p:spPr>
          <a:xfrm>
            <a:off x="228603" y="728664"/>
            <a:ext cx="8672513" cy="3900486"/>
          </a:xfrm>
        </p:spPr>
        <p:txBody>
          <a:bodyPr/>
          <a:lstStyle/>
          <a:p>
            <a:r>
              <a:rPr lang="en-US" dirty="0"/>
              <a:t>Fast execution times are useless unless we retain a significant amount of the SN neutrino interactions.  Here we compare signal efficiencies after the </a:t>
            </a:r>
            <a:r>
              <a:rPr lang="en-US" dirty="0" err="1"/>
              <a:t>GausHit</a:t>
            </a:r>
            <a:r>
              <a:rPr lang="en-US" dirty="0"/>
              <a:t> finder stage between a standard full dataset reconstruction and our ML-based reduced dataset reconstruction:</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r>
              <a:rPr lang="en-US" dirty="0"/>
              <a:t>Able to achieve same signal efficiencies but with tremendous reduction in execution time !</a:t>
            </a:r>
          </a:p>
        </p:txBody>
      </p:sp>
      <p:sp>
        <p:nvSpPr>
          <p:cNvPr id="3" name="Title 2">
            <a:extLst>
              <a:ext uri="{FF2B5EF4-FFF2-40B4-BE49-F238E27FC236}">
                <a16:creationId xmlns:a16="http://schemas.microsoft.com/office/drawing/2014/main" id="{DEE68CDF-91DB-BBAA-3E8B-76A2866337E9}"/>
              </a:ext>
            </a:extLst>
          </p:cNvPr>
          <p:cNvSpPr>
            <a:spLocks noGrp="1"/>
          </p:cNvSpPr>
          <p:nvPr>
            <p:ph type="title"/>
          </p:nvPr>
        </p:nvSpPr>
        <p:spPr/>
        <p:txBody>
          <a:bodyPr/>
          <a:lstStyle/>
          <a:p>
            <a:r>
              <a:rPr lang="en-US" dirty="0"/>
              <a:t>Signal efficiencies when using ML-based data reduction</a:t>
            </a:r>
          </a:p>
        </p:txBody>
      </p:sp>
      <p:sp>
        <p:nvSpPr>
          <p:cNvPr id="4" name="Date Placeholder 3">
            <a:extLst>
              <a:ext uri="{FF2B5EF4-FFF2-40B4-BE49-F238E27FC236}">
                <a16:creationId xmlns:a16="http://schemas.microsoft.com/office/drawing/2014/main" id="{45556658-1336-79F5-FB60-ADB69D639B23}"/>
              </a:ext>
            </a:extLst>
          </p:cNvPr>
          <p:cNvSpPr>
            <a:spLocks noGrp="1"/>
          </p:cNvSpPr>
          <p:nvPr>
            <p:ph type="dt" sz="half" idx="2"/>
          </p:nvPr>
        </p:nvSpPr>
        <p:spPr/>
        <p:txBody>
          <a:bodyPr/>
          <a:lstStyle/>
          <a:p>
            <a:pPr>
              <a:defRPr/>
            </a:pPr>
            <a:fld id="{57ADAB69-348E-2C41-AF41-E98D046040A4}" type="datetime1">
              <a:rPr lang="en-US" smtClean="0"/>
              <a:pPr>
                <a:defRPr/>
              </a:pPr>
              <a:t>4/23/2024</a:t>
            </a:fld>
            <a:endParaRPr lang="en-US" dirty="0"/>
          </a:p>
        </p:txBody>
      </p:sp>
      <p:sp>
        <p:nvSpPr>
          <p:cNvPr id="5" name="Footer Placeholder 4">
            <a:extLst>
              <a:ext uri="{FF2B5EF4-FFF2-40B4-BE49-F238E27FC236}">
                <a16:creationId xmlns:a16="http://schemas.microsoft.com/office/drawing/2014/main" id="{7B844A1A-DA8C-8568-D8C8-F623BDDAE381}"/>
              </a:ext>
            </a:extLst>
          </p:cNvPr>
          <p:cNvSpPr>
            <a:spLocks noGrp="1"/>
          </p:cNvSpPr>
          <p:nvPr>
            <p:ph type="ftr" sz="quarter" idx="3"/>
          </p:nvPr>
        </p:nvSpPr>
        <p:spPr/>
        <p:txBody>
          <a:bodyPr/>
          <a:lstStyle/>
          <a:p>
            <a:pPr>
              <a:defRPr/>
            </a:pPr>
            <a:r>
              <a:rPr lang="en-US" dirty="0"/>
              <a:t>Mike Wang | Intermediate level SN pointing trigger for DUNE</a:t>
            </a:r>
            <a:endParaRPr lang="en-US" b="1" dirty="0"/>
          </a:p>
        </p:txBody>
      </p:sp>
      <p:sp>
        <p:nvSpPr>
          <p:cNvPr id="6" name="Slide Number Placeholder 5">
            <a:extLst>
              <a:ext uri="{FF2B5EF4-FFF2-40B4-BE49-F238E27FC236}">
                <a16:creationId xmlns:a16="http://schemas.microsoft.com/office/drawing/2014/main" id="{58E8D749-D6DB-AA74-3E99-75D6627021BF}"/>
              </a:ext>
            </a:extLst>
          </p:cNvPr>
          <p:cNvSpPr>
            <a:spLocks noGrp="1"/>
          </p:cNvSpPr>
          <p:nvPr>
            <p:ph type="sldNum" sz="quarter" idx="4"/>
          </p:nvPr>
        </p:nvSpPr>
        <p:spPr/>
        <p:txBody>
          <a:bodyPr/>
          <a:lstStyle/>
          <a:p>
            <a:pPr>
              <a:defRPr/>
            </a:pPr>
            <a:fld id="{148C009B-CB69-E04A-B9B3-34B26D69E9CF}" type="slidenum">
              <a:rPr lang="en-US" smtClean="0"/>
              <a:pPr>
                <a:defRPr/>
              </a:pPr>
              <a:t>24</a:t>
            </a:fld>
            <a:endParaRPr lang="en-US" dirty="0"/>
          </a:p>
        </p:txBody>
      </p:sp>
      <p:graphicFrame>
        <p:nvGraphicFramePr>
          <p:cNvPr id="7" name="Table 7">
            <a:extLst>
              <a:ext uri="{FF2B5EF4-FFF2-40B4-BE49-F238E27FC236}">
                <a16:creationId xmlns:a16="http://schemas.microsoft.com/office/drawing/2014/main" id="{C4116213-6187-1D62-771E-A8BAC3C475A9}"/>
              </a:ext>
            </a:extLst>
          </p:cNvPr>
          <p:cNvGraphicFramePr>
            <a:graphicFrameLocks noGrp="1"/>
          </p:cNvGraphicFramePr>
          <p:nvPr>
            <p:extLst>
              <p:ext uri="{D42A27DB-BD31-4B8C-83A1-F6EECF244321}">
                <p14:modId xmlns:p14="http://schemas.microsoft.com/office/powerpoint/2010/main" val="3919232442"/>
              </p:ext>
            </p:extLst>
          </p:nvPr>
        </p:nvGraphicFramePr>
        <p:xfrm>
          <a:off x="489854" y="1855470"/>
          <a:ext cx="7549837" cy="1706880"/>
        </p:xfrm>
        <a:graphic>
          <a:graphicData uri="http://schemas.openxmlformats.org/drawingml/2006/table">
            <a:tbl>
              <a:tblPr firstRow="1" bandRow="1">
                <a:tableStyleId>{5C22544A-7EE6-4342-B048-85BDC9FD1C3A}</a:tableStyleId>
              </a:tblPr>
              <a:tblGrid>
                <a:gridCol w="1843566">
                  <a:extLst>
                    <a:ext uri="{9D8B030D-6E8A-4147-A177-3AD203B41FA5}">
                      <a16:colId xmlns:a16="http://schemas.microsoft.com/office/drawing/2014/main" val="900345146"/>
                    </a:ext>
                  </a:extLst>
                </a:gridCol>
                <a:gridCol w="877888">
                  <a:extLst>
                    <a:ext uri="{9D8B030D-6E8A-4147-A177-3AD203B41FA5}">
                      <a16:colId xmlns:a16="http://schemas.microsoft.com/office/drawing/2014/main" val="1312161859"/>
                    </a:ext>
                  </a:extLst>
                </a:gridCol>
                <a:gridCol w="877888">
                  <a:extLst>
                    <a:ext uri="{9D8B030D-6E8A-4147-A177-3AD203B41FA5}">
                      <a16:colId xmlns:a16="http://schemas.microsoft.com/office/drawing/2014/main" val="3684036820"/>
                    </a:ext>
                  </a:extLst>
                </a:gridCol>
                <a:gridCol w="965677">
                  <a:extLst>
                    <a:ext uri="{9D8B030D-6E8A-4147-A177-3AD203B41FA5}">
                      <a16:colId xmlns:a16="http://schemas.microsoft.com/office/drawing/2014/main" val="2907778721"/>
                    </a:ext>
                  </a:extLst>
                </a:gridCol>
                <a:gridCol w="965677">
                  <a:extLst>
                    <a:ext uri="{9D8B030D-6E8A-4147-A177-3AD203B41FA5}">
                      <a16:colId xmlns:a16="http://schemas.microsoft.com/office/drawing/2014/main" val="83844967"/>
                    </a:ext>
                  </a:extLst>
                </a:gridCol>
                <a:gridCol w="940592">
                  <a:extLst>
                    <a:ext uri="{9D8B030D-6E8A-4147-A177-3AD203B41FA5}">
                      <a16:colId xmlns:a16="http://schemas.microsoft.com/office/drawing/2014/main" val="1546161734"/>
                    </a:ext>
                  </a:extLst>
                </a:gridCol>
                <a:gridCol w="1078549">
                  <a:extLst>
                    <a:ext uri="{9D8B030D-6E8A-4147-A177-3AD203B41FA5}">
                      <a16:colId xmlns:a16="http://schemas.microsoft.com/office/drawing/2014/main" val="3879522367"/>
                    </a:ext>
                  </a:extLst>
                </a:gridCol>
              </a:tblGrid>
              <a:tr h="185420">
                <a:tc rowSpan="2">
                  <a:txBody>
                    <a:bodyPr/>
                    <a:lstStyle/>
                    <a:p>
                      <a:pPr algn="ctr"/>
                      <a:r>
                        <a:rPr lang="en-US" sz="1600" dirty="0"/>
                        <a:t>Reconstruction chain</a:t>
                      </a:r>
                    </a:p>
                  </a:txBody>
                  <a:tcPr/>
                </a:tc>
                <a:tc gridSpan="3">
                  <a:txBody>
                    <a:bodyPr/>
                    <a:lstStyle/>
                    <a:p>
                      <a:pPr algn="ctr"/>
                      <a:r>
                        <a:rPr lang="en-US" sz="1600" dirty="0"/>
                        <a:t>Sig eff for primary </a:t>
                      </a:r>
                      <a:r>
                        <a:rPr lang="en-US" sz="1600" dirty="0" err="1"/>
                        <a:t>trk</a:t>
                      </a:r>
                      <a:r>
                        <a:rPr lang="en-US" sz="1600" dirty="0"/>
                        <a:t> hits</a:t>
                      </a:r>
                    </a:p>
                  </a:txBody>
                  <a:tcPr/>
                </a:tc>
                <a:tc hMerge="1">
                  <a:txBody>
                    <a:bodyPr/>
                    <a:lstStyle/>
                    <a:p>
                      <a:endParaRPr lang="en-US" dirty="0"/>
                    </a:p>
                  </a:txBody>
                  <a:tcPr/>
                </a:tc>
                <a:tc hMerge="1">
                  <a:txBody>
                    <a:bodyPr/>
                    <a:lstStyle/>
                    <a:p>
                      <a:endParaRPr lang="en-US" dirty="0"/>
                    </a:p>
                  </a:txBody>
                  <a:tcPr/>
                </a:tc>
                <a:tc gridSpan="3">
                  <a:txBody>
                    <a:bodyPr/>
                    <a:lstStyle/>
                    <a:p>
                      <a:pPr algn="ctr"/>
                      <a:r>
                        <a:rPr lang="en-US" sz="1600" dirty="0"/>
                        <a:t>Sig eff for daughter </a:t>
                      </a:r>
                      <a:r>
                        <a:rPr lang="en-US" sz="1600" dirty="0" err="1"/>
                        <a:t>trk</a:t>
                      </a:r>
                      <a:r>
                        <a:rPr lang="en-US" sz="1600" dirty="0"/>
                        <a:t> hits </a:t>
                      </a:r>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2024433"/>
                  </a:ext>
                </a:extLst>
              </a:tr>
              <a:tr h="185420">
                <a:tc vMerge="1">
                  <a:txBody>
                    <a:bodyPr/>
                    <a:lstStyle/>
                    <a:p>
                      <a:endParaRPr lang="en-US"/>
                    </a:p>
                  </a:txBody>
                  <a:tcPr/>
                </a:tc>
                <a:tc>
                  <a:txBody>
                    <a:bodyPr/>
                    <a:lstStyle/>
                    <a:p>
                      <a:pPr algn="ctr"/>
                      <a:r>
                        <a:rPr lang="en-US" sz="1600" dirty="0"/>
                        <a:t>U</a:t>
                      </a:r>
                    </a:p>
                  </a:txBody>
                  <a:tcPr/>
                </a:tc>
                <a:tc>
                  <a:txBody>
                    <a:bodyPr/>
                    <a:lstStyle/>
                    <a:p>
                      <a:pPr algn="ctr"/>
                      <a:r>
                        <a:rPr lang="en-US" sz="1600" dirty="0"/>
                        <a:t>V</a:t>
                      </a:r>
                    </a:p>
                  </a:txBody>
                  <a:tcPr/>
                </a:tc>
                <a:tc>
                  <a:txBody>
                    <a:bodyPr/>
                    <a:lstStyle/>
                    <a:p>
                      <a:pPr algn="ctr"/>
                      <a:r>
                        <a:rPr lang="en-US" sz="1600" dirty="0"/>
                        <a:t>Z</a:t>
                      </a:r>
                    </a:p>
                  </a:txBody>
                  <a:tcPr/>
                </a:tc>
                <a:tc>
                  <a:txBody>
                    <a:bodyPr/>
                    <a:lstStyle/>
                    <a:p>
                      <a:pPr algn="ctr"/>
                      <a:r>
                        <a:rPr lang="en-US" sz="1600" dirty="0"/>
                        <a:t>U</a:t>
                      </a:r>
                    </a:p>
                  </a:txBody>
                  <a:tcPr/>
                </a:tc>
                <a:tc>
                  <a:txBody>
                    <a:bodyPr/>
                    <a:lstStyle/>
                    <a:p>
                      <a:pPr algn="ctr"/>
                      <a:r>
                        <a:rPr lang="en-US" sz="1600" dirty="0"/>
                        <a:t>V</a:t>
                      </a:r>
                    </a:p>
                  </a:txBody>
                  <a:tcPr/>
                </a:tc>
                <a:tc>
                  <a:txBody>
                    <a:bodyPr/>
                    <a:lstStyle/>
                    <a:p>
                      <a:pPr algn="ctr"/>
                      <a:r>
                        <a:rPr lang="en-US" sz="1600" dirty="0"/>
                        <a:t>Z</a:t>
                      </a:r>
                    </a:p>
                  </a:txBody>
                  <a:tcPr/>
                </a:tc>
                <a:extLst>
                  <a:ext uri="{0D108BD9-81ED-4DB2-BD59-A6C34878D82A}">
                    <a16:rowId xmlns:a16="http://schemas.microsoft.com/office/drawing/2014/main" val="2468482970"/>
                  </a:ext>
                </a:extLst>
              </a:tr>
              <a:tr h="370840">
                <a:tc>
                  <a:txBody>
                    <a:bodyPr/>
                    <a:lstStyle/>
                    <a:p>
                      <a:pPr algn="ctr"/>
                      <a:r>
                        <a:rPr lang="en-US" sz="1400" dirty="0"/>
                        <a:t>ML-reduced</a:t>
                      </a:r>
                    </a:p>
                    <a:p>
                      <a:pPr algn="ctr"/>
                      <a:r>
                        <a:rPr lang="en-US" sz="1400" dirty="0"/>
                        <a:t>(1D deconvolution)</a:t>
                      </a:r>
                    </a:p>
                  </a:txBody>
                  <a:tcPr/>
                </a:tc>
                <a:tc>
                  <a:txBody>
                    <a:bodyPr/>
                    <a:lstStyle/>
                    <a:p>
                      <a:pPr algn="ctr"/>
                      <a:r>
                        <a:rPr lang="en-US" sz="1600" dirty="0"/>
                        <a:t>0.69</a:t>
                      </a:r>
                    </a:p>
                  </a:txBody>
                  <a:tcPr/>
                </a:tc>
                <a:tc>
                  <a:txBody>
                    <a:bodyPr/>
                    <a:lstStyle/>
                    <a:p>
                      <a:pPr algn="ctr"/>
                      <a:r>
                        <a:rPr lang="en-US" sz="1600" dirty="0"/>
                        <a:t>0.71</a:t>
                      </a:r>
                    </a:p>
                  </a:txBody>
                  <a:tcPr/>
                </a:tc>
                <a:tc>
                  <a:txBody>
                    <a:bodyPr/>
                    <a:lstStyle/>
                    <a:p>
                      <a:pPr algn="ctr"/>
                      <a:r>
                        <a:rPr lang="en-US" sz="1600" dirty="0"/>
                        <a:t>0.66</a:t>
                      </a:r>
                    </a:p>
                  </a:txBody>
                  <a:tcPr/>
                </a:tc>
                <a:tc>
                  <a:txBody>
                    <a:bodyPr/>
                    <a:lstStyle/>
                    <a:p>
                      <a:pPr algn="ctr"/>
                      <a:r>
                        <a:rPr lang="en-US" sz="1600" dirty="0"/>
                        <a:t>0.16</a:t>
                      </a:r>
                    </a:p>
                  </a:txBody>
                  <a:tcPr/>
                </a:tc>
                <a:tc>
                  <a:txBody>
                    <a:bodyPr/>
                    <a:lstStyle/>
                    <a:p>
                      <a:pPr algn="ctr"/>
                      <a:r>
                        <a:rPr lang="en-US" sz="1600" dirty="0"/>
                        <a:t>0.18</a:t>
                      </a:r>
                    </a:p>
                  </a:txBody>
                  <a:tcPr/>
                </a:tc>
                <a:tc>
                  <a:txBody>
                    <a:bodyPr/>
                    <a:lstStyle/>
                    <a:p>
                      <a:pPr algn="ctr"/>
                      <a:r>
                        <a:rPr lang="en-US" sz="1600" dirty="0"/>
                        <a:t>0.073</a:t>
                      </a:r>
                    </a:p>
                  </a:txBody>
                  <a:tcPr/>
                </a:tc>
                <a:extLst>
                  <a:ext uri="{0D108BD9-81ED-4DB2-BD59-A6C34878D82A}">
                    <a16:rowId xmlns:a16="http://schemas.microsoft.com/office/drawing/2014/main" val="1277428841"/>
                  </a:ext>
                </a:extLst>
              </a:tr>
              <a:tr h="370840">
                <a:tc>
                  <a:txBody>
                    <a:bodyPr/>
                    <a:lstStyle/>
                    <a:p>
                      <a:pPr algn="ctr"/>
                      <a:r>
                        <a:rPr lang="en-US" sz="1400" dirty="0"/>
                        <a:t>Standard full dataset</a:t>
                      </a:r>
                    </a:p>
                    <a:p>
                      <a:pPr algn="ctr"/>
                      <a:r>
                        <a:rPr lang="en-US" sz="1400" dirty="0"/>
                        <a:t>(2D deconvolution)</a:t>
                      </a:r>
                    </a:p>
                  </a:txBody>
                  <a:tcPr/>
                </a:tc>
                <a:tc>
                  <a:txBody>
                    <a:bodyPr/>
                    <a:lstStyle/>
                    <a:p>
                      <a:pPr algn="ctr"/>
                      <a:r>
                        <a:rPr lang="en-US" sz="1600" dirty="0"/>
                        <a:t>0.68</a:t>
                      </a:r>
                    </a:p>
                  </a:txBody>
                  <a:tcPr/>
                </a:tc>
                <a:tc>
                  <a:txBody>
                    <a:bodyPr/>
                    <a:lstStyle/>
                    <a:p>
                      <a:pPr algn="ctr"/>
                      <a:r>
                        <a:rPr lang="en-US" sz="1600" dirty="0"/>
                        <a:t>0.67</a:t>
                      </a:r>
                    </a:p>
                  </a:txBody>
                  <a:tcPr/>
                </a:tc>
                <a:tc>
                  <a:txBody>
                    <a:bodyPr/>
                    <a:lstStyle/>
                    <a:p>
                      <a:pPr algn="ctr"/>
                      <a:r>
                        <a:rPr lang="en-US" sz="1600" dirty="0"/>
                        <a:t>0.62</a:t>
                      </a:r>
                    </a:p>
                  </a:txBody>
                  <a:tcPr/>
                </a:tc>
                <a:tc>
                  <a:txBody>
                    <a:bodyPr/>
                    <a:lstStyle/>
                    <a:p>
                      <a:pPr algn="ctr"/>
                      <a:r>
                        <a:rPr lang="en-US" sz="1600" dirty="0"/>
                        <a:t>0.14</a:t>
                      </a:r>
                    </a:p>
                  </a:txBody>
                  <a:tcPr/>
                </a:tc>
                <a:tc>
                  <a:txBody>
                    <a:bodyPr/>
                    <a:lstStyle/>
                    <a:p>
                      <a:pPr algn="ctr"/>
                      <a:r>
                        <a:rPr lang="en-US" sz="1600" dirty="0"/>
                        <a:t>0.17</a:t>
                      </a:r>
                    </a:p>
                  </a:txBody>
                  <a:tcPr/>
                </a:tc>
                <a:tc>
                  <a:txBody>
                    <a:bodyPr/>
                    <a:lstStyle/>
                    <a:p>
                      <a:pPr algn="ctr"/>
                      <a:r>
                        <a:rPr lang="en-US" sz="1600" dirty="0"/>
                        <a:t>0.062</a:t>
                      </a:r>
                    </a:p>
                  </a:txBody>
                  <a:tcPr/>
                </a:tc>
                <a:extLst>
                  <a:ext uri="{0D108BD9-81ED-4DB2-BD59-A6C34878D82A}">
                    <a16:rowId xmlns:a16="http://schemas.microsoft.com/office/drawing/2014/main" val="3019083483"/>
                  </a:ext>
                </a:extLst>
              </a:tr>
            </a:tbl>
          </a:graphicData>
        </a:graphic>
      </p:graphicFrame>
      <p:sp>
        <p:nvSpPr>
          <p:cNvPr id="8" name="TextBox 7">
            <a:extLst>
              <a:ext uri="{FF2B5EF4-FFF2-40B4-BE49-F238E27FC236}">
                <a16:creationId xmlns:a16="http://schemas.microsoft.com/office/drawing/2014/main" id="{8D4F170E-88C2-17FE-AFB7-47030B62D045}"/>
              </a:ext>
            </a:extLst>
          </p:cNvPr>
          <p:cNvSpPr txBox="1"/>
          <p:nvPr/>
        </p:nvSpPr>
        <p:spPr>
          <a:xfrm>
            <a:off x="1349905" y="3497818"/>
            <a:ext cx="5998693" cy="369332"/>
          </a:xfrm>
          <a:prstGeom prst="rect">
            <a:avLst/>
          </a:prstGeom>
          <a:noFill/>
        </p:spPr>
        <p:txBody>
          <a:bodyPr wrap="none" rtlCol="0">
            <a:spAutoFit/>
          </a:bodyPr>
          <a:lstStyle/>
          <a:p>
            <a:r>
              <a:rPr lang="en-US" sz="1800" b="1" dirty="0" err="1"/>
              <a:t>GausHit</a:t>
            </a:r>
            <a:r>
              <a:rPr lang="en-US" sz="1800" b="1" dirty="0"/>
              <a:t> finder hit efficiencies for fully simulated </a:t>
            </a:r>
            <a:r>
              <a:rPr lang="en-US" sz="1800" b="1" dirty="0" err="1"/>
              <a:t>nuES</a:t>
            </a:r>
            <a:r>
              <a:rPr lang="en-US" sz="1800" b="1" dirty="0"/>
              <a:t> events</a:t>
            </a:r>
          </a:p>
        </p:txBody>
      </p:sp>
    </p:spTree>
    <p:extLst>
      <p:ext uri="{BB962C8B-B14F-4D97-AF65-F5344CB8AC3E}">
        <p14:creationId xmlns:p14="http://schemas.microsoft.com/office/powerpoint/2010/main" val="13140209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6427249-91B7-C3CE-1A4E-3F901CCC88C2}"/>
              </a:ext>
            </a:extLst>
          </p:cNvPr>
          <p:cNvSpPr>
            <a:spLocks noGrp="1"/>
          </p:cNvSpPr>
          <p:nvPr>
            <p:ph idx="1"/>
          </p:nvPr>
        </p:nvSpPr>
        <p:spPr/>
        <p:txBody>
          <a:bodyPr/>
          <a:lstStyle/>
          <a:p>
            <a:r>
              <a:rPr lang="en-US" dirty="0"/>
              <a:t>Here we compare the reconstructed energy of the scattered electron in the SN ES interactions between the standard full-dataset reconstruction and the ML-based reduced dataset reconstruction:</a:t>
            </a:r>
          </a:p>
          <a:p>
            <a:endParaRPr lang="en-US" dirty="0"/>
          </a:p>
          <a:p>
            <a:endParaRPr lang="en-US" dirty="0"/>
          </a:p>
          <a:p>
            <a:endParaRPr lang="en-US" dirty="0"/>
          </a:p>
          <a:p>
            <a:endParaRPr lang="en-US" dirty="0"/>
          </a:p>
          <a:p>
            <a:endParaRPr lang="en-US" dirty="0"/>
          </a:p>
          <a:p>
            <a:endParaRPr lang="en-US" dirty="0"/>
          </a:p>
          <a:p>
            <a:endParaRPr lang="en-US" dirty="0"/>
          </a:p>
          <a:p>
            <a:r>
              <a:rPr lang="en-US" dirty="0"/>
              <a:t>Basically, the ML-based reconstruction pipeline produces identical results as a standard offline reconstruction</a:t>
            </a:r>
          </a:p>
          <a:p>
            <a:endParaRPr lang="en-US" dirty="0"/>
          </a:p>
        </p:txBody>
      </p:sp>
      <p:sp>
        <p:nvSpPr>
          <p:cNvPr id="3" name="Title 2">
            <a:extLst>
              <a:ext uri="{FF2B5EF4-FFF2-40B4-BE49-F238E27FC236}">
                <a16:creationId xmlns:a16="http://schemas.microsoft.com/office/drawing/2014/main" id="{B42F5892-26A9-DC3E-87C5-48AFAF2B23EE}"/>
              </a:ext>
            </a:extLst>
          </p:cNvPr>
          <p:cNvSpPr>
            <a:spLocks noGrp="1"/>
          </p:cNvSpPr>
          <p:nvPr>
            <p:ph type="title"/>
          </p:nvPr>
        </p:nvSpPr>
        <p:spPr/>
        <p:txBody>
          <a:bodyPr/>
          <a:lstStyle/>
          <a:p>
            <a:r>
              <a:rPr lang="en-US" dirty="0"/>
              <a:t>Energy distributions</a:t>
            </a:r>
          </a:p>
        </p:txBody>
      </p:sp>
      <p:sp>
        <p:nvSpPr>
          <p:cNvPr id="4" name="Date Placeholder 3">
            <a:extLst>
              <a:ext uri="{FF2B5EF4-FFF2-40B4-BE49-F238E27FC236}">
                <a16:creationId xmlns:a16="http://schemas.microsoft.com/office/drawing/2014/main" id="{10459E31-2B0F-8147-B777-D5F27F18C306}"/>
              </a:ext>
            </a:extLst>
          </p:cNvPr>
          <p:cNvSpPr>
            <a:spLocks noGrp="1"/>
          </p:cNvSpPr>
          <p:nvPr>
            <p:ph type="dt" sz="half" idx="2"/>
          </p:nvPr>
        </p:nvSpPr>
        <p:spPr/>
        <p:txBody>
          <a:bodyPr/>
          <a:lstStyle/>
          <a:p>
            <a:pPr>
              <a:defRPr/>
            </a:pPr>
            <a:fld id="{57ADAB69-348E-2C41-AF41-E98D046040A4}" type="datetime1">
              <a:rPr lang="en-US" smtClean="0"/>
              <a:pPr>
                <a:defRPr/>
              </a:pPr>
              <a:t>4/23/2024</a:t>
            </a:fld>
            <a:endParaRPr lang="en-US" dirty="0"/>
          </a:p>
        </p:txBody>
      </p:sp>
      <p:sp>
        <p:nvSpPr>
          <p:cNvPr id="5" name="Footer Placeholder 4">
            <a:extLst>
              <a:ext uri="{FF2B5EF4-FFF2-40B4-BE49-F238E27FC236}">
                <a16:creationId xmlns:a16="http://schemas.microsoft.com/office/drawing/2014/main" id="{EF426683-3850-1248-E536-B92117E742A8}"/>
              </a:ext>
            </a:extLst>
          </p:cNvPr>
          <p:cNvSpPr>
            <a:spLocks noGrp="1"/>
          </p:cNvSpPr>
          <p:nvPr>
            <p:ph type="ftr" sz="quarter" idx="3"/>
          </p:nvPr>
        </p:nvSpPr>
        <p:spPr/>
        <p:txBody>
          <a:bodyPr/>
          <a:lstStyle/>
          <a:p>
            <a:pPr>
              <a:defRPr/>
            </a:pPr>
            <a:r>
              <a:rPr lang="en-US"/>
              <a:t>Michael Wang | Intermediate level SN pointing trigger for DUNE</a:t>
            </a:r>
            <a:endParaRPr lang="en-US" b="1" dirty="0"/>
          </a:p>
        </p:txBody>
      </p:sp>
      <p:sp>
        <p:nvSpPr>
          <p:cNvPr id="6" name="Slide Number Placeholder 5">
            <a:extLst>
              <a:ext uri="{FF2B5EF4-FFF2-40B4-BE49-F238E27FC236}">
                <a16:creationId xmlns:a16="http://schemas.microsoft.com/office/drawing/2014/main" id="{C8CC91B0-E060-B211-FB48-DC64EFFA2B71}"/>
              </a:ext>
            </a:extLst>
          </p:cNvPr>
          <p:cNvSpPr>
            <a:spLocks noGrp="1"/>
          </p:cNvSpPr>
          <p:nvPr>
            <p:ph type="sldNum" sz="quarter" idx="4"/>
          </p:nvPr>
        </p:nvSpPr>
        <p:spPr/>
        <p:txBody>
          <a:bodyPr/>
          <a:lstStyle/>
          <a:p>
            <a:pPr>
              <a:defRPr/>
            </a:pPr>
            <a:fld id="{148C009B-CB69-E04A-B9B3-34B26D69E9CF}" type="slidenum">
              <a:rPr lang="en-US" smtClean="0"/>
              <a:pPr>
                <a:defRPr/>
              </a:pPr>
              <a:t>25</a:t>
            </a:fld>
            <a:endParaRPr lang="en-US" dirty="0"/>
          </a:p>
        </p:txBody>
      </p:sp>
      <p:pic>
        <p:nvPicPr>
          <p:cNvPr id="8" name="Picture 7" descr="Chart, histogram&#10;&#10;Description automatically generated">
            <a:extLst>
              <a:ext uri="{FF2B5EF4-FFF2-40B4-BE49-F238E27FC236}">
                <a16:creationId xmlns:a16="http://schemas.microsoft.com/office/drawing/2014/main" id="{CCEEF285-ECFA-0502-3651-F3AA9D66B112}"/>
              </a:ext>
            </a:extLst>
          </p:cNvPr>
          <p:cNvPicPr>
            <a:picLocks noChangeAspect="1"/>
          </p:cNvPicPr>
          <p:nvPr/>
        </p:nvPicPr>
        <p:blipFill>
          <a:blip r:embed="rId2"/>
          <a:stretch>
            <a:fillRect/>
          </a:stretch>
        </p:blipFill>
        <p:spPr>
          <a:xfrm>
            <a:off x="2514600" y="1504950"/>
            <a:ext cx="3124200" cy="2351848"/>
          </a:xfrm>
          <a:prstGeom prst="rect">
            <a:avLst/>
          </a:prstGeom>
        </p:spPr>
      </p:pic>
    </p:spTree>
    <p:extLst>
      <p:ext uri="{BB962C8B-B14F-4D97-AF65-F5344CB8AC3E}">
        <p14:creationId xmlns:p14="http://schemas.microsoft.com/office/powerpoint/2010/main" val="1311429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622F4F2-0A35-C862-5D5F-E84467E52BE8}"/>
              </a:ext>
            </a:extLst>
          </p:cNvPr>
          <p:cNvSpPr>
            <a:spLocks noGrp="1"/>
          </p:cNvSpPr>
          <p:nvPr>
            <p:ph idx="1"/>
          </p:nvPr>
        </p:nvSpPr>
        <p:spPr/>
        <p:txBody>
          <a:bodyPr/>
          <a:lstStyle/>
          <a:p>
            <a:r>
              <a:rPr lang="en-US" sz="1600" dirty="0"/>
              <a:t>For more details on DUNE’s supernova pointing capabilities, please refer to:</a:t>
            </a:r>
          </a:p>
          <a:p>
            <a:pPr lvl="1"/>
            <a:r>
              <a:rPr lang="en-US" sz="1400" dirty="0"/>
              <a:t>Abi, B., </a:t>
            </a:r>
            <a:r>
              <a:rPr lang="en-US" sz="1400" dirty="0" err="1"/>
              <a:t>Acciarri</a:t>
            </a:r>
            <a:r>
              <a:rPr lang="en-US" sz="1400" dirty="0"/>
              <a:t>, R., </a:t>
            </a:r>
            <a:r>
              <a:rPr lang="en-US" sz="1400" dirty="0" err="1"/>
              <a:t>Acero</a:t>
            </a:r>
            <a:r>
              <a:rPr lang="en-US" sz="1400" dirty="0"/>
              <a:t>, M.A. </a:t>
            </a:r>
            <a:r>
              <a:rPr lang="en-US" sz="1400" i="1" dirty="0"/>
              <a:t>et al.</a:t>
            </a:r>
            <a:r>
              <a:rPr lang="en-US" sz="1400" dirty="0"/>
              <a:t> Supernova neutrino burst detection with the Deep Underground Neutrino Experiment. </a:t>
            </a:r>
            <a:r>
              <a:rPr lang="en-US" sz="1400" i="1" dirty="0">
                <a:hlinkClick r:id="rId2"/>
              </a:rPr>
              <a:t>Eur. Phys. J. C</a:t>
            </a:r>
            <a:r>
              <a:rPr lang="en-US" sz="1400" dirty="0">
                <a:hlinkClick r:id="rId2"/>
              </a:rPr>
              <a:t> </a:t>
            </a:r>
            <a:r>
              <a:rPr lang="en-US" sz="1400" b="1" dirty="0">
                <a:hlinkClick r:id="rId2"/>
              </a:rPr>
              <a:t>81</a:t>
            </a:r>
            <a:r>
              <a:rPr lang="en-US" sz="1400" dirty="0">
                <a:hlinkClick r:id="rId2"/>
              </a:rPr>
              <a:t>, 423 (2021).</a:t>
            </a:r>
            <a:endParaRPr lang="en-US" sz="1400" dirty="0"/>
          </a:p>
          <a:p>
            <a:pPr lvl="1"/>
            <a:r>
              <a:rPr lang="en-US" sz="1400" dirty="0"/>
              <a:t>Updated version to be published:</a:t>
            </a:r>
            <a:br>
              <a:rPr lang="en-US" sz="1400" dirty="0"/>
            </a:br>
            <a:r>
              <a:rPr lang="en-US" sz="1400" dirty="0"/>
              <a:t>Abed Abud, A., Abi, B., </a:t>
            </a:r>
            <a:r>
              <a:rPr lang="en-US" sz="1400" dirty="0" err="1"/>
              <a:t>Acciarri</a:t>
            </a:r>
            <a:r>
              <a:rPr lang="en-US" sz="1400" dirty="0"/>
              <a:t>, R. </a:t>
            </a:r>
            <a:r>
              <a:rPr lang="en-US" sz="1400" i="1" dirty="0"/>
              <a:t>et al.</a:t>
            </a:r>
            <a:r>
              <a:rPr lang="en-US" sz="1400" dirty="0"/>
              <a:t> Supernova pointing capabilities of DUNE.</a:t>
            </a:r>
            <a:br>
              <a:rPr lang="en-US" sz="1400" dirty="0"/>
            </a:br>
            <a:r>
              <a:rPr lang="en-US" sz="1400" dirty="0"/>
              <a:t>(DUNE-doc-27538-v13, primary authors: Shen, J., </a:t>
            </a:r>
            <a:r>
              <a:rPr lang="en-US" sz="1400" dirty="0" err="1"/>
              <a:t>Roeth</a:t>
            </a:r>
            <a:r>
              <a:rPr lang="en-US" sz="1400" dirty="0"/>
              <a:t>, A. J., </a:t>
            </a:r>
            <a:r>
              <a:rPr lang="en-US" sz="1400" dirty="0" err="1"/>
              <a:t>Hakenmueller</a:t>
            </a:r>
            <a:r>
              <a:rPr lang="en-US" sz="1400" dirty="0"/>
              <a:t>, J., Queen, J., </a:t>
            </a:r>
            <a:r>
              <a:rPr lang="en-US" sz="1400" dirty="0" err="1"/>
              <a:t>Pershey</a:t>
            </a:r>
            <a:r>
              <a:rPr lang="en-US" sz="1400" dirty="0"/>
              <a:t>, D., </a:t>
            </a:r>
            <a:r>
              <a:rPr lang="en-US" sz="1400" dirty="0" err="1"/>
              <a:t>Scholberg</a:t>
            </a:r>
            <a:r>
              <a:rPr lang="en-US" sz="1400" dirty="0"/>
              <a:t>, K. )</a:t>
            </a:r>
          </a:p>
          <a:p>
            <a:r>
              <a:rPr lang="en-US" sz="1600" dirty="0"/>
              <a:t>For more details on ML models used in this work:</a:t>
            </a:r>
          </a:p>
          <a:p>
            <a:pPr lvl="1"/>
            <a:r>
              <a:rPr lang="en-US" sz="1400" dirty="0"/>
              <a:t>Clair, J. Real-Time Detection of Low-Energy Events for the DUNE Data Selection System. DUNE-doc-27333-v1. (2DCNN)</a:t>
            </a:r>
          </a:p>
          <a:p>
            <a:pPr lvl="1"/>
            <a:r>
              <a:rPr lang="en-US" sz="1400" dirty="0" err="1"/>
              <a:t>Uboldi</a:t>
            </a:r>
            <a:r>
              <a:rPr lang="en-US" sz="1400" dirty="0"/>
              <a:t>, L., Ruth, D., Andrews M., Wang, M.H.L.S. </a:t>
            </a:r>
            <a:r>
              <a:rPr lang="en-US" sz="1400" i="1" dirty="0"/>
              <a:t>et al. </a:t>
            </a:r>
            <a:r>
              <a:rPr lang="en-US" sz="1400" b="0" i="0" dirty="0">
                <a:solidFill>
                  <a:srgbClr val="1F1F1F"/>
                </a:solidFill>
                <a:effectLst/>
                <a:latin typeface="ElsevierGulliver"/>
              </a:rPr>
              <a:t>Extracting low energy signals from raw </a:t>
            </a:r>
            <a:r>
              <a:rPr lang="en-US" sz="1400" b="0" i="0" dirty="0" err="1">
                <a:solidFill>
                  <a:srgbClr val="1F1F1F"/>
                </a:solidFill>
                <a:effectLst/>
                <a:latin typeface="ElsevierGulliver"/>
              </a:rPr>
              <a:t>LArTPC</a:t>
            </a:r>
            <a:r>
              <a:rPr lang="en-US" sz="1400" b="0" i="0" dirty="0">
                <a:solidFill>
                  <a:srgbClr val="1F1F1F"/>
                </a:solidFill>
                <a:effectLst/>
                <a:latin typeface="ElsevierGulliver"/>
              </a:rPr>
              <a:t> waveforms using deep learning techniques — A proof of concept</a:t>
            </a:r>
            <a:r>
              <a:rPr lang="en-US" sz="1400" b="0" i="1" dirty="0">
                <a:solidFill>
                  <a:srgbClr val="1F1F1F"/>
                </a:solidFill>
                <a:effectLst/>
                <a:latin typeface="ElsevierGulliver"/>
              </a:rPr>
              <a:t>. </a:t>
            </a:r>
            <a:r>
              <a:rPr lang="en-US" sz="1400" i="1" dirty="0" err="1">
                <a:hlinkClick r:id="rId3"/>
              </a:rPr>
              <a:t>Nucl</a:t>
            </a:r>
            <a:r>
              <a:rPr lang="en-US" sz="1400" i="1" dirty="0">
                <a:hlinkClick r:id="rId3"/>
              </a:rPr>
              <a:t>. </a:t>
            </a:r>
            <a:r>
              <a:rPr lang="en-US" sz="1400" i="1" dirty="0" err="1">
                <a:hlinkClick r:id="rId3"/>
              </a:rPr>
              <a:t>Instrum</a:t>
            </a:r>
            <a:r>
              <a:rPr lang="en-US" sz="1400" i="1" dirty="0">
                <a:hlinkClick r:id="rId3"/>
              </a:rPr>
              <a:t>. Methods Phys. Res. A </a:t>
            </a:r>
            <a:r>
              <a:rPr lang="en-US" sz="1400" b="1" dirty="0">
                <a:hlinkClick r:id="rId3"/>
              </a:rPr>
              <a:t>1028</a:t>
            </a:r>
            <a:r>
              <a:rPr lang="en-US" sz="1400" dirty="0">
                <a:hlinkClick r:id="rId3"/>
              </a:rPr>
              <a:t> 166371 (2022).</a:t>
            </a:r>
            <a:r>
              <a:rPr lang="en-US" sz="1400" dirty="0"/>
              <a:t> (1DCNN)</a:t>
            </a:r>
          </a:p>
          <a:p>
            <a:pPr lvl="1"/>
            <a:r>
              <a:rPr lang="en-US" sz="1400" dirty="0" err="1"/>
              <a:t>Mitrevski</a:t>
            </a:r>
            <a:r>
              <a:rPr lang="en-US" sz="1400" dirty="0"/>
              <a:t>, J. Low Energy </a:t>
            </a:r>
            <a:r>
              <a:rPr lang="en-US" sz="1400" dirty="0" err="1"/>
              <a:t>LArTPC</a:t>
            </a:r>
            <a:r>
              <a:rPr lang="en-US" sz="1400" dirty="0"/>
              <a:t> Signal Detection using Anomaly Detection. </a:t>
            </a:r>
            <a:r>
              <a:rPr lang="en-US" sz="1400" dirty="0">
                <a:hlinkClick r:id="rId4"/>
              </a:rPr>
              <a:t>Fast Machine Learning for Science, Imperial College London, 25-28 Sept 2023. </a:t>
            </a:r>
            <a:r>
              <a:rPr lang="en-US" sz="1400" dirty="0"/>
              <a:t>(1D denoising autoencoder)</a:t>
            </a:r>
          </a:p>
          <a:p>
            <a:pPr lvl="2"/>
            <a:endParaRPr lang="en-US" dirty="0"/>
          </a:p>
          <a:p>
            <a:pPr lvl="2"/>
            <a:endParaRPr lang="en-US" dirty="0"/>
          </a:p>
        </p:txBody>
      </p:sp>
      <p:sp>
        <p:nvSpPr>
          <p:cNvPr id="3" name="Title 2">
            <a:extLst>
              <a:ext uri="{FF2B5EF4-FFF2-40B4-BE49-F238E27FC236}">
                <a16:creationId xmlns:a16="http://schemas.microsoft.com/office/drawing/2014/main" id="{7E27DCEC-4C2B-3E48-C713-848BB630360E}"/>
              </a:ext>
            </a:extLst>
          </p:cNvPr>
          <p:cNvSpPr>
            <a:spLocks noGrp="1"/>
          </p:cNvSpPr>
          <p:nvPr>
            <p:ph type="title"/>
          </p:nvPr>
        </p:nvSpPr>
        <p:spPr/>
        <p:txBody>
          <a:bodyPr/>
          <a:lstStyle/>
          <a:p>
            <a:r>
              <a:rPr lang="en-US" dirty="0"/>
              <a:t>More info on DUNE SN pointing capability &amp; ML models used</a:t>
            </a:r>
          </a:p>
        </p:txBody>
      </p:sp>
      <p:sp>
        <p:nvSpPr>
          <p:cNvPr id="4" name="Date Placeholder 3">
            <a:extLst>
              <a:ext uri="{FF2B5EF4-FFF2-40B4-BE49-F238E27FC236}">
                <a16:creationId xmlns:a16="http://schemas.microsoft.com/office/drawing/2014/main" id="{C2EF1E70-7AA7-83C2-8980-114B6A04FF98}"/>
              </a:ext>
            </a:extLst>
          </p:cNvPr>
          <p:cNvSpPr>
            <a:spLocks noGrp="1"/>
          </p:cNvSpPr>
          <p:nvPr>
            <p:ph type="dt" sz="half" idx="2"/>
          </p:nvPr>
        </p:nvSpPr>
        <p:spPr/>
        <p:txBody>
          <a:bodyPr/>
          <a:lstStyle/>
          <a:p>
            <a:pPr>
              <a:defRPr/>
            </a:pPr>
            <a:fld id="{57ADAB69-348E-2C41-AF41-E98D046040A4}" type="datetime1">
              <a:rPr lang="en-US" smtClean="0"/>
              <a:pPr>
                <a:defRPr/>
              </a:pPr>
              <a:t>4/23/2024</a:t>
            </a:fld>
            <a:endParaRPr lang="en-US" dirty="0"/>
          </a:p>
        </p:txBody>
      </p:sp>
      <p:sp>
        <p:nvSpPr>
          <p:cNvPr id="5" name="Footer Placeholder 4">
            <a:extLst>
              <a:ext uri="{FF2B5EF4-FFF2-40B4-BE49-F238E27FC236}">
                <a16:creationId xmlns:a16="http://schemas.microsoft.com/office/drawing/2014/main" id="{088933FB-3A82-6713-3E2D-EC74C57F8477}"/>
              </a:ext>
            </a:extLst>
          </p:cNvPr>
          <p:cNvSpPr>
            <a:spLocks noGrp="1"/>
          </p:cNvSpPr>
          <p:nvPr>
            <p:ph type="ftr" sz="quarter" idx="3"/>
          </p:nvPr>
        </p:nvSpPr>
        <p:spPr/>
        <p:txBody>
          <a:bodyPr/>
          <a:lstStyle/>
          <a:p>
            <a:pPr>
              <a:defRPr/>
            </a:pPr>
            <a:r>
              <a:rPr lang="en-US"/>
              <a:t>Michael Wang | Intermediate level SN pointing trigger for DUNE</a:t>
            </a:r>
            <a:endParaRPr lang="en-US" b="1" dirty="0"/>
          </a:p>
        </p:txBody>
      </p:sp>
      <p:sp>
        <p:nvSpPr>
          <p:cNvPr id="6" name="Slide Number Placeholder 5">
            <a:extLst>
              <a:ext uri="{FF2B5EF4-FFF2-40B4-BE49-F238E27FC236}">
                <a16:creationId xmlns:a16="http://schemas.microsoft.com/office/drawing/2014/main" id="{64391D62-ED8D-E95C-2F00-1845F0C797FF}"/>
              </a:ext>
            </a:extLst>
          </p:cNvPr>
          <p:cNvSpPr>
            <a:spLocks noGrp="1"/>
          </p:cNvSpPr>
          <p:nvPr>
            <p:ph type="sldNum" sz="quarter" idx="4"/>
          </p:nvPr>
        </p:nvSpPr>
        <p:spPr/>
        <p:txBody>
          <a:bodyPr/>
          <a:lstStyle/>
          <a:p>
            <a:pPr>
              <a:defRPr/>
            </a:pPr>
            <a:fld id="{148C009B-CB69-E04A-B9B3-34B26D69E9CF}" type="slidenum">
              <a:rPr lang="en-US" smtClean="0"/>
              <a:pPr>
                <a:defRPr/>
              </a:pPr>
              <a:t>26</a:t>
            </a:fld>
            <a:endParaRPr lang="en-US" dirty="0"/>
          </a:p>
        </p:txBody>
      </p:sp>
    </p:spTree>
    <p:extLst>
      <p:ext uri="{BB962C8B-B14F-4D97-AF65-F5344CB8AC3E}">
        <p14:creationId xmlns:p14="http://schemas.microsoft.com/office/powerpoint/2010/main" val="14715303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7FB199E-07FD-1026-5721-BCFB02F3646D}"/>
              </a:ext>
            </a:extLst>
          </p:cNvPr>
          <p:cNvSpPr>
            <a:spLocks noGrp="1"/>
          </p:cNvSpPr>
          <p:nvPr>
            <p:ph idx="1"/>
          </p:nvPr>
        </p:nvSpPr>
        <p:spPr/>
        <p:txBody>
          <a:bodyPr/>
          <a:lstStyle/>
          <a:p>
            <a:r>
              <a:rPr lang="en-US" dirty="0"/>
              <a:t>Common assumption: DUNE SN processing requires significant computing resources: processing, network, and storage</a:t>
            </a:r>
          </a:p>
          <a:p>
            <a:pPr lvl="1"/>
            <a:r>
              <a:rPr lang="en-US" dirty="0"/>
              <a:t>SN data needs to be transferred back to FNAL for more processing to determine direction</a:t>
            </a:r>
          </a:p>
          <a:p>
            <a:pPr lvl="1"/>
            <a:r>
              <a:rPr lang="en-US" dirty="0"/>
              <a:t>HPC sites were also being considered for this purpose</a:t>
            </a:r>
          </a:p>
          <a:p>
            <a:r>
              <a:rPr lang="en-US" dirty="0"/>
              <a:t>What we have demonstrated: applying ML-based data reduction as early as possible can reduce data to such a degree that makes it possible to perform offline-like analysis on-site with minimal computing resources – i.e. on a single server:</a:t>
            </a:r>
          </a:p>
          <a:p>
            <a:pPr lvl="1"/>
            <a:r>
              <a:rPr lang="en-US" dirty="0"/>
              <a:t>total processing times less than network transfer time back to FNAL appear achievable</a:t>
            </a:r>
          </a:p>
          <a:p>
            <a:pPr lvl="1"/>
            <a:r>
              <a:rPr lang="en-US" dirty="0"/>
              <a:t>no loss in quality of results </a:t>
            </a:r>
            <a:r>
              <a:rPr lang="en-US" dirty="0" err="1"/>
              <a:t>wrt</a:t>
            </a:r>
            <a:r>
              <a:rPr lang="en-US" dirty="0"/>
              <a:t> full reconstruction/analysis</a:t>
            </a:r>
          </a:p>
          <a:p>
            <a:r>
              <a:rPr lang="en-US" dirty="0"/>
              <a:t>This has positive implications for previous assumptions about DUNE’s computing requirements, perhaps warranting </a:t>
            </a:r>
            <a:r>
              <a:rPr lang="en-US"/>
              <a:t>a re-examination </a:t>
            </a:r>
            <a:r>
              <a:rPr lang="en-US" dirty="0"/>
              <a:t>of these assumptions</a:t>
            </a:r>
          </a:p>
        </p:txBody>
      </p:sp>
      <p:sp>
        <p:nvSpPr>
          <p:cNvPr id="3" name="Title 2">
            <a:extLst>
              <a:ext uri="{FF2B5EF4-FFF2-40B4-BE49-F238E27FC236}">
                <a16:creationId xmlns:a16="http://schemas.microsoft.com/office/drawing/2014/main" id="{407D28D0-D01E-BF25-6BB3-FBEE95307945}"/>
              </a:ext>
            </a:extLst>
          </p:cNvPr>
          <p:cNvSpPr>
            <a:spLocks noGrp="1"/>
          </p:cNvSpPr>
          <p:nvPr>
            <p:ph type="title"/>
          </p:nvPr>
        </p:nvSpPr>
        <p:spPr/>
        <p:txBody>
          <a:bodyPr/>
          <a:lstStyle/>
          <a:p>
            <a:r>
              <a:rPr lang="en-US" dirty="0"/>
              <a:t>Conclusions</a:t>
            </a:r>
          </a:p>
        </p:txBody>
      </p:sp>
      <p:sp>
        <p:nvSpPr>
          <p:cNvPr id="4" name="Date Placeholder 3">
            <a:extLst>
              <a:ext uri="{FF2B5EF4-FFF2-40B4-BE49-F238E27FC236}">
                <a16:creationId xmlns:a16="http://schemas.microsoft.com/office/drawing/2014/main" id="{BECC3B12-ABA6-F40E-A7D5-8D08ADD6EE44}"/>
              </a:ext>
            </a:extLst>
          </p:cNvPr>
          <p:cNvSpPr>
            <a:spLocks noGrp="1"/>
          </p:cNvSpPr>
          <p:nvPr>
            <p:ph type="dt" sz="half" idx="2"/>
          </p:nvPr>
        </p:nvSpPr>
        <p:spPr/>
        <p:txBody>
          <a:bodyPr/>
          <a:lstStyle/>
          <a:p>
            <a:pPr>
              <a:defRPr/>
            </a:pPr>
            <a:fld id="{57ADAB69-348E-2C41-AF41-E98D046040A4}" type="datetime1">
              <a:rPr lang="en-US" smtClean="0"/>
              <a:pPr>
                <a:defRPr/>
              </a:pPr>
              <a:t>4/23/2024</a:t>
            </a:fld>
            <a:endParaRPr lang="en-US" dirty="0"/>
          </a:p>
        </p:txBody>
      </p:sp>
      <p:sp>
        <p:nvSpPr>
          <p:cNvPr id="5" name="Footer Placeholder 4">
            <a:extLst>
              <a:ext uri="{FF2B5EF4-FFF2-40B4-BE49-F238E27FC236}">
                <a16:creationId xmlns:a16="http://schemas.microsoft.com/office/drawing/2014/main" id="{5D731F5B-3D93-0354-3825-24936A029000}"/>
              </a:ext>
            </a:extLst>
          </p:cNvPr>
          <p:cNvSpPr>
            <a:spLocks noGrp="1"/>
          </p:cNvSpPr>
          <p:nvPr>
            <p:ph type="ftr" sz="quarter" idx="3"/>
          </p:nvPr>
        </p:nvSpPr>
        <p:spPr/>
        <p:txBody>
          <a:bodyPr/>
          <a:lstStyle/>
          <a:p>
            <a:pPr>
              <a:defRPr/>
            </a:pPr>
            <a:r>
              <a:rPr lang="en-US"/>
              <a:t>Michael Wang | Intermediate level SN pointing trigger for DUNE</a:t>
            </a:r>
            <a:endParaRPr lang="en-US" b="1" dirty="0"/>
          </a:p>
        </p:txBody>
      </p:sp>
      <p:sp>
        <p:nvSpPr>
          <p:cNvPr id="6" name="Slide Number Placeholder 5">
            <a:extLst>
              <a:ext uri="{FF2B5EF4-FFF2-40B4-BE49-F238E27FC236}">
                <a16:creationId xmlns:a16="http://schemas.microsoft.com/office/drawing/2014/main" id="{C3132198-79C3-5FF9-74D6-FBAAF5D5A3D5}"/>
              </a:ext>
            </a:extLst>
          </p:cNvPr>
          <p:cNvSpPr>
            <a:spLocks noGrp="1"/>
          </p:cNvSpPr>
          <p:nvPr>
            <p:ph type="sldNum" sz="quarter" idx="4"/>
          </p:nvPr>
        </p:nvSpPr>
        <p:spPr/>
        <p:txBody>
          <a:bodyPr/>
          <a:lstStyle/>
          <a:p>
            <a:pPr>
              <a:defRPr/>
            </a:pPr>
            <a:fld id="{148C009B-CB69-E04A-B9B3-34B26D69E9CF}" type="slidenum">
              <a:rPr lang="en-US" smtClean="0"/>
              <a:pPr>
                <a:defRPr/>
              </a:pPr>
              <a:t>27</a:t>
            </a:fld>
            <a:endParaRPr lang="en-US" dirty="0"/>
          </a:p>
        </p:txBody>
      </p:sp>
    </p:spTree>
    <p:extLst>
      <p:ext uri="{BB962C8B-B14F-4D97-AF65-F5344CB8AC3E}">
        <p14:creationId xmlns:p14="http://schemas.microsoft.com/office/powerpoint/2010/main" val="10062168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29F27A9-3C0A-34E8-687A-7FB121CD280D}"/>
              </a:ext>
            </a:extLst>
          </p:cNvPr>
          <p:cNvSpPr>
            <a:spLocks noGrp="1"/>
          </p:cNvSpPr>
          <p:nvPr>
            <p:ph idx="1"/>
          </p:nvPr>
        </p:nvSpPr>
        <p:spPr/>
        <p:txBody>
          <a:bodyPr/>
          <a:lstStyle/>
          <a:p>
            <a:r>
              <a:rPr lang="en-US" dirty="0"/>
              <a:t>While results look promising, this is a work in progress, and more work needs to be done:</a:t>
            </a:r>
          </a:p>
          <a:p>
            <a:pPr lvl="1"/>
            <a:r>
              <a:rPr lang="en-US" dirty="0"/>
              <a:t>Single largest contribution to the total processing time is the 2DCNN-based radiological background rejection:</a:t>
            </a:r>
          </a:p>
          <a:p>
            <a:pPr lvl="2"/>
            <a:r>
              <a:rPr lang="en-US" dirty="0"/>
              <a:t>Focusing on reducing 2DCNN inference time will reap the largest benefits</a:t>
            </a:r>
          </a:p>
          <a:p>
            <a:pPr lvl="1"/>
            <a:r>
              <a:rPr lang="en-US" dirty="0"/>
              <a:t>Continue exploring  hardware accelerator options:</a:t>
            </a:r>
          </a:p>
          <a:p>
            <a:pPr lvl="2"/>
            <a:r>
              <a:rPr lang="en-US" dirty="0"/>
              <a:t>Continue with FPGA implementation and optimization</a:t>
            </a:r>
          </a:p>
          <a:p>
            <a:pPr lvl="2"/>
            <a:r>
              <a:rPr lang="en-US" dirty="0"/>
              <a:t>Benchmark GPUs geared towards low-latency inference applications &amp; low power</a:t>
            </a:r>
          </a:p>
          <a:p>
            <a:pPr lvl="2"/>
            <a:r>
              <a:rPr lang="en-US" dirty="0"/>
              <a:t>Explore dedicated AI inference chips</a:t>
            </a:r>
          </a:p>
          <a:p>
            <a:pPr lvl="1"/>
            <a:r>
              <a:rPr lang="en-US" dirty="0"/>
              <a:t>Include algorithms for discriminating ES vs CC and optimize these algorithms</a:t>
            </a:r>
          </a:p>
          <a:p>
            <a:pPr lvl="1"/>
            <a:r>
              <a:rPr lang="en-US" dirty="0"/>
              <a:t>Implement end-to-end demonstrator within dune-</a:t>
            </a:r>
            <a:r>
              <a:rPr lang="en-US" dirty="0" err="1"/>
              <a:t>daq</a:t>
            </a:r>
            <a:r>
              <a:rPr lang="en-US" dirty="0"/>
              <a:t> framework</a:t>
            </a:r>
          </a:p>
        </p:txBody>
      </p:sp>
      <p:sp>
        <p:nvSpPr>
          <p:cNvPr id="3" name="Title 2">
            <a:extLst>
              <a:ext uri="{FF2B5EF4-FFF2-40B4-BE49-F238E27FC236}">
                <a16:creationId xmlns:a16="http://schemas.microsoft.com/office/drawing/2014/main" id="{DC536E84-8145-8222-3386-04A25FE84AB5}"/>
              </a:ext>
            </a:extLst>
          </p:cNvPr>
          <p:cNvSpPr>
            <a:spLocks noGrp="1"/>
          </p:cNvSpPr>
          <p:nvPr>
            <p:ph type="title"/>
          </p:nvPr>
        </p:nvSpPr>
        <p:spPr/>
        <p:txBody>
          <a:bodyPr/>
          <a:lstStyle/>
          <a:p>
            <a:r>
              <a:rPr lang="en-US" dirty="0"/>
              <a:t>Conclusions (continued)</a:t>
            </a:r>
          </a:p>
        </p:txBody>
      </p:sp>
      <p:sp>
        <p:nvSpPr>
          <p:cNvPr id="4" name="Date Placeholder 3">
            <a:extLst>
              <a:ext uri="{FF2B5EF4-FFF2-40B4-BE49-F238E27FC236}">
                <a16:creationId xmlns:a16="http://schemas.microsoft.com/office/drawing/2014/main" id="{9AB67956-5098-2ECC-C184-337442A9A0AF}"/>
              </a:ext>
            </a:extLst>
          </p:cNvPr>
          <p:cNvSpPr>
            <a:spLocks noGrp="1"/>
          </p:cNvSpPr>
          <p:nvPr>
            <p:ph type="dt" sz="half" idx="2"/>
          </p:nvPr>
        </p:nvSpPr>
        <p:spPr/>
        <p:txBody>
          <a:bodyPr/>
          <a:lstStyle/>
          <a:p>
            <a:pPr>
              <a:defRPr/>
            </a:pPr>
            <a:fld id="{57ADAB69-348E-2C41-AF41-E98D046040A4}" type="datetime1">
              <a:rPr lang="en-US" smtClean="0"/>
              <a:pPr>
                <a:defRPr/>
              </a:pPr>
              <a:t>4/23/2024</a:t>
            </a:fld>
            <a:endParaRPr lang="en-US" dirty="0"/>
          </a:p>
        </p:txBody>
      </p:sp>
      <p:sp>
        <p:nvSpPr>
          <p:cNvPr id="5" name="Footer Placeholder 4">
            <a:extLst>
              <a:ext uri="{FF2B5EF4-FFF2-40B4-BE49-F238E27FC236}">
                <a16:creationId xmlns:a16="http://schemas.microsoft.com/office/drawing/2014/main" id="{536925AC-F20E-CFF6-1791-24791C9D67E0}"/>
              </a:ext>
            </a:extLst>
          </p:cNvPr>
          <p:cNvSpPr>
            <a:spLocks noGrp="1"/>
          </p:cNvSpPr>
          <p:nvPr>
            <p:ph type="ftr" sz="quarter" idx="3"/>
          </p:nvPr>
        </p:nvSpPr>
        <p:spPr/>
        <p:txBody>
          <a:bodyPr/>
          <a:lstStyle/>
          <a:p>
            <a:pPr>
              <a:defRPr/>
            </a:pPr>
            <a:r>
              <a:rPr lang="en-US"/>
              <a:t>Michael Wang | Intermediate level SN pointing trigger for DUNE</a:t>
            </a:r>
            <a:endParaRPr lang="en-US" b="1" dirty="0"/>
          </a:p>
        </p:txBody>
      </p:sp>
      <p:sp>
        <p:nvSpPr>
          <p:cNvPr id="6" name="Slide Number Placeholder 5">
            <a:extLst>
              <a:ext uri="{FF2B5EF4-FFF2-40B4-BE49-F238E27FC236}">
                <a16:creationId xmlns:a16="http://schemas.microsoft.com/office/drawing/2014/main" id="{56A76401-A79C-06E5-12BE-8FA88F509452}"/>
              </a:ext>
            </a:extLst>
          </p:cNvPr>
          <p:cNvSpPr>
            <a:spLocks noGrp="1"/>
          </p:cNvSpPr>
          <p:nvPr>
            <p:ph type="sldNum" sz="quarter" idx="4"/>
          </p:nvPr>
        </p:nvSpPr>
        <p:spPr/>
        <p:txBody>
          <a:bodyPr/>
          <a:lstStyle/>
          <a:p>
            <a:pPr>
              <a:defRPr/>
            </a:pPr>
            <a:fld id="{148C009B-CB69-E04A-B9B3-34B26D69E9CF}" type="slidenum">
              <a:rPr lang="en-US" smtClean="0"/>
              <a:pPr>
                <a:defRPr/>
              </a:pPr>
              <a:t>28</a:t>
            </a:fld>
            <a:endParaRPr lang="en-US" dirty="0"/>
          </a:p>
        </p:txBody>
      </p:sp>
    </p:spTree>
    <p:extLst>
      <p:ext uri="{BB962C8B-B14F-4D97-AF65-F5344CB8AC3E}">
        <p14:creationId xmlns:p14="http://schemas.microsoft.com/office/powerpoint/2010/main" val="17824219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D9E4BED-A5E1-7C73-9BD9-3B5417D457F6}"/>
              </a:ext>
            </a:extLst>
          </p:cNvPr>
          <p:cNvSpPr>
            <a:spLocks noGrp="1"/>
          </p:cNvSpPr>
          <p:nvPr>
            <p:ph idx="1"/>
          </p:nvPr>
        </p:nvSpPr>
        <p:spPr/>
        <p:txBody>
          <a:bodyPr/>
          <a:lstStyle/>
          <a:p>
            <a:r>
              <a:rPr lang="en-US" sz="1600" b="1" i="1" dirty="0"/>
              <a:t>Fermilab</a:t>
            </a:r>
          </a:p>
          <a:p>
            <a:pPr lvl="1"/>
            <a:r>
              <a:rPr lang="en-US" sz="1400" dirty="0" err="1"/>
              <a:t>Maira</a:t>
            </a:r>
            <a:r>
              <a:rPr lang="en-US" sz="1400" dirty="0"/>
              <a:t> Khan, Jovan </a:t>
            </a:r>
            <a:r>
              <a:rPr lang="en-US" sz="1400" dirty="0" err="1"/>
              <a:t>Mitrevski</a:t>
            </a:r>
            <a:r>
              <a:rPr lang="en-US" sz="1400" dirty="0"/>
              <a:t>, Ben Hawks,</a:t>
            </a:r>
          </a:p>
          <a:p>
            <a:pPr marL="282575" lvl="1" indent="0">
              <a:buNone/>
            </a:pPr>
            <a:r>
              <a:rPr lang="en-US" sz="1400" dirty="0"/>
              <a:t>	 Tom Junk, </a:t>
            </a:r>
            <a:r>
              <a:rPr lang="en-US" sz="1400" dirty="0" err="1"/>
              <a:t>Tingjun</a:t>
            </a:r>
            <a:r>
              <a:rPr lang="en-US" sz="1400" dirty="0"/>
              <a:t> Yang, Jennifer </a:t>
            </a:r>
            <a:r>
              <a:rPr lang="en-US" sz="1400" dirty="0" err="1"/>
              <a:t>Ngadiuba</a:t>
            </a:r>
            <a:r>
              <a:rPr lang="en-US" sz="1400" dirty="0"/>
              <a:t>, Mike Wang,</a:t>
            </a:r>
          </a:p>
          <a:p>
            <a:pPr marL="282575" lvl="1" indent="0">
              <a:buNone/>
            </a:pPr>
            <a:r>
              <a:rPr lang="en-US" sz="1400" dirty="0"/>
              <a:t>     </a:t>
            </a:r>
            <a:r>
              <a:rPr lang="en-US" sz="1400" dirty="0" err="1"/>
              <a:t>Pengfei</a:t>
            </a:r>
            <a:r>
              <a:rPr lang="en-US" sz="1400" dirty="0"/>
              <a:t> Ding (now at LBNL)</a:t>
            </a:r>
          </a:p>
          <a:p>
            <a:r>
              <a:rPr lang="en-US" sz="1600" b="1" i="1" dirty="0"/>
              <a:t>Duke University</a:t>
            </a:r>
          </a:p>
          <a:p>
            <a:pPr lvl="1"/>
            <a:r>
              <a:rPr lang="en-US" sz="1400" dirty="0"/>
              <a:t>Kate </a:t>
            </a:r>
            <a:r>
              <a:rPr lang="en-US" sz="1400" dirty="0" err="1"/>
              <a:t>Scholberg</a:t>
            </a:r>
            <a:r>
              <a:rPr lang="en-US" sz="1400" dirty="0"/>
              <a:t>, Janina </a:t>
            </a:r>
            <a:r>
              <a:rPr lang="en-US" sz="1400" dirty="0" err="1"/>
              <a:t>Hakenmueller</a:t>
            </a:r>
            <a:r>
              <a:rPr lang="en-US" sz="1400" dirty="0"/>
              <a:t>, Van </a:t>
            </a:r>
            <a:r>
              <a:rPr lang="en-US" sz="1400" dirty="0" err="1"/>
              <a:t>Tha</a:t>
            </a:r>
            <a:r>
              <a:rPr lang="en-US" sz="1400" dirty="0"/>
              <a:t> Bik Lian</a:t>
            </a:r>
          </a:p>
          <a:p>
            <a:r>
              <a:rPr lang="en-US" sz="1600" b="1" i="1" dirty="0"/>
              <a:t>Columbia University</a:t>
            </a:r>
          </a:p>
          <a:p>
            <a:pPr lvl="1"/>
            <a:r>
              <a:rPr lang="en-US" sz="1400" dirty="0"/>
              <a:t>Georgia </a:t>
            </a:r>
            <a:r>
              <a:rPr lang="en-US" sz="1400" dirty="0" err="1"/>
              <a:t>Karagiorgi</a:t>
            </a:r>
            <a:r>
              <a:rPr lang="en-US" sz="1400" dirty="0"/>
              <a:t>, </a:t>
            </a:r>
            <a:r>
              <a:rPr lang="en-US" sz="1400" dirty="0" err="1"/>
              <a:t>Judicael</a:t>
            </a:r>
            <a:r>
              <a:rPr lang="en-US" sz="1400" dirty="0"/>
              <a:t> Claire, </a:t>
            </a:r>
            <a:r>
              <a:rPr lang="en-US" sz="1400" dirty="0" err="1"/>
              <a:t>Guanqun</a:t>
            </a:r>
            <a:r>
              <a:rPr lang="en-US" sz="1400" dirty="0"/>
              <a:t> Ge, Akshay </a:t>
            </a:r>
            <a:r>
              <a:rPr lang="en-US" sz="1400" dirty="0" err="1"/>
              <a:t>Malige</a:t>
            </a:r>
            <a:endParaRPr lang="en-US" sz="1400" dirty="0"/>
          </a:p>
          <a:p>
            <a:r>
              <a:rPr lang="en-US" sz="1600" b="1" i="1" dirty="0"/>
              <a:t>York University</a:t>
            </a:r>
          </a:p>
          <a:p>
            <a:pPr lvl="1"/>
            <a:r>
              <a:rPr lang="en-US" sz="1400" dirty="0" err="1"/>
              <a:t>Tejin</a:t>
            </a:r>
            <a:r>
              <a:rPr lang="en-US" sz="1400" dirty="0"/>
              <a:t> Cai (now at Synopsys Inc.)</a:t>
            </a:r>
          </a:p>
          <a:p>
            <a:r>
              <a:rPr lang="en-US" sz="1600" b="1" i="1" dirty="0"/>
              <a:t>Iowa State University</a:t>
            </a:r>
            <a:endParaRPr lang="en-US" sz="1600" dirty="0"/>
          </a:p>
          <a:p>
            <a:pPr lvl="1"/>
            <a:r>
              <a:rPr lang="en-US" sz="1200" dirty="0"/>
              <a:t>Amanda Weinstein, Avik Ghosh</a:t>
            </a:r>
          </a:p>
          <a:p>
            <a:endParaRPr lang="en-US" dirty="0"/>
          </a:p>
        </p:txBody>
      </p:sp>
      <p:sp>
        <p:nvSpPr>
          <p:cNvPr id="3" name="Title 2">
            <a:extLst>
              <a:ext uri="{FF2B5EF4-FFF2-40B4-BE49-F238E27FC236}">
                <a16:creationId xmlns:a16="http://schemas.microsoft.com/office/drawing/2014/main" id="{738A3608-78AD-C531-965D-E0DAD9DDBC51}"/>
              </a:ext>
            </a:extLst>
          </p:cNvPr>
          <p:cNvSpPr>
            <a:spLocks noGrp="1"/>
          </p:cNvSpPr>
          <p:nvPr>
            <p:ph type="title"/>
          </p:nvPr>
        </p:nvSpPr>
        <p:spPr/>
        <p:txBody>
          <a:bodyPr/>
          <a:lstStyle/>
          <a:p>
            <a:r>
              <a:rPr lang="en-US" dirty="0"/>
              <a:t>People directly involved in this effort</a:t>
            </a:r>
          </a:p>
        </p:txBody>
      </p:sp>
      <p:sp>
        <p:nvSpPr>
          <p:cNvPr id="4" name="Date Placeholder 3">
            <a:extLst>
              <a:ext uri="{FF2B5EF4-FFF2-40B4-BE49-F238E27FC236}">
                <a16:creationId xmlns:a16="http://schemas.microsoft.com/office/drawing/2014/main" id="{F9AA43F1-FF67-4B9D-DE13-EF78D2D4E497}"/>
              </a:ext>
            </a:extLst>
          </p:cNvPr>
          <p:cNvSpPr>
            <a:spLocks noGrp="1"/>
          </p:cNvSpPr>
          <p:nvPr>
            <p:ph type="dt" sz="half" idx="2"/>
          </p:nvPr>
        </p:nvSpPr>
        <p:spPr/>
        <p:txBody>
          <a:bodyPr/>
          <a:lstStyle/>
          <a:p>
            <a:pPr>
              <a:defRPr/>
            </a:pPr>
            <a:fld id="{57ADAB69-348E-2C41-AF41-E98D046040A4}" type="datetime1">
              <a:rPr lang="en-US" smtClean="0"/>
              <a:pPr>
                <a:defRPr/>
              </a:pPr>
              <a:t>4/23/2024</a:t>
            </a:fld>
            <a:endParaRPr lang="en-US" dirty="0"/>
          </a:p>
        </p:txBody>
      </p:sp>
      <p:sp>
        <p:nvSpPr>
          <p:cNvPr id="5" name="Footer Placeholder 4">
            <a:extLst>
              <a:ext uri="{FF2B5EF4-FFF2-40B4-BE49-F238E27FC236}">
                <a16:creationId xmlns:a16="http://schemas.microsoft.com/office/drawing/2014/main" id="{B7BAEF31-2266-0EE3-B351-9C9C40C3FD5C}"/>
              </a:ext>
            </a:extLst>
          </p:cNvPr>
          <p:cNvSpPr>
            <a:spLocks noGrp="1"/>
          </p:cNvSpPr>
          <p:nvPr>
            <p:ph type="ftr" sz="quarter" idx="3"/>
          </p:nvPr>
        </p:nvSpPr>
        <p:spPr/>
        <p:txBody>
          <a:bodyPr/>
          <a:lstStyle/>
          <a:p>
            <a:pPr>
              <a:defRPr/>
            </a:pPr>
            <a:r>
              <a:rPr lang="en-US"/>
              <a:t>Michael Wang | Intermediate level SN pointing trigger for DUNE</a:t>
            </a:r>
            <a:endParaRPr lang="en-US" b="1" dirty="0"/>
          </a:p>
        </p:txBody>
      </p:sp>
      <p:sp>
        <p:nvSpPr>
          <p:cNvPr id="6" name="Slide Number Placeholder 5">
            <a:extLst>
              <a:ext uri="{FF2B5EF4-FFF2-40B4-BE49-F238E27FC236}">
                <a16:creationId xmlns:a16="http://schemas.microsoft.com/office/drawing/2014/main" id="{E6694ECA-5933-E078-7A36-01905BF32D81}"/>
              </a:ext>
            </a:extLst>
          </p:cNvPr>
          <p:cNvSpPr>
            <a:spLocks noGrp="1"/>
          </p:cNvSpPr>
          <p:nvPr>
            <p:ph type="sldNum" sz="quarter" idx="4"/>
          </p:nvPr>
        </p:nvSpPr>
        <p:spPr/>
        <p:txBody>
          <a:bodyPr/>
          <a:lstStyle/>
          <a:p>
            <a:pPr>
              <a:defRPr/>
            </a:pPr>
            <a:fld id="{148C009B-CB69-E04A-B9B3-34B26D69E9CF}" type="slidenum">
              <a:rPr lang="en-US" smtClean="0"/>
              <a:pPr>
                <a:defRPr/>
              </a:pPr>
              <a:t>29</a:t>
            </a:fld>
            <a:endParaRPr lang="en-US" dirty="0"/>
          </a:p>
        </p:txBody>
      </p:sp>
    </p:spTree>
    <p:extLst>
      <p:ext uri="{BB962C8B-B14F-4D97-AF65-F5344CB8AC3E}">
        <p14:creationId xmlns:p14="http://schemas.microsoft.com/office/powerpoint/2010/main" val="26169348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BF8FB49-B01B-4938-8E5D-D13BCFFCDA81}"/>
              </a:ext>
            </a:extLst>
          </p:cNvPr>
          <p:cNvSpPr/>
          <p:nvPr/>
        </p:nvSpPr>
        <p:spPr>
          <a:xfrm>
            <a:off x="298626" y="509722"/>
            <a:ext cx="8577980" cy="411987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7" name="Rectangle 66">
            <a:extLst>
              <a:ext uri="{FF2B5EF4-FFF2-40B4-BE49-F238E27FC236}">
                <a16:creationId xmlns:a16="http://schemas.microsoft.com/office/drawing/2014/main" id="{DDF6F3DE-93D4-4848-BB5F-12340F62F480}"/>
              </a:ext>
            </a:extLst>
          </p:cNvPr>
          <p:cNvSpPr/>
          <p:nvPr/>
        </p:nvSpPr>
        <p:spPr>
          <a:xfrm>
            <a:off x="291802" y="505129"/>
            <a:ext cx="8577980" cy="4119878"/>
          </a:xfrm>
          <a:prstGeom prst="rect">
            <a:avLst/>
          </a:prstGeom>
          <a:solidFill>
            <a:srgbClr val="0E0E0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65" name="Picture 64" descr="A star in the night sky&#10;&#10;Description automatically generated">
            <a:extLst>
              <a:ext uri="{FF2B5EF4-FFF2-40B4-BE49-F238E27FC236}">
                <a16:creationId xmlns:a16="http://schemas.microsoft.com/office/drawing/2014/main" id="{AD59F5BC-BC42-4D01-BE7E-97D99BE14DD4}"/>
              </a:ext>
            </a:extLst>
          </p:cNvPr>
          <p:cNvPicPr>
            <a:picLocks noChangeAspect="1"/>
          </p:cNvPicPr>
          <p:nvPr/>
        </p:nvPicPr>
        <p:blipFill>
          <a:blip r:embed="rId2"/>
          <a:stretch>
            <a:fillRect/>
          </a:stretch>
        </p:blipFill>
        <p:spPr>
          <a:xfrm>
            <a:off x="309188" y="516294"/>
            <a:ext cx="2451573" cy="1708520"/>
          </a:xfrm>
          <a:prstGeom prst="rect">
            <a:avLst/>
          </a:prstGeom>
        </p:spPr>
      </p:pic>
      <p:sp>
        <p:nvSpPr>
          <p:cNvPr id="3" name="Title 2">
            <a:extLst>
              <a:ext uri="{FF2B5EF4-FFF2-40B4-BE49-F238E27FC236}">
                <a16:creationId xmlns:a16="http://schemas.microsoft.com/office/drawing/2014/main" id="{20286A64-3A50-49E8-A5C7-CA27BBA480D4}"/>
              </a:ext>
            </a:extLst>
          </p:cNvPr>
          <p:cNvSpPr>
            <a:spLocks noGrp="1"/>
          </p:cNvSpPr>
          <p:nvPr>
            <p:ph type="title"/>
          </p:nvPr>
        </p:nvSpPr>
        <p:spPr/>
        <p:txBody>
          <a:bodyPr/>
          <a:lstStyle/>
          <a:p>
            <a:r>
              <a:rPr lang="en-US" dirty="0"/>
              <a:t>Deep Underground Neutrino Experiment</a:t>
            </a:r>
          </a:p>
        </p:txBody>
      </p:sp>
      <p:sp>
        <p:nvSpPr>
          <p:cNvPr id="4" name="Date Placeholder 3">
            <a:extLst>
              <a:ext uri="{FF2B5EF4-FFF2-40B4-BE49-F238E27FC236}">
                <a16:creationId xmlns:a16="http://schemas.microsoft.com/office/drawing/2014/main" id="{3D41BE4D-FA42-4613-B991-D8E63123899B}"/>
              </a:ext>
            </a:extLst>
          </p:cNvPr>
          <p:cNvSpPr>
            <a:spLocks noGrp="1"/>
          </p:cNvSpPr>
          <p:nvPr>
            <p:ph type="dt" sz="half" idx="2"/>
          </p:nvPr>
        </p:nvSpPr>
        <p:spPr/>
        <p:txBody>
          <a:bodyPr/>
          <a:lstStyle/>
          <a:p>
            <a:pPr>
              <a:defRPr/>
            </a:pPr>
            <a:fld id="{57ADAB69-348E-2C41-AF41-E98D046040A4}" type="datetime1">
              <a:rPr lang="en-US" smtClean="0"/>
              <a:pPr>
                <a:defRPr/>
              </a:pPr>
              <a:t>4/23/2024</a:t>
            </a:fld>
            <a:endParaRPr lang="en-US" dirty="0"/>
          </a:p>
        </p:txBody>
      </p:sp>
      <p:sp>
        <p:nvSpPr>
          <p:cNvPr id="6" name="Slide Number Placeholder 5">
            <a:extLst>
              <a:ext uri="{FF2B5EF4-FFF2-40B4-BE49-F238E27FC236}">
                <a16:creationId xmlns:a16="http://schemas.microsoft.com/office/drawing/2014/main" id="{20BF11EE-0F32-409E-BD63-444148D95B6B}"/>
              </a:ext>
            </a:extLst>
          </p:cNvPr>
          <p:cNvSpPr>
            <a:spLocks noGrp="1"/>
          </p:cNvSpPr>
          <p:nvPr>
            <p:ph type="sldNum" sz="quarter" idx="4"/>
          </p:nvPr>
        </p:nvSpPr>
        <p:spPr/>
        <p:txBody>
          <a:bodyPr/>
          <a:lstStyle/>
          <a:p>
            <a:pPr>
              <a:defRPr/>
            </a:pPr>
            <a:fld id="{148C009B-CB69-E04A-B9B3-34B26D69E9CF}" type="slidenum">
              <a:rPr lang="en-US" smtClean="0"/>
              <a:pPr>
                <a:defRPr/>
              </a:pPr>
              <a:t>3</a:t>
            </a:fld>
            <a:endParaRPr lang="en-US" dirty="0"/>
          </a:p>
        </p:txBody>
      </p:sp>
      <p:pic>
        <p:nvPicPr>
          <p:cNvPr id="8" name="Picture 7">
            <a:extLst>
              <a:ext uri="{FF2B5EF4-FFF2-40B4-BE49-F238E27FC236}">
                <a16:creationId xmlns:a16="http://schemas.microsoft.com/office/drawing/2014/main" id="{BA392D4A-4C03-43B8-A030-FC31F8F9C0EB}"/>
              </a:ext>
            </a:extLst>
          </p:cNvPr>
          <p:cNvPicPr>
            <a:picLocks noChangeAspect="1"/>
          </p:cNvPicPr>
          <p:nvPr/>
        </p:nvPicPr>
        <p:blipFill>
          <a:blip r:embed="rId3"/>
          <a:stretch>
            <a:fillRect/>
          </a:stretch>
        </p:blipFill>
        <p:spPr>
          <a:xfrm>
            <a:off x="274218" y="937701"/>
            <a:ext cx="8641182" cy="3752289"/>
          </a:xfrm>
          <a:prstGeom prst="rect">
            <a:avLst/>
          </a:prstGeom>
          <a:effectLst/>
        </p:spPr>
      </p:pic>
      <p:grpSp>
        <p:nvGrpSpPr>
          <p:cNvPr id="19" name="Group 18">
            <a:extLst>
              <a:ext uri="{FF2B5EF4-FFF2-40B4-BE49-F238E27FC236}">
                <a16:creationId xmlns:a16="http://schemas.microsoft.com/office/drawing/2014/main" id="{AC91A8E6-FD73-46CF-8AB0-CA1C736F8620}"/>
              </a:ext>
            </a:extLst>
          </p:cNvPr>
          <p:cNvGrpSpPr/>
          <p:nvPr/>
        </p:nvGrpSpPr>
        <p:grpSpPr>
          <a:xfrm>
            <a:off x="1097658" y="1962150"/>
            <a:ext cx="6872484" cy="194765"/>
            <a:chOff x="1097658" y="1962150"/>
            <a:chExt cx="6872484" cy="194765"/>
          </a:xfrm>
        </p:grpSpPr>
        <p:sp>
          <p:nvSpPr>
            <p:cNvPr id="11" name="Oval 10">
              <a:extLst>
                <a:ext uri="{FF2B5EF4-FFF2-40B4-BE49-F238E27FC236}">
                  <a16:creationId xmlns:a16="http://schemas.microsoft.com/office/drawing/2014/main" id="{B1698AD4-F779-474E-B41F-B24B3A232C6E}"/>
                </a:ext>
              </a:extLst>
            </p:cNvPr>
            <p:cNvSpPr/>
            <p:nvPr/>
          </p:nvSpPr>
          <p:spPr>
            <a:xfrm>
              <a:off x="7817742" y="1962150"/>
              <a:ext cx="152400" cy="152400"/>
            </a:xfrm>
            <a:prstGeom prst="ellipse">
              <a:avLst/>
            </a:prstGeom>
            <a:solidFill>
              <a:srgbClr val="FFC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6EB4A79E-F596-4C02-8BB8-A8B47199B75D}"/>
                </a:ext>
              </a:extLst>
            </p:cNvPr>
            <p:cNvSpPr/>
            <p:nvPr/>
          </p:nvSpPr>
          <p:spPr>
            <a:xfrm>
              <a:off x="1097658" y="2004515"/>
              <a:ext cx="152400" cy="152400"/>
            </a:xfrm>
            <a:prstGeom prst="ellipse">
              <a:avLst/>
            </a:prstGeom>
            <a:solidFill>
              <a:srgbClr val="FFC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14" name="Straight Arrow Connector 13">
            <a:extLst>
              <a:ext uri="{FF2B5EF4-FFF2-40B4-BE49-F238E27FC236}">
                <a16:creationId xmlns:a16="http://schemas.microsoft.com/office/drawing/2014/main" id="{57373808-CF4B-49D5-B330-9FABC6B9ECE7}"/>
              </a:ext>
            </a:extLst>
          </p:cNvPr>
          <p:cNvCxnSpPr/>
          <p:nvPr/>
        </p:nvCxnSpPr>
        <p:spPr>
          <a:xfrm flipH="1">
            <a:off x="1295400" y="2038350"/>
            <a:ext cx="6477000" cy="42365"/>
          </a:xfrm>
          <a:prstGeom prst="straightConnector1">
            <a:avLst/>
          </a:prstGeom>
          <a:ln w="25400">
            <a:solidFill>
              <a:srgbClr val="FFFF00"/>
            </a:solidFill>
            <a:prstDash val="dash"/>
            <a:tailEnd type="triangle"/>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72ADAEE4-26AD-49BB-81E3-BF43955175E3}"/>
              </a:ext>
            </a:extLst>
          </p:cNvPr>
          <p:cNvSpPr txBox="1"/>
          <p:nvPr/>
        </p:nvSpPr>
        <p:spPr>
          <a:xfrm>
            <a:off x="3505200" y="1690200"/>
            <a:ext cx="1729961" cy="369332"/>
          </a:xfrm>
          <a:prstGeom prst="rect">
            <a:avLst/>
          </a:prstGeom>
          <a:noFill/>
        </p:spPr>
        <p:txBody>
          <a:bodyPr wrap="none" rtlCol="0">
            <a:spAutoFit/>
          </a:bodyPr>
          <a:lstStyle/>
          <a:p>
            <a:r>
              <a:rPr lang="en-US" sz="1800" dirty="0">
                <a:solidFill>
                  <a:schemeClr val="bg1"/>
                </a:solidFill>
              </a:rPr>
              <a:t>1,300 km/800 m</a:t>
            </a:r>
          </a:p>
        </p:txBody>
      </p:sp>
      <p:grpSp>
        <p:nvGrpSpPr>
          <p:cNvPr id="18" name="Group 17">
            <a:extLst>
              <a:ext uri="{FF2B5EF4-FFF2-40B4-BE49-F238E27FC236}">
                <a16:creationId xmlns:a16="http://schemas.microsoft.com/office/drawing/2014/main" id="{E0336837-901B-4863-9540-2551F23B133E}"/>
              </a:ext>
            </a:extLst>
          </p:cNvPr>
          <p:cNvGrpSpPr/>
          <p:nvPr/>
        </p:nvGrpSpPr>
        <p:grpSpPr>
          <a:xfrm>
            <a:off x="1503935" y="1160804"/>
            <a:ext cx="6233507" cy="548411"/>
            <a:chOff x="1503935" y="1160804"/>
            <a:chExt cx="6233507" cy="548411"/>
          </a:xfrm>
        </p:grpSpPr>
        <p:sp>
          <p:nvSpPr>
            <p:cNvPr id="16" name="TextBox 15">
              <a:extLst>
                <a:ext uri="{FF2B5EF4-FFF2-40B4-BE49-F238E27FC236}">
                  <a16:creationId xmlns:a16="http://schemas.microsoft.com/office/drawing/2014/main" id="{8F1C2B7E-BD93-409D-9FAA-680C8E0E6B27}"/>
                </a:ext>
              </a:extLst>
            </p:cNvPr>
            <p:cNvSpPr txBox="1"/>
            <p:nvPr/>
          </p:nvSpPr>
          <p:spPr>
            <a:xfrm rot="846499">
              <a:off x="6812573" y="1160804"/>
              <a:ext cx="924869" cy="523220"/>
            </a:xfrm>
            <a:prstGeom prst="rect">
              <a:avLst/>
            </a:prstGeom>
            <a:noFill/>
          </p:spPr>
          <p:txBody>
            <a:bodyPr wrap="none" rtlCol="0">
              <a:spAutoFit/>
            </a:bodyPr>
            <a:lstStyle/>
            <a:p>
              <a:r>
                <a:rPr lang="en-US" sz="1400" dirty="0">
                  <a:solidFill>
                    <a:schemeClr val="tx1">
                      <a:lumMod val="60000"/>
                      <a:lumOff val="40000"/>
                    </a:schemeClr>
                  </a:solidFill>
                </a:rPr>
                <a:t>FNAL</a:t>
              </a:r>
            </a:p>
            <a:p>
              <a:r>
                <a:rPr lang="en-US" sz="1400" dirty="0">
                  <a:solidFill>
                    <a:schemeClr val="tx1">
                      <a:lumMod val="60000"/>
                      <a:lumOff val="40000"/>
                    </a:schemeClr>
                  </a:solidFill>
                </a:rPr>
                <a:t>Batavia, IL</a:t>
              </a:r>
            </a:p>
          </p:txBody>
        </p:sp>
        <p:sp>
          <p:nvSpPr>
            <p:cNvPr id="17" name="TextBox 16">
              <a:extLst>
                <a:ext uri="{FF2B5EF4-FFF2-40B4-BE49-F238E27FC236}">
                  <a16:creationId xmlns:a16="http://schemas.microsoft.com/office/drawing/2014/main" id="{FBBC171D-1F27-449A-A648-DBF3E52111A3}"/>
                </a:ext>
              </a:extLst>
            </p:cNvPr>
            <p:cNvSpPr txBox="1"/>
            <p:nvPr/>
          </p:nvSpPr>
          <p:spPr>
            <a:xfrm rot="20703732">
              <a:off x="1503935" y="1185995"/>
              <a:ext cx="808235" cy="523220"/>
            </a:xfrm>
            <a:prstGeom prst="rect">
              <a:avLst/>
            </a:prstGeom>
            <a:noFill/>
          </p:spPr>
          <p:txBody>
            <a:bodyPr wrap="none" rtlCol="0">
              <a:spAutoFit/>
            </a:bodyPr>
            <a:lstStyle/>
            <a:p>
              <a:r>
                <a:rPr lang="en-US" sz="1400" dirty="0">
                  <a:solidFill>
                    <a:schemeClr val="tx1">
                      <a:lumMod val="60000"/>
                      <a:lumOff val="40000"/>
                    </a:schemeClr>
                  </a:solidFill>
                </a:rPr>
                <a:t>SURF</a:t>
              </a:r>
            </a:p>
            <a:p>
              <a:r>
                <a:rPr lang="en-US" sz="1400" dirty="0">
                  <a:solidFill>
                    <a:schemeClr val="tx1">
                      <a:lumMod val="60000"/>
                      <a:lumOff val="40000"/>
                    </a:schemeClr>
                  </a:solidFill>
                </a:rPr>
                <a:t>Lead, SD</a:t>
              </a:r>
            </a:p>
          </p:txBody>
        </p:sp>
      </p:grpSp>
      <p:pic>
        <p:nvPicPr>
          <p:cNvPr id="20" name="Picture 19" descr="A close up of a device&#10;&#10;Description automatically generated">
            <a:extLst>
              <a:ext uri="{FF2B5EF4-FFF2-40B4-BE49-F238E27FC236}">
                <a16:creationId xmlns:a16="http://schemas.microsoft.com/office/drawing/2014/main" id="{643ED20A-8A6A-4FAB-8A82-FC229853E639}"/>
              </a:ext>
            </a:extLst>
          </p:cNvPr>
          <p:cNvPicPr>
            <a:picLocks noChangeAspect="1"/>
          </p:cNvPicPr>
          <p:nvPr/>
        </p:nvPicPr>
        <p:blipFill>
          <a:blip r:embed="rId4"/>
          <a:stretch>
            <a:fillRect/>
          </a:stretch>
        </p:blipFill>
        <p:spPr>
          <a:xfrm>
            <a:off x="358658" y="2905193"/>
            <a:ext cx="3550927" cy="1722124"/>
          </a:xfrm>
          <a:prstGeom prst="rect">
            <a:avLst/>
          </a:prstGeom>
        </p:spPr>
      </p:pic>
      <p:grpSp>
        <p:nvGrpSpPr>
          <p:cNvPr id="32" name="Group 31">
            <a:extLst>
              <a:ext uri="{FF2B5EF4-FFF2-40B4-BE49-F238E27FC236}">
                <a16:creationId xmlns:a16="http://schemas.microsoft.com/office/drawing/2014/main" id="{5AA27CB7-E5D4-44F6-8432-BEFE0B33626F}"/>
              </a:ext>
            </a:extLst>
          </p:cNvPr>
          <p:cNvGrpSpPr/>
          <p:nvPr/>
        </p:nvGrpSpPr>
        <p:grpSpPr>
          <a:xfrm>
            <a:off x="429420" y="2168259"/>
            <a:ext cx="3343098" cy="2232291"/>
            <a:chOff x="429420" y="2168259"/>
            <a:chExt cx="3343098" cy="2232291"/>
          </a:xfrm>
        </p:grpSpPr>
        <p:cxnSp>
          <p:nvCxnSpPr>
            <p:cNvPr id="21" name="Straight Connector 20">
              <a:extLst>
                <a:ext uri="{FF2B5EF4-FFF2-40B4-BE49-F238E27FC236}">
                  <a16:creationId xmlns:a16="http://schemas.microsoft.com/office/drawing/2014/main" id="{36B28CF9-4686-490A-B1A4-FEBC0FC9B8E8}"/>
                </a:ext>
              </a:extLst>
            </p:cNvPr>
            <p:cNvCxnSpPr>
              <a:cxnSpLocks/>
            </p:cNvCxnSpPr>
            <p:nvPr/>
          </p:nvCxnSpPr>
          <p:spPr>
            <a:xfrm flipH="1">
              <a:off x="429420" y="2238307"/>
              <a:ext cx="668238" cy="2162243"/>
            </a:xfrm>
            <a:prstGeom prst="line">
              <a:avLst/>
            </a:prstGeom>
            <a:ln w="12700">
              <a:solidFill>
                <a:srgbClr val="FF0000"/>
              </a:solidFill>
              <a:prstDash val="sysDot"/>
            </a:ln>
          </p:spPr>
          <p:style>
            <a:lnRef idx="2">
              <a:schemeClr val="accent1"/>
            </a:lnRef>
            <a:fillRef idx="0">
              <a:schemeClr val="accent1"/>
            </a:fillRef>
            <a:effectRef idx="1">
              <a:schemeClr val="accent1"/>
            </a:effectRef>
            <a:fontRef idx="minor">
              <a:schemeClr val="tx1"/>
            </a:fontRef>
          </p:style>
        </p:cxnSp>
        <p:cxnSp>
          <p:nvCxnSpPr>
            <p:cNvPr id="22" name="Straight Connector 21">
              <a:extLst>
                <a:ext uri="{FF2B5EF4-FFF2-40B4-BE49-F238E27FC236}">
                  <a16:creationId xmlns:a16="http://schemas.microsoft.com/office/drawing/2014/main" id="{75C51D15-BA00-402D-9D53-93AA283FC332}"/>
                </a:ext>
              </a:extLst>
            </p:cNvPr>
            <p:cNvCxnSpPr>
              <a:cxnSpLocks/>
            </p:cNvCxnSpPr>
            <p:nvPr/>
          </p:nvCxnSpPr>
          <p:spPr>
            <a:xfrm>
              <a:off x="1295400" y="2168259"/>
              <a:ext cx="2477118" cy="1055470"/>
            </a:xfrm>
            <a:prstGeom prst="line">
              <a:avLst/>
            </a:prstGeom>
            <a:ln w="12700">
              <a:solidFill>
                <a:srgbClr val="FF0000"/>
              </a:solidFill>
              <a:prstDash val="sysDot"/>
            </a:ln>
          </p:spPr>
          <p:style>
            <a:lnRef idx="2">
              <a:schemeClr val="accent1"/>
            </a:lnRef>
            <a:fillRef idx="0">
              <a:schemeClr val="accent1"/>
            </a:fillRef>
            <a:effectRef idx="1">
              <a:schemeClr val="accent1"/>
            </a:effectRef>
            <a:fontRef idx="minor">
              <a:schemeClr val="tx1"/>
            </a:fontRef>
          </p:style>
        </p:cxnSp>
      </p:grpSp>
      <p:pic>
        <p:nvPicPr>
          <p:cNvPr id="23" name="Picture 22" descr="A building with a metal fence&#10;&#10;Description automatically generated">
            <a:extLst>
              <a:ext uri="{FF2B5EF4-FFF2-40B4-BE49-F238E27FC236}">
                <a16:creationId xmlns:a16="http://schemas.microsoft.com/office/drawing/2014/main" id="{A13DDCD9-8E9A-4D97-9C3B-4EFD3DD83F4C}"/>
              </a:ext>
            </a:extLst>
          </p:cNvPr>
          <p:cNvPicPr>
            <a:picLocks noChangeAspect="1"/>
          </p:cNvPicPr>
          <p:nvPr/>
        </p:nvPicPr>
        <p:blipFill>
          <a:blip r:embed="rId5"/>
          <a:stretch>
            <a:fillRect/>
          </a:stretch>
        </p:blipFill>
        <p:spPr>
          <a:xfrm>
            <a:off x="5395480" y="2016216"/>
            <a:ext cx="3319100" cy="2655280"/>
          </a:xfrm>
          <a:prstGeom prst="rect">
            <a:avLst/>
          </a:prstGeom>
        </p:spPr>
      </p:pic>
      <p:grpSp>
        <p:nvGrpSpPr>
          <p:cNvPr id="33" name="Group 32">
            <a:extLst>
              <a:ext uri="{FF2B5EF4-FFF2-40B4-BE49-F238E27FC236}">
                <a16:creationId xmlns:a16="http://schemas.microsoft.com/office/drawing/2014/main" id="{D6BF6D19-88E9-4BAB-A716-BD73001EC183}"/>
              </a:ext>
            </a:extLst>
          </p:cNvPr>
          <p:cNvGrpSpPr/>
          <p:nvPr/>
        </p:nvGrpSpPr>
        <p:grpSpPr>
          <a:xfrm>
            <a:off x="3276600" y="2156915"/>
            <a:ext cx="2362200" cy="2470402"/>
            <a:chOff x="3276600" y="2156915"/>
            <a:chExt cx="2362200" cy="2470402"/>
          </a:xfrm>
        </p:grpSpPr>
        <p:cxnSp>
          <p:nvCxnSpPr>
            <p:cNvPr id="24" name="Straight Connector 23">
              <a:extLst>
                <a:ext uri="{FF2B5EF4-FFF2-40B4-BE49-F238E27FC236}">
                  <a16:creationId xmlns:a16="http://schemas.microsoft.com/office/drawing/2014/main" id="{5B000B04-7140-4AC1-9D87-9BAABD559441}"/>
                </a:ext>
              </a:extLst>
            </p:cNvPr>
            <p:cNvCxnSpPr>
              <a:cxnSpLocks/>
            </p:cNvCxnSpPr>
            <p:nvPr/>
          </p:nvCxnSpPr>
          <p:spPr>
            <a:xfrm flipV="1">
              <a:off x="3276600" y="2156915"/>
              <a:ext cx="2362200" cy="1557835"/>
            </a:xfrm>
            <a:prstGeom prst="line">
              <a:avLst/>
            </a:prstGeom>
            <a:ln w="12700">
              <a:solidFill>
                <a:schemeClr val="accent3">
                  <a:lumMod val="60000"/>
                  <a:lumOff val="40000"/>
                </a:schemeClr>
              </a:solidFill>
              <a:prstDash val="sysDot"/>
            </a:ln>
          </p:spPr>
          <p:style>
            <a:lnRef idx="2">
              <a:schemeClr val="accent1"/>
            </a:lnRef>
            <a:fillRef idx="0">
              <a:schemeClr val="accent1"/>
            </a:fillRef>
            <a:effectRef idx="1">
              <a:schemeClr val="accent1"/>
            </a:effectRef>
            <a:fontRef idx="minor">
              <a:schemeClr val="tx1"/>
            </a:fontRef>
          </p:style>
        </p:cxnSp>
        <p:cxnSp>
          <p:nvCxnSpPr>
            <p:cNvPr id="28" name="Straight Connector 27">
              <a:extLst>
                <a:ext uri="{FF2B5EF4-FFF2-40B4-BE49-F238E27FC236}">
                  <a16:creationId xmlns:a16="http://schemas.microsoft.com/office/drawing/2014/main" id="{2EA83B68-3640-4236-82E4-82732D12131C}"/>
                </a:ext>
              </a:extLst>
            </p:cNvPr>
            <p:cNvCxnSpPr>
              <a:cxnSpLocks/>
            </p:cNvCxnSpPr>
            <p:nvPr/>
          </p:nvCxnSpPr>
          <p:spPr>
            <a:xfrm>
              <a:off x="3352800" y="4019550"/>
              <a:ext cx="2057400" cy="607767"/>
            </a:xfrm>
            <a:prstGeom prst="line">
              <a:avLst/>
            </a:prstGeom>
            <a:ln w="12700">
              <a:solidFill>
                <a:schemeClr val="accent3">
                  <a:lumMod val="60000"/>
                  <a:lumOff val="40000"/>
                </a:schemeClr>
              </a:solidFill>
              <a:prstDash val="sysDot"/>
            </a:ln>
          </p:spPr>
          <p:style>
            <a:lnRef idx="2">
              <a:schemeClr val="accent1"/>
            </a:lnRef>
            <a:fillRef idx="0">
              <a:schemeClr val="accent1"/>
            </a:fillRef>
            <a:effectRef idx="1">
              <a:schemeClr val="accent1"/>
            </a:effectRef>
            <a:fontRef idx="minor">
              <a:schemeClr val="tx1"/>
            </a:fontRef>
          </p:style>
        </p:cxnSp>
      </p:grpSp>
      <p:cxnSp>
        <p:nvCxnSpPr>
          <p:cNvPr id="35" name="Straight Arrow Connector 34">
            <a:extLst>
              <a:ext uri="{FF2B5EF4-FFF2-40B4-BE49-F238E27FC236}">
                <a16:creationId xmlns:a16="http://schemas.microsoft.com/office/drawing/2014/main" id="{3E2A68D4-5CE5-4DCC-BD1D-7A860D9A529F}"/>
              </a:ext>
            </a:extLst>
          </p:cNvPr>
          <p:cNvCxnSpPr>
            <a:cxnSpLocks/>
          </p:cNvCxnSpPr>
          <p:nvPr/>
        </p:nvCxnSpPr>
        <p:spPr>
          <a:xfrm>
            <a:off x="682258" y="3333750"/>
            <a:ext cx="3542" cy="880696"/>
          </a:xfrm>
          <a:prstGeom prst="straightConnector1">
            <a:avLst/>
          </a:prstGeom>
          <a:ln w="12700">
            <a:solidFill>
              <a:schemeClr val="bg1"/>
            </a:solidFill>
            <a:tailEnd type="arrow" w="sm" len="sm"/>
          </a:ln>
        </p:spPr>
        <p:style>
          <a:lnRef idx="2">
            <a:schemeClr val="accent1"/>
          </a:lnRef>
          <a:fillRef idx="0">
            <a:schemeClr val="accent1"/>
          </a:fillRef>
          <a:effectRef idx="1">
            <a:schemeClr val="accent1"/>
          </a:effectRef>
          <a:fontRef idx="minor">
            <a:schemeClr val="tx1"/>
          </a:fontRef>
        </p:style>
      </p:cxnSp>
      <p:cxnSp>
        <p:nvCxnSpPr>
          <p:cNvPr id="36" name="Straight Arrow Connector 35">
            <a:extLst>
              <a:ext uri="{FF2B5EF4-FFF2-40B4-BE49-F238E27FC236}">
                <a16:creationId xmlns:a16="http://schemas.microsoft.com/office/drawing/2014/main" id="{51585F6F-7301-4611-819A-7CB260536887}"/>
              </a:ext>
            </a:extLst>
          </p:cNvPr>
          <p:cNvCxnSpPr>
            <a:cxnSpLocks/>
          </p:cNvCxnSpPr>
          <p:nvPr/>
        </p:nvCxnSpPr>
        <p:spPr>
          <a:xfrm flipV="1">
            <a:off x="682258" y="2190750"/>
            <a:ext cx="0" cy="871904"/>
          </a:xfrm>
          <a:prstGeom prst="straightConnector1">
            <a:avLst/>
          </a:prstGeom>
          <a:ln w="12700">
            <a:solidFill>
              <a:schemeClr val="bg1"/>
            </a:solidFill>
            <a:tailEnd type="arrow" w="sm" len="sm"/>
          </a:ln>
        </p:spPr>
        <p:style>
          <a:lnRef idx="2">
            <a:schemeClr val="accent1"/>
          </a:lnRef>
          <a:fillRef idx="0">
            <a:schemeClr val="accent1"/>
          </a:fillRef>
          <a:effectRef idx="1">
            <a:schemeClr val="accent1"/>
          </a:effectRef>
          <a:fontRef idx="minor">
            <a:schemeClr val="tx1"/>
          </a:fontRef>
        </p:style>
      </p:cxnSp>
      <p:sp>
        <p:nvSpPr>
          <p:cNvPr id="39" name="TextBox 38">
            <a:extLst>
              <a:ext uri="{FF2B5EF4-FFF2-40B4-BE49-F238E27FC236}">
                <a16:creationId xmlns:a16="http://schemas.microsoft.com/office/drawing/2014/main" id="{47431293-FEF3-499F-BEA3-DC34DBBE024C}"/>
              </a:ext>
            </a:extLst>
          </p:cNvPr>
          <p:cNvSpPr txBox="1"/>
          <p:nvPr/>
        </p:nvSpPr>
        <p:spPr>
          <a:xfrm>
            <a:off x="293912" y="3066857"/>
            <a:ext cx="1265411" cy="276999"/>
          </a:xfrm>
          <a:prstGeom prst="rect">
            <a:avLst/>
          </a:prstGeom>
          <a:noFill/>
        </p:spPr>
        <p:txBody>
          <a:bodyPr wrap="none" rtlCol="0">
            <a:spAutoFit/>
          </a:bodyPr>
          <a:lstStyle/>
          <a:p>
            <a:r>
              <a:rPr lang="en-US" sz="1200" dirty="0">
                <a:solidFill>
                  <a:schemeClr val="bg1"/>
                </a:solidFill>
              </a:rPr>
              <a:t>1.5 km to surface</a:t>
            </a:r>
          </a:p>
        </p:txBody>
      </p:sp>
      <p:sp>
        <p:nvSpPr>
          <p:cNvPr id="40" name="TextBox 39">
            <a:extLst>
              <a:ext uri="{FF2B5EF4-FFF2-40B4-BE49-F238E27FC236}">
                <a16:creationId xmlns:a16="http://schemas.microsoft.com/office/drawing/2014/main" id="{3CCC426D-21A8-4BFA-97E4-44CB8F11E748}"/>
              </a:ext>
            </a:extLst>
          </p:cNvPr>
          <p:cNvSpPr txBox="1"/>
          <p:nvPr/>
        </p:nvSpPr>
        <p:spPr>
          <a:xfrm>
            <a:off x="1978488" y="2262485"/>
            <a:ext cx="1298112" cy="461665"/>
          </a:xfrm>
          <a:prstGeom prst="rect">
            <a:avLst/>
          </a:prstGeom>
          <a:noFill/>
        </p:spPr>
        <p:txBody>
          <a:bodyPr wrap="none" rtlCol="0">
            <a:spAutoFit/>
          </a:bodyPr>
          <a:lstStyle/>
          <a:p>
            <a:r>
              <a:rPr lang="en-US" sz="1200" dirty="0">
                <a:solidFill>
                  <a:schemeClr val="bg1"/>
                </a:solidFill>
              </a:rPr>
              <a:t>4  17-kton </a:t>
            </a:r>
            <a:r>
              <a:rPr lang="en-US" sz="1200" dirty="0" err="1">
                <a:solidFill>
                  <a:schemeClr val="bg1"/>
                </a:solidFill>
              </a:rPr>
              <a:t>LArTPC</a:t>
            </a:r>
            <a:endParaRPr lang="en-US" sz="1200" dirty="0">
              <a:solidFill>
                <a:schemeClr val="bg1"/>
              </a:solidFill>
            </a:endParaRPr>
          </a:p>
          <a:p>
            <a:r>
              <a:rPr lang="en-US" sz="1200" dirty="0">
                <a:solidFill>
                  <a:schemeClr val="bg1"/>
                </a:solidFill>
              </a:rPr>
              <a:t>       modules</a:t>
            </a:r>
          </a:p>
        </p:txBody>
      </p:sp>
      <p:grpSp>
        <p:nvGrpSpPr>
          <p:cNvPr id="54" name="Group 53">
            <a:extLst>
              <a:ext uri="{FF2B5EF4-FFF2-40B4-BE49-F238E27FC236}">
                <a16:creationId xmlns:a16="http://schemas.microsoft.com/office/drawing/2014/main" id="{00251317-7965-4745-868B-AA322DD09DF0}"/>
              </a:ext>
            </a:extLst>
          </p:cNvPr>
          <p:cNvGrpSpPr/>
          <p:nvPr/>
        </p:nvGrpSpPr>
        <p:grpSpPr>
          <a:xfrm>
            <a:off x="1838834" y="2693711"/>
            <a:ext cx="1216430" cy="1540747"/>
            <a:chOff x="1838834" y="2693711"/>
            <a:chExt cx="1216430" cy="1540747"/>
          </a:xfrm>
        </p:grpSpPr>
        <p:cxnSp>
          <p:nvCxnSpPr>
            <p:cNvPr id="42" name="Straight Arrow Connector 41">
              <a:extLst>
                <a:ext uri="{FF2B5EF4-FFF2-40B4-BE49-F238E27FC236}">
                  <a16:creationId xmlns:a16="http://schemas.microsoft.com/office/drawing/2014/main" id="{C971232A-D783-4D87-AED1-6085E769865C}"/>
                </a:ext>
              </a:extLst>
            </p:cNvPr>
            <p:cNvCxnSpPr/>
            <p:nvPr/>
          </p:nvCxnSpPr>
          <p:spPr>
            <a:xfrm flipH="1">
              <a:off x="1838834" y="2695994"/>
              <a:ext cx="527115" cy="1033546"/>
            </a:xfrm>
            <a:prstGeom prst="straightConnector1">
              <a:avLst/>
            </a:prstGeom>
            <a:ln w="6350">
              <a:solidFill>
                <a:schemeClr val="bg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43" name="Straight Arrow Connector 42">
              <a:extLst>
                <a:ext uri="{FF2B5EF4-FFF2-40B4-BE49-F238E27FC236}">
                  <a16:creationId xmlns:a16="http://schemas.microsoft.com/office/drawing/2014/main" id="{97AE90EB-2C9C-49CA-AC57-4EBD7F3D16A0}"/>
                </a:ext>
              </a:extLst>
            </p:cNvPr>
            <p:cNvCxnSpPr>
              <a:cxnSpLocks/>
            </p:cNvCxnSpPr>
            <p:nvPr/>
          </p:nvCxnSpPr>
          <p:spPr>
            <a:xfrm flipH="1">
              <a:off x="2264253" y="2693711"/>
              <a:ext cx="230130" cy="850926"/>
            </a:xfrm>
            <a:prstGeom prst="straightConnector1">
              <a:avLst/>
            </a:prstGeom>
            <a:ln w="6350">
              <a:solidFill>
                <a:schemeClr val="bg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47" name="Straight Arrow Connector 46">
              <a:extLst>
                <a:ext uri="{FF2B5EF4-FFF2-40B4-BE49-F238E27FC236}">
                  <a16:creationId xmlns:a16="http://schemas.microsoft.com/office/drawing/2014/main" id="{B0A682C8-6A75-40A3-8CF1-2428F79E3ADF}"/>
                </a:ext>
              </a:extLst>
            </p:cNvPr>
            <p:cNvCxnSpPr>
              <a:cxnSpLocks/>
            </p:cNvCxnSpPr>
            <p:nvPr/>
          </p:nvCxnSpPr>
          <p:spPr>
            <a:xfrm flipH="1">
              <a:off x="2494383" y="2702262"/>
              <a:ext cx="107265" cy="1532196"/>
            </a:xfrm>
            <a:prstGeom prst="straightConnector1">
              <a:avLst/>
            </a:prstGeom>
            <a:ln w="6350">
              <a:solidFill>
                <a:schemeClr val="bg1"/>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50" name="Straight Arrow Connector 49">
              <a:extLst>
                <a:ext uri="{FF2B5EF4-FFF2-40B4-BE49-F238E27FC236}">
                  <a16:creationId xmlns:a16="http://schemas.microsoft.com/office/drawing/2014/main" id="{2C3ECBAF-139A-4955-A9BD-2B88D36AD985}"/>
                </a:ext>
              </a:extLst>
            </p:cNvPr>
            <p:cNvCxnSpPr>
              <a:cxnSpLocks/>
            </p:cNvCxnSpPr>
            <p:nvPr/>
          </p:nvCxnSpPr>
          <p:spPr>
            <a:xfrm>
              <a:off x="2694943" y="2717022"/>
              <a:ext cx="360321" cy="1206544"/>
            </a:xfrm>
            <a:prstGeom prst="straightConnector1">
              <a:avLst/>
            </a:prstGeom>
            <a:ln w="6350">
              <a:solidFill>
                <a:schemeClr val="bg1"/>
              </a:solidFill>
              <a:tailEnd type="triangle" w="sm" len="sm"/>
            </a:ln>
          </p:spPr>
          <p:style>
            <a:lnRef idx="2">
              <a:schemeClr val="accent1"/>
            </a:lnRef>
            <a:fillRef idx="0">
              <a:schemeClr val="accent1"/>
            </a:fillRef>
            <a:effectRef idx="1">
              <a:schemeClr val="accent1"/>
            </a:effectRef>
            <a:fontRef idx="minor">
              <a:schemeClr val="tx1"/>
            </a:fontRef>
          </p:style>
        </p:cxnSp>
      </p:grpSp>
      <p:sp>
        <p:nvSpPr>
          <p:cNvPr id="56" name="TextBox 55">
            <a:extLst>
              <a:ext uri="{FF2B5EF4-FFF2-40B4-BE49-F238E27FC236}">
                <a16:creationId xmlns:a16="http://schemas.microsoft.com/office/drawing/2014/main" id="{1D8D4EF7-4CA2-4A29-8D7B-81F589449294}"/>
              </a:ext>
            </a:extLst>
          </p:cNvPr>
          <p:cNvSpPr txBox="1"/>
          <p:nvPr/>
        </p:nvSpPr>
        <p:spPr>
          <a:xfrm>
            <a:off x="4293217" y="2938827"/>
            <a:ext cx="1846980" cy="1354217"/>
          </a:xfrm>
          <a:prstGeom prst="rect">
            <a:avLst/>
          </a:prstGeom>
          <a:noFill/>
        </p:spPr>
        <p:txBody>
          <a:bodyPr wrap="none" rtlCol="0">
            <a:spAutoFit/>
          </a:bodyPr>
          <a:lstStyle/>
          <a:p>
            <a:r>
              <a:rPr lang="en-US" sz="1000" u="sng" dirty="0">
                <a:solidFill>
                  <a:schemeClr val="bg1"/>
                </a:solidFill>
              </a:rPr>
              <a:t>1 module</a:t>
            </a:r>
          </a:p>
          <a:p>
            <a:pPr marL="171450" indent="-171450">
              <a:buFont typeface="Arial" panose="020B0604020202020204" pitchFamily="34" charset="0"/>
              <a:buChar char="•"/>
            </a:pPr>
            <a:r>
              <a:rPr lang="en-US" sz="1000" dirty="0">
                <a:solidFill>
                  <a:schemeClr val="bg1"/>
                </a:solidFill>
              </a:rPr>
              <a:t>150 Anode Plane Assemblies</a:t>
            </a:r>
          </a:p>
          <a:p>
            <a:pPr marL="171450" indent="-171450">
              <a:buFont typeface="Arial" panose="020B0604020202020204" pitchFamily="34" charset="0"/>
              <a:buChar char="•"/>
            </a:pPr>
            <a:r>
              <a:rPr lang="en-US" sz="1000" dirty="0">
                <a:solidFill>
                  <a:schemeClr val="bg1"/>
                </a:solidFill>
              </a:rPr>
              <a:t>2560 wires/APA</a:t>
            </a:r>
          </a:p>
          <a:p>
            <a:pPr marL="171450" indent="-171450">
              <a:buFont typeface="Arial" panose="020B0604020202020204" pitchFamily="34" charset="0"/>
              <a:buChar char="•"/>
            </a:pPr>
            <a:r>
              <a:rPr lang="en-US" sz="1000" dirty="0">
                <a:solidFill>
                  <a:schemeClr val="bg1"/>
                </a:solidFill>
              </a:rPr>
              <a:t>384,000 channels total</a:t>
            </a:r>
          </a:p>
          <a:p>
            <a:pPr marL="171450" indent="-171450">
              <a:buFont typeface="Arial" panose="020B0604020202020204" pitchFamily="34" charset="0"/>
              <a:buChar char="•"/>
            </a:pPr>
            <a:endParaRPr lang="en-US" sz="1000" dirty="0">
              <a:solidFill>
                <a:schemeClr val="bg1"/>
              </a:solidFill>
            </a:endParaRPr>
          </a:p>
          <a:p>
            <a:pPr marL="171450" indent="-171450">
              <a:buFont typeface="Arial" panose="020B0604020202020204" pitchFamily="34" charset="0"/>
              <a:buChar char="•"/>
            </a:pPr>
            <a:r>
              <a:rPr lang="en-US" sz="1000" dirty="0">
                <a:solidFill>
                  <a:schemeClr val="bg1"/>
                </a:solidFill>
              </a:rPr>
              <a:t>14-bit ADC @2MHz</a:t>
            </a:r>
          </a:p>
          <a:p>
            <a:pPr marL="171450" indent="-171450">
              <a:buFont typeface="Arial" panose="020B0604020202020204" pitchFamily="34" charset="0"/>
              <a:buChar char="•"/>
            </a:pPr>
            <a:r>
              <a:rPr lang="en-US" sz="1000" dirty="0">
                <a:solidFill>
                  <a:schemeClr val="bg1"/>
                </a:solidFill>
              </a:rPr>
              <a:t>&gt; 1TB/sec !</a:t>
            </a:r>
          </a:p>
          <a:p>
            <a:endParaRPr lang="en-US" sz="1200" dirty="0">
              <a:solidFill>
                <a:schemeClr val="bg1"/>
              </a:solidFill>
            </a:endParaRPr>
          </a:p>
        </p:txBody>
      </p:sp>
      <p:grpSp>
        <p:nvGrpSpPr>
          <p:cNvPr id="75" name="Group 74">
            <a:extLst>
              <a:ext uri="{FF2B5EF4-FFF2-40B4-BE49-F238E27FC236}">
                <a16:creationId xmlns:a16="http://schemas.microsoft.com/office/drawing/2014/main" id="{E375CA05-725A-420B-9189-2B78740A5A9A}"/>
              </a:ext>
            </a:extLst>
          </p:cNvPr>
          <p:cNvGrpSpPr/>
          <p:nvPr/>
        </p:nvGrpSpPr>
        <p:grpSpPr>
          <a:xfrm>
            <a:off x="1350496" y="1441536"/>
            <a:ext cx="1914344" cy="2903437"/>
            <a:chOff x="1350496" y="1441536"/>
            <a:chExt cx="1914344" cy="2903437"/>
          </a:xfrm>
        </p:grpSpPr>
        <p:cxnSp>
          <p:nvCxnSpPr>
            <p:cNvPr id="7" name="Straight Arrow Connector 6">
              <a:extLst>
                <a:ext uri="{FF2B5EF4-FFF2-40B4-BE49-F238E27FC236}">
                  <a16:creationId xmlns:a16="http://schemas.microsoft.com/office/drawing/2014/main" id="{61D562CA-D2B2-4674-9C65-18371E0C7C88}"/>
                </a:ext>
              </a:extLst>
            </p:cNvPr>
            <p:cNvCxnSpPr>
              <a:cxnSpLocks/>
            </p:cNvCxnSpPr>
            <p:nvPr/>
          </p:nvCxnSpPr>
          <p:spPr>
            <a:xfrm>
              <a:off x="1877845" y="1441536"/>
              <a:ext cx="1386995" cy="2320495"/>
            </a:xfrm>
            <a:prstGeom prst="straightConnector1">
              <a:avLst/>
            </a:prstGeom>
            <a:ln w="9525">
              <a:prstDash val="lgDashDotDot"/>
              <a:tailEnd type="triangle"/>
            </a:ln>
          </p:spPr>
          <p:style>
            <a:lnRef idx="2">
              <a:schemeClr val="accent1"/>
            </a:lnRef>
            <a:fillRef idx="0">
              <a:schemeClr val="accent1"/>
            </a:fillRef>
            <a:effectRef idx="1">
              <a:schemeClr val="accent1"/>
            </a:effectRef>
            <a:fontRef idx="minor">
              <a:schemeClr val="tx1"/>
            </a:fontRef>
          </p:style>
        </p:cxnSp>
        <p:cxnSp>
          <p:nvCxnSpPr>
            <p:cNvPr id="41" name="Straight Arrow Connector 40">
              <a:extLst>
                <a:ext uri="{FF2B5EF4-FFF2-40B4-BE49-F238E27FC236}">
                  <a16:creationId xmlns:a16="http://schemas.microsoft.com/office/drawing/2014/main" id="{B627C329-7294-41C2-866D-E2E9DF310003}"/>
                </a:ext>
              </a:extLst>
            </p:cNvPr>
            <p:cNvCxnSpPr>
              <a:cxnSpLocks/>
            </p:cNvCxnSpPr>
            <p:nvPr/>
          </p:nvCxnSpPr>
          <p:spPr>
            <a:xfrm>
              <a:off x="1350496" y="1591908"/>
              <a:ext cx="208828" cy="2427642"/>
            </a:xfrm>
            <a:prstGeom prst="straightConnector1">
              <a:avLst/>
            </a:prstGeom>
            <a:ln w="9525">
              <a:prstDash val="lgDashDotDot"/>
              <a:tailEnd type="triangle"/>
            </a:ln>
          </p:spPr>
          <p:style>
            <a:lnRef idx="2">
              <a:schemeClr val="accent1"/>
            </a:lnRef>
            <a:fillRef idx="0">
              <a:schemeClr val="accent1"/>
            </a:fillRef>
            <a:effectRef idx="1">
              <a:schemeClr val="accent1"/>
            </a:effectRef>
            <a:fontRef idx="minor">
              <a:schemeClr val="tx1"/>
            </a:fontRef>
          </p:style>
        </p:cxnSp>
        <p:cxnSp>
          <p:nvCxnSpPr>
            <p:cNvPr id="46" name="Straight Arrow Connector 45">
              <a:extLst>
                <a:ext uri="{FF2B5EF4-FFF2-40B4-BE49-F238E27FC236}">
                  <a16:creationId xmlns:a16="http://schemas.microsoft.com/office/drawing/2014/main" id="{0EBE7B3E-E365-4C2C-9100-6CFFF1334BE4}"/>
                </a:ext>
              </a:extLst>
            </p:cNvPr>
            <p:cNvCxnSpPr>
              <a:cxnSpLocks/>
            </p:cNvCxnSpPr>
            <p:nvPr/>
          </p:nvCxnSpPr>
          <p:spPr>
            <a:xfrm>
              <a:off x="1775537" y="1489154"/>
              <a:ext cx="837406" cy="1877597"/>
            </a:xfrm>
            <a:prstGeom prst="straightConnector1">
              <a:avLst/>
            </a:prstGeom>
            <a:ln w="9525">
              <a:prstDash val="lgDashDotDot"/>
              <a:tailEnd type="triangle"/>
            </a:ln>
          </p:spPr>
          <p:style>
            <a:lnRef idx="2">
              <a:schemeClr val="accent1"/>
            </a:lnRef>
            <a:fillRef idx="0">
              <a:schemeClr val="accent1"/>
            </a:fillRef>
            <a:effectRef idx="1">
              <a:schemeClr val="accent1"/>
            </a:effectRef>
            <a:fontRef idx="minor">
              <a:schemeClr val="tx1"/>
            </a:fontRef>
          </p:style>
        </p:cxnSp>
        <p:cxnSp>
          <p:nvCxnSpPr>
            <p:cNvPr id="48" name="Straight Arrow Connector 47">
              <a:extLst>
                <a:ext uri="{FF2B5EF4-FFF2-40B4-BE49-F238E27FC236}">
                  <a16:creationId xmlns:a16="http://schemas.microsoft.com/office/drawing/2014/main" id="{3590910B-8485-4447-B045-72E8C02BF8D0}"/>
                </a:ext>
              </a:extLst>
            </p:cNvPr>
            <p:cNvCxnSpPr>
              <a:cxnSpLocks/>
            </p:cNvCxnSpPr>
            <p:nvPr/>
          </p:nvCxnSpPr>
          <p:spPr>
            <a:xfrm>
              <a:off x="1465520" y="1591908"/>
              <a:ext cx="543427" cy="2753065"/>
            </a:xfrm>
            <a:prstGeom prst="straightConnector1">
              <a:avLst/>
            </a:prstGeom>
            <a:ln w="9525">
              <a:prstDash val="lgDashDotDot"/>
              <a:tailEnd type="triangle"/>
            </a:ln>
          </p:spPr>
          <p:style>
            <a:lnRef idx="2">
              <a:schemeClr val="accent1"/>
            </a:lnRef>
            <a:fillRef idx="0">
              <a:schemeClr val="accent1"/>
            </a:fillRef>
            <a:effectRef idx="1">
              <a:schemeClr val="accent1"/>
            </a:effectRef>
            <a:fontRef idx="minor">
              <a:schemeClr val="tx1"/>
            </a:fontRef>
          </p:style>
        </p:cxnSp>
        <p:cxnSp>
          <p:nvCxnSpPr>
            <p:cNvPr id="51" name="Straight Arrow Connector 50">
              <a:extLst>
                <a:ext uri="{FF2B5EF4-FFF2-40B4-BE49-F238E27FC236}">
                  <a16:creationId xmlns:a16="http://schemas.microsoft.com/office/drawing/2014/main" id="{7ADBC800-3D62-4EB7-94A1-34BB8189BEA8}"/>
                </a:ext>
              </a:extLst>
            </p:cNvPr>
            <p:cNvCxnSpPr>
              <a:cxnSpLocks/>
            </p:cNvCxnSpPr>
            <p:nvPr/>
          </p:nvCxnSpPr>
          <p:spPr>
            <a:xfrm>
              <a:off x="1564497" y="1551774"/>
              <a:ext cx="655896" cy="2398428"/>
            </a:xfrm>
            <a:prstGeom prst="straightConnector1">
              <a:avLst/>
            </a:prstGeom>
            <a:ln w="9525">
              <a:prstDash val="lgDashDotDot"/>
              <a:tailEnd type="triangle"/>
            </a:ln>
          </p:spPr>
          <p:style>
            <a:lnRef idx="2">
              <a:schemeClr val="accent1"/>
            </a:lnRef>
            <a:fillRef idx="0">
              <a:schemeClr val="accent1"/>
            </a:fillRef>
            <a:effectRef idx="1">
              <a:schemeClr val="accent1"/>
            </a:effectRef>
            <a:fontRef idx="minor">
              <a:schemeClr val="tx1"/>
            </a:fontRef>
          </p:style>
        </p:cxnSp>
        <p:cxnSp>
          <p:nvCxnSpPr>
            <p:cNvPr id="52" name="Straight Arrow Connector 51">
              <a:extLst>
                <a:ext uri="{FF2B5EF4-FFF2-40B4-BE49-F238E27FC236}">
                  <a16:creationId xmlns:a16="http://schemas.microsoft.com/office/drawing/2014/main" id="{7A7BE7E7-F324-44B1-BFBC-1279E945D771}"/>
                </a:ext>
              </a:extLst>
            </p:cNvPr>
            <p:cNvCxnSpPr>
              <a:cxnSpLocks/>
            </p:cNvCxnSpPr>
            <p:nvPr/>
          </p:nvCxnSpPr>
          <p:spPr>
            <a:xfrm>
              <a:off x="1666370" y="1526925"/>
              <a:ext cx="949299" cy="2573190"/>
            </a:xfrm>
            <a:prstGeom prst="straightConnector1">
              <a:avLst/>
            </a:prstGeom>
            <a:ln w="9525">
              <a:prstDash val="lgDashDotDot"/>
              <a:tailEnd type="triangle"/>
            </a:ln>
          </p:spPr>
          <p:style>
            <a:lnRef idx="2">
              <a:schemeClr val="accent1"/>
            </a:lnRef>
            <a:fillRef idx="0">
              <a:schemeClr val="accent1"/>
            </a:fillRef>
            <a:effectRef idx="1">
              <a:schemeClr val="accent1"/>
            </a:effectRef>
            <a:fontRef idx="minor">
              <a:schemeClr val="tx1"/>
            </a:fontRef>
          </p:style>
        </p:cxnSp>
      </p:grpSp>
      <p:sp>
        <p:nvSpPr>
          <p:cNvPr id="44" name="Footer Placeholder 4">
            <a:extLst>
              <a:ext uri="{FF2B5EF4-FFF2-40B4-BE49-F238E27FC236}">
                <a16:creationId xmlns:a16="http://schemas.microsoft.com/office/drawing/2014/main" id="{90E0E1E9-4D57-48F4-B5F3-DDCC3468B214}"/>
              </a:ext>
            </a:extLst>
          </p:cNvPr>
          <p:cNvSpPr>
            <a:spLocks noGrp="1"/>
          </p:cNvSpPr>
          <p:nvPr>
            <p:ph type="ftr" sz="quarter" idx="3"/>
          </p:nvPr>
        </p:nvSpPr>
        <p:spPr>
          <a:xfrm>
            <a:off x="1530603" y="4878161"/>
            <a:ext cx="6262118" cy="182155"/>
          </a:xfrm>
        </p:spPr>
        <p:txBody>
          <a:bodyPr/>
          <a:lstStyle/>
          <a:p>
            <a:pPr>
              <a:defRPr/>
            </a:pPr>
            <a:r>
              <a:rPr lang="en-US" dirty="0"/>
              <a:t>Mike Wang | Intermediate level DUNE SN trigger with pointing information</a:t>
            </a:r>
            <a:endParaRPr lang="en-US" b="1" dirty="0"/>
          </a:p>
        </p:txBody>
      </p:sp>
    </p:spTree>
    <p:extLst>
      <p:ext uri="{BB962C8B-B14F-4D97-AF65-F5344CB8AC3E}">
        <p14:creationId xmlns:p14="http://schemas.microsoft.com/office/powerpoint/2010/main" val="775622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5"/>
                                        </p:tgtEl>
                                        <p:attrNameLst>
                                          <p:attrName>style.visibility</p:attrName>
                                        </p:attrNameLst>
                                      </p:cBhvr>
                                      <p:to>
                                        <p:strVal val="visible"/>
                                      </p:to>
                                    </p:set>
                                  </p:childTnLst>
                                </p:cTn>
                              </p:par>
                              <p:par>
                                <p:cTn id="7" presetID="22" presetClass="entr" presetSubtype="1" fill="hold" nodeType="withEffect">
                                  <p:stCondLst>
                                    <p:cond delay="0"/>
                                  </p:stCondLst>
                                  <p:childTnLst>
                                    <p:set>
                                      <p:cBhvr>
                                        <p:cTn id="8" dur="1" fill="hold">
                                          <p:stCondLst>
                                            <p:cond delay="0"/>
                                          </p:stCondLst>
                                        </p:cTn>
                                        <p:tgtEl>
                                          <p:spTgt spid="75"/>
                                        </p:tgtEl>
                                        <p:attrNameLst>
                                          <p:attrName>style.visibility</p:attrName>
                                        </p:attrNameLst>
                                      </p:cBhvr>
                                      <p:to>
                                        <p:strVal val="visible"/>
                                      </p:to>
                                    </p:set>
                                    <p:animEffect transition="in" filter="wipe(up)">
                                      <p:cBhvr>
                                        <p:cTn id="9" dur="1000"/>
                                        <p:tgtEl>
                                          <p:spTgt spid="75"/>
                                        </p:tgtEl>
                                      </p:cBhvr>
                                    </p:animEffect>
                                  </p:childTnLst>
                                </p:cTn>
                              </p:par>
                            </p:childTnLst>
                          </p:cTn>
                        </p:par>
                        <p:par>
                          <p:cTn id="10" fill="hold">
                            <p:stCondLst>
                              <p:cond delay="1000"/>
                            </p:stCondLst>
                            <p:childTnLst>
                              <p:par>
                                <p:cTn id="11" presetID="1" presetClass="exit" presetSubtype="0" fill="hold" nodeType="afterEffect">
                                  <p:stCondLst>
                                    <p:cond delay="3000"/>
                                  </p:stCondLst>
                                  <p:childTnLst>
                                    <p:set>
                                      <p:cBhvr>
                                        <p:cTn id="12" dur="1" fill="hold">
                                          <p:stCondLst>
                                            <p:cond delay="0"/>
                                          </p:stCondLst>
                                        </p:cTn>
                                        <p:tgtEl>
                                          <p:spTgt spid="65"/>
                                        </p:tgtEl>
                                        <p:attrNameLst>
                                          <p:attrName>style.visibility</p:attrName>
                                        </p:attrNameLst>
                                      </p:cBhvr>
                                      <p:to>
                                        <p:strVal val="hidden"/>
                                      </p:to>
                                    </p:set>
                                  </p:childTnLst>
                                </p:cTn>
                              </p:par>
                            </p:childTnLst>
                          </p:cTn>
                        </p:par>
                        <p:par>
                          <p:cTn id="13" fill="hold">
                            <p:stCondLst>
                              <p:cond delay="4000"/>
                            </p:stCondLst>
                            <p:childTnLst>
                              <p:par>
                                <p:cTn id="14" presetID="10" presetClass="exit" presetSubtype="0" fill="hold" nodeType="afterEffect">
                                  <p:stCondLst>
                                    <p:cond delay="0"/>
                                  </p:stCondLst>
                                  <p:childTnLst>
                                    <p:animEffect transition="out" filter="fade">
                                      <p:cBhvr>
                                        <p:cTn id="15" dur="500"/>
                                        <p:tgtEl>
                                          <p:spTgt spid="75"/>
                                        </p:tgtEl>
                                      </p:cBhvr>
                                    </p:animEffect>
                                    <p:set>
                                      <p:cBhvr>
                                        <p:cTn id="16" dur="1" fill="hold">
                                          <p:stCondLst>
                                            <p:cond delay="499"/>
                                          </p:stCondLst>
                                        </p:cTn>
                                        <p:tgtEl>
                                          <p:spTgt spid="75"/>
                                        </p:tgtEl>
                                        <p:attrNameLst>
                                          <p:attrName>style.visibility</p:attrName>
                                        </p:attrNameLst>
                                      </p:cBhvr>
                                      <p:to>
                                        <p:strVal val="hidden"/>
                                      </p:to>
                                    </p:set>
                                  </p:childTnLst>
                                </p:cTn>
                              </p:par>
                              <p:par>
                                <p:cTn id="17" presetID="10" presetClass="exit" presetSubtype="0" fill="hold" grpId="0" nodeType="withEffect">
                                  <p:stCondLst>
                                    <p:cond delay="0"/>
                                  </p:stCondLst>
                                  <p:childTnLst>
                                    <p:animEffect transition="out" filter="fade">
                                      <p:cBhvr>
                                        <p:cTn id="18" dur="500"/>
                                        <p:tgtEl>
                                          <p:spTgt spid="67"/>
                                        </p:tgtEl>
                                      </p:cBhvr>
                                    </p:animEffect>
                                    <p:set>
                                      <p:cBhvr>
                                        <p:cTn id="19" dur="1" fill="hold">
                                          <p:stCondLst>
                                            <p:cond delay="499"/>
                                          </p:stCondLst>
                                        </p:cTn>
                                        <p:tgtEl>
                                          <p:spTgt spid="67"/>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wipe(left)">
                                      <p:cBhvr>
                                        <p:cTn id="24" dur="500"/>
                                        <p:tgtEl>
                                          <p:spTgt spid="33"/>
                                        </p:tgtEl>
                                      </p:cBhvr>
                                    </p:animEffect>
                                  </p:childTnLst>
                                </p:cTn>
                              </p:par>
                            </p:childTnLst>
                          </p:cTn>
                        </p:par>
                        <p:par>
                          <p:cTn id="25" fill="hold">
                            <p:stCondLst>
                              <p:cond delay="500"/>
                            </p:stCondLst>
                            <p:childTnLst>
                              <p:par>
                                <p:cTn id="26" presetID="1" presetClass="entr" presetSubtype="0" fill="hold" nodeType="afterEffect">
                                  <p:stCondLst>
                                    <p:cond delay="0"/>
                                  </p:stCondLst>
                                  <p:childTnLst>
                                    <p:set>
                                      <p:cBhvr>
                                        <p:cTn id="27" dur="1" fill="hold">
                                          <p:stCondLst>
                                            <p:cond delay="0"/>
                                          </p:stCondLst>
                                        </p:cTn>
                                        <p:tgtEl>
                                          <p:spTgt spid="23"/>
                                        </p:tgtEl>
                                        <p:attrNameLst>
                                          <p:attrName>style.visibility</p:attrName>
                                        </p:attrNameLst>
                                      </p:cBhvr>
                                      <p:to>
                                        <p:strVal val="visible"/>
                                      </p:to>
                                    </p:set>
                                  </p:childTnLst>
                                </p:cTn>
                              </p:par>
                            </p:childTnLst>
                          </p:cTn>
                        </p:par>
                        <p:par>
                          <p:cTn id="28" fill="hold">
                            <p:stCondLst>
                              <p:cond delay="500"/>
                            </p:stCondLst>
                            <p:childTnLst>
                              <p:par>
                                <p:cTn id="29" presetID="10" presetClass="entr" presetSubtype="0" fill="hold" grpId="0" nodeType="after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fade">
                                      <p:cBhvr>
                                        <p:cTn id="31"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5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185ED581-90C9-F233-9A32-79181415A801}"/>
              </a:ext>
            </a:extLst>
          </p:cNvPr>
          <p:cNvSpPr>
            <a:spLocks noGrp="1"/>
          </p:cNvSpPr>
          <p:nvPr>
            <p:ph type="dt" sz="half" idx="2"/>
          </p:nvPr>
        </p:nvSpPr>
        <p:spPr/>
        <p:txBody>
          <a:bodyPr/>
          <a:lstStyle/>
          <a:p>
            <a:pPr>
              <a:defRPr/>
            </a:pPr>
            <a:fld id="{57ADAB69-348E-2C41-AF41-E98D046040A4}" type="datetime1">
              <a:rPr lang="en-US" smtClean="0"/>
              <a:pPr>
                <a:defRPr/>
              </a:pPr>
              <a:t>4/23/2024</a:t>
            </a:fld>
            <a:endParaRPr lang="en-US" dirty="0"/>
          </a:p>
        </p:txBody>
      </p:sp>
      <p:sp>
        <p:nvSpPr>
          <p:cNvPr id="5" name="Footer Placeholder 4">
            <a:extLst>
              <a:ext uri="{FF2B5EF4-FFF2-40B4-BE49-F238E27FC236}">
                <a16:creationId xmlns:a16="http://schemas.microsoft.com/office/drawing/2014/main" id="{7F3F482B-5BB5-9E4F-96EE-C51F8B0B6A5B}"/>
              </a:ext>
            </a:extLst>
          </p:cNvPr>
          <p:cNvSpPr>
            <a:spLocks noGrp="1"/>
          </p:cNvSpPr>
          <p:nvPr>
            <p:ph type="ftr" sz="quarter" idx="3"/>
          </p:nvPr>
        </p:nvSpPr>
        <p:spPr/>
        <p:txBody>
          <a:bodyPr/>
          <a:lstStyle/>
          <a:p>
            <a:pPr>
              <a:defRPr/>
            </a:pPr>
            <a:r>
              <a:rPr lang="en-US"/>
              <a:t>Michael Wang | Intermediate level SN pointing trigger for DUNE</a:t>
            </a:r>
            <a:endParaRPr lang="en-US" b="1" dirty="0"/>
          </a:p>
        </p:txBody>
      </p:sp>
      <p:sp>
        <p:nvSpPr>
          <p:cNvPr id="6" name="Slide Number Placeholder 5">
            <a:extLst>
              <a:ext uri="{FF2B5EF4-FFF2-40B4-BE49-F238E27FC236}">
                <a16:creationId xmlns:a16="http://schemas.microsoft.com/office/drawing/2014/main" id="{23E19911-2FDA-3C0A-F143-06EE8BB33A81}"/>
              </a:ext>
            </a:extLst>
          </p:cNvPr>
          <p:cNvSpPr>
            <a:spLocks noGrp="1"/>
          </p:cNvSpPr>
          <p:nvPr>
            <p:ph type="sldNum" sz="quarter" idx="4"/>
          </p:nvPr>
        </p:nvSpPr>
        <p:spPr/>
        <p:txBody>
          <a:bodyPr/>
          <a:lstStyle/>
          <a:p>
            <a:pPr>
              <a:defRPr/>
            </a:pPr>
            <a:fld id="{148C009B-CB69-E04A-B9B3-34B26D69E9CF}" type="slidenum">
              <a:rPr lang="en-US" smtClean="0"/>
              <a:pPr>
                <a:defRPr/>
              </a:pPr>
              <a:t>30</a:t>
            </a:fld>
            <a:endParaRPr lang="en-US" dirty="0"/>
          </a:p>
        </p:txBody>
      </p:sp>
      <p:sp>
        <p:nvSpPr>
          <p:cNvPr id="7" name="Text Box 4">
            <a:extLst>
              <a:ext uri="{FF2B5EF4-FFF2-40B4-BE49-F238E27FC236}">
                <a16:creationId xmlns:a16="http://schemas.microsoft.com/office/drawing/2014/main" id="{F207FE59-8F61-CC69-ACC1-5DF89FFE4A58}"/>
              </a:ext>
            </a:extLst>
          </p:cNvPr>
          <p:cNvSpPr txBox="1">
            <a:spLocks noChangeArrowheads="1"/>
          </p:cNvSpPr>
          <p:nvPr/>
        </p:nvSpPr>
        <p:spPr bwMode="auto">
          <a:xfrm>
            <a:off x="3055707" y="2156251"/>
            <a:ext cx="3211910" cy="830997"/>
          </a:xfrm>
          <a:prstGeom prst="rect">
            <a:avLst/>
          </a:prstGeom>
          <a:solidFill>
            <a:srgbClr val="66FF99"/>
          </a:solidFill>
          <a:ln w="44450" algn="ctr">
            <a:solidFill>
              <a:schemeClr val="tx1"/>
            </a:solidFill>
            <a:miter lim="800000"/>
            <a:headEnd/>
            <a:tailEnd type="none" w="lg" len="lg"/>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ctr">
              <a:spcBef>
                <a:spcPct val="0"/>
              </a:spcBef>
              <a:buFontTx/>
              <a:buNone/>
            </a:pPr>
            <a:r>
              <a:rPr lang="en-US" altLang="en-US" sz="4800" dirty="0">
                <a:latin typeface="+mn-lt"/>
              </a:rPr>
              <a:t>Thank you!</a:t>
            </a:r>
            <a:endParaRPr lang="en-US" altLang="en-US" sz="4800" b="0" dirty="0">
              <a:latin typeface="+mn-lt"/>
            </a:endParaRPr>
          </a:p>
        </p:txBody>
      </p:sp>
    </p:spTree>
    <p:extLst>
      <p:ext uri="{BB962C8B-B14F-4D97-AF65-F5344CB8AC3E}">
        <p14:creationId xmlns:p14="http://schemas.microsoft.com/office/powerpoint/2010/main" val="20294447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B2907BD-2487-F3EB-8233-81047FF07693}"/>
              </a:ext>
            </a:extLst>
          </p:cNvPr>
          <p:cNvSpPr>
            <a:spLocks noGrp="1"/>
          </p:cNvSpPr>
          <p:nvPr>
            <p:ph type="title"/>
          </p:nvPr>
        </p:nvSpPr>
        <p:spPr/>
        <p:txBody>
          <a:bodyPr/>
          <a:lstStyle/>
          <a:p>
            <a:r>
              <a:rPr lang="en-US" dirty="0"/>
              <a:t>How a </a:t>
            </a:r>
            <a:r>
              <a:rPr lang="en-US" dirty="0" err="1"/>
              <a:t>LArTPC</a:t>
            </a:r>
            <a:r>
              <a:rPr lang="en-US" dirty="0"/>
              <a:t> works</a:t>
            </a:r>
          </a:p>
        </p:txBody>
      </p:sp>
      <p:sp>
        <p:nvSpPr>
          <p:cNvPr id="4" name="Date Placeholder 3">
            <a:extLst>
              <a:ext uri="{FF2B5EF4-FFF2-40B4-BE49-F238E27FC236}">
                <a16:creationId xmlns:a16="http://schemas.microsoft.com/office/drawing/2014/main" id="{CC9F2289-0935-0384-D7D4-98A6082753C4}"/>
              </a:ext>
            </a:extLst>
          </p:cNvPr>
          <p:cNvSpPr>
            <a:spLocks noGrp="1"/>
          </p:cNvSpPr>
          <p:nvPr>
            <p:ph type="dt" sz="half" idx="2"/>
          </p:nvPr>
        </p:nvSpPr>
        <p:spPr/>
        <p:txBody>
          <a:bodyPr/>
          <a:lstStyle/>
          <a:p>
            <a:pPr>
              <a:defRPr/>
            </a:pPr>
            <a:fld id="{57ADAB69-348E-2C41-AF41-E98D046040A4}" type="datetime1">
              <a:rPr lang="en-US" smtClean="0"/>
              <a:pPr>
                <a:defRPr/>
              </a:pPr>
              <a:t>4/23/2024</a:t>
            </a:fld>
            <a:endParaRPr lang="en-US" dirty="0"/>
          </a:p>
        </p:txBody>
      </p:sp>
      <p:sp>
        <p:nvSpPr>
          <p:cNvPr id="5" name="Footer Placeholder 4">
            <a:extLst>
              <a:ext uri="{FF2B5EF4-FFF2-40B4-BE49-F238E27FC236}">
                <a16:creationId xmlns:a16="http://schemas.microsoft.com/office/drawing/2014/main" id="{9A6EF76A-6BD3-F1D8-C51E-AAB3CE4A9163}"/>
              </a:ext>
            </a:extLst>
          </p:cNvPr>
          <p:cNvSpPr>
            <a:spLocks noGrp="1"/>
          </p:cNvSpPr>
          <p:nvPr>
            <p:ph type="ftr" sz="quarter" idx="3"/>
          </p:nvPr>
        </p:nvSpPr>
        <p:spPr/>
        <p:txBody>
          <a:bodyPr/>
          <a:lstStyle/>
          <a:p>
            <a:pPr>
              <a:defRPr/>
            </a:pPr>
            <a:r>
              <a:rPr lang="en-US"/>
              <a:t>Michael Wang | Intermediate level SN pointing trigger for DUNE</a:t>
            </a:r>
            <a:endParaRPr lang="en-US" b="1" dirty="0"/>
          </a:p>
        </p:txBody>
      </p:sp>
      <p:sp>
        <p:nvSpPr>
          <p:cNvPr id="6" name="Slide Number Placeholder 5">
            <a:extLst>
              <a:ext uri="{FF2B5EF4-FFF2-40B4-BE49-F238E27FC236}">
                <a16:creationId xmlns:a16="http://schemas.microsoft.com/office/drawing/2014/main" id="{484B2DAB-160D-BB13-AEEF-E6999C5A51A7}"/>
              </a:ext>
            </a:extLst>
          </p:cNvPr>
          <p:cNvSpPr>
            <a:spLocks noGrp="1"/>
          </p:cNvSpPr>
          <p:nvPr>
            <p:ph type="sldNum" sz="quarter" idx="4"/>
          </p:nvPr>
        </p:nvSpPr>
        <p:spPr/>
        <p:txBody>
          <a:bodyPr/>
          <a:lstStyle/>
          <a:p>
            <a:pPr>
              <a:defRPr/>
            </a:pPr>
            <a:fld id="{148C009B-CB69-E04A-B9B3-34B26D69E9CF}" type="slidenum">
              <a:rPr lang="en-US" smtClean="0"/>
              <a:pPr>
                <a:defRPr/>
              </a:pPr>
              <a:t>31</a:t>
            </a:fld>
            <a:endParaRPr lang="en-US" dirty="0"/>
          </a:p>
        </p:txBody>
      </p:sp>
      <p:pic>
        <p:nvPicPr>
          <p:cNvPr id="7" name="Online Media 6" title="Animation: Neutrino Detection in Liquid-Argon Time Projection Chamber">
            <a:hlinkClick r:id="" action="ppaction://media"/>
            <a:extLst>
              <a:ext uri="{FF2B5EF4-FFF2-40B4-BE49-F238E27FC236}">
                <a16:creationId xmlns:a16="http://schemas.microsoft.com/office/drawing/2014/main" id="{024ECD31-8681-2CD2-99B7-202BEB50AD99}"/>
              </a:ext>
            </a:extLst>
          </p:cNvPr>
          <p:cNvPicPr>
            <a:picLocks noRot="1" noChangeAspect="1"/>
          </p:cNvPicPr>
          <p:nvPr>
            <a:videoFile r:link="rId1"/>
          </p:nvPr>
        </p:nvPicPr>
        <p:blipFill>
          <a:blip r:embed="rId3"/>
          <a:stretch>
            <a:fillRect/>
          </a:stretch>
        </p:blipFill>
        <p:spPr>
          <a:xfrm>
            <a:off x="1057260" y="585922"/>
            <a:ext cx="7156157" cy="4043228"/>
          </a:xfrm>
          <a:prstGeom prst="rect">
            <a:avLst/>
          </a:prstGeom>
        </p:spPr>
      </p:pic>
    </p:spTree>
    <p:extLst>
      <p:ext uri="{BB962C8B-B14F-4D97-AF65-F5344CB8AC3E}">
        <p14:creationId xmlns:p14="http://schemas.microsoft.com/office/powerpoint/2010/main" val="1415601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4E0585C6-4216-DA6C-1640-534A7CCBCD6F}"/>
              </a:ext>
            </a:extLst>
          </p:cNvPr>
          <p:cNvGraphicFramePr>
            <a:graphicFrameLocks noChangeAspect="1"/>
          </p:cNvGraphicFramePr>
          <p:nvPr>
            <p:extLst>
              <p:ext uri="{D42A27DB-BD31-4B8C-83A1-F6EECF244321}">
                <p14:modId xmlns:p14="http://schemas.microsoft.com/office/powerpoint/2010/main" val="4190899450"/>
              </p:ext>
            </p:extLst>
          </p:nvPr>
        </p:nvGraphicFramePr>
        <p:xfrm>
          <a:off x="1404011" y="664517"/>
          <a:ext cx="6484508" cy="4027487"/>
        </p:xfrm>
        <a:graphic>
          <a:graphicData uri="http://schemas.openxmlformats.org/presentationml/2006/ole">
            <mc:AlternateContent xmlns:mc="http://schemas.openxmlformats.org/markup-compatibility/2006">
              <mc:Choice xmlns:v="urn:schemas-microsoft-com:vml" Requires="v">
                <p:oleObj name="CorelDRAW" r:id="rId2" imgW="7897320" imgH="4891320" progId="CorelDraw.Graphic.15">
                  <p:embed/>
                </p:oleObj>
              </mc:Choice>
              <mc:Fallback>
                <p:oleObj name="CorelDRAW" r:id="rId2" imgW="7897320" imgH="4891320" progId="CorelDraw.Graphic.15">
                  <p:embed/>
                  <p:pic>
                    <p:nvPicPr>
                      <p:cNvPr id="7" name="Object 6">
                        <a:extLst>
                          <a:ext uri="{FF2B5EF4-FFF2-40B4-BE49-F238E27FC236}">
                            <a16:creationId xmlns:a16="http://schemas.microsoft.com/office/drawing/2014/main" id="{40F39F26-CC70-4965-9A35-D7F2B60D79E3}"/>
                          </a:ext>
                        </a:extLst>
                      </p:cNvPr>
                      <p:cNvPicPr/>
                      <p:nvPr/>
                    </p:nvPicPr>
                    <p:blipFill>
                      <a:blip r:embed="rId3"/>
                      <a:stretch>
                        <a:fillRect/>
                      </a:stretch>
                    </p:blipFill>
                    <p:spPr>
                      <a:xfrm>
                        <a:off x="1404011" y="664517"/>
                        <a:ext cx="6484508" cy="4027487"/>
                      </a:xfrm>
                      <a:prstGeom prst="rect">
                        <a:avLst/>
                      </a:prstGeom>
                    </p:spPr>
                  </p:pic>
                </p:oleObj>
              </mc:Fallback>
            </mc:AlternateContent>
          </a:graphicData>
        </a:graphic>
      </p:graphicFrame>
      <p:sp>
        <p:nvSpPr>
          <p:cNvPr id="3" name="Title 2">
            <a:extLst>
              <a:ext uri="{FF2B5EF4-FFF2-40B4-BE49-F238E27FC236}">
                <a16:creationId xmlns:a16="http://schemas.microsoft.com/office/drawing/2014/main" id="{40A4F10C-7FFD-4B7E-8296-B36A690785DE}"/>
              </a:ext>
            </a:extLst>
          </p:cNvPr>
          <p:cNvSpPr>
            <a:spLocks noGrp="1"/>
          </p:cNvSpPr>
          <p:nvPr>
            <p:ph type="title"/>
          </p:nvPr>
        </p:nvSpPr>
        <p:spPr/>
        <p:txBody>
          <a:bodyPr/>
          <a:lstStyle/>
          <a:p>
            <a:r>
              <a:rPr lang="en-US" dirty="0"/>
              <a:t>DUNE DAQ and Trigger System</a:t>
            </a:r>
          </a:p>
        </p:txBody>
      </p:sp>
      <p:sp>
        <p:nvSpPr>
          <p:cNvPr id="4" name="Date Placeholder 3">
            <a:extLst>
              <a:ext uri="{FF2B5EF4-FFF2-40B4-BE49-F238E27FC236}">
                <a16:creationId xmlns:a16="http://schemas.microsoft.com/office/drawing/2014/main" id="{427316D8-90B5-4984-854C-D8AAA113E6BA}"/>
              </a:ext>
            </a:extLst>
          </p:cNvPr>
          <p:cNvSpPr>
            <a:spLocks noGrp="1"/>
          </p:cNvSpPr>
          <p:nvPr>
            <p:ph type="dt" sz="half" idx="2"/>
          </p:nvPr>
        </p:nvSpPr>
        <p:spPr/>
        <p:txBody>
          <a:bodyPr/>
          <a:lstStyle/>
          <a:p>
            <a:pPr>
              <a:defRPr/>
            </a:pPr>
            <a:fld id="{57ADAB69-348E-2C41-AF41-E98D046040A4}" type="datetime1">
              <a:rPr lang="en-US" smtClean="0"/>
              <a:pPr>
                <a:defRPr/>
              </a:pPr>
              <a:t>4/23/2024</a:t>
            </a:fld>
            <a:endParaRPr lang="en-US" dirty="0"/>
          </a:p>
        </p:txBody>
      </p:sp>
      <p:sp>
        <p:nvSpPr>
          <p:cNvPr id="5" name="Footer Placeholder 4">
            <a:extLst>
              <a:ext uri="{FF2B5EF4-FFF2-40B4-BE49-F238E27FC236}">
                <a16:creationId xmlns:a16="http://schemas.microsoft.com/office/drawing/2014/main" id="{BEF2588E-C617-4EDD-B238-0E135FE057D7}"/>
              </a:ext>
            </a:extLst>
          </p:cNvPr>
          <p:cNvSpPr>
            <a:spLocks noGrp="1"/>
          </p:cNvSpPr>
          <p:nvPr>
            <p:ph type="ftr" sz="quarter" idx="3"/>
          </p:nvPr>
        </p:nvSpPr>
        <p:spPr/>
        <p:txBody>
          <a:bodyPr/>
          <a:lstStyle/>
          <a:p>
            <a:pPr>
              <a:defRPr/>
            </a:pPr>
            <a:r>
              <a:rPr lang="en-US" dirty="0"/>
              <a:t>Mike Wang | Intermediate level DUNE SN trigger with pointing information</a:t>
            </a:r>
            <a:endParaRPr lang="en-US" b="1" dirty="0"/>
          </a:p>
        </p:txBody>
      </p:sp>
      <p:sp>
        <p:nvSpPr>
          <p:cNvPr id="6" name="Slide Number Placeholder 5">
            <a:extLst>
              <a:ext uri="{FF2B5EF4-FFF2-40B4-BE49-F238E27FC236}">
                <a16:creationId xmlns:a16="http://schemas.microsoft.com/office/drawing/2014/main" id="{254C9581-B58D-4CF7-9EC2-ED7DBFEE7779}"/>
              </a:ext>
            </a:extLst>
          </p:cNvPr>
          <p:cNvSpPr>
            <a:spLocks noGrp="1"/>
          </p:cNvSpPr>
          <p:nvPr>
            <p:ph type="sldNum" sz="quarter" idx="4"/>
          </p:nvPr>
        </p:nvSpPr>
        <p:spPr/>
        <p:txBody>
          <a:bodyPr/>
          <a:lstStyle/>
          <a:p>
            <a:pPr>
              <a:defRPr/>
            </a:pPr>
            <a:fld id="{148C009B-CB69-E04A-B9B3-34B26D69E9CF}" type="slidenum">
              <a:rPr lang="en-US" smtClean="0"/>
              <a:pPr>
                <a:defRPr/>
              </a:pPr>
              <a:t>4</a:t>
            </a:fld>
            <a:endParaRPr lang="en-US" dirty="0"/>
          </a:p>
        </p:txBody>
      </p:sp>
      <p:grpSp>
        <p:nvGrpSpPr>
          <p:cNvPr id="144" name="Group 143">
            <a:extLst>
              <a:ext uri="{FF2B5EF4-FFF2-40B4-BE49-F238E27FC236}">
                <a16:creationId xmlns:a16="http://schemas.microsoft.com/office/drawing/2014/main" id="{66808B97-0CD6-4729-9369-70DB27AE9F95}"/>
              </a:ext>
            </a:extLst>
          </p:cNvPr>
          <p:cNvGrpSpPr/>
          <p:nvPr/>
        </p:nvGrpSpPr>
        <p:grpSpPr>
          <a:xfrm>
            <a:off x="2084362" y="1308246"/>
            <a:ext cx="3146858" cy="409356"/>
            <a:chOff x="2084362" y="1308246"/>
            <a:chExt cx="3146858" cy="409356"/>
          </a:xfrm>
        </p:grpSpPr>
        <p:cxnSp>
          <p:nvCxnSpPr>
            <p:cNvPr id="91" name="Straight Arrow Connector 90">
              <a:extLst>
                <a:ext uri="{FF2B5EF4-FFF2-40B4-BE49-F238E27FC236}">
                  <a16:creationId xmlns:a16="http://schemas.microsoft.com/office/drawing/2014/main" id="{26AA9600-D7DA-43E8-A09B-7C9687CF2FB7}"/>
                </a:ext>
              </a:extLst>
            </p:cNvPr>
            <p:cNvCxnSpPr>
              <a:cxnSpLocks/>
            </p:cNvCxnSpPr>
            <p:nvPr/>
          </p:nvCxnSpPr>
          <p:spPr>
            <a:xfrm>
              <a:off x="2084362" y="1310346"/>
              <a:ext cx="0" cy="407256"/>
            </a:xfrm>
            <a:prstGeom prst="straightConnector1">
              <a:avLst/>
            </a:prstGeom>
            <a:ln w="38100">
              <a:solidFill>
                <a:srgbClr val="FFFF00"/>
              </a:solidFill>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112" name="Straight Arrow Connector 111">
              <a:extLst>
                <a:ext uri="{FF2B5EF4-FFF2-40B4-BE49-F238E27FC236}">
                  <a16:creationId xmlns:a16="http://schemas.microsoft.com/office/drawing/2014/main" id="{EA3536EA-A5A8-4CA4-BCE6-5313FF365B73}"/>
                </a:ext>
              </a:extLst>
            </p:cNvPr>
            <p:cNvCxnSpPr>
              <a:cxnSpLocks/>
            </p:cNvCxnSpPr>
            <p:nvPr/>
          </p:nvCxnSpPr>
          <p:spPr>
            <a:xfrm>
              <a:off x="2226130" y="1310346"/>
              <a:ext cx="0" cy="407256"/>
            </a:xfrm>
            <a:prstGeom prst="straightConnector1">
              <a:avLst/>
            </a:prstGeom>
            <a:ln w="38100">
              <a:solidFill>
                <a:srgbClr val="FFFF00"/>
              </a:solidFill>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115" name="Straight Arrow Connector 114">
              <a:extLst>
                <a:ext uri="{FF2B5EF4-FFF2-40B4-BE49-F238E27FC236}">
                  <a16:creationId xmlns:a16="http://schemas.microsoft.com/office/drawing/2014/main" id="{08F9E0CF-41CF-4693-868C-99B583D6394D}"/>
                </a:ext>
              </a:extLst>
            </p:cNvPr>
            <p:cNvCxnSpPr>
              <a:cxnSpLocks/>
            </p:cNvCxnSpPr>
            <p:nvPr/>
          </p:nvCxnSpPr>
          <p:spPr>
            <a:xfrm>
              <a:off x="2732568" y="1308246"/>
              <a:ext cx="0" cy="407256"/>
            </a:xfrm>
            <a:prstGeom prst="straightConnector1">
              <a:avLst/>
            </a:prstGeom>
            <a:ln w="38100">
              <a:solidFill>
                <a:srgbClr val="FFFF00"/>
              </a:solidFill>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116" name="Straight Arrow Connector 115">
              <a:extLst>
                <a:ext uri="{FF2B5EF4-FFF2-40B4-BE49-F238E27FC236}">
                  <a16:creationId xmlns:a16="http://schemas.microsoft.com/office/drawing/2014/main" id="{DA1B92CA-3D05-4A8B-94EC-2884729CC196}"/>
                </a:ext>
              </a:extLst>
            </p:cNvPr>
            <p:cNvCxnSpPr>
              <a:cxnSpLocks/>
            </p:cNvCxnSpPr>
            <p:nvPr/>
          </p:nvCxnSpPr>
          <p:spPr>
            <a:xfrm>
              <a:off x="2874336" y="1308246"/>
              <a:ext cx="0" cy="407256"/>
            </a:xfrm>
            <a:prstGeom prst="straightConnector1">
              <a:avLst/>
            </a:prstGeom>
            <a:ln w="38100">
              <a:solidFill>
                <a:srgbClr val="FFFF00"/>
              </a:solidFill>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118" name="Straight Arrow Connector 117">
              <a:extLst>
                <a:ext uri="{FF2B5EF4-FFF2-40B4-BE49-F238E27FC236}">
                  <a16:creationId xmlns:a16="http://schemas.microsoft.com/office/drawing/2014/main" id="{E23D39D4-79FE-41BF-B249-47CB11735B97}"/>
                </a:ext>
              </a:extLst>
            </p:cNvPr>
            <p:cNvCxnSpPr>
              <a:cxnSpLocks/>
            </p:cNvCxnSpPr>
            <p:nvPr/>
          </p:nvCxnSpPr>
          <p:spPr>
            <a:xfrm>
              <a:off x="3384696" y="1310346"/>
              <a:ext cx="0" cy="407256"/>
            </a:xfrm>
            <a:prstGeom prst="straightConnector1">
              <a:avLst/>
            </a:prstGeom>
            <a:ln w="38100">
              <a:solidFill>
                <a:srgbClr val="FFFF00"/>
              </a:solidFill>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119" name="Straight Arrow Connector 118">
              <a:extLst>
                <a:ext uri="{FF2B5EF4-FFF2-40B4-BE49-F238E27FC236}">
                  <a16:creationId xmlns:a16="http://schemas.microsoft.com/office/drawing/2014/main" id="{D1F0C295-7DE7-4F83-90D8-0371430BE01B}"/>
                </a:ext>
              </a:extLst>
            </p:cNvPr>
            <p:cNvCxnSpPr>
              <a:cxnSpLocks/>
            </p:cNvCxnSpPr>
            <p:nvPr/>
          </p:nvCxnSpPr>
          <p:spPr>
            <a:xfrm>
              <a:off x="3526464" y="1310346"/>
              <a:ext cx="0" cy="407256"/>
            </a:xfrm>
            <a:prstGeom prst="straightConnector1">
              <a:avLst/>
            </a:prstGeom>
            <a:ln w="38100">
              <a:solidFill>
                <a:srgbClr val="FFFF00"/>
              </a:solidFill>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121" name="Straight Arrow Connector 120">
              <a:extLst>
                <a:ext uri="{FF2B5EF4-FFF2-40B4-BE49-F238E27FC236}">
                  <a16:creationId xmlns:a16="http://schemas.microsoft.com/office/drawing/2014/main" id="{9963B455-6B97-43D3-B687-F9F7AB300376}"/>
                </a:ext>
              </a:extLst>
            </p:cNvPr>
            <p:cNvCxnSpPr>
              <a:cxnSpLocks/>
            </p:cNvCxnSpPr>
            <p:nvPr/>
          </p:nvCxnSpPr>
          <p:spPr>
            <a:xfrm>
              <a:off x="5089452" y="1310346"/>
              <a:ext cx="0" cy="407256"/>
            </a:xfrm>
            <a:prstGeom prst="straightConnector1">
              <a:avLst/>
            </a:prstGeom>
            <a:ln w="38100">
              <a:solidFill>
                <a:srgbClr val="FFFF00"/>
              </a:solidFill>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122" name="Straight Arrow Connector 121">
              <a:extLst>
                <a:ext uri="{FF2B5EF4-FFF2-40B4-BE49-F238E27FC236}">
                  <a16:creationId xmlns:a16="http://schemas.microsoft.com/office/drawing/2014/main" id="{9757F581-56EA-4BB9-A5E3-E39ACAD0A056}"/>
                </a:ext>
              </a:extLst>
            </p:cNvPr>
            <p:cNvCxnSpPr>
              <a:cxnSpLocks/>
            </p:cNvCxnSpPr>
            <p:nvPr/>
          </p:nvCxnSpPr>
          <p:spPr>
            <a:xfrm>
              <a:off x="5231220" y="1310346"/>
              <a:ext cx="0" cy="407256"/>
            </a:xfrm>
            <a:prstGeom prst="straightConnector1">
              <a:avLst/>
            </a:prstGeom>
            <a:ln w="38100">
              <a:solidFill>
                <a:srgbClr val="FFFF00"/>
              </a:solidFill>
              <a:tailEnd type="triangle" w="sm" len="sm"/>
            </a:ln>
            <a:effectLst/>
          </p:spPr>
          <p:style>
            <a:lnRef idx="2">
              <a:schemeClr val="accent1"/>
            </a:lnRef>
            <a:fillRef idx="0">
              <a:schemeClr val="accent1"/>
            </a:fillRef>
            <a:effectRef idx="1">
              <a:schemeClr val="accent1"/>
            </a:effectRef>
            <a:fontRef idx="minor">
              <a:schemeClr val="tx1"/>
            </a:fontRef>
          </p:style>
        </p:cxnSp>
      </p:grpSp>
      <p:cxnSp>
        <p:nvCxnSpPr>
          <p:cNvPr id="127" name="Straight Connector 126">
            <a:extLst>
              <a:ext uri="{FF2B5EF4-FFF2-40B4-BE49-F238E27FC236}">
                <a16:creationId xmlns:a16="http://schemas.microsoft.com/office/drawing/2014/main" id="{2EEDB7C7-1ED4-41D6-88B5-824FCBF92C70}"/>
              </a:ext>
            </a:extLst>
          </p:cNvPr>
          <p:cNvCxnSpPr/>
          <p:nvPr/>
        </p:nvCxnSpPr>
        <p:spPr>
          <a:xfrm>
            <a:off x="3618612" y="1820382"/>
            <a:ext cx="152400" cy="0"/>
          </a:xfrm>
          <a:prstGeom prst="line">
            <a:avLst/>
          </a:prstGeom>
          <a:ln w="38100">
            <a:solidFill>
              <a:schemeClr val="accent5">
                <a:lumMod val="60000"/>
                <a:lumOff val="40000"/>
              </a:schemeClr>
            </a:solidFill>
            <a:tailEnd w="sm" len="sm"/>
          </a:ln>
          <a:effectLst/>
        </p:spPr>
        <p:style>
          <a:lnRef idx="2">
            <a:schemeClr val="accent1"/>
          </a:lnRef>
          <a:fillRef idx="0">
            <a:schemeClr val="accent1"/>
          </a:fillRef>
          <a:effectRef idx="1">
            <a:schemeClr val="accent1"/>
          </a:effectRef>
          <a:fontRef idx="minor">
            <a:schemeClr val="tx1"/>
          </a:fontRef>
        </p:style>
      </p:cxnSp>
      <p:cxnSp>
        <p:nvCxnSpPr>
          <p:cNvPr id="130" name="Straight Connector 129">
            <a:extLst>
              <a:ext uri="{FF2B5EF4-FFF2-40B4-BE49-F238E27FC236}">
                <a16:creationId xmlns:a16="http://schemas.microsoft.com/office/drawing/2014/main" id="{5BAC6C3F-82FE-4C75-AD2D-539EAF4A2440}"/>
              </a:ext>
            </a:extLst>
          </p:cNvPr>
          <p:cNvCxnSpPr/>
          <p:nvPr/>
        </p:nvCxnSpPr>
        <p:spPr>
          <a:xfrm>
            <a:off x="5321592" y="1820382"/>
            <a:ext cx="152400" cy="0"/>
          </a:xfrm>
          <a:prstGeom prst="line">
            <a:avLst/>
          </a:prstGeom>
          <a:ln w="38100">
            <a:solidFill>
              <a:schemeClr val="accent5">
                <a:lumMod val="60000"/>
                <a:lumOff val="40000"/>
              </a:schemeClr>
            </a:solidFill>
            <a:tailEnd w="sm" len="sm"/>
          </a:ln>
          <a:effectLst/>
        </p:spPr>
        <p:style>
          <a:lnRef idx="2">
            <a:schemeClr val="accent1"/>
          </a:lnRef>
          <a:fillRef idx="0">
            <a:schemeClr val="accent1"/>
          </a:fillRef>
          <a:effectRef idx="1">
            <a:schemeClr val="accent1"/>
          </a:effectRef>
          <a:fontRef idx="minor">
            <a:schemeClr val="tx1"/>
          </a:fontRef>
        </p:style>
      </p:cxnSp>
      <p:cxnSp>
        <p:nvCxnSpPr>
          <p:cNvPr id="132" name="Straight Connector 131">
            <a:extLst>
              <a:ext uri="{FF2B5EF4-FFF2-40B4-BE49-F238E27FC236}">
                <a16:creationId xmlns:a16="http://schemas.microsoft.com/office/drawing/2014/main" id="{FBEF17C9-9C60-4192-AE23-5344FCF885DC}"/>
              </a:ext>
            </a:extLst>
          </p:cNvPr>
          <p:cNvCxnSpPr/>
          <p:nvPr/>
        </p:nvCxnSpPr>
        <p:spPr>
          <a:xfrm>
            <a:off x="2959392" y="1820382"/>
            <a:ext cx="152400" cy="0"/>
          </a:xfrm>
          <a:prstGeom prst="line">
            <a:avLst/>
          </a:prstGeom>
          <a:ln w="38100">
            <a:solidFill>
              <a:schemeClr val="accent5">
                <a:lumMod val="60000"/>
                <a:lumOff val="40000"/>
              </a:schemeClr>
            </a:solidFill>
            <a:tailEnd w="sm" len="sm"/>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a:extLst>
              <a:ext uri="{FF2B5EF4-FFF2-40B4-BE49-F238E27FC236}">
                <a16:creationId xmlns:a16="http://schemas.microsoft.com/office/drawing/2014/main" id="{C06D5D95-4112-4850-8298-729B715E8229}"/>
              </a:ext>
            </a:extLst>
          </p:cNvPr>
          <p:cNvCxnSpPr/>
          <p:nvPr/>
        </p:nvCxnSpPr>
        <p:spPr>
          <a:xfrm>
            <a:off x="2330304" y="1825698"/>
            <a:ext cx="152400" cy="0"/>
          </a:xfrm>
          <a:prstGeom prst="line">
            <a:avLst/>
          </a:prstGeom>
          <a:ln w="38100">
            <a:solidFill>
              <a:schemeClr val="accent5">
                <a:lumMod val="60000"/>
                <a:lumOff val="40000"/>
              </a:schemeClr>
            </a:solidFill>
            <a:tailEnd w="sm" len="sm"/>
          </a:ln>
          <a:effectLst/>
        </p:spPr>
        <p:style>
          <a:lnRef idx="2">
            <a:schemeClr val="accent1"/>
          </a:lnRef>
          <a:fillRef idx="0">
            <a:schemeClr val="accent1"/>
          </a:fillRef>
          <a:effectRef idx="1">
            <a:schemeClr val="accent1"/>
          </a:effectRef>
          <a:fontRef idx="minor">
            <a:schemeClr val="tx1"/>
          </a:fontRef>
        </p:style>
      </p:cxnSp>
      <p:grpSp>
        <p:nvGrpSpPr>
          <p:cNvPr id="147" name="Group 146">
            <a:extLst>
              <a:ext uri="{FF2B5EF4-FFF2-40B4-BE49-F238E27FC236}">
                <a16:creationId xmlns:a16="http://schemas.microsoft.com/office/drawing/2014/main" id="{EA727BBF-CF79-4B73-AE35-D86B784B237B}"/>
              </a:ext>
            </a:extLst>
          </p:cNvPr>
          <p:cNvGrpSpPr/>
          <p:nvPr/>
        </p:nvGrpSpPr>
        <p:grpSpPr>
          <a:xfrm>
            <a:off x="2482704" y="1804434"/>
            <a:ext cx="3003696" cy="228600"/>
            <a:chOff x="2482704" y="1804434"/>
            <a:chExt cx="3003696" cy="228600"/>
          </a:xfrm>
        </p:grpSpPr>
        <p:cxnSp>
          <p:nvCxnSpPr>
            <p:cNvPr id="129" name="Straight Arrow Connector 128">
              <a:extLst>
                <a:ext uri="{FF2B5EF4-FFF2-40B4-BE49-F238E27FC236}">
                  <a16:creationId xmlns:a16="http://schemas.microsoft.com/office/drawing/2014/main" id="{2CCF6BAB-3E42-449D-BF91-97EF5916F769}"/>
                </a:ext>
              </a:extLst>
            </p:cNvPr>
            <p:cNvCxnSpPr/>
            <p:nvPr/>
          </p:nvCxnSpPr>
          <p:spPr>
            <a:xfrm>
              <a:off x="3783420" y="1804434"/>
              <a:ext cx="0" cy="223284"/>
            </a:xfrm>
            <a:prstGeom prst="straightConnector1">
              <a:avLst/>
            </a:prstGeom>
            <a:ln w="38100">
              <a:solidFill>
                <a:schemeClr val="accent5">
                  <a:lumMod val="60000"/>
                  <a:lumOff val="40000"/>
                </a:schemeClr>
              </a:solidFill>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131" name="Straight Arrow Connector 130">
              <a:extLst>
                <a:ext uri="{FF2B5EF4-FFF2-40B4-BE49-F238E27FC236}">
                  <a16:creationId xmlns:a16="http://schemas.microsoft.com/office/drawing/2014/main" id="{E21815A1-03B4-44C6-8F66-75AC565F25F2}"/>
                </a:ext>
              </a:extLst>
            </p:cNvPr>
            <p:cNvCxnSpPr/>
            <p:nvPr/>
          </p:nvCxnSpPr>
          <p:spPr>
            <a:xfrm>
              <a:off x="5486400" y="1804434"/>
              <a:ext cx="0" cy="223284"/>
            </a:xfrm>
            <a:prstGeom prst="straightConnector1">
              <a:avLst/>
            </a:prstGeom>
            <a:ln w="38100">
              <a:solidFill>
                <a:schemeClr val="accent5">
                  <a:lumMod val="60000"/>
                  <a:lumOff val="40000"/>
                </a:schemeClr>
              </a:solidFill>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133" name="Straight Arrow Connector 132">
              <a:extLst>
                <a:ext uri="{FF2B5EF4-FFF2-40B4-BE49-F238E27FC236}">
                  <a16:creationId xmlns:a16="http://schemas.microsoft.com/office/drawing/2014/main" id="{31427E34-F6BE-48DF-8EED-B27DEE71C353}"/>
                </a:ext>
              </a:extLst>
            </p:cNvPr>
            <p:cNvCxnSpPr/>
            <p:nvPr/>
          </p:nvCxnSpPr>
          <p:spPr>
            <a:xfrm>
              <a:off x="3124200" y="1804434"/>
              <a:ext cx="0" cy="223284"/>
            </a:xfrm>
            <a:prstGeom prst="straightConnector1">
              <a:avLst/>
            </a:prstGeom>
            <a:ln w="38100">
              <a:solidFill>
                <a:schemeClr val="accent5">
                  <a:lumMod val="60000"/>
                  <a:lumOff val="40000"/>
                </a:schemeClr>
              </a:solidFill>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135" name="Straight Arrow Connector 134">
              <a:extLst>
                <a:ext uri="{FF2B5EF4-FFF2-40B4-BE49-F238E27FC236}">
                  <a16:creationId xmlns:a16="http://schemas.microsoft.com/office/drawing/2014/main" id="{1FDD507E-D7D2-432C-B485-CC6141810D90}"/>
                </a:ext>
              </a:extLst>
            </p:cNvPr>
            <p:cNvCxnSpPr/>
            <p:nvPr/>
          </p:nvCxnSpPr>
          <p:spPr>
            <a:xfrm>
              <a:off x="2482704" y="1809750"/>
              <a:ext cx="0" cy="223284"/>
            </a:xfrm>
            <a:prstGeom prst="straightConnector1">
              <a:avLst/>
            </a:prstGeom>
            <a:ln w="38100">
              <a:solidFill>
                <a:schemeClr val="accent5">
                  <a:lumMod val="60000"/>
                  <a:lumOff val="40000"/>
                </a:schemeClr>
              </a:solidFill>
              <a:tailEnd type="triangle" w="sm" len="sm"/>
            </a:ln>
            <a:effectLst/>
          </p:spPr>
          <p:style>
            <a:lnRef idx="2">
              <a:schemeClr val="accent1"/>
            </a:lnRef>
            <a:fillRef idx="0">
              <a:schemeClr val="accent1"/>
            </a:fillRef>
            <a:effectRef idx="1">
              <a:schemeClr val="accent1"/>
            </a:effectRef>
            <a:fontRef idx="minor">
              <a:schemeClr val="tx1"/>
            </a:fontRef>
          </p:style>
        </p:cxnSp>
      </p:grpSp>
      <p:grpSp>
        <p:nvGrpSpPr>
          <p:cNvPr id="148" name="Group 147">
            <a:extLst>
              <a:ext uri="{FF2B5EF4-FFF2-40B4-BE49-F238E27FC236}">
                <a16:creationId xmlns:a16="http://schemas.microsoft.com/office/drawing/2014/main" id="{EDA2D18E-29D9-4921-82D8-D2D7EBACD9C9}"/>
              </a:ext>
            </a:extLst>
          </p:cNvPr>
          <p:cNvGrpSpPr/>
          <p:nvPr/>
        </p:nvGrpSpPr>
        <p:grpSpPr>
          <a:xfrm>
            <a:off x="2473659" y="2337834"/>
            <a:ext cx="3012741" cy="82283"/>
            <a:chOff x="2473659" y="2337834"/>
            <a:chExt cx="3012741" cy="82283"/>
          </a:xfrm>
        </p:grpSpPr>
        <p:cxnSp>
          <p:nvCxnSpPr>
            <p:cNvPr id="139" name="Straight Connector 138">
              <a:extLst>
                <a:ext uri="{FF2B5EF4-FFF2-40B4-BE49-F238E27FC236}">
                  <a16:creationId xmlns:a16="http://schemas.microsoft.com/office/drawing/2014/main" id="{EEE72F81-69A1-4E09-A3C8-04F0408E45D3}"/>
                </a:ext>
              </a:extLst>
            </p:cNvPr>
            <p:cNvCxnSpPr>
              <a:cxnSpLocks/>
            </p:cNvCxnSpPr>
            <p:nvPr/>
          </p:nvCxnSpPr>
          <p:spPr>
            <a:xfrm>
              <a:off x="2473659" y="2338601"/>
              <a:ext cx="0" cy="81516"/>
            </a:xfrm>
            <a:prstGeom prst="line">
              <a:avLst/>
            </a:prstGeom>
            <a:ln w="38100">
              <a:solidFill>
                <a:schemeClr val="accent5">
                  <a:lumMod val="60000"/>
                  <a:lumOff val="40000"/>
                </a:schemeClr>
              </a:solidFill>
              <a:tailEnd w="sm" len="sm"/>
            </a:ln>
            <a:effectLst/>
          </p:spPr>
          <p:style>
            <a:lnRef idx="2">
              <a:schemeClr val="accent1"/>
            </a:lnRef>
            <a:fillRef idx="0">
              <a:schemeClr val="accent1"/>
            </a:fillRef>
            <a:effectRef idx="1">
              <a:schemeClr val="accent1"/>
            </a:effectRef>
            <a:fontRef idx="minor">
              <a:schemeClr val="tx1"/>
            </a:fontRef>
          </p:style>
        </p:cxnSp>
        <p:cxnSp>
          <p:nvCxnSpPr>
            <p:cNvPr id="141" name="Straight Connector 140">
              <a:extLst>
                <a:ext uri="{FF2B5EF4-FFF2-40B4-BE49-F238E27FC236}">
                  <a16:creationId xmlns:a16="http://schemas.microsoft.com/office/drawing/2014/main" id="{817A4B35-A2C9-42F0-9035-E4F1B13BA0F5}"/>
                </a:ext>
              </a:extLst>
            </p:cNvPr>
            <p:cNvCxnSpPr>
              <a:cxnSpLocks/>
            </p:cNvCxnSpPr>
            <p:nvPr/>
          </p:nvCxnSpPr>
          <p:spPr>
            <a:xfrm>
              <a:off x="3128749" y="2337834"/>
              <a:ext cx="0" cy="81516"/>
            </a:xfrm>
            <a:prstGeom prst="line">
              <a:avLst/>
            </a:prstGeom>
            <a:ln w="38100">
              <a:solidFill>
                <a:schemeClr val="accent5">
                  <a:lumMod val="60000"/>
                  <a:lumOff val="40000"/>
                </a:schemeClr>
              </a:solidFill>
              <a:tailEnd w="sm" len="sm"/>
            </a:ln>
            <a:effectLst/>
          </p:spPr>
          <p:style>
            <a:lnRef idx="2">
              <a:schemeClr val="accent1"/>
            </a:lnRef>
            <a:fillRef idx="0">
              <a:schemeClr val="accent1"/>
            </a:fillRef>
            <a:effectRef idx="1">
              <a:schemeClr val="accent1"/>
            </a:effectRef>
            <a:fontRef idx="minor">
              <a:schemeClr val="tx1"/>
            </a:fontRef>
          </p:style>
        </p:cxnSp>
        <p:cxnSp>
          <p:nvCxnSpPr>
            <p:cNvPr id="142" name="Straight Connector 141">
              <a:extLst>
                <a:ext uri="{FF2B5EF4-FFF2-40B4-BE49-F238E27FC236}">
                  <a16:creationId xmlns:a16="http://schemas.microsoft.com/office/drawing/2014/main" id="{72DE7C50-147D-4989-9BDA-B9CB828EC810}"/>
                </a:ext>
              </a:extLst>
            </p:cNvPr>
            <p:cNvCxnSpPr>
              <a:cxnSpLocks/>
            </p:cNvCxnSpPr>
            <p:nvPr/>
          </p:nvCxnSpPr>
          <p:spPr>
            <a:xfrm>
              <a:off x="3787255" y="2338601"/>
              <a:ext cx="0" cy="81516"/>
            </a:xfrm>
            <a:prstGeom prst="line">
              <a:avLst/>
            </a:prstGeom>
            <a:ln w="38100">
              <a:solidFill>
                <a:schemeClr val="accent5">
                  <a:lumMod val="60000"/>
                  <a:lumOff val="40000"/>
                </a:schemeClr>
              </a:solidFill>
              <a:tailEnd w="sm" len="sm"/>
            </a:ln>
            <a:effectLst/>
          </p:spPr>
          <p:style>
            <a:lnRef idx="2">
              <a:schemeClr val="accent1"/>
            </a:lnRef>
            <a:fillRef idx="0">
              <a:schemeClr val="accent1"/>
            </a:fillRef>
            <a:effectRef idx="1">
              <a:schemeClr val="accent1"/>
            </a:effectRef>
            <a:fontRef idx="minor">
              <a:schemeClr val="tx1"/>
            </a:fontRef>
          </p:style>
        </p:cxnSp>
        <p:cxnSp>
          <p:nvCxnSpPr>
            <p:cNvPr id="143" name="Straight Connector 142">
              <a:extLst>
                <a:ext uri="{FF2B5EF4-FFF2-40B4-BE49-F238E27FC236}">
                  <a16:creationId xmlns:a16="http://schemas.microsoft.com/office/drawing/2014/main" id="{0ABC22F2-92A9-46B9-8FA4-70F7577DF7C9}"/>
                </a:ext>
              </a:extLst>
            </p:cNvPr>
            <p:cNvCxnSpPr>
              <a:cxnSpLocks/>
            </p:cNvCxnSpPr>
            <p:nvPr/>
          </p:nvCxnSpPr>
          <p:spPr>
            <a:xfrm>
              <a:off x="5486400" y="2337834"/>
              <a:ext cx="0" cy="81516"/>
            </a:xfrm>
            <a:prstGeom prst="line">
              <a:avLst/>
            </a:prstGeom>
            <a:ln w="38100">
              <a:solidFill>
                <a:schemeClr val="accent5">
                  <a:lumMod val="60000"/>
                  <a:lumOff val="40000"/>
                </a:schemeClr>
              </a:solidFill>
              <a:tailEnd w="sm" len="sm"/>
            </a:ln>
            <a:effectLst/>
          </p:spPr>
          <p:style>
            <a:lnRef idx="2">
              <a:schemeClr val="accent1"/>
            </a:lnRef>
            <a:fillRef idx="0">
              <a:schemeClr val="accent1"/>
            </a:fillRef>
            <a:effectRef idx="1">
              <a:schemeClr val="accent1"/>
            </a:effectRef>
            <a:fontRef idx="minor">
              <a:schemeClr val="tx1"/>
            </a:fontRef>
          </p:style>
        </p:cxnSp>
      </p:grpSp>
      <p:cxnSp>
        <p:nvCxnSpPr>
          <p:cNvPr id="150" name="Straight Connector 149">
            <a:extLst>
              <a:ext uri="{FF2B5EF4-FFF2-40B4-BE49-F238E27FC236}">
                <a16:creationId xmlns:a16="http://schemas.microsoft.com/office/drawing/2014/main" id="{C2F32130-9DD4-4D8A-B44A-2739DECE83C1}"/>
              </a:ext>
            </a:extLst>
          </p:cNvPr>
          <p:cNvCxnSpPr/>
          <p:nvPr/>
        </p:nvCxnSpPr>
        <p:spPr>
          <a:xfrm>
            <a:off x="2463568" y="2428069"/>
            <a:ext cx="655090" cy="0"/>
          </a:xfrm>
          <a:prstGeom prst="line">
            <a:avLst/>
          </a:prstGeom>
          <a:ln w="38100">
            <a:solidFill>
              <a:schemeClr val="accent5">
                <a:lumMod val="60000"/>
                <a:lumOff val="40000"/>
              </a:schemeClr>
            </a:solidFill>
            <a:tailEnd w="sm" len="sm"/>
          </a:ln>
          <a:effectLst/>
        </p:spPr>
        <p:style>
          <a:lnRef idx="2">
            <a:schemeClr val="accent1"/>
          </a:lnRef>
          <a:fillRef idx="0">
            <a:schemeClr val="accent1"/>
          </a:fillRef>
          <a:effectRef idx="1">
            <a:schemeClr val="accent1"/>
          </a:effectRef>
          <a:fontRef idx="minor">
            <a:schemeClr val="tx1"/>
          </a:fontRef>
        </p:style>
      </p:cxnSp>
      <p:cxnSp>
        <p:nvCxnSpPr>
          <p:cNvPr id="151" name="Straight Connector 150">
            <a:extLst>
              <a:ext uri="{FF2B5EF4-FFF2-40B4-BE49-F238E27FC236}">
                <a16:creationId xmlns:a16="http://schemas.microsoft.com/office/drawing/2014/main" id="{9C0214EE-9B62-4D3A-BD47-3866F89A5231}"/>
              </a:ext>
            </a:extLst>
          </p:cNvPr>
          <p:cNvCxnSpPr>
            <a:cxnSpLocks/>
          </p:cNvCxnSpPr>
          <p:nvPr/>
        </p:nvCxnSpPr>
        <p:spPr>
          <a:xfrm>
            <a:off x="3116248" y="2428069"/>
            <a:ext cx="671007" cy="0"/>
          </a:xfrm>
          <a:prstGeom prst="line">
            <a:avLst/>
          </a:prstGeom>
          <a:ln w="38100">
            <a:solidFill>
              <a:schemeClr val="accent5">
                <a:lumMod val="60000"/>
                <a:lumOff val="40000"/>
              </a:schemeClr>
            </a:solidFill>
            <a:tailEnd w="sm" len="sm"/>
          </a:ln>
          <a:effectLst/>
        </p:spPr>
        <p:style>
          <a:lnRef idx="2">
            <a:schemeClr val="accent1"/>
          </a:lnRef>
          <a:fillRef idx="0">
            <a:schemeClr val="accent1"/>
          </a:fillRef>
          <a:effectRef idx="1">
            <a:schemeClr val="accent1"/>
          </a:effectRef>
          <a:fontRef idx="minor">
            <a:schemeClr val="tx1"/>
          </a:fontRef>
        </p:style>
      </p:cxnSp>
      <p:cxnSp>
        <p:nvCxnSpPr>
          <p:cNvPr id="153" name="Straight Connector 152">
            <a:extLst>
              <a:ext uri="{FF2B5EF4-FFF2-40B4-BE49-F238E27FC236}">
                <a16:creationId xmlns:a16="http://schemas.microsoft.com/office/drawing/2014/main" id="{30582E46-EEEC-4DA6-B6D1-8907BB34CCBD}"/>
              </a:ext>
            </a:extLst>
          </p:cNvPr>
          <p:cNvCxnSpPr>
            <a:cxnSpLocks/>
          </p:cNvCxnSpPr>
          <p:nvPr/>
        </p:nvCxnSpPr>
        <p:spPr>
          <a:xfrm>
            <a:off x="3783279" y="2428069"/>
            <a:ext cx="1699145" cy="0"/>
          </a:xfrm>
          <a:prstGeom prst="line">
            <a:avLst/>
          </a:prstGeom>
          <a:ln w="38100">
            <a:solidFill>
              <a:schemeClr val="accent5">
                <a:lumMod val="60000"/>
                <a:lumOff val="40000"/>
              </a:schemeClr>
            </a:solidFill>
            <a:tailEnd w="sm" len="sm"/>
          </a:ln>
          <a:effectLst/>
        </p:spPr>
        <p:style>
          <a:lnRef idx="2">
            <a:schemeClr val="accent1"/>
          </a:lnRef>
          <a:fillRef idx="0">
            <a:schemeClr val="accent1"/>
          </a:fillRef>
          <a:effectRef idx="1">
            <a:schemeClr val="accent1"/>
          </a:effectRef>
          <a:fontRef idx="minor">
            <a:schemeClr val="tx1"/>
          </a:fontRef>
        </p:style>
      </p:cxnSp>
      <p:cxnSp>
        <p:nvCxnSpPr>
          <p:cNvPr id="155" name="Straight Connector 154">
            <a:extLst>
              <a:ext uri="{FF2B5EF4-FFF2-40B4-BE49-F238E27FC236}">
                <a16:creationId xmlns:a16="http://schemas.microsoft.com/office/drawing/2014/main" id="{F61341F8-AA4C-4BE2-B2DB-FF4D53FD9C9B}"/>
              </a:ext>
            </a:extLst>
          </p:cNvPr>
          <p:cNvCxnSpPr>
            <a:cxnSpLocks/>
          </p:cNvCxnSpPr>
          <p:nvPr/>
        </p:nvCxnSpPr>
        <p:spPr>
          <a:xfrm>
            <a:off x="5466520" y="2428069"/>
            <a:ext cx="461176" cy="0"/>
          </a:xfrm>
          <a:prstGeom prst="line">
            <a:avLst/>
          </a:prstGeom>
          <a:ln w="38100">
            <a:solidFill>
              <a:schemeClr val="accent5">
                <a:lumMod val="60000"/>
                <a:lumOff val="40000"/>
              </a:schemeClr>
            </a:solidFill>
            <a:headEnd type="none"/>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165" name="Straight Arrow Connector 164">
            <a:extLst>
              <a:ext uri="{FF2B5EF4-FFF2-40B4-BE49-F238E27FC236}">
                <a16:creationId xmlns:a16="http://schemas.microsoft.com/office/drawing/2014/main" id="{2F1A5B4B-6995-4A50-9A9A-0019A400C401}"/>
              </a:ext>
            </a:extLst>
          </p:cNvPr>
          <p:cNvCxnSpPr/>
          <p:nvPr/>
        </p:nvCxnSpPr>
        <p:spPr>
          <a:xfrm>
            <a:off x="6120320" y="2581478"/>
            <a:ext cx="0" cy="152400"/>
          </a:xfrm>
          <a:prstGeom prst="straightConnector1">
            <a:avLst/>
          </a:prstGeom>
          <a:ln w="38100">
            <a:solidFill>
              <a:schemeClr val="accent5">
                <a:lumMod val="60000"/>
                <a:lumOff val="40000"/>
              </a:schemeClr>
            </a:solidFill>
            <a:tailEnd type="triangle" w="sm" len="sm"/>
          </a:ln>
          <a:effectLst/>
        </p:spPr>
        <p:style>
          <a:lnRef idx="2">
            <a:schemeClr val="accent1"/>
          </a:lnRef>
          <a:fillRef idx="0">
            <a:schemeClr val="accent1"/>
          </a:fillRef>
          <a:effectRef idx="1">
            <a:schemeClr val="accent1"/>
          </a:effectRef>
          <a:fontRef idx="minor">
            <a:schemeClr val="tx1"/>
          </a:fontRef>
        </p:style>
      </p:cxnSp>
      <p:grpSp>
        <p:nvGrpSpPr>
          <p:cNvPr id="172" name="Group 171">
            <a:extLst>
              <a:ext uri="{FF2B5EF4-FFF2-40B4-BE49-F238E27FC236}">
                <a16:creationId xmlns:a16="http://schemas.microsoft.com/office/drawing/2014/main" id="{56CBFF89-CAAD-438C-BD79-12239271E090}"/>
              </a:ext>
            </a:extLst>
          </p:cNvPr>
          <p:cNvGrpSpPr/>
          <p:nvPr/>
        </p:nvGrpSpPr>
        <p:grpSpPr>
          <a:xfrm>
            <a:off x="2286000" y="2881414"/>
            <a:ext cx="3641696" cy="152400"/>
            <a:chOff x="2286000" y="2881414"/>
            <a:chExt cx="3641696" cy="152400"/>
          </a:xfrm>
        </p:grpSpPr>
        <p:cxnSp>
          <p:nvCxnSpPr>
            <p:cNvPr id="167" name="Straight Connector 166">
              <a:extLst>
                <a:ext uri="{FF2B5EF4-FFF2-40B4-BE49-F238E27FC236}">
                  <a16:creationId xmlns:a16="http://schemas.microsoft.com/office/drawing/2014/main" id="{38B9024F-C13E-4305-9BFB-E573A7BB6505}"/>
                </a:ext>
              </a:extLst>
            </p:cNvPr>
            <p:cNvCxnSpPr/>
            <p:nvPr/>
          </p:nvCxnSpPr>
          <p:spPr>
            <a:xfrm flipH="1">
              <a:off x="2330304" y="2896006"/>
              <a:ext cx="3597392" cy="0"/>
            </a:xfrm>
            <a:prstGeom prst="line">
              <a:avLst/>
            </a:prstGeom>
            <a:ln w="38100">
              <a:solidFill>
                <a:schemeClr val="accent5">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168" name="Straight Arrow Connector 167">
              <a:extLst>
                <a:ext uri="{FF2B5EF4-FFF2-40B4-BE49-F238E27FC236}">
                  <a16:creationId xmlns:a16="http://schemas.microsoft.com/office/drawing/2014/main" id="{EA5B9461-1B2F-4DB9-BEC0-C8C9CF0B0737}"/>
                </a:ext>
              </a:extLst>
            </p:cNvPr>
            <p:cNvCxnSpPr>
              <a:cxnSpLocks/>
            </p:cNvCxnSpPr>
            <p:nvPr/>
          </p:nvCxnSpPr>
          <p:spPr>
            <a:xfrm flipH="1">
              <a:off x="2286000" y="2881414"/>
              <a:ext cx="49168" cy="152400"/>
            </a:xfrm>
            <a:prstGeom prst="straightConnector1">
              <a:avLst/>
            </a:prstGeom>
            <a:ln w="38100">
              <a:solidFill>
                <a:schemeClr val="accent5">
                  <a:lumMod val="60000"/>
                  <a:lumOff val="40000"/>
                </a:schemeClr>
              </a:solidFill>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170" name="Straight Arrow Connector 169">
              <a:extLst>
                <a:ext uri="{FF2B5EF4-FFF2-40B4-BE49-F238E27FC236}">
                  <a16:creationId xmlns:a16="http://schemas.microsoft.com/office/drawing/2014/main" id="{A5AD9025-5508-457C-B257-03277145FABA}"/>
                </a:ext>
              </a:extLst>
            </p:cNvPr>
            <p:cNvCxnSpPr>
              <a:cxnSpLocks/>
            </p:cNvCxnSpPr>
            <p:nvPr/>
          </p:nvCxnSpPr>
          <p:spPr>
            <a:xfrm flipH="1">
              <a:off x="3122048" y="2881414"/>
              <a:ext cx="49168" cy="152400"/>
            </a:xfrm>
            <a:prstGeom prst="straightConnector1">
              <a:avLst/>
            </a:prstGeom>
            <a:ln w="38100">
              <a:solidFill>
                <a:schemeClr val="accent5">
                  <a:lumMod val="60000"/>
                  <a:lumOff val="40000"/>
                </a:schemeClr>
              </a:solidFill>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171" name="Straight Arrow Connector 170">
              <a:extLst>
                <a:ext uri="{FF2B5EF4-FFF2-40B4-BE49-F238E27FC236}">
                  <a16:creationId xmlns:a16="http://schemas.microsoft.com/office/drawing/2014/main" id="{49D28DD6-823C-4BC8-B3EF-8456123FA9AB}"/>
                </a:ext>
              </a:extLst>
            </p:cNvPr>
            <p:cNvCxnSpPr>
              <a:cxnSpLocks/>
            </p:cNvCxnSpPr>
            <p:nvPr/>
          </p:nvCxnSpPr>
          <p:spPr>
            <a:xfrm flipH="1">
              <a:off x="5194040" y="2881414"/>
              <a:ext cx="49168" cy="152400"/>
            </a:xfrm>
            <a:prstGeom prst="straightConnector1">
              <a:avLst/>
            </a:prstGeom>
            <a:ln w="38100">
              <a:solidFill>
                <a:schemeClr val="accent5">
                  <a:lumMod val="60000"/>
                  <a:lumOff val="40000"/>
                </a:schemeClr>
              </a:solidFill>
              <a:tailEnd type="triangle" w="sm" len="sm"/>
            </a:ln>
            <a:effectLst/>
          </p:spPr>
          <p:style>
            <a:lnRef idx="2">
              <a:schemeClr val="accent1"/>
            </a:lnRef>
            <a:fillRef idx="0">
              <a:schemeClr val="accent1"/>
            </a:fillRef>
            <a:effectRef idx="1">
              <a:schemeClr val="accent1"/>
            </a:effectRef>
            <a:fontRef idx="minor">
              <a:schemeClr val="tx1"/>
            </a:fontRef>
          </p:style>
        </p:cxnSp>
      </p:grpSp>
      <p:grpSp>
        <p:nvGrpSpPr>
          <p:cNvPr id="178" name="Group 177">
            <a:extLst>
              <a:ext uri="{FF2B5EF4-FFF2-40B4-BE49-F238E27FC236}">
                <a16:creationId xmlns:a16="http://schemas.microsoft.com/office/drawing/2014/main" id="{A03D5A5E-E6CA-411D-912E-4C092E646B6D}"/>
              </a:ext>
            </a:extLst>
          </p:cNvPr>
          <p:cNvGrpSpPr/>
          <p:nvPr/>
        </p:nvGrpSpPr>
        <p:grpSpPr>
          <a:xfrm>
            <a:off x="1990928" y="1637894"/>
            <a:ext cx="3333344" cy="319392"/>
            <a:chOff x="1990928" y="1637894"/>
            <a:chExt cx="3333344" cy="319392"/>
          </a:xfrm>
        </p:grpSpPr>
        <p:sp>
          <p:nvSpPr>
            <p:cNvPr id="173" name="Rectangle 172">
              <a:extLst>
                <a:ext uri="{FF2B5EF4-FFF2-40B4-BE49-F238E27FC236}">
                  <a16:creationId xmlns:a16="http://schemas.microsoft.com/office/drawing/2014/main" id="{4FA6B153-13FB-4A1D-A1D1-62011F713AB4}"/>
                </a:ext>
              </a:extLst>
            </p:cNvPr>
            <p:cNvSpPr/>
            <p:nvPr/>
          </p:nvSpPr>
          <p:spPr>
            <a:xfrm>
              <a:off x="1990928" y="1637894"/>
              <a:ext cx="318969" cy="318969"/>
            </a:xfrm>
            <a:prstGeom prst="rect">
              <a:avLst/>
            </a:prstGeom>
            <a:solidFill>
              <a:srgbClr val="FFFF00">
                <a:alpha val="8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5" name="Rectangle 174">
              <a:extLst>
                <a:ext uri="{FF2B5EF4-FFF2-40B4-BE49-F238E27FC236}">
                  <a16:creationId xmlns:a16="http://schemas.microsoft.com/office/drawing/2014/main" id="{A94E515A-DC89-45EF-8ABD-4C5B2D330A62}"/>
                </a:ext>
              </a:extLst>
            </p:cNvPr>
            <p:cNvSpPr/>
            <p:nvPr/>
          </p:nvSpPr>
          <p:spPr>
            <a:xfrm>
              <a:off x="2652831" y="1638317"/>
              <a:ext cx="318969" cy="318969"/>
            </a:xfrm>
            <a:prstGeom prst="rect">
              <a:avLst/>
            </a:prstGeom>
            <a:solidFill>
              <a:srgbClr val="FFFF00">
                <a:alpha val="8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6" name="Rectangle 175">
              <a:extLst>
                <a:ext uri="{FF2B5EF4-FFF2-40B4-BE49-F238E27FC236}">
                  <a16:creationId xmlns:a16="http://schemas.microsoft.com/office/drawing/2014/main" id="{507F2B7C-A52B-4E06-9277-DFDB3BF52382}"/>
                </a:ext>
              </a:extLst>
            </p:cNvPr>
            <p:cNvSpPr/>
            <p:nvPr/>
          </p:nvSpPr>
          <p:spPr>
            <a:xfrm>
              <a:off x="3296056" y="1638317"/>
              <a:ext cx="318969" cy="318969"/>
            </a:xfrm>
            <a:prstGeom prst="rect">
              <a:avLst/>
            </a:prstGeom>
            <a:solidFill>
              <a:srgbClr val="FFFF00">
                <a:alpha val="8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7" name="Rectangle 176">
              <a:extLst>
                <a:ext uri="{FF2B5EF4-FFF2-40B4-BE49-F238E27FC236}">
                  <a16:creationId xmlns:a16="http://schemas.microsoft.com/office/drawing/2014/main" id="{29B2C71D-69E8-4B7E-9006-9B7DEA62E3B2}"/>
                </a:ext>
              </a:extLst>
            </p:cNvPr>
            <p:cNvSpPr/>
            <p:nvPr/>
          </p:nvSpPr>
          <p:spPr>
            <a:xfrm>
              <a:off x="5005303" y="1637894"/>
              <a:ext cx="318969" cy="318969"/>
            </a:xfrm>
            <a:prstGeom prst="rect">
              <a:avLst/>
            </a:prstGeom>
            <a:solidFill>
              <a:srgbClr val="FFFF00">
                <a:alpha val="8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83" name="Group 182">
            <a:extLst>
              <a:ext uri="{FF2B5EF4-FFF2-40B4-BE49-F238E27FC236}">
                <a16:creationId xmlns:a16="http://schemas.microsoft.com/office/drawing/2014/main" id="{3D1F5318-4D47-4CC9-8B6E-EA230D6539EA}"/>
              </a:ext>
            </a:extLst>
          </p:cNvPr>
          <p:cNvGrpSpPr/>
          <p:nvPr/>
        </p:nvGrpSpPr>
        <p:grpSpPr>
          <a:xfrm>
            <a:off x="2313707" y="2003995"/>
            <a:ext cx="3343410" cy="334152"/>
            <a:chOff x="2313707" y="2003995"/>
            <a:chExt cx="3343410" cy="334152"/>
          </a:xfrm>
        </p:grpSpPr>
        <p:sp>
          <p:nvSpPr>
            <p:cNvPr id="179" name="Rectangle 178">
              <a:extLst>
                <a:ext uri="{FF2B5EF4-FFF2-40B4-BE49-F238E27FC236}">
                  <a16:creationId xmlns:a16="http://schemas.microsoft.com/office/drawing/2014/main" id="{5E202C4B-3D78-4979-BAB9-D3FE340201B2}"/>
                </a:ext>
              </a:extLst>
            </p:cNvPr>
            <p:cNvSpPr/>
            <p:nvPr/>
          </p:nvSpPr>
          <p:spPr>
            <a:xfrm>
              <a:off x="2313707" y="2008668"/>
              <a:ext cx="329479" cy="329479"/>
            </a:xfrm>
            <a:prstGeom prst="rect">
              <a:avLst/>
            </a:prstGeom>
            <a:solidFill>
              <a:srgbClr val="FF0000">
                <a:alpha val="8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0" name="Rectangle 179">
              <a:extLst>
                <a:ext uri="{FF2B5EF4-FFF2-40B4-BE49-F238E27FC236}">
                  <a16:creationId xmlns:a16="http://schemas.microsoft.com/office/drawing/2014/main" id="{67E09A95-F8CA-475C-8580-BE2DA61F257F}"/>
                </a:ext>
              </a:extLst>
            </p:cNvPr>
            <p:cNvSpPr/>
            <p:nvPr/>
          </p:nvSpPr>
          <p:spPr>
            <a:xfrm>
              <a:off x="2965417" y="2003995"/>
              <a:ext cx="329479" cy="329479"/>
            </a:xfrm>
            <a:prstGeom prst="rect">
              <a:avLst/>
            </a:prstGeom>
            <a:solidFill>
              <a:srgbClr val="FF0000">
                <a:alpha val="8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1" name="Rectangle 180">
              <a:extLst>
                <a:ext uri="{FF2B5EF4-FFF2-40B4-BE49-F238E27FC236}">
                  <a16:creationId xmlns:a16="http://schemas.microsoft.com/office/drawing/2014/main" id="{6B3F2768-C31D-45AF-93E6-CF794810FDAA}"/>
                </a:ext>
              </a:extLst>
            </p:cNvPr>
            <p:cNvSpPr/>
            <p:nvPr/>
          </p:nvSpPr>
          <p:spPr>
            <a:xfrm>
              <a:off x="3622515" y="2003995"/>
              <a:ext cx="329479" cy="329479"/>
            </a:xfrm>
            <a:prstGeom prst="rect">
              <a:avLst/>
            </a:prstGeom>
            <a:solidFill>
              <a:srgbClr val="FF0000">
                <a:alpha val="8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dirty="0"/>
            </a:p>
          </p:txBody>
        </p:sp>
        <p:sp>
          <p:nvSpPr>
            <p:cNvPr id="182" name="Rectangle 181">
              <a:extLst>
                <a:ext uri="{FF2B5EF4-FFF2-40B4-BE49-F238E27FC236}">
                  <a16:creationId xmlns:a16="http://schemas.microsoft.com/office/drawing/2014/main" id="{E610D298-C02B-43AA-89A5-C67B64384837}"/>
                </a:ext>
              </a:extLst>
            </p:cNvPr>
            <p:cNvSpPr/>
            <p:nvPr/>
          </p:nvSpPr>
          <p:spPr>
            <a:xfrm>
              <a:off x="5327638" y="2008355"/>
              <a:ext cx="329479" cy="329479"/>
            </a:xfrm>
            <a:prstGeom prst="rect">
              <a:avLst/>
            </a:prstGeom>
            <a:solidFill>
              <a:srgbClr val="FF0000">
                <a:alpha val="8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dirty="0"/>
            </a:p>
          </p:txBody>
        </p:sp>
      </p:grpSp>
      <p:sp>
        <p:nvSpPr>
          <p:cNvPr id="184" name="Rectangle 183">
            <a:extLst>
              <a:ext uri="{FF2B5EF4-FFF2-40B4-BE49-F238E27FC236}">
                <a16:creationId xmlns:a16="http://schemas.microsoft.com/office/drawing/2014/main" id="{D318C46A-59F6-4F2D-AD7B-CB880B109358}"/>
              </a:ext>
            </a:extLst>
          </p:cNvPr>
          <p:cNvSpPr/>
          <p:nvPr/>
        </p:nvSpPr>
        <p:spPr>
          <a:xfrm>
            <a:off x="5882115" y="2261199"/>
            <a:ext cx="461175" cy="329475"/>
          </a:xfrm>
          <a:prstGeom prst="rect">
            <a:avLst/>
          </a:prstGeom>
          <a:solidFill>
            <a:srgbClr val="FF0000">
              <a:alpha val="8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5" name="Rectangle 184">
            <a:extLst>
              <a:ext uri="{FF2B5EF4-FFF2-40B4-BE49-F238E27FC236}">
                <a16:creationId xmlns:a16="http://schemas.microsoft.com/office/drawing/2014/main" id="{8FA59C4F-10A8-46F5-8677-6B745403168F}"/>
              </a:ext>
            </a:extLst>
          </p:cNvPr>
          <p:cNvSpPr/>
          <p:nvPr/>
        </p:nvSpPr>
        <p:spPr>
          <a:xfrm>
            <a:off x="5889732" y="2739629"/>
            <a:ext cx="461175" cy="318959"/>
          </a:xfrm>
          <a:prstGeom prst="rect">
            <a:avLst/>
          </a:prstGeom>
          <a:solidFill>
            <a:srgbClr val="FF0000">
              <a:alpha val="8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89" name="Group 188">
            <a:extLst>
              <a:ext uri="{FF2B5EF4-FFF2-40B4-BE49-F238E27FC236}">
                <a16:creationId xmlns:a16="http://schemas.microsoft.com/office/drawing/2014/main" id="{C3156282-5BAB-4ED9-9B0E-67C91445F1F9}"/>
              </a:ext>
            </a:extLst>
          </p:cNvPr>
          <p:cNvGrpSpPr/>
          <p:nvPr/>
        </p:nvGrpSpPr>
        <p:grpSpPr>
          <a:xfrm>
            <a:off x="2039012" y="2997495"/>
            <a:ext cx="3215672" cy="319585"/>
            <a:chOff x="2039012" y="2997495"/>
            <a:chExt cx="3215672" cy="319585"/>
          </a:xfrm>
        </p:grpSpPr>
        <p:sp>
          <p:nvSpPr>
            <p:cNvPr id="186" name="Rectangle 185">
              <a:extLst>
                <a:ext uri="{FF2B5EF4-FFF2-40B4-BE49-F238E27FC236}">
                  <a16:creationId xmlns:a16="http://schemas.microsoft.com/office/drawing/2014/main" id="{89F57930-5DB6-428E-97A5-803C9D787C30}"/>
                </a:ext>
              </a:extLst>
            </p:cNvPr>
            <p:cNvSpPr/>
            <p:nvPr/>
          </p:nvSpPr>
          <p:spPr>
            <a:xfrm>
              <a:off x="2039012" y="2997535"/>
              <a:ext cx="318962" cy="318962"/>
            </a:xfrm>
            <a:prstGeom prst="rect">
              <a:avLst/>
            </a:prstGeom>
            <a:solidFill>
              <a:srgbClr val="FF0000">
                <a:alpha val="8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7" name="Rectangle 186">
              <a:extLst>
                <a:ext uri="{FF2B5EF4-FFF2-40B4-BE49-F238E27FC236}">
                  <a16:creationId xmlns:a16="http://schemas.microsoft.com/office/drawing/2014/main" id="{FDE34DAE-CE3C-497B-BA7A-0B3185418EB0}"/>
                </a:ext>
              </a:extLst>
            </p:cNvPr>
            <p:cNvSpPr/>
            <p:nvPr/>
          </p:nvSpPr>
          <p:spPr>
            <a:xfrm>
              <a:off x="2858092" y="2998118"/>
              <a:ext cx="318962" cy="318962"/>
            </a:xfrm>
            <a:prstGeom prst="rect">
              <a:avLst/>
            </a:prstGeom>
            <a:solidFill>
              <a:srgbClr val="FF0000">
                <a:alpha val="8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8" name="Rectangle 187">
              <a:extLst>
                <a:ext uri="{FF2B5EF4-FFF2-40B4-BE49-F238E27FC236}">
                  <a16:creationId xmlns:a16="http://schemas.microsoft.com/office/drawing/2014/main" id="{DB2FBE8F-D3D9-4770-8C95-50FDDE458225}"/>
                </a:ext>
              </a:extLst>
            </p:cNvPr>
            <p:cNvSpPr/>
            <p:nvPr/>
          </p:nvSpPr>
          <p:spPr>
            <a:xfrm>
              <a:off x="4935722" y="2997495"/>
              <a:ext cx="318962" cy="318962"/>
            </a:xfrm>
            <a:prstGeom prst="rect">
              <a:avLst/>
            </a:prstGeom>
            <a:solidFill>
              <a:srgbClr val="FF0000">
                <a:alpha val="8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08" name="Group 207">
            <a:extLst>
              <a:ext uri="{FF2B5EF4-FFF2-40B4-BE49-F238E27FC236}">
                <a16:creationId xmlns:a16="http://schemas.microsoft.com/office/drawing/2014/main" id="{3B1F4F14-410C-4A60-8B1B-989FC14D5F57}"/>
              </a:ext>
            </a:extLst>
          </p:cNvPr>
          <p:cNvGrpSpPr/>
          <p:nvPr/>
        </p:nvGrpSpPr>
        <p:grpSpPr>
          <a:xfrm>
            <a:off x="2209800" y="2698446"/>
            <a:ext cx="2884098" cy="307500"/>
            <a:chOff x="2209800" y="2698446"/>
            <a:chExt cx="2884098" cy="307500"/>
          </a:xfrm>
        </p:grpSpPr>
        <p:cxnSp>
          <p:nvCxnSpPr>
            <p:cNvPr id="191" name="Straight Arrow Connector 190">
              <a:extLst>
                <a:ext uri="{FF2B5EF4-FFF2-40B4-BE49-F238E27FC236}">
                  <a16:creationId xmlns:a16="http://schemas.microsoft.com/office/drawing/2014/main" id="{BB6D902D-2302-4573-B4D9-ED3A1C7338C9}"/>
                </a:ext>
              </a:extLst>
            </p:cNvPr>
            <p:cNvCxnSpPr>
              <a:cxnSpLocks/>
            </p:cNvCxnSpPr>
            <p:nvPr/>
          </p:nvCxnSpPr>
          <p:spPr>
            <a:xfrm>
              <a:off x="2209800" y="2698446"/>
              <a:ext cx="0" cy="304800"/>
            </a:xfrm>
            <a:prstGeom prst="straightConnector1">
              <a:avLst/>
            </a:prstGeom>
            <a:ln w="38100">
              <a:solidFill>
                <a:schemeClr val="accent5">
                  <a:lumMod val="60000"/>
                  <a:lumOff val="40000"/>
                </a:schemeClr>
              </a:solidFill>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193" name="Straight Arrow Connector 192">
              <a:extLst>
                <a:ext uri="{FF2B5EF4-FFF2-40B4-BE49-F238E27FC236}">
                  <a16:creationId xmlns:a16="http://schemas.microsoft.com/office/drawing/2014/main" id="{49507140-CA58-40CC-A116-2DFA3EFCB0EC}"/>
                </a:ext>
              </a:extLst>
            </p:cNvPr>
            <p:cNvCxnSpPr>
              <a:cxnSpLocks/>
            </p:cNvCxnSpPr>
            <p:nvPr/>
          </p:nvCxnSpPr>
          <p:spPr>
            <a:xfrm>
              <a:off x="3019245" y="2701146"/>
              <a:ext cx="0" cy="304800"/>
            </a:xfrm>
            <a:prstGeom prst="straightConnector1">
              <a:avLst/>
            </a:prstGeom>
            <a:ln w="38100">
              <a:solidFill>
                <a:schemeClr val="accent5">
                  <a:lumMod val="60000"/>
                  <a:lumOff val="40000"/>
                </a:schemeClr>
              </a:solidFill>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194" name="Straight Arrow Connector 193">
              <a:extLst>
                <a:ext uri="{FF2B5EF4-FFF2-40B4-BE49-F238E27FC236}">
                  <a16:creationId xmlns:a16="http://schemas.microsoft.com/office/drawing/2014/main" id="{A1A18E68-8688-48DC-8269-2C7714C2618C}"/>
                </a:ext>
              </a:extLst>
            </p:cNvPr>
            <p:cNvCxnSpPr>
              <a:cxnSpLocks/>
            </p:cNvCxnSpPr>
            <p:nvPr/>
          </p:nvCxnSpPr>
          <p:spPr>
            <a:xfrm>
              <a:off x="5093898" y="2701146"/>
              <a:ext cx="0" cy="304800"/>
            </a:xfrm>
            <a:prstGeom prst="straightConnector1">
              <a:avLst/>
            </a:prstGeom>
            <a:ln w="38100">
              <a:solidFill>
                <a:schemeClr val="accent5">
                  <a:lumMod val="60000"/>
                  <a:lumOff val="40000"/>
                </a:schemeClr>
              </a:solidFill>
              <a:tailEnd type="triangle" w="sm" len="sm"/>
            </a:ln>
            <a:effectLst/>
          </p:spPr>
          <p:style>
            <a:lnRef idx="2">
              <a:schemeClr val="accent1"/>
            </a:lnRef>
            <a:fillRef idx="0">
              <a:schemeClr val="accent1"/>
            </a:fillRef>
            <a:effectRef idx="1">
              <a:schemeClr val="accent1"/>
            </a:effectRef>
            <a:fontRef idx="minor">
              <a:schemeClr val="tx1"/>
            </a:fontRef>
          </p:style>
        </p:cxnSp>
      </p:grpSp>
      <p:grpSp>
        <p:nvGrpSpPr>
          <p:cNvPr id="209" name="Group 208">
            <a:extLst>
              <a:ext uri="{FF2B5EF4-FFF2-40B4-BE49-F238E27FC236}">
                <a16:creationId xmlns:a16="http://schemas.microsoft.com/office/drawing/2014/main" id="{B6173295-466E-4141-A406-9A6C8E556806}"/>
              </a:ext>
            </a:extLst>
          </p:cNvPr>
          <p:cNvGrpSpPr/>
          <p:nvPr/>
        </p:nvGrpSpPr>
        <p:grpSpPr>
          <a:xfrm>
            <a:off x="2209800" y="3316497"/>
            <a:ext cx="2884098" cy="245853"/>
            <a:chOff x="2209800" y="3316497"/>
            <a:chExt cx="2884098" cy="245853"/>
          </a:xfrm>
        </p:grpSpPr>
        <p:cxnSp>
          <p:nvCxnSpPr>
            <p:cNvPr id="195" name="Straight Arrow Connector 194">
              <a:extLst>
                <a:ext uri="{FF2B5EF4-FFF2-40B4-BE49-F238E27FC236}">
                  <a16:creationId xmlns:a16="http://schemas.microsoft.com/office/drawing/2014/main" id="{AEC5D446-6448-4FB4-B119-06A09B5EE35E}"/>
                </a:ext>
              </a:extLst>
            </p:cNvPr>
            <p:cNvCxnSpPr>
              <a:cxnSpLocks/>
            </p:cNvCxnSpPr>
            <p:nvPr/>
          </p:nvCxnSpPr>
          <p:spPr>
            <a:xfrm>
              <a:off x="2209800" y="3319548"/>
              <a:ext cx="0" cy="242802"/>
            </a:xfrm>
            <a:prstGeom prst="straightConnector1">
              <a:avLst/>
            </a:prstGeom>
            <a:ln w="38100">
              <a:solidFill>
                <a:schemeClr val="accent5">
                  <a:lumMod val="60000"/>
                  <a:lumOff val="40000"/>
                </a:schemeClr>
              </a:solidFill>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196" name="Straight Arrow Connector 195">
              <a:extLst>
                <a:ext uri="{FF2B5EF4-FFF2-40B4-BE49-F238E27FC236}">
                  <a16:creationId xmlns:a16="http://schemas.microsoft.com/office/drawing/2014/main" id="{0FF5818D-341C-4A38-A96C-ADF71584D7FC}"/>
                </a:ext>
              </a:extLst>
            </p:cNvPr>
            <p:cNvCxnSpPr>
              <a:cxnSpLocks/>
            </p:cNvCxnSpPr>
            <p:nvPr/>
          </p:nvCxnSpPr>
          <p:spPr>
            <a:xfrm>
              <a:off x="3019245" y="3316497"/>
              <a:ext cx="0" cy="245853"/>
            </a:xfrm>
            <a:prstGeom prst="straightConnector1">
              <a:avLst/>
            </a:prstGeom>
            <a:ln w="38100">
              <a:solidFill>
                <a:schemeClr val="accent5">
                  <a:lumMod val="60000"/>
                  <a:lumOff val="40000"/>
                </a:schemeClr>
              </a:solidFill>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197" name="Straight Arrow Connector 196">
              <a:extLst>
                <a:ext uri="{FF2B5EF4-FFF2-40B4-BE49-F238E27FC236}">
                  <a16:creationId xmlns:a16="http://schemas.microsoft.com/office/drawing/2014/main" id="{86E69343-7EFB-469C-90A5-C12DBA4E8D83}"/>
                </a:ext>
              </a:extLst>
            </p:cNvPr>
            <p:cNvCxnSpPr>
              <a:cxnSpLocks/>
            </p:cNvCxnSpPr>
            <p:nvPr/>
          </p:nvCxnSpPr>
          <p:spPr>
            <a:xfrm flipH="1">
              <a:off x="5089452" y="3316497"/>
              <a:ext cx="4446" cy="245853"/>
            </a:xfrm>
            <a:prstGeom prst="straightConnector1">
              <a:avLst/>
            </a:prstGeom>
            <a:ln w="38100">
              <a:solidFill>
                <a:schemeClr val="accent5">
                  <a:lumMod val="60000"/>
                  <a:lumOff val="40000"/>
                </a:schemeClr>
              </a:solidFill>
              <a:tailEnd type="triangle" w="sm" len="sm"/>
            </a:ln>
            <a:effectLst/>
          </p:spPr>
          <p:style>
            <a:lnRef idx="2">
              <a:schemeClr val="accent1"/>
            </a:lnRef>
            <a:fillRef idx="0">
              <a:schemeClr val="accent1"/>
            </a:fillRef>
            <a:effectRef idx="1">
              <a:schemeClr val="accent1"/>
            </a:effectRef>
            <a:fontRef idx="minor">
              <a:schemeClr val="tx1"/>
            </a:fontRef>
          </p:style>
        </p:cxnSp>
      </p:grpSp>
      <p:grpSp>
        <p:nvGrpSpPr>
          <p:cNvPr id="207" name="Group 206">
            <a:extLst>
              <a:ext uri="{FF2B5EF4-FFF2-40B4-BE49-F238E27FC236}">
                <a16:creationId xmlns:a16="http://schemas.microsoft.com/office/drawing/2014/main" id="{FE19533C-D4B9-4679-A55B-A498EA7FC277}"/>
              </a:ext>
            </a:extLst>
          </p:cNvPr>
          <p:cNvGrpSpPr/>
          <p:nvPr/>
        </p:nvGrpSpPr>
        <p:grpSpPr>
          <a:xfrm>
            <a:off x="2156604" y="1961808"/>
            <a:ext cx="3006306" cy="559330"/>
            <a:chOff x="2156604" y="1961808"/>
            <a:chExt cx="3006306" cy="559330"/>
          </a:xfrm>
        </p:grpSpPr>
        <p:cxnSp>
          <p:nvCxnSpPr>
            <p:cNvPr id="202" name="Straight Arrow Connector 201">
              <a:extLst>
                <a:ext uri="{FF2B5EF4-FFF2-40B4-BE49-F238E27FC236}">
                  <a16:creationId xmlns:a16="http://schemas.microsoft.com/office/drawing/2014/main" id="{FD92BAF8-ED01-4D67-AE23-ACE81FC6209F}"/>
                </a:ext>
              </a:extLst>
            </p:cNvPr>
            <p:cNvCxnSpPr>
              <a:cxnSpLocks/>
            </p:cNvCxnSpPr>
            <p:nvPr/>
          </p:nvCxnSpPr>
          <p:spPr>
            <a:xfrm>
              <a:off x="2156604" y="1961808"/>
              <a:ext cx="0" cy="558988"/>
            </a:xfrm>
            <a:prstGeom prst="straightConnector1">
              <a:avLst/>
            </a:prstGeom>
            <a:ln w="38100">
              <a:solidFill>
                <a:schemeClr val="accent5">
                  <a:lumMod val="60000"/>
                  <a:lumOff val="40000"/>
                </a:schemeClr>
              </a:solidFill>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204" name="Straight Arrow Connector 203">
              <a:extLst>
                <a:ext uri="{FF2B5EF4-FFF2-40B4-BE49-F238E27FC236}">
                  <a16:creationId xmlns:a16="http://schemas.microsoft.com/office/drawing/2014/main" id="{4DF0C73F-7F35-4502-98E7-2A0D8971F778}"/>
                </a:ext>
              </a:extLst>
            </p:cNvPr>
            <p:cNvCxnSpPr>
              <a:cxnSpLocks/>
            </p:cNvCxnSpPr>
            <p:nvPr/>
          </p:nvCxnSpPr>
          <p:spPr>
            <a:xfrm>
              <a:off x="2813649" y="1962150"/>
              <a:ext cx="0" cy="558988"/>
            </a:xfrm>
            <a:prstGeom prst="straightConnector1">
              <a:avLst/>
            </a:prstGeom>
            <a:ln w="38100">
              <a:solidFill>
                <a:schemeClr val="accent5">
                  <a:lumMod val="60000"/>
                  <a:lumOff val="40000"/>
                </a:schemeClr>
              </a:solidFill>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205" name="Straight Arrow Connector 204">
              <a:extLst>
                <a:ext uri="{FF2B5EF4-FFF2-40B4-BE49-F238E27FC236}">
                  <a16:creationId xmlns:a16="http://schemas.microsoft.com/office/drawing/2014/main" id="{E7D2B4E6-C945-4549-913C-FB894E8318E7}"/>
                </a:ext>
              </a:extLst>
            </p:cNvPr>
            <p:cNvCxnSpPr>
              <a:cxnSpLocks/>
            </p:cNvCxnSpPr>
            <p:nvPr/>
          </p:nvCxnSpPr>
          <p:spPr>
            <a:xfrm>
              <a:off x="3457755" y="1962150"/>
              <a:ext cx="0" cy="558988"/>
            </a:xfrm>
            <a:prstGeom prst="straightConnector1">
              <a:avLst/>
            </a:prstGeom>
            <a:ln w="38100">
              <a:solidFill>
                <a:schemeClr val="accent5">
                  <a:lumMod val="60000"/>
                  <a:lumOff val="40000"/>
                </a:schemeClr>
              </a:solidFill>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206" name="Straight Arrow Connector 205">
              <a:extLst>
                <a:ext uri="{FF2B5EF4-FFF2-40B4-BE49-F238E27FC236}">
                  <a16:creationId xmlns:a16="http://schemas.microsoft.com/office/drawing/2014/main" id="{50C10D9C-367B-4EB7-A1B3-5E7E773EFAB9}"/>
                </a:ext>
              </a:extLst>
            </p:cNvPr>
            <p:cNvCxnSpPr>
              <a:cxnSpLocks/>
            </p:cNvCxnSpPr>
            <p:nvPr/>
          </p:nvCxnSpPr>
          <p:spPr>
            <a:xfrm>
              <a:off x="5162910" y="1962150"/>
              <a:ext cx="0" cy="558988"/>
            </a:xfrm>
            <a:prstGeom prst="straightConnector1">
              <a:avLst/>
            </a:prstGeom>
            <a:ln w="38100">
              <a:solidFill>
                <a:schemeClr val="accent5">
                  <a:lumMod val="60000"/>
                  <a:lumOff val="40000"/>
                </a:schemeClr>
              </a:solidFill>
              <a:tailEnd type="triangle" w="sm" len="sm"/>
            </a:ln>
            <a:effectLst/>
          </p:spPr>
          <p:style>
            <a:lnRef idx="2">
              <a:schemeClr val="accent1"/>
            </a:lnRef>
            <a:fillRef idx="0">
              <a:schemeClr val="accent1"/>
            </a:fillRef>
            <a:effectRef idx="1">
              <a:schemeClr val="accent1"/>
            </a:effectRef>
            <a:fontRef idx="minor">
              <a:schemeClr val="tx1"/>
            </a:fontRef>
          </p:style>
        </p:cxnSp>
      </p:grpSp>
      <p:grpSp>
        <p:nvGrpSpPr>
          <p:cNvPr id="211" name="Group 210">
            <a:extLst>
              <a:ext uri="{FF2B5EF4-FFF2-40B4-BE49-F238E27FC236}">
                <a16:creationId xmlns:a16="http://schemas.microsoft.com/office/drawing/2014/main" id="{FA63BAF2-773C-456B-9A87-512626D147A0}"/>
              </a:ext>
            </a:extLst>
          </p:cNvPr>
          <p:cNvGrpSpPr/>
          <p:nvPr/>
        </p:nvGrpSpPr>
        <p:grpSpPr>
          <a:xfrm>
            <a:off x="2038552" y="2990102"/>
            <a:ext cx="3215672" cy="319585"/>
            <a:chOff x="2039012" y="2997495"/>
            <a:chExt cx="3215672" cy="319585"/>
          </a:xfrm>
        </p:grpSpPr>
        <p:sp>
          <p:nvSpPr>
            <p:cNvPr id="212" name="Rectangle 211">
              <a:extLst>
                <a:ext uri="{FF2B5EF4-FFF2-40B4-BE49-F238E27FC236}">
                  <a16:creationId xmlns:a16="http://schemas.microsoft.com/office/drawing/2014/main" id="{0B09C5E1-3000-4D5E-86A0-C91550DBD934}"/>
                </a:ext>
              </a:extLst>
            </p:cNvPr>
            <p:cNvSpPr/>
            <p:nvPr/>
          </p:nvSpPr>
          <p:spPr>
            <a:xfrm>
              <a:off x="2039012" y="2997535"/>
              <a:ext cx="318962" cy="318962"/>
            </a:xfrm>
            <a:prstGeom prst="rect">
              <a:avLst/>
            </a:prstGeom>
            <a:solidFill>
              <a:srgbClr val="FF0000">
                <a:alpha val="8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3" name="Rectangle 212">
              <a:extLst>
                <a:ext uri="{FF2B5EF4-FFF2-40B4-BE49-F238E27FC236}">
                  <a16:creationId xmlns:a16="http://schemas.microsoft.com/office/drawing/2014/main" id="{70915A01-8633-4017-94A2-1B146B9543FA}"/>
                </a:ext>
              </a:extLst>
            </p:cNvPr>
            <p:cNvSpPr/>
            <p:nvPr/>
          </p:nvSpPr>
          <p:spPr>
            <a:xfrm>
              <a:off x="2858092" y="2998118"/>
              <a:ext cx="318962" cy="318962"/>
            </a:xfrm>
            <a:prstGeom prst="rect">
              <a:avLst/>
            </a:prstGeom>
            <a:solidFill>
              <a:srgbClr val="FF0000">
                <a:alpha val="8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4" name="Rectangle 213">
              <a:extLst>
                <a:ext uri="{FF2B5EF4-FFF2-40B4-BE49-F238E27FC236}">
                  <a16:creationId xmlns:a16="http://schemas.microsoft.com/office/drawing/2014/main" id="{C2D068DB-F112-497A-9DA1-E992A65416A6}"/>
                </a:ext>
              </a:extLst>
            </p:cNvPr>
            <p:cNvSpPr/>
            <p:nvPr/>
          </p:nvSpPr>
          <p:spPr>
            <a:xfrm>
              <a:off x="4935722" y="2997495"/>
              <a:ext cx="318962" cy="318962"/>
            </a:xfrm>
            <a:prstGeom prst="rect">
              <a:avLst/>
            </a:prstGeom>
            <a:solidFill>
              <a:srgbClr val="FF0000">
                <a:alpha val="8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216" name="Straight Arrow Connector 215">
            <a:extLst>
              <a:ext uri="{FF2B5EF4-FFF2-40B4-BE49-F238E27FC236}">
                <a16:creationId xmlns:a16="http://schemas.microsoft.com/office/drawing/2014/main" id="{0EA6A4A1-2E25-4490-9821-6A74B044759A}"/>
              </a:ext>
            </a:extLst>
          </p:cNvPr>
          <p:cNvCxnSpPr/>
          <p:nvPr/>
        </p:nvCxnSpPr>
        <p:spPr>
          <a:xfrm>
            <a:off x="3651849" y="3728837"/>
            <a:ext cx="0" cy="188925"/>
          </a:xfrm>
          <a:prstGeom prst="straightConnector1">
            <a:avLst/>
          </a:prstGeom>
          <a:ln w="38100">
            <a:solidFill>
              <a:schemeClr val="accent5">
                <a:lumMod val="60000"/>
                <a:lumOff val="40000"/>
              </a:schemeClr>
            </a:solidFill>
            <a:tailEnd type="triangle" w="sm" len="sm"/>
          </a:ln>
          <a:effectLst/>
        </p:spPr>
        <p:style>
          <a:lnRef idx="2">
            <a:schemeClr val="accent1"/>
          </a:lnRef>
          <a:fillRef idx="0">
            <a:schemeClr val="accent1"/>
          </a:fillRef>
          <a:effectRef idx="1">
            <a:schemeClr val="accent1"/>
          </a:effectRef>
          <a:fontRef idx="minor">
            <a:schemeClr val="tx1"/>
          </a:fontRef>
        </p:style>
      </p:cxnSp>
      <p:sp>
        <p:nvSpPr>
          <p:cNvPr id="217" name="Cylinder 216">
            <a:extLst>
              <a:ext uri="{FF2B5EF4-FFF2-40B4-BE49-F238E27FC236}">
                <a16:creationId xmlns:a16="http://schemas.microsoft.com/office/drawing/2014/main" id="{80A6F63E-363C-437D-BDA1-8B56CD16BA45}"/>
              </a:ext>
            </a:extLst>
          </p:cNvPr>
          <p:cNvSpPr/>
          <p:nvPr/>
        </p:nvSpPr>
        <p:spPr>
          <a:xfrm>
            <a:off x="3371487" y="3838556"/>
            <a:ext cx="543628" cy="268696"/>
          </a:xfrm>
          <a:prstGeom prst="can">
            <a:avLst/>
          </a:prstGeom>
          <a:solidFill>
            <a:srgbClr val="FF0000">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9" name="Straight Arrow Connector 218">
            <a:extLst>
              <a:ext uri="{FF2B5EF4-FFF2-40B4-BE49-F238E27FC236}">
                <a16:creationId xmlns:a16="http://schemas.microsoft.com/office/drawing/2014/main" id="{CA411203-ADE4-4D2B-922C-4A88EEAE5CD6}"/>
              </a:ext>
            </a:extLst>
          </p:cNvPr>
          <p:cNvCxnSpPr/>
          <p:nvPr/>
        </p:nvCxnSpPr>
        <p:spPr>
          <a:xfrm>
            <a:off x="3651849" y="4107252"/>
            <a:ext cx="0" cy="521898"/>
          </a:xfrm>
          <a:prstGeom prst="straightConnector1">
            <a:avLst/>
          </a:prstGeom>
          <a:ln w="38100">
            <a:solidFill>
              <a:schemeClr val="accent5">
                <a:lumMod val="60000"/>
                <a:lumOff val="40000"/>
              </a:schemeClr>
            </a:solidFill>
            <a:tailEnd type="triangle" w="sm" len="sm"/>
          </a:ln>
          <a:effectLst/>
        </p:spPr>
        <p:style>
          <a:lnRef idx="2">
            <a:schemeClr val="accent1"/>
          </a:lnRef>
          <a:fillRef idx="0">
            <a:schemeClr val="accent1"/>
          </a:fillRef>
          <a:effectRef idx="1">
            <a:schemeClr val="accent1"/>
          </a:effectRef>
          <a:fontRef idx="minor">
            <a:schemeClr val="tx1"/>
          </a:fontRef>
        </p:style>
      </p:cxnSp>
      <p:grpSp>
        <p:nvGrpSpPr>
          <p:cNvPr id="227" name="Group 226">
            <a:extLst>
              <a:ext uri="{FF2B5EF4-FFF2-40B4-BE49-F238E27FC236}">
                <a16:creationId xmlns:a16="http://schemas.microsoft.com/office/drawing/2014/main" id="{9AC266E3-BEEF-4873-97D9-B0DB9FBEBC9F}"/>
              </a:ext>
            </a:extLst>
          </p:cNvPr>
          <p:cNvGrpSpPr/>
          <p:nvPr/>
        </p:nvGrpSpPr>
        <p:grpSpPr>
          <a:xfrm>
            <a:off x="3705045" y="4424061"/>
            <a:ext cx="122208" cy="298617"/>
            <a:chOff x="3705045" y="4424061"/>
            <a:chExt cx="122208" cy="298617"/>
          </a:xfrm>
        </p:grpSpPr>
        <p:cxnSp>
          <p:nvCxnSpPr>
            <p:cNvPr id="222" name="Straight Arrow Connector 221">
              <a:extLst>
                <a:ext uri="{FF2B5EF4-FFF2-40B4-BE49-F238E27FC236}">
                  <a16:creationId xmlns:a16="http://schemas.microsoft.com/office/drawing/2014/main" id="{9E77F247-88BD-4554-BA1E-16DC4548A0A1}"/>
                </a:ext>
              </a:extLst>
            </p:cNvPr>
            <p:cNvCxnSpPr>
              <a:cxnSpLocks/>
            </p:cNvCxnSpPr>
            <p:nvPr/>
          </p:nvCxnSpPr>
          <p:spPr>
            <a:xfrm flipH="1">
              <a:off x="3705045" y="4424061"/>
              <a:ext cx="5751" cy="240177"/>
            </a:xfrm>
            <a:prstGeom prst="straightConnector1">
              <a:avLst/>
            </a:prstGeom>
            <a:ln w="38100">
              <a:solidFill>
                <a:schemeClr val="accent5">
                  <a:lumMod val="60000"/>
                  <a:lumOff val="40000"/>
                </a:schemeClr>
              </a:solidFill>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225" name="Straight Arrow Connector 224">
              <a:extLst>
                <a:ext uri="{FF2B5EF4-FFF2-40B4-BE49-F238E27FC236}">
                  <a16:creationId xmlns:a16="http://schemas.microsoft.com/office/drawing/2014/main" id="{C0A2AD0D-AD01-4413-A30E-6D5A9EDBEC76}"/>
                </a:ext>
              </a:extLst>
            </p:cNvPr>
            <p:cNvCxnSpPr>
              <a:cxnSpLocks/>
            </p:cNvCxnSpPr>
            <p:nvPr/>
          </p:nvCxnSpPr>
          <p:spPr>
            <a:xfrm flipH="1">
              <a:off x="3769743" y="4453164"/>
              <a:ext cx="5751" cy="240177"/>
            </a:xfrm>
            <a:prstGeom prst="straightConnector1">
              <a:avLst/>
            </a:prstGeom>
            <a:ln w="38100">
              <a:solidFill>
                <a:schemeClr val="accent5">
                  <a:lumMod val="60000"/>
                  <a:lumOff val="40000"/>
                </a:schemeClr>
              </a:solidFill>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226" name="Straight Arrow Connector 225">
              <a:extLst>
                <a:ext uri="{FF2B5EF4-FFF2-40B4-BE49-F238E27FC236}">
                  <a16:creationId xmlns:a16="http://schemas.microsoft.com/office/drawing/2014/main" id="{8D061EAB-A008-44E3-A326-E4B8FF093348}"/>
                </a:ext>
              </a:extLst>
            </p:cNvPr>
            <p:cNvCxnSpPr>
              <a:cxnSpLocks/>
            </p:cNvCxnSpPr>
            <p:nvPr/>
          </p:nvCxnSpPr>
          <p:spPr>
            <a:xfrm flipH="1">
              <a:off x="3821502" y="4482501"/>
              <a:ext cx="5751" cy="240177"/>
            </a:xfrm>
            <a:prstGeom prst="straightConnector1">
              <a:avLst/>
            </a:prstGeom>
            <a:ln w="38100">
              <a:solidFill>
                <a:schemeClr val="accent5">
                  <a:lumMod val="60000"/>
                  <a:lumOff val="40000"/>
                </a:schemeClr>
              </a:solidFill>
              <a:tailEnd type="triangle" w="sm" len="sm"/>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125155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44"/>
                                        </p:tgtEl>
                                        <p:attrNameLst>
                                          <p:attrName>style.visibility</p:attrName>
                                        </p:attrNameLst>
                                      </p:cBhvr>
                                      <p:to>
                                        <p:strVal val="visible"/>
                                      </p:to>
                                    </p:set>
                                    <p:animEffect transition="in" filter="wipe(up)">
                                      <p:cBhvr>
                                        <p:cTn id="7" dur="500"/>
                                        <p:tgtEl>
                                          <p:spTgt spid="144"/>
                                        </p:tgtEl>
                                      </p:cBhvr>
                                    </p:animEffect>
                                  </p:childTnLst>
                                </p:cTn>
                              </p:par>
                            </p:childTnLst>
                          </p:cTn>
                        </p:par>
                        <p:par>
                          <p:cTn id="8" fill="hold">
                            <p:stCondLst>
                              <p:cond delay="500"/>
                            </p:stCondLst>
                            <p:childTnLst>
                              <p:par>
                                <p:cTn id="9" presetID="22" presetClass="exit" presetSubtype="1" fill="hold" nodeType="afterEffect">
                                  <p:stCondLst>
                                    <p:cond delay="0"/>
                                  </p:stCondLst>
                                  <p:childTnLst>
                                    <p:animEffect transition="out" filter="wipe(up)">
                                      <p:cBhvr>
                                        <p:cTn id="10" dur="500"/>
                                        <p:tgtEl>
                                          <p:spTgt spid="144"/>
                                        </p:tgtEl>
                                      </p:cBhvr>
                                    </p:animEffect>
                                    <p:set>
                                      <p:cBhvr>
                                        <p:cTn id="11" dur="1" fill="hold">
                                          <p:stCondLst>
                                            <p:cond delay="499"/>
                                          </p:stCondLst>
                                        </p:cTn>
                                        <p:tgtEl>
                                          <p:spTgt spid="144"/>
                                        </p:tgtEl>
                                        <p:attrNameLst>
                                          <p:attrName>style.visibility</p:attrName>
                                        </p:attrNameLst>
                                      </p:cBhvr>
                                      <p:to>
                                        <p:strVal val="hidden"/>
                                      </p:to>
                                    </p:set>
                                  </p:childTnLst>
                                </p:cTn>
                              </p:par>
                              <p:par>
                                <p:cTn id="12" presetID="10" presetClass="entr" presetSubtype="0" fill="hold" nodeType="withEffect">
                                  <p:stCondLst>
                                    <p:cond delay="0"/>
                                  </p:stCondLst>
                                  <p:childTnLst>
                                    <p:set>
                                      <p:cBhvr>
                                        <p:cTn id="13" dur="1" fill="hold">
                                          <p:stCondLst>
                                            <p:cond delay="0"/>
                                          </p:stCondLst>
                                        </p:cTn>
                                        <p:tgtEl>
                                          <p:spTgt spid="178"/>
                                        </p:tgtEl>
                                        <p:attrNameLst>
                                          <p:attrName>style.visibility</p:attrName>
                                        </p:attrNameLst>
                                      </p:cBhvr>
                                      <p:to>
                                        <p:strVal val="visible"/>
                                      </p:to>
                                    </p:set>
                                    <p:animEffect transition="in" filter="fade">
                                      <p:cBhvr>
                                        <p:cTn id="14" dur="500"/>
                                        <p:tgtEl>
                                          <p:spTgt spid="178"/>
                                        </p:tgtEl>
                                      </p:cBhvr>
                                    </p:animEffect>
                                  </p:childTnLst>
                                </p:cTn>
                              </p:par>
                            </p:childTnLst>
                          </p:cTn>
                        </p:par>
                        <p:par>
                          <p:cTn id="15" fill="hold">
                            <p:stCondLst>
                              <p:cond delay="1000"/>
                            </p:stCondLst>
                            <p:childTnLst>
                              <p:par>
                                <p:cTn id="16" presetID="10" presetClass="exit" presetSubtype="0" fill="hold" nodeType="afterEffect">
                                  <p:stCondLst>
                                    <p:cond delay="0"/>
                                  </p:stCondLst>
                                  <p:childTnLst>
                                    <p:animEffect transition="out" filter="fade">
                                      <p:cBhvr>
                                        <p:cTn id="17" dur="1000"/>
                                        <p:tgtEl>
                                          <p:spTgt spid="178"/>
                                        </p:tgtEl>
                                      </p:cBhvr>
                                    </p:animEffect>
                                    <p:set>
                                      <p:cBhvr>
                                        <p:cTn id="18" dur="1" fill="hold">
                                          <p:stCondLst>
                                            <p:cond delay="999"/>
                                          </p:stCondLst>
                                        </p:cTn>
                                        <p:tgtEl>
                                          <p:spTgt spid="178"/>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134"/>
                                        </p:tgtEl>
                                        <p:attrNameLst>
                                          <p:attrName>style.visibility</p:attrName>
                                        </p:attrNameLst>
                                      </p:cBhvr>
                                      <p:to>
                                        <p:strVal val="visible"/>
                                      </p:to>
                                    </p:set>
                                    <p:animEffect transition="in" filter="wipe(left)">
                                      <p:cBhvr>
                                        <p:cTn id="23" dur="200"/>
                                        <p:tgtEl>
                                          <p:spTgt spid="134"/>
                                        </p:tgtEl>
                                      </p:cBhvr>
                                    </p:animEffect>
                                  </p:childTnLst>
                                </p:cTn>
                              </p:par>
                              <p:par>
                                <p:cTn id="24" presetID="22" presetClass="entr" presetSubtype="8" fill="hold" nodeType="withEffect">
                                  <p:stCondLst>
                                    <p:cond delay="0"/>
                                  </p:stCondLst>
                                  <p:childTnLst>
                                    <p:set>
                                      <p:cBhvr>
                                        <p:cTn id="25" dur="1" fill="hold">
                                          <p:stCondLst>
                                            <p:cond delay="0"/>
                                          </p:stCondLst>
                                        </p:cTn>
                                        <p:tgtEl>
                                          <p:spTgt spid="132"/>
                                        </p:tgtEl>
                                        <p:attrNameLst>
                                          <p:attrName>style.visibility</p:attrName>
                                        </p:attrNameLst>
                                      </p:cBhvr>
                                      <p:to>
                                        <p:strVal val="visible"/>
                                      </p:to>
                                    </p:set>
                                    <p:animEffect transition="in" filter="wipe(left)">
                                      <p:cBhvr>
                                        <p:cTn id="26" dur="200"/>
                                        <p:tgtEl>
                                          <p:spTgt spid="132"/>
                                        </p:tgtEl>
                                      </p:cBhvr>
                                    </p:animEffect>
                                  </p:childTnLst>
                                </p:cTn>
                              </p:par>
                              <p:par>
                                <p:cTn id="27" presetID="22" presetClass="entr" presetSubtype="8" fill="hold" nodeType="withEffect">
                                  <p:stCondLst>
                                    <p:cond delay="0"/>
                                  </p:stCondLst>
                                  <p:childTnLst>
                                    <p:set>
                                      <p:cBhvr>
                                        <p:cTn id="28" dur="1" fill="hold">
                                          <p:stCondLst>
                                            <p:cond delay="0"/>
                                          </p:stCondLst>
                                        </p:cTn>
                                        <p:tgtEl>
                                          <p:spTgt spid="127"/>
                                        </p:tgtEl>
                                        <p:attrNameLst>
                                          <p:attrName>style.visibility</p:attrName>
                                        </p:attrNameLst>
                                      </p:cBhvr>
                                      <p:to>
                                        <p:strVal val="visible"/>
                                      </p:to>
                                    </p:set>
                                    <p:animEffect transition="in" filter="wipe(left)">
                                      <p:cBhvr>
                                        <p:cTn id="29" dur="200"/>
                                        <p:tgtEl>
                                          <p:spTgt spid="127"/>
                                        </p:tgtEl>
                                      </p:cBhvr>
                                    </p:animEffect>
                                  </p:childTnLst>
                                </p:cTn>
                              </p:par>
                              <p:par>
                                <p:cTn id="30" presetID="22" presetClass="entr" presetSubtype="8" fill="hold" nodeType="withEffect">
                                  <p:stCondLst>
                                    <p:cond delay="0"/>
                                  </p:stCondLst>
                                  <p:childTnLst>
                                    <p:set>
                                      <p:cBhvr>
                                        <p:cTn id="31" dur="1" fill="hold">
                                          <p:stCondLst>
                                            <p:cond delay="0"/>
                                          </p:stCondLst>
                                        </p:cTn>
                                        <p:tgtEl>
                                          <p:spTgt spid="130"/>
                                        </p:tgtEl>
                                        <p:attrNameLst>
                                          <p:attrName>style.visibility</p:attrName>
                                        </p:attrNameLst>
                                      </p:cBhvr>
                                      <p:to>
                                        <p:strVal val="visible"/>
                                      </p:to>
                                    </p:set>
                                    <p:animEffect transition="in" filter="wipe(left)">
                                      <p:cBhvr>
                                        <p:cTn id="32" dur="200"/>
                                        <p:tgtEl>
                                          <p:spTgt spid="130"/>
                                        </p:tgtEl>
                                      </p:cBhvr>
                                    </p:animEffect>
                                  </p:childTnLst>
                                </p:cTn>
                              </p:par>
                            </p:childTnLst>
                          </p:cTn>
                        </p:par>
                        <p:par>
                          <p:cTn id="33" fill="hold">
                            <p:stCondLst>
                              <p:cond delay="200"/>
                            </p:stCondLst>
                            <p:childTnLst>
                              <p:par>
                                <p:cTn id="34" presetID="22" presetClass="exit" presetSubtype="8" fill="hold" nodeType="afterEffect">
                                  <p:stCondLst>
                                    <p:cond delay="0"/>
                                  </p:stCondLst>
                                  <p:childTnLst>
                                    <p:animEffect transition="out" filter="wipe(left)">
                                      <p:cBhvr>
                                        <p:cTn id="35" dur="500"/>
                                        <p:tgtEl>
                                          <p:spTgt spid="134"/>
                                        </p:tgtEl>
                                      </p:cBhvr>
                                    </p:animEffect>
                                    <p:set>
                                      <p:cBhvr>
                                        <p:cTn id="36" dur="1" fill="hold">
                                          <p:stCondLst>
                                            <p:cond delay="499"/>
                                          </p:stCondLst>
                                        </p:cTn>
                                        <p:tgtEl>
                                          <p:spTgt spid="134"/>
                                        </p:tgtEl>
                                        <p:attrNameLst>
                                          <p:attrName>style.visibility</p:attrName>
                                        </p:attrNameLst>
                                      </p:cBhvr>
                                      <p:to>
                                        <p:strVal val="hidden"/>
                                      </p:to>
                                    </p:set>
                                  </p:childTnLst>
                                </p:cTn>
                              </p:par>
                              <p:par>
                                <p:cTn id="37" presetID="22" presetClass="exit" presetSubtype="8" fill="hold" nodeType="withEffect">
                                  <p:stCondLst>
                                    <p:cond delay="0"/>
                                  </p:stCondLst>
                                  <p:childTnLst>
                                    <p:animEffect transition="out" filter="wipe(left)">
                                      <p:cBhvr>
                                        <p:cTn id="38" dur="500"/>
                                        <p:tgtEl>
                                          <p:spTgt spid="132"/>
                                        </p:tgtEl>
                                      </p:cBhvr>
                                    </p:animEffect>
                                    <p:set>
                                      <p:cBhvr>
                                        <p:cTn id="39" dur="1" fill="hold">
                                          <p:stCondLst>
                                            <p:cond delay="499"/>
                                          </p:stCondLst>
                                        </p:cTn>
                                        <p:tgtEl>
                                          <p:spTgt spid="132"/>
                                        </p:tgtEl>
                                        <p:attrNameLst>
                                          <p:attrName>style.visibility</p:attrName>
                                        </p:attrNameLst>
                                      </p:cBhvr>
                                      <p:to>
                                        <p:strVal val="hidden"/>
                                      </p:to>
                                    </p:set>
                                  </p:childTnLst>
                                </p:cTn>
                              </p:par>
                              <p:par>
                                <p:cTn id="40" presetID="22" presetClass="exit" presetSubtype="8" fill="hold" nodeType="withEffect">
                                  <p:stCondLst>
                                    <p:cond delay="0"/>
                                  </p:stCondLst>
                                  <p:childTnLst>
                                    <p:animEffect transition="out" filter="wipe(left)">
                                      <p:cBhvr>
                                        <p:cTn id="41" dur="500"/>
                                        <p:tgtEl>
                                          <p:spTgt spid="127"/>
                                        </p:tgtEl>
                                      </p:cBhvr>
                                    </p:animEffect>
                                    <p:set>
                                      <p:cBhvr>
                                        <p:cTn id="42" dur="1" fill="hold">
                                          <p:stCondLst>
                                            <p:cond delay="499"/>
                                          </p:stCondLst>
                                        </p:cTn>
                                        <p:tgtEl>
                                          <p:spTgt spid="127"/>
                                        </p:tgtEl>
                                        <p:attrNameLst>
                                          <p:attrName>style.visibility</p:attrName>
                                        </p:attrNameLst>
                                      </p:cBhvr>
                                      <p:to>
                                        <p:strVal val="hidden"/>
                                      </p:to>
                                    </p:set>
                                  </p:childTnLst>
                                </p:cTn>
                              </p:par>
                              <p:par>
                                <p:cTn id="43" presetID="22" presetClass="exit" presetSubtype="8" fill="hold" nodeType="withEffect">
                                  <p:stCondLst>
                                    <p:cond delay="0"/>
                                  </p:stCondLst>
                                  <p:childTnLst>
                                    <p:animEffect transition="out" filter="wipe(left)">
                                      <p:cBhvr>
                                        <p:cTn id="44" dur="500"/>
                                        <p:tgtEl>
                                          <p:spTgt spid="130"/>
                                        </p:tgtEl>
                                      </p:cBhvr>
                                    </p:animEffect>
                                    <p:set>
                                      <p:cBhvr>
                                        <p:cTn id="45" dur="1" fill="hold">
                                          <p:stCondLst>
                                            <p:cond delay="499"/>
                                          </p:stCondLst>
                                        </p:cTn>
                                        <p:tgtEl>
                                          <p:spTgt spid="130"/>
                                        </p:tgtEl>
                                        <p:attrNameLst>
                                          <p:attrName>style.visibility</p:attrName>
                                        </p:attrNameLst>
                                      </p:cBhvr>
                                      <p:to>
                                        <p:strVal val="hidden"/>
                                      </p:to>
                                    </p:set>
                                  </p:childTnLst>
                                </p:cTn>
                              </p:par>
                              <p:par>
                                <p:cTn id="46" presetID="22" presetClass="entr" presetSubtype="1" fill="hold" nodeType="withEffect">
                                  <p:stCondLst>
                                    <p:cond delay="0"/>
                                  </p:stCondLst>
                                  <p:childTnLst>
                                    <p:set>
                                      <p:cBhvr>
                                        <p:cTn id="47" dur="1" fill="hold">
                                          <p:stCondLst>
                                            <p:cond delay="0"/>
                                          </p:stCondLst>
                                        </p:cTn>
                                        <p:tgtEl>
                                          <p:spTgt spid="147"/>
                                        </p:tgtEl>
                                        <p:attrNameLst>
                                          <p:attrName>style.visibility</p:attrName>
                                        </p:attrNameLst>
                                      </p:cBhvr>
                                      <p:to>
                                        <p:strVal val="visible"/>
                                      </p:to>
                                    </p:set>
                                    <p:animEffect transition="in" filter="wipe(up)">
                                      <p:cBhvr>
                                        <p:cTn id="48" dur="500"/>
                                        <p:tgtEl>
                                          <p:spTgt spid="147"/>
                                        </p:tgtEl>
                                      </p:cBhvr>
                                    </p:animEffect>
                                  </p:childTnLst>
                                </p:cTn>
                              </p:par>
                            </p:childTnLst>
                          </p:cTn>
                        </p:par>
                        <p:par>
                          <p:cTn id="49" fill="hold">
                            <p:stCondLst>
                              <p:cond delay="700"/>
                            </p:stCondLst>
                            <p:childTnLst>
                              <p:par>
                                <p:cTn id="50" presetID="22" presetClass="exit" presetSubtype="1" fill="hold" nodeType="afterEffect">
                                  <p:stCondLst>
                                    <p:cond delay="0"/>
                                  </p:stCondLst>
                                  <p:childTnLst>
                                    <p:animEffect transition="out" filter="wipe(up)">
                                      <p:cBhvr>
                                        <p:cTn id="51" dur="500"/>
                                        <p:tgtEl>
                                          <p:spTgt spid="147"/>
                                        </p:tgtEl>
                                      </p:cBhvr>
                                    </p:animEffect>
                                    <p:set>
                                      <p:cBhvr>
                                        <p:cTn id="52" dur="1" fill="hold">
                                          <p:stCondLst>
                                            <p:cond delay="499"/>
                                          </p:stCondLst>
                                        </p:cTn>
                                        <p:tgtEl>
                                          <p:spTgt spid="147"/>
                                        </p:tgtEl>
                                        <p:attrNameLst>
                                          <p:attrName>style.visibility</p:attrName>
                                        </p:attrNameLst>
                                      </p:cBhvr>
                                      <p:to>
                                        <p:strVal val="hidden"/>
                                      </p:to>
                                    </p:set>
                                  </p:childTnLst>
                                </p:cTn>
                              </p:par>
                              <p:par>
                                <p:cTn id="53" presetID="10" presetClass="entr" presetSubtype="0" fill="hold" nodeType="withEffect">
                                  <p:stCondLst>
                                    <p:cond delay="0"/>
                                  </p:stCondLst>
                                  <p:childTnLst>
                                    <p:set>
                                      <p:cBhvr>
                                        <p:cTn id="54" dur="1" fill="hold">
                                          <p:stCondLst>
                                            <p:cond delay="0"/>
                                          </p:stCondLst>
                                        </p:cTn>
                                        <p:tgtEl>
                                          <p:spTgt spid="183"/>
                                        </p:tgtEl>
                                        <p:attrNameLst>
                                          <p:attrName>style.visibility</p:attrName>
                                        </p:attrNameLst>
                                      </p:cBhvr>
                                      <p:to>
                                        <p:strVal val="visible"/>
                                      </p:to>
                                    </p:set>
                                    <p:animEffect transition="in" filter="fade">
                                      <p:cBhvr>
                                        <p:cTn id="55" dur="500"/>
                                        <p:tgtEl>
                                          <p:spTgt spid="183"/>
                                        </p:tgtEl>
                                      </p:cBhvr>
                                    </p:animEffect>
                                  </p:childTnLst>
                                </p:cTn>
                              </p:par>
                              <p:par>
                                <p:cTn id="56" presetID="10" presetClass="exit" presetSubtype="0" fill="hold" nodeType="withEffect">
                                  <p:stCondLst>
                                    <p:cond delay="0"/>
                                  </p:stCondLst>
                                  <p:childTnLst>
                                    <p:animEffect transition="out" filter="fade">
                                      <p:cBhvr>
                                        <p:cTn id="57" dur="2000"/>
                                        <p:tgtEl>
                                          <p:spTgt spid="183"/>
                                        </p:tgtEl>
                                      </p:cBhvr>
                                    </p:animEffect>
                                    <p:set>
                                      <p:cBhvr>
                                        <p:cTn id="58" dur="1" fill="hold">
                                          <p:stCondLst>
                                            <p:cond delay="1999"/>
                                          </p:stCondLst>
                                        </p:cTn>
                                        <p:tgtEl>
                                          <p:spTgt spid="183"/>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22" presetClass="entr" presetSubtype="1" fill="hold" nodeType="clickEffect">
                                  <p:stCondLst>
                                    <p:cond delay="0"/>
                                  </p:stCondLst>
                                  <p:childTnLst>
                                    <p:set>
                                      <p:cBhvr>
                                        <p:cTn id="62" dur="1" fill="hold">
                                          <p:stCondLst>
                                            <p:cond delay="0"/>
                                          </p:stCondLst>
                                        </p:cTn>
                                        <p:tgtEl>
                                          <p:spTgt spid="148"/>
                                        </p:tgtEl>
                                        <p:attrNameLst>
                                          <p:attrName>style.visibility</p:attrName>
                                        </p:attrNameLst>
                                      </p:cBhvr>
                                      <p:to>
                                        <p:strVal val="visible"/>
                                      </p:to>
                                    </p:set>
                                    <p:animEffect transition="in" filter="wipe(up)">
                                      <p:cBhvr>
                                        <p:cTn id="63" dur="200"/>
                                        <p:tgtEl>
                                          <p:spTgt spid="148"/>
                                        </p:tgtEl>
                                      </p:cBhvr>
                                    </p:animEffect>
                                  </p:childTnLst>
                                </p:cTn>
                              </p:par>
                            </p:childTnLst>
                          </p:cTn>
                        </p:par>
                        <p:par>
                          <p:cTn id="64" fill="hold">
                            <p:stCondLst>
                              <p:cond delay="200"/>
                            </p:stCondLst>
                            <p:childTnLst>
                              <p:par>
                                <p:cTn id="65" presetID="22" presetClass="exit" presetSubtype="1" fill="hold" nodeType="afterEffect">
                                  <p:stCondLst>
                                    <p:cond delay="0"/>
                                  </p:stCondLst>
                                  <p:childTnLst>
                                    <p:animEffect transition="out" filter="wipe(up)">
                                      <p:cBhvr>
                                        <p:cTn id="66" dur="500"/>
                                        <p:tgtEl>
                                          <p:spTgt spid="148"/>
                                        </p:tgtEl>
                                      </p:cBhvr>
                                    </p:animEffect>
                                    <p:set>
                                      <p:cBhvr>
                                        <p:cTn id="67" dur="1" fill="hold">
                                          <p:stCondLst>
                                            <p:cond delay="499"/>
                                          </p:stCondLst>
                                        </p:cTn>
                                        <p:tgtEl>
                                          <p:spTgt spid="148"/>
                                        </p:tgtEl>
                                        <p:attrNameLst>
                                          <p:attrName>style.visibility</p:attrName>
                                        </p:attrNameLst>
                                      </p:cBhvr>
                                      <p:to>
                                        <p:strVal val="hidden"/>
                                      </p:to>
                                    </p:set>
                                  </p:childTnLst>
                                </p:cTn>
                              </p:par>
                              <p:par>
                                <p:cTn id="68" presetID="22" presetClass="entr" presetSubtype="8" fill="hold" nodeType="withEffect">
                                  <p:stCondLst>
                                    <p:cond delay="0"/>
                                  </p:stCondLst>
                                  <p:childTnLst>
                                    <p:set>
                                      <p:cBhvr>
                                        <p:cTn id="69" dur="1" fill="hold">
                                          <p:stCondLst>
                                            <p:cond delay="0"/>
                                          </p:stCondLst>
                                        </p:cTn>
                                        <p:tgtEl>
                                          <p:spTgt spid="150"/>
                                        </p:tgtEl>
                                        <p:attrNameLst>
                                          <p:attrName>style.visibility</p:attrName>
                                        </p:attrNameLst>
                                      </p:cBhvr>
                                      <p:to>
                                        <p:strVal val="visible"/>
                                      </p:to>
                                    </p:set>
                                    <p:animEffect transition="in" filter="wipe(left)">
                                      <p:cBhvr>
                                        <p:cTn id="70" dur="500"/>
                                        <p:tgtEl>
                                          <p:spTgt spid="150"/>
                                        </p:tgtEl>
                                      </p:cBhvr>
                                    </p:animEffect>
                                  </p:childTnLst>
                                </p:cTn>
                              </p:par>
                              <p:par>
                                <p:cTn id="71" presetID="22" presetClass="entr" presetSubtype="8" fill="hold" nodeType="withEffect">
                                  <p:stCondLst>
                                    <p:cond delay="0"/>
                                  </p:stCondLst>
                                  <p:childTnLst>
                                    <p:set>
                                      <p:cBhvr>
                                        <p:cTn id="72" dur="1" fill="hold">
                                          <p:stCondLst>
                                            <p:cond delay="0"/>
                                          </p:stCondLst>
                                        </p:cTn>
                                        <p:tgtEl>
                                          <p:spTgt spid="151"/>
                                        </p:tgtEl>
                                        <p:attrNameLst>
                                          <p:attrName>style.visibility</p:attrName>
                                        </p:attrNameLst>
                                      </p:cBhvr>
                                      <p:to>
                                        <p:strVal val="visible"/>
                                      </p:to>
                                    </p:set>
                                    <p:animEffect transition="in" filter="wipe(left)">
                                      <p:cBhvr>
                                        <p:cTn id="73" dur="500"/>
                                        <p:tgtEl>
                                          <p:spTgt spid="151"/>
                                        </p:tgtEl>
                                      </p:cBhvr>
                                    </p:animEffect>
                                  </p:childTnLst>
                                </p:cTn>
                              </p:par>
                              <p:par>
                                <p:cTn id="74" presetID="22" presetClass="entr" presetSubtype="8" fill="hold" nodeType="withEffect">
                                  <p:stCondLst>
                                    <p:cond delay="0"/>
                                  </p:stCondLst>
                                  <p:childTnLst>
                                    <p:set>
                                      <p:cBhvr>
                                        <p:cTn id="75" dur="1" fill="hold">
                                          <p:stCondLst>
                                            <p:cond delay="0"/>
                                          </p:stCondLst>
                                        </p:cTn>
                                        <p:tgtEl>
                                          <p:spTgt spid="153"/>
                                        </p:tgtEl>
                                        <p:attrNameLst>
                                          <p:attrName>style.visibility</p:attrName>
                                        </p:attrNameLst>
                                      </p:cBhvr>
                                      <p:to>
                                        <p:strVal val="visible"/>
                                      </p:to>
                                    </p:set>
                                    <p:animEffect transition="in" filter="wipe(left)">
                                      <p:cBhvr>
                                        <p:cTn id="76" dur="500"/>
                                        <p:tgtEl>
                                          <p:spTgt spid="153"/>
                                        </p:tgtEl>
                                      </p:cBhvr>
                                    </p:animEffect>
                                  </p:childTnLst>
                                </p:cTn>
                              </p:par>
                              <p:par>
                                <p:cTn id="77" presetID="22" presetClass="entr" presetSubtype="8" fill="hold" nodeType="withEffect">
                                  <p:stCondLst>
                                    <p:cond delay="0"/>
                                  </p:stCondLst>
                                  <p:childTnLst>
                                    <p:set>
                                      <p:cBhvr>
                                        <p:cTn id="78" dur="1" fill="hold">
                                          <p:stCondLst>
                                            <p:cond delay="0"/>
                                          </p:stCondLst>
                                        </p:cTn>
                                        <p:tgtEl>
                                          <p:spTgt spid="155"/>
                                        </p:tgtEl>
                                        <p:attrNameLst>
                                          <p:attrName>style.visibility</p:attrName>
                                        </p:attrNameLst>
                                      </p:cBhvr>
                                      <p:to>
                                        <p:strVal val="visible"/>
                                      </p:to>
                                    </p:set>
                                    <p:animEffect transition="in" filter="wipe(left)">
                                      <p:cBhvr>
                                        <p:cTn id="79" dur="500"/>
                                        <p:tgtEl>
                                          <p:spTgt spid="155"/>
                                        </p:tgtEl>
                                      </p:cBhvr>
                                    </p:animEffect>
                                  </p:childTnLst>
                                </p:cTn>
                              </p:par>
                            </p:childTnLst>
                          </p:cTn>
                        </p:par>
                        <p:par>
                          <p:cTn id="80" fill="hold">
                            <p:stCondLst>
                              <p:cond delay="700"/>
                            </p:stCondLst>
                            <p:childTnLst>
                              <p:par>
                                <p:cTn id="81" presetID="10" presetClass="exit" presetSubtype="0" fill="hold" nodeType="afterEffect">
                                  <p:stCondLst>
                                    <p:cond delay="0"/>
                                  </p:stCondLst>
                                  <p:childTnLst>
                                    <p:animEffect transition="out" filter="fade">
                                      <p:cBhvr>
                                        <p:cTn id="82" dur="2000"/>
                                        <p:tgtEl>
                                          <p:spTgt spid="150"/>
                                        </p:tgtEl>
                                      </p:cBhvr>
                                    </p:animEffect>
                                    <p:set>
                                      <p:cBhvr>
                                        <p:cTn id="83" dur="1" fill="hold">
                                          <p:stCondLst>
                                            <p:cond delay="1999"/>
                                          </p:stCondLst>
                                        </p:cTn>
                                        <p:tgtEl>
                                          <p:spTgt spid="150"/>
                                        </p:tgtEl>
                                        <p:attrNameLst>
                                          <p:attrName>style.visibility</p:attrName>
                                        </p:attrNameLst>
                                      </p:cBhvr>
                                      <p:to>
                                        <p:strVal val="hidden"/>
                                      </p:to>
                                    </p:set>
                                  </p:childTnLst>
                                </p:cTn>
                              </p:par>
                              <p:par>
                                <p:cTn id="84" presetID="10" presetClass="exit" presetSubtype="0" fill="hold" nodeType="withEffect">
                                  <p:stCondLst>
                                    <p:cond delay="0"/>
                                  </p:stCondLst>
                                  <p:childTnLst>
                                    <p:animEffect transition="out" filter="fade">
                                      <p:cBhvr>
                                        <p:cTn id="85" dur="2000"/>
                                        <p:tgtEl>
                                          <p:spTgt spid="151"/>
                                        </p:tgtEl>
                                      </p:cBhvr>
                                    </p:animEffect>
                                    <p:set>
                                      <p:cBhvr>
                                        <p:cTn id="86" dur="1" fill="hold">
                                          <p:stCondLst>
                                            <p:cond delay="1999"/>
                                          </p:stCondLst>
                                        </p:cTn>
                                        <p:tgtEl>
                                          <p:spTgt spid="151"/>
                                        </p:tgtEl>
                                        <p:attrNameLst>
                                          <p:attrName>style.visibility</p:attrName>
                                        </p:attrNameLst>
                                      </p:cBhvr>
                                      <p:to>
                                        <p:strVal val="hidden"/>
                                      </p:to>
                                    </p:set>
                                  </p:childTnLst>
                                </p:cTn>
                              </p:par>
                              <p:par>
                                <p:cTn id="87" presetID="10" presetClass="exit" presetSubtype="0" fill="hold" nodeType="withEffect">
                                  <p:stCondLst>
                                    <p:cond delay="0"/>
                                  </p:stCondLst>
                                  <p:childTnLst>
                                    <p:animEffect transition="out" filter="fade">
                                      <p:cBhvr>
                                        <p:cTn id="88" dur="2000"/>
                                        <p:tgtEl>
                                          <p:spTgt spid="153"/>
                                        </p:tgtEl>
                                      </p:cBhvr>
                                    </p:animEffect>
                                    <p:set>
                                      <p:cBhvr>
                                        <p:cTn id="89" dur="1" fill="hold">
                                          <p:stCondLst>
                                            <p:cond delay="1999"/>
                                          </p:stCondLst>
                                        </p:cTn>
                                        <p:tgtEl>
                                          <p:spTgt spid="153"/>
                                        </p:tgtEl>
                                        <p:attrNameLst>
                                          <p:attrName>style.visibility</p:attrName>
                                        </p:attrNameLst>
                                      </p:cBhvr>
                                      <p:to>
                                        <p:strVal val="hidden"/>
                                      </p:to>
                                    </p:set>
                                  </p:childTnLst>
                                </p:cTn>
                              </p:par>
                              <p:par>
                                <p:cTn id="90" presetID="10" presetClass="exit" presetSubtype="0" fill="hold" nodeType="withEffect">
                                  <p:stCondLst>
                                    <p:cond delay="0"/>
                                  </p:stCondLst>
                                  <p:childTnLst>
                                    <p:animEffect transition="out" filter="fade">
                                      <p:cBhvr>
                                        <p:cTn id="91" dur="2000"/>
                                        <p:tgtEl>
                                          <p:spTgt spid="155"/>
                                        </p:tgtEl>
                                      </p:cBhvr>
                                    </p:animEffect>
                                    <p:set>
                                      <p:cBhvr>
                                        <p:cTn id="92" dur="1" fill="hold">
                                          <p:stCondLst>
                                            <p:cond delay="1999"/>
                                          </p:stCondLst>
                                        </p:cTn>
                                        <p:tgtEl>
                                          <p:spTgt spid="155"/>
                                        </p:tgtEl>
                                        <p:attrNameLst>
                                          <p:attrName>style.visibility</p:attrName>
                                        </p:attrNameLst>
                                      </p:cBhvr>
                                      <p:to>
                                        <p:strVal val="hidden"/>
                                      </p:to>
                                    </p:set>
                                  </p:childTnLst>
                                </p:cTn>
                              </p:par>
                              <p:par>
                                <p:cTn id="93" presetID="10" presetClass="entr" presetSubtype="0" fill="hold" grpId="0" nodeType="withEffect">
                                  <p:stCondLst>
                                    <p:cond delay="0"/>
                                  </p:stCondLst>
                                  <p:childTnLst>
                                    <p:set>
                                      <p:cBhvr>
                                        <p:cTn id="94" dur="1" fill="hold">
                                          <p:stCondLst>
                                            <p:cond delay="0"/>
                                          </p:stCondLst>
                                        </p:cTn>
                                        <p:tgtEl>
                                          <p:spTgt spid="184"/>
                                        </p:tgtEl>
                                        <p:attrNameLst>
                                          <p:attrName>style.visibility</p:attrName>
                                        </p:attrNameLst>
                                      </p:cBhvr>
                                      <p:to>
                                        <p:strVal val="visible"/>
                                      </p:to>
                                    </p:set>
                                    <p:animEffect transition="in" filter="fade">
                                      <p:cBhvr>
                                        <p:cTn id="95" dur="1000"/>
                                        <p:tgtEl>
                                          <p:spTgt spid="184"/>
                                        </p:tgtEl>
                                      </p:cBhvr>
                                    </p:animEffect>
                                  </p:childTnLst>
                                </p:cTn>
                              </p:par>
                              <p:par>
                                <p:cTn id="96" presetID="10" presetClass="exit" presetSubtype="0" fill="hold" grpId="1" nodeType="withEffect">
                                  <p:stCondLst>
                                    <p:cond delay="0"/>
                                  </p:stCondLst>
                                  <p:childTnLst>
                                    <p:animEffect transition="out" filter="fade">
                                      <p:cBhvr>
                                        <p:cTn id="97" dur="2000"/>
                                        <p:tgtEl>
                                          <p:spTgt spid="184"/>
                                        </p:tgtEl>
                                      </p:cBhvr>
                                    </p:animEffect>
                                    <p:set>
                                      <p:cBhvr>
                                        <p:cTn id="98" dur="1" fill="hold">
                                          <p:stCondLst>
                                            <p:cond delay="1999"/>
                                          </p:stCondLst>
                                        </p:cTn>
                                        <p:tgtEl>
                                          <p:spTgt spid="184"/>
                                        </p:tgtEl>
                                        <p:attrNameLst>
                                          <p:attrName>style.visibility</p:attrName>
                                        </p:attrNameLst>
                                      </p:cBhvr>
                                      <p:to>
                                        <p:strVal val="hidden"/>
                                      </p:to>
                                    </p:set>
                                  </p:childTnLst>
                                </p:cTn>
                              </p:par>
                            </p:childTnLst>
                          </p:cTn>
                        </p:par>
                      </p:childTnLst>
                    </p:cTn>
                  </p:par>
                  <p:par>
                    <p:cTn id="99" fill="hold">
                      <p:stCondLst>
                        <p:cond delay="indefinite"/>
                      </p:stCondLst>
                      <p:childTnLst>
                        <p:par>
                          <p:cTn id="100" fill="hold">
                            <p:stCondLst>
                              <p:cond delay="0"/>
                            </p:stCondLst>
                            <p:childTnLst>
                              <p:par>
                                <p:cTn id="101" presetID="22" presetClass="entr" presetSubtype="1" fill="hold" nodeType="clickEffect">
                                  <p:stCondLst>
                                    <p:cond delay="0"/>
                                  </p:stCondLst>
                                  <p:childTnLst>
                                    <p:set>
                                      <p:cBhvr>
                                        <p:cTn id="102" dur="1" fill="hold">
                                          <p:stCondLst>
                                            <p:cond delay="0"/>
                                          </p:stCondLst>
                                        </p:cTn>
                                        <p:tgtEl>
                                          <p:spTgt spid="165"/>
                                        </p:tgtEl>
                                        <p:attrNameLst>
                                          <p:attrName>style.visibility</p:attrName>
                                        </p:attrNameLst>
                                      </p:cBhvr>
                                      <p:to>
                                        <p:strVal val="visible"/>
                                      </p:to>
                                    </p:set>
                                    <p:animEffect transition="in" filter="wipe(up)">
                                      <p:cBhvr>
                                        <p:cTn id="103" dur="500"/>
                                        <p:tgtEl>
                                          <p:spTgt spid="165"/>
                                        </p:tgtEl>
                                      </p:cBhvr>
                                    </p:animEffect>
                                  </p:childTnLst>
                                </p:cTn>
                              </p:par>
                              <p:par>
                                <p:cTn id="104" presetID="10" presetClass="exit" presetSubtype="0" fill="hold" nodeType="withEffect">
                                  <p:stCondLst>
                                    <p:cond delay="0"/>
                                  </p:stCondLst>
                                  <p:childTnLst>
                                    <p:animEffect transition="out" filter="fade">
                                      <p:cBhvr>
                                        <p:cTn id="105" dur="500"/>
                                        <p:tgtEl>
                                          <p:spTgt spid="165"/>
                                        </p:tgtEl>
                                      </p:cBhvr>
                                    </p:animEffect>
                                    <p:set>
                                      <p:cBhvr>
                                        <p:cTn id="106" dur="1" fill="hold">
                                          <p:stCondLst>
                                            <p:cond delay="499"/>
                                          </p:stCondLst>
                                        </p:cTn>
                                        <p:tgtEl>
                                          <p:spTgt spid="165"/>
                                        </p:tgtEl>
                                        <p:attrNameLst>
                                          <p:attrName>style.visibility</p:attrName>
                                        </p:attrNameLst>
                                      </p:cBhvr>
                                      <p:to>
                                        <p:strVal val="hidden"/>
                                      </p:to>
                                    </p:set>
                                  </p:childTnLst>
                                </p:cTn>
                              </p:par>
                              <p:par>
                                <p:cTn id="107" presetID="10" presetClass="entr" presetSubtype="0" fill="hold" grpId="0" nodeType="withEffect">
                                  <p:stCondLst>
                                    <p:cond delay="0"/>
                                  </p:stCondLst>
                                  <p:childTnLst>
                                    <p:set>
                                      <p:cBhvr>
                                        <p:cTn id="108" dur="1" fill="hold">
                                          <p:stCondLst>
                                            <p:cond delay="0"/>
                                          </p:stCondLst>
                                        </p:cTn>
                                        <p:tgtEl>
                                          <p:spTgt spid="185"/>
                                        </p:tgtEl>
                                        <p:attrNameLst>
                                          <p:attrName>style.visibility</p:attrName>
                                        </p:attrNameLst>
                                      </p:cBhvr>
                                      <p:to>
                                        <p:strVal val="visible"/>
                                      </p:to>
                                    </p:set>
                                    <p:animEffect transition="in" filter="fade">
                                      <p:cBhvr>
                                        <p:cTn id="109" dur="500"/>
                                        <p:tgtEl>
                                          <p:spTgt spid="185"/>
                                        </p:tgtEl>
                                      </p:cBhvr>
                                    </p:animEffect>
                                  </p:childTnLst>
                                </p:cTn>
                              </p:par>
                            </p:childTnLst>
                          </p:cTn>
                        </p:par>
                        <p:par>
                          <p:cTn id="110" fill="hold">
                            <p:stCondLst>
                              <p:cond delay="500"/>
                            </p:stCondLst>
                            <p:childTnLst>
                              <p:par>
                                <p:cTn id="111" presetID="22" presetClass="entr" presetSubtype="2" fill="hold" nodeType="afterEffect">
                                  <p:stCondLst>
                                    <p:cond delay="0"/>
                                  </p:stCondLst>
                                  <p:childTnLst>
                                    <p:set>
                                      <p:cBhvr>
                                        <p:cTn id="112" dur="1" fill="hold">
                                          <p:stCondLst>
                                            <p:cond delay="0"/>
                                          </p:stCondLst>
                                        </p:cTn>
                                        <p:tgtEl>
                                          <p:spTgt spid="172"/>
                                        </p:tgtEl>
                                        <p:attrNameLst>
                                          <p:attrName>style.visibility</p:attrName>
                                        </p:attrNameLst>
                                      </p:cBhvr>
                                      <p:to>
                                        <p:strVal val="visible"/>
                                      </p:to>
                                    </p:set>
                                    <p:animEffect transition="in" filter="wipe(right)">
                                      <p:cBhvr>
                                        <p:cTn id="113" dur="500"/>
                                        <p:tgtEl>
                                          <p:spTgt spid="172"/>
                                        </p:tgtEl>
                                      </p:cBhvr>
                                    </p:animEffect>
                                  </p:childTnLst>
                                </p:cTn>
                              </p:par>
                            </p:childTnLst>
                          </p:cTn>
                        </p:par>
                        <p:par>
                          <p:cTn id="114" fill="hold">
                            <p:stCondLst>
                              <p:cond delay="1000"/>
                            </p:stCondLst>
                            <p:childTnLst>
                              <p:par>
                                <p:cTn id="115" presetID="10" presetClass="entr" presetSubtype="0" fill="hold" nodeType="afterEffect">
                                  <p:stCondLst>
                                    <p:cond delay="0"/>
                                  </p:stCondLst>
                                  <p:childTnLst>
                                    <p:set>
                                      <p:cBhvr>
                                        <p:cTn id="116" dur="1" fill="hold">
                                          <p:stCondLst>
                                            <p:cond delay="0"/>
                                          </p:stCondLst>
                                        </p:cTn>
                                        <p:tgtEl>
                                          <p:spTgt spid="189"/>
                                        </p:tgtEl>
                                        <p:attrNameLst>
                                          <p:attrName>style.visibility</p:attrName>
                                        </p:attrNameLst>
                                      </p:cBhvr>
                                      <p:to>
                                        <p:strVal val="visible"/>
                                      </p:to>
                                    </p:set>
                                    <p:animEffect transition="in" filter="fade">
                                      <p:cBhvr>
                                        <p:cTn id="117" dur="500"/>
                                        <p:tgtEl>
                                          <p:spTgt spid="189"/>
                                        </p:tgtEl>
                                      </p:cBhvr>
                                    </p:animEffect>
                                  </p:childTnLst>
                                </p:cTn>
                              </p:par>
                              <p:par>
                                <p:cTn id="118" presetID="10" presetClass="exit" presetSubtype="0" fill="hold" grpId="1" nodeType="withEffect">
                                  <p:stCondLst>
                                    <p:cond delay="0"/>
                                  </p:stCondLst>
                                  <p:childTnLst>
                                    <p:animEffect transition="out" filter="fade">
                                      <p:cBhvr>
                                        <p:cTn id="119" dur="2000"/>
                                        <p:tgtEl>
                                          <p:spTgt spid="185"/>
                                        </p:tgtEl>
                                      </p:cBhvr>
                                    </p:animEffect>
                                    <p:set>
                                      <p:cBhvr>
                                        <p:cTn id="120" dur="1" fill="hold">
                                          <p:stCondLst>
                                            <p:cond delay="1999"/>
                                          </p:stCondLst>
                                        </p:cTn>
                                        <p:tgtEl>
                                          <p:spTgt spid="185"/>
                                        </p:tgtEl>
                                        <p:attrNameLst>
                                          <p:attrName>style.visibility</p:attrName>
                                        </p:attrNameLst>
                                      </p:cBhvr>
                                      <p:to>
                                        <p:strVal val="hidden"/>
                                      </p:to>
                                    </p:set>
                                  </p:childTnLst>
                                </p:cTn>
                              </p:par>
                              <p:par>
                                <p:cTn id="121" presetID="10" presetClass="exit" presetSubtype="0" fill="hold" nodeType="withEffect">
                                  <p:stCondLst>
                                    <p:cond delay="0"/>
                                  </p:stCondLst>
                                  <p:childTnLst>
                                    <p:animEffect transition="out" filter="fade">
                                      <p:cBhvr>
                                        <p:cTn id="122" dur="2000"/>
                                        <p:tgtEl>
                                          <p:spTgt spid="172"/>
                                        </p:tgtEl>
                                      </p:cBhvr>
                                    </p:animEffect>
                                    <p:set>
                                      <p:cBhvr>
                                        <p:cTn id="123" dur="1" fill="hold">
                                          <p:stCondLst>
                                            <p:cond delay="1999"/>
                                          </p:stCondLst>
                                        </p:cTn>
                                        <p:tgtEl>
                                          <p:spTgt spid="172"/>
                                        </p:tgtEl>
                                        <p:attrNameLst>
                                          <p:attrName>style.visibility</p:attrName>
                                        </p:attrNameLst>
                                      </p:cBhvr>
                                      <p:to>
                                        <p:strVal val="hidden"/>
                                      </p:to>
                                    </p:set>
                                  </p:childTnLst>
                                </p:cTn>
                              </p:par>
                              <p:par>
                                <p:cTn id="124" presetID="10" presetClass="exit" presetSubtype="0" fill="hold" nodeType="withEffect">
                                  <p:stCondLst>
                                    <p:cond delay="0"/>
                                  </p:stCondLst>
                                  <p:childTnLst>
                                    <p:animEffect transition="out" filter="fade">
                                      <p:cBhvr>
                                        <p:cTn id="125" dur="2000"/>
                                        <p:tgtEl>
                                          <p:spTgt spid="189"/>
                                        </p:tgtEl>
                                      </p:cBhvr>
                                    </p:animEffect>
                                    <p:set>
                                      <p:cBhvr>
                                        <p:cTn id="126" dur="1" fill="hold">
                                          <p:stCondLst>
                                            <p:cond delay="1999"/>
                                          </p:stCondLst>
                                        </p:cTn>
                                        <p:tgtEl>
                                          <p:spTgt spid="189"/>
                                        </p:tgtEl>
                                        <p:attrNameLst>
                                          <p:attrName>style.visibility</p:attrName>
                                        </p:attrNameLst>
                                      </p:cBhvr>
                                      <p:to>
                                        <p:strVal val="hidden"/>
                                      </p:to>
                                    </p:set>
                                  </p:childTnLst>
                                </p:cTn>
                              </p:par>
                            </p:childTnLst>
                          </p:cTn>
                        </p:par>
                      </p:childTnLst>
                    </p:cTn>
                  </p:par>
                  <p:par>
                    <p:cTn id="127" fill="hold">
                      <p:stCondLst>
                        <p:cond delay="indefinite"/>
                      </p:stCondLst>
                      <p:childTnLst>
                        <p:par>
                          <p:cTn id="128" fill="hold">
                            <p:stCondLst>
                              <p:cond delay="0"/>
                            </p:stCondLst>
                            <p:childTnLst>
                              <p:par>
                                <p:cTn id="129" presetID="22" presetClass="entr" presetSubtype="1" fill="hold" nodeType="clickEffect">
                                  <p:stCondLst>
                                    <p:cond delay="0"/>
                                  </p:stCondLst>
                                  <p:childTnLst>
                                    <p:set>
                                      <p:cBhvr>
                                        <p:cTn id="130" dur="1" fill="hold">
                                          <p:stCondLst>
                                            <p:cond delay="0"/>
                                          </p:stCondLst>
                                        </p:cTn>
                                        <p:tgtEl>
                                          <p:spTgt spid="207"/>
                                        </p:tgtEl>
                                        <p:attrNameLst>
                                          <p:attrName>style.visibility</p:attrName>
                                        </p:attrNameLst>
                                      </p:cBhvr>
                                      <p:to>
                                        <p:strVal val="visible"/>
                                      </p:to>
                                    </p:set>
                                    <p:animEffect transition="in" filter="wipe(up)">
                                      <p:cBhvr>
                                        <p:cTn id="131" dur="500"/>
                                        <p:tgtEl>
                                          <p:spTgt spid="207"/>
                                        </p:tgtEl>
                                      </p:cBhvr>
                                    </p:animEffect>
                                  </p:childTnLst>
                                </p:cTn>
                              </p:par>
                            </p:childTnLst>
                          </p:cTn>
                        </p:par>
                        <p:par>
                          <p:cTn id="132" fill="hold">
                            <p:stCondLst>
                              <p:cond delay="500"/>
                            </p:stCondLst>
                            <p:childTnLst>
                              <p:par>
                                <p:cTn id="133" presetID="22" presetClass="entr" presetSubtype="1" fill="hold" nodeType="afterEffect">
                                  <p:stCondLst>
                                    <p:cond delay="0"/>
                                  </p:stCondLst>
                                  <p:childTnLst>
                                    <p:set>
                                      <p:cBhvr>
                                        <p:cTn id="134" dur="1" fill="hold">
                                          <p:stCondLst>
                                            <p:cond delay="0"/>
                                          </p:stCondLst>
                                        </p:cTn>
                                        <p:tgtEl>
                                          <p:spTgt spid="208"/>
                                        </p:tgtEl>
                                        <p:attrNameLst>
                                          <p:attrName>style.visibility</p:attrName>
                                        </p:attrNameLst>
                                      </p:cBhvr>
                                      <p:to>
                                        <p:strVal val="visible"/>
                                      </p:to>
                                    </p:set>
                                    <p:animEffect transition="in" filter="wipe(up)">
                                      <p:cBhvr>
                                        <p:cTn id="135" dur="500"/>
                                        <p:tgtEl>
                                          <p:spTgt spid="208"/>
                                        </p:tgtEl>
                                      </p:cBhvr>
                                    </p:animEffect>
                                  </p:childTnLst>
                                </p:cTn>
                              </p:par>
                              <p:par>
                                <p:cTn id="136" presetID="22" presetClass="exit" presetSubtype="1" fill="hold" nodeType="withEffect">
                                  <p:stCondLst>
                                    <p:cond delay="0"/>
                                  </p:stCondLst>
                                  <p:childTnLst>
                                    <p:animEffect transition="out" filter="wipe(up)">
                                      <p:cBhvr>
                                        <p:cTn id="137" dur="500"/>
                                        <p:tgtEl>
                                          <p:spTgt spid="207"/>
                                        </p:tgtEl>
                                      </p:cBhvr>
                                    </p:animEffect>
                                    <p:set>
                                      <p:cBhvr>
                                        <p:cTn id="138" dur="1" fill="hold">
                                          <p:stCondLst>
                                            <p:cond delay="499"/>
                                          </p:stCondLst>
                                        </p:cTn>
                                        <p:tgtEl>
                                          <p:spTgt spid="207"/>
                                        </p:tgtEl>
                                        <p:attrNameLst>
                                          <p:attrName>style.visibility</p:attrName>
                                        </p:attrNameLst>
                                      </p:cBhvr>
                                      <p:to>
                                        <p:strVal val="hidden"/>
                                      </p:to>
                                    </p:set>
                                  </p:childTnLst>
                                </p:cTn>
                              </p:par>
                            </p:childTnLst>
                          </p:cTn>
                        </p:par>
                        <p:par>
                          <p:cTn id="139" fill="hold">
                            <p:stCondLst>
                              <p:cond delay="1000"/>
                            </p:stCondLst>
                            <p:childTnLst>
                              <p:par>
                                <p:cTn id="140" presetID="10" presetClass="entr" presetSubtype="0" fill="hold" nodeType="afterEffect">
                                  <p:stCondLst>
                                    <p:cond delay="0"/>
                                  </p:stCondLst>
                                  <p:childTnLst>
                                    <p:set>
                                      <p:cBhvr>
                                        <p:cTn id="141" dur="1" fill="hold">
                                          <p:stCondLst>
                                            <p:cond delay="0"/>
                                          </p:stCondLst>
                                        </p:cTn>
                                        <p:tgtEl>
                                          <p:spTgt spid="211"/>
                                        </p:tgtEl>
                                        <p:attrNameLst>
                                          <p:attrName>style.visibility</p:attrName>
                                        </p:attrNameLst>
                                      </p:cBhvr>
                                      <p:to>
                                        <p:strVal val="visible"/>
                                      </p:to>
                                    </p:set>
                                    <p:animEffect transition="in" filter="fade">
                                      <p:cBhvr>
                                        <p:cTn id="142" dur="500"/>
                                        <p:tgtEl>
                                          <p:spTgt spid="211"/>
                                        </p:tgtEl>
                                      </p:cBhvr>
                                    </p:animEffect>
                                  </p:childTnLst>
                                </p:cTn>
                              </p:par>
                              <p:par>
                                <p:cTn id="143" presetID="22" presetClass="exit" presetSubtype="1" fill="hold" nodeType="withEffect">
                                  <p:stCondLst>
                                    <p:cond delay="0"/>
                                  </p:stCondLst>
                                  <p:childTnLst>
                                    <p:animEffect transition="out" filter="wipe(up)">
                                      <p:cBhvr>
                                        <p:cTn id="144" dur="500"/>
                                        <p:tgtEl>
                                          <p:spTgt spid="208"/>
                                        </p:tgtEl>
                                      </p:cBhvr>
                                    </p:animEffect>
                                    <p:set>
                                      <p:cBhvr>
                                        <p:cTn id="145" dur="1" fill="hold">
                                          <p:stCondLst>
                                            <p:cond delay="499"/>
                                          </p:stCondLst>
                                        </p:cTn>
                                        <p:tgtEl>
                                          <p:spTgt spid="208"/>
                                        </p:tgtEl>
                                        <p:attrNameLst>
                                          <p:attrName>style.visibility</p:attrName>
                                        </p:attrNameLst>
                                      </p:cBhvr>
                                      <p:to>
                                        <p:strVal val="hidden"/>
                                      </p:to>
                                    </p:set>
                                  </p:childTnLst>
                                </p:cTn>
                              </p:par>
                              <p:par>
                                <p:cTn id="146" presetID="22" presetClass="entr" presetSubtype="1" fill="hold" nodeType="withEffect">
                                  <p:stCondLst>
                                    <p:cond delay="0"/>
                                  </p:stCondLst>
                                  <p:childTnLst>
                                    <p:set>
                                      <p:cBhvr>
                                        <p:cTn id="147" dur="1" fill="hold">
                                          <p:stCondLst>
                                            <p:cond delay="0"/>
                                          </p:stCondLst>
                                        </p:cTn>
                                        <p:tgtEl>
                                          <p:spTgt spid="209"/>
                                        </p:tgtEl>
                                        <p:attrNameLst>
                                          <p:attrName>style.visibility</p:attrName>
                                        </p:attrNameLst>
                                      </p:cBhvr>
                                      <p:to>
                                        <p:strVal val="visible"/>
                                      </p:to>
                                    </p:set>
                                    <p:animEffect transition="in" filter="wipe(up)">
                                      <p:cBhvr>
                                        <p:cTn id="148" dur="500"/>
                                        <p:tgtEl>
                                          <p:spTgt spid="209"/>
                                        </p:tgtEl>
                                      </p:cBhvr>
                                    </p:animEffect>
                                  </p:childTnLst>
                                </p:cTn>
                              </p:par>
                            </p:childTnLst>
                          </p:cTn>
                        </p:par>
                        <p:par>
                          <p:cTn id="149" fill="hold">
                            <p:stCondLst>
                              <p:cond delay="1500"/>
                            </p:stCondLst>
                            <p:childTnLst>
                              <p:par>
                                <p:cTn id="150" presetID="22" presetClass="entr" presetSubtype="1" fill="hold" nodeType="afterEffect">
                                  <p:stCondLst>
                                    <p:cond delay="0"/>
                                  </p:stCondLst>
                                  <p:childTnLst>
                                    <p:set>
                                      <p:cBhvr>
                                        <p:cTn id="151" dur="1" fill="hold">
                                          <p:stCondLst>
                                            <p:cond delay="0"/>
                                          </p:stCondLst>
                                        </p:cTn>
                                        <p:tgtEl>
                                          <p:spTgt spid="216"/>
                                        </p:tgtEl>
                                        <p:attrNameLst>
                                          <p:attrName>style.visibility</p:attrName>
                                        </p:attrNameLst>
                                      </p:cBhvr>
                                      <p:to>
                                        <p:strVal val="visible"/>
                                      </p:to>
                                    </p:set>
                                    <p:animEffect transition="in" filter="wipe(up)">
                                      <p:cBhvr>
                                        <p:cTn id="152" dur="500"/>
                                        <p:tgtEl>
                                          <p:spTgt spid="216"/>
                                        </p:tgtEl>
                                      </p:cBhvr>
                                    </p:animEffect>
                                  </p:childTnLst>
                                </p:cTn>
                              </p:par>
                              <p:par>
                                <p:cTn id="153" presetID="22" presetClass="exit" presetSubtype="1" fill="hold" nodeType="withEffect">
                                  <p:stCondLst>
                                    <p:cond delay="0"/>
                                  </p:stCondLst>
                                  <p:childTnLst>
                                    <p:animEffect transition="out" filter="wipe(up)">
                                      <p:cBhvr>
                                        <p:cTn id="154" dur="500"/>
                                        <p:tgtEl>
                                          <p:spTgt spid="209"/>
                                        </p:tgtEl>
                                      </p:cBhvr>
                                    </p:animEffect>
                                    <p:set>
                                      <p:cBhvr>
                                        <p:cTn id="155" dur="1" fill="hold">
                                          <p:stCondLst>
                                            <p:cond delay="499"/>
                                          </p:stCondLst>
                                        </p:cTn>
                                        <p:tgtEl>
                                          <p:spTgt spid="209"/>
                                        </p:tgtEl>
                                        <p:attrNameLst>
                                          <p:attrName>style.visibility</p:attrName>
                                        </p:attrNameLst>
                                      </p:cBhvr>
                                      <p:to>
                                        <p:strVal val="hidden"/>
                                      </p:to>
                                    </p:set>
                                  </p:childTnLst>
                                </p:cTn>
                              </p:par>
                            </p:childTnLst>
                          </p:cTn>
                        </p:par>
                        <p:par>
                          <p:cTn id="156" fill="hold">
                            <p:stCondLst>
                              <p:cond delay="2000"/>
                            </p:stCondLst>
                            <p:childTnLst>
                              <p:par>
                                <p:cTn id="157" presetID="10" presetClass="entr" presetSubtype="0" fill="hold" grpId="0" nodeType="afterEffect">
                                  <p:stCondLst>
                                    <p:cond delay="0"/>
                                  </p:stCondLst>
                                  <p:childTnLst>
                                    <p:set>
                                      <p:cBhvr>
                                        <p:cTn id="158" dur="1" fill="hold">
                                          <p:stCondLst>
                                            <p:cond delay="0"/>
                                          </p:stCondLst>
                                        </p:cTn>
                                        <p:tgtEl>
                                          <p:spTgt spid="217"/>
                                        </p:tgtEl>
                                        <p:attrNameLst>
                                          <p:attrName>style.visibility</p:attrName>
                                        </p:attrNameLst>
                                      </p:cBhvr>
                                      <p:to>
                                        <p:strVal val="visible"/>
                                      </p:to>
                                    </p:set>
                                    <p:animEffect transition="in" filter="fade">
                                      <p:cBhvr>
                                        <p:cTn id="159" dur="500"/>
                                        <p:tgtEl>
                                          <p:spTgt spid="217"/>
                                        </p:tgtEl>
                                      </p:cBhvr>
                                    </p:animEffect>
                                  </p:childTnLst>
                                </p:cTn>
                              </p:par>
                              <p:par>
                                <p:cTn id="160" presetID="22" presetClass="entr" presetSubtype="1" fill="hold" nodeType="withEffect">
                                  <p:stCondLst>
                                    <p:cond delay="0"/>
                                  </p:stCondLst>
                                  <p:childTnLst>
                                    <p:set>
                                      <p:cBhvr>
                                        <p:cTn id="161" dur="1" fill="hold">
                                          <p:stCondLst>
                                            <p:cond delay="0"/>
                                          </p:stCondLst>
                                        </p:cTn>
                                        <p:tgtEl>
                                          <p:spTgt spid="219"/>
                                        </p:tgtEl>
                                        <p:attrNameLst>
                                          <p:attrName>style.visibility</p:attrName>
                                        </p:attrNameLst>
                                      </p:cBhvr>
                                      <p:to>
                                        <p:strVal val="visible"/>
                                      </p:to>
                                    </p:set>
                                    <p:animEffect transition="in" filter="wipe(up)">
                                      <p:cBhvr>
                                        <p:cTn id="162" dur="500"/>
                                        <p:tgtEl>
                                          <p:spTgt spid="219"/>
                                        </p:tgtEl>
                                      </p:cBhvr>
                                    </p:animEffect>
                                  </p:childTnLst>
                                </p:cTn>
                              </p:par>
                              <p:par>
                                <p:cTn id="163" presetID="10" presetClass="exit" presetSubtype="0" fill="hold" nodeType="withEffect">
                                  <p:stCondLst>
                                    <p:cond delay="0"/>
                                  </p:stCondLst>
                                  <p:childTnLst>
                                    <p:animEffect transition="out" filter="fade">
                                      <p:cBhvr>
                                        <p:cTn id="164" dur="2000"/>
                                        <p:tgtEl>
                                          <p:spTgt spid="211"/>
                                        </p:tgtEl>
                                      </p:cBhvr>
                                    </p:animEffect>
                                    <p:set>
                                      <p:cBhvr>
                                        <p:cTn id="165" dur="1" fill="hold">
                                          <p:stCondLst>
                                            <p:cond delay="1999"/>
                                          </p:stCondLst>
                                        </p:cTn>
                                        <p:tgtEl>
                                          <p:spTgt spid="211"/>
                                        </p:tgtEl>
                                        <p:attrNameLst>
                                          <p:attrName>style.visibility</p:attrName>
                                        </p:attrNameLst>
                                      </p:cBhvr>
                                      <p:to>
                                        <p:strVal val="hidden"/>
                                      </p:to>
                                    </p:set>
                                  </p:childTnLst>
                                </p:cTn>
                              </p:par>
                              <p:par>
                                <p:cTn id="166" presetID="22" presetClass="exit" presetSubtype="1" fill="hold" nodeType="withEffect">
                                  <p:stCondLst>
                                    <p:cond delay="0"/>
                                  </p:stCondLst>
                                  <p:childTnLst>
                                    <p:animEffect transition="out" filter="wipe(up)">
                                      <p:cBhvr>
                                        <p:cTn id="167" dur="500"/>
                                        <p:tgtEl>
                                          <p:spTgt spid="216"/>
                                        </p:tgtEl>
                                      </p:cBhvr>
                                    </p:animEffect>
                                    <p:set>
                                      <p:cBhvr>
                                        <p:cTn id="168" dur="1" fill="hold">
                                          <p:stCondLst>
                                            <p:cond delay="499"/>
                                          </p:stCondLst>
                                        </p:cTn>
                                        <p:tgtEl>
                                          <p:spTgt spid="216"/>
                                        </p:tgtEl>
                                        <p:attrNameLst>
                                          <p:attrName>style.visibility</p:attrName>
                                        </p:attrNameLst>
                                      </p:cBhvr>
                                      <p:to>
                                        <p:strVal val="hidden"/>
                                      </p:to>
                                    </p:set>
                                  </p:childTnLst>
                                </p:cTn>
                              </p:par>
                              <p:par>
                                <p:cTn id="169" presetID="10" presetClass="exit" presetSubtype="0" fill="hold" grpId="1" nodeType="withEffect">
                                  <p:stCondLst>
                                    <p:cond delay="0"/>
                                  </p:stCondLst>
                                  <p:childTnLst>
                                    <p:animEffect transition="out" filter="fade">
                                      <p:cBhvr>
                                        <p:cTn id="170" dur="2000"/>
                                        <p:tgtEl>
                                          <p:spTgt spid="217"/>
                                        </p:tgtEl>
                                      </p:cBhvr>
                                    </p:animEffect>
                                    <p:set>
                                      <p:cBhvr>
                                        <p:cTn id="171" dur="1" fill="hold">
                                          <p:stCondLst>
                                            <p:cond delay="1999"/>
                                          </p:stCondLst>
                                        </p:cTn>
                                        <p:tgtEl>
                                          <p:spTgt spid="217"/>
                                        </p:tgtEl>
                                        <p:attrNameLst>
                                          <p:attrName>style.visibility</p:attrName>
                                        </p:attrNameLst>
                                      </p:cBhvr>
                                      <p:to>
                                        <p:strVal val="hidden"/>
                                      </p:to>
                                    </p:set>
                                  </p:childTnLst>
                                </p:cTn>
                              </p:par>
                              <p:par>
                                <p:cTn id="172" presetID="22" presetClass="entr" presetSubtype="1" fill="hold" nodeType="withEffect">
                                  <p:stCondLst>
                                    <p:cond delay="0"/>
                                  </p:stCondLst>
                                  <p:childTnLst>
                                    <p:set>
                                      <p:cBhvr>
                                        <p:cTn id="173" dur="1" fill="hold">
                                          <p:stCondLst>
                                            <p:cond delay="0"/>
                                          </p:stCondLst>
                                        </p:cTn>
                                        <p:tgtEl>
                                          <p:spTgt spid="227"/>
                                        </p:tgtEl>
                                        <p:attrNameLst>
                                          <p:attrName>style.visibility</p:attrName>
                                        </p:attrNameLst>
                                      </p:cBhvr>
                                      <p:to>
                                        <p:strVal val="visible"/>
                                      </p:to>
                                    </p:set>
                                    <p:animEffect transition="in" filter="wipe(up)">
                                      <p:cBhvr>
                                        <p:cTn id="174" dur="500"/>
                                        <p:tgtEl>
                                          <p:spTgt spid="227"/>
                                        </p:tgtEl>
                                      </p:cBhvr>
                                    </p:animEffect>
                                  </p:childTnLst>
                                </p:cTn>
                              </p:par>
                              <p:par>
                                <p:cTn id="175" presetID="22" presetClass="exit" presetSubtype="1" fill="hold" nodeType="withEffect">
                                  <p:stCondLst>
                                    <p:cond delay="600"/>
                                  </p:stCondLst>
                                  <p:childTnLst>
                                    <p:animEffect transition="out" filter="wipe(up)">
                                      <p:cBhvr>
                                        <p:cTn id="176" dur="500"/>
                                        <p:tgtEl>
                                          <p:spTgt spid="219"/>
                                        </p:tgtEl>
                                      </p:cBhvr>
                                    </p:animEffect>
                                    <p:set>
                                      <p:cBhvr>
                                        <p:cTn id="177" dur="1" fill="hold">
                                          <p:stCondLst>
                                            <p:cond delay="499"/>
                                          </p:stCondLst>
                                        </p:cTn>
                                        <p:tgtEl>
                                          <p:spTgt spid="219"/>
                                        </p:tgtEl>
                                        <p:attrNameLst>
                                          <p:attrName>style.visibility</p:attrName>
                                        </p:attrNameLst>
                                      </p:cBhvr>
                                      <p:to>
                                        <p:strVal val="hidden"/>
                                      </p:to>
                                    </p:set>
                                  </p:childTnLst>
                                </p:cTn>
                              </p:par>
                              <p:par>
                                <p:cTn id="178" presetID="22" presetClass="exit" presetSubtype="1" fill="hold" nodeType="withEffect">
                                  <p:stCondLst>
                                    <p:cond delay="700"/>
                                  </p:stCondLst>
                                  <p:childTnLst>
                                    <p:animEffect transition="out" filter="wipe(up)">
                                      <p:cBhvr>
                                        <p:cTn id="179" dur="500"/>
                                        <p:tgtEl>
                                          <p:spTgt spid="227"/>
                                        </p:tgtEl>
                                      </p:cBhvr>
                                    </p:animEffect>
                                    <p:set>
                                      <p:cBhvr>
                                        <p:cTn id="180" dur="1" fill="hold">
                                          <p:stCondLst>
                                            <p:cond delay="499"/>
                                          </p:stCondLst>
                                        </p:cTn>
                                        <p:tgtEl>
                                          <p:spTgt spid="22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 grpId="0" animBg="1"/>
      <p:bldP spid="184" grpId="1" animBg="1"/>
      <p:bldP spid="185" grpId="0" animBg="1"/>
      <p:bldP spid="185" grpId="1" animBg="1"/>
      <p:bldP spid="217" grpId="0" animBg="1"/>
      <p:bldP spid="217"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Object 20">
            <a:extLst>
              <a:ext uri="{FF2B5EF4-FFF2-40B4-BE49-F238E27FC236}">
                <a16:creationId xmlns:a16="http://schemas.microsoft.com/office/drawing/2014/main" id="{A4526FEF-8951-73F9-14B7-D89E574EBB37}"/>
              </a:ext>
            </a:extLst>
          </p:cNvPr>
          <p:cNvGraphicFramePr>
            <a:graphicFrameLocks noChangeAspect="1"/>
          </p:cNvGraphicFramePr>
          <p:nvPr>
            <p:extLst>
              <p:ext uri="{D42A27DB-BD31-4B8C-83A1-F6EECF244321}">
                <p14:modId xmlns:p14="http://schemas.microsoft.com/office/powerpoint/2010/main" val="2543892873"/>
              </p:ext>
            </p:extLst>
          </p:nvPr>
        </p:nvGraphicFramePr>
        <p:xfrm>
          <a:off x="1404011" y="664517"/>
          <a:ext cx="6484508" cy="4027487"/>
        </p:xfrm>
        <a:graphic>
          <a:graphicData uri="http://schemas.openxmlformats.org/presentationml/2006/ole">
            <mc:AlternateContent xmlns:mc="http://schemas.openxmlformats.org/markup-compatibility/2006">
              <mc:Choice xmlns:v="urn:schemas-microsoft-com:vml" Requires="v">
                <p:oleObj name="CorelDRAW" r:id="rId2" imgW="7897320" imgH="4891320" progId="CorelDraw.Graphic.15">
                  <p:embed/>
                </p:oleObj>
              </mc:Choice>
              <mc:Fallback>
                <p:oleObj name="CorelDRAW" r:id="rId2" imgW="7897320" imgH="4891320" progId="CorelDraw.Graphic.15">
                  <p:embed/>
                  <p:pic>
                    <p:nvPicPr>
                      <p:cNvPr id="2" name="Object 1">
                        <a:extLst>
                          <a:ext uri="{FF2B5EF4-FFF2-40B4-BE49-F238E27FC236}">
                            <a16:creationId xmlns:a16="http://schemas.microsoft.com/office/drawing/2014/main" id="{4E0585C6-4216-DA6C-1640-534A7CCBCD6F}"/>
                          </a:ext>
                        </a:extLst>
                      </p:cNvPr>
                      <p:cNvPicPr/>
                      <p:nvPr/>
                    </p:nvPicPr>
                    <p:blipFill>
                      <a:blip r:embed="rId3"/>
                      <a:stretch>
                        <a:fillRect/>
                      </a:stretch>
                    </p:blipFill>
                    <p:spPr>
                      <a:xfrm>
                        <a:off x="1404011" y="664517"/>
                        <a:ext cx="6484508" cy="4027487"/>
                      </a:xfrm>
                      <a:prstGeom prst="rect">
                        <a:avLst/>
                      </a:prstGeom>
                    </p:spPr>
                  </p:pic>
                </p:oleObj>
              </mc:Fallback>
            </mc:AlternateContent>
          </a:graphicData>
        </a:graphic>
      </p:graphicFrame>
      <p:sp>
        <p:nvSpPr>
          <p:cNvPr id="3" name="Title 2">
            <a:extLst>
              <a:ext uri="{FF2B5EF4-FFF2-40B4-BE49-F238E27FC236}">
                <a16:creationId xmlns:a16="http://schemas.microsoft.com/office/drawing/2014/main" id="{40A4F10C-7FFD-4B7E-8296-B36A690785DE}"/>
              </a:ext>
            </a:extLst>
          </p:cNvPr>
          <p:cNvSpPr>
            <a:spLocks noGrp="1"/>
          </p:cNvSpPr>
          <p:nvPr>
            <p:ph type="title"/>
          </p:nvPr>
        </p:nvSpPr>
        <p:spPr/>
        <p:txBody>
          <a:bodyPr/>
          <a:lstStyle/>
          <a:p>
            <a:r>
              <a:rPr lang="en-US" dirty="0"/>
              <a:t>DUNE DAQ and Trigger System</a:t>
            </a:r>
          </a:p>
        </p:txBody>
      </p:sp>
      <p:sp>
        <p:nvSpPr>
          <p:cNvPr id="4" name="Date Placeholder 3">
            <a:extLst>
              <a:ext uri="{FF2B5EF4-FFF2-40B4-BE49-F238E27FC236}">
                <a16:creationId xmlns:a16="http://schemas.microsoft.com/office/drawing/2014/main" id="{427316D8-90B5-4984-854C-D8AAA113E6BA}"/>
              </a:ext>
            </a:extLst>
          </p:cNvPr>
          <p:cNvSpPr>
            <a:spLocks noGrp="1"/>
          </p:cNvSpPr>
          <p:nvPr>
            <p:ph type="dt" sz="half" idx="2"/>
          </p:nvPr>
        </p:nvSpPr>
        <p:spPr/>
        <p:txBody>
          <a:bodyPr/>
          <a:lstStyle/>
          <a:p>
            <a:pPr>
              <a:defRPr/>
            </a:pPr>
            <a:fld id="{57ADAB69-348E-2C41-AF41-E98D046040A4}" type="datetime1">
              <a:rPr lang="en-US" smtClean="0"/>
              <a:pPr>
                <a:defRPr/>
              </a:pPr>
              <a:t>4/23/2024</a:t>
            </a:fld>
            <a:endParaRPr lang="en-US" dirty="0"/>
          </a:p>
        </p:txBody>
      </p:sp>
      <p:sp>
        <p:nvSpPr>
          <p:cNvPr id="6" name="Slide Number Placeholder 5">
            <a:extLst>
              <a:ext uri="{FF2B5EF4-FFF2-40B4-BE49-F238E27FC236}">
                <a16:creationId xmlns:a16="http://schemas.microsoft.com/office/drawing/2014/main" id="{254C9581-B58D-4CF7-9EC2-ED7DBFEE7779}"/>
              </a:ext>
            </a:extLst>
          </p:cNvPr>
          <p:cNvSpPr>
            <a:spLocks noGrp="1"/>
          </p:cNvSpPr>
          <p:nvPr>
            <p:ph type="sldNum" sz="quarter" idx="4"/>
          </p:nvPr>
        </p:nvSpPr>
        <p:spPr/>
        <p:txBody>
          <a:bodyPr/>
          <a:lstStyle/>
          <a:p>
            <a:pPr>
              <a:defRPr/>
            </a:pPr>
            <a:fld id="{148C009B-CB69-E04A-B9B3-34B26D69E9CF}" type="slidenum">
              <a:rPr lang="en-US" smtClean="0"/>
              <a:pPr>
                <a:defRPr/>
              </a:pPr>
              <a:t>5</a:t>
            </a:fld>
            <a:endParaRPr lang="en-US" dirty="0"/>
          </a:p>
        </p:txBody>
      </p:sp>
      <p:sp>
        <p:nvSpPr>
          <p:cNvPr id="2" name="Rectangle 1">
            <a:extLst>
              <a:ext uri="{FF2B5EF4-FFF2-40B4-BE49-F238E27FC236}">
                <a16:creationId xmlns:a16="http://schemas.microsoft.com/office/drawing/2014/main" id="{43528E15-DCD7-40B9-9E1E-EAAD2295C468}"/>
              </a:ext>
            </a:extLst>
          </p:cNvPr>
          <p:cNvSpPr/>
          <p:nvPr/>
        </p:nvSpPr>
        <p:spPr>
          <a:xfrm>
            <a:off x="1137249" y="988803"/>
            <a:ext cx="3657600" cy="3352800"/>
          </a:xfrm>
          <a:prstGeom prst="rect">
            <a:avLst/>
          </a:prstGeom>
          <a:noFill/>
          <a:ln w="2540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938C4C02-F867-40CD-94FC-32D243A6A200}"/>
              </a:ext>
            </a:extLst>
          </p:cNvPr>
          <p:cNvCxnSpPr>
            <a:cxnSpLocks/>
          </p:cNvCxnSpPr>
          <p:nvPr/>
        </p:nvCxnSpPr>
        <p:spPr>
          <a:xfrm flipH="1" flipV="1">
            <a:off x="1137250" y="988804"/>
            <a:ext cx="2139350" cy="645421"/>
          </a:xfrm>
          <a:prstGeom prst="line">
            <a:avLst/>
          </a:prstGeom>
          <a:ln w="6350">
            <a:solidFill>
              <a:srgbClr val="FF0000"/>
            </a:solidFill>
            <a:prstDash val="sysDash"/>
            <a:tailEnd type="arrow" w="sm" len="sm"/>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5365C834-03EC-4FA6-ABB3-DC7C63613FC1}"/>
              </a:ext>
            </a:extLst>
          </p:cNvPr>
          <p:cNvCxnSpPr>
            <a:cxnSpLocks/>
          </p:cNvCxnSpPr>
          <p:nvPr/>
        </p:nvCxnSpPr>
        <p:spPr>
          <a:xfrm flipV="1">
            <a:off x="3657600" y="1017525"/>
            <a:ext cx="1137249" cy="611070"/>
          </a:xfrm>
          <a:prstGeom prst="line">
            <a:avLst/>
          </a:prstGeom>
          <a:ln w="6350">
            <a:solidFill>
              <a:srgbClr val="FF0000"/>
            </a:solidFill>
            <a:prstDash val="sysDash"/>
            <a:tailEnd type="arrow" w="sm" len="sm"/>
          </a:ln>
        </p:spPr>
        <p:style>
          <a:lnRef idx="2">
            <a:schemeClr val="accent1"/>
          </a:lnRef>
          <a:fillRef idx="0">
            <a:schemeClr val="accent1"/>
          </a:fillRef>
          <a:effectRef idx="1">
            <a:schemeClr val="accent1"/>
          </a:effectRef>
          <a:fontRef idx="minor">
            <a:schemeClr val="tx1"/>
          </a:fontRef>
        </p:style>
      </p:cxnSp>
      <p:sp>
        <p:nvSpPr>
          <p:cNvPr id="13" name="Rectangle 12">
            <a:extLst>
              <a:ext uri="{FF2B5EF4-FFF2-40B4-BE49-F238E27FC236}">
                <a16:creationId xmlns:a16="http://schemas.microsoft.com/office/drawing/2014/main" id="{67A1474B-6805-46A0-94D8-AFEAFD6581E8}"/>
              </a:ext>
            </a:extLst>
          </p:cNvPr>
          <p:cNvSpPr/>
          <p:nvPr/>
        </p:nvSpPr>
        <p:spPr>
          <a:xfrm flipH="1">
            <a:off x="3291704" y="1634225"/>
            <a:ext cx="350081" cy="320908"/>
          </a:xfrm>
          <a:prstGeom prst="rect">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6" name="Straight Connector 15">
            <a:extLst>
              <a:ext uri="{FF2B5EF4-FFF2-40B4-BE49-F238E27FC236}">
                <a16:creationId xmlns:a16="http://schemas.microsoft.com/office/drawing/2014/main" id="{A1E4B634-6D2C-4FDA-93F5-8A9641BC6A5F}"/>
              </a:ext>
            </a:extLst>
          </p:cNvPr>
          <p:cNvCxnSpPr/>
          <p:nvPr/>
        </p:nvCxnSpPr>
        <p:spPr>
          <a:xfrm>
            <a:off x="3641785" y="1955133"/>
            <a:ext cx="1153064" cy="2386470"/>
          </a:xfrm>
          <a:prstGeom prst="line">
            <a:avLst/>
          </a:prstGeom>
          <a:ln w="6350">
            <a:solidFill>
              <a:srgbClr val="FF0000"/>
            </a:solidFill>
            <a:prstDash val="sysDash"/>
            <a:tailEnd type="arrow" w="sm" len="sm"/>
          </a:ln>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4DD3248D-5450-4085-8E39-792667A7894F}"/>
              </a:ext>
            </a:extLst>
          </p:cNvPr>
          <p:cNvCxnSpPr/>
          <p:nvPr/>
        </p:nvCxnSpPr>
        <p:spPr>
          <a:xfrm flipH="1">
            <a:off x="1137250" y="1955133"/>
            <a:ext cx="2139350" cy="2386470"/>
          </a:xfrm>
          <a:prstGeom prst="line">
            <a:avLst/>
          </a:prstGeom>
          <a:ln w="6350">
            <a:solidFill>
              <a:srgbClr val="FF0000"/>
            </a:solidFill>
            <a:prstDash val="sysDash"/>
            <a:tailEnd type="arrow" w="sm" len="sm"/>
          </a:ln>
        </p:spPr>
        <p:style>
          <a:lnRef idx="2">
            <a:schemeClr val="accent1"/>
          </a:lnRef>
          <a:fillRef idx="0">
            <a:schemeClr val="accent1"/>
          </a:fillRef>
          <a:effectRef idx="1">
            <a:schemeClr val="accent1"/>
          </a:effectRef>
          <a:fontRef idx="minor">
            <a:schemeClr val="tx1"/>
          </a:fontRef>
        </p:style>
      </p:cxnSp>
      <p:sp>
        <p:nvSpPr>
          <p:cNvPr id="5" name="Footer Placeholder 4">
            <a:extLst>
              <a:ext uri="{FF2B5EF4-FFF2-40B4-BE49-F238E27FC236}">
                <a16:creationId xmlns:a16="http://schemas.microsoft.com/office/drawing/2014/main" id="{D34B3AA6-A0F7-5224-5E0B-6754C0DC1A62}"/>
              </a:ext>
            </a:extLst>
          </p:cNvPr>
          <p:cNvSpPr>
            <a:spLocks noGrp="1"/>
          </p:cNvSpPr>
          <p:nvPr>
            <p:ph type="ftr" sz="quarter" idx="3"/>
          </p:nvPr>
        </p:nvSpPr>
        <p:spPr>
          <a:xfrm>
            <a:off x="1530603" y="4878161"/>
            <a:ext cx="6262118" cy="182155"/>
          </a:xfrm>
        </p:spPr>
        <p:txBody>
          <a:bodyPr/>
          <a:lstStyle/>
          <a:p>
            <a:pPr>
              <a:defRPr/>
            </a:pPr>
            <a:r>
              <a:rPr lang="en-US" dirty="0"/>
              <a:t>Mike Wang | Intermediate level DUNE SN trigger with pointing information</a:t>
            </a:r>
            <a:endParaRPr lang="en-US" b="1" dirty="0"/>
          </a:p>
        </p:txBody>
      </p:sp>
      <p:grpSp>
        <p:nvGrpSpPr>
          <p:cNvPr id="9" name="Group 8">
            <a:extLst>
              <a:ext uri="{FF2B5EF4-FFF2-40B4-BE49-F238E27FC236}">
                <a16:creationId xmlns:a16="http://schemas.microsoft.com/office/drawing/2014/main" id="{5CFC34CB-4D3C-ED78-075B-E5D8E808466C}"/>
              </a:ext>
            </a:extLst>
          </p:cNvPr>
          <p:cNvGrpSpPr/>
          <p:nvPr/>
        </p:nvGrpSpPr>
        <p:grpSpPr>
          <a:xfrm>
            <a:off x="1118871" y="751803"/>
            <a:ext cx="4537576" cy="3585795"/>
            <a:chOff x="1118871" y="751803"/>
            <a:chExt cx="4537576" cy="3585795"/>
          </a:xfrm>
        </p:grpSpPr>
        <p:sp>
          <p:nvSpPr>
            <p:cNvPr id="12" name="Rectangle 11">
              <a:extLst>
                <a:ext uri="{FF2B5EF4-FFF2-40B4-BE49-F238E27FC236}">
                  <a16:creationId xmlns:a16="http://schemas.microsoft.com/office/drawing/2014/main" id="{F9088092-5557-6EE9-FE5D-74F94F9A3F01}"/>
                </a:ext>
              </a:extLst>
            </p:cNvPr>
            <p:cNvSpPr/>
            <p:nvPr/>
          </p:nvSpPr>
          <p:spPr>
            <a:xfrm>
              <a:off x="1118871" y="978135"/>
              <a:ext cx="3678764" cy="3359463"/>
            </a:xfrm>
            <a:prstGeom prst="rect">
              <a:avLst/>
            </a:prstGeom>
            <a:solidFill>
              <a:schemeClr val="accent3">
                <a:lumMod val="20000"/>
                <a:lumOff val="80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F1D2B923-4C6F-EAFB-5B2F-6CF5153E19C1}"/>
                </a:ext>
              </a:extLst>
            </p:cNvPr>
            <p:cNvGrpSpPr/>
            <p:nvPr/>
          </p:nvGrpSpPr>
          <p:grpSpPr>
            <a:xfrm>
              <a:off x="3036076" y="3310312"/>
              <a:ext cx="777973" cy="551433"/>
              <a:chOff x="2535390" y="3305448"/>
              <a:chExt cx="777973" cy="551433"/>
            </a:xfrm>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p:grpSpPr>
          <p:sp>
            <p:nvSpPr>
              <p:cNvPr id="56" name="Flowchart: Direct Access Storage 55">
                <a:extLst>
                  <a:ext uri="{FF2B5EF4-FFF2-40B4-BE49-F238E27FC236}">
                    <a16:creationId xmlns:a16="http://schemas.microsoft.com/office/drawing/2014/main" id="{2D38DFFA-1B95-BA92-B6ED-A4BB97187915}"/>
                  </a:ext>
                </a:extLst>
              </p:cNvPr>
              <p:cNvSpPr/>
              <p:nvPr/>
            </p:nvSpPr>
            <p:spPr>
              <a:xfrm rot="16200000">
                <a:off x="2648660" y="3192178"/>
                <a:ext cx="551433" cy="777973"/>
              </a:xfrm>
              <a:prstGeom prst="flowChartMagneticDrum">
                <a:avLst/>
              </a:prstGeom>
              <a:grp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 name="TextBox 56">
                <a:extLst>
                  <a:ext uri="{FF2B5EF4-FFF2-40B4-BE49-F238E27FC236}">
                    <a16:creationId xmlns:a16="http://schemas.microsoft.com/office/drawing/2014/main" id="{DABA0BAD-503E-505A-D722-A1D2B7EF1640}"/>
                  </a:ext>
                </a:extLst>
              </p:cNvPr>
              <p:cNvSpPr txBox="1"/>
              <p:nvPr/>
            </p:nvSpPr>
            <p:spPr>
              <a:xfrm>
                <a:off x="2670683" y="3460196"/>
                <a:ext cx="548629" cy="369332"/>
              </a:xfrm>
              <a:prstGeom prst="rect">
                <a:avLst/>
              </a:prstGeom>
              <a:noFill/>
            </p:spPr>
            <p:txBody>
              <a:bodyPr wrap="square" rtlCol="0">
                <a:spAutoFit/>
              </a:bodyPr>
              <a:lstStyle/>
              <a:p>
                <a:r>
                  <a:rPr lang="en-US" sz="1800" dirty="0">
                    <a:solidFill>
                      <a:srgbClr val="000000"/>
                    </a:solidFill>
                  </a:rPr>
                  <a:t>SSD</a:t>
                </a:r>
              </a:p>
            </p:txBody>
          </p:sp>
        </p:grpSp>
        <p:grpSp>
          <p:nvGrpSpPr>
            <p:cNvPr id="15" name="Group 14">
              <a:extLst>
                <a:ext uri="{FF2B5EF4-FFF2-40B4-BE49-F238E27FC236}">
                  <a16:creationId xmlns:a16="http://schemas.microsoft.com/office/drawing/2014/main" id="{6B7133B5-750F-6284-54D5-759303AC10CC}"/>
                </a:ext>
              </a:extLst>
            </p:cNvPr>
            <p:cNvGrpSpPr/>
            <p:nvPr/>
          </p:nvGrpSpPr>
          <p:grpSpPr>
            <a:xfrm>
              <a:off x="3013287" y="2098945"/>
              <a:ext cx="840199" cy="840199"/>
              <a:chOff x="2504278" y="2094081"/>
              <a:chExt cx="840199" cy="840199"/>
            </a:xfrm>
          </p:grpSpPr>
          <p:sp>
            <p:nvSpPr>
              <p:cNvPr id="54" name="Rectangle: Rounded Corners 53">
                <a:extLst>
                  <a:ext uri="{FF2B5EF4-FFF2-40B4-BE49-F238E27FC236}">
                    <a16:creationId xmlns:a16="http://schemas.microsoft.com/office/drawing/2014/main" id="{ED9F842F-2BDD-4C9C-FAAB-566F62F3B04A}"/>
                  </a:ext>
                </a:extLst>
              </p:cNvPr>
              <p:cNvSpPr/>
              <p:nvPr/>
            </p:nvSpPr>
            <p:spPr>
              <a:xfrm>
                <a:off x="2504278" y="2094081"/>
                <a:ext cx="840199" cy="840199"/>
              </a:xfrm>
              <a:prstGeom prst="roundRect">
                <a:avLst/>
              </a:prstGeom>
              <a:gradFill flip="none" rotWithShape="1">
                <a:gsLst>
                  <a:gs pos="0">
                    <a:schemeClr val="accent6">
                      <a:lumMod val="0"/>
                      <a:lumOff val="100000"/>
                    </a:schemeClr>
                  </a:gs>
                  <a:gs pos="0">
                    <a:schemeClr val="tx1">
                      <a:lumMod val="20000"/>
                      <a:lumOff val="80000"/>
                    </a:schemeClr>
                  </a:gs>
                  <a:gs pos="100000">
                    <a:schemeClr val="tx2">
                      <a:lumMod val="40000"/>
                      <a:lumOff val="60000"/>
                    </a:schemeClr>
                  </a:gs>
                </a:gsLst>
                <a:path path="circle">
                  <a:fillToRect l="50000" t="50000" r="50000" b="50000"/>
                </a:path>
                <a:tileRect/>
              </a:gra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TextBox 54">
                <a:extLst>
                  <a:ext uri="{FF2B5EF4-FFF2-40B4-BE49-F238E27FC236}">
                    <a16:creationId xmlns:a16="http://schemas.microsoft.com/office/drawing/2014/main" id="{E51F709A-76F0-F693-0CE8-D0665ECB0FBA}"/>
                  </a:ext>
                </a:extLst>
              </p:cNvPr>
              <p:cNvSpPr txBox="1"/>
              <p:nvPr/>
            </p:nvSpPr>
            <p:spPr>
              <a:xfrm>
                <a:off x="2642839" y="2331629"/>
                <a:ext cx="574196" cy="369332"/>
              </a:xfrm>
              <a:prstGeom prst="rect">
                <a:avLst/>
              </a:prstGeom>
              <a:noFill/>
            </p:spPr>
            <p:txBody>
              <a:bodyPr wrap="none" rtlCol="0">
                <a:spAutoFit/>
              </a:bodyPr>
              <a:lstStyle/>
              <a:p>
                <a:r>
                  <a:rPr lang="en-US" sz="1800" dirty="0">
                    <a:solidFill>
                      <a:srgbClr val="000000"/>
                    </a:solidFill>
                  </a:rPr>
                  <a:t>CPU</a:t>
                </a:r>
              </a:p>
            </p:txBody>
          </p:sp>
        </p:grpSp>
        <p:sp>
          <p:nvSpPr>
            <p:cNvPr id="17" name="Rectangle 16">
              <a:extLst>
                <a:ext uri="{FF2B5EF4-FFF2-40B4-BE49-F238E27FC236}">
                  <a16:creationId xmlns:a16="http://schemas.microsoft.com/office/drawing/2014/main" id="{2B5642E8-8B99-AB76-510C-DE274912922C}"/>
                </a:ext>
              </a:extLst>
            </p:cNvPr>
            <p:cNvSpPr/>
            <p:nvPr/>
          </p:nvSpPr>
          <p:spPr>
            <a:xfrm>
              <a:off x="2979417" y="1222450"/>
              <a:ext cx="381000" cy="410297"/>
            </a:xfrm>
            <a:prstGeom prst="rect">
              <a:avLst/>
            </a:prstGeom>
            <a:gradFill>
              <a:gsLst>
                <a:gs pos="100000">
                  <a:schemeClr val="bg2">
                    <a:lumMod val="65000"/>
                  </a:schemeClr>
                </a:gs>
                <a:gs pos="0">
                  <a:schemeClr val="bg2">
                    <a:lumMod val="85000"/>
                  </a:schemeClr>
                </a:gs>
              </a:gsLst>
              <a:lin ang="5400000" scaled="1"/>
            </a:gradFill>
            <a:ln w="9525">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00" dirty="0">
                  <a:solidFill>
                    <a:srgbClr val="000000"/>
                  </a:solidFill>
                </a:rPr>
                <a:t>NIC</a:t>
              </a:r>
            </a:p>
          </p:txBody>
        </p:sp>
        <p:sp>
          <p:nvSpPr>
            <p:cNvPr id="19" name="TextBox 18">
              <a:extLst>
                <a:ext uri="{FF2B5EF4-FFF2-40B4-BE49-F238E27FC236}">
                  <a16:creationId xmlns:a16="http://schemas.microsoft.com/office/drawing/2014/main" id="{4369911D-E11C-B1F0-C110-048BDC9C3005}"/>
                </a:ext>
              </a:extLst>
            </p:cNvPr>
            <p:cNvSpPr txBox="1"/>
            <p:nvPr/>
          </p:nvSpPr>
          <p:spPr>
            <a:xfrm>
              <a:off x="1795125" y="2672697"/>
              <a:ext cx="489236" cy="276999"/>
            </a:xfrm>
            <a:prstGeom prst="rect">
              <a:avLst/>
            </a:prstGeom>
            <a:noFill/>
          </p:spPr>
          <p:txBody>
            <a:bodyPr wrap="none" rtlCol="0">
              <a:spAutoFit/>
            </a:bodyPr>
            <a:lstStyle/>
            <a:p>
              <a:r>
                <a:rPr lang="en-US" sz="1200" dirty="0">
                  <a:solidFill>
                    <a:srgbClr val="000000"/>
                  </a:solidFill>
                </a:rPr>
                <a:t>RAM</a:t>
              </a:r>
            </a:p>
          </p:txBody>
        </p:sp>
        <p:sp>
          <p:nvSpPr>
            <p:cNvPr id="20" name="Rectangle 19">
              <a:extLst>
                <a:ext uri="{FF2B5EF4-FFF2-40B4-BE49-F238E27FC236}">
                  <a16:creationId xmlns:a16="http://schemas.microsoft.com/office/drawing/2014/main" id="{D52218D3-09B9-4915-99D5-85A04308919B}"/>
                </a:ext>
              </a:extLst>
            </p:cNvPr>
            <p:cNvSpPr/>
            <p:nvPr/>
          </p:nvSpPr>
          <p:spPr>
            <a:xfrm>
              <a:off x="3496717" y="1222450"/>
              <a:ext cx="381000" cy="410297"/>
            </a:xfrm>
            <a:prstGeom prst="rect">
              <a:avLst/>
            </a:prstGeom>
            <a:gradFill>
              <a:gsLst>
                <a:gs pos="100000">
                  <a:schemeClr val="bg2">
                    <a:lumMod val="65000"/>
                  </a:schemeClr>
                </a:gs>
                <a:gs pos="0">
                  <a:schemeClr val="bg2">
                    <a:lumMod val="85000"/>
                  </a:schemeClr>
                </a:gs>
              </a:gsLst>
              <a:lin ang="5400000" scaled="1"/>
            </a:gradFill>
            <a:ln w="9525">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00" dirty="0">
                  <a:solidFill>
                    <a:srgbClr val="000000"/>
                  </a:solidFill>
                </a:rPr>
                <a:t>NIC</a:t>
              </a:r>
            </a:p>
          </p:txBody>
        </p:sp>
        <p:grpSp>
          <p:nvGrpSpPr>
            <p:cNvPr id="23" name="Group 22">
              <a:extLst>
                <a:ext uri="{FF2B5EF4-FFF2-40B4-BE49-F238E27FC236}">
                  <a16:creationId xmlns:a16="http://schemas.microsoft.com/office/drawing/2014/main" id="{9F44536D-6C8A-6E90-1DF4-1FCD9BA97FF7}"/>
                </a:ext>
              </a:extLst>
            </p:cNvPr>
            <p:cNvGrpSpPr/>
            <p:nvPr/>
          </p:nvGrpSpPr>
          <p:grpSpPr>
            <a:xfrm>
              <a:off x="1262268" y="2228863"/>
              <a:ext cx="1371600" cy="473308"/>
              <a:chOff x="5113107" y="1431346"/>
              <a:chExt cx="1371600" cy="473308"/>
            </a:xfrm>
          </p:grpSpPr>
          <p:grpSp>
            <p:nvGrpSpPr>
              <p:cNvPr id="40" name="Group 39">
                <a:extLst>
                  <a:ext uri="{FF2B5EF4-FFF2-40B4-BE49-F238E27FC236}">
                    <a16:creationId xmlns:a16="http://schemas.microsoft.com/office/drawing/2014/main" id="{646C70D9-7A97-82BE-CA9D-804973AE8B1B}"/>
                  </a:ext>
                </a:extLst>
              </p:cNvPr>
              <p:cNvGrpSpPr/>
              <p:nvPr/>
            </p:nvGrpSpPr>
            <p:grpSpPr>
              <a:xfrm>
                <a:off x="5113107" y="1431346"/>
                <a:ext cx="1219200" cy="320908"/>
                <a:chOff x="5270863" y="1553709"/>
                <a:chExt cx="1219200" cy="320908"/>
              </a:xfrm>
            </p:grpSpPr>
            <p:sp>
              <p:nvSpPr>
                <p:cNvPr id="48" name="Rectangle: Rounded Corners 47">
                  <a:extLst>
                    <a:ext uri="{FF2B5EF4-FFF2-40B4-BE49-F238E27FC236}">
                      <a16:creationId xmlns:a16="http://schemas.microsoft.com/office/drawing/2014/main" id="{046C8B30-7537-A20F-C354-227BF0EC8AA1}"/>
                    </a:ext>
                  </a:extLst>
                </p:cNvPr>
                <p:cNvSpPr/>
                <p:nvPr/>
              </p:nvSpPr>
              <p:spPr>
                <a:xfrm>
                  <a:off x="5270863" y="1553709"/>
                  <a:ext cx="1219200" cy="320908"/>
                </a:xfrm>
                <a:prstGeom prst="roundRect">
                  <a:avLst/>
                </a:prstGeom>
                <a:gradFill flip="none" rotWithShape="1">
                  <a:gsLst>
                    <a:gs pos="100000">
                      <a:schemeClr val="accent3">
                        <a:lumMod val="92000"/>
                        <a:lumOff val="8000"/>
                      </a:schemeClr>
                    </a:gs>
                    <a:gs pos="0">
                      <a:schemeClr val="accent3">
                        <a:lumMod val="60000"/>
                        <a:lumOff val="40000"/>
                      </a:schemeClr>
                    </a:gs>
                  </a:gsLst>
                  <a:lin ang="5400000" scaled="1"/>
                  <a:tileRect/>
                </a:gra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49" name="Group 48">
                  <a:extLst>
                    <a:ext uri="{FF2B5EF4-FFF2-40B4-BE49-F238E27FC236}">
                      <a16:creationId xmlns:a16="http://schemas.microsoft.com/office/drawing/2014/main" id="{03D80A3C-9C20-2F1A-FE5B-4D93C9954375}"/>
                    </a:ext>
                  </a:extLst>
                </p:cNvPr>
                <p:cNvGrpSpPr/>
                <p:nvPr/>
              </p:nvGrpSpPr>
              <p:grpSpPr>
                <a:xfrm>
                  <a:off x="5383828" y="1623084"/>
                  <a:ext cx="993269" cy="182158"/>
                  <a:chOff x="3993968" y="3513264"/>
                  <a:chExt cx="993269" cy="182158"/>
                </a:xfrm>
              </p:grpSpPr>
              <p:sp>
                <p:nvSpPr>
                  <p:cNvPr id="50" name="Rectangle 49">
                    <a:extLst>
                      <a:ext uri="{FF2B5EF4-FFF2-40B4-BE49-F238E27FC236}">
                        <a16:creationId xmlns:a16="http://schemas.microsoft.com/office/drawing/2014/main" id="{B30A0E10-AF7D-15AE-1FDE-8C5E14DE7582}"/>
                      </a:ext>
                    </a:extLst>
                  </p:cNvPr>
                  <p:cNvSpPr/>
                  <p:nvPr/>
                </p:nvSpPr>
                <p:spPr>
                  <a:xfrm>
                    <a:off x="3993968" y="3513264"/>
                    <a:ext cx="182155" cy="182155"/>
                  </a:xfrm>
                  <a:prstGeom prst="rect">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7D4D8C71-272E-A87A-AF6C-736A37345B5A}"/>
                      </a:ext>
                    </a:extLst>
                  </p:cNvPr>
                  <p:cNvSpPr/>
                  <p:nvPr/>
                </p:nvSpPr>
                <p:spPr>
                  <a:xfrm>
                    <a:off x="4267200" y="3513265"/>
                    <a:ext cx="182155" cy="182155"/>
                  </a:xfrm>
                  <a:prstGeom prst="rect">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6353DAEA-5A03-083A-ABD4-7BA262FABC84}"/>
                      </a:ext>
                    </a:extLst>
                  </p:cNvPr>
                  <p:cNvSpPr/>
                  <p:nvPr/>
                </p:nvSpPr>
                <p:spPr>
                  <a:xfrm>
                    <a:off x="4536141" y="3513267"/>
                    <a:ext cx="182155" cy="182155"/>
                  </a:xfrm>
                  <a:prstGeom prst="rect">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779E9C18-C7A3-2A79-EDA8-7178E41B722D}"/>
                      </a:ext>
                    </a:extLst>
                  </p:cNvPr>
                  <p:cNvSpPr/>
                  <p:nvPr/>
                </p:nvSpPr>
                <p:spPr>
                  <a:xfrm>
                    <a:off x="4805082" y="3513267"/>
                    <a:ext cx="182155" cy="182155"/>
                  </a:xfrm>
                  <a:prstGeom prst="rect">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grpSp>
            <p:nvGrpSpPr>
              <p:cNvPr id="41" name="Group 40">
                <a:extLst>
                  <a:ext uri="{FF2B5EF4-FFF2-40B4-BE49-F238E27FC236}">
                    <a16:creationId xmlns:a16="http://schemas.microsoft.com/office/drawing/2014/main" id="{1095879F-BC23-A636-74ED-334F9107D811}"/>
                  </a:ext>
                </a:extLst>
              </p:cNvPr>
              <p:cNvGrpSpPr/>
              <p:nvPr/>
            </p:nvGrpSpPr>
            <p:grpSpPr>
              <a:xfrm>
                <a:off x="5265507" y="1583746"/>
                <a:ext cx="1219200" cy="320908"/>
                <a:chOff x="5270863" y="1553709"/>
                <a:chExt cx="1219200" cy="320908"/>
              </a:xfrm>
            </p:grpSpPr>
            <p:sp>
              <p:nvSpPr>
                <p:cNvPr id="42" name="Rectangle: Rounded Corners 41">
                  <a:extLst>
                    <a:ext uri="{FF2B5EF4-FFF2-40B4-BE49-F238E27FC236}">
                      <a16:creationId xmlns:a16="http://schemas.microsoft.com/office/drawing/2014/main" id="{0999C503-4510-7C59-15E0-61A0E9DFFC5E}"/>
                    </a:ext>
                  </a:extLst>
                </p:cNvPr>
                <p:cNvSpPr/>
                <p:nvPr/>
              </p:nvSpPr>
              <p:spPr>
                <a:xfrm>
                  <a:off x="5270863" y="1553709"/>
                  <a:ext cx="1219200" cy="320908"/>
                </a:xfrm>
                <a:prstGeom prst="roundRect">
                  <a:avLst/>
                </a:prstGeom>
                <a:gradFill flip="none" rotWithShape="1">
                  <a:gsLst>
                    <a:gs pos="100000">
                      <a:schemeClr val="accent3">
                        <a:lumMod val="92000"/>
                        <a:lumOff val="8000"/>
                      </a:schemeClr>
                    </a:gs>
                    <a:gs pos="0">
                      <a:schemeClr val="accent3">
                        <a:lumMod val="60000"/>
                        <a:lumOff val="40000"/>
                      </a:schemeClr>
                    </a:gs>
                  </a:gsLst>
                  <a:lin ang="5400000" scaled="1"/>
                  <a:tileRect/>
                </a:gra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43" name="Group 42">
                  <a:extLst>
                    <a:ext uri="{FF2B5EF4-FFF2-40B4-BE49-F238E27FC236}">
                      <a16:creationId xmlns:a16="http://schemas.microsoft.com/office/drawing/2014/main" id="{91F47BE5-650B-5E34-4F59-9D10CAEAB7F1}"/>
                    </a:ext>
                  </a:extLst>
                </p:cNvPr>
                <p:cNvGrpSpPr/>
                <p:nvPr/>
              </p:nvGrpSpPr>
              <p:grpSpPr>
                <a:xfrm>
                  <a:off x="5383828" y="1623084"/>
                  <a:ext cx="993269" cy="182158"/>
                  <a:chOff x="3993968" y="3513264"/>
                  <a:chExt cx="993269" cy="182158"/>
                </a:xfrm>
              </p:grpSpPr>
              <p:sp>
                <p:nvSpPr>
                  <p:cNvPr id="44" name="Rectangle 43">
                    <a:extLst>
                      <a:ext uri="{FF2B5EF4-FFF2-40B4-BE49-F238E27FC236}">
                        <a16:creationId xmlns:a16="http://schemas.microsoft.com/office/drawing/2014/main" id="{97CE09E7-2035-BE4E-63B5-9385663C15EF}"/>
                      </a:ext>
                    </a:extLst>
                  </p:cNvPr>
                  <p:cNvSpPr/>
                  <p:nvPr/>
                </p:nvSpPr>
                <p:spPr>
                  <a:xfrm>
                    <a:off x="3993968" y="3513264"/>
                    <a:ext cx="182155" cy="182155"/>
                  </a:xfrm>
                  <a:prstGeom prst="rect">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8D682462-2451-8A7F-7DB3-77EBB3BBE101}"/>
                      </a:ext>
                    </a:extLst>
                  </p:cNvPr>
                  <p:cNvSpPr/>
                  <p:nvPr/>
                </p:nvSpPr>
                <p:spPr>
                  <a:xfrm>
                    <a:off x="4267200" y="3513265"/>
                    <a:ext cx="182155" cy="182155"/>
                  </a:xfrm>
                  <a:prstGeom prst="rect">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16CFEBE9-14B1-2CA9-12C8-1B78023E3DF8}"/>
                      </a:ext>
                    </a:extLst>
                  </p:cNvPr>
                  <p:cNvSpPr/>
                  <p:nvPr/>
                </p:nvSpPr>
                <p:spPr>
                  <a:xfrm>
                    <a:off x="4536141" y="3513267"/>
                    <a:ext cx="182155" cy="182155"/>
                  </a:xfrm>
                  <a:prstGeom prst="rect">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48878A32-46A5-1E39-91D2-7CA0FA8724D1}"/>
                      </a:ext>
                    </a:extLst>
                  </p:cNvPr>
                  <p:cNvSpPr/>
                  <p:nvPr/>
                </p:nvSpPr>
                <p:spPr>
                  <a:xfrm>
                    <a:off x="4805082" y="3513267"/>
                    <a:ext cx="182155" cy="182155"/>
                  </a:xfrm>
                  <a:prstGeom prst="rect">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grpSp>
        <p:cxnSp>
          <p:nvCxnSpPr>
            <p:cNvPr id="24" name="Straight Arrow Connector 23">
              <a:extLst>
                <a:ext uri="{FF2B5EF4-FFF2-40B4-BE49-F238E27FC236}">
                  <a16:creationId xmlns:a16="http://schemas.microsoft.com/office/drawing/2014/main" id="{87150C66-6DCC-D3F7-52DF-BA122D86EC35}"/>
                </a:ext>
              </a:extLst>
            </p:cNvPr>
            <p:cNvCxnSpPr>
              <a:cxnSpLocks/>
              <a:stCxn id="17" idx="2"/>
            </p:cNvCxnSpPr>
            <p:nvPr/>
          </p:nvCxnSpPr>
          <p:spPr>
            <a:xfrm flipH="1">
              <a:off x="3168018" y="1632747"/>
              <a:ext cx="1899" cy="466198"/>
            </a:xfrm>
            <a:prstGeom prst="straightConnector1">
              <a:avLst/>
            </a:prstGeom>
            <a:ln>
              <a:solidFill>
                <a:srgbClr val="000000"/>
              </a:solidFill>
              <a:tailEnd type="none"/>
            </a:ln>
            <a:effectLst/>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64337E18-9B4F-3E0E-A3CC-5EE78A0B5046}"/>
                </a:ext>
              </a:extLst>
            </p:cNvPr>
            <p:cNvCxnSpPr>
              <a:cxnSpLocks/>
              <a:stCxn id="20" idx="2"/>
            </p:cNvCxnSpPr>
            <p:nvPr/>
          </p:nvCxnSpPr>
          <p:spPr>
            <a:xfrm>
              <a:off x="3687217" y="1632747"/>
              <a:ext cx="0" cy="466198"/>
            </a:xfrm>
            <a:prstGeom prst="straightConnector1">
              <a:avLst/>
            </a:prstGeom>
            <a:ln>
              <a:solidFill>
                <a:srgbClr val="000000"/>
              </a:solidFill>
              <a:tailEnd type="none"/>
            </a:ln>
            <a:effectLst/>
          </p:spPr>
          <p:style>
            <a:lnRef idx="2">
              <a:schemeClr val="accent1"/>
            </a:lnRef>
            <a:fillRef idx="0">
              <a:schemeClr val="accent1"/>
            </a:fillRef>
            <a:effectRef idx="1">
              <a:schemeClr val="accent1"/>
            </a:effectRef>
            <a:fontRef idx="minor">
              <a:schemeClr val="tx1"/>
            </a:fontRef>
          </p:style>
        </p:cxnSp>
        <p:cxnSp>
          <p:nvCxnSpPr>
            <p:cNvPr id="26" name="Straight Connector 25">
              <a:extLst>
                <a:ext uri="{FF2B5EF4-FFF2-40B4-BE49-F238E27FC236}">
                  <a16:creationId xmlns:a16="http://schemas.microsoft.com/office/drawing/2014/main" id="{DB5C236D-BDB6-46E4-E6BF-0ED60FFD024A}"/>
                </a:ext>
              </a:extLst>
            </p:cNvPr>
            <p:cNvCxnSpPr>
              <a:cxnSpLocks/>
            </p:cNvCxnSpPr>
            <p:nvPr/>
          </p:nvCxnSpPr>
          <p:spPr>
            <a:xfrm>
              <a:off x="2636023" y="2510988"/>
              <a:ext cx="368941"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grpSp>
          <p:nvGrpSpPr>
            <p:cNvPr id="27" name="Group 26">
              <a:extLst>
                <a:ext uri="{FF2B5EF4-FFF2-40B4-BE49-F238E27FC236}">
                  <a16:creationId xmlns:a16="http://schemas.microsoft.com/office/drawing/2014/main" id="{EE432982-DE2D-2C0E-E327-862840F8B0A3}"/>
                </a:ext>
              </a:extLst>
            </p:cNvPr>
            <p:cNvGrpSpPr/>
            <p:nvPr/>
          </p:nvGrpSpPr>
          <p:grpSpPr>
            <a:xfrm>
              <a:off x="4169793" y="2301060"/>
              <a:ext cx="463176" cy="419856"/>
              <a:chOff x="6394824" y="2384168"/>
              <a:chExt cx="463176" cy="419856"/>
            </a:xfrm>
          </p:grpSpPr>
          <p:sp>
            <p:nvSpPr>
              <p:cNvPr id="38" name="Rectangle: Rounded Corners 37">
                <a:extLst>
                  <a:ext uri="{FF2B5EF4-FFF2-40B4-BE49-F238E27FC236}">
                    <a16:creationId xmlns:a16="http://schemas.microsoft.com/office/drawing/2014/main" id="{C5A13435-C0D9-3433-A13C-2C44F5C5625D}"/>
                  </a:ext>
                </a:extLst>
              </p:cNvPr>
              <p:cNvSpPr/>
              <p:nvPr/>
            </p:nvSpPr>
            <p:spPr>
              <a:xfrm>
                <a:off x="6394824" y="2384168"/>
                <a:ext cx="463176" cy="419856"/>
              </a:xfrm>
              <a:prstGeom prst="roundRect">
                <a:avLst/>
              </a:prstGeom>
              <a:gradFill>
                <a:gsLst>
                  <a:gs pos="0">
                    <a:srgbClr val="FFC000"/>
                  </a:gs>
                  <a:gs pos="100000">
                    <a:srgbClr val="FFC000">
                      <a:lumMod val="60000"/>
                      <a:lumOff val="40000"/>
                    </a:srgbClr>
                  </a:gs>
                </a:gsLst>
                <a:lin ang="16200000" scaled="0"/>
              </a:gra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E63448D4-9032-F908-2136-CC0CB22D087A}"/>
                  </a:ext>
                </a:extLst>
              </p:cNvPr>
              <p:cNvSpPr txBox="1"/>
              <p:nvPr/>
            </p:nvSpPr>
            <p:spPr>
              <a:xfrm>
                <a:off x="6424273" y="2463976"/>
                <a:ext cx="404278" cy="276999"/>
              </a:xfrm>
              <a:prstGeom prst="rect">
                <a:avLst/>
              </a:prstGeom>
              <a:noFill/>
            </p:spPr>
            <p:txBody>
              <a:bodyPr wrap="none" rtlCol="0">
                <a:spAutoFit/>
              </a:bodyPr>
              <a:lstStyle/>
              <a:p>
                <a:r>
                  <a:rPr lang="en-US" sz="1200" dirty="0">
                    <a:solidFill>
                      <a:srgbClr val="000000"/>
                    </a:solidFill>
                  </a:rPr>
                  <a:t>NIC</a:t>
                </a:r>
              </a:p>
            </p:txBody>
          </p:sp>
        </p:grpSp>
        <p:cxnSp>
          <p:nvCxnSpPr>
            <p:cNvPr id="28" name="Straight Connector 27">
              <a:extLst>
                <a:ext uri="{FF2B5EF4-FFF2-40B4-BE49-F238E27FC236}">
                  <a16:creationId xmlns:a16="http://schemas.microsoft.com/office/drawing/2014/main" id="{409D1F87-DD37-4870-ED62-4D280AF21CD2}"/>
                </a:ext>
              </a:extLst>
            </p:cNvPr>
            <p:cNvCxnSpPr>
              <a:cxnSpLocks/>
            </p:cNvCxnSpPr>
            <p:nvPr/>
          </p:nvCxnSpPr>
          <p:spPr>
            <a:xfrm>
              <a:off x="3845163" y="2516688"/>
              <a:ext cx="314860"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29" name="Straight Connector 28">
              <a:extLst>
                <a:ext uri="{FF2B5EF4-FFF2-40B4-BE49-F238E27FC236}">
                  <a16:creationId xmlns:a16="http://schemas.microsoft.com/office/drawing/2014/main" id="{5AFFCDFE-618B-AE4F-67BA-38B8D2E78360}"/>
                </a:ext>
              </a:extLst>
            </p:cNvPr>
            <p:cNvCxnSpPr>
              <a:cxnSpLocks/>
            </p:cNvCxnSpPr>
            <p:nvPr/>
          </p:nvCxnSpPr>
          <p:spPr>
            <a:xfrm>
              <a:off x="4632969" y="2519044"/>
              <a:ext cx="529175" cy="0"/>
            </a:xfrm>
            <a:prstGeom prst="line">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30" name="TextBox 29">
              <a:extLst>
                <a:ext uri="{FF2B5EF4-FFF2-40B4-BE49-F238E27FC236}">
                  <a16:creationId xmlns:a16="http://schemas.microsoft.com/office/drawing/2014/main" id="{496B321E-00B6-E39D-87FD-59F3B5BDAF47}"/>
                </a:ext>
              </a:extLst>
            </p:cNvPr>
            <p:cNvSpPr txBox="1"/>
            <p:nvPr/>
          </p:nvSpPr>
          <p:spPr>
            <a:xfrm>
              <a:off x="1902035" y="4036146"/>
              <a:ext cx="2124171" cy="276999"/>
            </a:xfrm>
            <a:prstGeom prst="rect">
              <a:avLst/>
            </a:prstGeom>
            <a:noFill/>
          </p:spPr>
          <p:txBody>
            <a:bodyPr wrap="none" rtlCol="0">
              <a:spAutoFit/>
            </a:bodyPr>
            <a:lstStyle/>
            <a:p>
              <a:r>
                <a:rPr lang="en-US" sz="1200" dirty="0">
                  <a:solidFill>
                    <a:srgbClr val="000000"/>
                  </a:solidFill>
                </a:rPr>
                <a:t>DAQ Front End Computer (FEC)</a:t>
              </a:r>
            </a:p>
          </p:txBody>
        </p:sp>
        <p:cxnSp>
          <p:nvCxnSpPr>
            <p:cNvPr id="31" name="Straight Arrow Connector 30">
              <a:extLst>
                <a:ext uri="{FF2B5EF4-FFF2-40B4-BE49-F238E27FC236}">
                  <a16:creationId xmlns:a16="http://schemas.microsoft.com/office/drawing/2014/main" id="{B98D8182-CB96-8857-2B8E-9A7CC03CA808}"/>
                </a:ext>
              </a:extLst>
            </p:cNvPr>
            <p:cNvCxnSpPr>
              <a:cxnSpLocks/>
            </p:cNvCxnSpPr>
            <p:nvPr/>
          </p:nvCxnSpPr>
          <p:spPr>
            <a:xfrm flipH="1">
              <a:off x="3171369" y="751803"/>
              <a:ext cx="1899" cy="466198"/>
            </a:xfrm>
            <a:prstGeom prst="straightConnector1">
              <a:avLst/>
            </a:prstGeom>
            <a:ln>
              <a:solidFill>
                <a:srgbClr val="FFC000"/>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32" name="Straight Arrow Connector 31">
              <a:extLst>
                <a:ext uri="{FF2B5EF4-FFF2-40B4-BE49-F238E27FC236}">
                  <a16:creationId xmlns:a16="http://schemas.microsoft.com/office/drawing/2014/main" id="{82063FBF-4679-BC79-C09F-3AA83F210549}"/>
                </a:ext>
              </a:extLst>
            </p:cNvPr>
            <p:cNvCxnSpPr>
              <a:cxnSpLocks/>
            </p:cNvCxnSpPr>
            <p:nvPr/>
          </p:nvCxnSpPr>
          <p:spPr>
            <a:xfrm flipH="1">
              <a:off x="3686463" y="761924"/>
              <a:ext cx="1899" cy="466198"/>
            </a:xfrm>
            <a:prstGeom prst="straightConnector1">
              <a:avLst/>
            </a:prstGeom>
            <a:ln>
              <a:solidFill>
                <a:srgbClr val="FFC000"/>
              </a:solidFill>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33" name="TextBox 32">
              <a:extLst>
                <a:ext uri="{FF2B5EF4-FFF2-40B4-BE49-F238E27FC236}">
                  <a16:creationId xmlns:a16="http://schemas.microsoft.com/office/drawing/2014/main" id="{8968B4FA-23A6-C388-B5FB-A74BB459AC27}"/>
                </a:ext>
              </a:extLst>
            </p:cNvPr>
            <p:cNvSpPr txBox="1"/>
            <p:nvPr/>
          </p:nvSpPr>
          <p:spPr>
            <a:xfrm>
              <a:off x="2633868" y="935016"/>
              <a:ext cx="1667892" cy="276999"/>
            </a:xfrm>
            <a:prstGeom prst="rect">
              <a:avLst/>
            </a:prstGeom>
            <a:noFill/>
          </p:spPr>
          <p:txBody>
            <a:bodyPr wrap="none" rtlCol="0">
              <a:spAutoFit/>
            </a:bodyPr>
            <a:lstStyle/>
            <a:p>
              <a:r>
                <a:rPr lang="en-US" sz="1200" dirty="0">
                  <a:solidFill>
                    <a:srgbClr val="000000"/>
                  </a:solidFill>
                </a:rPr>
                <a:t>Raw data from detector</a:t>
              </a:r>
            </a:p>
          </p:txBody>
        </p:sp>
        <p:grpSp>
          <p:nvGrpSpPr>
            <p:cNvPr id="34" name="Group 33">
              <a:extLst>
                <a:ext uri="{FF2B5EF4-FFF2-40B4-BE49-F238E27FC236}">
                  <a16:creationId xmlns:a16="http://schemas.microsoft.com/office/drawing/2014/main" id="{233873AC-D025-A0AB-CFED-053659D7EAF3}"/>
                </a:ext>
              </a:extLst>
            </p:cNvPr>
            <p:cNvGrpSpPr/>
            <p:nvPr/>
          </p:nvGrpSpPr>
          <p:grpSpPr>
            <a:xfrm>
              <a:off x="3013287" y="2098711"/>
              <a:ext cx="840199" cy="840199"/>
              <a:chOff x="2504278" y="2094081"/>
              <a:chExt cx="840199" cy="840199"/>
            </a:xfrm>
            <a:effectLst/>
          </p:grpSpPr>
          <p:sp>
            <p:nvSpPr>
              <p:cNvPr id="36" name="Rectangle: Rounded Corners 35">
                <a:extLst>
                  <a:ext uri="{FF2B5EF4-FFF2-40B4-BE49-F238E27FC236}">
                    <a16:creationId xmlns:a16="http://schemas.microsoft.com/office/drawing/2014/main" id="{543AD2F5-23F0-3636-E360-C7E242DBD3FA}"/>
                  </a:ext>
                </a:extLst>
              </p:cNvPr>
              <p:cNvSpPr/>
              <p:nvPr/>
            </p:nvSpPr>
            <p:spPr>
              <a:xfrm>
                <a:off x="2504278" y="2094081"/>
                <a:ext cx="840199" cy="840199"/>
              </a:xfrm>
              <a:prstGeom prst="roundRect">
                <a:avLst/>
              </a:prstGeom>
              <a:gradFill flip="none" rotWithShape="1">
                <a:gsLst>
                  <a:gs pos="0">
                    <a:schemeClr val="accent6">
                      <a:lumMod val="0"/>
                      <a:lumOff val="100000"/>
                    </a:schemeClr>
                  </a:gs>
                  <a:gs pos="0">
                    <a:schemeClr val="tx1">
                      <a:lumMod val="20000"/>
                      <a:lumOff val="80000"/>
                    </a:schemeClr>
                  </a:gs>
                  <a:gs pos="100000">
                    <a:schemeClr val="tx2">
                      <a:lumMod val="40000"/>
                      <a:lumOff val="60000"/>
                    </a:schemeClr>
                  </a:gs>
                </a:gsLst>
                <a:path path="circle">
                  <a:fillToRect l="50000" t="50000" r="50000" b="50000"/>
                </a:path>
                <a:tileRect/>
              </a:gra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D55214CA-86AA-9E72-7D66-A9C0BD57D0B4}"/>
                  </a:ext>
                </a:extLst>
              </p:cNvPr>
              <p:cNvSpPr txBox="1"/>
              <p:nvPr/>
            </p:nvSpPr>
            <p:spPr>
              <a:xfrm>
                <a:off x="2642839" y="2331629"/>
                <a:ext cx="574196" cy="369332"/>
              </a:xfrm>
              <a:prstGeom prst="rect">
                <a:avLst/>
              </a:prstGeom>
              <a:noFill/>
            </p:spPr>
            <p:txBody>
              <a:bodyPr wrap="none" rtlCol="0">
                <a:spAutoFit/>
              </a:bodyPr>
              <a:lstStyle/>
              <a:p>
                <a:r>
                  <a:rPr lang="en-US" sz="1800" dirty="0">
                    <a:solidFill>
                      <a:srgbClr val="000000"/>
                    </a:solidFill>
                  </a:rPr>
                  <a:t>CPU</a:t>
                </a:r>
              </a:p>
            </p:txBody>
          </p:sp>
        </p:grpSp>
        <p:cxnSp>
          <p:nvCxnSpPr>
            <p:cNvPr id="35" name="Straight Arrow Connector 34">
              <a:extLst>
                <a:ext uri="{FF2B5EF4-FFF2-40B4-BE49-F238E27FC236}">
                  <a16:creationId xmlns:a16="http://schemas.microsoft.com/office/drawing/2014/main" id="{C03E0A47-D29E-87E9-1A8E-621A4CF41729}"/>
                </a:ext>
              </a:extLst>
            </p:cNvPr>
            <p:cNvCxnSpPr/>
            <p:nvPr/>
          </p:nvCxnSpPr>
          <p:spPr>
            <a:xfrm flipH="1">
              <a:off x="3430576" y="2939144"/>
              <a:ext cx="1899" cy="466198"/>
            </a:xfrm>
            <a:prstGeom prst="straightConnector1">
              <a:avLst/>
            </a:prstGeom>
            <a:ln>
              <a:solidFill>
                <a:srgbClr val="000000"/>
              </a:solidFill>
              <a:tailEnd type="none"/>
            </a:ln>
            <a:effectLst/>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B8EC0835-CFA4-64C4-8600-A6DB4D963AE3}"/>
                </a:ext>
              </a:extLst>
            </p:cNvPr>
            <p:cNvSpPr txBox="1"/>
            <p:nvPr/>
          </p:nvSpPr>
          <p:spPr>
            <a:xfrm>
              <a:off x="4557252" y="2523041"/>
              <a:ext cx="1099195" cy="461665"/>
            </a:xfrm>
            <a:prstGeom prst="rect">
              <a:avLst/>
            </a:prstGeom>
            <a:noFill/>
          </p:spPr>
          <p:txBody>
            <a:bodyPr wrap="none" rtlCol="0">
              <a:spAutoFit/>
            </a:bodyPr>
            <a:lstStyle/>
            <a:p>
              <a:r>
                <a:rPr lang="en-US" sz="1200" dirty="0">
                  <a:solidFill>
                    <a:srgbClr val="000000"/>
                  </a:solidFill>
                </a:rPr>
                <a:t>To DS computer</a:t>
              </a:r>
            </a:p>
            <a:p>
              <a:r>
                <a:rPr lang="en-US" sz="1200" dirty="0">
                  <a:solidFill>
                    <a:srgbClr val="000000"/>
                  </a:solidFill>
                </a:rPr>
                <a:t>&amp; event builders</a:t>
              </a:r>
            </a:p>
          </p:txBody>
        </p:sp>
      </p:grpSp>
    </p:spTree>
    <p:extLst>
      <p:ext uri="{BB962C8B-B14F-4D97-AF65-F5344CB8AC3E}">
        <p14:creationId xmlns:p14="http://schemas.microsoft.com/office/powerpoint/2010/main" val="181063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2"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right)">
                                      <p:cBhvr>
                                        <p:cTn id="11" dur="500"/>
                                        <p:tgtEl>
                                          <p:spTgt spid="8"/>
                                        </p:tgtEl>
                                      </p:cBhvr>
                                    </p:animEffect>
                                  </p:childTnLst>
                                </p:cTn>
                              </p:par>
                              <p:par>
                                <p:cTn id="12" presetID="22" presetClass="entr" presetSubtype="2" fill="hold" nodeType="with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wipe(right)">
                                      <p:cBhvr>
                                        <p:cTn id="14" dur="500"/>
                                        <p:tgtEl>
                                          <p:spTgt spid="18"/>
                                        </p:tgtEl>
                                      </p:cBhvr>
                                    </p:animEffect>
                                  </p:childTnLst>
                                </p:cTn>
                              </p:par>
                              <p:par>
                                <p:cTn id="15" presetID="22" presetClass="entr" presetSubtype="8"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par>
                                <p:cTn id="18" presetID="22" presetClass="entr" presetSubtype="8" fill="hold"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left)">
                                      <p:cBhvr>
                                        <p:cTn id="20" dur="500"/>
                                        <p:tgtEl>
                                          <p:spTgt spid="16"/>
                                        </p:tgtEl>
                                      </p:cBhvr>
                                    </p:animEffect>
                                  </p:childTnLst>
                                </p:cTn>
                              </p:par>
                            </p:childTnLst>
                          </p:cTn>
                        </p:par>
                        <p:par>
                          <p:cTn id="21" fill="hold">
                            <p:stCondLst>
                              <p:cond delay="500"/>
                            </p:stCondLst>
                            <p:childTnLst>
                              <p:par>
                                <p:cTn id="22" presetID="1" presetClass="entr" presetSubtype="0" fill="hold" grpId="0" nodeType="afterEffect">
                                  <p:stCondLst>
                                    <p:cond delay="0"/>
                                  </p:stCondLst>
                                  <p:childTnLst>
                                    <p:set>
                                      <p:cBhvr>
                                        <p:cTn id="23" dur="1" fill="hold">
                                          <p:stCondLst>
                                            <p:cond delay="0"/>
                                          </p:stCondLst>
                                        </p:cTn>
                                        <p:tgtEl>
                                          <p:spTgt spid="2"/>
                                        </p:tgtEl>
                                        <p:attrNameLst>
                                          <p:attrName>style.visibility</p:attrName>
                                        </p:attrNameLst>
                                      </p:cBhvr>
                                      <p:to>
                                        <p:strVal val="visible"/>
                                      </p:to>
                                    </p:set>
                                  </p:childTnLst>
                                </p:cTn>
                              </p:par>
                              <p:par>
                                <p:cTn id="24" presetID="9" presetClass="entr" presetSubtype="0"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dissolve">
                                      <p:cBhvr>
                                        <p:cTn id="26" dur="500"/>
                                        <p:tgtEl>
                                          <p:spTgt spid="9"/>
                                        </p:tgtEl>
                                      </p:cBhvr>
                                    </p:animEffect>
                                  </p:childTnLst>
                                </p:cTn>
                              </p:par>
                              <p:par>
                                <p:cTn id="27" presetID="1" presetClass="exit" presetSubtype="0" fill="hold" grpId="1" nodeType="withEffect">
                                  <p:stCondLst>
                                    <p:cond delay="0"/>
                                  </p:stCondLst>
                                  <p:childTnLst>
                                    <p:set>
                                      <p:cBhvr>
                                        <p:cTn id="28"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3" name="Group 122">
            <a:extLst>
              <a:ext uri="{FF2B5EF4-FFF2-40B4-BE49-F238E27FC236}">
                <a16:creationId xmlns:a16="http://schemas.microsoft.com/office/drawing/2014/main" id="{6A0894F7-F647-D937-049B-7A81A63B674D}"/>
              </a:ext>
            </a:extLst>
          </p:cNvPr>
          <p:cNvGrpSpPr/>
          <p:nvPr/>
        </p:nvGrpSpPr>
        <p:grpSpPr>
          <a:xfrm>
            <a:off x="1118871" y="751803"/>
            <a:ext cx="4537576" cy="3585795"/>
            <a:chOff x="1118871" y="751803"/>
            <a:chExt cx="4537576" cy="3585795"/>
          </a:xfrm>
        </p:grpSpPr>
        <p:sp>
          <p:nvSpPr>
            <p:cNvPr id="124" name="TextBox 123">
              <a:extLst>
                <a:ext uri="{FF2B5EF4-FFF2-40B4-BE49-F238E27FC236}">
                  <a16:creationId xmlns:a16="http://schemas.microsoft.com/office/drawing/2014/main" id="{D4B5C568-640C-F0A4-2B18-FB8180A3E043}"/>
                </a:ext>
              </a:extLst>
            </p:cNvPr>
            <p:cNvSpPr txBox="1"/>
            <p:nvPr/>
          </p:nvSpPr>
          <p:spPr>
            <a:xfrm>
              <a:off x="4557252" y="2523041"/>
              <a:ext cx="1099195" cy="461665"/>
            </a:xfrm>
            <a:prstGeom prst="rect">
              <a:avLst/>
            </a:prstGeom>
            <a:noFill/>
          </p:spPr>
          <p:txBody>
            <a:bodyPr wrap="none" rtlCol="0">
              <a:spAutoFit/>
            </a:bodyPr>
            <a:lstStyle/>
            <a:p>
              <a:r>
                <a:rPr lang="en-US" sz="1200" dirty="0">
                  <a:solidFill>
                    <a:srgbClr val="000000"/>
                  </a:solidFill>
                </a:rPr>
                <a:t>To DS computer</a:t>
              </a:r>
            </a:p>
            <a:p>
              <a:r>
                <a:rPr lang="en-US" sz="1200" dirty="0">
                  <a:solidFill>
                    <a:srgbClr val="000000"/>
                  </a:solidFill>
                </a:rPr>
                <a:t>&amp; event builders</a:t>
              </a:r>
            </a:p>
          </p:txBody>
        </p:sp>
        <p:sp>
          <p:nvSpPr>
            <p:cNvPr id="125" name="Rectangle 124">
              <a:extLst>
                <a:ext uri="{FF2B5EF4-FFF2-40B4-BE49-F238E27FC236}">
                  <a16:creationId xmlns:a16="http://schemas.microsoft.com/office/drawing/2014/main" id="{F4C0DD0B-2F5D-A9F0-C119-DE3864DF1413}"/>
                </a:ext>
              </a:extLst>
            </p:cNvPr>
            <p:cNvSpPr/>
            <p:nvPr/>
          </p:nvSpPr>
          <p:spPr>
            <a:xfrm>
              <a:off x="1118871" y="978135"/>
              <a:ext cx="3678764" cy="3359463"/>
            </a:xfrm>
            <a:prstGeom prst="rect">
              <a:avLst/>
            </a:prstGeom>
            <a:solidFill>
              <a:schemeClr val="accent3">
                <a:lumMod val="20000"/>
                <a:lumOff val="80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26" name="Group 125">
              <a:extLst>
                <a:ext uri="{FF2B5EF4-FFF2-40B4-BE49-F238E27FC236}">
                  <a16:creationId xmlns:a16="http://schemas.microsoft.com/office/drawing/2014/main" id="{FDAB6189-168C-1788-E0AF-ADB1658AE892}"/>
                </a:ext>
              </a:extLst>
            </p:cNvPr>
            <p:cNvGrpSpPr/>
            <p:nvPr/>
          </p:nvGrpSpPr>
          <p:grpSpPr>
            <a:xfrm>
              <a:off x="3036076" y="3310312"/>
              <a:ext cx="777973" cy="551433"/>
              <a:chOff x="2535390" y="3305448"/>
              <a:chExt cx="777973" cy="551433"/>
            </a:xfrm>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p:grpSpPr>
          <p:sp>
            <p:nvSpPr>
              <p:cNvPr id="164" name="Flowchart: Direct Access Storage 163">
                <a:extLst>
                  <a:ext uri="{FF2B5EF4-FFF2-40B4-BE49-F238E27FC236}">
                    <a16:creationId xmlns:a16="http://schemas.microsoft.com/office/drawing/2014/main" id="{BF6FFAA8-B173-72C5-AE99-AFB207CF04F6}"/>
                  </a:ext>
                </a:extLst>
              </p:cNvPr>
              <p:cNvSpPr/>
              <p:nvPr/>
            </p:nvSpPr>
            <p:spPr>
              <a:xfrm rot="16200000">
                <a:off x="2648660" y="3192178"/>
                <a:ext cx="551433" cy="777973"/>
              </a:xfrm>
              <a:prstGeom prst="flowChartMagneticDrum">
                <a:avLst/>
              </a:prstGeom>
              <a:grp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5" name="TextBox 164">
                <a:extLst>
                  <a:ext uri="{FF2B5EF4-FFF2-40B4-BE49-F238E27FC236}">
                    <a16:creationId xmlns:a16="http://schemas.microsoft.com/office/drawing/2014/main" id="{1D202031-970C-15B3-B319-FB697C0538C2}"/>
                  </a:ext>
                </a:extLst>
              </p:cNvPr>
              <p:cNvSpPr txBox="1"/>
              <p:nvPr/>
            </p:nvSpPr>
            <p:spPr>
              <a:xfrm>
                <a:off x="2670683" y="3460196"/>
                <a:ext cx="548629" cy="369332"/>
              </a:xfrm>
              <a:prstGeom prst="rect">
                <a:avLst/>
              </a:prstGeom>
              <a:noFill/>
            </p:spPr>
            <p:txBody>
              <a:bodyPr wrap="square" rtlCol="0">
                <a:spAutoFit/>
              </a:bodyPr>
              <a:lstStyle/>
              <a:p>
                <a:r>
                  <a:rPr lang="en-US" sz="1800" dirty="0">
                    <a:solidFill>
                      <a:srgbClr val="000000"/>
                    </a:solidFill>
                  </a:rPr>
                  <a:t>SSD</a:t>
                </a:r>
              </a:p>
            </p:txBody>
          </p:sp>
        </p:grpSp>
        <p:grpSp>
          <p:nvGrpSpPr>
            <p:cNvPr id="127" name="Group 126">
              <a:extLst>
                <a:ext uri="{FF2B5EF4-FFF2-40B4-BE49-F238E27FC236}">
                  <a16:creationId xmlns:a16="http://schemas.microsoft.com/office/drawing/2014/main" id="{67C8A3BF-527D-35C1-8CD8-C043D7BACCBE}"/>
                </a:ext>
              </a:extLst>
            </p:cNvPr>
            <p:cNvGrpSpPr/>
            <p:nvPr/>
          </p:nvGrpSpPr>
          <p:grpSpPr>
            <a:xfrm>
              <a:off x="3013287" y="2098945"/>
              <a:ext cx="840199" cy="840199"/>
              <a:chOff x="2504278" y="2094081"/>
              <a:chExt cx="840199" cy="840199"/>
            </a:xfrm>
          </p:grpSpPr>
          <p:sp>
            <p:nvSpPr>
              <p:cNvPr id="162" name="Rectangle: Rounded Corners 161">
                <a:extLst>
                  <a:ext uri="{FF2B5EF4-FFF2-40B4-BE49-F238E27FC236}">
                    <a16:creationId xmlns:a16="http://schemas.microsoft.com/office/drawing/2014/main" id="{30B61276-C6AF-FFC6-5CDF-424A6145BF8D}"/>
                  </a:ext>
                </a:extLst>
              </p:cNvPr>
              <p:cNvSpPr/>
              <p:nvPr/>
            </p:nvSpPr>
            <p:spPr>
              <a:xfrm>
                <a:off x="2504278" y="2094081"/>
                <a:ext cx="840199" cy="840199"/>
              </a:xfrm>
              <a:prstGeom prst="roundRect">
                <a:avLst/>
              </a:prstGeom>
              <a:gradFill flip="none" rotWithShape="1">
                <a:gsLst>
                  <a:gs pos="0">
                    <a:schemeClr val="accent6">
                      <a:lumMod val="0"/>
                      <a:lumOff val="100000"/>
                    </a:schemeClr>
                  </a:gs>
                  <a:gs pos="0">
                    <a:schemeClr val="tx1">
                      <a:lumMod val="20000"/>
                      <a:lumOff val="80000"/>
                    </a:schemeClr>
                  </a:gs>
                  <a:gs pos="100000">
                    <a:schemeClr val="tx2">
                      <a:lumMod val="40000"/>
                      <a:lumOff val="60000"/>
                    </a:schemeClr>
                  </a:gs>
                </a:gsLst>
                <a:path path="circle">
                  <a:fillToRect l="50000" t="50000" r="50000" b="50000"/>
                </a:path>
                <a:tileRect/>
              </a:gra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3" name="TextBox 162">
                <a:extLst>
                  <a:ext uri="{FF2B5EF4-FFF2-40B4-BE49-F238E27FC236}">
                    <a16:creationId xmlns:a16="http://schemas.microsoft.com/office/drawing/2014/main" id="{8C7991E7-BDDB-2423-877E-3A5CBB0553B4}"/>
                  </a:ext>
                </a:extLst>
              </p:cNvPr>
              <p:cNvSpPr txBox="1"/>
              <p:nvPr/>
            </p:nvSpPr>
            <p:spPr>
              <a:xfrm>
                <a:off x="2642839" y="2331629"/>
                <a:ext cx="574196" cy="369332"/>
              </a:xfrm>
              <a:prstGeom prst="rect">
                <a:avLst/>
              </a:prstGeom>
              <a:noFill/>
            </p:spPr>
            <p:txBody>
              <a:bodyPr wrap="none" rtlCol="0">
                <a:spAutoFit/>
              </a:bodyPr>
              <a:lstStyle/>
              <a:p>
                <a:r>
                  <a:rPr lang="en-US" sz="1800" dirty="0">
                    <a:solidFill>
                      <a:srgbClr val="000000"/>
                    </a:solidFill>
                  </a:rPr>
                  <a:t>CPU</a:t>
                </a:r>
              </a:p>
            </p:txBody>
          </p:sp>
        </p:grpSp>
        <p:sp>
          <p:nvSpPr>
            <p:cNvPr id="128" name="Rectangle 127">
              <a:extLst>
                <a:ext uri="{FF2B5EF4-FFF2-40B4-BE49-F238E27FC236}">
                  <a16:creationId xmlns:a16="http://schemas.microsoft.com/office/drawing/2014/main" id="{40C8E3FE-A824-B0B6-74A8-BE3C2691927E}"/>
                </a:ext>
              </a:extLst>
            </p:cNvPr>
            <p:cNvSpPr/>
            <p:nvPr/>
          </p:nvSpPr>
          <p:spPr>
            <a:xfrm>
              <a:off x="2979417" y="1222450"/>
              <a:ext cx="381000" cy="410297"/>
            </a:xfrm>
            <a:prstGeom prst="rect">
              <a:avLst/>
            </a:prstGeom>
            <a:gradFill>
              <a:gsLst>
                <a:gs pos="100000">
                  <a:schemeClr val="bg2">
                    <a:lumMod val="65000"/>
                  </a:schemeClr>
                </a:gs>
                <a:gs pos="0">
                  <a:schemeClr val="bg2">
                    <a:lumMod val="85000"/>
                  </a:schemeClr>
                </a:gs>
              </a:gsLst>
              <a:lin ang="5400000" scaled="1"/>
            </a:gradFill>
            <a:ln w="9525">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00" dirty="0">
                  <a:solidFill>
                    <a:srgbClr val="000000"/>
                  </a:solidFill>
                </a:rPr>
                <a:t>NIC</a:t>
              </a:r>
            </a:p>
          </p:txBody>
        </p:sp>
        <p:sp>
          <p:nvSpPr>
            <p:cNvPr id="129" name="TextBox 128">
              <a:extLst>
                <a:ext uri="{FF2B5EF4-FFF2-40B4-BE49-F238E27FC236}">
                  <a16:creationId xmlns:a16="http://schemas.microsoft.com/office/drawing/2014/main" id="{9FF2D74A-AA75-0E3E-0BB5-78EBB10B1859}"/>
                </a:ext>
              </a:extLst>
            </p:cNvPr>
            <p:cNvSpPr txBox="1"/>
            <p:nvPr/>
          </p:nvSpPr>
          <p:spPr>
            <a:xfrm>
              <a:off x="1795125" y="2672697"/>
              <a:ext cx="489236" cy="276999"/>
            </a:xfrm>
            <a:prstGeom prst="rect">
              <a:avLst/>
            </a:prstGeom>
            <a:noFill/>
          </p:spPr>
          <p:txBody>
            <a:bodyPr wrap="none" rtlCol="0">
              <a:spAutoFit/>
            </a:bodyPr>
            <a:lstStyle/>
            <a:p>
              <a:r>
                <a:rPr lang="en-US" sz="1200" dirty="0">
                  <a:solidFill>
                    <a:srgbClr val="000000"/>
                  </a:solidFill>
                </a:rPr>
                <a:t>RAM</a:t>
              </a:r>
            </a:p>
          </p:txBody>
        </p:sp>
        <p:sp>
          <p:nvSpPr>
            <p:cNvPr id="130" name="Rectangle 129">
              <a:extLst>
                <a:ext uri="{FF2B5EF4-FFF2-40B4-BE49-F238E27FC236}">
                  <a16:creationId xmlns:a16="http://schemas.microsoft.com/office/drawing/2014/main" id="{A57F9740-A415-F6A4-4A0B-2D0D15A66CC6}"/>
                </a:ext>
              </a:extLst>
            </p:cNvPr>
            <p:cNvSpPr/>
            <p:nvPr/>
          </p:nvSpPr>
          <p:spPr>
            <a:xfrm>
              <a:off x="3496717" y="1222450"/>
              <a:ext cx="381000" cy="410297"/>
            </a:xfrm>
            <a:prstGeom prst="rect">
              <a:avLst/>
            </a:prstGeom>
            <a:gradFill>
              <a:gsLst>
                <a:gs pos="100000">
                  <a:schemeClr val="bg2">
                    <a:lumMod val="65000"/>
                  </a:schemeClr>
                </a:gs>
                <a:gs pos="0">
                  <a:schemeClr val="bg2">
                    <a:lumMod val="85000"/>
                  </a:schemeClr>
                </a:gs>
              </a:gsLst>
              <a:lin ang="5400000" scaled="1"/>
            </a:gradFill>
            <a:ln w="9525">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00" dirty="0">
                  <a:solidFill>
                    <a:srgbClr val="000000"/>
                  </a:solidFill>
                </a:rPr>
                <a:t>NIC</a:t>
              </a:r>
            </a:p>
          </p:txBody>
        </p:sp>
        <p:grpSp>
          <p:nvGrpSpPr>
            <p:cNvPr id="131" name="Group 130">
              <a:extLst>
                <a:ext uri="{FF2B5EF4-FFF2-40B4-BE49-F238E27FC236}">
                  <a16:creationId xmlns:a16="http://schemas.microsoft.com/office/drawing/2014/main" id="{58D448F1-615C-80F0-646F-425AA1346BDD}"/>
                </a:ext>
              </a:extLst>
            </p:cNvPr>
            <p:cNvGrpSpPr/>
            <p:nvPr/>
          </p:nvGrpSpPr>
          <p:grpSpPr>
            <a:xfrm>
              <a:off x="1262268" y="2228863"/>
              <a:ext cx="1371600" cy="473308"/>
              <a:chOff x="5113107" y="1431346"/>
              <a:chExt cx="1371600" cy="473308"/>
            </a:xfrm>
          </p:grpSpPr>
          <p:grpSp>
            <p:nvGrpSpPr>
              <p:cNvPr id="148" name="Group 147">
                <a:extLst>
                  <a:ext uri="{FF2B5EF4-FFF2-40B4-BE49-F238E27FC236}">
                    <a16:creationId xmlns:a16="http://schemas.microsoft.com/office/drawing/2014/main" id="{B2F750D8-FE90-3494-8C5D-7E219BB2599A}"/>
                  </a:ext>
                </a:extLst>
              </p:cNvPr>
              <p:cNvGrpSpPr/>
              <p:nvPr/>
            </p:nvGrpSpPr>
            <p:grpSpPr>
              <a:xfrm>
                <a:off x="5113107" y="1431346"/>
                <a:ext cx="1219200" cy="320908"/>
                <a:chOff x="5270863" y="1553709"/>
                <a:chExt cx="1219200" cy="320908"/>
              </a:xfrm>
            </p:grpSpPr>
            <p:sp>
              <p:nvSpPr>
                <p:cNvPr id="156" name="Rectangle: Rounded Corners 155">
                  <a:extLst>
                    <a:ext uri="{FF2B5EF4-FFF2-40B4-BE49-F238E27FC236}">
                      <a16:creationId xmlns:a16="http://schemas.microsoft.com/office/drawing/2014/main" id="{AD71647F-967D-5587-C040-DE8070F47EA3}"/>
                    </a:ext>
                  </a:extLst>
                </p:cNvPr>
                <p:cNvSpPr/>
                <p:nvPr/>
              </p:nvSpPr>
              <p:spPr>
                <a:xfrm>
                  <a:off x="5270863" y="1553709"/>
                  <a:ext cx="1219200" cy="320908"/>
                </a:xfrm>
                <a:prstGeom prst="roundRect">
                  <a:avLst/>
                </a:prstGeom>
                <a:gradFill flip="none" rotWithShape="1">
                  <a:gsLst>
                    <a:gs pos="100000">
                      <a:schemeClr val="accent3">
                        <a:lumMod val="92000"/>
                        <a:lumOff val="8000"/>
                      </a:schemeClr>
                    </a:gs>
                    <a:gs pos="0">
                      <a:schemeClr val="accent3">
                        <a:lumMod val="60000"/>
                        <a:lumOff val="40000"/>
                      </a:schemeClr>
                    </a:gs>
                  </a:gsLst>
                  <a:lin ang="5400000" scaled="1"/>
                  <a:tileRect/>
                </a:gra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57" name="Group 156">
                  <a:extLst>
                    <a:ext uri="{FF2B5EF4-FFF2-40B4-BE49-F238E27FC236}">
                      <a16:creationId xmlns:a16="http://schemas.microsoft.com/office/drawing/2014/main" id="{59EEF855-2470-D52F-ECBE-40579DB6BD48}"/>
                    </a:ext>
                  </a:extLst>
                </p:cNvPr>
                <p:cNvGrpSpPr/>
                <p:nvPr/>
              </p:nvGrpSpPr>
              <p:grpSpPr>
                <a:xfrm>
                  <a:off x="5383828" y="1623084"/>
                  <a:ext cx="993269" cy="182158"/>
                  <a:chOff x="3993968" y="3513264"/>
                  <a:chExt cx="993269" cy="182158"/>
                </a:xfrm>
              </p:grpSpPr>
              <p:sp>
                <p:nvSpPr>
                  <p:cNvPr id="158" name="Rectangle 157">
                    <a:extLst>
                      <a:ext uri="{FF2B5EF4-FFF2-40B4-BE49-F238E27FC236}">
                        <a16:creationId xmlns:a16="http://schemas.microsoft.com/office/drawing/2014/main" id="{935074E5-1216-7635-726B-4C438721E855}"/>
                      </a:ext>
                    </a:extLst>
                  </p:cNvPr>
                  <p:cNvSpPr/>
                  <p:nvPr/>
                </p:nvSpPr>
                <p:spPr>
                  <a:xfrm>
                    <a:off x="3993968" y="3513264"/>
                    <a:ext cx="182155" cy="182155"/>
                  </a:xfrm>
                  <a:prstGeom prst="rect">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9" name="Rectangle 158">
                    <a:extLst>
                      <a:ext uri="{FF2B5EF4-FFF2-40B4-BE49-F238E27FC236}">
                        <a16:creationId xmlns:a16="http://schemas.microsoft.com/office/drawing/2014/main" id="{BE6CE87F-DCFD-480A-1DDF-909E73919D94}"/>
                      </a:ext>
                    </a:extLst>
                  </p:cNvPr>
                  <p:cNvSpPr/>
                  <p:nvPr/>
                </p:nvSpPr>
                <p:spPr>
                  <a:xfrm>
                    <a:off x="4267200" y="3513265"/>
                    <a:ext cx="182155" cy="182155"/>
                  </a:xfrm>
                  <a:prstGeom prst="rect">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0" name="Rectangle 159">
                    <a:extLst>
                      <a:ext uri="{FF2B5EF4-FFF2-40B4-BE49-F238E27FC236}">
                        <a16:creationId xmlns:a16="http://schemas.microsoft.com/office/drawing/2014/main" id="{BC910CD1-C5DA-A02D-A38D-7F42570806B6}"/>
                      </a:ext>
                    </a:extLst>
                  </p:cNvPr>
                  <p:cNvSpPr/>
                  <p:nvPr/>
                </p:nvSpPr>
                <p:spPr>
                  <a:xfrm>
                    <a:off x="4536141" y="3513267"/>
                    <a:ext cx="182155" cy="182155"/>
                  </a:xfrm>
                  <a:prstGeom prst="rect">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1" name="Rectangle 160">
                    <a:extLst>
                      <a:ext uri="{FF2B5EF4-FFF2-40B4-BE49-F238E27FC236}">
                        <a16:creationId xmlns:a16="http://schemas.microsoft.com/office/drawing/2014/main" id="{7E9AD668-7A96-C7A5-DBAE-7A3DE786F8B0}"/>
                      </a:ext>
                    </a:extLst>
                  </p:cNvPr>
                  <p:cNvSpPr/>
                  <p:nvPr/>
                </p:nvSpPr>
                <p:spPr>
                  <a:xfrm>
                    <a:off x="4805082" y="3513267"/>
                    <a:ext cx="182155" cy="182155"/>
                  </a:xfrm>
                  <a:prstGeom prst="rect">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grpSp>
            <p:nvGrpSpPr>
              <p:cNvPr id="149" name="Group 148">
                <a:extLst>
                  <a:ext uri="{FF2B5EF4-FFF2-40B4-BE49-F238E27FC236}">
                    <a16:creationId xmlns:a16="http://schemas.microsoft.com/office/drawing/2014/main" id="{EFCA57F7-86B7-D703-4C27-C3F8162D38EE}"/>
                  </a:ext>
                </a:extLst>
              </p:cNvPr>
              <p:cNvGrpSpPr/>
              <p:nvPr/>
            </p:nvGrpSpPr>
            <p:grpSpPr>
              <a:xfrm>
                <a:off x="5265507" y="1583746"/>
                <a:ext cx="1219200" cy="320908"/>
                <a:chOff x="5270863" y="1553709"/>
                <a:chExt cx="1219200" cy="320908"/>
              </a:xfrm>
            </p:grpSpPr>
            <p:sp>
              <p:nvSpPr>
                <p:cNvPr id="150" name="Rectangle: Rounded Corners 149">
                  <a:extLst>
                    <a:ext uri="{FF2B5EF4-FFF2-40B4-BE49-F238E27FC236}">
                      <a16:creationId xmlns:a16="http://schemas.microsoft.com/office/drawing/2014/main" id="{D43BDA67-3E42-A7F0-DD80-9EEC61CD5C59}"/>
                    </a:ext>
                  </a:extLst>
                </p:cNvPr>
                <p:cNvSpPr/>
                <p:nvPr/>
              </p:nvSpPr>
              <p:spPr>
                <a:xfrm>
                  <a:off x="5270863" y="1553709"/>
                  <a:ext cx="1219200" cy="320908"/>
                </a:xfrm>
                <a:prstGeom prst="roundRect">
                  <a:avLst/>
                </a:prstGeom>
                <a:gradFill flip="none" rotWithShape="1">
                  <a:gsLst>
                    <a:gs pos="100000">
                      <a:schemeClr val="accent3">
                        <a:lumMod val="92000"/>
                        <a:lumOff val="8000"/>
                      </a:schemeClr>
                    </a:gs>
                    <a:gs pos="0">
                      <a:schemeClr val="accent3">
                        <a:lumMod val="60000"/>
                        <a:lumOff val="40000"/>
                      </a:schemeClr>
                    </a:gs>
                  </a:gsLst>
                  <a:lin ang="5400000" scaled="1"/>
                  <a:tileRect/>
                </a:gra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51" name="Group 150">
                  <a:extLst>
                    <a:ext uri="{FF2B5EF4-FFF2-40B4-BE49-F238E27FC236}">
                      <a16:creationId xmlns:a16="http://schemas.microsoft.com/office/drawing/2014/main" id="{87FBC19E-F1C3-D763-9F89-045D86D0223C}"/>
                    </a:ext>
                  </a:extLst>
                </p:cNvPr>
                <p:cNvGrpSpPr/>
                <p:nvPr/>
              </p:nvGrpSpPr>
              <p:grpSpPr>
                <a:xfrm>
                  <a:off x="5383828" y="1623084"/>
                  <a:ext cx="993269" cy="182158"/>
                  <a:chOff x="3993968" y="3513264"/>
                  <a:chExt cx="993269" cy="182158"/>
                </a:xfrm>
              </p:grpSpPr>
              <p:sp>
                <p:nvSpPr>
                  <p:cNvPr id="152" name="Rectangle 151">
                    <a:extLst>
                      <a:ext uri="{FF2B5EF4-FFF2-40B4-BE49-F238E27FC236}">
                        <a16:creationId xmlns:a16="http://schemas.microsoft.com/office/drawing/2014/main" id="{D8786834-EEF0-AD1A-65D1-9D969D54D316}"/>
                      </a:ext>
                    </a:extLst>
                  </p:cNvPr>
                  <p:cNvSpPr/>
                  <p:nvPr/>
                </p:nvSpPr>
                <p:spPr>
                  <a:xfrm>
                    <a:off x="3993968" y="3513264"/>
                    <a:ext cx="182155" cy="182155"/>
                  </a:xfrm>
                  <a:prstGeom prst="rect">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3" name="Rectangle 152">
                    <a:extLst>
                      <a:ext uri="{FF2B5EF4-FFF2-40B4-BE49-F238E27FC236}">
                        <a16:creationId xmlns:a16="http://schemas.microsoft.com/office/drawing/2014/main" id="{C7769003-F025-F6D8-EFFF-170D5597AF51}"/>
                      </a:ext>
                    </a:extLst>
                  </p:cNvPr>
                  <p:cNvSpPr/>
                  <p:nvPr/>
                </p:nvSpPr>
                <p:spPr>
                  <a:xfrm>
                    <a:off x="4267200" y="3513265"/>
                    <a:ext cx="182155" cy="182155"/>
                  </a:xfrm>
                  <a:prstGeom prst="rect">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4" name="Rectangle 153">
                    <a:extLst>
                      <a:ext uri="{FF2B5EF4-FFF2-40B4-BE49-F238E27FC236}">
                        <a16:creationId xmlns:a16="http://schemas.microsoft.com/office/drawing/2014/main" id="{4B463B9A-4B5B-E219-859D-AD9C66D56481}"/>
                      </a:ext>
                    </a:extLst>
                  </p:cNvPr>
                  <p:cNvSpPr/>
                  <p:nvPr/>
                </p:nvSpPr>
                <p:spPr>
                  <a:xfrm>
                    <a:off x="4536141" y="3513267"/>
                    <a:ext cx="182155" cy="182155"/>
                  </a:xfrm>
                  <a:prstGeom prst="rect">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5" name="Rectangle 154">
                    <a:extLst>
                      <a:ext uri="{FF2B5EF4-FFF2-40B4-BE49-F238E27FC236}">
                        <a16:creationId xmlns:a16="http://schemas.microsoft.com/office/drawing/2014/main" id="{1DF13458-5B8D-60DC-E88C-B5C25B15D294}"/>
                      </a:ext>
                    </a:extLst>
                  </p:cNvPr>
                  <p:cNvSpPr/>
                  <p:nvPr/>
                </p:nvSpPr>
                <p:spPr>
                  <a:xfrm>
                    <a:off x="4805082" y="3513267"/>
                    <a:ext cx="182155" cy="182155"/>
                  </a:xfrm>
                  <a:prstGeom prst="rect">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grpSp>
        <p:cxnSp>
          <p:nvCxnSpPr>
            <p:cNvPr id="132" name="Straight Arrow Connector 131">
              <a:extLst>
                <a:ext uri="{FF2B5EF4-FFF2-40B4-BE49-F238E27FC236}">
                  <a16:creationId xmlns:a16="http://schemas.microsoft.com/office/drawing/2014/main" id="{E069C966-0335-29DC-0BF8-3CC596A05591}"/>
                </a:ext>
              </a:extLst>
            </p:cNvPr>
            <p:cNvCxnSpPr>
              <a:cxnSpLocks/>
              <a:stCxn id="128" idx="2"/>
            </p:cNvCxnSpPr>
            <p:nvPr/>
          </p:nvCxnSpPr>
          <p:spPr>
            <a:xfrm flipH="1">
              <a:off x="3168018" y="1632747"/>
              <a:ext cx="1899" cy="466198"/>
            </a:xfrm>
            <a:prstGeom prst="straightConnector1">
              <a:avLst/>
            </a:prstGeom>
            <a:ln>
              <a:solidFill>
                <a:srgbClr val="000000"/>
              </a:solidFill>
              <a:tailEnd type="none"/>
            </a:ln>
            <a:effectLst/>
          </p:spPr>
          <p:style>
            <a:lnRef idx="2">
              <a:schemeClr val="accent1"/>
            </a:lnRef>
            <a:fillRef idx="0">
              <a:schemeClr val="accent1"/>
            </a:fillRef>
            <a:effectRef idx="1">
              <a:schemeClr val="accent1"/>
            </a:effectRef>
            <a:fontRef idx="minor">
              <a:schemeClr val="tx1"/>
            </a:fontRef>
          </p:style>
        </p:cxnSp>
        <p:cxnSp>
          <p:nvCxnSpPr>
            <p:cNvPr id="133" name="Straight Arrow Connector 132">
              <a:extLst>
                <a:ext uri="{FF2B5EF4-FFF2-40B4-BE49-F238E27FC236}">
                  <a16:creationId xmlns:a16="http://schemas.microsoft.com/office/drawing/2014/main" id="{8DEE5CA4-4490-05AF-AD5C-C3AE5F6E6F1C}"/>
                </a:ext>
              </a:extLst>
            </p:cNvPr>
            <p:cNvCxnSpPr>
              <a:cxnSpLocks/>
              <a:stCxn id="130" idx="2"/>
            </p:cNvCxnSpPr>
            <p:nvPr/>
          </p:nvCxnSpPr>
          <p:spPr>
            <a:xfrm>
              <a:off x="3687217" y="1632747"/>
              <a:ext cx="0" cy="466198"/>
            </a:xfrm>
            <a:prstGeom prst="straightConnector1">
              <a:avLst/>
            </a:prstGeom>
            <a:ln>
              <a:solidFill>
                <a:srgbClr val="000000"/>
              </a:solidFill>
              <a:tailEnd type="none"/>
            </a:ln>
            <a:effectLst/>
          </p:spPr>
          <p:style>
            <a:lnRef idx="2">
              <a:schemeClr val="accent1"/>
            </a:lnRef>
            <a:fillRef idx="0">
              <a:schemeClr val="accent1"/>
            </a:fillRef>
            <a:effectRef idx="1">
              <a:schemeClr val="accent1"/>
            </a:effectRef>
            <a:fontRef idx="minor">
              <a:schemeClr val="tx1"/>
            </a:fontRef>
          </p:style>
        </p:cxnSp>
        <p:cxnSp>
          <p:nvCxnSpPr>
            <p:cNvPr id="134" name="Straight Connector 133">
              <a:extLst>
                <a:ext uri="{FF2B5EF4-FFF2-40B4-BE49-F238E27FC236}">
                  <a16:creationId xmlns:a16="http://schemas.microsoft.com/office/drawing/2014/main" id="{0388BFF1-8E89-3C96-A7F7-B7A4D956364D}"/>
                </a:ext>
              </a:extLst>
            </p:cNvPr>
            <p:cNvCxnSpPr>
              <a:cxnSpLocks/>
            </p:cNvCxnSpPr>
            <p:nvPr/>
          </p:nvCxnSpPr>
          <p:spPr>
            <a:xfrm>
              <a:off x="2636023" y="2510988"/>
              <a:ext cx="368941"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grpSp>
          <p:nvGrpSpPr>
            <p:cNvPr id="135" name="Group 134">
              <a:extLst>
                <a:ext uri="{FF2B5EF4-FFF2-40B4-BE49-F238E27FC236}">
                  <a16:creationId xmlns:a16="http://schemas.microsoft.com/office/drawing/2014/main" id="{8DB442F7-2CC9-C3E0-A75E-20260683DDB6}"/>
                </a:ext>
              </a:extLst>
            </p:cNvPr>
            <p:cNvGrpSpPr/>
            <p:nvPr/>
          </p:nvGrpSpPr>
          <p:grpSpPr>
            <a:xfrm>
              <a:off x="4169793" y="2301060"/>
              <a:ext cx="463176" cy="419856"/>
              <a:chOff x="6394824" y="2384168"/>
              <a:chExt cx="463176" cy="419856"/>
            </a:xfrm>
          </p:grpSpPr>
          <p:sp>
            <p:nvSpPr>
              <p:cNvPr id="146" name="Rectangle: Rounded Corners 145">
                <a:extLst>
                  <a:ext uri="{FF2B5EF4-FFF2-40B4-BE49-F238E27FC236}">
                    <a16:creationId xmlns:a16="http://schemas.microsoft.com/office/drawing/2014/main" id="{60AFA432-177A-AE42-34EE-880743EB1CB9}"/>
                  </a:ext>
                </a:extLst>
              </p:cNvPr>
              <p:cNvSpPr/>
              <p:nvPr/>
            </p:nvSpPr>
            <p:spPr>
              <a:xfrm>
                <a:off x="6394824" y="2384168"/>
                <a:ext cx="463176" cy="419856"/>
              </a:xfrm>
              <a:prstGeom prst="roundRect">
                <a:avLst/>
              </a:prstGeom>
              <a:gradFill>
                <a:gsLst>
                  <a:gs pos="0">
                    <a:srgbClr val="FFC000"/>
                  </a:gs>
                  <a:gs pos="100000">
                    <a:srgbClr val="FFC000">
                      <a:lumMod val="60000"/>
                      <a:lumOff val="40000"/>
                    </a:srgbClr>
                  </a:gs>
                </a:gsLst>
                <a:lin ang="16200000" scaled="0"/>
              </a:gra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7" name="TextBox 146">
                <a:extLst>
                  <a:ext uri="{FF2B5EF4-FFF2-40B4-BE49-F238E27FC236}">
                    <a16:creationId xmlns:a16="http://schemas.microsoft.com/office/drawing/2014/main" id="{17CF2804-A37F-9231-32D5-984E74AAC4CF}"/>
                  </a:ext>
                </a:extLst>
              </p:cNvPr>
              <p:cNvSpPr txBox="1"/>
              <p:nvPr/>
            </p:nvSpPr>
            <p:spPr>
              <a:xfrm>
                <a:off x="6424273" y="2463976"/>
                <a:ext cx="404278" cy="276999"/>
              </a:xfrm>
              <a:prstGeom prst="rect">
                <a:avLst/>
              </a:prstGeom>
              <a:noFill/>
            </p:spPr>
            <p:txBody>
              <a:bodyPr wrap="none" rtlCol="0">
                <a:spAutoFit/>
              </a:bodyPr>
              <a:lstStyle/>
              <a:p>
                <a:r>
                  <a:rPr lang="en-US" sz="1200" dirty="0">
                    <a:solidFill>
                      <a:srgbClr val="000000"/>
                    </a:solidFill>
                  </a:rPr>
                  <a:t>NIC</a:t>
                </a:r>
              </a:p>
            </p:txBody>
          </p:sp>
        </p:grpSp>
        <p:cxnSp>
          <p:nvCxnSpPr>
            <p:cNvPr id="136" name="Straight Connector 135">
              <a:extLst>
                <a:ext uri="{FF2B5EF4-FFF2-40B4-BE49-F238E27FC236}">
                  <a16:creationId xmlns:a16="http://schemas.microsoft.com/office/drawing/2014/main" id="{9A28076B-2AA9-59DE-8953-D5406AE658FF}"/>
                </a:ext>
              </a:extLst>
            </p:cNvPr>
            <p:cNvCxnSpPr>
              <a:cxnSpLocks/>
            </p:cNvCxnSpPr>
            <p:nvPr/>
          </p:nvCxnSpPr>
          <p:spPr>
            <a:xfrm>
              <a:off x="3845163" y="2516688"/>
              <a:ext cx="314860"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37" name="Straight Connector 136">
              <a:extLst>
                <a:ext uri="{FF2B5EF4-FFF2-40B4-BE49-F238E27FC236}">
                  <a16:creationId xmlns:a16="http://schemas.microsoft.com/office/drawing/2014/main" id="{03E98FCA-83FD-4382-21B2-5406C3D7EB74}"/>
                </a:ext>
              </a:extLst>
            </p:cNvPr>
            <p:cNvCxnSpPr>
              <a:cxnSpLocks/>
            </p:cNvCxnSpPr>
            <p:nvPr/>
          </p:nvCxnSpPr>
          <p:spPr>
            <a:xfrm>
              <a:off x="4632969" y="2519044"/>
              <a:ext cx="529175" cy="0"/>
            </a:xfrm>
            <a:prstGeom prst="line">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138" name="TextBox 137">
              <a:extLst>
                <a:ext uri="{FF2B5EF4-FFF2-40B4-BE49-F238E27FC236}">
                  <a16:creationId xmlns:a16="http://schemas.microsoft.com/office/drawing/2014/main" id="{65FB5F55-9987-82DF-E06D-F11EA9A4D267}"/>
                </a:ext>
              </a:extLst>
            </p:cNvPr>
            <p:cNvSpPr txBox="1"/>
            <p:nvPr/>
          </p:nvSpPr>
          <p:spPr>
            <a:xfrm>
              <a:off x="1902035" y="4036146"/>
              <a:ext cx="2124171" cy="276999"/>
            </a:xfrm>
            <a:prstGeom prst="rect">
              <a:avLst/>
            </a:prstGeom>
            <a:noFill/>
          </p:spPr>
          <p:txBody>
            <a:bodyPr wrap="none" rtlCol="0">
              <a:spAutoFit/>
            </a:bodyPr>
            <a:lstStyle/>
            <a:p>
              <a:r>
                <a:rPr lang="en-US" sz="1200" dirty="0">
                  <a:solidFill>
                    <a:srgbClr val="000000"/>
                  </a:solidFill>
                </a:rPr>
                <a:t>DAQ Front End Computer (FEC)</a:t>
              </a:r>
            </a:p>
          </p:txBody>
        </p:sp>
        <p:cxnSp>
          <p:nvCxnSpPr>
            <p:cNvPr id="139" name="Straight Arrow Connector 138">
              <a:extLst>
                <a:ext uri="{FF2B5EF4-FFF2-40B4-BE49-F238E27FC236}">
                  <a16:creationId xmlns:a16="http://schemas.microsoft.com/office/drawing/2014/main" id="{5DC1FAA9-B742-A219-04AA-0A7EDB451856}"/>
                </a:ext>
              </a:extLst>
            </p:cNvPr>
            <p:cNvCxnSpPr>
              <a:cxnSpLocks/>
            </p:cNvCxnSpPr>
            <p:nvPr/>
          </p:nvCxnSpPr>
          <p:spPr>
            <a:xfrm flipH="1">
              <a:off x="3171369" y="751803"/>
              <a:ext cx="1899" cy="466198"/>
            </a:xfrm>
            <a:prstGeom prst="straightConnector1">
              <a:avLst/>
            </a:prstGeom>
            <a:ln>
              <a:solidFill>
                <a:srgbClr val="FFC000"/>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140" name="Straight Arrow Connector 139">
              <a:extLst>
                <a:ext uri="{FF2B5EF4-FFF2-40B4-BE49-F238E27FC236}">
                  <a16:creationId xmlns:a16="http://schemas.microsoft.com/office/drawing/2014/main" id="{54956E5E-708B-6A40-490E-29152063CE4F}"/>
                </a:ext>
              </a:extLst>
            </p:cNvPr>
            <p:cNvCxnSpPr>
              <a:cxnSpLocks/>
            </p:cNvCxnSpPr>
            <p:nvPr/>
          </p:nvCxnSpPr>
          <p:spPr>
            <a:xfrm flipH="1">
              <a:off x="3686463" y="761924"/>
              <a:ext cx="1899" cy="466198"/>
            </a:xfrm>
            <a:prstGeom prst="straightConnector1">
              <a:avLst/>
            </a:prstGeom>
            <a:ln>
              <a:solidFill>
                <a:srgbClr val="FFC000"/>
              </a:solidFill>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141" name="TextBox 140">
              <a:extLst>
                <a:ext uri="{FF2B5EF4-FFF2-40B4-BE49-F238E27FC236}">
                  <a16:creationId xmlns:a16="http://schemas.microsoft.com/office/drawing/2014/main" id="{EEFEDD9C-0BB3-3ACF-553E-313B6BC5F293}"/>
                </a:ext>
              </a:extLst>
            </p:cNvPr>
            <p:cNvSpPr txBox="1"/>
            <p:nvPr/>
          </p:nvSpPr>
          <p:spPr>
            <a:xfrm>
              <a:off x="2633868" y="935016"/>
              <a:ext cx="1667892" cy="276999"/>
            </a:xfrm>
            <a:prstGeom prst="rect">
              <a:avLst/>
            </a:prstGeom>
            <a:noFill/>
          </p:spPr>
          <p:txBody>
            <a:bodyPr wrap="none" rtlCol="0">
              <a:spAutoFit/>
            </a:bodyPr>
            <a:lstStyle/>
            <a:p>
              <a:r>
                <a:rPr lang="en-US" sz="1200" dirty="0">
                  <a:solidFill>
                    <a:srgbClr val="000000"/>
                  </a:solidFill>
                </a:rPr>
                <a:t>Raw data from detector</a:t>
              </a:r>
            </a:p>
          </p:txBody>
        </p:sp>
        <p:grpSp>
          <p:nvGrpSpPr>
            <p:cNvPr id="142" name="Group 141">
              <a:extLst>
                <a:ext uri="{FF2B5EF4-FFF2-40B4-BE49-F238E27FC236}">
                  <a16:creationId xmlns:a16="http://schemas.microsoft.com/office/drawing/2014/main" id="{4B082848-2035-F463-F69A-C1B1FDDE5968}"/>
                </a:ext>
              </a:extLst>
            </p:cNvPr>
            <p:cNvGrpSpPr/>
            <p:nvPr/>
          </p:nvGrpSpPr>
          <p:grpSpPr>
            <a:xfrm>
              <a:off x="3013287" y="2098711"/>
              <a:ext cx="840199" cy="840199"/>
              <a:chOff x="2504278" y="2094081"/>
              <a:chExt cx="840199" cy="840199"/>
            </a:xfrm>
            <a:effectLst/>
          </p:grpSpPr>
          <p:sp>
            <p:nvSpPr>
              <p:cNvPr id="144" name="Rectangle: Rounded Corners 143">
                <a:extLst>
                  <a:ext uri="{FF2B5EF4-FFF2-40B4-BE49-F238E27FC236}">
                    <a16:creationId xmlns:a16="http://schemas.microsoft.com/office/drawing/2014/main" id="{7ECC5BC1-34F1-19F2-E07D-260595FAA8E3}"/>
                  </a:ext>
                </a:extLst>
              </p:cNvPr>
              <p:cNvSpPr/>
              <p:nvPr/>
            </p:nvSpPr>
            <p:spPr>
              <a:xfrm>
                <a:off x="2504278" y="2094081"/>
                <a:ext cx="840199" cy="840199"/>
              </a:xfrm>
              <a:prstGeom prst="roundRect">
                <a:avLst/>
              </a:prstGeom>
              <a:gradFill flip="none" rotWithShape="1">
                <a:gsLst>
                  <a:gs pos="0">
                    <a:schemeClr val="accent6">
                      <a:lumMod val="0"/>
                      <a:lumOff val="100000"/>
                    </a:schemeClr>
                  </a:gs>
                  <a:gs pos="0">
                    <a:schemeClr val="tx1">
                      <a:lumMod val="20000"/>
                      <a:lumOff val="80000"/>
                    </a:schemeClr>
                  </a:gs>
                  <a:gs pos="100000">
                    <a:schemeClr val="tx2">
                      <a:lumMod val="40000"/>
                      <a:lumOff val="60000"/>
                    </a:schemeClr>
                  </a:gs>
                </a:gsLst>
                <a:path path="circle">
                  <a:fillToRect l="50000" t="50000" r="50000" b="50000"/>
                </a:path>
                <a:tileRect/>
              </a:gra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5" name="TextBox 144">
                <a:extLst>
                  <a:ext uri="{FF2B5EF4-FFF2-40B4-BE49-F238E27FC236}">
                    <a16:creationId xmlns:a16="http://schemas.microsoft.com/office/drawing/2014/main" id="{762D53B4-3BDF-D249-BBBD-7895ACF65E60}"/>
                  </a:ext>
                </a:extLst>
              </p:cNvPr>
              <p:cNvSpPr txBox="1"/>
              <p:nvPr/>
            </p:nvSpPr>
            <p:spPr>
              <a:xfrm>
                <a:off x="2642839" y="2331629"/>
                <a:ext cx="574196" cy="369332"/>
              </a:xfrm>
              <a:prstGeom prst="rect">
                <a:avLst/>
              </a:prstGeom>
              <a:noFill/>
            </p:spPr>
            <p:txBody>
              <a:bodyPr wrap="none" rtlCol="0">
                <a:spAutoFit/>
              </a:bodyPr>
              <a:lstStyle/>
              <a:p>
                <a:r>
                  <a:rPr lang="en-US" sz="1800" dirty="0">
                    <a:solidFill>
                      <a:srgbClr val="000000"/>
                    </a:solidFill>
                  </a:rPr>
                  <a:t>CPU</a:t>
                </a:r>
              </a:p>
            </p:txBody>
          </p:sp>
        </p:grpSp>
        <p:cxnSp>
          <p:nvCxnSpPr>
            <p:cNvPr id="143" name="Straight Arrow Connector 142">
              <a:extLst>
                <a:ext uri="{FF2B5EF4-FFF2-40B4-BE49-F238E27FC236}">
                  <a16:creationId xmlns:a16="http://schemas.microsoft.com/office/drawing/2014/main" id="{30549FCD-C62D-28D1-26A8-C04D938F5025}"/>
                </a:ext>
              </a:extLst>
            </p:cNvPr>
            <p:cNvCxnSpPr/>
            <p:nvPr/>
          </p:nvCxnSpPr>
          <p:spPr>
            <a:xfrm flipH="1">
              <a:off x="3430576" y="2939144"/>
              <a:ext cx="1899" cy="466198"/>
            </a:xfrm>
            <a:prstGeom prst="straightConnector1">
              <a:avLst/>
            </a:prstGeom>
            <a:ln>
              <a:solidFill>
                <a:srgbClr val="000000"/>
              </a:solidFill>
              <a:tailEnd type="none"/>
            </a:ln>
            <a:effectLst/>
          </p:spPr>
          <p:style>
            <a:lnRef idx="2">
              <a:schemeClr val="accent1"/>
            </a:lnRef>
            <a:fillRef idx="0">
              <a:schemeClr val="accent1"/>
            </a:fillRef>
            <a:effectRef idx="1">
              <a:schemeClr val="accent1"/>
            </a:effectRef>
            <a:fontRef idx="minor">
              <a:schemeClr val="tx1"/>
            </a:fontRef>
          </p:style>
        </p:cxnSp>
      </p:grpSp>
      <p:pic>
        <p:nvPicPr>
          <p:cNvPr id="2" name="Picture 1">
            <a:extLst>
              <a:ext uri="{FF2B5EF4-FFF2-40B4-BE49-F238E27FC236}">
                <a16:creationId xmlns:a16="http://schemas.microsoft.com/office/drawing/2014/main" id="{61FA2D36-4B8B-4CC8-B4BE-3FE20C73334F}"/>
              </a:ext>
            </a:extLst>
          </p:cNvPr>
          <p:cNvPicPr>
            <a:picLocks noChangeAspect="1"/>
          </p:cNvPicPr>
          <p:nvPr/>
        </p:nvPicPr>
        <p:blipFill rotWithShape="1">
          <a:blip r:embed="rId2"/>
          <a:srcRect t="69018"/>
          <a:stretch/>
        </p:blipFill>
        <p:spPr>
          <a:xfrm>
            <a:off x="2972943" y="3750662"/>
            <a:ext cx="902286" cy="213437"/>
          </a:xfrm>
          <a:prstGeom prst="rect">
            <a:avLst/>
          </a:prstGeom>
        </p:spPr>
      </p:pic>
      <p:sp>
        <p:nvSpPr>
          <p:cNvPr id="102" name="Flowchart: Magnetic Disk 101">
            <a:extLst>
              <a:ext uri="{FF2B5EF4-FFF2-40B4-BE49-F238E27FC236}">
                <a16:creationId xmlns:a16="http://schemas.microsoft.com/office/drawing/2014/main" id="{1063C4F3-6825-4551-A418-04EE2D60EEC6}"/>
              </a:ext>
            </a:extLst>
          </p:cNvPr>
          <p:cNvSpPr/>
          <p:nvPr/>
        </p:nvSpPr>
        <p:spPr>
          <a:xfrm>
            <a:off x="3017593" y="3300836"/>
            <a:ext cx="807147" cy="586740"/>
          </a:xfrm>
          <a:prstGeom prst="flowChartMagneticDisk">
            <a:avLst/>
          </a:prstGeom>
          <a:gradFill>
            <a:gsLst>
              <a:gs pos="0">
                <a:srgbClr val="FFFF00"/>
              </a:gs>
              <a:gs pos="24000">
                <a:srgbClr val="AAEE80"/>
              </a:gs>
              <a:gs pos="100000">
                <a:schemeClr val="accent5">
                  <a:lumMod val="60000"/>
                  <a:lumOff val="40000"/>
                </a:schemeClr>
              </a:gs>
            </a:gsLst>
          </a:gra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17" name="Straight Connector 116">
            <a:extLst>
              <a:ext uri="{FF2B5EF4-FFF2-40B4-BE49-F238E27FC236}">
                <a16:creationId xmlns:a16="http://schemas.microsoft.com/office/drawing/2014/main" id="{DC64E773-4E5F-46BF-9D63-40DA4F9FC86F}"/>
              </a:ext>
            </a:extLst>
          </p:cNvPr>
          <p:cNvCxnSpPr/>
          <p:nvPr/>
        </p:nvCxnSpPr>
        <p:spPr>
          <a:xfrm>
            <a:off x="3422283" y="2933457"/>
            <a:ext cx="0" cy="479635"/>
          </a:xfrm>
          <a:prstGeom prst="line">
            <a:avLst/>
          </a:prstGeom>
          <a:ln w="28575">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52" name="Straight Arrow Connector 51">
            <a:extLst>
              <a:ext uri="{FF2B5EF4-FFF2-40B4-BE49-F238E27FC236}">
                <a16:creationId xmlns:a16="http://schemas.microsoft.com/office/drawing/2014/main" id="{77348783-1169-45CF-9EC8-6EE1DE8CE551}"/>
              </a:ext>
            </a:extLst>
          </p:cNvPr>
          <p:cNvCxnSpPr/>
          <p:nvPr/>
        </p:nvCxnSpPr>
        <p:spPr>
          <a:xfrm>
            <a:off x="3424086" y="2932415"/>
            <a:ext cx="0" cy="484909"/>
          </a:xfrm>
          <a:prstGeom prst="straightConnector1">
            <a:avLst/>
          </a:prstGeom>
          <a:ln w="50800">
            <a:solidFill>
              <a:srgbClr val="FFFF00"/>
            </a:solidFill>
            <a:tailEnd type="triangle" w="med" len="med"/>
          </a:ln>
        </p:spPr>
        <p:style>
          <a:lnRef idx="2">
            <a:schemeClr val="accent1"/>
          </a:lnRef>
          <a:fillRef idx="0">
            <a:schemeClr val="accent1"/>
          </a:fillRef>
          <a:effectRef idx="1">
            <a:schemeClr val="accent1"/>
          </a:effectRef>
          <a:fontRef idx="minor">
            <a:schemeClr val="tx1"/>
          </a:fontRef>
        </p:style>
      </p:cxnSp>
      <p:cxnSp>
        <p:nvCxnSpPr>
          <p:cNvPr id="110" name="Straight Arrow Connector 109">
            <a:extLst>
              <a:ext uri="{FF2B5EF4-FFF2-40B4-BE49-F238E27FC236}">
                <a16:creationId xmlns:a16="http://schemas.microsoft.com/office/drawing/2014/main" id="{E12F7D1A-56CA-407C-A1CA-FC21D654644B}"/>
              </a:ext>
            </a:extLst>
          </p:cNvPr>
          <p:cNvCxnSpPr/>
          <p:nvPr/>
        </p:nvCxnSpPr>
        <p:spPr>
          <a:xfrm>
            <a:off x="3422283" y="2932415"/>
            <a:ext cx="0" cy="484909"/>
          </a:xfrm>
          <a:prstGeom prst="straightConnector1">
            <a:avLst/>
          </a:prstGeom>
          <a:ln w="50800">
            <a:solidFill>
              <a:schemeClr val="accent5">
                <a:lumMod val="60000"/>
                <a:lumOff val="40000"/>
              </a:schemeClr>
            </a:solidFill>
            <a:tailEnd type="triangle" w="med" len="med"/>
          </a:ln>
        </p:spPr>
        <p:style>
          <a:lnRef idx="2">
            <a:schemeClr val="accent1"/>
          </a:lnRef>
          <a:fillRef idx="0">
            <a:schemeClr val="accent1"/>
          </a:fillRef>
          <a:effectRef idx="1">
            <a:schemeClr val="accent1"/>
          </a:effectRef>
          <a:fontRef idx="minor">
            <a:schemeClr val="tx1"/>
          </a:fontRef>
        </p:style>
      </p:cxnSp>
      <p:cxnSp>
        <p:nvCxnSpPr>
          <p:cNvPr id="115" name="Straight Arrow Connector 114">
            <a:extLst>
              <a:ext uri="{FF2B5EF4-FFF2-40B4-BE49-F238E27FC236}">
                <a16:creationId xmlns:a16="http://schemas.microsoft.com/office/drawing/2014/main" id="{6968490B-2E7F-40B3-B7DB-5CC34ABFDC64}"/>
              </a:ext>
            </a:extLst>
          </p:cNvPr>
          <p:cNvCxnSpPr/>
          <p:nvPr/>
        </p:nvCxnSpPr>
        <p:spPr>
          <a:xfrm>
            <a:off x="3422634" y="2932415"/>
            <a:ext cx="0" cy="484909"/>
          </a:xfrm>
          <a:prstGeom prst="straightConnector1">
            <a:avLst/>
          </a:prstGeom>
          <a:ln w="50800">
            <a:solidFill>
              <a:schemeClr val="accent5">
                <a:lumMod val="60000"/>
                <a:lumOff val="40000"/>
              </a:schemeClr>
            </a:solidFill>
            <a:tailEnd type="triangle" w="med" len="med"/>
          </a:ln>
        </p:spPr>
        <p:style>
          <a:lnRef idx="2">
            <a:schemeClr val="accent1"/>
          </a:lnRef>
          <a:fillRef idx="0">
            <a:schemeClr val="accent1"/>
          </a:fillRef>
          <a:effectRef idx="1">
            <a:schemeClr val="accent1"/>
          </a:effectRef>
          <a:fontRef idx="minor">
            <a:schemeClr val="tx1"/>
          </a:fontRef>
        </p:style>
      </p:cxnSp>
      <p:sp>
        <p:nvSpPr>
          <p:cNvPr id="3" name="Title 2">
            <a:extLst>
              <a:ext uri="{FF2B5EF4-FFF2-40B4-BE49-F238E27FC236}">
                <a16:creationId xmlns:a16="http://schemas.microsoft.com/office/drawing/2014/main" id="{40A4F10C-7FFD-4B7E-8296-B36A690785DE}"/>
              </a:ext>
            </a:extLst>
          </p:cNvPr>
          <p:cNvSpPr>
            <a:spLocks noGrp="1"/>
          </p:cNvSpPr>
          <p:nvPr>
            <p:ph type="title"/>
          </p:nvPr>
        </p:nvSpPr>
        <p:spPr/>
        <p:txBody>
          <a:bodyPr/>
          <a:lstStyle/>
          <a:p>
            <a:r>
              <a:rPr lang="en-US" dirty="0"/>
              <a:t>DUNE SNB Trigger</a:t>
            </a:r>
          </a:p>
        </p:txBody>
      </p:sp>
      <p:sp>
        <p:nvSpPr>
          <p:cNvPr id="4" name="Date Placeholder 3">
            <a:extLst>
              <a:ext uri="{FF2B5EF4-FFF2-40B4-BE49-F238E27FC236}">
                <a16:creationId xmlns:a16="http://schemas.microsoft.com/office/drawing/2014/main" id="{427316D8-90B5-4984-854C-D8AAA113E6BA}"/>
              </a:ext>
            </a:extLst>
          </p:cNvPr>
          <p:cNvSpPr>
            <a:spLocks noGrp="1"/>
          </p:cNvSpPr>
          <p:nvPr>
            <p:ph type="dt" sz="half" idx="2"/>
          </p:nvPr>
        </p:nvSpPr>
        <p:spPr/>
        <p:txBody>
          <a:bodyPr/>
          <a:lstStyle/>
          <a:p>
            <a:pPr>
              <a:defRPr/>
            </a:pPr>
            <a:fld id="{57ADAB69-348E-2C41-AF41-E98D046040A4}" type="datetime1">
              <a:rPr lang="en-US" smtClean="0"/>
              <a:pPr>
                <a:defRPr/>
              </a:pPr>
              <a:t>4/23/2024</a:t>
            </a:fld>
            <a:endParaRPr lang="en-US" dirty="0"/>
          </a:p>
        </p:txBody>
      </p:sp>
      <p:sp>
        <p:nvSpPr>
          <p:cNvPr id="6" name="Slide Number Placeholder 5">
            <a:extLst>
              <a:ext uri="{FF2B5EF4-FFF2-40B4-BE49-F238E27FC236}">
                <a16:creationId xmlns:a16="http://schemas.microsoft.com/office/drawing/2014/main" id="{254C9581-B58D-4CF7-9EC2-ED7DBFEE7779}"/>
              </a:ext>
            </a:extLst>
          </p:cNvPr>
          <p:cNvSpPr>
            <a:spLocks noGrp="1"/>
          </p:cNvSpPr>
          <p:nvPr>
            <p:ph type="sldNum" sz="quarter" idx="4"/>
          </p:nvPr>
        </p:nvSpPr>
        <p:spPr/>
        <p:txBody>
          <a:bodyPr/>
          <a:lstStyle/>
          <a:p>
            <a:pPr>
              <a:defRPr/>
            </a:pPr>
            <a:fld id="{148C009B-CB69-E04A-B9B3-34B26D69E9CF}" type="slidenum">
              <a:rPr lang="en-US" smtClean="0"/>
              <a:pPr>
                <a:defRPr/>
              </a:pPr>
              <a:t>6</a:t>
            </a:fld>
            <a:endParaRPr lang="en-US" dirty="0"/>
          </a:p>
        </p:txBody>
      </p:sp>
      <p:sp>
        <p:nvSpPr>
          <p:cNvPr id="14" name="TextBox 13">
            <a:extLst>
              <a:ext uri="{FF2B5EF4-FFF2-40B4-BE49-F238E27FC236}">
                <a16:creationId xmlns:a16="http://schemas.microsoft.com/office/drawing/2014/main" id="{231A6413-BF91-4703-B8E8-E955CED96F04}"/>
              </a:ext>
            </a:extLst>
          </p:cNvPr>
          <p:cNvSpPr txBox="1"/>
          <p:nvPr/>
        </p:nvSpPr>
        <p:spPr>
          <a:xfrm>
            <a:off x="4557252" y="2523041"/>
            <a:ext cx="1099195" cy="461665"/>
          </a:xfrm>
          <a:prstGeom prst="rect">
            <a:avLst/>
          </a:prstGeom>
          <a:noFill/>
        </p:spPr>
        <p:txBody>
          <a:bodyPr wrap="none" rtlCol="0">
            <a:spAutoFit/>
          </a:bodyPr>
          <a:lstStyle/>
          <a:p>
            <a:r>
              <a:rPr lang="en-US" sz="1200" dirty="0">
                <a:solidFill>
                  <a:srgbClr val="000000"/>
                </a:solidFill>
              </a:rPr>
              <a:t>To DS computer</a:t>
            </a:r>
          </a:p>
          <a:p>
            <a:r>
              <a:rPr lang="en-US" sz="1200" dirty="0">
                <a:solidFill>
                  <a:srgbClr val="000000"/>
                </a:solidFill>
              </a:rPr>
              <a:t>&amp; event builders</a:t>
            </a:r>
          </a:p>
        </p:txBody>
      </p:sp>
      <p:cxnSp>
        <p:nvCxnSpPr>
          <p:cNvPr id="9" name="Straight Arrow Connector 8">
            <a:extLst>
              <a:ext uri="{FF2B5EF4-FFF2-40B4-BE49-F238E27FC236}">
                <a16:creationId xmlns:a16="http://schemas.microsoft.com/office/drawing/2014/main" id="{AC8EAD89-83DF-4BA3-B451-993A8A65073B}"/>
              </a:ext>
            </a:extLst>
          </p:cNvPr>
          <p:cNvCxnSpPr/>
          <p:nvPr/>
        </p:nvCxnSpPr>
        <p:spPr>
          <a:xfrm>
            <a:off x="3170904" y="696246"/>
            <a:ext cx="0" cy="533400"/>
          </a:xfrm>
          <a:prstGeom prst="straightConnector1">
            <a:avLst/>
          </a:prstGeom>
          <a:ln w="50800">
            <a:solidFill>
              <a:srgbClr val="FF0000"/>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47" name="Straight Arrow Connector 46">
            <a:extLst>
              <a:ext uri="{FF2B5EF4-FFF2-40B4-BE49-F238E27FC236}">
                <a16:creationId xmlns:a16="http://schemas.microsoft.com/office/drawing/2014/main" id="{344CA9C1-5408-4DCA-8AB5-319E38CBB153}"/>
              </a:ext>
            </a:extLst>
          </p:cNvPr>
          <p:cNvCxnSpPr/>
          <p:nvPr/>
        </p:nvCxnSpPr>
        <p:spPr>
          <a:xfrm>
            <a:off x="3679722" y="696246"/>
            <a:ext cx="0" cy="533400"/>
          </a:xfrm>
          <a:prstGeom prst="straightConnector1">
            <a:avLst/>
          </a:prstGeom>
          <a:ln w="50800">
            <a:solidFill>
              <a:srgbClr val="FF0000"/>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48" name="Straight Arrow Connector 47">
            <a:extLst>
              <a:ext uri="{FF2B5EF4-FFF2-40B4-BE49-F238E27FC236}">
                <a16:creationId xmlns:a16="http://schemas.microsoft.com/office/drawing/2014/main" id="{D251C35C-A852-4D0B-A1D7-A612CF03D455}"/>
              </a:ext>
            </a:extLst>
          </p:cNvPr>
          <p:cNvCxnSpPr/>
          <p:nvPr/>
        </p:nvCxnSpPr>
        <p:spPr>
          <a:xfrm>
            <a:off x="3168444" y="1627518"/>
            <a:ext cx="0" cy="484909"/>
          </a:xfrm>
          <a:prstGeom prst="straightConnector1">
            <a:avLst/>
          </a:prstGeom>
          <a:ln w="50800">
            <a:solidFill>
              <a:srgbClr val="FF0000"/>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49" name="Straight Arrow Connector 48">
            <a:extLst>
              <a:ext uri="{FF2B5EF4-FFF2-40B4-BE49-F238E27FC236}">
                <a16:creationId xmlns:a16="http://schemas.microsoft.com/office/drawing/2014/main" id="{311220D5-698F-4B01-9C95-266814FB4A46}"/>
              </a:ext>
            </a:extLst>
          </p:cNvPr>
          <p:cNvCxnSpPr/>
          <p:nvPr/>
        </p:nvCxnSpPr>
        <p:spPr>
          <a:xfrm>
            <a:off x="3679722" y="1629641"/>
            <a:ext cx="0" cy="484909"/>
          </a:xfrm>
          <a:prstGeom prst="straightConnector1">
            <a:avLst/>
          </a:prstGeom>
          <a:ln w="50800">
            <a:solidFill>
              <a:srgbClr val="FF0000"/>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50" name="Straight Arrow Connector 49">
            <a:extLst>
              <a:ext uri="{FF2B5EF4-FFF2-40B4-BE49-F238E27FC236}">
                <a16:creationId xmlns:a16="http://schemas.microsoft.com/office/drawing/2014/main" id="{0CCA9124-99ED-4A50-A0FB-8E441CC17F13}"/>
              </a:ext>
            </a:extLst>
          </p:cNvPr>
          <p:cNvCxnSpPr>
            <a:cxnSpLocks/>
          </p:cNvCxnSpPr>
          <p:nvPr/>
        </p:nvCxnSpPr>
        <p:spPr>
          <a:xfrm flipH="1">
            <a:off x="2627426" y="2523041"/>
            <a:ext cx="383948" cy="0"/>
          </a:xfrm>
          <a:prstGeom prst="straightConnector1">
            <a:avLst/>
          </a:prstGeom>
          <a:ln w="50800">
            <a:solidFill>
              <a:srgbClr val="FF0000"/>
            </a:solidFill>
            <a:tailEnd type="triangle" w="sm" len="sm"/>
          </a:ln>
        </p:spPr>
        <p:style>
          <a:lnRef idx="2">
            <a:schemeClr val="accent1"/>
          </a:lnRef>
          <a:fillRef idx="0">
            <a:schemeClr val="accent1"/>
          </a:fillRef>
          <a:effectRef idx="1">
            <a:schemeClr val="accent1"/>
          </a:effectRef>
          <a:fontRef idx="minor">
            <a:schemeClr val="tx1"/>
          </a:fontRef>
        </p:style>
      </p:cxnSp>
      <p:grpSp>
        <p:nvGrpSpPr>
          <p:cNvPr id="56" name="Group 55">
            <a:extLst>
              <a:ext uri="{FF2B5EF4-FFF2-40B4-BE49-F238E27FC236}">
                <a16:creationId xmlns:a16="http://schemas.microsoft.com/office/drawing/2014/main" id="{F44F8F06-A46A-41CE-B426-E55F14C067EE}"/>
              </a:ext>
            </a:extLst>
          </p:cNvPr>
          <p:cNvGrpSpPr/>
          <p:nvPr/>
        </p:nvGrpSpPr>
        <p:grpSpPr>
          <a:xfrm>
            <a:off x="1524000" y="2488206"/>
            <a:ext cx="997675" cy="154713"/>
            <a:chOff x="1524000" y="2488206"/>
            <a:chExt cx="997675" cy="154713"/>
          </a:xfrm>
        </p:grpSpPr>
        <p:sp>
          <p:nvSpPr>
            <p:cNvPr id="12" name="Rectangle 11">
              <a:extLst>
                <a:ext uri="{FF2B5EF4-FFF2-40B4-BE49-F238E27FC236}">
                  <a16:creationId xmlns:a16="http://schemas.microsoft.com/office/drawing/2014/main" id="{F7711DF6-9A52-4BAA-A2CE-571ACD8240DD}"/>
                </a:ext>
              </a:extLst>
            </p:cNvPr>
            <p:cNvSpPr/>
            <p:nvPr/>
          </p:nvSpPr>
          <p:spPr>
            <a:xfrm>
              <a:off x="1524000" y="2489804"/>
              <a:ext cx="185269" cy="153115"/>
            </a:xfrm>
            <a:prstGeom prst="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FDE986E3-0821-4B92-96DF-D0074BECD39D}"/>
                </a:ext>
              </a:extLst>
            </p:cNvPr>
            <p:cNvSpPr/>
            <p:nvPr/>
          </p:nvSpPr>
          <p:spPr>
            <a:xfrm>
              <a:off x="1799603" y="2488206"/>
              <a:ext cx="185269" cy="153115"/>
            </a:xfrm>
            <a:prstGeom prst="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05119D4E-F769-4433-BB22-3FB08ADEAA14}"/>
                </a:ext>
              </a:extLst>
            </p:cNvPr>
            <p:cNvSpPr/>
            <p:nvPr/>
          </p:nvSpPr>
          <p:spPr>
            <a:xfrm>
              <a:off x="2068476" y="2488206"/>
              <a:ext cx="185269" cy="153115"/>
            </a:xfrm>
            <a:prstGeom prst="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05BDE31E-9D80-4227-A31F-7DD7CC4DDCF3}"/>
                </a:ext>
              </a:extLst>
            </p:cNvPr>
            <p:cNvSpPr/>
            <p:nvPr/>
          </p:nvSpPr>
          <p:spPr>
            <a:xfrm>
              <a:off x="2336406" y="2488206"/>
              <a:ext cx="185269" cy="153115"/>
            </a:xfrm>
            <a:prstGeom prst="rect">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58" name="Group 57">
            <a:extLst>
              <a:ext uri="{FF2B5EF4-FFF2-40B4-BE49-F238E27FC236}">
                <a16:creationId xmlns:a16="http://schemas.microsoft.com/office/drawing/2014/main" id="{770128C6-BB6A-427E-BB72-CBFA7BE3F756}"/>
              </a:ext>
            </a:extLst>
          </p:cNvPr>
          <p:cNvGrpSpPr/>
          <p:nvPr/>
        </p:nvGrpSpPr>
        <p:grpSpPr>
          <a:xfrm>
            <a:off x="3824748" y="2520132"/>
            <a:ext cx="1318860" cy="6518"/>
            <a:chOff x="3824748" y="2520132"/>
            <a:chExt cx="1318860" cy="6518"/>
          </a:xfrm>
        </p:grpSpPr>
        <p:cxnSp>
          <p:nvCxnSpPr>
            <p:cNvPr id="51" name="Straight Arrow Connector 50">
              <a:extLst>
                <a:ext uri="{FF2B5EF4-FFF2-40B4-BE49-F238E27FC236}">
                  <a16:creationId xmlns:a16="http://schemas.microsoft.com/office/drawing/2014/main" id="{42906491-555E-4AFA-8B27-2F4E230D055C}"/>
                </a:ext>
              </a:extLst>
            </p:cNvPr>
            <p:cNvCxnSpPr>
              <a:cxnSpLocks/>
            </p:cNvCxnSpPr>
            <p:nvPr/>
          </p:nvCxnSpPr>
          <p:spPr>
            <a:xfrm flipH="1">
              <a:off x="3824748" y="2520132"/>
              <a:ext cx="349044" cy="0"/>
            </a:xfrm>
            <a:prstGeom prst="straightConnector1">
              <a:avLst/>
            </a:prstGeom>
            <a:ln w="50800">
              <a:solidFill>
                <a:srgbClr val="FF0000"/>
              </a:solidFill>
              <a:headEnd type="triangle" w="sm" len="sm"/>
              <a:tailEnd type="none" w="sm" len="sm"/>
            </a:ln>
          </p:spPr>
          <p:style>
            <a:lnRef idx="2">
              <a:schemeClr val="accent1"/>
            </a:lnRef>
            <a:fillRef idx="0">
              <a:schemeClr val="accent1"/>
            </a:fillRef>
            <a:effectRef idx="1">
              <a:schemeClr val="accent1"/>
            </a:effectRef>
            <a:fontRef idx="minor">
              <a:schemeClr val="tx1"/>
            </a:fontRef>
          </p:style>
        </p:cxnSp>
        <p:cxnSp>
          <p:nvCxnSpPr>
            <p:cNvPr id="57" name="Straight Arrow Connector 56">
              <a:extLst>
                <a:ext uri="{FF2B5EF4-FFF2-40B4-BE49-F238E27FC236}">
                  <a16:creationId xmlns:a16="http://schemas.microsoft.com/office/drawing/2014/main" id="{D21D9E3F-088F-446A-B493-E378C408B363}"/>
                </a:ext>
              </a:extLst>
            </p:cNvPr>
            <p:cNvCxnSpPr>
              <a:cxnSpLocks/>
            </p:cNvCxnSpPr>
            <p:nvPr/>
          </p:nvCxnSpPr>
          <p:spPr>
            <a:xfrm flipH="1">
              <a:off x="4632573" y="2526650"/>
              <a:ext cx="511035" cy="0"/>
            </a:xfrm>
            <a:prstGeom prst="straightConnector1">
              <a:avLst/>
            </a:prstGeom>
            <a:ln w="50800">
              <a:solidFill>
                <a:srgbClr val="FF0000"/>
              </a:solidFill>
              <a:headEnd type="triangle" w="sm" len="sm"/>
              <a:tailEnd type="none" w="sm" len="sm"/>
            </a:ln>
          </p:spPr>
          <p:style>
            <a:lnRef idx="2">
              <a:schemeClr val="accent1"/>
            </a:lnRef>
            <a:fillRef idx="0">
              <a:schemeClr val="accent1"/>
            </a:fillRef>
            <a:effectRef idx="1">
              <a:schemeClr val="accent1"/>
            </a:effectRef>
            <a:fontRef idx="minor">
              <a:schemeClr val="tx1"/>
            </a:fontRef>
          </p:style>
        </p:cxnSp>
      </p:grpSp>
      <p:sp>
        <p:nvSpPr>
          <p:cNvPr id="59" name="Oval 58">
            <a:extLst>
              <a:ext uri="{FF2B5EF4-FFF2-40B4-BE49-F238E27FC236}">
                <a16:creationId xmlns:a16="http://schemas.microsoft.com/office/drawing/2014/main" id="{3F3EA913-9D84-4BBD-A567-9164799E220E}"/>
              </a:ext>
            </a:extLst>
          </p:cNvPr>
          <p:cNvSpPr/>
          <p:nvPr/>
        </p:nvSpPr>
        <p:spPr>
          <a:xfrm>
            <a:off x="1284839" y="2136920"/>
            <a:ext cx="1504388" cy="894045"/>
          </a:xfrm>
          <a:prstGeom prst="ellipse">
            <a:avLst/>
          </a:prstGeom>
          <a:noFill/>
          <a:ln w="28575">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63" name="Group 62">
            <a:extLst>
              <a:ext uri="{FF2B5EF4-FFF2-40B4-BE49-F238E27FC236}">
                <a16:creationId xmlns:a16="http://schemas.microsoft.com/office/drawing/2014/main" id="{9508F067-C704-4534-A20F-000A03F2FE68}"/>
              </a:ext>
            </a:extLst>
          </p:cNvPr>
          <p:cNvGrpSpPr/>
          <p:nvPr/>
        </p:nvGrpSpPr>
        <p:grpSpPr>
          <a:xfrm>
            <a:off x="1086081" y="3025774"/>
            <a:ext cx="1157689" cy="386044"/>
            <a:chOff x="1086081" y="3025774"/>
            <a:chExt cx="1157689" cy="386044"/>
          </a:xfrm>
        </p:grpSpPr>
        <p:sp>
          <p:nvSpPr>
            <p:cNvPr id="60" name="TextBox 59">
              <a:extLst>
                <a:ext uri="{FF2B5EF4-FFF2-40B4-BE49-F238E27FC236}">
                  <a16:creationId xmlns:a16="http://schemas.microsoft.com/office/drawing/2014/main" id="{BECB60ED-28D6-4218-9692-6C5C24F29695}"/>
                </a:ext>
              </a:extLst>
            </p:cNvPr>
            <p:cNvSpPr txBox="1"/>
            <p:nvPr/>
          </p:nvSpPr>
          <p:spPr>
            <a:xfrm>
              <a:off x="1086081" y="3165597"/>
              <a:ext cx="1157689" cy="246221"/>
            </a:xfrm>
            <a:prstGeom prst="rect">
              <a:avLst/>
            </a:prstGeom>
            <a:noFill/>
            <a:effectLst/>
          </p:spPr>
          <p:txBody>
            <a:bodyPr wrap="none" rtlCol="0">
              <a:spAutoFit/>
            </a:bodyPr>
            <a:lstStyle/>
            <a:p>
              <a:r>
                <a:rPr lang="en-US" sz="1000" dirty="0">
                  <a:solidFill>
                    <a:srgbClr val="000000"/>
                  </a:solidFill>
                </a:rPr>
                <a:t>10 s circular buffer</a:t>
              </a:r>
            </a:p>
          </p:txBody>
        </p:sp>
        <p:cxnSp>
          <p:nvCxnSpPr>
            <p:cNvPr id="62" name="Straight Arrow Connector 61">
              <a:extLst>
                <a:ext uri="{FF2B5EF4-FFF2-40B4-BE49-F238E27FC236}">
                  <a16:creationId xmlns:a16="http://schemas.microsoft.com/office/drawing/2014/main" id="{749F908F-BE28-4848-A000-B9BE1AE0EC21}"/>
                </a:ext>
              </a:extLst>
            </p:cNvPr>
            <p:cNvCxnSpPr/>
            <p:nvPr/>
          </p:nvCxnSpPr>
          <p:spPr>
            <a:xfrm flipV="1">
              <a:off x="1664926" y="3025774"/>
              <a:ext cx="92635" cy="182262"/>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grpSp>
      <p:grpSp>
        <p:nvGrpSpPr>
          <p:cNvPr id="66" name="Group 65">
            <a:extLst>
              <a:ext uri="{FF2B5EF4-FFF2-40B4-BE49-F238E27FC236}">
                <a16:creationId xmlns:a16="http://schemas.microsoft.com/office/drawing/2014/main" id="{E7258E38-0EC2-4D84-AE73-71904CB99524}"/>
              </a:ext>
            </a:extLst>
          </p:cNvPr>
          <p:cNvGrpSpPr/>
          <p:nvPr/>
        </p:nvGrpSpPr>
        <p:grpSpPr>
          <a:xfrm>
            <a:off x="6263524" y="2596987"/>
            <a:ext cx="2064412" cy="177910"/>
            <a:chOff x="6263524" y="2596987"/>
            <a:chExt cx="2064412" cy="177910"/>
          </a:xfrm>
        </p:grpSpPr>
        <p:cxnSp>
          <p:nvCxnSpPr>
            <p:cNvPr id="67" name="Connector: Elbow 66">
              <a:extLst>
                <a:ext uri="{FF2B5EF4-FFF2-40B4-BE49-F238E27FC236}">
                  <a16:creationId xmlns:a16="http://schemas.microsoft.com/office/drawing/2014/main" id="{BA351CB2-5020-4E47-A2DF-756A6E56C408}"/>
                </a:ext>
              </a:extLst>
            </p:cNvPr>
            <p:cNvCxnSpPr/>
            <p:nvPr/>
          </p:nvCxnSpPr>
          <p:spPr>
            <a:xfrm>
              <a:off x="7413624" y="2596988"/>
              <a:ext cx="914312" cy="177909"/>
            </a:xfrm>
            <a:prstGeom prst="bentConnector3">
              <a:avLst>
                <a:gd name="adj1" fmla="val 68550"/>
              </a:avLst>
            </a:prstGeom>
            <a:ln w="1270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68" name="Connector: Elbow 67">
              <a:extLst>
                <a:ext uri="{FF2B5EF4-FFF2-40B4-BE49-F238E27FC236}">
                  <a16:creationId xmlns:a16="http://schemas.microsoft.com/office/drawing/2014/main" id="{1FB86740-DCC0-4FE7-8747-165A65292A90}"/>
                </a:ext>
              </a:extLst>
            </p:cNvPr>
            <p:cNvCxnSpPr/>
            <p:nvPr/>
          </p:nvCxnSpPr>
          <p:spPr>
            <a:xfrm rot="10800000" flipV="1">
              <a:off x="6263524" y="2596987"/>
              <a:ext cx="1150101" cy="177909"/>
            </a:xfrm>
            <a:prstGeom prst="bentConnector3">
              <a:avLst>
                <a:gd name="adj1" fmla="val 70084"/>
              </a:avLst>
            </a:prstGeom>
            <a:ln w="12700">
              <a:solidFill>
                <a:srgbClr val="FF0000"/>
              </a:solidFill>
            </a:ln>
            <a:effectLst/>
          </p:spPr>
          <p:style>
            <a:lnRef idx="2">
              <a:schemeClr val="accent1"/>
            </a:lnRef>
            <a:fillRef idx="0">
              <a:schemeClr val="accent1"/>
            </a:fillRef>
            <a:effectRef idx="1">
              <a:schemeClr val="accent1"/>
            </a:effectRef>
            <a:fontRef idx="minor">
              <a:schemeClr val="tx1"/>
            </a:fontRef>
          </p:style>
        </p:cxnSp>
      </p:grpSp>
      <p:grpSp>
        <p:nvGrpSpPr>
          <p:cNvPr id="71" name="Group 70">
            <a:extLst>
              <a:ext uri="{FF2B5EF4-FFF2-40B4-BE49-F238E27FC236}">
                <a16:creationId xmlns:a16="http://schemas.microsoft.com/office/drawing/2014/main" id="{4840F73A-127E-4EA4-8D40-DC60E22316B5}"/>
              </a:ext>
            </a:extLst>
          </p:cNvPr>
          <p:cNvGrpSpPr/>
          <p:nvPr/>
        </p:nvGrpSpPr>
        <p:grpSpPr>
          <a:xfrm>
            <a:off x="6250448" y="1113971"/>
            <a:ext cx="2064383" cy="825053"/>
            <a:chOff x="6250448" y="1113971"/>
            <a:chExt cx="2064383" cy="825053"/>
          </a:xfrm>
        </p:grpSpPr>
        <p:cxnSp>
          <p:nvCxnSpPr>
            <p:cNvPr id="72" name="Connector: Elbow 71">
              <a:extLst>
                <a:ext uri="{FF2B5EF4-FFF2-40B4-BE49-F238E27FC236}">
                  <a16:creationId xmlns:a16="http://schemas.microsoft.com/office/drawing/2014/main" id="{2E77F0EC-8B2A-447E-BE67-1B5AEFE7FC09}"/>
                </a:ext>
              </a:extLst>
            </p:cNvPr>
            <p:cNvCxnSpPr>
              <a:cxnSpLocks/>
            </p:cNvCxnSpPr>
            <p:nvPr/>
          </p:nvCxnSpPr>
          <p:spPr>
            <a:xfrm flipV="1">
              <a:off x="6250448" y="1854000"/>
              <a:ext cx="350572" cy="85024"/>
            </a:xfrm>
            <a:prstGeom prst="bentConnector3">
              <a:avLst>
                <a:gd name="adj1" fmla="val 102166"/>
              </a:avLst>
            </a:prstGeom>
            <a:ln w="12700">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73" name="Connector: Elbow 72">
              <a:extLst>
                <a:ext uri="{FF2B5EF4-FFF2-40B4-BE49-F238E27FC236}">
                  <a16:creationId xmlns:a16="http://schemas.microsoft.com/office/drawing/2014/main" id="{B7EBAC00-9795-4BAB-9325-08EBF52174CF}"/>
                </a:ext>
              </a:extLst>
            </p:cNvPr>
            <p:cNvCxnSpPr>
              <a:cxnSpLocks/>
            </p:cNvCxnSpPr>
            <p:nvPr/>
          </p:nvCxnSpPr>
          <p:spPr>
            <a:xfrm flipV="1">
              <a:off x="6601020" y="1779987"/>
              <a:ext cx="256221" cy="74012"/>
            </a:xfrm>
            <a:prstGeom prst="bentConnector3">
              <a:avLst>
                <a:gd name="adj1" fmla="val 50000"/>
              </a:avLst>
            </a:prstGeom>
            <a:ln w="12700">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74" name="Connector: Elbow 73">
              <a:extLst>
                <a:ext uri="{FF2B5EF4-FFF2-40B4-BE49-F238E27FC236}">
                  <a16:creationId xmlns:a16="http://schemas.microsoft.com/office/drawing/2014/main" id="{B691E4BB-FFAE-44C4-A9A3-2DC9E3EE267F}"/>
                </a:ext>
              </a:extLst>
            </p:cNvPr>
            <p:cNvCxnSpPr>
              <a:cxnSpLocks/>
            </p:cNvCxnSpPr>
            <p:nvPr/>
          </p:nvCxnSpPr>
          <p:spPr>
            <a:xfrm flipV="1">
              <a:off x="6857241" y="1716561"/>
              <a:ext cx="139250" cy="63426"/>
            </a:xfrm>
            <a:prstGeom prst="bentConnector3">
              <a:avLst>
                <a:gd name="adj1" fmla="val 50000"/>
              </a:avLst>
            </a:prstGeom>
            <a:ln w="12700">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75" name="Connector: Elbow 74">
              <a:extLst>
                <a:ext uri="{FF2B5EF4-FFF2-40B4-BE49-F238E27FC236}">
                  <a16:creationId xmlns:a16="http://schemas.microsoft.com/office/drawing/2014/main" id="{DB667054-C301-43B5-8D72-F9DBB2CE0E6D}"/>
                </a:ext>
              </a:extLst>
            </p:cNvPr>
            <p:cNvCxnSpPr>
              <a:cxnSpLocks/>
            </p:cNvCxnSpPr>
            <p:nvPr/>
          </p:nvCxnSpPr>
          <p:spPr>
            <a:xfrm rot="5400000" flipH="1" flipV="1">
              <a:off x="6972845" y="1618720"/>
              <a:ext cx="121490" cy="79808"/>
            </a:xfrm>
            <a:prstGeom prst="bentConnector3">
              <a:avLst>
                <a:gd name="adj1" fmla="val 50000"/>
              </a:avLst>
            </a:prstGeom>
            <a:ln w="12700">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76" name="Connector: Elbow 75">
              <a:extLst>
                <a:ext uri="{FF2B5EF4-FFF2-40B4-BE49-F238E27FC236}">
                  <a16:creationId xmlns:a16="http://schemas.microsoft.com/office/drawing/2014/main" id="{D4957ED6-EC1E-4C08-94EE-995961E9C663}"/>
                </a:ext>
              </a:extLst>
            </p:cNvPr>
            <p:cNvCxnSpPr>
              <a:cxnSpLocks/>
            </p:cNvCxnSpPr>
            <p:nvPr/>
          </p:nvCxnSpPr>
          <p:spPr>
            <a:xfrm flipV="1">
              <a:off x="7066483" y="1522384"/>
              <a:ext cx="311812" cy="70538"/>
            </a:xfrm>
            <a:prstGeom prst="bentConnector3">
              <a:avLst>
                <a:gd name="adj1" fmla="val 50000"/>
              </a:avLst>
            </a:prstGeom>
            <a:ln w="12700">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77" name="Connector: Elbow 76">
              <a:extLst>
                <a:ext uri="{FF2B5EF4-FFF2-40B4-BE49-F238E27FC236}">
                  <a16:creationId xmlns:a16="http://schemas.microsoft.com/office/drawing/2014/main" id="{D9421452-7154-4CA9-8049-282C03F13004}"/>
                </a:ext>
              </a:extLst>
            </p:cNvPr>
            <p:cNvCxnSpPr>
              <a:cxnSpLocks/>
            </p:cNvCxnSpPr>
            <p:nvPr/>
          </p:nvCxnSpPr>
          <p:spPr>
            <a:xfrm flipV="1">
              <a:off x="7374893" y="1457256"/>
              <a:ext cx="91184" cy="65128"/>
            </a:xfrm>
            <a:prstGeom prst="bentConnector3">
              <a:avLst>
                <a:gd name="adj1" fmla="val 50000"/>
              </a:avLst>
            </a:prstGeom>
            <a:ln w="12700">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78" name="Connector: Elbow 77">
              <a:extLst>
                <a:ext uri="{FF2B5EF4-FFF2-40B4-BE49-F238E27FC236}">
                  <a16:creationId xmlns:a16="http://schemas.microsoft.com/office/drawing/2014/main" id="{29105290-0FDE-4730-9F4B-148D4DED419A}"/>
                </a:ext>
              </a:extLst>
            </p:cNvPr>
            <p:cNvCxnSpPr>
              <a:cxnSpLocks/>
            </p:cNvCxnSpPr>
            <p:nvPr/>
          </p:nvCxnSpPr>
          <p:spPr>
            <a:xfrm flipV="1">
              <a:off x="7466077" y="1384205"/>
              <a:ext cx="295661" cy="73050"/>
            </a:xfrm>
            <a:prstGeom prst="bentConnector3">
              <a:avLst>
                <a:gd name="adj1" fmla="val 50000"/>
              </a:avLst>
            </a:prstGeom>
            <a:ln w="12700">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79" name="Connector: Elbow 78">
              <a:extLst>
                <a:ext uri="{FF2B5EF4-FFF2-40B4-BE49-F238E27FC236}">
                  <a16:creationId xmlns:a16="http://schemas.microsoft.com/office/drawing/2014/main" id="{9ECF2564-01C5-4971-99AC-A256A3D4FAA5}"/>
                </a:ext>
              </a:extLst>
            </p:cNvPr>
            <p:cNvCxnSpPr>
              <a:cxnSpLocks/>
            </p:cNvCxnSpPr>
            <p:nvPr/>
          </p:nvCxnSpPr>
          <p:spPr>
            <a:xfrm rot="5400000" flipH="1" flipV="1">
              <a:off x="7741297" y="1267831"/>
              <a:ext cx="130008" cy="102751"/>
            </a:xfrm>
            <a:prstGeom prst="bentConnector3">
              <a:avLst>
                <a:gd name="adj1" fmla="val 50000"/>
              </a:avLst>
            </a:prstGeom>
            <a:ln w="12700">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80" name="Connector: Elbow 79">
              <a:extLst>
                <a:ext uri="{FF2B5EF4-FFF2-40B4-BE49-F238E27FC236}">
                  <a16:creationId xmlns:a16="http://schemas.microsoft.com/office/drawing/2014/main" id="{E14F2B9A-6058-46E5-8777-A4142376B689}"/>
                </a:ext>
              </a:extLst>
            </p:cNvPr>
            <p:cNvCxnSpPr>
              <a:cxnSpLocks/>
            </p:cNvCxnSpPr>
            <p:nvPr/>
          </p:nvCxnSpPr>
          <p:spPr>
            <a:xfrm flipV="1">
              <a:off x="7849260" y="1189834"/>
              <a:ext cx="278251" cy="63424"/>
            </a:xfrm>
            <a:prstGeom prst="bentConnector3">
              <a:avLst>
                <a:gd name="adj1" fmla="val 50000"/>
              </a:avLst>
            </a:prstGeom>
            <a:ln w="12700">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81" name="Connector: Elbow 80">
              <a:extLst>
                <a:ext uri="{FF2B5EF4-FFF2-40B4-BE49-F238E27FC236}">
                  <a16:creationId xmlns:a16="http://schemas.microsoft.com/office/drawing/2014/main" id="{974A9F5C-BB69-496F-A690-4762B2C1F774}"/>
                </a:ext>
              </a:extLst>
            </p:cNvPr>
            <p:cNvCxnSpPr>
              <a:cxnSpLocks/>
            </p:cNvCxnSpPr>
            <p:nvPr/>
          </p:nvCxnSpPr>
          <p:spPr>
            <a:xfrm flipV="1">
              <a:off x="8127511" y="1113971"/>
              <a:ext cx="187320" cy="75862"/>
            </a:xfrm>
            <a:prstGeom prst="bentConnector3">
              <a:avLst>
                <a:gd name="adj1" fmla="val 50000"/>
              </a:avLst>
            </a:prstGeom>
            <a:ln w="12700">
              <a:solidFill>
                <a:srgbClr val="0070C0"/>
              </a:solidFill>
            </a:ln>
            <a:effectLst/>
          </p:spPr>
          <p:style>
            <a:lnRef idx="2">
              <a:schemeClr val="accent1"/>
            </a:lnRef>
            <a:fillRef idx="0">
              <a:schemeClr val="accent1"/>
            </a:fillRef>
            <a:effectRef idx="1">
              <a:schemeClr val="accent1"/>
            </a:effectRef>
            <a:fontRef idx="minor">
              <a:schemeClr val="tx1"/>
            </a:fontRef>
          </p:style>
        </p:cxnSp>
      </p:grpSp>
      <p:cxnSp>
        <p:nvCxnSpPr>
          <p:cNvPr id="85" name="Connector: Elbow 84">
            <a:extLst>
              <a:ext uri="{FF2B5EF4-FFF2-40B4-BE49-F238E27FC236}">
                <a16:creationId xmlns:a16="http://schemas.microsoft.com/office/drawing/2014/main" id="{597A1AE9-978D-4329-BF8F-AF24F865A030}"/>
              </a:ext>
            </a:extLst>
          </p:cNvPr>
          <p:cNvCxnSpPr>
            <a:cxnSpLocks/>
          </p:cNvCxnSpPr>
          <p:nvPr/>
        </p:nvCxnSpPr>
        <p:spPr>
          <a:xfrm rot="10800000" flipV="1">
            <a:off x="6263524" y="2229659"/>
            <a:ext cx="2037299" cy="183382"/>
          </a:xfrm>
          <a:prstGeom prst="bentConnector3">
            <a:avLst>
              <a:gd name="adj1" fmla="val 12367"/>
            </a:avLst>
          </a:prstGeom>
          <a:ln w="12700">
            <a:solidFill>
              <a:srgbClr val="00B050"/>
            </a:solidFill>
          </a:ln>
          <a:effectLst/>
        </p:spPr>
        <p:style>
          <a:lnRef idx="2">
            <a:schemeClr val="accent1"/>
          </a:lnRef>
          <a:fillRef idx="0">
            <a:schemeClr val="accent1"/>
          </a:fillRef>
          <a:effectRef idx="1">
            <a:schemeClr val="accent1"/>
          </a:effectRef>
          <a:fontRef idx="minor">
            <a:schemeClr val="tx1"/>
          </a:fontRef>
        </p:style>
      </p:cxnSp>
      <p:grpSp>
        <p:nvGrpSpPr>
          <p:cNvPr id="98" name="Group 97">
            <a:extLst>
              <a:ext uri="{FF2B5EF4-FFF2-40B4-BE49-F238E27FC236}">
                <a16:creationId xmlns:a16="http://schemas.microsoft.com/office/drawing/2014/main" id="{AB194265-B703-4FF3-98B2-0D20360ED07E}"/>
              </a:ext>
            </a:extLst>
          </p:cNvPr>
          <p:cNvGrpSpPr/>
          <p:nvPr/>
        </p:nvGrpSpPr>
        <p:grpSpPr>
          <a:xfrm>
            <a:off x="5943600" y="1167140"/>
            <a:ext cx="2371231" cy="261610"/>
            <a:chOff x="5943600" y="1167140"/>
            <a:chExt cx="2371231" cy="261610"/>
          </a:xfrm>
        </p:grpSpPr>
        <p:cxnSp>
          <p:nvCxnSpPr>
            <p:cNvPr id="82" name="Straight Connector 81">
              <a:extLst>
                <a:ext uri="{FF2B5EF4-FFF2-40B4-BE49-F238E27FC236}">
                  <a16:creationId xmlns:a16="http://schemas.microsoft.com/office/drawing/2014/main" id="{94540024-BA3E-4D24-AB95-E8249DB28D23}"/>
                </a:ext>
              </a:extLst>
            </p:cNvPr>
            <p:cNvCxnSpPr>
              <a:cxnSpLocks/>
            </p:cNvCxnSpPr>
            <p:nvPr/>
          </p:nvCxnSpPr>
          <p:spPr>
            <a:xfrm>
              <a:off x="6250448" y="1300006"/>
              <a:ext cx="2064383" cy="0"/>
            </a:xfrm>
            <a:prstGeom prst="line">
              <a:avLst/>
            </a:prstGeom>
            <a:ln w="9525">
              <a:solidFill>
                <a:srgbClr val="0070C0"/>
              </a:solidFill>
              <a:prstDash val="dash"/>
            </a:ln>
          </p:spPr>
          <p:style>
            <a:lnRef idx="2">
              <a:schemeClr val="accent1"/>
            </a:lnRef>
            <a:fillRef idx="0">
              <a:schemeClr val="accent1"/>
            </a:fillRef>
            <a:effectRef idx="1">
              <a:schemeClr val="accent1"/>
            </a:effectRef>
            <a:fontRef idx="minor">
              <a:schemeClr val="tx1"/>
            </a:fontRef>
          </p:style>
        </p:cxnSp>
        <p:sp>
          <p:nvSpPr>
            <p:cNvPr id="86" name="TextBox 85">
              <a:extLst>
                <a:ext uri="{FF2B5EF4-FFF2-40B4-BE49-F238E27FC236}">
                  <a16:creationId xmlns:a16="http://schemas.microsoft.com/office/drawing/2014/main" id="{2C800E9C-BC33-40EA-BC61-0E5A58500D1D}"/>
                </a:ext>
              </a:extLst>
            </p:cNvPr>
            <p:cNvSpPr txBox="1"/>
            <p:nvPr/>
          </p:nvSpPr>
          <p:spPr>
            <a:xfrm>
              <a:off x="5943600" y="1167140"/>
              <a:ext cx="357367" cy="261610"/>
            </a:xfrm>
            <a:prstGeom prst="rect">
              <a:avLst/>
            </a:prstGeom>
            <a:noFill/>
          </p:spPr>
          <p:txBody>
            <a:bodyPr wrap="square" rtlCol="0">
              <a:spAutoFit/>
            </a:bodyPr>
            <a:lstStyle/>
            <a:p>
              <a:r>
                <a:rPr lang="en-US" sz="1050" dirty="0">
                  <a:solidFill>
                    <a:srgbClr val="0070C0"/>
                  </a:solidFill>
                  <a:latin typeface="Times New Roman" panose="02020603050405020304" pitchFamily="18" charset="0"/>
                  <a:cs typeface="Times New Roman" panose="02020603050405020304" pitchFamily="18" charset="0"/>
                </a:rPr>
                <a:t>60</a:t>
              </a:r>
            </a:p>
          </p:txBody>
        </p:sp>
      </p:grpSp>
      <p:grpSp>
        <p:nvGrpSpPr>
          <p:cNvPr id="93" name="Group 92">
            <a:extLst>
              <a:ext uri="{FF2B5EF4-FFF2-40B4-BE49-F238E27FC236}">
                <a16:creationId xmlns:a16="http://schemas.microsoft.com/office/drawing/2014/main" id="{1C6B0D38-B3C3-4C78-85E7-BE90B1B22257}"/>
              </a:ext>
            </a:extLst>
          </p:cNvPr>
          <p:cNvGrpSpPr/>
          <p:nvPr/>
        </p:nvGrpSpPr>
        <p:grpSpPr>
          <a:xfrm>
            <a:off x="5998066" y="420024"/>
            <a:ext cx="2370858" cy="1523369"/>
            <a:chOff x="5998066" y="420024"/>
            <a:chExt cx="2370858" cy="1523369"/>
          </a:xfrm>
        </p:grpSpPr>
        <p:cxnSp>
          <p:nvCxnSpPr>
            <p:cNvPr id="69" name="Straight Arrow Connector 68">
              <a:extLst>
                <a:ext uri="{FF2B5EF4-FFF2-40B4-BE49-F238E27FC236}">
                  <a16:creationId xmlns:a16="http://schemas.microsoft.com/office/drawing/2014/main" id="{C6E369A1-746B-4B4A-BAEB-290750D0A127}"/>
                </a:ext>
              </a:extLst>
            </p:cNvPr>
            <p:cNvCxnSpPr>
              <a:cxnSpLocks/>
            </p:cNvCxnSpPr>
            <p:nvPr/>
          </p:nvCxnSpPr>
          <p:spPr>
            <a:xfrm>
              <a:off x="6237343" y="637538"/>
              <a:ext cx="13103" cy="1301589"/>
            </a:xfrm>
            <a:prstGeom prst="straightConnector1">
              <a:avLst/>
            </a:prstGeom>
            <a:ln w="12700">
              <a:solidFill>
                <a:srgbClr val="000000"/>
              </a:solidFill>
              <a:headEnd type="triangle"/>
              <a:tailEnd type="none"/>
            </a:ln>
            <a:effectLst/>
          </p:spPr>
          <p:style>
            <a:lnRef idx="2">
              <a:schemeClr val="accent1"/>
            </a:lnRef>
            <a:fillRef idx="0">
              <a:schemeClr val="accent1"/>
            </a:fillRef>
            <a:effectRef idx="1">
              <a:schemeClr val="accent1"/>
            </a:effectRef>
            <a:fontRef idx="minor">
              <a:schemeClr val="tx1"/>
            </a:fontRef>
          </p:style>
        </p:cxnSp>
        <p:cxnSp>
          <p:nvCxnSpPr>
            <p:cNvPr id="70" name="Straight Arrow Connector 69">
              <a:extLst>
                <a:ext uri="{FF2B5EF4-FFF2-40B4-BE49-F238E27FC236}">
                  <a16:creationId xmlns:a16="http://schemas.microsoft.com/office/drawing/2014/main" id="{B272C7C6-8B74-44DA-8968-DF2AFEA44078}"/>
                </a:ext>
              </a:extLst>
            </p:cNvPr>
            <p:cNvCxnSpPr>
              <a:cxnSpLocks/>
            </p:cNvCxnSpPr>
            <p:nvPr/>
          </p:nvCxnSpPr>
          <p:spPr>
            <a:xfrm flipH="1">
              <a:off x="6250448" y="1943393"/>
              <a:ext cx="2118476" cy="0"/>
            </a:xfrm>
            <a:prstGeom prst="straightConnector1">
              <a:avLst/>
            </a:prstGeom>
            <a:ln w="12700">
              <a:solidFill>
                <a:srgbClr val="000000"/>
              </a:solidFill>
              <a:headEnd type="triangle"/>
              <a:tailEnd type="none"/>
            </a:ln>
            <a:effectLst/>
          </p:spPr>
          <p:style>
            <a:lnRef idx="2">
              <a:schemeClr val="accent1"/>
            </a:lnRef>
            <a:fillRef idx="0">
              <a:schemeClr val="accent1"/>
            </a:fillRef>
            <a:effectRef idx="1">
              <a:schemeClr val="accent1"/>
            </a:effectRef>
            <a:fontRef idx="minor">
              <a:schemeClr val="tx1"/>
            </a:fontRef>
          </p:style>
        </p:cxnSp>
        <p:sp>
          <p:nvSpPr>
            <p:cNvPr id="87" name="TextBox 86">
              <a:extLst>
                <a:ext uri="{FF2B5EF4-FFF2-40B4-BE49-F238E27FC236}">
                  <a16:creationId xmlns:a16="http://schemas.microsoft.com/office/drawing/2014/main" id="{5461D02C-B033-4DB3-9B57-A6E001E510A1}"/>
                </a:ext>
              </a:extLst>
            </p:cNvPr>
            <p:cNvSpPr txBox="1"/>
            <p:nvPr/>
          </p:nvSpPr>
          <p:spPr>
            <a:xfrm rot="16200000">
              <a:off x="5696861" y="721229"/>
              <a:ext cx="856325" cy="253916"/>
            </a:xfrm>
            <a:prstGeom prst="rect">
              <a:avLst/>
            </a:prstGeom>
            <a:noFill/>
          </p:spPr>
          <p:txBody>
            <a:bodyPr wrap="none" rtlCol="0">
              <a:spAutoFit/>
            </a:bodyPr>
            <a:lstStyle/>
            <a:p>
              <a:r>
                <a:rPr lang="en-US" sz="1050" i="1" dirty="0">
                  <a:solidFill>
                    <a:srgbClr val="000000"/>
                  </a:solidFill>
                  <a:latin typeface="Times New Roman" panose="02020603050405020304" pitchFamily="18" charset="0"/>
                  <a:cs typeface="Times New Roman" panose="02020603050405020304" pitchFamily="18" charset="0"/>
                </a:rPr>
                <a:t>#</a:t>
              </a:r>
              <a:r>
                <a:rPr lang="en-US" sz="1050" i="1" dirty="0" err="1">
                  <a:solidFill>
                    <a:srgbClr val="000000"/>
                  </a:solidFill>
                  <a:latin typeface="Times New Roman" panose="02020603050405020304" pitchFamily="18" charset="0"/>
                  <a:cs typeface="Times New Roman" panose="02020603050405020304" pitchFamily="18" charset="0"/>
                </a:rPr>
                <a:t>interactons</a:t>
              </a:r>
              <a:endParaRPr lang="en-US" sz="1050" i="1" dirty="0">
                <a:solidFill>
                  <a:srgbClr val="000000"/>
                </a:solidFill>
                <a:latin typeface="Times New Roman" panose="02020603050405020304" pitchFamily="18" charset="0"/>
                <a:cs typeface="Times New Roman" panose="02020603050405020304" pitchFamily="18" charset="0"/>
              </a:endParaRPr>
            </a:p>
          </p:txBody>
        </p:sp>
      </p:grpSp>
      <p:grpSp>
        <p:nvGrpSpPr>
          <p:cNvPr id="94" name="Group 93">
            <a:extLst>
              <a:ext uri="{FF2B5EF4-FFF2-40B4-BE49-F238E27FC236}">
                <a16:creationId xmlns:a16="http://schemas.microsoft.com/office/drawing/2014/main" id="{A26408FF-1084-4B02-839E-89A26A9D118B}"/>
              </a:ext>
            </a:extLst>
          </p:cNvPr>
          <p:cNvGrpSpPr/>
          <p:nvPr/>
        </p:nvGrpSpPr>
        <p:grpSpPr>
          <a:xfrm>
            <a:off x="6250448" y="2054618"/>
            <a:ext cx="2376111" cy="1145332"/>
            <a:chOff x="6250448" y="2054618"/>
            <a:chExt cx="2376111" cy="1145332"/>
          </a:xfrm>
        </p:grpSpPr>
        <p:cxnSp>
          <p:nvCxnSpPr>
            <p:cNvPr id="64" name="Straight Arrow Connector 63">
              <a:extLst>
                <a:ext uri="{FF2B5EF4-FFF2-40B4-BE49-F238E27FC236}">
                  <a16:creationId xmlns:a16="http://schemas.microsoft.com/office/drawing/2014/main" id="{738188DB-ED1A-4CED-8879-4EF83C363717}"/>
                </a:ext>
              </a:extLst>
            </p:cNvPr>
            <p:cNvCxnSpPr>
              <a:cxnSpLocks/>
            </p:cNvCxnSpPr>
            <p:nvPr/>
          </p:nvCxnSpPr>
          <p:spPr>
            <a:xfrm>
              <a:off x="6250448" y="2054618"/>
              <a:ext cx="0" cy="810405"/>
            </a:xfrm>
            <a:prstGeom prst="straightConnector1">
              <a:avLst/>
            </a:prstGeom>
            <a:ln w="12700">
              <a:solidFill>
                <a:srgbClr val="000000"/>
              </a:solidFill>
              <a:headEnd type="triangle"/>
              <a:tailEnd type="none"/>
            </a:ln>
            <a:effectLst/>
          </p:spPr>
          <p:style>
            <a:lnRef idx="2">
              <a:schemeClr val="accent1"/>
            </a:lnRef>
            <a:fillRef idx="0">
              <a:schemeClr val="accent1"/>
            </a:fillRef>
            <a:effectRef idx="1">
              <a:schemeClr val="accent1"/>
            </a:effectRef>
            <a:fontRef idx="minor">
              <a:schemeClr val="tx1"/>
            </a:fontRef>
          </p:style>
        </p:cxnSp>
        <p:cxnSp>
          <p:nvCxnSpPr>
            <p:cNvPr id="65" name="Straight Arrow Connector 64">
              <a:extLst>
                <a:ext uri="{FF2B5EF4-FFF2-40B4-BE49-F238E27FC236}">
                  <a16:creationId xmlns:a16="http://schemas.microsoft.com/office/drawing/2014/main" id="{B2E6FC95-5808-4B54-A8D9-487459FF33FF}"/>
                </a:ext>
              </a:extLst>
            </p:cNvPr>
            <p:cNvCxnSpPr>
              <a:cxnSpLocks/>
            </p:cNvCxnSpPr>
            <p:nvPr/>
          </p:nvCxnSpPr>
          <p:spPr>
            <a:xfrm flipH="1">
              <a:off x="6263523" y="2863931"/>
              <a:ext cx="2118477" cy="0"/>
            </a:xfrm>
            <a:prstGeom prst="straightConnector1">
              <a:avLst/>
            </a:prstGeom>
            <a:ln w="12700">
              <a:solidFill>
                <a:srgbClr val="000000"/>
              </a:solidFill>
              <a:headEnd type="triangle"/>
              <a:tailEnd type="none"/>
            </a:ln>
            <a:effectLst/>
          </p:spPr>
          <p:style>
            <a:lnRef idx="2">
              <a:schemeClr val="accent1"/>
            </a:lnRef>
            <a:fillRef idx="0">
              <a:schemeClr val="accent1"/>
            </a:fillRef>
            <a:effectRef idx="1">
              <a:schemeClr val="accent1"/>
            </a:effectRef>
            <a:fontRef idx="minor">
              <a:schemeClr val="tx1"/>
            </a:fontRef>
          </p:style>
        </p:cxnSp>
        <p:sp>
          <p:nvSpPr>
            <p:cNvPr id="88" name="TextBox 87">
              <a:extLst>
                <a:ext uri="{FF2B5EF4-FFF2-40B4-BE49-F238E27FC236}">
                  <a16:creationId xmlns:a16="http://schemas.microsoft.com/office/drawing/2014/main" id="{E10B771F-68DA-4AD4-BF2C-D2200522F224}"/>
                </a:ext>
              </a:extLst>
            </p:cNvPr>
            <p:cNvSpPr txBox="1"/>
            <p:nvPr/>
          </p:nvSpPr>
          <p:spPr>
            <a:xfrm>
              <a:off x="8140616" y="2922951"/>
              <a:ext cx="485943" cy="276999"/>
            </a:xfrm>
            <a:prstGeom prst="rect">
              <a:avLst/>
            </a:prstGeom>
            <a:noFill/>
          </p:spPr>
          <p:txBody>
            <a:bodyPr wrap="square" rtlCol="0">
              <a:spAutoFit/>
            </a:bodyPr>
            <a:lstStyle/>
            <a:p>
              <a:r>
                <a:rPr lang="en-US" sz="1200" i="1" dirty="0">
                  <a:solidFill>
                    <a:srgbClr val="000000"/>
                  </a:solidFill>
                  <a:latin typeface="Times New Roman" panose="02020603050405020304" pitchFamily="18" charset="0"/>
                  <a:cs typeface="Times New Roman" panose="02020603050405020304" pitchFamily="18" charset="0"/>
                </a:rPr>
                <a:t>secs</a:t>
              </a:r>
            </a:p>
          </p:txBody>
        </p:sp>
      </p:grpSp>
      <p:grpSp>
        <p:nvGrpSpPr>
          <p:cNvPr id="95" name="Group 94">
            <a:extLst>
              <a:ext uri="{FF2B5EF4-FFF2-40B4-BE49-F238E27FC236}">
                <a16:creationId xmlns:a16="http://schemas.microsoft.com/office/drawing/2014/main" id="{D83B31E1-560A-4194-9A16-DED480304F0A}"/>
              </a:ext>
            </a:extLst>
          </p:cNvPr>
          <p:cNvGrpSpPr/>
          <p:nvPr/>
        </p:nvGrpSpPr>
        <p:grpSpPr>
          <a:xfrm>
            <a:off x="6478159" y="642379"/>
            <a:ext cx="281411" cy="2626172"/>
            <a:chOff x="6478159" y="642379"/>
            <a:chExt cx="281411" cy="2626172"/>
          </a:xfrm>
        </p:grpSpPr>
        <p:cxnSp>
          <p:nvCxnSpPr>
            <p:cNvPr id="83" name="Straight Connector 82">
              <a:extLst>
                <a:ext uri="{FF2B5EF4-FFF2-40B4-BE49-F238E27FC236}">
                  <a16:creationId xmlns:a16="http://schemas.microsoft.com/office/drawing/2014/main" id="{FFC9F4BE-6D78-45AB-8282-B2AC3A3EA138}"/>
                </a:ext>
              </a:extLst>
            </p:cNvPr>
            <p:cNvCxnSpPr>
              <a:cxnSpLocks/>
            </p:cNvCxnSpPr>
            <p:nvPr/>
          </p:nvCxnSpPr>
          <p:spPr>
            <a:xfrm>
              <a:off x="6614125" y="642379"/>
              <a:ext cx="0" cy="2373527"/>
            </a:xfrm>
            <a:prstGeom prst="line">
              <a:avLst/>
            </a:prstGeom>
            <a:ln w="9525">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sp>
          <p:nvSpPr>
            <p:cNvPr id="89" name="TextBox 88">
              <a:extLst>
                <a:ext uri="{FF2B5EF4-FFF2-40B4-BE49-F238E27FC236}">
                  <a16:creationId xmlns:a16="http://schemas.microsoft.com/office/drawing/2014/main" id="{01EAB127-82DE-4C04-879A-FDCD60CABD60}"/>
                </a:ext>
              </a:extLst>
            </p:cNvPr>
            <p:cNvSpPr txBox="1"/>
            <p:nvPr/>
          </p:nvSpPr>
          <p:spPr>
            <a:xfrm>
              <a:off x="6478159" y="2991552"/>
              <a:ext cx="281411" cy="276999"/>
            </a:xfrm>
            <a:prstGeom prst="rect">
              <a:avLst/>
            </a:prstGeom>
            <a:noFill/>
          </p:spPr>
          <p:txBody>
            <a:bodyPr wrap="square" rtlCol="0">
              <a:spAutoFit/>
            </a:bodyPr>
            <a:lstStyle/>
            <a:p>
              <a:r>
                <a:rPr lang="en-US" sz="1200" dirty="0">
                  <a:solidFill>
                    <a:srgbClr val="000000"/>
                  </a:solidFill>
                  <a:latin typeface="Times New Roman" panose="02020603050405020304" pitchFamily="18" charset="0"/>
                  <a:cs typeface="Times New Roman" panose="02020603050405020304" pitchFamily="18" charset="0"/>
                </a:rPr>
                <a:t>0</a:t>
              </a:r>
            </a:p>
          </p:txBody>
        </p:sp>
      </p:grpSp>
      <p:grpSp>
        <p:nvGrpSpPr>
          <p:cNvPr id="96" name="Group 95">
            <a:extLst>
              <a:ext uri="{FF2B5EF4-FFF2-40B4-BE49-F238E27FC236}">
                <a16:creationId xmlns:a16="http://schemas.microsoft.com/office/drawing/2014/main" id="{6A4F225B-9281-4DFB-9F09-3B1A4A4DB464}"/>
              </a:ext>
            </a:extLst>
          </p:cNvPr>
          <p:cNvGrpSpPr/>
          <p:nvPr/>
        </p:nvGrpSpPr>
        <p:grpSpPr>
          <a:xfrm>
            <a:off x="7876736" y="632271"/>
            <a:ext cx="403696" cy="2632264"/>
            <a:chOff x="7876736" y="632271"/>
            <a:chExt cx="403696" cy="2632264"/>
          </a:xfrm>
        </p:grpSpPr>
        <p:cxnSp>
          <p:nvCxnSpPr>
            <p:cNvPr id="84" name="Straight Connector 83">
              <a:extLst>
                <a:ext uri="{FF2B5EF4-FFF2-40B4-BE49-F238E27FC236}">
                  <a16:creationId xmlns:a16="http://schemas.microsoft.com/office/drawing/2014/main" id="{F451081F-5833-438F-B71C-418DACC98DAF}"/>
                </a:ext>
              </a:extLst>
            </p:cNvPr>
            <p:cNvCxnSpPr>
              <a:cxnSpLocks/>
            </p:cNvCxnSpPr>
            <p:nvPr/>
          </p:nvCxnSpPr>
          <p:spPr>
            <a:xfrm>
              <a:off x="8037832" y="632271"/>
              <a:ext cx="0" cy="2383635"/>
            </a:xfrm>
            <a:prstGeom prst="line">
              <a:avLst/>
            </a:prstGeom>
            <a:ln w="9525">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sp>
          <p:nvSpPr>
            <p:cNvPr id="90" name="TextBox 89">
              <a:extLst>
                <a:ext uri="{FF2B5EF4-FFF2-40B4-BE49-F238E27FC236}">
                  <a16:creationId xmlns:a16="http://schemas.microsoft.com/office/drawing/2014/main" id="{3B066DE8-A398-4AB3-8E4F-EC9734F2E3ED}"/>
                </a:ext>
              </a:extLst>
            </p:cNvPr>
            <p:cNvSpPr txBox="1"/>
            <p:nvPr/>
          </p:nvSpPr>
          <p:spPr>
            <a:xfrm>
              <a:off x="7876736" y="2987536"/>
              <a:ext cx="403696" cy="276999"/>
            </a:xfrm>
            <a:prstGeom prst="rect">
              <a:avLst/>
            </a:prstGeom>
            <a:noFill/>
          </p:spPr>
          <p:txBody>
            <a:bodyPr wrap="square" rtlCol="0">
              <a:spAutoFit/>
            </a:bodyPr>
            <a:lstStyle/>
            <a:p>
              <a:r>
                <a:rPr lang="en-US" sz="1200" dirty="0">
                  <a:solidFill>
                    <a:srgbClr val="000000"/>
                  </a:solidFill>
                  <a:latin typeface="Times New Roman" panose="02020603050405020304" pitchFamily="18" charset="0"/>
                  <a:cs typeface="Times New Roman" panose="02020603050405020304" pitchFamily="18" charset="0"/>
                </a:rPr>
                <a:t>10</a:t>
              </a:r>
            </a:p>
          </p:txBody>
        </p:sp>
      </p:grpSp>
      <p:grpSp>
        <p:nvGrpSpPr>
          <p:cNvPr id="97" name="Group 96">
            <a:extLst>
              <a:ext uri="{FF2B5EF4-FFF2-40B4-BE49-F238E27FC236}">
                <a16:creationId xmlns:a16="http://schemas.microsoft.com/office/drawing/2014/main" id="{0E20129C-57C1-4398-A4B1-AE7DF6ECEBD2}"/>
              </a:ext>
            </a:extLst>
          </p:cNvPr>
          <p:cNvGrpSpPr/>
          <p:nvPr/>
        </p:nvGrpSpPr>
        <p:grpSpPr>
          <a:xfrm>
            <a:off x="5455181" y="2262408"/>
            <a:ext cx="991863" cy="628395"/>
            <a:chOff x="5455181" y="2262408"/>
            <a:chExt cx="991863" cy="628395"/>
          </a:xfrm>
        </p:grpSpPr>
        <p:sp>
          <p:nvSpPr>
            <p:cNvPr id="91" name="TextBox 90">
              <a:extLst>
                <a:ext uri="{FF2B5EF4-FFF2-40B4-BE49-F238E27FC236}">
                  <a16:creationId xmlns:a16="http://schemas.microsoft.com/office/drawing/2014/main" id="{8034AD4A-DB53-4E9D-A3C5-552BB9222CD3}"/>
                </a:ext>
              </a:extLst>
            </p:cNvPr>
            <p:cNvSpPr txBox="1"/>
            <p:nvPr/>
          </p:nvSpPr>
          <p:spPr>
            <a:xfrm>
              <a:off x="5455181" y="2262408"/>
              <a:ext cx="991863" cy="261610"/>
            </a:xfrm>
            <a:prstGeom prst="rect">
              <a:avLst/>
            </a:prstGeom>
            <a:noFill/>
          </p:spPr>
          <p:txBody>
            <a:bodyPr wrap="square" rtlCol="0">
              <a:spAutoFit/>
            </a:bodyPr>
            <a:lstStyle/>
            <a:p>
              <a:r>
                <a:rPr lang="en-US" sz="1050" dirty="0">
                  <a:solidFill>
                    <a:srgbClr val="00B050"/>
                  </a:solidFill>
                  <a:latin typeface="Times New Roman" panose="02020603050405020304" pitchFamily="18" charset="0"/>
                  <a:cs typeface="Times New Roman" panose="02020603050405020304" pitchFamily="18" charset="0"/>
                </a:rPr>
                <a:t>SNB trigger</a:t>
              </a:r>
            </a:p>
          </p:txBody>
        </p:sp>
        <p:sp>
          <p:nvSpPr>
            <p:cNvPr id="92" name="TextBox 91">
              <a:extLst>
                <a:ext uri="{FF2B5EF4-FFF2-40B4-BE49-F238E27FC236}">
                  <a16:creationId xmlns:a16="http://schemas.microsoft.com/office/drawing/2014/main" id="{BCDD5BD4-398A-4D4B-BC72-5B462A035EA9}"/>
                </a:ext>
              </a:extLst>
            </p:cNvPr>
            <p:cNvSpPr txBox="1"/>
            <p:nvPr/>
          </p:nvSpPr>
          <p:spPr>
            <a:xfrm>
              <a:off x="5841585" y="2629193"/>
              <a:ext cx="408863" cy="261610"/>
            </a:xfrm>
            <a:prstGeom prst="rect">
              <a:avLst/>
            </a:prstGeom>
            <a:noFill/>
          </p:spPr>
          <p:txBody>
            <a:bodyPr wrap="square" rtlCol="0">
              <a:spAutoFit/>
            </a:bodyPr>
            <a:lstStyle/>
            <a:p>
              <a:r>
                <a:rPr lang="en-US" sz="1050" dirty="0">
                  <a:solidFill>
                    <a:srgbClr val="FF0000"/>
                  </a:solidFill>
                  <a:latin typeface="Times New Roman" panose="02020603050405020304" pitchFamily="18" charset="0"/>
                  <a:cs typeface="Times New Roman" panose="02020603050405020304" pitchFamily="18" charset="0"/>
                </a:rPr>
                <a:t>gate</a:t>
              </a:r>
            </a:p>
          </p:txBody>
        </p:sp>
      </p:grpSp>
      <p:cxnSp>
        <p:nvCxnSpPr>
          <p:cNvPr id="101" name="Straight Arrow Connector 100">
            <a:extLst>
              <a:ext uri="{FF2B5EF4-FFF2-40B4-BE49-F238E27FC236}">
                <a16:creationId xmlns:a16="http://schemas.microsoft.com/office/drawing/2014/main" id="{2B16750C-E952-40D1-898D-96902A1501D7}"/>
              </a:ext>
            </a:extLst>
          </p:cNvPr>
          <p:cNvCxnSpPr>
            <a:cxnSpLocks/>
          </p:cNvCxnSpPr>
          <p:nvPr/>
        </p:nvCxnSpPr>
        <p:spPr>
          <a:xfrm flipH="1">
            <a:off x="2633646" y="2526650"/>
            <a:ext cx="383948" cy="0"/>
          </a:xfrm>
          <a:prstGeom prst="straightConnector1">
            <a:avLst/>
          </a:prstGeom>
          <a:ln w="50800">
            <a:solidFill>
              <a:srgbClr val="FFFF00"/>
            </a:solidFill>
            <a:headEnd type="triangle" w="med" len="med"/>
            <a:tailEnd type="none" w="sm" len="sm"/>
          </a:ln>
        </p:spPr>
        <p:style>
          <a:lnRef idx="2">
            <a:schemeClr val="accent1"/>
          </a:lnRef>
          <a:fillRef idx="0">
            <a:schemeClr val="accent1"/>
          </a:fillRef>
          <a:effectRef idx="1">
            <a:schemeClr val="accent1"/>
          </a:effectRef>
          <a:fontRef idx="minor">
            <a:schemeClr val="tx1"/>
          </a:fontRef>
        </p:style>
      </p:cxnSp>
      <p:cxnSp>
        <p:nvCxnSpPr>
          <p:cNvPr id="104" name="Straight Arrow Connector 103">
            <a:extLst>
              <a:ext uri="{FF2B5EF4-FFF2-40B4-BE49-F238E27FC236}">
                <a16:creationId xmlns:a16="http://schemas.microsoft.com/office/drawing/2014/main" id="{D756A7CD-E4A6-4D4C-B189-DE40AD3060E4}"/>
              </a:ext>
            </a:extLst>
          </p:cNvPr>
          <p:cNvCxnSpPr/>
          <p:nvPr/>
        </p:nvCxnSpPr>
        <p:spPr>
          <a:xfrm>
            <a:off x="3170904" y="696246"/>
            <a:ext cx="0" cy="533400"/>
          </a:xfrm>
          <a:prstGeom prst="straightConnector1">
            <a:avLst/>
          </a:prstGeom>
          <a:ln w="50800">
            <a:solidFill>
              <a:schemeClr val="accent5">
                <a:lumMod val="60000"/>
                <a:lumOff val="40000"/>
              </a:schemeClr>
            </a:solidFill>
            <a:tailEnd type="triangle" w="med" len="med"/>
          </a:ln>
        </p:spPr>
        <p:style>
          <a:lnRef idx="2">
            <a:schemeClr val="accent1"/>
          </a:lnRef>
          <a:fillRef idx="0">
            <a:schemeClr val="accent1"/>
          </a:fillRef>
          <a:effectRef idx="1">
            <a:schemeClr val="accent1"/>
          </a:effectRef>
          <a:fontRef idx="minor">
            <a:schemeClr val="tx1"/>
          </a:fontRef>
        </p:style>
      </p:cxnSp>
      <p:cxnSp>
        <p:nvCxnSpPr>
          <p:cNvPr id="105" name="Straight Arrow Connector 104">
            <a:extLst>
              <a:ext uri="{FF2B5EF4-FFF2-40B4-BE49-F238E27FC236}">
                <a16:creationId xmlns:a16="http://schemas.microsoft.com/office/drawing/2014/main" id="{4B12AB02-DD51-454A-A306-BE989D5F4025}"/>
              </a:ext>
            </a:extLst>
          </p:cNvPr>
          <p:cNvCxnSpPr/>
          <p:nvPr/>
        </p:nvCxnSpPr>
        <p:spPr>
          <a:xfrm>
            <a:off x="3679722" y="696246"/>
            <a:ext cx="0" cy="533400"/>
          </a:xfrm>
          <a:prstGeom prst="straightConnector1">
            <a:avLst/>
          </a:prstGeom>
          <a:ln w="50800">
            <a:solidFill>
              <a:schemeClr val="accent5">
                <a:lumMod val="60000"/>
                <a:lumOff val="40000"/>
              </a:schemeClr>
            </a:solidFill>
            <a:tailEnd type="triangle" w="med" len="med"/>
          </a:ln>
        </p:spPr>
        <p:style>
          <a:lnRef idx="2">
            <a:schemeClr val="accent1"/>
          </a:lnRef>
          <a:fillRef idx="0">
            <a:schemeClr val="accent1"/>
          </a:fillRef>
          <a:effectRef idx="1">
            <a:schemeClr val="accent1"/>
          </a:effectRef>
          <a:fontRef idx="minor">
            <a:schemeClr val="tx1"/>
          </a:fontRef>
        </p:style>
      </p:cxnSp>
      <p:cxnSp>
        <p:nvCxnSpPr>
          <p:cNvPr id="108" name="Straight Arrow Connector 107">
            <a:extLst>
              <a:ext uri="{FF2B5EF4-FFF2-40B4-BE49-F238E27FC236}">
                <a16:creationId xmlns:a16="http://schemas.microsoft.com/office/drawing/2014/main" id="{C1264605-075C-4ED5-93BB-5342F3BE2F32}"/>
              </a:ext>
            </a:extLst>
          </p:cNvPr>
          <p:cNvCxnSpPr/>
          <p:nvPr/>
        </p:nvCxnSpPr>
        <p:spPr>
          <a:xfrm>
            <a:off x="3168444" y="1627518"/>
            <a:ext cx="0" cy="484909"/>
          </a:xfrm>
          <a:prstGeom prst="straightConnector1">
            <a:avLst/>
          </a:prstGeom>
          <a:ln w="50800">
            <a:solidFill>
              <a:schemeClr val="accent5">
                <a:lumMod val="60000"/>
                <a:lumOff val="40000"/>
              </a:schemeClr>
            </a:solidFill>
            <a:tailEnd type="triangle" w="med" len="med"/>
          </a:ln>
        </p:spPr>
        <p:style>
          <a:lnRef idx="2">
            <a:schemeClr val="accent1"/>
          </a:lnRef>
          <a:fillRef idx="0">
            <a:schemeClr val="accent1"/>
          </a:fillRef>
          <a:effectRef idx="1">
            <a:schemeClr val="accent1"/>
          </a:effectRef>
          <a:fontRef idx="minor">
            <a:schemeClr val="tx1"/>
          </a:fontRef>
        </p:style>
      </p:cxnSp>
      <p:cxnSp>
        <p:nvCxnSpPr>
          <p:cNvPr id="109" name="Straight Arrow Connector 108">
            <a:extLst>
              <a:ext uri="{FF2B5EF4-FFF2-40B4-BE49-F238E27FC236}">
                <a16:creationId xmlns:a16="http://schemas.microsoft.com/office/drawing/2014/main" id="{1B7B7CC3-5974-44AB-BC73-FB4F6DA05767}"/>
              </a:ext>
            </a:extLst>
          </p:cNvPr>
          <p:cNvCxnSpPr/>
          <p:nvPr/>
        </p:nvCxnSpPr>
        <p:spPr>
          <a:xfrm>
            <a:off x="3679722" y="1629641"/>
            <a:ext cx="0" cy="484909"/>
          </a:xfrm>
          <a:prstGeom prst="straightConnector1">
            <a:avLst/>
          </a:prstGeom>
          <a:ln w="50800">
            <a:solidFill>
              <a:schemeClr val="accent5">
                <a:lumMod val="60000"/>
                <a:lumOff val="40000"/>
              </a:schemeClr>
            </a:solidFill>
            <a:tailEnd type="triangle" w="med" len="med"/>
          </a:ln>
        </p:spPr>
        <p:style>
          <a:lnRef idx="2">
            <a:schemeClr val="accent1"/>
          </a:lnRef>
          <a:fillRef idx="0">
            <a:schemeClr val="accent1"/>
          </a:fillRef>
          <a:effectRef idx="1">
            <a:schemeClr val="accent1"/>
          </a:effectRef>
          <a:fontRef idx="minor">
            <a:schemeClr val="tx1"/>
          </a:fontRef>
        </p:style>
      </p:cxnSp>
      <p:cxnSp>
        <p:nvCxnSpPr>
          <p:cNvPr id="111" name="Straight Arrow Connector 110">
            <a:extLst>
              <a:ext uri="{FF2B5EF4-FFF2-40B4-BE49-F238E27FC236}">
                <a16:creationId xmlns:a16="http://schemas.microsoft.com/office/drawing/2014/main" id="{6F52C409-8AC3-4B2C-8F41-DF760019DADF}"/>
              </a:ext>
            </a:extLst>
          </p:cNvPr>
          <p:cNvCxnSpPr/>
          <p:nvPr/>
        </p:nvCxnSpPr>
        <p:spPr>
          <a:xfrm>
            <a:off x="3171255" y="696246"/>
            <a:ext cx="0" cy="533400"/>
          </a:xfrm>
          <a:prstGeom prst="straightConnector1">
            <a:avLst/>
          </a:prstGeom>
          <a:ln w="50800">
            <a:solidFill>
              <a:schemeClr val="accent5">
                <a:lumMod val="60000"/>
                <a:lumOff val="40000"/>
              </a:schemeClr>
            </a:solidFill>
            <a:tailEnd type="triangle" w="med" len="med"/>
          </a:ln>
        </p:spPr>
        <p:style>
          <a:lnRef idx="2">
            <a:schemeClr val="accent1"/>
          </a:lnRef>
          <a:fillRef idx="0">
            <a:schemeClr val="accent1"/>
          </a:fillRef>
          <a:effectRef idx="1">
            <a:schemeClr val="accent1"/>
          </a:effectRef>
          <a:fontRef idx="minor">
            <a:schemeClr val="tx1"/>
          </a:fontRef>
        </p:style>
      </p:cxnSp>
      <p:cxnSp>
        <p:nvCxnSpPr>
          <p:cNvPr id="112" name="Straight Arrow Connector 111">
            <a:extLst>
              <a:ext uri="{FF2B5EF4-FFF2-40B4-BE49-F238E27FC236}">
                <a16:creationId xmlns:a16="http://schemas.microsoft.com/office/drawing/2014/main" id="{C1DEF81A-D5D3-4CB1-B22D-E9E2595046C7}"/>
              </a:ext>
            </a:extLst>
          </p:cNvPr>
          <p:cNvCxnSpPr/>
          <p:nvPr/>
        </p:nvCxnSpPr>
        <p:spPr>
          <a:xfrm>
            <a:off x="3680073" y="696246"/>
            <a:ext cx="0" cy="533400"/>
          </a:xfrm>
          <a:prstGeom prst="straightConnector1">
            <a:avLst/>
          </a:prstGeom>
          <a:ln w="50800">
            <a:solidFill>
              <a:schemeClr val="accent5">
                <a:lumMod val="60000"/>
                <a:lumOff val="40000"/>
              </a:schemeClr>
            </a:solidFill>
            <a:tailEnd type="triangle" w="med" len="med"/>
          </a:ln>
        </p:spPr>
        <p:style>
          <a:lnRef idx="2">
            <a:schemeClr val="accent1"/>
          </a:lnRef>
          <a:fillRef idx="0">
            <a:schemeClr val="accent1"/>
          </a:fillRef>
          <a:effectRef idx="1">
            <a:schemeClr val="accent1"/>
          </a:effectRef>
          <a:fontRef idx="minor">
            <a:schemeClr val="tx1"/>
          </a:fontRef>
        </p:style>
      </p:cxnSp>
      <p:cxnSp>
        <p:nvCxnSpPr>
          <p:cNvPr id="113" name="Straight Arrow Connector 112">
            <a:extLst>
              <a:ext uri="{FF2B5EF4-FFF2-40B4-BE49-F238E27FC236}">
                <a16:creationId xmlns:a16="http://schemas.microsoft.com/office/drawing/2014/main" id="{48A2B20A-26E9-459A-8FF7-FC91EDBA6959}"/>
              </a:ext>
            </a:extLst>
          </p:cNvPr>
          <p:cNvCxnSpPr/>
          <p:nvPr/>
        </p:nvCxnSpPr>
        <p:spPr>
          <a:xfrm>
            <a:off x="3168795" y="1627518"/>
            <a:ext cx="0" cy="484909"/>
          </a:xfrm>
          <a:prstGeom prst="straightConnector1">
            <a:avLst/>
          </a:prstGeom>
          <a:ln w="50800">
            <a:solidFill>
              <a:schemeClr val="accent5">
                <a:lumMod val="60000"/>
                <a:lumOff val="40000"/>
              </a:schemeClr>
            </a:solidFill>
            <a:tailEnd type="triangle" w="med" len="med"/>
          </a:ln>
        </p:spPr>
        <p:style>
          <a:lnRef idx="2">
            <a:schemeClr val="accent1"/>
          </a:lnRef>
          <a:fillRef idx="0">
            <a:schemeClr val="accent1"/>
          </a:fillRef>
          <a:effectRef idx="1">
            <a:schemeClr val="accent1"/>
          </a:effectRef>
          <a:fontRef idx="minor">
            <a:schemeClr val="tx1"/>
          </a:fontRef>
        </p:style>
      </p:cxnSp>
      <p:cxnSp>
        <p:nvCxnSpPr>
          <p:cNvPr id="114" name="Straight Arrow Connector 113">
            <a:extLst>
              <a:ext uri="{FF2B5EF4-FFF2-40B4-BE49-F238E27FC236}">
                <a16:creationId xmlns:a16="http://schemas.microsoft.com/office/drawing/2014/main" id="{EE38C83B-C9BF-4379-B439-442B76DD7FEA}"/>
              </a:ext>
            </a:extLst>
          </p:cNvPr>
          <p:cNvCxnSpPr/>
          <p:nvPr/>
        </p:nvCxnSpPr>
        <p:spPr>
          <a:xfrm>
            <a:off x="3680073" y="1629641"/>
            <a:ext cx="0" cy="484909"/>
          </a:xfrm>
          <a:prstGeom prst="straightConnector1">
            <a:avLst/>
          </a:prstGeom>
          <a:ln w="50800">
            <a:solidFill>
              <a:schemeClr val="accent5">
                <a:lumMod val="60000"/>
                <a:lumOff val="40000"/>
              </a:schemeClr>
            </a:solidFill>
            <a:tailEnd type="triangle" w="med" len="med"/>
          </a:ln>
        </p:spPr>
        <p:style>
          <a:lnRef idx="2">
            <a:schemeClr val="accent1"/>
          </a:lnRef>
          <a:fillRef idx="0">
            <a:schemeClr val="accent1"/>
          </a:fillRef>
          <a:effectRef idx="1">
            <a:schemeClr val="accent1"/>
          </a:effectRef>
          <a:fontRef idx="minor">
            <a:schemeClr val="tx1"/>
          </a:fontRef>
        </p:style>
      </p:cxnSp>
      <p:sp>
        <p:nvSpPr>
          <p:cNvPr id="118" name="TextBox 117">
            <a:extLst>
              <a:ext uri="{FF2B5EF4-FFF2-40B4-BE49-F238E27FC236}">
                <a16:creationId xmlns:a16="http://schemas.microsoft.com/office/drawing/2014/main" id="{B89BFFE6-A2D5-4A3A-9176-FADE6AC41FC6}"/>
              </a:ext>
            </a:extLst>
          </p:cNvPr>
          <p:cNvSpPr txBox="1"/>
          <p:nvPr/>
        </p:nvSpPr>
        <p:spPr>
          <a:xfrm>
            <a:off x="2540885" y="2596987"/>
            <a:ext cx="545342" cy="261610"/>
          </a:xfrm>
          <a:prstGeom prst="rect">
            <a:avLst/>
          </a:prstGeom>
          <a:noFill/>
        </p:spPr>
        <p:txBody>
          <a:bodyPr wrap="none" rtlCol="0">
            <a:spAutoFit/>
          </a:bodyPr>
          <a:lstStyle/>
          <a:p>
            <a:r>
              <a:rPr lang="en-US" sz="1050" b="1" dirty="0">
                <a:solidFill>
                  <a:srgbClr val="FF0000"/>
                </a:solidFill>
              </a:rPr>
              <a:t>10 sec</a:t>
            </a:r>
          </a:p>
        </p:txBody>
      </p:sp>
      <p:sp>
        <p:nvSpPr>
          <p:cNvPr id="119" name="TextBox 118">
            <a:extLst>
              <a:ext uri="{FF2B5EF4-FFF2-40B4-BE49-F238E27FC236}">
                <a16:creationId xmlns:a16="http://schemas.microsoft.com/office/drawing/2014/main" id="{8E27EB60-FC51-4A94-80F3-B2057552FDD1}"/>
              </a:ext>
            </a:extLst>
          </p:cNvPr>
          <p:cNvSpPr txBox="1"/>
          <p:nvPr/>
        </p:nvSpPr>
        <p:spPr>
          <a:xfrm>
            <a:off x="3794159" y="3411354"/>
            <a:ext cx="692818" cy="415498"/>
          </a:xfrm>
          <a:prstGeom prst="rect">
            <a:avLst/>
          </a:prstGeom>
          <a:noFill/>
        </p:spPr>
        <p:txBody>
          <a:bodyPr wrap="none" rtlCol="0">
            <a:spAutoFit/>
          </a:bodyPr>
          <a:lstStyle/>
          <a:p>
            <a:r>
              <a:rPr lang="en-US" sz="1050" b="1" dirty="0">
                <a:solidFill>
                  <a:srgbClr val="FF0000"/>
                </a:solidFill>
              </a:rPr>
              <a:t>  100 sec</a:t>
            </a:r>
          </a:p>
          <a:p>
            <a:r>
              <a:rPr lang="en-US" sz="1050" b="1" dirty="0">
                <a:solidFill>
                  <a:srgbClr val="FF0000"/>
                </a:solidFill>
              </a:rPr>
              <a:t>SNB data</a:t>
            </a:r>
          </a:p>
        </p:txBody>
      </p:sp>
      <p:sp>
        <p:nvSpPr>
          <p:cNvPr id="5" name="Footer Placeholder 4">
            <a:extLst>
              <a:ext uri="{FF2B5EF4-FFF2-40B4-BE49-F238E27FC236}">
                <a16:creationId xmlns:a16="http://schemas.microsoft.com/office/drawing/2014/main" id="{8FD19578-43DE-3D47-7BBD-1FF7BAEA370C}"/>
              </a:ext>
            </a:extLst>
          </p:cNvPr>
          <p:cNvSpPr>
            <a:spLocks noGrp="1"/>
          </p:cNvSpPr>
          <p:nvPr>
            <p:ph type="ftr" sz="quarter" idx="3"/>
          </p:nvPr>
        </p:nvSpPr>
        <p:spPr>
          <a:xfrm>
            <a:off x="1530603" y="4878161"/>
            <a:ext cx="6262118" cy="182155"/>
          </a:xfrm>
        </p:spPr>
        <p:txBody>
          <a:bodyPr/>
          <a:lstStyle/>
          <a:p>
            <a:pPr>
              <a:defRPr/>
            </a:pPr>
            <a:r>
              <a:rPr lang="en-US" dirty="0"/>
              <a:t>Mike Wang | Intermediate level DUNE SN trigger with pointing information</a:t>
            </a:r>
            <a:endParaRPr lang="en-US" b="1" dirty="0"/>
          </a:p>
        </p:txBody>
      </p:sp>
    </p:spTree>
    <p:extLst>
      <p:ext uri="{BB962C8B-B14F-4D97-AF65-F5344CB8AC3E}">
        <p14:creationId xmlns:p14="http://schemas.microsoft.com/office/powerpoint/2010/main" val="3798271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par>
                                <p:cTn id="8" presetID="22" presetClass="entr" presetSubtype="1" fill="hold" nodeType="withEffect">
                                  <p:stCondLst>
                                    <p:cond delay="0"/>
                                  </p:stCondLst>
                                  <p:childTnLst>
                                    <p:set>
                                      <p:cBhvr>
                                        <p:cTn id="9" dur="1" fill="hold">
                                          <p:stCondLst>
                                            <p:cond delay="0"/>
                                          </p:stCondLst>
                                        </p:cTn>
                                        <p:tgtEl>
                                          <p:spTgt spid="47"/>
                                        </p:tgtEl>
                                        <p:attrNameLst>
                                          <p:attrName>style.visibility</p:attrName>
                                        </p:attrNameLst>
                                      </p:cBhvr>
                                      <p:to>
                                        <p:strVal val="visible"/>
                                      </p:to>
                                    </p:set>
                                    <p:animEffect transition="in" filter="wipe(up)">
                                      <p:cBhvr>
                                        <p:cTn id="10" dur="500"/>
                                        <p:tgtEl>
                                          <p:spTgt spid="47"/>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48"/>
                                        </p:tgtEl>
                                        <p:attrNameLst>
                                          <p:attrName>style.visibility</p:attrName>
                                        </p:attrNameLst>
                                      </p:cBhvr>
                                      <p:to>
                                        <p:strVal val="visible"/>
                                      </p:to>
                                    </p:set>
                                    <p:animEffect transition="in" filter="wipe(up)">
                                      <p:cBhvr>
                                        <p:cTn id="14" dur="500"/>
                                        <p:tgtEl>
                                          <p:spTgt spid="48"/>
                                        </p:tgtEl>
                                      </p:cBhvr>
                                    </p:animEffect>
                                  </p:childTnLst>
                                </p:cTn>
                              </p:par>
                              <p:par>
                                <p:cTn id="15" presetID="22" presetClass="entr" presetSubtype="1" fill="hold" nodeType="withEffect">
                                  <p:stCondLst>
                                    <p:cond delay="0"/>
                                  </p:stCondLst>
                                  <p:childTnLst>
                                    <p:set>
                                      <p:cBhvr>
                                        <p:cTn id="16" dur="1" fill="hold">
                                          <p:stCondLst>
                                            <p:cond delay="0"/>
                                          </p:stCondLst>
                                        </p:cTn>
                                        <p:tgtEl>
                                          <p:spTgt spid="49"/>
                                        </p:tgtEl>
                                        <p:attrNameLst>
                                          <p:attrName>style.visibility</p:attrName>
                                        </p:attrNameLst>
                                      </p:cBhvr>
                                      <p:to>
                                        <p:strVal val="visible"/>
                                      </p:to>
                                    </p:set>
                                    <p:animEffect transition="in" filter="wipe(up)">
                                      <p:cBhvr>
                                        <p:cTn id="17" dur="500"/>
                                        <p:tgtEl>
                                          <p:spTgt spid="49"/>
                                        </p:tgtEl>
                                      </p:cBhvr>
                                    </p:animEffect>
                                  </p:childTnLst>
                                </p:cTn>
                              </p:par>
                              <p:par>
                                <p:cTn id="18" presetID="22" presetClass="exit" presetSubtype="1" fill="hold" nodeType="withEffect">
                                  <p:stCondLst>
                                    <p:cond delay="0"/>
                                  </p:stCondLst>
                                  <p:childTnLst>
                                    <p:animEffect transition="out" filter="wipe(up)">
                                      <p:cBhvr>
                                        <p:cTn id="19" dur="500"/>
                                        <p:tgtEl>
                                          <p:spTgt spid="9"/>
                                        </p:tgtEl>
                                      </p:cBhvr>
                                    </p:animEffect>
                                    <p:set>
                                      <p:cBhvr>
                                        <p:cTn id="20" dur="1" fill="hold">
                                          <p:stCondLst>
                                            <p:cond delay="499"/>
                                          </p:stCondLst>
                                        </p:cTn>
                                        <p:tgtEl>
                                          <p:spTgt spid="9"/>
                                        </p:tgtEl>
                                        <p:attrNameLst>
                                          <p:attrName>style.visibility</p:attrName>
                                        </p:attrNameLst>
                                      </p:cBhvr>
                                      <p:to>
                                        <p:strVal val="hidden"/>
                                      </p:to>
                                    </p:set>
                                  </p:childTnLst>
                                </p:cTn>
                              </p:par>
                              <p:par>
                                <p:cTn id="21" presetID="22" presetClass="exit" presetSubtype="1" fill="hold" nodeType="withEffect">
                                  <p:stCondLst>
                                    <p:cond delay="0"/>
                                  </p:stCondLst>
                                  <p:childTnLst>
                                    <p:animEffect transition="out" filter="wipe(up)">
                                      <p:cBhvr>
                                        <p:cTn id="22" dur="500"/>
                                        <p:tgtEl>
                                          <p:spTgt spid="47"/>
                                        </p:tgtEl>
                                      </p:cBhvr>
                                    </p:animEffect>
                                    <p:set>
                                      <p:cBhvr>
                                        <p:cTn id="23" dur="1" fill="hold">
                                          <p:stCondLst>
                                            <p:cond delay="499"/>
                                          </p:stCondLst>
                                        </p:cTn>
                                        <p:tgtEl>
                                          <p:spTgt spid="47"/>
                                        </p:tgtEl>
                                        <p:attrNameLst>
                                          <p:attrName>style.visibility</p:attrName>
                                        </p:attrNameLst>
                                      </p:cBhvr>
                                      <p:to>
                                        <p:strVal val="hidden"/>
                                      </p:to>
                                    </p:set>
                                  </p:childTnLst>
                                </p:cTn>
                              </p:par>
                            </p:childTnLst>
                          </p:cTn>
                        </p:par>
                        <p:par>
                          <p:cTn id="24" fill="hold">
                            <p:stCondLst>
                              <p:cond delay="1000"/>
                            </p:stCondLst>
                            <p:childTnLst>
                              <p:par>
                                <p:cTn id="25" presetID="22" presetClass="entr" presetSubtype="2" fill="hold" nodeType="afterEffect">
                                  <p:stCondLst>
                                    <p:cond delay="0"/>
                                  </p:stCondLst>
                                  <p:childTnLst>
                                    <p:set>
                                      <p:cBhvr>
                                        <p:cTn id="26" dur="1" fill="hold">
                                          <p:stCondLst>
                                            <p:cond delay="0"/>
                                          </p:stCondLst>
                                        </p:cTn>
                                        <p:tgtEl>
                                          <p:spTgt spid="50"/>
                                        </p:tgtEl>
                                        <p:attrNameLst>
                                          <p:attrName>style.visibility</p:attrName>
                                        </p:attrNameLst>
                                      </p:cBhvr>
                                      <p:to>
                                        <p:strVal val="visible"/>
                                      </p:to>
                                    </p:set>
                                    <p:animEffect transition="in" filter="wipe(right)">
                                      <p:cBhvr>
                                        <p:cTn id="27" dur="500"/>
                                        <p:tgtEl>
                                          <p:spTgt spid="50"/>
                                        </p:tgtEl>
                                      </p:cBhvr>
                                    </p:animEffect>
                                  </p:childTnLst>
                                </p:cTn>
                              </p:par>
                              <p:par>
                                <p:cTn id="28" presetID="22" presetClass="entr" presetSubtype="8" fill="hold" nodeType="withEffect">
                                  <p:stCondLst>
                                    <p:cond delay="0"/>
                                  </p:stCondLst>
                                  <p:childTnLst>
                                    <p:set>
                                      <p:cBhvr>
                                        <p:cTn id="29" dur="1" fill="hold">
                                          <p:stCondLst>
                                            <p:cond delay="0"/>
                                          </p:stCondLst>
                                        </p:cTn>
                                        <p:tgtEl>
                                          <p:spTgt spid="58"/>
                                        </p:tgtEl>
                                        <p:attrNameLst>
                                          <p:attrName>style.visibility</p:attrName>
                                        </p:attrNameLst>
                                      </p:cBhvr>
                                      <p:to>
                                        <p:strVal val="visible"/>
                                      </p:to>
                                    </p:set>
                                    <p:animEffect transition="in" filter="wipe(left)">
                                      <p:cBhvr>
                                        <p:cTn id="30" dur="500"/>
                                        <p:tgtEl>
                                          <p:spTgt spid="58"/>
                                        </p:tgtEl>
                                      </p:cBhvr>
                                    </p:animEffect>
                                  </p:childTnLst>
                                </p:cTn>
                              </p:par>
                              <p:par>
                                <p:cTn id="31" presetID="22" presetClass="entr" presetSubtype="4" fill="hold" nodeType="withEffect">
                                  <p:stCondLst>
                                    <p:cond delay="0"/>
                                  </p:stCondLst>
                                  <p:childTnLst>
                                    <p:set>
                                      <p:cBhvr>
                                        <p:cTn id="32" dur="1" fill="hold">
                                          <p:stCondLst>
                                            <p:cond delay="0"/>
                                          </p:stCondLst>
                                        </p:cTn>
                                        <p:tgtEl>
                                          <p:spTgt spid="56"/>
                                        </p:tgtEl>
                                        <p:attrNameLst>
                                          <p:attrName>style.visibility</p:attrName>
                                        </p:attrNameLst>
                                      </p:cBhvr>
                                      <p:to>
                                        <p:strVal val="visible"/>
                                      </p:to>
                                    </p:set>
                                    <p:animEffect transition="in" filter="wipe(down)">
                                      <p:cBhvr>
                                        <p:cTn id="33" dur="500"/>
                                        <p:tgtEl>
                                          <p:spTgt spid="56"/>
                                        </p:tgtEl>
                                      </p:cBhvr>
                                    </p:animEffect>
                                  </p:childTnLst>
                                </p:cTn>
                              </p:par>
                              <p:par>
                                <p:cTn id="34" presetID="22" presetClass="exit" presetSubtype="1" fill="hold" nodeType="withEffect">
                                  <p:stCondLst>
                                    <p:cond delay="0"/>
                                  </p:stCondLst>
                                  <p:childTnLst>
                                    <p:animEffect transition="out" filter="wipe(up)">
                                      <p:cBhvr>
                                        <p:cTn id="35" dur="500"/>
                                        <p:tgtEl>
                                          <p:spTgt spid="48"/>
                                        </p:tgtEl>
                                      </p:cBhvr>
                                    </p:animEffect>
                                    <p:set>
                                      <p:cBhvr>
                                        <p:cTn id="36" dur="1" fill="hold">
                                          <p:stCondLst>
                                            <p:cond delay="499"/>
                                          </p:stCondLst>
                                        </p:cTn>
                                        <p:tgtEl>
                                          <p:spTgt spid="48"/>
                                        </p:tgtEl>
                                        <p:attrNameLst>
                                          <p:attrName>style.visibility</p:attrName>
                                        </p:attrNameLst>
                                      </p:cBhvr>
                                      <p:to>
                                        <p:strVal val="hidden"/>
                                      </p:to>
                                    </p:set>
                                  </p:childTnLst>
                                </p:cTn>
                              </p:par>
                              <p:par>
                                <p:cTn id="37" presetID="22" presetClass="exit" presetSubtype="1" fill="hold" nodeType="withEffect">
                                  <p:stCondLst>
                                    <p:cond delay="0"/>
                                  </p:stCondLst>
                                  <p:childTnLst>
                                    <p:animEffect transition="out" filter="wipe(up)">
                                      <p:cBhvr>
                                        <p:cTn id="38" dur="500"/>
                                        <p:tgtEl>
                                          <p:spTgt spid="49"/>
                                        </p:tgtEl>
                                      </p:cBhvr>
                                    </p:animEffect>
                                    <p:set>
                                      <p:cBhvr>
                                        <p:cTn id="39" dur="1" fill="hold">
                                          <p:stCondLst>
                                            <p:cond delay="499"/>
                                          </p:stCondLst>
                                        </p:cTn>
                                        <p:tgtEl>
                                          <p:spTgt spid="49"/>
                                        </p:tgtEl>
                                        <p:attrNameLst>
                                          <p:attrName>style.visibility</p:attrName>
                                        </p:attrNameLst>
                                      </p:cBhvr>
                                      <p:to>
                                        <p:strVal val="hidden"/>
                                      </p:to>
                                    </p:set>
                                  </p:childTnLst>
                                </p:cTn>
                              </p:par>
                            </p:childTnLst>
                          </p:cTn>
                        </p:par>
                        <p:par>
                          <p:cTn id="40" fill="hold">
                            <p:stCondLst>
                              <p:cond delay="1500"/>
                            </p:stCondLst>
                            <p:childTnLst>
                              <p:par>
                                <p:cTn id="41" presetID="22" presetClass="exit" presetSubtype="2" fill="hold" nodeType="afterEffect">
                                  <p:stCondLst>
                                    <p:cond delay="0"/>
                                  </p:stCondLst>
                                  <p:childTnLst>
                                    <p:animEffect transition="out" filter="wipe(right)">
                                      <p:cBhvr>
                                        <p:cTn id="42" dur="500"/>
                                        <p:tgtEl>
                                          <p:spTgt spid="50"/>
                                        </p:tgtEl>
                                      </p:cBhvr>
                                    </p:animEffect>
                                    <p:set>
                                      <p:cBhvr>
                                        <p:cTn id="43" dur="1" fill="hold">
                                          <p:stCondLst>
                                            <p:cond delay="499"/>
                                          </p:stCondLst>
                                        </p:cTn>
                                        <p:tgtEl>
                                          <p:spTgt spid="50"/>
                                        </p:tgtEl>
                                        <p:attrNameLst>
                                          <p:attrName>style.visibility</p:attrName>
                                        </p:attrNameLst>
                                      </p:cBhvr>
                                      <p:to>
                                        <p:strVal val="hidden"/>
                                      </p:to>
                                    </p:set>
                                  </p:childTnLst>
                                </p:cTn>
                              </p:par>
                              <p:par>
                                <p:cTn id="44" presetID="22" presetClass="exit" presetSubtype="8" fill="hold" nodeType="withEffect">
                                  <p:stCondLst>
                                    <p:cond delay="0"/>
                                  </p:stCondLst>
                                  <p:childTnLst>
                                    <p:animEffect transition="out" filter="wipe(left)">
                                      <p:cBhvr>
                                        <p:cTn id="45" dur="500"/>
                                        <p:tgtEl>
                                          <p:spTgt spid="58"/>
                                        </p:tgtEl>
                                      </p:cBhvr>
                                    </p:animEffect>
                                    <p:set>
                                      <p:cBhvr>
                                        <p:cTn id="46" dur="1" fill="hold">
                                          <p:stCondLst>
                                            <p:cond delay="499"/>
                                          </p:stCondLst>
                                        </p:cTn>
                                        <p:tgtEl>
                                          <p:spTgt spid="58"/>
                                        </p:tgtEl>
                                        <p:attrNameLst>
                                          <p:attrName>style.visibility</p:attrName>
                                        </p:attrNameLst>
                                      </p:cBhvr>
                                      <p:to>
                                        <p:strVal val="hidden"/>
                                      </p:to>
                                    </p:set>
                                  </p:childTnLst>
                                </p:cTn>
                              </p:par>
                            </p:childTnLst>
                          </p:cTn>
                        </p:par>
                        <p:par>
                          <p:cTn id="47" fill="hold">
                            <p:stCondLst>
                              <p:cond delay="2000"/>
                            </p:stCondLst>
                            <p:childTnLst>
                              <p:par>
                                <p:cTn id="48" presetID="21" presetClass="entr" presetSubtype="1" fill="hold" grpId="0" nodeType="afterEffect">
                                  <p:stCondLst>
                                    <p:cond delay="0"/>
                                  </p:stCondLst>
                                  <p:childTnLst>
                                    <p:set>
                                      <p:cBhvr>
                                        <p:cTn id="49" dur="1" fill="hold">
                                          <p:stCondLst>
                                            <p:cond delay="0"/>
                                          </p:stCondLst>
                                        </p:cTn>
                                        <p:tgtEl>
                                          <p:spTgt spid="59"/>
                                        </p:tgtEl>
                                        <p:attrNameLst>
                                          <p:attrName>style.visibility</p:attrName>
                                        </p:attrNameLst>
                                      </p:cBhvr>
                                      <p:to>
                                        <p:strVal val="visible"/>
                                      </p:to>
                                    </p:set>
                                    <p:animEffect transition="in" filter="wheel(1)">
                                      <p:cBhvr>
                                        <p:cTn id="50" dur="1000"/>
                                        <p:tgtEl>
                                          <p:spTgt spid="59"/>
                                        </p:tgtEl>
                                      </p:cBhvr>
                                    </p:animEffect>
                                  </p:childTnLst>
                                </p:cTn>
                              </p:par>
                            </p:childTnLst>
                          </p:cTn>
                        </p:par>
                        <p:par>
                          <p:cTn id="51" fill="hold">
                            <p:stCondLst>
                              <p:cond delay="3000"/>
                            </p:stCondLst>
                            <p:childTnLst>
                              <p:par>
                                <p:cTn id="52" presetID="1" presetClass="entr" presetSubtype="0" fill="hold" nodeType="afterEffect">
                                  <p:stCondLst>
                                    <p:cond delay="0"/>
                                  </p:stCondLst>
                                  <p:childTnLst>
                                    <p:set>
                                      <p:cBhvr>
                                        <p:cTn id="53" dur="1" fill="hold">
                                          <p:stCondLst>
                                            <p:cond delay="0"/>
                                          </p:stCondLst>
                                        </p:cTn>
                                        <p:tgtEl>
                                          <p:spTgt spid="63"/>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2" presetClass="entr" presetSubtype="2" fill="hold" nodeType="clickEffect">
                                  <p:stCondLst>
                                    <p:cond delay="0"/>
                                  </p:stCondLst>
                                  <p:childTnLst>
                                    <p:set>
                                      <p:cBhvr>
                                        <p:cTn id="57" dur="1" fill="hold">
                                          <p:stCondLst>
                                            <p:cond delay="0"/>
                                          </p:stCondLst>
                                        </p:cTn>
                                        <p:tgtEl>
                                          <p:spTgt spid="93"/>
                                        </p:tgtEl>
                                        <p:attrNameLst>
                                          <p:attrName>style.visibility</p:attrName>
                                        </p:attrNameLst>
                                      </p:cBhvr>
                                      <p:to>
                                        <p:strVal val="visible"/>
                                      </p:to>
                                    </p:set>
                                    <p:anim calcmode="lin" valueType="num">
                                      <p:cBhvr additive="base">
                                        <p:cTn id="58" dur="500" fill="hold"/>
                                        <p:tgtEl>
                                          <p:spTgt spid="93"/>
                                        </p:tgtEl>
                                        <p:attrNameLst>
                                          <p:attrName>ppt_x</p:attrName>
                                        </p:attrNameLst>
                                      </p:cBhvr>
                                      <p:tavLst>
                                        <p:tav tm="0">
                                          <p:val>
                                            <p:strVal val="1+#ppt_w/2"/>
                                          </p:val>
                                        </p:tav>
                                        <p:tav tm="100000">
                                          <p:val>
                                            <p:strVal val="#ppt_x"/>
                                          </p:val>
                                        </p:tav>
                                      </p:tavLst>
                                    </p:anim>
                                    <p:anim calcmode="lin" valueType="num">
                                      <p:cBhvr additive="base">
                                        <p:cTn id="59" dur="500" fill="hold"/>
                                        <p:tgtEl>
                                          <p:spTgt spid="93"/>
                                        </p:tgtEl>
                                        <p:attrNameLst>
                                          <p:attrName>ppt_y</p:attrName>
                                        </p:attrNameLst>
                                      </p:cBhvr>
                                      <p:tavLst>
                                        <p:tav tm="0">
                                          <p:val>
                                            <p:strVal val="#ppt_y"/>
                                          </p:val>
                                        </p:tav>
                                        <p:tav tm="100000">
                                          <p:val>
                                            <p:strVal val="#ppt_y"/>
                                          </p:val>
                                        </p:tav>
                                      </p:tavLst>
                                    </p:anim>
                                  </p:childTnLst>
                                </p:cTn>
                              </p:par>
                              <p:par>
                                <p:cTn id="60" presetID="2" presetClass="entr" presetSubtype="2" fill="hold" nodeType="withEffect">
                                  <p:stCondLst>
                                    <p:cond delay="0"/>
                                  </p:stCondLst>
                                  <p:childTnLst>
                                    <p:set>
                                      <p:cBhvr>
                                        <p:cTn id="61" dur="1" fill="hold">
                                          <p:stCondLst>
                                            <p:cond delay="0"/>
                                          </p:stCondLst>
                                        </p:cTn>
                                        <p:tgtEl>
                                          <p:spTgt spid="94"/>
                                        </p:tgtEl>
                                        <p:attrNameLst>
                                          <p:attrName>style.visibility</p:attrName>
                                        </p:attrNameLst>
                                      </p:cBhvr>
                                      <p:to>
                                        <p:strVal val="visible"/>
                                      </p:to>
                                    </p:set>
                                    <p:anim calcmode="lin" valueType="num">
                                      <p:cBhvr additive="base">
                                        <p:cTn id="62" dur="500" fill="hold"/>
                                        <p:tgtEl>
                                          <p:spTgt spid="94"/>
                                        </p:tgtEl>
                                        <p:attrNameLst>
                                          <p:attrName>ppt_x</p:attrName>
                                        </p:attrNameLst>
                                      </p:cBhvr>
                                      <p:tavLst>
                                        <p:tav tm="0">
                                          <p:val>
                                            <p:strVal val="1+#ppt_w/2"/>
                                          </p:val>
                                        </p:tav>
                                        <p:tav tm="100000">
                                          <p:val>
                                            <p:strVal val="#ppt_x"/>
                                          </p:val>
                                        </p:tav>
                                      </p:tavLst>
                                    </p:anim>
                                    <p:anim calcmode="lin" valueType="num">
                                      <p:cBhvr additive="base">
                                        <p:cTn id="63" dur="500" fill="hold"/>
                                        <p:tgtEl>
                                          <p:spTgt spid="94"/>
                                        </p:tgtEl>
                                        <p:attrNameLst>
                                          <p:attrName>ppt_y</p:attrName>
                                        </p:attrNameLst>
                                      </p:cBhvr>
                                      <p:tavLst>
                                        <p:tav tm="0">
                                          <p:val>
                                            <p:strVal val="#ppt_y"/>
                                          </p:val>
                                        </p:tav>
                                        <p:tav tm="100000">
                                          <p:val>
                                            <p:strVal val="#ppt_y"/>
                                          </p:val>
                                        </p:tav>
                                      </p:tavLst>
                                    </p:anim>
                                  </p:childTnLst>
                                </p:cTn>
                              </p:par>
                              <p:par>
                                <p:cTn id="64" presetID="10" presetClass="exit" presetSubtype="0" fill="hold" grpId="1" nodeType="withEffect">
                                  <p:stCondLst>
                                    <p:cond delay="0"/>
                                  </p:stCondLst>
                                  <p:childTnLst>
                                    <p:animEffect transition="out" filter="fade">
                                      <p:cBhvr>
                                        <p:cTn id="65" dur="500"/>
                                        <p:tgtEl>
                                          <p:spTgt spid="59"/>
                                        </p:tgtEl>
                                      </p:cBhvr>
                                    </p:animEffect>
                                    <p:set>
                                      <p:cBhvr>
                                        <p:cTn id="66" dur="1" fill="hold">
                                          <p:stCondLst>
                                            <p:cond delay="499"/>
                                          </p:stCondLst>
                                        </p:cTn>
                                        <p:tgtEl>
                                          <p:spTgt spid="59"/>
                                        </p:tgtEl>
                                        <p:attrNameLst>
                                          <p:attrName>style.visibility</p:attrName>
                                        </p:attrNameLst>
                                      </p:cBhvr>
                                      <p:to>
                                        <p:strVal val="hidden"/>
                                      </p:to>
                                    </p:set>
                                  </p:childTnLst>
                                </p:cTn>
                              </p:par>
                              <p:par>
                                <p:cTn id="67" presetID="10" presetClass="exit" presetSubtype="0" fill="hold" nodeType="withEffect">
                                  <p:stCondLst>
                                    <p:cond delay="0"/>
                                  </p:stCondLst>
                                  <p:childTnLst>
                                    <p:animEffect transition="out" filter="fade">
                                      <p:cBhvr>
                                        <p:cTn id="68" dur="500"/>
                                        <p:tgtEl>
                                          <p:spTgt spid="63"/>
                                        </p:tgtEl>
                                      </p:cBhvr>
                                    </p:animEffect>
                                    <p:set>
                                      <p:cBhvr>
                                        <p:cTn id="69" dur="1" fill="hold">
                                          <p:stCondLst>
                                            <p:cond delay="499"/>
                                          </p:stCondLst>
                                        </p:cTn>
                                        <p:tgtEl>
                                          <p:spTgt spid="63"/>
                                        </p:tgtEl>
                                        <p:attrNameLst>
                                          <p:attrName>style.visibility</p:attrName>
                                        </p:attrNameLst>
                                      </p:cBhvr>
                                      <p:to>
                                        <p:strVal val="hidden"/>
                                      </p:to>
                                    </p:set>
                                  </p:childTnLst>
                                </p:cTn>
                              </p:par>
                            </p:childTnLst>
                          </p:cTn>
                        </p:par>
                        <p:par>
                          <p:cTn id="70" fill="hold">
                            <p:stCondLst>
                              <p:cond delay="500"/>
                            </p:stCondLst>
                            <p:childTnLst>
                              <p:par>
                                <p:cTn id="71" presetID="1" presetClass="entr" presetSubtype="0" fill="hold" nodeType="afterEffect">
                                  <p:stCondLst>
                                    <p:cond delay="0"/>
                                  </p:stCondLst>
                                  <p:childTnLst>
                                    <p:set>
                                      <p:cBhvr>
                                        <p:cTn id="72" dur="1" fill="hold">
                                          <p:stCondLst>
                                            <p:cond delay="0"/>
                                          </p:stCondLst>
                                        </p:cTn>
                                        <p:tgtEl>
                                          <p:spTgt spid="97"/>
                                        </p:tgtEl>
                                        <p:attrNameLst>
                                          <p:attrName>style.visibility</p:attrName>
                                        </p:attrNameLst>
                                      </p:cBhvr>
                                      <p:to>
                                        <p:strVal val="visible"/>
                                      </p:to>
                                    </p:set>
                                  </p:childTnLst>
                                </p:cTn>
                              </p:par>
                            </p:childTnLst>
                          </p:cTn>
                        </p:par>
                        <p:par>
                          <p:cTn id="73" fill="hold">
                            <p:stCondLst>
                              <p:cond delay="500"/>
                            </p:stCondLst>
                            <p:childTnLst>
                              <p:par>
                                <p:cTn id="74" presetID="22" presetClass="entr" presetSubtype="8" fill="hold" nodeType="afterEffect">
                                  <p:stCondLst>
                                    <p:cond delay="0"/>
                                  </p:stCondLst>
                                  <p:childTnLst>
                                    <p:set>
                                      <p:cBhvr>
                                        <p:cTn id="75" dur="1" fill="hold">
                                          <p:stCondLst>
                                            <p:cond delay="0"/>
                                          </p:stCondLst>
                                        </p:cTn>
                                        <p:tgtEl>
                                          <p:spTgt spid="66"/>
                                        </p:tgtEl>
                                        <p:attrNameLst>
                                          <p:attrName>style.visibility</p:attrName>
                                        </p:attrNameLst>
                                      </p:cBhvr>
                                      <p:to>
                                        <p:strVal val="visible"/>
                                      </p:to>
                                    </p:set>
                                    <p:animEffect transition="in" filter="wipe(left)">
                                      <p:cBhvr>
                                        <p:cTn id="76" dur="2200"/>
                                        <p:tgtEl>
                                          <p:spTgt spid="66"/>
                                        </p:tgtEl>
                                      </p:cBhvr>
                                    </p:animEffect>
                                  </p:childTnLst>
                                </p:cTn>
                              </p:par>
                              <p:par>
                                <p:cTn id="77" presetID="22" presetClass="entr" presetSubtype="8" fill="hold" nodeType="withEffect">
                                  <p:stCondLst>
                                    <p:cond delay="0"/>
                                  </p:stCondLst>
                                  <p:childTnLst>
                                    <p:set>
                                      <p:cBhvr>
                                        <p:cTn id="78" dur="1" fill="hold">
                                          <p:stCondLst>
                                            <p:cond delay="0"/>
                                          </p:stCondLst>
                                        </p:cTn>
                                        <p:tgtEl>
                                          <p:spTgt spid="85"/>
                                        </p:tgtEl>
                                        <p:attrNameLst>
                                          <p:attrName>style.visibility</p:attrName>
                                        </p:attrNameLst>
                                      </p:cBhvr>
                                      <p:to>
                                        <p:strVal val="visible"/>
                                      </p:to>
                                    </p:set>
                                    <p:animEffect transition="in" filter="wipe(left)">
                                      <p:cBhvr>
                                        <p:cTn id="79" dur="2200"/>
                                        <p:tgtEl>
                                          <p:spTgt spid="85"/>
                                        </p:tgtEl>
                                      </p:cBhvr>
                                    </p:animEffect>
                                  </p:childTnLst>
                                </p:cTn>
                              </p:par>
                              <p:par>
                                <p:cTn id="80" presetID="22" presetClass="entr" presetSubtype="8" fill="hold" nodeType="withEffect">
                                  <p:stCondLst>
                                    <p:cond delay="0"/>
                                  </p:stCondLst>
                                  <p:childTnLst>
                                    <p:set>
                                      <p:cBhvr>
                                        <p:cTn id="81" dur="1" fill="hold">
                                          <p:stCondLst>
                                            <p:cond delay="0"/>
                                          </p:stCondLst>
                                        </p:cTn>
                                        <p:tgtEl>
                                          <p:spTgt spid="71"/>
                                        </p:tgtEl>
                                        <p:attrNameLst>
                                          <p:attrName>style.visibility</p:attrName>
                                        </p:attrNameLst>
                                      </p:cBhvr>
                                      <p:to>
                                        <p:strVal val="visible"/>
                                      </p:to>
                                    </p:set>
                                    <p:animEffect transition="in" filter="wipe(left)">
                                      <p:cBhvr>
                                        <p:cTn id="82" dur="2200"/>
                                        <p:tgtEl>
                                          <p:spTgt spid="71"/>
                                        </p:tgtEl>
                                      </p:cBhvr>
                                    </p:animEffect>
                                  </p:childTnLst>
                                </p:cTn>
                              </p:par>
                              <p:par>
                                <p:cTn id="83" presetID="22" presetClass="entr" presetSubtype="4" fill="hold" nodeType="withEffect">
                                  <p:stCondLst>
                                    <p:cond delay="300"/>
                                  </p:stCondLst>
                                  <p:childTnLst>
                                    <p:set>
                                      <p:cBhvr>
                                        <p:cTn id="84" dur="1" fill="hold">
                                          <p:stCondLst>
                                            <p:cond delay="0"/>
                                          </p:stCondLst>
                                        </p:cTn>
                                        <p:tgtEl>
                                          <p:spTgt spid="95"/>
                                        </p:tgtEl>
                                        <p:attrNameLst>
                                          <p:attrName>style.visibility</p:attrName>
                                        </p:attrNameLst>
                                      </p:cBhvr>
                                      <p:to>
                                        <p:strVal val="visible"/>
                                      </p:to>
                                    </p:set>
                                    <p:animEffect transition="in" filter="wipe(down)">
                                      <p:cBhvr>
                                        <p:cTn id="85" dur="500"/>
                                        <p:tgtEl>
                                          <p:spTgt spid="95"/>
                                        </p:tgtEl>
                                      </p:cBhvr>
                                    </p:animEffect>
                                  </p:childTnLst>
                                </p:cTn>
                              </p:par>
                              <p:par>
                                <p:cTn id="86" presetID="10" presetClass="entr" presetSubtype="0" fill="hold" nodeType="withEffect">
                                  <p:stCondLst>
                                    <p:cond delay="1600"/>
                                  </p:stCondLst>
                                  <p:childTnLst>
                                    <p:set>
                                      <p:cBhvr>
                                        <p:cTn id="87" dur="1" fill="hold">
                                          <p:stCondLst>
                                            <p:cond delay="0"/>
                                          </p:stCondLst>
                                        </p:cTn>
                                        <p:tgtEl>
                                          <p:spTgt spid="98"/>
                                        </p:tgtEl>
                                        <p:attrNameLst>
                                          <p:attrName>style.visibility</p:attrName>
                                        </p:attrNameLst>
                                      </p:cBhvr>
                                      <p:to>
                                        <p:strVal val="visible"/>
                                      </p:to>
                                    </p:set>
                                    <p:animEffect transition="in" filter="fade">
                                      <p:cBhvr>
                                        <p:cTn id="88" dur="500"/>
                                        <p:tgtEl>
                                          <p:spTgt spid="98"/>
                                        </p:tgtEl>
                                      </p:cBhvr>
                                    </p:animEffect>
                                  </p:childTnLst>
                                </p:cTn>
                              </p:par>
                              <p:par>
                                <p:cTn id="89" presetID="22" presetClass="entr" presetSubtype="4" fill="hold" nodeType="withEffect">
                                  <p:stCondLst>
                                    <p:cond delay="1600"/>
                                  </p:stCondLst>
                                  <p:childTnLst>
                                    <p:set>
                                      <p:cBhvr>
                                        <p:cTn id="90" dur="1" fill="hold">
                                          <p:stCondLst>
                                            <p:cond delay="0"/>
                                          </p:stCondLst>
                                        </p:cTn>
                                        <p:tgtEl>
                                          <p:spTgt spid="96"/>
                                        </p:tgtEl>
                                        <p:attrNameLst>
                                          <p:attrName>style.visibility</p:attrName>
                                        </p:attrNameLst>
                                      </p:cBhvr>
                                      <p:to>
                                        <p:strVal val="visible"/>
                                      </p:to>
                                    </p:set>
                                    <p:animEffect transition="in" filter="wipe(down)">
                                      <p:cBhvr>
                                        <p:cTn id="91" dur="500"/>
                                        <p:tgtEl>
                                          <p:spTgt spid="96"/>
                                        </p:tgtEl>
                                      </p:cBhvr>
                                    </p:animEffect>
                                  </p:childTnLst>
                                </p:cTn>
                              </p:par>
                            </p:childTnLst>
                          </p:cTn>
                        </p:par>
                      </p:childTnLst>
                    </p:cTn>
                  </p:par>
                  <p:par>
                    <p:cTn id="92" fill="hold">
                      <p:stCondLst>
                        <p:cond delay="indefinite"/>
                      </p:stCondLst>
                      <p:childTnLst>
                        <p:par>
                          <p:cTn id="93" fill="hold">
                            <p:stCondLst>
                              <p:cond delay="0"/>
                            </p:stCondLst>
                            <p:childTnLst>
                              <p:par>
                                <p:cTn id="94" presetID="22" presetClass="entr" presetSubtype="8" fill="hold" nodeType="clickEffect">
                                  <p:stCondLst>
                                    <p:cond delay="0"/>
                                  </p:stCondLst>
                                  <p:childTnLst>
                                    <p:set>
                                      <p:cBhvr>
                                        <p:cTn id="95" dur="1" fill="hold">
                                          <p:stCondLst>
                                            <p:cond delay="0"/>
                                          </p:stCondLst>
                                        </p:cTn>
                                        <p:tgtEl>
                                          <p:spTgt spid="101"/>
                                        </p:tgtEl>
                                        <p:attrNameLst>
                                          <p:attrName>style.visibility</p:attrName>
                                        </p:attrNameLst>
                                      </p:cBhvr>
                                      <p:to>
                                        <p:strVal val="visible"/>
                                      </p:to>
                                    </p:set>
                                    <p:animEffect transition="in" filter="wipe(left)">
                                      <p:cBhvr>
                                        <p:cTn id="96" dur="500"/>
                                        <p:tgtEl>
                                          <p:spTgt spid="101"/>
                                        </p:tgtEl>
                                      </p:cBhvr>
                                    </p:animEffect>
                                  </p:childTnLst>
                                </p:cTn>
                              </p:par>
                              <p:par>
                                <p:cTn id="97" presetID="22" presetClass="exit" presetSubtype="1" fill="hold" nodeType="withEffect">
                                  <p:stCondLst>
                                    <p:cond delay="0"/>
                                  </p:stCondLst>
                                  <p:childTnLst>
                                    <p:animEffect transition="out" filter="wipe(up)">
                                      <p:cBhvr>
                                        <p:cTn id="98" dur="500"/>
                                        <p:tgtEl>
                                          <p:spTgt spid="56"/>
                                        </p:tgtEl>
                                      </p:cBhvr>
                                    </p:animEffect>
                                    <p:set>
                                      <p:cBhvr>
                                        <p:cTn id="99" dur="1" fill="hold">
                                          <p:stCondLst>
                                            <p:cond delay="499"/>
                                          </p:stCondLst>
                                        </p:cTn>
                                        <p:tgtEl>
                                          <p:spTgt spid="56"/>
                                        </p:tgtEl>
                                        <p:attrNameLst>
                                          <p:attrName>style.visibility</p:attrName>
                                        </p:attrNameLst>
                                      </p:cBhvr>
                                      <p:to>
                                        <p:strVal val="hidden"/>
                                      </p:to>
                                    </p:set>
                                  </p:childTnLst>
                                </p:cTn>
                              </p:par>
                            </p:childTnLst>
                          </p:cTn>
                        </p:par>
                        <p:par>
                          <p:cTn id="100" fill="hold">
                            <p:stCondLst>
                              <p:cond delay="500"/>
                            </p:stCondLst>
                            <p:childTnLst>
                              <p:par>
                                <p:cTn id="101" presetID="22" presetClass="entr" presetSubtype="1" fill="hold" nodeType="afterEffect">
                                  <p:stCondLst>
                                    <p:cond delay="0"/>
                                  </p:stCondLst>
                                  <p:childTnLst>
                                    <p:set>
                                      <p:cBhvr>
                                        <p:cTn id="102" dur="1" fill="hold">
                                          <p:stCondLst>
                                            <p:cond delay="0"/>
                                          </p:stCondLst>
                                        </p:cTn>
                                        <p:tgtEl>
                                          <p:spTgt spid="52"/>
                                        </p:tgtEl>
                                        <p:attrNameLst>
                                          <p:attrName>style.visibility</p:attrName>
                                        </p:attrNameLst>
                                      </p:cBhvr>
                                      <p:to>
                                        <p:strVal val="visible"/>
                                      </p:to>
                                    </p:set>
                                    <p:animEffect transition="in" filter="wipe(up)">
                                      <p:cBhvr>
                                        <p:cTn id="103" dur="500"/>
                                        <p:tgtEl>
                                          <p:spTgt spid="52"/>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18"/>
                                        </p:tgtEl>
                                        <p:attrNameLst>
                                          <p:attrName>style.visibility</p:attrName>
                                        </p:attrNameLst>
                                      </p:cBhvr>
                                      <p:to>
                                        <p:strVal val="visible"/>
                                      </p:to>
                                    </p:set>
                                    <p:animEffect transition="in" filter="fade">
                                      <p:cBhvr>
                                        <p:cTn id="106" dur="500"/>
                                        <p:tgtEl>
                                          <p:spTgt spid="118"/>
                                        </p:tgtEl>
                                      </p:cBhvr>
                                    </p:animEffect>
                                  </p:childTnLst>
                                </p:cTn>
                              </p:par>
                              <p:par>
                                <p:cTn id="107" presetID="22" presetClass="exit" presetSubtype="8" fill="hold" nodeType="withEffect">
                                  <p:stCondLst>
                                    <p:cond delay="0"/>
                                  </p:stCondLst>
                                  <p:childTnLst>
                                    <p:animEffect transition="out" filter="wipe(left)">
                                      <p:cBhvr>
                                        <p:cTn id="108" dur="500"/>
                                        <p:tgtEl>
                                          <p:spTgt spid="101"/>
                                        </p:tgtEl>
                                      </p:cBhvr>
                                    </p:animEffect>
                                    <p:set>
                                      <p:cBhvr>
                                        <p:cTn id="109" dur="1" fill="hold">
                                          <p:stCondLst>
                                            <p:cond delay="499"/>
                                          </p:stCondLst>
                                        </p:cTn>
                                        <p:tgtEl>
                                          <p:spTgt spid="101"/>
                                        </p:tgtEl>
                                        <p:attrNameLst>
                                          <p:attrName>style.visibility</p:attrName>
                                        </p:attrNameLst>
                                      </p:cBhvr>
                                      <p:to>
                                        <p:strVal val="hidden"/>
                                      </p:to>
                                    </p:set>
                                  </p:childTnLst>
                                </p:cTn>
                              </p:par>
                              <p:par>
                                <p:cTn id="110" presetID="22" presetClass="entr" presetSubtype="4" fill="hold" nodeType="withEffect">
                                  <p:stCondLst>
                                    <p:cond delay="500"/>
                                  </p:stCondLst>
                                  <p:childTnLst>
                                    <p:set>
                                      <p:cBhvr>
                                        <p:cTn id="111" dur="1" fill="hold">
                                          <p:stCondLst>
                                            <p:cond delay="0"/>
                                          </p:stCondLst>
                                        </p:cTn>
                                        <p:tgtEl>
                                          <p:spTgt spid="2"/>
                                        </p:tgtEl>
                                        <p:attrNameLst>
                                          <p:attrName>style.visibility</p:attrName>
                                        </p:attrNameLst>
                                      </p:cBhvr>
                                      <p:to>
                                        <p:strVal val="visible"/>
                                      </p:to>
                                    </p:set>
                                    <p:animEffect transition="in" filter="wipe(down)">
                                      <p:cBhvr>
                                        <p:cTn id="112" dur="500"/>
                                        <p:tgtEl>
                                          <p:spTgt spid="2"/>
                                        </p:tgtEl>
                                      </p:cBhvr>
                                    </p:animEffect>
                                  </p:childTnLst>
                                </p:cTn>
                              </p:par>
                              <p:par>
                                <p:cTn id="113" presetID="22" presetClass="exit" presetSubtype="1" fill="hold" nodeType="withEffect">
                                  <p:stCondLst>
                                    <p:cond delay="500"/>
                                  </p:stCondLst>
                                  <p:childTnLst>
                                    <p:animEffect transition="out" filter="wipe(up)">
                                      <p:cBhvr>
                                        <p:cTn id="114" dur="500"/>
                                        <p:tgtEl>
                                          <p:spTgt spid="52"/>
                                        </p:tgtEl>
                                      </p:cBhvr>
                                    </p:animEffect>
                                    <p:set>
                                      <p:cBhvr>
                                        <p:cTn id="115" dur="1" fill="hold">
                                          <p:stCondLst>
                                            <p:cond delay="499"/>
                                          </p:stCondLst>
                                        </p:cTn>
                                        <p:tgtEl>
                                          <p:spTgt spid="52"/>
                                        </p:tgtEl>
                                        <p:attrNameLst>
                                          <p:attrName>style.visibility</p:attrName>
                                        </p:attrNameLst>
                                      </p:cBhvr>
                                      <p:to>
                                        <p:strVal val="hidden"/>
                                      </p:to>
                                    </p:set>
                                  </p:childTnLst>
                                </p:cTn>
                              </p:par>
                            </p:childTnLst>
                          </p:cTn>
                        </p:par>
                      </p:childTnLst>
                    </p:cTn>
                  </p:par>
                  <p:par>
                    <p:cTn id="116" fill="hold">
                      <p:stCondLst>
                        <p:cond delay="indefinite"/>
                      </p:stCondLst>
                      <p:childTnLst>
                        <p:par>
                          <p:cTn id="117" fill="hold">
                            <p:stCondLst>
                              <p:cond delay="0"/>
                            </p:stCondLst>
                            <p:childTnLst>
                              <p:par>
                                <p:cTn id="118" presetID="22" presetClass="entr" presetSubtype="4" fill="hold" grpId="0" nodeType="clickEffect">
                                  <p:stCondLst>
                                    <p:cond delay="0"/>
                                  </p:stCondLst>
                                  <p:childTnLst>
                                    <p:set>
                                      <p:cBhvr>
                                        <p:cTn id="119" dur="1" fill="hold">
                                          <p:stCondLst>
                                            <p:cond delay="0"/>
                                          </p:stCondLst>
                                        </p:cTn>
                                        <p:tgtEl>
                                          <p:spTgt spid="102"/>
                                        </p:tgtEl>
                                        <p:attrNameLst>
                                          <p:attrName>style.visibility</p:attrName>
                                        </p:attrNameLst>
                                      </p:cBhvr>
                                      <p:to>
                                        <p:strVal val="visible"/>
                                      </p:to>
                                    </p:set>
                                    <p:animEffect transition="in" filter="wipe(down)">
                                      <p:cBhvr>
                                        <p:cTn id="120" dur="3500"/>
                                        <p:tgtEl>
                                          <p:spTgt spid="102"/>
                                        </p:tgtEl>
                                      </p:cBhvr>
                                    </p:animEffect>
                                  </p:childTnLst>
                                </p:cTn>
                              </p:par>
                              <p:par>
                                <p:cTn id="121" presetID="22" presetClass="entr" presetSubtype="1" fill="hold" nodeType="withEffect">
                                  <p:stCondLst>
                                    <p:cond delay="500"/>
                                  </p:stCondLst>
                                  <p:childTnLst>
                                    <p:set>
                                      <p:cBhvr>
                                        <p:cTn id="122" dur="1" fill="hold">
                                          <p:stCondLst>
                                            <p:cond delay="0"/>
                                          </p:stCondLst>
                                        </p:cTn>
                                        <p:tgtEl>
                                          <p:spTgt spid="104"/>
                                        </p:tgtEl>
                                        <p:attrNameLst>
                                          <p:attrName>style.visibility</p:attrName>
                                        </p:attrNameLst>
                                      </p:cBhvr>
                                      <p:to>
                                        <p:strVal val="visible"/>
                                      </p:to>
                                    </p:set>
                                    <p:animEffect transition="in" filter="wipe(up)">
                                      <p:cBhvr>
                                        <p:cTn id="123" dur="500"/>
                                        <p:tgtEl>
                                          <p:spTgt spid="104"/>
                                        </p:tgtEl>
                                      </p:cBhvr>
                                    </p:animEffect>
                                  </p:childTnLst>
                                </p:cTn>
                              </p:par>
                              <p:par>
                                <p:cTn id="124" presetID="22" presetClass="entr" presetSubtype="1" fill="hold" nodeType="withEffect">
                                  <p:stCondLst>
                                    <p:cond delay="500"/>
                                  </p:stCondLst>
                                  <p:childTnLst>
                                    <p:set>
                                      <p:cBhvr>
                                        <p:cTn id="125" dur="1" fill="hold">
                                          <p:stCondLst>
                                            <p:cond delay="0"/>
                                          </p:stCondLst>
                                        </p:cTn>
                                        <p:tgtEl>
                                          <p:spTgt spid="105"/>
                                        </p:tgtEl>
                                        <p:attrNameLst>
                                          <p:attrName>style.visibility</p:attrName>
                                        </p:attrNameLst>
                                      </p:cBhvr>
                                      <p:to>
                                        <p:strVal val="visible"/>
                                      </p:to>
                                    </p:set>
                                    <p:animEffect transition="in" filter="wipe(up)">
                                      <p:cBhvr>
                                        <p:cTn id="126" dur="500"/>
                                        <p:tgtEl>
                                          <p:spTgt spid="105"/>
                                        </p:tgtEl>
                                      </p:cBhvr>
                                    </p:animEffect>
                                  </p:childTnLst>
                                </p:cTn>
                              </p:par>
                              <p:par>
                                <p:cTn id="127" presetID="10" presetClass="exit" presetSubtype="0" fill="hold" grpId="1" nodeType="withEffect">
                                  <p:stCondLst>
                                    <p:cond delay="500"/>
                                  </p:stCondLst>
                                  <p:childTnLst>
                                    <p:animEffect transition="out" filter="fade">
                                      <p:cBhvr>
                                        <p:cTn id="128" dur="500"/>
                                        <p:tgtEl>
                                          <p:spTgt spid="118"/>
                                        </p:tgtEl>
                                      </p:cBhvr>
                                    </p:animEffect>
                                    <p:set>
                                      <p:cBhvr>
                                        <p:cTn id="129" dur="1" fill="hold">
                                          <p:stCondLst>
                                            <p:cond delay="499"/>
                                          </p:stCondLst>
                                        </p:cTn>
                                        <p:tgtEl>
                                          <p:spTgt spid="118"/>
                                        </p:tgtEl>
                                        <p:attrNameLst>
                                          <p:attrName>style.visibility</p:attrName>
                                        </p:attrNameLst>
                                      </p:cBhvr>
                                      <p:to>
                                        <p:strVal val="hidden"/>
                                      </p:to>
                                    </p:set>
                                  </p:childTnLst>
                                </p:cTn>
                              </p:par>
                              <p:par>
                                <p:cTn id="130" presetID="22" presetClass="entr" presetSubtype="1" fill="hold" nodeType="withEffect">
                                  <p:stCondLst>
                                    <p:cond delay="1000"/>
                                  </p:stCondLst>
                                  <p:childTnLst>
                                    <p:set>
                                      <p:cBhvr>
                                        <p:cTn id="131" dur="1" fill="hold">
                                          <p:stCondLst>
                                            <p:cond delay="0"/>
                                          </p:stCondLst>
                                        </p:cTn>
                                        <p:tgtEl>
                                          <p:spTgt spid="108"/>
                                        </p:tgtEl>
                                        <p:attrNameLst>
                                          <p:attrName>style.visibility</p:attrName>
                                        </p:attrNameLst>
                                      </p:cBhvr>
                                      <p:to>
                                        <p:strVal val="visible"/>
                                      </p:to>
                                    </p:set>
                                    <p:animEffect transition="in" filter="wipe(up)">
                                      <p:cBhvr>
                                        <p:cTn id="132" dur="500"/>
                                        <p:tgtEl>
                                          <p:spTgt spid="108"/>
                                        </p:tgtEl>
                                      </p:cBhvr>
                                    </p:animEffect>
                                  </p:childTnLst>
                                </p:cTn>
                              </p:par>
                              <p:par>
                                <p:cTn id="133" presetID="22" presetClass="entr" presetSubtype="1" fill="hold" nodeType="withEffect">
                                  <p:stCondLst>
                                    <p:cond delay="1000"/>
                                  </p:stCondLst>
                                  <p:childTnLst>
                                    <p:set>
                                      <p:cBhvr>
                                        <p:cTn id="134" dur="1" fill="hold">
                                          <p:stCondLst>
                                            <p:cond delay="0"/>
                                          </p:stCondLst>
                                        </p:cTn>
                                        <p:tgtEl>
                                          <p:spTgt spid="109"/>
                                        </p:tgtEl>
                                        <p:attrNameLst>
                                          <p:attrName>style.visibility</p:attrName>
                                        </p:attrNameLst>
                                      </p:cBhvr>
                                      <p:to>
                                        <p:strVal val="visible"/>
                                      </p:to>
                                    </p:set>
                                    <p:animEffect transition="in" filter="wipe(up)">
                                      <p:cBhvr>
                                        <p:cTn id="135" dur="500"/>
                                        <p:tgtEl>
                                          <p:spTgt spid="109"/>
                                        </p:tgtEl>
                                      </p:cBhvr>
                                    </p:animEffect>
                                  </p:childTnLst>
                                </p:cTn>
                              </p:par>
                              <p:par>
                                <p:cTn id="136" presetID="22" presetClass="exit" presetSubtype="1" fill="hold" nodeType="withEffect">
                                  <p:stCondLst>
                                    <p:cond delay="1000"/>
                                  </p:stCondLst>
                                  <p:childTnLst>
                                    <p:animEffect transition="out" filter="wipe(up)">
                                      <p:cBhvr>
                                        <p:cTn id="137" dur="500"/>
                                        <p:tgtEl>
                                          <p:spTgt spid="104"/>
                                        </p:tgtEl>
                                      </p:cBhvr>
                                    </p:animEffect>
                                    <p:set>
                                      <p:cBhvr>
                                        <p:cTn id="138" dur="1" fill="hold">
                                          <p:stCondLst>
                                            <p:cond delay="499"/>
                                          </p:stCondLst>
                                        </p:cTn>
                                        <p:tgtEl>
                                          <p:spTgt spid="104"/>
                                        </p:tgtEl>
                                        <p:attrNameLst>
                                          <p:attrName>style.visibility</p:attrName>
                                        </p:attrNameLst>
                                      </p:cBhvr>
                                      <p:to>
                                        <p:strVal val="hidden"/>
                                      </p:to>
                                    </p:set>
                                  </p:childTnLst>
                                </p:cTn>
                              </p:par>
                              <p:par>
                                <p:cTn id="139" presetID="22" presetClass="exit" presetSubtype="1" fill="hold" nodeType="withEffect">
                                  <p:stCondLst>
                                    <p:cond delay="1000"/>
                                  </p:stCondLst>
                                  <p:childTnLst>
                                    <p:animEffect transition="out" filter="wipe(up)">
                                      <p:cBhvr>
                                        <p:cTn id="140" dur="500"/>
                                        <p:tgtEl>
                                          <p:spTgt spid="105"/>
                                        </p:tgtEl>
                                      </p:cBhvr>
                                    </p:animEffect>
                                    <p:set>
                                      <p:cBhvr>
                                        <p:cTn id="141" dur="1" fill="hold">
                                          <p:stCondLst>
                                            <p:cond delay="499"/>
                                          </p:stCondLst>
                                        </p:cTn>
                                        <p:tgtEl>
                                          <p:spTgt spid="105"/>
                                        </p:tgtEl>
                                        <p:attrNameLst>
                                          <p:attrName>style.visibility</p:attrName>
                                        </p:attrNameLst>
                                      </p:cBhvr>
                                      <p:to>
                                        <p:strVal val="hidden"/>
                                      </p:to>
                                    </p:set>
                                  </p:childTnLst>
                                </p:cTn>
                              </p:par>
                              <p:par>
                                <p:cTn id="142" presetID="22" presetClass="entr" presetSubtype="1" fill="hold" nodeType="withEffect">
                                  <p:stCondLst>
                                    <p:cond delay="1500"/>
                                  </p:stCondLst>
                                  <p:childTnLst>
                                    <p:set>
                                      <p:cBhvr>
                                        <p:cTn id="143" dur="1" fill="hold">
                                          <p:stCondLst>
                                            <p:cond delay="0"/>
                                          </p:stCondLst>
                                        </p:cTn>
                                        <p:tgtEl>
                                          <p:spTgt spid="110"/>
                                        </p:tgtEl>
                                        <p:attrNameLst>
                                          <p:attrName>style.visibility</p:attrName>
                                        </p:attrNameLst>
                                      </p:cBhvr>
                                      <p:to>
                                        <p:strVal val="visible"/>
                                      </p:to>
                                    </p:set>
                                    <p:animEffect transition="in" filter="wipe(up)">
                                      <p:cBhvr>
                                        <p:cTn id="144" dur="500"/>
                                        <p:tgtEl>
                                          <p:spTgt spid="110"/>
                                        </p:tgtEl>
                                      </p:cBhvr>
                                    </p:animEffect>
                                  </p:childTnLst>
                                </p:cTn>
                              </p:par>
                              <p:par>
                                <p:cTn id="145" presetID="22" presetClass="exit" presetSubtype="1" fill="hold" nodeType="withEffect">
                                  <p:stCondLst>
                                    <p:cond delay="1500"/>
                                  </p:stCondLst>
                                  <p:childTnLst>
                                    <p:animEffect transition="out" filter="wipe(up)">
                                      <p:cBhvr>
                                        <p:cTn id="146" dur="500"/>
                                        <p:tgtEl>
                                          <p:spTgt spid="108"/>
                                        </p:tgtEl>
                                      </p:cBhvr>
                                    </p:animEffect>
                                    <p:set>
                                      <p:cBhvr>
                                        <p:cTn id="147" dur="1" fill="hold">
                                          <p:stCondLst>
                                            <p:cond delay="499"/>
                                          </p:stCondLst>
                                        </p:cTn>
                                        <p:tgtEl>
                                          <p:spTgt spid="108"/>
                                        </p:tgtEl>
                                        <p:attrNameLst>
                                          <p:attrName>style.visibility</p:attrName>
                                        </p:attrNameLst>
                                      </p:cBhvr>
                                      <p:to>
                                        <p:strVal val="hidden"/>
                                      </p:to>
                                    </p:set>
                                  </p:childTnLst>
                                </p:cTn>
                              </p:par>
                              <p:par>
                                <p:cTn id="148" presetID="22" presetClass="exit" presetSubtype="1" fill="hold" nodeType="withEffect">
                                  <p:stCondLst>
                                    <p:cond delay="1500"/>
                                  </p:stCondLst>
                                  <p:childTnLst>
                                    <p:animEffect transition="out" filter="wipe(up)">
                                      <p:cBhvr>
                                        <p:cTn id="149" dur="500"/>
                                        <p:tgtEl>
                                          <p:spTgt spid="109"/>
                                        </p:tgtEl>
                                      </p:cBhvr>
                                    </p:animEffect>
                                    <p:set>
                                      <p:cBhvr>
                                        <p:cTn id="150" dur="1" fill="hold">
                                          <p:stCondLst>
                                            <p:cond delay="499"/>
                                          </p:stCondLst>
                                        </p:cTn>
                                        <p:tgtEl>
                                          <p:spTgt spid="109"/>
                                        </p:tgtEl>
                                        <p:attrNameLst>
                                          <p:attrName>style.visibility</p:attrName>
                                        </p:attrNameLst>
                                      </p:cBhvr>
                                      <p:to>
                                        <p:strVal val="hidden"/>
                                      </p:to>
                                    </p:set>
                                  </p:childTnLst>
                                </p:cTn>
                              </p:par>
                              <p:par>
                                <p:cTn id="151" presetID="22" presetClass="exit" presetSubtype="1" fill="hold" nodeType="withEffect">
                                  <p:stCondLst>
                                    <p:cond delay="1500"/>
                                  </p:stCondLst>
                                  <p:childTnLst>
                                    <p:animEffect transition="out" filter="wipe(up)">
                                      <p:cBhvr>
                                        <p:cTn id="152" dur="500"/>
                                        <p:tgtEl>
                                          <p:spTgt spid="110"/>
                                        </p:tgtEl>
                                      </p:cBhvr>
                                    </p:animEffect>
                                    <p:set>
                                      <p:cBhvr>
                                        <p:cTn id="153" dur="1" fill="hold">
                                          <p:stCondLst>
                                            <p:cond delay="499"/>
                                          </p:stCondLst>
                                        </p:cTn>
                                        <p:tgtEl>
                                          <p:spTgt spid="110"/>
                                        </p:tgtEl>
                                        <p:attrNameLst>
                                          <p:attrName>style.visibility</p:attrName>
                                        </p:attrNameLst>
                                      </p:cBhvr>
                                      <p:to>
                                        <p:strVal val="hidden"/>
                                      </p:to>
                                    </p:set>
                                  </p:childTnLst>
                                </p:cTn>
                              </p:par>
                              <p:par>
                                <p:cTn id="154" presetID="22" presetClass="entr" presetSubtype="1" fill="hold" nodeType="withEffect">
                                  <p:stCondLst>
                                    <p:cond delay="2000"/>
                                  </p:stCondLst>
                                  <p:childTnLst>
                                    <p:set>
                                      <p:cBhvr>
                                        <p:cTn id="155" dur="1" fill="hold">
                                          <p:stCondLst>
                                            <p:cond delay="0"/>
                                          </p:stCondLst>
                                        </p:cTn>
                                        <p:tgtEl>
                                          <p:spTgt spid="111"/>
                                        </p:tgtEl>
                                        <p:attrNameLst>
                                          <p:attrName>style.visibility</p:attrName>
                                        </p:attrNameLst>
                                      </p:cBhvr>
                                      <p:to>
                                        <p:strVal val="visible"/>
                                      </p:to>
                                    </p:set>
                                    <p:animEffect transition="in" filter="wipe(up)">
                                      <p:cBhvr>
                                        <p:cTn id="156" dur="500"/>
                                        <p:tgtEl>
                                          <p:spTgt spid="111"/>
                                        </p:tgtEl>
                                      </p:cBhvr>
                                    </p:animEffect>
                                  </p:childTnLst>
                                </p:cTn>
                              </p:par>
                              <p:par>
                                <p:cTn id="157" presetID="22" presetClass="entr" presetSubtype="1" fill="hold" nodeType="withEffect">
                                  <p:stCondLst>
                                    <p:cond delay="2000"/>
                                  </p:stCondLst>
                                  <p:childTnLst>
                                    <p:set>
                                      <p:cBhvr>
                                        <p:cTn id="158" dur="1" fill="hold">
                                          <p:stCondLst>
                                            <p:cond delay="0"/>
                                          </p:stCondLst>
                                        </p:cTn>
                                        <p:tgtEl>
                                          <p:spTgt spid="112"/>
                                        </p:tgtEl>
                                        <p:attrNameLst>
                                          <p:attrName>style.visibility</p:attrName>
                                        </p:attrNameLst>
                                      </p:cBhvr>
                                      <p:to>
                                        <p:strVal val="visible"/>
                                      </p:to>
                                    </p:set>
                                    <p:animEffect transition="in" filter="wipe(up)">
                                      <p:cBhvr>
                                        <p:cTn id="159" dur="500"/>
                                        <p:tgtEl>
                                          <p:spTgt spid="112"/>
                                        </p:tgtEl>
                                      </p:cBhvr>
                                    </p:animEffect>
                                  </p:childTnLst>
                                </p:cTn>
                              </p:par>
                              <p:par>
                                <p:cTn id="160" presetID="22" presetClass="entr" presetSubtype="1" fill="hold" nodeType="withEffect">
                                  <p:stCondLst>
                                    <p:cond delay="2500"/>
                                  </p:stCondLst>
                                  <p:childTnLst>
                                    <p:set>
                                      <p:cBhvr>
                                        <p:cTn id="161" dur="1" fill="hold">
                                          <p:stCondLst>
                                            <p:cond delay="0"/>
                                          </p:stCondLst>
                                        </p:cTn>
                                        <p:tgtEl>
                                          <p:spTgt spid="113"/>
                                        </p:tgtEl>
                                        <p:attrNameLst>
                                          <p:attrName>style.visibility</p:attrName>
                                        </p:attrNameLst>
                                      </p:cBhvr>
                                      <p:to>
                                        <p:strVal val="visible"/>
                                      </p:to>
                                    </p:set>
                                    <p:animEffect transition="in" filter="wipe(up)">
                                      <p:cBhvr>
                                        <p:cTn id="162" dur="500"/>
                                        <p:tgtEl>
                                          <p:spTgt spid="113"/>
                                        </p:tgtEl>
                                      </p:cBhvr>
                                    </p:animEffect>
                                  </p:childTnLst>
                                </p:cTn>
                              </p:par>
                              <p:par>
                                <p:cTn id="163" presetID="22" presetClass="entr" presetSubtype="1" fill="hold" nodeType="withEffect">
                                  <p:stCondLst>
                                    <p:cond delay="2500"/>
                                  </p:stCondLst>
                                  <p:childTnLst>
                                    <p:set>
                                      <p:cBhvr>
                                        <p:cTn id="164" dur="1" fill="hold">
                                          <p:stCondLst>
                                            <p:cond delay="0"/>
                                          </p:stCondLst>
                                        </p:cTn>
                                        <p:tgtEl>
                                          <p:spTgt spid="114"/>
                                        </p:tgtEl>
                                        <p:attrNameLst>
                                          <p:attrName>style.visibility</p:attrName>
                                        </p:attrNameLst>
                                      </p:cBhvr>
                                      <p:to>
                                        <p:strVal val="visible"/>
                                      </p:to>
                                    </p:set>
                                    <p:animEffect transition="in" filter="wipe(up)">
                                      <p:cBhvr>
                                        <p:cTn id="165" dur="500"/>
                                        <p:tgtEl>
                                          <p:spTgt spid="114"/>
                                        </p:tgtEl>
                                      </p:cBhvr>
                                    </p:animEffect>
                                  </p:childTnLst>
                                </p:cTn>
                              </p:par>
                              <p:par>
                                <p:cTn id="166" presetID="22" presetClass="exit" presetSubtype="1" fill="hold" nodeType="withEffect">
                                  <p:stCondLst>
                                    <p:cond delay="2500"/>
                                  </p:stCondLst>
                                  <p:childTnLst>
                                    <p:animEffect transition="out" filter="wipe(up)">
                                      <p:cBhvr>
                                        <p:cTn id="167" dur="500"/>
                                        <p:tgtEl>
                                          <p:spTgt spid="111"/>
                                        </p:tgtEl>
                                      </p:cBhvr>
                                    </p:animEffect>
                                    <p:set>
                                      <p:cBhvr>
                                        <p:cTn id="168" dur="1" fill="hold">
                                          <p:stCondLst>
                                            <p:cond delay="499"/>
                                          </p:stCondLst>
                                        </p:cTn>
                                        <p:tgtEl>
                                          <p:spTgt spid="111"/>
                                        </p:tgtEl>
                                        <p:attrNameLst>
                                          <p:attrName>style.visibility</p:attrName>
                                        </p:attrNameLst>
                                      </p:cBhvr>
                                      <p:to>
                                        <p:strVal val="hidden"/>
                                      </p:to>
                                    </p:set>
                                  </p:childTnLst>
                                </p:cTn>
                              </p:par>
                              <p:par>
                                <p:cTn id="169" presetID="22" presetClass="exit" presetSubtype="1" fill="hold" nodeType="withEffect">
                                  <p:stCondLst>
                                    <p:cond delay="2500"/>
                                  </p:stCondLst>
                                  <p:childTnLst>
                                    <p:animEffect transition="out" filter="wipe(up)">
                                      <p:cBhvr>
                                        <p:cTn id="170" dur="500"/>
                                        <p:tgtEl>
                                          <p:spTgt spid="112"/>
                                        </p:tgtEl>
                                      </p:cBhvr>
                                    </p:animEffect>
                                    <p:set>
                                      <p:cBhvr>
                                        <p:cTn id="171" dur="1" fill="hold">
                                          <p:stCondLst>
                                            <p:cond delay="499"/>
                                          </p:stCondLst>
                                        </p:cTn>
                                        <p:tgtEl>
                                          <p:spTgt spid="112"/>
                                        </p:tgtEl>
                                        <p:attrNameLst>
                                          <p:attrName>style.visibility</p:attrName>
                                        </p:attrNameLst>
                                      </p:cBhvr>
                                      <p:to>
                                        <p:strVal val="hidden"/>
                                      </p:to>
                                    </p:set>
                                  </p:childTnLst>
                                </p:cTn>
                              </p:par>
                              <p:par>
                                <p:cTn id="172" presetID="22" presetClass="entr" presetSubtype="1" fill="hold" nodeType="withEffect">
                                  <p:stCondLst>
                                    <p:cond delay="3000"/>
                                  </p:stCondLst>
                                  <p:childTnLst>
                                    <p:set>
                                      <p:cBhvr>
                                        <p:cTn id="173" dur="1" fill="hold">
                                          <p:stCondLst>
                                            <p:cond delay="0"/>
                                          </p:stCondLst>
                                        </p:cTn>
                                        <p:tgtEl>
                                          <p:spTgt spid="115"/>
                                        </p:tgtEl>
                                        <p:attrNameLst>
                                          <p:attrName>style.visibility</p:attrName>
                                        </p:attrNameLst>
                                      </p:cBhvr>
                                      <p:to>
                                        <p:strVal val="visible"/>
                                      </p:to>
                                    </p:set>
                                    <p:animEffect transition="in" filter="wipe(up)">
                                      <p:cBhvr>
                                        <p:cTn id="174" dur="500"/>
                                        <p:tgtEl>
                                          <p:spTgt spid="115"/>
                                        </p:tgtEl>
                                      </p:cBhvr>
                                    </p:animEffect>
                                  </p:childTnLst>
                                </p:cTn>
                              </p:par>
                              <p:par>
                                <p:cTn id="175" presetID="22" presetClass="exit" presetSubtype="1" fill="hold" nodeType="withEffect">
                                  <p:stCondLst>
                                    <p:cond delay="3000"/>
                                  </p:stCondLst>
                                  <p:childTnLst>
                                    <p:animEffect transition="out" filter="wipe(up)">
                                      <p:cBhvr>
                                        <p:cTn id="176" dur="500"/>
                                        <p:tgtEl>
                                          <p:spTgt spid="113"/>
                                        </p:tgtEl>
                                      </p:cBhvr>
                                    </p:animEffect>
                                    <p:set>
                                      <p:cBhvr>
                                        <p:cTn id="177" dur="1" fill="hold">
                                          <p:stCondLst>
                                            <p:cond delay="499"/>
                                          </p:stCondLst>
                                        </p:cTn>
                                        <p:tgtEl>
                                          <p:spTgt spid="113"/>
                                        </p:tgtEl>
                                        <p:attrNameLst>
                                          <p:attrName>style.visibility</p:attrName>
                                        </p:attrNameLst>
                                      </p:cBhvr>
                                      <p:to>
                                        <p:strVal val="hidden"/>
                                      </p:to>
                                    </p:set>
                                  </p:childTnLst>
                                </p:cTn>
                              </p:par>
                              <p:par>
                                <p:cTn id="178" presetID="22" presetClass="exit" presetSubtype="1" fill="hold" nodeType="withEffect">
                                  <p:stCondLst>
                                    <p:cond delay="3000"/>
                                  </p:stCondLst>
                                  <p:childTnLst>
                                    <p:animEffect transition="out" filter="wipe(up)">
                                      <p:cBhvr>
                                        <p:cTn id="179" dur="500"/>
                                        <p:tgtEl>
                                          <p:spTgt spid="114"/>
                                        </p:tgtEl>
                                      </p:cBhvr>
                                    </p:animEffect>
                                    <p:set>
                                      <p:cBhvr>
                                        <p:cTn id="180" dur="1" fill="hold">
                                          <p:stCondLst>
                                            <p:cond delay="499"/>
                                          </p:stCondLst>
                                        </p:cTn>
                                        <p:tgtEl>
                                          <p:spTgt spid="114"/>
                                        </p:tgtEl>
                                        <p:attrNameLst>
                                          <p:attrName>style.visibility</p:attrName>
                                        </p:attrNameLst>
                                      </p:cBhvr>
                                      <p:to>
                                        <p:strVal val="hidden"/>
                                      </p:to>
                                    </p:set>
                                  </p:childTnLst>
                                </p:cTn>
                              </p:par>
                              <p:par>
                                <p:cTn id="181" presetID="22" presetClass="exit" presetSubtype="1" fill="hold" nodeType="withEffect">
                                  <p:stCondLst>
                                    <p:cond delay="3000"/>
                                  </p:stCondLst>
                                  <p:childTnLst>
                                    <p:animEffect transition="out" filter="wipe(up)">
                                      <p:cBhvr>
                                        <p:cTn id="182" dur="500"/>
                                        <p:tgtEl>
                                          <p:spTgt spid="115"/>
                                        </p:tgtEl>
                                      </p:cBhvr>
                                    </p:animEffect>
                                    <p:set>
                                      <p:cBhvr>
                                        <p:cTn id="183" dur="1" fill="hold">
                                          <p:stCondLst>
                                            <p:cond delay="499"/>
                                          </p:stCondLst>
                                        </p:cTn>
                                        <p:tgtEl>
                                          <p:spTgt spid="115"/>
                                        </p:tgtEl>
                                        <p:attrNameLst>
                                          <p:attrName>style.visibility</p:attrName>
                                        </p:attrNameLst>
                                      </p:cBhvr>
                                      <p:to>
                                        <p:strVal val="hidden"/>
                                      </p:to>
                                    </p:set>
                                  </p:childTnLst>
                                </p:cTn>
                              </p:par>
                            </p:childTnLst>
                          </p:cTn>
                        </p:par>
                        <p:par>
                          <p:cTn id="184" fill="hold">
                            <p:stCondLst>
                              <p:cond delay="3500"/>
                            </p:stCondLst>
                            <p:childTnLst>
                              <p:par>
                                <p:cTn id="185" presetID="10" presetClass="entr" presetSubtype="0" fill="hold" grpId="0" nodeType="afterEffect">
                                  <p:stCondLst>
                                    <p:cond delay="0"/>
                                  </p:stCondLst>
                                  <p:childTnLst>
                                    <p:set>
                                      <p:cBhvr>
                                        <p:cTn id="186" dur="1" fill="hold">
                                          <p:stCondLst>
                                            <p:cond delay="0"/>
                                          </p:stCondLst>
                                        </p:cTn>
                                        <p:tgtEl>
                                          <p:spTgt spid="119"/>
                                        </p:tgtEl>
                                        <p:attrNameLst>
                                          <p:attrName>style.visibility</p:attrName>
                                        </p:attrNameLst>
                                      </p:cBhvr>
                                      <p:to>
                                        <p:strVal val="visible"/>
                                      </p:to>
                                    </p:set>
                                    <p:animEffect transition="in" filter="fade">
                                      <p:cBhvr>
                                        <p:cTn id="187"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59" grpId="0" animBg="1"/>
      <p:bldP spid="59" grpId="1" animBg="1"/>
      <p:bldP spid="118" grpId="0"/>
      <p:bldP spid="118" grpId="1"/>
      <p:bldP spid="1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44D67BE-9B61-4CD7-BB42-0F713D03E79D}"/>
              </a:ext>
            </a:extLst>
          </p:cNvPr>
          <p:cNvSpPr>
            <a:spLocks noGrp="1"/>
          </p:cNvSpPr>
          <p:nvPr>
            <p:ph idx="1"/>
          </p:nvPr>
        </p:nvSpPr>
        <p:spPr>
          <a:xfrm>
            <a:off x="4876800" y="1063228"/>
            <a:ext cx="3962397" cy="3489722"/>
          </a:xfrm>
        </p:spPr>
        <p:txBody>
          <a:bodyPr/>
          <a:lstStyle/>
          <a:p>
            <a:r>
              <a:rPr lang="en-US" dirty="0"/>
              <a:t>Baseline trigger provides no pointing information, which is needed for optical follow-ups</a:t>
            </a:r>
          </a:p>
          <a:p>
            <a:r>
              <a:rPr lang="en-US" dirty="0"/>
              <a:t>Idea is to send data back to FNAL for more processing</a:t>
            </a:r>
          </a:p>
          <a:p>
            <a:r>
              <a:rPr lang="en-US" dirty="0"/>
              <a:t>100 Gbps links from underground caverns to surface &amp; back to FNAL</a:t>
            </a:r>
          </a:p>
          <a:p>
            <a:r>
              <a:rPr lang="en-US" dirty="0"/>
              <a:t>Best case scenario: 120 TB/module would take ~3 </a:t>
            </a:r>
            <a:r>
              <a:rPr lang="en-US" dirty="0" err="1"/>
              <a:t>hrs</a:t>
            </a:r>
            <a:r>
              <a:rPr lang="en-US" dirty="0"/>
              <a:t> to transfer</a:t>
            </a:r>
          </a:p>
          <a:p>
            <a:r>
              <a:rPr lang="en-US" dirty="0"/>
              <a:t>Could be worse: DUNE requirement is to copy data back within 24 h</a:t>
            </a:r>
          </a:p>
          <a:p>
            <a:pPr marL="0" indent="0">
              <a:buNone/>
            </a:pPr>
            <a:endParaRPr lang="en-US" dirty="0"/>
          </a:p>
        </p:txBody>
      </p:sp>
      <p:sp>
        <p:nvSpPr>
          <p:cNvPr id="3" name="Title 2">
            <a:extLst>
              <a:ext uri="{FF2B5EF4-FFF2-40B4-BE49-F238E27FC236}">
                <a16:creationId xmlns:a16="http://schemas.microsoft.com/office/drawing/2014/main" id="{570BDBAC-703B-4737-87A4-43077FE01276}"/>
              </a:ext>
            </a:extLst>
          </p:cNvPr>
          <p:cNvSpPr>
            <a:spLocks noGrp="1"/>
          </p:cNvSpPr>
          <p:nvPr>
            <p:ph type="title"/>
          </p:nvPr>
        </p:nvSpPr>
        <p:spPr/>
        <p:txBody>
          <a:bodyPr/>
          <a:lstStyle/>
          <a:p>
            <a:r>
              <a:rPr lang="en-US" dirty="0"/>
              <a:t>DUNE SNB Trigger – baseline requirements</a:t>
            </a:r>
          </a:p>
        </p:txBody>
      </p:sp>
      <p:sp>
        <p:nvSpPr>
          <p:cNvPr id="4" name="Date Placeholder 3">
            <a:extLst>
              <a:ext uri="{FF2B5EF4-FFF2-40B4-BE49-F238E27FC236}">
                <a16:creationId xmlns:a16="http://schemas.microsoft.com/office/drawing/2014/main" id="{6278A4AE-17EB-4A35-9E78-0EB800233F55}"/>
              </a:ext>
            </a:extLst>
          </p:cNvPr>
          <p:cNvSpPr>
            <a:spLocks noGrp="1"/>
          </p:cNvSpPr>
          <p:nvPr>
            <p:ph type="dt" sz="half" idx="2"/>
          </p:nvPr>
        </p:nvSpPr>
        <p:spPr/>
        <p:txBody>
          <a:bodyPr/>
          <a:lstStyle/>
          <a:p>
            <a:pPr>
              <a:defRPr/>
            </a:pPr>
            <a:fld id="{57ADAB69-348E-2C41-AF41-E98D046040A4}" type="datetime1">
              <a:rPr lang="en-US" smtClean="0"/>
              <a:pPr>
                <a:defRPr/>
              </a:pPr>
              <a:t>4/23/2024</a:t>
            </a:fld>
            <a:endParaRPr lang="en-US" dirty="0"/>
          </a:p>
        </p:txBody>
      </p:sp>
      <p:sp>
        <p:nvSpPr>
          <p:cNvPr id="5" name="Footer Placeholder 4">
            <a:extLst>
              <a:ext uri="{FF2B5EF4-FFF2-40B4-BE49-F238E27FC236}">
                <a16:creationId xmlns:a16="http://schemas.microsoft.com/office/drawing/2014/main" id="{B2D4813A-8E14-4141-964F-8E6D92F9EC81}"/>
              </a:ext>
            </a:extLst>
          </p:cNvPr>
          <p:cNvSpPr>
            <a:spLocks noGrp="1"/>
          </p:cNvSpPr>
          <p:nvPr>
            <p:ph type="ftr" sz="quarter" idx="3"/>
          </p:nvPr>
        </p:nvSpPr>
        <p:spPr/>
        <p:txBody>
          <a:bodyPr/>
          <a:lstStyle/>
          <a:p>
            <a:pPr>
              <a:defRPr/>
            </a:pPr>
            <a:r>
              <a:rPr lang="en-US" dirty="0"/>
              <a:t>Mike Wang | Intermediate level DUNE SN trigger with pointing information</a:t>
            </a:r>
            <a:endParaRPr lang="en-US" b="1" dirty="0"/>
          </a:p>
        </p:txBody>
      </p:sp>
      <p:sp>
        <p:nvSpPr>
          <p:cNvPr id="6" name="Slide Number Placeholder 5">
            <a:extLst>
              <a:ext uri="{FF2B5EF4-FFF2-40B4-BE49-F238E27FC236}">
                <a16:creationId xmlns:a16="http://schemas.microsoft.com/office/drawing/2014/main" id="{90026061-1B0C-4214-8A8A-488CB4DF02A4}"/>
              </a:ext>
            </a:extLst>
          </p:cNvPr>
          <p:cNvSpPr>
            <a:spLocks noGrp="1"/>
          </p:cNvSpPr>
          <p:nvPr>
            <p:ph type="sldNum" sz="quarter" idx="4"/>
          </p:nvPr>
        </p:nvSpPr>
        <p:spPr/>
        <p:txBody>
          <a:bodyPr/>
          <a:lstStyle/>
          <a:p>
            <a:pPr>
              <a:defRPr/>
            </a:pPr>
            <a:fld id="{148C009B-CB69-E04A-B9B3-34B26D69E9CF}" type="slidenum">
              <a:rPr lang="en-US" smtClean="0"/>
              <a:pPr>
                <a:defRPr/>
              </a:pPr>
              <a:t>7</a:t>
            </a:fld>
            <a:endParaRPr lang="en-US" dirty="0"/>
          </a:p>
        </p:txBody>
      </p:sp>
      <p:grpSp>
        <p:nvGrpSpPr>
          <p:cNvPr id="60" name="Group 59">
            <a:extLst>
              <a:ext uri="{FF2B5EF4-FFF2-40B4-BE49-F238E27FC236}">
                <a16:creationId xmlns:a16="http://schemas.microsoft.com/office/drawing/2014/main" id="{C006BCD5-1057-8A44-392B-E86DAA129386}"/>
              </a:ext>
            </a:extLst>
          </p:cNvPr>
          <p:cNvGrpSpPr/>
          <p:nvPr/>
        </p:nvGrpSpPr>
        <p:grpSpPr>
          <a:xfrm>
            <a:off x="1118871" y="751803"/>
            <a:ext cx="4043273" cy="3585795"/>
            <a:chOff x="1118871" y="751803"/>
            <a:chExt cx="4043273" cy="3585795"/>
          </a:xfrm>
        </p:grpSpPr>
        <p:sp>
          <p:nvSpPr>
            <p:cNvPr id="7" name="Rectangle 6">
              <a:extLst>
                <a:ext uri="{FF2B5EF4-FFF2-40B4-BE49-F238E27FC236}">
                  <a16:creationId xmlns:a16="http://schemas.microsoft.com/office/drawing/2014/main" id="{67EE93D0-FDBA-4BDB-020B-2AB0F1B6377A}"/>
                </a:ext>
              </a:extLst>
            </p:cNvPr>
            <p:cNvSpPr/>
            <p:nvPr/>
          </p:nvSpPr>
          <p:spPr>
            <a:xfrm>
              <a:off x="1118871" y="978135"/>
              <a:ext cx="3678764" cy="3359463"/>
            </a:xfrm>
            <a:prstGeom prst="rect">
              <a:avLst/>
            </a:prstGeom>
            <a:solidFill>
              <a:schemeClr val="accent3">
                <a:lumMod val="20000"/>
                <a:lumOff val="80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DA333C2A-F1BD-5E72-E2E6-0E2E57255431}"/>
                </a:ext>
              </a:extLst>
            </p:cNvPr>
            <p:cNvGrpSpPr/>
            <p:nvPr/>
          </p:nvGrpSpPr>
          <p:grpSpPr>
            <a:xfrm>
              <a:off x="3036076" y="3310312"/>
              <a:ext cx="777973" cy="551433"/>
              <a:chOff x="2535390" y="3305448"/>
              <a:chExt cx="777973" cy="551433"/>
            </a:xfrm>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p:grpSpPr>
          <p:sp>
            <p:nvSpPr>
              <p:cNvPr id="9" name="Flowchart: Direct Access Storage 8">
                <a:extLst>
                  <a:ext uri="{FF2B5EF4-FFF2-40B4-BE49-F238E27FC236}">
                    <a16:creationId xmlns:a16="http://schemas.microsoft.com/office/drawing/2014/main" id="{4503DF1B-9E66-5B87-9CBE-F951A187723E}"/>
                  </a:ext>
                </a:extLst>
              </p:cNvPr>
              <p:cNvSpPr/>
              <p:nvPr/>
            </p:nvSpPr>
            <p:spPr>
              <a:xfrm rot="16200000">
                <a:off x="2648660" y="3192178"/>
                <a:ext cx="551433" cy="777973"/>
              </a:xfrm>
              <a:prstGeom prst="flowChartMagneticDrum">
                <a:avLst/>
              </a:prstGeom>
              <a:grp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104EC098-D1FB-AC7B-860A-22A6FD4FE746}"/>
                  </a:ext>
                </a:extLst>
              </p:cNvPr>
              <p:cNvSpPr txBox="1"/>
              <p:nvPr/>
            </p:nvSpPr>
            <p:spPr>
              <a:xfrm>
                <a:off x="2670683" y="3460196"/>
                <a:ext cx="548629" cy="369332"/>
              </a:xfrm>
              <a:prstGeom prst="rect">
                <a:avLst/>
              </a:prstGeom>
              <a:noFill/>
            </p:spPr>
            <p:txBody>
              <a:bodyPr wrap="square" rtlCol="0">
                <a:spAutoFit/>
              </a:bodyPr>
              <a:lstStyle/>
              <a:p>
                <a:r>
                  <a:rPr lang="en-US" sz="1800" dirty="0">
                    <a:solidFill>
                      <a:srgbClr val="000000"/>
                    </a:solidFill>
                  </a:rPr>
                  <a:t>SSD</a:t>
                </a:r>
              </a:p>
            </p:txBody>
          </p:sp>
        </p:grpSp>
        <p:grpSp>
          <p:nvGrpSpPr>
            <p:cNvPr id="14" name="Group 13">
              <a:extLst>
                <a:ext uri="{FF2B5EF4-FFF2-40B4-BE49-F238E27FC236}">
                  <a16:creationId xmlns:a16="http://schemas.microsoft.com/office/drawing/2014/main" id="{1A488776-AB3D-DAEC-B528-C23EA1B15F36}"/>
                </a:ext>
              </a:extLst>
            </p:cNvPr>
            <p:cNvGrpSpPr/>
            <p:nvPr/>
          </p:nvGrpSpPr>
          <p:grpSpPr>
            <a:xfrm>
              <a:off x="3013287" y="2098945"/>
              <a:ext cx="840199" cy="840199"/>
              <a:chOff x="2504278" y="2094081"/>
              <a:chExt cx="840199" cy="840199"/>
            </a:xfrm>
          </p:grpSpPr>
          <p:sp>
            <p:nvSpPr>
              <p:cNvPr id="15" name="Rectangle: Rounded Corners 14">
                <a:extLst>
                  <a:ext uri="{FF2B5EF4-FFF2-40B4-BE49-F238E27FC236}">
                    <a16:creationId xmlns:a16="http://schemas.microsoft.com/office/drawing/2014/main" id="{A34404EC-AF49-9C53-E9CD-65A3A76E148A}"/>
                  </a:ext>
                </a:extLst>
              </p:cNvPr>
              <p:cNvSpPr/>
              <p:nvPr/>
            </p:nvSpPr>
            <p:spPr>
              <a:xfrm>
                <a:off x="2504278" y="2094081"/>
                <a:ext cx="840199" cy="840199"/>
              </a:xfrm>
              <a:prstGeom prst="roundRect">
                <a:avLst/>
              </a:prstGeom>
              <a:gradFill flip="none" rotWithShape="1">
                <a:gsLst>
                  <a:gs pos="0">
                    <a:schemeClr val="accent6">
                      <a:lumMod val="0"/>
                      <a:lumOff val="100000"/>
                    </a:schemeClr>
                  </a:gs>
                  <a:gs pos="0">
                    <a:schemeClr val="tx1">
                      <a:lumMod val="20000"/>
                      <a:lumOff val="80000"/>
                    </a:schemeClr>
                  </a:gs>
                  <a:gs pos="100000">
                    <a:schemeClr val="tx2">
                      <a:lumMod val="40000"/>
                      <a:lumOff val="60000"/>
                    </a:schemeClr>
                  </a:gs>
                </a:gsLst>
                <a:path path="circle">
                  <a:fillToRect l="50000" t="50000" r="50000" b="50000"/>
                </a:path>
                <a:tileRect/>
              </a:gra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EB96E440-3A2B-7DD0-D9FD-26D2784CCEF5}"/>
                  </a:ext>
                </a:extLst>
              </p:cNvPr>
              <p:cNvSpPr txBox="1"/>
              <p:nvPr/>
            </p:nvSpPr>
            <p:spPr>
              <a:xfrm>
                <a:off x="2642839" y="2331629"/>
                <a:ext cx="574196" cy="369332"/>
              </a:xfrm>
              <a:prstGeom prst="rect">
                <a:avLst/>
              </a:prstGeom>
              <a:noFill/>
            </p:spPr>
            <p:txBody>
              <a:bodyPr wrap="none" rtlCol="0">
                <a:spAutoFit/>
              </a:bodyPr>
              <a:lstStyle/>
              <a:p>
                <a:r>
                  <a:rPr lang="en-US" sz="1800" dirty="0">
                    <a:solidFill>
                      <a:srgbClr val="000000"/>
                    </a:solidFill>
                  </a:rPr>
                  <a:t>CPU</a:t>
                </a:r>
              </a:p>
            </p:txBody>
          </p:sp>
        </p:grpSp>
        <p:sp>
          <p:nvSpPr>
            <p:cNvPr id="18" name="Rectangle 17">
              <a:extLst>
                <a:ext uri="{FF2B5EF4-FFF2-40B4-BE49-F238E27FC236}">
                  <a16:creationId xmlns:a16="http://schemas.microsoft.com/office/drawing/2014/main" id="{E8B8291D-3970-3366-2E29-2F6E859951CC}"/>
                </a:ext>
              </a:extLst>
            </p:cNvPr>
            <p:cNvSpPr/>
            <p:nvPr/>
          </p:nvSpPr>
          <p:spPr>
            <a:xfrm>
              <a:off x="2979417" y="1222450"/>
              <a:ext cx="381000" cy="410297"/>
            </a:xfrm>
            <a:prstGeom prst="rect">
              <a:avLst/>
            </a:prstGeom>
            <a:gradFill>
              <a:gsLst>
                <a:gs pos="100000">
                  <a:schemeClr val="bg2">
                    <a:lumMod val="65000"/>
                  </a:schemeClr>
                </a:gs>
                <a:gs pos="0">
                  <a:schemeClr val="bg2">
                    <a:lumMod val="85000"/>
                  </a:schemeClr>
                </a:gs>
              </a:gsLst>
              <a:lin ang="5400000" scaled="1"/>
            </a:gradFill>
            <a:ln w="9525">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00" dirty="0">
                  <a:solidFill>
                    <a:srgbClr val="000000"/>
                  </a:solidFill>
                </a:rPr>
                <a:t>NIC</a:t>
              </a:r>
            </a:p>
          </p:txBody>
        </p:sp>
        <p:sp>
          <p:nvSpPr>
            <p:cNvPr id="20" name="TextBox 19">
              <a:extLst>
                <a:ext uri="{FF2B5EF4-FFF2-40B4-BE49-F238E27FC236}">
                  <a16:creationId xmlns:a16="http://schemas.microsoft.com/office/drawing/2014/main" id="{74DA1C02-17C0-BF2A-6BC4-C0A5A7FB5D90}"/>
                </a:ext>
              </a:extLst>
            </p:cNvPr>
            <p:cNvSpPr txBox="1"/>
            <p:nvPr/>
          </p:nvSpPr>
          <p:spPr>
            <a:xfrm>
              <a:off x="1795125" y="2672697"/>
              <a:ext cx="489236" cy="276999"/>
            </a:xfrm>
            <a:prstGeom prst="rect">
              <a:avLst/>
            </a:prstGeom>
            <a:noFill/>
          </p:spPr>
          <p:txBody>
            <a:bodyPr wrap="none" rtlCol="0">
              <a:spAutoFit/>
            </a:bodyPr>
            <a:lstStyle/>
            <a:p>
              <a:r>
                <a:rPr lang="en-US" sz="1200" dirty="0">
                  <a:solidFill>
                    <a:srgbClr val="000000"/>
                  </a:solidFill>
                </a:rPr>
                <a:t>RAM</a:t>
              </a:r>
            </a:p>
          </p:txBody>
        </p:sp>
        <p:sp>
          <p:nvSpPr>
            <p:cNvPr id="22" name="Rectangle 21">
              <a:extLst>
                <a:ext uri="{FF2B5EF4-FFF2-40B4-BE49-F238E27FC236}">
                  <a16:creationId xmlns:a16="http://schemas.microsoft.com/office/drawing/2014/main" id="{0DC8690A-9B54-D309-CFF6-A1A989F7CE69}"/>
                </a:ext>
              </a:extLst>
            </p:cNvPr>
            <p:cNvSpPr/>
            <p:nvPr/>
          </p:nvSpPr>
          <p:spPr>
            <a:xfrm>
              <a:off x="3496717" y="1222450"/>
              <a:ext cx="381000" cy="410297"/>
            </a:xfrm>
            <a:prstGeom prst="rect">
              <a:avLst/>
            </a:prstGeom>
            <a:gradFill>
              <a:gsLst>
                <a:gs pos="100000">
                  <a:schemeClr val="bg2">
                    <a:lumMod val="65000"/>
                  </a:schemeClr>
                </a:gs>
                <a:gs pos="0">
                  <a:schemeClr val="bg2">
                    <a:lumMod val="85000"/>
                  </a:schemeClr>
                </a:gs>
              </a:gsLst>
              <a:lin ang="5400000" scaled="1"/>
            </a:gradFill>
            <a:ln w="9525">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900" dirty="0">
                  <a:solidFill>
                    <a:srgbClr val="000000"/>
                  </a:solidFill>
                </a:rPr>
                <a:t>NIC</a:t>
              </a:r>
            </a:p>
          </p:txBody>
        </p:sp>
        <p:grpSp>
          <p:nvGrpSpPr>
            <p:cNvPr id="24" name="Group 23">
              <a:extLst>
                <a:ext uri="{FF2B5EF4-FFF2-40B4-BE49-F238E27FC236}">
                  <a16:creationId xmlns:a16="http://schemas.microsoft.com/office/drawing/2014/main" id="{4B554A63-336B-1D7C-6BAD-06C12EF19FB7}"/>
                </a:ext>
              </a:extLst>
            </p:cNvPr>
            <p:cNvGrpSpPr/>
            <p:nvPr/>
          </p:nvGrpSpPr>
          <p:grpSpPr>
            <a:xfrm>
              <a:off x="1262268" y="2228863"/>
              <a:ext cx="1371600" cy="473308"/>
              <a:chOff x="5113107" y="1431346"/>
              <a:chExt cx="1371600" cy="473308"/>
            </a:xfrm>
          </p:grpSpPr>
          <p:grpSp>
            <p:nvGrpSpPr>
              <p:cNvPr id="25" name="Group 24">
                <a:extLst>
                  <a:ext uri="{FF2B5EF4-FFF2-40B4-BE49-F238E27FC236}">
                    <a16:creationId xmlns:a16="http://schemas.microsoft.com/office/drawing/2014/main" id="{C1E27F2D-CF5D-7A05-5614-BCEC8F38C7D3}"/>
                  </a:ext>
                </a:extLst>
              </p:cNvPr>
              <p:cNvGrpSpPr/>
              <p:nvPr/>
            </p:nvGrpSpPr>
            <p:grpSpPr>
              <a:xfrm>
                <a:off x="5113107" y="1431346"/>
                <a:ext cx="1219200" cy="320908"/>
                <a:chOff x="5270863" y="1553709"/>
                <a:chExt cx="1219200" cy="320908"/>
              </a:xfrm>
            </p:grpSpPr>
            <p:sp>
              <p:nvSpPr>
                <p:cNvPr id="33" name="Rectangle: Rounded Corners 32">
                  <a:extLst>
                    <a:ext uri="{FF2B5EF4-FFF2-40B4-BE49-F238E27FC236}">
                      <a16:creationId xmlns:a16="http://schemas.microsoft.com/office/drawing/2014/main" id="{59B977B4-24D3-9B37-F645-E018F20B4BCB}"/>
                    </a:ext>
                  </a:extLst>
                </p:cNvPr>
                <p:cNvSpPr/>
                <p:nvPr/>
              </p:nvSpPr>
              <p:spPr>
                <a:xfrm>
                  <a:off x="5270863" y="1553709"/>
                  <a:ext cx="1219200" cy="320908"/>
                </a:xfrm>
                <a:prstGeom prst="roundRect">
                  <a:avLst/>
                </a:prstGeom>
                <a:gradFill flip="none" rotWithShape="1">
                  <a:gsLst>
                    <a:gs pos="100000">
                      <a:schemeClr val="accent3">
                        <a:lumMod val="92000"/>
                        <a:lumOff val="8000"/>
                      </a:schemeClr>
                    </a:gs>
                    <a:gs pos="0">
                      <a:schemeClr val="accent3">
                        <a:lumMod val="60000"/>
                        <a:lumOff val="40000"/>
                      </a:schemeClr>
                    </a:gs>
                  </a:gsLst>
                  <a:lin ang="5400000" scaled="1"/>
                  <a:tileRect/>
                </a:gra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4" name="Group 33">
                  <a:extLst>
                    <a:ext uri="{FF2B5EF4-FFF2-40B4-BE49-F238E27FC236}">
                      <a16:creationId xmlns:a16="http://schemas.microsoft.com/office/drawing/2014/main" id="{9C64E3FB-7E59-29BE-3E69-31EBAFE7E8B9}"/>
                    </a:ext>
                  </a:extLst>
                </p:cNvPr>
                <p:cNvGrpSpPr/>
                <p:nvPr/>
              </p:nvGrpSpPr>
              <p:grpSpPr>
                <a:xfrm>
                  <a:off x="5383828" y="1623084"/>
                  <a:ext cx="993269" cy="182158"/>
                  <a:chOff x="3993968" y="3513264"/>
                  <a:chExt cx="993269" cy="182158"/>
                </a:xfrm>
              </p:grpSpPr>
              <p:sp>
                <p:nvSpPr>
                  <p:cNvPr id="35" name="Rectangle 34">
                    <a:extLst>
                      <a:ext uri="{FF2B5EF4-FFF2-40B4-BE49-F238E27FC236}">
                        <a16:creationId xmlns:a16="http://schemas.microsoft.com/office/drawing/2014/main" id="{5ED32CAE-7296-3F74-4A41-F9D375991A3F}"/>
                      </a:ext>
                    </a:extLst>
                  </p:cNvPr>
                  <p:cNvSpPr/>
                  <p:nvPr/>
                </p:nvSpPr>
                <p:spPr>
                  <a:xfrm>
                    <a:off x="3993968" y="3513264"/>
                    <a:ext cx="182155" cy="182155"/>
                  </a:xfrm>
                  <a:prstGeom prst="rect">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8D2FC319-F446-BB4E-D926-3DF1F08D54D2}"/>
                      </a:ext>
                    </a:extLst>
                  </p:cNvPr>
                  <p:cNvSpPr/>
                  <p:nvPr/>
                </p:nvSpPr>
                <p:spPr>
                  <a:xfrm>
                    <a:off x="4267200" y="3513265"/>
                    <a:ext cx="182155" cy="182155"/>
                  </a:xfrm>
                  <a:prstGeom prst="rect">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780BF7DB-976D-1938-3750-9029FE56F7E7}"/>
                      </a:ext>
                    </a:extLst>
                  </p:cNvPr>
                  <p:cNvSpPr/>
                  <p:nvPr/>
                </p:nvSpPr>
                <p:spPr>
                  <a:xfrm>
                    <a:off x="4536141" y="3513267"/>
                    <a:ext cx="182155" cy="182155"/>
                  </a:xfrm>
                  <a:prstGeom prst="rect">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228E2FDC-340B-5AEE-8014-A5FEA7095E8D}"/>
                      </a:ext>
                    </a:extLst>
                  </p:cNvPr>
                  <p:cNvSpPr/>
                  <p:nvPr/>
                </p:nvSpPr>
                <p:spPr>
                  <a:xfrm>
                    <a:off x="4805082" y="3513267"/>
                    <a:ext cx="182155" cy="182155"/>
                  </a:xfrm>
                  <a:prstGeom prst="rect">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grpSp>
            <p:nvGrpSpPr>
              <p:cNvPr id="26" name="Group 25">
                <a:extLst>
                  <a:ext uri="{FF2B5EF4-FFF2-40B4-BE49-F238E27FC236}">
                    <a16:creationId xmlns:a16="http://schemas.microsoft.com/office/drawing/2014/main" id="{BF4DBBB3-07B6-1633-B9AE-D53891426EC0}"/>
                  </a:ext>
                </a:extLst>
              </p:cNvPr>
              <p:cNvGrpSpPr/>
              <p:nvPr/>
            </p:nvGrpSpPr>
            <p:grpSpPr>
              <a:xfrm>
                <a:off x="5265507" y="1583746"/>
                <a:ext cx="1219200" cy="320908"/>
                <a:chOff x="5270863" y="1553709"/>
                <a:chExt cx="1219200" cy="320908"/>
              </a:xfrm>
            </p:grpSpPr>
            <p:sp>
              <p:nvSpPr>
                <p:cNvPr id="27" name="Rectangle: Rounded Corners 26">
                  <a:extLst>
                    <a:ext uri="{FF2B5EF4-FFF2-40B4-BE49-F238E27FC236}">
                      <a16:creationId xmlns:a16="http://schemas.microsoft.com/office/drawing/2014/main" id="{055114B8-8D89-68D6-F13F-C3770FF021AA}"/>
                    </a:ext>
                  </a:extLst>
                </p:cNvPr>
                <p:cNvSpPr/>
                <p:nvPr/>
              </p:nvSpPr>
              <p:spPr>
                <a:xfrm>
                  <a:off x="5270863" y="1553709"/>
                  <a:ext cx="1219200" cy="320908"/>
                </a:xfrm>
                <a:prstGeom prst="roundRect">
                  <a:avLst/>
                </a:prstGeom>
                <a:gradFill flip="none" rotWithShape="1">
                  <a:gsLst>
                    <a:gs pos="100000">
                      <a:schemeClr val="accent3">
                        <a:lumMod val="92000"/>
                        <a:lumOff val="8000"/>
                      </a:schemeClr>
                    </a:gs>
                    <a:gs pos="0">
                      <a:schemeClr val="accent3">
                        <a:lumMod val="60000"/>
                        <a:lumOff val="40000"/>
                      </a:schemeClr>
                    </a:gs>
                  </a:gsLst>
                  <a:lin ang="5400000" scaled="1"/>
                  <a:tileRect/>
                </a:gra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C02C3592-3167-D007-17CE-29DE45A28603}"/>
                    </a:ext>
                  </a:extLst>
                </p:cNvPr>
                <p:cNvGrpSpPr/>
                <p:nvPr/>
              </p:nvGrpSpPr>
              <p:grpSpPr>
                <a:xfrm>
                  <a:off x="5383828" y="1623084"/>
                  <a:ext cx="993269" cy="182158"/>
                  <a:chOff x="3993968" y="3513264"/>
                  <a:chExt cx="993269" cy="182158"/>
                </a:xfrm>
              </p:grpSpPr>
              <p:sp>
                <p:nvSpPr>
                  <p:cNvPr id="29" name="Rectangle 28">
                    <a:extLst>
                      <a:ext uri="{FF2B5EF4-FFF2-40B4-BE49-F238E27FC236}">
                        <a16:creationId xmlns:a16="http://schemas.microsoft.com/office/drawing/2014/main" id="{7FD3C371-049D-F1C7-3468-DD66A555CB08}"/>
                      </a:ext>
                    </a:extLst>
                  </p:cNvPr>
                  <p:cNvSpPr/>
                  <p:nvPr/>
                </p:nvSpPr>
                <p:spPr>
                  <a:xfrm>
                    <a:off x="3993968" y="3513264"/>
                    <a:ext cx="182155" cy="182155"/>
                  </a:xfrm>
                  <a:prstGeom prst="rect">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64C9CF3A-C666-DFEB-28E4-31BEA9884150}"/>
                      </a:ext>
                    </a:extLst>
                  </p:cNvPr>
                  <p:cNvSpPr/>
                  <p:nvPr/>
                </p:nvSpPr>
                <p:spPr>
                  <a:xfrm>
                    <a:off x="4267200" y="3513265"/>
                    <a:ext cx="182155" cy="182155"/>
                  </a:xfrm>
                  <a:prstGeom prst="rect">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F717E29C-358A-A7DC-3D55-5D5934593B5D}"/>
                      </a:ext>
                    </a:extLst>
                  </p:cNvPr>
                  <p:cNvSpPr/>
                  <p:nvPr/>
                </p:nvSpPr>
                <p:spPr>
                  <a:xfrm>
                    <a:off x="4536141" y="3513267"/>
                    <a:ext cx="182155" cy="182155"/>
                  </a:xfrm>
                  <a:prstGeom prst="rect">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70A7F408-5E36-B7B2-C28A-D4652B79ED96}"/>
                      </a:ext>
                    </a:extLst>
                  </p:cNvPr>
                  <p:cNvSpPr/>
                  <p:nvPr/>
                </p:nvSpPr>
                <p:spPr>
                  <a:xfrm>
                    <a:off x="4805082" y="3513267"/>
                    <a:ext cx="182155" cy="182155"/>
                  </a:xfrm>
                  <a:prstGeom prst="rect">
                    <a:avLst/>
                  </a:prstGeom>
                  <a:solidFill>
                    <a:schemeClr val="accent6">
                      <a:lumMod val="7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grpSp>
        <p:cxnSp>
          <p:nvCxnSpPr>
            <p:cNvPr id="39" name="Straight Arrow Connector 38">
              <a:extLst>
                <a:ext uri="{FF2B5EF4-FFF2-40B4-BE49-F238E27FC236}">
                  <a16:creationId xmlns:a16="http://schemas.microsoft.com/office/drawing/2014/main" id="{DF232C23-108B-66D4-4F3E-22E2F13685D5}"/>
                </a:ext>
              </a:extLst>
            </p:cNvPr>
            <p:cNvCxnSpPr>
              <a:cxnSpLocks/>
              <a:stCxn id="18" idx="2"/>
            </p:cNvCxnSpPr>
            <p:nvPr/>
          </p:nvCxnSpPr>
          <p:spPr>
            <a:xfrm flipH="1">
              <a:off x="3168018" y="1632747"/>
              <a:ext cx="1899" cy="466198"/>
            </a:xfrm>
            <a:prstGeom prst="straightConnector1">
              <a:avLst/>
            </a:prstGeom>
            <a:ln>
              <a:solidFill>
                <a:srgbClr val="000000"/>
              </a:solidFill>
              <a:tailEnd type="none"/>
            </a:ln>
            <a:effectLst/>
          </p:spPr>
          <p:style>
            <a:lnRef idx="2">
              <a:schemeClr val="accent1"/>
            </a:lnRef>
            <a:fillRef idx="0">
              <a:schemeClr val="accent1"/>
            </a:fillRef>
            <a:effectRef idx="1">
              <a:schemeClr val="accent1"/>
            </a:effectRef>
            <a:fontRef idx="minor">
              <a:schemeClr val="tx1"/>
            </a:fontRef>
          </p:style>
        </p:cxnSp>
        <p:cxnSp>
          <p:nvCxnSpPr>
            <p:cNvPr id="40" name="Straight Arrow Connector 39">
              <a:extLst>
                <a:ext uri="{FF2B5EF4-FFF2-40B4-BE49-F238E27FC236}">
                  <a16:creationId xmlns:a16="http://schemas.microsoft.com/office/drawing/2014/main" id="{C8171B39-C3B8-4ADF-B576-BC8160B0BF1A}"/>
                </a:ext>
              </a:extLst>
            </p:cNvPr>
            <p:cNvCxnSpPr>
              <a:cxnSpLocks/>
              <a:stCxn id="22" idx="2"/>
            </p:cNvCxnSpPr>
            <p:nvPr/>
          </p:nvCxnSpPr>
          <p:spPr>
            <a:xfrm>
              <a:off x="3687217" y="1632747"/>
              <a:ext cx="0" cy="466198"/>
            </a:xfrm>
            <a:prstGeom prst="straightConnector1">
              <a:avLst/>
            </a:prstGeom>
            <a:ln>
              <a:solidFill>
                <a:srgbClr val="000000"/>
              </a:solidFill>
              <a:tailEnd type="none"/>
            </a:ln>
            <a:effectLst/>
          </p:spPr>
          <p:style>
            <a:lnRef idx="2">
              <a:schemeClr val="accent1"/>
            </a:lnRef>
            <a:fillRef idx="0">
              <a:schemeClr val="accent1"/>
            </a:fillRef>
            <a:effectRef idx="1">
              <a:schemeClr val="accent1"/>
            </a:effectRef>
            <a:fontRef idx="minor">
              <a:schemeClr val="tx1"/>
            </a:fontRef>
          </p:style>
        </p:cxnSp>
        <p:cxnSp>
          <p:nvCxnSpPr>
            <p:cNvPr id="41" name="Straight Connector 40">
              <a:extLst>
                <a:ext uri="{FF2B5EF4-FFF2-40B4-BE49-F238E27FC236}">
                  <a16:creationId xmlns:a16="http://schemas.microsoft.com/office/drawing/2014/main" id="{DF4CB064-CA50-7385-725F-B1777C238A02}"/>
                </a:ext>
              </a:extLst>
            </p:cNvPr>
            <p:cNvCxnSpPr>
              <a:cxnSpLocks/>
            </p:cNvCxnSpPr>
            <p:nvPr/>
          </p:nvCxnSpPr>
          <p:spPr>
            <a:xfrm>
              <a:off x="2636023" y="2510988"/>
              <a:ext cx="368941"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grpSp>
          <p:nvGrpSpPr>
            <p:cNvPr id="42" name="Group 41">
              <a:extLst>
                <a:ext uri="{FF2B5EF4-FFF2-40B4-BE49-F238E27FC236}">
                  <a16:creationId xmlns:a16="http://schemas.microsoft.com/office/drawing/2014/main" id="{D031A5DE-4282-62DE-D2BC-D910CC410C0D}"/>
                </a:ext>
              </a:extLst>
            </p:cNvPr>
            <p:cNvGrpSpPr/>
            <p:nvPr/>
          </p:nvGrpSpPr>
          <p:grpSpPr>
            <a:xfrm>
              <a:off x="4169793" y="2301060"/>
              <a:ext cx="463176" cy="419856"/>
              <a:chOff x="6394824" y="2384168"/>
              <a:chExt cx="463176" cy="419856"/>
            </a:xfrm>
          </p:grpSpPr>
          <p:sp>
            <p:nvSpPr>
              <p:cNvPr id="43" name="Rectangle: Rounded Corners 42">
                <a:extLst>
                  <a:ext uri="{FF2B5EF4-FFF2-40B4-BE49-F238E27FC236}">
                    <a16:creationId xmlns:a16="http://schemas.microsoft.com/office/drawing/2014/main" id="{24FACE49-8E85-3765-180E-3CB267C80538}"/>
                  </a:ext>
                </a:extLst>
              </p:cNvPr>
              <p:cNvSpPr/>
              <p:nvPr/>
            </p:nvSpPr>
            <p:spPr>
              <a:xfrm>
                <a:off x="6394824" y="2384168"/>
                <a:ext cx="463176" cy="419856"/>
              </a:xfrm>
              <a:prstGeom prst="roundRect">
                <a:avLst/>
              </a:prstGeom>
              <a:gradFill>
                <a:gsLst>
                  <a:gs pos="0">
                    <a:srgbClr val="FFC000"/>
                  </a:gs>
                  <a:gs pos="100000">
                    <a:srgbClr val="FFC000">
                      <a:lumMod val="60000"/>
                      <a:lumOff val="40000"/>
                    </a:srgbClr>
                  </a:gs>
                </a:gsLst>
                <a:lin ang="16200000" scaled="0"/>
              </a:gra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A12770D2-38A8-B762-5FF3-A2091565DA52}"/>
                  </a:ext>
                </a:extLst>
              </p:cNvPr>
              <p:cNvSpPr txBox="1"/>
              <p:nvPr/>
            </p:nvSpPr>
            <p:spPr>
              <a:xfrm>
                <a:off x="6424273" y="2463976"/>
                <a:ext cx="404278" cy="276999"/>
              </a:xfrm>
              <a:prstGeom prst="rect">
                <a:avLst/>
              </a:prstGeom>
              <a:noFill/>
            </p:spPr>
            <p:txBody>
              <a:bodyPr wrap="none" rtlCol="0">
                <a:spAutoFit/>
              </a:bodyPr>
              <a:lstStyle/>
              <a:p>
                <a:r>
                  <a:rPr lang="en-US" sz="1200" dirty="0">
                    <a:solidFill>
                      <a:srgbClr val="000000"/>
                    </a:solidFill>
                  </a:rPr>
                  <a:t>NIC</a:t>
                </a:r>
              </a:p>
            </p:txBody>
          </p:sp>
        </p:grpSp>
        <p:cxnSp>
          <p:nvCxnSpPr>
            <p:cNvPr id="45" name="Straight Connector 44">
              <a:extLst>
                <a:ext uri="{FF2B5EF4-FFF2-40B4-BE49-F238E27FC236}">
                  <a16:creationId xmlns:a16="http://schemas.microsoft.com/office/drawing/2014/main" id="{CD6590A5-714E-C76C-C616-D1D4B4424C1E}"/>
                </a:ext>
              </a:extLst>
            </p:cNvPr>
            <p:cNvCxnSpPr>
              <a:cxnSpLocks/>
            </p:cNvCxnSpPr>
            <p:nvPr/>
          </p:nvCxnSpPr>
          <p:spPr>
            <a:xfrm>
              <a:off x="3845163" y="2516688"/>
              <a:ext cx="314860"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46" name="Straight Connector 45">
              <a:extLst>
                <a:ext uri="{FF2B5EF4-FFF2-40B4-BE49-F238E27FC236}">
                  <a16:creationId xmlns:a16="http://schemas.microsoft.com/office/drawing/2014/main" id="{8B31141D-17A1-C9E9-735B-6B65CD43D6CF}"/>
                </a:ext>
              </a:extLst>
            </p:cNvPr>
            <p:cNvCxnSpPr>
              <a:cxnSpLocks/>
            </p:cNvCxnSpPr>
            <p:nvPr/>
          </p:nvCxnSpPr>
          <p:spPr>
            <a:xfrm>
              <a:off x="4632969" y="2519044"/>
              <a:ext cx="529175" cy="0"/>
            </a:xfrm>
            <a:prstGeom prst="line">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47" name="TextBox 46">
              <a:extLst>
                <a:ext uri="{FF2B5EF4-FFF2-40B4-BE49-F238E27FC236}">
                  <a16:creationId xmlns:a16="http://schemas.microsoft.com/office/drawing/2014/main" id="{CC388EA4-B80E-90BA-F40E-F7D148EBD218}"/>
                </a:ext>
              </a:extLst>
            </p:cNvPr>
            <p:cNvSpPr txBox="1"/>
            <p:nvPr/>
          </p:nvSpPr>
          <p:spPr>
            <a:xfrm>
              <a:off x="1902035" y="4036146"/>
              <a:ext cx="2124171" cy="276999"/>
            </a:xfrm>
            <a:prstGeom prst="rect">
              <a:avLst/>
            </a:prstGeom>
            <a:noFill/>
          </p:spPr>
          <p:txBody>
            <a:bodyPr wrap="none" rtlCol="0">
              <a:spAutoFit/>
            </a:bodyPr>
            <a:lstStyle/>
            <a:p>
              <a:r>
                <a:rPr lang="en-US" sz="1200" dirty="0">
                  <a:solidFill>
                    <a:srgbClr val="000000"/>
                  </a:solidFill>
                </a:rPr>
                <a:t>DAQ Front End Computer (FEC)</a:t>
              </a:r>
            </a:p>
          </p:txBody>
        </p:sp>
        <p:cxnSp>
          <p:nvCxnSpPr>
            <p:cNvPr id="49" name="Straight Arrow Connector 48">
              <a:extLst>
                <a:ext uri="{FF2B5EF4-FFF2-40B4-BE49-F238E27FC236}">
                  <a16:creationId xmlns:a16="http://schemas.microsoft.com/office/drawing/2014/main" id="{91000286-3156-CAB9-9828-3EC363C07772}"/>
                </a:ext>
              </a:extLst>
            </p:cNvPr>
            <p:cNvCxnSpPr>
              <a:cxnSpLocks/>
            </p:cNvCxnSpPr>
            <p:nvPr/>
          </p:nvCxnSpPr>
          <p:spPr>
            <a:xfrm flipH="1">
              <a:off x="3171369" y="751803"/>
              <a:ext cx="1899" cy="466198"/>
            </a:xfrm>
            <a:prstGeom prst="straightConnector1">
              <a:avLst/>
            </a:prstGeom>
            <a:ln>
              <a:solidFill>
                <a:srgbClr val="FFC000"/>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52" name="Straight Arrow Connector 51">
              <a:extLst>
                <a:ext uri="{FF2B5EF4-FFF2-40B4-BE49-F238E27FC236}">
                  <a16:creationId xmlns:a16="http://schemas.microsoft.com/office/drawing/2014/main" id="{7A796F2F-D821-FA4E-BDD4-5921F03EF6EF}"/>
                </a:ext>
              </a:extLst>
            </p:cNvPr>
            <p:cNvCxnSpPr>
              <a:cxnSpLocks/>
            </p:cNvCxnSpPr>
            <p:nvPr/>
          </p:nvCxnSpPr>
          <p:spPr>
            <a:xfrm flipH="1">
              <a:off x="3686463" y="761924"/>
              <a:ext cx="1899" cy="466198"/>
            </a:xfrm>
            <a:prstGeom prst="straightConnector1">
              <a:avLst/>
            </a:prstGeom>
            <a:ln>
              <a:solidFill>
                <a:srgbClr val="FFC000"/>
              </a:solidFill>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53" name="TextBox 52">
              <a:extLst>
                <a:ext uri="{FF2B5EF4-FFF2-40B4-BE49-F238E27FC236}">
                  <a16:creationId xmlns:a16="http://schemas.microsoft.com/office/drawing/2014/main" id="{EAA58626-E702-6E6D-E39B-2DCBEECCA3DE}"/>
                </a:ext>
              </a:extLst>
            </p:cNvPr>
            <p:cNvSpPr txBox="1"/>
            <p:nvPr/>
          </p:nvSpPr>
          <p:spPr>
            <a:xfrm>
              <a:off x="2633868" y="935016"/>
              <a:ext cx="1667892" cy="276999"/>
            </a:xfrm>
            <a:prstGeom prst="rect">
              <a:avLst/>
            </a:prstGeom>
            <a:noFill/>
          </p:spPr>
          <p:txBody>
            <a:bodyPr wrap="none" rtlCol="0">
              <a:spAutoFit/>
            </a:bodyPr>
            <a:lstStyle/>
            <a:p>
              <a:r>
                <a:rPr lang="en-US" sz="1200" dirty="0">
                  <a:solidFill>
                    <a:srgbClr val="000000"/>
                  </a:solidFill>
                </a:rPr>
                <a:t>Raw data from detector</a:t>
              </a:r>
            </a:p>
          </p:txBody>
        </p:sp>
        <p:grpSp>
          <p:nvGrpSpPr>
            <p:cNvPr id="54" name="Group 53">
              <a:extLst>
                <a:ext uri="{FF2B5EF4-FFF2-40B4-BE49-F238E27FC236}">
                  <a16:creationId xmlns:a16="http://schemas.microsoft.com/office/drawing/2014/main" id="{B4C53790-DE44-4A4D-B2BF-FB1676A2EF17}"/>
                </a:ext>
              </a:extLst>
            </p:cNvPr>
            <p:cNvGrpSpPr/>
            <p:nvPr/>
          </p:nvGrpSpPr>
          <p:grpSpPr>
            <a:xfrm>
              <a:off x="3013287" y="2098711"/>
              <a:ext cx="840199" cy="840199"/>
              <a:chOff x="2504278" y="2094081"/>
              <a:chExt cx="840199" cy="840199"/>
            </a:xfrm>
            <a:effectLst/>
          </p:grpSpPr>
          <p:sp>
            <p:nvSpPr>
              <p:cNvPr id="55" name="Rectangle: Rounded Corners 54">
                <a:extLst>
                  <a:ext uri="{FF2B5EF4-FFF2-40B4-BE49-F238E27FC236}">
                    <a16:creationId xmlns:a16="http://schemas.microsoft.com/office/drawing/2014/main" id="{C27009E5-0F79-0AB7-759E-857953F4F4FA}"/>
                  </a:ext>
                </a:extLst>
              </p:cNvPr>
              <p:cNvSpPr/>
              <p:nvPr/>
            </p:nvSpPr>
            <p:spPr>
              <a:xfrm>
                <a:off x="2504278" y="2094081"/>
                <a:ext cx="840199" cy="840199"/>
              </a:xfrm>
              <a:prstGeom prst="roundRect">
                <a:avLst/>
              </a:prstGeom>
              <a:gradFill flip="none" rotWithShape="1">
                <a:gsLst>
                  <a:gs pos="0">
                    <a:schemeClr val="accent6">
                      <a:lumMod val="0"/>
                      <a:lumOff val="100000"/>
                    </a:schemeClr>
                  </a:gs>
                  <a:gs pos="0">
                    <a:schemeClr val="tx1">
                      <a:lumMod val="20000"/>
                      <a:lumOff val="80000"/>
                    </a:schemeClr>
                  </a:gs>
                  <a:gs pos="100000">
                    <a:schemeClr val="tx2">
                      <a:lumMod val="40000"/>
                      <a:lumOff val="60000"/>
                    </a:schemeClr>
                  </a:gs>
                </a:gsLst>
                <a:path path="circle">
                  <a:fillToRect l="50000" t="50000" r="50000" b="50000"/>
                </a:path>
                <a:tileRect/>
              </a:gra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 name="TextBox 56">
                <a:extLst>
                  <a:ext uri="{FF2B5EF4-FFF2-40B4-BE49-F238E27FC236}">
                    <a16:creationId xmlns:a16="http://schemas.microsoft.com/office/drawing/2014/main" id="{DCC53842-AC67-6376-ACE6-067F6EBAC666}"/>
                  </a:ext>
                </a:extLst>
              </p:cNvPr>
              <p:cNvSpPr txBox="1"/>
              <p:nvPr/>
            </p:nvSpPr>
            <p:spPr>
              <a:xfrm>
                <a:off x="2642839" y="2331629"/>
                <a:ext cx="574196" cy="369332"/>
              </a:xfrm>
              <a:prstGeom prst="rect">
                <a:avLst/>
              </a:prstGeom>
              <a:noFill/>
            </p:spPr>
            <p:txBody>
              <a:bodyPr wrap="none" rtlCol="0">
                <a:spAutoFit/>
              </a:bodyPr>
              <a:lstStyle/>
              <a:p>
                <a:r>
                  <a:rPr lang="en-US" sz="1800" dirty="0">
                    <a:solidFill>
                      <a:srgbClr val="000000"/>
                    </a:solidFill>
                  </a:rPr>
                  <a:t>CPU</a:t>
                </a:r>
              </a:p>
            </p:txBody>
          </p:sp>
        </p:grpSp>
        <p:cxnSp>
          <p:nvCxnSpPr>
            <p:cNvPr id="58" name="Straight Arrow Connector 57">
              <a:extLst>
                <a:ext uri="{FF2B5EF4-FFF2-40B4-BE49-F238E27FC236}">
                  <a16:creationId xmlns:a16="http://schemas.microsoft.com/office/drawing/2014/main" id="{BB1300D6-F2C7-E3B1-1856-40AC0DD6EAEB}"/>
                </a:ext>
              </a:extLst>
            </p:cNvPr>
            <p:cNvCxnSpPr/>
            <p:nvPr/>
          </p:nvCxnSpPr>
          <p:spPr>
            <a:xfrm flipH="1">
              <a:off x="3430576" y="2939144"/>
              <a:ext cx="1899" cy="466198"/>
            </a:xfrm>
            <a:prstGeom prst="straightConnector1">
              <a:avLst/>
            </a:prstGeom>
            <a:ln>
              <a:solidFill>
                <a:srgbClr val="000000"/>
              </a:solidFill>
              <a:tailEnd type="none"/>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3226575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A537C901-2FB1-3405-60A8-820B007DA3DA}"/>
              </a:ext>
            </a:extLst>
          </p:cNvPr>
          <p:cNvSpPr/>
          <p:nvPr/>
        </p:nvSpPr>
        <p:spPr>
          <a:xfrm>
            <a:off x="2743200" y="742950"/>
            <a:ext cx="3657600" cy="3657600"/>
          </a:xfrm>
          <a:prstGeom prst="ellipse">
            <a:avLst/>
          </a:prstGeom>
          <a:noFill/>
          <a:ln w="22225">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8108FE5F-FCBA-D25C-C195-F98ED1B9C9FC}"/>
              </a:ext>
            </a:extLst>
          </p:cNvPr>
          <p:cNvSpPr/>
          <p:nvPr/>
        </p:nvSpPr>
        <p:spPr>
          <a:xfrm rot="2824236">
            <a:off x="2743200" y="742950"/>
            <a:ext cx="3657600" cy="3657600"/>
          </a:xfrm>
          <a:prstGeom prst="ellipse">
            <a:avLst/>
          </a:prstGeom>
          <a:gradFill flip="none" rotWithShape="1">
            <a:gsLst>
              <a:gs pos="0">
                <a:srgbClr val="FC2CE3"/>
              </a:gs>
              <a:gs pos="53000">
                <a:schemeClr val="tx2">
                  <a:lumMod val="40000"/>
                  <a:lumOff val="60000"/>
                </a:schemeClr>
              </a:gs>
              <a:gs pos="76000">
                <a:srgbClr val="F4CE62"/>
              </a:gs>
              <a:gs pos="100000">
                <a:srgbClr val="FF6600"/>
              </a:gs>
            </a:gsLst>
            <a:path path="shape">
              <a:fillToRect l="50000" t="50000" r="50000" b="50000"/>
            </a:path>
            <a:tileRect/>
          </a:grad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prstTxWarp prst="textArchUp">
              <a:avLst/>
            </a:prstTxWarp>
          </a:bodyPr>
          <a:lstStyle/>
          <a:p>
            <a:pPr algn="ctr"/>
            <a:r>
              <a:rPr lang="en-US" sz="1800" dirty="0">
                <a:solidFill>
                  <a:srgbClr val="0E0E0E"/>
                </a:solidFill>
              </a:rPr>
              <a:t>shockwave</a:t>
            </a:r>
          </a:p>
        </p:txBody>
      </p:sp>
      <p:sp>
        <p:nvSpPr>
          <p:cNvPr id="9" name="Oval 8">
            <a:extLst>
              <a:ext uri="{FF2B5EF4-FFF2-40B4-BE49-F238E27FC236}">
                <a16:creationId xmlns:a16="http://schemas.microsoft.com/office/drawing/2014/main" id="{7BEDAF2F-7FFB-4FD2-600F-A9B4CFE4E85F}"/>
              </a:ext>
            </a:extLst>
          </p:cNvPr>
          <p:cNvSpPr/>
          <p:nvPr/>
        </p:nvSpPr>
        <p:spPr>
          <a:xfrm>
            <a:off x="4533900" y="2533650"/>
            <a:ext cx="76200" cy="76200"/>
          </a:xfrm>
          <a:prstGeom prst="ellipse">
            <a:avLst/>
          </a:prstGeom>
          <a:gradFill flip="none" rotWithShape="1">
            <a:gsLst>
              <a:gs pos="0">
                <a:schemeClr val="accent6">
                  <a:lumMod val="0"/>
                  <a:lumOff val="100000"/>
                </a:schemeClr>
              </a:gs>
              <a:gs pos="35000">
                <a:schemeClr val="accent6">
                  <a:lumMod val="0"/>
                  <a:lumOff val="100000"/>
                </a:schemeClr>
              </a:gs>
              <a:gs pos="100000">
                <a:schemeClr val="accent6">
                  <a:lumMod val="100000"/>
                </a:schemeClr>
              </a:gs>
            </a:gsLst>
            <a:path path="circle">
              <a:fillToRect l="50000" t="-80000" r="50000" b="180000"/>
            </a:path>
            <a:tileRect/>
          </a:gradFill>
          <a:ln w="22225">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29D9F659-6D09-2A08-1EB6-EBF318FDE53E}"/>
              </a:ext>
            </a:extLst>
          </p:cNvPr>
          <p:cNvSpPr>
            <a:spLocks noGrp="1"/>
          </p:cNvSpPr>
          <p:nvPr>
            <p:ph type="title"/>
          </p:nvPr>
        </p:nvSpPr>
        <p:spPr/>
        <p:txBody>
          <a:bodyPr/>
          <a:lstStyle/>
          <a:p>
            <a:r>
              <a:rPr lang="en-US" dirty="0" err="1"/>
              <a:t>SURFing</a:t>
            </a:r>
            <a:r>
              <a:rPr lang="en-US"/>
              <a:t> the </a:t>
            </a:r>
            <a:r>
              <a:rPr lang="en-US" dirty="0"/>
              <a:t>cosmic wave</a:t>
            </a:r>
          </a:p>
        </p:txBody>
      </p:sp>
      <p:sp>
        <p:nvSpPr>
          <p:cNvPr id="4" name="Date Placeholder 3">
            <a:extLst>
              <a:ext uri="{FF2B5EF4-FFF2-40B4-BE49-F238E27FC236}">
                <a16:creationId xmlns:a16="http://schemas.microsoft.com/office/drawing/2014/main" id="{012AE3D4-DBAF-4753-BB6D-85D4416E2CAC}"/>
              </a:ext>
            </a:extLst>
          </p:cNvPr>
          <p:cNvSpPr>
            <a:spLocks noGrp="1"/>
          </p:cNvSpPr>
          <p:nvPr>
            <p:ph type="dt" sz="half" idx="2"/>
          </p:nvPr>
        </p:nvSpPr>
        <p:spPr/>
        <p:txBody>
          <a:bodyPr/>
          <a:lstStyle/>
          <a:p>
            <a:pPr>
              <a:defRPr/>
            </a:pPr>
            <a:fld id="{57ADAB69-348E-2C41-AF41-E98D046040A4}" type="datetime1">
              <a:rPr lang="en-US" smtClean="0"/>
              <a:pPr>
                <a:defRPr/>
              </a:pPr>
              <a:t>4/23/2024</a:t>
            </a:fld>
            <a:endParaRPr lang="en-US" dirty="0"/>
          </a:p>
        </p:txBody>
      </p:sp>
      <p:sp>
        <p:nvSpPr>
          <p:cNvPr id="5" name="Footer Placeholder 4">
            <a:extLst>
              <a:ext uri="{FF2B5EF4-FFF2-40B4-BE49-F238E27FC236}">
                <a16:creationId xmlns:a16="http://schemas.microsoft.com/office/drawing/2014/main" id="{8E5AFE28-81B6-2141-874D-1D5C64183260}"/>
              </a:ext>
            </a:extLst>
          </p:cNvPr>
          <p:cNvSpPr>
            <a:spLocks noGrp="1"/>
          </p:cNvSpPr>
          <p:nvPr>
            <p:ph type="ftr" sz="quarter" idx="3"/>
          </p:nvPr>
        </p:nvSpPr>
        <p:spPr/>
        <p:txBody>
          <a:bodyPr/>
          <a:lstStyle/>
          <a:p>
            <a:pPr>
              <a:defRPr/>
            </a:pPr>
            <a:r>
              <a:rPr lang="en-US"/>
              <a:t>Michael Wang | Intermediate level SN pointing trigger for DUNE</a:t>
            </a:r>
            <a:endParaRPr lang="en-US" b="1" dirty="0"/>
          </a:p>
        </p:txBody>
      </p:sp>
      <p:sp>
        <p:nvSpPr>
          <p:cNvPr id="6" name="Slide Number Placeholder 5">
            <a:extLst>
              <a:ext uri="{FF2B5EF4-FFF2-40B4-BE49-F238E27FC236}">
                <a16:creationId xmlns:a16="http://schemas.microsoft.com/office/drawing/2014/main" id="{C42A4CDF-73BF-3366-25E2-92A0E31A99B5}"/>
              </a:ext>
            </a:extLst>
          </p:cNvPr>
          <p:cNvSpPr>
            <a:spLocks noGrp="1"/>
          </p:cNvSpPr>
          <p:nvPr>
            <p:ph type="sldNum" sz="quarter" idx="4"/>
          </p:nvPr>
        </p:nvSpPr>
        <p:spPr/>
        <p:txBody>
          <a:bodyPr/>
          <a:lstStyle/>
          <a:p>
            <a:pPr>
              <a:defRPr/>
            </a:pPr>
            <a:fld id="{148C009B-CB69-E04A-B9B3-34B26D69E9CF}" type="slidenum">
              <a:rPr lang="en-US" smtClean="0"/>
              <a:pPr>
                <a:defRPr/>
              </a:pPr>
              <a:t>8</a:t>
            </a:fld>
            <a:endParaRPr lang="en-US" dirty="0"/>
          </a:p>
        </p:txBody>
      </p:sp>
      <p:sp>
        <p:nvSpPr>
          <p:cNvPr id="7" name="Oval 6">
            <a:extLst>
              <a:ext uri="{FF2B5EF4-FFF2-40B4-BE49-F238E27FC236}">
                <a16:creationId xmlns:a16="http://schemas.microsoft.com/office/drawing/2014/main" id="{06635E4D-9B21-8F3A-632D-D91B060FCCB3}"/>
              </a:ext>
            </a:extLst>
          </p:cNvPr>
          <p:cNvSpPr/>
          <p:nvPr/>
        </p:nvSpPr>
        <p:spPr>
          <a:xfrm>
            <a:off x="4305300" y="2305050"/>
            <a:ext cx="533400" cy="533400"/>
          </a:xfrm>
          <a:prstGeom prst="ellipse">
            <a:avLst/>
          </a:prstGeom>
          <a:gradFill flip="none" rotWithShape="1">
            <a:gsLst>
              <a:gs pos="0">
                <a:schemeClr val="accent6">
                  <a:lumMod val="0"/>
                  <a:lumOff val="100000"/>
                </a:schemeClr>
              </a:gs>
              <a:gs pos="35000">
                <a:schemeClr val="accent6">
                  <a:lumMod val="0"/>
                  <a:lumOff val="100000"/>
                </a:schemeClr>
              </a:gs>
              <a:gs pos="100000">
                <a:schemeClr val="accent6">
                  <a:lumMod val="100000"/>
                </a:schemeClr>
              </a:gs>
            </a:gsLst>
            <a:path path="circle">
              <a:fillToRect l="50000" t="-80000" r="50000" b="180000"/>
            </a:path>
            <a:tileRect/>
          </a:gradFill>
          <a:ln w="22225">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5" name="Group 84">
            <a:extLst>
              <a:ext uri="{FF2B5EF4-FFF2-40B4-BE49-F238E27FC236}">
                <a16:creationId xmlns:a16="http://schemas.microsoft.com/office/drawing/2014/main" id="{5235885E-0412-3BDD-4B9D-F3363AD86C01}"/>
              </a:ext>
            </a:extLst>
          </p:cNvPr>
          <p:cNvGrpSpPr/>
          <p:nvPr/>
        </p:nvGrpSpPr>
        <p:grpSpPr>
          <a:xfrm>
            <a:off x="2035493" y="358056"/>
            <a:ext cx="5073014" cy="4395698"/>
            <a:chOff x="2035493" y="358056"/>
            <a:chExt cx="5073014" cy="4395698"/>
          </a:xfrm>
        </p:grpSpPr>
        <p:grpSp>
          <p:nvGrpSpPr>
            <p:cNvPr id="41" name="Group 40">
              <a:extLst>
                <a:ext uri="{FF2B5EF4-FFF2-40B4-BE49-F238E27FC236}">
                  <a16:creationId xmlns:a16="http://schemas.microsoft.com/office/drawing/2014/main" id="{1A32D6A3-FCCA-4809-051E-9CBE0627E1B0}"/>
                </a:ext>
              </a:extLst>
            </p:cNvPr>
            <p:cNvGrpSpPr/>
            <p:nvPr/>
          </p:nvGrpSpPr>
          <p:grpSpPr>
            <a:xfrm>
              <a:off x="6533832" y="2475694"/>
              <a:ext cx="574675" cy="192112"/>
              <a:chOff x="2590800" y="2433813"/>
              <a:chExt cx="574675" cy="192112"/>
            </a:xfrm>
          </p:grpSpPr>
          <p:sp>
            <p:nvSpPr>
              <p:cNvPr id="42" name="Freeform: Shape 41">
                <a:extLst>
                  <a:ext uri="{FF2B5EF4-FFF2-40B4-BE49-F238E27FC236}">
                    <a16:creationId xmlns:a16="http://schemas.microsoft.com/office/drawing/2014/main" id="{50636DDB-3D09-8C1B-6291-71869A7CEA02}"/>
                  </a:ext>
                </a:extLst>
              </p:cNvPr>
              <p:cNvSpPr/>
              <p:nvPr/>
            </p:nvSpPr>
            <p:spPr>
              <a:xfrm>
                <a:off x="2667000" y="2433813"/>
                <a:ext cx="400432" cy="192112"/>
              </a:xfrm>
              <a:custGeom>
                <a:avLst/>
                <a:gdLst>
                  <a:gd name="connsiteX0" fmla="*/ 0 w 7683910"/>
                  <a:gd name="connsiteY0" fmla="*/ 927482 h 1869656"/>
                  <a:gd name="connsiteX1" fmla="*/ 715297 w 7683910"/>
                  <a:gd name="connsiteY1" fmla="*/ 27830 h 1869656"/>
                  <a:gd name="connsiteX2" fmla="*/ 1644446 w 7683910"/>
                  <a:gd name="connsiteY2" fmla="*/ 1864004 h 1869656"/>
                  <a:gd name="connsiteX3" fmla="*/ 2536723 w 7683910"/>
                  <a:gd name="connsiteY3" fmla="*/ 20456 h 1869656"/>
                  <a:gd name="connsiteX4" fmla="*/ 3451123 w 7683910"/>
                  <a:gd name="connsiteY4" fmla="*/ 1849256 h 1869656"/>
                  <a:gd name="connsiteX5" fmla="*/ 4380271 w 7683910"/>
                  <a:gd name="connsiteY5" fmla="*/ 35204 h 1869656"/>
                  <a:gd name="connsiteX6" fmla="*/ 5279923 w 7683910"/>
                  <a:gd name="connsiteY6" fmla="*/ 1856630 h 1869656"/>
                  <a:gd name="connsiteX7" fmla="*/ 6179575 w 7683910"/>
                  <a:gd name="connsiteY7" fmla="*/ 27830 h 1869656"/>
                  <a:gd name="connsiteX8" fmla="*/ 7108723 w 7683910"/>
                  <a:gd name="connsiteY8" fmla="*/ 1841882 h 1869656"/>
                  <a:gd name="connsiteX9" fmla="*/ 7683910 w 7683910"/>
                  <a:gd name="connsiteY9" fmla="*/ 956978 h 1869656"/>
                  <a:gd name="connsiteX0" fmla="*/ 0 w 7521678"/>
                  <a:gd name="connsiteY0" fmla="*/ 927482 h 1869656"/>
                  <a:gd name="connsiteX1" fmla="*/ 553065 w 7521678"/>
                  <a:gd name="connsiteY1" fmla="*/ 27830 h 1869656"/>
                  <a:gd name="connsiteX2" fmla="*/ 1482214 w 7521678"/>
                  <a:gd name="connsiteY2" fmla="*/ 1864004 h 1869656"/>
                  <a:gd name="connsiteX3" fmla="*/ 2374491 w 7521678"/>
                  <a:gd name="connsiteY3" fmla="*/ 20456 h 1869656"/>
                  <a:gd name="connsiteX4" fmla="*/ 3288891 w 7521678"/>
                  <a:gd name="connsiteY4" fmla="*/ 1849256 h 1869656"/>
                  <a:gd name="connsiteX5" fmla="*/ 4218039 w 7521678"/>
                  <a:gd name="connsiteY5" fmla="*/ 35204 h 1869656"/>
                  <a:gd name="connsiteX6" fmla="*/ 5117691 w 7521678"/>
                  <a:gd name="connsiteY6" fmla="*/ 1856630 h 1869656"/>
                  <a:gd name="connsiteX7" fmla="*/ 6017343 w 7521678"/>
                  <a:gd name="connsiteY7" fmla="*/ 27830 h 1869656"/>
                  <a:gd name="connsiteX8" fmla="*/ 6946491 w 7521678"/>
                  <a:gd name="connsiteY8" fmla="*/ 1841882 h 1869656"/>
                  <a:gd name="connsiteX9" fmla="*/ 7521678 w 7521678"/>
                  <a:gd name="connsiteY9" fmla="*/ 956978 h 1869656"/>
                  <a:gd name="connsiteX0" fmla="*/ 0 w 7396317"/>
                  <a:gd name="connsiteY0" fmla="*/ 927482 h 1869656"/>
                  <a:gd name="connsiteX1" fmla="*/ 553065 w 7396317"/>
                  <a:gd name="connsiteY1" fmla="*/ 27830 h 1869656"/>
                  <a:gd name="connsiteX2" fmla="*/ 1482214 w 7396317"/>
                  <a:gd name="connsiteY2" fmla="*/ 1864004 h 1869656"/>
                  <a:gd name="connsiteX3" fmla="*/ 2374491 w 7396317"/>
                  <a:gd name="connsiteY3" fmla="*/ 20456 h 1869656"/>
                  <a:gd name="connsiteX4" fmla="*/ 3288891 w 7396317"/>
                  <a:gd name="connsiteY4" fmla="*/ 1849256 h 1869656"/>
                  <a:gd name="connsiteX5" fmla="*/ 4218039 w 7396317"/>
                  <a:gd name="connsiteY5" fmla="*/ 35204 h 1869656"/>
                  <a:gd name="connsiteX6" fmla="*/ 5117691 w 7396317"/>
                  <a:gd name="connsiteY6" fmla="*/ 1856630 h 1869656"/>
                  <a:gd name="connsiteX7" fmla="*/ 6017343 w 7396317"/>
                  <a:gd name="connsiteY7" fmla="*/ 27830 h 1869656"/>
                  <a:gd name="connsiteX8" fmla="*/ 6946491 w 7396317"/>
                  <a:gd name="connsiteY8" fmla="*/ 1841882 h 1869656"/>
                  <a:gd name="connsiteX9" fmla="*/ 7396317 w 7396317"/>
                  <a:gd name="connsiteY9" fmla="*/ 956978 h 1869656"/>
                  <a:gd name="connsiteX0" fmla="*/ 0 w 7455311"/>
                  <a:gd name="connsiteY0" fmla="*/ 927482 h 1869656"/>
                  <a:gd name="connsiteX1" fmla="*/ 553065 w 7455311"/>
                  <a:gd name="connsiteY1" fmla="*/ 27830 h 1869656"/>
                  <a:gd name="connsiteX2" fmla="*/ 1482214 w 7455311"/>
                  <a:gd name="connsiteY2" fmla="*/ 1864004 h 1869656"/>
                  <a:gd name="connsiteX3" fmla="*/ 2374491 w 7455311"/>
                  <a:gd name="connsiteY3" fmla="*/ 20456 h 1869656"/>
                  <a:gd name="connsiteX4" fmla="*/ 3288891 w 7455311"/>
                  <a:gd name="connsiteY4" fmla="*/ 1849256 h 1869656"/>
                  <a:gd name="connsiteX5" fmla="*/ 4218039 w 7455311"/>
                  <a:gd name="connsiteY5" fmla="*/ 35204 h 1869656"/>
                  <a:gd name="connsiteX6" fmla="*/ 5117691 w 7455311"/>
                  <a:gd name="connsiteY6" fmla="*/ 1856630 h 1869656"/>
                  <a:gd name="connsiteX7" fmla="*/ 6017343 w 7455311"/>
                  <a:gd name="connsiteY7" fmla="*/ 27830 h 1869656"/>
                  <a:gd name="connsiteX8" fmla="*/ 6946491 w 7455311"/>
                  <a:gd name="connsiteY8" fmla="*/ 1841882 h 1869656"/>
                  <a:gd name="connsiteX9" fmla="*/ 7455311 w 7455311"/>
                  <a:gd name="connsiteY9" fmla="*/ 956978 h 1869656"/>
                  <a:gd name="connsiteX0" fmla="*/ 0 w 7492182"/>
                  <a:gd name="connsiteY0" fmla="*/ 927482 h 1869656"/>
                  <a:gd name="connsiteX1" fmla="*/ 589936 w 7492182"/>
                  <a:gd name="connsiteY1" fmla="*/ 27830 h 1869656"/>
                  <a:gd name="connsiteX2" fmla="*/ 1519085 w 7492182"/>
                  <a:gd name="connsiteY2" fmla="*/ 1864004 h 1869656"/>
                  <a:gd name="connsiteX3" fmla="*/ 2411362 w 7492182"/>
                  <a:gd name="connsiteY3" fmla="*/ 20456 h 1869656"/>
                  <a:gd name="connsiteX4" fmla="*/ 3325762 w 7492182"/>
                  <a:gd name="connsiteY4" fmla="*/ 1849256 h 1869656"/>
                  <a:gd name="connsiteX5" fmla="*/ 4254910 w 7492182"/>
                  <a:gd name="connsiteY5" fmla="*/ 35204 h 1869656"/>
                  <a:gd name="connsiteX6" fmla="*/ 5154562 w 7492182"/>
                  <a:gd name="connsiteY6" fmla="*/ 1856630 h 1869656"/>
                  <a:gd name="connsiteX7" fmla="*/ 6054214 w 7492182"/>
                  <a:gd name="connsiteY7" fmla="*/ 27830 h 1869656"/>
                  <a:gd name="connsiteX8" fmla="*/ 6983362 w 7492182"/>
                  <a:gd name="connsiteY8" fmla="*/ 1841882 h 1869656"/>
                  <a:gd name="connsiteX9" fmla="*/ 7492182 w 7492182"/>
                  <a:gd name="connsiteY9" fmla="*/ 956978 h 1869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92182" h="1869656">
                    <a:moveTo>
                      <a:pt x="0" y="927482"/>
                    </a:moveTo>
                    <a:cubicBezTo>
                      <a:pt x="220611" y="399612"/>
                      <a:pt x="336755" y="-128257"/>
                      <a:pt x="589936" y="27830"/>
                    </a:cubicBezTo>
                    <a:cubicBezTo>
                      <a:pt x="843117" y="183917"/>
                      <a:pt x="1215514" y="1865233"/>
                      <a:pt x="1519085" y="1864004"/>
                    </a:cubicBezTo>
                    <a:cubicBezTo>
                      <a:pt x="1822656" y="1862775"/>
                      <a:pt x="2110249" y="22914"/>
                      <a:pt x="2411362" y="20456"/>
                    </a:cubicBezTo>
                    <a:cubicBezTo>
                      <a:pt x="2712475" y="17998"/>
                      <a:pt x="3018504" y="1846798"/>
                      <a:pt x="3325762" y="1849256"/>
                    </a:cubicBezTo>
                    <a:cubicBezTo>
                      <a:pt x="3633020" y="1851714"/>
                      <a:pt x="3950110" y="33975"/>
                      <a:pt x="4254910" y="35204"/>
                    </a:cubicBezTo>
                    <a:cubicBezTo>
                      <a:pt x="4559710" y="36433"/>
                      <a:pt x="4854678" y="1857859"/>
                      <a:pt x="5154562" y="1856630"/>
                    </a:cubicBezTo>
                    <a:cubicBezTo>
                      <a:pt x="5454446" y="1855401"/>
                      <a:pt x="5749414" y="30288"/>
                      <a:pt x="6054214" y="27830"/>
                    </a:cubicBezTo>
                    <a:cubicBezTo>
                      <a:pt x="6359014" y="25372"/>
                      <a:pt x="6732639" y="1687024"/>
                      <a:pt x="6983362" y="1841882"/>
                    </a:cubicBezTo>
                    <a:cubicBezTo>
                      <a:pt x="7234085" y="1996740"/>
                      <a:pt x="7329950" y="1476859"/>
                      <a:pt x="7492182" y="956978"/>
                    </a:cubicBezTo>
                  </a:path>
                </a:pathLst>
              </a:custGeom>
              <a:noFill/>
              <a:ln w="19050">
                <a:solidFill>
                  <a:schemeClr val="accent3">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43" name="Straight Arrow Connector 42">
                <a:extLst>
                  <a:ext uri="{FF2B5EF4-FFF2-40B4-BE49-F238E27FC236}">
                    <a16:creationId xmlns:a16="http://schemas.microsoft.com/office/drawing/2014/main" id="{EE1667AE-0A47-A240-5CCA-0531455491AD}"/>
                  </a:ext>
                </a:extLst>
              </p:cNvPr>
              <p:cNvCxnSpPr>
                <a:cxnSpLocks/>
                <a:stCxn id="42" idx="9"/>
              </p:cNvCxnSpPr>
              <p:nvPr/>
            </p:nvCxnSpPr>
            <p:spPr>
              <a:xfrm>
                <a:off x="3067432" y="2532145"/>
                <a:ext cx="98043" cy="0"/>
              </a:xfrm>
              <a:prstGeom prst="straightConnector1">
                <a:avLst/>
              </a:prstGeom>
              <a:ln>
                <a:solidFill>
                  <a:schemeClr val="accent3">
                    <a:lumMod val="60000"/>
                    <a:lumOff val="40000"/>
                  </a:schemeClr>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44" name="Straight Connector 43">
                <a:extLst>
                  <a:ext uri="{FF2B5EF4-FFF2-40B4-BE49-F238E27FC236}">
                    <a16:creationId xmlns:a16="http://schemas.microsoft.com/office/drawing/2014/main" id="{65D7DF0E-BE94-32AD-3807-5BB453891D23}"/>
                  </a:ext>
                </a:extLst>
              </p:cNvPr>
              <p:cNvCxnSpPr>
                <a:stCxn id="42" idx="0"/>
              </p:cNvCxnSpPr>
              <p:nvPr/>
            </p:nvCxnSpPr>
            <p:spPr>
              <a:xfrm flipH="1">
                <a:off x="2590800" y="2529114"/>
                <a:ext cx="76200" cy="755"/>
              </a:xfrm>
              <a:prstGeom prst="line">
                <a:avLst/>
              </a:prstGeom>
              <a:ln>
                <a:solidFill>
                  <a:schemeClr val="accent3">
                    <a:lumMod val="60000"/>
                    <a:lumOff val="40000"/>
                  </a:schemeClr>
                </a:solidFill>
              </a:ln>
            </p:spPr>
            <p:style>
              <a:lnRef idx="2">
                <a:schemeClr val="accent1"/>
              </a:lnRef>
              <a:fillRef idx="0">
                <a:schemeClr val="accent1"/>
              </a:fillRef>
              <a:effectRef idx="1">
                <a:schemeClr val="accent1"/>
              </a:effectRef>
              <a:fontRef idx="minor">
                <a:schemeClr val="tx1"/>
              </a:fontRef>
            </p:style>
          </p:cxnSp>
        </p:grpSp>
        <p:grpSp>
          <p:nvGrpSpPr>
            <p:cNvPr id="49" name="Group 48">
              <a:extLst>
                <a:ext uri="{FF2B5EF4-FFF2-40B4-BE49-F238E27FC236}">
                  <a16:creationId xmlns:a16="http://schemas.microsoft.com/office/drawing/2014/main" id="{83840333-C98E-C3BB-96ED-E6B429A92A7D}"/>
                </a:ext>
              </a:extLst>
            </p:cNvPr>
            <p:cNvGrpSpPr/>
            <p:nvPr/>
          </p:nvGrpSpPr>
          <p:grpSpPr>
            <a:xfrm rot="10800000">
              <a:off x="2035493" y="2466420"/>
              <a:ext cx="574675" cy="192112"/>
              <a:chOff x="2590800" y="2433813"/>
              <a:chExt cx="574675" cy="192112"/>
            </a:xfrm>
          </p:grpSpPr>
          <p:sp>
            <p:nvSpPr>
              <p:cNvPr id="50" name="Freeform: Shape 49">
                <a:extLst>
                  <a:ext uri="{FF2B5EF4-FFF2-40B4-BE49-F238E27FC236}">
                    <a16:creationId xmlns:a16="http://schemas.microsoft.com/office/drawing/2014/main" id="{B4482777-A075-C6B0-FC00-F0354BA745CD}"/>
                  </a:ext>
                </a:extLst>
              </p:cNvPr>
              <p:cNvSpPr/>
              <p:nvPr/>
            </p:nvSpPr>
            <p:spPr>
              <a:xfrm>
                <a:off x="2667000" y="2433813"/>
                <a:ext cx="400432" cy="192112"/>
              </a:xfrm>
              <a:custGeom>
                <a:avLst/>
                <a:gdLst>
                  <a:gd name="connsiteX0" fmla="*/ 0 w 7683910"/>
                  <a:gd name="connsiteY0" fmla="*/ 927482 h 1869656"/>
                  <a:gd name="connsiteX1" fmla="*/ 715297 w 7683910"/>
                  <a:gd name="connsiteY1" fmla="*/ 27830 h 1869656"/>
                  <a:gd name="connsiteX2" fmla="*/ 1644446 w 7683910"/>
                  <a:gd name="connsiteY2" fmla="*/ 1864004 h 1869656"/>
                  <a:gd name="connsiteX3" fmla="*/ 2536723 w 7683910"/>
                  <a:gd name="connsiteY3" fmla="*/ 20456 h 1869656"/>
                  <a:gd name="connsiteX4" fmla="*/ 3451123 w 7683910"/>
                  <a:gd name="connsiteY4" fmla="*/ 1849256 h 1869656"/>
                  <a:gd name="connsiteX5" fmla="*/ 4380271 w 7683910"/>
                  <a:gd name="connsiteY5" fmla="*/ 35204 h 1869656"/>
                  <a:gd name="connsiteX6" fmla="*/ 5279923 w 7683910"/>
                  <a:gd name="connsiteY6" fmla="*/ 1856630 h 1869656"/>
                  <a:gd name="connsiteX7" fmla="*/ 6179575 w 7683910"/>
                  <a:gd name="connsiteY7" fmla="*/ 27830 h 1869656"/>
                  <a:gd name="connsiteX8" fmla="*/ 7108723 w 7683910"/>
                  <a:gd name="connsiteY8" fmla="*/ 1841882 h 1869656"/>
                  <a:gd name="connsiteX9" fmla="*/ 7683910 w 7683910"/>
                  <a:gd name="connsiteY9" fmla="*/ 956978 h 1869656"/>
                  <a:gd name="connsiteX0" fmla="*/ 0 w 7521678"/>
                  <a:gd name="connsiteY0" fmla="*/ 927482 h 1869656"/>
                  <a:gd name="connsiteX1" fmla="*/ 553065 w 7521678"/>
                  <a:gd name="connsiteY1" fmla="*/ 27830 h 1869656"/>
                  <a:gd name="connsiteX2" fmla="*/ 1482214 w 7521678"/>
                  <a:gd name="connsiteY2" fmla="*/ 1864004 h 1869656"/>
                  <a:gd name="connsiteX3" fmla="*/ 2374491 w 7521678"/>
                  <a:gd name="connsiteY3" fmla="*/ 20456 h 1869656"/>
                  <a:gd name="connsiteX4" fmla="*/ 3288891 w 7521678"/>
                  <a:gd name="connsiteY4" fmla="*/ 1849256 h 1869656"/>
                  <a:gd name="connsiteX5" fmla="*/ 4218039 w 7521678"/>
                  <a:gd name="connsiteY5" fmla="*/ 35204 h 1869656"/>
                  <a:gd name="connsiteX6" fmla="*/ 5117691 w 7521678"/>
                  <a:gd name="connsiteY6" fmla="*/ 1856630 h 1869656"/>
                  <a:gd name="connsiteX7" fmla="*/ 6017343 w 7521678"/>
                  <a:gd name="connsiteY7" fmla="*/ 27830 h 1869656"/>
                  <a:gd name="connsiteX8" fmla="*/ 6946491 w 7521678"/>
                  <a:gd name="connsiteY8" fmla="*/ 1841882 h 1869656"/>
                  <a:gd name="connsiteX9" fmla="*/ 7521678 w 7521678"/>
                  <a:gd name="connsiteY9" fmla="*/ 956978 h 1869656"/>
                  <a:gd name="connsiteX0" fmla="*/ 0 w 7396317"/>
                  <a:gd name="connsiteY0" fmla="*/ 927482 h 1869656"/>
                  <a:gd name="connsiteX1" fmla="*/ 553065 w 7396317"/>
                  <a:gd name="connsiteY1" fmla="*/ 27830 h 1869656"/>
                  <a:gd name="connsiteX2" fmla="*/ 1482214 w 7396317"/>
                  <a:gd name="connsiteY2" fmla="*/ 1864004 h 1869656"/>
                  <a:gd name="connsiteX3" fmla="*/ 2374491 w 7396317"/>
                  <a:gd name="connsiteY3" fmla="*/ 20456 h 1869656"/>
                  <a:gd name="connsiteX4" fmla="*/ 3288891 w 7396317"/>
                  <a:gd name="connsiteY4" fmla="*/ 1849256 h 1869656"/>
                  <a:gd name="connsiteX5" fmla="*/ 4218039 w 7396317"/>
                  <a:gd name="connsiteY5" fmla="*/ 35204 h 1869656"/>
                  <a:gd name="connsiteX6" fmla="*/ 5117691 w 7396317"/>
                  <a:gd name="connsiteY6" fmla="*/ 1856630 h 1869656"/>
                  <a:gd name="connsiteX7" fmla="*/ 6017343 w 7396317"/>
                  <a:gd name="connsiteY7" fmla="*/ 27830 h 1869656"/>
                  <a:gd name="connsiteX8" fmla="*/ 6946491 w 7396317"/>
                  <a:gd name="connsiteY8" fmla="*/ 1841882 h 1869656"/>
                  <a:gd name="connsiteX9" fmla="*/ 7396317 w 7396317"/>
                  <a:gd name="connsiteY9" fmla="*/ 956978 h 1869656"/>
                  <a:gd name="connsiteX0" fmla="*/ 0 w 7455311"/>
                  <a:gd name="connsiteY0" fmla="*/ 927482 h 1869656"/>
                  <a:gd name="connsiteX1" fmla="*/ 553065 w 7455311"/>
                  <a:gd name="connsiteY1" fmla="*/ 27830 h 1869656"/>
                  <a:gd name="connsiteX2" fmla="*/ 1482214 w 7455311"/>
                  <a:gd name="connsiteY2" fmla="*/ 1864004 h 1869656"/>
                  <a:gd name="connsiteX3" fmla="*/ 2374491 w 7455311"/>
                  <a:gd name="connsiteY3" fmla="*/ 20456 h 1869656"/>
                  <a:gd name="connsiteX4" fmla="*/ 3288891 w 7455311"/>
                  <a:gd name="connsiteY4" fmla="*/ 1849256 h 1869656"/>
                  <a:gd name="connsiteX5" fmla="*/ 4218039 w 7455311"/>
                  <a:gd name="connsiteY5" fmla="*/ 35204 h 1869656"/>
                  <a:gd name="connsiteX6" fmla="*/ 5117691 w 7455311"/>
                  <a:gd name="connsiteY6" fmla="*/ 1856630 h 1869656"/>
                  <a:gd name="connsiteX7" fmla="*/ 6017343 w 7455311"/>
                  <a:gd name="connsiteY7" fmla="*/ 27830 h 1869656"/>
                  <a:gd name="connsiteX8" fmla="*/ 6946491 w 7455311"/>
                  <a:gd name="connsiteY8" fmla="*/ 1841882 h 1869656"/>
                  <a:gd name="connsiteX9" fmla="*/ 7455311 w 7455311"/>
                  <a:gd name="connsiteY9" fmla="*/ 956978 h 1869656"/>
                  <a:gd name="connsiteX0" fmla="*/ 0 w 7492182"/>
                  <a:gd name="connsiteY0" fmla="*/ 927482 h 1869656"/>
                  <a:gd name="connsiteX1" fmla="*/ 589936 w 7492182"/>
                  <a:gd name="connsiteY1" fmla="*/ 27830 h 1869656"/>
                  <a:gd name="connsiteX2" fmla="*/ 1519085 w 7492182"/>
                  <a:gd name="connsiteY2" fmla="*/ 1864004 h 1869656"/>
                  <a:gd name="connsiteX3" fmla="*/ 2411362 w 7492182"/>
                  <a:gd name="connsiteY3" fmla="*/ 20456 h 1869656"/>
                  <a:gd name="connsiteX4" fmla="*/ 3325762 w 7492182"/>
                  <a:gd name="connsiteY4" fmla="*/ 1849256 h 1869656"/>
                  <a:gd name="connsiteX5" fmla="*/ 4254910 w 7492182"/>
                  <a:gd name="connsiteY5" fmla="*/ 35204 h 1869656"/>
                  <a:gd name="connsiteX6" fmla="*/ 5154562 w 7492182"/>
                  <a:gd name="connsiteY6" fmla="*/ 1856630 h 1869656"/>
                  <a:gd name="connsiteX7" fmla="*/ 6054214 w 7492182"/>
                  <a:gd name="connsiteY7" fmla="*/ 27830 h 1869656"/>
                  <a:gd name="connsiteX8" fmla="*/ 6983362 w 7492182"/>
                  <a:gd name="connsiteY8" fmla="*/ 1841882 h 1869656"/>
                  <a:gd name="connsiteX9" fmla="*/ 7492182 w 7492182"/>
                  <a:gd name="connsiteY9" fmla="*/ 956978 h 1869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92182" h="1869656">
                    <a:moveTo>
                      <a:pt x="0" y="927482"/>
                    </a:moveTo>
                    <a:cubicBezTo>
                      <a:pt x="220611" y="399612"/>
                      <a:pt x="336755" y="-128257"/>
                      <a:pt x="589936" y="27830"/>
                    </a:cubicBezTo>
                    <a:cubicBezTo>
                      <a:pt x="843117" y="183917"/>
                      <a:pt x="1215514" y="1865233"/>
                      <a:pt x="1519085" y="1864004"/>
                    </a:cubicBezTo>
                    <a:cubicBezTo>
                      <a:pt x="1822656" y="1862775"/>
                      <a:pt x="2110249" y="22914"/>
                      <a:pt x="2411362" y="20456"/>
                    </a:cubicBezTo>
                    <a:cubicBezTo>
                      <a:pt x="2712475" y="17998"/>
                      <a:pt x="3018504" y="1846798"/>
                      <a:pt x="3325762" y="1849256"/>
                    </a:cubicBezTo>
                    <a:cubicBezTo>
                      <a:pt x="3633020" y="1851714"/>
                      <a:pt x="3950110" y="33975"/>
                      <a:pt x="4254910" y="35204"/>
                    </a:cubicBezTo>
                    <a:cubicBezTo>
                      <a:pt x="4559710" y="36433"/>
                      <a:pt x="4854678" y="1857859"/>
                      <a:pt x="5154562" y="1856630"/>
                    </a:cubicBezTo>
                    <a:cubicBezTo>
                      <a:pt x="5454446" y="1855401"/>
                      <a:pt x="5749414" y="30288"/>
                      <a:pt x="6054214" y="27830"/>
                    </a:cubicBezTo>
                    <a:cubicBezTo>
                      <a:pt x="6359014" y="25372"/>
                      <a:pt x="6732639" y="1687024"/>
                      <a:pt x="6983362" y="1841882"/>
                    </a:cubicBezTo>
                    <a:cubicBezTo>
                      <a:pt x="7234085" y="1996740"/>
                      <a:pt x="7329950" y="1476859"/>
                      <a:pt x="7492182" y="956978"/>
                    </a:cubicBezTo>
                  </a:path>
                </a:pathLst>
              </a:custGeom>
              <a:noFill/>
              <a:ln w="19050">
                <a:solidFill>
                  <a:schemeClr val="accent3">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51" name="Straight Arrow Connector 50">
                <a:extLst>
                  <a:ext uri="{FF2B5EF4-FFF2-40B4-BE49-F238E27FC236}">
                    <a16:creationId xmlns:a16="http://schemas.microsoft.com/office/drawing/2014/main" id="{0991551E-C354-C06F-026E-E4D718B6BA7A}"/>
                  </a:ext>
                </a:extLst>
              </p:cNvPr>
              <p:cNvCxnSpPr>
                <a:cxnSpLocks/>
                <a:stCxn id="50" idx="9"/>
              </p:cNvCxnSpPr>
              <p:nvPr/>
            </p:nvCxnSpPr>
            <p:spPr>
              <a:xfrm>
                <a:off x="3067432" y="2532145"/>
                <a:ext cx="98043" cy="0"/>
              </a:xfrm>
              <a:prstGeom prst="straightConnector1">
                <a:avLst/>
              </a:prstGeom>
              <a:ln>
                <a:solidFill>
                  <a:schemeClr val="accent3">
                    <a:lumMod val="60000"/>
                    <a:lumOff val="40000"/>
                  </a:schemeClr>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52" name="Straight Connector 51">
                <a:extLst>
                  <a:ext uri="{FF2B5EF4-FFF2-40B4-BE49-F238E27FC236}">
                    <a16:creationId xmlns:a16="http://schemas.microsoft.com/office/drawing/2014/main" id="{B605B1DE-F84F-C8C3-7245-E887B1AEA461}"/>
                  </a:ext>
                </a:extLst>
              </p:cNvPr>
              <p:cNvCxnSpPr>
                <a:stCxn id="50" idx="0"/>
              </p:cNvCxnSpPr>
              <p:nvPr/>
            </p:nvCxnSpPr>
            <p:spPr>
              <a:xfrm flipH="1">
                <a:off x="2590800" y="2529114"/>
                <a:ext cx="76200" cy="755"/>
              </a:xfrm>
              <a:prstGeom prst="line">
                <a:avLst/>
              </a:prstGeom>
              <a:ln>
                <a:solidFill>
                  <a:schemeClr val="accent3">
                    <a:lumMod val="60000"/>
                    <a:lumOff val="40000"/>
                  </a:schemeClr>
                </a:solidFill>
              </a:ln>
            </p:spPr>
            <p:style>
              <a:lnRef idx="2">
                <a:schemeClr val="accent1"/>
              </a:lnRef>
              <a:fillRef idx="0">
                <a:schemeClr val="accent1"/>
              </a:fillRef>
              <a:effectRef idx="1">
                <a:schemeClr val="accent1"/>
              </a:effectRef>
              <a:fontRef idx="minor">
                <a:schemeClr val="tx1"/>
              </a:fontRef>
            </p:style>
          </p:cxnSp>
        </p:grpSp>
        <p:grpSp>
          <p:nvGrpSpPr>
            <p:cNvPr id="53" name="Group 52">
              <a:extLst>
                <a:ext uri="{FF2B5EF4-FFF2-40B4-BE49-F238E27FC236}">
                  <a16:creationId xmlns:a16="http://schemas.microsoft.com/office/drawing/2014/main" id="{246908DF-F201-84F2-9A60-255540ABE2EF}"/>
                </a:ext>
              </a:extLst>
            </p:cNvPr>
            <p:cNvGrpSpPr/>
            <p:nvPr/>
          </p:nvGrpSpPr>
          <p:grpSpPr>
            <a:xfrm rot="8638365">
              <a:off x="2401504" y="3663161"/>
              <a:ext cx="574675" cy="192112"/>
              <a:chOff x="2590800" y="2433813"/>
              <a:chExt cx="574675" cy="192112"/>
            </a:xfrm>
          </p:grpSpPr>
          <p:sp>
            <p:nvSpPr>
              <p:cNvPr id="54" name="Freeform: Shape 53">
                <a:extLst>
                  <a:ext uri="{FF2B5EF4-FFF2-40B4-BE49-F238E27FC236}">
                    <a16:creationId xmlns:a16="http://schemas.microsoft.com/office/drawing/2014/main" id="{8B39F2A6-E7C0-2F79-E780-9C7CD70C4AF1}"/>
                  </a:ext>
                </a:extLst>
              </p:cNvPr>
              <p:cNvSpPr/>
              <p:nvPr/>
            </p:nvSpPr>
            <p:spPr>
              <a:xfrm>
                <a:off x="2667000" y="2433813"/>
                <a:ext cx="400432" cy="192112"/>
              </a:xfrm>
              <a:custGeom>
                <a:avLst/>
                <a:gdLst>
                  <a:gd name="connsiteX0" fmla="*/ 0 w 7683910"/>
                  <a:gd name="connsiteY0" fmla="*/ 927482 h 1869656"/>
                  <a:gd name="connsiteX1" fmla="*/ 715297 w 7683910"/>
                  <a:gd name="connsiteY1" fmla="*/ 27830 h 1869656"/>
                  <a:gd name="connsiteX2" fmla="*/ 1644446 w 7683910"/>
                  <a:gd name="connsiteY2" fmla="*/ 1864004 h 1869656"/>
                  <a:gd name="connsiteX3" fmla="*/ 2536723 w 7683910"/>
                  <a:gd name="connsiteY3" fmla="*/ 20456 h 1869656"/>
                  <a:gd name="connsiteX4" fmla="*/ 3451123 w 7683910"/>
                  <a:gd name="connsiteY4" fmla="*/ 1849256 h 1869656"/>
                  <a:gd name="connsiteX5" fmla="*/ 4380271 w 7683910"/>
                  <a:gd name="connsiteY5" fmla="*/ 35204 h 1869656"/>
                  <a:gd name="connsiteX6" fmla="*/ 5279923 w 7683910"/>
                  <a:gd name="connsiteY6" fmla="*/ 1856630 h 1869656"/>
                  <a:gd name="connsiteX7" fmla="*/ 6179575 w 7683910"/>
                  <a:gd name="connsiteY7" fmla="*/ 27830 h 1869656"/>
                  <a:gd name="connsiteX8" fmla="*/ 7108723 w 7683910"/>
                  <a:gd name="connsiteY8" fmla="*/ 1841882 h 1869656"/>
                  <a:gd name="connsiteX9" fmla="*/ 7683910 w 7683910"/>
                  <a:gd name="connsiteY9" fmla="*/ 956978 h 1869656"/>
                  <a:gd name="connsiteX0" fmla="*/ 0 w 7521678"/>
                  <a:gd name="connsiteY0" fmla="*/ 927482 h 1869656"/>
                  <a:gd name="connsiteX1" fmla="*/ 553065 w 7521678"/>
                  <a:gd name="connsiteY1" fmla="*/ 27830 h 1869656"/>
                  <a:gd name="connsiteX2" fmla="*/ 1482214 w 7521678"/>
                  <a:gd name="connsiteY2" fmla="*/ 1864004 h 1869656"/>
                  <a:gd name="connsiteX3" fmla="*/ 2374491 w 7521678"/>
                  <a:gd name="connsiteY3" fmla="*/ 20456 h 1869656"/>
                  <a:gd name="connsiteX4" fmla="*/ 3288891 w 7521678"/>
                  <a:gd name="connsiteY4" fmla="*/ 1849256 h 1869656"/>
                  <a:gd name="connsiteX5" fmla="*/ 4218039 w 7521678"/>
                  <a:gd name="connsiteY5" fmla="*/ 35204 h 1869656"/>
                  <a:gd name="connsiteX6" fmla="*/ 5117691 w 7521678"/>
                  <a:gd name="connsiteY6" fmla="*/ 1856630 h 1869656"/>
                  <a:gd name="connsiteX7" fmla="*/ 6017343 w 7521678"/>
                  <a:gd name="connsiteY7" fmla="*/ 27830 h 1869656"/>
                  <a:gd name="connsiteX8" fmla="*/ 6946491 w 7521678"/>
                  <a:gd name="connsiteY8" fmla="*/ 1841882 h 1869656"/>
                  <a:gd name="connsiteX9" fmla="*/ 7521678 w 7521678"/>
                  <a:gd name="connsiteY9" fmla="*/ 956978 h 1869656"/>
                  <a:gd name="connsiteX0" fmla="*/ 0 w 7396317"/>
                  <a:gd name="connsiteY0" fmla="*/ 927482 h 1869656"/>
                  <a:gd name="connsiteX1" fmla="*/ 553065 w 7396317"/>
                  <a:gd name="connsiteY1" fmla="*/ 27830 h 1869656"/>
                  <a:gd name="connsiteX2" fmla="*/ 1482214 w 7396317"/>
                  <a:gd name="connsiteY2" fmla="*/ 1864004 h 1869656"/>
                  <a:gd name="connsiteX3" fmla="*/ 2374491 w 7396317"/>
                  <a:gd name="connsiteY3" fmla="*/ 20456 h 1869656"/>
                  <a:gd name="connsiteX4" fmla="*/ 3288891 w 7396317"/>
                  <a:gd name="connsiteY4" fmla="*/ 1849256 h 1869656"/>
                  <a:gd name="connsiteX5" fmla="*/ 4218039 w 7396317"/>
                  <a:gd name="connsiteY5" fmla="*/ 35204 h 1869656"/>
                  <a:gd name="connsiteX6" fmla="*/ 5117691 w 7396317"/>
                  <a:gd name="connsiteY6" fmla="*/ 1856630 h 1869656"/>
                  <a:gd name="connsiteX7" fmla="*/ 6017343 w 7396317"/>
                  <a:gd name="connsiteY7" fmla="*/ 27830 h 1869656"/>
                  <a:gd name="connsiteX8" fmla="*/ 6946491 w 7396317"/>
                  <a:gd name="connsiteY8" fmla="*/ 1841882 h 1869656"/>
                  <a:gd name="connsiteX9" fmla="*/ 7396317 w 7396317"/>
                  <a:gd name="connsiteY9" fmla="*/ 956978 h 1869656"/>
                  <a:gd name="connsiteX0" fmla="*/ 0 w 7455311"/>
                  <a:gd name="connsiteY0" fmla="*/ 927482 h 1869656"/>
                  <a:gd name="connsiteX1" fmla="*/ 553065 w 7455311"/>
                  <a:gd name="connsiteY1" fmla="*/ 27830 h 1869656"/>
                  <a:gd name="connsiteX2" fmla="*/ 1482214 w 7455311"/>
                  <a:gd name="connsiteY2" fmla="*/ 1864004 h 1869656"/>
                  <a:gd name="connsiteX3" fmla="*/ 2374491 w 7455311"/>
                  <a:gd name="connsiteY3" fmla="*/ 20456 h 1869656"/>
                  <a:gd name="connsiteX4" fmla="*/ 3288891 w 7455311"/>
                  <a:gd name="connsiteY4" fmla="*/ 1849256 h 1869656"/>
                  <a:gd name="connsiteX5" fmla="*/ 4218039 w 7455311"/>
                  <a:gd name="connsiteY5" fmla="*/ 35204 h 1869656"/>
                  <a:gd name="connsiteX6" fmla="*/ 5117691 w 7455311"/>
                  <a:gd name="connsiteY6" fmla="*/ 1856630 h 1869656"/>
                  <a:gd name="connsiteX7" fmla="*/ 6017343 w 7455311"/>
                  <a:gd name="connsiteY7" fmla="*/ 27830 h 1869656"/>
                  <a:gd name="connsiteX8" fmla="*/ 6946491 w 7455311"/>
                  <a:gd name="connsiteY8" fmla="*/ 1841882 h 1869656"/>
                  <a:gd name="connsiteX9" fmla="*/ 7455311 w 7455311"/>
                  <a:gd name="connsiteY9" fmla="*/ 956978 h 1869656"/>
                  <a:gd name="connsiteX0" fmla="*/ 0 w 7492182"/>
                  <a:gd name="connsiteY0" fmla="*/ 927482 h 1869656"/>
                  <a:gd name="connsiteX1" fmla="*/ 589936 w 7492182"/>
                  <a:gd name="connsiteY1" fmla="*/ 27830 h 1869656"/>
                  <a:gd name="connsiteX2" fmla="*/ 1519085 w 7492182"/>
                  <a:gd name="connsiteY2" fmla="*/ 1864004 h 1869656"/>
                  <a:gd name="connsiteX3" fmla="*/ 2411362 w 7492182"/>
                  <a:gd name="connsiteY3" fmla="*/ 20456 h 1869656"/>
                  <a:gd name="connsiteX4" fmla="*/ 3325762 w 7492182"/>
                  <a:gd name="connsiteY4" fmla="*/ 1849256 h 1869656"/>
                  <a:gd name="connsiteX5" fmla="*/ 4254910 w 7492182"/>
                  <a:gd name="connsiteY5" fmla="*/ 35204 h 1869656"/>
                  <a:gd name="connsiteX6" fmla="*/ 5154562 w 7492182"/>
                  <a:gd name="connsiteY6" fmla="*/ 1856630 h 1869656"/>
                  <a:gd name="connsiteX7" fmla="*/ 6054214 w 7492182"/>
                  <a:gd name="connsiteY7" fmla="*/ 27830 h 1869656"/>
                  <a:gd name="connsiteX8" fmla="*/ 6983362 w 7492182"/>
                  <a:gd name="connsiteY8" fmla="*/ 1841882 h 1869656"/>
                  <a:gd name="connsiteX9" fmla="*/ 7492182 w 7492182"/>
                  <a:gd name="connsiteY9" fmla="*/ 956978 h 1869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92182" h="1869656">
                    <a:moveTo>
                      <a:pt x="0" y="927482"/>
                    </a:moveTo>
                    <a:cubicBezTo>
                      <a:pt x="220611" y="399612"/>
                      <a:pt x="336755" y="-128257"/>
                      <a:pt x="589936" y="27830"/>
                    </a:cubicBezTo>
                    <a:cubicBezTo>
                      <a:pt x="843117" y="183917"/>
                      <a:pt x="1215514" y="1865233"/>
                      <a:pt x="1519085" y="1864004"/>
                    </a:cubicBezTo>
                    <a:cubicBezTo>
                      <a:pt x="1822656" y="1862775"/>
                      <a:pt x="2110249" y="22914"/>
                      <a:pt x="2411362" y="20456"/>
                    </a:cubicBezTo>
                    <a:cubicBezTo>
                      <a:pt x="2712475" y="17998"/>
                      <a:pt x="3018504" y="1846798"/>
                      <a:pt x="3325762" y="1849256"/>
                    </a:cubicBezTo>
                    <a:cubicBezTo>
                      <a:pt x="3633020" y="1851714"/>
                      <a:pt x="3950110" y="33975"/>
                      <a:pt x="4254910" y="35204"/>
                    </a:cubicBezTo>
                    <a:cubicBezTo>
                      <a:pt x="4559710" y="36433"/>
                      <a:pt x="4854678" y="1857859"/>
                      <a:pt x="5154562" y="1856630"/>
                    </a:cubicBezTo>
                    <a:cubicBezTo>
                      <a:pt x="5454446" y="1855401"/>
                      <a:pt x="5749414" y="30288"/>
                      <a:pt x="6054214" y="27830"/>
                    </a:cubicBezTo>
                    <a:cubicBezTo>
                      <a:pt x="6359014" y="25372"/>
                      <a:pt x="6732639" y="1687024"/>
                      <a:pt x="6983362" y="1841882"/>
                    </a:cubicBezTo>
                    <a:cubicBezTo>
                      <a:pt x="7234085" y="1996740"/>
                      <a:pt x="7329950" y="1476859"/>
                      <a:pt x="7492182" y="956978"/>
                    </a:cubicBezTo>
                  </a:path>
                </a:pathLst>
              </a:custGeom>
              <a:noFill/>
              <a:ln w="19050">
                <a:solidFill>
                  <a:schemeClr val="accent3">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55" name="Straight Arrow Connector 54">
                <a:extLst>
                  <a:ext uri="{FF2B5EF4-FFF2-40B4-BE49-F238E27FC236}">
                    <a16:creationId xmlns:a16="http://schemas.microsoft.com/office/drawing/2014/main" id="{4B6EB682-EB62-37D0-0413-2E5203080B0E}"/>
                  </a:ext>
                </a:extLst>
              </p:cNvPr>
              <p:cNvCxnSpPr>
                <a:cxnSpLocks/>
                <a:stCxn id="54" idx="9"/>
              </p:cNvCxnSpPr>
              <p:nvPr/>
            </p:nvCxnSpPr>
            <p:spPr>
              <a:xfrm>
                <a:off x="3067432" y="2532145"/>
                <a:ext cx="98043" cy="0"/>
              </a:xfrm>
              <a:prstGeom prst="straightConnector1">
                <a:avLst/>
              </a:prstGeom>
              <a:ln>
                <a:solidFill>
                  <a:schemeClr val="accent3">
                    <a:lumMod val="60000"/>
                    <a:lumOff val="40000"/>
                  </a:schemeClr>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56" name="Straight Connector 55">
                <a:extLst>
                  <a:ext uri="{FF2B5EF4-FFF2-40B4-BE49-F238E27FC236}">
                    <a16:creationId xmlns:a16="http://schemas.microsoft.com/office/drawing/2014/main" id="{5B41F0B0-F27B-D661-458D-F0CCFC8E8510}"/>
                  </a:ext>
                </a:extLst>
              </p:cNvPr>
              <p:cNvCxnSpPr>
                <a:stCxn id="54" idx="0"/>
              </p:cNvCxnSpPr>
              <p:nvPr/>
            </p:nvCxnSpPr>
            <p:spPr>
              <a:xfrm flipH="1">
                <a:off x="2590800" y="2529114"/>
                <a:ext cx="76200" cy="755"/>
              </a:xfrm>
              <a:prstGeom prst="line">
                <a:avLst/>
              </a:prstGeom>
              <a:ln>
                <a:solidFill>
                  <a:schemeClr val="accent3">
                    <a:lumMod val="60000"/>
                    <a:lumOff val="40000"/>
                  </a:schemeClr>
                </a:solidFill>
              </a:ln>
            </p:spPr>
            <p:style>
              <a:lnRef idx="2">
                <a:schemeClr val="accent1"/>
              </a:lnRef>
              <a:fillRef idx="0">
                <a:schemeClr val="accent1"/>
              </a:fillRef>
              <a:effectRef idx="1">
                <a:schemeClr val="accent1"/>
              </a:effectRef>
              <a:fontRef idx="minor">
                <a:schemeClr val="tx1"/>
              </a:fontRef>
            </p:style>
          </p:cxnSp>
        </p:grpSp>
        <p:grpSp>
          <p:nvGrpSpPr>
            <p:cNvPr id="57" name="Group 56">
              <a:extLst>
                <a:ext uri="{FF2B5EF4-FFF2-40B4-BE49-F238E27FC236}">
                  <a16:creationId xmlns:a16="http://schemas.microsoft.com/office/drawing/2014/main" id="{397823E4-453A-8CE9-B844-15CA5D793FCD}"/>
                </a:ext>
              </a:extLst>
            </p:cNvPr>
            <p:cNvGrpSpPr/>
            <p:nvPr/>
          </p:nvGrpSpPr>
          <p:grpSpPr>
            <a:xfrm rot="19665383">
              <a:off x="6295383" y="1466778"/>
              <a:ext cx="574675" cy="192112"/>
              <a:chOff x="2590800" y="2433813"/>
              <a:chExt cx="574675" cy="192112"/>
            </a:xfrm>
          </p:grpSpPr>
          <p:sp>
            <p:nvSpPr>
              <p:cNvPr id="58" name="Freeform: Shape 57">
                <a:extLst>
                  <a:ext uri="{FF2B5EF4-FFF2-40B4-BE49-F238E27FC236}">
                    <a16:creationId xmlns:a16="http://schemas.microsoft.com/office/drawing/2014/main" id="{6A6406E1-D506-4373-E442-A49EEF256AD8}"/>
                  </a:ext>
                </a:extLst>
              </p:cNvPr>
              <p:cNvSpPr/>
              <p:nvPr/>
            </p:nvSpPr>
            <p:spPr>
              <a:xfrm>
                <a:off x="2667000" y="2433813"/>
                <a:ext cx="400432" cy="192112"/>
              </a:xfrm>
              <a:custGeom>
                <a:avLst/>
                <a:gdLst>
                  <a:gd name="connsiteX0" fmla="*/ 0 w 7683910"/>
                  <a:gd name="connsiteY0" fmla="*/ 927482 h 1869656"/>
                  <a:gd name="connsiteX1" fmla="*/ 715297 w 7683910"/>
                  <a:gd name="connsiteY1" fmla="*/ 27830 h 1869656"/>
                  <a:gd name="connsiteX2" fmla="*/ 1644446 w 7683910"/>
                  <a:gd name="connsiteY2" fmla="*/ 1864004 h 1869656"/>
                  <a:gd name="connsiteX3" fmla="*/ 2536723 w 7683910"/>
                  <a:gd name="connsiteY3" fmla="*/ 20456 h 1869656"/>
                  <a:gd name="connsiteX4" fmla="*/ 3451123 w 7683910"/>
                  <a:gd name="connsiteY4" fmla="*/ 1849256 h 1869656"/>
                  <a:gd name="connsiteX5" fmla="*/ 4380271 w 7683910"/>
                  <a:gd name="connsiteY5" fmla="*/ 35204 h 1869656"/>
                  <a:gd name="connsiteX6" fmla="*/ 5279923 w 7683910"/>
                  <a:gd name="connsiteY6" fmla="*/ 1856630 h 1869656"/>
                  <a:gd name="connsiteX7" fmla="*/ 6179575 w 7683910"/>
                  <a:gd name="connsiteY7" fmla="*/ 27830 h 1869656"/>
                  <a:gd name="connsiteX8" fmla="*/ 7108723 w 7683910"/>
                  <a:gd name="connsiteY8" fmla="*/ 1841882 h 1869656"/>
                  <a:gd name="connsiteX9" fmla="*/ 7683910 w 7683910"/>
                  <a:gd name="connsiteY9" fmla="*/ 956978 h 1869656"/>
                  <a:gd name="connsiteX0" fmla="*/ 0 w 7521678"/>
                  <a:gd name="connsiteY0" fmla="*/ 927482 h 1869656"/>
                  <a:gd name="connsiteX1" fmla="*/ 553065 w 7521678"/>
                  <a:gd name="connsiteY1" fmla="*/ 27830 h 1869656"/>
                  <a:gd name="connsiteX2" fmla="*/ 1482214 w 7521678"/>
                  <a:gd name="connsiteY2" fmla="*/ 1864004 h 1869656"/>
                  <a:gd name="connsiteX3" fmla="*/ 2374491 w 7521678"/>
                  <a:gd name="connsiteY3" fmla="*/ 20456 h 1869656"/>
                  <a:gd name="connsiteX4" fmla="*/ 3288891 w 7521678"/>
                  <a:gd name="connsiteY4" fmla="*/ 1849256 h 1869656"/>
                  <a:gd name="connsiteX5" fmla="*/ 4218039 w 7521678"/>
                  <a:gd name="connsiteY5" fmla="*/ 35204 h 1869656"/>
                  <a:gd name="connsiteX6" fmla="*/ 5117691 w 7521678"/>
                  <a:gd name="connsiteY6" fmla="*/ 1856630 h 1869656"/>
                  <a:gd name="connsiteX7" fmla="*/ 6017343 w 7521678"/>
                  <a:gd name="connsiteY7" fmla="*/ 27830 h 1869656"/>
                  <a:gd name="connsiteX8" fmla="*/ 6946491 w 7521678"/>
                  <a:gd name="connsiteY8" fmla="*/ 1841882 h 1869656"/>
                  <a:gd name="connsiteX9" fmla="*/ 7521678 w 7521678"/>
                  <a:gd name="connsiteY9" fmla="*/ 956978 h 1869656"/>
                  <a:gd name="connsiteX0" fmla="*/ 0 w 7396317"/>
                  <a:gd name="connsiteY0" fmla="*/ 927482 h 1869656"/>
                  <a:gd name="connsiteX1" fmla="*/ 553065 w 7396317"/>
                  <a:gd name="connsiteY1" fmla="*/ 27830 h 1869656"/>
                  <a:gd name="connsiteX2" fmla="*/ 1482214 w 7396317"/>
                  <a:gd name="connsiteY2" fmla="*/ 1864004 h 1869656"/>
                  <a:gd name="connsiteX3" fmla="*/ 2374491 w 7396317"/>
                  <a:gd name="connsiteY3" fmla="*/ 20456 h 1869656"/>
                  <a:gd name="connsiteX4" fmla="*/ 3288891 w 7396317"/>
                  <a:gd name="connsiteY4" fmla="*/ 1849256 h 1869656"/>
                  <a:gd name="connsiteX5" fmla="*/ 4218039 w 7396317"/>
                  <a:gd name="connsiteY5" fmla="*/ 35204 h 1869656"/>
                  <a:gd name="connsiteX6" fmla="*/ 5117691 w 7396317"/>
                  <a:gd name="connsiteY6" fmla="*/ 1856630 h 1869656"/>
                  <a:gd name="connsiteX7" fmla="*/ 6017343 w 7396317"/>
                  <a:gd name="connsiteY7" fmla="*/ 27830 h 1869656"/>
                  <a:gd name="connsiteX8" fmla="*/ 6946491 w 7396317"/>
                  <a:gd name="connsiteY8" fmla="*/ 1841882 h 1869656"/>
                  <a:gd name="connsiteX9" fmla="*/ 7396317 w 7396317"/>
                  <a:gd name="connsiteY9" fmla="*/ 956978 h 1869656"/>
                  <a:gd name="connsiteX0" fmla="*/ 0 w 7455311"/>
                  <a:gd name="connsiteY0" fmla="*/ 927482 h 1869656"/>
                  <a:gd name="connsiteX1" fmla="*/ 553065 w 7455311"/>
                  <a:gd name="connsiteY1" fmla="*/ 27830 h 1869656"/>
                  <a:gd name="connsiteX2" fmla="*/ 1482214 w 7455311"/>
                  <a:gd name="connsiteY2" fmla="*/ 1864004 h 1869656"/>
                  <a:gd name="connsiteX3" fmla="*/ 2374491 w 7455311"/>
                  <a:gd name="connsiteY3" fmla="*/ 20456 h 1869656"/>
                  <a:gd name="connsiteX4" fmla="*/ 3288891 w 7455311"/>
                  <a:gd name="connsiteY4" fmla="*/ 1849256 h 1869656"/>
                  <a:gd name="connsiteX5" fmla="*/ 4218039 w 7455311"/>
                  <a:gd name="connsiteY5" fmla="*/ 35204 h 1869656"/>
                  <a:gd name="connsiteX6" fmla="*/ 5117691 w 7455311"/>
                  <a:gd name="connsiteY6" fmla="*/ 1856630 h 1869656"/>
                  <a:gd name="connsiteX7" fmla="*/ 6017343 w 7455311"/>
                  <a:gd name="connsiteY7" fmla="*/ 27830 h 1869656"/>
                  <a:gd name="connsiteX8" fmla="*/ 6946491 w 7455311"/>
                  <a:gd name="connsiteY8" fmla="*/ 1841882 h 1869656"/>
                  <a:gd name="connsiteX9" fmla="*/ 7455311 w 7455311"/>
                  <a:gd name="connsiteY9" fmla="*/ 956978 h 1869656"/>
                  <a:gd name="connsiteX0" fmla="*/ 0 w 7492182"/>
                  <a:gd name="connsiteY0" fmla="*/ 927482 h 1869656"/>
                  <a:gd name="connsiteX1" fmla="*/ 589936 w 7492182"/>
                  <a:gd name="connsiteY1" fmla="*/ 27830 h 1869656"/>
                  <a:gd name="connsiteX2" fmla="*/ 1519085 w 7492182"/>
                  <a:gd name="connsiteY2" fmla="*/ 1864004 h 1869656"/>
                  <a:gd name="connsiteX3" fmla="*/ 2411362 w 7492182"/>
                  <a:gd name="connsiteY3" fmla="*/ 20456 h 1869656"/>
                  <a:gd name="connsiteX4" fmla="*/ 3325762 w 7492182"/>
                  <a:gd name="connsiteY4" fmla="*/ 1849256 h 1869656"/>
                  <a:gd name="connsiteX5" fmla="*/ 4254910 w 7492182"/>
                  <a:gd name="connsiteY5" fmla="*/ 35204 h 1869656"/>
                  <a:gd name="connsiteX6" fmla="*/ 5154562 w 7492182"/>
                  <a:gd name="connsiteY6" fmla="*/ 1856630 h 1869656"/>
                  <a:gd name="connsiteX7" fmla="*/ 6054214 w 7492182"/>
                  <a:gd name="connsiteY7" fmla="*/ 27830 h 1869656"/>
                  <a:gd name="connsiteX8" fmla="*/ 6983362 w 7492182"/>
                  <a:gd name="connsiteY8" fmla="*/ 1841882 h 1869656"/>
                  <a:gd name="connsiteX9" fmla="*/ 7492182 w 7492182"/>
                  <a:gd name="connsiteY9" fmla="*/ 956978 h 1869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92182" h="1869656">
                    <a:moveTo>
                      <a:pt x="0" y="927482"/>
                    </a:moveTo>
                    <a:cubicBezTo>
                      <a:pt x="220611" y="399612"/>
                      <a:pt x="336755" y="-128257"/>
                      <a:pt x="589936" y="27830"/>
                    </a:cubicBezTo>
                    <a:cubicBezTo>
                      <a:pt x="843117" y="183917"/>
                      <a:pt x="1215514" y="1865233"/>
                      <a:pt x="1519085" y="1864004"/>
                    </a:cubicBezTo>
                    <a:cubicBezTo>
                      <a:pt x="1822656" y="1862775"/>
                      <a:pt x="2110249" y="22914"/>
                      <a:pt x="2411362" y="20456"/>
                    </a:cubicBezTo>
                    <a:cubicBezTo>
                      <a:pt x="2712475" y="17998"/>
                      <a:pt x="3018504" y="1846798"/>
                      <a:pt x="3325762" y="1849256"/>
                    </a:cubicBezTo>
                    <a:cubicBezTo>
                      <a:pt x="3633020" y="1851714"/>
                      <a:pt x="3950110" y="33975"/>
                      <a:pt x="4254910" y="35204"/>
                    </a:cubicBezTo>
                    <a:cubicBezTo>
                      <a:pt x="4559710" y="36433"/>
                      <a:pt x="4854678" y="1857859"/>
                      <a:pt x="5154562" y="1856630"/>
                    </a:cubicBezTo>
                    <a:cubicBezTo>
                      <a:pt x="5454446" y="1855401"/>
                      <a:pt x="5749414" y="30288"/>
                      <a:pt x="6054214" y="27830"/>
                    </a:cubicBezTo>
                    <a:cubicBezTo>
                      <a:pt x="6359014" y="25372"/>
                      <a:pt x="6732639" y="1687024"/>
                      <a:pt x="6983362" y="1841882"/>
                    </a:cubicBezTo>
                    <a:cubicBezTo>
                      <a:pt x="7234085" y="1996740"/>
                      <a:pt x="7329950" y="1476859"/>
                      <a:pt x="7492182" y="956978"/>
                    </a:cubicBezTo>
                  </a:path>
                </a:pathLst>
              </a:custGeom>
              <a:noFill/>
              <a:ln w="19050">
                <a:solidFill>
                  <a:schemeClr val="accent3">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59" name="Straight Arrow Connector 58">
                <a:extLst>
                  <a:ext uri="{FF2B5EF4-FFF2-40B4-BE49-F238E27FC236}">
                    <a16:creationId xmlns:a16="http://schemas.microsoft.com/office/drawing/2014/main" id="{F942A015-CC98-FC74-4942-81FDF71A9B8D}"/>
                  </a:ext>
                </a:extLst>
              </p:cNvPr>
              <p:cNvCxnSpPr>
                <a:cxnSpLocks/>
                <a:stCxn id="58" idx="9"/>
              </p:cNvCxnSpPr>
              <p:nvPr/>
            </p:nvCxnSpPr>
            <p:spPr>
              <a:xfrm>
                <a:off x="3067432" y="2532145"/>
                <a:ext cx="98043" cy="0"/>
              </a:xfrm>
              <a:prstGeom prst="straightConnector1">
                <a:avLst/>
              </a:prstGeom>
              <a:ln>
                <a:solidFill>
                  <a:schemeClr val="accent3">
                    <a:lumMod val="60000"/>
                    <a:lumOff val="40000"/>
                  </a:schemeClr>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60" name="Straight Connector 59">
                <a:extLst>
                  <a:ext uri="{FF2B5EF4-FFF2-40B4-BE49-F238E27FC236}">
                    <a16:creationId xmlns:a16="http://schemas.microsoft.com/office/drawing/2014/main" id="{2363DDD1-65DD-EBC3-F87D-18E4DA78056B}"/>
                  </a:ext>
                </a:extLst>
              </p:cNvPr>
              <p:cNvCxnSpPr>
                <a:stCxn id="58" idx="0"/>
              </p:cNvCxnSpPr>
              <p:nvPr/>
            </p:nvCxnSpPr>
            <p:spPr>
              <a:xfrm flipH="1">
                <a:off x="2590800" y="2529114"/>
                <a:ext cx="76200" cy="755"/>
              </a:xfrm>
              <a:prstGeom prst="line">
                <a:avLst/>
              </a:prstGeom>
              <a:ln>
                <a:solidFill>
                  <a:schemeClr val="accent3">
                    <a:lumMod val="60000"/>
                    <a:lumOff val="40000"/>
                  </a:schemeClr>
                </a:solidFill>
              </a:ln>
            </p:spPr>
            <p:style>
              <a:lnRef idx="2">
                <a:schemeClr val="accent1"/>
              </a:lnRef>
              <a:fillRef idx="0">
                <a:schemeClr val="accent1"/>
              </a:fillRef>
              <a:effectRef idx="1">
                <a:schemeClr val="accent1"/>
              </a:effectRef>
              <a:fontRef idx="minor">
                <a:schemeClr val="tx1"/>
              </a:fontRef>
            </p:style>
          </p:cxnSp>
        </p:grpSp>
        <p:grpSp>
          <p:nvGrpSpPr>
            <p:cNvPr id="61" name="Group 60">
              <a:extLst>
                <a:ext uri="{FF2B5EF4-FFF2-40B4-BE49-F238E27FC236}">
                  <a16:creationId xmlns:a16="http://schemas.microsoft.com/office/drawing/2014/main" id="{54E9C34C-56E3-73C3-6A27-44C1EC7FFADE}"/>
                </a:ext>
              </a:extLst>
            </p:cNvPr>
            <p:cNvGrpSpPr/>
            <p:nvPr/>
          </p:nvGrpSpPr>
          <p:grpSpPr>
            <a:xfrm rot="12576564">
              <a:off x="2344743" y="1433311"/>
              <a:ext cx="574675" cy="192112"/>
              <a:chOff x="2590800" y="2433813"/>
              <a:chExt cx="574675" cy="192112"/>
            </a:xfrm>
          </p:grpSpPr>
          <p:sp>
            <p:nvSpPr>
              <p:cNvPr id="62" name="Freeform: Shape 61">
                <a:extLst>
                  <a:ext uri="{FF2B5EF4-FFF2-40B4-BE49-F238E27FC236}">
                    <a16:creationId xmlns:a16="http://schemas.microsoft.com/office/drawing/2014/main" id="{97D71CE8-8439-B110-1053-94ED6203E15E}"/>
                  </a:ext>
                </a:extLst>
              </p:cNvPr>
              <p:cNvSpPr/>
              <p:nvPr/>
            </p:nvSpPr>
            <p:spPr>
              <a:xfrm>
                <a:off x="2667000" y="2433813"/>
                <a:ext cx="400432" cy="192112"/>
              </a:xfrm>
              <a:custGeom>
                <a:avLst/>
                <a:gdLst>
                  <a:gd name="connsiteX0" fmla="*/ 0 w 7683910"/>
                  <a:gd name="connsiteY0" fmla="*/ 927482 h 1869656"/>
                  <a:gd name="connsiteX1" fmla="*/ 715297 w 7683910"/>
                  <a:gd name="connsiteY1" fmla="*/ 27830 h 1869656"/>
                  <a:gd name="connsiteX2" fmla="*/ 1644446 w 7683910"/>
                  <a:gd name="connsiteY2" fmla="*/ 1864004 h 1869656"/>
                  <a:gd name="connsiteX3" fmla="*/ 2536723 w 7683910"/>
                  <a:gd name="connsiteY3" fmla="*/ 20456 h 1869656"/>
                  <a:gd name="connsiteX4" fmla="*/ 3451123 w 7683910"/>
                  <a:gd name="connsiteY4" fmla="*/ 1849256 h 1869656"/>
                  <a:gd name="connsiteX5" fmla="*/ 4380271 w 7683910"/>
                  <a:gd name="connsiteY5" fmla="*/ 35204 h 1869656"/>
                  <a:gd name="connsiteX6" fmla="*/ 5279923 w 7683910"/>
                  <a:gd name="connsiteY6" fmla="*/ 1856630 h 1869656"/>
                  <a:gd name="connsiteX7" fmla="*/ 6179575 w 7683910"/>
                  <a:gd name="connsiteY7" fmla="*/ 27830 h 1869656"/>
                  <a:gd name="connsiteX8" fmla="*/ 7108723 w 7683910"/>
                  <a:gd name="connsiteY8" fmla="*/ 1841882 h 1869656"/>
                  <a:gd name="connsiteX9" fmla="*/ 7683910 w 7683910"/>
                  <a:gd name="connsiteY9" fmla="*/ 956978 h 1869656"/>
                  <a:gd name="connsiteX0" fmla="*/ 0 w 7521678"/>
                  <a:gd name="connsiteY0" fmla="*/ 927482 h 1869656"/>
                  <a:gd name="connsiteX1" fmla="*/ 553065 w 7521678"/>
                  <a:gd name="connsiteY1" fmla="*/ 27830 h 1869656"/>
                  <a:gd name="connsiteX2" fmla="*/ 1482214 w 7521678"/>
                  <a:gd name="connsiteY2" fmla="*/ 1864004 h 1869656"/>
                  <a:gd name="connsiteX3" fmla="*/ 2374491 w 7521678"/>
                  <a:gd name="connsiteY3" fmla="*/ 20456 h 1869656"/>
                  <a:gd name="connsiteX4" fmla="*/ 3288891 w 7521678"/>
                  <a:gd name="connsiteY4" fmla="*/ 1849256 h 1869656"/>
                  <a:gd name="connsiteX5" fmla="*/ 4218039 w 7521678"/>
                  <a:gd name="connsiteY5" fmla="*/ 35204 h 1869656"/>
                  <a:gd name="connsiteX6" fmla="*/ 5117691 w 7521678"/>
                  <a:gd name="connsiteY6" fmla="*/ 1856630 h 1869656"/>
                  <a:gd name="connsiteX7" fmla="*/ 6017343 w 7521678"/>
                  <a:gd name="connsiteY7" fmla="*/ 27830 h 1869656"/>
                  <a:gd name="connsiteX8" fmla="*/ 6946491 w 7521678"/>
                  <a:gd name="connsiteY8" fmla="*/ 1841882 h 1869656"/>
                  <a:gd name="connsiteX9" fmla="*/ 7521678 w 7521678"/>
                  <a:gd name="connsiteY9" fmla="*/ 956978 h 1869656"/>
                  <a:gd name="connsiteX0" fmla="*/ 0 w 7396317"/>
                  <a:gd name="connsiteY0" fmla="*/ 927482 h 1869656"/>
                  <a:gd name="connsiteX1" fmla="*/ 553065 w 7396317"/>
                  <a:gd name="connsiteY1" fmla="*/ 27830 h 1869656"/>
                  <a:gd name="connsiteX2" fmla="*/ 1482214 w 7396317"/>
                  <a:gd name="connsiteY2" fmla="*/ 1864004 h 1869656"/>
                  <a:gd name="connsiteX3" fmla="*/ 2374491 w 7396317"/>
                  <a:gd name="connsiteY3" fmla="*/ 20456 h 1869656"/>
                  <a:gd name="connsiteX4" fmla="*/ 3288891 w 7396317"/>
                  <a:gd name="connsiteY4" fmla="*/ 1849256 h 1869656"/>
                  <a:gd name="connsiteX5" fmla="*/ 4218039 w 7396317"/>
                  <a:gd name="connsiteY5" fmla="*/ 35204 h 1869656"/>
                  <a:gd name="connsiteX6" fmla="*/ 5117691 w 7396317"/>
                  <a:gd name="connsiteY6" fmla="*/ 1856630 h 1869656"/>
                  <a:gd name="connsiteX7" fmla="*/ 6017343 w 7396317"/>
                  <a:gd name="connsiteY7" fmla="*/ 27830 h 1869656"/>
                  <a:gd name="connsiteX8" fmla="*/ 6946491 w 7396317"/>
                  <a:gd name="connsiteY8" fmla="*/ 1841882 h 1869656"/>
                  <a:gd name="connsiteX9" fmla="*/ 7396317 w 7396317"/>
                  <a:gd name="connsiteY9" fmla="*/ 956978 h 1869656"/>
                  <a:gd name="connsiteX0" fmla="*/ 0 w 7455311"/>
                  <a:gd name="connsiteY0" fmla="*/ 927482 h 1869656"/>
                  <a:gd name="connsiteX1" fmla="*/ 553065 w 7455311"/>
                  <a:gd name="connsiteY1" fmla="*/ 27830 h 1869656"/>
                  <a:gd name="connsiteX2" fmla="*/ 1482214 w 7455311"/>
                  <a:gd name="connsiteY2" fmla="*/ 1864004 h 1869656"/>
                  <a:gd name="connsiteX3" fmla="*/ 2374491 w 7455311"/>
                  <a:gd name="connsiteY3" fmla="*/ 20456 h 1869656"/>
                  <a:gd name="connsiteX4" fmla="*/ 3288891 w 7455311"/>
                  <a:gd name="connsiteY4" fmla="*/ 1849256 h 1869656"/>
                  <a:gd name="connsiteX5" fmla="*/ 4218039 w 7455311"/>
                  <a:gd name="connsiteY5" fmla="*/ 35204 h 1869656"/>
                  <a:gd name="connsiteX6" fmla="*/ 5117691 w 7455311"/>
                  <a:gd name="connsiteY6" fmla="*/ 1856630 h 1869656"/>
                  <a:gd name="connsiteX7" fmla="*/ 6017343 w 7455311"/>
                  <a:gd name="connsiteY7" fmla="*/ 27830 h 1869656"/>
                  <a:gd name="connsiteX8" fmla="*/ 6946491 w 7455311"/>
                  <a:gd name="connsiteY8" fmla="*/ 1841882 h 1869656"/>
                  <a:gd name="connsiteX9" fmla="*/ 7455311 w 7455311"/>
                  <a:gd name="connsiteY9" fmla="*/ 956978 h 1869656"/>
                  <a:gd name="connsiteX0" fmla="*/ 0 w 7492182"/>
                  <a:gd name="connsiteY0" fmla="*/ 927482 h 1869656"/>
                  <a:gd name="connsiteX1" fmla="*/ 589936 w 7492182"/>
                  <a:gd name="connsiteY1" fmla="*/ 27830 h 1869656"/>
                  <a:gd name="connsiteX2" fmla="*/ 1519085 w 7492182"/>
                  <a:gd name="connsiteY2" fmla="*/ 1864004 h 1869656"/>
                  <a:gd name="connsiteX3" fmla="*/ 2411362 w 7492182"/>
                  <a:gd name="connsiteY3" fmla="*/ 20456 h 1869656"/>
                  <a:gd name="connsiteX4" fmla="*/ 3325762 w 7492182"/>
                  <a:gd name="connsiteY4" fmla="*/ 1849256 h 1869656"/>
                  <a:gd name="connsiteX5" fmla="*/ 4254910 w 7492182"/>
                  <a:gd name="connsiteY5" fmla="*/ 35204 h 1869656"/>
                  <a:gd name="connsiteX6" fmla="*/ 5154562 w 7492182"/>
                  <a:gd name="connsiteY6" fmla="*/ 1856630 h 1869656"/>
                  <a:gd name="connsiteX7" fmla="*/ 6054214 w 7492182"/>
                  <a:gd name="connsiteY7" fmla="*/ 27830 h 1869656"/>
                  <a:gd name="connsiteX8" fmla="*/ 6983362 w 7492182"/>
                  <a:gd name="connsiteY8" fmla="*/ 1841882 h 1869656"/>
                  <a:gd name="connsiteX9" fmla="*/ 7492182 w 7492182"/>
                  <a:gd name="connsiteY9" fmla="*/ 956978 h 1869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92182" h="1869656">
                    <a:moveTo>
                      <a:pt x="0" y="927482"/>
                    </a:moveTo>
                    <a:cubicBezTo>
                      <a:pt x="220611" y="399612"/>
                      <a:pt x="336755" y="-128257"/>
                      <a:pt x="589936" y="27830"/>
                    </a:cubicBezTo>
                    <a:cubicBezTo>
                      <a:pt x="843117" y="183917"/>
                      <a:pt x="1215514" y="1865233"/>
                      <a:pt x="1519085" y="1864004"/>
                    </a:cubicBezTo>
                    <a:cubicBezTo>
                      <a:pt x="1822656" y="1862775"/>
                      <a:pt x="2110249" y="22914"/>
                      <a:pt x="2411362" y="20456"/>
                    </a:cubicBezTo>
                    <a:cubicBezTo>
                      <a:pt x="2712475" y="17998"/>
                      <a:pt x="3018504" y="1846798"/>
                      <a:pt x="3325762" y="1849256"/>
                    </a:cubicBezTo>
                    <a:cubicBezTo>
                      <a:pt x="3633020" y="1851714"/>
                      <a:pt x="3950110" y="33975"/>
                      <a:pt x="4254910" y="35204"/>
                    </a:cubicBezTo>
                    <a:cubicBezTo>
                      <a:pt x="4559710" y="36433"/>
                      <a:pt x="4854678" y="1857859"/>
                      <a:pt x="5154562" y="1856630"/>
                    </a:cubicBezTo>
                    <a:cubicBezTo>
                      <a:pt x="5454446" y="1855401"/>
                      <a:pt x="5749414" y="30288"/>
                      <a:pt x="6054214" y="27830"/>
                    </a:cubicBezTo>
                    <a:cubicBezTo>
                      <a:pt x="6359014" y="25372"/>
                      <a:pt x="6732639" y="1687024"/>
                      <a:pt x="6983362" y="1841882"/>
                    </a:cubicBezTo>
                    <a:cubicBezTo>
                      <a:pt x="7234085" y="1996740"/>
                      <a:pt x="7329950" y="1476859"/>
                      <a:pt x="7492182" y="956978"/>
                    </a:cubicBezTo>
                  </a:path>
                </a:pathLst>
              </a:custGeom>
              <a:noFill/>
              <a:ln w="19050">
                <a:solidFill>
                  <a:schemeClr val="accent3">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63" name="Straight Arrow Connector 62">
                <a:extLst>
                  <a:ext uri="{FF2B5EF4-FFF2-40B4-BE49-F238E27FC236}">
                    <a16:creationId xmlns:a16="http://schemas.microsoft.com/office/drawing/2014/main" id="{143461A7-AE79-F910-F191-6452AFED7653}"/>
                  </a:ext>
                </a:extLst>
              </p:cNvPr>
              <p:cNvCxnSpPr>
                <a:cxnSpLocks/>
                <a:stCxn id="62" idx="9"/>
              </p:cNvCxnSpPr>
              <p:nvPr/>
            </p:nvCxnSpPr>
            <p:spPr>
              <a:xfrm>
                <a:off x="3067432" y="2532145"/>
                <a:ext cx="98043" cy="0"/>
              </a:xfrm>
              <a:prstGeom prst="straightConnector1">
                <a:avLst/>
              </a:prstGeom>
              <a:ln>
                <a:solidFill>
                  <a:schemeClr val="accent3">
                    <a:lumMod val="60000"/>
                    <a:lumOff val="40000"/>
                  </a:schemeClr>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64" name="Straight Connector 63">
                <a:extLst>
                  <a:ext uri="{FF2B5EF4-FFF2-40B4-BE49-F238E27FC236}">
                    <a16:creationId xmlns:a16="http://schemas.microsoft.com/office/drawing/2014/main" id="{DA1A8EA4-2E39-6776-1706-3C01951F7FE4}"/>
                  </a:ext>
                </a:extLst>
              </p:cNvPr>
              <p:cNvCxnSpPr>
                <a:stCxn id="62" idx="0"/>
              </p:cNvCxnSpPr>
              <p:nvPr/>
            </p:nvCxnSpPr>
            <p:spPr>
              <a:xfrm flipH="1">
                <a:off x="2590800" y="2529114"/>
                <a:ext cx="76200" cy="755"/>
              </a:xfrm>
              <a:prstGeom prst="line">
                <a:avLst/>
              </a:prstGeom>
              <a:ln>
                <a:solidFill>
                  <a:schemeClr val="accent3">
                    <a:lumMod val="60000"/>
                    <a:lumOff val="40000"/>
                  </a:schemeClr>
                </a:solidFill>
              </a:ln>
            </p:spPr>
            <p:style>
              <a:lnRef idx="2">
                <a:schemeClr val="accent1"/>
              </a:lnRef>
              <a:fillRef idx="0">
                <a:schemeClr val="accent1"/>
              </a:fillRef>
              <a:effectRef idx="1">
                <a:schemeClr val="accent1"/>
              </a:effectRef>
              <a:fontRef idx="minor">
                <a:schemeClr val="tx1"/>
              </a:fontRef>
            </p:style>
          </p:cxnSp>
        </p:grpSp>
        <p:grpSp>
          <p:nvGrpSpPr>
            <p:cNvPr id="65" name="Group 64">
              <a:extLst>
                <a:ext uri="{FF2B5EF4-FFF2-40B4-BE49-F238E27FC236}">
                  <a16:creationId xmlns:a16="http://schemas.microsoft.com/office/drawing/2014/main" id="{984965EA-8B0E-DE07-665C-652A0435048C}"/>
                </a:ext>
              </a:extLst>
            </p:cNvPr>
            <p:cNvGrpSpPr/>
            <p:nvPr/>
          </p:nvGrpSpPr>
          <p:grpSpPr>
            <a:xfrm rot="1698863">
              <a:off x="6186806" y="3671844"/>
              <a:ext cx="574675" cy="192112"/>
              <a:chOff x="2590800" y="2433813"/>
              <a:chExt cx="574675" cy="192112"/>
            </a:xfrm>
          </p:grpSpPr>
          <p:sp>
            <p:nvSpPr>
              <p:cNvPr id="66" name="Freeform: Shape 65">
                <a:extLst>
                  <a:ext uri="{FF2B5EF4-FFF2-40B4-BE49-F238E27FC236}">
                    <a16:creationId xmlns:a16="http://schemas.microsoft.com/office/drawing/2014/main" id="{EE59B53D-781F-08CB-2261-4AFAE8EE95D7}"/>
                  </a:ext>
                </a:extLst>
              </p:cNvPr>
              <p:cNvSpPr/>
              <p:nvPr/>
            </p:nvSpPr>
            <p:spPr>
              <a:xfrm>
                <a:off x="2667000" y="2433813"/>
                <a:ext cx="400432" cy="192112"/>
              </a:xfrm>
              <a:custGeom>
                <a:avLst/>
                <a:gdLst>
                  <a:gd name="connsiteX0" fmla="*/ 0 w 7683910"/>
                  <a:gd name="connsiteY0" fmla="*/ 927482 h 1869656"/>
                  <a:gd name="connsiteX1" fmla="*/ 715297 w 7683910"/>
                  <a:gd name="connsiteY1" fmla="*/ 27830 h 1869656"/>
                  <a:gd name="connsiteX2" fmla="*/ 1644446 w 7683910"/>
                  <a:gd name="connsiteY2" fmla="*/ 1864004 h 1869656"/>
                  <a:gd name="connsiteX3" fmla="*/ 2536723 w 7683910"/>
                  <a:gd name="connsiteY3" fmla="*/ 20456 h 1869656"/>
                  <a:gd name="connsiteX4" fmla="*/ 3451123 w 7683910"/>
                  <a:gd name="connsiteY4" fmla="*/ 1849256 h 1869656"/>
                  <a:gd name="connsiteX5" fmla="*/ 4380271 w 7683910"/>
                  <a:gd name="connsiteY5" fmla="*/ 35204 h 1869656"/>
                  <a:gd name="connsiteX6" fmla="*/ 5279923 w 7683910"/>
                  <a:gd name="connsiteY6" fmla="*/ 1856630 h 1869656"/>
                  <a:gd name="connsiteX7" fmla="*/ 6179575 w 7683910"/>
                  <a:gd name="connsiteY7" fmla="*/ 27830 h 1869656"/>
                  <a:gd name="connsiteX8" fmla="*/ 7108723 w 7683910"/>
                  <a:gd name="connsiteY8" fmla="*/ 1841882 h 1869656"/>
                  <a:gd name="connsiteX9" fmla="*/ 7683910 w 7683910"/>
                  <a:gd name="connsiteY9" fmla="*/ 956978 h 1869656"/>
                  <a:gd name="connsiteX0" fmla="*/ 0 w 7521678"/>
                  <a:gd name="connsiteY0" fmla="*/ 927482 h 1869656"/>
                  <a:gd name="connsiteX1" fmla="*/ 553065 w 7521678"/>
                  <a:gd name="connsiteY1" fmla="*/ 27830 h 1869656"/>
                  <a:gd name="connsiteX2" fmla="*/ 1482214 w 7521678"/>
                  <a:gd name="connsiteY2" fmla="*/ 1864004 h 1869656"/>
                  <a:gd name="connsiteX3" fmla="*/ 2374491 w 7521678"/>
                  <a:gd name="connsiteY3" fmla="*/ 20456 h 1869656"/>
                  <a:gd name="connsiteX4" fmla="*/ 3288891 w 7521678"/>
                  <a:gd name="connsiteY4" fmla="*/ 1849256 h 1869656"/>
                  <a:gd name="connsiteX5" fmla="*/ 4218039 w 7521678"/>
                  <a:gd name="connsiteY5" fmla="*/ 35204 h 1869656"/>
                  <a:gd name="connsiteX6" fmla="*/ 5117691 w 7521678"/>
                  <a:gd name="connsiteY6" fmla="*/ 1856630 h 1869656"/>
                  <a:gd name="connsiteX7" fmla="*/ 6017343 w 7521678"/>
                  <a:gd name="connsiteY7" fmla="*/ 27830 h 1869656"/>
                  <a:gd name="connsiteX8" fmla="*/ 6946491 w 7521678"/>
                  <a:gd name="connsiteY8" fmla="*/ 1841882 h 1869656"/>
                  <a:gd name="connsiteX9" fmla="*/ 7521678 w 7521678"/>
                  <a:gd name="connsiteY9" fmla="*/ 956978 h 1869656"/>
                  <a:gd name="connsiteX0" fmla="*/ 0 w 7396317"/>
                  <a:gd name="connsiteY0" fmla="*/ 927482 h 1869656"/>
                  <a:gd name="connsiteX1" fmla="*/ 553065 w 7396317"/>
                  <a:gd name="connsiteY1" fmla="*/ 27830 h 1869656"/>
                  <a:gd name="connsiteX2" fmla="*/ 1482214 w 7396317"/>
                  <a:gd name="connsiteY2" fmla="*/ 1864004 h 1869656"/>
                  <a:gd name="connsiteX3" fmla="*/ 2374491 w 7396317"/>
                  <a:gd name="connsiteY3" fmla="*/ 20456 h 1869656"/>
                  <a:gd name="connsiteX4" fmla="*/ 3288891 w 7396317"/>
                  <a:gd name="connsiteY4" fmla="*/ 1849256 h 1869656"/>
                  <a:gd name="connsiteX5" fmla="*/ 4218039 w 7396317"/>
                  <a:gd name="connsiteY5" fmla="*/ 35204 h 1869656"/>
                  <a:gd name="connsiteX6" fmla="*/ 5117691 w 7396317"/>
                  <a:gd name="connsiteY6" fmla="*/ 1856630 h 1869656"/>
                  <a:gd name="connsiteX7" fmla="*/ 6017343 w 7396317"/>
                  <a:gd name="connsiteY7" fmla="*/ 27830 h 1869656"/>
                  <a:gd name="connsiteX8" fmla="*/ 6946491 w 7396317"/>
                  <a:gd name="connsiteY8" fmla="*/ 1841882 h 1869656"/>
                  <a:gd name="connsiteX9" fmla="*/ 7396317 w 7396317"/>
                  <a:gd name="connsiteY9" fmla="*/ 956978 h 1869656"/>
                  <a:gd name="connsiteX0" fmla="*/ 0 w 7455311"/>
                  <a:gd name="connsiteY0" fmla="*/ 927482 h 1869656"/>
                  <a:gd name="connsiteX1" fmla="*/ 553065 w 7455311"/>
                  <a:gd name="connsiteY1" fmla="*/ 27830 h 1869656"/>
                  <a:gd name="connsiteX2" fmla="*/ 1482214 w 7455311"/>
                  <a:gd name="connsiteY2" fmla="*/ 1864004 h 1869656"/>
                  <a:gd name="connsiteX3" fmla="*/ 2374491 w 7455311"/>
                  <a:gd name="connsiteY3" fmla="*/ 20456 h 1869656"/>
                  <a:gd name="connsiteX4" fmla="*/ 3288891 w 7455311"/>
                  <a:gd name="connsiteY4" fmla="*/ 1849256 h 1869656"/>
                  <a:gd name="connsiteX5" fmla="*/ 4218039 w 7455311"/>
                  <a:gd name="connsiteY5" fmla="*/ 35204 h 1869656"/>
                  <a:gd name="connsiteX6" fmla="*/ 5117691 w 7455311"/>
                  <a:gd name="connsiteY6" fmla="*/ 1856630 h 1869656"/>
                  <a:gd name="connsiteX7" fmla="*/ 6017343 w 7455311"/>
                  <a:gd name="connsiteY7" fmla="*/ 27830 h 1869656"/>
                  <a:gd name="connsiteX8" fmla="*/ 6946491 w 7455311"/>
                  <a:gd name="connsiteY8" fmla="*/ 1841882 h 1869656"/>
                  <a:gd name="connsiteX9" fmla="*/ 7455311 w 7455311"/>
                  <a:gd name="connsiteY9" fmla="*/ 956978 h 1869656"/>
                  <a:gd name="connsiteX0" fmla="*/ 0 w 7492182"/>
                  <a:gd name="connsiteY0" fmla="*/ 927482 h 1869656"/>
                  <a:gd name="connsiteX1" fmla="*/ 589936 w 7492182"/>
                  <a:gd name="connsiteY1" fmla="*/ 27830 h 1869656"/>
                  <a:gd name="connsiteX2" fmla="*/ 1519085 w 7492182"/>
                  <a:gd name="connsiteY2" fmla="*/ 1864004 h 1869656"/>
                  <a:gd name="connsiteX3" fmla="*/ 2411362 w 7492182"/>
                  <a:gd name="connsiteY3" fmla="*/ 20456 h 1869656"/>
                  <a:gd name="connsiteX4" fmla="*/ 3325762 w 7492182"/>
                  <a:gd name="connsiteY4" fmla="*/ 1849256 h 1869656"/>
                  <a:gd name="connsiteX5" fmla="*/ 4254910 w 7492182"/>
                  <a:gd name="connsiteY5" fmla="*/ 35204 h 1869656"/>
                  <a:gd name="connsiteX6" fmla="*/ 5154562 w 7492182"/>
                  <a:gd name="connsiteY6" fmla="*/ 1856630 h 1869656"/>
                  <a:gd name="connsiteX7" fmla="*/ 6054214 w 7492182"/>
                  <a:gd name="connsiteY7" fmla="*/ 27830 h 1869656"/>
                  <a:gd name="connsiteX8" fmla="*/ 6983362 w 7492182"/>
                  <a:gd name="connsiteY8" fmla="*/ 1841882 h 1869656"/>
                  <a:gd name="connsiteX9" fmla="*/ 7492182 w 7492182"/>
                  <a:gd name="connsiteY9" fmla="*/ 956978 h 1869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92182" h="1869656">
                    <a:moveTo>
                      <a:pt x="0" y="927482"/>
                    </a:moveTo>
                    <a:cubicBezTo>
                      <a:pt x="220611" y="399612"/>
                      <a:pt x="336755" y="-128257"/>
                      <a:pt x="589936" y="27830"/>
                    </a:cubicBezTo>
                    <a:cubicBezTo>
                      <a:pt x="843117" y="183917"/>
                      <a:pt x="1215514" y="1865233"/>
                      <a:pt x="1519085" y="1864004"/>
                    </a:cubicBezTo>
                    <a:cubicBezTo>
                      <a:pt x="1822656" y="1862775"/>
                      <a:pt x="2110249" y="22914"/>
                      <a:pt x="2411362" y="20456"/>
                    </a:cubicBezTo>
                    <a:cubicBezTo>
                      <a:pt x="2712475" y="17998"/>
                      <a:pt x="3018504" y="1846798"/>
                      <a:pt x="3325762" y="1849256"/>
                    </a:cubicBezTo>
                    <a:cubicBezTo>
                      <a:pt x="3633020" y="1851714"/>
                      <a:pt x="3950110" y="33975"/>
                      <a:pt x="4254910" y="35204"/>
                    </a:cubicBezTo>
                    <a:cubicBezTo>
                      <a:pt x="4559710" y="36433"/>
                      <a:pt x="4854678" y="1857859"/>
                      <a:pt x="5154562" y="1856630"/>
                    </a:cubicBezTo>
                    <a:cubicBezTo>
                      <a:pt x="5454446" y="1855401"/>
                      <a:pt x="5749414" y="30288"/>
                      <a:pt x="6054214" y="27830"/>
                    </a:cubicBezTo>
                    <a:cubicBezTo>
                      <a:pt x="6359014" y="25372"/>
                      <a:pt x="6732639" y="1687024"/>
                      <a:pt x="6983362" y="1841882"/>
                    </a:cubicBezTo>
                    <a:cubicBezTo>
                      <a:pt x="7234085" y="1996740"/>
                      <a:pt x="7329950" y="1476859"/>
                      <a:pt x="7492182" y="956978"/>
                    </a:cubicBezTo>
                  </a:path>
                </a:pathLst>
              </a:custGeom>
              <a:noFill/>
              <a:ln w="19050">
                <a:solidFill>
                  <a:schemeClr val="accent3">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67" name="Straight Arrow Connector 66">
                <a:extLst>
                  <a:ext uri="{FF2B5EF4-FFF2-40B4-BE49-F238E27FC236}">
                    <a16:creationId xmlns:a16="http://schemas.microsoft.com/office/drawing/2014/main" id="{C0086194-3C68-A5FA-A29B-99B653D337B3}"/>
                  </a:ext>
                </a:extLst>
              </p:cNvPr>
              <p:cNvCxnSpPr>
                <a:cxnSpLocks/>
                <a:stCxn id="66" idx="9"/>
              </p:cNvCxnSpPr>
              <p:nvPr/>
            </p:nvCxnSpPr>
            <p:spPr>
              <a:xfrm>
                <a:off x="3067432" y="2532145"/>
                <a:ext cx="98043" cy="0"/>
              </a:xfrm>
              <a:prstGeom prst="straightConnector1">
                <a:avLst/>
              </a:prstGeom>
              <a:ln>
                <a:solidFill>
                  <a:schemeClr val="accent3">
                    <a:lumMod val="60000"/>
                    <a:lumOff val="40000"/>
                  </a:schemeClr>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68" name="Straight Connector 67">
                <a:extLst>
                  <a:ext uri="{FF2B5EF4-FFF2-40B4-BE49-F238E27FC236}">
                    <a16:creationId xmlns:a16="http://schemas.microsoft.com/office/drawing/2014/main" id="{1F471CA1-502F-17CC-7D7B-500CECC286BA}"/>
                  </a:ext>
                </a:extLst>
              </p:cNvPr>
              <p:cNvCxnSpPr>
                <a:stCxn id="66" idx="0"/>
              </p:cNvCxnSpPr>
              <p:nvPr/>
            </p:nvCxnSpPr>
            <p:spPr>
              <a:xfrm flipH="1">
                <a:off x="2590800" y="2529114"/>
                <a:ext cx="76200" cy="755"/>
              </a:xfrm>
              <a:prstGeom prst="line">
                <a:avLst/>
              </a:prstGeom>
              <a:ln>
                <a:solidFill>
                  <a:schemeClr val="accent3">
                    <a:lumMod val="60000"/>
                    <a:lumOff val="40000"/>
                  </a:schemeClr>
                </a:solidFill>
              </a:ln>
            </p:spPr>
            <p:style>
              <a:lnRef idx="2">
                <a:schemeClr val="accent1"/>
              </a:lnRef>
              <a:fillRef idx="0">
                <a:schemeClr val="accent1"/>
              </a:fillRef>
              <a:effectRef idx="1">
                <a:schemeClr val="accent1"/>
              </a:effectRef>
              <a:fontRef idx="minor">
                <a:schemeClr val="tx1"/>
              </a:fontRef>
            </p:style>
          </p:cxnSp>
        </p:grpSp>
        <p:grpSp>
          <p:nvGrpSpPr>
            <p:cNvPr id="69" name="Group 68">
              <a:extLst>
                <a:ext uri="{FF2B5EF4-FFF2-40B4-BE49-F238E27FC236}">
                  <a16:creationId xmlns:a16="http://schemas.microsoft.com/office/drawing/2014/main" id="{42A36521-2348-6699-AB63-2DA1A4099EC6}"/>
                </a:ext>
              </a:extLst>
            </p:cNvPr>
            <p:cNvGrpSpPr/>
            <p:nvPr/>
          </p:nvGrpSpPr>
          <p:grpSpPr>
            <a:xfrm rot="18709156">
              <a:off x="5489812" y="635065"/>
              <a:ext cx="574675" cy="192112"/>
              <a:chOff x="2590800" y="2433813"/>
              <a:chExt cx="574675" cy="192112"/>
            </a:xfrm>
          </p:grpSpPr>
          <p:sp>
            <p:nvSpPr>
              <p:cNvPr id="70" name="Freeform: Shape 69">
                <a:extLst>
                  <a:ext uri="{FF2B5EF4-FFF2-40B4-BE49-F238E27FC236}">
                    <a16:creationId xmlns:a16="http://schemas.microsoft.com/office/drawing/2014/main" id="{D8EC839D-2E16-EB81-C2F2-D56C5BF46747}"/>
                  </a:ext>
                </a:extLst>
              </p:cNvPr>
              <p:cNvSpPr/>
              <p:nvPr/>
            </p:nvSpPr>
            <p:spPr>
              <a:xfrm>
                <a:off x="2667000" y="2433813"/>
                <a:ext cx="400432" cy="192112"/>
              </a:xfrm>
              <a:custGeom>
                <a:avLst/>
                <a:gdLst>
                  <a:gd name="connsiteX0" fmla="*/ 0 w 7683910"/>
                  <a:gd name="connsiteY0" fmla="*/ 927482 h 1869656"/>
                  <a:gd name="connsiteX1" fmla="*/ 715297 w 7683910"/>
                  <a:gd name="connsiteY1" fmla="*/ 27830 h 1869656"/>
                  <a:gd name="connsiteX2" fmla="*/ 1644446 w 7683910"/>
                  <a:gd name="connsiteY2" fmla="*/ 1864004 h 1869656"/>
                  <a:gd name="connsiteX3" fmla="*/ 2536723 w 7683910"/>
                  <a:gd name="connsiteY3" fmla="*/ 20456 h 1869656"/>
                  <a:gd name="connsiteX4" fmla="*/ 3451123 w 7683910"/>
                  <a:gd name="connsiteY4" fmla="*/ 1849256 h 1869656"/>
                  <a:gd name="connsiteX5" fmla="*/ 4380271 w 7683910"/>
                  <a:gd name="connsiteY5" fmla="*/ 35204 h 1869656"/>
                  <a:gd name="connsiteX6" fmla="*/ 5279923 w 7683910"/>
                  <a:gd name="connsiteY6" fmla="*/ 1856630 h 1869656"/>
                  <a:gd name="connsiteX7" fmla="*/ 6179575 w 7683910"/>
                  <a:gd name="connsiteY7" fmla="*/ 27830 h 1869656"/>
                  <a:gd name="connsiteX8" fmla="*/ 7108723 w 7683910"/>
                  <a:gd name="connsiteY8" fmla="*/ 1841882 h 1869656"/>
                  <a:gd name="connsiteX9" fmla="*/ 7683910 w 7683910"/>
                  <a:gd name="connsiteY9" fmla="*/ 956978 h 1869656"/>
                  <a:gd name="connsiteX0" fmla="*/ 0 w 7521678"/>
                  <a:gd name="connsiteY0" fmla="*/ 927482 h 1869656"/>
                  <a:gd name="connsiteX1" fmla="*/ 553065 w 7521678"/>
                  <a:gd name="connsiteY1" fmla="*/ 27830 h 1869656"/>
                  <a:gd name="connsiteX2" fmla="*/ 1482214 w 7521678"/>
                  <a:gd name="connsiteY2" fmla="*/ 1864004 h 1869656"/>
                  <a:gd name="connsiteX3" fmla="*/ 2374491 w 7521678"/>
                  <a:gd name="connsiteY3" fmla="*/ 20456 h 1869656"/>
                  <a:gd name="connsiteX4" fmla="*/ 3288891 w 7521678"/>
                  <a:gd name="connsiteY4" fmla="*/ 1849256 h 1869656"/>
                  <a:gd name="connsiteX5" fmla="*/ 4218039 w 7521678"/>
                  <a:gd name="connsiteY5" fmla="*/ 35204 h 1869656"/>
                  <a:gd name="connsiteX6" fmla="*/ 5117691 w 7521678"/>
                  <a:gd name="connsiteY6" fmla="*/ 1856630 h 1869656"/>
                  <a:gd name="connsiteX7" fmla="*/ 6017343 w 7521678"/>
                  <a:gd name="connsiteY7" fmla="*/ 27830 h 1869656"/>
                  <a:gd name="connsiteX8" fmla="*/ 6946491 w 7521678"/>
                  <a:gd name="connsiteY8" fmla="*/ 1841882 h 1869656"/>
                  <a:gd name="connsiteX9" fmla="*/ 7521678 w 7521678"/>
                  <a:gd name="connsiteY9" fmla="*/ 956978 h 1869656"/>
                  <a:gd name="connsiteX0" fmla="*/ 0 w 7396317"/>
                  <a:gd name="connsiteY0" fmla="*/ 927482 h 1869656"/>
                  <a:gd name="connsiteX1" fmla="*/ 553065 w 7396317"/>
                  <a:gd name="connsiteY1" fmla="*/ 27830 h 1869656"/>
                  <a:gd name="connsiteX2" fmla="*/ 1482214 w 7396317"/>
                  <a:gd name="connsiteY2" fmla="*/ 1864004 h 1869656"/>
                  <a:gd name="connsiteX3" fmla="*/ 2374491 w 7396317"/>
                  <a:gd name="connsiteY3" fmla="*/ 20456 h 1869656"/>
                  <a:gd name="connsiteX4" fmla="*/ 3288891 w 7396317"/>
                  <a:gd name="connsiteY4" fmla="*/ 1849256 h 1869656"/>
                  <a:gd name="connsiteX5" fmla="*/ 4218039 w 7396317"/>
                  <a:gd name="connsiteY5" fmla="*/ 35204 h 1869656"/>
                  <a:gd name="connsiteX6" fmla="*/ 5117691 w 7396317"/>
                  <a:gd name="connsiteY6" fmla="*/ 1856630 h 1869656"/>
                  <a:gd name="connsiteX7" fmla="*/ 6017343 w 7396317"/>
                  <a:gd name="connsiteY7" fmla="*/ 27830 h 1869656"/>
                  <a:gd name="connsiteX8" fmla="*/ 6946491 w 7396317"/>
                  <a:gd name="connsiteY8" fmla="*/ 1841882 h 1869656"/>
                  <a:gd name="connsiteX9" fmla="*/ 7396317 w 7396317"/>
                  <a:gd name="connsiteY9" fmla="*/ 956978 h 1869656"/>
                  <a:gd name="connsiteX0" fmla="*/ 0 w 7455311"/>
                  <a:gd name="connsiteY0" fmla="*/ 927482 h 1869656"/>
                  <a:gd name="connsiteX1" fmla="*/ 553065 w 7455311"/>
                  <a:gd name="connsiteY1" fmla="*/ 27830 h 1869656"/>
                  <a:gd name="connsiteX2" fmla="*/ 1482214 w 7455311"/>
                  <a:gd name="connsiteY2" fmla="*/ 1864004 h 1869656"/>
                  <a:gd name="connsiteX3" fmla="*/ 2374491 w 7455311"/>
                  <a:gd name="connsiteY3" fmla="*/ 20456 h 1869656"/>
                  <a:gd name="connsiteX4" fmla="*/ 3288891 w 7455311"/>
                  <a:gd name="connsiteY4" fmla="*/ 1849256 h 1869656"/>
                  <a:gd name="connsiteX5" fmla="*/ 4218039 w 7455311"/>
                  <a:gd name="connsiteY5" fmla="*/ 35204 h 1869656"/>
                  <a:gd name="connsiteX6" fmla="*/ 5117691 w 7455311"/>
                  <a:gd name="connsiteY6" fmla="*/ 1856630 h 1869656"/>
                  <a:gd name="connsiteX7" fmla="*/ 6017343 w 7455311"/>
                  <a:gd name="connsiteY7" fmla="*/ 27830 h 1869656"/>
                  <a:gd name="connsiteX8" fmla="*/ 6946491 w 7455311"/>
                  <a:gd name="connsiteY8" fmla="*/ 1841882 h 1869656"/>
                  <a:gd name="connsiteX9" fmla="*/ 7455311 w 7455311"/>
                  <a:gd name="connsiteY9" fmla="*/ 956978 h 1869656"/>
                  <a:gd name="connsiteX0" fmla="*/ 0 w 7492182"/>
                  <a:gd name="connsiteY0" fmla="*/ 927482 h 1869656"/>
                  <a:gd name="connsiteX1" fmla="*/ 589936 w 7492182"/>
                  <a:gd name="connsiteY1" fmla="*/ 27830 h 1869656"/>
                  <a:gd name="connsiteX2" fmla="*/ 1519085 w 7492182"/>
                  <a:gd name="connsiteY2" fmla="*/ 1864004 h 1869656"/>
                  <a:gd name="connsiteX3" fmla="*/ 2411362 w 7492182"/>
                  <a:gd name="connsiteY3" fmla="*/ 20456 h 1869656"/>
                  <a:gd name="connsiteX4" fmla="*/ 3325762 w 7492182"/>
                  <a:gd name="connsiteY4" fmla="*/ 1849256 h 1869656"/>
                  <a:gd name="connsiteX5" fmla="*/ 4254910 w 7492182"/>
                  <a:gd name="connsiteY5" fmla="*/ 35204 h 1869656"/>
                  <a:gd name="connsiteX6" fmla="*/ 5154562 w 7492182"/>
                  <a:gd name="connsiteY6" fmla="*/ 1856630 h 1869656"/>
                  <a:gd name="connsiteX7" fmla="*/ 6054214 w 7492182"/>
                  <a:gd name="connsiteY7" fmla="*/ 27830 h 1869656"/>
                  <a:gd name="connsiteX8" fmla="*/ 6983362 w 7492182"/>
                  <a:gd name="connsiteY8" fmla="*/ 1841882 h 1869656"/>
                  <a:gd name="connsiteX9" fmla="*/ 7492182 w 7492182"/>
                  <a:gd name="connsiteY9" fmla="*/ 956978 h 1869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92182" h="1869656">
                    <a:moveTo>
                      <a:pt x="0" y="927482"/>
                    </a:moveTo>
                    <a:cubicBezTo>
                      <a:pt x="220611" y="399612"/>
                      <a:pt x="336755" y="-128257"/>
                      <a:pt x="589936" y="27830"/>
                    </a:cubicBezTo>
                    <a:cubicBezTo>
                      <a:pt x="843117" y="183917"/>
                      <a:pt x="1215514" y="1865233"/>
                      <a:pt x="1519085" y="1864004"/>
                    </a:cubicBezTo>
                    <a:cubicBezTo>
                      <a:pt x="1822656" y="1862775"/>
                      <a:pt x="2110249" y="22914"/>
                      <a:pt x="2411362" y="20456"/>
                    </a:cubicBezTo>
                    <a:cubicBezTo>
                      <a:pt x="2712475" y="17998"/>
                      <a:pt x="3018504" y="1846798"/>
                      <a:pt x="3325762" y="1849256"/>
                    </a:cubicBezTo>
                    <a:cubicBezTo>
                      <a:pt x="3633020" y="1851714"/>
                      <a:pt x="3950110" y="33975"/>
                      <a:pt x="4254910" y="35204"/>
                    </a:cubicBezTo>
                    <a:cubicBezTo>
                      <a:pt x="4559710" y="36433"/>
                      <a:pt x="4854678" y="1857859"/>
                      <a:pt x="5154562" y="1856630"/>
                    </a:cubicBezTo>
                    <a:cubicBezTo>
                      <a:pt x="5454446" y="1855401"/>
                      <a:pt x="5749414" y="30288"/>
                      <a:pt x="6054214" y="27830"/>
                    </a:cubicBezTo>
                    <a:cubicBezTo>
                      <a:pt x="6359014" y="25372"/>
                      <a:pt x="6732639" y="1687024"/>
                      <a:pt x="6983362" y="1841882"/>
                    </a:cubicBezTo>
                    <a:cubicBezTo>
                      <a:pt x="7234085" y="1996740"/>
                      <a:pt x="7329950" y="1476859"/>
                      <a:pt x="7492182" y="956978"/>
                    </a:cubicBezTo>
                  </a:path>
                </a:pathLst>
              </a:custGeom>
              <a:noFill/>
              <a:ln w="19050">
                <a:solidFill>
                  <a:schemeClr val="accent3">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71" name="Straight Arrow Connector 70">
                <a:extLst>
                  <a:ext uri="{FF2B5EF4-FFF2-40B4-BE49-F238E27FC236}">
                    <a16:creationId xmlns:a16="http://schemas.microsoft.com/office/drawing/2014/main" id="{859A6BC9-C432-67C7-F2BD-F0E7A57EE8C0}"/>
                  </a:ext>
                </a:extLst>
              </p:cNvPr>
              <p:cNvCxnSpPr>
                <a:cxnSpLocks/>
                <a:stCxn id="70" idx="9"/>
              </p:cNvCxnSpPr>
              <p:nvPr/>
            </p:nvCxnSpPr>
            <p:spPr>
              <a:xfrm>
                <a:off x="3067432" y="2532145"/>
                <a:ext cx="98043" cy="0"/>
              </a:xfrm>
              <a:prstGeom prst="straightConnector1">
                <a:avLst/>
              </a:prstGeom>
              <a:ln>
                <a:solidFill>
                  <a:schemeClr val="accent3">
                    <a:lumMod val="60000"/>
                    <a:lumOff val="40000"/>
                  </a:schemeClr>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72" name="Straight Connector 71">
                <a:extLst>
                  <a:ext uri="{FF2B5EF4-FFF2-40B4-BE49-F238E27FC236}">
                    <a16:creationId xmlns:a16="http://schemas.microsoft.com/office/drawing/2014/main" id="{262E4C80-9186-D17C-8B8C-3BDB1EBB7E55}"/>
                  </a:ext>
                </a:extLst>
              </p:cNvPr>
              <p:cNvCxnSpPr>
                <a:stCxn id="70" idx="0"/>
              </p:cNvCxnSpPr>
              <p:nvPr/>
            </p:nvCxnSpPr>
            <p:spPr>
              <a:xfrm flipH="1">
                <a:off x="2590800" y="2529114"/>
                <a:ext cx="76200" cy="755"/>
              </a:xfrm>
              <a:prstGeom prst="line">
                <a:avLst/>
              </a:prstGeom>
              <a:ln>
                <a:solidFill>
                  <a:schemeClr val="accent3">
                    <a:lumMod val="60000"/>
                    <a:lumOff val="40000"/>
                  </a:schemeClr>
                </a:solidFill>
              </a:ln>
            </p:spPr>
            <p:style>
              <a:lnRef idx="2">
                <a:schemeClr val="accent1"/>
              </a:lnRef>
              <a:fillRef idx="0">
                <a:schemeClr val="accent1"/>
              </a:fillRef>
              <a:effectRef idx="1">
                <a:schemeClr val="accent1"/>
              </a:effectRef>
              <a:fontRef idx="minor">
                <a:schemeClr val="tx1"/>
              </a:fontRef>
            </p:style>
          </p:cxnSp>
        </p:grpSp>
        <p:grpSp>
          <p:nvGrpSpPr>
            <p:cNvPr id="73" name="Group 72">
              <a:extLst>
                <a:ext uri="{FF2B5EF4-FFF2-40B4-BE49-F238E27FC236}">
                  <a16:creationId xmlns:a16="http://schemas.microsoft.com/office/drawing/2014/main" id="{247074B6-99AE-F622-E75A-4C528E92C784}"/>
                </a:ext>
              </a:extLst>
            </p:cNvPr>
            <p:cNvGrpSpPr/>
            <p:nvPr/>
          </p:nvGrpSpPr>
          <p:grpSpPr>
            <a:xfrm rot="14321841">
              <a:off x="3234221" y="549338"/>
              <a:ext cx="574675" cy="192112"/>
              <a:chOff x="2590800" y="2433813"/>
              <a:chExt cx="574675" cy="192112"/>
            </a:xfrm>
          </p:grpSpPr>
          <p:sp>
            <p:nvSpPr>
              <p:cNvPr id="74" name="Freeform: Shape 73">
                <a:extLst>
                  <a:ext uri="{FF2B5EF4-FFF2-40B4-BE49-F238E27FC236}">
                    <a16:creationId xmlns:a16="http://schemas.microsoft.com/office/drawing/2014/main" id="{274B66DC-9CF2-BF10-DE69-B2EC1F710CCF}"/>
                  </a:ext>
                </a:extLst>
              </p:cNvPr>
              <p:cNvSpPr/>
              <p:nvPr/>
            </p:nvSpPr>
            <p:spPr>
              <a:xfrm>
                <a:off x="2667000" y="2433813"/>
                <a:ext cx="400432" cy="192112"/>
              </a:xfrm>
              <a:custGeom>
                <a:avLst/>
                <a:gdLst>
                  <a:gd name="connsiteX0" fmla="*/ 0 w 7683910"/>
                  <a:gd name="connsiteY0" fmla="*/ 927482 h 1869656"/>
                  <a:gd name="connsiteX1" fmla="*/ 715297 w 7683910"/>
                  <a:gd name="connsiteY1" fmla="*/ 27830 h 1869656"/>
                  <a:gd name="connsiteX2" fmla="*/ 1644446 w 7683910"/>
                  <a:gd name="connsiteY2" fmla="*/ 1864004 h 1869656"/>
                  <a:gd name="connsiteX3" fmla="*/ 2536723 w 7683910"/>
                  <a:gd name="connsiteY3" fmla="*/ 20456 h 1869656"/>
                  <a:gd name="connsiteX4" fmla="*/ 3451123 w 7683910"/>
                  <a:gd name="connsiteY4" fmla="*/ 1849256 h 1869656"/>
                  <a:gd name="connsiteX5" fmla="*/ 4380271 w 7683910"/>
                  <a:gd name="connsiteY5" fmla="*/ 35204 h 1869656"/>
                  <a:gd name="connsiteX6" fmla="*/ 5279923 w 7683910"/>
                  <a:gd name="connsiteY6" fmla="*/ 1856630 h 1869656"/>
                  <a:gd name="connsiteX7" fmla="*/ 6179575 w 7683910"/>
                  <a:gd name="connsiteY7" fmla="*/ 27830 h 1869656"/>
                  <a:gd name="connsiteX8" fmla="*/ 7108723 w 7683910"/>
                  <a:gd name="connsiteY8" fmla="*/ 1841882 h 1869656"/>
                  <a:gd name="connsiteX9" fmla="*/ 7683910 w 7683910"/>
                  <a:gd name="connsiteY9" fmla="*/ 956978 h 1869656"/>
                  <a:gd name="connsiteX0" fmla="*/ 0 w 7521678"/>
                  <a:gd name="connsiteY0" fmla="*/ 927482 h 1869656"/>
                  <a:gd name="connsiteX1" fmla="*/ 553065 w 7521678"/>
                  <a:gd name="connsiteY1" fmla="*/ 27830 h 1869656"/>
                  <a:gd name="connsiteX2" fmla="*/ 1482214 w 7521678"/>
                  <a:gd name="connsiteY2" fmla="*/ 1864004 h 1869656"/>
                  <a:gd name="connsiteX3" fmla="*/ 2374491 w 7521678"/>
                  <a:gd name="connsiteY3" fmla="*/ 20456 h 1869656"/>
                  <a:gd name="connsiteX4" fmla="*/ 3288891 w 7521678"/>
                  <a:gd name="connsiteY4" fmla="*/ 1849256 h 1869656"/>
                  <a:gd name="connsiteX5" fmla="*/ 4218039 w 7521678"/>
                  <a:gd name="connsiteY5" fmla="*/ 35204 h 1869656"/>
                  <a:gd name="connsiteX6" fmla="*/ 5117691 w 7521678"/>
                  <a:gd name="connsiteY6" fmla="*/ 1856630 h 1869656"/>
                  <a:gd name="connsiteX7" fmla="*/ 6017343 w 7521678"/>
                  <a:gd name="connsiteY7" fmla="*/ 27830 h 1869656"/>
                  <a:gd name="connsiteX8" fmla="*/ 6946491 w 7521678"/>
                  <a:gd name="connsiteY8" fmla="*/ 1841882 h 1869656"/>
                  <a:gd name="connsiteX9" fmla="*/ 7521678 w 7521678"/>
                  <a:gd name="connsiteY9" fmla="*/ 956978 h 1869656"/>
                  <a:gd name="connsiteX0" fmla="*/ 0 w 7396317"/>
                  <a:gd name="connsiteY0" fmla="*/ 927482 h 1869656"/>
                  <a:gd name="connsiteX1" fmla="*/ 553065 w 7396317"/>
                  <a:gd name="connsiteY1" fmla="*/ 27830 h 1869656"/>
                  <a:gd name="connsiteX2" fmla="*/ 1482214 w 7396317"/>
                  <a:gd name="connsiteY2" fmla="*/ 1864004 h 1869656"/>
                  <a:gd name="connsiteX3" fmla="*/ 2374491 w 7396317"/>
                  <a:gd name="connsiteY3" fmla="*/ 20456 h 1869656"/>
                  <a:gd name="connsiteX4" fmla="*/ 3288891 w 7396317"/>
                  <a:gd name="connsiteY4" fmla="*/ 1849256 h 1869656"/>
                  <a:gd name="connsiteX5" fmla="*/ 4218039 w 7396317"/>
                  <a:gd name="connsiteY5" fmla="*/ 35204 h 1869656"/>
                  <a:gd name="connsiteX6" fmla="*/ 5117691 w 7396317"/>
                  <a:gd name="connsiteY6" fmla="*/ 1856630 h 1869656"/>
                  <a:gd name="connsiteX7" fmla="*/ 6017343 w 7396317"/>
                  <a:gd name="connsiteY7" fmla="*/ 27830 h 1869656"/>
                  <a:gd name="connsiteX8" fmla="*/ 6946491 w 7396317"/>
                  <a:gd name="connsiteY8" fmla="*/ 1841882 h 1869656"/>
                  <a:gd name="connsiteX9" fmla="*/ 7396317 w 7396317"/>
                  <a:gd name="connsiteY9" fmla="*/ 956978 h 1869656"/>
                  <a:gd name="connsiteX0" fmla="*/ 0 w 7455311"/>
                  <a:gd name="connsiteY0" fmla="*/ 927482 h 1869656"/>
                  <a:gd name="connsiteX1" fmla="*/ 553065 w 7455311"/>
                  <a:gd name="connsiteY1" fmla="*/ 27830 h 1869656"/>
                  <a:gd name="connsiteX2" fmla="*/ 1482214 w 7455311"/>
                  <a:gd name="connsiteY2" fmla="*/ 1864004 h 1869656"/>
                  <a:gd name="connsiteX3" fmla="*/ 2374491 w 7455311"/>
                  <a:gd name="connsiteY3" fmla="*/ 20456 h 1869656"/>
                  <a:gd name="connsiteX4" fmla="*/ 3288891 w 7455311"/>
                  <a:gd name="connsiteY4" fmla="*/ 1849256 h 1869656"/>
                  <a:gd name="connsiteX5" fmla="*/ 4218039 w 7455311"/>
                  <a:gd name="connsiteY5" fmla="*/ 35204 h 1869656"/>
                  <a:gd name="connsiteX6" fmla="*/ 5117691 w 7455311"/>
                  <a:gd name="connsiteY6" fmla="*/ 1856630 h 1869656"/>
                  <a:gd name="connsiteX7" fmla="*/ 6017343 w 7455311"/>
                  <a:gd name="connsiteY7" fmla="*/ 27830 h 1869656"/>
                  <a:gd name="connsiteX8" fmla="*/ 6946491 w 7455311"/>
                  <a:gd name="connsiteY8" fmla="*/ 1841882 h 1869656"/>
                  <a:gd name="connsiteX9" fmla="*/ 7455311 w 7455311"/>
                  <a:gd name="connsiteY9" fmla="*/ 956978 h 1869656"/>
                  <a:gd name="connsiteX0" fmla="*/ 0 w 7492182"/>
                  <a:gd name="connsiteY0" fmla="*/ 927482 h 1869656"/>
                  <a:gd name="connsiteX1" fmla="*/ 589936 w 7492182"/>
                  <a:gd name="connsiteY1" fmla="*/ 27830 h 1869656"/>
                  <a:gd name="connsiteX2" fmla="*/ 1519085 w 7492182"/>
                  <a:gd name="connsiteY2" fmla="*/ 1864004 h 1869656"/>
                  <a:gd name="connsiteX3" fmla="*/ 2411362 w 7492182"/>
                  <a:gd name="connsiteY3" fmla="*/ 20456 h 1869656"/>
                  <a:gd name="connsiteX4" fmla="*/ 3325762 w 7492182"/>
                  <a:gd name="connsiteY4" fmla="*/ 1849256 h 1869656"/>
                  <a:gd name="connsiteX5" fmla="*/ 4254910 w 7492182"/>
                  <a:gd name="connsiteY5" fmla="*/ 35204 h 1869656"/>
                  <a:gd name="connsiteX6" fmla="*/ 5154562 w 7492182"/>
                  <a:gd name="connsiteY6" fmla="*/ 1856630 h 1869656"/>
                  <a:gd name="connsiteX7" fmla="*/ 6054214 w 7492182"/>
                  <a:gd name="connsiteY7" fmla="*/ 27830 h 1869656"/>
                  <a:gd name="connsiteX8" fmla="*/ 6983362 w 7492182"/>
                  <a:gd name="connsiteY8" fmla="*/ 1841882 h 1869656"/>
                  <a:gd name="connsiteX9" fmla="*/ 7492182 w 7492182"/>
                  <a:gd name="connsiteY9" fmla="*/ 956978 h 1869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92182" h="1869656">
                    <a:moveTo>
                      <a:pt x="0" y="927482"/>
                    </a:moveTo>
                    <a:cubicBezTo>
                      <a:pt x="220611" y="399612"/>
                      <a:pt x="336755" y="-128257"/>
                      <a:pt x="589936" y="27830"/>
                    </a:cubicBezTo>
                    <a:cubicBezTo>
                      <a:pt x="843117" y="183917"/>
                      <a:pt x="1215514" y="1865233"/>
                      <a:pt x="1519085" y="1864004"/>
                    </a:cubicBezTo>
                    <a:cubicBezTo>
                      <a:pt x="1822656" y="1862775"/>
                      <a:pt x="2110249" y="22914"/>
                      <a:pt x="2411362" y="20456"/>
                    </a:cubicBezTo>
                    <a:cubicBezTo>
                      <a:pt x="2712475" y="17998"/>
                      <a:pt x="3018504" y="1846798"/>
                      <a:pt x="3325762" y="1849256"/>
                    </a:cubicBezTo>
                    <a:cubicBezTo>
                      <a:pt x="3633020" y="1851714"/>
                      <a:pt x="3950110" y="33975"/>
                      <a:pt x="4254910" y="35204"/>
                    </a:cubicBezTo>
                    <a:cubicBezTo>
                      <a:pt x="4559710" y="36433"/>
                      <a:pt x="4854678" y="1857859"/>
                      <a:pt x="5154562" y="1856630"/>
                    </a:cubicBezTo>
                    <a:cubicBezTo>
                      <a:pt x="5454446" y="1855401"/>
                      <a:pt x="5749414" y="30288"/>
                      <a:pt x="6054214" y="27830"/>
                    </a:cubicBezTo>
                    <a:cubicBezTo>
                      <a:pt x="6359014" y="25372"/>
                      <a:pt x="6732639" y="1687024"/>
                      <a:pt x="6983362" y="1841882"/>
                    </a:cubicBezTo>
                    <a:cubicBezTo>
                      <a:pt x="7234085" y="1996740"/>
                      <a:pt x="7329950" y="1476859"/>
                      <a:pt x="7492182" y="956978"/>
                    </a:cubicBezTo>
                  </a:path>
                </a:pathLst>
              </a:custGeom>
              <a:noFill/>
              <a:ln w="19050">
                <a:solidFill>
                  <a:schemeClr val="accent3">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75" name="Straight Arrow Connector 74">
                <a:extLst>
                  <a:ext uri="{FF2B5EF4-FFF2-40B4-BE49-F238E27FC236}">
                    <a16:creationId xmlns:a16="http://schemas.microsoft.com/office/drawing/2014/main" id="{4E24092F-BE82-CDCB-45C8-44303EC04C5B}"/>
                  </a:ext>
                </a:extLst>
              </p:cNvPr>
              <p:cNvCxnSpPr>
                <a:cxnSpLocks/>
                <a:stCxn id="74" idx="9"/>
              </p:cNvCxnSpPr>
              <p:nvPr/>
            </p:nvCxnSpPr>
            <p:spPr>
              <a:xfrm>
                <a:off x="3067432" y="2532145"/>
                <a:ext cx="98043" cy="0"/>
              </a:xfrm>
              <a:prstGeom prst="straightConnector1">
                <a:avLst/>
              </a:prstGeom>
              <a:ln>
                <a:solidFill>
                  <a:schemeClr val="accent3">
                    <a:lumMod val="60000"/>
                    <a:lumOff val="40000"/>
                  </a:schemeClr>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76" name="Straight Connector 75">
                <a:extLst>
                  <a:ext uri="{FF2B5EF4-FFF2-40B4-BE49-F238E27FC236}">
                    <a16:creationId xmlns:a16="http://schemas.microsoft.com/office/drawing/2014/main" id="{57F9D837-FB57-4DBF-30E1-46E64CFFE93D}"/>
                  </a:ext>
                </a:extLst>
              </p:cNvPr>
              <p:cNvCxnSpPr>
                <a:stCxn id="74" idx="0"/>
              </p:cNvCxnSpPr>
              <p:nvPr/>
            </p:nvCxnSpPr>
            <p:spPr>
              <a:xfrm flipH="1">
                <a:off x="2590800" y="2529114"/>
                <a:ext cx="76200" cy="755"/>
              </a:xfrm>
              <a:prstGeom prst="line">
                <a:avLst/>
              </a:prstGeom>
              <a:ln>
                <a:solidFill>
                  <a:schemeClr val="accent3">
                    <a:lumMod val="60000"/>
                    <a:lumOff val="40000"/>
                  </a:schemeClr>
                </a:solidFill>
              </a:ln>
            </p:spPr>
            <p:style>
              <a:lnRef idx="2">
                <a:schemeClr val="accent1"/>
              </a:lnRef>
              <a:fillRef idx="0">
                <a:schemeClr val="accent1"/>
              </a:fillRef>
              <a:effectRef idx="1">
                <a:schemeClr val="accent1"/>
              </a:effectRef>
              <a:fontRef idx="minor">
                <a:schemeClr val="tx1"/>
              </a:fontRef>
            </p:style>
          </p:cxnSp>
        </p:grpSp>
        <p:grpSp>
          <p:nvGrpSpPr>
            <p:cNvPr id="77" name="Group 76">
              <a:extLst>
                <a:ext uri="{FF2B5EF4-FFF2-40B4-BE49-F238E27FC236}">
                  <a16:creationId xmlns:a16="http://schemas.microsoft.com/office/drawing/2014/main" id="{300BBC98-2D6D-CBFA-6A36-D3A6E8F0C809}"/>
                </a:ext>
              </a:extLst>
            </p:cNvPr>
            <p:cNvGrpSpPr/>
            <p:nvPr/>
          </p:nvGrpSpPr>
          <p:grpSpPr>
            <a:xfrm rot="2843613">
              <a:off x="5522728" y="4289666"/>
              <a:ext cx="574675" cy="192112"/>
              <a:chOff x="2590800" y="2433813"/>
              <a:chExt cx="574675" cy="192112"/>
            </a:xfrm>
          </p:grpSpPr>
          <p:sp>
            <p:nvSpPr>
              <p:cNvPr id="78" name="Freeform: Shape 77">
                <a:extLst>
                  <a:ext uri="{FF2B5EF4-FFF2-40B4-BE49-F238E27FC236}">
                    <a16:creationId xmlns:a16="http://schemas.microsoft.com/office/drawing/2014/main" id="{5C66697B-D60B-AE66-5320-0BAD646219F3}"/>
                  </a:ext>
                </a:extLst>
              </p:cNvPr>
              <p:cNvSpPr/>
              <p:nvPr/>
            </p:nvSpPr>
            <p:spPr>
              <a:xfrm>
                <a:off x="2667000" y="2433813"/>
                <a:ext cx="400432" cy="192112"/>
              </a:xfrm>
              <a:custGeom>
                <a:avLst/>
                <a:gdLst>
                  <a:gd name="connsiteX0" fmla="*/ 0 w 7683910"/>
                  <a:gd name="connsiteY0" fmla="*/ 927482 h 1869656"/>
                  <a:gd name="connsiteX1" fmla="*/ 715297 w 7683910"/>
                  <a:gd name="connsiteY1" fmla="*/ 27830 h 1869656"/>
                  <a:gd name="connsiteX2" fmla="*/ 1644446 w 7683910"/>
                  <a:gd name="connsiteY2" fmla="*/ 1864004 h 1869656"/>
                  <a:gd name="connsiteX3" fmla="*/ 2536723 w 7683910"/>
                  <a:gd name="connsiteY3" fmla="*/ 20456 h 1869656"/>
                  <a:gd name="connsiteX4" fmla="*/ 3451123 w 7683910"/>
                  <a:gd name="connsiteY4" fmla="*/ 1849256 h 1869656"/>
                  <a:gd name="connsiteX5" fmla="*/ 4380271 w 7683910"/>
                  <a:gd name="connsiteY5" fmla="*/ 35204 h 1869656"/>
                  <a:gd name="connsiteX6" fmla="*/ 5279923 w 7683910"/>
                  <a:gd name="connsiteY6" fmla="*/ 1856630 h 1869656"/>
                  <a:gd name="connsiteX7" fmla="*/ 6179575 w 7683910"/>
                  <a:gd name="connsiteY7" fmla="*/ 27830 h 1869656"/>
                  <a:gd name="connsiteX8" fmla="*/ 7108723 w 7683910"/>
                  <a:gd name="connsiteY8" fmla="*/ 1841882 h 1869656"/>
                  <a:gd name="connsiteX9" fmla="*/ 7683910 w 7683910"/>
                  <a:gd name="connsiteY9" fmla="*/ 956978 h 1869656"/>
                  <a:gd name="connsiteX0" fmla="*/ 0 w 7521678"/>
                  <a:gd name="connsiteY0" fmla="*/ 927482 h 1869656"/>
                  <a:gd name="connsiteX1" fmla="*/ 553065 w 7521678"/>
                  <a:gd name="connsiteY1" fmla="*/ 27830 h 1869656"/>
                  <a:gd name="connsiteX2" fmla="*/ 1482214 w 7521678"/>
                  <a:gd name="connsiteY2" fmla="*/ 1864004 h 1869656"/>
                  <a:gd name="connsiteX3" fmla="*/ 2374491 w 7521678"/>
                  <a:gd name="connsiteY3" fmla="*/ 20456 h 1869656"/>
                  <a:gd name="connsiteX4" fmla="*/ 3288891 w 7521678"/>
                  <a:gd name="connsiteY4" fmla="*/ 1849256 h 1869656"/>
                  <a:gd name="connsiteX5" fmla="*/ 4218039 w 7521678"/>
                  <a:gd name="connsiteY5" fmla="*/ 35204 h 1869656"/>
                  <a:gd name="connsiteX6" fmla="*/ 5117691 w 7521678"/>
                  <a:gd name="connsiteY6" fmla="*/ 1856630 h 1869656"/>
                  <a:gd name="connsiteX7" fmla="*/ 6017343 w 7521678"/>
                  <a:gd name="connsiteY7" fmla="*/ 27830 h 1869656"/>
                  <a:gd name="connsiteX8" fmla="*/ 6946491 w 7521678"/>
                  <a:gd name="connsiteY8" fmla="*/ 1841882 h 1869656"/>
                  <a:gd name="connsiteX9" fmla="*/ 7521678 w 7521678"/>
                  <a:gd name="connsiteY9" fmla="*/ 956978 h 1869656"/>
                  <a:gd name="connsiteX0" fmla="*/ 0 w 7396317"/>
                  <a:gd name="connsiteY0" fmla="*/ 927482 h 1869656"/>
                  <a:gd name="connsiteX1" fmla="*/ 553065 w 7396317"/>
                  <a:gd name="connsiteY1" fmla="*/ 27830 h 1869656"/>
                  <a:gd name="connsiteX2" fmla="*/ 1482214 w 7396317"/>
                  <a:gd name="connsiteY2" fmla="*/ 1864004 h 1869656"/>
                  <a:gd name="connsiteX3" fmla="*/ 2374491 w 7396317"/>
                  <a:gd name="connsiteY3" fmla="*/ 20456 h 1869656"/>
                  <a:gd name="connsiteX4" fmla="*/ 3288891 w 7396317"/>
                  <a:gd name="connsiteY4" fmla="*/ 1849256 h 1869656"/>
                  <a:gd name="connsiteX5" fmla="*/ 4218039 w 7396317"/>
                  <a:gd name="connsiteY5" fmla="*/ 35204 h 1869656"/>
                  <a:gd name="connsiteX6" fmla="*/ 5117691 w 7396317"/>
                  <a:gd name="connsiteY6" fmla="*/ 1856630 h 1869656"/>
                  <a:gd name="connsiteX7" fmla="*/ 6017343 w 7396317"/>
                  <a:gd name="connsiteY7" fmla="*/ 27830 h 1869656"/>
                  <a:gd name="connsiteX8" fmla="*/ 6946491 w 7396317"/>
                  <a:gd name="connsiteY8" fmla="*/ 1841882 h 1869656"/>
                  <a:gd name="connsiteX9" fmla="*/ 7396317 w 7396317"/>
                  <a:gd name="connsiteY9" fmla="*/ 956978 h 1869656"/>
                  <a:gd name="connsiteX0" fmla="*/ 0 w 7455311"/>
                  <a:gd name="connsiteY0" fmla="*/ 927482 h 1869656"/>
                  <a:gd name="connsiteX1" fmla="*/ 553065 w 7455311"/>
                  <a:gd name="connsiteY1" fmla="*/ 27830 h 1869656"/>
                  <a:gd name="connsiteX2" fmla="*/ 1482214 w 7455311"/>
                  <a:gd name="connsiteY2" fmla="*/ 1864004 h 1869656"/>
                  <a:gd name="connsiteX3" fmla="*/ 2374491 w 7455311"/>
                  <a:gd name="connsiteY3" fmla="*/ 20456 h 1869656"/>
                  <a:gd name="connsiteX4" fmla="*/ 3288891 w 7455311"/>
                  <a:gd name="connsiteY4" fmla="*/ 1849256 h 1869656"/>
                  <a:gd name="connsiteX5" fmla="*/ 4218039 w 7455311"/>
                  <a:gd name="connsiteY5" fmla="*/ 35204 h 1869656"/>
                  <a:gd name="connsiteX6" fmla="*/ 5117691 w 7455311"/>
                  <a:gd name="connsiteY6" fmla="*/ 1856630 h 1869656"/>
                  <a:gd name="connsiteX7" fmla="*/ 6017343 w 7455311"/>
                  <a:gd name="connsiteY7" fmla="*/ 27830 h 1869656"/>
                  <a:gd name="connsiteX8" fmla="*/ 6946491 w 7455311"/>
                  <a:gd name="connsiteY8" fmla="*/ 1841882 h 1869656"/>
                  <a:gd name="connsiteX9" fmla="*/ 7455311 w 7455311"/>
                  <a:gd name="connsiteY9" fmla="*/ 956978 h 1869656"/>
                  <a:gd name="connsiteX0" fmla="*/ 0 w 7492182"/>
                  <a:gd name="connsiteY0" fmla="*/ 927482 h 1869656"/>
                  <a:gd name="connsiteX1" fmla="*/ 589936 w 7492182"/>
                  <a:gd name="connsiteY1" fmla="*/ 27830 h 1869656"/>
                  <a:gd name="connsiteX2" fmla="*/ 1519085 w 7492182"/>
                  <a:gd name="connsiteY2" fmla="*/ 1864004 h 1869656"/>
                  <a:gd name="connsiteX3" fmla="*/ 2411362 w 7492182"/>
                  <a:gd name="connsiteY3" fmla="*/ 20456 h 1869656"/>
                  <a:gd name="connsiteX4" fmla="*/ 3325762 w 7492182"/>
                  <a:gd name="connsiteY4" fmla="*/ 1849256 h 1869656"/>
                  <a:gd name="connsiteX5" fmla="*/ 4254910 w 7492182"/>
                  <a:gd name="connsiteY5" fmla="*/ 35204 h 1869656"/>
                  <a:gd name="connsiteX6" fmla="*/ 5154562 w 7492182"/>
                  <a:gd name="connsiteY6" fmla="*/ 1856630 h 1869656"/>
                  <a:gd name="connsiteX7" fmla="*/ 6054214 w 7492182"/>
                  <a:gd name="connsiteY7" fmla="*/ 27830 h 1869656"/>
                  <a:gd name="connsiteX8" fmla="*/ 6983362 w 7492182"/>
                  <a:gd name="connsiteY8" fmla="*/ 1841882 h 1869656"/>
                  <a:gd name="connsiteX9" fmla="*/ 7492182 w 7492182"/>
                  <a:gd name="connsiteY9" fmla="*/ 956978 h 1869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92182" h="1869656">
                    <a:moveTo>
                      <a:pt x="0" y="927482"/>
                    </a:moveTo>
                    <a:cubicBezTo>
                      <a:pt x="220611" y="399612"/>
                      <a:pt x="336755" y="-128257"/>
                      <a:pt x="589936" y="27830"/>
                    </a:cubicBezTo>
                    <a:cubicBezTo>
                      <a:pt x="843117" y="183917"/>
                      <a:pt x="1215514" y="1865233"/>
                      <a:pt x="1519085" y="1864004"/>
                    </a:cubicBezTo>
                    <a:cubicBezTo>
                      <a:pt x="1822656" y="1862775"/>
                      <a:pt x="2110249" y="22914"/>
                      <a:pt x="2411362" y="20456"/>
                    </a:cubicBezTo>
                    <a:cubicBezTo>
                      <a:pt x="2712475" y="17998"/>
                      <a:pt x="3018504" y="1846798"/>
                      <a:pt x="3325762" y="1849256"/>
                    </a:cubicBezTo>
                    <a:cubicBezTo>
                      <a:pt x="3633020" y="1851714"/>
                      <a:pt x="3950110" y="33975"/>
                      <a:pt x="4254910" y="35204"/>
                    </a:cubicBezTo>
                    <a:cubicBezTo>
                      <a:pt x="4559710" y="36433"/>
                      <a:pt x="4854678" y="1857859"/>
                      <a:pt x="5154562" y="1856630"/>
                    </a:cubicBezTo>
                    <a:cubicBezTo>
                      <a:pt x="5454446" y="1855401"/>
                      <a:pt x="5749414" y="30288"/>
                      <a:pt x="6054214" y="27830"/>
                    </a:cubicBezTo>
                    <a:cubicBezTo>
                      <a:pt x="6359014" y="25372"/>
                      <a:pt x="6732639" y="1687024"/>
                      <a:pt x="6983362" y="1841882"/>
                    </a:cubicBezTo>
                    <a:cubicBezTo>
                      <a:pt x="7234085" y="1996740"/>
                      <a:pt x="7329950" y="1476859"/>
                      <a:pt x="7492182" y="956978"/>
                    </a:cubicBezTo>
                  </a:path>
                </a:pathLst>
              </a:custGeom>
              <a:noFill/>
              <a:ln w="19050">
                <a:solidFill>
                  <a:schemeClr val="accent3">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79" name="Straight Arrow Connector 78">
                <a:extLst>
                  <a:ext uri="{FF2B5EF4-FFF2-40B4-BE49-F238E27FC236}">
                    <a16:creationId xmlns:a16="http://schemas.microsoft.com/office/drawing/2014/main" id="{FEC13CDB-B74F-8ED6-627C-6459EB979CD1}"/>
                  </a:ext>
                </a:extLst>
              </p:cNvPr>
              <p:cNvCxnSpPr>
                <a:cxnSpLocks/>
                <a:stCxn id="78" idx="9"/>
              </p:cNvCxnSpPr>
              <p:nvPr/>
            </p:nvCxnSpPr>
            <p:spPr>
              <a:xfrm>
                <a:off x="3067432" y="2532145"/>
                <a:ext cx="98043" cy="0"/>
              </a:xfrm>
              <a:prstGeom prst="straightConnector1">
                <a:avLst/>
              </a:prstGeom>
              <a:ln>
                <a:solidFill>
                  <a:schemeClr val="accent3">
                    <a:lumMod val="60000"/>
                    <a:lumOff val="40000"/>
                  </a:schemeClr>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80" name="Straight Connector 79">
                <a:extLst>
                  <a:ext uri="{FF2B5EF4-FFF2-40B4-BE49-F238E27FC236}">
                    <a16:creationId xmlns:a16="http://schemas.microsoft.com/office/drawing/2014/main" id="{AA132907-42AB-5F1B-6F63-36E0944D5826}"/>
                  </a:ext>
                </a:extLst>
              </p:cNvPr>
              <p:cNvCxnSpPr>
                <a:stCxn id="78" idx="0"/>
              </p:cNvCxnSpPr>
              <p:nvPr/>
            </p:nvCxnSpPr>
            <p:spPr>
              <a:xfrm flipH="1">
                <a:off x="2590800" y="2529114"/>
                <a:ext cx="76200" cy="755"/>
              </a:xfrm>
              <a:prstGeom prst="line">
                <a:avLst/>
              </a:prstGeom>
              <a:ln>
                <a:solidFill>
                  <a:schemeClr val="accent3">
                    <a:lumMod val="60000"/>
                    <a:lumOff val="40000"/>
                  </a:schemeClr>
                </a:solidFill>
              </a:ln>
            </p:spPr>
            <p:style>
              <a:lnRef idx="2">
                <a:schemeClr val="accent1"/>
              </a:lnRef>
              <a:fillRef idx="0">
                <a:schemeClr val="accent1"/>
              </a:fillRef>
              <a:effectRef idx="1">
                <a:schemeClr val="accent1"/>
              </a:effectRef>
              <a:fontRef idx="minor">
                <a:schemeClr val="tx1"/>
              </a:fontRef>
            </p:style>
          </p:cxnSp>
        </p:grpSp>
        <p:grpSp>
          <p:nvGrpSpPr>
            <p:cNvPr id="81" name="Group 80">
              <a:extLst>
                <a:ext uri="{FF2B5EF4-FFF2-40B4-BE49-F238E27FC236}">
                  <a16:creationId xmlns:a16="http://schemas.microsoft.com/office/drawing/2014/main" id="{8E316CE4-57D2-2462-560B-21386962423F}"/>
                </a:ext>
              </a:extLst>
            </p:cNvPr>
            <p:cNvGrpSpPr/>
            <p:nvPr/>
          </p:nvGrpSpPr>
          <p:grpSpPr>
            <a:xfrm rot="7290320">
              <a:off x="3192302" y="4370361"/>
              <a:ext cx="574675" cy="192112"/>
              <a:chOff x="2590800" y="2433813"/>
              <a:chExt cx="574675" cy="192112"/>
            </a:xfrm>
          </p:grpSpPr>
          <p:sp>
            <p:nvSpPr>
              <p:cNvPr id="82" name="Freeform: Shape 81">
                <a:extLst>
                  <a:ext uri="{FF2B5EF4-FFF2-40B4-BE49-F238E27FC236}">
                    <a16:creationId xmlns:a16="http://schemas.microsoft.com/office/drawing/2014/main" id="{BDF5A9AF-D8ED-2F3C-1030-D01937B977BF}"/>
                  </a:ext>
                </a:extLst>
              </p:cNvPr>
              <p:cNvSpPr/>
              <p:nvPr/>
            </p:nvSpPr>
            <p:spPr>
              <a:xfrm>
                <a:off x="2667000" y="2433813"/>
                <a:ext cx="400432" cy="192112"/>
              </a:xfrm>
              <a:custGeom>
                <a:avLst/>
                <a:gdLst>
                  <a:gd name="connsiteX0" fmla="*/ 0 w 7683910"/>
                  <a:gd name="connsiteY0" fmla="*/ 927482 h 1869656"/>
                  <a:gd name="connsiteX1" fmla="*/ 715297 w 7683910"/>
                  <a:gd name="connsiteY1" fmla="*/ 27830 h 1869656"/>
                  <a:gd name="connsiteX2" fmla="*/ 1644446 w 7683910"/>
                  <a:gd name="connsiteY2" fmla="*/ 1864004 h 1869656"/>
                  <a:gd name="connsiteX3" fmla="*/ 2536723 w 7683910"/>
                  <a:gd name="connsiteY3" fmla="*/ 20456 h 1869656"/>
                  <a:gd name="connsiteX4" fmla="*/ 3451123 w 7683910"/>
                  <a:gd name="connsiteY4" fmla="*/ 1849256 h 1869656"/>
                  <a:gd name="connsiteX5" fmla="*/ 4380271 w 7683910"/>
                  <a:gd name="connsiteY5" fmla="*/ 35204 h 1869656"/>
                  <a:gd name="connsiteX6" fmla="*/ 5279923 w 7683910"/>
                  <a:gd name="connsiteY6" fmla="*/ 1856630 h 1869656"/>
                  <a:gd name="connsiteX7" fmla="*/ 6179575 w 7683910"/>
                  <a:gd name="connsiteY7" fmla="*/ 27830 h 1869656"/>
                  <a:gd name="connsiteX8" fmla="*/ 7108723 w 7683910"/>
                  <a:gd name="connsiteY8" fmla="*/ 1841882 h 1869656"/>
                  <a:gd name="connsiteX9" fmla="*/ 7683910 w 7683910"/>
                  <a:gd name="connsiteY9" fmla="*/ 956978 h 1869656"/>
                  <a:gd name="connsiteX0" fmla="*/ 0 w 7521678"/>
                  <a:gd name="connsiteY0" fmla="*/ 927482 h 1869656"/>
                  <a:gd name="connsiteX1" fmla="*/ 553065 w 7521678"/>
                  <a:gd name="connsiteY1" fmla="*/ 27830 h 1869656"/>
                  <a:gd name="connsiteX2" fmla="*/ 1482214 w 7521678"/>
                  <a:gd name="connsiteY2" fmla="*/ 1864004 h 1869656"/>
                  <a:gd name="connsiteX3" fmla="*/ 2374491 w 7521678"/>
                  <a:gd name="connsiteY3" fmla="*/ 20456 h 1869656"/>
                  <a:gd name="connsiteX4" fmla="*/ 3288891 w 7521678"/>
                  <a:gd name="connsiteY4" fmla="*/ 1849256 h 1869656"/>
                  <a:gd name="connsiteX5" fmla="*/ 4218039 w 7521678"/>
                  <a:gd name="connsiteY5" fmla="*/ 35204 h 1869656"/>
                  <a:gd name="connsiteX6" fmla="*/ 5117691 w 7521678"/>
                  <a:gd name="connsiteY6" fmla="*/ 1856630 h 1869656"/>
                  <a:gd name="connsiteX7" fmla="*/ 6017343 w 7521678"/>
                  <a:gd name="connsiteY7" fmla="*/ 27830 h 1869656"/>
                  <a:gd name="connsiteX8" fmla="*/ 6946491 w 7521678"/>
                  <a:gd name="connsiteY8" fmla="*/ 1841882 h 1869656"/>
                  <a:gd name="connsiteX9" fmla="*/ 7521678 w 7521678"/>
                  <a:gd name="connsiteY9" fmla="*/ 956978 h 1869656"/>
                  <a:gd name="connsiteX0" fmla="*/ 0 w 7396317"/>
                  <a:gd name="connsiteY0" fmla="*/ 927482 h 1869656"/>
                  <a:gd name="connsiteX1" fmla="*/ 553065 w 7396317"/>
                  <a:gd name="connsiteY1" fmla="*/ 27830 h 1869656"/>
                  <a:gd name="connsiteX2" fmla="*/ 1482214 w 7396317"/>
                  <a:gd name="connsiteY2" fmla="*/ 1864004 h 1869656"/>
                  <a:gd name="connsiteX3" fmla="*/ 2374491 w 7396317"/>
                  <a:gd name="connsiteY3" fmla="*/ 20456 h 1869656"/>
                  <a:gd name="connsiteX4" fmla="*/ 3288891 w 7396317"/>
                  <a:gd name="connsiteY4" fmla="*/ 1849256 h 1869656"/>
                  <a:gd name="connsiteX5" fmla="*/ 4218039 w 7396317"/>
                  <a:gd name="connsiteY5" fmla="*/ 35204 h 1869656"/>
                  <a:gd name="connsiteX6" fmla="*/ 5117691 w 7396317"/>
                  <a:gd name="connsiteY6" fmla="*/ 1856630 h 1869656"/>
                  <a:gd name="connsiteX7" fmla="*/ 6017343 w 7396317"/>
                  <a:gd name="connsiteY7" fmla="*/ 27830 h 1869656"/>
                  <a:gd name="connsiteX8" fmla="*/ 6946491 w 7396317"/>
                  <a:gd name="connsiteY8" fmla="*/ 1841882 h 1869656"/>
                  <a:gd name="connsiteX9" fmla="*/ 7396317 w 7396317"/>
                  <a:gd name="connsiteY9" fmla="*/ 956978 h 1869656"/>
                  <a:gd name="connsiteX0" fmla="*/ 0 w 7455311"/>
                  <a:gd name="connsiteY0" fmla="*/ 927482 h 1869656"/>
                  <a:gd name="connsiteX1" fmla="*/ 553065 w 7455311"/>
                  <a:gd name="connsiteY1" fmla="*/ 27830 h 1869656"/>
                  <a:gd name="connsiteX2" fmla="*/ 1482214 w 7455311"/>
                  <a:gd name="connsiteY2" fmla="*/ 1864004 h 1869656"/>
                  <a:gd name="connsiteX3" fmla="*/ 2374491 w 7455311"/>
                  <a:gd name="connsiteY3" fmla="*/ 20456 h 1869656"/>
                  <a:gd name="connsiteX4" fmla="*/ 3288891 w 7455311"/>
                  <a:gd name="connsiteY4" fmla="*/ 1849256 h 1869656"/>
                  <a:gd name="connsiteX5" fmla="*/ 4218039 w 7455311"/>
                  <a:gd name="connsiteY5" fmla="*/ 35204 h 1869656"/>
                  <a:gd name="connsiteX6" fmla="*/ 5117691 w 7455311"/>
                  <a:gd name="connsiteY6" fmla="*/ 1856630 h 1869656"/>
                  <a:gd name="connsiteX7" fmla="*/ 6017343 w 7455311"/>
                  <a:gd name="connsiteY7" fmla="*/ 27830 h 1869656"/>
                  <a:gd name="connsiteX8" fmla="*/ 6946491 w 7455311"/>
                  <a:gd name="connsiteY8" fmla="*/ 1841882 h 1869656"/>
                  <a:gd name="connsiteX9" fmla="*/ 7455311 w 7455311"/>
                  <a:gd name="connsiteY9" fmla="*/ 956978 h 1869656"/>
                  <a:gd name="connsiteX0" fmla="*/ 0 w 7492182"/>
                  <a:gd name="connsiteY0" fmla="*/ 927482 h 1869656"/>
                  <a:gd name="connsiteX1" fmla="*/ 589936 w 7492182"/>
                  <a:gd name="connsiteY1" fmla="*/ 27830 h 1869656"/>
                  <a:gd name="connsiteX2" fmla="*/ 1519085 w 7492182"/>
                  <a:gd name="connsiteY2" fmla="*/ 1864004 h 1869656"/>
                  <a:gd name="connsiteX3" fmla="*/ 2411362 w 7492182"/>
                  <a:gd name="connsiteY3" fmla="*/ 20456 h 1869656"/>
                  <a:gd name="connsiteX4" fmla="*/ 3325762 w 7492182"/>
                  <a:gd name="connsiteY4" fmla="*/ 1849256 h 1869656"/>
                  <a:gd name="connsiteX5" fmla="*/ 4254910 w 7492182"/>
                  <a:gd name="connsiteY5" fmla="*/ 35204 h 1869656"/>
                  <a:gd name="connsiteX6" fmla="*/ 5154562 w 7492182"/>
                  <a:gd name="connsiteY6" fmla="*/ 1856630 h 1869656"/>
                  <a:gd name="connsiteX7" fmla="*/ 6054214 w 7492182"/>
                  <a:gd name="connsiteY7" fmla="*/ 27830 h 1869656"/>
                  <a:gd name="connsiteX8" fmla="*/ 6983362 w 7492182"/>
                  <a:gd name="connsiteY8" fmla="*/ 1841882 h 1869656"/>
                  <a:gd name="connsiteX9" fmla="*/ 7492182 w 7492182"/>
                  <a:gd name="connsiteY9" fmla="*/ 956978 h 1869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92182" h="1869656">
                    <a:moveTo>
                      <a:pt x="0" y="927482"/>
                    </a:moveTo>
                    <a:cubicBezTo>
                      <a:pt x="220611" y="399612"/>
                      <a:pt x="336755" y="-128257"/>
                      <a:pt x="589936" y="27830"/>
                    </a:cubicBezTo>
                    <a:cubicBezTo>
                      <a:pt x="843117" y="183917"/>
                      <a:pt x="1215514" y="1865233"/>
                      <a:pt x="1519085" y="1864004"/>
                    </a:cubicBezTo>
                    <a:cubicBezTo>
                      <a:pt x="1822656" y="1862775"/>
                      <a:pt x="2110249" y="22914"/>
                      <a:pt x="2411362" y="20456"/>
                    </a:cubicBezTo>
                    <a:cubicBezTo>
                      <a:pt x="2712475" y="17998"/>
                      <a:pt x="3018504" y="1846798"/>
                      <a:pt x="3325762" y="1849256"/>
                    </a:cubicBezTo>
                    <a:cubicBezTo>
                      <a:pt x="3633020" y="1851714"/>
                      <a:pt x="3950110" y="33975"/>
                      <a:pt x="4254910" y="35204"/>
                    </a:cubicBezTo>
                    <a:cubicBezTo>
                      <a:pt x="4559710" y="36433"/>
                      <a:pt x="4854678" y="1857859"/>
                      <a:pt x="5154562" y="1856630"/>
                    </a:cubicBezTo>
                    <a:cubicBezTo>
                      <a:pt x="5454446" y="1855401"/>
                      <a:pt x="5749414" y="30288"/>
                      <a:pt x="6054214" y="27830"/>
                    </a:cubicBezTo>
                    <a:cubicBezTo>
                      <a:pt x="6359014" y="25372"/>
                      <a:pt x="6732639" y="1687024"/>
                      <a:pt x="6983362" y="1841882"/>
                    </a:cubicBezTo>
                    <a:cubicBezTo>
                      <a:pt x="7234085" y="1996740"/>
                      <a:pt x="7329950" y="1476859"/>
                      <a:pt x="7492182" y="956978"/>
                    </a:cubicBezTo>
                  </a:path>
                </a:pathLst>
              </a:custGeom>
              <a:noFill/>
              <a:ln w="19050">
                <a:solidFill>
                  <a:schemeClr val="accent3">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83" name="Straight Arrow Connector 82">
                <a:extLst>
                  <a:ext uri="{FF2B5EF4-FFF2-40B4-BE49-F238E27FC236}">
                    <a16:creationId xmlns:a16="http://schemas.microsoft.com/office/drawing/2014/main" id="{E68A3D0C-F8AD-EAC8-77FB-4069031C38D9}"/>
                  </a:ext>
                </a:extLst>
              </p:cNvPr>
              <p:cNvCxnSpPr>
                <a:cxnSpLocks/>
                <a:stCxn id="82" idx="9"/>
              </p:cNvCxnSpPr>
              <p:nvPr/>
            </p:nvCxnSpPr>
            <p:spPr>
              <a:xfrm>
                <a:off x="3067432" y="2532145"/>
                <a:ext cx="98043" cy="0"/>
              </a:xfrm>
              <a:prstGeom prst="straightConnector1">
                <a:avLst/>
              </a:prstGeom>
              <a:ln>
                <a:solidFill>
                  <a:schemeClr val="accent3">
                    <a:lumMod val="60000"/>
                    <a:lumOff val="40000"/>
                  </a:schemeClr>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84" name="Straight Connector 83">
                <a:extLst>
                  <a:ext uri="{FF2B5EF4-FFF2-40B4-BE49-F238E27FC236}">
                    <a16:creationId xmlns:a16="http://schemas.microsoft.com/office/drawing/2014/main" id="{9E6B7BCA-C187-1149-7BA0-01AE15D2B60C}"/>
                  </a:ext>
                </a:extLst>
              </p:cNvPr>
              <p:cNvCxnSpPr>
                <a:stCxn id="82" idx="0"/>
              </p:cNvCxnSpPr>
              <p:nvPr/>
            </p:nvCxnSpPr>
            <p:spPr>
              <a:xfrm flipH="1">
                <a:off x="2590800" y="2529114"/>
                <a:ext cx="76200" cy="755"/>
              </a:xfrm>
              <a:prstGeom prst="line">
                <a:avLst/>
              </a:prstGeom>
              <a:ln>
                <a:solidFill>
                  <a:schemeClr val="accent3">
                    <a:lumMod val="60000"/>
                    <a:lumOff val="40000"/>
                  </a:schemeClr>
                </a:solidFill>
              </a:ln>
            </p:spPr>
            <p:style>
              <a:lnRef idx="2">
                <a:schemeClr val="accent1"/>
              </a:lnRef>
              <a:fillRef idx="0">
                <a:schemeClr val="accent1"/>
              </a:fillRef>
              <a:effectRef idx="1">
                <a:schemeClr val="accent1"/>
              </a:effectRef>
              <a:fontRef idx="minor">
                <a:schemeClr val="tx1"/>
              </a:fontRef>
            </p:style>
          </p:cxnSp>
        </p:grpSp>
      </p:grpSp>
      <p:grpSp>
        <p:nvGrpSpPr>
          <p:cNvPr id="94" name="Group 93">
            <a:extLst>
              <a:ext uri="{FF2B5EF4-FFF2-40B4-BE49-F238E27FC236}">
                <a16:creationId xmlns:a16="http://schemas.microsoft.com/office/drawing/2014/main" id="{70CE4BA0-FC48-E8B7-FF6F-10FB8E6175D4}"/>
              </a:ext>
            </a:extLst>
          </p:cNvPr>
          <p:cNvGrpSpPr/>
          <p:nvPr/>
        </p:nvGrpSpPr>
        <p:grpSpPr>
          <a:xfrm>
            <a:off x="3650729" y="1657183"/>
            <a:ext cx="1841663" cy="1826177"/>
            <a:chOff x="3650729" y="1657183"/>
            <a:chExt cx="1841663" cy="1826177"/>
          </a:xfrm>
        </p:grpSpPr>
        <p:sp>
          <p:nvSpPr>
            <p:cNvPr id="86" name="Arrow: Down 85">
              <a:extLst>
                <a:ext uri="{FF2B5EF4-FFF2-40B4-BE49-F238E27FC236}">
                  <a16:creationId xmlns:a16="http://schemas.microsoft.com/office/drawing/2014/main" id="{DB55C732-66FC-86B8-7307-02F462A3EA48}"/>
                </a:ext>
              </a:extLst>
            </p:cNvPr>
            <p:cNvSpPr/>
            <p:nvPr/>
          </p:nvSpPr>
          <p:spPr>
            <a:xfrm>
              <a:off x="4505325" y="1657183"/>
              <a:ext cx="133350" cy="511995"/>
            </a:xfrm>
            <a:prstGeom prst="downArrow">
              <a:avLst>
                <a:gd name="adj1" fmla="val 50000"/>
                <a:gd name="adj2" fmla="val 91959"/>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7" name="Arrow: Down 86">
              <a:extLst>
                <a:ext uri="{FF2B5EF4-FFF2-40B4-BE49-F238E27FC236}">
                  <a16:creationId xmlns:a16="http://schemas.microsoft.com/office/drawing/2014/main" id="{DBADB606-BF11-7320-057C-D842C15364FC}"/>
                </a:ext>
              </a:extLst>
            </p:cNvPr>
            <p:cNvSpPr/>
            <p:nvPr/>
          </p:nvSpPr>
          <p:spPr>
            <a:xfrm rot="5400000">
              <a:off x="5169720" y="2318029"/>
              <a:ext cx="133350" cy="511995"/>
            </a:xfrm>
            <a:prstGeom prst="downArrow">
              <a:avLst>
                <a:gd name="adj1" fmla="val 50000"/>
                <a:gd name="adj2" fmla="val 91959"/>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8" name="Arrow: Down 87">
              <a:extLst>
                <a:ext uri="{FF2B5EF4-FFF2-40B4-BE49-F238E27FC236}">
                  <a16:creationId xmlns:a16="http://schemas.microsoft.com/office/drawing/2014/main" id="{A40F704C-505D-711E-3D9C-D574A88668A0}"/>
                </a:ext>
              </a:extLst>
            </p:cNvPr>
            <p:cNvSpPr/>
            <p:nvPr/>
          </p:nvSpPr>
          <p:spPr>
            <a:xfrm rot="10800000">
              <a:off x="4505325" y="2971365"/>
              <a:ext cx="133350" cy="511995"/>
            </a:xfrm>
            <a:prstGeom prst="downArrow">
              <a:avLst>
                <a:gd name="adj1" fmla="val 50000"/>
                <a:gd name="adj2" fmla="val 91959"/>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9" name="Arrow: Down 88">
              <a:extLst>
                <a:ext uri="{FF2B5EF4-FFF2-40B4-BE49-F238E27FC236}">
                  <a16:creationId xmlns:a16="http://schemas.microsoft.com/office/drawing/2014/main" id="{D970EB09-8385-9F8E-4604-4EF7FA515E85}"/>
                </a:ext>
              </a:extLst>
            </p:cNvPr>
            <p:cNvSpPr/>
            <p:nvPr/>
          </p:nvSpPr>
          <p:spPr>
            <a:xfrm rot="16200000">
              <a:off x="3840052" y="2318029"/>
              <a:ext cx="133350" cy="511995"/>
            </a:xfrm>
            <a:prstGeom prst="downArrow">
              <a:avLst>
                <a:gd name="adj1" fmla="val 50000"/>
                <a:gd name="adj2" fmla="val 91959"/>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0" name="Arrow: Down 89">
              <a:extLst>
                <a:ext uri="{FF2B5EF4-FFF2-40B4-BE49-F238E27FC236}">
                  <a16:creationId xmlns:a16="http://schemas.microsoft.com/office/drawing/2014/main" id="{F9006194-FF78-CE8C-FC56-202EC1A57E88}"/>
                </a:ext>
              </a:extLst>
            </p:cNvPr>
            <p:cNvSpPr/>
            <p:nvPr/>
          </p:nvSpPr>
          <p:spPr>
            <a:xfrm rot="2700000">
              <a:off x="5000188" y="1820889"/>
              <a:ext cx="133350" cy="511995"/>
            </a:xfrm>
            <a:prstGeom prst="downArrow">
              <a:avLst>
                <a:gd name="adj1" fmla="val 50000"/>
                <a:gd name="adj2" fmla="val 91959"/>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1" name="Arrow: Down 90">
              <a:extLst>
                <a:ext uri="{FF2B5EF4-FFF2-40B4-BE49-F238E27FC236}">
                  <a16:creationId xmlns:a16="http://schemas.microsoft.com/office/drawing/2014/main" id="{3BC0C773-820E-C3D1-85B2-68D8695C6530}"/>
                </a:ext>
              </a:extLst>
            </p:cNvPr>
            <p:cNvSpPr/>
            <p:nvPr/>
          </p:nvSpPr>
          <p:spPr>
            <a:xfrm rot="13500000">
              <a:off x="4014115" y="2810615"/>
              <a:ext cx="133350" cy="511995"/>
            </a:xfrm>
            <a:prstGeom prst="downArrow">
              <a:avLst>
                <a:gd name="adj1" fmla="val 50000"/>
                <a:gd name="adj2" fmla="val 91959"/>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2" name="Arrow: Down 91">
              <a:extLst>
                <a:ext uri="{FF2B5EF4-FFF2-40B4-BE49-F238E27FC236}">
                  <a16:creationId xmlns:a16="http://schemas.microsoft.com/office/drawing/2014/main" id="{2426AB3B-BD03-D289-7792-0B6A7B82D2A7}"/>
                </a:ext>
              </a:extLst>
            </p:cNvPr>
            <p:cNvSpPr/>
            <p:nvPr/>
          </p:nvSpPr>
          <p:spPr>
            <a:xfrm rot="8100000">
              <a:off x="4996535" y="2816025"/>
              <a:ext cx="133350" cy="511995"/>
            </a:xfrm>
            <a:prstGeom prst="downArrow">
              <a:avLst>
                <a:gd name="adj1" fmla="val 50000"/>
                <a:gd name="adj2" fmla="val 91959"/>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3" name="Arrow: Down 92">
              <a:extLst>
                <a:ext uri="{FF2B5EF4-FFF2-40B4-BE49-F238E27FC236}">
                  <a16:creationId xmlns:a16="http://schemas.microsoft.com/office/drawing/2014/main" id="{E5DFF877-2B0F-CCAF-F72A-BA28CFECD958}"/>
                </a:ext>
              </a:extLst>
            </p:cNvPr>
            <p:cNvSpPr/>
            <p:nvPr/>
          </p:nvSpPr>
          <p:spPr>
            <a:xfrm rot="18900000">
              <a:off x="4014115" y="1816563"/>
              <a:ext cx="133350" cy="511995"/>
            </a:xfrm>
            <a:prstGeom prst="downArrow">
              <a:avLst>
                <a:gd name="adj1" fmla="val 50000"/>
                <a:gd name="adj2" fmla="val 91959"/>
              </a:avLst>
            </a:prstGeom>
            <a:solidFill>
              <a:schemeClr val="accent3">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26" name="Group 25">
            <a:extLst>
              <a:ext uri="{FF2B5EF4-FFF2-40B4-BE49-F238E27FC236}">
                <a16:creationId xmlns:a16="http://schemas.microsoft.com/office/drawing/2014/main" id="{C13B4493-24F0-30FB-F656-6C69CE10F1B9}"/>
              </a:ext>
            </a:extLst>
          </p:cNvPr>
          <p:cNvGrpSpPr/>
          <p:nvPr/>
        </p:nvGrpSpPr>
        <p:grpSpPr>
          <a:xfrm>
            <a:off x="2819949" y="808150"/>
            <a:ext cx="3504102" cy="3512802"/>
            <a:chOff x="2819949" y="808150"/>
            <a:chExt cx="3504102" cy="3512802"/>
          </a:xfrm>
        </p:grpSpPr>
        <p:grpSp>
          <p:nvGrpSpPr>
            <p:cNvPr id="22" name="Group 21">
              <a:extLst>
                <a:ext uri="{FF2B5EF4-FFF2-40B4-BE49-F238E27FC236}">
                  <a16:creationId xmlns:a16="http://schemas.microsoft.com/office/drawing/2014/main" id="{830B2DCE-F5DF-12C9-E04D-16724E276AF8}"/>
                </a:ext>
              </a:extLst>
            </p:cNvPr>
            <p:cNvGrpSpPr/>
            <p:nvPr/>
          </p:nvGrpSpPr>
          <p:grpSpPr>
            <a:xfrm>
              <a:off x="2819949" y="2495550"/>
              <a:ext cx="3504102" cy="185773"/>
              <a:chOff x="2819949" y="2495550"/>
              <a:chExt cx="3504102" cy="185773"/>
            </a:xfrm>
          </p:grpSpPr>
          <p:sp>
            <p:nvSpPr>
              <p:cNvPr id="14" name="Arrow: Right 13">
                <a:extLst>
                  <a:ext uri="{FF2B5EF4-FFF2-40B4-BE49-F238E27FC236}">
                    <a16:creationId xmlns:a16="http://schemas.microsoft.com/office/drawing/2014/main" id="{20A51D9B-C32A-FA9A-27A1-7AF04A18D1AB}"/>
                  </a:ext>
                </a:extLst>
              </p:cNvPr>
              <p:cNvSpPr/>
              <p:nvPr/>
            </p:nvSpPr>
            <p:spPr>
              <a:xfrm>
                <a:off x="6019251" y="2507351"/>
                <a:ext cx="304800" cy="173972"/>
              </a:xfrm>
              <a:prstGeom prst="rightArrow">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Arrow: Right 14">
                <a:extLst>
                  <a:ext uri="{FF2B5EF4-FFF2-40B4-BE49-F238E27FC236}">
                    <a16:creationId xmlns:a16="http://schemas.microsoft.com/office/drawing/2014/main" id="{B1BE860D-AF8A-437B-33B2-264BA5DE48CF}"/>
                  </a:ext>
                </a:extLst>
              </p:cNvPr>
              <p:cNvSpPr/>
              <p:nvPr/>
            </p:nvSpPr>
            <p:spPr>
              <a:xfrm rot="10800000">
                <a:off x="2819949" y="2495550"/>
                <a:ext cx="304800" cy="173972"/>
              </a:xfrm>
              <a:prstGeom prst="rightArrow">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12BEE030-0539-6D5D-54EB-97036602F760}"/>
                </a:ext>
              </a:extLst>
            </p:cNvPr>
            <p:cNvGrpSpPr/>
            <p:nvPr/>
          </p:nvGrpSpPr>
          <p:grpSpPr>
            <a:xfrm rot="5400000">
              <a:off x="2827913" y="2467314"/>
              <a:ext cx="3504102" cy="185773"/>
              <a:chOff x="2972349" y="2647950"/>
              <a:chExt cx="3504102" cy="185773"/>
            </a:xfrm>
          </p:grpSpPr>
          <p:sp>
            <p:nvSpPr>
              <p:cNvPr id="16" name="Arrow: Right 15">
                <a:extLst>
                  <a:ext uri="{FF2B5EF4-FFF2-40B4-BE49-F238E27FC236}">
                    <a16:creationId xmlns:a16="http://schemas.microsoft.com/office/drawing/2014/main" id="{85C8AE54-08E1-3290-F863-77EDADE606AE}"/>
                  </a:ext>
                </a:extLst>
              </p:cNvPr>
              <p:cNvSpPr/>
              <p:nvPr/>
            </p:nvSpPr>
            <p:spPr>
              <a:xfrm>
                <a:off x="6171651" y="2659751"/>
                <a:ext cx="304800" cy="173972"/>
              </a:xfrm>
              <a:prstGeom prst="rightArrow">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Arrow: Right 16">
                <a:extLst>
                  <a:ext uri="{FF2B5EF4-FFF2-40B4-BE49-F238E27FC236}">
                    <a16:creationId xmlns:a16="http://schemas.microsoft.com/office/drawing/2014/main" id="{7A7E23A7-F038-F27E-29CA-609C23D33F8A}"/>
                  </a:ext>
                </a:extLst>
              </p:cNvPr>
              <p:cNvSpPr/>
              <p:nvPr/>
            </p:nvSpPr>
            <p:spPr>
              <a:xfrm rot="10800000">
                <a:off x="2972349" y="2647950"/>
                <a:ext cx="304800" cy="173972"/>
              </a:xfrm>
              <a:prstGeom prst="rightArrow">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9" name="Group 18">
              <a:extLst>
                <a:ext uri="{FF2B5EF4-FFF2-40B4-BE49-F238E27FC236}">
                  <a16:creationId xmlns:a16="http://schemas.microsoft.com/office/drawing/2014/main" id="{5ED5FD63-0B93-CC27-2658-7695331150C5}"/>
                </a:ext>
              </a:extLst>
            </p:cNvPr>
            <p:cNvGrpSpPr/>
            <p:nvPr/>
          </p:nvGrpSpPr>
          <p:grpSpPr>
            <a:xfrm rot="2700000">
              <a:off x="2836372" y="2476014"/>
              <a:ext cx="3504102" cy="185773"/>
              <a:chOff x="2972349" y="2647950"/>
              <a:chExt cx="3504102" cy="185773"/>
            </a:xfrm>
          </p:grpSpPr>
          <p:sp>
            <p:nvSpPr>
              <p:cNvPr id="20" name="Arrow: Right 19">
                <a:extLst>
                  <a:ext uri="{FF2B5EF4-FFF2-40B4-BE49-F238E27FC236}">
                    <a16:creationId xmlns:a16="http://schemas.microsoft.com/office/drawing/2014/main" id="{3EDC66F8-40EC-1DF6-341D-37F66CF0EF48}"/>
                  </a:ext>
                </a:extLst>
              </p:cNvPr>
              <p:cNvSpPr/>
              <p:nvPr/>
            </p:nvSpPr>
            <p:spPr>
              <a:xfrm>
                <a:off x="6171651" y="2659751"/>
                <a:ext cx="304800" cy="173972"/>
              </a:xfrm>
              <a:prstGeom prst="rightArrow">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Arrow: Right 20">
                <a:extLst>
                  <a:ext uri="{FF2B5EF4-FFF2-40B4-BE49-F238E27FC236}">
                    <a16:creationId xmlns:a16="http://schemas.microsoft.com/office/drawing/2014/main" id="{BC3992F8-9939-E666-A8AD-CE5C0859F9FC}"/>
                  </a:ext>
                </a:extLst>
              </p:cNvPr>
              <p:cNvSpPr/>
              <p:nvPr/>
            </p:nvSpPr>
            <p:spPr>
              <a:xfrm rot="10800000">
                <a:off x="2972349" y="2647950"/>
                <a:ext cx="304800" cy="173972"/>
              </a:xfrm>
              <a:prstGeom prst="rightArrow">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3" name="Group 22">
              <a:extLst>
                <a:ext uri="{FF2B5EF4-FFF2-40B4-BE49-F238E27FC236}">
                  <a16:creationId xmlns:a16="http://schemas.microsoft.com/office/drawing/2014/main" id="{B35367CD-B1A1-9E39-B3A6-1D80666EB100}"/>
                </a:ext>
              </a:extLst>
            </p:cNvPr>
            <p:cNvGrpSpPr/>
            <p:nvPr/>
          </p:nvGrpSpPr>
          <p:grpSpPr>
            <a:xfrm rot="18900000">
              <a:off x="2819949" y="2464085"/>
              <a:ext cx="3504102" cy="185773"/>
              <a:chOff x="2819949" y="2495550"/>
              <a:chExt cx="3504102" cy="185773"/>
            </a:xfrm>
          </p:grpSpPr>
          <p:sp>
            <p:nvSpPr>
              <p:cNvPr id="24" name="Arrow: Right 23">
                <a:extLst>
                  <a:ext uri="{FF2B5EF4-FFF2-40B4-BE49-F238E27FC236}">
                    <a16:creationId xmlns:a16="http://schemas.microsoft.com/office/drawing/2014/main" id="{A1075CC9-914D-9636-FF0C-7A92C97199A5}"/>
                  </a:ext>
                </a:extLst>
              </p:cNvPr>
              <p:cNvSpPr/>
              <p:nvPr/>
            </p:nvSpPr>
            <p:spPr>
              <a:xfrm>
                <a:off x="6019251" y="2507351"/>
                <a:ext cx="304800" cy="173972"/>
              </a:xfrm>
              <a:prstGeom prst="rightArrow">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Arrow: Right 24">
                <a:extLst>
                  <a:ext uri="{FF2B5EF4-FFF2-40B4-BE49-F238E27FC236}">
                    <a16:creationId xmlns:a16="http://schemas.microsoft.com/office/drawing/2014/main" id="{DC4B0DD6-3F74-960D-1E6C-6F659C0A10B8}"/>
                  </a:ext>
                </a:extLst>
              </p:cNvPr>
              <p:cNvSpPr/>
              <p:nvPr/>
            </p:nvSpPr>
            <p:spPr>
              <a:xfrm rot="10800000">
                <a:off x="2819949" y="2495550"/>
                <a:ext cx="304800" cy="173972"/>
              </a:xfrm>
              <a:prstGeom prst="rightArrow">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sp>
        <p:nvSpPr>
          <p:cNvPr id="35" name="TextBox 34">
            <a:extLst>
              <a:ext uri="{FF2B5EF4-FFF2-40B4-BE49-F238E27FC236}">
                <a16:creationId xmlns:a16="http://schemas.microsoft.com/office/drawing/2014/main" id="{84EA14CD-C96F-83BD-0CA5-43CC9A8F3BDD}"/>
              </a:ext>
            </a:extLst>
          </p:cNvPr>
          <p:cNvSpPr txBox="1"/>
          <p:nvPr/>
        </p:nvSpPr>
        <p:spPr>
          <a:xfrm>
            <a:off x="1185728" y="961571"/>
            <a:ext cx="1455848" cy="584775"/>
          </a:xfrm>
          <a:prstGeom prst="rect">
            <a:avLst/>
          </a:prstGeom>
          <a:noFill/>
        </p:spPr>
        <p:txBody>
          <a:bodyPr wrap="none" rtlCol="0">
            <a:spAutoFit/>
          </a:bodyPr>
          <a:lstStyle/>
          <a:p>
            <a:pPr algn="ctr"/>
            <a:r>
              <a:rPr lang="en-US" sz="1600" dirty="0">
                <a:solidFill>
                  <a:srgbClr val="0E0E0E"/>
                </a:solidFill>
              </a:rPr>
              <a:t>shock breakout</a:t>
            </a:r>
          </a:p>
          <a:p>
            <a:pPr algn="ctr"/>
            <a:r>
              <a:rPr lang="en-US" sz="1600" dirty="0">
                <a:solidFill>
                  <a:srgbClr val="0E0E0E"/>
                </a:solidFill>
              </a:rPr>
              <a:t>(SBO)</a:t>
            </a:r>
            <a:endParaRPr lang="en-US" sz="1800" dirty="0">
              <a:solidFill>
                <a:srgbClr val="0E0E0E"/>
              </a:solidFill>
            </a:endParaRPr>
          </a:p>
        </p:txBody>
      </p:sp>
      <p:grpSp>
        <p:nvGrpSpPr>
          <p:cNvPr id="45" name="Group 44">
            <a:extLst>
              <a:ext uri="{FF2B5EF4-FFF2-40B4-BE49-F238E27FC236}">
                <a16:creationId xmlns:a16="http://schemas.microsoft.com/office/drawing/2014/main" id="{CDE53FA1-0C52-EA86-ADDA-82E4CD7A4846}"/>
              </a:ext>
            </a:extLst>
          </p:cNvPr>
          <p:cNvGrpSpPr/>
          <p:nvPr/>
        </p:nvGrpSpPr>
        <p:grpSpPr>
          <a:xfrm>
            <a:off x="4880720" y="1657183"/>
            <a:ext cx="2682536" cy="795197"/>
            <a:chOff x="4880720" y="1657183"/>
            <a:chExt cx="2682536" cy="795197"/>
          </a:xfrm>
        </p:grpSpPr>
        <p:grpSp>
          <p:nvGrpSpPr>
            <p:cNvPr id="33" name="Group 32">
              <a:extLst>
                <a:ext uri="{FF2B5EF4-FFF2-40B4-BE49-F238E27FC236}">
                  <a16:creationId xmlns:a16="http://schemas.microsoft.com/office/drawing/2014/main" id="{3269F74B-6A7A-1D7E-FD2E-176075748261}"/>
                </a:ext>
              </a:extLst>
            </p:cNvPr>
            <p:cNvGrpSpPr/>
            <p:nvPr/>
          </p:nvGrpSpPr>
          <p:grpSpPr>
            <a:xfrm>
              <a:off x="5929796" y="1657183"/>
              <a:ext cx="1633460" cy="369332"/>
              <a:chOff x="6153882" y="971939"/>
              <a:chExt cx="1633460" cy="369332"/>
            </a:xfrm>
          </p:grpSpPr>
          <p:sp>
            <p:nvSpPr>
              <p:cNvPr id="27" name="TextBox 26">
                <a:extLst>
                  <a:ext uri="{FF2B5EF4-FFF2-40B4-BE49-F238E27FC236}">
                    <a16:creationId xmlns:a16="http://schemas.microsoft.com/office/drawing/2014/main" id="{7FDA1CAE-6834-DD0B-DD0F-B469B6A37291}"/>
                  </a:ext>
                </a:extLst>
              </p:cNvPr>
              <p:cNvSpPr txBox="1"/>
              <p:nvPr/>
            </p:nvSpPr>
            <p:spPr>
              <a:xfrm>
                <a:off x="6153882" y="971939"/>
                <a:ext cx="1633460" cy="369332"/>
              </a:xfrm>
              <a:prstGeom prst="rect">
                <a:avLst/>
              </a:prstGeom>
              <a:noFill/>
            </p:spPr>
            <p:txBody>
              <a:bodyPr wrap="none" rtlCol="0">
                <a:spAutoFit/>
              </a:bodyPr>
              <a:lstStyle/>
              <a:p>
                <a:r>
                  <a:rPr lang="en-US" sz="1800" dirty="0">
                    <a:solidFill>
                      <a:srgbClr val="0E0E0E"/>
                    </a:solidFill>
                  </a:rPr>
                  <a:t>Fe core ~1.4 M.</a:t>
                </a:r>
              </a:p>
            </p:txBody>
          </p:sp>
          <p:sp>
            <p:nvSpPr>
              <p:cNvPr id="28" name="Oval 27">
                <a:extLst>
                  <a:ext uri="{FF2B5EF4-FFF2-40B4-BE49-F238E27FC236}">
                    <a16:creationId xmlns:a16="http://schemas.microsoft.com/office/drawing/2014/main" id="{3718B223-B316-D8F3-4254-ECF550874490}"/>
                  </a:ext>
                </a:extLst>
              </p:cNvPr>
              <p:cNvSpPr/>
              <p:nvPr/>
            </p:nvSpPr>
            <p:spPr>
              <a:xfrm>
                <a:off x="7612074" y="1179078"/>
                <a:ext cx="76200" cy="76200"/>
              </a:xfrm>
              <a:prstGeom prst="ellipse">
                <a:avLst/>
              </a:prstGeom>
              <a:noFill/>
              <a:ln w="9525">
                <a:solidFill>
                  <a:srgbClr val="0E0E0E"/>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38" name="Straight Arrow Connector 37">
              <a:extLst>
                <a:ext uri="{FF2B5EF4-FFF2-40B4-BE49-F238E27FC236}">
                  <a16:creationId xmlns:a16="http://schemas.microsoft.com/office/drawing/2014/main" id="{E9AF264B-4599-546A-8465-FBB40D2FF7DD}"/>
                </a:ext>
              </a:extLst>
            </p:cNvPr>
            <p:cNvCxnSpPr>
              <a:cxnSpLocks/>
            </p:cNvCxnSpPr>
            <p:nvPr/>
          </p:nvCxnSpPr>
          <p:spPr>
            <a:xfrm flipH="1">
              <a:off x="4880720" y="1916349"/>
              <a:ext cx="1092063" cy="536031"/>
            </a:xfrm>
            <a:prstGeom prst="straightConnector1">
              <a:avLst/>
            </a:prstGeom>
            <a:ln>
              <a:solidFill>
                <a:srgbClr val="000000"/>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197233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6" presetClass="entr" presetSubtype="16" fill="hold" nodeType="clickEffect">
                                  <p:stCondLst>
                                    <p:cond delay="0"/>
                                  </p:stCondLst>
                                  <p:childTnLst>
                                    <p:set>
                                      <p:cBhvr>
                                        <p:cTn id="10" dur="1" fill="hold">
                                          <p:stCondLst>
                                            <p:cond delay="0"/>
                                          </p:stCondLst>
                                        </p:cTn>
                                        <p:tgtEl>
                                          <p:spTgt spid="94"/>
                                        </p:tgtEl>
                                        <p:attrNameLst>
                                          <p:attrName>style.visibility</p:attrName>
                                        </p:attrNameLst>
                                      </p:cBhvr>
                                      <p:to>
                                        <p:strVal val="visible"/>
                                      </p:to>
                                    </p:set>
                                    <p:animEffect transition="in" filter="circle(in)">
                                      <p:cBhvr>
                                        <p:cTn id="11" dur="500"/>
                                        <p:tgtEl>
                                          <p:spTgt spid="94"/>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xit" presetSubtype="32" fill="hold" nodeType="clickEffect">
                                  <p:stCondLst>
                                    <p:cond delay="0"/>
                                  </p:stCondLst>
                                  <p:childTnLst>
                                    <p:anim calcmode="lin" valueType="num">
                                      <p:cBhvr>
                                        <p:cTn id="15" dur="500"/>
                                        <p:tgtEl>
                                          <p:spTgt spid="94"/>
                                        </p:tgtEl>
                                        <p:attrNameLst>
                                          <p:attrName>ppt_w</p:attrName>
                                        </p:attrNameLst>
                                      </p:cBhvr>
                                      <p:tavLst>
                                        <p:tav tm="0">
                                          <p:val>
                                            <p:strVal val="ppt_w"/>
                                          </p:val>
                                        </p:tav>
                                        <p:tav tm="100000">
                                          <p:val>
                                            <p:fltVal val="0"/>
                                          </p:val>
                                        </p:tav>
                                      </p:tavLst>
                                    </p:anim>
                                    <p:anim calcmode="lin" valueType="num">
                                      <p:cBhvr>
                                        <p:cTn id="16" dur="500"/>
                                        <p:tgtEl>
                                          <p:spTgt spid="94"/>
                                        </p:tgtEl>
                                        <p:attrNameLst>
                                          <p:attrName>ppt_h</p:attrName>
                                        </p:attrNameLst>
                                      </p:cBhvr>
                                      <p:tavLst>
                                        <p:tav tm="0">
                                          <p:val>
                                            <p:strVal val="ppt_h"/>
                                          </p:val>
                                        </p:tav>
                                        <p:tav tm="100000">
                                          <p:val>
                                            <p:fltVal val="0"/>
                                          </p:val>
                                        </p:tav>
                                      </p:tavLst>
                                    </p:anim>
                                    <p:animEffect transition="out" filter="fade">
                                      <p:cBhvr>
                                        <p:cTn id="17" dur="500"/>
                                        <p:tgtEl>
                                          <p:spTgt spid="94"/>
                                        </p:tgtEl>
                                      </p:cBhvr>
                                    </p:animEffect>
                                    <p:set>
                                      <p:cBhvr>
                                        <p:cTn id="18" dur="1" fill="hold">
                                          <p:stCondLst>
                                            <p:cond delay="499"/>
                                          </p:stCondLst>
                                        </p:cTn>
                                        <p:tgtEl>
                                          <p:spTgt spid="94"/>
                                        </p:tgtEl>
                                        <p:attrNameLst>
                                          <p:attrName>style.visibility</p:attrName>
                                        </p:attrNameLst>
                                      </p:cBhvr>
                                      <p:to>
                                        <p:strVal val="hidden"/>
                                      </p:to>
                                    </p:set>
                                  </p:childTnLst>
                                </p:cTn>
                              </p:par>
                              <p:par>
                                <p:cTn id="19" presetID="31" presetClass="exit" presetSubtype="0" fill="hold" grpId="0" nodeType="withEffect">
                                  <p:stCondLst>
                                    <p:cond delay="0"/>
                                  </p:stCondLst>
                                  <p:childTnLst>
                                    <p:anim calcmode="lin" valueType="num">
                                      <p:cBhvr>
                                        <p:cTn id="20" dur="500"/>
                                        <p:tgtEl>
                                          <p:spTgt spid="7"/>
                                        </p:tgtEl>
                                        <p:attrNameLst>
                                          <p:attrName>ppt_w</p:attrName>
                                        </p:attrNameLst>
                                      </p:cBhvr>
                                      <p:tavLst>
                                        <p:tav tm="0">
                                          <p:val>
                                            <p:strVal val="ppt_w"/>
                                          </p:val>
                                        </p:tav>
                                        <p:tav tm="100000">
                                          <p:val>
                                            <p:fltVal val="0"/>
                                          </p:val>
                                        </p:tav>
                                      </p:tavLst>
                                    </p:anim>
                                    <p:anim calcmode="lin" valueType="num">
                                      <p:cBhvr>
                                        <p:cTn id="21" dur="500"/>
                                        <p:tgtEl>
                                          <p:spTgt spid="7"/>
                                        </p:tgtEl>
                                        <p:attrNameLst>
                                          <p:attrName>ppt_h</p:attrName>
                                        </p:attrNameLst>
                                      </p:cBhvr>
                                      <p:tavLst>
                                        <p:tav tm="0">
                                          <p:val>
                                            <p:strVal val="ppt_h"/>
                                          </p:val>
                                        </p:tav>
                                        <p:tav tm="100000">
                                          <p:val>
                                            <p:fltVal val="0"/>
                                          </p:val>
                                        </p:tav>
                                      </p:tavLst>
                                    </p:anim>
                                    <p:anim calcmode="lin" valueType="num">
                                      <p:cBhvr>
                                        <p:cTn id="22" dur="500"/>
                                        <p:tgtEl>
                                          <p:spTgt spid="7"/>
                                        </p:tgtEl>
                                        <p:attrNameLst>
                                          <p:attrName>style.rotation</p:attrName>
                                        </p:attrNameLst>
                                      </p:cBhvr>
                                      <p:tavLst>
                                        <p:tav tm="0">
                                          <p:val>
                                            <p:fltVal val="0"/>
                                          </p:val>
                                        </p:tav>
                                        <p:tav tm="100000">
                                          <p:val>
                                            <p:fltVal val="90"/>
                                          </p:val>
                                        </p:tav>
                                      </p:tavLst>
                                    </p:anim>
                                    <p:animEffect transition="out" filter="fade">
                                      <p:cBhvr>
                                        <p:cTn id="23" dur="500"/>
                                        <p:tgtEl>
                                          <p:spTgt spid="7"/>
                                        </p:tgtEl>
                                      </p:cBhvr>
                                    </p:animEffect>
                                    <p:set>
                                      <p:cBhvr>
                                        <p:cTn id="24" dur="1" fill="hold">
                                          <p:stCondLst>
                                            <p:cond delay="499"/>
                                          </p:stCondLst>
                                        </p:cTn>
                                        <p:tgtEl>
                                          <p:spTgt spid="7"/>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45"/>
                                        </p:tgtEl>
                                        <p:attrNameLst>
                                          <p:attrName>style.visibility</p:attrName>
                                        </p:attrNameLst>
                                      </p:cBhvr>
                                      <p:to>
                                        <p:strVal val="hidden"/>
                                      </p:to>
                                    </p:set>
                                  </p:childTnLst>
                                </p:cTn>
                              </p:par>
                            </p:childTnLst>
                          </p:cTn>
                        </p:par>
                        <p:par>
                          <p:cTn id="27" fill="hold">
                            <p:stCondLst>
                              <p:cond delay="500"/>
                            </p:stCondLst>
                            <p:childTnLst>
                              <p:par>
                                <p:cTn id="28" presetID="53" presetClass="entr" presetSubtype="16"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p:cTn id="30" dur="3000" fill="hold"/>
                                        <p:tgtEl>
                                          <p:spTgt spid="10"/>
                                        </p:tgtEl>
                                        <p:attrNameLst>
                                          <p:attrName>ppt_w</p:attrName>
                                        </p:attrNameLst>
                                      </p:cBhvr>
                                      <p:tavLst>
                                        <p:tav tm="0">
                                          <p:val>
                                            <p:fltVal val="0"/>
                                          </p:val>
                                        </p:tav>
                                        <p:tav tm="100000">
                                          <p:val>
                                            <p:strVal val="#ppt_w"/>
                                          </p:val>
                                        </p:tav>
                                      </p:tavLst>
                                    </p:anim>
                                    <p:anim calcmode="lin" valueType="num">
                                      <p:cBhvr>
                                        <p:cTn id="31" dur="3000" fill="hold"/>
                                        <p:tgtEl>
                                          <p:spTgt spid="10"/>
                                        </p:tgtEl>
                                        <p:attrNameLst>
                                          <p:attrName>ppt_h</p:attrName>
                                        </p:attrNameLst>
                                      </p:cBhvr>
                                      <p:tavLst>
                                        <p:tav tm="0">
                                          <p:val>
                                            <p:fltVal val="0"/>
                                          </p:val>
                                        </p:tav>
                                        <p:tav tm="100000">
                                          <p:val>
                                            <p:strVal val="#ppt_h"/>
                                          </p:val>
                                        </p:tav>
                                      </p:tavLst>
                                    </p:anim>
                                    <p:animEffect transition="in" filter="fade">
                                      <p:cBhvr>
                                        <p:cTn id="32" dur="3000"/>
                                        <p:tgtEl>
                                          <p:spTgt spid="10"/>
                                        </p:tgtEl>
                                      </p:cBhvr>
                                    </p:animEffect>
                                  </p:childTnLst>
                                </p:cTn>
                              </p:par>
                              <p:par>
                                <p:cTn id="33" presetID="53" presetClass="entr" presetSubtype="16" fill="hold" nodeType="with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p:cTn id="35" dur="3000" fill="hold"/>
                                        <p:tgtEl>
                                          <p:spTgt spid="26"/>
                                        </p:tgtEl>
                                        <p:attrNameLst>
                                          <p:attrName>ppt_w</p:attrName>
                                        </p:attrNameLst>
                                      </p:cBhvr>
                                      <p:tavLst>
                                        <p:tav tm="0">
                                          <p:val>
                                            <p:fltVal val="0"/>
                                          </p:val>
                                        </p:tav>
                                        <p:tav tm="100000">
                                          <p:val>
                                            <p:strVal val="#ppt_w"/>
                                          </p:val>
                                        </p:tav>
                                      </p:tavLst>
                                    </p:anim>
                                    <p:anim calcmode="lin" valueType="num">
                                      <p:cBhvr>
                                        <p:cTn id="36" dur="3000" fill="hold"/>
                                        <p:tgtEl>
                                          <p:spTgt spid="26"/>
                                        </p:tgtEl>
                                        <p:attrNameLst>
                                          <p:attrName>ppt_h</p:attrName>
                                        </p:attrNameLst>
                                      </p:cBhvr>
                                      <p:tavLst>
                                        <p:tav tm="0">
                                          <p:val>
                                            <p:fltVal val="0"/>
                                          </p:val>
                                        </p:tav>
                                        <p:tav tm="100000">
                                          <p:val>
                                            <p:strVal val="#ppt_h"/>
                                          </p:val>
                                        </p:tav>
                                      </p:tavLst>
                                    </p:anim>
                                    <p:animEffect transition="in" filter="fade">
                                      <p:cBhvr>
                                        <p:cTn id="37" dur="3000"/>
                                        <p:tgtEl>
                                          <p:spTgt spid="26"/>
                                        </p:tgtEl>
                                      </p:cBhvr>
                                    </p:animEffect>
                                  </p:childTnLst>
                                </p:cTn>
                              </p:par>
                              <p:par>
                                <p:cTn id="38" presetID="6" presetClass="entr" presetSubtype="32" fill="hold" nodeType="withEffect">
                                  <p:stCondLst>
                                    <p:cond delay="2500"/>
                                  </p:stCondLst>
                                  <p:childTnLst>
                                    <p:set>
                                      <p:cBhvr>
                                        <p:cTn id="39" dur="1" fill="hold">
                                          <p:stCondLst>
                                            <p:cond delay="0"/>
                                          </p:stCondLst>
                                        </p:cTn>
                                        <p:tgtEl>
                                          <p:spTgt spid="85"/>
                                        </p:tgtEl>
                                        <p:attrNameLst>
                                          <p:attrName>style.visibility</p:attrName>
                                        </p:attrNameLst>
                                      </p:cBhvr>
                                      <p:to>
                                        <p:strVal val="visible"/>
                                      </p:to>
                                    </p:set>
                                    <p:animEffect transition="in" filter="circle(out)">
                                      <p:cBhvr>
                                        <p:cTn id="40" dur="1000"/>
                                        <p:tgtEl>
                                          <p:spTgt spid="85"/>
                                        </p:tgtEl>
                                      </p:cBhvr>
                                    </p:animEffect>
                                  </p:childTnLst>
                                </p:cTn>
                              </p:par>
                              <p:par>
                                <p:cTn id="41" presetID="1" presetClass="entr" presetSubtype="0" fill="hold" grpId="0" nodeType="withEffect">
                                  <p:stCondLst>
                                    <p:cond delay="3000"/>
                                  </p:stCondLst>
                                  <p:childTnLst>
                                    <p:set>
                                      <p:cBhvr>
                                        <p:cTn id="42"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P spid="3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A537C901-2FB1-3405-60A8-820B007DA3DA}"/>
              </a:ext>
            </a:extLst>
          </p:cNvPr>
          <p:cNvSpPr/>
          <p:nvPr/>
        </p:nvSpPr>
        <p:spPr>
          <a:xfrm>
            <a:off x="2743200" y="742950"/>
            <a:ext cx="3657600" cy="3657600"/>
          </a:xfrm>
          <a:prstGeom prst="ellipse">
            <a:avLst/>
          </a:prstGeom>
          <a:noFill/>
          <a:ln w="22225">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8108FE5F-FCBA-D25C-C195-F98ED1B9C9FC}"/>
              </a:ext>
            </a:extLst>
          </p:cNvPr>
          <p:cNvSpPr/>
          <p:nvPr/>
        </p:nvSpPr>
        <p:spPr>
          <a:xfrm rot="2824236">
            <a:off x="2743200" y="742950"/>
            <a:ext cx="3657600" cy="3657600"/>
          </a:xfrm>
          <a:prstGeom prst="ellipse">
            <a:avLst/>
          </a:prstGeom>
          <a:gradFill flip="none" rotWithShape="1">
            <a:gsLst>
              <a:gs pos="0">
                <a:srgbClr val="FC2CE3"/>
              </a:gs>
              <a:gs pos="53000">
                <a:schemeClr val="tx2">
                  <a:lumMod val="40000"/>
                  <a:lumOff val="60000"/>
                </a:schemeClr>
              </a:gs>
              <a:gs pos="76000">
                <a:srgbClr val="F4CE62"/>
              </a:gs>
              <a:gs pos="100000">
                <a:srgbClr val="FF6600"/>
              </a:gs>
            </a:gsLst>
            <a:path path="shape">
              <a:fillToRect l="50000" t="50000" r="50000" b="50000"/>
            </a:path>
            <a:tileRect/>
          </a:grad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prstTxWarp prst="textArchUp">
              <a:avLst/>
            </a:prstTxWarp>
          </a:bodyPr>
          <a:lstStyle/>
          <a:p>
            <a:pPr algn="ctr"/>
            <a:r>
              <a:rPr lang="en-US" sz="1800" dirty="0">
                <a:solidFill>
                  <a:srgbClr val="0E0E0E"/>
                </a:solidFill>
              </a:rPr>
              <a:t>shockwave</a:t>
            </a:r>
          </a:p>
        </p:txBody>
      </p:sp>
      <p:sp>
        <p:nvSpPr>
          <p:cNvPr id="9" name="Oval 8">
            <a:extLst>
              <a:ext uri="{FF2B5EF4-FFF2-40B4-BE49-F238E27FC236}">
                <a16:creationId xmlns:a16="http://schemas.microsoft.com/office/drawing/2014/main" id="{7BEDAF2F-7FFB-4FD2-600F-A9B4CFE4E85F}"/>
              </a:ext>
            </a:extLst>
          </p:cNvPr>
          <p:cNvSpPr/>
          <p:nvPr/>
        </p:nvSpPr>
        <p:spPr>
          <a:xfrm>
            <a:off x="4533900" y="2533650"/>
            <a:ext cx="76200" cy="76200"/>
          </a:xfrm>
          <a:prstGeom prst="ellipse">
            <a:avLst/>
          </a:prstGeom>
          <a:gradFill flip="none" rotWithShape="1">
            <a:gsLst>
              <a:gs pos="0">
                <a:schemeClr val="accent6">
                  <a:lumMod val="0"/>
                  <a:lumOff val="100000"/>
                </a:schemeClr>
              </a:gs>
              <a:gs pos="35000">
                <a:schemeClr val="accent6">
                  <a:lumMod val="0"/>
                  <a:lumOff val="100000"/>
                </a:schemeClr>
              </a:gs>
              <a:gs pos="100000">
                <a:schemeClr val="accent6">
                  <a:lumMod val="100000"/>
                </a:schemeClr>
              </a:gs>
            </a:gsLst>
            <a:path path="circle">
              <a:fillToRect l="50000" t="-80000" r="50000" b="180000"/>
            </a:path>
            <a:tileRect/>
          </a:gradFill>
          <a:ln w="22225">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29D9F659-6D09-2A08-1EB6-EBF318FDE53E}"/>
              </a:ext>
            </a:extLst>
          </p:cNvPr>
          <p:cNvSpPr>
            <a:spLocks noGrp="1"/>
          </p:cNvSpPr>
          <p:nvPr>
            <p:ph type="title"/>
          </p:nvPr>
        </p:nvSpPr>
        <p:spPr/>
        <p:txBody>
          <a:bodyPr/>
          <a:lstStyle/>
          <a:p>
            <a:r>
              <a:rPr lang="en-US" dirty="0" err="1"/>
              <a:t>SURFing</a:t>
            </a:r>
            <a:r>
              <a:rPr lang="en-US"/>
              <a:t> the </a:t>
            </a:r>
            <a:r>
              <a:rPr lang="en-US" dirty="0"/>
              <a:t>cosmic wave</a:t>
            </a:r>
          </a:p>
        </p:txBody>
      </p:sp>
      <p:sp>
        <p:nvSpPr>
          <p:cNvPr id="4" name="Date Placeholder 3">
            <a:extLst>
              <a:ext uri="{FF2B5EF4-FFF2-40B4-BE49-F238E27FC236}">
                <a16:creationId xmlns:a16="http://schemas.microsoft.com/office/drawing/2014/main" id="{012AE3D4-DBAF-4753-BB6D-85D4416E2CAC}"/>
              </a:ext>
            </a:extLst>
          </p:cNvPr>
          <p:cNvSpPr>
            <a:spLocks noGrp="1"/>
          </p:cNvSpPr>
          <p:nvPr>
            <p:ph type="dt" sz="half" idx="2"/>
          </p:nvPr>
        </p:nvSpPr>
        <p:spPr/>
        <p:txBody>
          <a:bodyPr/>
          <a:lstStyle/>
          <a:p>
            <a:pPr>
              <a:defRPr/>
            </a:pPr>
            <a:fld id="{57ADAB69-348E-2C41-AF41-E98D046040A4}" type="datetime1">
              <a:rPr lang="en-US" smtClean="0"/>
              <a:pPr>
                <a:defRPr/>
              </a:pPr>
              <a:t>4/23/2024</a:t>
            </a:fld>
            <a:endParaRPr lang="en-US" dirty="0"/>
          </a:p>
        </p:txBody>
      </p:sp>
      <p:sp>
        <p:nvSpPr>
          <p:cNvPr id="5" name="Footer Placeholder 4">
            <a:extLst>
              <a:ext uri="{FF2B5EF4-FFF2-40B4-BE49-F238E27FC236}">
                <a16:creationId xmlns:a16="http://schemas.microsoft.com/office/drawing/2014/main" id="{8E5AFE28-81B6-2141-874D-1D5C64183260}"/>
              </a:ext>
            </a:extLst>
          </p:cNvPr>
          <p:cNvSpPr>
            <a:spLocks noGrp="1"/>
          </p:cNvSpPr>
          <p:nvPr>
            <p:ph type="ftr" sz="quarter" idx="3"/>
          </p:nvPr>
        </p:nvSpPr>
        <p:spPr/>
        <p:txBody>
          <a:bodyPr/>
          <a:lstStyle/>
          <a:p>
            <a:pPr>
              <a:defRPr/>
            </a:pPr>
            <a:r>
              <a:rPr lang="en-US"/>
              <a:t>Michael Wang | Intermediate level SN pointing trigger for DUNE</a:t>
            </a:r>
            <a:endParaRPr lang="en-US" b="1" dirty="0"/>
          </a:p>
        </p:txBody>
      </p:sp>
      <p:sp>
        <p:nvSpPr>
          <p:cNvPr id="6" name="Slide Number Placeholder 5">
            <a:extLst>
              <a:ext uri="{FF2B5EF4-FFF2-40B4-BE49-F238E27FC236}">
                <a16:creationId xmlns:a16="http://schemas.microsoft.com/office/drawing/2014/main" id="{C42A4CDF-73BF-3366-25E2-92A0E31A99B5}"/>
              </a:ext>
            </a:extLst>
          </p:cNvPr>
          <p:cNvSpPr>
            <a:spLocks noGrp="1"/>
          </p:cNvSpPr>
          <p:nvPr>
            <p:ph type="sldNum" sz="quarter" idx="4"/>
          </p:nvPr>
        </p:nvSpPr>
        <p:spPr/>
        <p:txBody>
          <a:bodyPr/>
          <a:lstStyle/>
          <a:p>
            <a:pPr>
              <a:defRPr/>
            </a:pPr>
            <a:fld id="{148C009B-CB69-E04A-B9B3-34B26D69E9CF}" type="slidenum">
              <a:rPr lang="en-US" smtClean="0"/>
              <a:pPr>
                <a:defRPr/>
              </a:pPr>
              <a:t>9</a:t>
            </a:fld>
            <a:endParaRPr lang="en-US" dirty="0"/>
          </a:p>
        </p:txBody>
      </p:sp>
      <p:grpSp>
        <p:nvGrpSpPr>
          <p:cNvPr id="85" name="Group 84">
            <a:extLst>
              <a:ext uri="{FF2B5EF4-FFF2-40B4-BE49-F238E27FC236}">
                <a16:creationId xmlns:a16="http://schemas.microsoft.com/office/drawing/2014/main" id="{5235885E-0412-3BDD-4B9D-F3363AD86C01}"/>
              </a:ext>
            </a:extLst>
          </p:cNvPr>
          <p:cNvGrpSpPr/>
          <p:nvPr/>
        </p:nvGrpSpPr>
        <p:grpSpPr>
          <a:xfrm>
            <a:off x="2035493" y="358056"/>
            <a:ext cx="5073014" cy="4395698"/>
            <a:chOff x="2035493" y="358056"/>
            <a:chExt cx="5073014" cy="4395698"/>
          </a:xfrm>
        </p:grpSpPr>
        <p:grpSp>
          <p:nvGrpSpPr>
            <p:cNvPr id="41" name="Group 40">
              <a:extLst>
                <a:ext uri="{FF2B5EF4-FFF2-40B4-BE49-F238E27FC236}">
                  <a16:creationId xmlns:a16="http://schemas.microsoft.com/office/drawing/2014/main" id="{1A32D6A3-FCCA-4809-051E-9CBE0627E1B0}"/>
                </a:ext>
              </a:extLst>
            </p:cNvPr>
            <p:cNvGrpSpPr/>
            <p:nvPr/>
          </p:nvGrpSpPr>
          <p:grpSpPr>
            <a:xfrm>
              <a:off x="6533832" y="2475694"/>
              <a:ext cx="574675" cy="192112"/>
              <a:chOff x="2590800" y="2433813"/>
              <a:chExt cx="574675" cy="192112"/>
            </a:xfrm>
          </p:grpSpPr>
          <p:sp>
            <p:nvSpPr>
              <p:cNvPr id="42" name="Freeform: Shape 41">
                <a:extLst>
                  <a:ext uri="{FF2B5EF4-FFF2-40B4-BE49-F238E27FC236}">
                    <a16:creationId xmlns:a16="http://schemas.microsoft.com/office/drawing/2014/main" id="{50636DDB-3D09-8C1B-6291-71869A7CEA02}"/>
                  </a:ext>
                </a:extLst>
              </p:cNvPr>
              <p:cNvSpPr/>
              <p:nvPr/>
            </p:nvSpPr>
            <p:spPr>
              <a:xfrm>
                <a:off x="2667000" y="2433813"/>
                <a:ext cx="400432" cy="192112"/>
              </a:xfrm>
              <a:custGeom>
                <a:avLst/>
                <a:gdLst>
                  <a:gd name="connsiteX0" fmla="*/ 0 w 7683910"/>
                  <a:gd name="connsiteY0" fmla="*/ 927482 h 1869656"/>
                  <a:gd name="connsiteX1" fmla="*/ 715297 w 7683910"/>
                  <a:gd name="connsiteY1" fmla="*/ 27830 h 1869656"/>
                  <a:gd name="connsiteX2" fmla="*/ 1644446 w 7683910"/>
                  <a:gd name="connsiteY2" fmla="*/ 1864004 h 1869656"/>
                  <a:gd name="connsiteX3" fmla="*/ 2536723 w 7683910"/>
                  <a:gd name="connsiteY3" fmla="*/ 20456 h 1869656"/>
                  <a:gd name="connsiteX4" fmla="*/ 3451123 w 7683910"/>
                  <a:gd name="connsiteY4" fmla="*/ 1849256 h 1869656"/>
                  <a:gd name="connsiteX5" fmla="*/ 4380271 w 7683910"/>
                  <a:gd name="connsiteY5" fmla="*/ 35204 h 1869656"/>
                  <a:gd name="connsiteX6" fmla="*/ 5279923 w 7683910"/>
                  <a:gd name="connsiteY6" fmla="*/ 1856630 h 1869656"/>
                  <a:gd name="connsiteX7" fmla="*/ 6179575 w 7683910"/>
                  <a:gd name="connsiteY7" fmla="*/ 27830 h 1869656"/>
                  <a:gd name="connsiteX8" fmla="*/ 7108723 w 7683910"/>
                  <a:gd name="connsiteY8" fmla="*/ 1841882 h 1869656"/>
                  <a:gd name="connsiteX9" fmla="*/ 7683910 w 7683910"/>
                  <a:gd name="connsiteY9" fmla="*/ 956978 h 1869656"/>
                  <a:gd name="connsiteX0" fmla="*/ 0 w 7521678"/>
                  <a:gd name="connsiteY0" fmla="*/ 927482 h 1869656"/>
                  <a:gd name="connsiteX1" fmla="*/ 553065 w 7521678"/>
                  <a:gd name="connsiteY1" fmla="*/ 27830 h 1869656"/>
                  <a:gd name="connsiteX2" fmla="*/ 1482214 w 7521678"/>
                  <a:gd name="connsiteY2" fmla="*/ 1864004 h 1869656"/>
                  <a:gd name="connsiteX3" fmla="*/ 2374491 w 7521678"/>
                  <a:gd name="connsiteY3" fmla="*/ 20456 h 1869656"/>
                  <a:gd name="connsiteX4" fmla="*/ 3288891 w 7521678"/>
                  <a:gd name="connsiteY4" fmla="*/ 1849256 h 1869656"/>
                  <a:gd name="connsiteX5" fmla="*/ 4218039 w 7521678"/>
                  <a:gd name="connsiteY5" fmla="*/ 35204 h 1869656"/>
                  <a:gd name="connsiteX6" fmla="*/ 5117691 w 7521678"/>
                  <a:gd name="connsiteY6" fmla="*/ 1856630 h 1869656"/>
                  <a:gd name="connsiteX7" fmla="*/ 6017343 w 7521678"/>
                  <a:gd name="connsiteY7" fmla="*/ 27830 h 1869656"/>
                  <a:gd name="connsiteX8" fmla="*/ 6946491 w 7521678"/>
                  <a:gd name="connsiteY8" fmla="*/ 1841882 h 1869656"/>
                  <a:gd name="connsiteX9" fmla="*/ 7521678 w 7521678"/>
                  <a:gd name="connsiteY9" fmla="*/ 956978 h 1869656"/>
                  <a:gd name="connsiteX0" fmla="*/ 0 w 7396317"/>
                  <a:gd name="connsiteY0" fmla="*/ 927482 h 1869656"/>
                  <a:gd name="connsiteX1" fmla="*/ 553065 w 7396317"/>
                  <a:gd name="connsiteY1" fmla="*/ 27830 h 1869656"/>
                  <a:gd name="connsiteX2" fmla="*/ 1482214 w 7396317"/>
                  <a:gd name="connsiteY2" fmla="*/ 1864004 h 1869656"/>
                  <a:gd name="connsiteX3" fmla="*/ 2374491 w 7396317"/>
                  <a:gd name="connsiteY3" fmla="*/ 20456 h 1869656"/>
                  <a:gd name="connsiteX4" fmla="*/ 3288891 w 7396317"/>
                  <a:gd name="connsiteY4" fmla="*/ 1849256 h 1869656"/>
                  <a:gd name="connsiteX5" fmla="*/ 4218039 w 7396317"/>
                  <a:gd name="connsiteY5" fmla="*/ 35204 h 1869656"/>
                  <a:gd name="connsiteX6" fmla="*/ 5117691 w 7396317"/>
                  <a:gd name="connsiteY6" fmla="*/ 1856630 h 1869656"/>
                  <a:gd name="connsiteX7" fmla="*/ 6017343 w 7396317"/>
                  <a:gd name="connsiteY7" fmla="*/ 27830 h 1869656"/>
                  <a:gd name="connsiteX8" fmla="*/ 6946491 w 7396317"/>
                  <a:gd name="connsiteY8" fmla="*/ 1841882 h 1869656"/>
                  <a:gd name="connsiteX9" fmla="*/ 7396317 w 7396317"/>
                  <a:gd name="connsiteY9" fmla="*/ 956978 h 1869656"/>
                  <a:gd name="connsiteX0" fmla="*/ 0 w 7455311"/>
                  <a:gd name="connsiteY0" fmla="*/ 927482 h 1869656"/>
                  <a:gd name="connsiteX1" fmla="*/ 553065 w 7455311"/>
                  <a:gd name="connsiteY1" fmla="*/ 27830 h 1869656"/>
                  <a:gd name="connsiteX2" fmla="*/ 1482214 w 7455311"/>
                  <a:gd name="connsiteY2" fmla="*/ 1864004 h 1869656"/>
                  <a:gd name="connsiteX3" fmla="*/ 2374491 w 7455311"/>
                  <a:gd name="connsiteY3" fmla="*/ 20456 h 1869656"/>
                  <a:gd name="connsiteX4" fmla="*/ 3288891 w 7455311"/>
                  <a:gd name="connsiteY4" fmla="*/ 1849256 h 1869656"/>
                  <a:gd name="connsiteX5" fmla="*/ 4218039 w 7455311"/>
                  <a:gd name="connsiteY5" fmla="*/ 35204 h 1869656"/>
                  <a:gd name="connsiteX6" fmla="*/ 5117691 w 7455311"/>
                  <a:gd name="connsiteY6" fmla="*/ 1856630 h 1869656"/>
                  <a:gd name="connsiteX7" fmla="*/ 6017343 w 7455311"/>
                  <a:gd name="connsiteY7" fmla="*/ 27830 h 1869656"/>
                  <a:gd name="connsiteX8" fmla="*/ 6946491 w 7455311"/>
                  <a:gd name="connsiteY8" fmla="*/ 1841882 h 1869656"/>
                  <a:gd name="connsiteX9" fmla="*/ 7455311 w 7455311"/>
                  <a:gd name="connsiteY9" fmla="*/ 956978 h 1869656"/>
                  <a:gd name="connsiteX0" fmla="*/ 0 w 7492182"/>
                  <a:gd name="connsiteY0" fmla="*/ 927482 h 1869656"/>
                  <a:gd name="connsiteX1" fmla="*/ 589936 w 7492182"/>
                  <a:gd name="connsiteY1" fmla="*/ 27830 h 1869656"/>
                  <a:gd name="connsiteX2" fmla="*/ 1519085 w 7492182"/>
                  <a:gd name="connsiteY2" fmla="*/ 1864004 h 1869656"/>
                  <a:gd name="connsiteX3" fmla="*/ 2411362 w 7492182"/>
                  <a:gd name="connsiteY3" fmla="*/ 20456 h 1869656"/>
                  <a:gd name="connsiteX4" fmla="*/ 3325762 w 7492182"/>
                  <a:gd name="connsiteY4" fmla="*/ 1849256 h 1869656"/>
                  <a:gd name="connsiteX5" fmla="*/ 4254910 w 7492182"/>
                  <a:gd name="connsiteY5" fmla="*/ 35204 h 1869656"/>
                  <a:gd name="connsiteX6" fmla="*/ 5154562 w 7492182"/>
                  <a:gd name="connsiteY6" fmla="*/ 1856630 h 1869656"/>
                  <a:gd name="connsiteX7" fmla="*/ 6054214 w 7492182"/>
                  <a:gd name="connsiteY7" fmla="*/ 27830 h 1869656"/>
                  <a:gd name="connsiteX8" fmla="*/ 6983362 w 7492182"/>
                  <a:gd name="connsiteY8" fmla="*/ 1841882 h 1869656"/>
                  <a:gd name="connsiteX9" fmla="*/ 7492182 w 7492182"/>
                  <a:gd name="connsiteY9" fmla="*/ 956978 h 1869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92182" h="1869656">
                    <a:moveTo>
                      <a:pt x="0" y="927482"/>
                    </a:moveTo>
                    <a:cubicBezTo>
                      <a:pt x="220611" y="399612"/>
                      <a:pt x="336755" y="-128257"/>
                      <a:pt x="589936" y="27830"/>
                    </a:cubicBezTo>
                    <a:cubicBezTo>
                      <a:pt x="843117" y="183917"/>
                      <a:pt x="1215514" y="1865233"/>
                      <a:pt x="1519085" y="1864004"/>
                    </a:cubicBezTo>
                    <a:cubicBezTo>
                      <a:pt x="1822656" y="1862775"/>
                      <a:pt x="2110249" y="22914"/>
                      <a:pt x="2411362" y="20456"/>
                    </a:cubicBezTo>
                    <a:cubicBezTo>
                      <a:pt x="2712475" y="17998"/>
                      <a:pt x="3018504" y="1846798"/>
                      <a:pt x="3325762" y="1849256"/>
                    </a:cubicBezTo>
                    <a:cubicBezTo>
                      <a:pt x="3633020" y="1851714"/>
                      <a:pt x="3950110" y="33975"/>
                      <a:pt x="4254910" y="35204"/>
                    </a:cubicBezTo>
                    <a:cubicBezTo>
                      <a:pt x="4559710" y="36433"/>
                      <a:pt x="4854678" y="1857859"/>
                      <a:pt x="5154562" y="1856630"/>
                    </a:cubicBezTo>
                    <a:cubicBezTo>
                      <a:pt x="5454446" y="1855401"/>
                      <a:pt x="5749414" y="30288"/>
                      <a:pt x="6054214" y="27830"/>
                    </a:cubicBezTo>
                    <a:cubicBezTo>
                      <a:pt x="6359014" y="25372"/>
                      <a:pt x="6732639" y="1687024"/>
                      <a:pt x="6983362" y="1841882"/>
                    </a:cubicBezTo>
                    <a:cubicBezTo>
                      <a:pt x="7234085" y="1996740"/>
                      <a:pt x="7329950" y="1476859"/>
                      <a:pt x="7492182" y="956978"/>
                    </a:cubicBezTo>
                  </a:path>
                </a:pathLst>
              </a:custGeom>
              <a:noFill/>
              <a:ln w="19050">
                <a:solidFill>
                  <a:schemeClr val="accent3">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43" name="Straight Arrow Connector 42">
                <a:extLst>
                  <a:ext uri="{FF2B5EF4-FFF2-40B4-BE49-F238E27FC236}">
                    <a16:creationId xmlns:a16="http://schemas.microsoft.com/office/drawing/2014/main" id="{EE1667AE-0A47-A240-5CCA-0531455491AD}"/>
                  </a:ext>
                </a:extLst>
              </p:cNvPr>
              <p:cNvCxnSpPr>
                <a:cxnSpLocks/>
                <a:stCxn id="42" idx="9"/>
              </p:cNvCxnSpPr>
              <p:nvPr/>
            </p:nvCxnSpPr>
            <p:spPr>
              <a:xfrm>
                <a:off x="3067432" y="2532145"/>
                <a:ext cx="98043" cy="0"/>
              </a:xfrm>
              <a:prstGeom prst="straightConnector1">
                <a:avLst/>
              </a:prstGeom>
              <a:ln>
                <a:solidFill>
                  <a:schemeClr val="accent3">
                    <a:lumMod val="60000"/>
                    <a:lumOff val="40000"/>
                  </a:schemeClr>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44" name="Straight Connector 43">
                <a:extLst>
                  <a:ext uri="{FF2B5EF4-FFF2-40B4-BE49-F238E27FC236}">
                    <a16:creationId xmlns:a16="http://schemas.microsoft.com/office/drawing/2014/main" id="{65D7DF0E-BE94-32AD-3807-5BB453891D23}"/>
                  </a:ext>
                </a:extLst>
              </p:cNvPr>
              <p:cNvCxnSpPr>
                <a:stCxn id="42" idx="0"/>
              </p:cNvCxnSpPr>
              <p:nvPr/>
            </p:nvCxnSpPr>
            <p:spPr>
              <a:xfrm flipH="1">
                <a:off x="2590800" y="2529114"/>
                <a:ext cx="76200" cy="755"/>
              </a:xfrm>
              <a:prstGeom prst="line">
                <a:avLst/>
              </a:prstGeom>
              <a:ln>
                <a:solidFill>
                  <a:schemeClr val="accent3">
                    <a:lumMod val="60000"/>
                    <a:lumOff val="40000"/>
                  </a:schemeClr>
                </a:solidFill>
              </a:ln>
            </p:spPr>
            <p:style>
              <a:lnRef idx="2">
                <a:schemeClr val="accent1"/>
              </a:lnRef>
              <a:fillRef idx="0">
                <a:schemeClr val="accent1"/>
              </a:fillRef>
              <a:effectRef idx="1">
                <a:schemeClr val="accent1"/>
              </a:effectRef>
              <a:fontRef idx="minor">
                <a:schemeClr val="tx1"/>
              </a:fontRef>
            </p:style>
          </p:cxnSp>
        </p:grpSp>
        <p:grpSp>
          <p:nvGrpSpPr>
            <p:cNvPr id="49" name="Group 48">
              <a:extLst>
                <a:ext uri="{FF2B5EF4-FFF2-40B4-BE49-F238E27FC236}">
                  <a16:creationId xmlns:a16="http://schemas.microsoft.com/office/drawing/2014/main" id="{83840333-C98E-C3BB-96ED-E6B429A92A7D}"/>
                </a:ext>
              </a:extLst>
            </p:cNvPr>
            <p:cNvGrpSpPr/>
            <p:nvPr/>
          </p:nvGrpSpPr>
          <p:grpSpPr>
            <a:xfrm rot="10800000">
              <a:off x="2035493" y="2466420"/>
              <a:ext cx="574675" cy="192112"/>
              <a:chOff x="2590800" y="2433813"/>
              <a:chExt cx="574675" cy="192112"/>
            </a:xfrm>
          </p:grpSpPr>
          <p:sp>
            <p:nvSpPr>
              <p:cNvPr id="50" name="Freeform: Shape 49">
                <a:extLst>
                  <a:ext uri="{FF2B5EF4-FFF2-40B4-BE49-F238E27FC236}">
                    <a16:creationId xmlns:a16="http://schemas.microsoft.com/office/drawing/2014/main" id="{B4482777-A075-C6B0-FC00-F0354BA745CD}"/>
                  </a:ext>
                </a:extLst>
              </p:cNvPr>
              <p:cNvSpPr/>
              <p:nvPr/>
            </p:nvSpPr>
            <p:spPr>
              <a:xfrm>
                <a:off x="2667000" y="2433813"/>
                <a:ext cx="400432" cy="192112"/>
              </a:xfrm>
              <a:custGeom>
                <a:avLst/>
                <a:gdLst>
                  <a:gd name="connsiteX0" fmla="*/ 0 w 7683910"/>
                  <a:gd name="connsiteY0" fmla="*/ 927482 h 1869656"/>
                  <a:gd name="connsiteX1" fmla="*/ 715297 w 7683910"/>
                  <a:gd name="connsiteY1" fmla="*/ 27830 h 1869656"/>
                  <a:gd name="connsiteX2" fmla="*/ 1644446 w 7683910"/>
                  <a:gd name="connsiteY2" fmla="*/ 1864004 h 1869656"/>
                  <a:gd name="connsiteX3" fmla="*/ 2536723 w 7683910"/>
                  <a:gd name="connsiteY3" fmla="*/ 20456 h 1869656"/>
                  <a:gd name="connsiteX4" fmla="*/ 3451123 w 7683910"/>
                  <a:gd name="connsiteY4" fmla="*/ 1849256 h 1869656"/>
                  <a:gd name="connsiteX5" fmla="*/ 4380271 w 7683910"/>
                  <a:gd name="connsiteY5" fmla="*/ 35204 h 1869656"/>
                  <a:gd name="connsiteX6" fmla="*/ 5279923 w 7683910"/>
                  <a:gd name="connsiteY6" fmla="*/ 1856630 h 1869656"/>
                  <a:gd name="connsiteX7" fmla="*/ 6179575 w 7683910"/>
                  <a:gd name="connsiteY7" fmla="*/ 27830 h 1869656"/>
                  <a:gd name="connsiteX8" fmla="*/ 7108723 w 7683910"/>
                  <a:gd name="connsiteY8" fmla="*/ 1841882 h 1869656"/>
                  <a:gd name="connsiteX9" fmla="*/ 7683910 w 7683910"/>
                  <a:gd name="connsiteY9" fmla="*/ 956978 h 1869656"/>
                  <a:gd name="connsiteX0" fmla="*/ 0 w 7521678"/>
                  <a:gd name="connsiteY0" fmla="*/ 927482 h 1869656"/>
                  <a:gd name="connsiteX1" fmla="*/ 553065 w 7521678"/>
                  <a:gd name="connsiteY1" fmla="*/ 27830 h 1869656"/>
                  <a:gd name="connsiteX2" fmla="*/ 1482214 w 7521678"/>
                  <a:gd name="connsiteY2" fmla="*/ 1864004 h 1869656"/>
                  <a:gd name="connsiteX3" fmla="*/ 2374491 w 7521678"/>
                  <a:gd name="connsiteY3" fmla="*/ 20456 h 1869656"/>
                  <a:gd name="connsiteX4" fmla="*/ 3288891 w 7521678"/>
                  <a:gd name="connsiteY4" fmla="*/ 1849256 h 1869656"/>
                  <a:gd name="connsiteX5" fmla="*/ 4218039 w 7521678"/>
                  <a:gd name="connsiteY5" fmla="*/ 35204 h 1869656"/>
                  <a:gd name="connsiteX6" fmla="*/ 5117691 w 7521678"/>
                  <a:gd name="connsiteY6" fmla="*/ 1856630 h 1869656"/>
                  <a:gd name="connsiteX7" fmla="*/ 6017343 w 7521678"/>
                  <a:gd name="connsiteY7" fmla="*/ 27830 h 1869656"/>
                  <a:gd name="connsiteX8" fmla="*/ 6946491 w 7521678"/>
                  <a:gd name="connsiteY8" fmla="*/ 1841882 h 1869656"/>
                  <a:gd name="connsiteX9" fmla="*/ 7521678 w 7521678"/>
                  <a:gd name="connsiteY9" fmla="*/ 956978 h 1869656"/>
                  <a:gd name="connsiteX0" fmla="*/ 0 w 7396317"/>
                  <a:gd name="connsiteY0" fmla="*/ 927482 h 1869656"/>
                  <a:gd name="connsiteX1" fmla="*/ 553065 w 7396317"/>
                  <a:gd name="connsiteY1" fmla="*/ 27830 h 1869656"/>
                  <a:gd name="connsiteX2" fmla="*/ 1482214 w 7396317"/>
                  <a:gd name="connsiteY2" fmla="*/ 1864004 h 1869656"/>
                  <a:gd name="connsiteX3" fmla="*/ 2374491 w 7396317"/>
                  <a:gd name="connsiteY3" fmla="*/ 20456 h 1869656"/>
                  <a:gd name="connsiteX4" fmla="*/ 3288891 w 7396317"/>
                  <a:gd name="connsiteY4" fmla="*/ 1849256 h 1869656"/>
                  <a:gd name="connsiteX5" fmla="*/ 4218039 w 7396317"/>
                  <a:gd name="connsiteY5" fmla="*/ 35204 h 1869656"/>
                  <a:gd name="connsiteX6" fmla="*/ 5117691 w 7396317"/>
                  <a:gd name="connsiteY6" fmla="*/ 1856630 h 1869656"/>
                  <a:gd name="connsiteX7" fmla="*/ 6017343 w 7396317"/>
                  <a:gd name="connsiteY7" fmla="*/ 27830 h 1869656"/>
                  <a:gd name="connsiteX8" fmla="*/ 6946491 w 7396317"/>
                  <a:gd name="connsiteY8" fmla="*/ 1841882 h 1869656"/>
                  <a:gd name="connsiteX9" fmla="*/ 7396317 w 7396317"/>
                  <a:gd name="connsiteY9" fmla="*/ 956978 h 1869656"/>
                  <a:gd name="connsiteX0" fmla="*/ 0 w 7455311"/>
                  <a:gd name="connsiteY0" fmla="*/ 927482 h 1869656"/>
                  <a:gd name="connsiteX1" fmla="*/ 553065 w 7455311"/>
                  <a:gd name="connsiteY1" fmla="*/ 27830 h 1869656"/>
                  <a:gd name="connsiteX2" fmla="*/ 1482214 w 7455311"/>
                  <a:gd name="connsiteY2" fmla="*/ 1864004 h 1869656"/>
                  <a:gd name="connsiteX3" fmla="*/ 2374491 w 7455311"/>
                  <a:gd name="connsiteY3" fmla="*/ 20456 h 1869656"/>
                  <a:gd name="connsiteX4" fmla="*/ 3288891 w 7455311"/>
                  <a:gd name="connsiteY4" fmla="*/ 1849256 h 1869656"/>
                  <a:gd name="connsiteX5" fmla="*/ 4218039 w 7455311"/>
                  <a:gd name="connsiteY5" fmla="*/ 35204 h 1869656"/>
                  <a:gd name="connsiteX6" fmla="*/ 5117691 w 7455311"/>
                  <a:gd name="connsiteY6" fmla="*/ 1856630 h 1869656"/>
                  <a:gd name="connsiteX7" fmla="*/ 6017343 w 7455311"/>
                  <a:gd name="connsiteY7" fmla="*/ 27830 h 1869656"/>
                  <a:gd name="connsiteX8" fmla="*/ 6946491 w 7455311"/>
                  <a:gd name="connsiteY8" fmla="*/ 1841882 h 1869656"/>
                  <a:gd name="connsiteX9" fmla="*/ 7455311 w 7455311"/>
                  <a:gd name="connsiteY9" fmla="*/ 956978 h 1869656"/>
                  <a:gd name="connsiteX0" fmla="*/ 0 w 7492182"/>
                  <a:gd name="connsiteY0" fmla="*/ 927482 h 1869656"/>
                  <a:gd name="connsiteX1" fmla="*/ 589936 w 7492182"/>
                  <a:gd name="connsiteY1" fmla="*/ 27830 h 1869656"/>
                  <a:gd name="connsiteX2" fmla="*/ 1519085 w 7492182"/>
                  <a:gd name="connsiteY2" fmla="*/ 1864004 h 1869656"/>
                  <a:gd name="connsiteX3" fmla="*/ 2411362 w 7492182"/>
                  <a:gd name="connsiteY3" fmla="*/ 20456 h 1869656"/>
                  <a:gd name="connsiteX4" fmla="*/ 3325762 w 7492182"/>
                  <a:gd name="connsiteY4" fmla="*/ 1849256 h 1869656"/>
                  <a:gd name="connsiteX5" fmla="*/ 4254910 w 7492182"/>
                  <a:gd name="connsiteY5" fmla="*/ 35204 h 1869656"/>
                  <a:gd name="connsiteX6" fmla="*/ 5154562 w 7492182"/>
                  <a:gd name="connsiteY6" fmla="*/ 1856630 h 1869656"/>
                  <a:gd name="connsiteX7" fmla="*/ 6054214 w 7492182"/>
                  <a:gd name="connsiteY7" fmla="*/ 27830 h 1869656"/>
                  <a:gd name="connsiteX8" fmla="*/ 6983362 w 7492182"/>
                  <a:gd name="connsiteY8" fmla="*/ 1841882 h 1869656"/>
                  <a:gd name="connsiteX9" fmla="*/ 7492182 w 7492182"/>
                  <a:gd name="connsiteY9" fmla="*/ 956978 h 1869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92182" h="1869656">
                    <a:moveTo>
                      <a:pt x="0" y="927482"/>
                    </a:moveTo>
                    <a:cubicBezTo>
                      <a:pt x="220611" y="399612"/>
                      <a:pt x="336755" y="-128257"/>
                      <a:pt x="589936" y="27830"/>
                    </a:cubicBezTo>
                    <a:cubicBezTo>
                      <a:pt x="843117" y="183917"/>
                      <a:pt x="1215514" y="1865233"/>
                      <a:pt x="1519085" y="1864004"/>
                    </a:cubicBezTo>
                    <a:cubicBezTo>
                      <a:pt x="1822656" y="1862775"/>
                      <a:pt x="2110249" y="22914"/>
                      <a:pt x="2411362" y="20456"/>
                    </a:cubicBezTo>
                    <a:cubicBezTo>
                      <a:pt x="2712475" y="17998"/>
                      <a:pt x="3018504" y="1846798"/>
                      <a:pt x="3325762" y="1849256"/>
                    </a:cubicBezTo>
                    <a:cubicBezTo>
                      <a:pt x="3633020" y="1851714"/>
                      <a:pt x="3950110" y="33975"/>
                      <a:pt x="4254910" y="35204"/>
                    </a:cubicBezTo>
                    <a:cubicBezTo>
                      <a:pt x="4559710" y="36433"/>
                      <a:pt x="4854678" y="1857859"/>
                      <a:pt x="5154562" y="1856630"/>
                    </a:cubicBezTo>
                    <a:cubicBezTo>
                      <a:pt x="5454446" y="1855401"/>
                      <a:pt x="5749414" y="30288"/>
                      <a:pt x="6054214" y="27830"/>
                    </a:cubicBezTo>
                    <a:cubicBezTo>
                      <a:pt x="6359014" y="25372"/>
                      <a:pt x="6732639" y="1687024"/>
                      <a:pt x="6983362" y="1841882"/>
                    </a:cubicBezTo>
                    <a:cubicBezTo>
                      <a:pt x="7234085" y="1996740"/>
                      <a:pt x="7329950" y="1476859"/>
                      <a:pt x="7492182" y="956978"/>
                    </a:cubicBezTo>
                  </a:path>
                </a:pathLst>
              </a:custGeom>
              <a:noFill/>
              <a:ln w="19050">
                <a:solidFill>
                  <a:schemeClr val="accent3">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51" name="Straight Arrow Connector 50">
                <a:extLst>
                  <a:ext uri="{FF2B5EF4-FFF2-40B4-BE49-F238E27FC236}">
                    <a16:creationId xmlns:a16="http://schemas.microsoft.com/office/drawing/2014/main" id="{0991551E-C354-C06F-026E-E4D718B6BA7A}"/>
                  </a:ext>
                </a:extLst>
              </p:cNvPr>
              <p:cNvCxnSpPr>
                <a:cxnSpLocks/>
                <a:stCxn id="50" idx="9"/>
              </p:cNvCxnSpPr>
              <p:nvPr/>
            </p:nvCxnSpPr>
            <p:spPr>
              <a:xfrm>
                <a:off x="3067432" y="2532145"/>
                <a:ext cx="98043" cy="0"/>
              </a:xfrm>
              <a:prstGeom prst="straightConnector1">
                <a:avLst/>
              </a:prstGeom>
              <a:ln>
                <a:solidFill>
                  <a:schemeClr val="accent3">
                    <a:lumMod val="60000"/>
                    <a:lumOff val="40000"/>
                  </a:schemeClr>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52" name="Straight Connector 51">
                <a:extLst>
                  <a:ext uri="{FF2B5EF4-FFF2-40B4-BE49-F238E27FC236}">
                    <a16:creationId xmlns:a16="http://schemas.microsoft.com/office/drawing/2014/main" id="{B605B1DE-F84F-C8C3-7245-E887B1AEA461}"/>
                  </a:ext>
                </a:extLst>
              </p:cNvPr>
              <p:cNvCxnSpPr>
                <a:stCxn id="50" idx="0"/>
              </p:cNvCxnSpPr>
              <p:nvPr/>
            </p:nvCxnSpPr>
            <p:spPr>
              <a:xfrm flipH="1">
                <a:off x="2590800" y="2529114"/>
                <a:ext cx="76200" cy="755"/>
              </a:xfrm>
              <a:prstGeom prst="line">
                <a:avLst/>
              </a:prstGeom>
              <a:ln>
                <a:solidFill>
                  <a:schemeClr val="accent3">
                    <a:lumMod val="60000"/>
                    <a:lumOff val="40000"/>
                  </a:schemeClr>
                </a:solidFill>
              </a:ln>
            </p:spPr>
            <p:style>
              <a:lnRef idx="2">
                <a:schemeClr val="accent1"/>
              </a:lnRef>
              <a:fillRef idx="0">
                <a:schemeClr val="accent1"/>
              </a:fillRef>
              <a:effectRef idx="1">
                <a:schemeClr val="accent1"/>
              </a:effectRef>
              <a:fontRef idx="minor">
                <a:schemeClr val="tx1"/>
              </a:fontRef>
            </p:style>
          </p:cxnSp>
        </p:grpSp>
        <p:grpSp>
          <p:nvGrpSpPr>
            <p:cNvPr id="53" name="Group 52">
              <a:extLst>
                <a:ext uri="{FF2B5EF4-FFF2-40B4-BE49-F238E27FC236}">
                  <a16:creationId xmlns:a16="http://schemas.microsoft.com/office/drawing/2014/main" id="{246908DF-F201-84F2-9A60-255540ABE2EF}"/>
                </a:ext>
              </a:extLst>
            </p:cNvPr>
            <p:cNvGrpSpPr/>
            <p:nvPr/>
          </p:nvGrpSpPr>
          <p:grpSpPr>
            <a:xfrm rot="8638365">
              <a:off x="2401504" y="3663161"/>
              <a:ext cx="574675" cy="192112"/>
              <a:chOff x="2590800" y="2433813"/>
              <a:chExt cx="574675" cy="192112"/>
            </a:xfrm>
          </p:grpSpPr>
          <p:sp>
            <p:nvSpPr>
              <p:cNvPr id="54" name="Freeform: Shape 53">
                <a:extLst>
                  <a:ext uri="{FF2B5EF4-FFF2-40B4-BE49-F238E27FC236}">
                    <a16:creationId xmlns:a16="http://schemas.microsoft.com/office/drawing/2014/main" id="{8B39F2A6-E7C0-2F79-E780-9C7CD70C4AF1}"/>
                  </a:ext>
                </a:extLst>
              </p:cNvPr>
              <p:cNvSpPr/>
              <p:nvPr/>
            </p:nvSpPr>
            <p:spPr>
              <a:xfrm>
                <a:off x="2667000" y="2433813"/>
                <a:ext cx="400432" cy="192112"/>
              </a:xfrm>
              <a:custGeom>
                <a:avLst/>
                <a:gdLst>
                  <a:gd name="connsiteX0" fmla="*/ 0 w 7683910"/>
                  <a:gd name="connsiteY0" fmla="*/ 927482 h 1869656"/>
                  <a:gd name="connsiteX1" fmla="*/ 715297 w 7683910"/>
                  <a:gd name="connsiteY1" fmla="*/ 27830 h 1869656"/>
                  <a:gd name="connsiteX2" fmla="*/ 1644446 w 7683910"/>
                  <a:gd name="connsiteY2" fmla="*/ 1864004 h 1869656"/>
                  <a:gd name="connsiteX3" fmla="*/ 2536723 w 7683910"/>
                  <a:gd name="connsiteY3" fmla="*/ 20456 h 1869656"/>
                  <a:gd name="connsiteX4" fmla="*/ 3451123 w 7683910"/>
                  <a:gd name="connsiteY4" fmla="*/ 1849256 h 1869656"/>
                  <a:gd name="connsiteX5" fmla="*/ 4380271 w 7683910"/>
                  <a:gd name="connsiteY5" fmla="*/ 35204 h 1869656"/>
                  <a:gd name="connsiteX6" fmla="*/ 5279923 w 7683910"/>
                  <a:gd name="connsiteY6" fmla="*/ 1856630 h 1869656"/>
                  <a:gd name="connsiteX7" fmla="*/ 6179575 w 7683910"/>
                  <a:gd name="connsiteY7" fmla="*/ 27830 h 1869656"/>
                  <a:gd name="connsiteX8" fmla="*/ 7108723 w 7683910"/>
                  <a:gd name="connsiteY8" fmla="*/ 1841882 h 1869656"/>
                  <a:gd name="connsiteX9" fmla="*/ 7683910 w 7683910"/>
                  <a:gd name="connsiteY9" fmla="*/ 956978 h 1869656"/>
                  <a:gd name="connsiteX0" fmla="*/ 0 w 7521678"/>
                  <a:gd name="connsiteY0" fmla="*/ 927482 h 1869656"/>
                  <a:gd name="connsiteX1" fmla="*/ 553065 w 7521678"/>
                  <a:gd name="connsiteY1" fmla="*/ 27830 h 1869656"/>
                  <a:gd name="connsiteX2" fmla="*/ 1482214 w 7521678"/>
                  <a:gd name="connsiteY2" fmla="*/ 1864004 h 1869656"/>
                  <a:gd name="connsiteX3" fmla="*/ 2374491 w 7521678"/>
                  <a:gd name="connsiteY3" fmla="*/ 20456 h 1869656"/>
                  <a:gd name="connsiteX4" fmla="*/ 3288891 w 7521678"/>
                  <a:gd name="connsiteY4" fmla="*/ 1849256 h 1869656"/>
                  <a:gd name="connsiteX5" fmla="*/ 4218039 w 7521678"/>
                  <a:gd name="connsiteY5" fmla="*/ 35204 h 1869656"/>
                  <a:gd name="connsiteX6" fmla="*/ 5117691 w 7521678"/>
                  <a:gd name="connsiteY6" fmla="*/ 1856630 h 1869656"/>
                  <a:gd name="connsiteX7" fmla="*/ 6017343 w 7521678"/>
                  <a:gd name="connsiteY7" fmla="*/ 27830 h 1869656"/>
                  <a:gd name="connsiteX8" fmla="*/ 6946491 w 7521678"/>
                  <a:gd name="connsiteY8" fmla="*/ 1841882 h 1869656"/>
                  <a:gd name="connsiteX9" fmla="*/ 7521678 w 7521678"/>
                  <a:gd name="connsiteY9" fmla="*/ 956978 h 1869656"/>
                  <a:gd name="connsiteX0" fmla="*/ 0 w 7396317"/>
                  <a:gd name="connsiteY0" fmla="*/ 927482 h 1869656"/>
                  <a:gd name="connsiteX1" fmla="*/ 553065 w 7396317"/>
                  <a:gd name="connsiteY1" fmla="*/ 27830 h 1869656"/>
                  <a:gd name="connsiteX2" fmla="*/ 1482214 w 7396317"/>
                  <a:gd name="connsiteY2" fmla="*/ 1864004 h 1869656"/>
                  <a:gd name="connsiteX3" fmla="*/ 2374491 w 7396317"/>
                  <a:gd name="connsiteY3" fmla="*/ 20456 h 1869656"/>
                  <a:gd name="connsiteX4" fmla="*/ 3288891 w 7396317"/>
                  <a:gd name="connsiteY4" fmla="*/ 1849256 h 1869656"/>
                  <a:gd name="connsiteX5" fmla="*/ 4218039 w 7396317"/>
                  <a:gd name="connsiteY5" fmla="*/ 35204 h 1869656"/>
                  <a:gd name="connsiteX6" fmla="*/ 5117691 w 7396317"/>
                  <a:gd name="connsiteY6" fmla="*/ 1856630 h 1869656"/>
                  <a:gd name="connsiteX7" fmla="*/ 6017343 w 7396317"/>
                  <a:gd name="connsiteY7" fmla="*/ 27830 h 1869656"/>
                  <a:gd name="connsiteX8" fmla="*/ 6946491 w 7396317"/>
                  <a:gd name="connsiteY8" fmla="*/ 1841882 h 1869656"/>
                  <a:gd name="connsiteX9" fmla="*/ 7396317 w 7396317"/>
                  <a:gd name="connsiteY9" fmla="*/ 956978 h 1869656"/>
                  <a:gd name="connsiteX0" fmla="*/ 0 w 7455311"/>
                  <a:gd name="connsiteY0" fmla="*/ 927482 h 1869656"/>
                  <a:gd name="connsiteX1" fmla="*/ 553065 w 7455311"/>
                  <a:gd name="connsiteY1" fmla="*/ 27830 h 1869656"/>
                  <a:gd name="connsiteX2" fmla="*/ 1482214 w 7455311"/>
                  <a:gd name="connsiteY2" fmla="*/ 1864004 h 1869656"/>
                  <a:gd name="connsiteX3" fmla="*/ 2374491 w 7455311"/>
                  <a:gd name="connsiteY3" fmla="*/ 20456 h 1869656"/>
                  <a:gd name="connsiteX4" fmla="*/ 3288891 w 7455311"/>
                  <a:gd name="connsiteY4" fmla="*/ 1849256 h 1869656"/>
                  <a:gd name="connsiteX5" fmla="*/ 4218039 w 7455311"/>
                  <a:gd name="connsiteY5" fmla="*/ 35204 h 1869656"/>
                  <a:gd name="connsiteX6" fmla="*/ 5117691 w 7455311"/>
                  <a:gd name="connsiteY6" fmla="*/ 1856630 h 1869656"/>
                  <a:gd name="connsiteX7" fmla="*/ 6017343 w 7455311"/>
                  <a:gd name="connsiteY7" fmla="*/ 27830 h 1869656"/>
                  <a:gd name="connsiteX8" fmla="*/ 6946491 w 7455311"/>
                  <a:gd name="connsiteY8" fmla="*/ 1841882 h 1869656"/>
                  <a:gd name="connsiteX9" fmla="*/ 7455311 w 7455311"/>
                  <a:gd name="connsiteY9" fmla="*/ 956978 h 1869656"/>
                  <a:gd name="connsiteX0" fmla="*/ 0 w 7492182"/>
                  <a:gd name="connsiteY0" fmla="*/ 927482 h 1869656"/>
                  <a:gd name="connsiteX1" fmla="*/ 589936 w 7492182"/>
                  <a:gd name="connsiteY1" fmla="*/ 27830 h 1869656"/>
                  <a:gd name="connsiteX2" fmla="*/ 1519085 w 7492182"/>
                  <a:gd name="connsiteY2" fmla="*/ 1864004 h 1869656"/>
                  <a:gd name="connsiteX3" fmla="*/ 2411362 w 7492182"/>
                  <a:gd name="connsiteY3" fmla="*/ 20456 h 1869656"/>
                  <a:gd name="connsiteX4" fmla="*/ 3325762 w 7492182"/>
                  <a:gd name="connsiteY4" fmla="*/ 1849256 h 1869656"/>
                  <a:gd name="connsiteX5" fmla="*/ 4254910 w 7492182"/>
                  <a:gd name="connsiteY5" fmla="*/ 35204 h 1869656"/>
                  <a:gd name="connsiteX6" fmla="*/ 5154562 w 7492182"/>
                  <a:gd name="connsiteY6" fmla="*/ 1856630 h 1869656"/>
                  <a:gd name="connsiteX7" fmla="*/ 6054214 w 7492182"/>
                  <a:gd name="connsiteY7" fmla="*/ 27830 h 1869656"/>
                  <a:gd name="connsiteX8" fmla="*/ 6983362 w 7492182"/>
                  <a:gd name="connsiteY8" fmla="*/ 1841882 h 1869656"/>
                  <a:gd name="connsiteX9" fmla="*/ 7492182 w 7492182"/>
                  <a:gd name="connsiteY9" fmla="*/ 956978 h 1869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92182" h="1869656">
                    <a:moveTo>
                      <a:pt x="0" y="927482"/>
                    </a:moveTo>
                    <a:cubicBezTo>
                      <a:pt x="220611" y="399612"/>
                      <a:pt x="336755" y="-128257"/>
                      <a:pt x="589936" y="27830"/>
                    </a:cubicBezTo>
                    <a:cubicBezTo>
                      <a:pt x="843117" y="183917"/>
                      <a:pt x="1215514" y="1865233"/>
                      <a:pt x="1519085" y="1864004"/>
                    </a:cubicBezTo>
                    <a:cubicBezTo>
                      <a:pt x="1822656" y="1862775"/>
                      <a:pt x="2110249" y="22914"/>
                      <a:pt x="2411362" y="20456"/>
                    </a:cubicBezTo>
                    <a:cubicBezTo>
                      <a:pt x="2712475" y="17998"/>
                      <a:pt x="3018504" y="1846798"/>
                      <a:pt x="3325762" y="1849256"/>
                    </a:cubicBezTo>
                    <a:cubicBezTo>
                      <a:pt x="3633020" y="1851714"/>
                      <a:pt x="3950110" y="33975"/>
                      <a:pt x="4254910" y="35204"/>
                    </a:cubicBezTo>
                    <a:cubicBezTo>
                      <a:pt x="4559710" y="36433"/>
                      <a:pt x="4854678" y="1857859"/>
                      <a:pt x="5154562" y="1856630"/>
                    </a:cubicBezTo>
                    <a:cubicBezTo>
                      <a:pt x="5454446" y="1855401"/>
                      <a:pt x="5749414" y="30288"/>
                      <a:pt x="6054214" y="27830"/>
                    </a:cubicBezTo>
                    <a:cubicBezTo>
                      <a:pt x="6359014" y="25372"/>
                      <a:pt x="6732639" y="1687024"/>
                      <a:pt x="6983362" y="1841882"/>
                    </a:cubicBezTo>
                    <a:cubicBezTo>
                      <a:pt x="7234085" y="1996740"/>
                      <a:pt x="7329950" y="1476859"/>
                      <a:pt x="7492182" y="956978"/>
                    </a:cubicBezTo>
                  </a:path>
                </a:pathLst>
              </a:custGeom>
              <a:noFill/>
              <a:ln w="19050">
                <a:solidFill>
                  <a:schemeClr val="accent3">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55" name="Straight Arrow Connector 54">
                <a:extLst>
                  <a:ext uri="{FF2B5EF4-FFF2-40B4-BE49-F238E27FC236}">
                    <a16:creationId xmlns:a16="http://schemas.microsoft.com/office/drawing/2014/main" id="{4B6EB682-EB62-37D0-0413-2E5203080B0E}"/>
                  </a:ext>
                </a:extLst>
              </p:cNvPr>
              <p:cNvCxnSpPr>
                <a:cxnSpLocks/>
                <a:stCxn id="54" idx="9"/>
              </p:cNvCxnSpPr>
              <p:nvPr/>
            </p:nvCxnSpPr>
            <p:spPr>
              <a:xfrm>
                <a:off x="3067432" y="2532145"/>
                <a:ext cx="98043" cy="0"/>
              </a:xfrm>
              <a:prstGeom prst="straightConnector1">
                <a:avLst/>
              </a:prstGeom>
              <a:ln>
                <a:solidFill>
                  <a:schemeClr val="accent3">
                    <a:lumMod val="60000"/>
                    <a:lumOff val="40000"/>
                  </a:schemeClr>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56" name="Straight Connector 55">
                <a:extLst>
                  <a:ext uri="{FF2B5EF4-FFF2-40B4-BE49-F238E27FC236}">
                    <a16:creationId xmlns:a16="http://schemas.microsoft.com/office/drawing/2014/main" id="{5B41F0B0-F27B-D661-458D-F0CCFC8E8510}"/>
                  </a:ext>
                </a:extLst>
              </p:cNvPr>
              <p:cNvCxnSpPr>
                <a:stCxn id="54" idx="0"/>
              </p:cNvCxnSpPr>
              <p:nvPr/>
            </p:nvCxnSpPr>
            <p:spPr>
              <a:xfrm flipH="1">
                <a:off x="2590800" y="2529114"/>
                <a:ext cx="76200" cy="755"/>
              </a:xfrm>
              <a:prstGeom prst="line">
                <a:avLst/>
              </a:prstGeom>
              <a:ln>
                <a:solidFill>
                  <a:schemeClr val="accent3">
                    <a:lumMod val="60000"/>
                    <a:lumOff val="40000"/>
                  </a:schemeClr>
                </a:solidFill>
              </a:ln>
            </p:spPr>
            <p:style>
              <a:lnRef idx="2">
                <a:schemeClr val="accent1"/>
              </a:lnRef>
              <a:fillRef idx="0">
                <a:schemeClr val="accent1"/>
              </a:fillRef>
              <a:effectRef idx="1">
                <a:schemeClr val="accent1"/>
              </a:effectRef>
              <a:fontRef idx="minor">
                <a:schemeClr val="tx1"/>
              </a:fontRef>
            </p:style>
          </p:cxnSp>
        </p:grpSp>
        <p:grpSp>
          <p:nvGrpSpPr>
            <p:cNvPr id="57" name="Group 56">
              <a:extLst>
                <a:ext uri="{FF2B5EF4-FFF2-40B4-BE49-F238E27FC236}">
                  <a16:creationId xmlns:a16="http://schemas.microsoft.com/office/drawing/2014/main" id="{397823E4-453A-8CE9-B844-15CA5D793FCD}"/>
                </a:ext>
              </a:extLst>
            </p:cNvPr>
            <p:cNvGrpSpPr/>
            <p:nvPr/>
          </p:nvGrpSpPr>
          <p:grpSpPr>
            <a:xfrm rot="19665383">
              <a:off x="6295383" y="1466778"/>
              <a:ext cx="574675" cy="192112"/>
              <a:chOff x="2590800" y="2433813"/>
              <a:chExt cx="574675" cy="192112"/>
            </a:xfrm>
          </p:grpSpPr>
          <p:sp>
            <p:nvSpPr>
              <p:cNvPr id="58" name="Freeform: Shape 57">
                <a:extLst>
                  <a:ext uri="{FF2B5EF4-FFF2-40B4-BE49-F238E27FC236}">
                    <a16:creationId xmlns:a16="http://schemas.microsoft.com/office/drawing/2014/main" id="{6A6406E1-D506-4373-E442-A49EEF256AD8}"/>
                  </a:ext>
                </a:extLst>
              </p:cNvPr>
              <p:cNvSpPr/>
              <p:nvPr/>
            </p:nvSpPr>
            <p:spPr>
              <a:xfrm>
                <a:off x="2667000" y="2433813"/>
                <a:ext cx="400432" cy="192112"/>
              </a:xfrm>
              <a:custGeom>
                <a:avLst/>
                <a:gdLst>
                  <a:gd name="connsiteX0" fmla="*/ 0 w 7683910"/>
                  <a:gd name="connsiteY0" fmla="*/ 927482 h 1869656"/>
                  <a:gd name="connsiteX1" fmla="*/ 715297 w 7683910"/>
                  <a:gd name="connsiteY1" fmla="*/ 27830 h 1869656"/>
                  <a:gd name="connsiteX2" fmla="*/ 1644446 w 7683910"/>
                  <a:gd name="connsiteY2" fmla="*/ 1864004 h 1869656"/>
                  <a:gd name="connsiteX3" fmla="*/ 2536723 w 7683910"/>
                  <a:gd name="connsiteY3" fmla="*/ 20456 h 1869656"/>
                  <a:gd name="connsiteX4" fmla="*/ 3451123 w 7683910"/>
                  <a:gd name="connsiteY4" fmla="*/ 1849256 h 1869656"/>
                  <a:gd name="connsiteX5" fmla="*/ 4380271 w 7683910"/>
                  <a:gd name="connsiteY5" fmla="*/ 35204 h 1869656"/>
                  <a:gd name="connsiteX6" fmla="*/ 5279923 w 7683910"/>
                  <a:gd name="connsiteY6" fmla="*/ 1856630 h 1869656"/>
                  <a:gd name="connsiteX7" fmla="*/ 6179575 w 7683910"/>
                  <a:gd name="connsiteY7" fmla="*/ 27830 h 1869656"/>
                  <a:gd name="connsiteX8" fmla="*/ 7108723 w 7683910"/>
                  <a:gd name="connsiteY8" fmla="*/ 1841882 h 1869656"/>
                  <a:gd name="connsiteX9" fmla="*/ 7683910 w 7683910"/>
                  <a:gd name="connsiteY9" fmla="*/ 956978 h 1869656"/>
                  <a:gd name="connsiteX0" fmla="*/ 0 w 7521678"/>
                  <a:gd name="connsiteY0" fmla="*/ 927482 h 1869656"/>
                  <a:gd name="connsiteX1" fmla="*/ 553065 w 7521678"/>
                  <a:gd name="connsiteY1" fmla="*/ 27830 h 1869656"/>
                  <a:gd name="connsiteX2" fmla="*/ 1482214 w 7521678"/>
                  <a:gd name="connsiteY2" fmla="*/ 1864004 h 1869656"/>
                  <a:gd name="connsiteX3" fmla="*/ 2374491 w 7521678"/>
                  <a:gd name="connsiteY3" fmla="*/ 20456 h 1869656"/>
                  <a:gd name="connsiteX4" fmla="*/ 3288891 w 7521678"/>
                  <a:gd name="connsiteY4" fmla="*/ 1849256 h 1869656"/>
                  <a:gd name="connsiteX5" fmla="*/ 4218039 w 7521678"/>
                  <a:gd name="connsiteY5" fmla="*/ 35204 h 1869656"/>
                  <a:gd name="connsiteX6" fmla="*/ 5117691 w 7521678"/>
                  <a:gd name="connsiteY6" fmla="*/ 1856630 h 1869656"/>
                  <a:gd name="connsiteX7" fmla="*/ 6017343 w 7521678"/>
                  <a:gd name="connsiteY7" fmla="*/ 27830 h 1869656"/>
                  <a:gd name="connsiteX8" fmla="*/ 6946491 w 7521678"/>
                  <a:gd name="connsiteY8" fmla="*/ 1841882 h 1869656"/>
                  <a:gd name="connsiteX9" fmla="*/ 7521678 w 7521678"/>
                  <a:gd name="connsiteY9" fmla="*/ 956978 h 1869656"/>
                  <a:gd name="connsiteX0" fmla="*/ 0 w 7396317"/>
                  <a:gd name="connsiteY0" fmla="*/ 927482 h 1869656"/>
                  <a:gd name="connsiteX1" fmla="*/ 553065 w 7396317"/>
                  <a:gd name="connsiteY1" fmla="*/ 27830 h 1869656"/>
                  <a:gd name="connsiteX2" fmla="*/ 1482214 w 7396317"/>
                  <a:gd name="connsiteY2" fmla="*/ 1864004 h 1869656"/>
                  <a:gd name="connsiteX3" fmla="*/ 2374491 w 7396317"/>
                  <a:gd name="connsiteY3" fmla="*/ 20456 h 1869656"/>
                  <a:gd name="connsiteX4" fmla="*/ 3288891 w 7396317"/>
                  <a:gd name="connsiteY4" fmla="*/ 1849256 h 1869656"/>
                  <a:gd name="connsiteX5" fmla="*/ 4218039 w 7396317"/>
                  <a:gd name="connsiteY5" fmla="*/ 35204 h 1869656"/>
                  <a:gd name="connsiteX6" fmla="*/ 5117691 w 7396317"/>
                  <a:gd name="connsiteY6" fmla="*/ 1856630 h 1869656"/>
                  <a:gd name="connsiteX7" fmla="*/ 6017343 w 7396317"/>
                  <a:gd name="connsiteY7" fmla="*/ 27830 h 1869656"/>
                  <a:gd name="connsiteX8" fmla="*/ 6946491 w 7396317"/>
                  <a:gd name="connsiteY8" fmla="*/ 1841882 h 1869656"/>
                  <a:gd name="connsiteX9" fmla="*/ 7396317 w 7396317"/>
                  <a:gd name="connsiteY9" fmla="*/ 956978 h 1869656"/>
                  <a:gd name="connsiteX0" fmla="*/ 0 w 7455311"/>
                  <a:gd name="connsiteY0" fmla="*/ 927482 h 1869656"/>
                  <a:gd name="connsiteX1" fmla="*/ 553065 w 7455311"/>
                  <a:gd name="connsiteY1" fmla="*/ 27830 h 1869656"/>
                  <a:gd name="connsiteX2" fmla="*/ 1482214 w 7455311"/>
                  <a:gd name="connsiteY2" fmla="*/ 1864004 h 1869656"/>
                  <a:gd name="connsiteX3" fmla="*/ 2374491 w 7455311"/>
                  <a:gd name="connsiteY3" fmla="*/ 20456 h 1869656"/>
                  <a:gd name="connsiteX4" fmla="*/ 3288891 w 7455311"/>
                  <a:gd name="connsiteY4" fmla="*/ 1849256 h 1869656"/>
                  <a:gd name="connsiteX5" fmla="*/ 4218039 w 7455311"/>
                  <a:gd name="connsiteY5" fmla="*/ 35204 h 1869656"/>
                  <a:gd name="connsiteX6" fmla="*/ 5117691 w 7455311"/>
                  <a:gd name="connsiteY6" fmla="*/ 1856630 h 1869656"/>
                  <a:gd name="connsiteX7" fmla="*/ 6017343 w 7455311"/>
                  <a:gd name="connsiteY7" fmla="*/ 27830 h 1869656"/>
                  <a:gd name="connsiteX8" fmla="*/ 6946491 w 7455311"/>
                  <a:gd name="connsiteY8" fmla="*/ 1841882 h 1869656"/>
                  <a:gd name="connsiteX9" fmla="*/ 7455311 w 7455311"/>
                  <a:gd name="connsiteY9" fmla="*/ 956978 h 1869656"/>
                  <a:gd name="connsiteX0" fmla="*/ 0 w 7492182"/>
                  <a:gd name="connsiteY0" fmla="*/ 927482 h 1869656"/>
                  <a:gd name="connsiteX1" fmla="*/ 589936 w 7492182"/>
                  <a:gd name="connsiteY1" fmla="*/ 27830 h 1869656"/>
                  <a:gd name="connsiteX2" fmla="*/ 1519085 w 7492182"/>
                  <a:gd name="connsiteY2" fmla="*/ 1864004 h 1869656"/>
                  <a:gd name="connsiteX3" fmla="*/ 2411362 w 7492182"/>
                  <a:gd name="connsiteY3" fmla="*/ 20456 h 1869656"/>
                  <a:gd name="connsiteX4" fmla="*/ 3325762 w 7492182"/>
                  <a:gd name="connsiteY4" fmla="*/ 1849256 h 1869656"/>
                  <a:gd name="connsiteX5" fmla="*/ 4254910 w 7492182"/>
                  <a:gd name="connsiteY5" fmla="*/ 35204 h 1869656"/>
                  <a:gd name="connsiteX6" fmla="*/ 5154562 w 7492182"/>
                  <a:gd name="connsiteY6" fmla="*/ 1856630 h 1869656"/>
                  <a:gd name="connsiteX7" fmla="*/ 6054214 w 7492182"/>
                  <a:gd name="connsiteY7" fmla="*/ 27830 h 1869656"/>
                  <a:gd name="connsiteX8" fmla="*/ 6983362 w 7492182"/>
                  <a:gd name="connsiteY8" fmla="*/ 1841882 h 1869656"/>
                  <a:gd name="connsiteX9" fmla="*/ 7492182 w 7492182"/>
                  <a:gd name="connsiteY9" fmla="*/ 956978 h 1869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92182" h="1869656">
                    <a:moveTo>
                      <a:pt x="0" y="927482"/>
                    </a:moveTo>
                    <a:cubicBezTo>
                      <a:pt x="220611" y="399612"/>
                      <a:pt x="336755" y="-128257"/>
                      <a:pt x="589936" y="27830"/>
                    </a:cubicBezTo>
                    <a:cubicBezTo>
                      <a:pt x="843117" y="183917"/>
                      <a:pt x="1215514" y="1865233"/>
                      <a:pt x="1519085" y="1864004"/>
                    </a:cubicBezTo>
                    <a:cubicBezTo>
                      <a:pt x="1822656" y="1862775"/>
                      <a:pt x="2110249" y="22914"/>
                      <a:pt x="2411362" y="20456"/>
                    </a:cubicBezTo>
                    <a:cubicBezTo>
                      <a:pt x="2712475" y="17998"/>
                      <a:pt x="3018504" y="1846798"/>
                      <a:pt x="3325762" y="1849256"/>
                    </a:cubicBezTo>
                    <a:cubicBezTo>
                      <a:pt x="3633020" y="1851714"/>
                      <a:pt x="3950110" y="33975"/>
                      <a:pt x="4254910" y="35204"/>
                    </a:cubicBezTo>
                    <a:cubicBezTo>
                      <a:pt x="4559710" y="36433"/>
                      <a:pt x="4854678" y="1857859"/>
                      <a:pt x="5154562" y="1856630"/>
                    </a:cubicBezTo>
                    <a:cubicBezTo>
                      <a:pt x="5454446" y="1855401"/>
                      <a:pt x="5749414" y="30288"/>
                      <a:pt x="6054214" y="27830"/>
                    </a:cubicBezTo>
                    <a:cubicBezTo>
                      <a:pt x="6359014" y="25372"/>
                      <a:pt x="6732639" y="1687024"/>
                      <a:pt x="6983362" y="1841882"/>
                    </a:cubicBezTo>
                    <a:cubicBezTo>
                      <a:pt x="7234085" y="1996740"/>
                      <a:pt x="7329950" y="1476859"/>
                      <a:pt x="7492182" y="956978"/>
                    </a:cubicBezTo>
                  </a:path>
                </a:pathLst>
              </a:custGeom>
              <a:noFill/>
              <a:ln w="19050">
                <a:solidFill>
                  <a:schemeClr val="accent3">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59" name="Straight Arrow Connector 58">
                <a:extLst>
                  <a:ext uri="{FF2B5EF4-FFF2-40B4-BE49-F238E27FC236}">
                    <a16:creationId xmlns:a16="http://schemas.microsoft.com/office/drawing/2014/main" id="{F942A015-CC98-FC74-4942-81FDF71A9B8D}"/>
                  </a:ext>
                </a:extLst>
              </p:cNvPr>
              <p:cNvCxnSpPr>
                <a:cxnSpLocks/>
                <a:stCxn id="58" idx="9"/>
              </p:cNvCxnSpPr>
              <p:nvPr/>
            </p:nvCxnSpPr>
            <p:spPr>
              <a:xfrm>
                <a:off x="3067432" y="2532145"/>
                <a:ext cx="98043" cy="0"/>
              </a:xfrm>
              <a:prstGeom prst="straightConnector1">
                <a:avLst/>
              </a:prstGeom>
              <a:ln>
                <a:solidFill>
                  <a:schemeClr val="accent3">
                    <a:lumMod val="60000"/>
                    <a:lumOff val="40000"/>
                  </a:schemeClr>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60" name="Straight Connector 59">
                <a:extLst>
                  <a:ext uri="{FF2B5EF4-FFF2-40B4-BE49-F238E27FC236}">
                    <a16:creationId xmlns:a16="http://schemas.microsoft.com/office/drawing/2014/main" id="{2363DDD1-65DD-EBC3-F87D-18E4DA78056B}"/>
                  </a:ext>
                </a:extLst>
              </p:cNvPr>
              <p:cNvCxnSpPr>
                <a:stCxn id="58" idx="0"/>
              </p:cNvCxnSpPr>
              <p:nvPr/>
            </p:nvCxnSpPr>
            <p:spPr>
              <a:xfrm flipH="1">
                <a:off x="2590800" y="2529114"/>
                <a:ext cx="76200" cy="755"/>
              </a:xfrm>
              <a:prstGeom prst="line">
                <a:avLst/>
              </a:prstGeom>
              <a:ln>
                <a:solidFill>
                  <a:schemeClr val="accent3">
                    <a:lumMod val="60000"/>
                    <a:lumOff val="40000"/>
                  </a:schemeClr>
                </a:solidFill>
              </a:ln>
            </p:spPr>
            <p:style>
              <a:lnRef idx="2">
                <a:schemeClr val="accent1"/>
              </a:lnRef>
              <a:fillRef idx="0">
                <a:schemeClr val="accent1"/>
              </a:fillRef>
              <a:effectRef idx="1">
                <a:schemeClr val="accent1"/>
              </a:effectRef>
              <a:fontRef idx="minor">
                <a:schemeClr val="tx1"/>
              </a:fontRef>
            </p:style>
          </p:cxnSp>
        </p:grpSp>
        <p:grpSp>
          <p:nvGrpSpPr>
            <p:cNvPr id="61" name="Group 60">
              <a:extLst>
                <a:ext uri="{FF2B5EF4-FFF2-40B4-BE49-F238E27FC236}">
                  <a16:creationId xmlns:a16="http://schemas.microsoft.com/office/drawing/2014/main" id="{54E9C34C-56E3-73C3-6A27-44C1EC7FFADE}"/>
                </a:ext>
              </a:extLst>
            </p:cNvPr>
            <p:cNvGrpSpPr/>
            <p:nvPr/>
          </p:nvGrpSpPr>
          <p:grpSpPr>
            <a:xfrm rot="12576564">
              <a:off x="2344743" y="1433311"/>
              <a:ext cx="574675" cy="192112"/>
              <a:chOff x="2590800" y="2433813"/>
              <a:chExt cx="574675" cy="192112"/>
            </a:xfrm>
          </p:grpSpPr>
          <p:sp>
            <p:nvSpPr>
              <p:cNvPr id="62" name="Freeform: Shape 61">
                <a:extLst>
                  <a:ext uri="{FF2B5EF4-FFF2-40B4-BE49-F238E27FC236}">
                    <a16:creationId xmlns:a16="http://schemas.microsoft.com/office/drawing/2014/main" id="{97D71CE8-8439-B110-1053-94ED6203E15E}"/>
                  </a:ext>
                </a:extLst>
              </p:cNvPr>
              <p:cNvSpPr/>
              <p:nvPr/>
            </p:nvSpPr>
            <p:spPr>
              <a:xfrm>
                <a:off x="2667000" y="2433813"/>
                <a:ext cx="400432" cy="192112"/>
              </a:xfrm>
              <a:custGeom>
                <a:avLst/>
                <a:gdLst>
                  <a:gd name="connsiteX0" fmla="*/ 0 w 7683910"/>
                  <a:gd name="connsiteY0" fmla="*/ 927482 h 1869656"/>
                  <a:gd name="connsiteX1" fmla="*/ 715297 w 7683910"/>
                  <a:gd name="connsiteY1" fmla="*/ 27830 h 1869656"/>
                  <a:gd name="connsiteX2" fmla="*/ 1644446 w 7683910"/>
                  <a:gd name="connsiteY2" fmla="*/ 1864004 h 1869656"/>
                  <a:gd name="connsiteX3" fmla="*/ 2536723 w 7683910"/>
                  <a:gd name="connsiteY3" fmla="*/ 20456 h 1869656"/>
                  <a:gd name="connsiteX4" fmla="*/ 3451123 w 7683910"/>
                  <a:gd name="connsiteY4" fmla="*/ 1849256 h 1869656"/>
                  <a:gd name="connsiteX5" fmla="*/ 4380271 w 7683910"/>
                  <a:gd name="connsiteY5" fmla="*/ 35204 h 1869656"/>
                  <a:gd name="connsiteX6" fmla="*/ 5279923 w 7683910"/>
                  <a:gd name="connsiteY6" fmla="*/ 1856630 h 1869656"/>
                  <a:gd name="connsiteX7" fmla="*/ 6179575 w 7683910"/>
                  <a:gd name="connsiteY7" fmla="*/ 27830 h 1869656"/>
                  <a:gd name="connsiteX8" fmla="*/ 7108723 w 7683910"/>
                  <a:gd name="connsiteY8" fmla="*/ 1841882 h 1869656"/>
                  <a:gd name="connsiteX9" fmla="*/ 7683910 w 7683910"/>
                  <a:gd name="connsiteY9" fmla="*/ 956978 h 1869656"/>
                  <a:gd name="connsiteX0" fmla="*/ 0 w 7521678"/>
                  <a:gd name="connsiteY0" fmla="*/ 927482 h 1869656"/>
                  <a:gd name="connsiteX1" fmla="*/ 553065 w 7521678"/>
                  <a:gd name="connsiteY1" fmla="*/ 27830 h 1869656"/>
                  <a:gd name="connsiteX2" fmla="*/ 1482214 w 7521678"/>
                  <a:gd name="connsiteY2" fmla="*/ 1864004 h 1869656"/>
                  <a:gd name="connsiteX3" fmla="*/ 2374491 w 7521678"/>
                  <a:gd name="connsiteY3" fmla="*/ 20456 h 1869656"/>
                  <a:gd name="connsiteX4" fmla="*/ 3288891 w 7521678"/>
                  <a:gd name="connsiteY4" fmla="*/ 1849256 h 1869656"/>
                  <a:gd name="connsiteX5" fmla="*/ 4218039 w 7521678"/>
                  <a:gd name="connsiteY5" fmla="*/ 35204 h 1869656"/>
                  <a:gd name="connsiteX6" fmla="*/ 5117691 w 7521678"/>
                  <a:gd name="connsiteY6" fmla="*/ 1856630 h 1869656"/>
                  <a:gd name="connsiteX7" fmla="*/ 6017343 w 7521678"/>
                  <a:gd name="connsiteY7" fmla="*/ 27830 h 1869656"/>
                  <a:gd name="connsiteX8" fmla="*/ 6946491 w 7521678"/>
                  <a:gd name="connsiteY8" fmla="*/ 1841882 h 1869656"/>
                  <a:gd name="connsiteX9" fmla="*/ 7521678 w 7521678"/>
                  <a:gd name="connsiteY9" fmla="*/ 956978 h 1869656"/>
                  <a:gd name="connsiteX0" fmla="*/ 0 w 7396317"/>
                  <a:gd name="connsiteY0" fmla="*/ 927482 h 1869656"/>
                  <a:gd name="connsiteX1" fmla="*/ 553065 w 7396317"/>
                  <a:gd name="connsiteY1" fmla="*/ 27830 h 1869656"/>
                  <a:gd name="connsiteX2" fmla="*/ 1482214 w 7396317"/>
                  <a:gd name="connsiteY2" fmla="*/ 1864004 h 1869656"/>
                  <a:gd name="connsiteX3" fmla="*/ 2374491 w 7396317"/>
                  <a:gd name="connsiteY3" fmla="*/ 20456 h 1869656"/>
                  <a:gd name="connsiteX4" fmla="*/ 3288891 w 7396317"/>
                  <a:gd name="connsiteY4" fmla="*/ 1849256 h 1869656"/>
                  <a:gd name="connsiteX5" fmla="*/ 4218039 w 7396317"/>
                  <a:gd name="connsiteY5" fmla="*/ 35204 h 1869656"/>
                  <a:gd name="connsiteX6" fmla="*/ 5117691 w 7396317"/>
                  <a:gd name="connsiteY6" fmla="*/ 1856630 h 1869656"/>
                  <a:gd name="connsiteX7" fmla="*/ 6017343 w 7396317"/>
                  <a:gd name="connsiteY7" fmla="*/ 27830 h 1869656"/>
                  <a:gd name="connsiteX8" fmla="*/ 6946491 w 7396317"/>
                  <a:gd name="connsiteY8" fmla="*/ 1841882 h 1869656"/>
                  <a:gd name="connsiteX9" fmla="*/ 7396317 w 7396317"/>
                  <a:gd name="connsiteY9" fmla="*/ 956978 h 1869656"/>
                  <a:gd name="connsiteX0" fmla="*/ 0 w 7455311"/>
                  <a:gd name="connsiteY0" fmla="*/ 927482 h 1869656"/>
                  <a:gd name="connsiteX1" fmla="*/ 553065 w 7455311"/>
                  <a:gd name="connsiteY1" fmla="*/ 27830 h 1869656"/>
                  <a:gd name="connsiteX2" fmla="*/ 1482214 w 7455311"/>
                  <a:gd name="connsiteY2" fmla="*/ 1864004 h 1869656"/>
                  <a:gd name="connsiteX3" fmla="*/ 2374491 w 7455311"/>
                  <a:gd name="connsiteY3" fmla="*/ 20456 h 1869656"/>
                  <a:gd name="connsiteX4" fmla="*/ 3288891 w 7455311"/>
                  <a:gd name="connsiteY4" fmla="*/ 1849256 h 1869656"/>
                  <a:gd name="connsiteX5" fmla="*/ 4218039 w 7455311"/>
                  <a:gd name="connsiteY5" fmla="*/ 35204 h 1869656"/>
                  <a:gd name="connsiteX6" fmla="*/ 5117691 w 7455311"/>
                  <a:gd name="connsiteY6" fmla="*/ 1856630 h 1869656"/>
                  <a:gd name="connsiteX7" fmla="*/ 6017343 w 7455311"/>
                  <a:gd name="connsiteY7" fmla="*/ 27830 h 1869656"/>
                  <a:gd name="connsiteX8" fmla="*/ 6946491 w 7455311"/>
                  <a:gd name="connsiteY8" fmla="*/ 1841882 h 1869656"/>
                  <a:gd name="connsiteX9" fmla="*/ 7455311 w 7455311"/>
                  <a:gd name="connsiteY9" fmla="*/ 956978 h 1869656"/>
                  <a:gd name="connsiteX0" fmla="*/ 0 w 7492182"/>
                  <a:gd name="connsiteY0" fmla="*/ 927482 h 1869656"/>
                  <a:gd name="connsiteX1" fmla="*/ 589936 w 7492182"/>
                  <a:gd name="connsiteY1" fmla="*/ 27830 h 1869656"/>
                  <a:gd name="connsiteX2" fmla="*/ 1519085 w 7492182"/>
                  <a:gd name="connsiteY2" fmla="*/ 1864004 h 1869656"/>
                  <a:gd name="connsiteX3" fmla="*/ 2411362 w 7492182"/>
                  <a:gd name="connsiteY3" fmla="*/ 20456 h 1869656"/>
                  <a:gd name="connsiteX4" fmla="*/ 3325762 w 7492182"/>
                  <a:gd name="connsiteY4" fmla="*/ 1849256 h 1869656"/>
                  <a:gd name="connsiteX5" fmla="*/ 4254910 w 7492182"/>
                  <a:gd name="connsiteY5" fmla="*/ 35204 h 1869656"/>
                  <a:gd name="connsiteX6" fmla="*/ 5154562 w 7492182"/>
                  <a:gd name="connsiteY6" fmla="*/ 1856630 h 1869656"/>
                  <a:gd name="connsiteX7" fmla="*/ 6054214 w 7492182"/>
                  <a:gd name="connsiteY7" fmla="*/ 27830 h 1869656"/>
                  <a:gd name="connsiteX8" fmla="*/ 6983362 w 7492182"/>
                  <a:gd name="connsiteY8" fmla="*/ 1841882 h 1869656"/>
                  <a:gd name="connsiteX9" fmla="*/ 7492182 w 7492182"/>
                  <a:gd name="connsiteY9" fmla="*/ 956978 h 1869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92182" h="1869656">
                    <a:moveTo>
                      <a:pt x="0" y="927482"/>
                    </a:moveTo>
                    <a:cubicBezTo>
                      <a:pt x="220611" y="399612"/>
                      <a:pt x="336755" y="-128257"/>
                      <a:pt x="589936" y="27830"/>
                    </a:cubicBezTo>
                    <a:cubicBezTo>
                      <a:pt x="843117" y="183917"/>
                      <a:pt x="1215514" y="1865233"/>
                      <a:pt x="1519085" y="1864004"/>
                    </a:cubicBezTo>
                    <a:cubicBezTo>
                      <a:pt x="1822656" y="1862775"/>
                      <a:pt x="2110249" y="22914"/>
                      <a:pt x="2411362" y="20456"/>
                    </a:cubicBezTo>
                    <a:cubicBezTo>
                      <a:pt x="2712475" y="17998"/>
                      <a:pt x="3018504" y="1846798"/>
                      <a:pt x="3325762" y="1849256"/>
                    </a:cubicBezTo>
                    <a:cubicBezTo>
                      <a:pt x="3633020" y="1851714"/>
                      <a:pt x="3950110" y="33975"/>
                      <a:pt x="4254910" y="35204"/>
                    </a:cubicBezTo>
                    <a:cubicBezTo>
                      <a:pt x="4559710" y="36433"/>
                      <a:pt x="4854678" y="1857859"/>
                      <a:pt x="5154562" y="1856630"/>
                    </a:cubicBezTo>
                    <a:cubicBezTo>
                      <a:pt x="5454446" y="1855401"/>
                      <a:pt x="5749414" y="30288"/>
                      <a:pt x="6054214" y="27830"/>
                    </a:cubicBezTo>
                    <a:cubicBezTo>
                      <a:pt x="6359014" y="25372"/>
                      <a:pt x="6732639" y="1687024"/>
                      <a:pt x="6983362" y="1841882"/>
                    </a:cubicBezTo>
                    <a:cubicBezTo>
                      <a:pt x="7234085" y="1996740"/>
                      <a:pt x="7329950" y="1476859"/>
                      <a:pt x="7492182" y="956978"/>
                    </a:cubicBezTo>
                  </a:path>
                </a:pathLst>
              </a:custGeom>
              <a:noFill/>
              <a:ln w="19050">
                <a:solidFill>
                  <a:schemeClr val="accent3">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63" name="Straight Arrow Connector 62">
                <a:extLst>
                  <a:ext uri="{FF2B5EF4-FFF2-40B4-BE49-F238E27FC236}">
                    <a16:creationId xmlns:a16="http://schemas.microsoft.com/office/drawing/2014/main" id="{143461A7-AE79-F910-F191-6452AFED7653}"/>
                  </a:ext>
                </a:extLst>
              </p:cNvPr>
              <p:cNvCxnSpPr>
                <a:cxnSpLocks/>
                <a:stCxn id="62" idx="9"/>
              </p:cNvCxnSpPr>
              <p:nvPr/>
            </p:nvCxnSpPr>
            <p:spPr>
              <a:xfrm>
                <a:off x="3067432" y="2532145"/>
                <a:ext cx="98043" cy="0"/>
              </a:xfrm>
              <a:prstGeom prst="straightConnector1">
                <a:avLst/>
              </a:prstGeom>
              <a:ln>
                <a:solidFill>
                  <a:schemeClr val="accent3">
                    <a:lumMod val="60000"/>
                    <a:lumOff val="40000"/>
                  </a:schemeClr>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64" name="Straight Connector 63">
                <a:extLst>
                  <a:ext uri="{FF2B5EF4-FFF2-40B4-BE49-F238E27FC236}">
                    <a16:creationId xmlns:a16="http://schemas.microsoft.com/office/drawing/2014/main" id="{DA1A8EA4-2E39-6776-1706-3C01951F7FE4}"/>
                  </a:ext>
                </a:extLst>
              </p:cNvPr>
              <p:cNvCxnSpPr>
                <a:stCxn id="62" idx="0"/>
              </p:cNvCxnSpPr>
              <p:nvPr/>
            </p:nvCxnSpPr>
            <p:spPr>
              <a:xfrm flipH="1">
                <a:off x="2590800" y="2529114"/>
                <a:ext cx="76200" cy="755"/>
              </a:xfrm>
              <a:prstGeom prst="line">
                <a:avLst/>
              </a:prstGeom>
              <a:ln>
                <a:solidFill>
                  <a:schemeClr val="accent3">
                    <a:lumMod val="60000"/>
                    <a:lumOff val="40000"/>
                  </a:schemeClr>
                </a:solidFill>
              </a:ln>
            </p:spPr>
            <p:style>
              <a:lnRef idx="2">
                <a:schemeClr val="accent1"/>
              </a:lnRef>
              <a:fillRef idx="0">
                <a:schemeClr val="accent1"/>
              </a:fillRef>
              <a:effectRef idx="1">
                <a:schemeClr val="accent1"/>
              </a:effectRef>
              <a:fontRef idx="minor">
                <a:schemeClr val="tx1"/>
              </a:fontRef>
            </p:style>
          </p:cxnSp>
        </p:grpSp>
        <p:grpSp>
          <p:nvGrpSpPr>
            <p:cNvPr id="65" name="Group 64">
              <a:extLst>
                <a:ext uri="{FF2B5EF4-FFF2-40B4-BE49-F238E27FC236}">
                  <a16:creationId xmlns:a16="http://schemas.microsoft.com/office/drawing/2014/main" id="{984965EA-8B0E-DE07-665C-652A0435048C}"/>
                </a:ext>
              </a:extLst>
            </p:cNvPr>
            <p:cNvGrpSpPr/>
            <p:nvPr/>
          </p:nvGrpSpPr>
          <p:grpSpPr>
            <a:xfrm rot="1698863">
              <a:off x="6186806" y="3671844"/>
              <a:ext cx="574675" cy="192112"/>
              <a:chOff x="2590800" y="2433813"/>
              <a:chExt cx="574675" cy="192112"/>
            </a:xfrm>
          </p:grpSpPr>
          <p:sp>
            <p:nvSpPr>
              <p:cNvPr id="66" name="Freeform: Shape 65">
                <a:extLst>
                  <a:ext uri="{FF2B5EF4-FFF2-40B4-BE49-F238E27FC236}">
                    <a16:creationId xmlns:a16="http://schemas.microsoft.com/office/drawing/2014/main" id="{EE59B53D-781F-08CB-2261-4AFAE8EE95D7}"/>
                  </a:ext>
                </a:extLst>
              </p:cNvPr>
              <p:cNvSpPr/>
              <p:nvPr/>
            </p:nvSpPr>
            <p:spPr>
              <a:xfrm>
                <a:off x="2667000" y="2433813"/>
                <a:ext cx="400432" cy="192112"/>
              </a:xfrm>
              <a:custGeom>
                <a:avLst/>
                <a:gdLst>
                  <a:gd name="connsiteX0" fmla="*/ 0 w 7683910"/>
                  <a:gd name="connsiteY0" fmla="*/ 927482 h 1869656"/>
                  <a:gd name="connsiteX1" fmla="*/ 715297 w 7683910"/>
                  <a:gd name="connsiteY1" fmla="*/ 27830 h 1869656"/>
                  <a:gd name="connsiteX2" fmla="*/ 1644446 w 7683910"/>
                  <a:gd name="connsiteY2" fmla="*/ 1864004 h 1869656"/>
                  <a:gd name="connsiteX3" fmla="*/ 2536723 w 7683910"/>
                  <a:gd name="connsiteY3" fmla="*/ 20456 h 1869656"/>
                  <a:gd name="connsiteX4" fmla="*/ 3451123 w 7683910"/>
                  <a:gd name="connsiteY4" fmla="*/ 1849256 h 1869656"/>
                  <a:gd name="connsiteX5" fmla="*/ 4380271 w 7683910"/>
                  <a:gd name="connsiteY5" fmla="*/ 35204 h 1869656"/>
                  <a:gd name="connsiteX6" fmla="*/ 5279923 w 7683910"/>
                  <a:gd name="connsiteY6" fmla="*/ 1856630 h 1869656"/>
                  <a:gd name="connsiteX7" fmla="*/ 6179575 w 7683910"/>
                  <a:gd name="connsiteY7" fmla="*/ 27830 h 1869656"/>
                  <a:gd name="connsiteX8" fmla="*/ 7108723 w 7683910"/>
                  <a:gd name="connsiteY8" fmla="*/ 1841882 h 1869656"/>
                  <a:gd name="connsiteX9" fmla="*/ 7683910 w 7683910"/>
                  <a:gd name="connsiteY9" fmla="*/ 956978 h 1869656"/>
                  <a:gd name="connsiteX0" fmla="*/ 0 w 7521678"/>
                  <a:gd name="connsiteY0" fmla="*/ 927482 h 1869656"/>
                  <a:gd name="connsiteX1" fmla="*/ 553065 w 7521678"/>
                  <a:gd name="connsiteY1" fmla="*/ 27830 h 1869656"/>
                  <a:gd name="connsiteX2" fmla="*/ 1482214 w 7521678"/>
                  <a:gd name="connsiteY2" fmla="*/ 1864004 h 1869656"/>
                  <a:gd name="connsiteX3" fmla="*/ 2374491 w 7521678"/>
                  <a:gd name="connsiteY3" fmla="*/ 20456 h 1869656"/>
                  <a:gd name="connsiteX4" fmla="*/ 3288891 w 7521678"/>
                  <a:gd name="connsiteY4" fmla="*/ 1849256 h 1869656"/>
                  <a:gd name="connsiteX5" fmla="*/ 4218039 w 7521678"/>
                  <a:gd name="connsiteY5" fmla="*/ 35204 h 1869656"/>
                  <a:gd name="connsiteX6" fmla="*/ 5117691 w 7521678"/>
                  <a:gd name="connsiteY6" fmla="*/ 1856630 h 1869656"/>
                  <a:gd name="connsiteX7" fmla="*/ 6017343 w 7521678"/>
                  <a:gd name="connsiteY7" fmla="*/ 27830 h 1869656"/>
                  <a:gd name="connsiteX8" fmla="*/ 6946491 w 7521678"/>
                  <a:gd name="connsiteY8" fmla="*/ 1841882 h 1869656"/>
                  <a:gd name="connsiteX9" fmla="*/ 7521678 w 7521678"/>
                  <a:gd name="connsiteY9" fmla="*/ 956978 h 1869656"/>
                  <a:gd name="connsiteX0" fmla="*/ 0 w 7396317"/>
                  <a:gd name="connsiteY0" fmla="*/ 927482 h 1869656"/>
                  <a:gd name="connsiteX1" fmla="*/ 553065 w 7396317"/>
                  <a:gd name="connsiteY1" fmla="*/ 27830 h 1869656"/>
                  <a:gd name="connsiteX2" fmla="*/ 1482214 w 7396317"/>
                  <a:gd name="connsiteY2" fmla="*/ 1864004 h 1869656"/>
                  <a:gd name="connsiteX3" fmla="*/ 2374491 w 7396317"/>
                  <a:gd name="connsiteY3" fmla="*/ 20456 h 1869656"/>
                  <a:gd name="connsiteX4" fmla="*/ 3288891 w 7396317"/>
                  <a:gd name="connsiteY4" fmla="*/ 1849256 h 1869656"/>
                  <a:gd name="connsiteX5" fmla="*/ 4218039 w 7396317"/>
                  <a:gd name="connsiteY5" fmla="*/ 35204 h 1869656"/>
                  <a:gd name="connsiteX6" fmla="*/ 5117691 w 7396317"/>
                  <a:gd name="connsiteY6" fmla="*/ 1856630 h 1869656"/>
                  <a:gd name="connsiteX7" fmla="*/ 6017343 w 7396317"/>
                  <a:gd name="connsiteY7" fmla="*/ 27830 h 1869656"/>
                  <a:gd name="connsiteX8" fmla="*/ 6946491 w 7396317"/>
                  <a:gd name="connsiteY8" fmla="*/ 1841882 h 1869656"/>
                  <a:gd name="connsiteX9" fmla="*/ 7396317 w 7396317"/>
                  <a:gd name="connsiteY9" fmla="*/ 956978 h 1869656"/>
                  <a:gd name="connsiteX0" fmla="*/ 0 w 7455311"/>
                  <a:gd name="connsiteY0" fmla="*/ 927482 h 1869656"/>
                  <a:gd name="connsiteX1" fmla="*/ 553065 w 7455311"/>
                  <a:gd name="connsiteY1" fmla="*/ 27830 h 1869656"/>
                  <a:gd name="connsiteX2" fmla="*/ 1482214 w 7455311"/>
                  <a:gd name="connsiteY2" fmla="*/ 1864004 h 1869656"/>
                  <a:gd name="connsiteX3" fmla="*/ 2374491 w 7455311"/>
                  <a:gd name="connsiteY3" fmla="*/ 20456 h 1869656"/>
                  <a:gd name="connsiteX4" fmla="*/ 3288891 w 7455311"/>
                  <a:gd name="connsiteY4" fmla="*/ 1849256 h 1869656"/>
                  <a:gd name="connsiteX5" fmla="*/ 4218039 w 7455311"/>
                  <a:gd name="connsiteY5" fmla="*/ 35204 h 1869656"/>
                  <a:gd name="connsiteX6" fmla="*/ 5117691 w 7455311"/>
                  <a:gd name="connsiteY6" fmla="*/ 1856630 h 1869656"/>
                  <a:gd name="connsiteX7" fmla="*/ 6017343 w 7455311"/>
                  <a:gd name="connsiteY7" fmla="*/ 27830 h 1869656"/>
                  <a:gd name="connsiteX8" fmla="*/ 6946491 w 7455311"/>
                  <a:gd name="connsiteY8" fmla="*/ 1841882 h 1869656"/>
                  <a:gd name="connsiteX9" fmla="*/ 7455311 w 7455311"/>
                  <a:gd name="connsiteY9" fmla="*/ 956978 h 1869656"/>
                  <a:gd name="connsiteX0" fmla="*/ 0 w 7492182"/>
                  <a:gd name="connsiteY0" fmla="*/ 927482 h 1869656"/>
                  <a:gd name="connsiteX1" fmla="*/ 589936 w 7492182"/>
                  <a:gd name="connsiteY1" fmla="*/ 27830 h 1869656"/>
                  <a:gd name="connsiteX2" fmla="*/ 1519085 w 7492182"/>
                  <a:gd name="connsiteY2" fmla="*/ 1864004 h 1869656"/>
                  <a:gd name="connsiteX3" fmla="*/ 2411362 w 7492182"/>
                  <a:gd name="connsiteY3" fmla="*/ 20456 h 1869656"/>
                  <a:gd name="connsiteX4" fmla="*/ 3325762 w 7492182"/>
                  <a:gd name="connsiteY4" fmla="*/ 1849256 h 1869656"/>
                  <a:gd name="connsiteX5" fmla="*/ 4254910 w 7492182"/>
                  <a:gd name="connsiteY5" fmla="*/ 35204 h 1869656"/>
                  <a:gd name="connsiteX6" fmla="*/ 5154562 w 7492182"/>
                  <a:gd name="connsiteY6" fmla="*/ 1856630 h 1869656"/>
                  <a:gd name="connsiteX7" fmla="*/ 6054214 w 7492182"/>
                  <a:gd name="connsiteY7" fmla="*/ 27830 h 1869656"/>
                  <a:gd name="connsiteX8" fmla="*/ 6983362 w 7492182"/>
                  <a:gd name="connsiteY8" fmla="*/ 1841882 h 1869656"/>
                  <a:gd name="connsiteX9" fmla="*/ 7492182 w 7492182"/>
                  <a:gd name="connsiteY9" fmla="*/ 956978 h 1869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92182" h="1869656">
                    <a:moveTo>
                      <a:pt x="0" y="927482"/>
                    </a:moveTo>
                    <a:cubicBezTo>
                      <a:pt x="220611" y="399612"/>
                      <a:pt x="336755" y="-128257"/>
                      <a:pt x="589936" y="27830"/>
                    </a:cubicBezTo>
                    <a:cubicBezTo>
                      <a:pt x="843117" y="183917"/>
                      <a:pt x="1215514" y="1865233"/>
                      <a:pt x="1519085" y="1864004"/>
                    </a:cubicBezTo>
                    <a:cubicBezTo>
                      <a:pt x="1822656" y="1862775"/>
                      <a:pt x="2110249" y="22914"/>
                      <a:pt x="2411362" y="20456"/>
                    </a:cubicBezTo>
                    <a:cubicBezTo>
                      <a:pt x="2712475" y="17998"/>
                      <a:pt x="3018504" y="1846798"/>
                      <a:pt x="3325762" y="1849256"/>
                    </a:cubicBezTo>
                    <a:cubicBezTo>
                      <a:pt x="3633020" y="1851714"/>
                      <a:pt x="3950110" y="33975"/>
                      <a:pt x="4254910" y="35204"/>
                    </a:cubicBezTo>
                    <a:cubicBezTo>
                      <a:pt x="4559710" y="36433"/>
                      <a:pt x="4854678" y="1857859"/>
                      <a:pt x="5154562" y="1856630"/>
                    </a:cubicBezTo>
                    <a:cubicBezTo>
                      <a:pt x="5454446" y="1855401"/>
                      <a:pt x="5749414" y="30288"/>
                      <a:pt x="6054214" y="27830"/>
                    </a:cubicBezTo>
                    <a:cubicBezTo>
                      <a:pt x="6359014" y="25372"/>
                      <a:pt x="6732639" y="1687024"/>
                      <a:pt x="6983362" y="1841882"/>
                    </a:cubicBezTo>
                    <a:cubicBezTo>
                      <a:pt x="7234085" y="1996740"/>
                      <a:pt x="7329950" y="1476859"/>
                      <a:pt x="7492182" y="956978"/>
                    </a:cubicBezTo>
                  </a:path>
                </a:pathLst>
              </a:custGeom>
              <a:noFill/>
              <a:ln w="19050">
                <a:solidFill>
                  <a:schemeClr val="accent3">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67" name="Straight Arrow Connector 66">
                <a:extLst>
                  <a:ext uri="{FF2B5EF4-FFF2-40B4-BE49-F238E27FC236}">
                    <a16:creationId xmlns:a16="http://schemas.microsoft.com/office/drawing/2014/main" id="{C0086194-3C68-A5FA-A29B-99B653D337B3}"/>
                  </a:ext>
                </a:extLst>
              </p:cNvPr>
              <p:cNvCxnSpPr>
                <a:cxnSpLocks/>
                <a:stCxn id="66" idx="9"/>
              </p:cNvCxnSpPr>
              <p:nvPr/>
            </p:nvCxnSpPr>
            <p:spPr>
              <a:xfrm>
                <a:off x="3067432" y="2532145"/>
                <a:ext cx="98043" cy="0"/>
              </a:xfrm>
              <a:prstGeom prst="straightConnector1">
                <a:avLst/>
              </a:prstGeom>
              <a:ln>
                <a:solidFill>
                  <a:schemeClr val="accent3">
                    <a:lumMod val="60000"/>
                    <a:lumOff val="40000"/>
                  </a:schemeClr>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68" name="Straight Connector 67">
                <a:extLst>
                  <a:ext uri="{FF2B5EF4-FFF2-40B4-BE49-F238E27FC236}">
                    <a16:creationId xmlns:a16="http://schemas.microsoft.com/office/drawing/2014/main" id="{1F471CA1-502F-17CC-7D7B-500CECC286BA}"/>
                  </a:ext>
                </a:extLst>
              </p:cNvPr>
              <p:cNvCxnSpPr>
                <a:stCxn id="66" idx="0"/>
              </p:cNvCxnSpPr>
              <p:nvPr/>
            </p:nvCxnSpPr>
            <p:spPr>
              <a:xfrm flipH="1">
                <a:off x="2590800" y="2529114"/>
                <a:ext cx="76200" cy="755"/>
              </a:xfrm>
              <a:prstGeom prst="line">
                <a:avLst/>
              </a:prstGeom>
              <a:ln>
                <a:solidFill>
                  <a:schemeClr val="accent3">
                    <a:lumMod val="60000"/>
                    <a:lumOff val="40000"/>
                  </a:schemeClr>
                </a:solidFill>
              </a:ln>
            </p:spPr>
            <p:style>
              <a:lnRef idx="2">
                <a:schemeClr val="accent1"/>
              </a:lnRef>
              <a:fillRef idx="0">
                <a:schemeClr val="accent1"/>
              </a:fillRef>
              <a:effectRef idx="1">
                <a:schemeClr val="accent1"/>
              </a:effectRef>
              <a:fontRef idx="minor">
                <a:schemeClr val="tx1"/>
              </a:fontRef>
            </p:style>
          </p:cxnSp>
        </p:grpSp>
        <p:grpSp>
          <p:nvGrpSpPr>
            <p:cNvPr id="69" name="Group 68">
              <a:extLst>
                <a:ext uri="{FF2B5EF4-FFF2-40B4-BE49-F238E27FC236}">
                  <a16:creationId xmlns:a16="http://schemas.microsoft.com/office/drawing/2014/main" id="{42A36521-2348-6699-AB63-2DA1A4099EC6}"/>
                </a:ext>
              </a:extLst>
            </p:cNvPr>
            <p:cNvGrpSpPr/>
            <p:nvPr/>
          </p:nvGrpSpPr>
          <p:grpSpPr>
            <a:xfrm rot="18709156">
              <a:off x="5489812" y="635065"/>
              <a:ext cx="574675" cy="192112"/>
              <a:chOff x="2590800" y="2433813"/>
              <a:chExt cx="574675" cy="192112"/>
            </a:xfrm>
          </p:grpSpPr>
          <p:sp>
            <p:nvSpPr>
              <p:cNvPr id="70" name="Freeform: Shape 69">
                <a:extLst>
                  <a:ext uri="{FF2B5EF4-FFF2-40B4-BE49-F238E27FC236}">
                    <a16:creationId xmlns:a16="http://schemas.microsoft.com/office/drawing/2014/main" id="{D8EC839D-2E16-EB81-C2F2-D56C5BF46747}"/>
                  </a:ext>
                </a:extLst>
              </p:cNvPr>
              <p:cNvSpPr/>
              <p:nvPr/>
            </p:nvSpPr>
            <p:spPr>
              <a:xfrm>
                <a:off x="2667000" y="2433813"/>
                <a:ext cx="400432" cy="192112"/>
              </a:xfrm>
              <a:custGeom>
                <a:avLst/>
                <a:gdLst>
                  <a:gd name="connsiteX0" fmla="*/ 0 w 7683910"/>
                  <a:gd name="connsiteY0" fmla="*/ 927482 h 1869656"/>
                  <a:gd name="connsiteX1" fmla="*/ 715297 w 7683910"/>
                  <a:gd name="connsiteY1" fmla="*/ 27830 h 1869656"/>
                  <a:gd name="connsiteX2" fmla="*/ 1644446 w 7683910"/>
                  <a:gd name="connsiteY2" fmla="*/ 1864004 h 1869656"/>
                  <a:gd name="connsiteX3" fmla="*/ 2536723 w 7683910"/>
                  <a:gd name="connsiteY3" fmla="*/ 20456 h 1869656"/>
                  <a:gd name="connsiteX4" fmla="*/ 3451123 w 7683910"/>
                  <a:gd name="connsiteY4" fmla="*/ 1849256 h 1869656"/>
                  <a:gd name="connsiteX5" fmla="*/ 4380271 w 7683910"/>
                  <a:gd name="connsiteY5" fmla="*/ 35204 h 1869656"/>
                  <a:gd name="connsiteX6" fmla="*/ 5279923 w 7683910"/>
                  <a:gd name="connsiteY6" fmla="*/ 1856630 h 1869656"/>
                  <a:gd name="connsiteX7" fmla="*/ 6179575 w 7683910"/>
                  <a:gd name="connsiteY7" fmla="*/ 27830 h 1869656"/>
                  <a:gd name="connsiteX8" fmla="*/ 7108723 w 7683910"/>
                  <a:gd name="connsiteY8" fmla="*/ 1841882 h 1869656"/>
                  <a:gd name="connsiteX9" fmla="*/ 7683910 w 7683910"/>
                  <a:gd name="connsiteY9" fmla="*/ 956978 h 1869656"/>
                  <a:gd name="connsiteX0" fmla="*/ 0 w 7521678"/>
                  <a:gd name="connsiteY0" fmla="*/ 927482 h 1869656"/>
                  <a:gd name="connsiteX1" fmla="*/ 553065 w 7521678"/>
                  <a:gd name="connsiteY1" fmla="*/ 27830 h 1869656"/>
                  <a:gd name="connsiteX2" fmla="*/ 1482214 w 7521678"/>
                  <a:gd name="connsiteY2" fmla="*/ 1864004 h 1869656"/>
                  <a:gd name="connsiteX3" fmla="*/ 2374491 w 7521678"/>
                  <a:gd name="connsiteY3" fmla="*/ 20456 h 1869656"/>
                  <a:gd name="connsiteX4" fmla="*/ 3288891 w 7521678"/>
                  <a:gd name="connsiteY4" fmla="*/ 1849256 h 1869656"/>
                  <a:gd name="connsiteX5" fmla="*/ 4218039 w 7521678"/>
                  <a:gd name="connsiteY5" fmla="*/ 35204 h 1869656"/>
                  <a:gd name="connsiteX6" fmla="*/ 5117691 w 7521678"/>
                  <a:gd name="connsiteY6" fmla="*/ 1856630 h 1869656"/>
                  <a:gd name="connsiteX7" fmla="*/ 6017343 w 7521678"/>
                  <a:gd name="connsiteY7" fmla="*/ 27830 h 1869656"/>
                  <a:gd name="connsiteX8" fmla="*/ 6946491 w 7521678"/>
                  <a:gd name="connsiteY8" fmla="*/ 1841882 h 1869656"/>
                  <a:gd name="connsiteX9" fmla="*/ 7521678 w 7521678"/>
                  <a:gd name="connsiteY9" fmla="*/ 956978 h 1869656"/>
                  <a:gd name="connsiteX0" fmla="*/ 0 w 7396317"/>
                  <a:gd name="connsiteY0" fmla="*/ 927482 h 1869656"/>
                  <a:gd name="connsiteX1" fmla="*/ 553065 w 7396317"/>
                  <a:gd name="connsiteY1" fmla="*/ 27830 h 1869656"/>
                  <a:gd name="connsiteX2" fmla="*/ 1482214 w 7396317"/>
                  <a:gd name="connsiteY2" fmla="*/ 1864004 h 1869656"/>
                  <a:gd name="connsiteX3" fmla="*/ 2374491 w 7396317"/>
                  <a:gd name="connsiteY3" fmla="*/ 20456 h 1869656"/>
                  <a:gd name="connsiteX4" fmla="*/ 3288891 w 7396317"/>
                  <a:gd name="connsiteY4" fmla="*/ 1849256 h 1869656"/>
                  <a:gd name="connsiteX5" fmla="*/ 4218039 w 7396317"/>
                  <a:gd name="connsiteY5" fmla="*/ 35204 h 1869656"/>
                  <a:gd name="connsiteX6" fmla="*/ 5117691 w 7396317"/>
                  <a:gd name="connsiteY6" fmla="*/ 1856630 h 1869656"/>
                  <a:gd name="connsiteX7" fmla="*/ 6017343 w 7396317"/>
                  <a:gd name="connsiteY7" fmla="*/ 27830 h 1869656"/>
                  <a:gd name="connsiteX8" fmla="*/ 6946491 w 7396317"/>
                  <a:gd name="connsiteY8" fmla="*/ 1841882 h 1869656"/>
                  <a:gd name="connsiteX9" fmla="*/ 7396317 w 7396317"/>
                  <a:gd name="connsiteY9" fmla="*/ 956978 h 1869656"/>
                  <a:gd name="connsiteX0" fmla="*/ 0 w 7455311"/>
                  <a:gd name="connsiteY0" fmla="*/ 927482 h 1869656"/>
                  <a:gd name="connsiteX1" fmla="*/ 553065 w 7455311"/>
                  <a:gd name="connsiteY1" fmla="*/ 27830 h 1869656"/>
                  <a:gd name="connsiteX2" fmla="*/ 1482214 w 7455311"/>
                  <a:gd name="connsiteY2" fmla="*/ 1864004 h 1869656"/>
                  <a:gd name="connsiteX3" fmla="*/ 2374491 w 7455311"/>
                  <a:gd name="connsiteY3" fmla="*/ 20456 h 1869656"/>
                  <a:gd name="connsiteX4" fmla="*/ 3288891 w 7455311"/>
                  <a:gd name="connsiteY4" fmla="*/ 1849256 h 1869656"/>
                  <a:gd name="connsiteX5" fmla="*/ 4218039 w 7455311"/>
                  <a:gd name="connsiteY5" fmla="*/ 35204 h 1869656"/>
                  <a:gd name="connsiteX6" fmla="*/ 5117691 w 7455311"/>
                  <a:gd name="connsiteY6" fmla="*/ 1856630 h 1869656"/>
                  <a:gd name="connsiteX7" fmla="*/ 6017343 w 7455311"/>
                  <a:gd name="connsiteY7" fmla="*/ 27830 h 1869656"/>
                  <a:gd name="connsiteX8" fmla="*/ 6946491 w 7455311"/>
                  <a:gd name="connsiteY8" fmla="*/ 1841882 h 1869656"/>
                  <a:gd name="connsiteX9" fmla="*/ 7455311 w 7455311"/>
                  <a:gd name="connsiteY9" fmla="*/ 956978 h 1869656"/>
                  <a:gd name="connsiteX0" fmla="*/ 0 w 7492182"/>
                  <a:gd name="connsiteY0" fmla="*/ 927482 h 1869656"/>
                  <a:gd name="connsiteX1" fmla="*/ 589936 w 7492182"/>
                  <a:gd name="connsiteY1" fmla="*/ 27830 h 1869656"/>
                  <a:gd name="connsiteX2" fmla="*/ 1519085 w 7492182"/>
                  <a:gd name="connsiteY2" fmla="*/ 1864004 h 1869656"/>
                  <a:gd name="connsiteX3" fmla="*/ 2411362 w 7492182"/>
                  <a:gd name="connsiteY3" fmla="*/ 20456 h 1869656"/>
                  <a:gd name="connsiteX4" fmla="*/ 3325762 w 7492182"/>
                  <a:gd name="connsiteY4" fmla="*/ 1849256 h 1869656"/>
                  <a:gd name="connsiteX5" fmla="*/ 4254910 w 7492182"/>
                  <a:gd name="connsiteY5" fmla="*/ 35204 h 1869656"/>
                  <a:gd name="connsiteX6" fmla="*/ 5154562 w 7492182"/>
                  <a:gd name="connsiteY6" fmla="*/ 1856630 h 1869656"/>
                  <a:gd name="connsiteX7" fmla="*/ 6054214 w 7492182"/>
                  <a:gd name="connsiteY7" fmla="*/ 27830 h 1869656"/>
                  <a:gd name="connsiteX8" fmla="*/ 6983362 w 7492182"/>
                  <a:gd name="connsiteY8" fmla="*/ 1841882 h 1869656"/>
                  <a:gd name="connsiteX9" fmla="*/ 7492182 w 7492182"/>
                  <a:gd name="connsiteY9" fmla="*/ 956978 h 1869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92182" h="1869656">
                    <a:moveTo>
                      <a:pt x="0" y="927482"/>
                    </a:moveTo>
                    <a:cubicBezTo>
                      <a:pt x="220611" y="399612"/>
                      <a:pt x="336755" y="-128257"/>
                      <a:pt x="589936" y="27830"/>
                    </a:cubicBezTo>
                    <a:cubicBezTo>
                      <a:pt x="843117" y="183917"/>
                      <a:pt x="1215514" y="1865233"/>
                      <a:pt x="1519085" y="1864004"/>
                    </a:cubicBezTo>
                    <a:cubicBezTo>
                      <a:pt x="1822656" y="1862775"/>
                      <a:pt x="2110249" y="22914"/>
                      <a:pt x="2411362" y="20456"/>
                    </a:cubicBezTo>
                    <a:cubicBezTo>
                      <a:pt x="2712475" y="17998"/>
                      <a:pt x="3018504" y="1846798"/>
                      <a:pt x="3325762" y="1849256"/>
                    </a:cubicBezTo>
                    <a:cubicBezTo>
                      <a:pt x="3633020" y="1851714"/>
                      <a:pt x="3950110" y="33975"/>
                      <a:pt x="4254910" y="35204"/>
                    </a:cubicBezTo>
                    <a:cubicBezTo>
                      <a:pt x="4559710" y="36433"/>
                      <a:pt x="4854678" y="1857859"/>
                      <a:pt x="5154562" y="1856630"/>
                    </a:cubicBezTo>
                    <a:cubicBezTo>
                      <a:pt x="5454446" y="1855401"/>
                      <a:pt x="5749414" y="30288"/>
                      <a:pt x="6054214" y="27830"/>
                    </a:cubicBezTo>
                    <a:cubicBezTo>
                      <a:pt x="6359014" y="25372"/>
                      <a:pt x="6732639" y="1687024"/>
                      <a:pt x="6983362" y="1841882"/>
                    </a:cubicBezTo>
                    <a:cubicBezTo>
                      <a:pt x="7234085" y="1996740"/>
                      <a:pt x="7329950" y="1476859"/>
                      <a:pt x="7492182" y="956978"/>
                    </a:cubicBezTo>
                  </a:path>
                </a:pathLst>
              </a:custGeom>
              <a:noFill/>
              <a:ln w="19050">
                <a:solidFill>
                  <a:schemeClr val="accent3">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71" name="Straight Arrow Connector 70">
                <a:extLst>
                  <a:ext uri="{FF2B5EF4-FFF2-40B4-BE49-F238E27FC236}">
                    <a16:creationId xmlns:a16="http://schemas.microsoft.com/office/drawing/2014/main" id="{859A6BC9-C432-67C7-F2BD-F0E7A57EE8C0}"/>
                  </a:ext>
                </a:extLst>
              </p:cNvPr>
              <p:cNvCxnSpPr>
                <a:cxnSpLocks/>
                <a:stCxn id="70" idx="9"/>
              </p:cNvCxnSpPr>
              <p:nvPr/>
            </p:nvCxnSpPr>
            <p:spPr>
              <a:xfrm>
                <a:off x="3067432" y="2532145"/>
                <a:ext cx="98043" cy="0"/>
              </a:xfrm>
              <a:prstGeom prst="straightConnector1">
                <a:avLst/>
              </a:prstGeom>
              <a:ln>
                <a:solidFill>
                  <a:schemeClr val="accent3">
                    <a:lumMod val="60000"/>
                    <a:lumOff val="40000"/>
                  </a:schemeClr>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72" name="Straight Connector 71">
                <a:extLst>
                  <a:ext uri="{FF2B5EF4-FFF2-40B4-BE49-F238E27FC236}">
                    <a16:creationId xmlns:a16="http://schemas.microsoft.com/office/drawing/2014/main" id="{262E4C80-9186-D17C-8B8C-3BDB1EBB7E55}"/>
                  </a:ext>
                </a:extLst>
              </p:cNvPr>
              <p:cNvCxnSpPr>
                <a:stCxn id="70" idx="0"/>
              </p:cNvCxnSpPr>
              <p:nvPr/>
            </p:nvCxnSpPr>
            <p:spPr>
              <a:xfrm flipH="1">
                <a:off x="2590800" y="2529114"/>
                <a:ext cx="76200" cy="755"/>
              </a:xfrm>
              <a:prstGeom prst="line">
                <a:avLst/>
              </a:prstGeom>
              <a:ln>
                <a:solidFill>
                  <a:schemeClr val="accent3">
                    <a:lumMod val="60000"/>
                    <a:lumOff val="40000"/>
                  </a:schemeClr>
                </a:solidFill>
              </a:ln>
            </p:spPr>
            <p:style>
              <a:lnRef idx="2">
                <a:schemeClr val="accent1"/>
              </a:lnRef>
              <a:fillRef idx="0">
                <a:schemeClr val="accent1"/>
              </a:fillRef>
              <a:effectRef idx="1">
                <a:schemeClr val="accent1"/>
              </a:effectRef>
              <a:fontRef idx="minor">
                <a:schemeClr val="tx1"/>
              </a:fontRef>
            </p:style>
          </p:cxnSp>
        </p:grpSp>
        <p:grpSp>
          <p:nvGrpSpPr>
            <p:cNvPr id="73" name="Group 72">
              <a:extLst>
                <a:ext uri="{FF2B5EF4-FFF2-40B4-BE49-F238E27FC236}">
                  <a16:creationId xmlns:a16="http://schemas.microsoft.com/office/drawing/2014/main" id="{247074B6-99AE-F622-E75A-4C528E92C784}"/>
                </a:ext>
              </a:extLst>
            </p:cNvPr>
            <p:cNvGrpSpPr/>
            <p:nvPr/>
          </p:nvGrpSpPr>
          <p:grpSpPr>
            <a:xfrm rot="14321841">
              <a:off x="3234221" y="549338"/>
              <a:ext cx="574675" cy="192112"/>
              <a:chOff x="2590800" y="2433813"/>
              <a:chExt cx="574675" cy="192112"/>
            </a:xfrm>
          </p:grpSpPr>
          <p:sp>
            <p:nvSpPr>
              <p:cNvPr id="74" name="Freeform: Shape 73">
                <a:extLst>
                  <a:ext uri="{FF2B5EF4-FFF2-40B4-BE49-F238E27FC236}">
                    <a16:creationId xmlns:a16="http://schemas.microsoft.com/office/drawing/2014/main" id="{274B66DC-9CF2-BF10-DE69-B2EC1F710CCF}"/>
                  </a:ext>
                </a:extLst>
              </p:cNvPr>
              <p:cNvSpPr/>
              <p:nvPr/>
            </p:nvSpPr>
            <p:spPr>
              <a:xfrm>
                <a:off x="2667000" y="2433813"/>
                <a:ext cx="400432" cy="192112"/>
              </a:xfrm>
              <a:custGeom>
                <a:avLst/>
                <a:gdLst>
                  <a:gd name="connsiteX0" fmla="*/ 0 w 7683910"/>
                  <a:gd name="connsiteY0" fmla="*/ 927482 h 1869656"/>
                  <a:gd name="connsiteX1" fmla="*/ 715297 w 7683910"/>
                  <a:gd name="connsiteY1" fmla="*/ 27830 h 1869656"/>
                  <a:gd name="connsiteX2" fmla="*/ 1644446 w 7683910"/>
                  <a:gd name="connsiteY2" fmla="*/ 1864004 h 1869656"/>
                  <a:gd name="connsiteX3" fmla="*/ 2536723 w 7683910"/>
                  <a:gd name="connsiteY3" fmla="*/ 20456 h 1869656"/>
                  <a:gd name="connsiteX4" fmla="*/ 3451123 w 7683910"/>
                  <a:gd name="connsiteY4" fmla="*/ 1849256 h 1869656"/>
                  <a:gd name="connsiteX5" fmla="*/ 4380271 w 7683910"/>
                  <a:gd name="connsiteY5" fmla="*/ 35204 h 1869656"/>
                  <a:gd name="connsiteX6" fmla="*/ 5279923 w 7683910"/>
                  <a:gd name="connsiteY6" fmla="*/ 1856630 h 1869656"/>
                  <a:gd name="connsiteX7" fmla="*/ 6179575 w 7683910"/>
                  <a:gd name="connsiteY7" fmla="*/ 27830 h 1869656"/>
                  <a:gd name="connsiteX8" fmla="*/ 7108723 w 7683910"/>
                  <a:gd name="connsiteY8" fmla="*/ 1841882 h 1869656"/>
                  <a:gd name="connsiteX9" fmla="*/ 7683910 w 7683910"/>
                  <a:gd name="connsiteY9" fmla="*/ 956978 h 1869656"/>
                  <a:gd name="connsiteX0" fmla="*/ 0 w 7521678"/>
                  <a:gd name="connsiteY0" fmla="*/ 927482 h 1869656"/>
                  <a:gd name="connsiteX1" fmla="*/ 553065 w 7521678"/>
                  <a:gd name="connsiteY1" fmla="*/ 27830 h 1869656"/>
                  <a:gd name="connsiteX2" fmla="*/ 1482214 w 7521678"/>
                  <a:gd name="connsiteY2" fmla="*/ 1864004 h 1869656"/>
                  <a:gd name="connsiteX3" fmla="*/ 2374491 w 7521678"/>
                  <a:gd name="connsiteY3" fmla="*/ 20456 h 1869656"/>
                  <a:gd name="connsiteX4" fmla="*/ 3288891 w 7521678"/>
                  <a:gd name="connsiteY4" fmla="*/ 1849256 h 1869656"/>
                  <a:gd name="connsiteX5" fmla="*/ 4218039 w 7521678"/>
                  <a:gd name="connsiteY5" fmla="*/ 35204 h 1869656"/>
                  <a:gd name="connsiteX6" fmla="*/ 5117691 w 7521678"/>
                  <a:gd name="connsiteY6" fmla="*/ 1856630 h 1869656"/>
                  <a:gd name="connsiteX7" fmla="*/ 6017343 w 7521678"/>
                  <a:gd name="connsiteY7" fmla="*/ 27830 h 1869656"/>
                  <a:gd name="connsiteX8" fmla="*/ 6946491 w 7521678"/>
                  <a:gd name="connsiteY8" fmla="*/ 1841882 h 1869656"/>
                  <a:gd name="connsiteX9" fmla="*/ 7521678 w 7521678"/>
                  <a:gd name="connsiteY9" fmla="*/ 956978 h 1869656"/>
                  <a:gd name="connsiteX0" fmla="*/ 0 w 7396317"/>
                  <a:gd name="connsiteY0" fmla="*/ 927482 h 1869656"/>
                  <a:gd name="connsiteX1" fmla="*/ 553065 w 7396317"/>
                  <a:gd name="connsiteY1" fmla="*/ 27830 h 1869656"/>
                  <a:gd name="connsiteX2" fmla="*/ 1482214 w 7396317"/>
                  <a:gd name="connsiteY2" fmla="*/ 1864004 h 1869656"/>
                  <a:gd name="connsiteX3" fmla="*/ 2374491 w 7396317"/>
                  <a:gd name="connsiteY3" fmla="*/ 20456 h 1869656"/>
                  <a:gd name="connsiteX4" fmla="*/ 3288891 w 7396317"/>
                  <a:gd name="connsiteY4" fmla="*/ 1849256 h 1869656"/>
                  <a:gd name="connsiteX5" fmla="*/ 4218039 w 7396317"/>
                  <a:gd name="connsiteY5" fmla="*/ 35204 h 1869656"/>
                  <a:gd name="connsiteX6" fmla="*/ 5117691 w 7396317"/>
                  <a:gd name="connsiteY6" fmla="*/ 1856630 h 1869656"/>
                  <a:gd name="connsiteX7" fmla="*/ 6017343 w 7396317"/>
                  <a:gd name="connsiteY7" fmla="*/ 27830 h 1869656"/>
                  <a:gd name="connsiteX8" fmla="*/ 6946491 w 7396317"/>
                  <a:gd name="connsiteY8" fmla="*/ 1841882 h 1869656"/>
                  <a:gd name="connsiteX9" fmla="*/ 7396317 w 7396317"/>
                  <a:gd name="connsiteY9" fmla="*/ 956978 h 1869656"/>
                  <a:gd name="connsiteX0" fmla="*/ 0 w 7455311"/>
                  <a:gd name="connsiteY0" fmla="*/ 927482 h 1869656"/>
                  <a:gd name="connsiteX1" fmla="*/ 553065 w 7455311"/>
                  <a:gd name="connsiteY1" fmla="*/ 27830 h 1869656"/>
                  <a:gd name="connsiteX2" fmla="*/ 1482214 w 7455311"/>
                  <a:gd name="connsiteY2" fmla="*/ 1864004 h 1869656"/>
                  <a:gd name="connsiteX3" fmla="*/ 2374491 w 7455311"/>
                  <a:gd name="connsiteY3" fmla="*/ 20456 h 1869656"/>
                  <a:gd name="connsiteX4" fmla="*/ 3288891 w 7455311"/>
                  <a:gd name="connsiteY4" fmla="*/ 1849256 h 1869656"/>
                  <a:gd name="connsiteX5" fmla="*/ 4218039 w 7455311"/>
                  <a:gd name="connsiteY5" fmla="*/ 35204 h 1869656"/>
                  <a:gd name="connsiteX6" fmla="*/ 5117691 w 7455311"/>
                  <a:gd name="connsiteY6" fmla="*/ 1856630 h 1869656"/>
                  <a:gd name="connsiteX7" fmla="*/ 6017343 w 7455311"/>
                  <a:gd name="connsiteY7" fmla="*/ 27830 h 1869656"/>
                  <a:gd name="connsiteX8" fmla="*/ 6946491 w 7455311"/>
                  <a:gd name="connsiteY8" fmla="*/ 1841882 h 1869656"/>
                  <a:gd name="connsiteX9" fmla="*/ 7455311 w 7455311"/>
                  <a:gd name="connsiteY9" fmla="*/ 956978 h 1869656"/>
                  <a:gd name="connsiteX0" fmla="*/ 0 w 7492182"/>
                  <a:gd name="connsiteY0" fmla="*/ 927482 h 1869656"/>
                  <a:gd name="connsiteX1" fmla="*/ 589936 w 7492182"/>
                  <a:gd name="connsiteY1" fmla="*/ 27830 h 1869656"/>
                  <a:gd name="connsiteX2" fmla="*/ 1519085 w 7492182"/>
                  <a:gd name="connsiteY2" fmla="*/ 1864004 h 1869656"/>
                  <a:gd name="connsiteX3" fmla="*/ 2411362 w 7492182"/>
                  <a:gd name="connsiteY3" fmla="*/ 20456 h 1869656"/>
                  <a:gd name="connsiteX4" fmla="*/ 3325762 w 7492182"/>
                  <a:gd name="connsiteY4" fmla="*/ 1849256 h 1869656"/>
                  <a:gd name="connsiteX5" fmla="*/ 4254910 w 7492182"/>
                  <a:gd name="connsiteY5" fmla="*/ 35204 h 1869656"/>
                  <a:gd name="connsiteX6" fmla="*/ 5154562 w 7492182"/>
                  <a:gd name="connsiteY6" fmla="*/ 1856630 h 1869656"/>
                  <a:gd name="connsiteX7" fmla="*/ 6054214 w 7492182"/>
                  <a:gd name="connsiteY7" fmla="*/ 27830 h 1869656"/>
                  <a:gd name="connsiteX8" fmla="*/ 6983362 w 7492182"/>
                  <a:gd name="connsiteY8" fmla="*/ 1841882 h 1869656"/>
                  <a:gd name="connsiteX9" fmla="*/ 7492182 w 7492182"/>
                  <a:gd name="connsiteY9" fmla="*/ 956978 h 1869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92182" h="1869656">
                    <a:moveTo>
                      <a:pt x="0" y="927482"/>
                    </a:moveTo>
                    <a:cubicBezTo>
                      <a:pt x="220611" y="399612"/>
                      <a:pt x="336755" y="-128257"/>
                      <a:pt x="589936" y="27830"/>
                    </a:cubicBezTo>
                    <a:cubicBezTo>
                      <a:pt x="843117" y="183917"/>
                      <a:pt x="1215514" y="1865233"/>
                      <a:pt x="1519085" y="1864004"/>
                    </a:cubicBezTo>
                    <a:cubicBezTo>
                      <a:pt x="1822656" y="1862775"/>
                      <a:pt x="2110249" y="22914"/>
                      <a:pt x="2411362" y="20456"/>
                    </a:cubicBezTo>
                    <a:cubicBezTo>
                      <a:pt x="2712475" y="17998"/>
                      <a:pt x="3018504" y="1846798"/>
                      <a:pt x="3325762" y="1849256"/>
                    </a:cubicBezTo>
                    <a:cubicBezTo>
                      <a:pt x="3633020" y="1851714"/>
                      <a:pt x="3950110" y="33975"/>
                      <a:pt x="4254910" y="35204"/>
                    </a:cubicBezTo>
                    <a:cubicBezTo>
                      <a:pt x="4559710" y="36433"/>
                      <a:pt x="4854678" y="1857859"/>
                      <a:pt x="5154562" y="1856630"/>
                    </a:cubicBezTo>
                    <a:cubicBezTo>
                      <a:pt x="5454446" y="1855401"/>
                      <a:pt x="5749414" y="30288"/>
                      <a:pt x="6054214" y="27830"/>
                    </a:cubicBezTo>
                    <a:cubicBezTo>
                      <a:pt x="6359014" y="25372"/>
                      <a:pt x="6732639" y="1687024"/>
                      <a:pt x="6983362" y="1841882"/>
                    </a:cubicBezTo>
                    <a:cubicBezTo>
                      <a:pt x="7234085" y="1996740"/>
                      <a:pt x="7329950" y="1476859"/>
                      <a:pt x="7492182" y="956978"/>
                    </a:cubicBezTo>
                  </a:path>
                </a:pathLst>
              </a:custGeom>
              <a:noFill/>
              <a:ln w="19050">
                <a:solidFill>
                  <a:schemeClr val="accent3">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75" name="Straight Arrow Connector 74">
                <a:extLst>
                  <a:ext uri="{FF2B5EF4-FFF2-40B4-BE49-F238E27FC236}">
                    <a16:creationId xmlns:a16="http://schemas.microsoft.com/office/drawing/2014/main" id="{4E24092F-BE82-CDCB-45C8-44303EC04C5B}"/>
                  </a:ext>
                </a:extLst>
              </p:cNvPr>
              <p:cNvCxnSpPr>
                <a:cxnSpLocks/>
                <a:stCxn id="74" idx="9"/>
              </p:cNvCxnSpPr>
              <p:nvPr/>
            </p:nvCxnSpPr>
            <p:spPr>
              <a:xfrm>
                <a:off x="3067432" y="2532145"/>
                <a:ext cx="98043" cy="0"/>
              </a:xfrm>
              <a:prstGeom prst="straightConnector1">
                <a:avLst/>
              </a:prstGeom>
              <a:ln>
                <a:solidFill>
                  <a:schemeClr val="accent3">
                    <a:lumMod val="60000"/>
                    <a:lumOff val="40000"/>
                  </a:schemeClr>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76" name="Straight Connector 75">
                <a:extLst>
                  <a:ext uri="{FF2B5EF4-FFF2-40B4-BE49-F238E27FC236}">
                    <a16:creationId xmlns:a16="http://schemas.microsoft.com/office/drawing/2014/main" id="{57F9D837-FB57-4DBF-30E1-46E64CFFE93D}"/>
                  </a:ext>
                </a:extLst>
              </p:cNvPr>
              <p:cNvCxnSpPr>
                <a:stCxn id="74" idx="0"/>
              </p:cNvCxnSpPr>
              <p:nvPr/>
            </p:nvCxnSpPr>
            <p:spPr>
              <a:xfrm flipH="1">
                <a:off x="2590800" y="2529114"/>
                <a:ext cx="76200" cy="755"/>
              </a:xfrm>
              <a:prstGeom prst="line">
                <a:avLst/>
              </a:prstGeom>
              <a:ln>
                <a:solidFill>
                  <a:schemeClr val="accent3">
                    <a:lumMod val="60000"/>
                    <a:lumOff val="40000"/>
                  </a:schemeClr>
                </a:solidFill>
              </a:ln>
            </p:spPr>
            <p:style>
              <a:lnRef idx="2">
                <a:schemeClr val="accent1"/>
              </a:lnRef>
              <a:fillRef idx="0">
                <a:schemeClr val="accent1"/>
              </a:fillRef>
              <a:effectRef idx="1">
                <a:schemeClr val="accent1"/>
              </a:effectRef>
              <a:fontRef idx="minor">
                <a:schemeClr val="tx1"/>
              </a:fontRef>
            </p:style>
          </p:cxnSp>
        </p:grpSp>
        <p:grpSp>
          <p:nvGrpSpPr>
            <p:cNvPr id="77" name="Group 76">
              <a:extLst>
                <a:ext uri="{FF2B5EF4-FFF2-40B4-BE49-F238E27FC236}">
                  <a16:creationId xmlns:a16="http://schemas.microsoft.com/office/drawing/2014/main" id="{300BBC98-2D6D-CBFA-6A36-D3A6E8F0C809}"/>
                </a:ext>
              </a:extLst>
            </p:cNvPr>
            <p:cNvGrpSpPr/>
            <p:nvPr/>
          </p:nvGrpSpPr>
          <p:grpSpPr>
            <a:xfrm rot="2843613">
              <a:off x="5522728" y="4289666"/>
              <a:ext cx="574675" cy="192112"/>
              <a:chOff x="2590800" y="2433813"/>
              <a:chExt cx="574675" cy="192112"/>
            </a:xfrm>
          </p:grpSpPr>
          <p:sp>
            <p:nvSpPr>
              <p:cNvPr id="78" name="Freeform: Shape 77">
                <a:extLst>
                  <a:ext uri="{FF2B5EF4-FFF2-40B4-BE49-F238E27FC236}">
                    <a16:creationId xmlns:a16="http://schemas.microsoft.com/office/drawing/2014/main" id="{5C66697B-D60B-AE66-5320-0BAD646219F3}"/>
                  </a:ext>
                </a:extLst>
              </p:cNvPr>
              <p:cNvSpPr/>
              <p:nvPr/>
            </p:nvSpPr>
            <p:spPr>
              <a:xfrm>
                <a:off x="2667000" y="2433813"/>
                <a:ext cx="400432" cy="192112"/>
              </a:xfrm>
              <a:custGeom>
                <a:avLst/>
                <a:gdLst>
                  <a:gd name="connsiteX0" fmla="*/ 0 w 7683910"/>
                  <a:gd name="connsiteY0" fmla="*/ 927482 h 1869656"/>
                  <a:gd name="connsiteX1" fmla="*/ 715297 w 7683910"/>
                  <a:gd name="connsiteY1" fmla="*/ 27830 h 1869656"/>
                  <a:gd name="connsiteX2" fmla="*/ 1644446 w 7683910"/>
                  <a:gd name="connsiteY2" fmla="*/ 1864004 h 1869656"/>
                  <a:gd name="connsiteX3" fmla="*/ 2536723 w 7683910"/>
                  <a:gd name="connsiteY3" fmla="*/ 20456 h 1869656"/>
                  <a:gd name="connsiteX4" fmla="*/ 3451123 w 7683910"/>
                  <a:gd name="connsiteY4" fmla="*/ 1849256 h 1869656"/>
                  <a:gd name="connsiteX5" fmla="*/ 4380271 w 7683910"/>
                  <a:gd name="connsiteY5" fmla="*/ 35204 h 1869656"/>
                  <a:gd name="connsiteX6" fmla="*/ 5279923 w 7683910"/>
                  <a:gd name="connsiteY6" fmla="*/ 1856630 h 1869656"/>
                  <a:gd name="connsiteX7" fmla="*/ 6179575 w 7683910"/>
                  <a:gd name="connsiteY7" fmla="*/ 27830 h 1869656"/>
                  <a:gd name="connsiteX8" fmla="*/ 7108723 w 7683910"/>
                  <a:gd name="connsiteY8" fmla="*/ 1841882 h 1869656"/>
                  <a:gd name="connsiteX9" fmla="*/ 7683910 w 7683910"/>
                  <a:gd name="connsiteY9" fmla="*/ 956978 h 1869656"/>
                  <a:gd name="connsiteX0" fmla="*/ 0 w 7521678"/>
                  <a:gd name="connsiteY0" fmla="*/ 927482 h 1869656"/>
                  <a:gd name="connsiteX1" fmla="*/ 553065 w 7521678"/>
                  <a:gd name="connsiteY1" fmla="*/ 27830 h 1869656"/>
                  <a:gd name="connsiteX2" fmla="*/ 1482214 w 7521678"/>
                  <a:gd name="connsiteY2" fmla="*/ 1864004 h 1869656"/>
                  <a:gd name="connsiteX3" fmla="*/ 2374491 w 7521678"/>
                  <a:gd name="connsiteY3" fmla="*/ 20456 h 1869656"/>
                  <a:gd name="connsiteX4" fmla="*/ 3288891 w 7521678"/>
                  <a:gd name="connsiteY4" fmla="*/ 1849256 h 1869656"/>
                  <a:gd name="connsiteX5" fmla="*/ 4218039 w 7521678"/>
                  <a:gd name="connsiteY5" fmla="*/ 35204 h 1869656"/>
                  <a:gd name="connsiteX6" fmla="*/ 5117691 w 7521678"/>
                  <a:gd name="connsiteY6" fmla="*/ 1856630 h 1869656"/>
                  <a:gd name="connsiteX7" fmla="*/ 6017343 w 7521678"/>
                  <a:gd name="connsiteY7" fmla="*/ 27830 h 1869656"/>
                  <a:gd name="connsiteX8" fmla="*/ 6946491 w 7521678"/>
                  <a:gd name="connsiteY8" fmla="*/ 1841882 h 1869656"/>
                  <a:gd name="connsiteX9" fmla="*/ 7521678 w 7521678"/>
                  <a:gd name="connsiteY9" fmla="*/ 956978 h 1869656"/>
                  <a:gd name="connsiteX0" fmla="*/ 0 w 7396317"/>
                  <a:gd name="connsiteY0" fmla="*/ 927482 h 1869656"/>
                  <a:gd name="connsiteX1" fmla="*/ 553065 w 7396317"/>
                  <a:gd name="connsiteY1" fmla="*/ 27830 h 1869656"/>
                  <a:gd name="connsiteX2" fmla="*/ 1482214 w 7396317"/>
                  <a:gd name="connsiteY2" fmla="*/ 1864004 h 1869656"/>
                  <a:gd name="connsiteX3" fmla="*/ 2374491 w 7396317"/>
                  <a:gd name="connsiteY3" fmla="*/ 20456 h 1869656"/>
                  <a:gd name="connsiteX4" fmla="*/ 3288891 w 7396317"/>
                  <a:gd name="connsiteY4" fmla="*/ 1849256 h 1869656"/>
                  <a:gd name="connsiteX5" fmla="*/ 4218039 w 7396317"/>
                  <a:gd name="connsiteY5" fmla="*/ 35204 h 1869656"/>
                  <a:gd name="connsiteX6" fmla="*/ 5117691 w 7396317"/>
                  <a:gd name="connsiteY6" fmla="*/ 1856630 h 1869656"/>
                  <a:gd name="connsiteX7" fmla="*/ 6017343 w 7396317"/>
                  <a:gd name="connsiteY7" fmla="*/ 27830 h 1869656"/>
                  <a:gd name="connsiteX8" fmla="*/ 6946491 w 7396317"/>
                  <a:gd name="connsiteY8" fmla="*/ 1841882 h 1869656"/>
                  <a:gd name="connsiteX9" fmla="*/ 7396317 w 7396317"/>
                  <a:gd name="connsiteY9" fmla="*/ 956978 h 1869656"/>
                  <a:gd name="connsiteX0" fmla="*/ 0 w 7455311"/>
                  <a:gd name="connsiteY0" fmla="*/ 927482 h 1869656"/>
                  <a:gd name="connsiteX1" fmla="*/ 553065 w 7455311"/>
                  <a:gd name="connsiteY1" fmla="*/ 27830 h 1869656"/>
                  <a:gd name="connsiteX2" fmla="*/ 1482214 w 7455311"/>
                  <a:gd name="connsiteY2" fmla="*/ 1864004 h 1869656"/>
                  <a:gd name="connsiteX3" fmla="*/ 2374491 w 7455311"/>
                  <a:gd name="connsiteY3" fmla="*/ 20456 h 1869656"/>
                  <a:gd name="connsiteX4" fmla="*/ 3288891 w 7455311"/>
                  <a:gd name="connsiteY4" fmla="*/ 1849256 h 1869656"/>
                  <a:gd name="connsiteX5" fmla="*/ 4218039 w 7455311"/>
                  <a:gd name="connsiteY5" fmla="*/ 35204 h 1869656"/>
                  <a:gd name="connsiteX6" fmla="*/ 5117691 w 7455311"/>
                  <a:gd name="connsiteY6" fmla="*/ 1856630 h 1869656"/>
                  <a:gd name="connsiteX7" fmla="*/ 6017343 w 7455311"/>
                  <a:gd name="connsiteY7" fmla="*/ 27830 h 1869656"/>
                  <a:gd name="connsiteX8" fmla="*/ 6946491 w 7455311"/>
                  <a:gd name="connsiteY8" fmla="*/ 1841882 h 1869656"/>
                  <a:gd name="connsiteX9" fmla="*/ 7455311 w 7455311"/>
                  <a:gd name="connsiteY9" fmla="*/ 956978 h 1869656"/>
                  <a:gd name="connsiteX0" fmla="*/ 0 w 7492182"/>
                  <a:gd name="connsiteY0" fmla="*/ 927482 h 1869656"/>
                  <a:gd name="connsiteX1" fmla="*/ 589936 w 7492182"/>
                  <a:gd name="connsiteY1" fmla="*/ 27830 h 1869656"/>
                  <a:gd name="connsiteX2" fmla="*/ 1519085 w 7492182"/>
                  <a:gd name="connsiteY2" fmla="*/ 1864004 h 1869656"/>
                  <a:gd name="connsiteX3" fmla="*/ 2411362 w 7492182"/>
                  <a:gd name="connsiteY3" fmla="*/ 20456 h 1869656"/>
                  <a:gd name="connsiteX4" fmla="*/ 3325762 w 7492182"/>
                  <a:gd name="connsiteY4" fmla="*/ 1849256 h 1869656"/>
                  <a:gd name="connsiteX5" fmla="*/ 4254910 w 7492182"/>
                  <a:gd name="connsiteY5" fmla="*/ 35204 h 1869656"/>
                  <a:gd name="connsiteX6" fmla="*/ 5154562 w 7492182"/>
                  <a:gd name="connsiteY6" fmla="*/ 1856630 h 1869656"/>
                  <a:gd name="connsiteX7" fmla="*/ 6054214 w 7492182"/>
                  <a:gd name="connsiteY7" fmla="*/ 27830 h 1869656"/>
                  <a:gd name="connsiteX8" fmla="*/ 6983362 w 7492182"/>
                  <a:gd name="connsiteY8" fmla="*/ 1841882 h 1869656"/>
                  <a:gd name="connsiteX9" fmla="*/ 7492182 w 7492182"/>
                  <a:gd name="connsiteY9" fmla="*/ 956978 h 1869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92182" h="1869656">
                    <a:moveTo>
                      <a:pt x="0" y="927482"/>
                    </a:moveTo>
                    <a:cubicBezTo>
                      <a:pt x="220611" y="399612"/>
                      <a:pt x="336755" y="-128257"/>
                      <a:pt x="589936" y="27830"/>
                    </a:cubicBezTo>
                    <a:cubicBezTo>
                      <a:pt x="843117" y="183917"/>
                      <a:pt x="1215514" y="1865233"/>
                      <a:pt x="1519085" y="1864004"/>
                    </a:cubicBezTo>
                    <a:cubicBezTo>
                      <a:pt x="1822656" y="1862775"/>
                      <a:pt x="2110249" y="22914"/>
                      <a:pt x="2411362" y="20456"/>
                    </a:cubicBezTo>
                    <a:cubicBezTo>
                      <a:pt x="2712475" y="17998"/>
                      <a:pt x="3018504" y="1846798"/>
                      <a:pt x="3325762" y="1849256"/>
                    </a:cubicBezTo>
                    <a:cubicBezTo>
                      <a:pt x="3633020" y="1851714"/>
                      <a:pt x="3950110" y="33975"/>
                      <a:pt x="4254910" y="35204"/>
                    </a:cubicBezTo>
                    <a:cubicBezTo>
                      <a:pt x="4559710" y="36433"/>
                      <a:pt x="4854678" y="1857859"/>
                      <a:pt x="5154562" y="1856630"/>
                    </a:cubicBezTo>
                    <a:cubicBezTo>
                      <a:pt x="5454446" y="1855401"/>
                      <a:pt x="5749414" y="30288"/>
                      <a:pt x="6054214" y="27830"/>
                    </a:cubicBezTo>
                    <a:cubicBezTo>
                      <a:pt x="6359014" y="25372"/>
                      <a:pt x="6732639" y="1687024"/>
                      <a:pt x="6983362" y="1841882"/>
                    </a:cubicBezTo>
                    <a:cubicBezTo>
                      <a:pt x="7234085" y="1996740"/>
                      <a:pt x="7329950" y="1476859"/>
                      <a:pt x="7492182" y="956978"/>
                    </a:cubicBezTo>
                  </a:path>
                </a:pathLst>
              </a:custGeom>
              <a:noFill/>
              <a:ln w="19050">
                <a:solidFill>
                  <a:schemeClr val="accent3">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79" name="Straight Arrow Connector 78">
                <a:extLst>
                  <a:ext uri="{FF2B5EF4-FFF2-40B4-BE49-F238E27FC236}">
                    <a16:creationId xmlns:a16="http://schemas.microsoft.com/office/drawing/2014/main" id="{FEC13CDB-B74F-8ED6-627C-6459EB979CD1}"/>
                  </a:ext>
                </a:extLst>
              </p:cNvPr>
              <p:cNvCxnSpPr>
                <a:cxnSpLocks/>
                <a:stCxn id="78" idx="9"/>
              </p:cNvCxnSpPr>
              <p:nvPr/>
            </p:nvCxnSpPr>
            <p:spPr>
              <a:xfrm>
                <a:off x="3067432" y="2532145"/>
                <a:ext cx="98043" cy="0"/>
              </a:xfrm>
              <a:prstGeom prst="straightConnector1">
                <a:avLst/>
              </a:prstGeom>
              <a:ln>
                <a:solidFill>
                  <a:schemeClr val="accent3">
                    <a:lumMod val="60000"/>
                    <a:lumOff val="40000"/>
                  </a:schemeClr>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80" name="Straight Connector 79">
                <a:extLst>
                  <a:ext uri="{FF2B5EF4-FFF2-40B4-BE49-F238E27FC236}">
                    <a16:creationId xmlns:a16="http://schemas.microsoft.com/office/drawing/2014/main" id="{AA132907-42AB-5F1B-6F63-36E0944D5826}"/>
                  </a:ext>
                </a:extLst>
              </p:cNvPr>
              <p:cNvCxnSpPr>
                <a:stCxn id="78" idx="0"/>
              </p:cNvCxnSpPr>
              <p:nvPr/>
            </p:nvCxnSpPr>
            <p:spPr>
              <a:xfrm flipH="1">
                <a:off x="2590800" y="2529114"/>
                <a:ext cx="76200" cy="755"/>
              </a:xfrm>
              <a:prstGeom prst="line">
                <a:avLst/>
              </a:prstGeom>
              <a:ln>
                <a:solidFill>
                  <a:schemeClr val="accent3">
                    <a:lumMod val="60000"/>
                    <a:lumOff val="40000"/>
                  </a:schemeClr>
                </a:solidFill>
              </a:ln>
            </p:spPr>
            <p:style>
              <a:lnRef idx="2">
                <a:schemeClr val="accent1"/>
              </a:lnRef>
              <a:fillRef idx="0">
                <a:schemeClr val="accent1"/>
              </a:fillRef>
              <a:effectRef idx="1">
                <a:schemeClr val="accent1"/>
              </a:effectRef>
              <a:fontRef idx="minor">
                <a:schemeClr val="tx1"/>
              </a:fontRef>
            </p:style>
          </p:cxnSp>
        </p:grpSp>
        <p:grpSp>
          <p:nvGrpSpPr>
            <p:cNvPr id="81" name="Group 80">
              <a:extLst>
                <a:ext uri="{FF2B5EF4-FFF2-40B4-BE49-F238E27FC236}">
                  <a16:creationId xmlns:a16="http://schemas.microsoft.com/office/drawing/2014/main" id="{8E316CE4-57D2-2462-560B-21386962423F}"/>
                </a:ext>
              </a:extLst>
            </p:cNvPr>
            <p:cNvGrpSpPr/>
            <p:nvPr/>
          </p:nvGrpSpPr>
          <p:grpSpPr>
            <a:xfrm rot="7290320">
              <a:off x="3192302" y="4370361"/>
              <a:ext cx="574675" cy="192112"/>
              <a:chOff x="2590800" y="2433813"/>
              <a:chExt cx="574675" cy="192112"/>
            </a:xfrm>
          </p:grpSpPr>
          <p:sp>
            <p:nvSpPr>
              <p:cNvPr id="82" name="Freeform: Shape 81">
                <a:extLst>
                  <a:ext uri="{FF2B5EF4-FFF2-40B4-BE49-F238E27FC236}">
                    <a16:creationId xmlns:a16="http://schemas.microsoft.com/office/drawing/2014/main" id="{BDF5A9AF-D8ED-2F3C-1030-D01937B977BF}"/>
                  </a:ext>
                </a:extLst>
              </p:cNvPr>
              <p:cNvSpPr/>
              <p:nvPr/>
            </p:nvSpPr>
            <p:spPr>
              <a:xfrm>
                <a:off x="2667000" y="2433813"/>
                <a:ext cx="400432" cy="192112"/>
              </a:xfrm>
              <a:custGeom>
                <a:avLst/>
                <a:gdLst>
                  <a:gd name="connsiteX0" fmla="*/ 0 w 7683910"/>
                  <a:gd name="connsiteY0" fmla="*/ 927482 h 1869656"/>
                  <a:gd name="connsiteX1" fmla="*/ 715297 w 7683910"/>
                  <a:gd name="connsiteY1" fmla="*/ 27830 h 1869656"/>
                  <a:gd name="connsiteX2" fmla="*/ 1644446 w 7683910"/>
                  <a:gd name="connsiteY2" fmla="*/ 1864004 h 1869656"/>
                  <a:gd name="connsiteX3" fmla="*/ 2536723 w 7683910"/>
                  <a:gd name="connsiteY3" fmla="*/ 20456 h 1869656"/>
                  <a:gd name="connsiteX4" fmla="*/ 3451123 w 7683910"/>
                  <a:gd name="connsiteY4" fmla="*/ 1849256 h 1869656"/>
                  <a:gd name="connsiteX5" fmla="*/ 4380271 w 7683910"/>
                  <a:gd name="connsiteY5" fmla="*/ 35204 h 1869656"/>
                  <a:gd name="connsiteX6" fmla="*/ 5279923 w 7683910"/>
                  <a:gd name="connsiteY6" fmla="*/ 1856630 h 1869656"/>
                  <a:gd name="connsiteX7" fmla="*/ 6179575 w 7683910"/>
                  <a:gd name="connsiteY7" fmla="*/ 27830 h 1869656"/>
                  <a:gd name="connsiteX8" fmla="*/ 7108723 w 7683910"/>
                  <a:gd name="connsiteY8" fmla="*/ 1841882 h 1869656"/>
                  <a:gd name="connsiteX9" fmla="*/ 7683910 w 7683910"/>
                  <a:gd name="connsiteY9" fmla="*/ 956978 h 1869656"/>
                  <a:gd name="connsiteX0" fmla="*/ 0 w 7521678"/>
                  <a:gd name="connsiteY0" fmla="*/ 927482 h 1869656"/>
                  <a:gd name="connsiteX1" fmla="*/ 553065 w 7521678"/>
                  <a:gd name="connsiteY1" fmla="*/ 27830 h 1869656"/>
                  <a:gd name="connsiteX2" fmla="*/ 1482214 w 7521678"/>
                  <a:gd name="connsiteY2" fmla="*/ 1864004 h 1869656"/>
                  <a:gd name="connsiteX3" fmla="*/ 2374491 w 7521678"/>
                  <a:gd name="connsiteY3" fmla="*/ 20456 h 1869656"/>
                  <a:gd name="connsiteX4" fmla="*/ 3288891 w 7521678"/>
                  <a:gd name="connsiteY4" fmla="*/ 1849256 h 1869656"/>
                  <a:gd name="connsiteX5" fmla="*/ 4218039 w 7521678"/>
                  <a:gd name="connsiteY5" fmla="*/ 35204 h 1869656"/>
                  <a:gd name="connsiteX6" fmla="*/ 5117691 w 7521678"/>
                  <a:gd name="connsiteY6" fmla="*/ 1856630 h 1869656"/>
                  <a:gd name="connsiteX7" fmla="*/ 6017343 w 7521678"/>
                  <a:gd name="connsiteY7" fmla="*/ 27830 h 1869656"/>
                  <a:gd name="connsiteX8" fmla="*/ 6946491 w 7521678"/>
                  <a:gd name="connsiteY8" fmla="*/ 1841882 h 1869656"/>
                  <a:gd name="connsiteX9" fmla="*/ 7521678 w 7521678"/>
                  <a:gd name="connsiteY9" fmla="*/ 956978 h 1869656"/>
                  <a:gd name="connsiteX0" fmla="*/ 0 w 7396317"/>
                  <a:gd name="connsiteY0" fmla="*/ 927482 h 1869656"/>
                  <a:gd name="connsiteX1" fmla="*/ 553065 w 7396317"/>
                  <a:gd name="connsiteY1" fmla="*/ 27830 h 1869656"/>
                  <a:gd name="connsiteX2" fmla="*/ 1482214 w 7396317"/>
                  <a:gd name="connsiteY2" fmla="*/ 1864004 h 1869656"/>
                  <a:gd name="connsiteX3" fmla="*/ 2374491 w 7396317"/>
                  <a:gd name="connsiteY3" fmla="*/ 20456 h 1869656"/>
                  <a:gd name="connsiteX4" fmla="*/ 3288891 w 7396317"/>
                  <a:gd name="connsiteY4" fmla="*/ 1849256 h 1869656"/>
                  <a:gd name="connsiteX5" fmla="*/ 4218039 w 7396317"/>
                  <a:gd name="connsiteY5" fmla="*/ 35204 h 1869656"/>
                  <a:gd name="connsiteX6" fmla="*/ 5117691 w 7396317"/>
                  <a:gd name="connsiteY6" fmla="*/ 1856630 h 1869656"/>
                  <a:gd name="connsiteX7" fmla="*/ 6017343 w 7396317"/>
                  <a:gd name="connsiteY7" fmla="*/ 27830 h 1869656"/>
                  <a:gd name="connsiteX8" fmla="*/ 6946491 w 7396317"/>
                  <a:gd name="connsiteY8" fmla="*/ 1841882 h 1869656"/>
                  <a:gd name="connsiteX9" fmla="*/ 7396317 w 7396317"/>
                  <a:gd name="connsiteY9" fmla="*/ 956978 h 1869656"/>
                  <a:gd name="connsiteX0" fmla="*/ 0 w 7455311"/>
                  <a:gd name="connsiteY0" fmla="*/ 927482 h 1869656"/>
                  <a:gd name="connsiteX1" fmla="*/ 553065 w 7455311"/>
                  <a:gd name="connsiteY1" fmla="*/ 27830 h 1869656"/>
                  <a:gd name="connsiteX2" fmla="*/ 1482214 w 7455311"/>
                  <a:gd name="connsiteY2" fmla="*/ 1864004 h 1869656"/>
                  <a:gd name="connsiteX3" fmla="*/ 2374491 w 7455311"/>
                  <a:gd name="connsiteY3" fmla="*/ 20456 h 1869656"/>
                  <a:gd name="connsiteX4" fmla="*/ 3288891 w 7455311"/>
                  <a:gd name="connsiteY4" fmla="*/ 1849256 h 1869656"/>
                  <a:gd name="connsiteX5" fmla="*/ 4218039 w 7455311"/>
                  <a:gd name="connsiteY5" fmla="*/ 35204 h 1869656"/>
                  <a:gd name="connsiteX6" fmla="*/ 5117691 w 7455311"/>
                  <a:gd name="connsiteY6" fmla="*/ 1856630 h 1869656"/>
                  <a:gd name="connsiteX7" fmla="*/ 6017343 w 7455311"/>
                  <a:gd name="connsiteY7" fmla="*/ 27830 h 1869656"/>
                  <a:gd name="connsiteX8" fmla="*/ 6946491 w 7455311"/>
                  <a:gd name="connsiteY8" fmla="*/ 1841882 h 1869656"/>
                  <a:gd name="connsiteX9" fmla="*/ 7455311 w 7455311"/>
                  <a:gd name="connsiteY9" fmla="*/ 956978 h 1869656"/>
                  <a:gd name="connsiteX0" fmla="*/ 0 w 7492182"/>
                  <a:gd name="connsiteY0" fmla="*/ 927482 h 1869656"/>
                  <a:gd name="connsiteX1" fmla="*/ 589936 w 7492182"/>
                  <a:gd name="connsiteY1" fmla="*/ 27830 h 1869656"/>
                  <a:gd name="connsiteX2" fmla="*/ 1519085 w 7492182"/>
                  <a:gd name="connsiteY2" fmla="*/ 1864004 h 1869656"/>
                  <a:gd name="connsiteX3" fmla="*/ 2411362 w 7492182"/>
                  <a:gd name="connsiteY3" fmla="*/ 20456 h 1869656"/>
                  <a:gd name="connsiteX4" fmla="*/ 3325762 w 7492182"/>
                  <a:gd name="connsiteY4" fmla="*/ 1849256 h 1869656"/>
                  <a:gd name="connsiteX5" fmla="*/ 4254910 w 7492182"/>
                  <a:gd name="connsiteY5" fmla="*/ 35204 h 1869656"/>
                  <a:gd name="connsiteX6" fmla="*/ 5154562 w 7492182"/>
                  <a:gd name="connsiteY6" fmla="*/ 1856630 h 1869656"/>
                  <a:gd name="connsiteX7" fmla="*/ 6054214 w 7492182"/>
                  <a:gd name="connsiteY7" fmla="*/ 27830 h 1869656"/>
                  <a:gd name="connsiteX8" fmla="*/ 6983362 w 7492182"/>
                  <a:gd name="connsiteY8" fmla="*/ 1841882 h 1869656"/>
                  <a:gd name="connsiteX9" fmla="*/ 7492182 w 7492182"/>
                  <a:gd name="connsiteY9" fmla="*/ 956978 h 1869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92182" h="1869656">
                    <a:moveTo>
                      <a:pt x="0" y="927482"/>
                    </a:moveTo>
                    <a:cubicBezTo>
                      <a:pt x="220611" y="399612"/>
                      <a:pt x="336755" y="-128257"/>
                      <a:pt x="589936" y="27830"/>
                    </a:cubicBezTo>
                    <a:cubicBezTo>
                      <a:pt x="843117" y="183917"/>
                      <a:pt x="1215514" y="1865233"/>
                      <a:pt x="1519085" y="1864004"/>
                    </a:cubicBezTo>
                    <a:cubicBezTo>
                      <a:pt x="1822656" y="1862775"/>
                      <a:pt x="2110249" y="22914"/>
                      <a:pt x="2411362" y="20456"/>
                    </a:cubicBezTo>
                    <a:cubicBezTo>
                      <a:pt x="2712475" y="17998"/>
                      <a:pt x="3018504" y="1846798"/>
                      <a:pt x="3325762" y="1849256"/>
                    </a:cubicBezTo>
                    <a:cubicBezTo>
                      <a:pt x="3633020" y="1851714"/>
                      <a:pt x="3950110" y="33975"/>
                      <a:pt x="4254910" y="35204"/>
                    </a:cubicBezTo>
                    <a:cubicBezTo>
                      <a:pt x="4559710" y="36433"/>
                      <a:pt x="4854678" y="1857859"/>
                      <a:pt x="5154562" y="1856630"/>
                    </a:cubicBezTo>
                    <a:cubicBezTo>
                      <a:pt x="5454446" y="1855401"/>
                      <a:pt x="5749414" y="30288"/>
                      <a:pt x="6054214" y="27830"/>
                    </a:cubicBezTo>
                    <a:cubicBezTo>
                      <a:pt x="6359014" y="25372"/>
                      <a:pt x="6732639" y="1687024"/>
                      <a:pt x="6983362" y="1841882"/>
                    </a:cubicBezTo>
                    <a:cubicBezTo>
                      <a:pt x="7234085" y="1996740"/>
                      <a:pt x="7329950" y="1476859"/>
                      <a:pt x="7492182" y="956978"/>
                    </a:cubicBezTo>
                  </a:path>
                </a:pathLst>
              </a:custGeom>
              <a:noFill/>
              <a:ln w="19050">
                <a:solidFill>
                  <a:schemeClr val="accent3">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83" name="Straight Arrow Connector 82">
                <a:extLst>
                  <a:ext uri="{FF2B5EF4-FFF2-40B4-BE49-F238E27FC236}">
                    <a16:creationId xmlns:a16="http://schemas.microsoft.com/office/drawing/2014/main" id="{E68A3D0C-F8AD-EAC8-77FB-4069031C38D9}"/>
                  </a:ext>
                </a:extLst>
              </p:cNvPr>
              <p:cNvCxnSpPr>
                <a:cxnSpLocks/>
                <a:stCxn id="82" idx="9"/>
              </p:cNvCxnSpPr>
              <p:nvPr/>
            </p:nvCxnSpPr>
            <p:spPr>
              <a:xfrm>
                <a:off x="3067432" y="2532145"/>
                <a:ext cx="98043" cy="0"/>
              </a:xfrm>
              <a:prstGeom prst="straightConnector1">
                <a:avLst/>
              </a:prstGeom>
              <a:ln>
                <a:solidFill>
                  <a:schemeClr val="accent3">
                    <a:lumMod val="60000"/>
                    <a:lumOff val="40000"/>
                  </a:schemeClr>
                </a:solidFill>
                <a:tailEnd type="triangle" w="sm" len="sm"/>
              </a:ln>
            </p:spPr>
            <p:style>
              <a:lnRef idx="2">
                <a:schemeClr val="accent1"/>
              </a:lnRef>
              <a:fillRef idx="0">
                <a:schemeClr val="accent1"/>
              </a:fillRef>
              <a:effectRef idx="1">
                <a:schemeClr val="accent1"/>
              </a:effectRef>
              <a:fontRef idx="minor">
                <a:schemeClr val="tx1"/>
              </a:fontRef>
            </p:style>
          </p:cxnSp>
          <p:cxnSp>
            <p:nvCxnSpPr>
              <p:cNvPr id="84" name="Straight Connector 83">
                <a:extLst>
                  <a:ext uri="{FF2B5EF4-FFF2-40B4-BE49-F238E27FC236}">
                    <a16:creationId xmlns:a16="http://schemas.microsoft.com/office/drawing/2014/main" id="{9E6B7BCA-C187-1149-7BA0-01AE15D2B60C}"/>
                  </a:ext>
                </a:extLst>
              </p:cNvPr>
              <p:cNvCxnSpPr>
                <a:stCxn id="82" idx="0"/>
              </p:cNvCxnSpPr>
              <p:nvPr/>
            </p:nvCxnSpPr>
            <p:spPr>
              <a:xfrm flipH="1">
                <a:off x="2590800" y="2529114"/>
                <a:ext cx="76200" cy="755"/>
              </a:xfrm>
              <a:prstGeom prst="line">
                <a:avLst/>
              </a:prstGeom>
              <a:ln>
                <a:solidFill>
                  <a:schemeClr val="accent3">
                    <a:lumMod val="60000"/>
                    <a:lumOff val="40000"/>
                  </a:schemeClr>
                </a:solidFill>
              </a:ln>
            </p:spPr>
            <p:style>
              <a:lnRef idx="2">
                <a:schemeClr val="accent1"/>
              </a:lnRef>
              <a:fillRef idx="0">
                <a:schemeClr val="accent1"/>
              </a:fillRef>
              <a:effectRef idx="1">
                <a:schemeClr val="accent1"/>
              </a:effectRef>
              <a:fontRef idx="minor">
                <a:schemeClr val="tx1"/>
              </a:fontRef>
            </p:style>
          </p:cxnSp>
        </p:grpSp>
      </p:grpSp>
      <p:grpSp>
        <p:nvGrpSpPr>
          <p:cNvPr id="26" name="Group 25">
            <a:extLst>
              <a:ext uri="{FF2B5EF4-FFF2-40B4-BE49-F238E27FC236}">
                <a16:creationId xmlns:a16="http://schemas.microsoft.com/office/drawing/2014/main" id="{C13B4493-24F0-30FB-F656-6C69CE10F1B9}"/>
              </a:ext>
            </a:extLst>
          </p:cNvPr>
          <p:cNvGrpSpPr/>
          <p:nvPr/>
        </p:nvGrpSpPr>
        <p:grpSpPr>
          <a:xfrm>
            <a:off x="2819949" y="808150"/>
            <a:ext cx="3504102" cy="3512802"/>
            <a:chOff x="2819949" y="808150"/>
            <a:chExt cx="3504102" cy="3512802"/>
          </a:xfrm>
        </p:grpSpPr>
        <p:grpSp>
          <p:nvGrpSpPr>
            <p:cNvPr id="22" name="Group 21">
              <a:extLst>
                <a:ext uri="{FF2B5EF4-FFF2-40B4-BE49-F238E27FC236}">
                  <a16:creationId xmlns:a16="http://schemas.microsoft.com/office/drawing/2014/main" id="{830B2DCE-F5DF-12C9-E04D-16724E276AF8}"/>
                </a:ext>
              </a:extLst>
            </p:cNvPr>
            <p:cNvGrpSpPr/>
            <p:nvPr/>
          </p:nvGrpSpPr>
          <p:grpSpPr>
            <a:xfrm>
              <a:off x="2819949" y="2495550"/>
              <a:ext cx="3504102" cy="185773"/>
              <a:chOff x="2819949" y="2495550"/>
              <a:chExt cx="3504102" cy="185773"/>
            </a:xfrm>
          </p:grpSpPr>
          <p:sp>
            <p:nvSpPr>
              <p:cNvPr id="14" name="Arrow: Right 13">
                <a:extLst>
                  <a:ext uri="{FF2B5EF4-FFF2-40B4-BE49-F238E27FC236}">
                    <a16:creationId xmlns:a16="http://schemas.microsoft.com/office/drawing/2014/main" id="{20A51D9B-C32A-FA9A-27A1-7AF04A18D1AB}"/>
                  </a:ext>
                </a:extLst>
              </p:cNvPr>
              <p:cNvSpPr/>
              <p:nvPr/>
            </p:nvSpPr>
            <p:spPr>
              <a:xfrm>
                <a:off x="6019251" y="2507351"/>
                <a:ext cx="304800" cy="173972"/>
              </a:xfrm>
              <a:prstGeom prst="rightArrow">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Arrow: Right 14">
                <a:extLst>
                  <a:ext uri="{FF2B5EF4-FFF2-40B4-BE49-F238E27FC236}">
                    <a16:creationId xmlns:a16="http://schemas.microsoft.com/office/drawing/2014/main" id="{B1BE860D-AF8A-437B-33B2-264BA5DE48CF}"/>
                  </a:ext>
                </a:extLst>
              </p:cNvPr>
              <p:cNvSpPr/>
              <p:nvPr/>
            </p:nvSpPr>
            <p:spPr>
              <a:xfrm rot="10800000">
                <a:off x="2819949" y="2495550"/>
                <a:ext cx="304800" cy="173972"/>
              </a:xfrm>
              <a:prstGeom prst="rightArrow">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12BEE030-0539-6D5D-54EB-97036602F760}"/>
                </a:ext>
              </a:extLst>
            </p:cNvPr>
            <p:cNvGrpSpPr/>
            <p:nvPr/>
          </p:nvGrpSpPr>
          <p:grpSpPr>
            <a:xfrm rot="5400000">
              <a:off x="2827913" y="2467314"/>
              <a:ext cx="3504102" cy="185773"/>
              <a:chOff x="2972349" y="2647950"/>
              <a:chExt cx="3504102" cy="185773"/>
            </a:xfrm>
          </p:grpSpPr>
          <p:sp>
            <p:nvSpPr>
              <p:cNvPr id="16" name="Arrow: Right 15">
                <a:extLst>
                  <a:ext uri="{FF2B5EF4-FFF2-40B4-BE49-F238E27FC236}">
                    <a16:creationId xmlns:a16="http://schemas.microsoft.com/office/drawing/2014/main" id="{85C8AE54-08E1-3290-F863-77EDADE606AE}"/>
                  </a:ext>
                </a:extLst>
              </p:cNvPr>
              <p:cNvSpPr/>
              <p:nvPr/>
            </p:nvSpPr>
            <p:spPr>
              <a:xfrm>
                <a:off x="6171651" y="2659751"/>
                <a:ext cx="304800" cy="173972"/>
              </a:xfrm>
              <a:prstGeom prst="rightArrow">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Arrow: Right 16">
                <a:extLst>
                  <a:ext uri="{FF2B5EF4-FFF2-40B4-BE49-F238E27FC236}">
                    <a16:creationId xmlns:a16="http://schemas.microsoft.com/office/drawing/2014/main" id="{7A7E23A7-F038-F27E-29CA-609C23D33F8A}"/>
                  </a:ext>
                </a:extLst>
              </p:cNvPr>
              <p:cNvSpPr/>
              <p:nvPr/>
            </p:nvSpPr>
            <p:spPr>
              <a:xfrm rot="10800000">
                <a:off x="2972349" y="2647950"/>
                <a:ext cx="304800" cy="173972"/>
              </a:xfrm>
              <a:prstGeom prst="rightArrow">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9" name="Group 18">
              <a:extLst>
                <a:ext uri="{FF2B5EF4-FFF2-40B4-BE49-F238E27FC236}">
                  <a16:creationId xmlns:a16="http://schemas.microsoft.com/office/drawing/2014/main" id="{5ED5FD63-0B93-CC27-2658-7695331150C5}"/>
                </a:ext>
              </a:extLst>
            </p:cNvPr>
            <p:cNvGrpSpPr/>
            <p:nvPr/>
          </p:nvGrpSpPr>
          <p:grpSpPr>
            <a:xfrm rot="2700000">
              <a:off x="2836372" y="2476014"/>
              <a:ext cx="3504102" cy="185773"/>
              <a:chOff x="2972349" y="2647950"/>
              <a:chExt cx="3504102" cy="185773"/>
            </a:xfrm>
          </p:grpSpPr>
          <p:sp>
            <p:nvSpPr>
              <p:cNvPr id="20" name="Arrow: Right 19">
                <a:extLst>
                  <a:ext uri="{FF2B5EF4-FFF2-40B4-BE49-F238E27FC236}">
                    <a16:creationId xmlns:a16="http://schemas.microsoft.com/office/drawing/2014/main" id="{3EDC66F8-40EC-1DF6-341D-37F66CF0EF48}"/>
                  </a:ext>
                </a:extLst>
              </p:cNvPr>
              <p:cNvSpPr/>
              <p:nvPr/>
            </p:nvSpPr>
            <p:spPr>
              <a:xfrm>
                <a:off x="6171651" y="2659751"/>
                <a:ext cx="304800" cy="173972"/>
              </a:xfrm>
              <a:prstGeom prst="rightArrow">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Arrow: Right 20">
                <a:extLst>
                  <a:ext uri="{FF2B5EF4-FFF2-40B4-BE49-F238E27FC236}">
                    <a16:creationId xmlns:a16="http://schemas.microsoft.com/office/drawing/2014/main" id="{BC3992F8-9939-E666-A8AD-CE5C0859F9FC}"/>
                  </a:ext>
                </a:extLst>
              </p:cNvPr>
              <p:cNvSpPr/>
              <p:nvPr/>
            </p:nvSpPr>
            <p:spPr>
              <a:xfrm rot="10800000">
                <a:off x="2972349" y="2647950"/>
                <a:ext cx="304800" cy="173972"/>
              </a:xfrm>
              <a:prstGeom prst="rightArrow">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3" name="Group 22">
              <a:extLst>
                <a:ext uri="{FF2B5EF4-FFF2-40B4-BE49-F238E27FC236}">
                  <a16:creationId xmlns:a16="http://schemas.microsoft.com/office/drawing/2014/main" id="{B35367CD-B1A1-9E39-B3A6-1D80666EB100}"/>
                </a:ext>
              </a:extLst>
            </p:cNvPr>
            <p:cNvGrpSpPr/>
            <p:nvPr/>
          </p:nvGrpSpPr>
          <p:grpSpPr>
            <a:xfrm rot="18900000">
              <a:off x="2819949" y="2464085"/>
              <a:ext cx="3504102" cy="185773"/>
              <a:chOff x="2819949" y="2495550"/>
              <a:chExt cx="3504102" cy="185773"/>
            </a:xfrm>
          </p:grpSpPr>
          <p:sp>
            <p:nvSpPr>
              <p:cNvPr id="24" name="Arrow: Right 23">
                <a:extLst>
                  <a:ext uri="{FF2B5EF4-FFF2-40B4-BE49-F238E27FC236}">
                    <a16:creationId xmlns:a16="http://schemas.microsoft.com/office/drawing/2014/main" id="{A1075CC9-914D-9636-FF0C-7A92C97199A5}"/>
                  </a:ext>
                </a:extLst>
              </p:cNvPr>
              <p:cNvSpPr/>
              <p:nvPr/>
            </p:nvSpPr>
            <p:spPr>
              <a:xfrm>
                <a:off x="6019251" y="2507351"/>
                <a:ext cx="304800" cy="173972"/>
              </a:xfrm>
              <a:prstGeom prst="rightArrow">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Arrow: Right 24">
                <a:extLst>
                  <a:ext uri="{FF2B5EF4-FFF2-40B4-BE49-F238E27FC236}">
                    <a16:creationId xmlns:a16="http://schemas.microsoft.com/office/drawing/2014/main" id="{DC4B0DD6-3F74-960D-1E6C-6F659C0A10B8}"/>
                  </a:ext>
                </a:extLst>
              </p:cNvPr>
              <p:cNvSpPr/>
              <p:nvPr/>
            </p:nvSpPr>
            <p:spPr>
              <a:xfrm rot="10800000">
                <a:off x="2819949" y="2495550"/>
                <a:ext cx="304800" cy="173972"/>
              </a:xfrm>
              <a:prstGeom prst="rightArrow">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sp>
        <p:nvSpPr>
          <p:cNvPr id="35" name="TextBox 34">
            <a:extLst>
              <a:ext uri="{FF2B5EF4-FFF2-40B4-BE49-F238E27FC236}">
                <a16:creationId xmlns:a16="http://schemas.microsoft.com/office/drawing/2014/main" id="{84EA14CD-C96F-83BD-0CA5-43CC9A8F3BDD}"/>
              </a:ext>
            </a:extLst>
          </p:cNvPr>
          <p:cNvSpPr txBox="1"/>
          <p:nvPr/>
        </p:nvSpPr>
        <p:spPr>
          <a:xfrm>
            <a:off x="1185728" y="961571"/>
            <a:ext cx="1455848" cy="584775"/>
          </a:xfrm>
          <a:prstGeom prst="rect">
            <a:avLst/>
          </a:prstGeom>
          <a:noFill/>
        </p:spPr>
        <p:txBody>
          <a:bodyPr wrap="none" rtlCol="0">
            <a:spAutoFit/>
          </a:bodyPr>
          <a:lstStyle/>
          <a:p>
            <a:pPr algn="ctr"/>
            <a:r>
              <a:rPr lang="en-US" sz="1600" dirty="0">
                <a:solidFill>
                  <a:srgbClr val="0E0E0E"/>
                </a:solidFill>
              </a:rPr>
              <a:t>shock breakout</a:t>
            </a:r>
          </a:p>
          <a:p>
            <a:pPr algn="ctr"/>
            <a:r>
              <a:rPr lang="en-US" sz="1600" dirty="0">
                <a:solidFill>
                  <a:srgbClr val="0E0E0E"/>
                </a:solidFill>
              </a:rPr>
              <a:t>(SBO)</a:t>
            </a:r>
            <a:endParaRPr lang="en-US" sz="1800" dirty="0">
              <a:solidFill>
                <a:srgbClr val="0E0E0E"/>
              </a:solidFill>
            </a:endParaRPr>
          </a:p>
        </p:txBody>
      </p:sp>
      <p:pic>
        <p:nvPicPr>
          <p:cNvPr id="12" name="Picture 11">
            <a:extLst>
              <a:ext uri="{FF2B5EF4-FFF2-40B4-BE49-F238E27FC236}">
                <a16:creationId xmlns:a16="http://schemas.microsoft.com/office/drawing/2014/main" id="{7387074D-D2F7-9495-DFE0-975C62688B46}"/>
              </a:ext>
            </a:extLst>
          </p:cNvPr>
          <p:cNvPicPr>
            <a:picLocks noChangeAspect="1"/>
          </p:cNvPicPr>
          <p:nvPr/>
        </p:nvPicPr>
        <p:blipFill>
          <a:blip r:embed="rId2">
            <a:alphaModFix/>
            <a:extLst>
              <a:ext uri="{BEBA8EAE-BF5A-486C-A8C5-ECC9F3942E4B}">
                <a14:imgProps xmlns:a14="http://schemas.microsoft.com/office/drawing/2010/main">
                  <a14:imgLayer r:embed="rId3">
                    <a14:imgEffect>
                      <a14:backgroundRemoval t="8145" b="90045" l="9211" r="89474">
                        <a14:foregroundMark x1="43421" y1="17195" x2="43421" y2="17195"/>
                        <a14:foregroundMark x1="33772" y1="23982" x2="33772" y2="23982"/>
                        <a14:foregroundMark x1="39035" y1="20814" x2="39035" y2="20814"/>
                        <a14:foregroundMark x1="40351" y1="15837" x2="40351" y2="15837"/>
                        <a14:foregroundMark x1="39474" y1="16742" x2="39474" y2="16742"/>
                        <a14:foregroundMark x1="49561" y1="9050" x2="49561" y2="9050"/>
                        <a14:foregroundMark x1="54386" y1="8145" x2="54386" y2="8145"/>
                        <a14:foregroundMark x1="43421" y1="12670" x2="43421" y2="12670"/>
                        <a14:foregroundMark x1="44737" y1="11312" x2="44737" y2="11312"/>
                        <a14:foregroundMark x1="40351" y1="16290" x2="40351" y2="16290"/>
                        <a14:foregroundMark x1="39035" y1="17195" x2="39035" y2="17195"/>
                        <a14:foregroundMark x1="39035" y1="18100" x2="39035" y2="18100"/>
                        <a14:foregroundMark x1="41960" y1="15837" x2="42544" y2="15385"/>
                        <a14:foregroundMark x1="40790" y1="16742" x2="41960" y2="15837"/>
                        <a14:foregroundMark x1="40205" y1="17195" x2="40790" y2="16742"/>
                        <a14:foregroundMark x1="39035" y1="18100" x2="40205" y2="17195"/>
                        <a14:foregroundMark x1="39912" y1="16290" x2="39912" y2="16290"/>
                        <a14:foregroundMark x1="39223" y1="17195" x2="39474" y2="16742"/>
                        <a14:foregroundMark x1="38722" y1="18100" x2="39223" y2="17195"/>
                        <a14:foregroundMark x1="37719" y1="19910" x2="38722" y2="18100"/>
                        <a14:foregroundMark x1="39035" y1="17195" x2="39474" y2="16742"/>
                        <a14:foregroundMark x1="38596" y1="17647" x2="39035" y2="17195"/>
                        <a14:foregroundMark x1="39912" y1="16742" x2="39912" y2="16742"/>
                        <a14:foregroundMark x1="42982" y1="18100" x2="42982" y2="18100"/>
                        <a14:foregroundMark x1="42982" y1="19910" x2="42982" y2="19910"/>
                        <a14:foregroundMark x1="43758" y1="15385" x2="44298" y2="14480"/>
                        <a14:foregroundMark x1="43489" y1="15837" x2="43758" y2="15385"/>
                        <a14:foregroundMark x1="42949" y1="16742" x2="43489" y2="15837"/>
                        <a14:foregroundMark x1="42679" y1="17195" x2="42949" y2="16742"/>
                        <a14:foregroundMark x1="42139" y1="18100" x2="42679" y2="17195"/>
                        <a14:foregroundMark x1="40789" y1="20362" x2="42139" y2="18100"/>
                        <a14:foregroundMark x1="44786" y1="15837" x2="45175" y2="15385"/>
                        <a14:foregroundMark x1="44006" y1="16742" x2="44786" y2="15837"/>
                        <a14:foregroundMark x1="43616" y1="17195" x2="44006" y2="16742"/>
                        <a14:foregroundMark x1="42836" y1="18100" x2="43616" y2="17195"/>
                        <a14:foregroundMark x1="41667" y1="19457" x2="42836" y2="18100"/>
                        <a14:foregroundMark x1="50586" y1="12217" x2="51316" y2="11765"/>
                        <a14:foregroundMark x1="49854" y1="12670" x2="50586" y2="12217"/>
                        <a14:foregroundMark x1="49124" y1="13122" x2="49854" y2="12670"/>
                        <a14:foregroundMark x1="48392" y1="13575" x2="49124" y2="13122"/>
                        <a14:foregroundMark x1="47662" y1="14027" x2="48392" y2="13575"/>
                        <a14:foregroundMark x1="46930" y1="14480" x2="47662" y2="14027"/>
                        <a14:foregroundMark x1="40288" y1="16742" x2="40789" y2="15837"/>
                        <a14:foregroundMark x1="40037" y1="17195" x2="40288" y2="16742"/>
                        <a14:foregroundMark x1="39536" y1="18100" x2="40037" y2="17195"/>
                        <a14:foregroundMark x1="39035" y1="19005" x2="39536" y2="18100"/>
                        <a14:foregroundMark x1="39693" y1="16742" x2="40789" y2="15837"/>
                        <a14:foregroundMark x1="39144" y1="17195" x2="39693" y2="16742"/>
                        <a14:foregroundMark x1="38596" y1="17647" x2="39144" y2="17195"/>
                        <a14:foregroundMark x1="38742" y1="18100" x2="39035" y2="17647"/>
                        <a14:foregroundMark x1="38158" y1="19005" x2="38742" y2="18100"/>
                        <a14:foregroundMark x1="35526" y1="21719" x2="40351" y2="19910"/>
                        <a14:foregroundMark x1="36842" y1="20362" x2="40351" y2="18100"/>
                        <a14:foregroundMark x1="38925" y1="17195" x2="39035" y2="16742"/>
                        <a14:foregroundMark x1="38706" y1="18100" x2="38925" y2="17195"/>
                        <a14:foregroundMark x1="38596" y1="18552" x2="38706" y2="18100"/>
                        <a14:foregroundMark x1="40413" y1="16742" x2="40789" y2="16290"/>
                        <a14:foregroundMark x1="40037" y1="17195" x2="40413" y2="16742"/>
                        <a14:foregroundMark x1="39285" y1="18100" x2="40037" y2="17195"/>
                        <a14:foregroundMark x1="38158" y1="19457" x2="39285" y2="18100"/>
                        <a14:foregroundMark x1="49561" y1="89593" x2="52193" y2="89593"/>
                        <a14:foregroundMark x1="85965" y1="77828" x2="85965" y2="77828"/>
                        <a14:foregroundMark x1="85526" y1="80543" x2="81140" y2="72851"/>
                        <a14:foregroundMark x1="62089" y1="57466" x2="70231" y2="63186"/>
                        <a14:foregroundMark x1="53070" y1="51131" x2="62089" y2="57466"/>
                        <a14:foregroundMark x1="71107" y1="89453" x2="73684" y2="89140"/>
                        <a14:foregroundMark x1="66228" y1="90045" x2="70976" y2="89469"/>
                        <a14:foregroundMark x1="71053" y1="63348" x2="81140" y2="72851"/>
                        <a14:foregroundMark x1="81140" y1="72851" x2="81140" y2="72851"/>
                        <a14:foregroundMark x1="82018" y1="85973" x2="87719" y2="82353"/>
                        <a14:backgroundMark x1="35526" y1="20814" x2="36448" y2="19910"/>
                        <a14:backgroundMark x1="44298" y1="10407" x2="44298" y2="10407"/>
                        <a14:backgroundMark x1="45175" y1="10407" x2="45175" y2="10407"/>
                        <a14:backgroundMark x1="44298" y1="11312" x2="44298" y2="11312"/>
                        <a14:backgroundMark x1="37719" y1="16742" x2="37719" y2="16742"/>
                        <a14:backgroundMark x1="38596" y1="15837" x2="38596" y2="15837"/>
                        <a14:backgroundMark x1="37719" y1="18100" x2="37719" y2="18100"/>
                        <a14:backgroundMark x1="37719" y1="17195" x2="37719" y2="17195"/>
                        <a14:backgroundMark x1="38158" y1="16742" x2="38158" y2="16742"/>
                        <a14:backgroundMark x1="49123" y1="13575" x2="49123" y2="13575"/>
                        <a14:backgroundMark x1="51754" y1="12670" x2="51754" y2="12670"/>
                        <a14:backgroundMark x1="50877" y1="11765" x2="50877" y2="11765"/>
                        <a14:backgroundMark x1="50439" y1="13122" x2="50439" y2="13122"/>
                        <a14:backgroundMark x1="49561" y1="13122" x2="49561" y2="13122"/>
                        <a14:backgroundMark x1="52193" y1="12217" x2="52193" y2="12217"/>
                        <a14:backgroundMark x1="51316" y1="12670" x2="51316" y2="12670"/>
                        <a14:backgroundMark x1="51316" y1="11765" x2="51316" y2="11765"/>
                        <a14:backgroundMark x1="48684" y1="14480" x2="48684" y2="14480"/>
                        <a14:backgroundMark x1="47807" y1="15385" x2="47807" y2="15385"/>
                        <a14:backgroundMark x1="48246" y1="14027" x2="48246" y2="14027"/>
                        <a14:backgroundMark x1="50877" y1="55656" x2="50877" y2="55656"/>
                        <a14:backgroundMark x1="53070" y1="60181" x2="53070" y2="60181"/>
                        <a14:backgroundMark x1="60965" y1="62896" x2="60965" y2="62896"/>
                        <a14:backgroundMark x1="58772" y1="57466" x2="58772" y2="57466"/>
                        <a14:backgroundMark x1="66667" y1="63348" x2="66667" y2="63348"/>
                        <a14:backgroundMark x1="70278" y1="72942" x2="73246" y2="82805"/>
                        <a14:backgroundMark x1="73246" y1="82805" x2="74037" y2="76482"/>
                        <a14:backgroundMark x1="23684" y1="58824" x2="23684" y2="58824"/>
                      </a14:backgroundRemoval>
                    </a14:imgEffect>
                  </a14:imgLayer>
                </a14:imgProps>
              </a:ext>
            </a:extLst>
          </a:blip>
          <a:stretch>
            <a:fillRect/>
          </a:stretch>
        </p:blipFill>
        <p:spPr>
          <a:xfrm>
            <a:off x="2889885" y="979378"/>
            <a:ext cx="3364230" cy="3260944"/>
          </a:xfrm>
          <a:prstGeom prst="rect">
            <a:avLst/>
          </a:prstGeom>
          <a:noFill/>
        </p:spPr>
      </p:pic>
    </p:spTree>
    <p:extLst>
      <p:ext uri="{BB962C8B-B14F-4D97-AF65-F5344CB8AC3E}">
        <p14:creationId xmlns:p14="http://schemas.microsoft.com/office/powerpoint/2010/main" val="1028229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3000" fill="hold"/>
                                        <p:tgtEl>
                                          <p:spTgt spid="10"/>
                                        </p:tgtEl>
                                        <p:attrNameLst>
                                          <p:attrName>ppt_w</p:attrName>
                                        </p:attrNameLst>
                                      </p:cBhvr>
                                      <p:tavLst>
                                        <p:tav tm="0">
                                          <p:val>
                                            <p:fltVal val="0"/>
                                          </p:val>
                                        </p:tav>
                                        <p:tav tm="100000">
                                          <p:val>
                                            <p:strVal val="#ppt_w"/>
                                          </p:val>
                                        </p:tav>
                                      </p:tavLst>
                                    </p:anim>
                                    <p:anim calcmode="lin" valueType="num">
                                      <p:cBhvr>
                                        <p:cTn id="8" dur="3000" fill="hold"/>
                                        <p:tgtEl>
                                          <p:spTgt spid="10"/>
                                        </p:tgtEl>
                                        <p:attrNameLst>
                                          <p:attrName>ppt_h</p:attrName>
                                        </p:attrNameLst>
                                      </p:cBhvr>
                                      <p:tavLst>
                                        <p:tav tm="0">
                                          <p:val>
                                            <p:fltVal val="0"/>
                                          </p:val>
                                        </p:tav>
                                        <p:tav tm="100000">
                                          <p:val>
                                            <p:strVal val="#ppt_h"/>
                                          </p:val>
                                        </p:tav>
                                      </p:tavLst>
                                    </p:anim>
                                    <p:animEffect transition="in" filter="fade">
                                      <p:cBhvr>
                                        <p:cTn id="9" dur="3000"/>
                                        <p:tgtEl>
                                          <p:spTgt spid="10"/>
                                        </p:tgtEl>
                                      </p:cBhvr>
                                    </p:animEffect>
                                  </p:childTnLst>
                                </p:cTn>
                              </p:par>
                              <p:par>
                                <p:cTn id="10" presetID="53" presetClass="entr" presetSubtype="16" fill="hold" nodeType="with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p:cTn id="12" dur="3000" fill="hold"/>
                                        <p:tgtEl>
                                          <p:spTgt spid="26"/>
                                        </p:tgtEl>
                                        <p:attrNameLst>
                                          <p:attrName>ppt_w</p:attrName>
                                        </p:attrNameLst>
                                      </p:cBhvr>
                                      <p:tavLst>
                                        <p:tav tm="0">
                                          <p:val>
                                            <p:fltVal val="0"/>
                                          </p:val>
                                        </p:tav>
                                        <p:tav tm="100000">
                                          <p:val>
                                            <p:strVal val="#ppt_w"/>
                                          </p:val>
                                        </p:tav>
                                      </p:tavLst>
                                    </p:anim>
                                    <p:anim calcmode="lin" valueType="num">
                                      <p:cBhvr>
                                        <p:cTn id="13" dur="3000" fill="hold"/>
                                        <p:tgtEl>
                                          <p:spTgt spid="26"/>
                                        </p:tgtEl>
                                        <p:attrNameLst>
                                          <p:attrName>ppt_h</p:attrName>
                                        </p:attrNameLst>
                                      </p:cBhvr>
                                      <p:tavLst>
                                        <p:tav tm="0">
                                          <p:val>
                                            <p:fltVal val="0"/>
                                          </p:val>
                                        </p:tav>
                                        <p:tav tm="100000">
                                          <p:val>
                                            <p:strVal val="#ppt_h"/>
                                          </p:val>
                                        </p:tav>
                                      </p:tavLst>
                                    </p:anim>
                                    <p:animEffect transition="in" filter="fade">
                                      <p:cBhvr>
                                        <p:cTn id="14" dur="3000"/>
                                        <p:tgtEl>
                                          <p:spTgt spid="26"/>
                                        </p:tgtEl>
                                      </p:cBhvr>
                                    </p:animEffect>
                                  </p:childTnLst>
                                </p:cTn>
                              </p:par>
                              <p:par>
                                <p:cTn id="15" presetID="53" presetClass="entr" presetSubtype="16" fill="hold" nodeType="withEffect">
                                  <p:stCondLst>
                                    <p:cond delay="1000"/>
                                  </p:stCondLst>
                                  <p:childTnLst>
                                    <p:set>
                                      <p:cBhvr>
                                        <p:cTn id="16" dur="1" fill="hold">
                                          <p:stCondLst>
                                            <p:cond delay="0"/>
                                          </p:stCondLst>
                                        </p:cTn>
                                        <p:tgtEl>
                                          <p:spTgt spid="12"/>
                                        </p:tgtEl>
                                        <p:attrNameLst>
                                          <p:attrName>style.visibility</p:attrName>
                                        </p:attrNameLst>
                                      </p:cBhvr>
                                      <p:to>
                                        <p:strVal val="visible"/>
                                      </p:to>
                                    </p:set>
                                    <p:anim calcmode="lin" valueType="num">
                                      <p:cBhvr>
                                        <p:cTn id="17" dur="1000" fill="hold"/>
                                        <p:tgtEl>
                                          <p:spTgt spid="12"/>
                                        </p:tgtEl>
                                        <p:attrNameLst>
                                          <p:attrName>ppt_w</p:attrName>
                                        </p:attrNameLst>
                                      </p:cBhvr>
                                      <p:tavLst>
                                        <p:tav tm="0">
                                          <p:val>
                                            <p:fltVal val="0"/>
                                          </p:val>
                                        </p:tav>
                                        <p:tav tm="100000">
                                          <p:val>
                                            <p:strVal val="#ppt_w"/>
                                          </p:val>
                                        </p:tav>
                                      </p:tavLst>
                                    </p:anim>
                                    <p:anim calcmode="lin" valueType="num">
                                      <p:cBhvr>
                                        <p:cTn id="18" dur="1000" fill="hold"/>
                                        <p:tgtEl>
                                          <p:spTgt spid="12"/>
                                        </p:tgtEl>
                                        <p:attrNameLst>
                                          <p:attrName>ppt_h</p:attrName>
                                        </p:attrNameLst>
                                      </p:cBhvr>
                                      <p:tavLst>
                                        <p:tav tm="0">
                                          <p:val>
                                            <p:fltVal val="0"/>
                                          </p:val>
                                        </p:tav>
                                        <p:tav tm="100000">
                                          <p:val>
                                            <p:strVal val="#ppt_h"/>
                                          </p:val>
                                        </p:tav>
                                      </p:tavLst>
                                    </p:anim>
                                    <p:animEffect transition="in" filter="fade">
                                      <p:cBhvr>
                                        <p:cTn id="19" dur="1000"/>
                                        <p:tgtEl>
                                          <p:spTgt spid="12"/>
                                        </p:tgtEl>
                                      </p:cBhvr>
                                    </p:animEffect>
                                  </p:childTnLst>
                                </p:cTn>
                              </p:par>
                              <p:par>
                                <p:cTn id="20" presetID="23" presetClass="exit" presetSubtype="16" fill="hold" nodeType="withEffect">
                                  <p:stCondLst>
                                    <p:cond delay="1600"/>
                                  </p:stCondLst>
                                  <p:childTnLst>
                                    <p:anim calcmode="lin" valueType="num">
                                      <p:cBhvr>
                                        <p:cTn id="21" dur="1400"/>
                                        <p:tgtEl>
                                          <p:spTgt spid="12"/>
                                        </p:tgtEl>
                                        <p:attrNameLst>
                                          <p:attrName>ppt_w</p:attrName>
                                        </p:attrNameLst>
                                      </p:cBhvr>
                                      <p:tavLst>
                                        <p:tav tm="0">
                                          <p:val>
                                            <p:strVal val="ppt_w"/>
                                          </p:val>
                                        </p:tav>
                                        <p:tav tm="100000">
                                          <p:val>
                                            <p:strVal val="4*ppt_w"/>
                                          </p:val>
                                        </p:tav>
                                      </p:tavLst>
                                    </p:anim>
                                    <p:anim calcmode="lin" valueType="num">
                                      <p:cBhvr>
                                        <p:cTn id="22" dur="1400"/>
                                        <p:tgtEl>
                                          <p:spTgt spid="12"/>
                                        </p:tgtEl>
                                        <p:attrNameLst>
                                          <p:attrName>ppt_h</p:attrName>
                                        </p:attrNameLst>
                                      </p:cBhvr>
                                      <p:tavLst>
                                        <p:tav tm="0">
                                          <p:val>
                                            <p:strVal val="ppt_h"/>
                                          </p:val>
                                        </p:tav>
                                        <p:tav tm="100000">
                                          <p:val>
                                            <p:strVal val="4*ppt_h"/>
                                          </p:val>
                                        </p:tav>
                                      </p:tavLst>
                                    </p:anim>
                                    <p:set>
                                      <p:cBhvr>
                                        <p:cTn id="23" dur="1" fill="hold">
                                          <p:stCondLst>
                                            <p:cond delay="1399"/>
                                          </p:stCondLst>
                                        </p:cTn>
                                        <p:tgtEl>
                                          <p:spTgt spid="12"/>
                                        </p:tgtEl>
                                        <p:attrNameLst>
                                          <p:attrName>style.visibility</p:attrName>
                                        </p:attrNameLst>
                                      </p:cBhvr>
                                      <p:to>
                                        <p:strVal val="hidden"/>
                                      </p:to>
                                    </p:set>
                                  </p:childTnLst>
                                </p:cTn>
                              </p:par>
                              <p:par>
                                <p:cTn id="24" presetID="6" presetClass="entr" presetSubtype="32" fill="hold" nodeType="withEffect">
                                  <p:stCondLst>
                                    <p:cond delay="2500"/>
                                  </p:stCondLst>
                                  <p:childTnLst>
                                    <p:set>
                                      <p:cBhvr>
                                        <p:cTn id="25" dur="1" fill="hold">
                                          <p:stCondLst>
                                            <p:cond delay="0"/>
                                          </p:stCondLst>
                                        </p:cTn>
                                        <p:tgtEl>
                                          <p:spTgt spid="85"/>
                                        </p:tgtEl>
                                        <p:attrNameLst>
                                          <p:attrName>style.visibility</p:attrName>
                                        </p:attrNameLst>
                                      </p:cBhvr>
                                      <p:to>
                                        <p:strVal val="visible"/>
                                      </p:to>
                                    </p:set>
                                    <p:animEffect transition="in" filter="circle(out)">
                                      <p:cBhvr>
                                        <p:cTn id="26" dur="1000"/>
                                        <p:tgtEl>
                                          <p:spTgt spid="85"/>
                                        </p:tgtEl>
                                      </p:cBhvr>
                                    </p:animEffect>
                                  </p:childTnLst>
                                </p:cTn>
                              </p:par>
                              <p:par>
                                <p:cTn id="27" presetID="1" presetClass="entr" presetSubtype="0" fill="hold" grpId="0" nodeType="withEffect">
                                  <p:stCondLst>
                                    <p:cond delay="3000"/>
                                  </p:stCondLst>
                                  <p:childTnLst>
                                    <p:set>
                                      <p:cBhvr>
                                        <p:cTn id="28"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5" grpId="0"/>
    </p:bldLst>
  </p:timing>
</p:sld>
</file>

<file path=ppt/theme/theme1.xml><?xml version="1.0" encoding="utf-8"?>
<a:theme xmlns:a="http://schemas.openxmlformats.org/drawingml/2006/main" name="Fermilab_PPT_090915">
  <a:themeElements>
    <a:clrScheme name="Fermilab 1">
      <a:dk1>
        <a:srgbClr val="003087"/>
      </a:dk1>
      <a:lt1>
        <a:srgbClr val="FFFFFF"/>
      </a:lt1>
      <a:dk2>
        <a:srgbClr val="003087"/>
      </a:dk2>
      <a:lt2>
        <a:srgbClr val="FFFFFF"/>
      </a:lt2>
      <a:accent1>
        <a:srgbClr val="99D6EA"/>
      </a:accent1>
      <a:accent2>
        <a:srgbClr val="DB720C"/>
      </a:accent2>
      <a:accent3>
        <a:srgbClr val="519A24"/>
      </a:accent3>
      <a:accent4>
        <a:srgbClr val="AF272F"/>
      </a:accent4>
      <a:accent5>
        <a:srgbClr val="00B5E2"/>
      </a:accent5>
      <a:accent6>
        <a:srgbClr val="505050"/>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FNAL_PowerPoint_16x9_100716</Template>
  <TotalTime>25016</TotalTime>
  <Words>2565</Words>
  <Application>Microsoft Office PowerPoint</Application>
  <PresentationFormat>On-screen Show (16:9)</PresentationFormat>
  <Paragraphs>481</Paragraphs>
  <Slides>31</Slides>
  <Notes>0</Notes>
  <HiddenSlides>0</HiddenSlides>
  <MMClips>1</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31</vt:i4>
      </vt:variant>
    </vt:vector>
  </HeadingPairs>
  <TitlesOfParts>
    <vt:vector size="39" baseType="lpstr">
      <vt:lpstr>-apple-system</vt:lpstr>
      <vt:lpstr>Arial</vt:lpstr>
      <vt:lpstr>Calibri</vt:lpstr>
      <vt:lpstr>ElsevierGulliver</vt:lpstr>
      <vt:lpstr>Helvetica</vt:lpstr>
      <vt:lpstr>Times New Roman</vt:lpstr>
      <vt:lpstr>Fermilab_PPT_090915</vt:lpstr>
      <vt:lpstr>CorelDRAW</vt:lpstr>
      <vt:lpstr>PowerPoint Presentation</vt:lpstr>
      <vt:lpstr>Deep Underground Neutrino Experiment</vt:lpstr>
      <vt:lpstr>Deep Underground Neutrino Experiment</vt:lpstr>
      <vt:lpstr>DUNE DAQ and Trigger System</vt:lpstr>
      <vt:lpstr>DUNE DAQ and Trigger System</vt:lpstr>
      <vt:lpstr>DUNE SNB Trigger</vt:lpstr>
      <vt:lpstr>DUNE SNB Trigger – baseline requirements</vt:lpstr>
      <vt:lpstr>SURFing the cosmic wave</vt:lpstr>
      <vt:lpstr>SURFing the cosmic wave</vt:lpstr>
      <vt:lpstr>Shock propagation time</vt:lpstr>
      <vt:lpstr>Computing paradigm shift</vt:lpstr>
      <vt:lpstr>Strategy for fast pointing determination</vt:lpstr>
      <vt:lpstr>Strategy for fast pointing determination: hardware</vt:lpstr>
      <vt:lpstr>Strategy for fast pointing determination: algorithms</vt:lpstr>
      <vt:lpstr>Radiological background rejection with 2D-CNN</vt:lpstr>
      <vt:lpstr>ROI finding with 1D-CNN and denoising with 1D-AE</vt:lpstr>
      <vt:lpstr>ML-based data size reduction estimates</vt:lpstr>
      <vt:lpstr>Execution time for track reconstruction on reduced sample</vt:lpstr>
      <vt:lpstr>Compare with no reduction case</vt:lpstr>
      <vt:lpstr>Execution time for ML-based data reduction pipeline</vt:lpstr>
      <vt:lpstr>In-storage ML-based data reduction </vt:lpstr>
      <vt:lpstr>Hardware implementation 1</vt:lpstr>
      <vt:lpstr>Hardware implementation 2</vt:lpstr>
      <vt:lpstr>Signal efficiencies when using ML-based data reduction</vt:lpstr>
      <vt:lpstr>Energy distributions</vt:lpstr>
      <vt:lpstr>More info on DUNE SN pointing capability &amp; ML models used</vt:lpstr>
      <vt:lpstr>Conclusions</vt:lpstr>
      <vt:lpstr>Conclusions (continued)</vt:lpstr>
      <vt:lpstr>People directly involved in this effort</vt:lpstr>
      <vt:lpstr>PowerPoint Presentation</vt:lpstr>
      <vt:lpstr>How a LArTPC works</vt:lpstr>
    </vt:vector>
  </TitlesOfParts>
  <Company>Sandbox Studio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Michael H Wang</dc:creator>
  <cp:lastModifiedBy>Michael H Wang</cp:lastModifiedBy>
  <cp:revision>404</cp:revision>
  <cp:lastPrinted>2014-01-20T19:40:21Z</cp:lastPrinted>
  <dcterms:created xsi:type="dcterms:W3CDTF">2020-02-20T17:28:21Z</dcterms:created>
  <dcterms:modified xsi:type="dcterms:W3CDTF">2024-04-23T22:09:34Z</dcterms:modified>
</cp:coreProperties>
</file>