
<file path=[Content_Types].xml><?xml version="1.0" encoding="utf-8"?>
<Types xmlns="http://schemas.openxmlformats.org/package/2006/content-types">
  <Default Extension="png" ContentType="image/png"/>
  <Default Extension="bin" ContentType="application/vnd.openxmlformats-officedocument.oleObject"/>
  <Default Extension="jfif"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3" r:id="rId2"/>
  </p:sldMasterIdLst>
  <p:notesMasterIdLst>
    <p:notesMasterId r:id="rId56"/>
  </p:notesMasterIdLst>
  <p:sldIdLst>
    <p:sldId id="256" r:id="rId3"/>
    <p:sldId id="257" r:id="rId4"/>
    <p:sldId id="258" r:id="rId5"/>
    <p:sldId id="266" r:id="rId6"/>
    <p:sldId id="267" r:id="rId7"/>
    <p:sldId id="260" r:id="rId8"/>
    <p:sldId id="265" r:id="rId9"/>
    <p:sldId id="261" r:id="rId10"/>
    <p:sldId id="268" r:id="rId11"/>
    <p:sldId id="262" r:id="rId12"/>
    <p:sldId id="263"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2" r:id="rId26"/>
    <p:sldId id="312" r:id="rId27"/>
    <p:sldId id="286" r:id="rId28"/>
    <p:sldId id="281" r:id="rId29"/>
    <p:sldId id="283" r:id="rId30"/>
    <p:sldId id="287" r:id="rId31"/>
    <p:sldId id="284" r:id="rId32"/>
    <p:sldId id="285" r:id="rId33"/>
    <p:sldId id="288" r:id="rId34"/>
    <p:sldId id="294" r:id="rId35"/>
    <p:sldId id="289" r:id="rId36"/>
    <p:sldId id="297" r:id="rId37"/>
    <p:sldId id="296" r:id="rId38"/>
    <p:sldId id="299" r:id="rId39"/>
    <p:sldId id="300" r:id="rId40"/>
    <p:sldId id="291" r:id="rId41"/>
    <p:sldId id="292" r:id="rId42"/>
    <p:sldId id="301" r:id="rId43"/>
    <p:sldId id="304" r:id="rId44"/>
    <p:sldId id="293" r:id="rId45"/>
    <p:sldId id="302" r:id="rId46"/>
    <p:sldId id="303" r:id="rId47"/>
    <p:sldId id="305" r:id="rId48"/>
    <p:sldId id="311" r:id="rId49"/>
    <p:sldId id="310" r:id="rId50"/>
    <p:sldId id="306" r:id="rId51"/>
    <p:sldId id="307" r:id="rId52"/>
    <p:sldId id="315" r:id="rId53"/>
    <p:sldId id="313" r:id="rId54"/>
    <p:sldId id="308"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3EB98"/>
    <a:srgbClr val="F93F2B"/>
    <a:srgbClr val="D3FD39"/>
    <a:srgbClr val="278A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81" autoAdjust="0"/>
    <p:restoredTop sz="94660"/>
  </p:normalViewPr>
  <p:slideViewPr>
    <p:cSldViewPr snapToGrid="0">
      <p:cViewPr varScale="1">
        <p:scale>
          <a:sx n="49" d="100"/>
          <a:sy n="49" d="100"/>
        </p:scale>
        <p:origin x="58" y="49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57.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62.e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72.emf"/><Relationship Id="rId1" Type="http://schemas.openxmlformats.org/officeDocument/2006/relationships/image" Target="../media/image7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76.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76.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77.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7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emf"/><Relationship Id="rId1" Type="http://schemas.openxmlformats.org/officeDocument/2006/relationships/image" Target="../media/image3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E8428F-3317-4228-8D59-18205CE36F9D}" type="datetimeFigureOut">
              <a:rPr lang="en-US" smtClean="0"/>
              <a:t>3/15/2020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BE279B-C17F-4EA8-ACD7-828A15D931EC}" type="slidenum">
              <a:rPr lang="en-US" smtClean="0"/>
              <a:t>‹#›</a:t>
            </a:fld>
            <a:endParaRPr lang="en-US"/>
          </a:p>
        </p:txBody>
      </p:sp>
    </p:spTree>
    <p:extLst>
      <p:ext uri="{BB962C8B-B14F-4D97-AF65-F5344CB8AC3E}">
        <p14:creationId xmlns:p14="http://schemas.microsoft.com/office/powerpoint/2010/main" val="16012231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BE279B-C17F-4EA8-ACD7-828A15D931EC}" type="slidenum">
              <a:rPr lang="en-US" smtClean="0"/>
              <a:t>2</a:t>
            </a:fld>
            <a:endParaRPr lang="en-US"/>
          </a:p>
        </p:txBody>
      </p:sp>
    </p:spTree>
    <p:extLst>
      <p:ext uri="{BB962C8B-B14F-4D97-AF65-F5344CB8AC3E}">
        <p14:creationId xmlns:p14="http://schemas.microsoft.com/office/powerpoint/2010/main" val="40962649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92480" y="45720"/>
            <a:ext cx="10363200" cy="868681"/>
          </a:xfrm>
          <a:prstGeom prst="rect">
            <a:avLst/>
          </a:prstGeom>
        </p:spPr>
        <p:txBody>
          <a:bodyPr/>
          <a:lstStyle>
            <a:lvl1pPr>
              <a:defRPr>
                <a:solidFill>
                  <a:srgbClr val="FFFF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50520" y="1158240"/>
            <a:ext cx="11475720" cy="528828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9748166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5713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220284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332396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Particle Physics Instrumentation and Experiments</a:t>
            </a:r>
            <a:endParaRPr lang="en-US"/>
          </a:p>
        </p:txBody>
      </p:sp>
      <p:sp>
        <p:nvSpPr>
          <p:cNvPr id="6" name="Slide Number Placeholder 5"/>
          <p:cNvSpPr>
            <a:spLocks noGrp="1"/>
          </p:cNvSpPr>
          <p:nvPr>
            <p:ph type="sldNum" sz="quarter" idx="12"/>
          </p:nvPr>
        </p:nvSpPr>
        <p:spPr/>
        <p:txBody>
          <a:bodyPr/>
          <a:lstStyle/>
          <a:p>
            <a:fld id="{D2B6F434-50E0-480A-AAD3-F8BFCA07C3F9}" type="slidenum">
              <a:rPr lang="en-US" smtClean="0"/>
              <a:t>‹#›</a:t>
            </a:fld>
            <a:endParaRPr lang="en-US"/>
          </a:p>
        </p:txBody>
      </p:sp>
    </p:spTree>
    <p:extLst>
      <p:ext uri="{BB962C8B-B14F-4D97-AF65-F5344CB8AC3E}">
        <p14:creationId xmlns:p14="http://schemas.microsoft.com/office/powerpoint/2010/main" val="21950032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Particle Physics Instrumentation and Experiments</a:t>
            </a:r>
            <a:endParaRPr lang="en-US"/>
          </a:p>
        </p:txBody>
      </p:sp>
      <p:sp>
        <p:nvSpPr>
          <p:cNvPr id="6" name="Slide Number Placeholder 5"/>
          <p:cNvSpPr>
            <a:spLocks noGrp="1"/>
          </p:cNvSpPr>
          <p:nvPr>
            <p:ph type="sldNum" sz="quarter" idx="12"/>
          </p:nvPr>
        </p:nvSpPr>
        <p:spPr/>
        <p:txBody>
          <a:bodyPr/>
          <a:lstStyle/>
          <a:p>
            <a:fld id="{D2B6F434-50E0-480A-AAD3-F8BFCA07C3F9}" type="slidenum">
              <a:rPr lang="en-US" smtClean="0"/>
              <a:t>‹#›</a:t>
            </a:fld>
            <a:endParaRPr lang="en-US"/>
          </a:p>
        </p:txBody>
      </p:sp>
    </p:spTree>
    <p:extLst>
      <p:ext uri="{BB962C8B-B14F-4D97-AF65-F5344CB8AC3E}">
        <p14:creationId xmlns:p14="http://schemas.microsoft.com/office/powerpoint/2010/main" val="8911288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Particle Physics Instrumentation and Experiments</a:t>
            </a:r>
            <a:endParaRPr lang="en-US"/>
          </a:p>
        </p:txBody>
      </p:sp>
      <p:sp>
        <p:nvSpPr>
          <p:cNvPr id="6" name="Slide Number Placeholder 5"/>
          <p:cNvSpPr>
            <a:spLocks noGrp="1"/>
          </p:cNvSpPr>
          <p:nvPr>
            <p:ph type="sldNum" sz="quarter" idx="12"/>
          </p:nvPr>
        </p:nvSpPr>
        <p:spPr/>
        <p:txBody>
          <a:bodyPr/>
          <a:lstStyle/>
          <a:p>
            <a:fld id="{D2B6F434-50E0-480A-AAD3-F8BFCA07C3F9}" type="slidenum">
              <a:rPr lang="en-US" smtClean="0"/>
              <a:t>‹#›</a:t>
            </a:fld>
            <a:endParaRPr lang="en-US"/>
          </a:p>
        </p:txBody>
      </p:sp>
    </p:spTree>
    <p:extLst>
      <p:ext uri="{BB962C8B-B14F-4D97-AF65-F5344CB8AC3E}">
        <p14:creationId xmlns:p14="http://schemas.microsoft.com/office/powerpoint/2010/main" val="28615963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5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5625"/>
            <a:ext cx="515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Particle Physics Instrumentation and Experiments</a:t>
            </a:r>
            <a:endParaRPr lang="en-US"/>
          </a:p>
        </p:txBody>
      </p:sp>
      <p:sp>
        <p:nvSpPr>
          <p:cNvPr id="7" name="Slide Number Placeholder 6"/>
          <p:cNvSpPr>
            <a:spLocks noGrp="1"/>
          </p:cNvSpPr>
          <p:nvPr>
            <p:ph type="sldNum" sz="quarter" idx="12"/>
          </p:nvPr>
        </p:nvSpPr>
        <p:spPr/>
        <p:txBody>
          <a:bodyPr/>
          <a:lstStyle/>
          <a:p>
            <a:fld id="{D2B6F434-50E0-480A-AAD3-F8BFCA07C3F9}" type="slidenum">
              <a:rPr lang="en-US" smtClean="0"/>
              <a:t>‹#›</a:t>
            </a:fld>
            <a:endParaRPr lang="en-US"/>
          </a:p>
        </p:txBody>
      </p:sp>
    </p:spTree>
    <p:extLst>
      <p:ext uri="{BB962C8B-B14F-4D97-AF65-F5344CB8AC3E}">
        <p14:creationId xmlns:p14="http://schemas.microsoft.com/office/powerpoint/2010/main" val="31626113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smtClean="0"/>
              <a:t>Particle Physics Instrumentation and Experiments</a:t>
            </a:r>
            <a:endParaRPr lang="en-US"/>
          </a:p>
        </p:txBody>
      </p:sp>
      <p:sp>
        <p:nvSpPr>
          <p:cNvPr id="9" name="Slide Number Placeholder 8"/>
          <p:cNvSpPr>
            <a:spLocks noGrp="1"/>
          </p:cNvSpPr>
          <p:nvPr>
            <p:ph type="sldNum" sz="quarter" idx="12"/>
          </p:nvPr>
        </p:nvSpPr>
        <p:spPr/>
        <p:txBody>
          <a:bodyPr/>
          <a:lstStyle/>
          <a:p>
            <a:fld id="{D2B6F434-50E0-480A-AAD3-F8BFCA07C3F9}" type="slidenum">
              <a:rPr lang="en-US" smtClean="0"/>
              <a:t>‹#›</a:t>
            </a:fld>
            <a:endParaRPr lang="en-US"/>
          </a:p>
        </p:txBody>
      </p:sp>
    </p:spTree>
    <p:extLst>
      <p:ext uri="{BB962C8B-B14F-4D97-AF65-F5344CB8AC3E}">
        <p14:creationId xmlns:p14="http://schemas.microsoft.com/office/powerpoint/2010/main" val="34252970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Particle Physics Instrumentation and Experiments</a:t>
            </a:r>
            <a:endParaRPr lang="en-US"/>
          </a:p>
        </p:txBody>
      </p:sp>
      <p:sp>
        <p:nvSpPr>
          <p:cNvPr id="5" name="Slide Number Placeholder 4"/>
          <p:cNvSpPr>
            <a:spLocks noGrp="1"/>
          </p:cNvSpPr>
          <p:nvPr>
            <p:ph type="sldNum" sz="quarter" idx="12"/>
          </p:nvPr>
        </p:nvSpPr>
        <p:spPr/>
        <p:txBody>
          <a:bodyPr/>
          <a:lstStyle/>
          <a:p>
            <a:fld id="{D2B6F434-50E0-480A-AAD3-F8BFCA07C3F9}" type="slidenum">
              <a:rPr lang="en-US" smtClean="0"/>
              <a:t>‹#›</a:t>
            </a:fld>
            <a:endParaRPr lang="en-US"/>
          </a:p>
        </p:txBody>
      </p:sp>
    </p:spTree>
    <p:extLst>
      <p:ext uri="{BB962C8B-B14F-4D97-AF65-F5344CB8AC3E}">
        <p14:creationId xmlns:p14="http://schemas.microsoft.com/office/powerpoint/2010/main" val="2331148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smtClean="0"/>
              <a:t>Particle Physics Instrumentation and Experiments</a:t>
            </a:r>
            <a:endParaRPr lang="en-US"/>
          </a:p>
        </p:txBody>
      </p:sp>
      <p:sp>
        <p:nvSpPr>
          <p:cNvPr id="4" name="Slide Number Placeholder 3"/>
          <p:cNvSpPr>
            <a:spLocks noGrp="1"/>
          </p:cNvSpPr>
          <p:nvPr>
            <p:ph type="sldNum" sz="quarter" idx="12"/>
          </p:nvPr>
        </p:nvSpPr>
        <p:spPr/>
        <p:txBody>
          <a:bodyPr/>
          <a:lstStyle/>
          <a:p>
            <a:fld id="{D2B6F434-50E0-480A-AAD3-F8BFCA07C3F9}" type="slidenum">
              <a:rPr lang="en-US" smtClean="0"/>
              <a:t>‹#›</a:t>
            </a:fld>
            <a:endParaRPr lang="en-US"/>
          </a:p>
        </p:txBody>
      </p:sp>
    </p:spTree>
    <p:extLst>
      <p:ext uri="{BB962C8B-B14F-4D97-AF65-F5344CB8AC3E}">
        <p14:creationId xmlns:p14="http://schemas.microsoft.com/office/powerpoint/2010/main" val="3081609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325563"/>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1150737466"/>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Particle Physics Instrumentation and Experiments</a:t>
            </a:r>
            <a:endParaRPr lang="en-US"/>
          </a:p>
        </p:txBody>
      </p:sp>
      <p:sp>
        <p:nvSpPr>
          <p:cNvPr id="7" name="Slide Number Placeholder 6"/>
          <p:cNvSpPr>
            <a:spLocks noGrp="1"/>
          </p:cNvSpPr>
          <p:nvPr>
            <p:ph type="sldNum" sz="quarter" idx="12"/>
          </p:nvPr>
        </p:nvSpPr>
        <p:spPr/>
        <p:txBody>
          <a:bodyPr/>
          <a:lstStyle/>
          <a:p>
            <a:fld id="{D2B6F434-50E0-480A-AAD3-F8BFCA07C3F9}" type="slidenum">
              <a:rPr lang="en-US" smtClean="0"/>
              <a:t>‹#›</a:t>
            </a:fld>
            <a:endParaRPr lang="en-US"/>
          </a:p>
        </p:txBody>
      </p:sp>
    </p:spTree>
    <p:extLst>
      <p:ext uri="{BB962C8B-B14F-4D97-AF65-F5344CB8AC3E}">
        <p14:creationId xmlns:p14="http://schemas.microsoft.com/office/powerpoint/2010/main" val="3021760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Particle Physics Instrumentation and Experiments</a:t>
            </a:r>
            <a:endParaRPr lang="en-US"/>
          </a:p>
        </p:txBody>
      </p:sp>
      <p:sp>
        <p:nvSpPr>
          <p:cNvPr id="7" name="Slide Number Placeholder 6"/>
          <p:cNvSpPr>
            <a:spLocks noGrp="1"/>
          </p:cNvSpPr>
          <p:nvPr>
            <p:ph type="sldNum" sz="quarter" idx="12"/>
          </p:nvPr>
        </p:nvSpPr>
        <p:spPr/>
        <p:txBody>
          <a:bodyPr/>
          <a:lstStyle/>
          <a:p>
            <a:fld id="{D2B6F434-50E0-480A-AAD3-F8BFCA07C3F9}" type="slidenum">
              <a:rPr lang="en-US" smtClean="0"/>
              <a:t>‹#›</a:t>
            </a:fld>
            <a:endParaRPr lang="en-US"/>
          </a:p>
        </p:txBody>
      </p:sp>
    </p:spTree>
    <p:extLst>
      <p:ext uri="{BB962C8B-B14F-4D97-AF65-F5344CB8AC3E}">
        <p14:creationId xmlns:p14="http://schemas.microsoft.com/office/powerpoint/2010/main" val="29519633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Particle Physics Instrumentation and Experiments</a:t>
            </a:r>
            <a:endParaRPr lang="en-US"/>
          </a:p>
        </p:txBody>
      </p:sp>
      <p:sp>
        <p:nvSpPr>
          <p:cNvPr id="6" name="Slide Number Placeholder 5"/>
          <p:cNvSpPr>
            <a:spLocks noGrp="1"/>
          </p:cNvSpPr>
          <p:nvPr>
            <p:ph type="sldNum" sz="quarter" idx="12"/>
          </p:nvPr>
        </p:nvSpPr>
        <p:spPr/>
        <p:txBody>
          <a:bodyPr/>
          <a:lstStyle/>
          <a:p>
            <a:fld id="{D2B6F434-50E0-480A-AAD3-F8BFCA07C3F9}" type="slidenum">
              <a:rPr lang="en-US" smtClean="0"/>
              <a:t>‹#›</a:t>
            </a:fld>
            <a:endParaRPr lang="en-US"/>
          </a:p>
        </p:txBody>
      </p:sp>
    </p:spTree>
    <p:extLst>
      <p:ext uri="{BB962C8B-B14F-4D97-AF65-F5344CB8AC3E}">
        <p14:creationId xmlns:p14="http://schemas.microsoft.com/office/powerpoint/2010/main" val="37057986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1" y="365125"/>
            <a:ext cx="76835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Particle Physics Instrumentation and Experiments</a:t>
            </a:r>
            <a:endParaRPr lang="en-US"/>
          </a:p>
        </p:txBody>
      </p:sp>
      <p:sp>
        <p:nvSpPr>
          <p:cNvPr id="6" name="Slide Number Placeholder 5"/>
          <p:cNvSpPr>
            <a:spLocks noGrp="1"/>
          </p:cNvSpPr>
          <p:nvPr>
            <p:ph type="sldNum" sz="quarter" idx="12"/>
          </p:nvPr>
        </p:nvSpPr>
        <p:spPr/>
        <p:txBody>
          <a:bodyPr/>
          <a:lstStyle/>
          <a:p>
            <a:fld id="{D2B6F434-50E0-480A-AAD3-F8BFCA07C3F9}" type="slidenum">
              <a:rPr lang="en-US" smtClean="0"/>
              <a:t>‹#›</a:t>
            </a:fld>
            <a:endParaRPr lang="en-US"/>
          </a:p>
        </p:txBody>
      </p:sp>
    </p:spTree>
    <p:extLst>
      <p:ext uri="{BB962C8B-B14F-4D97-AF65-F5344CB8AC3E}">
        <p14:creationId xmlns:p14="http://schemas.microsoft.com/office/powerpoint/2010/main" val="2567806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95371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227877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171268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971316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14216967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663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344925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7"/>
          <p:cNvSpPr>
            <a:spLocks noChangeShapeType="1"/>
          </p:cNvSpPr>
          <p:nvPr/>
        </p:nvSpPr>
        <p:spPr bwMode="auto">
          <a:xfrm>
            <a:off x="101600" y="38101"/>
            <a:ext cx="0" cy="6778625"/>
          </a:xfrm>
          <a:prstGeom prst="line">
            <a:avLst/>
          </a:prstGeom>
          <a:noFill/>
          <a:ln w="762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sz="1800"/>
          </a:p>
        </p:txBody>
      </p:sp>
      <p:sp>
        <p:nvSpPr>
          <p:cNvPr id="1027" name="Line 8"/>
          <p:cNvSpPr>
            <a:spLocks noChangeShapeType="1"/>
          </p:cNvSpPr>
          <p:nvPr/>
        </p:nvSpPr>
        <p:spPr bwMode="auto">
          <a:xfrm>
            <a:off x="12090400" y="42863"/>
            <a:ext cx="0" cy="6773862"/>
          </a:xfrm>
          <a:prstGeom prst="line">
            <a:avLst/>
          </a:prstGeom>
          <a:noFill/>
          <a:ln w="762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sz="1800"/>
          </a:p>
        </p:txBody>
      </p:sp>
      <p:sp>
        <p:nvSpPr>
          <p:cNvPr id="1028" name="Line 9"/>
          <p:cNvSpPr>
            <a:spLocks noChangeShapeType="1"/>
          </p:cNvSpPr>
          <p:nvPr/>
        </p:nvSpPr>
        <p:spPr bwMode="auto">
          <a:xfrm>
            <a:off x="101600" y="76200"/>
            <a:ext cx="11988800" cy="0"/>
          </a:xfrm>
          <a:prstGeom prst="line">
            <a:avLst/>
          </a:prstGeom>
          <a:noFill/>
          <a:ln w="762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sz="1800"/>
          </a:p>
        </p:txBody>
      </p:sp>
      <p:sp>
        <p:nvSpPr>
          <p:cNvPr id="1029" name="Line 10"/>
          <p:cNvSpPr>
            <a:spLocks noChangeShapeType="1"/>
          </p:cNvSpPr>
          <p:nvPr/>
        </p:nvSpPr>
        <p:spPr bwMode="auto">
          <a:xfrm>
            <a:off x="101600" y="6781800"/>
            <a:ext cx="11988800" cy="0"/>
          </a:xfrm>
          <a:prstGeom prst="line">
            <a:avLst/>
          </a:prstGeom>
          <a:noFill/>
          <a:ln w="762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sz="1800"/>
          </a:p>
        </p:txBody>
      </p:sp>
      <p:sp>
        <p:nvSpPr>
          <p:cNvPr id="1032" name="Text Box 14"/>
          <p:cNvSpPr txBox="1">
            <a:spLocks noChangeArrowheads="1"/>
          </p:cNvSpPr>
          <p:nvPr/>
        </p:nvSpPr>
        <p:spPr bwMode="auto">
          <a:xfrm>
            <a:off x="4918839" y="6494464"/>
            <a:ext cx="269590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spcBef>
                <a:spcPct val="50000"/>
              </a:spcBef>
            </a:pPr>
            <a:r>
              <a:rPr lang="en-US" altLang="en-US" sz="900" dirty="0" smtClean="0"/>
              <a:t>Particle Physics Instrumentation and Experiments</a:t>
            </a:r>
            <a:endParaRPr lang="en-US" altLang="en-US" sz="900" dirty="0"/>
          </a:p>
        </p:txBody>
      </p:sp>
      <p:sp>
        <p:nvSpPr>
          <p:cNvPr id="1033" name="Rectangle 15"/>
          <p:cNvSpPr>
            <a:spLocks noChangeArrowheads="1"/>
          </p:cNvSpPr>
          <p:nvPr/>
        </p:nvSpPr>
        <p:spPr bwMode="auto">
          <a:xfrm>
            <a:off x="10845800" y="6494464"/>
            <a:ext cx="425451" cy="211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fld id="{174BF4D6-4DD5-431E-ABC8-CEC4E51AE1BD}" type="slidenum">
              <a:rPr lang="sv-SE" altLang="en-US" sz="800"/>
              <a:pPr/>
              <a:t>‹#›</a:t>
            </a:fld>
            <a:endParaRPr lang="sv-SE" altLang="en-US" sz="800"/>
          </a:p>
        </p:txBody>
      </p:sp>
      <p:sp>
        <p:nvSpPr>
          <p:cNvPr id="2" name="Rectangle 1"/>
          <p:cNvSpPr/>
          <p:nvPr userDrawn="1"/>
        </p:nvSpPr>
        <p:spPr>
          <a:xfrm>
            <a:off x="101600" y="76200"/>
            <a:ext cx="11988800" cy="822434"/>
          </a:xfrm>
          <a:prstGeom prst="rect">
            <a:avLst/>
          </a:prstGeom>
          <a:solidFill>
            <a:schemeClr val="accent2"/>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4526423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2pPr>
      <a:lvl3pPr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3pPr>
      <a:lvl4pPr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4pPr>
      <a:lvl5pPr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5pPr>
      <a:lvl6pPr marL="457200"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6pPr>
      <a:lvl7pPr marL="914400"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7pPr>
      <a:lvl8pPr marL="1371600"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8pPr>
      <a:lvl9pPr marL="1828800"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9pPr>
    </p:titleStyle>
    <p:bodyStyle>
      <a:lvl1pPr marL="342900" indent="-342900" algn="l" rtl="0" eaLnBrk="1" fontAlgn="base" hangingPunct="1">
        <a:spcBef>
          <a:spcPct val="20000"/>
        </a:spcBef>
        <a:spcAft>
          <a:spcPct val="0"/>
        </a:spcAft>
        <a:buChar char="•"/>
        <a:defRPr sz="3200">
          <a:solidFill>
            <a:srgbClr val="0099FF"/>
          </a:solidFill>
          <a:latin typeface="+mn-lt"/>
          <a:ea typeface="+mn-ea"/>
          <a:cs typeface="+mn-cs"/>
        </a:defRPr>
      </a:lvl1pPr>
      <a:lvl2pPr marL="742950" indent="-285750" algn="l" rtl="0" eaLnBrk="1" fontAlgn="base" hangingPunct="1">
        <a:spcBef>
          <a:spcPct val="20000"/>
        </a:spcBef>
        <a:spcAft>
          <a:spcPct val="0"/>
        </a:spcAft>
        <a:buChar char="–"/>
        <a:defRPr sz="2800">
          <a:solidFill>
            <a:srgbClr val="0099FF"/>
          </a:solidFill>
          <a:latin typeface="+mn-lt"/>
          <a:cs typeface="+mn-cs"/>
        </a:defRPr>
      </a:lvl2pPr>
      <a:lvl3pPr marL="1143000" indent="-228600" algn="l" rtl="0" eaLnBrk="1" fontAlgn="base" hangingPunct="1">
        <a:spcBef>
          <a:spcPct val="20000"/>
        </a:spcBef>
        <a:spcAft>
          <a:spcPct val="0"/>
        </a:spcAft>
        <a:buChar char="•"/>
        <a:defRPr sz="2400">
          <a:solidFill>
            <a:srgbClr val="0099FF"/>
          </a:solidFill>
          <a:latin typeface="+mn-lt"/>
          <a:cs typeface="+mn-cs"/>
        </a:defRPr>
      </a:lvl3pPr>
      <a:lvl4pPr marL="1600200" indent="-228600" algn="l" rtl="0" eaLnBrk="1" fontAlgn="base" hangingPunct="1">
        <a:spcBef>
          <a:spcPct val="20000"/>
        </a:spcBef>
        <a:spcAft>
          <a:spcPct val="0"/>
        </a:spcAft>
        <a:buChar char="–"/>
        <a:defRPr sz="2000">
          <a:solidFill>
            <a:srgbClr val="0099FF"/>
          </a:solidFill>
          <a:latin typeface="+mn-lt"/>
          <a:cs typeface="+mn-cs"/>
        </a:defRPr>
      </a:lvl4pPr>
      <a:lvl5pPr marL="2057400" indent="-228600" algn="l" rtl="0" eaLnBrk="1" fontAlgn="base" hangingPunct="1">
        <a:spcBef>
          <a:spcPct val="20000"/>
        </a:spcBef>
        <a:spcAft>
          <a:spcPct val="0"/>
        </a:spcAft>
        <a:buChar char="»"/>
        <a:defRPr sz="2000">
          <a:solidFill>
            <a:srgbClr val="0099FF"/>
          </a:solidFill>
          <a:latin typeface="+mn-lt"/>
          <a:cs typeface="+mn-cs"/>
        </a:defRPr>
      </a:lvl5pPr>
      <a:lvl6pPr marL="2514600" indent="-228600" algn="l" rtl="0" eaLnBrk="1" fontAlgn="base" hangingPunct="1">
        <a:spcBef>
          <a:spcPct val="20000"/>
        </a:spcBef>
        <a:spcAft>
          <a:spcPct val="0"/>
        </a:spcAft>
        <a:buChar char="»"/>
        <a:defRPr sz="2000">
          <a:solidFill>
            <a:srgbClr val="0099FF"/>
          </a:solidFill>
          <a:latin typeface="+mn-lt"/>
          <a:cs typeface="+mn-cs"/>
        </a:defRPr>
      </a:lvl6pPr>
      <a:lvl7pPr marL="2971800" indent="-228600" algn="l" rtl="0" eaLnBrk="1" fontAlgn="base" hangingPunct="1">
        <a:spcBef>
          <a:spcPct val="20000"/>
        </a:spcBef>
        <a:spcAft>
          <a:spcPct val="0"/>
        </a:spcAft>
        <a:buChar char="»"/>
        <a:defRPr sz="2000">
          <a:solidFill>
            <a:srgbClr val="0099FF"/>
          </a:solidFill>
          <a:latin typeface="+mn-lt"/>
          <a:cs typeface="+mn-cs"/>
        </a:defRPr>
      </a:lvl7pPr>
      <a:lvl8pPr marL="3429000" indent="-228600" algn="l" rtl="0" eaLnBrk="1" fontAlgn="base" hangingPunct="1">
        <a:spcBef>
          <a:spcPct val="20000"/>
        </a:spcBef>
        <a:spcAft>
          <a:spcPct val="0"/>
        </a:spcAft>
        <a:buChar char="»"/>
        <a:defRPr sz="2000">
          <a:solidFill>
            <a:srgbClr val="0099FF"/>
          </a:solidFill>
          <a:latin typeface="+mn-lt"/>
          <a:cs typeface="+mn-cs"/>
        </a:defRPr>
      </a:lvl8pPr>
      <a:lvl9pPr marL="3886200" indent="-228600" algn="l" rtl="0" eaLnBrk="1" fontAlgn="base" hangingPunct="1">
        <a:spcBef>
          <a:spcPct val="20000"/>
        </a:spcBef>
        <a:spcAft>
          <a:spcPct val="0"/>
        </a:spcAft>
        <a:buChar char="»"/>
        <a:defRPr sz="2000">
          <a:solidFill>
            <a:srgbClr val="0099FF"/>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Particle Physics Instrumentation and Experiments</a:t>
            </a:r>
            <a:endParaRPr lang="en-US"/>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B6F434-50E0-480A-AAD3-F8BFCA07C3F9}" type="slidenum">
              <a:rPr lang="en-US" smtClean="0"/>
              <a:t>‹#›</a:t>
            </a:fld>
            <a:endParaRPr lang="en-US"/>
          </a:p>
        </p:txBody>
      </p:sp>
    </p:spTree>
    <p:extLst>
      <p:ext uri="{BB962C8B-B14F-4D97-AF65-F5344CB8AC3E}">
        <p14:creationId xmlns:p14="http://schemas.microsoft.com/office/powerpoint/2010/main" val="3220664854"/>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9.e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9.emf"/></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10.emf"/><Relationship Id="rId4" Type="http://schemas.openxmlformats.org/officeDocument/2006/relationships/oleObject" Target="../embeddings/oleObject7.bin"/></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14.emf"/></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image" Target="../media/image35.emf"/><Relationship Id="rId7" Type="http://schemas.openxmlformats.org/officeDocument/2006/relationships/image" Target="../media/image33.emf"/><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10.bin"/><Relationship Id="rId5" Type="http://schemas.openxmlformats.org/officeDocument/2006/relationships/image" Target="../media/image32.emf"/><Relationship Id="rId4" Type="http://schemas.openxmlformats.org/officeDocument/2006/relationships/oleObject" Target="../embeddings/oleObject9.bin"/><Relationship Id="rId9" Type="http://schemas.openxmlformats.org/officeDocument/2006/relationships/image" Target="../media/image34.emf"/></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slideLayout" Target="../slideLayouts/slideLayout2.xml"/><Relationship Id="rId6" Type="http://schemas.openxmlformats.org/officeDocument/2006/relationships/image" Target="../media/image35.emf"/><Relationship Id="rId5" Type="http://schemas.openxmlformats.org/officeDocument/2006/relationships/image" Target="../media/image43.emf"/><Relationship Id="rId4" Type="http://schemas.openxmlformats.org/officeDocument/2006/relationships/image" Target="../media/image42.emf"/></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3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9.png"/></Relationships>
</file>

<file path=ppt/slides/_rels/slide3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4" Type="http://schemas.openxmlformats.org/officeDocument/2006/relationships/image" Target="../media/image53.emf"/></Relationships>
</file>

<file path=ppt/slides/_rels/slide3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33.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57.emf"/><Relationship Id="rId5" Type="http://schemas.openxmlformats.org/officeDocument/2006/relationships/oleObject" Target="../embeddings/oleObject12.bin"/><Relationship Id="rId4" Type="http://schemas.openxmlformats.org/officeDocument/2006/relationships/image" Target="../media/image59.png"/></Relationships>
</file>

<file path=ppt/slides/_rels/slide3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3.emf"/><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62.emf"/><Relationship Id="rId5" Type="http://schemas.openxmlformats.org/officeDocument/2006/relationships/oleObject" Target="../embeddings/oleObject13.bin"/><Relationship Id="rId4" Type="http://schemas.openxmlformats.org/officeDocument/2006/relationships/image" Target="../media/image6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65.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4.png"/><Relationship Id="rId1" Type="http://schemas.openxmlformats.org/officeDocument/2006/relationships/slideLayout" Target="../slideLayouts/slideLayout2.xml"/><Relationship Id="rId4" Type="http://schemas.openxmlformats.org/officeDocument/2006/relationships/image" Target="../media/image67.emf"/></Relationships>
</file>

<file path=ppt/slides/_rels/slide42.xml.rels><?xml version="1.0" encoding="UTF-8" standalone="yes"?>
<Relationships xmlns="http://schemas.openxmlformats.org/package/2006/relationships"><Relationship Id="rId2" Type="http://schemas.openxmlformats.org/officeDocument/2006/relationships/image" Target="../media/image68.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70.jfif"/><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73.emf"/><Relationship Id="rId7" Type="http://schemas.openxmlformats.org/officeDocument/2006/relationships/image" Target="../media/image72.emf"/><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oleObject" Target="../embeddings/oleObject15.bin"/><Relationship Id="rId5" Type="http://schemas.openxmlformats.org/officeDocument/2006/relationships/image" Target="../media/image71.emf"/><Relationship Id="rId4" Type="http://schemas.openxmlformats.org/officeDocument/2006/relationships/oleObject" Target="../embeddings/oleObject14.bin"/></Relationships>
</file>

<file path=ppt/slides/_rels/slide45.x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image" Target="../media/image74.e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76.emf"/></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76.emf"/></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image" Target="../media/image77.emf"/></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16.vml"/><Relationship Id="rId5" Type="http://schemas.openxmlformats.org/officeDocument/2006/relationships/image" Target="../media/image79.emf"/><Relationship Id="rId4" Type="http://schemas.openxmlformats.org/officeDocument/2006/relationships/image" Target="../media/image78.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4.e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5.e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64329" y="45720"/>
            <a:ext cx="10363200" cy="868681"/>
          </a:xfrm>
        </p:spPr>
        <p:txBody>
          <a:bodyPr/>
          <a:lstStyle/>
          <a:p>
            <a:r>
              <a:rPr lang="en-US" altLang="en-US" dirty="0"/>
              <a:t>HEP detectors overview and example</a:t>
            </a:r>
            <a:endParaRPr lang="en-US" dirty="0"/>
          </a:p>
        </p:txBody>
      </p:sp>
      <p:sp>
        <p:nvSpPr>
          <p:cNvPr id="3" name="Subtitle 2"/>
          <p:cNvSpPr>
            <a:spLocks noGrp="1"/>
          </p:cNvSpPr>
          <p:nvPr>
            <p:ph type="subTitle" idx="1"/>
          </p:nvPr>
        </p:nvSpPr>
        <p:spPr/>
        <p:txBody>
          <a:bodyPr/>
          <a:lstStyle/>
          <a:p>
            <a:pPr indent="10795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pPr>
            <a:r>
              <a:rPr lang="sv-SE" altLang="en-US" sz="2000" b="1" dirty="0">
                <a:solidFill>
                  <a:srgbClr val="0000FF"/>
                </a:solidFill>
              </a:rPr>
              <a:t>Christian Bohm</a:t>
            </a:r>
          </a:p>
          <a:p>
            <a:pPr indent="10795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pPr>
            <a:r>
              <a:rPr lang="sv-SE" altLang="en-US" sz="2000" b="1" dirty="0">
                <a:solidFill>
                  <a:srgbClr val="0000FF"/>
                </a:solidFill>
              </a:rPr>
              <a:t>Stockholm University</a:t>
            </a:r>
          </a:p>
          <a:p>
            <a:pPr indent="10795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pPr>
            <a:endParaRPr lang="sv-SE" altLang="en-US" sz="2000" b="1" dirty="0">
              <a:solidFill>
                <a:srgbClr val="0000FF"/>
              </a:solidFill>
            </a:endParaRPr>
          </a:p>
          <a:p>
            <a:pPr indent="10795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pPr>
            <a:endParaRPr lang="sv-SE" altLang="en-US" sz="2000" b="1" dirty="0">
              <a:solidFill>
                <a:srgbClr val="0000FF"/>
              </a:solidFill>
            </a:endParaRPr>
          </a:p>
          <a:p>
            <a:pPr indent="107950">
              <a:spcAft>
                <a:spcPts val="575"/>
              </a:spcAft>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pPr>
            <a:r>
              <a:rPr lang="sv-SE" altLang="en-US" sz="2000" b="1" dirty="0" err="1">
                <a:solidFill>
                  <a:srgbClr val="0000FF"/>
                </a:solidFill>
              </a:rPr>
              <a:t>Outline</a:t>
            </a:r>
            <a:endParaRPr lang="sv-SE" altLang="en-US" sz="2000" b="1" dirty="0">
              <a:solidFill>
                <a:srgbClr val="0000FF"/>
              </a:solidFill>
            </a:endParaRPr>
          </a:p>
          <a:p>
            <a:pPr indent="107950">
              <a:spcAft>
                <a:spcPts val="575"/>
              </a:spcAft>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pPr>
            <a:r>
              <a:rPr lang="sv-SE" altLang="en-US" sz="2000" dirty="0" err="1" smtClean="0">
                <a:solidFill>
                  <a:srgbClr val="0000FF"/>
                </a:solidFill>
              </a:rPr>
              <a:t>Physics</a:t>
            </a:r>
            <a:r>
              <a:rPr lang="sv-SE" altLang="en-US" sz="2000" dirty="0" smtClean="0">
                <a:solidFill>
                  <a:srgbClr val="0000FF"/>
                </a:solidFill>
              </a:rPr>
              <a:t> </a:t>
            </a:r>
            <a:r>
              <a:rPr lang="sv-SE" altLang="en-US" sz="2000" dirty="0" err="1" smtClean="0">
                <a:solidFill>
                  <a:srgbClr val="0000FF"/>
                </a:solidFill>
              </a:rPr>
              <a:t>Background</a:t>
            </a:r>
            <a:endParaRPr lang="sv-SE" altLang="en-US" sz="2000" dirty="0">
              <a:solidFill>
                <a:srgbClr val="0000FF"/>
              </a:solidFill>
            </a:endParaRPr>
          </a:p>
          <a:p>
            <a:pPr indent="107950">
              <a:spcAft>
                <a:spcPts val="575"/>
              </a:spcAft>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pPr>
            <a:r>
              <a:rPr lang="sv-SE" altLang="en-US" sz="2000" dirty="0">
                <a:solidFill>
                  <a:srgbClr val="0000FF"/>
                </a:solidFill>
              </a:rPr>
              <a:t>LHC and </a:t>
            </a:r>
            <a:r>
              <a:rPr lang="sv-SE" altLang="en-US" sz="2000" dirty="0" err="1">
                <a:solidFill>
                  <a:srgbClr val="0000FF"/>
                </a:solidFill>
              </a:rPr>
              <a:t>its</a:t>
            </a:r>
            <a:r>
              <a:rPr lang="sv-SE" altLang="en-US" sz="2000" dirty="0">
                <a:solidFill>
                  <a:srgbClr val="0000FF"/>
                </a:solidFill>
              </a:rPr>
              <a:t> </a:t>
            </a:r>
            <a:r>
              <a:rPr lang="sv-SE" altLang="en-US" sz="2000" dirty="0" err="1">
                <a:solidFill>
                  <a:srgbClr val="0000FF"/>
                </a:solidFill>
              </a:rPr>
              <a:t>detectors</a:t>
            </a:r>
            <a:endParaRPr lang="sv-SE" altLang="en-US" sz="2000" dirty="0">
              <a:solidFill>
                <a:srgbClr val="0000FF"/>
              </a:solidFill>
            </a:endParaRPr>
          </a:p>
          <a:p>
            <a:pPr indent="107950">
              <a:spcAft>
                <a:spcPts val="575"/>
              </a:spcAft>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pPr>
            <a:r>
              <a:rPr lang="sv-SE" altLang="en-US" sz="2000" dirty="0">
                <a:solidFill>
                  <a:srgbClr val="0000FF"/>
                </a:solidFill>
              </a:rPr>
              <a:t>ATLAS and </a:t>
            </a:r>
            <a:r>
              <a:rPr lang="sv-SE" altLang="en-US" sz="2000" dirty="0" err="1">
                <a:solidFill>
                  <a:srgbClr val="0000FF"/>
                </a:solidFill>
              </a:rPr>
              <a:t>its</a:t>
            </a:r>
            <a:r>
              <a:rPr lang="sv-SE" altLang="en-US" sz="2000" dirty="0">
                <a:solidFill>
                  <a:srgbClr val="0000FF"/>
                </a:solidFill>
              </a:rPr>
              <a:t> </a:t>
            </a:r>
            <a:r>
              <a:rPr lang="sv-SE" altLang="en-US" sz="2000" dirty="0" err="1">
                <a:solidFill>
                  <a:srgbClr val="0000FF"/>
                </a:solidFill>
              </a:rPr>
              <a:t>subdetectors</a:t>
            </a:r>
            <a:endParaRPr lang="sv-SE" altLang="en-US" sz="2000" dirty="0">
              <a:solidFill>
                <a:srgbClr val="0000FF"/>
              </a:solidFill>
            </a:endParaRPr>
          </a:p>
          <a:p>
            <a:pPr indent="107950">
              <a:spcAft>
                <a:spcPts val="575"/>
              </a:spcAft>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pPr>
            <a:r>
              <a:rPr lang="sv-SE" altLang="en-US" sz="2000" dirty="0">
                <a:solidFill>
                  <a:srgbClr val="0000FF"/>
                </a:solidFill>
              </a:rPr>
              <a:t>Trigger and Data </a:t>
            </a:r>
            <a:r>
              <a:rPr lang="sv-SE" altLang="en-US" sz="2000" dirty="0" err="1">
                <a:solidFill>
                  <a:srgbClr val="0000FF"/>
                </a:solidFill>
              </a:rPr>
              <a:t>Acqusition</a:t>
            </a:r>
            <a:endParaRPr lang="sv-SE" altLang="en-US" sz="2000" dirty="0">
              <a:solidFill>
                <a:srgbClr val="0000FF"/>
              </a:solidFill>
            </a:endParaRPr>
          </a:p>
          <a:p>
            <a:pPr indent="107950">
              <a:spcAft>
                <a:spcPts val="575"/>
              </a:spcAft>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pPr>
            <a:r>
              <a:rPr lang="sv-SE" altLang="en-US" sz="2000" dirty="0" err="1">
                <a:solidFill>
                  <a:srgbClr val="0000FF"/>
                </a:solidFill>
              </a:rPr>
              <a:t>Syncronization</a:t>
            </a:r>
            <a:endParaRPr lang="sv-SE" altLang="en-US" sz="2000" dirty="0">
              <a:solidFill>
                <a:srgbClr val="0000FF"/>
              </a:solidFill>
            </a:endParaRPr>
          </a:p>
          <a:p>
            <a:pPr indent="107950">
              <a:spcAft>
                <a:spcPts val="575"/>
              </a:spcAft>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pPr>
            <a:r>
              <a:rPr lang="sv-SE" altLang="en-US" sz="2000" dirty="0" err="1">
                <a:solidFill>
                  <a:srgbClr val="0000FF"/>
                </a:solidFill>
              </a:rPr>
              <a:t>Future</a:t>
            </a:r>
            <a:r>
              <a:rPr lang="sv-SE" altLang="en-US" sz="2000" dirty="0">
                <a:solidFill>
                  <a:srgbClr val="0000FF"/>
                </a:solidFill>
              </a:rPr>
              <a:t> </a:t>
            </a:r>
          </a:p>
          <a:p>
            <a:endParaRPr lang="en-US" sz="2000" dirty="0"/>
          </a:p>
        </p:txBody>
      </p:sp>
    </p:spTree>
    <p:extLst>
      <p:ext uri="{BB962C8B-B14F-4D97-AF65-F5344CB8AC3E}">
        <p14:creationId xmlns:p14="http://schemas.microsoft.com/office/powerpoint/2010/main" val="4158989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68681"/>
          </a:xfrm>
        </p:spPr>
        <p:txBody>
          <a:bodyPr/>
          <a:lstStyle/>
          <a:p>
            <a:r>
              <a:rPr lang="en-US" dirty="0" smtClean="0">
                <a:solidFill>
                  <a:srgbClr val="FFFF00"/>
                </a:solidFill>
              </a:rPr>
              <a:t>Colliders</a:t>
            </a:r>
            <a:endParaRPr lang="en-US" dirty="0">
              <a:solidFill>
                <a:srgbClr val="FFFF00"/>
              </a:solidFill>
            </a:endParaRPr>
          </a:p>
        </p:txBody>
      </p:sp>
      <p:sp>
        <p:nvSpPr>
          <p:cNvPr id="3" name="TextBox 2"/>
          <p:cNvSpPr txBox="1"/>
          <p:nvPr/>
        </p:nvSpPr>
        <p:spPr>
          <a:xfrm>
            <a:off x="198120" y="1295400"/>
            <a:ext cx="11795760" cy="3303468"/>
          </a:xfrm>
          <a:prstGeom prst="rect">
            <a:avLst/>
          </a:prstGeom>
          <a:noFill/>
        </p:spPr>
        <p:txBody>
          <a:bodyPr wrap="square" rtlCol="0">
            <a:spAutoFit/>
          </a:bodyPr>
          <a:lstStyle/>
          <a:p>
            <a:pPr indent="107950">
              <a:spcAft>
                <a:spcPts val="1413"/>
              </a:spcAft>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defRPr/>
            </a:pPr>
            <a:r>
              <a:rPr lang="en-US" altLang="en-US" dirty="0">
                <a:solidFill>
                  <a:srgbClr val="0000FF"/>
                </a:solidFill>
              </a:rPr>
              <a:t>One solution to get high luminosity and high repetition rate is to circulate the particles (e.g. protons) in two ring accelerators that cross in regions where the particles can collide</a:t>
            </a:r>
          </a:p>
          <a:p>
            <a:pPr indent="107950">
              <a:spcAft>
                <a:spcPts val="1413"/>
              </a:spcAft>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defRPr/>
            </a:pPr>
            <a:endParaRPr lang="en-US" altLang="en-US" dirty="0">
              <a:solidFill>
                <a:srgbClr val="0000FF"/>
              </a:solidFill>
            </a:endParaRPr>
          </a:p>
          <a:p>
            <a:pPr indent="107950">
              <a:spcAft>
                <a:spcPts val="1413"/>
              </a:spcAft>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defRPr/>
            </a:pPr>
            <a:endParaRPr lang="en-US" altLang="en-US" dirty="0">
              <a:solidFill>
                <a:srgbClr val="0000FF"/>
              </a:solidFill>
            </a:endParaRPr>
          </a:p>
          <a:p>
            <a:pPr indent="107950">
              <a:spcAft>
                <a:spcPts val="1413"/>
              </a:spcAft>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defRPr/>
            </a:pPr>
            <a:endParaRPr lang="en-US" altLang="en-US" dirty="0">
              <a:solidFill>
                <a:srgbClr val="0000FF"/>
              </a:solidFill>
            </a:endParaRPr>
          </a:p>
          <a:p>
            <a:pPr marL="104775">
              <a:buSzPct val="4500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defRPr/>
            </a:pPr>
            <a:endParaRPr lang="en-US" altLang="en-US" b="1" dirty="0" smtClean="0">
              <a:solidFill>
                <a:srgbClr val="FF0000"/>
              </a:solidFill>
            </a:endParaRPr>
          </a:p>
          <a:p>
            <a:pPr marL="104775">
              <a:buSzPct val="4500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defRPr/>
            </a:pPr>
            <a:r>
              <a:rPr lang="en-US" altLang="en-US" b="1" dirty="0" smtClean="0">
                <a:solidFill>
                  <a:srgbClr val="FF0000"/>
                </a:solidFill>
              </a:rPr>
              <a:t>Most </a:t>
            </a:r>
            <a:r>
              <a:rPr lang="en-US" altLang="en-US" b="1" dirty="0">
                <a:solidFill>
                  <a:srgbClr val="FF0000"/>
                </a:solidFill>
              </a:rPr>
              <a:t>protons will pass through and continue to recirculate, but some would collide </a:t>
            </a:r>
            <a:r>
              <a:rPr lang="en-US" altLang="en-US" dirty="0">
                <a:solidFill>
                  <a:srgbClr val="6600FF"/>
                </a:solidFill>
              </a:rPr>
              <a:t>(along with collisions with rest gas)</a:t>
            </a:r>
          </a:p>
          <a:p>
            <a:pPr marL="104775">
              <a:buSzPct val="4500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defRPr/>
            </a:pPr>
            <a:r>
              <a:rPr lang="en-US" altLang="en-US" b="1" dirty="0" smtClean="0">
                <a:solidFill>
                  <a:srgbClr val="FF0000"/>
                </a:solidFill>
              </a:rPr>
              <a:t>Eventually </a:t>
            </a:r>
            <a:r>
              <a:rPr lang="en-US" altLang="en-US" b="1" dirty="0">
                <a:solidFill>
                  <a:srgbClr val="FF0000"/>
                </a:solidFill>
              </a:rPr>
              <a:t>all protons will be lost, but before that they will pass each other many </a:t>
            </a:r>
            <a:r>
              <a:rPr lang="en-US" altLang="en-US" b="1" dirty="0" smtClean="0">
                <a:solidFill>
                  <a:srgbClr val="FF0000"/>
                </a:solidFill>
              </a:rPr>
              <a:t>times</a:t>
            </a:r>
          </a:p>
          <a:p>
            <a:pPr marL="104775">
              <a:buSzPct val="4500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defRPr/>
            </a:pPr>
            <a:r>
              <a:rPr lang="en-US" altLang="en-US" dirty="0">
                <a:solidFill>
                  <a:srgbClr val="0000FF"/>
                </a:solidFill>
              </a:rPr>
              <a:t>A better solutions is to group the protons in bunches and let the bunches </a:t>
            </a:r>
            <a:r>
              <a:rPr lang="en-US" altLang="en-US" dirty="0" smtClean="0">
                <a:solidFill>
                  <a:srgbClr val="0000FF"/>
                </a:solidFill>
              </a:rPr>
              <a:t>collide</a:t>
            </a:r>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72050" y="1830070"/>
            <a:ext cx="2087563" cy="19129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64928" y="4587408"/>
            <a:ext cx="4011612" cy="18621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138416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en-US" altLang="en-US" dirty="0" smtClean="0">
                <a:solidFill>
                  <a:srgbClr val="FFFF00"/>
                </a:solidFill>
              </a:rPr>
              <a:t>Detector and Subdetectors</a:t>
            </a:r>
            <a:endParaRPr lang="en-US" dirty="0">
              <a:solidFill>
                <a:srgbClr val="FFFF00"/>
              </a:solidFill>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1155046866"/>
              </p:ext>
            </p:extLst>
          </p:nvPr>
        </p:nvGraphicFramePr>
        <p:xfrm>
          <a:off x="449263" y="1489075"/>
          <a:ext cx="5510212" cy="4456113"/>
        </p:xfrm>
        <a:graphic>
          <a:graphicData uri="http://schemas.openxmlformats.org/presentationml/2006/ole">
            <mc:AlternateContent xmlns:mc="http://schemas.openxmlformats.org/markup-compatibility/2006">
              <mc:Choice xmlns:v="urn:schemas-microsoft-com:vml" Requires="v">
                <p:oleObj spid="_x0000_s4140" name="Drawing" r:id="rId3" imgW="4381465" imgH="3542970" progId="Canvas.Drawing.X">
                  <p:embed/>
                </p:oleObj>
              </mc:Choice>
              <mc:Fallback>
                <p:oleObj name="Drawing" r:id="rId3" imgW="4381465" imgH="3542970" progId="Canvas.Drawing.X">
                  <p:embed/>
                  <p:pic>
                    <p:nvPicPr>
                      <p:cNvPr id="0" name="Object 1"/>
                      <p:cNvPicPr>
                        <a:picLocks noChangeAspect="1" noChangeArrowheads="1"/>
                      </p:cNvPicPr>
                      <p:nvPr/>
                    </p:nvPicPr>
                    <p:blipFill>
                      <a:blip r:embed="rId4"/>
                      <a:srcRect/>
                      <a:stretch>
                        <a:fillRect/>
                      </a:stretch>
                    </p:blipFill>
                    <p:spPr bwMode="auto">
                      <a:xfrm>
                        <a:off x="449263" y="1489075"/>
                        <a:ext cx="5510212" cy="4456113"/>
                      </a:xfrm>
                      <a:prstGeom prst="rect">
                        <a:avLst/>
                      </a:prstGeom>
                      <a:noFill/>
                    </p:spPr>
                  </p:pic>
                </p:oleObj>
              </mc:Fallback>
            </mc:AlternateContent>
          </a:graphicData>
        </a:graphic>
      </p:graphicFrame>
      <p:sp>
        <p:nvSpPr>
          <p:cNvPr id="51" name="Content Placeholder 2"/>
          <p:cNvSpPr txBox="1">
            <a:spLocks/>
          </p:cNvSpPr>
          <p:nvPr/>
        </p:nvSpPr>
        <p:spPr>
          <a:xfrm>
            <a:off x="5959475" y="1153675"/>
            <a:ext cx="6232525" cy="1057510"/>
          </a:xfrm>
          <a:prstGeom prst="rect">
            <a:avLst/>
          </a:prstGeom>
        </p:spPr>
        <p:txBody>
          <a:bodyPr/>
          <a:lstStyle>
            <a:lvl1pPr marL="342900" indent="-342900" algn="l" rtl="0" eaLnBrk="1" fontAlgn="base" hangingPunct="1">
              <a:spcBef>
                <a:spcPct val="20000"/>
              </a:spcBef>
              <a:spcAft>
                <a:spcPct val="0"/>
              </a:spcAft>
              <a:buChar char="•"/>
              <a:defRPr sz="3200">
                <a:solidFill>
                  <a:srgbClr val="0099FF"/>
                </a:solidFill>
                <a:latin typeface="+mn-lt"/>
                <a:ea typeface="+mn-ea"/>
                <a:cs typeface="+mn-cs"/>
              </a:defRPr>
            </a:lvl1pPr>
            <a:lvl2pPr marL="742950" indent="-285750" algn="l" rtl="0" eaLnBrk="1" fontAlgn="base" hangingPunct="1">
              <a:spcBef>
                <a:spcPct val="20000"/>
              </a:spcBef>
              <a:spcAft>
                <a:spcPct val="0"/>
              </a:spcAft>
              <a:buChar char="–"/>
              <a:defRPr sz="2800">
                <a:solidFill>
                  <a:srgbClr val="0099FF"/>
                </a:solidFill>
                <a:latin typeface="+mn-lt"/>
                <a:cs typeface="+mn-cs"/>
              </a:defRPr>
            </a:lvl2pPr>
            <a:lvl3pPr marL="1143000" indent="-228600" algn="l" rtl="0" eaLnBrk="1" fontAlgn="base" hangingPunct="1">
              <a:spcBef>
                <a:spcPct val="20000"/>
              </a:spcBef>
              <a:spcAft>
                <a:spcPct val="0"/>
              </a:spcAft>
              <a:buChar char="•"/>
              <a:defRPr sz="2400">
                <a:solidFill>
                  <a:srgbClr val="0099FF"/>
                </a:solidFill>
                <a:latin typeface="+mn-lt"/>
                <a:cs typeface="+mn-cs"/>
              </a:defRPr>
            </a:lvl3pPr>
            <a:lvl4pPr marL="1600200" indent="-228600" algn="l" rtl="0" eaLnBrk="1" fontAlgn="base" hangingPunct="1">
              <a:spcBef>
                <a:spcPct val="20000"/>
              </a:spcBef>
              <a:spcAft>
                <a:spcPct val="0"/>
              </a:spcAft>
              <a:buChar char="–"/>
              <a:defRPr sz="2000">
                <a:solidFill>
                  <a:srgbClr val="0099FF"/>
                </a:solidFill>
                <a:latin typeface="+mn-lt"/>
                <a:cs typeface="+mn-cs"/>
              </a:defRPr>
            </a:lvl4pPr>
            <a:lvl5pPr marL="2057400" indent="-228600" algn="l" rtl="0" eaLnBrk="1" fontAlgn="base" hangingPunct="1">
              <a:spcBef>
                <a:spcPct val="20000"/>
              </a:spcBef>
              <a:spcAft>
                <a:spcPct val="0"/>
              </a:spcAft>
              <a:buChar char="»"/>
              <a:defRPr sz="2000">
                <a:solidFill>
                  <a:srgbClr val="0099FF"/>
                </a:solidFill>
                <a:latin typeface="+mn-lt"/>
                <a:cs typeface="+mn-cs"/>
              </a:defRPr>
            </a:lvl5pPr>
            <a:lvl6pPr marL="2514600" indent="-228600" algn="l" rtl="0" eaLnBrk="1" fontAlgn="base" hangingPunct="1">
              <a:spcBef>
                <a:spcPct val="20000"/>
              </a:spcBef>
              <a:spcAft>
                <a:spcPct val="0"/>
              </a:spcAft>
              <a:buChar char="»"/>
              <a:defRPr sz="2000">
                <a:solidFill>
                  <a:srgbClr val="0099FF"/>
                </a:solidFill>
                <a:latin typeface="+mn-lt"/>
                <a:cs typeface="+mn-cs"/>
              </a:defRPr>
            </a:lvl6pPr>
            <a:lvl7pPr marL="2971800" indent="-228600" algn="l" rtl="0" eaLnBrk="1" fontAlgn="base" hangingPunct="1">
              <a:spcBef>
                <a:spcPct val="20000"/>
              </a:spcBef>
              <a:spcAft>
                <a:spcPct val="0"/>
              </a:spcAft>
              <a:buChar char="»"/>
              <a:defRPr sz="2000">
                <a:solidFill>
                  <a:srgbClr val="0099FF"/>
                </a:solidFill>
                <a:latin typeface="+mn-lt"/>
                <a:cs typeface="+mn-cs"/>
              </a:defRPr>
            </a:lvl7pPr>
            <a:lvl8pPr marL="3429000" indent="-228600" algn="l" rtl="0" eaLnBrk="1" fontAlgn="base" hangingPunct="1">
              <a:spcBef>
                <a:spcPct val="20000"/>
              </a:spcBef>
              <a:spcAft>
                <a:spcPct val="0"/>
              </a:spcAft>
              <a:buChar char="»"/>
              <a:defRPr sz="2000">
                <a:solidFill>
                  <a:srgbClr val="0099FF"/>
                </a:solidFill>
                <a:latin typeface="+mn-lt"/>
                <a:cs typeface="+mn-cs"/>
              </a:defRPr>
            </a:lvl8pPr>
            <a:lvl9pPr marL="3886200" indent="-228600" algn="l" rtl="0" eaLnBrk="1" fontAlgn="base" hangingPunct="1">
              <a:spcBef>
                <a:spcPct val="20000"/>
              </a:spcBef>
              <a:spcAft>
                <a:spcPct val="0"/>
              </a:spcAft>
              <a:buChar char="»"/>
              <a:defRPr sz="2000">
                <a:solidFill>
                  <a:srgbClr val="0099FF"/>
                </a:solidFill>
                <a:latin typeface="+mn-lt"/>
                <a:cs typeface="+mn-cs"/>
              </a:defRPr>
            </a:lvl9pPr>
          </a:lstStyle>
          <a:p>
            <a:pPr marL="0" indent="0">
              <a:buNone/>
            </a:pPr>
            <a:r>
              <a:rPr lang="en-US" altLang="en-US" sz="1800" kern="0" dirty="0" smtClean="0">
                <a:solidFill>
                  <a:srgbClr val="6600FF"/>
                </a:solidFill>
              </a:rPr>
              <a:t>All </a:t>
            </a:r>
            <a:r>
              <a:rPr lang="en-US" altLang="en-US" sz="1800" kern="0" dirty="0">
                <a:solidFill>
                  <a:srgbClr val="6600FF"/>
                </a:solidFill>
              </a:rPr>
              <a:t>short-lived particles decay before entering the detector itself</a:t>
            </a:r>
          </a:p>
          <a:p>
            <a:pPr marL="0" indent="0">
              <a:buNone/>
            </a:pPr>
            <a:r>
              <a:rPr lang="en-US" altLang="en-US" sz="1800" kern="0" dirty="0">
                <a:solidFill>
                  <a:srgbClr val="6600FF"/>
                </a:solidFill>
              </a:rPr>
              <a:t>Remaining particles: e-, e+, </a:t>
            </a:r>
            <a:r>
              <a:rPr lang="en-US" altLang="en-US" sz="1800" kern="0" dirty="0" smtClean="0">
                <a:solidFill>
                  <a:srgbClr val="6600FF"/>
                </a:solidFill>
                <a:latin typeface="Symbol" panose="05050102010706020507" pitchFamily="18" charset="2"/>
              </a:rPr>
              <a:t>g</a:t>
            </a:r>
            <a:r>
              <a:rPr lang="en-US" altLang="en-US" sz="1800" kern="0" dirty="0" smtClean="0">
                <a:solidFill>
                  <a:srgbClr val="6600FF"/>
                </a:solidFill>
              </a:rPr>
              <a:t> </a:t>
            </a:r>
            <a:r>
              <a:rPr lang="en-US" altLang="en-US" sz="1800" kern="0" dirty="0">
                <a:solidFill>
                  <a:srgbClr val="6600FF"/>
                </a:solidFill>
              </a:rPr>
              <a:t>hadrons (p, n..., jets), </a:t>
            </a:r>
            <a:r>
              <a:rPr lang="en-US" altLang="en-US" sz="1800" kern="0" dirty="0" smtClean="0">
                <a:solidFill>
                  <a:srgbClr val="6600FF"/>
                </a:solidFill>
                <a:latin typeface="Symbol" panose="05050102010706020507" pitchFamily="18" charset="2"/>
              </a:rPr>
              <a:t>m</a:t>
            </a:r>
            <a:r>
              <a:rPr lang="en-US" altLang="en-US" sz="1800" kern="0" dirty="0" smtClean="0">
                <a:solidFill>
                  <a:srgbClr val="6600FF"/>
                </a:solidFill>
              </a:rPr>
              <a:t>+, </a:t>
            </a:r>
            <a:r>
              <a:rPr lang="en-US" altLang="en-US" sz="1800" kern="0" dirty="0">
                <a:solidFill>
                  <a:srgbClr val="6600FF"/>
                </a:solidFill>
                <a:latin typeface="Symbol" panose="05050102010706020507" pitchFamily="18" charset="2"/>
              </a:rPr>
              <a:t></a:t>
            </a:r>
            <a:r>
              <a:rPr lang="en-US" altLang="en-US" sz="1800" kern="0" dirty="0">
                <a:solidFill>
                  <a:srgbClr val="6600FF"/>
                </a:solidFill>
              </a:rPr>
              <a:t>-, </a:t>
            </a:r>
            <a:r>
              <a:rPr lang="en-US" altLang="en-US" sz="1800" kern="0" dirty="0">
                <a:solidFill>
                  <a:srgbClr val="6600FF"/>
                </a:solidFill>
                <a:latin typeface="Symbol" panose="05050102010706020507" pitchFamily="18" charset="2"/>
              </a:rPr>
              <a:t></a:t>
            </a:r>
            <a:r>
              <a:rPr lang="en-US" altLang="en-US" sz="1800" kern="0" dirty="0">
                <a:solidFill>
                  <a:srgbClr val="6600FF"/>
                </a:solidFill>
              </a:rPr>
              <a:t>, ? </a:t>
            </a:r>
          </a:p>
          <a:p>
            <a:pPr marL="0" indent="0">
              <a:buNone/>
            </a:pPr>
            <a:r>
              <a:rPr lang="en-US" altLang="en-US" sz="1800" kern="0" dirty="0">
                <a:solidFill>
                  <a:srgbClr val="6600FF"/>
                </a:solidFill>
              </a:rPr>
              <a:t>Onion-like </a:t>
            </a:r>
            <a:r>
              <a:rPr lang="en-US" altLang="en-US" sz="1800" kern="0" dirty="0" smtClean="0">
                <a:solidFill>
                  <a:srgbClr val="6600FF"/>
                </a:solidFill>
              </a:rPr>
              <a:t>with </a:t>
            </a:r>
            <a:r>
              <a:rPr lang="en-US" altLang="en-US" sz="1800" kern="0" dirty="0">
                <a:solidFill>
                  <a:srgbClr val="6600FF"/>
                </a:solidFill>
              </a:rPr>
              <a:t>multiple subdetector and magnet shells:</a:t>
            </a:r>
          </a:p>
          <a:p>
            <a:pPr marL="0" indent="0">
              <a:buNone/>
            </a:pPr>
            <a:endParaRPr lang="en-US" altLang="en-US" sz="1800" kern="0" dirty="0" smtClean="0">
              <a:solidFill>
                <a:srgbClr val="6600FF"/>
              </a:solidFill>
            </a:endParaRPr>
          </a:p>
          <a:p>
            <a:pPr marL="0" indent="0">
              <a:buNone/>
            </a:pPr>
            <a:endParaRPr lang="en-US" altLang="en-US" sz="1800" kern="0" dirty="0" smtClean="0">
              <a:solidFill>
                <a:srgbClr val="6600FF"/>
              </a:solidFill>
            </a:endParaRPr>
          </a:p>
        </p:txBody>
      </p:sp>
      <p:sp>
        <p:nvSpPr>
          <p:cNvPr id="52" name="Rectangle 51"/>
          <p:cNvSpPr/>
          <p:nvPr/>
        </p:nvSpPr>
        <p:spPr>
          <a:xfrm>
            <a:off x="838200" y="5253316"/>
            <a:ext cx="1702781" cy="15240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838200" y="5588716"/>
            <a:ext cx="1702781" cy="15240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650198" y="5009416"/>
            <a:ext cx="1702781" cy="15240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650198" y="4554437"/>
            <a:ext cx="1295143" cy="45497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485123" y="3543576"/>
            <a:ext cx="1003018" cy="45497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85124" y="1667435"/>
            <a:ext cx="1217654" cy="20191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Content Placeholder 2"/>
          <p:cNvSpPr txBox="1">
            <a:spLocks/>
          </p:cNvSpPr>
          <p:nvPr/>
        </p:nvSpPr>
        <p:spPr>
          <a:xfrm>
            <a:off x="5959475" y="5591840"/>
            <a:ext cx="6232525" cy="691872"/>
          </a:xfrm>
          <a:prstGeom prst="rect">
            <a:avLst/>
          </a:prstGeom>
        </p:spPr>
        <p:txBody>
          <a:bodyPr/>
          <a:lstStyle>
            <a:lvl1pPr marL="342900" indent="-342900" algn="l" rtl="0" eaLnBrk="1" fontAlgn="base" hangingPunct="1">
              <a:spcBef>
                <a:spcPct val="20000"/>
              </a:spcBef>
              <a:spcAft>
                <a:spcPct val="0"/>
              </a:spcAft>
              <a:buChar char="•"/>
              <a:defRPr sz="3200">
                <a:solidFill>
                  <a:srgbClr val="0099FF"/>
                </a:solidFill>
                <a:latin typeface="+mn-lt"/>
                <a:ea typeface="+mn-ea"/>
                <a:cs typeface="+mn-cs"/>
              </a:defRPr>
            </a:lvl1pPr>
            <a:lvl2pPr marL="742950" indent="-285750" algn="l" rtl="0" eaLnBrk="1" fontAlgn="base" hangingPunct="1">
              <a:spcBef>
                <a:spcPct val="20000"/>
              </a:spcBef>
              <a:spcAft>
                <a:spcPct val="0"/>
              </a:spcAft>
              <a:buChar char="–"/>
              <a:defRPr sz="2800">
                <a:solidFill>
                  <a:srgbClr val="0099FF"/>
                </a:solidFill>
                <a:latin typeface="+mn-lt"/>
                <a:cs typeface="+mn-cs"/>
              </a:defRPr>
            </a:lvl2pPr>
            <a:lvl3pPr marL="1143000" indent="-228600" algn="l" rtl="0" eaLnBrk="1" fontAlgn="base" hangingPunct="1">
              <a:spcBef>
                <a:spcPct val="20000"/>
              </a:spcBef>
              <a:spcAft>
                <a:spcPct val="0"/>
              </a:spcAft>
              <a:buChar char="•"/>
              <a:defRPr sz="2400">
                <a:solidFill>
                  <a:srgbClr val="0099FF"/>
                </a:solidFill>
                <a:latin typeface="+mn-lt"/>
                <a:cs typeface="+mn-cs"/>
              </a:defRPr>
            </a:lvl3pPr>
            <a:lvl4pPr marL="1600200" indent="-228600" algn="l" rtl="0" eaLnBrk="1" fontAlgn="base" hangingPunct="1">
              <a:spcBef>
                <a:spcPct val="20000"/>
              </a:spcBef>
              <a:spcAft>
                <a:spcPct val="0"/>
              </a:spcAft>
              <a:buChar char="–"/>
              <a:defRPr sz="2000">
                <a:solidFill>
                  <a:srgbClr val="0099FF"/>
                </a:solidFill>
                <a:latin typeface="+mn-lt"/>
                <a:cs typeface="+mn-cs"/>
              </a:defRPr>
            </a:lvl4pPr>
            <a:lvl5pPr marL="2057400" indent="-228600" algn="l" rtl="0" eaLnBrk="1" fontAlgn="base" hangingPunct="1">
              <a:spcBef>
                <a:spcPct val="20000"/>
              </a:spcBef>
              <a:spcAft>
                <a:spcPct val="0"/>
              </a:spcAft>
              <a:buChar char="»"/>
              <a:defRPr sz="2000">
                <a:solidFill>
                  <a:srgbClr val="0099FF"/>
                </a:solidFill>
                <a:latin typeface="+mn-lt"/>
                <a:cs typeface="+mn-cs"/>
              </a:defRPr>
            </a:lvl5pPr>
            <a:lvl6pPr marL="2514600" indent="-228600" algn="l" rtl="0" eaLnBrk="1" fontAlgn="base" hangingPunct="1">
              <a:spcBef>
                <a:spcPct val="20000"/>
              </a:spcBef>
              <a:spcAft>
                <a:spcPct val="0"/>
              </a:spcAft>
              <a:buChar char="»"/>
              <a:defRPr sz="2000">
                <a:solidFill>
                  <a:srgbClr val="0099FF"/>
                </a:solidFill>
                <a:latin typeface="+mn-lt"/>
                <a:cs typeface="+mn-cs"/>
              </a:defRPr>
            </a:lvl6pPr>
            <a:lvl7pPr marL="2971800" indent="-228600" algn="l" rtl="0" eaLnBrk="1" fontAlgn="base" hangingPunct="1">
              <a:spcBef>
                <a:spcPct val="20000"/>
              </a:spcBef>
              <a:spcAft>
                <a:spcPct val="0"/>
              </a:spcAft>
              <a:buChar char="»"/>
              <a:defRPr sz="2000">
                <a:solidFill>
                  <a:srgbClr val="0099FF"/>
                </a:solidFill>
                <a:latin typeface="+mn-lt"/>
                <a:cs typeface="+mn-cs"/>
              </a:defRPr>
            </a:lvl7pPr>
            <a:lvl8pPr marL="3429000" indent="-228600" algn="l" rtl="0" eaLnBrk="1" fontAlgn="base" hangingPunct="1">
              <a:spcBef>
                <a:spcPct val="20000"/>
              </a:spcBef>
              <a:spcAft>
                <a:spcPct val="0"/>
              </a:spcAft>
              <a:buChar char="»"/>
              <a:defRPr sz="2000">
                <a:solidFill>
                  <a:srgbClr val="0099FF"/>
                </a:solidFill>
                <a:latin typeface="+mn-lt"/>
                <a:cs typeface="+mn-cs"/>
              </a:defRPr>
            </a:lvl8pPr>
            <a:lvl9pPr marL="3886200" indent="-228600" algn="l" rtl="0" eaLnBrk="1" fontAlgn="base" hangingPunct="1">
              <a:spcBef>
                <a:spcPct val="20000"/>
              </a:spcBef>
              <a:spcAft>
                <a:spcPct val="0"/>
              </a:spcAft>
              <a:buChar char="»"/>
              <a:defRPr sz="2000">
                <a:solidFill>
                  <a:srgbClr val="0099FF"/>
                </a:solidFill>
                <a:latin typeface="+mn-lt"/>
                <a:cs typeface="+mn-cs"/>
              </a:defRPr>
            </a:lvl9pPr>
          </a:lstStyle>
          <a:p>
            <a:pPr marL="0" indent="0">
              <a:buNone/>
            </a:pPr>
            <a:r>
              <a:rPr lang="en-US" altLang="en-US" sz="1800" kern="0" dirty="0" smtClean="0">
                <a:solidFill>
                  <a:srgbClr val="6600FF"/>
                </a:solidFill>
              </a:rPr>
              <a:t>Muon </a:t>
            </a:r>
            <a:r>
              <a:rPr lang="en-US" altLang="en-US" sz="1800" kern="0" dirty="0">
                <a:solidFill>
                  <a:srgbClr val="6600FF"/>
                </a:solidFill>
              </a:rPr>
              <a:t>detector to detect muon tracks and momentum</a:t>
            </a:r>
          </a:p>
          <a:p>
            <a:pPr marL="0" indent="0">
              <a:buNone/>
            </a:pPr>
            <a:endParaRPr lang="en-US" altLang="en-US" sz="1800" kern="0" dirty="0" smtClean="0">
              <a:solidFill>
                <a:srgbClr val="6600FF"/>
              </a:solidFill>
            </a:endParaRPr>
          </a:p>
        </p:txBody>
      </p:sp>
      <p:sp>
        <p:nvSpPr>
          <p:cNvPr id="59" name="Content Placeholder 2"/>
          <p:cNvSpPr txBox="1">
            <a:spLocks/>
          </p:cNvSpPr>
          <p:nvPr/>
        </p:nvSpPr>
        <p:spPr>
          <a:xfrm>
            <a:off x="5959475" y="2520216"/>
            <a:ext cx="6232525" cy="738373"/>
          </a:xfrm>
          <a:prstGeom prst="rect">
            <a:avLst/>
          </a:prstGeom>
        </p:spPr>
        <p:txBody>
          <a:bodyPr/>
          <a:lstStyle>
            <a:lvl1pPr marL="342900" indent="-342900" algn="l" rtl="0" eaLnBrk="1" fontAlgn="base" hangingPunct="1">
              <a:spcBef>
                <a:spcPct val="20000"/>
              </a:spcBef>
              <a:spcAft>
                <a:spcPct val="0"/>
              </a:spcAft>
              <a:buChar char="•"/>
              <a:defRPr sz="3200">
                <a:solidFill>
                  <a:srgbClr val="0099FF"/>
                </a:solidFill>
                <a:latin typeface="+mn-lt"/>
                <a:ea typeface="+mn-ea"/>
                <a:cs typeface="+mn-cs"/>
              </a:defRPr>
            </a:lvl1pPr>
            <a:lvl2pPr marL="742950" indent="-285750" algn="l" rtl="0" eaLnBrk="1" fontAlgn="base" hangingPunct="1">
              <a:spcBef>
                <a:spcPct val="20000"/>
              </a:spcBef>
              <a:spcAft>
                <a:spcPct val="0"/>
              </a:spcAft>
              <a:buChar char="–"/>
              <a:defRPr sz="2800">
                <a:solidFill>
                  <a:srgbClr val="0099FF"/>
                </a:solidFill>
                <a:latin typeface="+mn-lt"/>
                <a:cs typeface="+mn-cs"/>
              </a:defRPr>
            </a:lvl2pPr>
            <a:lvl3pPr marL="1143000" indent="-228600" algn="l" rtl="0" eaLnBrk="1" fontAlgn="base" hangingPunct="1">
              <a:spcBef>
                <a:spcPct val="20000"/>
              </a:spcBef>
              <a:spcAft>
                <a:spcPct val="0"/>
              </a:spcAft>
              <a:buChar char="•"/>
              <a:defRPr sz="2400">
                <a:solidFill>
                  <a:srgbClr val="0099FF"/>
                </a:solidFill>
                <a:latin typeface="+mn-lt"/>
                <a:cs typeface="+mn-cs"/>
              </a:defRPr>
            </a:lvl3pPr>
            <a:lvl4pPr marL="1600200" indent="-228600" algn="l" rtl="0" eaLnBrk="1" fontAlgn="base" hangingPunct="1">
              <a:spcBef>
                <a:spcPct val="20000"/>
              </a:spcBef>
              <a:spcAft>
                <a:spcPct val="0"/>
              </a:spcAft>
              <a:buChar char="–"/>
              <a:defRPr sz="2000">
                <a:solidFill>
                  <a:srgbClr val="0099FF"/>
                </a:solidFill>
                <a:latin typeface="+mn-lt"/>
                <a:cs typeface="+mn-cs"/>
              </a:defRPr>
            </a:lvl4pPr>
            <a:lvl5pPr marL="2057400" indent="-228600" algn="l" rtl="0" eaLnBrk="1" fontAlgn="base" hangingPunct="1">
              <a:spcBef>
                <a:spcPct val="20000"/>
              </a:spcBef>
              <a:spcAft>
                <a:spcPct val="0"/>
              </a:spcAft>
              <a:buChar char="»"/>
              <a:defRPr sz="2000">
                <a:solidFill>
                  <a:srgbClr val="0099FF"/>
                </a:solidFill>
                <a:latin typeface="+mn-lt"/>
                <a:cs typeface="+mn-cs"/>
              </a:defRPr>
            </a:lvl5pPr>
            <a:lvl6pPr marL="2514600" indent="-228600" algn="l" rtl="0" eaLnBrk="1" fontAlgn="base" hangingPunct="1">
              <a:spcBef>
                <a:spcPct val="20000"/>
              </a:spcBef>
              <a:spcAft>
                <a:spcPct val="0"/>
              </a:spcAft>
              <a:buChar char="»"/>
              <a:defRPr sz="2000">
                <a:solidFill>
                  <a:srgbClr val="0099FF"/>
                </a:solidFill>
                <a:latin typeface="+mn-lt"/>
                <a:cs typeface="+mn-cs"/>
              </a:defRPr>
            </a:lvl6pPr>
            <a:lvl7pPr marL="2971800" indent="-228600" algn="l" rtl="0" eaLnBrk="1" fontAlgn="base" hangingPunct="1">
              <a:spcBef>
                <a:spcPct val="20000"/>
              </a:spcBef>
              <a:spcAft>
                <a:spcPct val="0"/>
              </a:spcAft>
              <a:buChar char="»"/>
              <a:defRPr sz="2000">
                <a:solidFill>
                  <a:srgbClr val="0099FF"/>
                </a:solidFill>
                <a:latin typeface="+mn-lt"/>
                <a:cs typeface="+mn-cs"/>
              </a:defRPr>
            </a:lvl7pPr>
            <a:lvl8pPr marL="3429000" indent="-228600" algn="l" rtl="0" eaLnBrk="1" fontAlgn="base" hangingPunct="1">
              <a:spcBef>
                <a:spcPct val="20000"/>
              </a:spcBef>
              <a:spcAft>
                <a:spcPct val="0"/>
              </a:spcAft>
              <a:buChar char="»"/>
              <a:defRPr sz="2000">
                <a:solidFill>
                  <a:srgbClr val="0099FF"/>
                </a:solidFill>
                <a:latin typeface="+mn-lt"/>
                <a:cs typeface="+mn-cs"/>
              </a:defRPr>
            </a:lvl8pPr>
            <a:lvl9pPr marL="3886200" indent="-228600" algn="l" rtl="0" eaLnBrk="1" fontAlgn="base" hangingPunct="1">
              <a:spcBef>
                <a:spcPct val="20000"/>
              </a:spcBef>
              <a:spcAft>
                <a:spcPct val="0"/>
              </a:spcAft>
              <a:buChar char="»"/>
              <a:defRPr sz="2000">
                <a:solidFill>
                  <a:srgbClr val="0099FF"/>
                </a:solidFill>
                <a:latin typeface="+mn-lt"/>
                <a:cs typeface="+mn-cs"/>
              </a:defRPr>
            </a:lvl9pPr>
          </a:lstStyle>
          <a:p>
            <a:pPr marL="0" indent="0">
              <a:buNone/>
            </a:pPr>
            <a:r>
              <a:rPr lang="en-US" altLang="en-US" sz="1800" kern="0" dirty="0" smtClean="0">
                <a:solidFill>
                  <a:srgbClr val="6600FF"/>
                </a:solidFill>
              </a:rPr>
              <a:t>Inner </a:t>
            </a:r>
            <a:r>
              <a:rPr lang="en-US" altLang="en-US" sz="1800" kern="0" dirty="0">
                <a:solidFill>
                  <a:srgbClr val="6600FF"/>
                </a:solidFill>
              </a:rPr>
              <a:t>detector (tracker) </a:t>
            </a:r>
            <a:r>
              <a:rPr lang="en-US" altLang="en-US" sz="1800" kern="0" dirty="0" smtClean="0">
                <a:solidFill>
                  <a:srgbClr val="6600FF"/>
                </a:solidFill>
              </a:rPr>
              <a:t>with Pixel, SCT and TRT</a:t>
            </a:r>
          </a:p>
          <a:p>
            <a:pPr marL="0" indent="0">
              <a:buNone/>
            </a:pPr>
            <a:r>
              <a:rPr lang="en-US" altLang="en-US" sz="1800" kern="0" dirty="0" smtClean="0">
                <a:solidFill>
                  <a:srgbClr val="6600FF"/>
                </a:solidFill>
              </a:rPr>
              <a:t>to </a:t>
            </a:r>
            <a:r>
              <a:rPr lang="en-US" altLang="en-US" sz="1800" kern="0" dirty="0">
                <a:solidFill>
                  <a:srgbClr val="6600FF"/>
                </a:solidFill>
              </a:rPr>
              <a:t>find charged particle tracks</a:t>
            </a:r>
          </a:p>
          <a:p>
            <a:pPr marL="0" indent="0">
              <a:buNone/>
            </a:pPr>
            <a:endParaRPr lang="en-US" altLang="en-US" sz="1800" kern="0" dirty="0" smtClean="0">
              <a:solidFill>
                <a:srgbClr val="6600FF"/>
              </a:solidFill>
            </a:endParaRPr>
          </a:p>
          <a:p>
            <a:pPr marL="0" indent="0">
              <a:buNone/>
            </a:pPr>
            <a:endParaRPr lang="en-US" altLang="en-US" sz="1800" kern="0" dirty="0" smtClean="0">
              <a:solidFill>
                <a:srgbClr val="6600FF"/>
              </a:solidFill>
            </a:endParaRPr>
          </a:p>
        </p:txBody>
      </p:sp>
      <p:sp>
        <p:nvSpPr>
          <p:cNvPr id="60" name="Content Placeholder 2"/>
          <p:cNvSpPr txBox="1">
            <a:spLocks/>
          </p:cNvSpPr>
          <p:nvPr/>
        </p:nvSpPr>
        <p:spPr>
          <a:xfrm>
            <a:off x="5959475" y="3543576"/>
            <a:ext cx="6232525" cy="407756"/>
          </a:xfrm>
          <a:prstGeom prst="rect">
            <a:avLst/>
          </a:prstGeom>
        </p:spPr>
        <p:txBody>
          <a:bodyPr/>
          <a:lstStyle>
            <a:lvl1pPr marL="342900" indent="-342900" algn="l" rtl="0" eaLnBrk="1" fontAlgn="base" hangingPunct="1">
              <a:spcBef>
                <a:spcPct val="20000"/>
              </a:spcBef>
              <a:spcAft>
                <a:spcPct val="0"/>
              </a:spcAft>
              <a:buChar char="•"/>
              <a:defRPr sz="3200">
                <a:solidFill>
                  <a:srgbClr val="0099FF"/>
                </a:solidFill>
                <a:latin typeface="+mn-lt"/>
                <a:ea typeface="+mn-ea"/>
                <a:cs typeface="+mn-cs"/>
              </a:defRPr>
            </a:lvl1pPr>
            <a:lvl2pPr marL="742950" indent="-285750" algn="l" rtl="0" eaLnBrk="1" fontAlgn="base" hangingPunct="1">
              <a:spcBef>
                <a:spcPct val="20000"/>
              </a:spcBef>
              <a:spcAft>
                <a:spcPct val="0"/>
              </a:spcAft>
              <a:buChar char="–"/>
              <a:defRPr sz="2800">
                <a:solidFill>
                  <a:srgbClr val="0099FF"/>
                </a:solidFill>
                <a:latin typeface="+mn-lt"/>
                <a:cs typeface="+mn-cs"/>
              </a:defRPr>
            </a:lvl2pPr>
            <a:lvl3pPr marL="1143000" indent="-228600" algn="l" rtl="0" eaLnBrk="1" fontAlgn="base" hangingPunct="1">
              <a:spcBef>
                <a:spcPct val="20000"/>
              </a:spcBef>
              <a:spcAft>
                <a:spcPct val="0"/>
              </a:spcAft>
              <a:buChar char="•"/>
              <a:defRPr sz="2400">
                <a:solidFill>
                  <a:srgbClr val="0099FF"/>
                </a:solidFill>
                <a:latin typeface="+mn-lt"/>
                <a:cs typeface="+mn-cs"/>
              </a:defRPr>
            </a:lvl3pPr>
            <a:lvl4pPr marL="1600200" indent="-228600" algn="l" rtl="0" eaLnBrk="1" fontAlgn="base" hangingPunct="1">
              <a:spcBef>
                <a:spcPct val="20000"/>
              </a:spcBef>
              <a:spcAft>
                <a:spcPct val="0"/>
              </a:spcAft>
              <a:buChar char="–"/>
              <a:defRPr sz="2000">
                <a:solidFill>
                  <a:srgbClr val="0099FF"/>
                </a:solidFill>
                <a:latin typeface="+mn-lt"/>
                <a:cs typeface="+mn-cs"/>
              </a:defRPr>
            </a:lvl4pPr>
            <a:lvl5pPr marL="2057400" indent="-228600" algn="l" rtl="0" eaLnBrk="1" fontAlgn="base" hangingPunct="1">
              <a:spcBef>
                <a:spcPct val="20000"/>
              </a:spcBef>
              <a:spcAft>
                <a:spcPct val="0"/>
              </a:spcAft>
              <a:buChar char="»"/>
              <a:defRPr sz="2000">
                <a:solidFill>
                  <a:srgbClr val="0099FF"/>
                </a:solidFill>
                <a:latin typeface="+mn-lt"/>
                <a:cs typeface="+mn-cs"/>
              </a:defRPr>
            </a:lvl5pPr>
            <a:lvl6pPr marL="2514600" indent="-228600" algn="l" rtl="0" eaLnBrk="1" fontAlgn="base" hangingPunct="1">
              <a:spcBef>
                <a:spcPct val="20000"/>
              </a:spcBef>
              <a:spcAft>
                <a:spcPct val="0"/>
              </a:spcAft>
              <a:buChar char="»"/>
              <a:defRPr sz="2000">
                <a:solidFill>
                  <a:srgbClr val="0099FF"/>
                </a:solidFill>
                <a:latin typeface="+mn-lt"/>
                <a:cs typeface="+mn-cs"/>
              </a:defRPr>
            </a:lvl6pPr>
            <a:lvl7pPr marL="2971800" indent="-228600" algn="l" rtl="0" eaLnBrk="1" fontAlgn="base" hangingPunct="1">
              <a:spcBef>
                <a:spcPct val="20000"/>
              </a:spcBef>
              <a:spcAft>
                <a:spcPct val="0"/>
              </a:spcAft>
              <a:buChar char="»"/>
              <a:defRPr sz="2000">
                <a:solidFill>
                  <a:srgbClr val="0099FF"/>
                </a:solidFill>
                <a:latin typeface="+mn-lt"/>
                <a:cs typeface="+mn-cs"/>
              </a:defRPr>
            </a:lvl7pPr>
            <a:lvl8pPr marL="3429000" indent="-228600" algn="l" rtl="0" eaLnBrk="1" fontAlgn="base" hangingPunct="1">
              <a:spcBef>
                <a:spcPct val="20000"/>
              </a:spcBef>
              <a:spcAft>
                <a:spcPct val="0"/>
              </a:spcAft>
              <a:buChar char="»"/>
              <a:defRPr sz="2000">
                <a:solidFill>
                  <a:srgbClr val="0099FF"/>
                </a:solidFill>
                <a:latin typeface="+mn-lt"/>
                <a:cs typeface="+mn-cs"/>
              </a:defRPr>
            </a:lvl8pPr>
            <a:lvl9pPr marL="3886200" indent="-228600" algn="l" rtl="0" eaLnBrk="1" fontAlgn="base" hangingPunct="1">
              <a:spcBef>
                <a:spcPct val="20000"/>
              </a:spcBef>
              <a:spcAft>
                <a:spcPct val="0"/>
              </a:spcAft>
              <a:buChar char="»"/>
              <a:defRPr sz="2000">
                <a:solidFill>
                  <a:srgbClr val="0099FF"/>
                </a:solidFill>
                <a:latin typeface="+mn-lt"/>
                <a:cs typeface="+mn-cs"/>
              </a:defRPr>
            </a:lvl9pPr>
          </a:lstStyle>
          <a:p>
            <a:pPr marL="0" indent="0">
              <a:buNone/>
            </a:pPr>
            <a:r>
              <a:rPr lang="en-US" altLang="en-US" sz="1800" kern="0" dirty="0" smtClean="0">
                <a:solidFill>
                  <a:srgbClr val="6600FF"/>
                </a:solidFill>
              </a:rPr>
              <a:t>Solenoid magnets </a:t>
            </a:r>
            <a:r>
              <a:rPr lang="en-US" altLang="en-US" sz="1800" kern="0" dirty="0">
                <a:solidFill>
                  <a:srgbClr val="6600FF"/>
                </a:solidFill>
              </a:rPr>
              <a:t>to deduce charge and momentum</a:t>
            </a:r>
          </a:p>
          <a:p>
            <a:pPr marL="0" indent="0">
              <a:buNone/>
            </a:pPr>
            <a:endParaRPr lang="en-US" altLang="en-US" sz="1800" kern="0" dirty="0" smtClean="0">
              <a:solidFill>
                <a:srgbClr val="6600FF"/>
              </a:solidFill>
            </a:endParaRPr>
          </a:p>
          <a:p>
            <a:pPr marL="0" indent="0">
              <a:buNone/>
            </a:pPr>
            <a:endParaRPr lang="en-US" altLang="en-US" sz="1800" kern="0" dirty="0" smtClean="0">
              <a:solidFill>
                <a:srgbClr val="6600FF"/>
              </a:solidFill>
            </a:endParaRPr>
          </a:p>
        </p:txBody>
      </p:sp>
      <p:sp>
        <p:nvSpPr>
          <p:cNvPr id="61" name="Content Placeholder 2"/>
          <p:cNvSpPr txBox="1">
            <a:spLocks/>
          </p:cNvSpPr>
          <p:nvPr/>
        </p:nvSpPr>
        <p:spPr>
          <a:xfrm>
            <a:off x="5959475" y="4218756"/>
            <a:ext cx="6232525" cy="416069"/>
          </a:xfrm>
          <a:prstGeom prst="rect">
            <a:avLst/>
          </a:prstGeom>
        </p:spPr>
        <p:txBody>
          <a:bodyPr/>
          <a:lstStyle>
            <a:lvl1pPr marL="342900" indent="-342900" algn="l" rtl="0" eaLnBrk="1" fontAlgn="base" hangingPunct="1">
              <a:spcBef>
                <a:spcPct val="20000"/>
              </a:spcBef>
              <a:spcAft>
                <a:spcPct val="0"/>
              </a:spcAft>
              <a:buChar char="•"/>
              <a:defRPr sz="3200">
                <a:solidFill>
                  <a:srgbClr val="0099FF"/>
                </a:solidFill>
                <a:latin typeface="+mn-lt"/>
                <a:ea typeface="+mn-ea"/>
                <a:cs typeface="+mn-cs"/>
              </a:defRPr>
            </a:lvl1pPr>
            <a:lvl2pPr marL="742950" indent="-285750" algn="l" rtl="0" eaLnBrk="1" fontAlgn="base" hangingPunct="1">
              <a:spcBef>
                <a:spcPct val="20000"/>
              </a:spcBef>
              <a:spcAft>
                <a:spcPct val="0"/>
              </a:spcAft>
              <a:buChar char="–"/>
              <a:defRPr sz="2800">
                <a:solidFill>
                  <a:srgbClr val="0099FF"/>
                </a:solidFill>
                <a:latin typeface="+mn-lt"/>
                <a:cs typeface="+mn-cs"/>
              </a:defRPr>
            </a:lvl2pPr>
            <a:lvl3pPr marL="1143000" indent="-228600" algn="l" rtl="0" eaLnBrk="1" fontAlgn="base" hangingPunct="1">
              <a:spcBef>
                <a:spcPct val="20000"/>
              </a:spcBef>
              <a:spcAft>
                <a:spcPct val="0"/>
              </a:spcAft>
              <a:buChar char="•"/>
              <a:defRPr sz="2400">
                <a:solidFill>
                  <a:srgbClr val="0099FF"/>
                </a:solidFill>
                <a:latin typeface="+mn-lt"/>
                <a:cs typeface="+mn-cs"/>
              </a:defRPr>
            </a:lvl3pPr>
            <a:lvl4pPr marL="1600200" indent="-228600" algn="l" rtl="0" eaLnBrk="1" fontAlgn="base" hangingPunct="1">
              <a:spcBef>
                <a:spcPct val="20000"/>
              </a:spcBef>
              <a:spcAft>
                <a:spcPct val="0"/>
              </a:spcAft>
              <a:buChar char="–"/>
              <a:defRPr sz="2000">
                <a:solidFill>
                  <a:srgbClr val="0099FF"/>
                </a:solidFill>
                <a:latin typeface="+mn-lt"/>
                <a:cs typeface="+mn-cs"/>
              </a:defRPr>
            </a:lvl4pPr>
            <a:lvl5pPr marL="2057400" indent="-228600" algn="l" rtl="0" eaLnBrk="1" fontAlgn="base" hangingPunct="1">
              <a:spcBef>
                <a:spcPct val="20000"/>
              </a:spcBef>
              <a:spcAft>
                <a:spcPct val="0"/>
              </a:spcAft>
              <a:buChar char="»"/>
              <a:defRPr sz="2000">
                <a:solidFill>
                  <a:srgbClr val="0099FF"/>
                </a:solidFill>
                <a:latin typeface="+mn-lt"/>
                <a:cs typeface="+mn-cs"/>
              </a:defRPr>
            </a:lvl5pPr>
            <a:lvl6pPr marL="2514600" indent="-228600" algn="l" rtl="0" eaLnBrk="1" fontAlgn="base" hangingPunct="1">
              <a:spcBef>
                <a:spcPct val="20000"/>
              </a:spcBef>
              <a:spcAft>
                <a:spcPct val="0"/>
              </a:spcAft>
              <a:buChar char="»"/>
              <a:defRPr sz="2000">
                <a:solidFill>
                  <a:srgbClr val="0099FF"/>
                </a:solidFill>
                <a:latin typeface="+mn-lt"/>
                <a:cs typeface="+mn-cs"/>
              </a:defRPr>
            </a:lvl6pPr>
            <a:lvl7pPr marL="2971800" indent="-228600" algn="l" rtl="0" eaLnBrk="1" fontAlgn="base" hangingPunct="1">
              <a:spcBef>
                <a:spcPct val="20000"/>
              </a:spcBef>
              <a:spcAft>
                <a:spcPct val="0"/>
              </a:spcAft>
              <a:buChar char="»"/>
              <a:defRPr sz="2000">
                <a:solidFill>
                  <a:srgbClr val="0099FF"/>
                </a:solidFill>
                <a:latin typeface="+mn-lt"/>
                <a:cs typeface="+mn-cs"/>
              </a:defRPr>
            </a:lvl7pPr>
            <a:lvl8pPr marL="3429000" indent="-228600" algn="l" rtl="0" eaLnBrk="1" fontAlgn="base" hangingPunct="1">
              <a:spcBef>
                <a:spcPct val="20000"/>
              </a:spcBef>
              <a:spcAft>
                <a:spcPct val="0"/>
              </a:spcAft>
              <a:buChar char="»"/>
              <a:defRPr sz="2000">
                <a:solidFill>
                  <a:srgbClr val="0099FF"/>
                </a:solidFill>
                <a:latin typeface="+mn-lt"/>
                <a:cs typeface="+mn-cs"/>
              </a:defRPr>
            </a:lvl8pPr>
            <a:lvl9pPr marL="3886200" indent="-228600" algn="l" rtl="0" eaLnBrk="1" fontAlgn="base" hangingPunct="1">
              <a:spcBef>
                <a:spcPct val="20000"/>
              </a:spcBef>
              <a:spcAft>
                <a:spcPct val="0"/>
              </a:spcAft>
              <a:buChar char="»"/>
              <a:defRPr sz="2000">
                <a:solidFill>
                  <a:srgbClr val="0099FF"/>
                </a:solidFill>
                <a:latin typeface="+mn-lt"/>
                <a:cs typeface="+mn-cs"/>
              </a:defRPr>
            </a:lvl9pPr>
          </a:lstStyle>
          <a:p>
            <a:pPr marL="0" indent="0">
              <a:buNone/>
            </a:pPr>
            <a:r>
              <a:rPr lang="en-US" altLang="en-US" sz="1800" kern="0" dirty="0" smtClean="0">
                <a:solidFill>
                  <a:srgbClr val="6600FF"/>
                </a:solidFill>
              </a:rPr>
              <a:t>Electromagnetic </a:t>
            </a:r>
            <a:r>
              <a:rPr lang="en-US" altLang="en-US" sz="1800" kern="0" dirty="0">
                <a:solidFill>
                  <a:srgbClr val="6600FF"/>
                </a:solidFill>
              </a:rPr>
              <a:t>calorimeter to measure </a:t>
            </a:r>
            <a:r>
              <a:rPr lang="en-US" altLang="en-US" sz="1800" kern="0" dirty="0" smtClean="0">
                <a:solidFill>
                  <a:srgbClr val="6600FF"/>
                </a:solidFill>
              </a:rPr>
              <a:t>e/m </a:t>
            </a:r>
            <a:r>
              <a:rPr lang="en-US" altLang="en-US" sz="1800" kern="0" dirty="0">
                <a:solidFill>
                  <a:srgbClr val="6600FF"/>
                </a:solidFill>
              </a:rPr>
              <a:t>tracks and energy</a:t>
            </a:r>
          </a:p>
          <a:p>
            <a:pPr marL="0" indent="0">
              <a:buNone/>
            </a:pPr>
            <a:endParaRPr lang="en-US" altLang="en-US" sz="1800" kern="0" dirty="0" smtClean="0">
              <a:solidFill>
                <a:srgbClr val="6600FF"/>
              </a:solidFill>
            </a:endParaRPr>
          </a:p>
        </p:txBody>
      </p:sp>
      <p:sp>
        <p:nvSpPr>
          <p:cNvPr id="62" name="Content Placeholder 2"/>
          <p:cNvSpPr txBox="1">
            <a:spLocks/>
          </p:cNvSpPr>
          <p:nvPr/>
        </p:nvSpPr>
        <p:spPr>
          <a:xfrm>
            <a:off x="5959475" y="4916710"/>
            <a:ext cx="6232525" cy="351431"/>
          </a:xfrm>
          <a:prstGeom prst="rect">
            <a:avLst/>
          </a:prstGeom>
        </p:spPr>
        <p:txBody>
          <a:bodyPr/>
          <a:lstStyle>
            <a:lvl1pPr marL="342900" indent="-342900" algn="l" rtl="0" eaLnBrk="1" fontAlgn="base" hangingPunct="1">
              <a:spcBef>
                <a:spcPct val="20000"/>
              </a:spcBef>
              <a:spcAft>
                <a:spcPct val="0"/>
              </a:spcAft>
              <a:buChar char="•"/>
              <a:defRPr sz="3200">
                <a:solidFill>
                  <a:srgbClr val="0099FF"/>
                </a:solidFill>
                <a:latin typeface="+mn-lt"/>
                <a:ea typeface="+mn-ea"/>
                <a:cs typeface="+mn-cs"/>
              </a:defRPr>
            </a:lvl1pPr>
            <a:lvl2pPr marL="742950" indent="-285750" algn="l" rtl="0" eaLnBrk="1" fontAlgn="base" hangingPunct="1">
              <a:spcBef>
                <a:spcPct val="20000"/>
              </a:spcBef>
              <a:spcAft>
                <a:spcPct val="0"/>
              </a:spcAft>
              <a:buChar char="–"/>
              <a:defRPr sz="2800">
                <a:solidFill>
                  <a:srgbClr val="0099FF"/>
                </a:solidFill>
                <a:latin typeface="+mn-lt"/>
                <a:cs typeface="+mn-cs"/>
              </a:defRPr>
            </a:lvl2pPr>
            <a:lvl3pPr marL="1143000" indent="-228600" algn="l" rtl="0" eaLnBrk="1" fontAlgn="base" hangingPunct="1">
              <a:spcBef>
                <a:spcPct val="20000"/>
              </a:spcBef>
              <a:spcAft>
                <a:spcPct val="0"/>
              </a:spcAft>
              <a:buChar char="•"/>
              <a:defRPr sz="2400">
                <a:solidFill>
                  <a:srgbClr val="0099FF"/>
                </a:solidFill>
                <a:latin typeface="+mn-lt"/>
                <a:cs typeface="+mn-cs"/>
              </a:defRPr>
            </a:lvl3pPr>
            <a:lvl4pPr marL="1600200" indent="-228600" algn="l" rtl="0" eaLnBrk="1" fontAlgn="base" hangingPunct="1">
              <a:spcBef>
                <a:spcPct val="20000"/>
              </a:spcBef>
              <a:spcAft>
                <a:spcPct val="0"/>
              </a:spcAft>
              <a:buChar char="–"/>
              <a:defRPr sz="2000">
                <a:solidFill>
                  <a:srgbClr val="0099FF"/>
                </a:solidFill>
                <a:latin typeface="+mn-lt"/>
                <a:cs typeface="+mn-cs"/>
              </a:defRPr>
            </a:lvl4pPr>
            <a:lvl5pPr marL="2057400" indent="-228600" algn="l" rtl="0" eaLnBrk="1" fontAlgn="base" hangingPunct="1">
              <a:spcBef>
                <a:spcPct val="20000"/>
              </a:spcBef>
              <a:spcAft>
                <a:spcPct val="0"/>
              </a:spcAft>
              <a:buChar char="»"/>
              <a:defRPr sz="2000">
                <a:solidFill>
                  <a:srgbClr val="0099FF"/>
                </a:solidFill>
                <a:latin typeface="+mn-lt"/>
                <a:cs typeface="+mn-cs"/>
              </a:defRPr>
            </a:lvl5pPr>
            <a:lvl6pPr marL="2514600" indent="-228600" algn="l" rtl="0" eaLnBrk="1" fontAlgn="base" hangingPunct="1">
              <a:spcBef>
                <a:spcPct val="20000"/>
              </a:spcBef>
              <a:spcAft>
                <a:spcPct val="0"/>
              </a:spcAft>
              <a:buChar char="»"/>
              <a:defRPr sz="2000">
                <a:solidFill>
                  <a:srgbClr val="0099FF"/>
                </a:solidFill>
                <a:latin typeface="+mn-lt"/>
                <a:cs typeface="+mn-cs"/>
              </a:defRPr>
            </a:lvl6pPr>
            <a:lvl7pPr marL="2971800" indent="-228600" algn="l" rtl="0" eaLnBrk="1" fontAlgn="base" hangingPunct="1">
              <a:spcBef>
                <a:spcPct val="20000"/>
              </a:spcBef>
              <a:spcAft>
                <a:spcPct val="0"/>
              </a:spcAft>
              <a:buChar char="»"/>
              <a:defRPr sz="2000">
                <a:solidFill>
                  <a:srgbClr val="0099FF"/>
                </a:solidFill>
                <a:latin typeface="+mn-lt"/>
                <a:cs typeface="+mn-cs"/>
              </a:defRPr>
            </a:lvl7pPr>
            <a:lvl8pPr marL="3429000" indent="-228600" algn="l" rtl="0" eaLnBrk="1" fontAlgn="base" hangingPunct="1">
              <a:spcBef>
                <a:spcPct val="20000"/>
              </a:spcBef>
              <a:spcAft>
                <a:spcPct val="0"/>
              </a:spcAft>
              <a:buChar char="»"/>
              <a:defRPr sz="2000">
                <a:solidFill>
                  <a:srgbClr val="0099FF"/>
                </a:solidFill>
                <a:latin typeface="+mn-lt"/>
                <a:cs typeface="+mn-cs"/>
              </a:defRPr>
            </a:lvl8pPr>
            <a:lvl9pPr marL="3886200" indent="-228600" algn="l" rtl="0" eaLnBrk="1" fontAlgn="base" hangingPunct="1">
              <a:spcBef>
                <a:spcPct val="20000"/>
              </a:spcBef>
              <a:spcAft>
                <a:spcPct val="0"/>
              </a:spcAft>
              <a:buChar char="»"/>
              <a:defRPr sz="2000">
                <a:solidFill>
                  <a:srgbClr val="0099FF"/>
                </a:solidFill>
                <a:latin typeface="+mn-lt"/>
                <a:cs typeface="+mn-cs"/>
              </a:defRPr>
            </a:lvl9pPr>
          </a:lstStyle>
          <a:p>
            <a:pPr marL="0" indent="0">
              <a:buNone/>
            </a:pPr>
            <a:r>
              <a:rPr lang="en-US" altLang="en-US" sz="1800" kern="0" dirty="0" smtClean="0">
                <a:solidFill>
                  <a:srgbClr val="6600FF"/>
                </a:solidFill>
              </a:rPr>
              <a:t>Hadron </a:t>
            </a:r>
            <a:r>
              <a:rPr lang="en-US" altLang="en-US" sz="1800" kern="0" dirty="0">
                <a:solidFill>
                  <a:srgbClr val="6600FF"/>
                </a:solidFill>
              </a:rPr>
              <a:t>calorimeter to measure </a:t>
            </a:r>
            <a:r>
              <a:rPr lang="en-US" altLang="en-US" sz="1800" kern="0" dirty="0" smtClean="0">
                <a:solidFill>
                  <a:srgbClr val="6600FF"/>
                </a:solidFill>
              </a:rPr>
              <a:t>hadron and jet  </a:t>
            </a:r>
            <a:r>
              <a:rPr lang="en-US" altLang="en-US" sz="1800" kern="0" dirty="0">
                <a:solidFill>
                  <a:srgbClr val="6600FF"/>
                </a:solidFill>
              </a:rPr>
              <a:t>tracks and energy</a:t>
            </a:r>
          </a:p>
          <a:p>
            <a:pPr marL="0" indent="0">
              <a:buNone/>
            </a:pPr>
            <a:endParaRPr lang="en-US" altLang="en-US" sz="1800" kern="0" dirty="0" smtClean="0">
              <a:solidFill>
                <a:srgbClr val="6600FF"/>
              </a:solidFill>
            </a:endParaRPr>
          </a:p>
        </p:txBody>
      </p:sp>
    </p:spTree>
    <p:extLst>
      <p:ext uri="{BB962C8B-B14F-4D97-AF65-F5344CB8AC3E}">
        <p14:creationId xmlns:p14="http://schemas.microsoft.com/office/powerpoint/2010/main" val="109820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3" nodeType="withEffect">
                                  <p:stCondLst>
                                    <p:cond delay="0"/>
                                  </p:stCondLst>
                                  <p:childTnLst>
                                    <p:set>
                                      <p:cBhvr>
                                        <p:cTn id="6" dur="1" fill="hold">
                                          <p:stCondLst>
                                            <p:cond delay="0"/>
                                          </p:stCondLst>
                                        </p:cTn>
                                        <p:tgtEl>
                                          <p:spTgt spid="52"/>
                                        </p:tgtEl>
                                        <p:attrNameLst>
                                          <p:attrName>style.visibility</p:attrName>
                                        </p:attrNameLst>
                                      </p:cBhvr>
                                      <p:to>
                                        <p:strVal val="visible"/>
                                      </p:to>
                                    </p:set>
                                  </p:childTnLst>
                                </p:cTn>
                              </p:par>
                              <p:par>
                                <p:cTn id="7" presetID="1" presetClass="entr" presetSubtype="0" fill="hold" grpId="3" nodeType="withEffect">
                                  <p:stCondLst>
                                    <p:cond delay="0"/>
                                  </p:stCondLst>
                                  <p:childTnLst>
                                    <p:set>
                                      <p:cBhvr>
                                        <p:cTn id="8" dur="1" fill="hold">
                                          <p:stCondLst>
                                            <p:cond delay="0"/>
                                          </p:stCondLst>
                                        </p:cTn>
                                        <p:tgtEl>
                                          <p:spTgt spid="5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9"/>
                                        </p:tgtEl>
                                        <p:attrNameLst>
                                          <p:attrName>style.visibility</p:attrName>
                                        </p:attrNameLst>
                                      </p:cBhvr>
                                      <p:to>
                                        <p:strVal val="visible"/>
                                      </p:to>
                                    </p:set>
                                  </p:childTnLst>
                                </p:cTn>
                              </p:par>
                              <p:par>
                                <p:cTn id="21" presetID="1" presetClass="exit" presetSubtype="0" fill="hold" grpId="2" nodeType="withEffect">
                                  <p:stCondLst>
                                    <p:cond delay="0"/>
                                  </p:stCondLst>
                                  <p:childTnLst>
                                    <p:set>
                                      <p:cBhvr>
                                        <p:cTn id="22" dur="1" fill="hold">
                                          <p:stCondLst>
                                            <p:cond delay="0"/>
                                          </p:stCondLst>
                                        </p:cTn>
                                        <p:tgtEl>
                                          <p:spTgt spid="52"/>
                                        </p:tgtEl>
                                        <p:attrNameLst>
                                          <p:attrName>style.visibility</p:attrName>
                                        </p:attrNameLst>
                                      </p:cBhvr>
                                      <p:to>
                                        <p:strVal val="hidden"/>
                                      </p:to>
                                    </p:set>
                                  </p:childTnLst>
                                </p:cTn>
                              </p:par>
                              <p:par>
                                <p:cTn id="23" presetID="1" presetClass="exit" presetSubtype="0" fill="hold" grpId="2" nodeType="withEffect">
                                  <p:stCondLst>
                                    <p:cond delay="0"/>
                                  </p:stCondLst>
                                  <p:childTnLst>
                                    <p:set>
                                      <p:cBhvr>
                                        <p:cTn id="24" dur="1" fill="hold">
                                          <p:stCondLst>
                                            <p:cond delay="0"/>
                                          </p:stCondLst>
                                        </p:cTn>
                                        <p:tgtEl>
                                          <p:spTgt spid="53"/>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0"/>
                                        </p:tgtEl>
                                        <p:attrNameLst>
                                          <p:attrName>style.visibility</p:attrName>
                                        </p:attrNameLst>
                                      </p:cBhvr>
                                      <p:to>
                                        <p:strVal val="visible"/>
                                      </p:to>
                                    </p:set>
                                  </p:childTnLst>
                                </p:cTn>
                              </p:par>
                              <p:par>
                                <p:cTn id="29" presetID="1" presetClass="exit" presetSubtype="0" fill="hold" grpId="1" nodeType="withEffect">
                                  <p:stCondLst>
                                    <p:cond delay="0"/>
                                  </p:stCondLst>
                                  <p:childTnLst>
                                    <p:set>
                                      <p:cBhvr>
                                        <p:cTn id="30" dur="1" fill="hold">
                                          <p:stCondLst>
                                            <p:cond delay="0"/>
                                          </p:stCondLst>
                                        </p:cTn>
                                        <p:tgtEl>
                                          <p:spTgt spid="54"/>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1"/>
                                        </p:tgtEl>
                                        <p:attrNameLst>
                                          <p:attrName>style.visibility</p:attrName>
                                        </p:attrNameLst>
                                      </p:cBhvr>
                                      <p:to>
                                        <p:strVal val="visible"/>
                                      </p:to>
                                    </p:set>
                                  </p:childTnLst>
                                </p:cTn>
                              </p:par>
                              <p:par>
                                <p:cTn id="35" presetID="1" presetClass="exit" presetSubtype="0" fill="hold" grpId="1" nodeType="withEffect">
                                  <p:stCondLst>
                                    <p:cond delay="0"/>
                                  </p:stCondLst>
                                  <p:childTnLst>
                                    <p:set>
                                      <p:cBhvr>
                                        <p:cTn id="36" dur="1" fill="hold">
                                          <p:stCondLst>
                                            <p:cond delay="0"/>
                                          </p:stCondLst>
                                        </p:cTn>
                                        <p:tgtEl>
                                          <p:spTgt spid="55"/>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62"/>
                                        </p:tgtEl>
                                        <p:attrNameLst>
                                          <p:attrName>style.visibility</p:attrName>
                                        </p:attrNameLst>
                                      </p:cBhvr>
                                      <p:to>
                                        <p:strVal val="visible"/>
                                      </p:to>
                                    </p:set>
                                  </p:childTnLst>
                                </p:cTn>
                              </p:par>
                              <p:par>
                                <p:cTn id="41" presetID="1" presetClass="exit" presetSubtype="0" fill="hold" grpId="1" nodeType="withEffect">
                                  <p:stCondLst>
                                    <p:cond delay="0"/>
                                  </p:stCondLst>
                                  <p:childTnLst>
                                    <p:set>
                                      <p:cBhvr>
                                        <p:cTn id="42" dur="1" fill="hold">
                                          <p:stCondLst>
                                            <p:cond delay="0"/>
                                          </p:stCondLst>
                                        </p:cTn>
                                        <p:tgtEl>
                                          <p:spTgt spid="56"/>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8"/>
                                        </p:tgtEl>
                                        <p:attrNameLst>
                                          <p:attrName>style.visibility</p:attrName>
                                        </p:attrNameLst>
                                      </p:cBhvr>
                                      <p:to>
                                        <p:strVal val="visible"/>
                                      </p:to>
                                    </p:set>
                                  </p:childTnLst>
                                </p:cTn>
                              </p:par>
                              <p:par>
                                <p:cTn id="47" presetID="1" presetClass="exit" presetSubtype="0" fill="hold" grpId="1" nodeType="withEffect">
                                  <p:stCondLst>
                                    <p:cond delay="0"/>
                                  </p:stCondLst>
                                  <p:childTnLst>
                                    <p:set>
                                      <p:cBhvr>
                                        <p:cTn id="48" dur="1" fill="hold">
                                          <p:stCondLst>
                                            <p:cond delay="0"/>
                                          </p:stCondLst>
                                        </p:cTn>
                                        <p:tgtEl>
                                          <p:spTgt spid="5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2" animBg="1"/>
      <p:bldP spid="52" grpId="3" animBg="1"/>
      <p:bldP spid="53" grpId="2" animBg="1"/>
      <p:bldP spid="53" grpId="3" animBg="1"/>
      <p:bldP spid="54" grpId="0" animBg="1"/>
      <p:bldP spid="54" grpId="1" animBg="1"/>
      <p:bldP spid="55" grpId="0" animBg="1"/>
      <p:bldP spid="55" grpId="1" animBg="1"/>
      <p:bldP spid="56" grpId="0" animBg="1"/>
      <p:bldP spid="56" grpId="1" animBg="1"/>
      <p:bldP spid="57" grpId="0" animBg="1"/>
      <p:bldP spid="57" grpId="1" animBg="1"/>
      <p:bldP spid="58" grpId="0"/>
      <p:bldP spid="59" grpId="0"/>
      <p:bldP spid="60" grpId="0"/>
      <p:bldP spid="61" grpId="0"/>
      <p:bldP spid="6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en-US" altLang="en-US" dirty="0">
                <a:solidFill>
                  <a:srgbClr val="FFFF00"/>
                </a:solidFill>
              </a:rPr>
              <a:t>Identifying the collision event</a:t>
            </a:r>
            <a:endParaRPr lang="en-US" dirty="0">
              <a:solidFill>
                <a:srgbClr val="FFFF00"/>
              </a:solidFill>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2678081731"/>
              </p:ext>
            </p:extLst>
          </p:nvPr>
        </p:nvGraphicFramePr>
        <p:xfrm>
          <a:off x="459130" y="1489075"/>
          <a:ext cx="5510212" cy="4456113"/>
        </p:xfrm>
        <a:graphic>
          <a:graphicData uri="http://schemas.openxmlformats.org/presentationml/2006/ole">
            <mc:AlternateContent xmlns:mc="http://schemas.openxmlformats.org/markup-compatibility/2006">
              <mc:Choice xmlns:v="urn:schemas-microsoft-com:vml" Requires="v">
                <p:oleObj spid="_x0000_s7206" name="Drawing" r:id="rId3" imgW="4381465" imgH="3542970" progId="Canvas.Drawing.X">
                  <p:embed/>
                </p:oleObj>
              </mc:Choice>
              <mc:Fallback>
                <p:oleObj name="Drawing" r:id="rId3" imgW="4381465" imgH="3542970" progId="Canvas.Drawing.X">
                  <p:embed/>
                  <p:pic>
                    <p:nvPicPr>
                      <p:cNvPr id="0" name=""/>
                      <p:cNvPicPr>
                        <a:picLocks noChangeAspect="1" noChangeArrowheads="1"/>
                      </p:cNvPicPr>
                      <p:nvPr/>
                    </p:nvPicPr>
                    <p:blipFill>
                      <a:blip r:embed="rId4"/>
                      <a:srcRect/>
                      <a:stretch>
                        <a:fillRect/>
                      </a:stretch>
                    </p:blipFill>
                    <p:spPr bwMode="auto">
                      <a:xfrm>
                        <a:off x="459130" y="1489075"/>
                        <a:ext cx="5510212" cy="4456113"/>
                      </a:xfrm>
                      <a:prstGeom prst="rect">
                        <a:avLst/>
                      </a:prstGeom>
                      <a:noFill/>
                    </p:spPr>
                  </p:pic>
                </p:oleObj>
              </mc:Fallback>
            </mc:AlternateContent>
          </a:graphicData>
        </a:graphic>
      </p:graphicFrame>
      <p:sp>
        <p:nvSpPr>
          <p:cNvPr id="109" name="Content Placeholder 2"/>
          <p:cNvSpPr txBox="1">
            <a:spLocks/>
          </p:cNvSpPr>
          <p:nvPr/>
        </p:nvSpPr>
        <p:spPr>
          <a:xfrm>
            <a:off x="5959476" y="1153675"/>
            <a:ext cx="6044266" cy="1057510"/>
          </a:xfrm>
          <a:prstGeom prst="rect">
            <a:avLst/>
          </a:prstGeom>
        </p:spPr>
        <p:txBody>
          <a:bodyPr/>
          <a:lstStyle>
            <a:lvl1pPr marL="342900" indent="-342900" algn="l" rtl="0" eaLnBrk="1" fontAlgn="base" hangingPunct="1">
              <a:spcBef>
                <a:spcPct val="20000"/>
              </a:spcBef>
              <a:spcAft>
                <a:spcPct val="0"/>
              </a:spcAft>
              <a:buChar char="•"/>
              <a:defRPr sz="3200">
                <a:solidFill>
                  <a:srgbClr val="0099FF"/>
                </a:solidFill>
                <a:latin typeface="+mn-lt"/>
                <a:ea typeface="+mn-ea"/>
                <a:cs typeface="+mn-cs"/>
              </a:defRPr>
            </a:lvl1pPr>
            <a:lvl2pPr marL="742950" indent="-285750" algn="l" rtl="0" eaLnBrk="1" fontAlgn="base" hangingPunct="1">
              <a:spcBef>
                <a:spcPct val="20000"/>
              </a:spcBef>
              <a:spcAft>
                <a:spcPct val="0"/>
              </a:spcAft>
              <a:buChar char="–"/>
              <a:defRPr sz="2800">
                <a:solidFill>
                  <a:srgbClr val="0099FF"/>
                </a:solidFill>
                <a:latin typeface="+mn-lt"/>
                <a:cs typeface="+mn-cs"/>
              </a:defRPr>
            </a:lvl2pPr>
            <a:lvl3pPr marL="1143000" indent="-228600" algn="l" rtl="0" eaLnBrk="1" fontAlgn="base" hangingPunct="1">
              <a:spcBef>
                <a:spcPct val="20000"/>
              </a:spcBef>
              <a:spcAft>
                <a:spcPct val="0"/>
              </a:spcAft>
              <a:buChar char="•"/>
              <a:defRPr sz="2400">
                <a:solidFill>
                  <a:srgbClr val="0099FF"/>
                </a:solidFill>
                <a:latin typeface="+mn-lt"/>
                <a:cs typeface="+mn-cs"/>
              </a:defRPr>
            </a:lvl3pPr>
            <a:lvl4pPr marL="1600200" indent="-228600" algn="l" rtl="0" eaLnBrk="1" fontAlgn="base" hangingPunct="1">
              <a:spcBef>
                <a:spcPct val="20000"/>
              </a:spcBef>
              <a:spcAft>
                <a:spcPct val="0"/>
              </a:spcAft>
              <a:buChar char="–"/>
              <a:defRPr sz="2000">
                <a:solidFill>
                  <a:srgbClr val="0099FF"/>
                </a:solidFill>
                <a:latin typeface="+mn-lt"/>
                <a:cs typeface="+mn-cs"/>
              </a:defRPr>
            </a:lvl4pPr>
            <a:lvl5pPr marL="2057400" indent="-228600" algn="l" rtl="0" eaLnBrk="1" fontAlgn="base" hangingPunct="1">
              <a:spcBef>
                <a:spcPct val="20000"/>
              </a:spcBef>
              <a:spcAft>
                <a:spcPct val="0"/>
              </a:spcAft>
              <a:buChar char="»"/>
              <a:defRPr sz="2000">
                <a:solidFill>
                  <a:srgbClr val="0099FF"/>
                </a:solidFill>
                <a:latin typeface="+mn-lt"/>
                <a:cs typeface="+mn-cs"/>
              </a:defRPr>
            </a:lvl5pPr>
            <a:lvl6pPr marL="2514600" indent="-228600" algn="l" rtl="0" eaLnBrk="1" fontAlgn="base" hangingPunct="1">
              <a:spcBef>
                <a:spcPct val="20000"/>
              </a:spcBef>
              <a:spcAft>
                <a:spcPct val="0"/>
              </a:spcAft>
              <a:buChar char="»"/>
              <a:defRPr sz="2000">
                <a:solidFill>
                  <a:srgbClr val="0099FF"/>
                </a:solidFill>
                <a:latin typeface="+mn-lt"/>
                <a:cs typeface="+mn-cs"/>
              </a:defRPr>
            </a:lvl6pPr>
            <a:lvl7pPr marL="2971800" indent="-228600" algn="l" rtl="0" eaLnBrk="1" fontAlgn="base" hangingPunct="1">
              <a:spcBef>
                <a:spcPct val="20000"/>
              </a:spcBef>
              <a:spcAft>
                <a:spcPct val="0"/>
              </a:spcAft>
              <a:buChar char="»"/>
              <a:defRPr sz="2000">
                <a:solidFill>
                  <a:srgbClr val="0099FF"/>
                </a:solidFill>
                <a:latin typeface="+mn-lt"/>
                <a:cs typeface="+mn-cs"/>
              </a:defRPr>
            </a:lvl7pPr>
            <a:lvl8pPr marL="3429000" indent="-228600" algn="l" rtl="0" eaLnBrk="1" fontAlgn="base" hangingPunct="1">
              <a:spcBef>
                <a:spcPct val="20000"/>
              </a:spcBef>
              <a:spcAft>
                <a:spcPct val="0"/>
              </a:spcAft>
              <a:buChar char="»"/>
              <a:defRPr sz="2000">
                <a:solidFill>
                  <a:srgbClr val="0099FF"/>
                </a:solidFill>
                <a:latin typeface="+mn-lt"/>
                <a:cs typeface="+mn-cs"/>
              </a:defRPr>
            </a:lvl8pPr>
            <a:lvl9pPr marL="3886200" indent="-228600" algn="l" rtl="0" eaLnBrk="1" fontAlgn="base" hangingPunct="1">
              <a:spcBef>
                <a:spcPct val="20000"/>
              </a:spcBef>
              <a:spcAft>
                <a:spcPct val="0"/>
              </a:spcAft>
              <a:buChar char="»"/>
              <a:defRPr sz="2000">
                <a:solidFill>
                  <a:srgbClr val="0099FF"/>
                </a:solidFill>
                <a:latin typeface="+mn-lt"/>
                <a:cs typeface="+mn-cs"/>
              </a:defRPr>
            </a:lvl9pPr>
          </a:lstStyle>
          <a:p>
            <a:pPr marL="0" indent="0">
              <a:buNone/>
            </a:pPr>
            <a:r>
              <a:rPr lang="en-US" altLang="en-US" sz="1800" kern="0" dirty="0" smtClean="0">
                <a:solidFill>
                  <a:srgbClr val="6600FF"/>
                </a:solidFill>
              </a:rPr>
              <a:t>An electron (e</a:t>
            </a:r>
            <a:r>
              <a:rPr lang="en-US" altLang="en-US" sz="1800" kern="0" baseline="30000" dirty="0" smtClean="0">
                <a:solidFill>
                  <a:srgbClr val="6600FF"/>
                </a:solidFill>
              </a:rPr>
              <a:t>-</a:t>
            </a:r>
            <a:r>
              <a:rPr lang="en-US" altLang="en-US" sz="1800" kern="0" dirty="0" smtClean="0">
                <a:solidFill>
                  <a:srgbClr val="6600FF"/>
                </a:solidFill>
              </a:rPr>
              <a:t>) leaves a track in the inner detector with negative (here counter clockwise) curvature and showers and is absorbed in the electromagnetic calorimeter</a:t>
            </a:r>
            <a:endParaRPr lang="en-US" altLang="en-US" sz="1800" kern="0" dirty="0">
              <a:solidFill>
                <a:srgbClr val="6600FF"/>
              </a:solidFill>
            </a:endParaRPr>
          </a:p>
          <a:p>
            <a:pPr marL="0" indent="0">
              <a:buNone/>
            </a:pPr>
            <a:endParaRPr lang="en-US" altLang="en-US" sz="1800" kern="0" dirty="0" smtClean="0">
              <a:solidFill>
                <a:srgbClr val="6600FF"/>
              </a:solidFill>
            </a:endParaRPr>
          </a:p>
          <a:p>
            <a:pPr marL="0" indent="0">
              <a:buNone/>
            </a:pPr>
            <a:endParaRPr lang="en-US" altLang="en-US" sz="1800" kern="0" dirty="0" smtClean="0">
              <a:solidFill>
                <a:srgbClr val="6600FF"/>
              </a:solidFill>
            </a:endParaRPr>
          </a:p>
        </p:txBody>
      </p:sp>
      <p:sp>
        <p:nvSpPr>
          <p:cNvPr id="110" name="Content Placeholder 2"/>
          <p:cNvSpPr txBox="1">
            <a:spLocks/>
          </p:cNvSpPr>
          <p:nvPr/>
        </p:nvSpPr>
        <p:spPr>
          <a:xfrm>
            <a:off x="5959475" y="2211185"/>
            <a:ext cx="6044267" cy="605155"/>
          </a:xfrm>
          <a:prstGeom prst="rect">
            <a:avLst/>
          </a:prstGeom>
        </p:spPr>
        <p:txBody>
          <a:bodyPr/>
          <a:lstStyle>
            <a:lvl1pPr marL="342900" indent="-342900" algn="l" rtl="0" eaLnBrk="1" fontAlgn="base" hangingPunct="1">
              <a:spcBef>
                <a:spcPct val="20000"/>
              </a:spcBef>
              <a:spcAft>
                <a:spcPct val="0"/>
              </a:spcAft>
              <a:buChar char="•"/>
              <a:defRPr sz="3200">
                <a:solidFill>
                  <a:srgbClr val="0099FF"/>
                </a:solidFill>
                <a:latin typeface="+mn-lt"/>
                <a:ea typeface="+mn-ea"/>
                <a:cs typeface="+mn-cs"/>
              </a:defRPr>
            </a:lvl1pPr>
            <a:lvl2pPr marL="742950" indent="-285750" algn="l" rtl="0" eaLnBrk="1" fontAlgn="base" hangingPunct="1">
              <a:spcBef>
                <a:spcPct val="20000"/>
              </a:spcBef>
              <a:spcAft>
                <a:spcPct val="0"/>
              </a:spcAft>
              <a:buChar char="–"/>
              <a:defRPr sz="2800">
                <a:solidFill>
                  <a:srgbClr val="0099FF"/>
                </a:solidFill>
                <a:latin typeface="+mn-lt"/>
                <a:cs typeface="+mn-cs"/>
              </a:defRPr>
            </a:lvl2pPr>
            <a:lvl3pPr marL="1143000" indent="-228600" algn="l" rtl="0" eaLnBrk="1" fontAlgn="base" hangingPunct="1">
              <a:spcBef>
                <a:spcPct val="20000"/>
              </a:spcBef>
              <a:spcAft>
                <a:spcPct val="0"/>
              </a:spcAft>
              <a:buChar char="•"/>
              <a:defRPr sz="2400">
                <a:solidFill>
                  <a:srgbClr val="0099FF"/>
                </a:solidFill>
                <a:latin typeface="+mn-lt"/>
                <a:cs typeface="+mn-cs"/>
              </a:defRPr>
            </a:lvl3pPr>
            <a:lvl4pPr marL="1600200" indent="-228600" algn="l" rtl="0" eaLnBrk="1" fontAlgn="base" hangingPunct="1">
              <a:spcBef>
                <a:spcPct val="20000"/>
              </a:spcBef>
              <a:spcAft>
                <a:spcPct val="0"/>
              </a:spcAft>
              <a:buChar char="–"/>
              <a:defRPr sz="2000">
                <a:solidFill>
                  <a:srgbClr val="0099FF"/>
                </a:solidFill>
                <a:latin typeface="+mn-lt"/>
                <a:cs typeface="+mn-cs"/>
              </a:defRPr>
            </a:lvl4pPr>
            <a:lvl5pPr marL="2057400" indent="-228600" algn="l" rtl="0" eaLnBrk="1" fontAlgn="base" hangingPunct="1">
              <a:spcBef>
                <a:spcPct val="20000"/>
              </a:spcBef>
              <a:spcAft>
                <a:spcPct val="0"/>
              </a:spcAft>
              <a:buChar char="»"/>
              <a:defRPr sz="2000">
                <a:solidFill>
                  <a:srgbClr val="0099FF"/>
                </a:solidFill>
                <a:latin typeface="+mn-lt"/>
                <a:cs typeface="+mn-cs"/>
              </a:defRPr>
            </a:lvl5pPr>
            <a:lvl6pPr marL="2514600" indent="-228600" algn="l" rtl="0" eaLnBrk="1" fontAlgn="base" hangingPunct="1">
              <a:spcBef>
                <a:spcPct val="20000"/>
              </a:spcBef>
              <a:spcAft>
                <a:spcPct val="0"/>
              </a:spcAft>
              <a:buChar char="»"/>
              <a:defRPr sz="2000">
                <a:solidFill>
                  <a:srgbClr val="0099FF"/>
                </a:solidFill>
                <a:latin typeface="+mn-lt"/>
                <a:cs typeface="+mn-cs"/>
              </a:defRPr>
            </a:lvl6pPr>
            <a:lvl7pPr marL="2971800" indent="-228600" algn="l" rtl="0" eaLnBrk="1" fontAlgn="base" hangingPunct="1">
              <a:spcBef>
                <a:spcPct val="20000"/>
              </a:spcBef>
              <a:spcAft>
                <a:spcPct val="0"/>
              </a:spcAft>
              <a:buChar char="»"/>
              <a:defRPr sz="2000">
                <a:solidFill>
                  <a:srgbClr val="0099FF"/>
                </a:solidFill>
                <a:latin typeface="+mn-lt"/>
                <a:cs typeface="+mn-cs"/>
              </a:defRPr>
            </a:lvl7pPr>
            <a:lvl8pPr marL="3429000" indent="-228600" algn="l" rtl="0" eaLnBrk="1" fontAlgn="base" hangingPunct="1">
              <a:spcBef>
                <a:spcPct val="20000"/>
              </a:spcBef>
              <a:spcAft>
                <a:spcPct val="0"/>
              </a:spcAft>
              <a:buChar char="»"/>
              <a:defRPr sz="2000">
                <a:solidFill>
                  <a:srgbClr val="0099FF"/>
                </a:solidFill>
                <a:latin typeface="+mn-lt"/>
                <a:cs typeface="+mn-cs"/>
              </a:defRPr>
            </a:lvl8pPr>
            <a:lvl9pPr marL="3886200" indent="-228600" algn="l" rtl="0" eaLnBrk="1" fontAlgn="base" hangingPunct="1">
              <a:spcBef>
                <a:spcPct val="20000"/>
              </a:spcBef>
              <a:spcAft>
                <a:spcPct val="0"/>
              </a:spcAft>
              <a:buChar char="»"/>
              <a:defRPr sz="2000">
                <a:solidFill>
                  <a:srgbClr val="0099FF"/>
                </a:solidFill>
                <a:latin typeface="+mn-lt"/>
                <a:cs typeface="+mn-cs"/>
              </a:defRPr>
            </a:lvl9pPr>
          </a:lstStyle>
          <a:p>
            <a:pPr marL="0" indent="0">
              <a:buNone/>
            </a:pPr>
            <a:r>
              <a:rPr lang="en-US" altLang="en-US" sz="1800" kern="0" dirty="0" smtClean="0">
                <a:solidFill>
                  <a:srgbClr val="6600FF"/>
                </a:solidFill>
              </a:rPr>
              <a:t>An higher energy positron (e</a:t>
            </a:r>
            <a:r>
              <a:rPr lang="en-US" altLang="en-US" sz="1800" kern="0" baseline="30000" dirty="0" smtClean="0">
                <a:solidFill>
                  <a:srgbClr val="6600FF"/>
                </a:solidFill>
              </a:rPr>
              <a:t>+</a:t>
            </a:r>
            <a:r>
              <a:rPr lang="en-US" altLang="en-US" sz="1800" kern="0" dirty="0" smtClean="0">
                <a:solidFill>
                  <a:srgbClr val="6600FF"/>
                </a:solidFill>
              </a:rPr>
              <a:t>) leaves a positive smaller curvature</a:t>
            </a:r>
          </a:p>
          <a:p>
            <a:pPr marL="0" indent="0">
              <a:buNone/>
            </a:pPr>
            <a:endParaRPr lang="en-US" altLang="en-US" sz="1800" kern="0" dirty="0" smtClean="0">
              <a:solidFill>
                <a:srgbClr val="6600FF"/>
              </a:solidFill>
            </a:endParaRPr>
          </a:p>
        </p:txBody>
      </p:sp>
      <p:sp>
        <p:nvSpPr>
          <p:cNvPr id="111" name="Content Placeholder 2"/>
          <p:cNvSpPr txBox="1">
            <a:spLocks/>
          </p:cNvSpPr>
          <p:nvPr/>
        </p:nvSpPr>
        <p:spPr>
          <a:xfrm>
            <a:off x="5959475" y="2933295"/>
            <a:ext cx="6232525" cy="605155"/>
          </a:xfrm>
          <a:prstGeom prst="rect">
            <a:avLst/>
          </a:prstGeom>
        </p:spPr>
        <p:txBody>
          <a:bodyPr/>
          <a:lstStyle>
            <a:lvl1pPr marL="342900" indent="-342900" algn="l" rtl="0" eaLnBrk="1" fontAlgn="base" hangingPunct="1">
              <a:spcBef>
                <a:spcPct val="20000"/>
              </a:spcBef>
              <a:spcAft>
                <a:spcPct val="0"/>
              </a:spcAft>
              <a:buChar char="•"/>
              <a:defRPr sz="3200">
                <a:solidFill>
                  <a:srgbClr val="0099FF"/>
                </a:solidFill>
                <a:latin typeface="+mn-lt"/>
                <a:ea typeface="+mn-ea"/>
                <a:cs typeface="+mn-cs"/>
              </a:defRPr>
            </a:lvl1pPr>
            <a:lvl2pPr marL="742950" indent="-285750" algn="l" rtl="0" eaLnBrk="1" fontAlgn="base" hangingPunct="1">
              <a:spcBef>
                <a:spcPct val="20000"/>
              </a:spcBef>
              <a:spcAft>
                <a:spcPct val="0"/>
              </a:spcAft>
              <a:buChar char="–"/>
              <a:defRPr sz="2800">
                <a:solidFill>
                  <a:srgbClr val="0099FF"/>
                </a:solidFill>
                <a:latin typeface="+mn-lt"/>
                <a:cs typeface="+mn-cs"/>
              </a:defRPr>
            </a:lvl2pPr>
            <a:lvl3pPr marL="1143000" indent="-228600" algn="l" rtl="0" eaLnBrk="1" fontAlgn="base" hangingPunct="1">
              <a:spcBef>
                <a:spcPct val="20000"/>
              </a:spcBef>
              <a:spcAft>
                <a:spcPct val="0"/>
              </a:spcAft>
              <a:buChar char="•"/>
              <a:defRPr sz="2400">
                <a:solidFill>
                  <a:srgbClr val="0099FF"/>
                </a:solidFill>
                <a:latin typeface="+mn-lt"/>
                <a:cs typeface="+mn-cs"/>
              </a:defRPr>
            </a:lvl3pPr>
            <a:lvl4pPr marL="1600200" indent="-228600" algn="l" rtl="0" eaLnBrk="1" fontAlgn="base" hangingPunct="1">
              <a:spcBef>
                <a:spcPct val="20000"/>
              </a:spcBef>
              <a:spcAft>
                <a:spcPct val="0"/>
              </a:spcAft>
              <a:buChar char="–"/>
              <a:defRPr sz="2000">
                <a:solidFill>
                  <a:srgbClr val="0099FF"/>
                </a:solidFill>
                <a:latin typeface="+mn-lt"/>
                <a:cs typeface="+mn-cs"/>
              </a:defRPr>
            </a:lvl4pPr>
            <a:lvl5pPr marL="2057400" indent="-228600" algn="l" rtl="0" eaLnBrk="1" fontAlgn="base" hangingPunct="1">
              <a:spcBef>
                <a:spcPct val="20000"/>
              </a:spcBef>
              <a:spcAft>
                <a:spcPct val="0"/>
              </a:spcAft>
              <a:buChar char="»"/>
              <a:defRPr sz="2000">
                <a:solidFill>
                  <a:srgbClr val="0099FF"/>
                </a:solidFill>
                <a:latin typeface="+mn-lt"/>
                <a:cs typeface="+mn-cs"/>
              </a:defRPr>
            </a:lvl5pPr>
            <a:lvl6pPr marL="2514600" indent="-228600" algn="l" rtl="0" eaLnBrk="1" fontAlgn="base" hangingPunct="1">
              <a:spcBef>
                <a:spcPct val="20000"/>
              </a:spcBef>
              <a:spcAft>
                <a:spcPct val="0"/>
              </a:spcAft>
              <a:buChar char="»"/>
              <a:defRPr sz="2000">
                <a:solidFill>
                  <a:srgbClr val="0099FF"/>
                </a:solidFill>
                <a:latin typeface="+mn-lt"/>
                <a:cs typeface="+mn-cs"/>
              </a:defRPr>
            </a:lvl6pPr>
            <a:lvl7pPr marL="2971800" indent="-228600" algn="l" rtl="0" eaLnBrk="1" fontAlgn="base" hangingPunct="1">
              <a:spcBef>
                <a:spcPct val="20000"/>
              </a:spcBef>
              <a:spcAft>
                <a:spcPct val="0"/>
              </a:spcAft>
              <a:buChar char="»"/>
              <a:defRPr sz="2000">
                <a:solidFill>
                  <a:srgbClr val="0099FF"/>
                </a:solidFill>
                <a:latin typeface="+mn-lt"/>
                <a:cs typeface="+mn-cs"/>
              </a:defRPr>
            </a:lvl7pPr>
            <a:lvl8pPr marL="3429000" indent="-228600" algn="l" rtl="0" eaLnBrk="1" fontAlgn="base" hangingPunct="1">
              <a:spcBef>
                <a:spcPct val="20000"/>
              </a:spcBef>
              <a:spcAft>
                <a:spcPct val="0"/>
              </a:spcAft>
              <a:buChar char="»"/>
              <a:defRPr sz="2000">
                <a:solidFill>
                  <a:srgbClr val="0099FF"/>
                </a:solidFill>
                <a:latin typeface="+mn-lt"/>
                <a:cs typeface="+mn-cs"/>
              </a:defRPr>
            </a:lvl8pPr>
            <a:lvl9pPr marL="3886200" indent="-228600" algn="l" rtl="0" eaLnBrk="1" fontAlgn="base" hangingPunct="1">
              <a:spcBef>
                <a:spcPct val="20000"/>
              </a:spcBef>
              <a:spcAft>
                <a:spcPct val="0"/>
              </a:spcAft>
              <a:buChar char="»"/>
              <a:defRPr sz="2000">
                <a:solidFill>
                  <a:srgbClr val="0099FF"/>
                </a:solidFill>
                <a:latin typeface="+mn-lt"/>
                <a:cs typeface="+mn-cs"/>
              </a:defRPr>
            </a:lvl9pPr>
          </a:lstStyle>
          <a:p>
            <a:pPr marL="0" indent="0">
              <a:buNone/>
            </a:pPr>
            <a:r>
              <a:rPr lang="en-US" altLang="en-US" sz="1800" kern="0" dirty="0" smtClean="0">
                <a:solidFill>
                  <a:srgbClr val="6600FF"/>
                </a:solidFill>
              </a:rPr>
              <a:t>A photon (</a:t>
            </a:r>
            <a:r>
              <a:rPr lang="en-US" altLang="en-US" sz="1800" kern="0" dirty="0" smtClean="0">
                <a:solidFill>
                  <a:srgbClr val="6600FF"/>
                </a:solidFill>
                <a:latin typeface="Symbol" panose="05050102010706020507" pitchFamily="18" charset="2"/>
              </a:rPr>
              <a:t>g</a:t>
            </a:r>
            <a:r>
              <a:rPr lang="en-US" altLang="en-US" sz="1800" kern="0" dirty="0" smtClean="0">
                <a:solidFill>
                  <a:srgbClr val="6600FF"/>
                </a:solidFill>
              </a:rPr>
              <a:t>) leaves no track in the inner detector</a:t>
            </a:r>
          </a:p>
        </p:txBody>
      </p:sp>
      <p:sp>
        <p:nvSpPr>
          <p:cNvPr id="151" name="Content Placeholder 2"/>
          <p:cNvSpPr txBox="1">
            <a:spLocks/>
          </p:cNvSpPr>
          <p:nvPr/>
        </p:nvSpPr>
        <p:spPr>
          <a:xfrm>
            <a:off x="5959475" y="3414553"/>
            <a:ext cx="6044267" cy="605155"/>
          </a:xfrm>
          <a:prstGeom prst="rect">
            <a:avLst/>
          </a:prstGeom>
        </p:spPr>
        <p:txBody>
          <a:bodyPr/>
          <a:lstStyle>
            <a:lvl1pPr marL="342900" indent="-342900" algn="l" rtl="0" eaLnBrk="1" fontAlgn="base" hangingPunct="1">
              <a:spcBef>
                <a:spcPct val="20000"/>
              </a:spcBef>
              <a:spcAft>
                <a:spcPct val="0"/>
              </a:spcAft>
              <a:buChar char="•"/>
              <a:defRPr sz="3200">
                <a:solidFill>
                  <a:srgbClr val="0099FF"/>
                </a:solidFill>
                <a:latin typeface="+mn-lt"/>
                <a:ea typeface="+mn-ea"/>
                <a:cs typeface="+mn-cs"/>
              </a:defRPr>
            </a:lvl1pPr>
            <a:lvl2pPr marL="742950" indent="-285750" algn="l" rtl="0" eaLnBrk="1" fontAlgn="base" hangingPunct="1">
              <a:spcBef>
                <a:spcPct val="20000"/>
              </a:spcBef>
              <a:spcAft>
                <a:spcPct val="0"/>
              </a:spcAft>
              <a:buChar char="–"/>
              <a:defRPr sz="2800">
                <a:solidFill>
                  <a:srgbClr val="0099FF"/>
                </a:solidFill>
                <a:latin typeface="+mn-lt"/>
                <a:cs typeface="+mn-cs"/>
              </a:defRPr>
            </a:lvl2pPr>
            <a:lvl3pPr marL="1143000" indent="-228600" algn="l" rtl="0" eaLnBrk="1" fontAlgn="base" hangingPunct="1">
              <a:spcBef>
                <a:spcPct val="20000"/>
              </a:spcBef>
              <a:spcAft>
                <a:spcPct val="0"/>
              </a:spcAft>
              <a:buChar char="•"/>
              <a:defRPr sz="2400">
                <a:solidFill>
                  <a:srgbClr val="0099FF"/>
                </a:solidFill>
                <a:latin typeface="+mn-lt"/>
                <a:cs typeface="+mn-cs"/>
              </a:defRPr>
            </a:lvl3pPr>
            <a:lvl4pPr marL="1600200" indent="-228600" algn="l" rtl="0" eaLnBrk="1" fontAlgn="base" hangingPunct="1">
              <a:spcBef>
                <a:spcPct val="20000"/>
              </a:spcBef>
              <a:spcAft>
                <a:spcPct val="0"/>
              </a:spcAft>
              <a:buChar char="–"/>
              <a:defRPr sz="2000">
                <a:solidFill>
                  <a:srgbClr val="0099FF"/>
                </a:solidFill>
                <a:latin typeface="+mn-lt"/>
                <a:cs typeface="+mn-cs"/>
              </a:defRPr>
            </a:lvl4pPr>
            <a:lvl5pPr marL="2057400" indent="-228600" algn="l" rtl="0" eaLnBrk="1" fontAlgn="base" hangingPunct="1">
              <a:spcBef>
                <a:spcPct val="20000"/>
              </a:spcBef>
              <a:spcAft>
                <a:spcPct val="0"/>
              </a:spcAft>
              <a:buChar char="»"/>
              <a:defRPr sz="2000">
                <a:solidFill>
                  <a:srgbClr val="0099FF"/>
                </a:solidFill>
                <a:latin typeface="+mn-lt"/>
                <a:cs typeface="+mn-cs"/>
              </a:defRPr>
            </a:lvl5pPr>
            <a:lvl6pPr marL="2514600" indent="-228600" algn="l" rtl="0" eaLnBrk="1" fontAlgn="base" hangingPunct="1">
              <a:spcBef>
                <a:spcPct val="20000"/>
              </a:spcBef>
              <a:spcAft>
                <a:spcPct val="0"/>
              </a:spcAft>
              <a:buChar char="»"/>
              <a:defRPr sz="2000">
                <a:solidFill>
                  <a:srgbClr val="0099FF"/>
                </a:solidFill>
                <a:latin typeface="+mn-lt"/>
                <a:cs typeface="+mn-cs"/>
              </a:defRPr>
            </a:lvl6pPr>
            <a:lvl7pPr marL="2971800" indent="-228600" algn="l" rtl="0" eaLnBrk="1" fontAlgn="base" hangingPunct="1">
              <a:spcBef>
                <a:spcPct val="20000"/>
              </a:spcBef>
              <a:spcAft>
                <a:spcPct val="0"/>
              </a:spcAft>
              <a:buChar char="»"/>
              <a:defRPr sz="2000">
                <a:solidFill>
                  <a:srgbClr val="0099FF"/>
                </a:solidFill>
                <a:latin typeface="+mn-lt"/>
                <a:cs typeface="+mn-cs"/>
              </a:defRPr>
            </a:lvl7pPr>
            <a:lvl8pPr marL="3429000" indent="-228600" algn="l" rtl="0" eaLnBrk="1" fontAlgn="base" hangingPunct="1">
              <a:spcBef>
                <a:spcPct val="20000"/>
              </a:spcBef>
              <a:spcAft>
                <a:spcPct val="0"/>
              </a:spcAft>
              <a:buChar char="»"/>
              <a:defRPr sz="2000">
                <a:solidFill>
                  <a:srgbClr val="0099FF"/>
                </a:solidFill>
                <a:latin typeface="+mn-lt"/>
                <a:cs typeface="+mn-cs"/>
              </a:defRPr>
            </a:lvl8pPr>
            <a:lvl9pPr marL="3886200" indent="-228600" algn="l" rtl="0" eaLnBrk="1" fontAlgn="base" hangingPunct="1">
              <a:spcBef>
                <a:spcPct val="20000"/>
              </a:spcBef>
              <a:spcAft>
                <a:spcPct val="0"/>
              </a:spcAft>
              <a:buChar char="»"/>
              <a:defRPr sz="2000">
                <a:solidFill>
                  <a:srgbClr val="0099FF"/>
                </a:solidFill>
                <a:latin typeface="+mn-lt"/>
                <a:cs typeface="+mn-cs"/>
              </a:defRPr>
            </a:lvl9pPr>
          </a:lstStyle>
          <a:p>
            <a:pPr marL="0" indent="0">
              <a:buNone/>
            </a:pPr>
            <a:r>
              <a:rPr lang="en-US" altLang="en-US" sz="1800" kern="0" dirty="0" smtClean="0">
                <a:solidFill>
                  <a:srgbClr val="6600FF"/>
                </a:solidFill>
              </a:rPr>
              <a:t>A positive muon (</a:t>
            </a:r>
            <a:r>
              <a:rPr lang="en-US" altLang="en-US" sz="1800" kern="0" dirty="0" smtClean="0">
                <a:solidFill>
                  <a:srgbClr val="6600FF"/>
                </a:solidFill>
                <a:latin typeface="Symbol" panose="05050102010706020507" pitchFamily="18" charset="2"/>
              </a:rPr>
              <a:t>m</a:t>
            </a:r>
            <a:r>
              <a:rPr lang="en-US" altLang="en-US" sz="1800" kern="0" baseline="30000" dirty="0" smtClean="0">
                <a:solidFill>
                  <a:srgbClr val="6600FF"/>
                </a:solidFill>
              </a:rPr>
              <a:t>+</a:t>
            </a:r>
            <a:r>
              <a:rPr lang="en-US" altLang="en-US" sz="1800" kern="0" dirty="0" smtClean="0">
                <a:solidFill>
                  <a:srgbClr val="6600FF"/>
                </a:solidFill>
              </a:rPr>
              <a:t>) leaves a positive curvature track in the inner detector, a weak track in the hadron calorimeter and a signal in the muon spectrometer</a:t>
            </a:r>
          </a:p>
        </p:txBody>
      </p:sp>
      <p:sp>
        <p:nvSpPr>
          <p:cNvPr id="264" name="Content Placeholder 2"/>
          <p:cNvSpPr txBox="1">
            <a:spLocks/>
          </p:cNvSpPr>
          <p:nvPr/>
        </p:nvSpPr>
        <p:spPr>
          <a:xfrm>
            <a:off x="5959475" y="4354281"/>
            <a:ext cx="6232525" cy="605155"/>
          </a:xfrm>
          <a:prstGeom prst="rect">
            <a:avLst/>
          </a:prstGeom>
        </p:spPr>
        <p:txBody>
          <a:bodyPr/>
          <a:lstStyle>
            <a:lvl1pPr marL="342900" indent="-342900" algn="l" rtl="0" eaLnBrk="1" fontAlgn="base" hangingPunct="1">
              <a:spcBef>
                <a:spcPct val="20000"/>
              </a:spcBef>
              <a:spcAft>
                <a:spcPct val="0"/>
              </a:spcAft>
              <a:buChar char="•"/>
              <a:defRPr sz="3200">
                <a:solidFill>
                  <a:srgbClr val="0099FF"/>
                </a:solidFill>
                <a:latin typeface="+mn-lt"/>
                <a:ea typeface="+mn-ea"/>
                <a:cs typeface="+mn-cs"/>
              </a:defRPr>
            </a:lvl1pPr>
            <a:lvl2pPr marL="742950" indent="-285750" algn="l" rtl="0" eaLnBrk="1" fontAlgn="base" hangingPunct="1">
              <a:spcBef>
                <a:spcPct val="20000"/>
              </a:spcBef>
              <a:spcAft>
                <a:spcPct val="0"/>
              </a:spcAft>
              <a:buChar char="–"/>
              <a:defRPr sz="2800">
                <a:solidFill>
                  <a:srgbClr val="0099FF"/>
                </a:solidFill>
                <a:latin typeface="+mn-lt"/>
                <a:cs typeface="+mn-cs"/>
              </a:defRPr>
            </a:lvl2pPr>
            <a:lvl3pPr marL="1143000" indent="-228600" algn="l" rtl="0" eaLnBrk="1" fontAlgn="base" hangingPunct="1">
              <a:spcBef>
                <a:spcPct val="20000"/>
              </a:spcBef>
              <a:spcAft>
                <a:spcPct val="0"/>
              </a:spcAft>
              <a:buChar char="•"/>
              <a:defRPr sz="2400">
                <a:solidFill>
                  <a:srgbClr val="0099FF"/>
                </a:solidFill>
                <a:latin typeface="+mn-lt"/>
                <a:cs typeface="+mn-cs"/>
              </a:defRPr>
            </a:lvl3pPr>
            <a:lvl4pPr marL="1600200" indent="-228600" algn="l" rtl="0" eaLnBrk="1" fontAlgn="base" hangingPunct="1">
              <a:spcBef>
                <a:spcPct val="20000"/>
              </a:spcBef>
              <a:spcAft>
                <a:spcPct val="0"/>
              </a:spcAft>
              <a:buChar char="–"/>
              <a:defRPr sz="2000">
                <a:solidFill>
                  <a:srgbClr val="0099FF"/>
                </a:solidFill>
                <a:latin typeface="+mn-lt"/>
                <a:cs typeface="+mn-cs"/>
              </a:defRPr>
            </a:lvl4pPr>
            <a:lvl5pPr marL="2057400" indent="-228600" algn="l" rtl="0" eaLnBrk="1" fontAlgn="base" hangingPunct="1">
              <a:spcBef>
                <a:spcPct val="20000"/>
              </a:spcBef>
              <a:spcAft>
                <a:spcPct val="0"/>
              </a:spcAft>
              <a:buChar char="»"/>
              <a:defRPr sz="2000">
                <a:solidFill>
                  <a:srgbClr val="0099FF"/>
                </a:solidFill>
                <a:latin typeface="+mn-lt"/>
                <a:cs typeface="+mn-cs"/>
              </a:defRPr>
            </a:lvl5pPr>
            <a:lvl6pPr marL="2514600" indent="-228600" algn="l" rtl="0" eaLnBrk="1" fontAlgn="base" hangingPunct="1">
              <a:spcBef>
                <a:spcPct val="20000"/>
              </a:spcBef>
              <a:spcAft>
                <a:spcPct val="0"/>
              </a:spcAft>
              <a:buChar char="»"/>
              <a:defRPr sz="2000">
                <a:solidFill>
                  <a:srgbClr val="0099FF"/>
                </a:solidFill>
                <a:latin typeface="+mn-lt"/>
                <a:cs typeface="+mn-cs"/>
              </a:defRPr>
            </a:lvl6pPr>
            <a:lvl7pPr marL="2971800" indent="-228600" algn="l" rtl="0" eaLnBrk="1" fontAlgn="base" hangingPunct="1">
              <a:spcBef>
                <a:spcPct val="20000"/>
              </a:spcBef>
              <a:spcAft>
                <a:spcPct val="0"/>
              </a:spcAft>
              <a:buChar char="»"/>
              <a:defRPr sz="2000">
                <a:solidFill>
                  <a:srgbClr val="0099FF"/>
                </a:solidFill>
                <a:latin typeface="+mn-lt"/>
                <a:cs typeface="+mn-cs"/>
              </a:defRPr>
            </a:lvl7pPr>
            <a:lvl8pPr marL="3429000" indent="-228600" algn="l" rtl="0" eaLnBrk="1" fontAlgn="base" hangingPunct="1">
              <a:spcBef>
                <a:spcPct val="20000"/>
              </a:spcBef>
              <a:spcAft>
                <a:spcPct val="0"/>
              </a:spcAft>
              <a:buChar char="»"/>
              <a:defRPr sz="2000">
                <a:solidFill>
                  <a:srgbClr val="0099FF"/>
                </a:solidFill>
                <a:latin typeface="+mn-lt"/>
                <a:cs typeface="+mn-cs"/>
              </a:defRPr>
            </a:lvl8pPr>
            <a:lvl9pPr marL="3886200" indent="-228600" algn="l" rtl="0" eaLnBrk="1" fontAlgn="base" hangingPunct="1">
              <a:spcBef>
                <a:spcPct val="20000"/>
              </a:spcBef>
              <a:spcAft>
                <a:spcPct val="0"/>
              </a:spcAft>
              <a:buChar char="»"/>
              <a:defRPr sz="2000">
                <a:solidFill>
                  <a:srgbClr val="0099FF"/>
                </a:solidFill>
                <a:latin typeface="+mn-lt"/>
                <a:cs typeface="+mn-cs"/>
              </a:defRPr>
            </a:lvl9pPr>
          </a:lstStyle>
          <a:p>
            <a:pPr marL="0" indent="0">
              <a:buNone/>
            </a:pPr>
            <a:r>
              <a:rPr lang="en-US" altLang="en-US" sz="1800" kern="0" dirty="0" smtClean="0">
                <a:solidFill>
                  <a:srgbClr val="6600FF"/>
                </a:solidFill>
              </a:rPr>
              <a:t>A proton (p) leaves a positive curvature track in the inner detector, a track in the e/m calorimeter and a track in the hadron calorimeter</a:t>
            </a:r>
          </a:p>
        </p:txBody>
      </p:sp>
      <p:sp>
        <p:nvSpPr>
          <p:cNvPr id="268" name="Content Placeholder 2"/>
          <p:cNvSpPr txBox="1">
            <a:spLocks/>
          </p:cNvSpPr>
          <p:nvPr/>
        </p:nvSpPr>
        <p:spPr>
          <a:xfrm>
            <a:off x="5959475" y="5289709"/>
            <a:ext cx="6232525" cy="605155"/>
          </a:xfrm>
          <a:prstGeom prst="rect">
            <a:avLst/>
          </a:prstGeom>
        </p:spPr>
        <p:txBody>
          <a:bodyPr/>
          <a:lstStyle>
            <a:lvl1pPr marL="342900" indent="-342900" algn="l" rtl="0" eaLnBrk="1" fontAlgn="base" hangingPunct="1">
              <a:spcBef>
                <a:spcPct val="20000"/>
              </a:spcBef>
              <a:spcAft>
                <a:spcPct val="0"/>
              </a:spcAft>
              <a:buChar char="•"/>
              <a:defRPr sz="3200">
                <a:solidFill>
                  <a:srgbClr val="0099FF"/>
                </a:solidFill>
                <a:latin typeface="+mn-lt"/>
                <a:ea typeface="+mn-ea"/>
                <a:cs typeface="+mn-cs"/>
              </a:defRPr>
            </a:lvl1pPr>
            <a:lvl2pPr marL="742950" indent="-285750" algn="l" rtl="0" eaLnBrk="1" fontAlgn="base" hangingPunct="1">
              <a:spcBef>
                <a:spcPct val="20000"/>
              </a:spcBef>
              <a:spcAft>
                <a:spcPct val="0"/>
              </a:spcAft>
              <a:buChar char="–"/>
              <a:defRPr sz="2800">
                <a:solidFill>
                  <a:srgbClr val="0099FF"/>
                </a:solidFill>
                <a:latin typeface="+mn-lt"/>
                <a:cs typeface="+mn-cs"/>
              </a:defRPr>
            </a:lvl2pPr>
            <a:lvl3pPr marL="1143000" indent="-228600" algn="l" rtl="0" eaLnBrk="1" fontAlgn="base" hangingPunct="1">
              <a:spcBef>
                <a:spcPct val="20000"/>
              </a:spcBef>
              <a:spcAft>
                <a:spcPct val="0"/>
              </a:spcAft>
              <a:buChar char="•"/>
              <a:defRPr sz="2400">
                <a:solidFill>
                  <a:srgbClr val="0099FF"/>
                </a:solidFill>
                <a:latin typeface="+mn-lt"/>
                <a:cs typeface="+mn-cs"/>
              </a:defRPr>
            </a:lvl3pPr>
            <a:lvl4pPr marL="1600200" indent="-228600" algn="l" rtl="0" eaLnBrk="1" fontAlgn="base" hangingPunct="1">
              <a:spcBef>
                <a:spcPct val="20000"/>
              </a:spcBef>
              <a:spcAft>
                <a:spcPct val="0"/>
              </a:spcAft>
              <a:buChar char="–"/>
              <a:defRPr sz="2000">
                <a:solidFill>
                  <a:srgbClr val="0099FF"/>
                </a:solidFill>
                <a:latin typeface="+mn-lt"/>
                <a:cs typeface="+mn-cs"/>
              </a:defRPr>
            </a:lvl4pPr>
            <a:lvl5pPr marL="2057400" indent="-228600" algn="l" rtl="0" eaLnBrk="1" fontAlgn="base" hangingPunct="1">
              <a:spcBef>
                <a:spcPct val="20000"/>
              </a:spcBef>
              <a:spcAft>
                <a:spcPct val="0"/>
              </a:spcAft>
              <a:buChar char="»"/>
              <a:defRPr sz="2000">
                <a:solidFill>
                  <a:srgbClr val="0099FF"/>
                </a:solidFill>
                <a:latin typeface="+mn-lt"/>
                <a:cs typeface="+mn-cs"/>
              </a:defRPr>
            </a:lvl5pPr>
            <a:lvl6pPr marL="2514600" indent="-228600" algn="l" rtl="0" eaLnBrk="1" fontAlgn="base" hangingPunct="1">
              <a:spcBef>
                <a:spcPct val="20000"/>
              </a:spcBef>
              <a:spcAft>
                <a:spcPct val="0"/>
              </a:spcAft>
              <a:buChar char="»"/>
              <a:defRPr sz="2000">
                <a:solidFill>
                  <a:srgbClr val="0099FF"/>
                </a:solidFill>
                <a:latin typeface="+mn-lt"/>
                <a:cs typeface="+mn-cs"/>
              </a:defRPr>
            </a:lvl6pPr>
            <a:lvl7pPr marL="2971800" indent="-228600" algn="l" rtl="0" eaLnBrk="1" fontAlgn="base" hangingPunct="1">
              <a:spcBef>
                <a:spcPct val="20000"/>
              </a:spcBef>
              <a:spcAft>
                <a:spcPct val="0"/>
              </a:spcAft>
              <a:buChar char="»"/>
              <a:defRPr sz="2000">
                <a:solidFill>
                  <a:srgbClr val="0099FF"/>
                </a:solidFill>
                <a:latin typeface="+mn-lt"/>
                <a:cs typeface="+mn-cs"/>
              </a:defRPr>
            </a:lvl7pPr>
            <a:lvl8pPr marL="3429000" indent="-228600" algn="l" rtl="0" eaLnBrk="1" fontAlgn="base" hangingPunct="1">
              <a:spcBef>
                <a:spcPct val="20000"/>
              </a:spcBef>
              <a:spcAft>
                <a:spcPct val="0"/>
              </a:spcAft>
              <a:buChar char="»"/>
              <a:defRPr sz="2000">
                <a:solidFill>
                  <a:srgbClr val="0099FF"/>
                </a:solidFill>
                <a:latin typeface="+mn-lt"/>
                <a:cs typeface="+mn-cs"/>
              </a:defRPr>
            </a:lvl8pPr>
            <a:lvl9pPr marL="3886200" indent="-228600" algn="l" rtl="0" eaLnBrk="1" fontAlgn="base" hangingPunct="1">
              <a:spcBef>
                <a:spcPct val="20000"/>
              </a:spcBef>
              <a:spcAft>
                <a:spcPct val="0"/>
              </a:spcAft>
              <a:buChar char="»"/>
              <a:defRPr sz="2000">
                <a:solidFill>
                  <a:srgbClr val="0099FF"/>
                </a:solidFill>
                <a:latin typeface="+mn-lt"/>
                <a:cs typeface="+mn-cs"/>
              </a:defRPr>
            </a:lvl9pPr>
          </a:lstStyle>
          <a:p>
            <a:pPr marL="0" indent="0">
              <a:buNone/>
            </a:pPr>
            <a:r>
              <a:rPr lang="en-US" altLang="en-US" sz="1800" kern="0" dirty="0" smtClean="0">
                <a:solidFill>
                  <a:srgbClr val="6600FF"/>
                </a:solidFill>
              </a:rPr>
              <a:t>A neutron (n) leaves no track in the inner detector, a track in the e/m calorimeter and a track in the hadron calorimeter</a:t>
            </a:r>
          </a:p>
        </p:txBody>
      </p:sp>
      <p:sp>
        <p:nvSpPr>
          <p:cNvPr id="269" name="Content Placeholder 2"/>
          <p:cNvSpPr txBox="1">
            <a:spLocks/>
          </p:cNvSpPr>
          <p:nvPr/>
        </p:nvSpPr>
        <p:spPr>
          <a:xfrm>
            <a:off x="5959475" y="5963358"/>
            <a:ext cx="6232525" cy="389817"/>
          </a:xfrm>
          <a:prstGeom prst="rect">
            <a:avLst/>
          </a:prstGeom>
        </p:spPr>
        <p:txBody>
          <a:bodyPr/>
          <a:lstStyle>
            <a:lvl1pPr marL="342900" indent="-342900" algn="l" rtl="0" eaLnBrk="1" fontAlgn="base" hangingPunct="1">
              <a:spcBef>
                <a:spcPct val="20000"/>
              </a:spcBef>
              <a:spcAft>
                <a:spcPct val="0"/>
              </a:spcAft>
              <a:buChar char="•"/>
              <a:defRPr sz="3200">
                <a:solidFill>
                  <a:srgbClr val="0099FF"/>
                </a:solidFill>
                <a:latin typeface="+mn-lt"/>
                <a:ea typeface="+mn-ea"/>
                <a:cs typeface="+mn-cs"/>
              </a:defRPr>
            </a:lvl1pPr>
            <a:lvl2pPr marL="742950" indent="-285750" algn="l" rtl="0" eaLnBrk="1" fontAlgn="base" hangingPunct="1">
              <a:spcBef>
                <a:spcPct val="20000"/>
              </a:spcBef>
              <a:spcAft>
                <a:spcPct val="0"/>
              </a:spcAft>
              <a:buChar char="–"/>
              <a:defRPr sz="2800">
                <a:solidFill>
                  <a:srgbClr val="0099FF"/>
                </a:solidFill>
                <a:latin typeface="+mn-lt"/>
                <a:cs typeface="+mn-cs"/>
              </a:defRPr>
            </a:lvl2pPr>
            <a:lvl3pPr marL="1143000" indent="-228600" algn="l" rtl="0" eaLnBrk="1" fontAlgn="base" hangingPunct="1">
              <a:spcBef>
                <a:spcPct val="20000"/>
              </a:spcBef>
              <a:spcAft>
                <a:spcPct val="0"/>
              </a:spcAft>
              <a:buChar char="•"/>
              <a:defRPr sz="2400">
                <a:solidFill>
                  <a:srgbClr val="0099FF"/>
                </a:solidFill>
                <a:latin typeface="+mn-lt"/>
                <a:cs typeface="+mn-cs"/>
              </a:defRPr>
            </a:lvl3pPr>
            <a:lvl4pPr marL="1600200" indent="-228600" algn="l" rtl="0" eaLnBrk="1" fontAlgn="base" hangingPunct="1">
              <a:spcBef>
                <a:spcPct val="20000"/>
              </a:spcBef>
              <a:spcAft>
                <a:spcPct val="0"/>
              </a:spcAft>
              <a:buChar char="–"/>
              <a:defRPr sz="2000">
                <a:solidFill>
                  <a:srgbClr val="0099FF"/>
                </a:solidFill>
                <a:latin typeface="+mn-lt"/>
                <a:cs typeface="+mn-cs"/>
              </a:defRPr>
            </a:lvl4pPr>
            <a:lvl5pPr marL="2057400" indent="-228600" algn="l" rtl="0" eaLnBrk="1" fontAlgn="base" hangingPunct="1">
              <a:spcBef>
                <a:spcPct val="20000"/>
              </a:spcBef>
              <a:spcAft>
                <a:spcPct val="0"/>
              </a:spcAft>
              <a:buChar char="»"/>
              <a:defRPr sz="2000">
                <a:solidFill>
                  <a:srgbClr val="0099FF"/>
                </a:solidFill>
                <a:latin typeface="+mn-lt"/>
                <a:cs typeface="+mn-cs"/>
              </a:defRPr>
            </a:lvl5pPr>
            <a:lvl6pPr marL="2514600" indent="-228600" algn="l" rtl="0" eaLnBrk="1" fontAlgn="base" hangingPunct="1">
              <a:spcBef>
                <a:spcPct val="20000"/>
              </a:spcBef>
              <a:spcAft>
                <a:spcPct val="0"/>
              </a:spcAft>
              <a:buChar char="»"/>
              <a:defRPr sz="2000">
                <a:solidFill>
                  <a:srgbClr val="0099FF"/>
                </a:solidFill>
                <a:latin typeface="+mn-lt"/>
                <a:cs typeface="+mn-cs"/>
              </a:defRPr>
            </a:lvl6pPr>
            <a:lvl7pPr marL="2971800" indent="-228600" algn="l" rtl="0" eaLnBrk="1" fontAlgn="base" hangingPunct="1">
              <a:spcBef>
                <a:spcPct val="20000"/>
              </a:spcBef>
              <a:spcAft>
                <a:spcPct val="0"/>
              </a:spcAft>
              <a:buChar char="»"/>
              <a:defRPr sz="2000">
                <a:solidFill>
                  <a:srgbClr val="0099FF"/>
                </a:solidFill>
                <a:latin typeface="+mn-lt"/>
                <a:cs typeface="+mn-cs"/>
              </a:defRPr>
            </a:lvl7pPr>
            <a:lvl8pPr marL="3429000" indent="-228600" algn="l" rtl="0" eaLnBrk="1" fontAlgn="base" hangingPunct="1">
              <a:spcBef>
                <a:spcPct val="20000"/>
              </a:spcBef>
              <a:spcAft>
                <a:spcPct val="0"/>
              </a:spcAft>
              <a:buChar char="»"/>
              <a:defRPr sz="2000">
                <a:solidFill>
                  <a:srgbClr val="0099FF"/>
                </a:solidFill>
                <a:latin typeface="+mn-lt"/>
                <a:cs typeface="+mn-cs"/>
              </a:defRPr>
            </a:lvl8pPr>
            <a:lvl9pPr marL="3886200" indent="-228600" algn="l" rtl="0" eaLnBrk="1" fontAlgn="base" hangingPunct="1">
              <a:spcBef>
                <a:spcPct val="20000"/>
              </a:spcBef>
              <a:spcAft>
                <a:spcPct val="0"/>
              </a:spcAft>
              <a:buChar char="»"/>
              <a:defRPr sz="2000">
                <a:solidFill>
                  <a:srgbClr val="0099FF"/>
                </a:solidFill>
                <a:latin typeface="+mn-lt"/>
                <a:cs typeface="+mn-cs"/>
              </a:defRPr>
            </a:lvl9pPr>
          </a:lstStyle>
          <a:p>
            <a:pPr marL="0" indent="0">
              <a:buNone/>
            </a:pPr>
            <a:r>
              <a:rPr lang="en-US" altLang="en-US" sz="1800" kern="0" dirty="0" smtClean="0">
                <a:solidFill>
                  <a:srgbClr val="6600FF"/>
                </a:solidFill>
              </a:rPr>
              <a:t>A neutrino (</a:t>
            </a:r>
            <a:r>
              <a:rPr lang="en-US" altLang="en-US" sz="1800" kern="0" dirty="0" smtClean="0">
                <a:solidFill>
                  <a:srgbClr val="6600FF"/>
                </a:solidFill>
                <a:latin typeface="Symbol" panose="05050102010706020507" pitchFamily="18" charset="2"/>
              </a:rPr>
              <a:t>n</a:t>
            </a:r>
            <a:r>
              <a:rPr lang="en-US" altLang="en-US" sz="1800" kern="0" dirty="0" smtClean="0">
                <a:solidFill>
                  <a:srgbClr val="6600FF"/>
                </a:solidFill>
              </a:rPr>
              <a:t>) does not leave any tracks at all</a:t>
            </a:r>
          </a:p>
        </p:txBody>
      </p:sp>
      <p:grpSp>
        <p:nvGrpSpPr>
          <p:cNvPr id="278" name="Group 277"/>
          <p:cNvGrpSpPr/>
          <p:nvPr/>
        </p:nvGrpSpPr>
        <p:grpSpPr>
          <a:xfrm>
            <a:off x="2725226" y="4075224"/>
            <a:ext cx="377070" cy="1731261"/>
            <a:chOff x="2725226" y="4075224"/>
            <a:chExt cx="377070" cy="1731261"/>
          </a:xfrm>
        </p:grpSpPr>
        <p:grpSp>
          <p:nvGrpSpPr>
            <p:cNvPr id="24" name="Group 23"/>
            <p:cNvGrpSpPr/>
            <p:nvPr/>
          </p:nvGrpSpPr>
          <p:grpSpPr>
            <a:xfrm>
              <a:off x="2830606" y="4342081"/>
              <a:ext cx="271690" cy="1464404"/>
              <a:chOff x="8364627" y="4226430"/>
              <a:chExt cx="271690" cy="1464404"/>
            </a:xfrm>
          </p:grpSpPr>
          <p:sp>
            <p:nvSpPr>
              <p:cNvPr id="52" name="Freeform 51"/>
              <p:cNvSpPr/>
              <p:nvPr/>
            </p:nvSpPr>
            <p:spPr>
              <a:xfrm rot="21000000" flipH="1">
                <a:off x="8515778" y="4592330"/>
                <a:ext cx="120539" cy="1098504"/>
              </a:xfrm>
              <a:custGeom>
                <a:avLst/>
                <a:gdLst>
                  <a:gd name="connsiteX0" fmla="*/ 0 w 389063"/>
                  <a:gd name="connsiteY0" fmla="*/ 1066800 h 1066800"/>
                  <a:gd name="connsiteX1" fmla="*/ 272143 w 389063"/>
                  <a:gd name="connsiteY1" fmla="*/ 718457 h 1066800"/>
                  <a:gd name="connsiteX2" fmla="*/ 381000 w 389063"/>
                  <a:gd name="connsiteY2" fmla="*/ 337457 h 1066800"/>
                  <a:gd name="connsiteX3" fmla="*/ 381000 w 389063"/>
                  <a:gd name="connsiteY3" fmla="*/ 0 h 1066800"/>
                  <a:gd name="connsiteX4" fmla="*/ 381000 w 389063"/>
                  <a:gd name="connsiteY4" fmla="*/ 0 h 1066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9063" h="1066800">
                    <a:moveTo>
                      <a:pt x="0" y="1066800"/>
                    </a:moveTo>
                    <a:cubicBezTo>
                      <a:pt x="104321" y="953407"/>
                      <a:pt x="208643" y="840014"/>
                      <a:pt x="272143" y="718457"/>
                    </a:cubicBezTo>
                    <a:cubicBezTo>
                      <a:pt x="335643" y="596900"/>
                      <a:pt x="362857" y="457200"/>
                      <a:pt x="381000" y="337457"/>
                    </a:cubicBezTo>
                    <a:cubicBezTo>
                      <a:pt x="399143" y="217714"/>
                      <a:pt x="381000" y="0"/>
                      <a:pt x="381000" y="0"/>
                    </a:cubicBezTo>
                    <a:lnTo>
                      <a:pt x="381000" y="0"/>
                    </a:lnTo>
                  </a:path>
                </a:pathLst>
              </a:custGeom>
              <a:noFill/>
              <a:ln w="127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p:nvPr/>
            </p:nvGrpSpPr>
            <p:grpSpPr>
              <a:xfrm rot="21000000">
                <a:off x="8364627" y="4226430"/>
                <a:ext cx="144598" cy="486268"/>
                <a:chOff x="6494575" y="4306717"/>
                <a:chExt cx="83498" cy="511541"/>
              </a:xfrm>
            </p:grpSpPr>
            <p:grpSp>
              <p:nvGrpSpPr>
                <p:cNvPr id="53" name="Group 52"/>
                <p:cNvGrpSpPr/>
                <p:nvPr/>
              </p:nvGrpSpPr>
              <p:grpSpPr>
                <a:xfrm flipH="1">
                  <a:off x="6494575" y="4453967"/>
                  <a:ext cx="57689" cy="364291"/>
                  <a:chOff x="7934266" y="4526487"/>
                  <a:chExt cx="103810" cy="336299"/>
                </a:xfrm>
              </p:grpSpPr>
              <p:cxnSp>
                <p:nvCxnSpPr>
                  <p:cNvPr id="72" name="Straight Connector 71"/>
                  <p:cNvCxnSpPr/>
                  <p:nvPr/>
                </p:nvCxnSpPr>
                <p:spPr>
                  <a:xfrm>
                    <a:off x="7934266" y="4586014"/>
                    <a:ext cx="58026" cy="269890"/>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a:endCxn id="52" idx="3"/>
                  </p:cNvCxnSpPr>
                  <p:nvPr/>
                </p:nvCxnSpPr>
                <p:spPr>
                  <a:xfrm rot="21000000">
                    <a:off x="7982252" y="4556389"/>
                    <a:ext cx="582" cy="204655"/>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H="1">
                    <a:off x="8019394" y="4621048"/>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H="1">
                    <a:off x="8005381" y="4600090"/>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7974016" y="4526487"/>
                    <a:ext cx="37721" cy="220843"/>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H="1">
                    <a:off x="8016118" y="4568591"/>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7944418" y="4540501"/>
                    <a:ext cx="37721" cy="220843"/>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H="1">
                    <a:off x="7986520" y="4582605"/>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flipH="1">
                  <a:off x="6508588" y="4378138"/>
                  <a:ext cx="45719" cy="281256"/>
                  <a:chOff x="7934266" y="4526487"/>
                  <a:chExt cx="103810" cy="336299"/>
                </a:xfrm>
              </p:grpSpPr>
              <p:cxnSp>
                <p:nvCxnSpPr>
                  <p:cNvPr id="64" name="Straight Connector 63"/>
                  <p:cNvCxnSpPr/>
                  <p:nvPr/>
                </p:nvCxnSpPr>
                <p:spPr>
                  <a:xfrm>
                    <a:off x="7934266" y="4586014"/>
                    <a:ext cx="58026" cy="269890"/>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7963279" y="4557986"/>
                    <a:ext cx="37721" cy="220843"/>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a:off x="8019394" y="4621048"/>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H="1">
                    <a:off x="8005381" y="4600090"/>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7974016" y="4526487"/>
                    <a:ext cx="37721" cy="220843"/>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a:off x="8016118" y="4568591"/>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7944418" y="4540501"/>
                    <a:ext cx="37721" cy="220843"/>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a:off x="7986520" y="4582605"/>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55" name="Group 54"/>
                <p:cNvGrpSpPr/>
                <p:nvPr/>
              </p:nvGrpSpPr>
              <p:grpSpPr>
                <a:xfrm flipH="1">
                  <a:off x="6532354" y="4306717"/>
                  <a:ext cx="45719" cy="197858"/>
                  <a:chOff x="7934266" y="4526487"/>
                  <a:chExt cx="103810" cy="336299"/>
                </a:xfrm>
              </p:grpSpPr>
              <p:cxnSp>
                <p:nvCxnSpPr>
                  <p:cNvPr id="56" name="Straight Connector 55"/>
                  <p:cNvCxnSpPr/>
                  <p:nvPr/>
                </p:nvCxnSpPr>
                <p:spPr>
                  <a:xfrm>
                    <a:off x="7934266" y="4586014"/>
                    <a:ext cx="58026" cy="269890"/>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7963279" y="4557986"/>
                    <a:ext cx="37721" cy="220843"/>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H="1">
                    <a:off x="8019394" y="4621048"/>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H="1">
                    <a:off x="8005381" y="4600090"/>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7974016" y="4526487"/>
                    <a:ext cx="37721" cy="220843"/>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H="1">
                    <a:off x="8016118" y="4568591"/>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7944418" y="4540501"/>
                    <a:ext cx="37721" cy="220843"/>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a:off x="7986520" y="4582605"/>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grpSp>
          </p:grpSp>
        </p:grpSp>
        <p:sp>
          <p:nvSpPr>
            <p:cNvPr id="270" name="TextBox 269"/>
            <p:cNvSpPr txBox="1"/>
            <p:nvPr/>
          </p:nvSpPr>
          <p:spPr>
            <a:xfrm>
              <a:off x="2725226" y="4075224"/>
              <a:ext cx="330540" cy="307777"/>
            </a:xfrm>
            <a:prstGeom prst="rect">
              <a:avLst/>
            </a:prstGeom>
            <a:noFill/>
            <a:ln>
              <a:noFill/>
            </a:ln>
          </p:spPr>
          <p:txBody>
            <a:bodyPr wrap="none" rtlCol="0">
              <a:spAutoFit/>
            </a:bodyPr>
            <a:lstStyle/>
            <a:p>
              <a:r>
                <a:rPr lang="en-US" sz="1400" dirty="0">
                  <a:solidFill>
                    <a:srgbClr val="FFFF00"/>
                  </a:solidFill>
                  <a:latin typeface="+mj-lt"/>
                </a:rPr>
                <a:t>e</a:t>
              </a:r>
              <a:r>
                <a:rPr lang="en-US" sz="1400" baseline="30000" dirty="0" smtClean="0">
                  <a:solidFill>
                    <a:srgbClr val="FFFF00"/>
                  </a:solidFill>
                </a:rPr>
                <a:t>+</a:t>
              </a:r>
              <a:endParaRPr lang="en-US" sz="1400" baseline="30000" dirty="0">
                <a:solidFill>
                  <a:srgbClr val="FFFF00"/>
                </a:solidFill>
              </a:endParaRPr>
            </a:p>
          </p:txBody>
        </p:sp>
      </p:grpSp>
      <p:grpSp>
        <p:nvGrpSpPr>
          <p:cNvPr id="283" name="Group 282"/>
          <p:cNvGrpSpPr/>
          <p:nvPr/>
        </p:nvGrpSpPr>
        <p:grpSpPr>
          <a:xfrm>
            <a:off x="2889072" y="2335802"/>
            <a:ext cx="341760" cy="3443569"/>
            <a:chOff x="2889072" y="2335802"/>
            <a:chExt cx="341760" cy="3443569"/>
          </a:xfrm>
        </p:grpSpPr>
        <p:grpSp>
          <p:nvGrpSpPr>
            <p:cNvPr id="267" name="Group 266"/>
            <p:cNvGrpSpPr/>
            <p:nvPr/>
          </p:nvGrpSpPr>
          <p:grpSpPr>
            <a:xfrm flipH="1">
              <a:off x="3011471" y="2701568"/>
              <a:ext cx="196424" cy="3077803"/>
              <a:chOff x="3186683" y="2701153"/>
              <a:chExt cx="196424" cy="3077803"/>
            </a:xfrm>
          </p:grpSpPr>
          <p:sp>
            <p:nvSpPr>
              <p:cNvPr id="158" name="Freeform 157"/>
              <p:cNvSpPr/>
              <p:nvPr/>
            </p:nvSpPr>
            <p:spPr>
              <a:xfrm rot="-60000">
                <a:off x="3186683" y="4880559"/>
                <a:ext cx="194448" cy="898397"/>
              </a:xfrm>
              <a:custGeom>
                <a:avLst/>
                <a:gdLst>
                  <a:gd name="connsiteX0" fmla="*/ 0 w 389063"/>
                  <a:gd name="connsiteY0" fmla="*/ 1066800 h 1066800"/>
                  <a:gd name="connsiteX1" fmla="*/ 272143 w 389063"/>
                  <a:gd name="connsiteY1" fmla="*/ 718457 h 1066800"/>
                  <a:gd name="connsiteX2" fmla="*/ 381000 w 389063"/>
                  <a:gd name="connsiteY2" fmla="*/ 337457 h 1066800"/>
                  <a:gd name="connsiteX3" fmla="*/ 381000 w 389063"/>
                  <a:gd name="connsiteY3" fmla="*/ 0 h 1066800"/>
                  <a:gd name="connsiteX4" fmla="*/ 381000 w 389063"/>
                  <a:gd name="connsiteY4" fmla="*/ 0 h 1066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9063" h="1066800">
                    <a:moveTo>
                      <a:pt x="0" y="1066800"/>
                    </a:moveTo>
                    <a:cubicBezTo>
                      <a:pt x="104321" y="953407"/>
                      <a:pt x="208643" y="840014"/>
                      <a:pt x="272143" y="718457"/>
                    </a:cubicBezTo>
                    <a:cubicBezTo>
                      <a:pt x="335643" y="596900"/>
                      <a:pt x="362857" y="457200"/>
                      <a:pt x="381000" y="337457"/>
                    </a:cubicBezTo>
                    <a:cubicBezTo>
                      <a:pt x="399143" y="217714"/>
                      <a:pt x="381000" y="0"/>
                      <a:pt x="381000" y="0"/>
                    </a:cubicBezTo>
                    <a:lnTo>
                      <a:pt x="381000" y="0"/>
                    </a:lnTo>
                  </a:path>
                </a:pathLst>
              </a:cu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9" name="Straight Connector 158"/>
              <p:cNvCxnSpPr/>
              <p:nvPr/>
            </p:nvCxnSpPr>
            <p:spPr>
              <a:xfrm flipV="1">
                <a:off x="3374871" y="2701153"/>
                <a:ext cx="8236" cy="217702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65" name="Group 264"/>
            <p:cNvGrpSpPr/>
            <p:nvPr/>
          </p:nvGrpSpPr>
          <p:grpSpPr>
            <a:xfrm>
              <a:off x="2910822" y="2664900"/>
              <a:ext cx="223873" cy="1230646"/>
              <a:chOff x="3269632" y="2665899"/>
              <a:chExt cx="223873" cy="1230646"/>
            </a:xfrm>
          </p:grpSpPr>
          <p:grpSp>
            <p:nvGrpSpPr>
              <p:cNvPr id="176" name="Group 175"/>
              <p:cNvGrpSpPr/>
              <p:nvPr/>
            </p:nvGrpSpPr>
            <p:grpSpPr>
              <a:xfrm>
                <a:off x="3269632" y="2789598"/>
                <a:ext cx="108767" cy="1044917"/>
                <a:chOff x="3269922" y="2785823"/>
                <a:chExt cx="108767" cy="1044917"/>
              </a:xfrm>
            </p:grpSpPr>
            <p:cxnSp>
              <p:nvCxnSpPr>
                <p:cNvPr id="164" name="Straight Connector 163"/>
                <p:cNvCxnSpPr/>
                <p:nvPr/>
              </p:nvCxnSpPr>
              <p:spPr>
                <a:xfrm flipH="1" flipV="1">
                  <a:off x="3310194" y="3129037"/>
                  <a:ext cx="61563" cy="40941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flipH="1" flipV="1">
                  <a:off x="3304344" y="3538450"/>
                  <a:ext cx="67413" cy="29229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flipH="1" flipV="1">
                  <a:off x="3274692" y="3150932"/>
                  <a:ext cx="97065" cy="14003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flipH="1" flipV="1">
                  <a:off x="3344252" y="3063423"/>
                  <a:ext cx="27309" cy="11897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p:nvCxnSpPr>
              <p:spPr>
                <a:xfrm flipH="1" flipV="1">
                  <a:off x="3346073" y="2901671"/>
                  <a:ext cx="27309" cy="11897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flipH="1" flipV="1">
                  <a:off x="3269922" y="3333743"/>
                  <a:ext cx="108767" cy="753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flipH="1" flipV="1">
                  <a:off x="3351153" y="2785823"/>
                  <a:ext cx="17076" cy="12649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p:nvGrpSpPr>
            <p:grpSpPr>
              <a:xfrm>
                <a:off x="3338626" y="2851628"/>
                <a:ext cx="45719" cy="1044917"/>
                <a:chOff x="3269922" y="2785823"/>
                <a:chExt cx="108767" cy="1044917"/>
              </a:xfrm>
            </p:grpSpPr>
            <p:cxnSp>
              <p:nvCxnSpPr>
                <p:cNvPr id="178" name="Straight Connector 177"/>
                <p:cNvCxnSpPr/>
                <p:nvPr/>
              </p:nvCxnSpPr>
              <p:spPr>
                <a:xfrm flipH="1" flipV="1">
                  <a:off x="3310194" y="3129037"/>
                  <a:ext cx="61563" cy="409413"/>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a:xfrm flipH="1" flipV="1">
                  <a:off x="3304344" y="3538450"/>
                  <a:ext cx="67413" cy="29229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p:nvPr/>
              </p:nvCxnSpPr>
              <p:spPr>
                <a:xfrm flipH="1" flipV="1">
                  <a:off x="3274692" y="3150932"/>
                  <a:ext cx="97065" cy="140033"/>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flipH="1" flipV="1">
                  <a:off x="3344252" y="3063423"/>
                  <a:ext cx="27309" cy="118973"/>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flipH="1" flipV="1">
                  <a:off x="3346073" y="2901671"/>
                  <a:ext cx="27309" cy="118973"/>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flipH="1" flipV="1">
                  <a:off x="3269922" y="3333743"/>
                  <a:ext cx="108767" cy="75359"/>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flipH="1" flipV="1">
                  <a:off x="3351153" y="2785823"/>
                  <a:ext cx="17076" cy="126499"/>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201" name="Group 200"/>
              <p:cNvGrpSpPr/>
              <p:nvPr/>
            </p:nvGrpSpPr>
            <p:grpSpPr>
              <a:xfrm flipH="1">
                <a:off x="3379082" y="2665899"/>
                <a:ext cx="114423" cy="1110722"/>
                <a:chOff x="3569351" y="2785823"/>
                <a:chExt cx="114423" cy="1110722"/>
              </a:xfrm>
            </p:grpSpPr>
            <p:grpSp>
              <p:nvGrpSpPr>
                <p:cNvPr id="185" name="Group 184"/>
                <p:cNvGrpSpPr/>
                <p:nvPr/>
              </p:nvGrpSpPr>
              <p:grpSpPr>
                <a:xfrm>
                  <a:off x="3569351" y="2785823"/>
                  <a:ext cx="108767" cy="1044917"/>
                  <a:chOff x="3269922" y="2785823"/>
                  <a:chExt cx="108767" cy="1044917"/>
                </a:xfrm>
              </p:grpSpPr>
              <p:cxnSp>
                <p:nvCxnSpPr>
                  <p:cNvPr id="186" name="Straight Connector 185"/>
                  <p:cNvCxnSpPr/>
                  <p:nvPr/>
                </p:nvCxnSpPr>
                <p:spPr>
                  <a:xfrm flipH="1" flipV="1">
                    <a:off x="3310194" y="3129037"/>
                    <a:ext cx="61563" cy="40941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flipH="1" flipV="1">
                    <a:off x="3274692" y="3150932"/>
                    <a:ext cx="97065" cy="14003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flipH="1" flipV="1">
                    <a:off x="3304344" y="3538450"/>
                    <a:ext cx="67413" cy="29229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flipH="1" flipV="1">
                    <a:off x="3344252" y="3063423"/>
                    <a:ext cx="27309" cy="11897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flipH="1" flipV="1">
                    <a:off x="3346073" y="2901671"/>
                    <a:ext cx="27309" cy="11897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p:nvCxnSpPr>
                <p:spPr>
                  <a:xfrm flipH="1" flipV="1">
                    <a:off x="3269922" y="3333743"/>
                    <a:ext cx="108767" cy="753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2" name="Straight Connector 191"/>
                  <p:cNvCxnSpPr/>
                  <p:nvPr/>
                </p:nvCxnSpPr>
                <p:spPr>
                  <a:xfrm flipH="1" flipV="1">
                    <a:off x="3351153" y="2785823"/>
                    <a:ext cx="17076" cy="12649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93" name="Group 192"/>
                <p:cNvGrpSpPr/>
                <p:nvPr/>
              </p:nvGrpSpPr>
              <p:grpSpPr>
                <a:xfrm>
                  <a:off x="3638055" y="2851628"/>
                  <a:ext cx="45719" cy="1044917"/>
                  <a:chOff x="3269922" y="2785823"/>
                  <a:chExt cx="108767" cy="1044917"/>
                </a:xfrm>
              </p:grpSpPr>
              <p:cxnSp>
                <p:nvCxnSpPr>
                  <p:cNvPr id="194" name="Straight Connector 193"/>
                  <p:cNvCxnSpPr/>
                  <p:nvPr/>
                </p:nvCxnSpPr>
                <p:spPr>
                  <a:xfrm flipH="1" flipV="1">
                    <a:off x="3310194" y="3129037"/>
                    <a:ext cx="61563" cy="409413"/>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p:nvCxnSpPr>
                <p:spPr>
                  <a:xfrm flipH="1" flipV="1">
                    <a:off x="3304344" y="3538450"/>
                    <a:ext cx="67413" cy="29229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p:nvPr/>
                </p:nvCxnSpPr>
                <p:spPr>
                  <a:xfrm flipH="1" flipV="1">
                    <a:off x="3274692" y="3150932"/>
                    <a:ext cx="97065" cy="140033"/>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p:nvCxnSpPr>
                <p:spPr>
                  <a:xfrm flipH="1" flipV="1">
                    <a:off x="3344252" y="3063423"/>
                    <a:ext cx="27309" cy="118973"/>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p:nvCxnSpPr>
                <p:spPr>
                  <a:xfrm flipH="1" flipV="1">
                    <a:off x="3346073" y="2901671"/>
                    <a:ext cx="27309" cy="118973"/>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flipH="1" flipV="1">
                    <a:off x="3269922" y="3333743"/>
                    <a:ext cx="108767" cy="75359"/>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a:xfrm flipH="1" flipV="1">
                    <a:off x="3351153" y="2785823"/>
                    <a:ext cx="17076" cy="126499"/>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grpSp>
        <p:sp>
          <p:nvSpPr>
            <p:cNvPr id="271" name="TextBox 270"/>
            <p:cNvSpPr txBox="1"/>
            <p:nvPr/>
          </p:nvSpPr>
          <p:spPr>
            <a:xfrm>
              <a:off x="2889072" y="2335802"/>
              <a:ext cx="341760" cy="307777"/>
            </a:xfrm>
            <a:prstGeom prst="rect">
              <a:avLst/>
            </a:prstGeom>
            <a:noFill/>
            <a:ln>
              <a:noFill/>
            </a:ln>
          </p:spPr>
          <p:txBody>
            <a:bodyPr wrap="none" rtlCol="0">
              <a:spAutoFit/>
            </a:bodyPr>
            <a:lstStyle/>
            <a:p>
              <a:r>
                <a:rPr lang="en-US" sz="1400" dirty="0" smtClean="0">
                  <a:solidFill>
                    <a:srgbClr val="FF0000"/>
                  </a:solidFill>
                </a:rPr>
                <a:t>p</a:t>
              </a:r>
              <a:r>
                <a:rPr lang="en-US" sz="1400" baseline="30000" dirty="0" smtClean="0">
                  <a:solidFill>
                    <a:srgbClr val="FF0000"/>
                  </a:solidFill>
                </a:rPr>
                <a:t>+</a:t>
              </a:r>
              <a:endParaRPr lang="en-US" sz="1400" baseline="30000" dirty="0">
                <a:solidFill>
                  <a:srgbClr val="FF0000"/>
                </a:solidFill>
              </a:endParaRPr>
            </a:p>
          </p:txBody>
        </p:sp>
      </p:grpSp>
      <p:grpSp>
        <p:nvGrpSpPr>
          <p:cNvPr id="280" name="Group 279"/>
          <p:cNvGrpSpPr/>
          <p:nvPr/>
        </p:nvGrpSpPr>
        <p:grpSpPr>
          <a:xfrm>
            <a:off x="3195775" y="2759808"/>
            <a:ext cx="705401" cy="3013252"/>
            <a:chOff x="3195775" y="2759808"/>
            <a:chExt cx="705401" cy="3013252"/>
          </a:xfrm>
        </p:grpSpPr>
        <p:cxnSp>
          <p:nvCxnSpPr>
            <p:cNvPr id="204" name="Straight Connector 203"/>
            <p:cNvCxnSpPr>
              <a:stCxn id="142" idx="0"/>
            </p:cNvCxnSpPr>
            <p:nvPr/>
          </p:nvCxnSpPr>
          <p:spPr>
            <a:xfrm flipV="1">
              <a:off x="3195775" y="4019708"/>
              <a:ext cx="365280" cy="1753352"/>
            </a:xfrm>
            <a:prstGeom prst="line">
              <a:avLst/>
            </a:prstGeom>
            <a:ln w="12700">
              <a:solidFill>
                <a:srgbClr val="FF0000"/>
              </a:solidFill>
              <a:prstDash val="sysDot"/>
            </a:ln>
          </p:spPr>
          <p:style>
            <a:lnRef idx="1">
              <a:schemeClr val="accent1"/>
            </a:lnRef>
            <a:fillRef idx="0">
              <a:schemeClr val="accent1"/>
            </a:fillRef>
            <a:effectRef idx="0">
              <a:schemeClr val="accent1"/>
            </a:effectRef>
            <a:fontRef idx="minor">
              <a:schemeClr val="tx1"/>
            </a:fontRef>
          </p:style>
        </p:cxnSp>
        <p:grpSp>
          <p:nvGrpSpPr>
            <p:cNvPr id="263" name="Group 262"/>
            <p:cNvGrpSpPr/>
            <p:nvPr/>
          </p:nvGrpSpPr>
          <p:grpSpPr>
            <a:xfrm rot="600000">
              <a:off x="3585833" y="3034069"/>
              <a:ext cx="109683" cy="1030159"/>
              <a:chOff x="2842905" y="2815470"/>
              <a:chExt cx="223873" cy="1168616"/>
            </a:xfrm>
          </p:grpSpPr>
          <p:grpSp>
            <p:nvGrpSpPr>
              <p:cNvPr id="238" name="Group 237"/>
              <p:cNvGrpSpPr/>
              <p:nvPr/>
            </p:nvGrpSpPr>
            <p:grpSpPr>
              <a:xfrm>
                <a:off x="2842905" y="2939169"/>
                <a:ext cx="108767" cy="1044917"/>
                <a:chOff x="3269922" y="2785823"/>
                <a:chExt cx="108767" cy="1044917"/>
              </a:xfrm>
            </p:grpSpPr>
            <p:cxnSp>
              <p:nvCxnSpPr>
                <p:cNvPr id="239" name="Straight Connector 238"/>
                <p:cNvCxnSpPr/>
                <p:nvPr/>
              </p:nvCxnSpPr>
              <p:spPr>
                <a:xfrm flipH="1" flipV="1">
                  <a:off x="3310194" y="3129037"/>
                  <a:ext cx="61563" cy="40941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flipH="1" flipV="1">
                  <a:off x="3304344" y="3538450"/>
                  <a:ext cx="67413" cy="29229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flipH="1" flipV="1">
                  <a:off x="3274692" y="3150932"/>
                  <a:ext cx="97065" cy="14003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flipH="1" flipV="1">
                  <a:off x="3344252" y="3063423"/>
                  <a:ext cx="27309" cy="11897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flipH="1" flipV="1">
                  <a:off x="3346073" y="2901671"/>
                  <a:ext cx="27309" cy="11897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flipH="1" flipV="1">
                  <a:off x="3269922" y="3333743"/>
                  <a:ext cx="108767" cy="753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flipH="1" flipV="1">
                  <a:off x="3351153" y="2785823"/>
                  <a:ext cx="17076" cy="12649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46" name="Group 245"/>
              <p:cNvGrpSpPr/>
              <p:nvPr/>
            </p:nvGrpSpPr>
            <p:grpSpPr>
              <a:xfrm flipH="1">
                <a:off x="2952355" y="2815470"/>
                <a:ext cx="114423" cy="1110722"/>
                <a:chOff x="3569351" y="2785823"/>
                <a:chExt cx="114423" cy="1110722"/>
              </a:xfrm>
            </p:grpSpPr>
            <p:grpSp>
              <p:nvGrpSpPr>
                <p:cNvPr id="247" name="Group 246"/>
                <p:cNvGrpSpPr/>
                <p:nvPr/>
              </p:nvGrpSpPr>
              <p:grpSpPr>
                <a:xfrm>
                  <a:off x="3569351" y="2785823"/>
                  <a:ext cx="108767" cy="1044917"/>
                  <a:chOff x="3269922" y="2785823"/>
                  <a:chExt cx="108767" cy="1044917"/>
                </a:xfrm>
              </p:grpSpPr>
              <p:cxnSp>
                <p:nvCxnSpPr>
                  <p:cNvPr id="256" name="Straight Connector 255"/>
                  <p:cNvCxnSpPr/>
                  <p:nvPr/>
                </p:nvCxnSpPr>
                <p:spPr>
                  <a:xfrm flipH="1" flipV="1">
                    <a:off x="3310194" y="3129037"/>
                    <a:ext cx="61563" cy="40941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flipH="1" flipV="1">
                    <a:off x="3274692" y="3150932"/>
                    <a:ext cx="97065" cy="14003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flipH="1" flipV="1">
                    <a:off x="3304344" y="3538450"/>
                    <a:ext cx="67413" cy="29229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flipH="1" flipV="1">
                    <a:off x="3344252" y="3063423"/>
                    <a:ext cx="27309" cy="11897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flipH="1" flipV="1">
                    <a:off x="3346073" y="2901671"/>
                    <a:ext cx="27309" cy="11897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flipH="1" flipV="1">
                    <a:off x="3269922" y="3333743"/>
                    <a:ext cx="108767" cy="753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flipH="1" flipV="1">
                    <a:off x="3351153" y="2785823"/>
                    <a:ext cx="17076" cy="12649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48" name="Group 247"/>
                <p:cNvGrpSpPr/>
                <p:nvPr/>
              </p:nvGrpSpPr>
              <p:grpSpPr>
                <a:xfrm>
                  <a:off x="3638055" y="2851628"/>
                  <a:ext cx="45719" cy="1044917"/>
                  <a:chOff x="3269922" y="2785823"/>
                  <a:chExt cx="108767" cy="1044917"/>
                </a:xfrm>
              </p:grpSpPr>
              <p:cxnSp>
                <p:nvCxnSpPr>
                  <p:cNvPr id="249" name="Straight Connector 248"/>
                  <p:cNvCxnSpPr/>
                  <p:nvPr/>
                </p:nvCxnSpPr>
                <p:spPr>
                  <a:xfrm flipH="1" flipV="1">
                    <a:off x="3310194" y="3129037"/>
                    <a:ext cx="61563" cy="409413"/>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flipH="1" flipV="1">
                    <a:off x="3304344" y="3538450"/>
                    <a:ext cx="67413" cy="29229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flipH="1" flipV="1">
                    <a:off x="3274692" y="3150932"/>
                    <a:ext cx="97065" cy="140033"/>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flipH="1" flipV="1">
                    <a:off x="3344252" y="3063423"/>
                    <a:ext cx="27309" cy="118973"/>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flipH="1" flipV="1">
                    <a:off x="3346073" y="2901671"/>
                    <a:ext cx="27309" cy="118973"/>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flipH="1" flipV="1">
                    <a:off x="3269922" y="3333743"/>
                    <a:ext cx="108767" cy="75359"/>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flipH="1" flipV="1">
                    <a:off x="3351153" y="2785823"/>
                    <a:ext cx="17076" cy="126499"/>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grpSp>
          </p:grpSp>
        </p:grpSp>
        <p:sp>
          <p:nvSpPr>
            <p:cNvPr id="272" name="TextBox 271"/>
            <p:cNvSpPr txBox="1"/>
            <p:nvPr/>
          </p:nvSpPr>
          <p:spPr>
            <a:xfrm>
              <a:off x="3626742" y="2759808"/>
              <a:ext cx="274434" cy="307777"/>
            </a:xfrm>
            <a:prstGeom prst="rect">
              <a:avLst/>
            </a:prstGeom>
            <a:noFill/>
            <a:ln>
              <a:noFill/>
            </a:ln>
          </p:spPr>
          <p:txBody>
            <a:bodyPr wrap="none" rtlCol="0">
              <a:spAutoFit/>
            </a:bodyPr>
            <a:lstStyle/>
            <a:p>
              <a:r>
                <a:rPr lang="en-US" sz="1400" dirty="0">
                  <a:solidFill>
                    <a:srgbClr val="FF0000"/>
                  </a:solidFill>
                </a:rPr>
                <a:t>n</a:t>
              </a:r>
              <a:endParaRPr lang="en-US" sz="1400" baseline="30000" dirty="0">
                <a:solidFill>
                  <a:srgbClr val="FF0000"/>
                </a:solidFill>
              </a:endParaRPr>
            </a:p>
          </p:txBody>
        </p:sp>
      </p:grpSp>
      <p:grpSp>
        <p:nvGrpSpPr>
          <p:cNvPr id="282" name="Group 281"/>
          <p:cNvGrpSpPr/>
          <p:nvPr/>
        </p:nvGrpSpPr>
        <p:grpSpPr>
          <a:xfrm>
            <a:off x="3195775" y="1479006"/>
            <a:ext cx="2619332" cy="4294054"/>
            <a:chOff x="3195775" y="1479006"/>
            <a:chExt cx="2619332" cy="4294054"/>
          </a:xfrm>
        </p:grpSpPr>
        <p:cxnSp>
          <p:nvCxnSpPr>
            <p:cNvPr id="155" name="Straight Connector 154"/>
            <p:cNvCxnSpPr>
              <a:stCxn id="142" idx="0"/>
            </p:cNvCxnSpPr>
            <p:nvPr/>
          </p:nvCxnSpPr>
          <p:spPr>
            <a:xfrm flipV="1">
              <a:off x="3195775" y="1479006"/>
              <a:ext cx="2619332" cy="4294054"/>
            </a:xfrm>
            <a:prstGeom prst="line">
              <a:avLst/>
            </a:prstGeom>
            <a:ln w="12700">
              <a:prstDash val="sysDot"/>
            </a:ln>
          </p:spPr>
          <p:style>
            <a:lnRef idx="1">
              <a:schemeClr val="accent1"/>
            </a:lnRef>
            <a:fillRef idx="0">
              <a:schemeClr val="accent1"/>
            </a:fillRef>
            <a:effectRef idx="0">
              <a:schemeClr val="accent1"/>
            </a:effectRef>
            <a:fontRef idx="minor">
              <a:schemeClr val="tx1"/>
            </a:fontRef>
          </p:style>
        </p:cxnSp>
        <p:sp>
          <p:nvSpPr>
            <p:cNvPr id="273" name="TextBox 272"/>
            <p:cNvSpPr txBox="1"/>
            <p:nvPr/>
          </p:nvSpPr>
          <p:spPr>
            <a:xfrm>
              <a:off x="5152623" y="2015073"/>
              <a:ext cx="277640" cy="307777"/>
            </a:xfrm>
            <a:prstGeom prst="rect">
              <a:avLst/>
            </a:prstGeom>
            <a:noFill/>
            <a:ln>
              <a:noFill/>
            </a:ln>
          </p:spPr>
          <p:txBody>
            <a:bodyPr wrap="none" rtlCol="0">
              <a:spAutoFit/>
            </a:bodyPr>
            <a:lstStyle/>
            <a:p>
              <a:r>
                <a:rPr lang="en-US" sz="1400" dirty="0" smtClean="0">
                  <a:solidFill>
                    <a:srgbClr val="53EB98"/>
                  </a:solidFill>
                  <a:latin typeface="Symbol" panose="05050102010706020507" pitchFamily="18" charset="2"/>
                </a:rPr>
                <a:t>n</a:t>
              </a:r>
              <a:endParaRPr lang="en-US" sz="1400" baseline="30000" dirty="0">
                <a:solidFill>
                  <a:srgbClr val="53EB98"/>
                </a:solidFill>
              </a:endParaRPr>
            </a:p>
          </p:txBody>
        </p:sp>
      </p:grpSp>
      <p:grpSp>
        <p:nvGrpSpPr>
          <p:cNvPr id="281" name="Group 280"/>
          <p:cNvGrpSpPr/>
          <p:nvPr/>
        </p:nvGrpSpPr>
        <p:grpSpPr>
          <a:xfrm>
            <a:off x="3281392" y="4226056"/>
            <a:ext cx="543713" cy="1577913"/>
            <a:chOff x="3281392" y="4226056"/>
            <a:chExt cx="543713" cy="1577913"/>
          </a:xfrm>
        </p:grpSpPr>
        <p:grpSp>
          <p:nvGrpSpPr>
            <p:cNvPr id="10" name="Group 9"/>
            <p:cNvGrpSpPr/>
            <p:nvPr/>
          </p:nvGrpSpPr>
          <p:grpSpPr>
            <a:xfrm rot="420000">
              <a:off x="3281392" y="4500656"/>
              <a:ext cx="306601" cy="1303313"/>
              <a:chOff x="7187491" y="4388526"/>
              <a:chExt cx="410550" cy="1303313"/>
            </a:xfrm>
          </p:grpSpPr>
          <p:sp>
            <p:nvSpPr>
              <p:cNvPr id="81" name="Freeform 80"/>
              <p:cNvSpPr/>
              <p:nvPr/>
            </p:nvSpPr>
            <p:spPr>
              <a:xfrm>
                <a:off x="7187491" y="4625039"/>
                <a:ext cx="389063" cy="1066800"/>
              </a:xfrm>
              <a:custGeom>
                <a:avLst/>
                <a:gdLst>
                  <a:gd name="connsiteX0" fmla="*/ 0 w 389063"/>
                  <a:gd name="connsiteY0" fmla="*/ 1066800 h 1066800"/>
                  <a:gd name="connsiteX1" fmla="*/ 272143 w 389063"/>
                  <a:gd name="connsiteY1" fmla="*/ 718457 h 1066800"/>
                  <a:gd name="connsiteX2" fmla="*/ 381000 w 389063"/>
                  <a:gd name="connsiteY2" fmla="*/ 337457 h 1066800"/>
                  <a:gd name="connsiteX3" fmla="*/ 381000 w 389063"/>
                  <a:gd name="connsiteY3" fmla="*/ 0 h 1066800"/>
                  <a:gd name="connsiteX4" fmla="*/ 381000 w 389063"/>
                  <a:gd name="connsiteY4" fmla="*/ 0 h 1066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9063" h="1066800">
                    <a:moveTo>
                      <a:pt x="0" y="1066800"/>
                    </a:moveTo>
                    <a:cubicBezTo>
                      <a:pt x="104321" y="953407"/>
                      <a:pt x="208643" y="840014"/>
                      <a:pt x="272143" y="718457"/>
                    </a:cubicBezTo>
                    <a:cubicBezTo>
                      <a:pt x="335643" y="596900"/>
                      <a:pt x="362857" y="457200"/>
                      <a:pt x="381000" y="337457"/>
                    </a:cubicBezTo>
                    <a:cubicBezTo>
                      <a:pt x="399143" y="217714"/>
                      <a:pt x="381000" y="0"/>
                      <a:pt x="381000" y="0"/>
                    </a:cubicBezTo>
                    <a:lnTo>
                      <a:pt x="381000" y="0"/>
                    </a:lnTo>
                  </a:path>
                </a:pathLst>
              </a:custGeom>
              <a:noFill/>
              <a:ln w="127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flipH="1">
                <a:off x="7540977" y="4388526"/>
                <a:ext cx="57064" cy="385785"/>
                <a:chOff x="7127965" y="4306717"/>
                <a:chExt cx="103810" cy="483549"/>
              </a:xfrm>
            </p:grpSpPr>
            <p:grpSp>
              <p:nvGrpSpPr>
                <p:cNvPr id="82" name="Group 81"/>
                <p:cNvGrpSpPr/>
                <p:nvPr/>
              </p:nvGrpSpPr>
              <p:grpSpPr>
                <a:xfrm flipH="1">
                  <a:off x="7127965" y="4453967"/>
                  <a:ext cx="103810" cy="336299"/>
                  <a:chOff x="7934266" y="4526487"/>
                  <a:chExt cx="103810" cy="336299"/>
                </a:xfrm>
              </p:grpSpPr>
              <p:cxnSp>
                <p:nvCxnSpPr>
                  <p:cNvPr id="101" name="Straight Connector 100"/>
                  <p:cNvCxnSpPr/>
                  <p:nvPr/>
                </p:nvCxnSpPr>
                <p:spPr>
                  <a:xfrm>
                    <a:off x="7934266" y="4586014"/>
                    <a:ext cx="58026" cy="269890"/>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a:endCxn id="81" idx="3"/>
                  </p:cNvCxnSpPr>
                  <p:nvPr/>
                </p:nvCxnSpPr>
                <p:spPr>
                  <a:xfrm>
                    <a:off x="7963279" y="4557986"/>
                    <a:ext cx="37721" cy="220843"/>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flipH="1">
                    <a:off x="8019394" y="4621048"/>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flipH="1">
                    <a:off x="8005381" y="4600090"/>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7974016" y="4526487"/>
                    <a:ext cx="37721" cy="220843"/>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flipH="1">
                    <a:off x="8016118" y="4568591"/>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7944418" y="4540501"/>
                    <a:ext cx="37721" cy="220843"/>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flipH="1">
                    <a:off x="7986520" y="4582605"/>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83" name="Group 82"/>
                <p:cNvGrpSpPr/>
                <p:nvPr/>
              </p:nvGrpSpPr>
              <p:grpSpPr>
                <a:xfrm flipH="1">
                  <a:off x="7141978" y="4378138"/>
                  <a:ext cx="80148" cy="259644"/>
                  <a:chOff x="7934266" y="4526487"/>
                  <a:chExt cx="103810" cy="336299"/>
                </a:xfrm>
              </p:grpSpPr>
              <p:cxnSp>
                <p:nvCxnSpPr>
                  <p:cNvPr id="93" name="Straight Connector 92"/>
                  <p:cNvCxnSpPr/>
                  <p:nvPr/>
                </p:nvCxnSpPr>
                <p:spPr>
                  <a:xfrm>
                    <a:off x="7934266" y="4586014"/>
                    <a:ext cx="58026" cy="269890"/>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7963279" y="4557986"/>
                    <a:ext cx="37721" cy="220843"/>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flipH="1">
                    <a:off x="8019394" y="4621048"/>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flipH="1">
                    <a:off x="8005381" y="4600090"/>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7974016" y="4526487"/>
                    <a:ext cx="37721" cy="220843"/>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flipH="1">
                    <a:off x="8016118" y="4568591"/>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7944418" y="4540501"/>
                    <a:ext cx="37721" cy="220843"/>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flipH="1">
                    <a:off x="7986520" y="4582605"/>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84" name="Group 83"/>
                <p:cNvGrpSpPr/>
                <p:nvPr/>
              </p:nvGrpSpPr>
              <p:grpSpPr>
                <a:xfrm flipH="1">
                  <a:off x="7165744" y="4306717"/>
                  <a:ext cx="56382" cy="182654"/>
                  <a:chOff x="7934266" y="4526487"/>
                  <a:chExt cx="103810" cy="336299"/>
                </a:xfrm>
              </p:grpSpPr>
              <p:cxnSp>
                <p:nvCxnSpPr>
                  <p:cNvPr id="85" name="Straight Connector 84"/>
                  <p:cNvCxnSpPr/>
                  <p:nvPr/>
                </p:nvCxnSpPr>
                <p:spPr>
                  <a:xfrm>
                    <a:off x="7934266" y="4586014"/>
                    <a:ext cx="58026" cy="269890"/>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7963279" y="4557986"/>
                    <a:ext cx="37721" cy="220843"/>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flipH="1">
                    <a:off x="8019394" y="4621048"/>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H="1">
                    <a:off x="8005381" y="4600090"/>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7974016" y="4526487"/>
                    <a:ext cx="37721" cy="220843"/>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flipH="1">
                    <a:off x="8016118" y="4568591"/>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7944418" y="4540501"/>
                    <a:ext cx="37721" cy="220843"/>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flipH="1">
                    <a:off x="7986520" y="4582605"/>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grpSp>
          </p:grpSp>
        </p:grpSp>
        <p:sp>
          <p:nvSpPr>
            <p:cNvPr id="274" name="TextBox 273"/>
            <p:cNvSpPr txBox="1"/>
            <p:nvPr/>
          </p:nvSpPr>
          <p:spPr>
            <a:xfrm>
              <a:off x="3520213" y="4226056"/>
              <a:ext cx="304892" cy="307777"/>
            </a:xfrm>
            <a:prstGeom prst="rect">
              <a:avLst/>
            </a:prstGeom>
            <a:noFill/>
            <a:ln>
              <a:noFill/>
            </a:ln>
          </p:spPr>
          <p:txBody>
            <a:bodyPr wrap="none" rtlCol="0">
              <a:spAutoFit/>
            </a:bodyPr>
            <a:lstStyle/>
            <a:p>
              <a:r>
                <a:rPr lang="en-US" sz="1400" dirty="0" smtClean="0">
                  <a:solidFill>
                    <a:srgbClr val="FFFF00"/>
                  </a:solidFill>
                  <a:latin typeface="+mj-lt"/>
                </a:rPr>
                <a:t>e</a:t>
              </a:r>
              <a:r>
                <a:rPr lang="en-US" sz="1400" baseline="30000" dirty="0" smtClean="0">
                  <a:solidFill>
                    <a:srgbClr val="FFFF00"/>
                  </a:solidFill>
                </a:rPr>
                <a:t>-</a:t>
              </a:r>
              <a:endParaRPr lang="en-US" sz="1400" baseline="30000" dirty="0">
                <a:solidFill>
                  <a:srgbClr val="FFFF00"/>
                </a:solidFill>
              </a:endParaRPr>
            </a:p>
          </p:txBody>
        </p:sp>
      </p:grpSp>
      <p:grpSp>
        <p:nvGrpSpPr>
          <p:cNvPr id="277" name="Group 276"/>
          <p:cNvGrpSpPr/>
          <p:nvPr/>
        </p:nvGrpSpPr>
        <p:grpSpPr>
          <a:xfrm>
            <a:off x="2234445" y="1529069"/>
            <a:ext cx="884882" cy="4268588"/>
            <a:chOff x="2234445" y="1529069"/>
            <a:chExt cx="884882" cy="4268588"/>
          </a:xfrm>
        </p:grpSpPr>
        <p:sp>
          <p:nvSpPr>
            <p:cNvPr id="142" name="Freeform 141"/>
            <p:cNvSpPr/>
            <p:nvPr/>
          </p:nvSpPr>
          <p:spPr>
            <a:xfrm rot="21000000" flipH="1">
              <a:off x="2914624" y="4899260"/>
              <a:ext cx="204703" cy="898397"/>
            </a:xfrm>
            <a:custGeom>
              <a:avLst/>
              <a:gdLst>
                <a:gd name="connsiteX0" fmla="*/ 0 w 389063"/>
                <a:gd name="connsiteY0" fmla="*/ 1066800 h 1066800"/>
                <a:gd name="connsiteX1" fmla="*/ 272143 w 389063"/>
                <a:gd name="connsiteY1" fmla="*/ 718457 h 1066800"/>
                <a:gd name="connsiteX2" fmla="*/ 381000 w 389063"/>
                <a:gd name="connsiteY2" fmla="*/ 337457 h 1066800"/>
                <a:gd name="connsiteX3" fmla="*/ 381000 w 389063"/>
                <a:gd name="connsiteY3" fmla="*/ 0 h 1066800"/>
                <a:gd name="connsiteX4" fmla="*/ 381000 w 389063"/>
                <a:gd name="connsiteY4" fmla="*/ 0 h 1066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9063" h="1066800">
                  <a:moveTo>
                    <a:pt x="0" y="1066800"/>
                  </a:moveTo>
                  <a:cubicBezTo>
                    <a:pt x="104321" y="953407"/>
                    <a:pt x="208643" y="840014"/>
                    <a:pt x="272143" y="718457"/>
                  </a:cubicBezTo>
                  <a:cubicBezTo>
                    <a:pt x="335643" y="596900"/>
                    <a:pt x="362857" y="457200"/>
                    <a:pt x="381000" y="337457"/>
                  </a:cubicBezTo>
                  <a:cubicBezTo>
                    <a:pt x="399143" y="217714"/>
                    <a:pt x="381000" y="0"/>
                    <a:pt x="381000" y="0"/>
                  </a:cubicBezTo>
                  <a:lnTo>
                    <a:pt x="381000" y="0"/>
                  </a:lnTo>
                </a:path>
              </a:pathLst>
            </a:custGeom>
            <a:noFill/>
            <a:ln w="127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p:cNvCxnSpPr/>
            <p:nvPr/>
          </p:nvCxnSpPr>
          <p:spPr>
            <a:xfrm flipH="1" flipV="1">
              <a:off x="2730672" y="4060851"/>
              <a:ext cx="109472" cy="863370"/>
            </a:xfrm>
            <a:prstGeom prst="line">
              <a:avLst/>
            </a:prstGeom>
            <a:ln w="12700">
              <a:solidFill>
                <a:srgbClr val="92D050"/>
              </a:solidFill>
              <a:prstDash val="sysDot"/>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flipH="1" flipV="1">
              <a:off x="2369219" y="1529069"/>
              <a:ext cx="364079" cy="2531782"/>
            </a:xfrm>
            <a:prstGeom prst="line">
              <a:avLst/>
            </a:prstGeom>
            <a:ln w="12700">
              <a:solidFill>
                <a:srgbClr val="92D050"/>
              </a:solidFill>
            </a:ln>
          </p:spPr>
          <p:style>
            <a:lnRef idx="1">
              <a:schemeClr val="accent1"/>
            </a:lnRef>
            <a:fillRef idx="0">
              <a:schemeClr val="accent1"/>
            </a:fillRef>
            <a:effectRef idx="0">
              <a:schemeClr val="accent1"/>
            </a:effectRef>
            <a:fontRef idx="minor">
              <a:schemeClr val="tx1"/>
            </a:fontRef>
          </p:style>
        </p:cxnSp>
        <p:sp>
          <p:nvSpPr>
            <p:cNvPr id="275" name="TextBox 274"/>
            <p:cNvSpPr txBox="1"/>
            <p:nvPr/>
          </p:nvSpPr>
          <p:spPr>
            <a:xfrm>
              <a:off x="2234445" y="2791319"/>
              <a:ext cx="356188" cy="307777"/>
            </a:xfrm>
            <a:prstGeom prst="rect">
              <a:avLst/>
            </a:prstGeom>
            <a:noFill/>
            <a:ln>
              <a:noFill/>
            </a:ln>
          </p:spPr>
          <p:txBody>
            <a:bodyPr wrap="none" rtlCol="0">
              <a:spAutoFit/>
            </a:bodyPr>
            <a:lstStyle/>
            <a:p>
              <a:r>
                <a:rPr lang="en-US" sz="1400" dirty="0" smtClean="0">
                  <a:solidFill>
                    <a:srgbClr val="53EB98"/>
                  </a:solidFill>
                  <a:latin typeface="Symbol" panose="05050102010706020507" pitchFamily="18" charset="2"/>
                </a:rPr>
                <a:t>m</a:t>
              </a:r>
              <a:r>
                <a:rPr lang="en-US" sz="1400" baseline="30000" dirty="0" smtClean="0">
                  <a:solidFill>
                    <a:srgbClr val="53EB98"/>
                  </a:solidFill>
                </a:rPr>
                <a:t>+</a:t>
              </a:r>
              <a:endParaRPr lang="en-US" sz="1400" baseline="30000" dirty="0">
                <a:solidFill>
                  <a:srgbClr val="53EB98"/>
                </a:solidFill>
              </a:endParaRPr>
            </a:p>
          </p:txBody>
        </p:sp>
      </p:grpSp>
      <p:grpSp>
        <p:nvGrpSpPr>
          <p:cNvPr id="279" name="Group 278"/>
          <p:cNvGrpSpPr/>
          <p:nvPr/>
        </p:nvGrpSpPr>
        <p:grpSpPr>
          <a:xfrm>
            <a:off x="3080311" y="3933863"/>
            <a:ext cx="258404" cy="1846034"/>
            <a:chOff x="3080311" y="3933863"/>
            <a:chExt cx="258404" cy="1846034"/>
          </a:xfrm>
        </p:grpSpPr>
        <p:grpSp>
          <p:nvGrpSpPr>
            <p:cNvPr id="19" name="Group 18"/>
            <p:cNvGrpSpPr/>
            <p:nvPr/>
          </p:nvGrpSpPr>
          <p:grpSpPr>
            <a:xfrm flipH="1">
              <a:off x="3153256" y="4284085"/>
              <a:ext cx="111987" cy="1495812"/>
              <a:chOff x="3148045" y="4222421"/>
              <a:chExt cx="111987" cy="1558214"/>
            </a:xfrm>
          </p:grpSpPr>
          <p:grpSp>
            <p:nvGrpSpPr>
              <p:cNvPr id="12" name="Group 11"/>
              <p:cNvGrpSpPr/>
              <p:nvPr/>
            </p:nvGrpSpPr>
            <p:grpSpPr>
              <a:xfrm>
                <a:off x="3148045" y="4222421"/>
                <a:ext cx="111987" cy="516961"/>
                <a:chOff x="7572217" y="4222421"/>
                <a:chExt cx="111987" cy="516961"/>
              </a:xfrm>
            </p:grpSpPr>
            <p:grpSp>
              <p:nvGrpSpPr>
                <p:cNvPr id="115" name="Group 114"/>
                <p:cNvGrpSpPr/>
                <p:nvPr/>
              </p:nvGrpSpPr>
              <p:grpSpPr>
                <a:xfrm rot="21120000" flipH="1">
                  <a:off x="7572217" y="4375091"/>
                  <a:ext cx="99903" cy="364291"/>
                  <a:chOff x="7934266" y="4526487"/>
                  <a:chExt cx="103810" cy="336299"/>
                </a:xfrm>
              </p:grpSpPr>
              <p:cxnSp>
                <p:nvCxnSpPr>
                  <p:cNvPr id="134" name="Straight Connector 133"/>
                  <p:cNvCxnSpPr/>
                  <p:nvPr/>
                </p:nvCxnSpPr>
                <p:spPr>
                  <a:xfrm>
                    <a:off x="7934266" y="4586014"/>
                    <a:ext cx="58026" cy="269890"/>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a:off x="7963275" y="4557986"/>
                    <a:ext cx="14529" cy="220842"/>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flipH="1">
                    <a:off x="8019394" y="4621048"/>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flipH="1">
                    <a:off x="8005381" y="4600090"/>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a:xfrm>
                    <a:off x="7974016" y="4526487"/>
                    <a:ext cx="37721" cy="220843"/>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flipH="1">
                    <a:off x="8016118" y="4568591"/>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a:off x="7944418" y="4540501"/>
                    <a:ext cx="37721" cy="220843"/>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flipH="1">
                    <a:off x="7986520" y="4582605"/>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16" name="Group 115"/>
                <p:cNvGrpSpPr/>
                <p:nvPr/>
              </p:nvGrpSpPr>
              <p:grpSpPr>
                <a:xfrm rot="21120000" flipH="1">
                  <a:off x="7580017" y="4298469"/>
                  <a:ext cx="79174" cy="281256"/>
                  <a:chOff x="7934266" y="4526487"/>
                  <a:chExt cx="103810" cy="336299"/>
                </a:xfrm>
              </p:grpSpPr>
              <p:cxnSp>
                <p:nvCxnSpPr>
                  <p:cNvPr id="126" name="Straight Connector 125"/>
                  <p:cNvCxnSpPr/>
                  <p:nvPr/>
                </p:nvCxnSpPr>
                <p:spPr>
                  <a:xfrm>
                    <a:off x="7934266" y="4586014"/>
                    <a:ext cx="58026" cy="269890"/>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7963279" y="4557986"/>
                    <a:ext cx="37721" cy="220843"/>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flipH="1">
                    <a:off x="8019394" y="4621048"/>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flipH="1">
                    <a:off x="8005381" y="4600090"/>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7974016" y="4526487"/>
                    <a:ext cx="37721" cy="220843"/>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flipH="1">
                    <a:off x="8016118" y="4568591"/>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7944418" y="4540501"/>
                    <a:ext cx="37721" cy="220843"/>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flipH="1">
                    <a:off x="7986520" y="4582605"/>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17" name="Group 116"/>
                <p:cNvGrpSpPr/>
                <p:nvPr/>
              </p:nvGrpSpPr>
              <p:grpSpPr>
                <a:xfrm rot="21120000" flipH="1">
                  <a:off x="7605030" y="4222421"/>
                  <a:ext cx="79174" cy="197858"/>
                  <a:chOff x="7934266" y="4526487"/>
                  <a:chExt cx="103810" cy="336299"/>
                </a:xfrm>
              </p:grpSpPr>
              <p:cxnSp>
                <p:nvCxnSpPr>
                  <p:cNvPr id="118" name="Straight Connector 117"/>
                  <p:cNvCxnSpPr/>
                  <p:nvPr/>
                </p:nvCxnSpPr>
                <p:spPr>
                  <a:xfrm>
                    <a:off x="7934266" y="4586014"/>
                    <a:ext cx="58026" cy="269890"/>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7963279" y="4557986"/>
                    <a:ext cx="37721" cy="220843"/>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flipH="1">
                    <a:off x="8019394" y="4621048"/>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flipH="1">
                    <a:off x="8005381" y="4600090"/>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7974016" y="4526487"/>
                    <a:ext cx="37721" cy="220843"/>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flipH="1">
                    <a:off x="8016118" y="4568591"/>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a:off x="7944418" y="4540501"/>
                    <a:ext cx="37721" cy="220843"/>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flipH="1">
                    <a:off x="7986520" y="4582605"/>
                    <a:ext cx="18682" cy="241738"/>
                  </a:xfrm>
                  <a:prstGeom prst="line">
                    <a:avLst/>
                  </a:prstGeom>
                  <a:ln w="12700">
                    <a:solidFill>
                      <a:srgbClr val="FFFF00"/>
                    </a:solidFill>
                  </a:ln>
                </p:spPr>
                <p:style>
                  <a:lnRef idx="1">
                    <a:schemeClr val="accent1"/>
                  </a:lnRef>
                  <a:fillRef idx="0">
                    <a:schemeClr val="accent1"/>
                  </a:fillRef>
                  <a:effectRef idx="0">
                    <a:schemeClr val="accent1"/>
                  </a:effectRef>
                  <a:fontRef idx="minor">
                    <a:schemeClr val="tx1"/>
                  </a:fontRef>
                </p:style>
              </p:cxnSp>
            </p:grpSp>
          </p:grpSp>
          <p:cxnSp>
            <p:nvCxnSpPr>
              <p:cNvPr id="16" name="Straight Connector 15"/>
              <p:cNvCxnSpPr/>
              <p:nvPr/>
            </p:nvCxnSpPr>
            <p:spPr>
              <a:xfrm>
                <a:off x="3203354" y="4736988"/>
                <a:ext cx="11289" cy="1043647"/>
              </a:xfrm>
              <a:prstGeom prst="line">
                <a:avLst/>
              </a:prstGeom>
              <a:ln w="12700">
                <a:solidFill>
                  <a:srgbClr val="FFFF00"/>
                </a:solidFill>
                <a:prstDash val="sysDot"/>
              </a:ln>
            </p:spPr>
            <p:style>
              <a:lnRef idx="1">
                <a:schemeClr val="accent1"/>
              </a:lnRef>
              <a:fillRef idx="0">
                <a:schemeClr val="accent1"/>
              </a:fillRef>
              <a:effectRef idx="0">
                <a:schemeClr val="accent1"/>
              </a:effectRef>
              <a:fontRef idx="minor">
                <a:schemeClr val="tx1"/>
              </a:fontRef>
            </p:style>
          </p:cxnSp>
        </p:grpSp>
        <p:sp>
          <p:nvSpPr>
            <p:cNvPr id="276" name="TextBox 275"/>
            <p:cNvSpPr txBox="1"/>
            <p:nvPr/>
          </p:nvSpPr>
          <p:spPr>
            <a:xfrm>
              <a:off x="3080311" y="3933863"/>
              <a:ext cx="258404" cy="307777"/>
            </a:xfrm>
            <a:prstGeom prst="rect">
              <a:avLst/>
            </a:prstGeom>
            <a:noFill/>
            <a:ln>
              <a:noFill/>
            </a:ln>
          </p:spPr>
          <p:txBody>
            <a:bodyPr wrap="none" rtlCol="0">
              <a:spAutoFit/>
            </a:bodyPr>
            <a:lstStyle/>
            <a:p>
              <a:r>
                <a:rPr lang="en-US" sz="1400" dirty="0" smtClean="0">
                  <a:solidFill>
                    <a:srgbClr val="FFFF00"/>
                  </a:solidFill>
                  <a:latin typeface="Symbol" panose="05050102010706020507" pitchFamily="18" charset="2"/>
                </a:rPr>
                <a:t>g</a:t>
              </a:r>
              <a:endParaRPr lang="en-US" sz="1400" baseline="30000" dirty="0">
                <a:solidFill>
                  <a:srgbClr val="FFFF00"/>
                </a:solidFill>
              </a:endParaRPr>
            </a:p>
          </p:txBody>
        </p:sp>
      </p:grpSp>
      <p:sp>
        <p:nvSpPr>
          <p:cNvPr id="284" name="TextBox 283"/>
          <p:cNvSpPr txBox="1"/>
          <p:nvPr/>
        </p:nvSpPr>
        <p:spPr>
          <a:xfrm>
            <a:off x="4237400" y="4960840"/>
            <a:ext cx="1401346" cy="738664"/>
          </a:xfrm>
          <a:prstGeom prst="rect">
            <a:avLst/>
          </a:prstGeom>
          <a:noFill/>
          <a:ln>
            <a:noFill/>
          </a:ln>
        </p:spPr>
        <p:txBody>
          <a:bodyPr wrap="none" rtlCol="0">
            <a:spAutoFit/>
          </a:bodyPr>
          <a:lstStyle/>
          <a:p>
            <a:r>
              <a:rPr lang="en-US" sz="1400" dirty="0">
                <a:solidFill>
                  <a:schemeClr val="accent3"/>
                </a:solidFill>
              </a:rPr>
              <a:t>D</a:t>
            </a:r>
            <a:r>
              <a:rPr lang="en-US" sz="1400" dirty="0" smtClean="0">
                <a:solidFill>
                  <a:schemeClr val="accent3"/>
                </a:solidFill>
              </a:rPr>
              <a:t>ashed lines</a:t>
            </a:r>
          </a:p>
          <a:p>
            <a:r>
              <a:rPr lang="en-US" sz="1400" dirty="0">
                <a:solidFill>
                  <a:schemeClr val="accent3"/>
                </a:solidFill>
              </a:rPr>
              <a:t>a</a:t>
            </a:r>
            <a:r>
              <a:rPr lang="en-US" sz="1400" dirty="0" smtClean="0">
                <a:solidFill>
                  <a:schemeClr val="accent3"/>
                </a:solidFill>
              </a:rPr>
              <a:t>re not recorded</a:t>
            </a:r>
          </a:p>
          <a:p>
            <a:r>
              <a:rPr lang="en-US" sz="1400" dirty="0" smtClean="0">
                <a:solidFill>
                  <a:schemeClr val="accent3"/>
                </a:solidFill>
              </a:rPr>
              <a:t>by the detector</a:t>
            </a:r>
            <a:endParaRPr lang="en-US" sz="1400" dirty="0">
              <a:solidFill>
                <a:schemeClr val="accent3"/>
              </a:solidFill>
            </a:endParaRPr>
          </a:p>
        </p:txBody>
      </p:sp>
    </p:spTree>
    <p:extLst>
      <p:ext uri="{BB962C8B-B14F-4D97-AF65-F5344CB8AC3E}">
        <p14:creationId xmlns:p14="http://schemas.microsoft.com/office/powerpoint/2010/main" val="1936013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7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7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8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7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6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8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6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8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69"/>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p:bldP spid="110" grpId="0"/>
      <p:bldP spid="111" grpId="0"/>
      <p:bldP spid="151" grpId="0"/>
      <p:bldP spid="264" grpId="0"/>
      <p:bldP spid="268" grpId="0"/>
      <p:bldP spid="269" grpId="0"/>
      <p:bldP spid="28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sv-SE" altLang="en-US" dirty="0" err="1">
                <a:solidFill>
                  <a:srgbClr val="FFFF00"/>
                </a:solidFill>
              </a:rPr>
              <a:t>Identifying</a:t>
            </a:r>
            <a:r>
              <a:rPr lang="sv-SE" altLang="en-US" dirty="0">
                <a:solidFill>
                  <a:srgbClr val="FFFF00"/>
                </a:solidFill>
              </a:rPr>
              <a:t> the </a:t>
            </a:r>
            <a:r>
              <a:rPr lang="sv-SE" altLang="en-US" dirty="0" err="1">
                <a:solidFill>
                  <a:srgbClr val="FFFF00"/>
                </a:solidFill>
              </a:rPr>
              <a:t>collision</a:t>
            </a:r>
            <a:r>
              <a:rPr lang="sv-SE" altLang="en-US" dirty="0">
                <a:solidFill>
                  <a:srgbClr val="FFFF00"/>
                </a:solidFill>
              </a:rPr>
              <a:t> event</a:t>
            </a:r>
            <a:endParaRPr lang="en-US" dirty="0">
              <a:solidFill>
                <a:srgbClr val="FFFF00"/>
              </a:solidFill>
            </a:endParaRPr>
          </a:p>
        </p:txBody>
      </p:sp>
      <p:sp>
        <p:nvSpPr>
          <p:cNvPr id="202" name="Text Box 2"/>
          <p:cNvSpPr txBox="1">
            <a:spLocks noChangeArrowheads="1"/>
          </p:cNvSpPr>
          <p:nvPr/>
        </p:nvSpPr>
        <p:spPr bwMode="auto">
          <a:xfrm>
            <a:off x="199055" y="3632015"/>
            <a:ext cx="5075237" cy="284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15840" rIns="0" bIns="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buClrTx/>
              <a:buFontTx/>
              <a:buNone/>
            </a:pPr>
            <a:endParaRPr lang="en-US" altLang="en-US" sz="1800" dirty="0">
              <a:solidFill>
                <a:srgbClr val="0000FF"/>
              </a:solidFill>
            </a:endParaRPr>
          </a:p>
          <a:p>
            <a:pPr eaLnBrk="1">
              <a:buClrTx/>
              <a:buFontTx/>
              <a:buNone/>
            </a:pPr>
            <a:endParaRPr lang="en-US" altLang="en-US" sz="1800" dirty="0">
              <a:solidFill>
                <a:srgbClr val="0000FF"/>
              </a:solidFill>
            </a:endParaRPr>
          </a:p>
          <a:p>
            <a:pPr eaLnBrk="1">
              <a:buClrTx/>
              <a:buFontTx/>
              <a:buNone/>
            </a:pPr>
            <a:endParaRPr lang="en-US" altLang="en-US" sz="1800" dirty="0">
              <a:solidFill>
                <a:srgbClr val="0000FF"/>
              </a:solidFill>
            </a:endParaRPr>
          </a:p>
          <a:p>
            <a:pPr eaLnBrk="1">
              <a:spcAft>
                <a:spcPct val="0"/>
              </a:spcAft>
              <a:buClrTx/>
              <a:buFontTx/>
              <a:buNone/>
            </a:pPr>
            <a:r>
              <a:rPr lang="en-US" altLang="en-US" sz="1800" dirty="0">
                <a:solidFill>
                  <a:srgbClr val="0000FF"/>
                </a:solidFill>
              </a:rPr>
              <a:t>Transverse </a:t>
            </a:r>
            <a:r>
              <a:rPr lang="en-US" altLang="en-US" sz="1800" dirty="0" err="1">
                <a:solidFill>
                  <a:srgbClr val="0000FF"/>
                </a:solidFill>
              </a:rPr>
              <a:t>vectorial</a:t>
            </a:r>
            <a:r>
              <a:rPr lang="en-US" altLang="en-US" sz="1800" dirty="0">
                <a:solidFill>
                  <a:srgbClr val="0000FF"/>
                </a:solidFill>
              </a:rPr>
              <a:t> momentum sum should be 0</a:t>
            </a:r>
          </a:p>
          <a:p>
            <a:pPr eaLnBrk="1">
              <a:spcAft>
                <a:spcPct val="0"/>
              </a:spcAft>
              <a:buClrTx/>
              <a:buFontTx/>
              <a:buNone/>
            </a:pPr>
            <a:r>
              <a:rPr lang="en-US" altLang="en-US" sz="1800" dirty="0">
                <a:solidFill>
                  <a:srgbClr val="0000FF"/>
                </a:solidFill>
              </a:rPr>
              <a:t>If not, something is missing – a neutrino, or something more exiting</a:t>
            </a:r>
          </a:p>
          <a:p>
            <a:pPr eaLnBrk="1">
              <a:spcAft>
                <a:spcPct val="0"/>
              </a:spcAft>
              <a:buClrTx/>
              <a:buFontTx/>
              <a:buNone/>
            </a:pPr>
            <a:endParaRPr lang="en-US" altLang="en-US" sz="1800" dirty="0">
              <a:solidFill>
                <a:srgbClr val="0000FF"/>
              </a:solidFill>
            </a:endParaRPr>
          </a:p>
          <a:p>
            <a:pPr eaLnBrk="1">
              <a:spcAft>
                <a:spcPct val="0"/>
              </a:spcAft>
              <a:buClrTx/>
              <a:buFontTx/>
              <a:buNone/>
            </a:pPr>
            <a:r>
              <a:rPr lang="en-US" altLang="en-US" sz="1800" dirty="0">
                <a:solidFill>
                  <a:srgbClr val="0000FF"/>
                </a:solidFill>
              </a:rPr>
              <a:t>Broken parts must be</a:t>
            </a:r>
          </a:p>
          <a:p>
            <a:pPr eaLnBrk="1">
              <a:spcAft>
                <a:spcPct val="0"/>
              </a:spcAft>
              <a:buClrTx/>
              <a:buFontTx/>
              <a:buNone/>
            </a:pPr>
            <a:r>
              <a:rPr lang="en-US" altLang="en-US" sz="1800" dirty="0">
                <a:solidFill>
                  <a:srgbClr val="0000FF"/>
                </a:solidFill>
              </a:rPr>
              <a:t>corrected for</a:t>
            </a:r>
          </a:p>
          <a:p>
            <a:pPr eaLnBrk="1">
              <a:buClrTx/>
              <a:buFontTx/>
              <a:buNone/>
            </a:pPr>
            <a:endParaRPr lang="en-US" altLang="en-US" sz="1800" dirty="0">
              <a:solidFill>
                <a:srgbClr val="0000FF"/>
              </a:solidFill>
            </a:endParaRPr>
          </a:p>
          <a:p>
            <a:pPr eaLnBrk="1">
              <a:buClrTx/>
              <a:buFontTx/>
              <a:buNone/>
            </a:pPr>
            <a:endParaRPr lang="en-US" altLang="en-US" sz="1800" dirty="0">
              <a:solidFill>
                <a:srgbClr val="0000FF"/>
              </a:solidFill>
            </a:endParaRPr>
          </a:p>
          <a:p>
            <a:pPr eaLnBrk="1">
              <a:buClrTx/>
              <a:buFontTx/>
              <a:buNone/>
            </a:pPr>
            <a:endParaRPr lang="en-US" altLang="en-US" sz="1800" dirty="0">
              <a:solidFill>
                <a:srgbClr val="0000FF"/>
              </a:solidFill>
            </a:endParaRPr>
          </a:p>
        </p:txBody>
      </p:sp>
      <p:pic>
        <p:nvPicPr>
          <p:cNvPr id="20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8681" y="1589351"/>
            <a:ext cx="7053263" cy="47625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05" name="Object 13"/>
          <p:cNvGraphicFramePr>
            <a:graphicFrameLocks noChangeAspect="1"/>
          </p:cNvGraphicFramePr>
          <p:nvPr>
            <p:extLst>
              <p:ext uri="{D42A27DB-BD31-4B8C-83A1-F6EECF244321}">
                <p14:modId xmlns:p14="http://schemas.microsoft.com/office/powerpoint/2010/main" val="3101090428"/>
              </p:ext>
            </p:extLst>
          </p:nvPr>
        </p:nvGraphicFramePr>
        <p:xfrm>
          <a:off x="461958" y="3804514"/>
          <a:ext cx="3097212" cy="922338"/>
        </p:xfrm>
        <a:graphic>
          <a:graphicData uri="http://schemas.openxmlformats.org/presentationml/2006/ole">
            <mc:AlternateContent xmlns:mc="http://schemas.openxmlformats.org/markup-compatibility/2006">
              <mc:Choice xmlns:v="urn:schemas-microsoft-com:vml" Requires="v">
                <p:oleObj spid="_x0000_s9238" name="Drawing" r:id="rId4" imgW="2201790" imgH="654974" progId="Canvas.Drawing.X">
                  <p:embed/>
                </p:oleObj>
              </mc:Choice>
              <mc:Fallback>
                <p:oleObj name="Drawing" r:id="rId4" imgW="2201790" imgH="654974" progId="Canvas.Drawing.X">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1958" y="3804514"/>
                        <a:ext cx="3097212"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6" name="Text Box 5"/>
          <p:cNvSpPr txBox="1">
            <a:spLocks noChangeArrowheads="1"/>
          </p:cNvSpPr>
          <p:nvPr/>
        </p:nvSpPr>
        <p:spPr bwMode="auto">
          <a:xfrm>
            <a:off x="277364" y="1432732"/>
            <a:ext cx="4643437" cy="755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15840" rIns="0" bIns="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spcAft>
                <a:spcPct val="0"/>
              </a:spcAft>
              <a:buClrTx/>
              <a:buFontTx/>
              <a:buNone/>
            </a:pPr>
            <a:r>
              <a:rPr lang="en-US" altLang="en-US" sz="1800" dirty="0">
                <a:solidFill>
                  <a:srgbClr val="0000FF"/>
                </a:solidFill>
              </a:rPr>
              <a:t>Group particles from the same interaction point – could be outside beam pipe</a:t>
            </a:r>
          </a:p>
          <a:p>
            <a:pPr eaLnBrk="1">
              <a:spcAft>
                <a:spcPct val="0"/>
              </a:spcAft>
              <a:buClrTx/>
              <a:buFontTx/>
              <a:buNone/>
            </a:pPr>
            <a:r>
              <a:rPr lang="en-US" altLang="en-US" sz="1800" dirty="0">
                <a:solidFill>
                  <a:srgbClr val="0000FF"/>
                </a:solidFill>
              </a:rPr>
              <a:t>Deduce source particle: </a:t>
            </a:r>
          </a:p>
          <a:p>
            <a:pPr eaLnBrk="1">
              <a:spcAft>
                <a:spcPct val="0"/>
              </a:spcAft>
              <a:buClrTx/>
              <a:buFontTx/>
              <a:buNone/>
            </a:pPr>
            <a:r>
              <a:rPr lang="en-US" altLang="en-US" sz="1800" dirty="0">
                <a:solidFill>
                  <a:srgbClr val="0000FF"/>
                </a:solidFill>
              </a:rPr>
              <a:t>			e</a:t>
            </a:r>
            <a:r>
              <a:rPr lang="en-US" altLang="en-US" sz="1800" baseline="30000" dirty="0">
                <a:solidFill>
                  <a:srgbClr val="0000FF"/>
                </a:solidFill>
              </a:rPr>
              <a:t>+</a:t>
            </a:r>
            <a:r>
              <a:rPr lang="en-US" altLang="en-US" sz="1800" dirty="0">
                <a:solidFill>
                  <a:srgbClr val="0000FF"/>
                </a:solidFill>
              </a:rPr>
              <a:t>+e</a:t>
            </a:r>
            <a:r>
              <a:rPr lang="en-US" altLang="en-US" sz="1800" baseline="30000" dirty="0">
                <a:solidFill>
                  <a:srgbClr val="0000FF"/>
                </a:solidFill>
              </a:rPr>
              <a:t>-</a:t>
            </a:r>
            <a:r>
              <a:rPr lang="en-US" altLang="en-US" sz="1800" dirty="0">
                <a:solidFill>
                  <a:srgbClr val="0000FF"/>
                </a:solidFill>
              </a:rPr>
              <a:t> -&gt;Z </a:t>
            </a:r>
          </a:p>
          <a:p>
            <a:pPr eaLnBrk="1">
              <a:spcAft>
                <a:spcPct val="0"/>
              </a:spcAft>
              <a:buClrTx/>
              <a:buFontTx/>
              <a:buNone/>
            </a:pPr>
            <a:r>
              <a:rPr lang="en-US" altLang="en-US" sz="1800" dirty="0">
                <a:solidFill>
                  <a:srgbClr val="0000FF"/>
                </a:solidFill>
                <a:latin typeface="Symbol" panose="05050102010706020507" pitchFamily="18" charset="2"/>
              </a:rPr>
              <a:t>			</a:t>
            </a:r>
            <a:r>
              <a:rPr lang="en-US" altLang="en-US" sz="1800" baseline="30000" dirty="0">
                <a:solidFill>
                  <a:srgbClr val="0000FF"/>
                </a:solidFill>
                <a:latin typeface="Symbol" panose="05050102010706020507" pitchFamily="18" charset="2"/>
              </a:rPr>
              <a:t>+</a:t>
            </a:r>
            <a:r>
              <a:rPr lang="en-US" altLang="en-US" sz="1800" dirty="0">
                <a:solidFill>
                  <a:srgbClr val="0000FF"/>
                </a:solidFill>
              </a:rPr>
              <a:t>+</a:t>
            </a:r>
            <a:r>
              <a:rPr lang="en-US" altLang="en-US" sz="1800" dirty="0">
                <a:solidFill>
                  <a:srgbClr val="0000FF"/>
                </a:solidFill>
                <a:latin typeface="Symbol" panose="05050102010706020507" pitchFamily="18" charset="2"/>
              </a:rPr>
              <a:t></a:t>
            </a:r>
            <a:r>
              <a:rPr lang="en-US" altLang="en-US" sz="1800" baseline="30000" dirty="0">
                <a:solidFill>
                  <a:srgbClr val="0000FF"/>
                </a:solidFill>
              </a:rPr>
              <a:t>-</a:t>
            </a:r>
            <a:r>
              <a:rPr lang="en-US" altLang="en-US" sz="1800" dirty="0">
                <a:solidFill>
                  <a:srgbClr val="0000FF"/>
                </a:solidFill>
              </a:rPr>
              <a:t> -&gt;Z  </a:t>
            </a:r>
          </a:p>
          <a:p>
            <a:pPr eaLnBrk="1">
              <a:spcAft>
                <a:spcPct val="0"/>
              </a:spcAft>
              <a:buClrTx/>
              <a:buFontTx/>
              <a:buNone/>
            </a:pPr>
            <a:r>
              <a:rPr lang="en-US" altLang="en-US" sz="1800" dirty="0">
                <a:solidFill>
                  <a:srgbClr val="0000FF"/>
                </a:solidFill>
              </a:rPr>
              <a:t>			2Z-&gt; H</a:t>
            </a:r>
          </a:p>
        </p:txBody>
      </p:sp>
      <p:sp>
        <p:nvSpPr>
          <p:cNvPr id="207" name="TextBox 14"/>
          <p:cNvSpPr txBox="1">
            <a:spLocks noChangeArrowheads="1"/>
          </p:cNvSpPr>
          <p:nvPr/>
        </p:nvSpPr>
        <p:spPr bwMode="auto">
          <a:xfrm>
            <a:off x="2408233" y="4120427"/>
            <a:ext cx="2373312" cy="3492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lnSpc>
                <a:spcPct val="93000"/>
              </a:lnSpc>
              <a:buClr>
                <a:srgbClr val="000000"/>
              </a:buClr>
              <a:buSzPct val="100000"/>
              <a:buFont typeface="Times New Roman" panose="02020603050405020304" pitchFamily="18" charset="0"/>
              <a:buNone/>
            </a:pPr>
            <a:r>
              <a:rPr lang="en-US" altLang="en-US" dirty="0">
                <a:solidFill>
                  <a:schemeClr val="tx1"/>
                </a:solidFill>
              </a:rPr>
              <a:t>Missing</a:t>
            </a:r>
            <a:r>
              <a:rPr lang="en-US" altLang="en-US" dirty="0"/>
              <a:t> </a:t>
            </a:r>
            <a:r>
              <a:rPr lang="en-US" altLang="en-US" dirty="0">
                <a:solidFill>
                  <a:schemeClr val="tx1"/>
                </a:solidFill>
              </a:rPr>
              <a:t>momentum</a:t>
            </a:r>
          </a:p>
        </p:txBody>
      </p:sp>
    </p:spTree>
    <p:extLst>
      <p:ext uri="{BB962C8B-B14F-4D97-AF65-F5344CB8AC3E}">
        <p14:creationId xmlns:p14="http://schemas.microsoft.com/office/powerpoint/2010/main" val="3558251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2">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2">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2">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2">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sv-SE" altLang="en-US" dirty="0">
                <a:solidFill>
                  <a:srgbClr val="FFFF00"/>
                </a:solidFill>
              </a:rPr>
              <a:t>The </a:t>
            </a:r>
            <a:r>
              <a:rPr lang="sv-SE" altLang="en-US" dirty="0" err="1">
                <a:solidFill>
                  <a:srgbClr val="FFFF00"/>
                </a:solidFill>
              </a:rPr>
              <a:t>Large</a:t>
            </a:r>
            <a:r>
              <a:rPr lang="sv-SE" altLang="en-US" dirty="0">
                <a:solidFill>
                  <a:srgbClr val="FFFF00"/>
                </a:solidFill>
              </a:rPr>
              <a:t> </a:t>
            </a:r>
            <a:r>
              <a:rPr lang="sv-SE" altLang="en-US" dirty="0" err="1">
                <a:solidFill>
                  <a:srgbClr val="FFFF00"/>
                </a:solidFill>
              </a:rPr>
              <a:t>Hadron</a:t>
            </a:r>
            <a:r>
              <a:rPr lang="sv-SE" altLang="en-US" dirty="0">
                <a:solidFill>
                  <a:srgbClr val="FFFF00"/>
                </a:solidFill>
              </a:rPr>
              <a:t> </a:t>
            </a:r>
            <a:r>
              <a:rPr lang="sv-SE" altLang="en-US" dirty="0" err="1">
                <a:solidFill>
                  <a:srgbClr val="FFFF00"/>
                </a:solidFill>
              </a:rPr>
              <a:t>Collider</a:t>
            </a:r>
            <a:endParaRPr lang="en-US" dirty="0">
              <a:solidFill>
                <a:srgbClr val="FFFF00"/>
              </a:solidFill>
            </a:endParaRPr>
          </a:p>
        </p:txBody>
      </p:sp>
      <p:pic>
        <p:nvPicPr>
          <p:cNvPr id="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55753" y="988053"/>
            <a:ext cx="3800368" cy="255136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3050" y="3547246"/>
            <a:ext cx="4328299" cy="317000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 name="Rectangle 2"/>
          <p:cNvSpPr/>
          <p:nvPr/>
        </p:nvSpPr>
        <p:spPr>
          <a:xfrm>
            <a:off x="131380" y="1688019"/>
            <a:ext cx="6096000" cy="3400931"/>
          </a:xfrm>
          <a:prstGeom prst="rect">
            <a:avLst/>
          </a:prstGeom>
        </p:spPr>
        <p:txBody>
          <a:bodyPr>
            <a:spAutoFit/>
          </a:bodyPr>
          <a:lstStyle/>
          <a:p>
            <a:pPr marL="104775">
              <a:spcAft>
                <a:spcPts val="575"/>
              </a:spcAft>
              <a:buSzPct val="45000"/>
              <a:tabLst>
                <a:tab pos="422275" algn="l"/>
                <a:tab pos="527050" algn="l"/>
                <a:tab pos="976313" algn="l"/>
                <a:tab pos="1425575" algn="l"/>
                <a:tab pos="1874838" algn="l"/>
                <a:tab pos="2324100" algn="l"/>
                <a:tab pos="2773363" algn="l"/>
                <a:tab pos="3222625" algn="l"/>
                <a:tab pos="3671888" algn="l"/>
                <a:tab pos="4121150" algn="l"/>
                <a:tab pos="4570413" algn="l"/>
                <a:tab pos="5019675" algn="l"/>
                <a:tab pos="5468938" algn="l"/>
                <a:tab pos="5918200" algn="l"/>
                <a:tab pos="6367463" algn="l"/>
                <a:tab pos="6816725" algn="l"/>
                <a:tab pos="7265988" algn="l"/>
                <a:tab pos="7715250" algn="l"/>
                <a:tab pos="8164513" algn="l"/>
                <a:tab pos="8613775" algn="l"/>
                <a:tab pos="9063038" algn="l"/>
              </a:tabLst>
              <a:defRPr/>
            </a:pPr>
            <a:r>
              <a:rPr lang="en-US" altLang="en-US" dirty="0">
                <a:solidFill>
                  <a:srgbClr val="0000FF"/>
                </a:solidFill>
              </a:rPr>
              <a:t>27km circumference double ring collider</a:t>
            </a:r>
          </a:p>
          <a:p>
            <a:pPr marL="104775">
              <a:spcAft>
                <a:spcPts val="575"/>
              </a:spcAft>
              <a:buSzPct val="45000"/>
              <a:tabLst>
                <a:tab pos="422275" algn="l"/>
                <a:tab pos="527050" algn="l"/>
                <a:tab pos="976313" algn="l"/>
                <a:tab pos="1425575" algn="l"/>
                <a:tab pos="1874838" algn="l"/>
                <a:tab pos="2324100" algn="l"/>
                <a:tab pos="2773363" algn="l"/>
                <a:tab pos="3222625" algn="l"/>
                <a:tab pos="3671888" algn="l"/>
                <a:tab pos="4121150" algn="l"/>
                <a:tab pos="4570413" algn="l"/>
                <a:tab pos="5019675" algn="l"/>
                <a:tab pos="5468938" algn="l"/>
                <a:tab pos="5918200" algn="l"/>
                <a:tab pos="6367463" algn="l"/>
                <a:tab pos="6816725" algn="l"/>
                <a:tab pos="7265988" algn="l"/>
                <a:tab pos="7715250" algn="l"/>
                <a:tab pos="8164513" algn="l"/>
                <a:tab pos="8613775" algn="l"/>
                <a:tab pos="9063038" algn="l"/>
              </a:tabLst>
              <a:defRPr/>
            </a:pPr>
            <a:r>
              <a:rPr lang="en-US" altLang="en-US" dirty="0">
                <a:solidFill>
                  <a:srgbClr val="FF3300"/>
                </a:solidFill>
              </a:rPr>
              <a:t>13 </a:t>
            </a:r>
            <a:r>
              <a:rPr lang="en-US" altLang="en-US" dirty="0" err="1">
                <a:solidFill>
                  <a:srgbClr val="FF3300"/>
                </a:solidFill>
              </a:rPr>
              <a:t>TeV</a:t>
            </a:r>
            <a:r>
              <a:rPr lang="en-US" altLang="en-US" dirty="0">
                <a:solidFill>
                  <a:srgbClr val="FF3300"/>
                </a:solidFill>
              </a:rPr>
              <a:t> (6.5+6.5) – 0.999999991 times c, i.e. 3m/s less than c</a:t>
            </a:r>
          </a:p>
          <a:p>
            <a:pPr marL="104775">
              <a:spcAft>
                <a:spcPts val="575"/>
              </a:spcAft>
              <a:buSzPct val="45000"/>
              <a:tabLst>
                <a:tab pos="422275" algn="l"/>
                <a:tab pos="527050" algn="l"/>
                <a:tab pos="976313" algn="l"/>
                <a:tab pos="1425575" algn="l"/>
                <a:tab pos="1874838" algn="l"/>
                <a:tab pos="2324100" algn="l"/>
                <a:tab pos="2773363" algn="l"/>
                <a:tab pos="3222625" algn="l"/>
                <a:tab pos="3671888" algn="l"/>
                <a:tab pos="4121150" algn="l"/>
                <a:tab pos="4570413" algn="l"/>
                <a:tab pos="5019675" algn="l"/>
                <a:tab pos="5468938" algn="l"/>
                <a:tab pos="5918200" algn="l"/>
                <a:tab pos="6367463" algn="l"/>
                <a:tab pos="6816725" algn="l"/>
                <a:tab pos="7265988" algn="l"/>
                <a:tab pos="7715250" algn="l"/>
                <a:tab pos="8164513" algn="l"/>
                <a:tab pos="8613775" algn="l"/>
                <a:tab pos="9063038" algn="l"/>
              </a:tabLst>
              <a:defRPr/>
            </a:pPr>
            <a:r>
              <a:rPr lang="en-US" altLang="en-US" dirty="0">
                <a:solidFill>
                  <a:srgbClr val="0000FF"/>
                </a:solidFill>
              </a:rPr>
              <a:t>4 interaction points with detectors – ATLAS, CMS, LHC-B and ALICE</a:t>
            </a:r>
          </a:p>
          <a:p>
            <a:pPr marL="104775">
              <a:spcAft>
                <a:spcPts val="575"/>
              </a:spcAft>
              <a:buSzPct val="45000"/>
              <a:tabLst>
                <a:tab pos="422275" algn="l"/>
                <a:tab pos="527050" algn="l"/>
                <a:tab pos="976313" algn="l"/>
                <a:tab pos="1425575" algn="l"/>
                <a:tab pos="1874838" algn="l"/>
                <a:tab pos="2324100" algn="l"/>
                <a:tab pos="2773363" algn="l"/>
                <a:tab pos="3222625" algn="l"/>
                <a:tab pos="3671888" algn="l"/>
                <a:tab pos="4121150" algn="l"/>
                <a:tab pos="4570413" algn="l"/>
                <a:tab pos="5019675" algn="l"/>
                <a:tab pos="5468938" algn="l"/>
                <a:tab pos="5918200" algn="l"/>
                <a:tab pos="6367463" algn="l"/>
                <a:tab pos="6816725" algn="l"/>
                <a:tab pos="7265988" algn="l"/>
                <a:tab pos="7715250" algn="l"/>
                <a:tab pos="8164513" algn="l"/>
                <a:tab pos="8613775" algn="l"/>
                <a:tab pos="9063038" algn="l"/>
              </a:tabLst>
              <a:defRPr/>
            </a:pPr>
            <a:r>
              <a:rPr lang="en-US" altLang="en-US" dirty="0">
                <a:solidFill>
                  <a:srgbClr val="FF3300"/>
                </a:solidFill>
              </a:rPr>
              <a:t>1.5</a:t>
            </a:r>
            <a:r>
              <a:rPr lang="en-US" altLang="en-US" baseline="30000" dirty="0">
                <a:solidFill>
                  <a:srgbClr val="FF3300"/>
                </a:solidFill>
              </a:rPr>
              <a:t>.</a:t>
            </a:r>
            <a:r>
              <a:rPr lang="en-US" altLang="en-US" dirty="0">
                <a:solidFill>
                  <a:srgbClr val="FF3300"/>
                </a:solidFill>
              </a:rPr>
              <a:t>10</a:t>
            </a:r>
            <a:r>
              <a:rPr lang="en-US" altLang="en-US" baseline="33000" dirty="0">
                <a:solidFill>
                  <a:srgbClr val="FF3300"/>
                </a:solidFill>
              </a:rPr>
              <a:t>34</a:t>
            </a:r>
            <a:r>
              <a:rPr lang="en-US" altLang="en-US" dirty="0">
                <a:solidFill>
                  <a:srgbClr val="FF3300"/>
                </a:solidFill>
              </a:rPr>
              <a:t> protons/cm</a:t>
            </a:r>
            <a:r>
              <a:rPr lang="en-US" altLang="en-US" baseline="33000" dirty="0">
                <a:solidFill>
                  <a:srgbClr val="FF3300"/>
                </a:solidFill>
              </a:rPr>
              <a:t>2</a:t>
            </a:r>
            <a:r>
              <a:rPr lang="en-US" altLang="en-US" dirty="0">
                <a:solidFill>
                  <a:srgbClr val="FF3300"/>
                </a:solidFill>
              </a:rPr>
              <a:t>/sec focused into 16 </a:t>
            </a:r>
            <a:r>
              <a:rPr lang="en-US" altLang="en-US" dirty="0">
                <a:solidFill>
                  <a:srgbClr val="FF3300"/>
                </a:solidFill>
                <a:latin typeface="Symbol" panose="05050102010706020507" pitchFamily="18" charset="2"/>
              </a:rPr>
              <a:t></a:t>
            </a:r>
            <a:r>
              <a:rPr lang="en-US" altLang="en-US" dirty="0">
                <a:solidFill>
                  <a:srgbClr val="FF3300"/>
                </a:solidFill>
              </a:rPr>
              <a:t> beams that collide</a:t>
            </a:r>
          </a:p>
          <a:p>
            <a:pPr marL="104775">
              <a:spcAft>
                <a:spcPts val="575"/>
              </a:spcAft>
              <a:buSzPct val="45000"/>
              <a:tabLst>
                <a:tab pos="422275" algn="l"/>
                <a:tab pos="527050" algn="l"/>
                <a:tab pos="976313" algn="l"/>
                <a:tab pos="1425575" algn="l"/>
                <a:tab pos="1874838" algn="l"/>
                <a:tab pos="2324100" algn="l"/>
                <a:tab pos="2773363" algn="l"/>
                <a:tab pos="3222625" algn="l"/>
                <a:tab pos="3671888" algn="l"/>
                <a:tab pos="4121150" algn="l"/>
                <a:tab pos="4570413" algn="l"/>
                <a:tab pos="5019675" algn="l"/>
                <a:tab pos="5468938" algn="l"/>
                <a:tab pos="5918200" algn="l"/>
                <a:tab pos="6367463" algn="l"/>
                <a:tab pos="6816725" algn="l"/>
                <a:tab pos="7265988" algn="l"/>
                <a:tab pos="7715250" algn="l"/>
                <a:tab pos="8164513" algn="l"/>
                <a:tab pos="8613775" algn="l"/>
                <a:tab pos="9063038" algn="l"/>
              </a:tabLst>
              <a:defRPr/>
            </a:pPr>
            <a:r>
              <a:rPr lang="en-US" altLang="en-US" dirty="0">
                <a:solidFill>
                  <a:srgbClr val="0000FF"/>
                </a:solidFill>
              </a:rPr>
              <a:t>1600 superconducting magnets (up to 9T) to bend and focus the beams</a:t>
            </a:r>
          </a:p>
          <a:p>
            <a:pPr marL="104775">
              <a:spcAft>
                <a:spcPts val="575"/>
              </a:spcAft>
              <a:buSzPct val="45000"/>
              <a:tabLst>
                <a:tab pos="422275" algn="l"/>
                <a:tab pos="527050" algn="l"/>
                <a:tab pos="976313" algn="l"/>
                <a:tab pos="1425575" algn="l"/>
                <a:tab pos="1874838" algn="l"/>
                <a:tab pos="2324100" algn="l"/>
                <a:tab pos="2773363" algn="l"/>
                <a:tab pos="3222625" algn="l"/>
                <a:tab pos="3671888" algn="l"/>
                <a:tab pos="4121150" algn="l"/>
                <a:tab pos="4570413" algn="l"/>
                <a:tab pos="5019675" algn="l"/>
                <a:tab pos="5468938" algn="l"/>
                <a:tab pos="5918200" algn="l"/>
                <a:tab pos="6367463" algn="l"/>
                <a:tab pos="6816725" algn="l"/>
                <a:tab pos="7265988" algn="l"/>
                <a:tab pos="7715250" algn="l"/>
                <a:tab pos="8164513" algn="l"/>
                <a:tab pos="8613775" algn="l"/>
                <a:tab pos="9063038" algn="l"/>
              </a:tabLst>
              <a:defRPr/>
            </a:pPr>
            <a:r>
              <a:rPr lang="en-US" altLang="en-US" dirty="0">
                <a:solidFill>
                  <a:srgbClr val="FF3300"/>
                </a:solidFill>
              </a:rPr>
              <a:t>Bunches with about 10</a:t>
            </a:r>
            <a:r>
              <a:rPr lang="en-US" altLang="en-US" baseline="33000" dirty="0">
                <a:solidFill>
                  <a:srgbClr val="FF3300"/>
                </a:solidFill>
              </a:rPr>
              <a:t>11</a:t>
            </a:r>
            <a:r>
              <a:rPr lang="en-US" altLang="en-US" dirty="0">
                <a:solidFill>
                  <a:srgbClr val="FF3300"/>
                </a:solidFill>
              </a:rPr>
              <a:t> protons collide every 25 ns</a:t>
            </a:r>
          </a:p>
          <a:p>
            <a:pPr marL="104775">
              <a:spcAft>
                <a:spcPts val="575"/>
              </a:spcAft>
              <a:buSzPct val="45000"/>
              <a:tabLst>
                <a:tab pos="422275" algn="l"/>
                <a:tab pos="527050" algn="l"/>
                <a:tab pos="976313" algn="l"/>
                <a:tab pos="1425575" algn="l"/>
                <a:tab pos="1874838" algn="l"/>
                <a:tab pos="2324100" algn="l"/>
                <a:tab pos="2773363" algn="l"/>
                <a:tab pos="3222625" algn="l"/>
                <a:tab pos="3671888" algn="l"/>
                <a:tab pos="4121150" algn="l"/>
                <a:tab pos="4570413" algn="l"/>
                <a:tab pos="5019675" algn="l"/>
                <a:tab pos="5468938" algn="l"/>
                <a:tab pos="5918200" algn="l"/>
                <a:tab pos="6367463" algn="l"/>
                <a:tab pos="6816725" algn="l"/>
                <a:tab pos="7265988" algn="l"/>
                <a:tab pos="7715250" algn="l"/>
                <a:tab pos="8164513" algn="l"/>
                <a:tab pos="8613775" algn="l"/>
                <a:tab pos="9063038" algn="l"/>
              </a:tabLst>
              <a:defRPr/>
            </a:pPr>
            <a:r>
              <a:rPr lang="en-US" altLang="en-US" dirty="0">
                <a:solidFill>
                  <a:srgbClr val="0000FF"/>
                </a:solidFill>
              </a:rPr>
              <a:t>The total beam energy is 562 MJ – melts 2 ton cupper</a:t>
            </a:r>
          </a:p>
          <a:p>
            <a:pPr marL="104775">
              <a:spcAft>
                <a:spcPts val="575"/>
              </a:spcAft>
              <a:buSzPct val="45000"/>
              <a:tabLst>
                <a:tab pos="422275" algn="l"/>
                <a:tab pos="527050" algn="l"/>
                <a:tab pos="976313" algn="l"/>
                <a:tab pos="1425575" algn="l"/>
                <a:tab pos="1874838" algn="l"/>
                <a:tab pos="2324100" algn="l"/>
                <a:tab pos="2773363" algn="l"/>
                <a:tab pos="3222625" algn="l"/>
                <a:tab pos="3671888" algn="l"/>
                <a:tab pos="4121150" algn="l"/>
                <a:tab pos="4570413" algn="l"/>
                <a:tab pos="5019675" algn="l"/>
                <a:tab pos="5468938" algn="l"/>
                <a:tab pos="5918200" algn="l"/>
                <a:tab pos="6367463" algn="l"/>
                <a:tab pos="6816725" algn="l"/>
                <a:tab pos="7265988" algn="l"/>
                <a:tab pos="7715250" algn="l"/>
                <a:tab pos="8164513" algn="l"/>
                <a:tab pos="8613775" algn="l"/>
                <a:tab pos="9063038" algn="l"/>
              </a:tabLst>
              <a:defRPr/>
            </a:pPr>
            <a:r>
              <a:rPr lang="en-US" altLang="en-US" dirty="0">
                <a:solidFill>
                  <a:srgbClr val="FF3300"/>
                </a:solidFill>
              </a:rPr>
              <a:t>Start of operations 2010 (2008) </a:t>
            </a:r>
            <a:r>
              <a:rPr lang="en-US" altLang="en-US" dirty="0">
                <a:solidFill>
                  <a:srgbClr val="00CC00"/>
                </a:solidFill>
              </a:rPr>
              <a:t> </a:t>
            </a:r>
          </a:p>
        </p:txBody>
      </p:sp>
    </p:spTree>
    <p:extLst>
      <p:ext uri="{BB962C8B-B14F-4D97-AF65-F5344CB8AC3E}">
        <p14:creationId xmlns:p14="http://schemas.microsoft.com/office/powerpoint/2010/main" val="105169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en-US" altLang="en-US" dirty="0">
                <a:solidFill>
                  <a:srgbClr val="FFFF00"/>
                </a:solidFill>
              </a:rPr>
              <a:t>Separate data from different Bunch crossings</a:t>
            </a:r>
            <a:endParaRPr lang="en-US" dirty="0">
              <a:solidFill>
                <a:srgbClr val="FFFF00"/>
              </a:solidFill>
            </a:endParaRPr>
          </a:p>
        </p:txBody>
      </p:sp>
      <p:graphicFrame>
        <p:nvGraphicFramePr>
          <p:cNvPr id="7" name="Object 5"/>
          <p:cNvGraphicFramePr>
            <a:graphicFrameLocks noChangeAspect="1"/>
          </p:cNvGraphicFramePr>
          <p:nvPr>
            <p:extLst>
              <p:ext uri="{D42A27DB-BD31-4B8C-83A1-F6EECF244321}">
                <p14:modId xmlns:p14="http://schemas.microsoft.com/office/powerpoint/2010/main" val="141398022"/>
              </p:ext>
            </p:extLst>
          </p:nvPr>
        </p:nvGraphicFramePr>
        <p:xfrm>
          <a:off x="2063750" y="1099204"/>
          <a:ext cx="8062913" cy="5365750"/>
        </p:xfrm>
        <a:graphic>
          <a:graphicData uri="http://schemas.openxmlformats.org/presentationml/2006/ole">
            <mc:AlternateContent xmlns:mc="http://schemas.openxmlformats.org/markup-compatibility/2006">
              <mc:Choice xmlns:v="urn:schemas-microsoft-com:vml" Requires="v">
                <p:oleObj spid="_x0000_s10261" name="Drawing" r:id="rId3" imgW="5783261" imgH="3847974" progId="Canvas.Drawing.X">
                  <p:embed/>
                </p:oleObj>
              </mc:Choice>
              <mc:Fallback>
                <p:oleObj name="Drawing" r:id="rId3" imgW="5783261" imgH="3847974" progId="Canvas.Drawing.X">
                  <p:embed/>
                  <p:pic>
                    <p:nvPicPr>
                      <p:cNvPr id="0" name=""/>
                      <p:cNvPicPr>
                        <a:picLocks noChangeAspect="1" noChangeArrowheads="1"/>
                      </p:cNvPicPr>
                      <p:nvPr/>
                    </p:nvPicPr>
                    <p:blipFill>
                      <a:blip r:embed="rId4"/>
                      <a:srcRect/>
                      <a:stretch>
                        <a:fillRect/>
                      </a:stretch>
                    </p:blipFill>
                    <p:spPr bwMode="auto">
                      <a:xfrm>
                        <a:off x="2063750" y="1099204"/>
                        <a:ext cx="8062913" cy="536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1677080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en-US" altLang="en-US" dirty="0" smtClean="0">
                <a:solidFill>
                  <a:srgbClr val="FFFF00"/>
                </a:solidFill>
              </a:rPr>
              <a:t>The CERN Accelerator Systems</a:t>
            </a:r>
            <a:endParaRPr lang="en-US" dirty="0">
              <a:solidFill>
                <a:srgbClr val="FFFF00"/>
              </a:solidFill>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52513" y="1020819"/>
            <a:ext cx="4642157" cy="556916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 name="Rectangle 1"/>
          <p:cNvSpPr txBox="1">
            <a:spLocks noChangeArrowheads="1"/>
          </p:cNvSpPr>
          <p:nvPr/>
        </p:nvSpPr>
        <p:spPr>
          <a:xfrm>
            <a:off x="1216518" y="2281949"/>
            <a:ext cx="4752975" cy="2895004"/>
          </a:xfrm>
          <a:prstGeom prst="rect">
            <a:avLst/>
          </a:prstGeom>
        </p:spPr>
        <p:txBody>
          <a:bodyPr tIns="28080" anchor="t"/>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2pPr>
            <a:lvl3pPr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3pPr>
            <a:lvl4pPr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4pPr>
            <a:lvl5pPr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5pPr>
            <a:lvl6pPr marL="457200"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6pPr>
            <a:lvl7pPr marL="914400"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7pPr>
            <a:lvl8pPr marL="1371600"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8pPr>
            <a:lvl9pPr marL="1828800"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9pPr>
          </a:lstStyle>
          <a:p>
            <a:pPr marL="342900" indent="-334963" algn="l">
              <a:spcAft>
                <a:spcPts val="1413"/>
              </a:spcAft>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altLang="en-US" sz="1800" kern="0" smtClean="0">
                <a:solidFill>
                  <a:srgbClr val="0000FF"/>
                </a:solidFill>
              </a:rPr>
              <a:t>A hierarchical system of accelerators</a:t>
            </a:r>
          </a:p>
          <a:p>
            <a:pPr marL="342900" indent="-334963" algn="l">
              <a:spcAft>
                <a:spcPts val="1413"/>
              </a:spcAft>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altLang="en-US" sz="1800" kern="0" smtClean="0">
                <a:solidFill>
                  <a:srgbClr val="0000FF"/>
                </a:solidFill>
              </a:rPr>
              <a:t>Lineac 2 → PS Boster → PS → SPS → LHC</a:t>
            </a:r>
          </a:p>
          <a:p>
            <a:pPr marL="342900" indent="-334963" algn="l">
              <a:spcAft>
                <a:spcPts val="1413"/>
              </a:spcAft>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altLang="en-US" sz="1400" kern="0" smtClean="0">
                <a:solidFill>
                  <a:srgbClr val="0000FF"/>
                </a:solidFill>
              </a:rPr>
              <a:t>  50 MeV             I.4 GeV         25GeV    450GeV    6.5TeV</a:t>
            </a:r>
          </a:p>
          <a:p>
            <a:pPr marL="342900" indent="-334963" algn="l">
              <a:spcAft>
                <a:spcPts val="1413"/>
              </a:spcAft>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altLang="en-US" sz="1800" kern="0" smtClean="0">
                <a:solidFill>
                  <a:srgbClr val="0000FF"/>
                </a:solidFill>
              </a:rPr>
              <a:t>One or two injections into LHC per day</a:t>
            </a:r>
          </a:p>
          <a:p>
            <a:pPr marL="342900" indent="-334963" algn="l">
              <a:spcAft>
                <a:spcPts val="1413"/>
              </a:spcAft>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altLang="en-US" sz="1800" kern="0" smtClean="0">
                <a:solidFill>
                  <a:srgbClr val="0000FF"/>
                </a:solidFill>
              </a:rPr>
              <a:t>450 GeV injected protons accelerate to 6.5 TeV in 20 minutes</a:t>
            </a:r>
          </a:p>
          <a:p>
            <a:pPr marL="342900" indent="-334963" algn="l">
              <a:spcAft>
                <a:spcPts val="1413"/>
              </a:spcAft>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altLang="en-US" sz="1800" kern="0" smtClean="0">
                <a:solidFill>
                  <a:srgbClr val="0000FF"/>
                </a:solidFill>
              </a:rPr>
              <a:t>Aim for 7 TeV 2021</a:t>
            </a:r>
          </a:p>
          <a:p>
            <a:pPr marL="342900" indent="-334963" algn="l">
              <a:spcAft>
                <a:spcPts val="1413"/>
              </a:spcAft>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lang="sv-SE" altLang="en-US" sz="1800" kern="0" dirty="0" smtClean="0">
              <a:solidFill>
                <a:srgbClr val="0000FF"/>
              </a:solidFill>
            </a:endParaRPr>
          </a:p>
        </p:txBody>
      </p:sp>
    </p:spTree>
    <p:extLst>
      <p:ext uri="{BB962C8B-B14F-4D97-AF65-F5344CB8AC3E}">
        <p14:creationId xmlns:p14="http://schemas.microsoft.com/office/powerpoint/2010/main" val="20545535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en-US" altLang="en-US" dirty="0">
                <a:solidFill>
                  <a:srgbClr val="FFFF00"/>
                </a:solidFill>
              </a:rPr>
              <a:t>Desirable detector properties</a:t>
            </a:r>
          </a:p>
        </p:txBody>
      </p:sp>
      <p:sp>
        <p:nvSpPr>
          <p:cNvPr id="7" name="Rectangle 1"/>
          <p:cNvSpPr txBox="1">
            <a:spLocks noChangeArrowheads="1"/>
          </p:cNvSpPr>
          <p:nvPr/>
        </p:nvSpPr>
        <p:spPr>
          <a:xfrm>
            <a:off x="1086574" y="914400"/>
            <a:ext cx="9290050" cy="5533697"/>
          </a:xfrm>
          <a:prstGeom prst="rect">
            <a:avLst/>
          </a:prstGeom>
        </p:spPr>
        <p:txBody>
          <a:bodyPr tIns="28080" anchor="t"/>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2pPr>
            <a:lvl3pPr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3pPr>
            <a:lvl4pPr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4pPr>
            <a:lvl5pPr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5pPr>
            <a:lvl6pPr marL="457200"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6pPr>
            <a:lvl7pPr marL="914400"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7pPr>
            <a:lvl8pPr marL="1371600"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8pPr>
            <a:lvl9pPr marL="1828800"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9pPr>
          </a:lstStyle>
          <a:p>
            <a:pPr marL="350837" indent="-342900" algn="l">
              <a:spcAft>
                <a:spcPts val="1413"/>
              </a:spcAft>
              <a:buFont typeface="Wingdings" panose="05000000000000000000" pitchFamily="2" charset="2"/>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altLang="en-US" sz="2000" kern="0" dirty="0" smtClean="0">
                <a:solidFill>
                  <a:srgbClr val="0000FF"/>
                </a:solidFill>
              </a:rPr>
              <a:t>High precision inner detector position information to identify secondary vertices, but amplitude information is not needed – many layers and many channels</a:t>
            </a:r>
          </a:p>
          <a:p>
            <a:pPr marL="350837" indent="-342900" algn="l">
              <a:spcAft>
                <a:spcPts val="1413"/>
              </a:spcAft>
              <a:buFont typeface="Wingdings" panose="05000000000000000000" pitchFamily="2" charset="2"/>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altLang="en-US" sz="2000" kern="0" dirty="0" smtClean="0">
                <a:solidFill>
                  <a:srgbClr val="FF0000"/>
                </a:solidFill>
              </a:rPr>
              <a:t>It should be a light construction that does not compromise calorimeter resolution</a:t>
            </a:r>
          </a:p>
          <a:p>
            <a:pPr marL="350837" indent="-342900" algn="l">
              <a:spcAft>
                <a:spcPts val="1413"/>
              </a:spcAft>
              <a:buFont typeface="Wingdings" panose="05000000000000000000" pitchFamily="2" charset="2"/>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altLang="en-US" sz="2000" kern="0" dirty="0" smtClean="0">
                <a:solidFill>
                  <a:srgbClr val="6600FF"/>
                </a:solidFill>
              </a:rPr>
              <a:t>Good energy information in calorimeters and muon detector to determine missing momentum accurately</a:t>
            </a:r>
          </a:p>
          <a:p>
            <a:pPr marL="350837" indent="-342900" algn="l">
              <a:spcAft>
                <a:spcPts val="1413"/>
              </a:spcAft>
              <a:buFont typeface="Wingdings" panose="05000000000000000000" pitchFamily="2" charset="2"/>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altLang="en-US" sz="2000" kern="0" dirty="0" smtClean="0">
                <a:solidFill>
                  <a:srgbClr val="FF0000"/>
                </a:solidFill>
              </a:rPr>
              <a:t>All detectable particles should be detected – </a:t>
            </a:r>
            <a:r>
              <a:rPr lang="en-US" altLang="en-US" sz="2000" kern="0" dirty="0" err="1" smtClean="0">
                <a:solidFill>
                  <a:srgbClr val="FF0000"/>
                </a:solidFill>
              </a:rPr>
              <a:t>hermeticity</a:t>
            </a:r>
            <a:endParaRPr lang="en-US" altLang="en-US" sz="2000" kern="0" dirty="0" smtClean="0">
              <a:solidFill>
                <a:srgbClr val="FF0000"/>
              </a:solidFill>
            </a:endParaRPr>
          </a:p>
          <a:p>
            <a:pPr marL="350837" indent="-342900" algn="l">
              <a:spcAft>
                <a:spcPts val="1413"/>
              </a:spcAft>
              <a:buFont typeface="Wingdings" panose="05000000000000000000" pitchFamily="2" charset="2"/>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altLang="en-US" sz="2000" kern="0" dirty="0" smtClean="0">
                <a:solidFill>
                  <a:srgbClr val="6600FF"/>
                </a:solidFill>
              </a:rPr>
              <a:t>Detector signals are often long, many bunch crossings, but must be associated with correct bunch crossing, if not, false missing momentum – </a:t>
            </a:r>
            <a:r>
              <a:rPr lang="en-US" altLang="en-US" sz="2000" b="1" kern="0" dirty="0" smtClean="0">
                <a:solidFill>
                  <a:srgbClr val="6600FF"/>
                </a:solidFill>
              </a:rPr>
              <a:t>pile-up</a:t>
            </a:r>
            <a:r>
              <a:rPr lang="en-US" altLang="en-US" sz="2000" kern="0" dirty="0" smtClean="0">
                <a:solidFill>
                  <a:srgbClr val="6600FF"/>
                </a:solidFill>
              </a:rPr>
              <a:t> problem at high count rates</a:t>
            </a:r>
          </a:p>
          <a:p>
            <a:pPr marL="350837" indent="-342900" algn="l">
              <a:spcAft>
                <a:spcPts val="1413"/>
              </a:spcAft>
              <a:buFont typeface="Wingdings" panose="05000000000000000000" pitchFamily="2" charset="2"/>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altLang="en-US" sz="2000" kern="0" dirty="0" smtClean="0">
                <a:solidFill>
                  <a:srgbClr val="FF3300"/>
                </a:solidFill>
              </a:rPr>
              <a:t>E/M calorimeter should be deep enough to contain electrons and </a:t>
            </a:r>
            <a:r>
              <a:rPr lang="en-US" altLang="en-US" sz="2000" kern="0" dirty="0" smtClean="0">
                <a:solidFill>
                  <a:srgbClr val="FF3300"/>
                </a:solidFill>
                <a:latin typeface="Symbol" panose="05050102010706020507" pitchFamily="18" charset="2"/>
              </a:rPr>
              <a:t></a:t>
            </a:r>
          </a:p>
          <a:p>
            <a:pPr marL="350837" indent="-342900" algn="l">
              <a:spcAft>
                <a:spcPts val="1413"/>
              </a:spcAft>
              <a:buFont typeface="Wingdings" panose="05000000000000000000" pitchFamily="2" charset="2"/>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altLang="en-US" sz="2000" kern="0" dirty="0" smtClean="0">
                <a:solidFill>
                  <a:srgbClr val="0000FF"/>
                </a:solidFill>
              </a:rPr>
              <a:t>Hadron calorimeter should be deep enough to contain hadrons</a:t>
            </a:r>
          </a:p>
          <a:p>
            <a:pPr marL="350837" indent="-342900" algn="l">
              <a:spcAft>
                <a:spcPts val="1413"/>
              </a:spcAft>
              <a:buFont typeface="Wingdings" panose="05000000000000000000" pitchFamily="2" charset="2"/>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altLang="en-US" sz="2000" kern="0" dirty="0" smtClean="0">
                <a:solidFill>
                  <a:srgbClr val="FF3300"/>
                </a:solidFill>
              </a:rPr>
              <a:t>Radiation levels determine choice of detectors and electronics</a:t>
            </a:r>
            <a:endParaRPr lang="en-US" altLang="en-US" sz="2000" b="1" kern="0" dirty="0" smtClean="0">
              <a:solidFill>
                <a:srgbClr val="0000FF"/>
              </a:solidFill>
            </a:endParaRPr>
          </a:p>
          <a:p>
            <a:pPr marL="342900" indent="-334963" algn="l">
              <a:spcAft>
                <a:spcPts val="1413"/>
              </a:spcAft>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altLang="en-US" sz="2000" b="1" kern="0" dirty="0" smtClean="0">
                <a:solidFill>
                  <a:srgbClr val="0000FF"/>
                </a:solidFill>
              </a:rPr>
              <a:t>Design compromises necessary for economical reasons</a:t>
            </a: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23188" y="4294188"/>
            <a:ext cx="1708150" cy="3492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 name="Text Box 4"/>
          <p:cNvSpPr txBox="1">
            <a:spLocks noChangeArrowheads="1"/>
          </p:cNvSpPr>
          <p:nvPr/>
        </p:nvSpPr>
        <p:spPr bwMode="auto">
          <a:xfrm>
            <a:off x="8013700" y="4365625"/>
            <a:ext cx="1589088" cy="779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buClrTx/>
              <a:buFontTx/>
              <a:buNone/>
            </a:pPr>
            <a:r>
              <a:rPr lang="sv-SE" altLang="en-US" sz="1400"/>
              <a:t>Pile-up</a:t>
            </a:r>
          </a:p>
        </p:txBody>
      </p:sp>
    </p:spTree>
    <p:extLst>
      <p:ext uri="{BB962C8B-B14F-4D97-AF65-F5344CB8AC3E}">
        <p14:creationId xmlns:p14="http://schemas.microsoft.com/office/powerpoint/2010/main" val="3191380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2275" y="1228933"/>
            <a:ext cx="3527425" cy="24923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500" y="1120983"/>
            <a:ext cx="3324225" cy="24939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3412" y="3743533"/>
            <a:ext cx="3168650" cy="23082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4437" y="3892758"/>
            <a:ext cx="2879725" cy="21653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4" name="Text Box 6"/>
          <p:cNvSpPr txBox="1">
            <a:spLocks noChangeArrowheads="1"/>
          </p:cNvSpPr>
          <p:nvPr/>
        </p:nvSpPr>
        <p:spPr bwMode="auto">
          <a:xfrm>
            <a:off x="7512216" y="3315702"/>
            <a:ext cx="5031829" cy="804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algn="ctr" eaLnBrk="1">
              <a:spcAft>
                <a:spcPct val="0"/>
              </a:spcAft>
              <a:buClrTx/>
              <a:buFontTx/>
              <a:buNone/>
            </a:pPr>
            <a:r>
              <a:rPr lang="en-US" altLang="en-US" sz="1800" dirty="0" smtClean="0">
                <a:solidFill>
                  <a:srgbClr val="6600FF"/>
                </a:solidFill>
              </a:rPr>
              <a:t>ATLAS -CMS</a:t>
            </a:r>
          </a:p>
          <a:p>
            <a:pPr algn="ctr" eaLnBrk="1">
              <a:spcAft>
                <a:spcPct val="0"/>
              </a:spcAft>
              <a:buClrTx/>
              <a:buFontTx/>
              <a:buNone/>
            </a:pPr>
            <a:r>
              <a:rPr lang="en-US" altLang="en-US" sz="1800" dirty="0" smtClean="0">
                <a:solidFill>
                  <a:srgbClr val="6600FF"/>
                </a:solidFill>
              </a:rPr>
              <a:t>Similar but different – magnet system,</a:t>
            </a:r>
          </a:p>
          <a:p>
            <a:pPr algn="ctr" eaLnBrk="1">
              <a:spcAft>
                <a:spcPct val="0"/>
              </a:spcAft>
              <a:buClrTx/>
              <a:buFontTx/>
              <a:buNone/>
            </a:pPr>
            <a:r>
              <a:rPr lang="en-US" altLang="en-US" sz="1800" dirty="0" smtClean="0">
                <a:solidFill>
                  <a:srgbClr val="6600FF"/>
                </a:solidFill>
              </a:rPr>
              <a:t> detector solutions, TDAQ system</a:t>
            </a:r>
          </a:p>
          <a:p>
            <a:pPr algn="ctr" eaLnBrk="1">
              <a:spcAft>
                <a:spcPct val="0"/>
              </a:spcAft>
              <a:buClrTx/>
              <a:buFontTx/>
              <a:buNone/>
            </a:pPr>
            <a:r>
              <a:rPr lang="en-US" altLang="en-US" sz="1800" dirty="0" smtClean="0">
                <a:solidFill>
                  <a:srgbClr val="6600FF"/>
                </a:solidFill>
              </a:rPr>
              <a:t>Competition – Collaboration</a:t>
            </a:r>
          </a:p>
          <a:p>
            <a:pPr eaLnBrk="1">
              <a:spcAft>
                <a:spcPct val="0"/>
              </a:spcAft>
              <a:buClrTx/>
              <a:buFontTx/>
              <a:buNone/>
            </a:pPr>
            <a:r>
              <a:rPr lang="en-US" altLang="en-US" sz="1800" dirty="0" smtClean="0"/>
              <a:t>  </a:t>
            </a:r>
          </a:p>
          <a:p>
            <a:pPr eaLnBrk="1">
              <a:buClrTx/>
              <a:buFontTx/>
              <a:buNone/>
            </a:pPr>
            <a:endParaRPr lang="en-US" altLang="en-US" sz="1800" dirty="0"/>
          </a:p>
        </p:txBody>
      </p:sp>
      <p:sp>
        <p:nvSpPr>
          <p:cNvPr id="15" name="Text Box 7"/>
          <p:cNvSpPr txBox="1">
            <a:spLocks noChangeArrowheads="1"/>
          </p:cNvSpPr>
          <p:nvPr/>
        </p:nvSpPr>
        <p:spPr bwMode="auto">
          <a:xfrm>
            <a:off x="822437" y="5958096"/>
            <a:ext cx="3455988" cy="301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algn="ctr" eaLnBrk="1">
              <a:spcAft>
                <a:spcPct val="0"/>
              </a:spcAft>
              <a:buClrTx/>
              <a:buFontTx/>
              <a:buNone/>
            </a:pPr>
            <a:r>
              <a:rPr lang="sv-SE" altLang="en-US" sz="1400"/>
              <a:t>Heavy ion experiments,</a:t>
            </a:r>
          </a:p>
          <a:p>
            <a:pPr algn="ctr" eaLnBrk="1">
              <a:spcAft>
                <a:spcPct val="0"/>
              </a:spcAft>
              <a:buClrTx/>
              <a:buFontTx/>
              <a:buNone/>
            </a:pPr>
            <a:r>
              <a:rPr lang="sv-SE" altLang="en-US" sz="1400"/>
              <a:t>Pb – Pb or Au – Au</a:t>
            </a:r>
          </a:p>
        </p:txBody>
      </p:sp>
      <p:sp>
        <p:nvSpPr>
          <p:cNvPr id="16" name="Text Box 8"/>
          <p:cNvSpPr txBox="1">
            <a:spLocks noChangeArrowheads="1"/>
          </p:cNvSpPr>
          <p:nvPr/>
        </p:nvSpPr>
        <p:spPr bwMode="auto">
          <a:xfrm>
            <a:off x="5180125" y="5931108"/>
            <a:ext cx="3455987" cy="301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algn="ctr" eaLnBrk="1">
              <a:spcAft>
                <a:spcPct val="0"/>
              </a:spcAft>
              <a:buClrTx/>
            </a:pPr>
            <a:r>
              <a:rPr lang="sv-SE" altLang="en-US" sz="1400"/>
              <a:t>B </a:t>
            </a:r>
            <a:r>
              <a:rPr lang="en-US" altLang="en-US" sz="1400"/>
              <a:t>physics at lower luminosities</a:t>
            </a:r>
          </a:p>
        </p:txBody>
      </p:sp>
      <p:sp>
        <p:nvSpPr>
          <p:cNvPr id="17" name="Text Box 7"/>
          <p:cNvSpPr txBox="1">
            <a:spLocks noChangeArrowheads="1"/>
          </p:cNvSpPr>
          <p:nvPr/>
        </p:nvSpPr>
        <p:spPr bwMode="auto">
          <a:xfrm>
            <a:off x="822437" y="3313321"/>
            <a:ext cx="3455988" cy="301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algn="ctr" eaLnBrk="1">
              <a:spcAft>
                <a:spcPct val="0"/>
              </a:spcAft>
              <a:buClrTx/>
              <a:buFontTx/>
              <a:buNone/>
            </a:pPr>
            <a:r>
              <a:rPr lang="sv-SE" altLang="en-US" sz="1400"/>
              <a:t>Heavy ion experiments about 2 weeks/year</a:t>
            </a:r>
          </a:p>
        </p:txBody>
      </p:sp>
      <p:sp>
        <p:nvSpPr>
          <p:cNvPr id="18" name="TextBox 1"/>
          <p:cNvSpPr txBox="1">
            <a:spLocks noChangeArrowheads="1"/>
          </p:cNvSpPr>
          <p:nvPr/>
        </p:nvSpPr>
        <p:spPr bwMode="auto">
          <a:xfrm>
            <a:off x="1674925" y="1398796"/>
            <a:ext cx="5873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000">
                <a:solidFill>
                  <a:schemeClr val="tx1"/>
                </a:solidFill>
              </a:rPr>
              <a:t>ATLAS</a:t>
            </a:r>
          </a:p>
        </p:txBody>
      </p:sp>
      <p:sp>
        <p:nvSpPr>
          <p:cNvPr id="2" name="Title 1"/>
          <p:cNvSpPr>
            <a:spLocks noGrp="1"/>
          </p:cNvSpPr>
          <p:nvPr>
            <p:ph type="title"/>
          </p:nvPr>
        </p:nvSpPr>
        <p:spPr>
          <a:xfrm>
            <a:off x="838200" y="45719"/>
            <a:ext cx="10515600" cy="838201"/>
          </a:xfrm>
        </p:spPr>
        <p:txBody>
          <a:bodyPr/>
          <a:lstStyle/>
          <a:p>
            <a:r>
              <a:rPr lang="en-US" altLang="en-US" dirty="0">
                <a:solidFill>
                  <a:srgbClr val="FFFF00"/>
                </a:solidFill>
              </a:rPr>
              <a:t>LHC Detectors</a:t>
            </a:r>
          </a:p>
        </p:txBody>
      </p:sp>
    </p:spTree>
    <p:extLst>
      <p:ext uri="{BB962C8B-B14F-4D97-AF65-F5344CB8AC3E}">
        <p14:creationId xmlns:p14="http://schemas.microsoft.com/office/powerpoint/2010/main" val="25370545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en-US" altLang="en-US" dirty="0">
                <a:solidFill>
                  <a:srgbClr val="FFFF00"/>
                </a:solidFill>
              </a:rPr>
              <a:t>LHC results and cost</a:t>
            </a:r>
          </a:p>
        </p:txBody>
      </p:sp>
      <p:sp>
        <p:nvSpPr>
          <p:cNvPr id="19" name="Text Box 2"/>
          <p:cNvSpPr txBox="1">
            <a:spLocks noChangeArrowheads="1"/>
          </p:cNvSpPr>
          <p:nvPr/>
        </p:nvSpPr>
        <p:spPr bwMode="auto">
          <a:xfrm>
            <a:off x="2518050" y="2173780"/>
            <a:ext cx="8567737" cy="804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buClrTx/>
              <a:buFontTx/>
              <a:buNone/>
            </a:pPr>
            <a:r>
              <a:rPr lang="sv-SE" altLang="en-US" sz="1800" b="1" dirty="0">
                <a:solidFill>
                  <a:srgbClr val="FF3300"/>
                </a:solidFill>
              </a:rPr>
              <a:t>RESULTS so far</a:t>
            </a:r>
          </a:p>
          <a:p>
            <a:pPr eaLnBrk="1">
              <a:buClrTx/>
              <a:buFontTx/>
              <a:buNone/>
            </a:pPr>
            <a:r>
              <a:rPr lang="sv-SE" altLang="en-US" sz="1800" dirty="0" err="1">
                <a:solidFill>
                  <a:srgbClr val="0000FF"/>
                </a:solidFill>
              </a:rPr>
              <a:t>Higgs</a:t>
            </a:r>
            <a:r>
              <a:rPr lang="sv-SE" altLang="en-US" sz="1800" dirty="0">
                <a:solidFill>
                  <a:srgbClr val="0000FF"/>
                </a:solidFill>
              </a:rPr>
              <a:t> </a:t>
            </a:r>
            <a:r>
              <a:rPr lang="sv-SE" altLang="en-US" sz="1800" dirty="0" err="1">
                <a:solidFill>
                  <a:srgbClr val="0000FF"/>
                </a:solidFill>
              </a:rPr>
              <a:t>particle</a:t>
            </a:r>
            <a:r>
              <a:rPr lang="sv-SE" altLang="en-US" sz="1800" dirty="0">
                <a:solidFill>
                  <a:srgbClr val="0000FF"/>
                </a:solidFill>
              </a:rPr>
              <a:t> </a:t>
            </a:r>
            <a:r>
              <a:rPr lang="sv-SE" altLang="en-US" sz="1800" dirty="0" err="1">
                <a:solidFill>
                  <a:srgbClr val="0000FF"/>
                </a:solidFill>
              </a:rPr>
              <a:t>discovered</a:t>
            </a:r>
            <a:r>
              <a:rPr lang="sv-SE" altLang="en-US" sz="1800" dirty="0">
                <a:solidFill>
                  <a:srgbClr val="0000FF"/>
                </a:solidFill>
              </a:rPr>
              <a:t> 2012 </a:t>
            </a:r>
            <a:r>
              <a:rPr lang="sv-SE" altLang="en-US" sz="1800" dirty="0" err="1">
                <a:solidFill>
                  <a:srgbClr val="0000FF"/>
                </a:solidFill>
              </a:rPr>
              <a:t>July</a:t>
            </a:r>
            <a:r>
              <a:rPr lang="sv-SE" altLang="en-US" sz="1800" dirty="0">
                <a:solidFill>
                  <a:srgbClr val="0000FF"/>
                </a:solidFill>
              </a:rPr>
              <a:t> 4th (Nobel </a:t>
            </a:r>
            <a:r>
              <a:rPr lang="sv-SE" altLang="en-US" sz="1800" dirty="0" err="1">
                <a:solidFill>
                  <a:srgbClr val="0000FF"/>
                </a:solidFill>
              </a:rPr>
              <a:t>prize</a:t>
            </a:r>
            <a:r>
              <a:rPr lang="sv-SE" altLang="en-US" sz="1800" dirty="0">
                <a:solidFill>
                  <a:srgbClr val="0000FF"/>
                </a:solidFill>
              </a:rPr>
              <a:t> 2013)</a:t>
            </a:r>
          </a:p>
          <a:p>
            <a:pPr eaLnBrk="1">
              <a:buClrTx/>
              <a:buFontTx/>
              <a:buNone/>
            </a:pPr>
            <a:r>
              <a:rPr lang="sv-SE" altLang="en-US" sz="1800" dirty="0">
                <a:solidFill>
                  <a:srgbClr val="0000FF"/>
                </a:solidFill>
              </a:rPr>
              <a:t>No strong </a:t>
            </a:r>
            <a:r>
              <a:rPr lang="sv-SE" altLang="en-US" sz="1800" dirty="0" err="1">
                <a:solidFill>
                  <a:srgbClr val="0000FF"/>
                </a:solidFill>
              </a:rPr>
              <a:t>indications</a:t>
            </a:r>
            <a:r>
              <a:rPr lang="sv-SE" altLang="en-US" sz="1800" dirty="0">
                <a:solidFill>
                  <a:srgbClr val="0000FF"/>
                </a:solidFill>
              </a:rPr>
              <a:t> for BSM </a:t>
            </a:r>
            <a:r>
              <a:rPr lang="sv-SE" altLang="en-US" sz="1800" dirty="0" err="1">
                <a:solidFill>
                  <a:srgbClr val="0000FF"/>
                </a:solidFill>
              </a:rPr>
              <a:t>physics</a:t>
            </a:r>
            <a:r>
              <a:rPr lang="sv-SE" altLang="en-US" sz="1800" dirty="0">
                <a:solidFill>
                  <a:srgbClr val="0000FF"/>
                </a:solidFill>
              </a:rPr>
              <a:t> (</a:t>
            </a:r>
            <a:r>
              <a:rPr lang="sv-SE" altLang="en-US" sz="1800" dirty="0" err="1">
                <a:solidFill>
                  <a:srgbClr val="0000FF"/>
                </a:solidFill>
              </a:rPr>
              <a:t>Beyond</a:t>
            </a:r>
            <a:r>
              <a:rPr lang="sv-SE" altLang="en-US" sz="1800" dirty="0">
                <a:solidFill>
                  <a:srgbClr val="0000FF"/>
                </a:solidFill>
              </a:rPr>
              <a:t> Standard </a:t>
            </a:r>
            <a:r>
              <a:rPr lang="sv-SE" altLang="en-US" sz="1800" dirty="0" err="1">
                <a:solidFill>
                  <a:srgbClr val="0000FF"/>
                </a:solidFill>
              </a:rPr>
              <a:t>Model</a:t>
            </a:r>
            <a:r>
              <a:rPr lang="sv-SE" altLang="en-US" sz="1800" dirty="0">
                <a:solidFill>
                  <a:srgbClr val="0000FF"/>
                </a:solidFill>
              </a:rPr>
              <a:t>) </a:t>
            </a:r>
            <a:r>
              <a:rPr lang="sv-SE" altLang="en-US" sz="1800" dirty="0" err="1">
                <a:solidFill>
                  <a:srgbClr val="0000FF"/>
                </a:solidFill>
              </a:rPr>
              <a:t>yet</a:t>
            </a:r>
            <a:endParaRPr lang="sv-SE" altLang="en-US" sz="1800" dirty="0">
              <a:solidFill>
                <a:srgbClr val="0000FF"/>
              </a:solidFill>
            </a:endParaRPr>
          </a:p>
          <a:p>
            <a:pPr eaLnBrk="1">
              <a:buClrTx/>
              <a:buFontTx/>
              <a:buNone/>
            </a:pPr>
            <a:r>
              <a:rPr lang="sv-SE" altLang="en-US" sz="1800" dirty="0">
                <a:solidFill>
                  <a:srgbClr val="0000FF"/>
                </a:solidFill>
              </a:rPr>
              <a:t>No SUSY (</a:t>
            </a:r>
            <a:r>
              <a:rPr lang="sv-SE" altLang="en-US" sz="1800" dirty="0" err="1">
                <a:solidFill>
                  <a:srgbClr val="0000FF"/>
                </a:solidFill>
              </a:rPr>
              <a:t>SuperSymmetry</a:t>
            </a:r>
            <a:r>
              <a:rPr lang="sv-SE" altLang="en-US" sz="1800" dirty="0">
                <a:solidFill>
                  <a:srgbClr val="0000FF"/>
                </a:solidFill>
              </a:rPr>
              <a:t>) </a:t>
            </a:r>
            <a:r>
              <a:rPr lang="sv-SE" altLang="en-US" sz="1800" dirty="0" err="1">
                <a:solidFill>
                  <a:srgbClr val="0000FF"/>
                </a:solidFill>
              </a:rPr>
              <a:t>yet</a:t>
            </a:r>
            <a:endParaRPr lang="sv-SE" altLang="en-US" sz="1800" dirty="0">
              <a:solidFill>
                <a:srgbClr val="0000FF"/>
              </a:solidFill>
            </a:endParaRPr>
          </a:p>
          <a:p>
            <a:pPr eaLnBrk="1">
              <a:buClrTx/>
              <a:buFontTx/>
              <a:buNone/>
            </a:pPr>
            <a:endParaRPr lang="sv-SE" altLang="en-US" sz="1800" dirty="0">
              <a:solidFill>
                <a:srgbClr val="0000FF"/>
              </a:solidFill>
            </a:endParaRPr>
          </a:p>
          <a:p>
            <a:pPr eaLnBrk="1">
              <a:buClrTx/>
              <a:buFontTx/>
              <a:buNone/>
            </a:pPr>
            <a:r>
              <a:rPr lang="sv-SE" altLang="en-US" sz="1800" b="1" dirty="0">
                <a:solidFill>
                  <a:srgbClr val="FF3300"/>
                </a:solidFill>
              </a:rPr>
              <a:t>COSTS</a:t>
            </a:r>
          </a:p>
          <a:p>
            <a:pPr eaLnBrk="1">
              <a:buClrTx/>
              <a:buFontTx/>
              <a:buNone/>
            </a:pPr>
            <a:r>
              <a:rPr lang="sv-SE" altLang="en-US" sz="1800" dirty="0">
                <a:solidFill>
                  <a:srgbClr val="0000FF"/>
                </a:solidFill>
              </a:rPr>
              <a:t>LHC material </a:t>
            </a:r>
            <a:r>
              <a:rPr lang="sv-SE" altLang="en-US" sz="1800" dirty="0" err="1">
                <a:solidFill>
                  <a:srgbClr val="0000FF"/>
                </a:solidFill>
              </a:rPr>
              <a:t>costs</a:t>
            </a:r>
            <a:r>
              <a:rPr lang="sv-SE" altLang="en-US" sz="1800" dirty="0">
                <a:solidFill>
                  <a:srgbClr val="0000FF"/>
                </a:solidFill>
              </a:rPr>
              <a:t> ~3.1 G€</a:t>
            </a:r>
          </a:p>
          <a:p>
            <a:pPr eaLnBrk="1">
              <a:buClrTx/>
              <a:buFontTx/>
              <a:buNone/>
            </a:pPr>
            <a:r>
              <a:rPr lang="sv-SE" altLang="en-US" sz="1800" dirty="0">
                <a:solidFill>
                  <a:srgbClr val="0000FF"/>
                </a:solidFill>
              </a:rPr>
              <a:t>ATLAS material </a:t>
            </a:r>
            <a:r>
              <a:rPr lang="sv-SE" altLang="en-US" sz="1800" dirty="0" err="1">
                <a:solidFill>
                  <a:srgbClr val="0000FF"/>
                </a:solidFill>
              </a:rPr>
              <a:t>costs</a:t>
            </a:r>
            <a:r>
              <a:rPr lang="sv-SE" altLang="en-US" sz="1800" dirty="0">
                <a:solidFill>
                  <a:srgbClr val="0000FF"/>
                </a:solidFill>
              </a:rPr>
              <a:t> ~.3 G€</a:t>
            </a:r>
          </a:p>
          <a:p>
            <a:pPr eaLnBrk="1">
              <a:buClrTx/>
              <a:buFontTx/>
              <a:buNone/>
            </a:pPr>
            <a:endParaRPr lang="sv-SE" altLang="en-US" sz="1800" dirty="0"/>
          </a:p>
          <a:p>
            <a:pPr eaLnBrk="1">
              <a:buClrTx/>
              <a:buFontTx/>
              <a:buNone/>
            </a:pPr>
            <a:endParaRPr lang="sv-SE" altLang="en-US" sz="1800" dirty="0"/>
          </a:p>
          <a:p>
            <a:pPr eaLnBrk="1">
              <a:buClrTx/>
              <a:buFontTx/>
              <a:buNone/>
            </a:pPr>
            <a:endParaRPr lang="sv-SE" altLang="en-US" sz="1800" dirty="0"/>
          </a:p>
          <a:p>
            <a:pPr eaLnBrk="1">
              <a:buClrTx/>
              <a:buFontTx/>
              <a:buNone/>
            </a:pPr>
            <a:endParaRPr lang="sv-SE" altLang="en-US" sz="1800" dirty="0"/>
          </a:p>
        </p:txBody>
      </p:sp>
    </p:spTree>
    <p:extLst>
      <p:ext uri="{BB962C8B-B14F-4D97-AF65-F5344CB8AC3E}">
        <p14:creationId xmlns:p14="http://schemas.microsoft.com/office/powerpoint/2010/main" val="5636260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21"/>
            <a:ext cx="10515600" cy="853440"/>
          </a:xfrm>
        </p:spPr>
        <p:txBody>
          <a:bodyPr/>
          <a:lstStyle/>
          <a:p>
            <a:r>
              <a:rPr lang="en-US" altLang="en-US" dirty="0">
                <a:solidFill>
                  <a:srgbClr val="FFFF00"/>
                </a:solidFill>
              </a:rPr>
              <a:t>Introduction</a:t>
            </a:r>
            <a:endParaRPr lang="en-US" dirty="0">
              <a:solidFill>
                <a:srgbClr val="FFFF00"/>
              </a:solidFill>
            </a:endParaRPr>
          </a:p>
        </p:txBody>
      </p:sp>
      <p:sp>
        <p:nvSpPr>
          <p:cNvPr id="3" name="TextBox 2"/>
          <p:cNvSpPr txBox="1"/>
          <p:nvPr/>
        </p:nvSpPr>
        <p:spPr>
          <a:xfrm>
            <a:off x="2423160" y="1234440"/>
            <a:ext cx="9555480" cy="2031325"/>
          </a:xfrm>
          <a:prstGeom prst="rect">
            <a:avLst/>
          </a:prstGeom>
          <a:noFill/>
        </p:spPr>
        <p:txBody>
          <a:bodyPr wrap="square" rtlCol="0">
            <a:spAutoFit/>
          </a:bodyPr>
          <a:lstStyle/>
          <a:p>
            <a:pPr indent="10795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Lst>
              <a:defRPr/>
            </a:pPr>
            <a:r>
              <a:rPr lang="en-US" altLang="en-US" dirty="0">
                <a:solidFill>
                  <a:srgbClr val="0000FF"/>
                </a:solidFill>
              </a:rPr>
              <a:t>We study new physics by </a:t>
            </a:r>
            <a:r>
              <a:rPr lang="en-US" altLang="en-US" b="1" dirty="0">
                <a:solidFill>
                  <a:srgbClr val="0000FF"/>
                </a:solidFill>
              </a:rPr>
              <a:t>colliding high energy particles</a:t>
            </a:r>
          </a:p>
          <a:p>
            <a:pPr indent="10795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Lst>
              <a:defRPr/>
            </a:pPr>
            <a:r>
              <a:rPr lang="en-US" altLang="en-US" dirty="0">
                <a:solidFill>
                  <a:srgbClr val="0000FF"/>
                </a:solidFill>
              </a:rPr>
              <a:t>New particles can be produced in these collisions if the energy is sufficiently high.</a:t>
            </a:r>
          </a:p>
          <a:p>
            <a:pPr indent="10795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Lst>
              <a:defRPr/>
            </a:pPr>
            <a:r>
              <a:rPr lang="en-US" altLang="en-US" dirty="0">
                <a:solidFill>
                  <a:srgbClr val="0000FF"/>
                </a:solidFill>
              </a:rPr>
              <a:t>If we collide protons the probability (cross section) for this is small.</a:t>
            </a:r>
          </a:p>
          <a:p>
            <a:pPr indent="10795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Lst>
              <a:defRPr/>
            </a:pPr>
            <a:r>
              <a:rPr lang="en-US" altLang="en-US" dirty="0">
                <a:solidFill>
                  <a:srgbClr val="0000FF"/>
                </a:solidFill>
              </a:rPr>
              <a:t>You need many collisions to increase the </a:t>
            </a:r>
            <a:r>
              <a:rPr lang="en-US" altLang="en-US" dirty="0" smtClean="0">
                <a:solidFill>
                  <a:srgbClr val="0000FF"/>
                </a:solidFill>
              </a:rPr>
              <a:t>probability – need </a:t>
            </a:r>
            <a:r>
              <a:rPr lang="en-US" altLang="en-US" b="1" dirty="0">
                <a:solidFill>
                  <a:srgbClr val="0000FF"/>
                </a:solidFill>
              </a:rPr>
              <a:t>high </a:t>
            </a:r>
            <a:r>
              <a:rPr lang="en-US" altLang="en-US" b="1" dirty="0" smtClean="0">
                <a:solidFill>
                  <a:srgbClr val="0000FF"/>
                </a:solidFill>
              </a:rPr>
              <a:t>luminosity </a:t>
            </a:r>
            <a:r>
              <a:rPr lang="en-US" altLang="en-US" dirty="0" smtClean="0">
                <a:solidFill>
                  <a:srgbClr val="0000FF"/>
                </a:solidFill>
              </a:rPr>
              <a:t>and</a:t>
            </a:r>
            <a:r>
              <a:rPr lang="en-US" altLang="en-US" b="1" dirty="0" smtClean="0">
                <a:solidFill>
                  <a:srgbClr val="0000FF"/>
                </a:solidFill>
              </a:rPr>
              <a:t> many repetitions</a:t>
            </a:r>
            <a:endParaRPr lang="en-US" altLang="en-US" b="1" dirty="0">
              <a:solidFill>
                <a:srgbClr val="0000FF"/>
              </a:solidFill>
            </a:endParaRPr>
          </a:p>
          <a:p>
            <a:pPr indent="10795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Lst>
              <a:defRPr/>
            </a:pPr>
            <a:r>
              <a:rPr lang="en-US" altLang="en-US" dirty="0">
                <a:solidFill>
                  <a:srgbClr val="0000FF"/>
                </a:solidFill>
              </a:rPr>
              <a:t>The protons contains three quarks</a:t>
            </a:r>
          </a:p>
          <a:p>
            <a:pPr indent="10795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Lst>
              <a:defRPr/>
            </a:pPr>
            <a:r>
              <a:rPr lang="en-US" altLang="en-US" dirty="0">
                <a:solidFill>
                  <a:srgbClr val="0000FF"/>
                </a:solidFill>
              </a:rPr>
              <a:t>Not only must the protons collide </a:t>
            </a:r>
            <a:r>
              <a:rPr lang="en-US" altLang="en-US" dirty="0" smtClean="0">
                <a:solidFill>
                  <a:srgbClr val="0000FF"/>
                </a:solidFill>
              </a:rPr>
              <a:t>head-on </a:t>
            </a:r>
            <a:r>
              <a:rPr lang="en-US" altLang="en-US" dirty="0">
                <a:solidFill>
                  <a:srgbClr val="0000FF"/>
                </a:solidFill>
              </a:rPr>
              <a:t>but also their </a:t>
            </a:r>
            <a:r>
              <a:rPr lang="en-US" altLang="en-US" dirty="0" smtClean="0">
                <a:solidFill>
                  <a:srgbClr val="0000FF"/>
                </a:solidFill>
              </a:rPr>
              <a:t>constituents</a:t>
            </a:r>
            <a:r>
              <a:rPr lang="en-US" altLang="en-US" dirty="0">
                <a:solidFill>
                  <a:srgbClr val="0000FF"/>
                </a:solidFill>
              </a:rPr>
              <a:t>.</a:t>
            </a:r>
          </a:p>
          <a:p>
            <a:endParaRPr lang="en-US" dirty="0"/>
          </a:p>
        </p:txBody>
      </p:sp>
      <p:grpSp>
        <p:nvGrpSpPr>
          <p:cNvPr id="28" name="Group 27"/>
          <p:cNvGrpSpPr/>
          <p:nvPr/>
        </p:nvGrpSpPr>
        <p:grpSpPr>
          <a:xfrm>
            <a:off x="4348956" y="2912110"/>
            <a:ext cx="3494087" cy="971550"/>
            <a:chOff x="2951163" y="3384550"/>
            <a:chExt cx="3494087" cy="971550"/>
          </a:xfrm>
        </p:grpSpPr>
        <p:sp>
          <p:nvSpPr>
            <p:cNvPr id="4" name="Line 3"/>
            <p:cNvSpPr>
              <a:spLocks noChangeShapeType="1"/>
            </p:cNvSpPr>
            <p:nvPr/>
          </p:nvSpPr>
          <p:spPr bwMode="auto">
            <a:xfrm>
              <a:off x="4114800" y="3871913"/>
              <a:ext cx="481013" cy="1587"/>
            </a:xfrm>
            <a:prstGeom prst="line">
              <a:avLst/>
            </a:prstGeom>
            <a:noFill/>
            <a:ln w="936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nvGrpSpPr>
            <p:cNvPr id="5" name="Group 4"/>
            <p:cNvGrpSpPr>
              <a:grpSpLocks/>
            </p:cNvGrpSpPr>
            <p:nvPr/>
          </p:nvGrpSpPr>
          <p:grpSpPr bwMode="auto">
            <a:xfrm>
              <a:off x="3754438" y="3689350"/>
              <a:ext cx="409575" cy="409575"/>
              <a:chOff x="2365" y="2249"/>
              <a:chExt cx="258" cy="258"/>
            </a:xfrm>
          </p:grpSpPr>
          <p:sp>
            <p:nvSpPr>
              <p:cNvPr id="6" name="Oval 5"/>
              <p:cNvSpPr>
                <a:spLocks noChangeArrowheads="1"/>
              </p:cNvSpPr>
              <p:nvPr/>
            </p:nvSpPr>
            <p:spPr bwMode="auto">
              <a:xfrm>
                <a:off x="2365" y="2249"/>
                <a:ext cx="258" cy="258"/>
              </a:xfrm>
              <a:prstGeom prst="ellipse">
                <a:avLst/>
              </a:prstGeom>
              <a:noFill/>
              <a:ln w="9360">
                <a:solidFill>
                  <a:srgbClr val="80808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sp>
            <p:nvSpPr>
              <p:cNvPr id="7" name="Oval 6"/>
              <p:cNvSpPr>
                <a:spLocks noChangeArrowheads="1"/>
              </p:cNvSpPr>
              <p:nvPr/>
            </p:nvSpPr>
            <p:spPr bwMode="auto">
              <a:xfrm>
                <a:off x="2439" y="2308"/>
                <a:ext cx="22" cy="22"/>
              </a:xfrm>
              <a:prstGeom prst="ellipse">
                <a:avLst/>
              </a:prstGeom>
              <a:solidFill>
                <a:srgbClr val="9900FF"/>
              </a:solidFill>
              <a:ln w="9360">
                <a:solidFill>
                  <a:srgbClr val="80808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sp>
            <p:nvSpPr>
              <p:cNvPr id="8" name="Oval 7"/>
              <p:cNvSpPr>
                <a:spLocks noChangeArrowheads="1"/>
              </p:cNvSpPr>
              <p:nvPr/>
            </p:nvSpPr>
            <p:spPr bwMode="auto">
              <a:xfrm>
                <a:off x="2469" y="2308"/>
                <a:ext cx="0" cy="22"/>
              </a:xfrm>
              <a:prstGeom prst="ellipse">
                <a:avLst/>
              </a:prstGeom>
              <a:solidFill>
                <a:srgbClr val="9900FF"/>
              </a:solidFill>
              <a:ln w="9360">
                <a:solidFill>
                  <a:srgbClr val="80808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sp>
            <p:nvSpPr>
              <p:cNvPr id="9" name="Oval 8"/>
              <p:cNvSpPr>
                <a:spLocks noChangeArrowheads="1"/>
              </p:cNvSpPr>
              <p:nvPr/>
            </p:nvSpPr>
            <p:spPr bwMode="auto">
              <a:xfrm>
                <a:off x="2557" y="2352"/>
                <a:ext cx="22" cy="22"/>
              </a:xfrm>
              <a:prstGeom prst="ellipse">
                <a:avLst/>
              </a:prstGeom>
              <a:solidFill>
                <a:srgbClr val="9900FF"/>
              </a:solidFill>
              <a:ln w="9360">
                <a:solidFill>
                  <a:srgbClr val="80808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sp>
            <p:nvSpPr>
              <p:cNvPr id="10" name="Oval 9"/>
              <p:cNvSpPr>
                <a:spLocks noChangeArrowheads="1"/>
              </p:cNvSpPr>
              <p:nvPr/>
            </p:nvSpPr>
            <p:spPr bwMode="auto">
              <a:xfrm>
                <a:off x="2454" y="2440"/>
                <a:ext cx="22" cy="22"/>
              </a:xfrm>
              <a:prstGeom prst="ellipse">
                <a:avLst/>
              </a:prstGeom>
              <a:solidFill>
                <a:srgbClr val="FF6666"/>
              </a:solidFill>
              <a:ln w="9360">
                <a:solidFill>
                  <a:srgbClr val="80808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grpSp>
        <p:grpSp>
          <p:nvGrpSpPr>
            <p:cNvPr id="11" name="Group 10"/>
            <p:cNvGrpSpPr>
              <a:grpSpLocks/>
            </p:cNvGrpSpPr>
            <p:nvPr/>
          </p:nvGrpSpPr>
          <p:grpSpPr bwMode="auto">
            <a:xfrm>
              <a:off x="5322888" y="3689350"/>
              <a:ext cx="409575" cy="409575"/>
              <a:chOff x="3353" y="2249"/>
              <a:chExt cx="258" cy="258"/>
            </a:xfrm>
          </p:grpSpPr>
          <p:sp>
            <p:nvSpPr>
              <p:cNvPr id="12" name="Oval 11"/>
              <p:cNvSpPr>
                <a:spLocks noChangeArrowheads="1"/>
              </p:cNvSpPr>
              <p:nvPr/>
            </p:nvSpPr>
            <p:spPr bwMode="auto">
              <a:xfrm>
                <a:off x="3353" y="2249"/>
                <a:ext cx="258" cy="258"/>
              </a:xfrm>
              <a:prstGeom prst="ellipse">
                <a:avLst/>
              </a:prstGeom>
              <a:noFill/>
              <a:ln w="9360">
                <a:solidFill>
                  <a:srgbClr val="80808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sp>
            <p:nvSpPr>
              <p:cNvPr id="13" name="Oval 12"/>
              <p:cNvSpPr>
                <a:spLocks noChangeArrowheads="1"/>
              </p:cNvSpPr>
              <p:nvPr/>
            </p:nvSpPr>
            <p:spPr bwMode="auto">
              <a:xfrm>
                <a:off x="3515" y="2308"/>
                <a:ext cx="22" cy="22"/>
              </a:xfrm>
              <a:prstGeom prst="ellipse">
                <a:avLst/>
              </a:prstGeom>
              <a:solidFill>
                <a:srgbClr val="9900FF"/>
              </a:solidFill>
              <a:ln w="9360">
                <a:solidFill>
                  <a:srgbClr val="80808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sp>
            <p:nvSpPr>
              <p:cNvPr id="14" name="Oval 13"/>
              <p:cNvSpPr>
                <a:spLocks noChangeArrowheads="1"/>
              </p:cNvSpPr>
              <p:nvPr/>
            </p:nvSpPr>
            <p:spPr bwMode="auto">
              <a:xfrm>
                <a:off x="3514" y="2308"/>
                <a:ext cx="0" cy="22"/>
              </a:xfrm>
              <a:prstGeom prst="ellipse">
                <a:avLst/>
              </a:prstGeom>
              <a:solidFill>
                <a:srgbClr val="9900FF"/>
              </a:solidFill>
              <a:ln w="9360">
                <a:solidFill>
                  <a:srgbClr val="80808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sp>
            <p:nvSpPr>
              <p:cNvPr id="15" name="Oval 14"/>
              <p:cNvSpPr>
                <a:spLocks noChangeArrowheads="1"/>
              </p:cNvSpPr>
              <p:nvPr/>
            </p:nvSpPr>
            <p:spPr bwMode="auto">
              <a:xfrm>
                <a:off x="3397" y="2352"/>
                <a:ext cx="22" cy="22"/>
              </a:xfrm>
              <a:prstGeom prst="ellipse">
                <a:avLst/>
              </a:prstGeom>
              <a:solidFill>
                <a:srgbClr val="9900FF"/>
              </a:solidFill>
              <a:ln w="9360">
                <a:solidFill>
                  <a:srgbClr val="80808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sp>
            <p:nvSpPr>
              <p:cNvPr id="16" name="Oval 15"/>
              <p:cNvSpPr>
                <a:spLocks noChangeArrowheads="1"/>
              </p:cNvSpPr>
              <p:nvPr/>
            </p:nvSpPr>
            <p:spPr bwMode="auto">
              <a:xfrm>
                <a:off x="3500" y="2440"/>
                <a:ext cx="22" cy="22"/>
              </a:xfrm>
              <a:prstGeom prst="ellipse">
                <a:avLst/>
              </a:prstGeom>
              <a:solidFill>
                <a:srgbClr val="FF6666"/>
              </a:solidFill>
              <a:ln w="9360">
                <a:solidFill>
                  <a:srgbClr val="80808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grpSp>
        <p:sp>
          <p:nvSpPr>
            <p:cNvPr id="17" name="Line 16"/>
            <p:cNvSpPr>
              <a:spLocks noChangeShapeType="1"/>
            </p:cNvSpPr>
            <p:nvPr/>
          </p:nvSpPr>
          <p:spPr bwMode="auto">
            <a:xfrm flipH="1">
              <a:off x="4900613" y="3871913"/>
              <a:ext cx="503237" cy="1587"/>
            </a:xfrm>
            <a:prstGeom prst="line">
              <a:avLst/>
            </a:prstGeom>
            <a:noFill/>
            <a:ln w="936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pic>
          <p:nvPicPr>
            <p:cNvPr id="18"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51163" y="3751263"/>
              <a:ext cx="509587" cy="2984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9"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35663" y="3716338"/>
              <a:ext cx="509587" cy="2984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20" name="Group 19"/>
            <p:cNvGrpSpPr>
              <a:grpSpLocks/>
            </p:cNvGrpSpPr>
            <p:nvPr/>
          </p:nvGrpSpPr>
          <p:grpSpPr bwMode="auto">
            <a:xfrm>
              <a:off x="4386263" y="3384550"/>
              <a:ext cx="736600" cy="361950"/>
              <a:chOff x="2763" y="2057"/>
              <a:chExt cx="464" cy="228"/>
            </a:xfrm>
          </p:grpSpPr>
          <p:sp>
            <p:nvSpPr>
              <p:cNvPr id="21" name="Line 20"/>
              <p:cNvSpPr>
                <a:spLocks noChangeShapeType="1"/>
              </p:cNvSpPr>
              <p:nvPr/>
            </p:nvSpPr>
            <p:spPr bwMode="auto">
              <a:xfrm flipV="1">
                <a:off x="3074" y="2072"/>
                <a:ext cx="153" cy="201"/>
              </a:xfrm>
              <a:prstGeom prst="line">
                <a:avLst/>
              </a:prstGeom>
              <a:noFill/>
              <a:ln w="9360">
                <a:solidFill>
                  <a:srgbClr val="00CC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2" name="Line 21"/>
              <p:cNvSpPr>
                <a:spLocks noChangeShapeType="1"/>
              </p:cNvSpPr>
              <p:nvPr/>
            </p:nvSpPr>
            <p:spPr bwMode="auto">
              <a:xfrm flipV="1">
                <a:off x="2986" y="2056"/>
                <a:ext cx="8" cy="216"/>
              </a:xfrm>
              <a:prstGeom prst="line">
                <a:avLst/>
              </a:prstGeom>
              <a:noFill/>
              <a:ln w="9360">
                <a:solidFill>
                  <a:srgbClr val="00CC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3" name="Line 22"/>
              <p:cNvSpPr>
                <a:spLocks noChangeShapeType="1"/>
              </p:cNvSpPr>
              <p:nvPr/>
            </p:nvSpPr>
            <p:spPr bwMode="auto">
              <a:xfrm flipH="1" flipV="1">
                <a:off x="2762" y="2126"/>
                <a:ext cx="136" cy="160"/>
              </a:xfrm>
              <a:prstGeom prst="line">
                <a:avLst/>
              </a:prstGeom>
              <a:noFill/>
              <a:ln w="9360">
                <a:solidFill>
                  <a:srgbClr val="00CC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grpSp>
          <p:nvGrpSpPr>
            <p:cNvPr id="24" name="Group 23"/>
            <p:cNvGrpSpPr>
              <a:grpSpLocks/>
            </p:cNvGrpSpPr>
            <p:nvPr/>
          </p:nvGrpSpPr>
          <p:grpSpPr bwMode="auto">
            <a:xfrm>
              <a:off x="4386263" y="3992563"/>
              <a:ext cx="736600" cy="363537"/>
              <a:chOff x="2763" y="2440"/>
              <a:chExt cx="464" cy="229"/>
            </a:xfrm>
          </p:grpSpPr>
          <p:sp>
            <p:nvSpPr>
              <p:cNvPr id="25" name="Line 24"/>
              <p:cNvSpPr>
                <a:spLocks noChangeShapeType="1"/>
              </p:cNvSpPr>
              <p:nvPr/>
            </p:nvSpPr>
            <p:spPr bwMode="auto">
              <a:xfrm>
                <a:off x="3074" y="2455"/>
                <a:ext cx="153" cy="199"/>
              </a:xfrm>
              <a:prstGeom prst="line">
                <a:avLst/>
              </a:prstGeom>
              <a:noFill/>
              <a:ln w="9360">
                <a:solidFill>
                  <a:srgbClr val="00CC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6" name="Line 25"/>
              <p:cNvSpPr>
                <a:spLocks noChangeShapeType="1"/>
              </p:cNvSpPr>
              <p:nvPr/>
            </p:nvSpPr>
            <p:spPr bwMode="auto">
              <a:xfrm>
                <a:off x="2986" y="2455"/>
                <a:ext cx="8" cy="214"/>
              </a:xfrm>
              <a:prstGeom prst="line">
                <a:avLst/>
              </a:prstGeom>
              <a:noFill/>
              <a:ln w="9360">
                <a:solidFill>
                  <a:srgbClr val="00CC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7" name="Line 26"/>
              <p:cNvSpPr>
                <a:spLocks noChangeShapeType="1"/>
              </p:cNvSpPr>
              <p:nvPr/>
            </p:nvSpPr>
            <p:spPr bwMode="auto">
              <a:xfrm flipH="1">
                <a:off x="2762" y="2440"/>
                <a:ext cx="136" cy="155"/>
              </a:xfrm>
              <a:prstGeom prst="line">
                <a:avLst/>
              </a:prstGeom>
              <a:noFill/>
              <a:ln w="9360">
                <a:solidFill>
                  <a:srgbClr val="00CC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grpSp>
      <p:sp>
        <p:nvSpPr>
          <p:cNvPr id="29" name="TextBox 28"/>
          <p:cNvSpPr txBox="1"/>
          <p:nvPr/>
        </p:nvSpPr>
        <p:spPr>
          <a:xfrm>
            <a:off x="2423160" y="3880843"/>
            <a:ext cx="9357360" cy="646331"/>
          </a:xfrm>
          <a:prstGeom prst="rect">
            <a:avLst/>
          </a:prstGeom>
          <a:noFill/>
        </p:spPr>
        <p:txBody>
          <a:bodyPr wrap="square" rtlCol="0">
            <a:spAutoFit/>
          </a:bodyPr>
          <a:lstStyle/>
          <a:p>
            <a:r>
              <a:rPr lang="en-US" altLang="en-US" dirty="0" smtClean="0">
                <a:solidFill>
                  <a:srgbClr val="0000FF"/>
                </a:solidFill>
              </a:rPr>
              <a:t>After doing </a:t>
            </a:r>
            <a:r>
              <a:rPr lang="en-US" altLang="en-US" dirty="0">
                <a:solidFill>
                  <a:srgbClr val="0000FF"/>
                </a:solidFill>
              </a:rPr>
              <a:t>this for some time</a:t>
            </a:r>
            <a:r>
              <a:rPr lang="en-US" altLang="en-US" dirty="0" smtClean="0">
                <a:solidFill>
                  <a:srgbClr val="0000FF"/>
                </a:solidFill>
              </a:rPr>
              <a:t>, </a:t>
            </a:r>
            <a:r>
              <a:rPr lang="en-US" altLang="en-US" dirty="0">
                <a:solidFill>
                  <a:srgbClr val="0000FF"/>
                </a:solidFill>
              </a:rPr>
              <a:t>we look for unusual </a:t>
            </a:r>
            <a:r>
              <a:rPr lang="en-US" altLang="en-US" dirty="0" smtClean="0">
                <a:solidFill>
                  <a:srgbClr val="0000FF"/>
                </a:solidFill>
              </a:rPr>
              <a:t>interesting events</a:t>
            </a:r>
            <a:r>
              <a:rPr lang="en-US" altLang="en-US" dirty="0">
                <a:solidFill>
                  <a:srgbClr val="0000FF"/>
                </a:solidFill>
              </a:rPr>
              <a:t>.</a:t>
            </a:r>
          </a:p>
          <a:p>
            <a:r>
              <a:rPr lang="en-US" altLang="en-US" dirty="0">
                <a:solidFill>
                  <a:srgbClr val="0000FF"/>
                </a:solidFill>
              </a:rPr>
              <a:t>And </a:t>
            </a:r>
            <a:r>
              <a:rPr lang="en-US" altLang="en-US" dirty="0" smtClean="0">
                <a:solidFill>
                  <a:srgbClr val="0000FF"/>
                </a:solidFill>
              </a:rPr>
              <a:t>not only one, </a:t>
            </a:r>
            <a:r>
              <a:rPr lang="en-US" altLang="en-US" dirty="0">
                <a:solidFill>
                  <a:srgbClr val="0000FF"/>
                </a:solidFill>
              </a:rPr>
              <a:t>we want </a:t>
            </a:r>
            <a:r>
              <a:rPr lang="en-US" altLang="en-US" b="1" dirty="0">
                <a:solidFill>
                  <a:srgbClr val="0000FF"/>
                </a:solidFill>
              </a:rPr>
              <a:t>many</a:t>
            </a:r>
            <a:r>
              <a:rPr lang="en-US" altLang="en-US" dirty="0">
                <a:solidFill>
                  <a:srgbClr val="0000FF"/>
                </a:solidFill>
              </a:rPr>
              <a:t> </a:t>
            </a:r>
            <a:r>
              <a:rPr lang="en-US" altLang="en-US" dirty="0" smtClean="0">
                <a:solidFill>
                  <a:srgbClr val="0000FF"/>
                </a:solidFill>
              </a:rPr>
              <a:t>to </a:t>
            </a:r>
            <a:r>
              <a:rPr lang="en-US" altLang="en-US" dirty="0">
                <a:solidFill>
                  <a:srgbClr val="0000FF"/>
                </a:solidFill>
              </a:rPr>
              <a:t>believe the </a:t>
            </a:r>
            <a:r>
              <a:rPr lang="en-US" altLang="en-US" dirty="0" smtClean="0">
                <a:solidFill>
                  <a:srgbClr val="0000FF"/>
                </a:solidFill>
              </a:rPr>
              <a:t>results</a:t>
            </a:r>
            <a:endParaRPr lang="en-US" altLang="en-US" dirty="0">
              <a:solidFill>
                <a:srgbClr val="0000FF"/>
              </a:solidFill>
            </a:endParaRPr>
          </a:p>
        </p:txBody>
      </p:sp>
      <p:sp>
        <p:nvSpPr>
          <p:cNvPr id="30" name="TextBox 29"/>
          <p:cNvSpPr txBox="1"/>
          <p:nvPr/>
        </p:nvSpPr>
        <p:spPr>
          <a:xfrm>
            <a:off x="1981200" y="4781532"/>
            <a:ext cx="9357360" cy="923330"/>
          </a:xfrm>
          <a:prstGeom prst="rect">
            <a:avLst/>
          </a:prstGeom>
          <a:noFill/>
        </p:spPr>
        <p:txBody>
          <a:bodyPr wrap="square" rtlCol="0">
            <a:spAutoFit/>
          </a:bodyPr>
          <a:lstStyle/>
          <a:p>
            <a:pPr indent="10795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Lst>
              <a:defRPr/>
            </a:pPr>
            <a:r>
              <a:rPr lang="en-US" altLang="en-US" dirty="0">
                <a:solidFill>
                  <a:srgbClr val="0000FF"/>
                </a:solidFill>
              </a:rPr>
              <a:t>Thus,</a:t>
            </a:r>
          </a:p>
          <a:p>
            <a:pPr marL="422275" indent="-317500">
              <a:buSzPct val="45000"/>
              <a:buFont typeface="Wingdings" panose="05000000000000000000" pitchFamily="2" charset="2"/>
              <a:buChar char=""/>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Lst>
              <a:defRPr/>
            </a:pPr>
            <a:r>
              <a:rPr lang="en-US" altLang="en-US" b="1" dirty="0">
                <a:solidFill>
                  <a:srgbClr val="FF0000"/>
                </a:solidFill>
              </a:rPr>
              <a:t>We must collide a large number of protons each time – use high luminosity proton beams</a:t>
            </a:r>
          </a:p>
          <a:p>
            <a:pPr marL="422275" indent="-317500">
              <a:buSzPct val="45000"/>
              <a:buFont typeface="Wingdings" panose="05000000000000000000" pitchFamily="2" charset="2"/>
              <a:buChar char=""/>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 pos="9410700" algn="l"/>
              </a:tabLst>
              <a:defRPr/>
            </a:pPr>
            <a:r>
              <a:rPr lang="en-US" altLang="en-US" b="1" dirty="0">
                <a:solidFill>
                  <a:srgbClr val="FF0000"/>
                </a:solidFill>
              </a:rPr>
              <a:t>We must repeat collisions many times – use high collision rates</a:t>
            </a:r>
          </a:p>
        </p:txBody>
      </p:sp>
    </p:spTree>
    <p:extLst>
      <p:ext uri="{BB962C8B-B14F-4D97-AF65-F5344CB8AC3E}">
        <p14:creationId xmlns:p14="http://schemas.microsoft.com/office/powerpoint/2010/main" val="3426901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en-US" altLang="en-US" dirty="0">
                <a:solidFill>
                  <a:srgbClr val="FFFF00"/>
                </a:solidFill>
              </a:rPr>
              <a:t>A </a:t>
            </a:r>
            <a:r>
              <a:rPr lang="en-US" altLang="en-US" dirty="0" err="1">
                <a:solidFill>
                  <a:srgbClr val="FFFF00"/>
                </a:solidFill>
              </a:rPr>
              <a:t>ToroidaL</a:t>
            </a:r>
            <a:r>
              <a:rPr lang="en-US" altLang="en-US" dirty="0">
                <a:solidFill>
                  <a:srgbClr val="FFFF00"/>
                </a:solidFill>
              </a:rPr>
              <a:t> </a:t>
            </a:r>
            <a:r>
              <a:rPr lang="en-US" altLang="en-US" dirty="0" err="1">
                <a:solidFill>
                  <a:srgbClr val="FFFF00"/>
                </a:solidFill>
              </a:rPr>
              <a:t>ApparatuS</a:t>
            </a:r>
            <a:r>
              <a:rPr lang="en-US" altLang="en-US" dirty="0">
                <a:solidFill>
                  <a:srgbClr val="FFFF00"/>
                </a:solidFill>
              </a:rPr>
              <a:t> - ATLAS</a:t>
            </a:r>
          </a:p>
        </p:txBody>
      </p:sp>
      <p:sp>
        <p:nvSpPr>
          <p:cNvPr id="20" name="Text Box 2"/>
          <p:cNvSpPr txBox="1">
            <a:spLocks noChangeArrowheads="1"/>
          </p:cNvSpPr>
          <p:nvPr/>
        </p:nvSpPr>
        <p:spPr bwMode="auto">
          <a:xfrm>
            <a:off x="3960437" y="991528"/>
            <a:ext cx="1589088" cy="779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buClrTx/>
              <a:buFontTx/>
              <a:buNone/>
            </a:pPr>
            <a:r>
              <a:rPr lang="sv-SE" altLang="en-US" sz="1400">
                <a:solidFill>
                  <a:srgbClr val="0000FF"/>
                </a:solidFill>
              </a:rPr>
              <a:t>46 meters</a:t>
            </a:r>
          </a:p>
        </p:txBody>
      </p:sp>
      <p:sp>
        <p:nvSpPr>
          <p:cNvPr id="21" name="Text Box 3"/>
          <p:cNvSpPr txBox="1">
            <a:spLocks noChangeArrowheads="1"/>
          </p:cNvSpPr>
          <p:nvPr/>
        </p:nvSpPr>
        <p:spPr bwMode="auto">
          <a:xfrm>
            <a:off x="971175" y="2647290"/>
            <a:ext cx="1589087" cy="779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buClrTx/>
              <a:buFontTx/>
              <a:buNone/>
            </a:pPr>
            <a:r>
              <a:rPr lang="sv-SE" altLang="en-US" sz="1400">
                <a:solidFill>
                  <a:srgbClr val="0000FF"/>
                </a:solidFill>
              </a:rPr>
              <a:t>25 meters</a:t>
            </a:r>
          </a:p>
        </p:txBody>
      </p:sp>
      <p:pic>
        <p:nvPicPr>
          <p:cNvPr id="2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6550" y="1204253"/>
            <a:ext cx="6162675" cy="305276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3" name="Text Box 5"/>
          <p:cNvSpPr txBox="1">
            <a:spLocks noChangeArrowheads="1"/>
          </p:cNvSpPr>
          <p:nvPr/>
        </p:nvSpPr>
        <p:spPr bwMode="auto">
          <a:xfrm>
            <a:off x="1893512" y="5001553"/>
            <a:ext cx="3240088" cy="1420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buClrTx/>
              <a:buFontTx/>
              <a:buNone/>
            </a:pPr>
            <a:r>
              <a:rPr lang="sv-SE" altLang="en-US" sz="1400">
                <a:solidFill>
                  <a:srgbClr val="0000FF"/>
                </a:solidFill>
              </a:rPr>
              <a:t>Inner detector  1 bit? - ~86 Mch</a:t>
            </a:r>
          </a:p>
          <a:p>
            <a:pPr eaLnBrk="1">
              <a:buClrTx/>
              <a:buFontTx/>
              <a:buNone/>
            </a:pPr>
            <a:r>
              <a:rPr lang="sv-SE" altLang="en-US" sz="1400">
                <a:solidFill>
                  <a:srgbClr val="0000FF"/>
                </a:solidFill>
              </a:rPr>
              <a:t>E/M calorimeter  16 bit -  ~300 kch</a:t>
            </a:r>
          </a:p>
          <a:p>
            <a:pPr eaLnBrk="1">
              <a:buClrTx/>
              <a:buFontTx/>
              <a:buNone/>
            </a:pPr>
            <a:r>
              <a:rPr lang="sv-SE" altLang="en-US" sz="1400">
                <a:solidFill>
                  <a:srgbClr val="0000FF"/>
                </a:solidFill>
              </a:rPr>
              <a:t>Hadron calorimeter  16 bit ~10kch</a:t>
            </a:r>
          </a:p>
          <a:p>
            <a:pPr eaLnBrk="1">
              <a:buClrTx/>
              <a:buFontTx/>
              <a:buNone/>
            </a:pPr>
            <a:r>
              <a:rPr lang="sv-SE" altLang="en-US" sz="1400">
                <a:solidFill>
                  <a:srgbClr val="0000FF"/>
                </a:solidFill>
              </a:rPr>
              <a:t>Muon detector x bit ~100 kch</a:t>
            </a:r>
          </a:p>
        </p:txBody>
      </p:sp>
      <p:sp>
        <p:nvSpPr>
          <p:cNvPr id="24" name="Text Box 6"/>
          <p:cNvSpPr txBox="1">
            <a:spLocks noChangeArrowheads="1"/>
          </p:cNvSpPr>
          <p:nvPr/>
        </p:nvSpPr>
        <p:spPr bwMode="auto">
          <a:xfrm>
            <a:off x="5997200" y="5001553"/>
            <a:ext cx="3240087" cy="1042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buClrTx/>
              <a:buFontTx/>
              <a:buNone/>
            </a:pPr>
            <a:r>
              <a:rPr lang="sv-SE" altLang="en-US" sz="1400" dirty="0" err="1">
                <a:solidFill>
                  <a:srgbClr val="0000FF"/>
                </a:solidFill>
              </a:rPr>
              <a:t>Weight</a:t>
            </a:r>
            <a:r>
              <a:rPr lang="sv-SE" altLang="en-US" sz="1400" dirty="0">
                <a:solidFill>
                  <a:srgbClr val="0000FF"/>
                </a:solidFill>
              </a:rPr>
              <a:t> 7000 tons</a:t>
            </a:r>
          </a:p>
          <a:p>
            <a:pPr eaLnBrk="1">
              <a:buClrTx/>
              <a:buFontTx/>
              <a:buNone/>
            </a:pPr>
            <a:r>
              <a:rPr lang="sv-SE" altLang="en-US" sz="1400" dirty="0">
                <a:solidFill>
                  <a:srgbClr val="0000FF"/>
                </a:solidFill>
              </a:rPr>
              <a:t>3000 </a:t>
            </a:r>
            <a:r>
              <a:rPr lang="sv-SE" altLang="en-US" sz="1400" dirty="0" err="1">
                <a:solidFill>
                  <a:srgbClr val="0000FF"/>
                </a:solidFill>
              </a:rPr>
              <a:t>physicists</a:t>
            </a:r>
            <a:r>
              <a:rPr lang="sv-SE" altLang="en-US" sz="1400" dirty="0">
                <a:solidFill>
                  <a:srgbClr val="0000FF"/>
                </a:solidFill>
              </a:rPr>
              <a:t> + x </a:t>
            </a:r>
            <a:r>
              <a:rPr lang="sv-SE" altLang="en-US" sz="1400" dirty="0" err="1">
                <a:solidFill>
                  <a:srgbClr val="0000FF"/>
                </a:solidFill>
              </a:rPr>
              <a:t>engineers</a:t>
            </a:r>
            <a:endParaRPr lang="sv-SE" altLang="en-US" sz="1400" dirty="0">
              <a:solidFill>
                <a:srgbClr val="0000FF"/>
              </a:solidFill>
            </a:endParaRPr>
          </a:p>
          <a:p>
            <a:pPr eaLnBrk="1">
              <a:buClrTx/>
              <a:buFontTx/>
              <a:buNone/>
            </a:pPr>
            <a:r>
              <a:rPr lang="sv-SE" altLang="en-US" sz="1400" dirty="0" smtClean="0">
                <a:solidFill>
                  <a:srgbClr val="0000FF"/>
                </a:solidFill>
              </a:rPr>
              <a:t>181 </a:t>
            </a:r>
            <a:r>
              <a:rPr lang="sv-SE" altLang="en-US" sz="1400" dirty="0" err="1">
                <a:solidFill>
                  <a:srgbClr val="0000FF"/>
                </a:solidFill>
              </a:rPr>
              <a:t>institutes</a:t>
            </a:r>
            <a:r>
              <a:rPr lang="sv-SE" altLang="en-US" sz="1400" dirty="0">
                <a:solidFill>
                  <a:srgbClr val="0000FF"/>
                </a:solidFill>
              </a:rPr>
              <a:t> from</a:t>
            </a:r>
          </a:p>
          <a:p>
            <a:pPr eaLnBrk="1">
              <a:buClrTx/>
              <a:buFontTx/>
              <a:buNone/>
            </a:pPr>
            <a:r>
              <a:rPr lang="sv-SE" altLang="en-US" sz="1400" dirty="0">
                <a:solidFill>
                  <a:srgbClr val="0000FF"/>
                </a:solidFill>
              </a:rPr>
              <a:t>38 </a:t>
            </a:r>
            <a:r>
              <a:rPr lang="sv-SE" altLang="en-US" sz="1400" dirty="0" err="1">
                <a:solidFill>
                  <a:srgbClr val="0000FF"/>
                </a:solidFill>
              </a:rPr>
              <a:t>countries</a:t>
            </a:r>
            <a:endParaRPr lang="sv-SE" altLang="en-US" sz="1400" dirty="0">
              <a:solidFill>
                <a:srgbClr val="0000FF"/>
              </a:solidFill>
            </a:endParaRPr>
          </a:p>
        </p:txBody>
      </p:sp>
      <p:sp>
        <p:nvSpPr>
          <p:cNvPr id="25" name="Text Box 7"/>
          <p:cNvSpPr txBox="1">
            <a:spLocks noChangeArrowheads="1"/>
          </p:cNvSpPr>
          <p:nvPr/>
        </p:nvSpPr>
        <p:spPr bwMode="auto">
          <a:xfrm rot="21540000">
            <a:off x="7657725" y="4496728"/>
            <a:ext cx="3168650" cy="900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spcAft>
                <a:spcPct val="0"/>
              </a:spcAft>
              <a:buClrTx/>
              <a:buFontTx/>
              <a:buNone/>
            </a:pPr>
            <a:r>
              <a:rPr lang="sv-SE" altLang="en-US" sz="1400">
                <a:solidFill>
                  <a:srgbClr val="FF3300"/>
                </a:solidFill>
              </a:rPr>
              <a:t>USA =  Underground Storage Area 100m below surface</a:t>
            </a:r>
          </a:p>
          <a:p>
            <a:pPr eaLnBrk="1">
              <a:spcAft>
                <a:spcPct val="0"/>
              </a:spcAft>
              <a:buClrTx/>
              <a:buFontTx/>
              <a:buNone/>
            </a:pPr>
            <a:r>
              <a:rPr lang="sv-SE" altLang="en-US" sz="1400">
                <a:solidFill>
                  <a:srgbClr val="FF3300"/>
                </a:solidFill>
              </a:rPr>
              <a:t>Access shafts 12 – 22 m diam.</a:t>
            </a:r>
          </a:p>
        </p:txBody>
      </p:sp>
      <p:pic>
        <p:nvPicPr>
          <p:cNvPr id="2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13212" y="1797978"/>
            <a:ext cx="3649663" cy="26638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6157849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en-US" altLang="en-US" dirty="0">
                <a:solidFill>
                  <a:srgbClr val="FFFF00"/>
                </a:solidFill>
              </a:rPr>
              <a:t>A </a:t>
            </a:r>
            <a:r>
              <a:rPr lang="en-US" altLang="en-US" dirty="0" err="1">
                <a:solidFill>
                  <a:srgbClr val="FFFF00"/>
                </a:solidFill>
              </a:rPr>
              <a:t>ToroidaL</a:t>
            </a:r>
            <a:r>
              <a:rPr lang="en-US" altLang="en-US" dirty="0">
                <a:solidFill>
                  <a:srgbClr val="FFFF00"/>
                </a:solidFill>
              </a:rPr>
              <a:t> </a:t>
            </a:r>
            <a:r>
              <a:rPr lang="en-US" altLang="en-US" dirty="0" err="1">
                <a:solidFill>
                  <a:srgbClr val="FFFF00"/>
                </a:solidFill>
              </a:rPr>
              <a:t>ApparatuS</a:t>
            </a:r>
            <a:r>
              <a:rPr lang="en-US" altLang="en-US" dirty="0">
                <a:solidFill>
                  <a:srgbClr val="FFFF00"/>
                </a:solidFill>
              </a:rPr>
              <a:t> - ATLAS</a:t>
            </a:r>
          </a:p>
        </p:txBody>
      </p:sp>
      <p:sp>
        <p:nvSpPr>
          <p:cNvPr id="9" name="Title 1"/>
          <p:cNvSpPr txBox="1">
            <a:spLocks/>
          </p:cNvSpPr>
          <p:nvPr/>
        </p:nvSpPr>
        <p:spPr>
          <a:xfrm>
            <a:off x="838200" y="45719"/>
            <a:ext cx="10515600" cy="838201"/>
          </a:xfrm>
          <a:prstGeom prst="rect">
            <a:avLst/>
          </a:prstGeom>
        </p:spPr>
        <p:txBody>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2pPr>
            <a:lvl3pPr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3pPr>
            <a:lvl4pPr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4pPr>
            <a:lvl5pPr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5pPr>
            <a:lvl6pPr marL="457200"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6pPr>
            <a:lvl7pPr marL="914400"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7pPr>
            <a:lvl8pPr marL="1371600"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8pPr>
            <a:lvl9pPr marL="1828800" algn="ctr" rtl="0" eaLnBrk="1" fontAlgn="base" hangingPunct="1">
              <a:spcBef>
                <a:spcPct val="0"/>
              </a:spcBef>
              <a:spcAft>
                <a:spcPct val="0"/>
              </a:spcAft>
              <a:defRPr sz="4400">
                <a:solidFill>
                  <a:schemeClr val="tx2"/>
                </a:solidFill>
                <a:latin typeface="Times New Roman" pitchFamily="18" charset="0"/>
                <a:cs typeface="Times New Roman" pitchFamily="18" charset="0"/>
              </a:defRPr>
            </a:lvl9pPr>
          </a:lstStyle>
          <a:p>
            <a:r>
              <a:rPr lang="en-US" altLang="en-US" kern="0" smtClean="0">
                <a:solidFill>
                  <a:srgbClr val="FFFF00"/>
                </a:solidFill>
              </a:rPr>
              <a:t>A ToroidaL ApparatuS - ATLAS</a:t>
            </a:r>
            <a:endParaRPr lang="en-US" altLang="en-US" kern="0" dirty="0">
              <a:solidFill>
                <a:srgbClr val="FFFF00"/>
              </a:solidFill>
            </a:endParaRPr>
          </a:p>
        </p:txBody>
      </p:sp>
      <p:sp>
        <p:nvSpPr>
          <p:cNvPr id="10" name="Text Box 2"/>
          <p:cNvSpPr txBox="1">
            <a:spLocks noChangeArrowheads="1"/>
          </p:cNvSpPr>
          <p:nvPr/>
        </p:nvSpPr>
        <p:spPr bwMode="auto">
          <a:xfrm>
            <a:off x="3960437" y="991528"/>
            <a:ext cx="1589088" cy="779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buClrTx/>
              <a:buFontTx/>
              <a:buNone/>
            </a:pPr>
            <a:r>
              <a:rPr lang="sv-SE" altLang="en-US" sz="1400">
                <a:solidFill>
                  <a:srgbClr val="0000FF"/>
                </a:solidFill>
              </a:rPr>
              <a:t>46 meters</a:t>
            </a:r>
          </a:p>
        </p:txBody>
      </p:sp>
      <p:sp>
        <p:nvSpPr>
          <p:cNvPr id="11" name="Text Box 3"/>
          <p:cNvSpPr txBox="1">
            <a:spLocks noChangeArrowheads="1"/>
          </p:cNvSpPr>
          <p:nvPr/>
        </p:nvSpPr>
        <p:spPr bwMode="auto">
          <a:xfrm>
            <a:off x="971175" y="2647290"/>
            <a:ext cx="1589087" cy="779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buClrTx/>
              <a:buFontTx/>
              <a:buNone/>
            </a:pPr>
            <a:r>
              <a:rPr lang="sv-SE" altLang="en-US" sz="1400">
                <a:solidFill>
                  <a:srgbClr val="0000FF"/>
                </a:solidFill>
              </a:rPr>
              <a:t>25 meters</a:t>
            </a:r>
          </a:p>
        </p:txBody>
      </p:sp>
      <p:pic>
        <p:nvPicPr>
          <p:cNvPr id="1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6550" y="1204253"/>
            <a:ext cx="6162675" cy="305276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3" name="Text Box 5"/>
          <p:cNvSpPr txBox="1">
            <a:spLocks noChangeArrowheads="1"/>
          </p:cNvSpPr>
          <p:nvPr/>
        </p:nvSpPr>
        <p:spPr bwMode="auto">
          <a:xfrm>
            <a:off x="1893512" y="5001553"/>
            <a:ext cx="3240088" cy="1420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buClrTx/>
              <a:buFontTx/>
              <a:buNone/>
            </a:pPr>
            <a:r>
              <a:rPr lang="sv-SE" altLang="en-US" sz="1400">
                <a:solidFill>
                  <a:srgbClr val="0000FF"/>
                </a:solidFill>
              </a:rPr>
              <a:t>Inner detector  1 bit? - ~86 Mch</a:t>
            </a:r>
          </a:p>
          <a:p>
            <a:pPr eaLnBrk="1">
              <a:buClrTx/>
              <a:buFontTx/>
              <a:buNone/>
            </a:pPr>
            <a:r>
              <a:rPr lang="sv-SE" altLang="en-US" sz="1400">
                <a:solidFill>
                  <a:srgbClr val="0000FF"/>
                </a:solidFill>
              </a:rPr>
              <a:t>E/M calorimeter  16 bit -  ~300 kch</a:t>
            </a:r>
          </a:p>
          <a:p>
            <a:pPr eaLnBrk="1">
              <a:buClrTx/>
              <a:buFontTx/>
              <a:buNone/>
            </a:pPr>
            <a:r>
              <a:rPr lang="sv-SE" altLang="en-US" sz="1400">
                <a:solidFill>
                  <a:srgbClr val="0000FF"/>
                </a:solidFill>
              </a:rPr>
              <a:t>Hadron calorimeter  16 bit ~10kch</a:t>
            </a:r>
          </a:p>
          <a:p>
            <a:pPr eaLnBrk="1">
              <a:buClrTx/>
              <a:buFontTx/>
              <a:buNone/>
            </a:pPr>
            <a:r>
              <a:rPr lang="sv-SE" altLang="en-US" sz="1400">
                <a:solidFill>
                  <a:srgbClr val="0000FF"/>
                </a:solidFill>
              </a:rPr>
              <a:t>Muon detector x bit ~100 kch</a:t>
            </a:r>
          </a:p>
        </p:txBody>
      </p:sp>
      <p:sp>
        <p:nvSpPr>
          <p:cNvPr id="14" name="Text Box 6"/>
          <p:cNvSpPr txBox="1">
            <a:spLocks noChangeArrowheads="1"/>
          </p:cNvSpPr>
          <p:nvPr/>
        </p:nvSpPr>
        <p:spPr bwMode="auto">
          <a:xfrm>
            <a:off x="5997200" y="5001553"/>
            <a:ext cx="3240087" cy="1042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buClrTx/>
              <a:buFontTx/>
              <a:buNone/>
            </a:pPr>
            <a:r>
              <a:rPr lang="sv-SE" altLang="en-US" sz="1400">
                <a:solidFill>
                  <a:srgbClr val="0000FF"/>
                </a:solidFill>
              </a:rPr>
              <a:t>Weight 7000 tons</a:t>
            </a:r>
          </a:p>
          <a:p>
            <a:pPr eaLnBrk="1">
              <a:buClrTx/>
              <a:buFontTx/>
              <a:buNone/>
            </a:pPr>
            <a:r>
              <a:rPr lang="sv-SE" altLang="en-US" sz="1400">
                <a:solidFill>
                  <a:srgbClr val="0000FF"/>
                </a:solidFill>
              </a:rPr>
              <a:t>3000 physicists + x engineers</a:t>
            </a:r>
          </a:p>
          <a:p>
            <a:pPr eaLnBrk="1">
              <a:buClrTx/>
              <a:buFontTx/>
              <a:buNone/>
            </a:pPr>
            <a:r>
              <a:rPr lang="sv-SE" altLang="en-US" sz="1400">
                <a:solidFill>
                  <a:srgbClr val="0000FF"/>
                </a:solidFill>
              </a:rPr>
              <a:t>174 institutes from</a:t>
            </a:r>
          </a:p>
          <a:p>
            <a:pPr eaLnBrk="1">
              <a:buClrTx/>
              <a:buFontTx/>
              <a:buNone/>
            </a:pPr>
            <a:r>
              <a:rPr lang="sv-SE" altLang="en-US" sz="1400">
                <a:solidFill>
                  <a:srgbClr val="0000FF"/>
                </a:solidFill>
              </a:rPr>
              <a:t>38 countries</a:t>
            </a:r>
          </a:p>
        </p:txBody>
      </p:sp>
      <p:sp>
        <p:nvSpPr>
          <p:cNvPr id="15" name="Text Box 7"/>
          <p:cNvSpPr txBox="1">
            <a:spLocks noChangeArrowheads="1"/>
          </p:cNvSpPr>
          <p:nvPr/>
        </p:nvSpPr>
        <p:spPr bwMode="auto">
          <a:xfrm rot="21540000">
            <a:off x="7657725" y="4496728"/>
            <a:ext cx="3168650" cy="900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spcAft>
                <a:spcPct val="0"/>
              </a:spcAft>
              <a:buClrTx/>
              <a:buFontTx/>
              <a:buNone/>
            </a:pPr>
            <a:r>
              <a:rPr lang="sv-SE" altLang="en-US" sz="1400">
                <a:solidFill>
                  <a:srgbClr val="FF3300"/>
                </a:solidFill>
              </a:rPr>
              <a:t>USA =  Underground Storage Area 100m below surface</a:t>
            </a:r>
          </a:p>
          <a:p>
            <a:pPr eaLnBrk="1">
              <a:spcAft>
                <a:spcPct val="0"/>
              </a:spcAft>
              <a:buClrTx/>
              <a:buFontTx/>
              <a:buNone/>
            </a:pPr>
            <a:r>
              <a:rPr lang="sv-SE" altLang="en-US" sz="1400">
                <a:solidFill>
                  <a:srgbClr val="FF3300"/>
                </a:solidFill>
              </a:rPr>
              <a:t>Access shafts 12 – 22 m diam.</a:t>
            </a:r>
          </a:p>
        </p:txBody>
      </p:sp>
      <p:pic>
        <p:nvPicPr>
          <p:cNvPr id="1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81524" y="2018046"/>
            <a:ext cx="3311525" cy="24511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8052691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en-US" altLang="en-US" dirty="0">
                <a:solidFill>
                  <a:srgbClr val="FFFF00"/>
                </a:solidFill>
              </a:rPr>
              <a:t>CMS – Compact Muon Solenoid </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2017" y="931218"/>
            <a:ext cx="7858125" cy="55340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 name="Rectangle 2"/>
          <p:cNvSpPr/>
          <p:nvPr/>
        </p:nvSpPr>
        <p:spPr>
          <a:xfrm>
            <a:off x="1912017" y="931218"/>
            <a:ext cx="7982006" cy="4876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929990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en-US" altLang="en-US" dirty="0">
                <a:solidFill>
                  <a:srgbClr val="FFFF00"/>
                </a:solidFill>
              </a:rPr>
              <a:t>ATLAS installation</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89398" y="917032"/>
            <a:ext cx="3868963" cy="241673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69761" y="3957096"/>
            <a:ext cx="3780162" cy="252739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22736" y="3985670"/>
            <a:ext cx="3841640" cy="250280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91987" y="918620"/>
            <a:ext cx="3450918" cy="251783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6443989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en-US" altLang="en-US" dirty="0">
                <a:solidFill>
                  <a:srgbClr val="FFFF00"/>
                </a:solidFill>
              </a:rPr>
              <a:t>ATLAS installation</a:t>
            </a:r>
          </a:p>
        </p:txBody>
      </p:sp>
      <p:grpSp>
        <p:nvGrpSpPr>
          <p:cNvPr id="3" name="Group 2"/>
          <p:cNvGrpSpPr/>
          <p:nvPr/>
        </p:nvGrpSpPr>
        <p:grpSpPr>
          <a:xfrm>
            <a:off x="1685297" y="915451"/>
            <a:ext cx="8578055" cy="5611473"/>
            <a:chOff x="1669531" y="915451"/>
            <a:chExt cx="8824913" cy="5902325"/>
          </a:xfrm>
        </p:grpSpPr>
        <p:pic>
          <p:nvPicPr>
            <p:cNvPr id="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68506" y="937676"/>
              <a:ext cx="4319588" cy="28448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68506" y="3923764"/>
              <a:ext cx="4325938" cy="289401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69531" y="915451"/>
              <a:ext cx="3816350" cy="28670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1"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88581" y="3942814"/>
              <a:ext cx="3797300" cy="28479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spTree>
    <p:extLst>
      <p:ext uri="{BB962C8B-B14F-4D97-AF65-F5344CB8AC3E}">
        <p14:creationId xmlns:p14="http://schemas.microsoft.com/office/powerpoint/2010/main" val="27038831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en-US" altLang="en-US" dirty="0" smtClean="0">
                <a:solidFill>
                  <a:srgbClr val="FFFF00"/>
                </a:solidFill>
              </a:rPr>
              <a:t>Radiation Detectors</a:t>
            </a:r>
            <a:endParaRPr lang="en-US" altLang="en-US" dirty="0">
              <a:solidFill>
                <a:srgbClr val="FFFF00"/>
              </a:solidFill>
            </a:endParaRPr>
          </a:p>
        </p:txBody>
      </p:sp>
      <p:sp>
        <p:nvSpPr>
          <p:cNvPr id="7" name="Text Box 5"/>
          <p:cNvSpPr txBox="1">
            <a:spLocks noChangeArrowheads="1"/>
          </p:cNvSpPr>
          <p:nvPr/>
        </p:nvSpPr>
        <p:spPr bwMode="auto">
          <a:xfrm>
            <a:off x="838199" y="1419964"/>
            <a:ext cx="5736021" cy="41600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spcAft>
                <a:spcPct val="0"/>
              </a:spcAft>
              <a:buClrTx/>
              <a:buFontTx/>
              <a:buNone/>
            </a:pPr>
            <a:r>
              <a:rPr lang="en-US" altLang="en-US" sz="1400" dirty="0" smtClean="0">
                <a:solidFill>
                  <a:srgbClr val="0000FF"/>
                </a:solidFill>
              </a:rPr>
              <a:t>A large class of radiation detectors are based on </a:t>
            </a:r>
            <a:r>
              <a:rPr lang="en-US" altLang="en-US" sz="1400" b="1" dirty="0" smtClean="0">
                <a:solidFill>
                  <a:srgbClr val="0000FF"/>
                </a:solidFill>
              </a:rPr>
              <a:t>scintillation</a:t>
            </a:r>
            <a:r>
              <a:rPr lang="en-US" altLang="en-US" sz="1400" dirty="0" smtClean="0">
                <a:solidFill>
                  <a:srgbClr val="0000FF"/>
                </a:solidFill>
              </a:rPr>
              <a:t> where the ionizing radiation excites an inorganic or organic scintillator  When the scintillator de-excites it emits light of characteristic wavelengths</a:t>
            </a:r>
          </a:p>
          <a:p>
            <a:pPr eaLnBrk="1">
              <a:spcAft>
                <a:spcPct val="0"/>
              </a:spcAft>
              <a:buClrTx/>
              <a:buFontTx/>
              <a:buNone/>
            </a:pPr>
            <a:endParaRPr lang="en-US" altLang="en-US" sz="1400" dirty="0" smtClean="0">
              <a:solidFill>
                <a:srgbClr val="0000FF"/>
              </a:solidFill>
            </a:endParaRPr>
          </a:p>
          <a:p>
            <a:pPr eaLnBrk="1">
              <a:spcAft>
                <a:spcPct val="0"/>
              </a:spcAft>
              <a:buClrTx/>
              <a:buFontTx/>
              <a:buNone/>
            </a:pPr>
            <a:endParaRPr lang="en-US" altLang="en-US" sz="1400" dirty="0">
              <a:solidFill>
                <a:srgbClr val="0000FF"/>
              </a:solidFill>
            </a:endParaRPr>
          </a:p>
          <a:p>
            <a:pPr eaLnBrk="1">
              <a:spcAft>
                <a:spcPct val="0"/>
              </a:spcAft>
              <a:buClrTx/>
              <a:buFontTx/>
              <a:buNone/>
            </a:pPr>
            <a:endParaRPr lang="en-US" altLang="en-US" sz="1400" dirty="0" smtClean="0">
              <a:solidFill>
                <a:srgbClr val="0000FF"/>
              </a:solidFill>
            </a:endParaRPr>
          </a:p>
          <a:p>
            <a:pPr eaLnBrk="1">
              <a:spcAft>
                <a:spcPct val="0"/>
              </a:spcAft>
              <a:buClrTx/>
              <a:buFontTx/>
              <a:buNone/>
            </a:pPr>
            <a:endParaRPr lang="en-US" altLang="en-US" sz="1400" dirty="0" smtClean="0">
              <a:solidFill>
                <a:srgbClr val="0000FF"/>
              </a:solidFill>
            </a:endParaRPr>
          </a:p>
          <a:p>
            <a:pPr eaLnBrk="1">
              <a:spcAft>
                <a:spcPct val="0"/>
              </a:spcAft>
              <a:buClrTx/>
              <a:buFontTx/>
              <a:buNone/>
            </a:pPr>
            <a:r>
              <a:rPr lang="en-US" altLang="en-US" sz="1400" dirty="0" smtClean="0">
                <a:solidFill>
                  <a:srgbClr val="0000FF"/>
                </a:solidFill>
              </a:rPr>
              <a:t>The light can be collected by </a:t>
            </a:r>
            <a:r>
              <a:rPr lang="en-US" altLang="en-US" sz="1400" b="1" dirty="0" smtClean="0">
                <a:solidFill>
                  <a:srgbClr val="0000FF"/>
                </a:solidFill>
              </a:rPr>
              <a:t>photo multipliers </a:t>
            </a:r>
            <a:r>
              <a:rPr lang="en-US" altLang="en-US" sz="1400" dirty="0" smtClean="0">
                <a:solidFill>
                  <a:srgbClr val="0000FF"/>
                </a:solidFill>
              </a:rPr>
              <a:t>or silicon light sensors.</a:t>
            </a:r>
            <a:endParaRPr lang="en-US" altLang="en-US" sz="1400" dirty="0">
              <a:solidFill>
                <a:srgbClr val="0000FF"/>
              </a:solidFill>
            </a:endParaRPr>
          </a:p>
          <a:p>
            <a:pPr eaLnBrk="1">
              <a:spcAft>
                <a:spcPct val="0"/>
              </a:spcAft>
              <a:buClrTx/>
              <a:buFontTx/>
              <a:buNone/>
            </a:pPr>
            <a:endParaRPr lang="en-US" altLang="en-US" sz="1400" dirty="0" smtClean="0">
              <a:solidFill>
                <a:srgbClr val="0000FF"/>
              </a:solidFill>
            </a:endParaRPr>
          </a:p>
          <a:p>
            <a:pPr eaLnBrk="1">
              <a:spcAft>
                <a:spcPct val="0"/>
              </a:spcAft>
              <a:buClrTx/>
              <a:buFontTx/>
              <a:buNone/>
            </a:pPr>
            <a:endParaRPr lang="en-US" altLang="en-US" sz="1400" dirty="0">
              <a:solidFill>
                <a:srgbClr val="0000FF"/>
              </a:solidFill>
            </a:endParaRPr>
          </a:p>
          <a:p>
            <a:pPr eaLnBrk="1">
              <a:spcAft>
                <a:spcPct val="0"/>
              </a:spcAft>
              <a:buClrTx/>
              <a:buFontTx/>
              <a:buNone/>
            </a:pPr>
            <a:endParaRPr lang="en-US" altLang="en-US" sz="1400" dirty="0" smtClean="0">
              <a:solidFill>
                <a:srgbClr val="0000FF"/>
              </a:solidFill>
            </a:endParaRPr>
          </a:p>
          <a:p>
            <a:pPr eaLnBrk="1">
              <a:spcAft>
                <a:spcPct val="0"/>
              </a:spcAft>
              <a:buClrTx/>
              <a:buFontTx/>
              <a:buNone/>
            </a:pPr>
            <a:endParaRPr lang="en-US" altLang="en-US" sz="1400" dirty="0" smtClean="0">
              <a:solidFill>
                <a:srgbClr val="0000FF"/>
              </a:solidFill>
            </a:endParaRPr>
          </a:p>
          <a:p>
            <a:pPr eaLnBrk="1">
              <a:spcAft>
                <a:spcPct val="0"/>
              </a:spcAft>
              <a:buClrTx/>
              <a:buFontTx/>
              <a:buNone/>
            </a:pPr>
            <a:r>
              <a:rPr lang="en-US" altLang="en-US" sz="1400" dirty="0" smtClean="0">
                <a:solidFill>
                  <a:srgbClr val="0000FF"/>
                </a:solidFill>
              </a:rPr>
              <a:t>In another class of radiation detectors the radiation </a:t>
            </a:r>
            <a:r>
              <a:rPr lang="en-US" altLang="en-US" sz="1400" b="1" dirty="0" smtClean="0">
                <a:solidFill>
                  <a:srgbClr val="0000FF"/>
                </a:solidFill>
              </a:rPr>
              <a:t>ionizes the media </a:t>
            </a:r>
            <a:r>
              <a:rPr lang="en-US" altLang="en-US" sz="1400" dirty="0" smtClean="0">
                <a:solidFill>
                  <a:srgbClr val="0000FF"/>
                </a:solidFill>
              </a:rPr>
              <a:t>and an electric field separates the electrons and the ions. The media can be gaseous or liquid. Different media gives different performance.</a:t>
            </a:r>
          </a:p>
          <a:p>
            <a:pPr eaLnBrk="1">
              <a:spcAft>
                <a:spcPct val="0"/>
              </a:spcAft>
              <a:buClrTx/>
              <a:buFontTx/>
              <a:buNone/>
            </a:pPr>
            <a:endParaRPr lang="en-US" altLang="en-US" sz="1400" dirty="0">
              <a:solidFill>
                <a:srgbClr val="0000FF"/>
              </a:solidFill>
            </a:endParaRPr>
          </a:p>
          <a:p>
            <a:pPr eaLnBrk="1">
              <a:spcAft>
                <a:spcPct val="0"/>
              </a:spcAft>
              <a:buClrTx/>
              <a:buFontTx/>
              <a:buNone/>
            </a:pPr>
            <a:endParaRPr lang="en-US" altLang="en-US" sz="1400" dirty="0" smtClean="0">
              <a:solidFill>
                <a:srgbClr val="0000FF"/>
              </a:solidFill>
            </a:endParaRPr>
          </a:p>
          <a:p>
            <a:pPr eaLnBrk="1">
              <a:spcAft>
                <a:spcPct val="0"/>
              </a:spcAft>
              <a:buClrTx/>
              <a:buFontTx/>
              <a:buNone/>
            </a:pPr>
            <a:endParaRPr lang="en-US" altLang="en-US" sz="1400" dirty="0" smtClean="0">
              <a:solidFill>
                <a:srgbClr val="0000FF"/>
              </a:solidFill>
            </a:endParaRPr>
          </a:p>
          <a:p>
            <a:pPr eaLnBrk="1">
              <a:spcAft>
                <a:spcPct val="0"/>
              </a:spcAft>
              <a:buClrTx/>
              <a:buFontTx/>
              <a:buNone/>
            </a:pPr>
            <a:endParaRPr lang="en-US" altLang="en-US" sz="1400" dirty="0">
              <a:solidFill>
                <a:srgbClr val="0000FF"/>
              </a:solidFill>
            </a:endParaRPr>
          </a:p>
          <a:p>
            <a:pPr eaLnBrk="1">
              <a:spcAft>
                <a:spcPct val="0"/>
              </a:spcAft>
              <a:buClrTx/>
              <a:buFontTx/>
              <a:buNone/>
            </a:pPr>
            <a:r>
              <a:rPr lang="en-US" altLang="en-US" sz="1400" dirty="0" smtClean="0">
                <a:solidFill>
                  <a:srgbClr val="0000FF"/>
                </a:solidFill>
              </a:rPr>
              <a:t>In semiconductor detectors the radiation creates </a:t>
            </a:r>
            <a:r>
              <a:rPr lang="en-US" altLang="en-US" sz="1400" b="1" dirty="0" smtClean="0">
                <a:solidFill>
                  <a:srgbClr val="0000FF"/>
                </a:solidFill>
              </a:rPr>
              <a:t>electron-hole pairs </a:t>
            </a:r>
            <a:r>
              <a:rPr lang="en-US" altLang="en-US" sz="1400" dirty="0" smtClean="0">
                <a:solidFill>
                  <a:srgbClr val="0000FF"/>
                </a:solidFill>
              </a:rPr>
              <a:t>that are separated by the field over a p-n junction</a:t>
            </a:r>
          </a:p>
          <a:p>
            <a:pPr eaLnBrk="1">
              <a:spcAft>
                <a:spcPct val="0"/>
              </a:spcAft>
              <a:buClrTx/>
              <a:buFontTx/>
              <a:buNone/>
            </a:pPr>
            <a:endParaRPr lang="sv-SE" altLang="en-US" sz="1400" dirty="0">
              <a:solidFill>
                <a:srgbClr val="0000FF"/>
              </a:solidFill>
            </a:endParaRPr>
          </a:p>
          <a:p>
            <a:pPr eaLnBrk="1">
              <a:spcAft>
                <a:spcPct val="0"/>
              </a:spcAft>
              <a:buClrTx/>
              <a:buFontTx/>
              <a:buNone/>
            </a:pPr>
            <a:endParaRPr lang="sv-SE" altLang="en-US" sz="1400" dirty="0">
              <a:solidFill>
                <a:srgbClr val="0000FF"/>
              </a:solidFill>
            </a:endParaRPr>
          </a:p>
        </p:txBody>
      </p:sp>
      <p:pic>
        <p:nvPicPr>
          <p:cNvPr id="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00709" y="3500010"/>
            <a:ext cx="1359739" cy="13749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4" name="Object 3"/>
          <p:cNvGraphicFramePr>
            <a:graphicFrameLocks noChangeAspect="1"/>
          </p:cNvGraphicFramePr>
          <p:nvPr>
            <p:extLst>
              <p:ext uri="{D42A27DB-BD31-4B8C-83A1-F6EECF244321}">
                <p14:modId xmlns:p14="http://schemas.microsoft.com/office/powerpoint/2010/main" val="1532688975"/>
              </p:ext>
            </p:extLst>
          </p:nvPr>
        </p:nvGraphicFramePr>
        <p:xfrm>
          <a:off x="6973988" y="1040525"/>
          <a:ext cx="1056290" cy="1660349"/>
        </p:xfrm>
        <a:graphic>
          <a:graphicData uri="http://schemas.openxmlformats.org/presentationml/2006/ole">
            <mc:AlternateContent xmlns:mc="http://schemas.openxmlformats.org/markup-compatibility/2006">
              <mc:Choice xmlns:v="urn:schemas-microsoft-com:vml" Requires="v">
                <p:oleObj spid="_x0000_s15394" name="Drawing" r:id="rId4" imgW="1546825" imgH="2430701" progId="Canvas.Drawing.X">
                  <p:embed/>
                </p:oleObj>
              </mc:Choice>
              <mc:Fallback>
                <p:oleObj name="Drawing" r:id="rId4" imgW="1546825" imgH="2430701" progId="Canvas.Drawing.X">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73988" y="1040525"/>
                        <a:ext cx="1056290" cy="1660349"/>
                      </a:xfrm>
                      <a:prstGeom prst="rect">
                        <a:avLst/>
                      </a:prstGeom>
                      <a:noFill/>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962253126"/>
              </p:ext>
            </p:extLst>
          </p:nvPr>
        </p:nvGraphicFramePr>
        <p:xfrm>
          <a:off x="8781393" y="5114918"/>
          <a:ext cx="1295400" cy="930275"/>
        </p:xfrm>
        <a:graphic>
          <a:graphicData uri="http://schemas.openxmlformats.org/presentationml/2006/ole">
            <mc:AlternateContent xmlns:mc="http://schemas.openxmlformats.org/markup-compatibility/2006">
              <mc:Choice xmlns:v="urn:schemas-microsoft-com:vml" Requires="v">
                <p:oleObj spid="_x0000_s15395" name="Drawing" r:id="rId6" imgW="1295046" imgH="929436" progId="Canvas.Drawing.X">
                  <p:embed/>
                </p:oleObj>
              </mc:Choice>
              <mc:Fallback>
                <p:oleObj name="Drawing" r:id="rId6" imgW="1295046" imgH="929436" progId="Canvas.Drawing.X">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781393" y="5114918"/>
                        <a:ext cx="1295400" cy="930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Rectangle 9"/>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p:cNvGraphicFramePr>
            <a:graphicFrameLocks noChangeAspect="1"/>
          </p:cNvGraphicFramePr>
          <p:nvPr>
            <p:extLst>
              <p:ext uri="{D42A27DB-BD31-4B8C-83A1-F6EECF244321}">
                <p14:modId xmlns:p14="http://schemas.microsoft.com/office/powerpoint/2010/main" val="4267319758"/>
              </p:ext>
            </p:extLst>
          </p:nvPr>
        </p:nvGraphicFramePr>
        <p:xfrm>
          <a:off x="9380483" y="2232763"/>
          <a:ext cx="2509345" cy="1545736"/>
        </p:xfrm>
        <a:graphic>
          <a:graphicData uri="http://schemas.openxmlformats.org/presentationml/2006/ole">
            <mc:AlternateContent xmlns:mc="http://schemas.openxmlformats.org/markup-compatibility/2006">
              <mc:Choice xmlns:v="urn:schemas-microsoft-com:vml" Requires="v">
                <p:oleObj spid="_x0000_s15396" name="Drawing" r:id="rId8" imgW="1607643" imgH="990521" progId="Canvas.Drawing.X">
                  <p:embed/>
                </p:oleObj>
              </mc:Choice>
              <mc:Fallback>
                <p:oleObj name="Drawing" r:id="rId8" imgW="1607643" imgH="990521" progId="Canvas.Drawing.X">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380483" y="2232763"/>
                        <a:ext cx="2509345" cy="1545736"/>
                      </a:xfrm>
                      <a:prstGeom prst="rect">
                        <a:avLst/>
                      </a:prstGeom>
                      <a:noFill/>
                    </p:spPr>
                  </p:pic>
                </p:oleObj>
              </mc:Fallback>
            </mc:AlternateContent>
          </a:graphicData>
        </a:graphic>
      </p:graphicFrame>
    </p:spTree>
    <p:extLst>
      <p:ext uri="{BB962C8B-B14F-4D97-AF65-F5344CB8AC3E}">
        <p14:creationId xmlns:p14="http://schemas.microsoft.com/office/powerpoint/2010/main" val="101055112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en-US" altLang="en-US" dirty="0">
                <a:solidFill>
                  <a:srgbClr val="FFFF00"/>
                </a:solidFill>
              </a:rPr>
              <a:t>ATLAS inner detector</a:t>
            </a: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78223" y="1751160"/>
            <a:ext cx="1987771" cy="105716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0242" y="2994800"/>
            <a:ext cx="7260068" cy="365824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7383" y="1090262"/>
            <a:ext cx="3408027" cy="218151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 name="Text Box 3"/>
          <p:cNvSpPr txBox="1">
            <a:spLocks noChangeArrowheads="1"/>
          </p:cNvSpPr>
          <p:nvPr/>
        </p:nvSpPr>
        <p:spPr bwMode="auto">
          <a:xfrm>
            <a:off x="8584380" y="1004388"/>
            <a:ext cx="3302148" cy="41984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spcAft>
                <a:spcPct val="0"/>
              </a:spcAft>
              <a:buClrTx/>
              <a:buFontTx/>
              <a:buNone/>
            </a:pPr>
            <a:r>
              <a:rPr lang="sv-SE" altLang="en-US" sz="1400" dirty="0">
                <a:solidFill>
                  <a:srgbClr val="0000FF"/>
                </a:solidFill>
              </a:rPr>
              <a:t>Magnetic </a:t>
            </a:r>
            <a:r>
              <a:rPr lang="sv-SE" altLang="en-US" sz="1400" dirty="0" err="1">
                <a:solidFill>
                  <a:srgbClr val="0000FF"/>
                </a:solidFill>
              </a:rPr>
              <a:t>field</a:t>
            </a:r>
            <a:r>
              <a:rPr lang="sv-SE" altLang="en-US" sz="1400" dirty="0">
                <a:solidFill>
                  <a:srgbClr val="0000FF"/>
                </a:solidFill>
              </a:rPr>
              <a:t> 2T</a:t>
            </a:r>
          </a:p>
          <a:p>
            <a:pPr eaLnBrk="1">
              <a:spcAft>
                <a:spcPct val="0"/>
              </a:spcAft>
              <a:buClrTx/>
              <a:buFontTx/>
              <a:buNone/>
            </a:pPr>
            <a:r>
              <a:rPr lang="sv-SE" altLang="en-US" sz="1400" dirty="0">
                <a:solidFill>
                  <a:srgbClr val="0000FF"/>
                </a:solidFill>
              </a:rPr>
              <a:t>3 different </a:t>
            </a:r>
            <a:r>
              <a:rPr lang="sv-SE" altLang="en-US" sz="1400" dirty="0" err="1">
                <a:solidFill>
                  <a:srgbClr val="0000FF"/>
                </a:solidFill>
              </a:rPr>
              <a:t>detector</a:t>
            </a:r>
            <a:r>
              <a:rPr lang="sv-SE" altLang="en-US" sz="1400" dirty="0">
                <a:solidFill>
                  <a:srgbClr val="0000FF"/>
                </a:solidFill>
              </a:rPr>
              <a:t> </a:t>
            </a:r>
            <a:r>
              <a:rPr lang="sv-SE" altLang="en-US" sz="1400" dirty="0" err="1">
                <a:solidFill>
                  <a:srgbClr val="0000FF"/>
                </a:solidFill>
              </a:rPr>
              <a:t>types</a:t>
            </a:r>
            <a:endParaRPr lang="sv-SE" altLang="en-US" sz="1400" dirty="0">
              <a:solidFill>
                <a:srgbClr val="0000FF"/>
              </a:solidFill>
            </a:endParaRPr>
          </a:p>
          <a:p>
            <a:pPr eaLnBrk="1">
              <a:spcAft>
                <a:spcPct val="0"/>
              </a:spcAft>
              <a:buClrTx/>
              <a:buFontTx/>
              <a:buNone/>
            </a:pPr>
            <a:endParaRPr lang="sv-SE" altLang="en-US" sz="1400" dirty="0">
              <a:solidFill>
                <a:srgbClr val="0000FF"/>
              </a:solidFill>
            </a:endParaRPr>
          </a:p>
          <a:p>
            <a:pPr eaLnBrk="1">
              <a:spcAft>
                <a:spcPct val="0"/>
              </a:spcAft>
              <a:buClrTx/>
              <a:buFontTx/>
              <a:buNone/>
            </a:pPr>
            <a:r>
              <a:rPr lang="sv-SE" altLang="en-US" sz="1400" dirty="0">
                <a:solidFill>
                  <a:srgbClr val="0000FF"/>
                </a:solidFill>
              </a:rPr>
              <a:t>Pixel </a:t>
            </a:r>
            <a:r>
              <a:rPr lang="sv-SE" altLang="en-US" sz="1400" dirty="0" err="1">
                <a:solidFill>
                  <a:srgbClr val="0000FF"/>
                </a:solidFill>
              </a:rPr>
              <a:t>detector</a:t>
            </a:r>
            <a:r>
              <a:rPr lang="sv-SE" altLang="en-US" sz="1400" dirty="0">
                <a:solidFill>
                  <a:srgbClr val="0000FF"/>
                </a:solidFill>
              </a:rPr>
              <a:t> 80 </a:t>
            </a:r>
            <a:r>
              <a:rPr lang="sv-SE" altLang="en-US" sz="1400" dirty="0" err="1">
                <a:solidFill>
                  <a:srgbClr val="0000FF"/>
                </a:solidFill>
              </a:rPr>
              <a:t>Mch</a:t>
            </a:r>
            <a:endParaRPr lang="sv-SE" altLang="en-US" sz="1400" dirty="0">
              <a:solidFill>
                <a:srgbClr val="0000FF"/>
              </a:solidFill>
            </a:endParaRPr>
          </a:p>
          <a:p>
            <a:pPr eaLnBrk="1">
              <a:spcAft>
                <a:spcPct val="0"/>
              </a:spcAft>
              <a:buClrTx/>
              <a:buFontTx/>
              <a:buNone/>
            </a:pPr>
            <a:r>
              <a:rPr lang="sv-SE" altLang="en-US" sz="1400" dirty="0">
                <a:solidFill>
                  <a:srgbClr val="0000FF"/>
                </a:solidFill>
              </a:rPr>
              <a:t>	Silicon </a:t>
            </a:r>
            <a:r>
              <a:rPr lang="sv-SE" altLang="en-US" sz="1400" dirty="0" err="1">
                <a:solidFill>
                  <a:srgbClr val="0000FF"/>
                </a:solidFill>
              </a:rPr>
              <a:t>pad</a:t>
            </a:r>
            <a:r>
              <a:rPr lang="sv-SE" altLang="en-US" sz="1400" dirty="0">
                <a:solidFill>
                  <a:srgbClr val="0000FF"/>
                </a:solidFill>
              </a:rPr>
              <a:t> </a:t>
            </a:r>
            <a:r>
              <a:rPr lang="sv-SE" altLang="en-US" sz="1400" dirty="0" err="1">
                <a:solidFill>
                  <a:srgbClr val="0000FF"/>
                </a:solidFill>
              </a:rPr>
              <a:t>detector</a:t>
            </a:r>
            <a:r>
              <a:rPr lang="sv-SE" altLang="en-US" sz="1400" dirty="0">
                <a:solidFill>
                  <a:srgbClr val="0000FF"/>
                </a:solidFill>
              </a:rPr>
              <a:t> 2D resolution 12 </a:t>
            </a:r>
            <a:r>
              <a:rPr lang="sv-SE" altLang="en-US" sz="1400" dirty="0">
                <a:solidFill>
                  <a:srgbClr val="0000FF"/>
                </a:solidFill>
                <a:latin typeface="Symbol" panose="05050102010706020507" pitchFamily="18" charset="2"/>
              </a:rPr>
              <a:t></a:t>
            </a:r>
            <a:r>
              <a:rPr lang="sv-SE" altLang="en-US" sz="1400" dirty="0">
                <a:solidFill>
                  <a:srgbClr val="0000FF"/>
                </a:solidFill>
              </a:rPr>
              <a:t>x110</a:t>
            </a:r>
            <a:r>
              <a:rPr lang="sv-SE" altLang="en-US" sz="1400" dirty="0">
                <a:solidFill>
                  <a:srgbClr val="0000FF"/>
                </a:solidFill>
                <a:latin typeface="Symbol" panose="05050102010706020507" pitchFamily="18" charset="2"/>
              </a:rPr>
              <a:t></a:t>
            </a:r>
          </a:p>
          <a:p>
            <a:pPr eaLnBrk="1">
              <a:spcAft>
                <a:spcPct val="0"/>
              </a:spcAft>
              <a:buClrTx/>
              <a:buFontTx/>
              <a:buNone/>
            </a:pPr>
            <a:endParaRPr lang="sv-SE" altLang="en-US" sz="1400" dirty="0">
              <a:solidFill>
                <a:srgbClr val="0000FF"/>
              </a:solidFill>
            </a:endParaRPr>
          </a:p>
          <a:p>
            <a:pPr eaLnBrk="1">
              <a:spcAft>
                <a:spcPct val="0"/>
              </a:spcAft>
              <a:buClrTx/>
              <a:buFontTx/>
              <a:buNone/>
            </a:pPr>
            <a:r>
              <a:rPr lang="sv-SE" altLang="en-US" sz="1400" dirty="0" err="1">
                <a:solidFill>
                  <a:srgbClr val="0000FF"/>
                </a:solidFill>
              </a:rPr>
              <a:t>Semiconducor</a:t>
            </a:r>
            <a:r>
              <a:rPr lang="sv-SE" altLang="en-US" sz="1400" dirty="0">
                <a:solidFill>
                  <a:srgbClr val="0000FF"/>
                </a:solidFill>
              </a:rPr>
              <a:t> </a:t>
            </a:r>
            <a:r>
              <a:rPr lang="sv-SE" altLang="en-US" sz="1400" dirty="0" err="1">
                <a:solidFill>
                  <a:srgbClr val="0000FF"/>
                </a:solidFill>
              </a:rPr>
              <a:t>Tracker</a:t>
            </a:r>
            <a:r>
              <a:rPr lang="sv-SE" altLang="en-US" sz="1400" dirty="0">
                <a:solidFill>
                  <a:srgbClr val="0000FF"/>
                </a:solidFill>
              </a:rPr>
              <a:t> (SCT) 6 </a:t>
            </a:r>
            <a:r>
              <a:rPr lang="sv-SE" altLang="en-US" sz="1400" dirty="0" err="1">
                <a:solidFill>
                  <a:srgbClr val="0000FF"/>
                </a:solidFill>
              </a:rPr>
              <a:t>Mch</a:t>
            </a:r>
            <a:r>
              <a:rPr lang="sv-SE" altLang="en-US" sz="1400" dirty="0">
                <a:solidFill>
                  <a:srgbClr val="0000FF"/>
                </a:solidFill>
              </a:rPr>
              <a:t> </a:t>
            </a:r>
          </a:p>
          <a:p>
            <a:pPr eaLnBrk="1">
              <a:spcAft>
                <a:spcPct val="0"/>
              </a:spcAft>
              <a:buClrTx/>
              <a:buFontTx/>
              <a:buNone/>
            </a:pPr>
            <a:r>
              <a:rPr lang="sv-SE" altLang="en-US" sz="1400" dirty="0">
                <a:solidFill>
                  <a:srgbClr val="0000FF"/>
                </a:solidFill>
              </a:rPr>
              <a:t>	Silicon </a:t>
            </a:r>
            <a:r>
              <a:rPr lang="sv-SE" altLang="en-US" sz="1400" dirty="0" err="1">
                <a:solidFill>
                  <a:srgbClr val="0000FF"/>
                </a:solidFill>
              </a:rPr>
              <a:t>strip</a:t>
            </a:r>
            <a:r>
              <a:rPr lang="sv-SE" altLang="en-US" sz="1400" dirty="0">
                <a:solidFill>
                  <a:srgbClr val="0000FF"/>
                </a:solidFill>
              </a:rPr>
              <a:t> </a:t>
            </a:r>
            <a:r>
              <a:rPr lang="sv-SE" altLang="en-US" sz="1400" dirty="0" err="1">
                <a:solidFill>
                  <a:srgbClr val="0000FF"/>
                </a:solidFill>
              </a:rPr>
              <a:t>detector</a:t>
            </a:r>
            <a:r>
              <a:rPr lang="sv-SE" altLang="en-US" sz="1400" dirty="0">
                <a:solidFill>
                  <a:srgbClr val="0000FF"/>
                </a:solidFill>
              </a:rPr>
              <a:t> (1D)</a:t>
            </a:r>
          </a:p>
          <a:p>
            <a:pPr eaLnBrk="1">
              <a:spcAft>
                <a:spcPct val="0"/>
              </a:spcAft>
              <a:buClrTx/>
              <a:buFontTx/>
              <a:buNone/>
            </a:pPr>
            <a:r>
              <a:rPr lang="sv-SE" altLang="en-US" sz="1400" dirty="0">
                <a:solidFill>
                  <a:srgbClr val="0000FF"/>
                </a:solidFill>
              </a:rPr>
              <a:t>Double </a:t>
            </a:r>
            <a:r>
              <a:rPr lang="sv-SE" altLang="en-US" sz="1400" dirty="0" err="1">
                <a:solidFill>
                  <a:srgbClr val="0000FF"/>
                </a:solidFill>
              </a:rPr>
              <a:t>layers</a:t>
            </a:r>
            <a:r>
              <a:rPr lang="sv-SE" altLang="en-US" sz="1400" dirty="0">
                <a:solidFill>
                  <a:srgbClr val="0000FF"/>
                </a:solidFill>
              </a:rPr>
              <a:t> Resolution 23</a:t>
            </a:r>
            <a:r>
              <a:rPr lang="sv-SE" altLang="en-US" sz="1400" dirty="0">
                <a:solidFill>
                  <a:srgbClr val="0000FF"/>
                </a:solidFill>
                <a:latin typeface="Symbol" panose="05050102010706020507" pitchFamily="18" charset="2"/>
              </a:rPr>
              <a:t></a:t>
            </a:r>
            <a:r>
              <a:rPr lang="sv-SE" altLang="en-US" sz="1400" dirty="0">
                <a:solidFill>
                  <a:srgbClr val="0000FF"/>
                </a:solidFill>
              </a:rPr>
              <a:t> x800</a:t>
            </a:r>
            <a:r>
              <a:rPr lang="sv-SE" altLang="en-US" sz="1400" dirty="0">
                <a:solidFill>
                  <a:srgbClr val="0000FF"/>
                </a:solidFill>
                <a:latin typeface="Symbol" panose="05050102010706020507" pitchFamily="18" charset="2"/>
              </a:rPr>
              <a:t></a:t>
            </a:r>
          </a:p>
          <a:p>
            <a:pPr eaLnBrk="1">
              <a:spcAft>
                <a:spcPct val="0"/>
              </a:spcAft>
              <a:buClrTx/>
              <a:buFontTx/>
              <a:buNone/>
            </a:pPr>
            <a:endParaRPr lang="sv-SE" altLang="en-US" sz="1400" dirty="0">
              <a:solidFill>
                <a:srgbClr val="0000FF"/>
              </a:solidFill>
            </a:endParaRPr>
          </a:p>
          <a:p>
            <a:pPr eaLnBrk="1">
              <a:spcAft>
                <a:spcPct val="0"/>
              </a:spcAft>
              <a:buClrTx/>
              <a:buFontTx/>
              <a:buNone/>
            </a:pPr>
            <a:r>
              <a:rPr lang="sv-SE" altLang="en-US" sz="1400" dirty="0" err="1">
                <a:solidFill>
                  <a:srgbClr val="0000FF"/>
                </a:solidFill>
              </a:rPr>
              <a:t>Transition</a:t>
            </a:r>
            <a:r>
              <a:rPr lang="sv-SE" altLang="en-US" sz="1400" dirty="0">
                <a:solidFill>
                  <a:srgbClr val="0000FF"/>
                </a:solidFill>
              </a:rPr>
              <a:t> </a:t>
            </a:r>
            <a:r>
              <a:rPr lang="sv-SE" altLang="en-US" sz="1400" dirty="0" err="1">
                <a:solidFill>
                  <a:srgbClr val="0000FF"/>
                </a:solidFill>
              </a:rPr>
              <a:t>Radiation</a:t>
            </a:r>
            <a:r>
              <a:rPr lang="sv-SE" altLang="en-US" sz="1400" dirty="0">
                <a:solidFill>
                  <a:srgbClr val="0000FF"/>
                </a:solidFill>
              </a:rPr>
              <a:t> </a:t>
            </a:r>
            <a:r>
              <a:rPr lang="sv-SE" altLang="en-US" sz="1400" dirty="0" err="1">
                <a:solidFill>
                  <a:srgbClr val="0000FF"/>
                </a:solidFill>
              </a:rPr>
              <a:t>Tracker</a:t>
            </a:r>
            <a:r>
              <a:rPr lang="sv-SE" altLang="en-US" sz="1400" dirty="0">
                <a:solidFill>
                  <a:srgbClr val="0000FF"/>
                </a:solidFill>
              </a:rPr>
              <a:t> (TRT) 300kch</a:t>
            </a:r>
          </a:p>
          <a:p>
            <a:pPr eaLnBrk="1">
              <a:spcAft>
                <a:spcPct val="0"/>
              </a:spcAft>
              <a:buClrTx/>
              <a:buFontTx/>
              <a:buNone/>
            </a:pPr>
            <a:r>
              <a:rPr lang="sv-SE" altLang="en-US" sz="1400" dirty="0">
                <a:solidFill>
                  <a:srgbClr val="0000FF"/>
                </a:solidFill>
              </a:rPr>
              <a:t>	Gas </a:t>
            </a:r>
            <a:r>
              <a:rPr lang="sv-SE" altLang="en-US" sz="1400" dirty="0" err="1">
                <a:solidFill>
                  <a:srgbClr val="0000FF"/>
                </a:solidFill>
              </a:rPr>
              <a:t>detector</a:t>
            </a:r>
            <a:r>
              <a:rPr lang="sv-SE" altLang="en-US" sz="1400" dirty="0">
                <a:solidFill>
                  <a:srgbClr val="0000FF"/>
                </a:solidFill>
              </a:rPr>
              <a:t> – </a:t>
            </a:r>
            <a:r>
              <a:rPr lang="sv-SE" altLang="en-US" sz="1400" dirty="0" err="1">
                <a:solidFill>
                  <a:srgbClr val="0000FF"/>
                </a:solidFill>
              </a:rPr>
              <a:t>straw</a:t>
            </a:r>
            <a:r>
              <a:rPr lang="sv-SE" altLang="en-US" sz="1400" dirty="0">
                <a:solidFill>
                  <a:srgbClr val="0000FF"/>
                </a:solidFill>
              </a:rPr>
              <a:t> </a:t>
            </a:r>
            <a:r>
              <a:rPr lang="sv-SE" altLang="en-US" sz="1400" dirty="0" err="1">
                <a:solidFill>
                  <a:srgbClr val="0000FF"/>
                </a:solidFill>
              </a:rPr>
              <a:t>tubes</a:t>
            </a:r>
            <a:endParaRPr lang="sv-SE" altLang="en-US" sz="1400" dirty="0">
              <a:solidFill>
                <a:srgbClr val="0000FF"/>
              </a:solidFill>
            </a:endParaRPr>
          </a:p>
          <a:p>
            <a:pPr eaLnBrk="1">
              <a:spcAft>
                <a:spcPct val="0"/>
              </a:spcAft>
              <a:buClrTx/>
              <a:buFontTx/>
              <a:buNone/>
            </a:pPr>
            <a:r>
              <a:rPr lang="sv-SE" altLang="en-US" sz="1400" dirty="0" err="1">
                <a:solidFill>
                  <a:srgbClr val="0000FF"/>
                </a:solidFill>
              </a:rPr>
              <a:t>Electron</a:t>
            </a:r>
            <a:r>
              <a:rPr lang="sv-SE" altLang="en-US" sz="1400" dirty="0">
                <a:solidFill>
                  <a:srgbClr val="0000FF"/>
                </a:solidFill>
              </a:rPr>
              <a:t> </a:t>
            </a:r>
            <a:r>
              <a:rPr lang="sv-SE" altLang="en-US" sz="1400" dirty="0" err="1">
                <a:solidFill>
                  <a:srgbClr val="0000FF"/>
                </a:solidFill>
              </a:rPr>
              <a:t>identification</a:t>
            </a:r>
            <a:endParaRPr lang="sv-SE" altLang="en-US" sz="1400" dirty="0">
              <a:solidFill>
                <a:srgbClr val="0000FF"/>
              </a:solidFill>
            </a:endParaRPr>
          </a:p>
          <a:p>
            <a:pPr eaLnBrk="1">
              <a:spcAft>
                <a:spcPct val="0"/>
              </a:spcAft>
              <a:buClrTx/>
              <a:buFontTx/>
              <a:buNone/>
            </a:pPr>
            <a:endParaRPr lang="sv-SE" altLang="en-US" sz="1400" dirty="0">
              <a:solidFill>
                <a:srgbClr val="0000FF"/>
              </a:solidFill>
            </a:endParaRPr>
          </a:p>
        </p:txBody>
      </p:sp>
    </p:spTree>
    <p:extLst>
      <p:ext uri="{BB962C8B-B14F-4D97-AF65-F5344CB8AC3E}">
        <p14:creationId xmlns:p14="http://schemas.microsoft.com/office/powerpoint/2010/main" val="4672049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en-US" altLang="en-US" dirty="0">
                <a:solidFill>
                  <a:srgbClr val="FFFF00"/>
                </a:solidFill>
              </a:rPr>
              <a:t>ATLAS inner detector</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1511" y="1004388"/>
            <a:ext cx="5309421" cy="529086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 name="Text Box 3"/>
          <p:cNvSpPr txBox="1">
            <a:spLocks noChangeArrowheads="1"/>
          </p:cNvSpPr>
          <p:nvPr/>
        </p:nvSpPr>
        <p:spPr bwMode="auto">
          <a:xfrm>
            <a:off x="8584380" y="1004388"/>
            <a:ext cx="3302148" cy="41984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spcAft>
                <a:spcPct val="0"/>
              </a:spcAft>
              <a:buClrTx/>
              <a:buFontTx/>
              <a:buNone/>
            </a:pPr>
            <a:r>
              <a:rPr lang="sv-SE" altLang="en-US" sz="1400" dirty="0">
                <a:solidFill>
                  <a:srgbClr val="0000FF"/>
                </a:solidFill>
              </a:rPr>
              <a:t>Magnetic </a:t>
            </a:r>
            <a:r>
              <a:rPr lang="sv-SE" altLang="en-US" sz="1400" dirty="0" err="1">
                <a:solidFill>
                  <a:srgbClr val="0000FF"/>
                </a:solidFill>
              </a:rPr>
              <a:t>field</a:t>
            </a:r>
            <a:r>
              <a:rPr lang="sv-SE" altLang="en-US" sz="1400" dirty="0">
                <a:solidFill>
                  <a:srgbClr val="0000FF"/>
                </a:solidFill>
              </a:rPr>
              <a:t> 2T</a:t>
            </a:r>
          </a:p>
          <a:p>
            <a:pPr eaLnBrk="1">
              <a:spcAft>
                <a:spcPct val="0"/>
              </a:spcAft>
              <a:buClrTx/>
              <a:buFontTx/>
              <a:buNone/>
            </a:pPr>
            <a:r>
              <a:rPr lang="sv-SE" altLang="en-US" sz="1400" dirty="0">
                <a:solidFill>
                  <a:srgbClr val="0000FF"/>
                </a:solidFill>
              </a:rPr>
              <a:t>3 different </a:t>
            </a:r>
            <a:r>
              <a:rPr lang="sv-SE" altLang="en-US" sz="1400" dirty="0" err="1">
                <a:solidFill>
                  <a:srgbClr val="0000FF"/>
                </a:solidFill>
              </a:rPr>
              <a:t>detector</a:t>
            </a:r>
            <a:r>
              <a:rPr lang="sv-SE" altLang="en-US" sz="1400" dirty="0">
                <a:solidFill>
                  <a:srgbClr val="0000FF"/>
                </a:solidFill>
              </a:rPr>
              <a:t> </a:t>
            </a:r>
            <a:r>
              <a:rPr lang="sv-SE" altLang="en-US" sz="1400" dirty="0" err="1">
                <a:solidFill>
                  <a:srgbClr val="0000FF"/>
                </a:solidFill>
              </a:rPr>
              <a:t>types</a:t>
            </a:r>
            <a:endParaRPr lang="sv-SE" altLang="en-US" sz="1400" dirty="0">
              <a:solidFill>
                <a:srgbClr val="0000FF"/>
              </a:solidFill>
            </a:endParaRPr>
          </a:p>
          <a:p>
            <a:pPr eaLnBrk="1">
              <a:spcAft>
                <a:spcPct val="0"/>
              </a:spcAft>
              <a:buClrTx/>
              <a:buFontTx/>
              <a:buNone/>
            </a:pPr>
            <a:endParaRPr lang="sv-SE" altLang="en-US" sz="1400" dirty="0">
              <a:solidFill>
                <a:srgbClr val="0000FF"/>
              </a:solidFill>
            </a:endParaRPr>
          </a:p>
          <a:p>
            <a:pPr eaLnBrk="1">
              <a:spcAft>
                <a:spcPct val="0"/>
              </a:spcAft>
              <a:buClrTx/>
              <a:buFontTx/>
              <a:buNone/>
            </a:pPr>
            <a:r>
              <a:rPr lang="sv-SE" altLang="en-US" sz="1400" dirty="0">
                <a:solidFill>
                  <a:srgbClr val="0000FF"/>
                </a:solidFill>
              </a:rPr>
              <a:t>Pixel </a:t>
            </a:r>
            <a:r>
              <a:rPr lang="sv-SE" altLang="en-US" sz="1400" dirty="0" err="1">
                <a:solidFill>
                  <a:srgbClr val="0000FF"/>
                </a:solidFill>
              </a:rPr>
              <a:t>detector</a:t>
            </a:r>
            <a:r>
              <a:rPr lang="sv-SE" altLang="en-US" sz="1400" dirty="0">
                <a:solidFill>
                  <a:srgbClr val="0000FF"/>
                </a:solidFill>
              </a:rPr>
              <a:t> 80 </a:t>
            </a:r>
            <a:r>
              <a:rPr lang="sv-SE" altLang="en-US" sz="1400" dirty="0" err="1">
                <a:solidFill>
                  <a:srgbClr val="0000FF"/>
                </a:solidFill>
              </a:rPr>
              <a:t>Mch</a:t>
            </a:r>
            <a:endParaRPr lang="sv-SE" altLang="en-US" sz="1400" dirty="0">
              <a:solidFill>
                <a:srgbClr val="0000FF"/>
              </a:solidFill>
            </a:endParaRPr>
          </a:p>
          <a:p>
            <a:pPr eaLnBrk="1">
              <a:spcAft>
                <a:spcPct val="0"/>
              </a:spcAft>
              <a:buClrTx/>
              <a:buFontTx/>
              <a:buNone/>
            </a:pPr>
            <a:r>
              <a:rPr lang="sv-SE" altLang="en-US" sz="1400" dirty="0">
                <a:solidFill>
                  <a:srgbClr val="0000FF"/>
                </a:solidFill>
              </a:rPr>
              <a:t>	Silicon </a:t>
            </a:r>
            <a:r>
              <a:rPr lang="sv-SE" altLang="en-US" sz="1400" dirty="0" err="1">
                <a:solidFill>
                  <a:srgbClr val="0000FF"/>
                </a:solidFill>
              </a:rPr>
              <a:t>pad</a:t>
            </a:r>
            <a:r>
              <a:rPr lang="sv-SE" altLang="en-US" sz="1400" dirty="0">
                <a:solidFill>
                  <a:srgbClr val="0000FF"/>
                </a:solidFill>
              </a:rPr>
              <a:t> </a:t>
            </a:r>
            <a:r>
              <a:rPr lang="sv-SE" altLang="en-US" sz="1400" dirty="0" err="1">
                <a:solidFill>
                  <a:srgbClr val="0000FF"/>
                </a:solidFill>
              </a:rPr>
              <a:t>detector</a:t>
            </a:r>
            <a:r>
              <a:rPr lang="sv-SE" altLang="en-US" sz="1400" dirty="0">
                <a:solidFill>
                  <a:srgbClr val="0000FF"/>
                </a:solidFill>
              </a:rPr>
              <a:t> 2D resolution 12 </a:t>
            </a:r>
            <a:r>
              <a:rPr lang="sv-SE" altLang="en-US" sz="1400" dirty="0">
                <a:solidFill>
                  <a:srgbClr val="0000FF"/>
                </a:solidFill>
                <a:latin typeface="Symbol" panose="05050102010706020507" pitchFamily="18" charset="2"/>
              </a:rPr>
              <a:t></a:t>
            </a:r>
            <a:r>
              <a:rPr lang="sv-SE" altLang="en-US" sz="1400" dirty="0">
                <a:solidFill>
                  <a:srgbClr val="0000FF"/>
                </a:solidFill>
              </a:rPr>
              <a:t>x110</a:t>
            </a:r>
            <a:r>
              <a:rPr lang="sv-SE" altLang="en-US" sz="1400" dirty="0">
                <a:solidFill>
                  <a:srgbClr val="0000FF"/>
                </a:solidFill>
                <a:latin typeface="Symbol" panose="05050102010706020507" pitchFamily="18" charset="2"/>
              </a:rPr>
              <a:t></a:t>
            </a:r>
          </a:p>
          <a:p>
            <a:pPr eaLnBrk="1">
              <a:spcAft>
                <a:spcPct val="0"/>
              </a:spcAft>
              <a:buClrTx/>
              <a:buFontTx/>
              <a:buNone/>
            </a:pPr>
            <a:endParaRPr lang="sv-SE" altLang="en-US" sz="1400" dirty="0">
              <a:solidFill>
                <a:srgbClr val="0000FF"/>
              </a:solidFill>
            </a:endParaRPr>
          </a:p>
          <a:p>
            <a:pPr eaLnBrk="1">
              <a:spcAft>
                <a:spcPct val="0"/>
              </a:spcAft>
              <a:buClrTx/>
              <a:buFontTx/>
              <a:buNone/>
            </a:pPr>
            <a:r>
              <a:rPr lang="sv-SE" altLang="en-US" sz="1400" dirty="0" err="1">
                <a:solidFill>
                  <a:srgbClr val="0000FF"/>
                </a:solidFill>
              </a:rPr>
              <a:t>Semiconducor</a:t>
            </a:r>
            <a:r>
              <a:rPr lang="sv-SE" altLang="en-US" sz="1400" dirty="0">
                <a:solidFill>
                  <a:srgbClr val="0000FF"/>
                </a:solidFill>
              </a:rPr>
              <a:t> </a:t>
            </a:r>
            <a:r>
              <a:rPr lang="sv-SE" altLang="en-US" sz="1400" dirty="0" err="1">
                <a:solidFill>
                  <a:srgbClr val="0000FF"/>
                </a:solidFill>
              </a:rPr>
              <a:t>Tracker</a:t>
            </a:r>
            <a:r>
              <a:rPr lang="sv-SE" altLang="en-US" sz="1400" dirty="0">
                <a:solidFill>
                  <a:srgbClr val="0000FF"/>
                </a:solidFill>
              </a:rPr>
              <a:t> (SCT) 6 </a:t>
            </a:r>
            <a:r>
              <a:rPr lang="sv-SE" altLang="en-US" sz="1400" dirty="0" err="1">
                <a:solidFill>
                  <a:srgbClr val="0000FF"/>
                </a:solidFill>
              </a:rPr>
              <a:t>Mch</a:t>
            </a:r>
            <a:r>
              <a:rPr lang="sv-SE" altLang="en-US" sz="1400" dirty="0">
                <a:solidFill>
                  <a:srgbClr val="0000FF"/>
                </a:solidFill>
              </a:rPr>
              <a:t> </a:t>
            </a:r>
          </a:p>
          <a:p>
            <a:pPr eaLnBrk="1">
              <a:spcAft>
                <a:spcPct val="0"/>
              </a:spcAft>
              <a:buClrTx/>
              <a:buFontTx/>
              <a:buNone/>
            </a:pPr>
            <a:r>
              <a:rPr lang="sv-SE" altLang="en-US" sz="1400" dirty="0">
                <a:solidFill>
                  <a:srgbClr val="0000FF"/>
                </a:solidFill>
              </a:rPr>
              <a:t>	Silicon </a:t>
            </a:r>
            <a:r>
              <a:rPr lang="sv-SE" altLang="en-US" sz="1400" dirty="0" err="1">
                <a:solidFill>
                  <a:srgbClr val="0000FF"/>
                </a:solidFill>
              </a:rPr>
              <a:t>strip</a:t>
            </a:r>
            <a:r>
              <a:rPr lang="sv-SE" altLang="en-US" sz="1400" dirty="0">
                <a:solidFill>
                  <a:srgbClr val="0000FF"/>
                </a:solidFill>
              </a:rPr>
              <a:t> </a:t>
            </a:r>
            <a:r>
              <a:rPr lang="sv-SE" altLang="en-US" sz="1400" dirty="0" err="1">
                <a:solidFill>
                  <a:srgbClr val="0000FF"/>
                </a:solidFill>
              </a:rPr>
              <a:t>detector</a:t>
            </a:r>
            <a:r>
              <a:rPr lang="sv-SE" altLang="en-US" sz="1400" dirty="0">
                <a:solidFill>
                  <a:srgbClr val="0000FF"/>
                </a:solidFill>
              </a:rPr>
              <a:t> (1D)</a:t>
            </a:r>
          </a:p>
          <a:p>
            <a:pPr eaLnBrk="1">
              <a:spcAft>
                <a:spcPct val="0"/>
              </a:spcAft>
              <a:buClrTx/>
              <a:buFontTx/>
              <a:buNone/>
            </a:pPr>
            <a:r>
              <a:rPr lang="sv-SE" altLang="en-US" sz="1400" dirty="0">
                <a:solidFill>
                  <a:srgbClr val="0000FF"/>
                </a:solidFill>
              </a:rPr>
              <a:t>Double </a:t>
            </a:r>
            <a:r>
              <a:rPr lang="sv-SE" altLang="en-US" sz="1400" dirty="0" err="1">
                <a:solidFill>
                  <a:srgbClr val="0000FF"/>
                </a:solidFill>
              </a:rPr>
              <a:t>layers</a:t>
            </a:r>
            <a:r>
              <a:rPr lang="sv-SE" altLang="en-US" sz="1400" dirty="0">
                <a:solidFill>
                  <a:srgbClr val="0000FF"/>
                </a:solidFill>
              </a:rPr>
              <a:t> Resolution 23</a:t>
            </a:r>
            <a:r>
              <a:rPr lang="sv-SE" altLang="en-US" sz="1400" dirty="0">
                <a:solidFill>
                  <a:srgbClr val="0000FF"/>
                </a:solidFill>
                <a:latin typeface="Symbol" panose="05050102010706020507" pitchFamily="18" charset="2"/>
              </a:rPr>
              <a:t></a:t>
            </a:r>
            <a:r>
              <a:rPr lang="sv-SE" altLang="en-US" sz="1400" dirty="0">
                <a:solidFill>
                  <a:srgbClr val="0000FF"/>
                </a:solidFill>
              </a:rPr>
              <a:t> x800</a:t>
            </a:r>
            <a:r>
              <a:rPr lang="sv-SE" altLang="en-US" sz="1400" dirty="0">
                <a:solidFill>
                  <a:srgbClr val="0000FF"/>
                </a:solidFill>
                <a:latin typeface="Symbol" panose="05050102010706020507" pitchFamily="18" charset="2"/>
              </a:rPr>
              <a:t></a:t>
            </a:r>
          </a:p>
          <a:p>
            <a:pPr eaLnBrk="1">
              <a:spcAft>
                <a:spcPct val="0"/>
              </a:spcAft>
              <a:buClrTx/>
              <a:buFontTx/>
              <a:buNone/>
            </a:pPr>
            <a:endParaRPr lang="sv-SE" altLang="en-US" sz="1400" dirty="0">
              <a:solidFill>
                <a:srgbClr val="0000FF"/>
              </a:solidFill>
            </a:endParaRPr>
          </a:p>
          <a:p>
            <a:pPr eaLnBrk="1">
              <a:spcAft>
                <a:spcPct val="0"/>
              </a:spcAft>
              <a:buClrTx/>
              <a:buFontTx/>
              <a:buNone/>
            </a:pPr>
            <a:r>
              <a:rPr lang="sv-SE" altLang="en-US" sz="1400" dirty="0" err="1">
                <a:solidFill>
                  <a:srgbClr val="0000FF"/>
                </a:solidFill>
              </a:rPr>
              <a:t>Transition</a:t>
            </a:r>
            <a:r>
              <a:rPr lang="sv-SE" altLang="en-US" sz="1400" dirty="0">
                <a:solidFill>
                  <a:srgbClr val="0000FF"/>
                </a:solidFill>
              </a:rPr>
              <a:t> </a:t>
            </a:r>
            <a:r>
              <a:rPr lang="sv-SE" altLang="en-US" sz="1400" dirty="0" err="1">
                <a:solidFill>
                  <a:srgbClr val="0000FF"/>
                </a:solidFill>
              </a:rPr>
              <a:t>Radiation</a:t>
            </a:r>
            <a:r>
              <a:rPr lang="sv-SE" altLang="en-US" sz="1400" dirty="0">
                <a:solidFill>
                  <a:srgbClr val="0000FF"/>
                </a:solidFill>
              </a:rPr>
              <a:t> </a:t>
            </a:r>
            <a:r>
              <a:rPr lang="sv-SE" altLang="en-US" sz="1400" dirty="0" err="1">
                <a:solidFill>
                  <a:srgbClr val="0000FF"/>
                </a:solidFill>
              </a:rPr>
              <a:t>Tracker</a:t>
            </a:r>
            <a:r>
              <a:rPr lang="sv-SE" altLang="en-US" sz="1400" dirty="0">
                <a:solidFill>
                  <a:srgbClr val="0000FF"/>
                </a:solidFill>
              </a:rPr>
              <a:t> (TRT) 300kch</a:t>
            </a:r>
          </a:p>
          <a:p>
            <a:pPr eaLnBrk="1">
              <a:spcAft>
                <a:spcPct val="0"/>
              </a:spcAft>
              <a:buClrTx/>
              <a:buFontTx/>
              <a:buNone/>
            </a:pPr>
            <a:r>
              <a:rPr lang="sv-SE" altLang="en-US" sz="1400" dirty="0">
                <a:solidFill>
                  <a:srgbClr val="0000FF"/>
                </a:solidFill>
              </a:rPr>
              <a:t>	Gas </a:t>
            </a:r>
            <a:r>
              <a:rPr lang="sv-SE" altLang="en-US" sz="1400" dirty="0" err="1">
                <a:solidFill>
                  <a:srgbClr val="0000FF"/>
                </a:solidFill>
              </a:rPr>
              <a:t>detector</a:t>
            </a:r>
            <a:r>
              <a:rPr lang="sv-SE" altLang="en-US" sz="1400" dirty="0">
                <a:solidFill>
                  <a:srgbClr val="0000FF"/>
                </a:solidFill>
              </a:rPr>
              <a:t> – </a:t>
            </a:r>
            <a:r>
              <a:rPr lang="sv-SE" altLang="en-US" sz="1400" dirty="0" err="1">
                <a:solidFill>
                  <a:srgbClr val="0000FF"/>
                </a:solidFill>
              </a:rPr>
              <a:t>straw</a:t>
            </a:r>
            <a:r>
              <a:rPr lang="sv-SE" altLang="en-US" sz="1400" dirty="0">
                <a:solidFill>
                  <a:srgbClr val="0000FF"/>
                </a:solidFill>
              </a:rPr>
              <a:t> </a:t>
            </a:r>
            <a:r>
              <a:rPr lang="sv-SE" altLang="en-US" sz="1400" dirty="0" err="1">
                <a:solidFill>
                  <a:srgbClr val="0000FF"/>
                </a:solidFill>
              </a:rPr>
              <a:t>tubes</a:t>
            </a:r>
            <a:endParaRPr lang="sv-SE" altLang="en-US" sz="1400" dirty="0">
              <a:solidFill>
                <a:srgbClr val="0000FF"/>
              </a:solidFill>
            </a:endParaRPr>
          </a:p>
          <a:p>
            <a:pPr eaLnBrk="1">
              <a:spcAft>
                <a:spcPct val="0"/>
              </a:spcAft>
              <a:buClrTx/>
              <a:buFontTx/>
              <a:buNone/>
            </a:pPr>
            <a:r>
              <a:rPr lang="sv-SE" altLang="en-US" sz="1400" dirty="0" err="1">
                <a:solidFill>
                  <a:srgbClr val="0000FF"/>
                </a:solidFill>
              </a:rPr>
              <a:t>Electron</a:t>
            </a:r>
            <a:r>
              <a:rPr lang="sv-SE" altLang="en-US" sz="1400" dirty="0">
                <a:solidFill>
                  <a:srgbClr val="0000FF"/>
                </a:solidFill>
              </a:rPr>
              <a:t> </a:t>
            </a:r>
            <a:r>
              <a:rPr lang="sv-SE" altLang="en-US" sz="1400" dirty="0" err="1">
                <a:solidFill>
                  <a:srgbClr val="0000FF"/>
                </a:solidFill>
              </a:rPr>
              <a:t>identification</a:t>
            </a:r>
            <a:endParaRPr lang="sv-SE" altLang="en-US" sz="1400" dirty="0">
              <a:solidFill>
                <a:srgbClr val="0000FF"/>
              </a:solidFill>
            </a:endParaRPr>
          </a:p>
          <a:p>
            <a:pPr eaLnBrk="1">
              <a:spcAft>
                <a:spcPct val="0"/>
              </a:spcAft>
              <a:buClrTx/>
              <a:buFontTx/>
              <a:buNone/>
            </a:pPr>
            <a:endParaRPr lang="sv-SE" altLang="en-US" sz="1400" dirty="0">
              <a:solidFill>
                <a:srgbClr val="0000FF"/>
              </a:solidFill>
            </a:endParaRPr>
          </a:p>
          <a:p>
            <a:pPr eaLnBrk="1">
              <a:spcAft>
                <a:spcPct val="0"/>
              </a:spcAft>
              <a:buClrTx/>
              <a:buFontTx/>
              <a:buNone/>
            </a:pPr>
            <a:r>
              <a:rPr lang="sv-SE" altLang="en-US" sz="1400" dirty="0">
                <a:solidFill>
                  <a:srgbClr val="0000FF"/>
                </a:solidFill>
              </a:rPr>
              <a:t>Pixel </a:t>
            </a:r>
            <a:r>
              <a:rPr lang="sv-SE" altLang="en-US" sz="1400" dirty="0" err="1">
                <a:solidFill>
                  <a:srgbClr val="0000FF"/>
                </a:solidFill>
              </a:rPr>
              <a:t>detector</a:t>
            </a:r>
            <a:r>
              <a:rPr lang="sv-SE" altLang="en-US" sz="1400" dirty="0">
                <a:solidFill>
                  <a:srgbClr val="0000FF"/>
                </a:solidFill>
              </a:rPr>
              <a:t> 3 </a:t>
            </a:r>
            <a:r>
              <a:rPr lang="sv-SE" altLang="en-US" sz="1400" dirty="0" err="1">
                <a:solidFill>
                  <a:srgbClr val="0000FF"/>
                </a:solidFill>
              </a:rPr>
              <a:t>sample</a:t>
            </a:r>
            <a:r>
              <a:rPr lang="sv-SE" altLang="en-US" sz="1400" dirty="0">
                <a:solidFill>
                  <a:srgbClr val="0000FF"/>
                </a:solidFill>
              </a:rPr>
              <a:t> </a:t>
            </a:r>
            <a:r>
              <a:rPr lang="sv-SE" altLang="en-US" sz="1400" dirty="0" err="1">
                <a:solidFill>
                  <a:srgbClr val="0000FF"/>
                </a:solidFill>
              </a:rPr>
              <a:t>points</a:t>
            </a:r>
            <a:endParaRPr lang="sv-SE" altLang="en-US" sz="1400" dirty="0">
              <a:solidFill>
                <a:srgbClr val="0000FF"/>
              </a:solidFill>
            </a:endParaRPr>
          </a:p>
          <a:p>
            <a:pPr eaLnBrk="1">
              <a:spcAft>
                <a:spcPct val="0"/>
              </a:spcAft>
              <a:buClrTx/>
              <a:buFontTx/>
              <a:buNone/>
            </a:pPr>
            <a:r>
              <a:rPr lang="sv-SE" altLang="en-US" sz="1400" dirty="0" err="1">
                <a:solidFill>
                  <a:srgbClr val="0000FF"/>
                </a:solidFill>
              </a:rPr>
              <a:t>Strip</a:t>
            </a:r>
            <a:r>
              <a:rPr lang="sv-SE" altLang="en-US" sz="1400" dirty="0">
                <a:solidFill>
                  <a:srgbClr val="0000FF"/>
                </a:solidFill>
              </a:rPr>
              <a:t> </a:t>
            </a:r>
            <a:r>
              <a:rPr lang="sv-SE" altLang="en-US" sz="1400" dirty="0" err="1">
                <a:solidFill>
                  <a:srgbClr val="0000FF"/>
                </a:solidFill>
              </a:rPr>
              <a:t>detector</a:t>
            </a:r>
            <a:r>
              <a:rPr lang="sv-SE" altLang="en-US" sz="1400" dirty="0">
                <a:solidFill>
                  <a:srgbClr val="0000FF"/>
                </a:solidFill>
              </a:rPr>
              <a:t> 4 </a:t>
            </a:r>
            <a:r>
              <a:rPr lang="sv-SE" altLang="en-US" sz="1400" dirty="0" err="1">
                <a:solidFill>
                  <a:srgbClr val="0000FF"/>
                </a:solidFill>
              </a:rPr>
              <a:t>sample</a:t>
            </a:r>
            <a:r>
              <a:rPr lang="sv-SE" altLang="en-US" sz="1400" dirty="0">
                <a:solidFill>
                  <a:srgbClr val="0000FF"/>
                </a:solidFill>
              </a:rPr>
              <a:t> </a:t>
            </a:r>
            <a:r>
              <a:rPr lang="sv-SE" altLang="en-US" sz="1400" dirty="0" err="1">
                <a:solidFill>
                  <a:srgbClr val="0000FF"/>
                </a:solidFill>
              </a:rPr>
              <a:t>points</a:t>
            </a:r>
            <a:endParaRPr lang="sv-SE" altLang="en-US" sz="1400" dirty="0">
              <a:solidFill>
                <a:srgbClr val="0000FF"/>
              </a:solidFill>
            </a:endParaRPr>
          </a:p>
          <a:p>
            <a:pPr eaLnBrk="1">
              <a:spcAft>
                <a:spcPct val="0"/>
              </a:spcAft>
              <a:buClrTx/>
              <a:buFontTx/>
              <a:buNone/>
            </a:pPr>
            <a:r>
              <a:rPr lang="sv-SE" altLang="en-US" sz="1400" dirty="0">
                <a:solidFill>
                  <a:srgbClr val="0000FF"/>
                </a:solidFill>
              </a:rPr>
              <a:t>TRT 36 </a:t>
            </a:r>
            <a:r>
              <a:rPr lang="sv-SE" altLang="en-US" sz="1400" dirty="0" err="1">
                <a:solidFill>
                  <a:srgbClr val="0000FF"/>
                </a:solidFill>
              </a:rPr>
              <a:t>sample</a:t>
            </a:r>
            <a:r>
              <a:rPr lang="sv-SE" altLang="en-US" sz="1400" dirty="0">
                <a:solidFill>
                  <a:srgbClr val="0000FF"/>
                </a:solidFill>
              </a:rPr>
              <a:t> </a:t>
            </a:r>
            <a:r>
              <a:rPr lang="sv-SE" altLang="en-US" sz="1400" dirty="0" err="1">
                <a:solidFill>
                  <a:srgbClr val="0000FF"/>
                </a:solidFill>
              </a:rPr>
              <a:t>points</a:t>
            </a:r>
            <a:endParaRPr lang="sv-SE" altLang="en-US" sz="1400" dirty="0">
              <a:solidFill>
                <a:srgbClr val="0000FF"/>
              </a:solidFill>
            </a:endParaRPr>
          </a:p>
        </p:txBody>
      </p:sp>
      <p:sp>
        <p:nvSpPr>
          <p:cNvPr id="6" name="Text Box 4"/>
          <p:cNvSpPr txBox="1">
            <a:spLocks noChangeArrowheads="1"/>
          </p:cNvSpPr>
          <p:nvPr/>
        </p:nvSpPr>
        <p:spPr bwMode="auto">
          <a:xfrm>
            <a:off x="3046173" y="6284256"/>
            <a:ext cx="2060096" cy="262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buClrTx/>
              <a:buFontTx/>
              <a:buNone/>
            </a:pPr>
            <a:r>
              <a:rPr lang="sv-SE" altLang="en-US" sz="1400" dirty="0" err="1">
                <a:solidFill>
                  <a:srgbClr val="0000FF"/>
                </a:solidFill>
              </a:rPr>
              <a:t>About</a:t>
            </a:r>
            <a:r>
              <a:rPr lang="sv-SE" altLang="en-US" sz="1400" dirty="0">
                <a:solidFill>
                  <a:srgbClr val="0000FF"/>
                </a:solidFill>
              </a:rPr>
              <a:t> 1000 </a:t>
            </a:r>
            <a:r>
              <a:rPr lang="sv-SE" altLang="en-US" sz="1400" dirty="0" err="1">
                <a:solidFill>
                  <a:srgbClr val="0000FF"/>
                </a:solidFill>
              </a:rPr>
              <a:t>particles</a:t>
            </a:r>
            <a:endParaRPr lang="sv-SE" altLang="en-US" sz="1400" dirty="0">
              <a:solidFill>
                <a:srgbClr val="0000FF"/>
              </a:solidFill>
            </a:endParaRPr>
          </a:p>
        </p:txBody>
      </p:sp>
    </p:spTree>
    <p:extLst>
      <p:ext uri="{BB962C8B-B14F-4D97-AF65-F5344CB8AC3E}">
        <p14:creationId xmlns:p14="http://schemas.microsoft.com/office/powerpoint/2010/main" val="39672598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en-US" altLang="en-US" dirty="0">
                <a:solidFill>
                  <a:srgbClr val="FFFF00"/>
                </a:solidFill>
              </a:rPr>
              <a:t>ATLAS inner detector</a:t>
            </a:r>
          </a:p>
        </p:txBody>
      </p:sp>
      <p:grpSp>
        <p:nvGrpSpPr>
          <p:cNvPr id="3" name="Group 2"/>
          <p:cNvGrpSpPr/>
          <p:nvPr/>
        </p:nvGrpSpPr>
        <p:grpSpPr>
          <a:xfrm>
            <a:off x="1096201" y="1079500"/>
            <a:ext cx="8899141" cy="5605079"/>
            <a:chOff x="71438" y="1079500"/>
            <a:chExt cx="9288462" cy="6335713"/>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6713" y="1079500"/>
              <a:ext cx="4956175" cy="16557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625" y="2808288"/>
              <a:ext cx="3387725" cy="34798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38" y="6551613"/>
              <a:ext cx="4052887" cy="7699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56213" y="4757738"/>
              <a:ext cx="2117725" cy="26574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40675" y="5508625"/>
              <a:ext cx="1419225" cy="15541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 name="Text Box 7"/>
            <p:cNvSpPr txBox="1">
              <a:spLocks noChangeArrowheads="1"/>
            </p:cNvSpPr>
            <p:nvPr/>
          </p:nvSpPr>
          <p:spPr bwMode="auto">
            <a:xfrm>
              <a:off x="2103438" y="2560638"/>
              <a:ext cx="2036762" cy="301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buClrTx/>
                <a:buFontTx/>
                <a:buNone/>
              </a:pPr>
              <a:r>
                <a:rPr lang="sv-SE" altLang="en-US" sz="1800"/>
                <a:t>Pixel detector</a:t>
              </a:r>
            </a:p>
          </p:txBody>
        </p:sp>
        <p:sp>
          <p:nvSpPr>
            <p:cNvPr id="10" name="Text Box 9"/>
            <p:cNvSpPr txBox="1">
              <a:spLocks noChangeArrowheads="1"/>
            </p:cNvSpPr>
            <p:nvPr/>
          </p:nvSpPr>
          <p:spPr bwMode="auto">
            <a:xfrm>
              <a:off x="5884863" y="4721225"/>
              <a:ext cx="2036762" cy="301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algn="r" eaLnBrk="1">
                <a:buClrTx/>
                <a:buFontTx/>
                <a:buNone/>
              </a:pPr>
              <a:r>
                <a:rPr lang="sv-SE" altLang="en-US" sz="1800"/>
                <a:t>TRT</a:t>
              </a:r>
            </a:p>
          </p:txBody>
        </p:sp>
        <p:sp>
          <p:nvSpPr>
            <p:cNvPr id="11" name="Text Box 10"/>
            <p:cNvSpPr txBox="1">
              <a:spLocks noChangeArrowheads="1"/>
            </p:cNvSpPr>
            <p:nvPr/>
          </p:nvSpPr>
          <p:spPr bwMode="auto">
            <a:xfrm>
              <a:off x="842963" y="6196013"/>
              <a:ext cx="2613025" cy="301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buClrTx/>
                <a:buFontTx/>
                <a:buNone/>
              </a:pPr>
              <a:r>
                <a:rPr lang="sv-SE" altLang="en-US" sz="1800"/>
                <a:t>SemiConductor Tracker</a:t>
              </a:r>
            </a:p>
          </p:txBody>
        </p:sp>
      </p:grpSp>
      <p:sp>
        <p:nvSpPr>
          <p:cNvPr id="13" name="Text Box 3"/>
          <p:cNvSpPr txBox="1">
            <a:spLocks noChangeArrowheads="1"/>
          </p:cNvSpPr>
          <p:nvPr/>
        </p:nvSpPr>
        <p:spPr bwMode="auto">
          <a:xfrm>
            <a:off x="8584380" y="1004388"/>
            <a:ext cx="3302148" cy="41984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spcAft>
                <a:spcPct val="0"/>
              </a:spcAft>
              <a:buClrTx/>
              <a:buFontTx/>
              <a:buNone/>
            </a:pPr>
            <a:r>
              <a:rPr lang="sv-SE" altLang="en-US" sz="1400" dirty="0">
                <a:solidFill>
                  <a:srgbClr val="0000FF"/>
                </a:solidFill>
              </a:rPr>
              <a:t>Magnetic </a:t>
            </a:r>
            <a:r>
              <a:rPr lang="sv-SE" altLang="en-US" sz="1400" dirty="0" err="1">
                <a:solidFill>
                  <a:srgbClr val="0000FF"/>
                </a:solidFill>
              </a:rPr>
              <a:t>field</a:t>
            </a:r>
            <a:r>
              <a:rPr lang="sv-SE" altLang="en-US" sz="1400" dirty="0">
                <a:solidFill>
                  <a:srgbClr val="0000FF"/>
                </a:solidFill>
              </a:rPr>
              <a:t> 2T</a:t>
            </a:r>
          </a:p>
          <a:p>
            <a:pPr eaLnBrk="1">
              <a:spcAft>
                <a:spcPct val="0"/>
              </a:spcAft>
              <a:buClrTx/>
              <a:buFontTx/>
              <a:buNone/>
            </a:pPr>
            <a:r>
              <a:rPr lang="sv-SE" altLang="en-US" sz="1400" dirty="0">
                <a:solidFill>
                  <a:srgbClr val="0000FF"/>
                </a:solidFill>
              </a:rPr>
              <a:t>3 different </a:t>
            </a:r>
            <a:r>
              <a:rPr lang="sv-SE" altLang="en-US" sz="1400" dirty="0" err="1">
                <a:solidFill>
                  <a:srgbClr val="0000FF"/>
                </a:solidFill>
              </a:rPr>
              <a:t>detector</a:t>
            </a:r>
            <a:r>
              <a:rPr lang="sv-SE" altLang="en-US" sz="1400" dirty="0">
                <a:solidFill>
                  <a:srgbClr val="0000FF"/>
                </a:solidFill>
              </a:rPr>
              <a:t> </a:t>
            </a:r>
            <a:r>
              <a:rPr lang="sv-SE" altLang="en-US" sz="1400" dirty="0" err="1">
                <a:solidFill>
                  <a:srgbClr val="0000FF"/>
                </a:solidFill>
              </a:rPr>
              <a:t>types</a:t>
            </a:r>
            <a:endParaRPr lang="sv-SE" altLang="en-US" sz="1400" dirty="0">
              <a:solidFill>
                <a:srgbClr val="0000FF"/>
              </a:solidFill>
            </a:endParaRPr>
          </a:p>
          <a:p>
            <a:pPr eaLnBrk="1">
              <a:spcAft>
                <a:spcPct val="0"/>
              </a:spcAft>
              <a:buClrTx/>
              <a:buFontTx/>
              <a:buNone/>
            </a:pPr>
            <a:endParaRPr lang="sv-SE" altLang="en-US" sz="1400" dirty="0">
              <a:solidFill>
                <a:srgbClr val="0000FF"/>
              </a:solidFill>
            </a:endParaRPr>
          </a:p>
          <a:p>
            <a:pPr eaLnBrk="1">
              <a:spcAft>
                <a:spcPct val="0"/>
              </a:spcAft>
              <a:buClrTx/>
              <a:buFontTx/>
              <a:buNone/>
            </a:pPr>
            <a:r>
              <a:rPr lang="sv-SE" altLang="en-US" sz="1400" dirty="0">
                <a:solidFill>
                  <a:srgbClr val="0000FF"/>
                </a:solidFill>
              </a:rPr>
              <a:t>Pixel </a:t>
            </a:r>
            <a:r>
              <a:rPr lang="sv-SE" altLang="en-US" sz="1400" dirty="0" err="1">
                <a:solidFill>
                  <a:srgbClr val="0000FF"/>
                </a:solidFill>
              </a:rPr>
              <a:t>detector</a:t>
            </a:r>
            <a:r>
              <a:rPr lang="sv-SE" altLang="en-US" sz="1400" dirty="0">
                <a:solidFill>
                  <a:srgbClr val="0000FF"/>
                </a:solidFill>
              </a:rPr>
              <a:t> 80 </a:t>
            </a:r>
            <a:r>
              <a:rPr lang="sv-SE" altLang="en-US" sz="1400" dirty="0" err="1">
                <a:solidFill>
                  <a:srgbClr val="0000FF"/>
                </a:solidFill>
              </a:rPr>
              <a:t>Mch</a:t>
            </a:r>
            <a:endParaRPr lang="sv-SE" altLang="en-US" sz="1400" dirty="0">
              <a:solidFill>
                <a:srgbClr val="0000FF"/>
              </a:solidFill>
            </a:endParaRPr>
          </a:p>
          <a:p>
            <a:pPr eaLnBrk="1">
              <a:spcAft>
                <a:spcPct val="0"/>
              </a:spcAft>
              <a:buClrTx/>
              <a:buFontTx/>
              <a:buNone/>
            </a:pPr>
            <a:r>
              <a:rPr lang="sv-SE" altLang="en-US" sz="1400" dirty="0">
                <a:solidFill>
                  <a:srgbClr val="0000FF"/>
                </a:solidFill>
              </a:rPr>
              <a:t>	Silicon </a:t>
            </a:r>
            <a:r>
              <a:rPr lang="sv-SE" altLang="en-US" sz="1400" dirty="0" err="1">
                <a:solidFill>
                  <a:srgbClr val="0000FF"/>
                </a:solidFill>
              </a:rPr>
              <a:t>pad</a:t>
            </a:r>
            <a:r>
              <a:rPr lang="sv-SE" altLang="en-US" sz="1400" dirty="0">
                <a:solidFill>
                  <a:srgbClr val="0000FF"/>
                </a:solidFill>
              </a:rPr>
              <a:t> </a:t>
            </a:r>
            <a:r>
              <a:rPr lang="sv-SE" altLang="en-US" sz="1400" dirty="0" err="1">
                <a:solidFill>
                  <a:srgbClr val="0000FF"/>
                </a:solidFill>
              </a:rPr>
              <a:t>detector</a:t>
            </a:r>
            <a:r>
              <a:rPr lang="sv-SE" altLang="en-US" sz="1400" dirty="0">
                <a:solidFill>
                  <a:srgbClr val="0000FF"/>
                </a:solidFill>
              </a:rPr>
              <a:t> 2D resolution 12 </a:t>
            </a:r>
            <a:r>
              <a:rPr lang="sv-SE" altLang="en-US" sz="1400" dirty="0">
                <a:solidFill>
                  <a:srgbClr val="0000FF"/>
                </a:solidFill>
                <a:latin typeface="Symbol" panose="05050102010706020507" pitchFamily="18" charset="2"/>
              </a:rPr>
              <a:t></a:t>
            </a:r>
            <a:r>
              <a:rPr lang="sv-SE" altLang="en-US" sz="1400" dirty="0">
                <a:solidFill>
                  <a:srgbClr val="0000FF"/>
                </a:solidFill>
              </a:rPr>
              <a:t>x110</a:t>
            </a:r>
            <a:r>
              <a:rPr lang="sv-SE" altLang="en-US" sz="1400" dirty="0">
                <a:solidFill>
                  <a:srgbClr val="0000FF"/>
                </a:solidFill>
                <a:latin typeface="Symbol" panose="05050102010706020507" pitchFamily="18" charset="2"/>
              </a:rPr>
              <a:t></a:t>
            </a:r>
          </a:p>
          <a:p>
            <a:pPr eaLnBrk="1">
              <a:spcAft>
                <a:spcPct val="0"/>
              </a:spcAft>
              <a:buClrTx/>
              <a:buFontTx/>
              <a:buNone/>
            </a:pPr>
            <a:endParaRPr lang="sv-SE" altLang="en-US" sz="1400" dirty="0">
              <a:solidFill>
                <a:srgbClr val="0000FF"/>
              </a:solidFill>
            </a:endParaRPr>
          </a:p>
          <a:p>
            <a:pPr eaLnBrk="1">
              <a:spcAft>
                <a:spcPct val="0"/>
              </a:spcAft>
              <a:buClrTx/>
              <a:buFontTx/>
              <a:buNone/>
            </a:pPr>
            <a:r>
              <a:rPr lang="sv-SE" altLang="en-US" sz="1400" dirty="0" err="1">
                <a:solidFill>
                  <a:srgbClr val="0000FF"/>
                </a:solidFill>
              </a:rPr>
              <a:t>Semiconducor</a:t>
            </a:r>
            <a:r>
              <a:rPr lang="sv-SE" altLang="en-US" sz="1400" dirty="0">
                <a:solidFill>
                  <a:srgbClr val="0000FF"/>
                </a:solidFill>
              </a:rPr>
              <a:t> </a:t>
            </a:r>
            <a:r>
              <a:rPr lang="sv-SE" altLang="en-US" sz="1400" dirty="0" err="1">
                <a:solidFill>
                  <a:srgbClr val="0000FF"/>
                </a:solidFill>
              </a:rPr>
              <a:t>Tracker</a:t>
            </a:r>
            <a:r>
              <a:rPr lang="sv-SE" altLang="en-US" sz="1400" dirty="0">
                <a:solidFill>
                  <a:srgbClr val="0000FF"/>
                </a:solidFill>
              </a:rPr>
              <a:t> (SCT) 6 </a:t>
            </a:r>
            <a:r>
              <a:rPr lang="sv-SE" altLang="en-US" sz="1400" dirty="0" err="1">
                <a:solidFill>
                  <a:srgbClr val="0000FF"/>
                </a:solidFill>
              </a:rPr>
              <a:t>Mch</a:t>
            </a:r>
            <a:r>
              <a:rPr lang="sv-SE" altLang="en-US" sz="1400" dirty="0">
                <a:solidFill>
                  <a:srgbClr val="0000FF"/>
                </a:solidFill>
              </a:rPr>
              <a:t> </a:t>
            </a:r>
          </a:p>
          <a:p>
            <a:pPr eaLnBrk="1">
              <a:spcAft>
                <a:spcPct val="0"/>
              </a:spcAft>
              <a:buClrTx/>
              <a:buFontTx/>
              <a:buNone/>
            </a:pPr>
            <a:r>
              <a:rPr lang="sv-SE" altLang="en-US" sz="1400" dirty="0">
                <a:solidFill>
                  <a:srgbClr val="0000FF"/>
                </a:solidFill>
              </a:rPr>
              <a:t>	Silicon </a:t>
            </a:r>
            <a:r>
              <a:rPr lang="sv-SE" altLang="en-US" sz="1400" dirty="0" err="1">
                <a:solidFill>
                  <a:srgbClr val="0000FF"/>
                </a:solidFill>
              </a:rPr>
              <a:t>strip</a:t>
            </a:r>
            <a:r>
              <a:rPr lang="sv-SE" altLang="en-US" sz="1400" dirty="0">
                <a:solidFill>
                  <a:srgbClr val="0000FF"/>
                </a:solidFill>
              </a:rPr>
              <a:t> </a:t>
            </a:r>
            <a:r>
              <a:rPr lang="sv-SE" altLang="en-US" sz="1400" dirty="0" err="1">
                <a:solidFill>
                  <a:srgbClr val="0000FF"/>
                </a:solidFill>
              </a:rPr>
              <a:t>detector</a:t>
            </a:r>
            <a:r>
              <a:rPr lang="sv-SE" altLang="en-US" sz="1400" dirty="0">
                <a:solidFill>
                  <a:srgbClr val="0000FF"/>
                </a:solidFill>
              </a:rPr>
              <a:t> (1D)</a:t>
            </a:r>
          </a:p>
          <a:p>
            <a:pPr eaLnBrk="1">
              <a:spcAft>
                <a:spcPct val="0"/>
              </a:spcAft>
              <a:buClrTx/>
              <a:buFontTx/>
              <a:buNone/>
            </a:pPr>
            <a:r>
              <a:rPr lang="sv-SE" altLang="en-US" sz="1400" dirty="0">
                <a:solidFill>
                  <a:srgbClr val="0000FF"/>
                </a:solidFill>
              </a:rPr>
              <a:t>Double </a:t>
            </a:r>
            <a:r>
              <a:rPr lang="sv-SE" altLang="en-US" sz="1400" dirty="0" err="1">
                <a:solidFill>
                  <a:srgbClr val="0000FF"/>
                </a:solidFill>
              </a:rPr>
              <a:t>layers</a:t>
            </a:r>
            <a:r>
              <a:rPr lang="sv-SE" altLang="en-US" sz="1400" dirty="0">
                <a:solidFill>
                  <a:srgbClr val="0000FF"/>
                </a:solidFill>
              </a:rPr>
              <a:t> Resolution 23</a:t>
            </a:r>
            <a:r>
              <a:rPr lang="sv-SE" altLang="en-US" sz="1400" dirty="0">
                <a:solidFill>
                  <a:srgbClr val="0000FF"/>
                </a:solidFill>
                <a:latin typeface="Symbol" panose="05050102010706020507" pitchFamily="18" charset="2"/>
              </a:rPr>
              <a:t></a:t>
            </a:r>
            <a:r>
              <a:rPr lang="sv-SE" altLang="en-US" sz="1400" dirty="0">
                <a:solidFill>
                  <a:srgbClr val="0000FF"/>
                </a:solidFill>
              </a:rPr>
              <a:t> x800</a:t>
            </a:r>
            <a:r>
              <a:rPr lang="sv-SE" altLang="en-US" sz="1400" dirty="0">
                <a:solidFill>
                  <a:srgbClr val="0000FF"/>
                </a:solidFill>
                <a:latin typeface="Symbol" panose="05050102010706020507" pitchFamily="18" charset="2"/>
              </a:rPr>
              <a:t></a:t>
            </a:r>
          </a:p>
          <a:p>
            <a:pPr eaLnBrk="1">
              <a:spcAft>
                <a:spcPct val="0"/>
              </a:spcAft>
              <a:buClrTx/>
              <a:buFontTx/>
              <a:buNone/>
            </a:pPr>
            <a:endParaRPr lang="sv-SE" altLang="en-US" sz="1400" dirty="0">
              <a:solidFill>
                <a:srgbClr val="0000FF"/>
              </a:solidFill>
            </a:endParaRPr>
          </a:p>
          <a:p>
            <a:pPr eaLnBrk="1">
              <a:spcAft>
                <a:spcPct val="0"/>
              </a:spcAft>
              <a:buClrTx/>
              <a:buFontTx/>
              <a:buNone/>
            </a:pPr>
            <a:r>
              <a:rPr lang="sv-SE" altLang="en-US" sz="1400" dirty="0" err="1">
                <a:solidFill>
                  <a:srgbClr val="0000FF"/>
                </a:solidFill>
              </a:rPr>
              <a:t>Transition</a:t>
            </a:r>
            <a:r>
              <a:rPr lang="sv-SE" altLang="en-US" sz="1400" dirty="0">
                <a:solidFill>
                  <a:srgbClr val="0000FF"/>
                </a:solidFill>
              </a:rPr>
              <a:t> </a:t>
            </a:r>
            <a:r>
              <a:rPr lang="sv-SE" altLang="en-US" sz="1400" dirty="0" err="1">
                <a:solidFill>
                  <a:srgbClr val="0000FF"/>
                </a:solidFill>
              </a:rPr>
              <a:t>Radiation</a:t>
            </a:r>
            <a:r>
              <a:rPr lang="sv-SE" altLang="en-US" sz="1400" dirty="0">
                <a:solidFill>
                  <a:srgbClr val="0000FF"/>
                </a:solidFill>
              </a:rPr>
              <a:t> </a:t>
            </a:r>
            <a:r>
              <a:rPr lang="sv-SE" altLang="en-US" sz="1400" dirty="0" err="1">
                <a:solidFill>
                  <a:srgbClr val="0000FF"/>
                </a:solidFill>
              </a:rPr>
              <a:t>Tracker</a:t>
            </a:r>
            <a:r>
              <a:rPr lang="sv-SE" altLang="en-US" sz="1400" dirty="0">
                <a:solidFill>
                  <a:srgbClr val="0000FF"/>
                </a:solidFill>
              </a:rPr>
              <a:t> (TRT) 300kch</a:t>
            </a:r>
          </a:p>
          <a:p>
            <a:pPr eaLnBrk="1">
              <a:spcAft>
                <a:spcPct val="0"/>
              </a:spcAft>
              <a:buClrTx/>
              <a:buFontTx/>
              <a:buNone/>
            </a:pPr>
            <a:r>
              <a:rPr lang="sv-SE" altLang="en-US" sz="1400" dirty="0">
                <a:solidFill>
                  <a:srgbClr val="0000FF"/>
                </a:solidFill>
              </a:rPr>
              <a:t>	Gas </a:t>
            </a:r>
            <a:r>
              <a:rPr lang="sv-SE" altLang="en-US" sz="1400" dirty="0" err="1">
                <a:solidFill>
                  <a:srgbClr val="0000FF"/>
                </a:solidFill>
              </a:rPr>
              <a:t>detector</a:t>
            </a:r>
            <a:r>
              <a:rPr lang="sv-SE" altLang="en-US" sz="1400" dirty="0">
                <a:solidFill>
                  <a:srgbClr val="0000FF"/>
                </a:solidFill>
              </a:rPr>
              <a:t> – </a:t>
            </a:r>
            <a:r>
              <a:rPr lang="sv-SE" altLang="en-US" sz="1400" dirty="0" err="1">
                <a:solidFill>
                  <a:srgbClr val="0000FF"/>
                </a:solidFill>
              </a:rPr>
              <a:t>straw</a:t>
            </a:r>
            <a:r>
              <a:rPr lang="sv-SE" altLang="en-US" sz="1400" dirty="0">
                <a:solidFill>
                  <a:srgbClr val="0000FF"/>
                </a:solidFill>
              </a:rPr>
              <a:t> </a:t>
            </a:r>
            <a:r>
              <a:rPr lang="sv-SE" altLang="en-US" sz="1400" dirty="0" err="1">
                <a:solidFill>
                  <a:srgbClr val="0000FF"/>
                </a:solidFill>
              </a:rPr>
              <a:t>tubes</a:t>
            </a:r>
            <a:endParaRPr lang="sv-SE" altLang="en-US" sz="1400" dirty="0">
              <a:solidFill>
                <a:srgbClr val="0000FF"/>
              </a:solidFill>
            </a:endParaRPr>
          </a:p>
          <a:p>
            <a:pPr eaLnBrk="1">
              <a:spcAft>
                <a:spcPct val="0"/>
              </a:spcAft>
              <a:buClrTx/>
              <a:buFontTx/>
              <a:buNone/>
            </a:pPr>
            <a:r>
              <a:rPr lang="sv-SE" altLang="en-US" sz="1400" dirty="0" err="1">
                <a:solidFill>
                  <a:srgbClr val="0000FF"/>
                </a:solidFill>
              </a:rPr>
              <a:t>Electron</a:t>
            </a:r>
            <a:r>
              <a:rPr lang="sv-SE" altLang="en-US" sz="1400" dirty="0">
                <a:solidFill>
                  <a:srgbClr val="0000FF"/>
                </a:solidFill>
              </a:rPr>
              <a:t> </a:t>
            </a:r>
            <a:r>
              <a:rPr lang="sv-SE" altLang="en-US" sz="1400" dirty="0" err="1">
                <a:solidFill>
                  <a:srgbClr val="0000FF"/>
                </a:solidFill>
              </a:rPr>
              <a:t>identification</a:t>
            </a:r>
            <a:endParaRPr lang="sv-SE" altLang="en-US" sz="1400" dirty="0">
              <a:solidFill>
                <a:srgbClr val="0000FF"/>
              </a:solidFill>
            </a:endParaRPr>
          </a:p>
          <a:p>
            <a:pPr eaLnBrk="1">
              <a:spcAft>
                <a:spcPct val="0"/>
              </a:spcAft>
              <a:buClrTx/>
              <a:buFontTx/>
              <a:buNone/>
            </a:pPr>
            <a:endParaRPr lang="sv-SE" altLang="en-US" sz="1400" dirty="0">
              <a:solidFill>
                <a:srgbClr val="0000FF"/>
              </a:solidFill>
            </a:endParaRPr>
          </a:p>
        </p:txBody>
      </p:sp>
    </p:spTree>
    <p:extLst>
      <p:ext uri="{BB962C8B-B14F-4D97-AF65-F5344CB8AC3E}">
        <p14:creationId xmlns:p14="http://schemas.microsoft.com/office/powerpoint/2010/main" val="288004864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en-US" altLang="en-US" dirty="0">
                <a:solidFill>
                  <a:srgbClr val="FFFF00"/>
                </a:solidFill>
              </a:rPr>
              <a:t>ATLAS inner detector</a:t>
            </a:r>
          </a:p>
        </p:txBody>
      </p:sp>
      <p:pic>
        <p:nvPicPr>
          <p:cNvPr id="1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0174" y="1076482"/>
            <a:ext cx="4545012" cy="46482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5" name="Text Box 2"/>
          <p:cNvSpPr txBox="1">
            <a:spLocks noChangeArrowheads="1"/>
          </p:cNvSpPr>
          <p:nvPr/>
        </p:nvSpPr>
        <p:spPr bwMode="auto">
          <a:xfrm>
            <a:off x="1972336" y="5867557"/>
            <a:ext cx="3240088" cy="804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buClrTx/>
              <a:buFontTx/>
              <a:buNone/>
            </a:pPr>
            <a:r>
              <a:rPr lang="sv-SE" altLang="en-US" sz="1400">
                <a:solidFill>
                  <a:srgbClr val="0000FF"/>
                </a:solidFill>
              </a:rPr>
              <a:t>Radiation tolerance, power and cooling problematic</a:t>
            </a:r>
          </a:p>
        </p:txBody>
      </p:sp>
      <p:pic>
        <p:nvPicPr>
          <p:cNvPr id="1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9524" y="1052669"/>
            <a:ext cx="3781425" cy="24669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06186" y="3779994"/>
            <a:ext cx="3786188" cy="24701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6989269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0961"/>
            <a:ext cx="10515600" cy="838200"/>
          </a:xfrm>
        </p:spPr>
        <p:txBody>
          <a:bodyPr/>
          <a:lstStyle/>
          <a:p>
            <a:r>
              <a:rPr lang="en-US" altLang="en-US" dirty="0">
                <a:solidFill>
                  <a:srgbClr val="FFFF00"/>
                </a:solidFill>
              </a:rPr>
              <a:t>Why we need to record many events</a:t>
            </a:r>
            <a:endParaRPr lang="en-US" dirty="0">
              <a:solidFill>
                <a:srgbClr val="FFFF00"/>
              </a:solidFill>
            </a:endParaRPr>
          </a:p>
        </p:txBody>
      </p:sp>
      <p:sp>
        <p:nvSpPr>
          <p:cNvPr id="3" name="TextBox 2"/>
          <p:cNvSpPr txBox="1"/>
          <p:nvPr/>
        </p:nvSpPr>
        <p:spPr>
          <a:xfrm>
            <a:off x="502920" y="1341120"/>
            <a:ext cx="7741920" cy="4524315"/>
          </a:xfrm>
          <a:prstGeom prst="rect">
            <a:avLst/>
          </a:prstGeom>
          <a:noFill/>
        </p:spPr>
        <p:txBody>
          <a:bodyPr wrap="square" rtlCol="0">
            <a:spAutoFit/>
          </a:bodyPr>
          <a:lstStyle/>
          <a:p>
            <a:pPr indent="10795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r>
              <a:rPr lang="en-US" altLang="en-US" dirty="0">
                <a:solidFill>
                  <a:srgbClr val="0000FF"/>
                </a:solidFill>
              </a:rPr>
              <a:t>To determine if our</a:t>
            </a:r>
            <a:r>
              <a:rPr lang="en-US" altLang="en-US" b="1" dirty="0">
                <a:solidFill>
                  <a:srgbClr val="0000FF"/>
                </a:solidFill>
              </a:rPr>
              <a:t> N</a:t>
            </a:r>
            <a:r>
              <a:rPr lang="en-US" altLang="en-US" dirty="0">
                <a:solidFill>
                  <a:srgbClr val="0000FF"/>
                </a:solidFill>
              </a:rPr>
              <a:t> new observed events constitute a discovery we must determine if the same data could be produced by combinations of well-known events. The probability for is the background </a:t>
            </a:r>
            <a:r>
              <a:rPr lang="en-US" altLang="en-US" b="1" dirty="0">
                <a:solidFill>
                  <a:srgbClr val="0000FF"/>
                </a:solidFill>
              </a:rPr>
              <a:t>B</a:t>
            </a:r>
            <a:r>
              <a:rPr lang="en-US" altLang="en-US" dirty="0">
                <a:solidFill>
                  <a:srgbClr val="0000FF"/>
                </a:solidFill>
              </a:rPr>
              <a:t>. </a:t>
            </a:r>
          </a:p>
          <a:p>
            <a:pPr indent="10795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r>
              <a:rPr lang="en-US" altLang="en-US" dirty="0">
                <a:solidFill>
                  <a:srgbClr val="0000FF"/>
                </a:solidFill>
              </a:rPr>
              <a:t>For </a:t>
            </a:r>
            <a:r>
              <a:rPr lang="en-US" altLang="en-US" b="1" dirty="0">
                <a:solidFill>
                  <a:srgbClr val="0000FF"/>
                </a:solidFill>
              </a:rPr>
              <a:t>N</a:t>
            </a:r>
            <a:r>
              <a:rPr lang="en-US" altLang="en-US" dirty="0">
                <a:solidFill>
                  <a:srgbClr val="0000FF"/>
                </a:solidFill>
              </a:rPr>
              <a:t> to be a discovery </a:t>
            </a:r>
            <a:r>
              <a:rPr lang="en-US" altLang="en-US" b="1" dirty="0">
                <a:solidFill>
                  <a:srgbClr val="0000FF"/>
                </a:solidFill>
              </a:rPr>
              <a:t>N</a:t>
            </a:r>
            <a:r>
              <a:rPr lang="en-US" altLang="en-US" dirty="0">
                <a:solidFill>
                  <a:srgbClr val="0000FF"/>
                </a:solidFill>
              </a:rPr>
              <a:t> must be significantly larger than </a:t>
            </a:r>
            <a:r>
              <a:rPr lang="en-US" altLang="en-US" b="1" dirty="0">
                <a:solidFill>
                  <a:srgbClr val="0000FF"/>
                </a:solidFill>
              </a:rPr>
              <a:t>B</a:t>
            </a:r>
          </a:p>
          <a:p>
            <a:pPr indent="10795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r>
              <a:rPr lang="en-US" altLang="en-US" dirty="0">
                <a:solidFill>
                  <a:srgbClr val="0000FF"/>
                </a:solidFill>
              </a:rPr>
              <a:t>For example if </a:t>
            </a:r>
            <a:r>
              <a:rPr lang="en-US" altLang="en-US" b="1" dirty="0">
                <a:solidFill>
                  <a:srgbClr val="0000FF"/>
                </a:solidFill>
              </a:rPr>
              <a:t>N</a:t>
            </a:r>
            <a:r>
              <a:rPr lang="en-US" altLang="en-US" dirty="0">
                <a:solidFill>
                  <a:srgbClr val="0000FF"/>
                </a:solidFill>
              </a:rPr>
              <a:t> is 80 and </a:t>
            </a:r>
            <a:r>
              <a:rPr lang="en-US" altLang="en-US" b="1" dirty="0">
                <a:solidFill>
                  <a:srgbClr val="0000FF"/>
                </a:solidFill>
              </a:rPr>
              <a:t>B</a:t>
            </a:r>
            <a:r>
              <a:rPr lang="en-US" altLang="en-US" dirty="0">
                <a:solidFill>
                  <a:srgbClr val="0000FF"/>
                </a:solidFill>
              </a:rPr>
              <a:t> is 64 then </a:t>
            </a:r>
            <a:r>
              <a:rPr lang="en-US" altLang="en-US" dirty="0">
                <a:solidFill>
                  <a:srgbClr val="0000FF"/>
                </a:solidFill>
                <a:latin typeface="Symbol" panose="05050102010706020507" pitchFamily="18" charset="2"/>
              </a:rPr>
              <a:t></a:t>
            </a:r>
            <a:r>
              <a:rPr lang="en-US" altLang="en-US" dirty="0">
                <a:solidFill>
                  <a:srgbClr val="0000FF"/>
                </a:solidFill>
              </a:rPr>
              <a:t>(</a:t>
            </a:r>
            <a:r>
              <a:rPr lang="en-US" altLang="en-US" b="1" dirty="0">
                <a:solidFill>
                  <a:srgbClr val="0000FF"/>
                </a:solidFill>
              </a:rPr>
              <a:t>B</a:t>
            </a:r>
            <a:r>
              <a:rPr lang="en-US" altLang="en-US" dirty="0">
                <a:solidFill>
                  <a:srgbClr val="0000FF"/>
                </a:solidFill>
              </a:rPr>
              <a:t>) is 8 (assume Poisson distribution </a:t>
            </a:r>
            <a:r>
              <a:rPr lang="en-US" altLang="en-US" dirty="0">
                <a:solidFill>
                  <a:srgbClr val="0000FF"/>
                </a:solidFill>
                <a:latin typeface="Symbol" panose="05050102010706020507" pitchFamily="18" charset="2"/>
              </a:rPr>
              <a:t>s</a:t>
            </a:r>
            <a:r>
              <a:rPr lang="en-US" altLang="en-US" baseline="30000" dirty="0">
                <a:solidFill>
                  <a:srgbClr val="0000FF"/>
                </a:solidFill>
              </a:rPr>
              <a:t>2</a:t>
            </a:r>
            <a:r>
              <a:rPr lang="en-US" altLang="en-US" dirty="0">
                <a:solidFill>
                  <a:srgbClr val="0000FF"/>
                </a:solidFill>
              </a:rPr>
              <a:t>=N)</a:t>
            </a:r>
          </a:p>
          <a:p>
            <a:pPr indent="10795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r>
              <a:rPr lang="en-US" altLang="en-US" b="1" dirty="0">
                <a:solidFill>
                  <a:srgbClr val="0000FF"/>
                </a:solidFill>
              </a:rPr>
              <a:t>N </a:t>
            </a:r>
            <a:r>
              <a:rPr lang="en-US" altLang="en-US" dirty="0">
                <a:solidFill>
                  <a:srgbClr val="0000FF"/>
                </a:solidFill>
              </a:rPr>
              <a:t>is 2</a:t>
            </a:r>
            <a:r>
              <a:rPr lang="en-US" altLang="en-US" dirty="0">
                <a:solidFill>
                  <a:srgbClr val="0000FF"/>
                </a:solidFill>
                <a:latin typeface="Symbol" panose="05050102010706020507" pitchFamily="18" charset="2"/>
              </a:rPr>
              <a:t></a:t>
            </a:r>
            <a:r>
              <a:rPr lang="en-US" altLang="en-US" dirty="0">
                <a:solidFill>
                  <a:srgbClr val="0000FF"/>
                </a:solidFill>
              </a:rPr>
              <a:t> above i.e. 2% probability that N is just random noise</a:t>
            </a:r>
          </a:p>
          <a:p>
            <a:pPr indent="10795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r>
              <a:rPr lang="en-US" altLang="en-US" dirty="0">
                <a:solidFill>
                  <a:srgbClr val="0000FF"/>
                </a:solidFill>
              </a:rPr>
              <a:t>If we measure twice as long </a:t>
            </a:r>
            <a:r>
              <a:rPr lang="en-US" altLang="en-US" b="1" dirty="0">
                <a:solidFill>
                  <a:srgbClr val="0000FF"/>
                </a:solidFill>
              </a:rPr>
              <a:t>N</a:t>
            </a:r>
            <a:r>
              <a:rPr lang="en-US" altLang="en-US" dirty="0">
                <a:solidFill>
                  <a:srgbClr val="0000FF"/>
                </a:solidFill>
              </a:rPr>
              <a:t> will be 320, </a:t>
            </a:r>
            <a:r>
              <a:rPr lang="en-US" altLang="en-US" b="1" dirty="0">
                <a:solidFill>
                  <a:srgbClr val="0000FF"/>
                </a:solidFill>
              </a:rPr>
              <a:t>B</a:t>
            </a:r>
            <a:r>
              <a:rPr lang="en-US" altLang="en-US" dirty="0">
                <a:solidFill>
                  <a:srgbClr val="0000FF"/>
                </a:solidFill>
              </a:rPr>
              <a:t> is 256 and </a:t>
            </a:r>
            <a:r>
              <a:rPr lang="en-US" altLang="en-US" dirty="0">
                <a:solidFill>
                  <a:srgbClr val="0000FF"/>
                </a:solidFill>
                <a:latin typeface="Symbol" panose="05050102010706020507" pitchFamily="18" charset="2"/>
              </a:rPr>
              <a:t></a:t>
            </a:r>
            <a:r>
              <a:rPr lang="en-US" altLang="en-US" dirty="0">
                <a:solidFill>
                  <a:srgbClr val="0000FF"/>
                </a:solidFill>
              </a:rPr>
              <a:t>(B) is 16 i.e. about 4</a:t>
            </a:r>
            <a:r>
              <a:rPr lang="en-US" altLang="en-US" dirty="0">
                <a:solidFill>
                  <a:srgbClr val="0000FF"/>
                </a:solidFill>
                <a:latin typeface="Symbol" panose="05050102010706020507" pitchFamily="18" charset="2"/>
              </a:rPr>
              <a:t></a:t>
            </a:r>
            <a:r>
              <a:rPr lang="en-US" altLang="en-US" dirty="0">
                <a:solidFill>
                  <a:srgbClr val="0000FF"/>
                </a:solidFill>
              </a:rPr>
              <a:t> above (0.004% that it is random noise). Much smaller probability that </a:t>
            </a:r>
            <a:r>
              <a:rPr lang="en-US" altLang="en-US" b="1" dirty="0">
                <a:solidFill>
                  <a:srgbClr val="0000FF"/>
                </a:solidFill>
              </a:rPr>
              <a:t>N</a:t>
            </a:r>
            <a:r>
              <a:rPr lang="en-US" altLang="en-US" dirty="0">
                <a:solidFill>
                  <a:srgbClr val="0000FF"/>
                </a:solidFill>
              </a:rPr>
              <a:t> is due to random noise but not enough.</a:t>
            </a:r>
          </a:p>
          <a:p>
            <a:pPr indent="10795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r>
              <a:rPr lang="en-US" altLang="en-US" dirty="0">
                <a:solidFill>
                  <a:srgbClr val="0000FF"/>
                </a:solidFill>
              </a:rPr>
              <a:t>5</a:t>
            </a:r>
            <a:r>
              <a:rPr lang="en-US" altLang="en-US" dirty="0">
                <a:solidFill>
                  <a:srgbClr val="0000FF"/>
                </a:solidFill>
                <a:latin typeface="Symbol" panose="05050102010706020507" pitchFamily="18" charset="2"/>
              </a:rPr>
              <a:t></a:t>
            </a:r>
            <a:r>
              <a:rPr lang="en-US" altLang="en-US" dirty="0">
                <a:solidFill>
                  <a:srgbClr val="0000FF"/>
                </a:solidFill>
              </a:rPr>
              <a:t> (0.00002% it is random noise) is required for discovery.</a:t>
            </a:r>
            <a:endParaRPr lang="en-US" altLang="en-US" dirty="0"/>
          </a:p>
          <a:p>
            <a:pPr indent="10795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r>
              <a:rPr lang="en-US" altLang="en-US" b="1" dirty="0">
                <a:solidFill>
                  <a:srgbClr val="FF0000"/>
                </a:solidFill>
              </a:rPr>
              <a:t>The significance of N can grow after more measurements, but the significance could also decrease or even disappear.</a:t>
            </a:r>
          </a:p>
          <a:p>
            <a:pPr indent="107950">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r>
              <a:rPr lang="en-US" altLang="en-US" b="1" dirty="0">
                <a:solidFill>
                  <a:srgbClr val="FF0000"/>
                </a:solidFill>
              </a:rPr>
              <a:t>There are many 3</a:t>
            </a:r>
            <a:r>
              <a:rPr lang="en-US" altLang="en-US" b="1" dirty="0">
                <a:solidFill>
                  <a:srgbClr val="FF0000"/>
                </a:solidFill>
                <a:latin typeface="Symbol" panose="05050102010706020507" pitchFamily="18" charset="2"/>
              </a:rPr>
              <a:t>s</a:t>
            </a:r>
            <a:r>
              <a:rPr lang="en-US" altLang="en-US" b="1" dirty="0">
                <a:solidFill>
                  <a:srgbClr val="FF0000"/>
                </a:solidFill>
              </a:rPr>
              <a:t> that have disappeared, but a 5</a:t>
            </a:r>
            <a:r>
              <a:rPr lang="en-US" altLang="en-US" b="1" dirty="0">
                <a:solidFill>
                  <a:srgbClr val="FF0000"/>
                </a:solidFill>
                <a:latin typeface="Symbol" panose="05050102010706020507" pitchFamily="18" charset="2"/>
              </a:rPr>
              <a:t>s</a:t>
            </a:r>
            <a:r>
              <a:rPr lang="en-US" altLang="en-US" b="1" dirty="0">
                <a:solidFill>
                  <a:srgbClr val="FF0000"/>
                </a:solidFill>
              </a:rPr>
              <a:t> must have been a 3</a:t>
            </a:r>
            <a:r>
              <a:rPr lang="en-US" altLang="en-US" b="1" dirty="0">
                <a:solidFill>
                  <a:srgbClr val="FF0000"/>
                </a:solidFill>
                <a:latin typeface="Symbol" panose="05050102010706020507" pitchFamily="18" charset="2"/>
              </a:rPr>
              <a:t>s</a:t>
            </a:r>
            <a:r>
              <a:rPr lang="en-US" altLang="en-US" b="1" dirty="0">
                <a:solidFill>
                  <a:srgbClr val="FF0000"/>
                </a:solidFill>
              </a:rPr>
              <a:t> at some point</a:t>
            </a:r>
            <a:r>
              <a:rPr lang="en-US" altLang="en-US" dirty="0"/>
              <a:t>.</a:t>
            </a:r>
          </a:p>
          <a:p>
            <a:endParaRPr lang="en-US" dirty="0"/>
          </a:p>
        </p:txBody>
      </p:sp>
      <p:grpSp>
        <p:nvGrpSpPr>
          <p:cNvPr id="13" name="Group 12"/>
          <p:cNvGrpSpPr/>
          <p:nvPr/>
        </p:nvGrpSpPr>
        <p:grpSpPr>
          <a:xfrm>
            <a:off x="8905875" y="1764030"/>
            <a:ext cx="2447925" cy="2995613"/>
            <a:chOff x="7416800" y="1504950"/>
            <a:chExt cx="2447925" cy="2995613"/>
          </a:xfrm>
        </p:grpSpPr>
        <p:graphicFrame>
          <p:nvGraphicFramePr>
            <p:cNvPr id="5" name="Object 3"/>
            <p:cNvGraphicFramePr>
              <a:graphicFrameLocks noChangeAspect="1"/>
            </p:cNvGraphicFramePr>
            <p:nvPr>
              <p:extLst>
                <p:ext uri="{D42A27DB-BD31-4B8C-83A1-F6EECF244321}">
                  <p14:modId xmlns:p14="http://schemas.microsoft.com/office/powerpoint/2010/main" val="811217611"/>
                </p:ext>
              </p:extLst>
            </p:nvPr>
          </p:nvGraphicFramePr>
          <p:xfrm>
            <a:off x="7416800" y="2401888"/>
            <a:ext cx="2447925" cy="1912937"/>
          </p:xfrm>
          <a:graphic>
            <a:graphicData uri="http://schemas.openxmlformats.org/presentationml/2006/ole">
              <mc:AlternateContent xmlns:mc="http://schemas.openxmlformats.org/markup-compatibility/2006">
                <mc:Choice xmlns:v="urn:schemas-microsoft-com:vml" Requires="v">
                  <p:oleObj spid="_x0000_s1054" name="Drawing" r:id="rId3" imgW="3908954" imgH="1912321" progId="Canvas.Drawing.X">
                    <p:embed/>
                  </p:oleObj>
                </mc:Choice>
                <mc:Fallback>
                  <p:oleObj name="Drawing" r:id="rId3" imgW="3908954" imgH="1912321" progId="Canvas.Drawing.X">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16800" y="2401888"/>
                          <a:ext cx="2447925" cy="191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4"/>
            <p:cNvSpPr txBox="1">
              <a:spLocks noChangeArrowheads="1"/>
            </p:cNvSpPr>
            <p:nvPr/>
          </p:nvSpPr>
          <p:spPr bwMode="auto">
            <a:xfrm>
              <a:off x="8388350" y="2960688"/>
              <a:ext cx="4826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200">
                  <a:solidFill>
                    <a:schemeClr val="tx1"/>
                  </a:solidFill>
                </a:rPr>
                <a:t>68.3</a:t>
              </a:r>
            </a:p>
          </p:txBody>
        </p:sp>
        <p:sp>
          <p:nvSpPr>
            <p:cNvPr id="7" name="TextBox 8"/>
            <p:cNvSpPr txBox="1">
              <a:spLocks noChangeArrowheads="1"/>
            </p:cNvSpPr>
            <p:nvPr/>
          </p:nvSpPr>
          <p:spPr bwMode="auto">
            <a:xfrm>
              <a:off x="8399463" y="3797300"/>
              <a:ext cx="4826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200">
                  <a:solidFill>
                    <a:schemeClr val="tx1"/>
                  </a:solidFill>
                </a:rPr>
                <a:t>95.5</a:t>
              </a:r>
            </a:p>
          </p:txBody>
        </p:sp>
        <p:sp>
          <p:nvSpPr>
            <p:cNvPr id="8" name="TextBox 9"/>
            <p:cNvSpPr txBox="1">
              <a:spLocks noChangeArrowheads="1"/>
            </p:cNvSpPr>
            <p:nvPr/>
          </p:nvSpPr>
          <p:spPr bwMode="auto">
            <a:xfrm>
              <a:off x="8402638" y="4017963"/>
              <a:ext cx="4826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200">
                  <a:solidFill>
                    <a:schemeClr val="tx1"/>
                  </a:solidFill>
                </a:rPr>
                <a:t>99.7</a:t>
              </a:r>
            </a:p>
          </p:txBody>
        </p:sp>
        <p:sp>
          <p:nvSpPr>
            <p:cNvPr id="9" name="TextBox 10"/>
            <p:cNvSpPr txBox="1">
              <a:spLocks noChangeArrowheads="1"/>
            </p:cNvSpPr>
            <p:nvPr/>
          </p:nvSpPr>
          <p:spPr bwMode="auto">
            <a:xfrm>
              <a:off x="8035925" y="4222750"/>
              <a:ext cx="4508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200">
                  <a:solidFill>
                    <a:schemeClr val="tx1"/>
                  </a:solidFill>
                  <a:latin typeface="Symbol" panose="05050102010706020507" pitchFamily="18" charset="2"/>
                </a:rPr>
                <a:t>m-s</a:t>
              </a:r>
            </a:p>
          </p:txBody>
        </p:sp>
        <p:sp>
          <p:nvSpPr>
            <p:cNvPr id="10" name="TextBox 11"/>
            <p:cNvSpPr txBox="1">
              <a:spLocks noChangeArrowheads="1"/>
            </p:cNvSpPr>
            <p:nvPr/>
          </p:nvSpPr>
          <p:spPr bwMode="auto">
            <a:xfrm>
              <a:off x="8789988" y="4222750"/>
              <a:ext cx="4508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200">
                  <a:solidFill>
                    <a:schemeClr val="tx1"/>
                  </a:solidFill>
                  <a:latin typeface="Symbol" panose="05050102010706020507" pitchFamily="18" charset="2"/>
                </a:rPr>
                <a:t>m+s</a:t>
              </a:r>
            </a:p>
          </p:txBody>
        </p:sp>
        <p:sp>
          <p:nvSpPr>
            <p:cNvPr id="11" name="TextBox 12"/>
            <p:cNvSpPr txBox="1">
              <a:spLocks noChangeArrowheads="1"/>
            </p:cNvSpPr>
            <p:nvPr/>
          </p:nvSpPr>
          <p:spPr bwMode="auto">
            <a:xfrm>
              <a:off x="8505825" y="4222750"/>
              <a:ext cx="2730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200">
                  <a:solidFill>
                    <a:schemeClr val="tx1"/>
                  </a:solidFill>
                  <a:latin typeface="Symbol" panose="05050102010706020507" pitchFamily="18" charset="2"/>
                </a:rPr>
                <a:t>m</a:t>
              </a:r>
            </a:p>
          </p:txBody>
        </p:sp>
        <p:sp>
          <p:nvSpPr>
            <p:cNvPr id="12" name="TextBox 5"/>
            <p:cNvSpPr txBox="1">
              <a:spLocks noChangeArrowheads="1"/>
            </p:cNvSpPr>
            <p:nvPr/>
          </p:nvSpPr>
          <p:spPr bwMode="auto">
            <a:xfrm>
              <a:off x="7853363" y="1504950"/>
              <a:ext cx="14620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sz="1200">
                  <a:solidFill>
                    <a:schemeClr val="tx1"/>
                  </a:solidFill>
                </a:rPr>
                <a:t>Normal distribution</a:t>
              </a:r>
            </a:p>
            <a:p>
              <a:r>
                <a:rPr lang="en-US" altLang="en-US" sz="1200">
                  <a:solidFill>
                    <a:schemeClr val="tx1"/>
                  </a:solidFill>
                </a:rPr>
                <a:t>Almost the same</a:t>
              </a:r>
            </a:p>
            <a:p>
              <a:r>
                <a:rPr lang="en-US" altLang="en-US" sz="1200">
                  <a:solidFill>
                    <a:schemeClr val="tx1"/>
                  </a:solidFill>
                </a:rPr>
                <a:t>as Poisson if N&gt;50</a:t>
              </a:r>
            </a:p>
          </p:txBody>
        </p:sp>
      </p:grpSp>
    </p:spTree>
    <p:extLst>
      <p:ext uri="{BB962C8B-B14F-4D97-AF65-F5344CB8AC3E}">
        <p14:creationId xmlns:p14="http://schemas.microsoft.com/office/powerpoint/2010/main" val="217433679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en-US" altLang="en-US" dirty="0">
                <a:solidFill>
                  <a:srgbClr val="FFFF00"/>
                </a:solidFill>
              </a:rPr>
              <a:t>Liquid Argon e-m calorimeter</a:t>
            </a: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945" y="915873"/>
            <a:ext cx="4954587" cy="35385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99698" y="1874613"/>
            <a:ext cx="3763963" cy="37433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 name="Text Box 5"/>
          <p:cNvSpPr txBox="1">
            <a:spLocks noChangeArrowheads="1"/>
          </p:cNvSpPr>
          <p:nvPr/>
        </p:nvSpPr>
        <p:spPr bwMode="auto">
          <a:xfrm>
            <a:off x="402845" y="4203585"/>
            <a:ext cx="3240087" cy="1042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buClrTx/>
              <a:buFontTx/>
              <a:buNone/>
            </a:pPr>
            <a:r>
              <a:rPr lang="sv-SE" altLang="en-US" sz="1400">
                <a:solidFill>
                  <a:srgbClr val="0000FF"/>
                </a:solidFill>
              </a:rPr>
              <a:t>Liquid Argon-Lead/stainless steel calorimeter (87</a:t>
            </a:r>
            <a:r>
              <a:rPr lang="sv-SE" altLang="en-US" sz="1400" baseline="33000">
                <a:solidFill>
                  <a:srgbClr val="0000FF"/>
                </a:solidFill>
              </a:rPr>
              <a:t>o</a:t>
            </a:r>
            <a:r>
              <a:rPr lang="sv-SE" altLang="en-US" sz="1400">
                <a:solidFill>
                  <a:srgbClr val="0000FF"/>
                </a:solidFill>
              </a:rPr>
              <a:t>K)</a:t>
            </a:r>
          </a:p>
          <a:p>
            <a:pPr eaLnBrk="1">
              <a:buClrTx/>
              <a:buFontTx/>
              <a:buNone/>
            </a:pPr>
            <a:r>
              <a:rPr lang="sv-SE" altLang="en-US" sz="1400">
                <a:solidFill>
                  <a:srgbClr val="0000FF"/>
                </a:solidFill>
              </a:rPr>
              <a:t>16-bit dynamic range</a:t>
            </a:r>
          </a:p>
          <a:p>
            <a:pPr eaLnBrk="1">
              <a:buClrTx/>
              <a:buFontTx/>
              <a:buNone/>
            </a:pPr>
            <a:r>
              <a:rPr lang="sv-SE" altLang="en-US" sz="1400">
                <a:solidFill>
                  <a:srgbClr val="0000FF"/>
                </a:solidFill>
              </a:rPr>
              <a:t>Cooled preamplifiers</a:t>
            </a:r>
          </a:p>
          <a:p>
            <a:pPr eaLnBrk="1">
              <a:buClrTx/>
              <a:buFontTx/>
              <a:buNone/>
            </a:pPr>
            <a:r>
              <a:rPr lang="sv-SE" altLang="en-US" sz="1400">
                <a:solidFill>
                  <a:srgbClr val="0000FF"/>
                </a:solidFill>
              </a:rPr>
              <a:t>4 layers + presampler</a:t>
            </a:r>
          </a:p>
        </p:txBody>
      </p:sp>
      <p:pic>
        <p:nvPicPr>
          <p:cNvPr id="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2120" y="4398848"/>
            <a:ext cx="1503362" cy="150336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86598" y="3017723"/>
            <a:ext cx="3067050" cy="216058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28024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en-US" altLang="en-US" dirty="0" err="1">
                <a:solidFill>
                  <a:srgbClr val="FFFF00"/>
                </a:solidFill>
              </a:rPr>
              <a:t>TileCal</a:t>
            </a:r>
            <a:r>
              <a:rPr lang="en-US" altLang="en-US" dirty="0">
                <a:solidFill>
                  <a:srgbClr val="FFFF00"/>
                </a:solidFill>
              </a:rPr>
              <a:t> hadron calorimeter</a:t>
            </a:r>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3833" y="928410"/>
            <a:ext cx="3290887" cy="22050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7098" y="903010"/>
            <a:ext cx="4897437" cy="55784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 name="Text Box 6"/>
          <p:cNvSpPr txBox="1">
            <a:spLocks noChangeArrowheads="1"/>
          </p:cNvSpPr>
          <p:nvPr/>
        </p:nvSpPr>
        <p:spPr bwMode="auto">
          <a:xfrm>
            <a:off x="954633" y="3385860"/>
            <a:ext cx="3240087" cy="1617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buClrTx/>
              <a:buFontTx/>
              <a:buNone/>
            </a:pPr>
            <a:r>
              <a:rPr lang="sv-SE" altLang="en-US" sz="1400">
                <a:solidFill>
                  <a:srgbClr val="0000FF"/>
                </a:solidFill>
              </a:rPr>
              <a:t>Interleaved steel and scintillator tiles</a:t>
            </a:r>
          </a:p>
          <a:p>
            <a:pPr eaLnBrk="1">
              <a:buClrTx/>
              <a:buFontTx/>
              <a:buNone/>
            </a:pPr>
            <a:r>
              <a:rPr lang="sv-SE" altLang="en-US" sz="1400">
                <a:solidFill>
                  <a:srgbClr val="0000FF"/>
                </a:solidFill>
              </a:rPr>
              <a:t>256 modules, each weighing 10 tons</a:t>
            </a:r>
          </a:p>
          <a:p>
            <a:pPr eaLnBrk="1">
              <a:buClrTx/>
              <a:buFontTx/>
              <a:buNone/>
            </a:pPr>
            <a:r>
              <a:rPr lang="sv-SE" altLang="en-US" sz="1400">
                <a:solidFill>
                  <a:srgbClr val="0000FF"/>
                </a:solidFill>
              </a:rPr>
              <a:t>4 depth layers</a:t>
            </a:r>
          </a:p>
          <a:p>
            <a:pPr eaLnBrk="1">
              <a:buClrTx/>
              <a:buFontTx/>
              <a:buNone/>
            </a:pPr>
            <a:r>
              <a:rPr lang="sv-SE" altLang="en-US" sz="1400">
                <a:solidFill>
                  <a:srgbClr val="0000FF"/>
                </a:solidFill>
              </a:rPr>
              <a:t>Coarse spatial but good amplitude resolution</a:t>
            </a:r>
          </a:p>
        </p:txBody>
      </p:sp>
      <p:sp>
        <p:nvSpPr>
          <p:cNvPr id="7" name="Text Box 7"/>
          <p:cNvSpPr txBox="1">
            <a:spLocks noChangeArrowheads="1"/>
          </p:cNvSpPr>
          <p:nvPr/>
        </p:nvSpPr>
        <p:spPr bwMode="auto">
          <a:xfrm>
            <a:off x="954633" y="5619473"/>
            <a:ext cx="1511300"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buClrTx/>
              <a:buFontTx/>
              <a:buNone/>
            </a:pPr>
            <a:r>
              <a:rPr lang="sv-SE" altLang="en-US" sz="1400">
                <a:solidFill>
                  <a:srgbClr val="0000FF"/>
                </a:solidFill>
              </a:rPr>
              <a:t>Clear fiber – bad light transfer</a:t>
            </a:r>
          </a:p>
        </p:txBody>
      </p:sp>
      <p:sp>
        <p:nvSpPr>
          <p:cNvPr id="8" name="Text Box 8"/>
          <p:cNvSpPr txBox="1">
            <a:spLocks noChangeArrowheads="1"/>
          </p:cNvSpPr>
          <p:nvPr/>
        </p:nvSpPr>
        <p:spPr bwMode="auto">
          <a:xfrm>
            <a:off x="4188110" y="5435979"/>
            <a:ext cx="2303462"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buClrTx/>
              <a:buFontTx/>
              <a:buNone/>
            </a:pPr>
            <a:r>
              <a:rPr lang="sv-SE" altLang="en-US" sz="1400" dirty="0" err="1">
                <a:solidFill>
                  <a:srgbClr val="0000FF"/>
                </a:solidFill>
              </a:rPr>
              <a:t>Wave</a:t>
            </a:r>
            <a:r>
              <a:rPr lang="sv-SE" altLang="en-US" sz="1400" dirty="0">
                <a:solidFill>
                  <a:srgbClr val="0000FF"/>
                </a:solidFill>
              </a:rPr>
              <a:t> </a:t>
            </a:r>
            <a:r>
              <a:rPr lang="sv-SE" altLang="en-US" sz="1400" dirty="0" err="1">
                <a:solidFill>
                  <a:srgbClr val="0000FF"/>
                </a:solidFill>
              </a:rPr>
              <a:t>Length</a:t>
            </a:r>
            <a:r>
              <a:rPr lang="sv-SE" altLang="en-US" sz="1400" dirty="0">
                <a:solidFill>
                  <a:srgbClr val="0000FF"/>
                </a:solidFill>
              </a:rPr>
              <a:t> </a:t>
            </a:r>
            <a:r>
              <a:rPr lang="sv-SE" altLang="en-US" sz="1400" dirty="0" err="1">
                <a:solidFill>
                  <a:srgbClr val="0000FF"/>
                </a:solidFill>
              </a:rPr>
              <a:t>Shifting</a:t>
            </a:r>
            <a:r>
              <a:rPr lang="sv-SE" altLang="en-US" sz="1400" dirty="0">
                <a:solidFill>
                  <a:srgbClr val="0000FF"/>
                </a:solidFill>
              </a:rPr>
              <a:t> fiber – </a:t>
            </a:r>
            <a:r>
              <a:rPr lang="sv-SE" altLang="en-US" sz="1400" dirty="0" err="1">
                <a:solidFill>
                  <a:srgbClr val="0000FF"/>
                </a:solidFill>
              </a:rPr>
              <a:t>good</a:t>
            </a:r>
            <a:r>
              <a:rPr lang="sv-SE" altLang="en-US" sz="1400" dirty="0">
                <a:solidFill>
                  <a:srgbClr val="0000FF"/>
                </a:solidFill>
              </a:rPr>
              <a:t> </a:t>
            </a:r>
            <a:r>
              <a:rPr lang="sv-SE" altLang="en-US" sz="1400" dirty="0" err="1">
                <a:solidFill>
                  <a:srgbClr val="0000FF"/>
                </a:solidFill>
              </a:rPr>
              <a:t>light</a:t>
            </a:r>
            <a:r>
              <a:rPr lang="sv-SE" altLang="en-US" sz="1400" dirty="0">
                <a:solidFill>
                  <a:srgbClr val="0000FF"/>
                </a:solidFill>
              </a:rPr>
              <a:t> transfer</a:t>
            </a:r>
          </a:p>
        </p:txBody>
      </p:sp>
      <p:pic>
        <p:nvPicPr>
          <p:cNvPr id="9"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95933" y="5063848"/>
            <a:ext cx="2998787" cy="152558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53968680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en-US" altLang="en-US" dirty="0" smtClean="0">
                <a:solidFill>
                  <a:srgbClr val="FFFF00"/>
                </a:solidFill>
              </a:rPr>
              <a:t>The </a:t>
            </a:r>
            <a:r>
              <a:rPr lang="en-US" altLang="en-US" dirty="0">
                <a:solidFill>
                  <a:srgbClr val="FFFF00"/>
                </a:solidFill>
              </a:rPr>
              <a:t>Muon </a:t>
            </a:r>
            <a:r>
              <a:rPr lang="en-US" altLang="en-US" dirty="0" err="1" smtClean="0">
                <a:solidFill>
                  <a:srgbClr val="FFFF00"/>
                </a:solidFill>
              </a:rPr>
              <a:t>Spectrometerr</a:t>
            </a:r>
            <a:endParaRPr lang="en-US" altLang="en-US" dirty="0">
              <a:solidFill>
                <a:srgbClr val="FFFF00"/>
              </a:solidFill>
            </a:endParaRPr>
          </a:p>
        </p:txBody>
      </p:sp>
      <p:sp>
        <p:nvSpPr>
          <p:cNvPr id="10" name="Text Box 2"/>
          <p:cNvSpPr txBox="1">
            <a:spLocks noChangeArrowheads="1"/>
          </p:cNvSpPr>
          <p:nvPr/>
        </p:nvSpPr>
        <p:spPr bwMode="auto">
          <a:xfrm>
            <a:off x="747358" y="2288856"/>
            <a:ext cx="4319587" cy="32236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buClrTx/>
              <a:buFontTx/>
              <a:buNone/>
            </a:pPr>
            <a:r>
              <a:rPr lang="en-US" altLang="en-US" sz="1400" dirty="0" smtClean="0">
                <a:solidFill>
                  <a:srgbClr val="0000FF"/>
                </a:solidFill>
              </a:rPr>
              <a:t>Geometrical alignment precision 30 </a:t>
            </a:r>
            <a:r>
              <a:rPr lang="en-US" altLang="en-US" sz="1400" dirty="0" smtClean="0">
                <a:solidFill>
                  <a:srgbClr val="0000FF"/>
                </a:solidFill>
                <a:latin typeface="Symbol" panose="05050102010706020507" pitchFamily="18" charset="2"/>
              </a:rPr>
              <a:t></a:t>
            </a:r>
            <a:r>
              <a:rPr lang="en-US" altLang="en-US" sz="1400" dirty="0" smtClean="0">
                <a:solidFill>
                  <a:srgbClr val="0000FF"/>
                </a:solidFill>
              </a:rPr>
              <a:t>m</a:t>
            </a:r>
          </a:p>
          <a:p>
            <a:pPr eaLnBrk="1">
              <a:buClrTx/>
              <a:buFontTx/>
              <a:buNone/>
            </a:pPr>
            <a:r>
              <a:rPr lang="en-US" altLang="en-US" sz="1400" dirty="0" smtClean="0">
                <a:solidFill>
                  <a:srgbClr val="FF3300"/>
                </a:solidFill>
              </a:rPr>
              <a:t>Alignment can change due to temperature change or deformations when the magnet field is changed</a:t>
            </a:r>
          </a:p>
          <a:p>
            <a:pPr eaLnBrk="1">
              <a:buClrTx/>
              <a:buFontTx/>
              <a:buNone/>
            </a:pPr>
            <a:r>
              <a:rPr lang="en-US" altLang="en-US" sz="1400" dirty="0" smtClean="0">
                <a:solidFill>
                  <a:srgbClr val="0000FF"/>
                </a:solidFill>
              </a:rPr>
              <a:t>Cost → Use gas detectors, different types for precision and trigger and different types for normal and high intensity regions, close to beam pipe</a:t>
            </a:r>
          </a:p>
          <a:p>
            <a:pPr eaLnBrk="1">
              <a:buClrTx/>
              <a:buFontTx/>
              <a:buNone/>
            </a:pPr>
            <a:r>
              <a:rPr lang="en-US" altLang="en-US" sz="1400" dirty="0" smtClean="0">
                <a:solidFill>
                  <a:srgbClr val="FF3300"/>
                </a:solidFill>
              </a:rPr>
              <a:t>MDT(Monitored Drift Tubes) and CSC (</a:t>
            </a:r>
            <a:r>
              <a:rPr lang="en-US" altLang="en-US" sz="1400" dirty="0" err="1" smtClean="0">
                <a:solidFill>
                  <a:srgbClr val="FF3300"/>
                </a:solidFill>
              </a:rPr>
              <a:t>Cathod</a:t>
            </a:r>
            <a:r>
              <a:rPr lang="en-US" altLang="en-US" sz="1400" dirty="0" smtClean="0">
                <a:solidFill>
                  <a:srgbClr val="FF3300"/>
                </a:solidFill>
              </a:rPr>
              <a:t> Strip Chambers) for high precision. CSC for high intensity forward regions</a:t>
            </a:r>
          </a:p>
          <a:p>
            <a:pPr eaLnBrk="1">
              <a:buClrTx/>
              <a:buFontTx/>
              <a:buNone/>
            </a:pPr>
            <a:r>
              <a:rPr lang="en-US" altLang="en-US" sz="1400" dirty="0" smtClean="0">
                <a:solidFill>
                  <a:srgbClr val="0000FF"/>
                </a:solidFill>
              </a:rPr>
              <a:t>RPC (Resistive Plate Chambers) and TGC (Thin Gap Chambers) for trigger. TGC for high intensity regions</a:t>
            </a:r>
            <a:r>
              <a:rPr lang="en-US" altLang="en-US" sz="1400" dirty="0" smtClean="0"/>
              <a:t>.</a:t>
            </a:r>
            <a:endParaRPr lang="en-US" altLang="en-US" sz="1400" dirty="0"/>
          </a:p>
        </p:txBody>
      </p:sp>
      <p:pic>
        <p:nvPicPr>
          <p:cNvPr id="1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83436" y="1055370"/>
            <a:ext cx="2447925" cy="24669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9798" y="3610667"/>
            <a:ext cx="4867275" cy="29622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40790" y="925483"/>
            <a:ext cx="4142645" cy="272674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4" name="Slide Number Placeholder 2"/>
          <p:cNvSpPr txBox="1">
            <a:spLocks/>
          </p:cNvSpPr>
          <p:nvPr/>
        </p:nvSpPr>
        <p:spPr>
          <a:xfrm>
            <a:off x="8100724" y="6510020"/>
            <a:ext cx="2336800" cy="509588"/>
          </a:xfrm>
          <a:prstGeom prst="rect">
            <a:avLst/>
          </a:prstGeom>
          <a:noFill/>
          <a:extLst>
            <a:ext uri="{91240B29-F687-4F45-9708-019B960494DF}">
              <a14:hiddenLine xmlns:a14="http://schemas.microsoft.com/office/drawing/2010/main" w="9525">
                <a:solidFill>
                  <a:srgbClr val="808080"/>
                </a:solidFill>
                <a:round/>
                <a:headEnd/>
                <a:tailEnd/>
              </a14:hiddenLine>
            </a:ext>
          </a:extLst>
        </p:spPr>
        <p:txBody>
          <a:bodyPr/>
          <a:lstStyle>
            <a:defPPr>
              <a:defRPr lang="en-US"/>
            </a:defPPr>
            <a:lvl1pPr marL="0" algn="l" defTabSz="914400" rtl="0" eaLnBrk="1" latinLnBrk="0"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chemeClr val="bg1"/>
                </a:solidFill>
                <a:latin typeface="Arial" panose="020B0604020202020204" pitchFamily="34" charset="0"/>
                <a:ea typeface="Microsoft YaHei" panose="020B0503020204020204" pitchFamily="34" charset="-122"/>
                <a:cs typeface="+mn-cs"/>
              </a:defRPr>
            </a:lvl1pPr>
            <a:lvl2pPr marL="457200" algn="l" defTabSz="914400" rtl="0" eaLnBrk="1" latinLnBrk="0"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chemeClr val="bg1"/>
                </a:solidFill>
                <a:latin typeface="Arial" panose="020B0604020202020204" pitchFamily="34" charset="0"/>
                <a:ea typeface="Microsoft YaHei" panose="020B0503020204020204" pitchFamily="34" charset="-122"/>
                <a:cs typeface="+mn-cs"/>
              </a:defRPr>
            </a:lvl2pPr>
            <a:lvl3pPr marL="914400" algn="l" defTabSz="914400" rtl="0" eaLnBrk="1" latinLnBrk="0"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chemeClr val="bg1"/>
                </a:solidFill>
                <a:latin typeface="Arial" panose="020B0604020202020204" pitchFamily="34" charset="0"/>
                <a:ea typeface="Microsoft YaHei" panose="020B0503020204020204" pitchFamily="34" charset="-122"/>
                <a:cs typeface="+mn-cs"/>
              </a:defRPr>
            </a:lvl3pPr>
            <a:lvl4pPr marL="1371600" algn="l" defTabSz="914400" rtl="0" eaLnBrk="1" latinLnBrk="0"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chemeClr val="bg1"/>
                </a:solidFill>
                <a:latin typeface="Arial" panose="020B0604020202020204" pitchFamily="34" charset="0"/>
                <a:ea typeface="Microsoft YaHei" panose="020B0503020204020204" pitchFamily="34" charset="-122"/>
                <a:cs typeface="+mn-cs"/>
              </a:defRPr>
            </a:lvl4pPr>
            <a:lvl5pPr marL="1828800" algn="l" defTabSz="914400" rtl="0" eaLnBrk="1" latinLnBrk="0"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chemeClr val="bg1"/>
                </a:solidFill>
                <a:latin typeface="Arial" panose="020B0604020202020204" pitchFamily="34" charset="0"/>
                <a:ea typeface="Microsoft YaHei" panose="020B0503020204020204" pitchFamily="34" charset="-122"/>
                <a:cs typeface="+mn-cs"/>
              </a:defRPr>
            </a:lvl5pPr>
            <a:lvl6pPr marL="2514600" indent="-228600" algn="l" defTabSz="449263" rtl="0" eaLnBrk="0" fontAlgn="base" latinLnBrk="0"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chemeClr val="bg1"/>
                </a:solidFill>
                <a:latin typeface="Arial" panose="020B0604020202020204" pitchFamily="34" charset="0"/>
                <a:ea typeface="Microsoft YaHei" panose="020B0503020204020204" pitchFamily="34" charset="-122"/>
                <a:cs typeface="+mn-cs"/>
              </a:defRPr>
            </a:lvl6pPr>
            <a:lvl7pPr marL="2971800" indent="-228600" algn="l" defTabSz="449263" rtl="0" eaLnBrk="0" fontAlgn="base" latinLnBrk="0"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chemeClr val="bg1"/>
                </a:solidFill>
                <a:latin typeface="Arial" panose="020B0604020202020204" pitchFamily="34" charset="0"/>
                <a:ea typeface="Microsoft YaHei" panose="020B0503020204020204" pitchFamily="34" charset="-122"/>
                <a:cs typeface="+mn-cs"/>
              </a:defRPr>
            </a:lvl7pPr>
            <a:lvl8pPr marL="3429000" indent="-228600" algn="l" defTabSz="449263" rtl="0" eaLnBrk="0" fontAlgn="base" latinLnBrk="0"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chemeClr val="bg1"/>
                </a:solidFill>
                <a:latin typeface="Arial" panose="020B0604020202020204" pitchFamily="34" charset="0"/>
                <a:ea typeface="Microsoft YaHei" panose="020B0503020204020204" pitchFamily="34" charset="-122"/>
                <a:cs typeface="+mn-cs"/>
              </a:defRPr>
            </a:lvl8pPr>
            <a:lvl9pPr marL="3886200" indent="-228600" algn="l" defTabSz="449263" rtl="0" eaLnBrk="0" fontAlgn="base" latinLnBrk="0"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chemeClr val="bg1"/>
                </a:solidFill>
                <a:latin typeface="Arial" panose="020B0604020202020204" pitchFamily="34" charset="0"/>
                <a:ea typeface="Microsoft YaHei" panose="020B0503020204020204" pitchFamily="34" charset="-122"/>
                <a:cs typeface="+mn-cs"/>
              </a:defRPr>
            </a:lvl9pPr>
          </a:lstStyle>
          <a:p>
            <a:pPr algn="r"/>
            <a:fld id="{B8FA0141-2857-44AC-AC9F-D89843751FFB}" type="slidenum">
              <a:rPr lang="sv-SE" altLang="en-US" smtClean="0">
                <a:solidFill>
                  <a:srgbClr val="000000"/>
                </a:solidFill>
              </a:rPr>
              <a:pPr algn="r"/>
              <a:t>32</a:t>
            </a:fld>
            <a:endParaRPr lang="sv-SE" altLang="en-US" smtClean="0">
              <a:solidFill>
                <a:srgbClr val="000000"/>
              </a:solidFill>
            </a:endParaRPr>
          </a:p>
        </p:txBody>
      </p:sp>
    </p:spTree>
    <p:extLst>
      <p:ext uri="{BB962C8B-B14F-4D97-AF65-F5344CB8AC3E}">
        <p14:creationId xmlns:p14="http://schemas.microsoft.com/office/powerpoint/2010/main" val="295203468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en-US" altLang="en-US" dirty="0" smtClean="0">
                <a:solidFill>
                  <a:srgbClr val="FFFF00"/>
                </a:solidFill>
              </a:rPr>
              <a:t>The </a:t>
            </a:r>
            <a:r>
              <a:rPr lang="en-US" altLang="en-US" dirty="0">
                <a:solidFill>
                  <a:srgbClr val="FFFF00"/>
                </a:solidFill>
              </a:rPr>
              <a:t>Muon </a:t>
            </a:r>
            <a:r>
              <a:rPr lang="en-US" altLang="en-US" dirty="0" smtClean="0">
                <a:solidFill>
                  <a:srgbClr val="FFFF00"/>
                </a:solidFill>
              </a:rPr>
              <a:t>Spectrometer</a:t>
            </a:r>
            <a:endParaRPr lang="en-US" altLang="en-US" dirty="0">
              <a:solidFill>
                <a:srgbClr val="FFFF00"/>
              </a:solidFill>
            </a:endParaRPr>
          </a:p>
        </p:txBody>
      </p:sp>
      <p:sp>
        <p:nvSpPr>
          <p:cNvPr id="8" name="Text Box 3"/>
          <p:cNvSpPr txBox="1">
            <a:spLocks noChangeArrowheads="1"/>
          </p:cNvSpPr>
          <p:nvPr/>
        </p:nvSpPr>
        <p:spPr bwMode="auto">
          <a:xfrm>
            <a:off x="6017079" y="1207407"/>
            <a:ext cx="3311525"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buClrTx/>
              <a:buFontTx/>
              <a:buNone/>
            </a:pPr>
            <a:r>
              <a:rPr lang="sv-SE" altLang="en-US" sz="1400" dirty="0">
                <a:solidFill>
                  <a:srgbClr val="0000FF"/>
                </a:solidFill>
              </a:rPr>
              <a:t>RPC – </a:t>
            </a:r>
            <a:r>
              <a:rPr lang="sv-SE" altLang="en-US" sz="1400" dirty="0" err="1">
                <a:solidFill>
                  <a:srgbClr val="0000FF"/>
                </a:solidFill>
              </a:rPr>
              <a:t>Resistive</a:t>
            </a:r>
            <a:r>
              <a:rPr lang="sv-SE" altLang="en-US" sz="1400" dirty="0">
                <a:solidFill>
                  <a:srgbClr val="0000FF"/>
                </a:solidFill>
              </a:rPr>
              <a:t> Plate Chamber</a:t>
            </a:r>
          </a:p>
        </p:txBody>
      </p:sp>
      <p:pic>
        <p:nvPicPr>
          <p:cNvPr id="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2596" y="2039031"/>
            <a:ext cx="2682875" cy="16160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5" name="Text Box 5"/>
          <p:cNvSpPr txBox="1">
            <a:spLocks noChangeArrowheads="1"/>
          </p:cNvSpPr>
          <p:nvPr/>
        </p:nvSpPr>
        <p:spPr bwMode="auto">
          <a:xfrm>
            <a:off x="6017079" y="2532295"/>
            <a:ext cx="3311525"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buClrTx/>
              <a:buFontTx/>
              <a:buNone/>
            </a:pPr>
            <a:r>
              <a:rPr lang="sv-SE" altLang="en-US" sz="1400" dirty="0">
                <a:solidFill>
                  <a:srgbClr val="0000FF"/>
                </a:solidFill>
              </a:rPr>
              <a:t>MDT – </a:t>
            </a:r>
            <a:r>
              <a:rPr lang="sv-SE" altLang="en-US" sz="1400" dirty="0" err="1">
                <a:solidFill>
                  <a:srgbClr val="0000FF"/>
                </a:solidFill>
              </a:rPr>
              <a:t>Monitored</a:t>
            </a:r>
            <a:r>
              <a:rPr lang="sv-SE" altLang="en-US" sz="1400" dirty="0">
                <a:solidFill>
                  <a:srgbClr val="0000FF"/>
                </a:solidFill>
              </a:rPr>
              <a:t> Drift </a:t>
            </a:r>
            <a:r>
              <a:rPr lang="sv-SE" altLang="en-US" sz="1400" dirty="0" err="1">
                <a:solidFill>
                  <a:srgbClr val="0000FF"/>
                </a:solidFill>
              </a:rPr>
              <a:t>Tubes</a:t>
            </a:r>
            <a:endParaRPr lang="sv-SE" altLang="en-US" sz="1400" dirty="0">
              <a:solidFill>
                <a:srgbClr val="0000FF"/>
              </a:solidFill>
            </a:endParaRPr>
          </a:p>
        </p:txBody>
      </p:sp>
      <p:pic>
        <p:nvPicPr>
          <p:cNvPr id="1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2226" y="3958998"/>
            <a:ext cx="3093245" cy="279454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7" name="Text Box 7"/>
          <p:cNvSpPr txBox="1">
            <a:spLocks noChangeArrowheads="1"/>
          </p:cNvSpPr>
          <p:nvPr/>
        </p:nvSpPr>
        <p:spPr bwMode="auto">
          <a:xfrm>
            <a:off x="6017079" y="4956405"/>
            <a:ext cx="3311525"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buClrTx/>
              <a:buFontTx/>
              <a:buNone/>
            </a:pPr>
            <a:r>
              <a:rPr lang="sv-SE" altLang="en-US" sz="1400" dirty="0" err="1">
                <a:solidFill>
                  <a:srgbClr val="0000FF"/>
                </a:solidFill>
              </a:rPr>
              <a:t>Micromegas</a:t>
            </a:r>
            <a:r>
              <a:rPr lang="sv-SE" altLang="en-US" sz="1400" dirty="0">
                <a:solidFill>
                  <a:srgbClr val="0000FF"/>
                </a:solidFill>
              </a:rPr>
              <a:t> for </a:t>
            </a:r>
            <a:r>
              <a:rPr lang="sv-SE" altLang="en-US" sz="1400" dirty="0" err="1">
                <a:solidFill>
                  <a:srgbClr val="0000FF"/>
                </a:solidFill>
              </a:rPr>
              <a:t>muon</a:t>
            </a:r>
            <a:r>
              <a:rPr lang="sv-SE" altLang="en-US" sz="1400" dirty="0">
                <a:solidFill>
                  <a:srgbClr val="0000FF"/>
                </a:solidFill>
              </a:rPr>
              <a:t> </a:t>
            </a:r>
            <a:r>
              <a:rPr lang="sv-SE" altLang="en-US" sz="1400" dirty="0" err="1">
                <a:solidFill>
                  <a:srgbClr val="0000FF"/>
                </a:solidFill>
              </a:rPr>
              <a:t>detector</a:t>
            </a:r>
            <a:r>
              <a:rPr lang="sv-SE" altLang="en-US" sz="1400" dirty="0">
                <a:solidFill>
                  <a:srgbClr val="0000FF"/>
                </a:solidFill>
              </a:rPr>
              <a:t> </a:t>
            </a:r>
            <a:r>
              <a:rPr lang="sv-SE" altLang="en-US" sz="1400" dirty="0" err="1">
                <a:solidFill>
                  <a:srgbClr val="0000FF"/>
                </a:solidFill>
              </a:rPr>
              <a:t>upgrade</a:t>
            </a:r>
            <a:endParaRPr lang="sv-SE" altLang="en-US" sz="1400" dirty="0">
              <a:solidFill>
                <a:srgbClr val="0000FF"/>
              </a:solidFill>
            </a:endParaRPr>
          </a:p>
        </p:txBody>
      </p:sp>
      <p:graphicFrame>
        <p:nvGraphicFramePr>
          <p:cNvPr id="18" name="Object 1"/>
          <p:cNvGraphicFramePr>
            <a:graphicFrameLocks noChangeAspect="1"/>
          </p:cNvGraphicFramePr>
          <p:nvPr>
            <p:extLst>
              <p:ext uri="{D42A27DB-BD31-4B8C-83A1-F6EECF244321}">
                <p14:modId xmlns:p14="http://schemas.microsoft.com/office/powerpoint/2010/main" val="4231463254"/>
              </p:ext>
            </p:extLst>
          </p:nvPr>
        </p:nvGraphicFramePr>
        <p:xfrm>
          <a:off x="2093690" y="969964"/>
          <a:ext cx="2487613" cy="765175"/>
        </p:xfrm>
        <a:graphic>
          <a:graphicData uri="http://schemas.openxmlformats.org/presentationml/2006/ole">
            <mc:AlternateContent xmlns:mc="http://schemas.openxmlformats.org/markup-compatibility/2006">
              <mc:Choice xmlns:v="urn:schemas-microsoft-com:vml" Requires="v">
                <p:oleObj spid="_x0000_s11283" name="Drawing" r:id="rId5" imgW="2487593" imgH="765692" progId="Canvas.Drawing.X">
                  <p:embed/>
                </p:oleObj>
              </mc:Choice>
              <mc:Fallback>
                <p:oleObj name="Drawing" r:id="rId5" imgW="2487593" imgH="765692" progId="Canvas.Drawing.X">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93690" y="969964"/>
                        <a:ext cx="2487613"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5755073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sv-SE" altLang="en-US" dirty="0">
                <a:solidFill>
                  <a:srgbClr val="FFFF00"/>
                </a:solidFill>
              </a:rPr>
              <a:t>Trigger and Data </a:t>
            </a:r>
            <a:r>
              <a:rPr lang="sv-SE" altLang="en-US" dirty="0" err="1">
                <a:solidFill>
                  <a:srgbClr val="FFFF00"/>
                </a:solidFill>
              </a:rPr>
              <a:t>Acquistion</a:t>
            </a:r>
            <a:r>
              <a:rPr lang="sv-SE" altLang="en-US" dirty="0">
                <a:solidFill>
                  <a:srgbClr val="FFFF00"/>
                </a:solidFill>
              </a:rPr>
              <a:t> (TDAQ)</a:t>
            </a:r>
            <a:endParaRPr lang="en-US" altLang="en-US" dirty="0">
              <a:solidFill>
                <a:srgbClr val="FFFF00"/>
              </a:solidFill>
            </a:endParaRPr>
          </a:p>
        </p:txBody>
      </p:sp>
      <p:sp>
        <p:nvSpPr>
          <p:cNvPr id="3" name="Rectangle 2"/>
          <p:cNvSpPr txBox="1">
            <a:spLocks noChangeArrowheads="1"/>
          </p:cNvSpPr>
          <p:nvPr/>
        </p:nvSpPr>
        <p:spPr>
          <a:xfrm>
            <a:off x="2172374" y="1388158"/>
            <a:ext cx="9432925" cy="1008062"/>
          </a:xfrm>
          <a:prstGeom prst="rect">
            <a:avLst/>
          </a:prstGeom>
        </p:spPr>
        <p:txBody>
          <a:bodyPr/>
          <a:lstStyle>
            <a:lvl1pPr marL="342900" indent="-342900" algn="l" rtl="0" eaLnBrk="1" fontAlgn="base" hangingPunct="1">
              <a:spcBef>
                <a:spcPct val="20000"/>
              </a:spcBef>
              <a:spcAft>
                <a:spcPct val="0"/>
              </a:spcAft>
              <a:buChar char="•"/>
              <a:defRPr sz="3200">
                <a:solidFill>
                  <a:srgbClr val="0099FF"/>
                </a:solidFill>
                <a:latin typeface="+mn-lt"/>
                <a:ea typeface="+mn-ea"/>
                <a:cs typeface="+mn-cs"/>
              </a:defRPr>
            </a:lvl1pPr>
            <a:lvl2pPr marL="742950" indent="-285750" algn="l" rtl="0" eaLnBrk="1" fontAlgn="base" hangingPunct="1">
              <a:spcBef>
                <a:spcPct val="20000"/>
              </a:spcBef>
              <a:spcAft>
                <a:spcPct val="0"/>
              </a:spcAft>
              <a:buChar char="–"/>
              <a:defRPr sz="2800">
                <a:solidFill>
                  <a:srgbClr val="0099FF"/>
                </a:solidFill>
                <a:latin typeface="+mn-lt"/>
                <a:cs typeface="+mn-cs"/>
              </a:defRPr>
            </a:lvl2pPr>
            <a:lvl3pPr marL="1143000" indent="-228600" algn="l" rtl="0" eaLnBrk="1" fontAlgn="base" hangingPunct="1">
              <a:spcBef>
                <a:spcPct val="20000"/>
              </a:spcBef>
              <a:spcAft>
                <a:spcPct val="0"/>
              </a:spcAft>
              <a:buChar char="•"/>
              <a:defRPr sz="2400">
                <a:solidFill>
                  <a:srgbClr val="0099FF"/>
                </a:solidFill>
                <a:latin typeface="+mn-lt"/>
                <a:cs typeface="+mn-cs"/>
              </a:defRPr>
            </a:lvl3pPr>
            <a:lvl4pPr marL="1600200" indent="-228600" algn="l" rtl="0" eaLnBrk="1" fontAlgn="base" hangingPunct="1">
              <a:spcBef>
                <a:spcPct val="20000"/>
              </a:spcBef>
              <a:spcAft>
                <a:spcPct val="0"/>
              </a:spcAft>
              <a:buChar char="–"/>
              <a:defRPr sz="2000">
                <a:solidFill>
                  <a:srgbClr val="0099FF"/>
                </a:solidFill>
                <a:latin typeface="+mn-lt"/>
                <a:cs typeface="+mn-cs"/>
              </a:defRPr>
            </a:lvl4pPr>
            <a:lvl5pPr marL="2057400" indent="-228600" algn="l" rtl="0" eaLnBrk="1" fontAlgn="base" hangingPunct="1">
              <a:spcBef>
                <a:spcPct val="20000"/>
              </a:spcBef>
              <a:spcAft>
                <a:spcPct val="0"/>
              </a:spcAft>
              <a:buChar char="»"/>
              <a:defRPr sz="2000">
                <a:solidFill>
                  <a:srgbClr val="0099FF"/>
                </a:solidFill>
                <a:latin typeface="+mn-lt"/>
                <a:cs typeface="+mn-cs"/>
              </a:defRPr>
            </a:lvl5pPr>
            <a:lvl6pPr marL="2514600" indent="-228600" algn="l" rtl="0" eaLnBrk="1" fontAlgn="base" hangingPunct="1">
              <a:spcBef>
                <a:spcPct val="20000"/>
              </a:spcBef>
              <a:spcAft>
                <a:spcPct val="0"/>
              </a:spcAft>
              <a:buChar char="»"/>
              <a:defRPr sz="2000">
                <a:solidFill>
                  <a:srgbClr val="0099FF"/>
                </a:solidFill>
                <a:latin typeface="+mn-lt"/>
                <a:cs typeface="+mn-cs"/>
              </a:defRPr>
            </a:lvl6pPr>
            <a:lvl7pPr marL="2971800" indent="-228600" algn="l" rtl="0" eaLnBrk="1" fontAlgn="base" hangingPunct="1">
              <a:spcBef>
                <a:spcPct val="20000"/>
              </a:spcBef>
              <a:spcAft>
                <a:spcPct val="0"/>
              </a:spcAft>
              <a:buChar char="»"/>
              <a:defRPr sz="2000">
                <a:solidFill>
                  <a:srgbClr val="0099FF"/>
                </a:solidFill>
                <a:latin typeface="+mn-lt"/>
                <a:cs typeface="+mn-cs"/>
              </a:defRPr>
            </a:lvl7pPr>
            <a:lvl8pPr marL="3429000" indent="-228600" algn="l" rtl="0" eaLnBrk="1" fontAlgn="base" hangingPunct="1">
              <a:spcBef>
                <a:spcPct val="20000"/>
              </a:spcBef>
              <a:spcAft>
                <a:spcPct val="0"/>
              </a:spcAft>
              <a:buChar char="»"/>
              <a:defRPr sz="2000">
                <a:solidFill>
                  <a:srgbClr val="0099FF"/>
                </a:solidFill>
                <a:latin typeface="+mn-lt"/>
                <a:cs typeface="+mn-cs"/>
              </a:defRPr>
            </a:lvl8pPr>
            <a:lvl9pPr marL="3886200" indent="-228600" algn="l" rtl="0" eaLnBrk="1" fontAlgn="base" hangingPunct="1">
              <a:spcBef>
                <a:spcPct val="20000"/>
              </a:spcBef>
              <a:spcAft>
                <a:spcPct val="0"/>
              </a:spcAft>
              <a:buChar char="»"/>
              <a:defRPr sz="2000">
                <a:solidFill>
                  <a:srgbClr val="0099FF"/>
                </a:solidFill>
                <a:latin typeface="+mn-lt"/>
                <a:cs typeface="+mn-cs"/>
              </a:defRPr>
            </a:lvl9pPr>
          </a:lstStyle>
          <a:p>
            <a:pPr indent="-334963">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lang="en-US" altLang="en-US" sz="1600" kern="0" dirty="0" smtClean="0">
                <a:solidFill>
                  <a:srgbClr val="0000FF"/>
                </a:solidFill>
              </a:rPr>
              <a:t>Reading out all data, every bunch crossing, completely impossible 2008 - data transfer limitations</a:t>
            </a:r>
          </a:p>
          <a:p>
            <a:pPr indent="-334963">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lang="en-US" altLang="en-US" sz="1600" kern="0" dirty="0" smtClean="0">
                <a:solidFill>
                  <a:srgbClr val="0000FF"/>
                </a:solidFill>
              </a:rPr>
              <a:t>Solution -&gt; use multilevel trigger – data storage limitations, radiation tolerance</a:t>
            </a:r>
          </a:p>
        </p:txBody>
      </p:sp>
      <p:sp>
        <p:nvSpPr>
          <p:cNvPr id="4" name="Rectangle 3"/>
          <p:cNvSpPr>
            <a:spLocks noChangeArrowheads="1"/>
          </p:cNvSpPr>
          <p:nvPr/>
        </p:nvSpPr>
        <p:spPr bwMode="auto">
          <a:xfrm>
            <a:off x="2537278" y="2545674"/>
            <a:ext cx="7310438" cy="3940175"/>
          </a:xfrm>
          <a:prstGeom prst="rect">
            <a:avLst/>
          </a:prstGeom>
          <a:blipFill dpi="0" rotWithShape="0">
            <a:blip r:embed="rId2"/>
            <a:srcRect/>
            <a:stretch>
              <a:fillRect/>
            </a:stretch>
          </a:blip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spcAft>
                <a:spcPct val="0"/>
              </a:spcAft>
              <a:buClrTx/>
              <a:buFontTx/>
              <a:buNone/>
            </a:pPr>
            <a:r>
              <a:rPr lang="sv-SE" altLang="en-US" sz="1800"/>
              <a:t> </a:t>
            </a:r>
          </a:p>
        </p:txBody>
      </p:sp>
      <p:sp>
        <p:nvSpPr>
          <p:cNvPr id="5" name="Rectangle 1"/>
          <p:cNvSpPr>
            <a:spLocks noChangeArrowheads="1"/>
          </p:cNvSpPr>
          <p:nvPr/>
        </p:nvSpPr>
        <p:spPr bwMode="auto">
          <a:xfrm>
            <a:off x="6040891" y="3247351"/>
            <a:ext cx="6985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t>CMS</a:t>
            </a:r>
          </a:p>
        </p:txBody>
      </p:sp>
    </p:spTree>
    <p:extLst>
      <p:ext uri="{BB962C8B-B14F-4D97-AF65-F5344CB8AC3E}">
        <p14:creationId xmlns:p14="http://schemas.microsoft.com/office/powerpoint/2010/main" val="164364263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sv-SE" altLang="en-US" dirty="0">
                <a:solidFill>
                  <a:srgbClr val="FFFF00"/>
                </a:solidFill>
              </a:rPr>
              <a:t>Trigger and Data </a:t>
            </a:r>
            <a:r>
              <a:rPr lang="sv-SE" altLang="en-US" dirty="0" err="1">
                <a:solidFill>
                  <a:srgbClr val="FFFF00"/>
                </a:solidFill>
              </a:rPr>
              <a:t>Acquistion</a:t>
            </a:r>
            <a:r>
              <a:rPr lang="sv-SE" altLang="en-US" dirty="0">
                <a:solidFill>
                  <a:srgbClr val="FFFF00"/>
                </a:solidFill>
              </a:rPr>
              <a:t> (TDAQ)</a:t>
            </a:r>
            <a:endParaRPr lang="en-US" altLang="en-US" dirty="0">
              <a:solidFill>
                <a:srgbClr val="FFFF00"/>
              </a:solidFill>
            </a:endParaRPr>
          </a:p>
        </p:txBody>
      </p:sp>
      <p:sp>
        <p:nvSpPr>
          <p:cNvPr id="4" name="Rectangle 3"/>
          <p:cNvSpPr>
            <a:spLocks noChangeArrowheads="1"/>
          </p:cNvSpPr>
          <p:nvPr/>
        </p:nvSpPr>
        <p:spPr bwMode="auto">
          <a:xfrm>
            <a:off x="2537278" y="2545674"/>
            <a:ext cx="7310438" cy="3940175"/>
          </a:xfrm>
          <a:prstGeom prst="rect">
            <a:avLst/>
          </a:prstGeom>
          <a:blipFill dpi="0" rotWithShape="0">
            <a:blip r:embed="rId2"/>
            <a:srcRect/>
            <a:stretch>
              <a:fillRect/>
            </a:stretch>
          </a:blip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spcAft>
                <a:spcPct val="0"/>
              </a:spcAft>
              <a:buClrTx/>
              <a:buFontTx/>
              <a:buNone/>
            </a:pPr>
            <a:r>
              <a:rPr lang="sv-SE" altLang="en-US" sz="1800"/>
              <a:t> </a:t>
            </a:r>
          </a:p>
        </p:txBody>
      </p:sp>
      <p:sp>
        <p:nvSpPr>
          <p:cNvPr id="5" name="Rectangle 1"/>
          <p:cNvSpPr>
            <a:spLocks noChangeArrowheads="1"/>
          </p:cNvSpPr>
          <p:nvPr/>
        </p:nvSpPr>
        <p:spPr bwMode="auto">
          <a:xfrm>
            <a:off x="6040891" y="3247351"/>
            <a:ext cx="6985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t>CMS</a:t>
            </a:r>
          </a:p>
        </p:txBody>
      </p:sp>
      <p:sp>
        <p:nvSpPr>
          <p:cNvPr id="6" name="Text Box 4"/>
          <p:cNvSpPr txBox="1">
            <a:spLocks noChangeArrowheads="1"/>
          </p:cNvSpPr>
          <p:nvPr/>
        </p:nvSpPr>
        <p:spPr bwMode="auto">
          <a:xfrm>
            <a:off x="1818141" y="927462"/>
            <a:ext cx="9144000" cy="1489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28080" rIns="0" bIns="0"/>
          <a:lstStyle>
            <a:lvl1pPr marL="342900" indent="-334963">
              <a:lnSpc>
                <a:spcPct val="93000"/>
              </a:lnSpc>
              <a:spcAft>
                <a:spcPts val="1413"/>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2000">
                <a:solidFill>
                  <a:srgbClr val="000000"/>
                </a:solidFill>
                <a:latin typeface="Arial" panose="020B0604020202020204" pitchFamily="34" charset="0"/>
                <a:ea typeface="Microsoft YaHei" panose="020B0503020204020204" pitchFamily="34" charset="-122"/>
              </a:defRPr>
            </a:lvl9pPr>
          </a:lstStyle>
          <a:p>
            <a:pPr eaLnBrk="1">
              <a:buClrTx/>
              <a:buFontTx/>
              <a:buNone/>
            </a:pPr>
            <a:r>
              <a:rPr lang="en-US" altLang="en-US" sz="1400" dirty="0">
                <a:solidFill>
                  <a:srgbClr val="0000FF"/>
                </a:solidFill>
              </a:rPr>
              <a:t>First level trigger – pipe-lined processing (in FPGAs) of merged calorimeter and muon data with reduced spatial and amplitude information - delivers Regions Of Interest</a:t>
            </a:r>
          </a:p>
          <a:p>
            <a:pPr eaLnBrk="1">
              <a:buClrTx/>
              <a:buFontTx/>
              <a:buNone/>
            </a:pPr>
            <a:r>
              <a:rPr lang="en-US" altLang="en-US" sz="1400" dirty="0">
                <a:solidFill>
                  <a:srgbClr val="0000FF"/>
                </a:solidFill>
              </a:rPr>
              <a:t>Second level trigger – PC based software processing full resolution data from all subdetectors but only from RIOs </a:t>
            </a:r>
          </a:p>
          <a:p>
            <a:pPr eaLnBrk="1">
              <a:buClrTx/>
              <a:buFontTx/>
              <a:buNone/>
            </a:pPr>
            <a:r>
              <a:rPr lang="en-US" altLang="en-US" sz="1400" dirty="0">
                <a:solidFill>
                  <a:srgbClr val="0000FF"/>
                </a:solidFill>
              </a:rPr>
              <a:t>Third level trigger – Event Builder – PC farm to on-line analyze all data at highest precision</a:t>
            </a:r>
          </a:p>
          <a:p>
            <a:pPr eaLnBrk="1">
              <a:buClrTx/>
              <a:buFontTx/>
              <a:buNone/>
            </a:pPr>
            <a:r>
              <a:rPr lang="en-US" altLang="en-US" sz="1400" b="1" dirty="0"/>
              <a:t>A first selection criteria is to require large transverse energy components to guarantee a head-on collision</a:t>
            </a:r>
          </a:p>
        </p:txBody>
      </p:sp>
    </p:spTree>
    <p:extLst>
      <p:ext uri="{BB962C8B-B14F-4D97-AF65-F5344CB8AC3E}">
        <p14:creationId xmlns:p14="http://schemas.microsoft.com/office/powerpoint/2010/main" val="2256019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sv-SE" altLang="en-US" dirty="0">
                <a:solidFill>
                  <a:srgbClr val="FFFF00"/>
                </a:solidFill>
              </a:rPr>
              <a:t>Trigger and Data </a:t>
            </a:r>
            <a:r>
              <a:rPr lang="sv-SE" altLang="en-US" dirty="0" err="1">
                <a:solidFill>
                  <a:srgbClr val="FFFF00"/>
                </a:solidFill>
              </a:rPr>
              <a:t>Acquistion</a:t>
            </a:r>
            <a:r>
              <a:rPr lang="sv-SE" altLang="en-US" dirty="0">
                <a:solidFill>
                  <a:srgbClr val="FFFF00"/>
                </a:solidFill>
              </a:rPr>
              <a:t> (TDAQ)</a:t>
            </a:r>
            <a:endParaRPr lang="en-US" altLang="en-US" dirty="0">
              <a:solidFill>
                <a:srgbClr val="FFFF00"/>
              </a:solidFill>
            </a:endParaRP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6621" y="909638"/>
            <a:ext cx="4738461" cy="563199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417526768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sv-SE" altLang="en-US" dirty="0" err="1">
                <a:solidFill>
                  <a:srgbClr val="FFFF00"/>
                </a:solidFill>
              </a:rPr>
              <a:t>First</a:t>
            </a:r>
            <a:r>
              <a:rPr lang="sv-SE" altLang="en-US" dirty="0">
                <a:solidFill>
                  <a:srgbClr val="FFFF00"/>
                </a:solidFill>
              </a:rPr>
              <a:t> </a:t>
            </a:r>
            <a:r>
              <a:rPr lang="sv-SE" altLang="en-US" dirty="0" err="1">
                <a:solidFill>
                  <a:srgbClr val="FFFF00"/>
                </a:solidFill>
              </a:rPr>
              <a:t>level</a:t>
            </a:r>
            <a:r>
              <a:rPr lang="sv-SE" altLang="en-US" dirty="0">
                <a:solidFill>
                  <a:srgbClr val="FFFF00"/>
                </a:solidFill>
              </a:rPr>
              <a:t> trigger</a:t>
            </a:r>
            <a:endParaRPr lang="en-US" altLang="en-US" dirty="0">
              <a:solidFill>
                <a:srgbClr val="FFFF00"/>
              </a:solidFill>
            </a:endParaRPr>
          </a:p>
        </p:txBody>
      </p:sp>
      <p:sp>
        <p:nvSpPr>
          <p:cNvPr id="3" name="Text Box 2"/>
          <p:cNvSpPr txBox="1">
            <a:spLocks noChangeArrowheads="1"/>
          </p:cNvSpPr>
          <p:nvPr/>
        </p:nvSpPr>
        <p:spPr bwMode="auto">
          <a:xfrm>
            <a:off x="1795465" y="2685369"/>
            <a:ext cx="8567737" cy="804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buClrTx/>
              <a:buFontTx/>
              <a:buNone/>
            </a:pPr>
            <a:r>
              <a:rPr lang="en-US" altLang="en-US" sz="1800">
                <a:solidFill>
                  <a:srgbClr val="0000FF"/>
                </a:solidFill>
              </a:rPr>
              <a:t>The Calorimeter trigger processor and the Muon trigger processor reports to the </a:t>
            </a:r>
            <a:r>
              <a:rPr lang="en-US" altLang="en-US" sz="1800" b="1">
                <a:solidFill>
                  <a:srgbClr val="0000FF"/>
                </a:solidFill>
              </a:rPr>
              <a:t>Central Trigger Processor</a:t>
            </a:r>
            <a:r>
              <a:rPr lang="en-US" altLang="en-US" sz="1800">
                <a:solidFill>
                  <a:srgbClr val="0000FF"/>
                </a:solidFill>
              </a:rPr>
              <a:t> (CTP)</a:t>
            </a:r>
          </a:p>
          <a:p>
            <a:pPr eaLnBrk="1">
              <a:buClrTx/>
              <a:buFontTx/>
              <a:buNone/>
            </a:pPr>
            <a:r>
              <a:rPr lang="en-US" altLang="en-US" sz="1800">
                <a:solidFill>
                  <a:srgbClr val="0000FF"/>
                </a:solidFill>
              </a:rPr>
              <a:t>CTP looks for characteristic signatures in the data that indicates that the data contains an interesting event e.g. </a:t>
            </a:r>
          </a:p>
          <a:p>
            <a:pPr lvl="2" eaLnBrk="1">
              <a:spcAft>
                <a:spcPct val="0"/>
              </a:spcAft>
              <a:buFont typeface="Times New Roman" panose="02020603050405020304" pitchFamily="18" charset="0"/>
              <a:buChar char="•"/>
            </a:pPr>
            <a:r>
              <a:rPr lang="en-US" altLang="en-US" sz="1800">
                <a:solidFill>
                  <a:srgbClr val="FF3300"/>
                </a:solidFill>
              </a:rPr>
              <a:t>4 isolated electrons or </a:t>
            </a:r>
          </a:p>
          <a:p>
            <a:pPr lvl="2" eaLnBrk="1">
              <a:spcAft>
                <a:spcPct val="0"/>
              </a:spcAft>
              <a:buFont typeface="Times New Roman" panose="02020603050405020304" pitchFamily="18" charset="0"/>
              <a:buChar char="•"/>
            </a:pPr>
            <a:r>
              <a:rPr lang="en-US" altLang="en-US" sz="1800">
                <a:solidFill>
                  <a:srgbClr val="FF3300"/>
                </a:solidFill>
              </a:rPr>
              <a:t>4 muons or </a:t>
            </a:r>
          </a:p>
          <a:p>
            <a:pPr lvl="2" eaLnBrk="1">
              <a:spcAft>
                <a:spcPct val="0"/>
              </a:spcAft>
              <a:buFont typeface="Times New Roman" panose="02020603050405020304" pitchFamily="18" charset="0"/>
              <a:buChar char="•"/>
            </a:pPr>
            <a:r>
              <a:rPr lang="en-US" altLang="en-US" sz="1800">
                <a:solidFill>
                  <a:srgbClr val="FF3300"/>
                </a:solidFill>
              </a:rPr>
              <a:t>2 high energy electrons over a certain threshold and 2 jets </a:t>
            </a:r>
          </a:p>
          <a:p>
            <a:pPr lvl="2" eaLnBrk="1">
              <a:spcAft>
                <a:spcPts val="1413"/>
              </a:spcAft>
              <a:buFont typeface="Times New Roman" panose="02020603050405020304" pitchFamily="18" charset="0"/>
              <a:buChar char="•"/>
            </a:pPr>
            <a:r>
              <a:rPr lang="en-US" altLang="en-US" sz="1800">
                <a:solidFill>
                  <a:srgbClr val="FF3300"/>
                </a:solidFill>
              </a:rPr>
              <a:t>etc.</a:t>
            </a:r>
          </a:p>
          <a:p>
            <a:pPr eaLnBrk="1">
              <a:buClrTx/>
              <a:buFontTx/>
              <a:buNone/>
            </a:pPr>
            <a:r>
              <a:rPr lang="en-US" altLang="en-US" sz="1800">
                <a:solidFill>
                  <a:srgbClr val="0000FF"/>
                </a:solidFill>
              </a:rPr>
              <a:t>The search criteria are defined in the </a:t>
            </a:r>
            <a:r>
              <a:rPr lang="en-US" altLang="en-US" sz="1800" b="1">
                <a:solidFill>
                  <a:srgbClr val="0000FF"/>
                </a:solidFill>
              </a:rPr>
              <a:t>Trigger Menu</a:t>
            </a:r>
            <a:r>
              <a:rPr lang="en-US" altLang="en-US" sz="1800">
                <a:solidFill>
                  <a:srgbClr val="0000FF"/>
                </a:solidFill>
              </a:rPr>
              <a:t> data base</a:t>
            </a:r>
          </a:p>
          <a:p>
            <a:pPr eaLnBrk="1">
              <a:buClrTx/>
              <a:buFontTx/>
              <a:buNone/>
            </a:pPr>
            <a:r>
              <a:rPr lang="en-US" altLang="en-US" sz="1800">
                <a:solidFill>
                  <a:srgbClr val="0000FF"/>
                </a:solidFill>
              </a:rPr>
              <a:t>The current Trigger Menu selection is defined at the start of a run</a:t>
            </a:r>
          </a:p>
          <a:p>
            <a:pPr eaLnBrk="1">
              <a:buClrTx/>
              <a:buFontTx/>
              <a:buNone/>
            </a:pPr>
            <a:endParaRPr lang="en-US" altLang="en-US" sz="1800"/>
          </a:p>
          <a:p>
            <a:pPr eaLnBrk="1">
              <a:buClrTx/>
              <a:buFontTx/>
              <a:buNone/>
            </a:pPr>
            <a:endParaRPr lang="en-US" altLang="en-US" sz="1800">
              <a:solidFill>
                <a:srgbClr val="0000FF"/>
              </a:solidFill>
            </a:endParaRPr>
          </a:p>
        </p:txBody>
      </p:sp>
      <p:sp>
        <p:nvSpPr>
          <p:cNvPr id="4" name="Rectangle 1"/>
          <p:cNvSpPr>
            <a:spLocks noChangeArrowheads="1"/>
          </p:cNvSpPr>
          <p:nvPr/>
        </p:nvSpPr>
        <p:spPr bwMode="auto">
          <a:xfrm>
            <a:off x="4746627" y="1353456"/>
            <a:ext cx="1152525" cy="360363"/>
          </a:xfrm>
          <a:prstGeom prst="rect">
            <a:avLst/>
          </a:prstGeom>
          <a:solidFill>
            <a:srgbClr val="00B8FF"/>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a:lnSpc>
                <a:spcPct val="93000"/>
              </a:lnSpc>
              <a:buClr>
                <a:srgbClr val="000000"/>
              </a:buClr>
              <a:buSzPct val="100000"/>
              <a:buFont typeface="Times New Roman" panose="02020603050405020304" pitchFamily="18" charset="0"/>
              <a:buNone/>
            </a:pPr>
            <a:r>
              <a:rPr lang="en-US" altLang="en-US"/>
              <a:t>Calo TP</a:t>
            </a:r>
          </a:p>
        </p:txBody>
      </p:sp>
      <p:sp>
        <p:nvSpPr>
          <p:cNvPr id="5" name="Rectangle 4"/>
          <p:cNvSpPr>
            <a:spLocks noChangeArrowheads="1"/>
          </p:cNvSpPr>
          <p:nvPr/>
        </p:nvSpPr>
        <p:spPr bwMode="auto">
          <a:xfrm>
            <a:off x="4746627" y="1832881"/>
            <a:ext cx="1152525" cy="360363"/>
          </a:xfrm>
          <a:prstGeom prst="rect">
            <a:avLst/>
          </a:prstGeom>
          <a:solidFill>
            <a:srgbClr val="00B8FF"/>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a:lnSpc>
                <a:spcPct val="93000"/>
              </a:lnSpc>
              <a:buClr>
                <a:srgbClr val="000000"/>
              </a:buClr>
              <a:buSzPct val="100000"/>
              <a:buFont typeface="Times New Roman" panose="02020603050405020304" pitchFamily="18" charset="0"/>
              <a:buNone/>
            </a:pPr>
            <a:r>
              <a:rPr lang="en-US" altLang="en-US"/>
              <a:t>Muon TP</a:t>
            </a:r>
          </a:p>
        </p:txBody>
      </p:sp>
      <p:cxnSp>
        <p:nvCxnSpPr>
          <p:cNvPr id="6" name="Straight Arrow Connector 3"/>
          <p:cNvCxnSpPr>
            <a:cxnSpLocks noChangeShapeType="1"/>
          </p:cNvCxnSpPr>
          <p:nvPr/>
        </p:nvCxnSpPr>
        <p:spPr bwMode="auto">
          <a:xfrm>
            <a:off x="5970590" y="1536019"/>
            <a:ext cx="287337" cy="0"/>
          </a:xfrm>
          <a:prstGeom prst="straightConnector1">
            <a:avLst/>
          </a:prstGeom>
          <a:noFill/>
          <a:ln w="38100"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Straight Arrow Connector 7"/>
          <p:cNvCxnSpPr>
            <a:cxnSpLocks noChangeShapeType="1"/>
          </p:cNvCxnSpPr>
          <p:nvPr/>
        </p:nvCxnSpPr>
        <p:spPr bwMode="auto">
          <a:xfrm>
            <a:off x="5970590" y="2002744"/>
            <a:ext cx="287337" cy="0"/>
          </a:xfrm>
          <a:prstGeom prst="straightConnector1">
            <a:avLst/>
          </a:prstGeom>
          <a:noFill/>
          <a:ln w="38100"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Rectangle 5"/>
          <p:cNvSpPr>
            <a:spLocks noChangeArrowheads="1"/>
          </p:cNvSpPr>
          <p:nvPr/>
        </p:nvSpPr>
        <p:spPr bwMode="auto">
          <a:xfrm>
            <a:off x="6402390" y="1569356"/>
            <a:ext cx="647700" cy="360363"/>
          </a:xfrm>
          <a:prstGeom prst="rect">
            <a:avLst/>
          </a:prstGeom>
          <a:solidFill>
            <a:srgbClr val="00B8FF"/>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a:lnSpc>
                <a:spcPct val="93000"/>
              </a:lnSpc>
              <a:buClr>
                <a:srgbClr val="000000"/>
              </a:buClr>
              <a:buSzPct val="100000"/>
              <a:buFont typeface="Times New Roman" panose="02020603050405020304" pitchFamily="18" charset="0"/>
              <a:buNone/>
            </a:pPr>
            <a:r>
              <a:rPr lang="en-US" altLang="en-US"/>
              <a:t>CTP</a:t>
            </a:r>
          </a:p>
        </p:txBody>
      </p:sp>
      <p:cxnSp>
        <p:nvCxnSpPr>
          <p:cNvPr id="9" name="Straight Arrow Connector 9"/>
          <p:cNvCxnSpPr>
            <a:cxnSpLocks noChangeShapeType="1"/>
          </p:cNvCxnSpPr>
          <p:nvPr/>
        </p:nvCxnSpPr>
        <p:spPr bwMode="auto">
          <a:xfrm>
            <a:off x="7121527" y="1755094"/>
            <a:ext cx="288925" cy="0"/>
          </a:xfrm>
          <a:prstGeom prst="straightConnector1">
            <a:avLst/>
          </a:prstGeom>
          <a:noFill/>
          <a:ln w="38100"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91959961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sv-SE" altLang="en-US" dirty="0" err="1">
                <a:solidFill>
                  <a:srgbClr val="FFFF00"/>
                </a:solidFill>
              </a:rPr>
              <a:t>First</a:t>
            </a:r>
            <a:r>
              <a:rPr lang="sv-SE" altLang="en-US" dirty="0">
                <a:solidFill>
                  <a:srgbClr val="FFFF00"/>
                </a:solidFill>
              </a:rPr>
              <a:t> </a:t>
            </a:r>
            <a:r>
              <a:rPr lang="sv-SE" altLang="en-US" dirty="0" err="1">
                <a:solidFill>
                  <a:srgbClr val="FFFF00"/>
                </a:solidFill>
              </a:rPr>
              <a:t>level</a:t>
            </a:r>
            <a:r>
              <a:rPr lang="sv-SE" altLang="en-US" dirty="0">
                <a:solidFill>
                  <a:srgbClr val="FFFF00"/>
                </a:solidFill>
              </a:rPr>
              <a:t> trigger</a:t>
            </a:r>
            <a:endParaRPr lang="en-US" altLang="en-US" dirty="0">
              <a:solidFill>
                <a:srgbClr val="FFFF00"/>
              </a:solidFill>
            </a:endParaRPr>
          </a:p>
        </p:txBody>
      </p:sp>
      <p:sp>
        <p:nvSpPr>
          <p:cNvPr id="4" name="Rectangle 1"/>
          <p:cNvSpPr>
            <a:spLocks noChangeArrowheads="1"/>
          </p:cNvSpPr>
          <p:nvPr/>
        </p:nvSpPr>
        <p:spPr bwMode="auto">
          <a:xfrm>
            <a:off x="4746627" y="1353456"/>
            <a:ext cx="1152525" cy="360363"/>
          </a:xfrm>
          <a:prstGeom prst="rect">
            <a:avLst/>
          </a:prstGeom>
          <a:solidFill>
            <a:srgbClr val="00B8FF"/>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a:lnSpc>
                <a:spcPct val="93000"/>
              </a:lnSpc>
              <a:buClr>
                <a:srgbClr val="000000"/>
              </a:buClr>
              <a:buSzPct val="100000"/>
              <a:buFont typeface="Times New Roman" panose="02020603050405020304" pitchFamily="18" charset="0"/>
              <a:buNone/>
            </a:pPr>
            <a:r>
              <a:rPr lang="en-US" altLang="en-US"/>
              <a:t>Calo TP</a:t>
            </a:r>
          </a:p>
        </p:txBody>
      </p:sp>
      <p:sp>
        <p:nvSpPr>
          <p:cNvPr id="5" name="Rectangle 4"/>
          <p:cNvSpPr>
            <a:spLocks noChangeArrowheads="1"/>
          </p:cNvSpPr>
          <p:nvPr/>
        </p:nvSpPr>
        <p:spPr bwMode="auto">
          <a:xfrm>
            <a:off x="4746627" y="1832881"/>
            <a:ext cx="1152525" cy="360363"/>
          </a:xfrm>
          <a:prstGeom prst="rect">
            <a:avLst/>
          </a:prstGeom>
          <a:solidFill>
            <a:srgbClr val="00B8FF"/>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a:lnSpc>
                <a:spcPct val="93000"/>
              </a:lnSpc>
              <a:buClr>
                <a:srgbClr val="000000"/>
              </a:buClr>
              <a:buSzPct val="100000"/>
              <a:buFont typeface="Times New Roman" panose="02020603050405020304" pitchFamily="18" charset="0"/>
              <a:buNone/>
            </a:pPr>
            <a:r>
              <a:rPr lang="en-US" altLang="en-US"/>
              <a:t>Muon TP</a:t>
            </a:r>
          </a:p>
        </p:txBody>
      </p:sp>
      <p:cxnSp>
        <p:nvCxnSpPr>
          <p:cNvPr id="6" name="Straight Arrow Connector 3"/>
          <p:cNvCxnSpPr>
            <a:cxnSpLocks noChangeShapeType="1"/>
          </p:cNvCxnSpPr>
          <p:nvPr/>
        </p:nvCxnSpPr>
        <p:spPr bwMode="auto">
          <a:xfrm>
            <a:off x="5970590" y="1536019"/>
            <a:ext cx="287337" cy="0"/>
          </a:xfrm>
          <a:prstGeom prst="straightConnector1">
            <a:avLst/>
          </a:prstGeom>
          <a:noFill/>
          <a:ln w="38100"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Straight Arrow Connector 7"/>
          <p:cNvCxnSpPr>
            <a:cxnSpLocks noChangeShapeType="1"/>
          </p:cNvCxnSpPr>
          <p:nvPr/>
        </p:nvCxnSpPr>
        <p:spPr bwMode="auto">
          <a:xfrm>
            <a:off x="5970590" y="2002744"/>
            <a:ext cx="287337" cy="0"/>
          </a:xfrm>
          <a:prstGeom prst="straightConnector1">
            <a:avLst/>
          </a:prstGeom>
          <a:noFill/>
          <a:ln w="38100"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Rectangle 5"/>
          <p:cNvSpPr>
            <a:spLocks noChangeArrowheads="1"/>
          </p:cNvSpPr>
          <p:nvPr/>
        </p:nvSpPr>
        <p:spPr bwMode="auto">
          <a:xfrm>
            <a:off x="6402390" y="1569356"/>
            <a:ext cx="647700" cy="360363"/>
          </a:xfrm>
          <a:prstGeom prst="rect">
            <a:avLst/>
          </a:prstGeom>
          <a:solidFill>
            <a:srgbClr val="00B8FF"/>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a:lnSpc>
                <a:spcPct val="93000"/>
              </a:lnSpc>
              <a:buClr>
                <a:srgbClr val="000000"/>
              </a:buClr>
              <a:buSzPct val="100000"/>
              <a:buFont typeface="Times New Roman" panose="02020603050405020304" pitchFamily="18" charset="0"/>
              <a:buNone/>
            </a:pPr>
            <a:r>
              <a:rPr lang="en-US" altLang="en-US"/>
              <a:t>CTP</a:t>
            </a:r>
          </a:p>
        </p:txBody>
      </p:sp>
      <p:cxnSp>
        <p:nvCxnSpPr>
          <p:cNvPr id="9" name="Straight Arrow Connector 9"/>
          <p:cNvCxnSpPr>
            <a:cxnSpLocks noChangeShapeType="1"/>
          </p:cNvCxnSpPr>
          <p:nvPr/>
        </p:nvCxnSpPr>
        <p:spPr bwMode="auto">
          <a:xfrm>
            <a:off x="7121527" y="1755094"/>
            <a:ext cx="288925" cy="0"/>
          </a:xfrm>
          <a:prstGeom prst="straightConnector1">
            <a:avLst/>
          </a:prstGeom>
          <a:noFill/>
          <a:ln w="38100"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 Box 2"/>
          <p:cNvSpPr txBox="1">
            <a:spLocks noChangeArrowheads="1"/>
          </p:cNvSpPr>
          <p:nvPr/>
        </p:nvSpPr>
        <p:spPr bwMode="auto">
          <a:xfrm>
            <a:off x="1974058" y="3192690"/>
            <a:ext cx="8567737" cy="804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buClrTx/>
              <a:buFontTx/>
              <a:buNone/>
            </a:pPr>
            <a:r>
              <a:rPr lang="en-US" altLang="en-US" sz="1800" dirty="0">
                <a:solidFill>
                  <a:srgbClr val="0000FF"/>
                </a:solidFill>
              </a:rPr>
              <a:t>All data can be stored on the detector for maximum 2.5 </a:t>
            </a:r>
            <a:r>
              <a:rPr lang="en-US" altLang="en-US" sz="1800" dirty="0">
                <a:solidFill>
                  <a:srgbClr val="0000FF"/>
                </a:solidFill>
                <a:latin typeface="Symbol" panose="05050102010706020507" pitchFamily="18" charset="2"/>
              </a:rPr>
              <a:t></a:t>
            </a:r>
            <a:r>
              <a:rPr lang="en-US" altLang="en-US" sz="1800" dirty="0">
                <a:solidFill>
                  <a:srgbClr val="0000FF"/>
                </a:solidFill>
              </a:rPr>
              <a:t>s – the </a:t>
            </a:r>
            <a:r>
              <a:rPr lang="en-US" altLang="en-US" sz="1800" b="1" dirty="0">
                <a:solidFill>
                  <a:srgbClr val="0000FF"/>
                </a:solidFill>
              </a:rPr>
              <a:t>latency</a:t>
            </a:r>
            <a:r>
              <a:rPr lang="en-US" altLang="en-US" sz="1800" dirty="0">
                <a:solidFill>
                  <a:srgbClr val="0000FF"/>
                </a:solidFill>
              </a:rPr>
              <a:t> of the first level trigger</a:t>
            </a:r>
          </a:p>
          <a:p>
            <a:pPr eaLnBrk="1">
              <a:buClrTx/>
              <a:buFontTx/>
              <a:buNone/>
            </a:pPr>
            <a:r>
              <a:rPr lang="en-US" altLang="en-US" sz="1800" dirty="0">
                <a:solidFill>
                  <a:srgbClr val="0000FF"/>
                </a:solidFill>
              </a:rPr>
              <a:t>Before this, a decision must made on saving or not saving that data</a:t>
            </a:r>
          </a:p>
          <a:p>
            <a:pPr eaLnBrk="1">
              <a:buClrTx/>
              <a:buFontTx/>
              <a:buNone/>
            </a:pPr>
            <a:r>
              <a:rPr lang="en-US" altLang="en-US" sz="1800" dirty="0">
                <a:solidFill>
                  <a:srgbClr val="0000FF"/>
                </a:solidFill>
              </a:rPr>
              <a:t>The specified data latency allows for sending the data from the detector to the trigger processor in USA-15 (Underground Storage Area), process it and send the result back to the detector for possible transmission of the entire data set.</a:t>
            </a:r>
            <a:r>
              <a:rPr lang="en-US" altLang="en-US" sz="1800" dirty="0"/>
              <a:t> </a:t>
            </a:r>
          </a:p>
          <a:p>
            <a:pPr eaLnBrk="1">
              <a:buClrTx/>
              <a:buFontTx/>
              <a:buNone/>
            </a:pPr>
            <a:endParaRPr lang="en-US" altLang="en-US" sz="1800" dirty="0"/>
          </a:p>
          <a:p>
            <a:pPr eaLnBrk="1">
              <a:buClrTx/>
              <a:buFontTx/>
              <a:buNone/>
            </a:pPr>
            <a:endParaRPr lang="en-US" altLang="en-US" sz="1800" dirty="0">
              <a:solidFill>
                <a:srgbClr val="0000FF"/>
              </a:solidFill>
            </a:endParaRPr>
          </a:p>
        </p:txBody>
      </p:sp>
    </p:spTree>
    <p:extLst>
      <p:ext uri="{BB962C8B-B14F-4D97-AF65-F5344CB8AC3E}">
        <p14:creationId xmlns:p14="http://schemas.microsoft.com/office/powerpoint/2010/main" val="89539495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sv-SE" altLang="en-US" dirty="0" err="1">
                <a:solidFill>
                  <a:srgbClr val="FFFF00"/>
                </a:solidFill>
              </a:rPr>
              <a:t>First</a:t>
            </a:r>
            <a:r>
              <a:rPr lang="sv-SE" altLang="en-US" dirty="0">
                <a:solidFill>
                  <a:srgbClr val="FFFF00"/>
                </a:solidFill>
              </a:rPr>
              <a:t> </a:t>
            </a:r>
            <a:r>
              <a:rPr lang="sv-SE" altLang="en-US" dirty="0" err="1">
                <a:solidFill>
                  <a:srgbClr val="FFFF00"/>
                </a:solidFill>
              </a:rPr>
              <a:t>level</a:t>
            </a:r>
            <a:r>
              <a:rPr lang="sv-SE" altLang="en-US" dirty="0">
                <a:solidFill>
                  <a:srgbClr val="FFFF00"/>
                </a:solidFill>
              </a:rPr>
              <a:t> trigger</a:t>
            </a:r>
            <a:endParaRPr lang="en-US" altLang="en-US" dirty="0">
              <a:solidFill>
                <a:srgbClr val="FFFF00"/>
              </a:solidFill>
            </a:endParaRPr>
          </a:p>
        </p:txBody>
      </p:sp>
      <p:sp>
        <p:nvSpPr>
          <p:cNvPr id="3" name="Text Box 2"/>
          <p:cNvSpPr txBox="1">
            <a:spLocks noChangeArrowheads="1"/>
          </p:cNvSpPr>
          <p:nvPr/>
        </p:nvSpPr>
        <p:spPr bwMode="auto">
          <a:xfrm>
            <a:off x="1719489" y="1462543"/>
            <a:ext cx="3635375" cy="804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buClrTx/>
              <a:buFontTx/>
              <a:buNone/>
            </a:pPr>
            <a:r>
              <a:rPr lang="en-US" altLang="en-US" sz="1400">
                <a:solidFill>
                  <a:srgbClr val="0000FF"/>
                </a:solidFill>
              </a:rPr>
              <a:t>Each bunch crossing, i.e. each 25ns</a:t>
            </a:r>
          </a:p>
          <a:p>
            <a:pPr eaLnBrk="1">
              <a:spcAft>
                <a:spcPct val="0"/>
              </a:spcAft>
              <a:buClrTx/>
              <a:buFontTx/>
              <a:buNone/>
            </a:pPr>
            <a:r>
              <a:rPr lang="en-US" altLang="en-US" sz="1400">
                <a:solidFill>
                  <a:srgbClr val="0000FF"/>
                </a:solidFill>
              </a:rPr>
              <a:t>4096 trigger data values arrive from LAr and Tile</a:t>
            </a:r>
          </a:p>
          <a:p>
            <a:pPr eaLnBrk="1">
              <a:spcAft>
                <a:spcPct val="0"/>
              </a:spcAft>
              <a:buClrTx/>
              <a:buFontTx/>
              <a:buNone/>
            </a:pPr>
            <a:endParaRPr lang="en-US" altLang="en-US" sz="1400">
              <a:solidFill>
                <a:srgbClr val="0000FF"/>
              </a:solidFill>
            </a:endParaRPr>
          </a:p>
          <a:p>
            <a:pPr eaLnBrk="1">
              <a:buClrTx/>
              <a:buFontTx/>
              <a:buNone/>
            </a:pPr>
            <a:r>
              <a:rPr lang="en-US" altLang="en-US" sz="1400">
                <a:solidFill>
                  <a:srgbClr val="0000FF"/>
                </a:solidFill>
              </a:rPr>
              <a:t>64 cell rows around the calorimeter cylinder and 64 cells in each row along the detector</a:t>
            </a:r>
          </a:p>
          <a:p>
            <a:pPr eaLnBrk="1">
              <a:buClrTx/>
              <a:buFontTx/>
              <a:buNone/>
            </a:pPr>
            <a:endParaRPr lang="en-US" altLang="en-US" sz="1400">
              <a:solidFill>
                <a:srgbClr val="0000FF"/>
              </a:solidFill>
            </a:endParaRPr>
          </a:p>
          <a:p>
            <a:pPr eaLnBrk="1">
              <a:buClrTx/>
              <a:buFontTx/>
              <a:buNone/>
            </a:pPr>
            <a:endParaRPr lang="en-US" altLang="en-US" sz="1400">
              <a:solidFill>
                <a:srgbClr val="0000FF"/>
              </a:solidFill>
            </a:endParaRPr>
          </a:p>
          <a:p>
            <a:pPr eaLnBrk="1">
              <a:buClrTx/>
              <a:buFontTx/>
              <a:buNone/>
            </a:pPr>
            <a:endParaRPr lang="en-US" altLang="en-US" sz="1400">
              <a:solidFill>
                <a:srgbClr val="0000FF"/>
              </a:solidFill>
            </a:endParaRPr>
          </a:p>
          <a:p>
            <a:pPr eaLnBrk="1">
              <a:buClrTx/>
              <a:buFontTx/>
              <a:buNone/>
            </a:pPr>
            <a:endParaRPr lang="en-US" altLang="en-US" sz="1400">
              <a:solidFill>
                <a:srgbClr val="0000FF"/>
              </a:solidFill>
            </a:endParaRPr>
          </a:p>
        </p:txBody>
      </p:sp>
      <p:sp>
        <p:nvSpPr>
          <p:cNvPr id="4" name="Text Box 4"/>
          <p:cNvSpPr txBox="1">
            <a:spLocks noChangeArrowheads="1"/>
          </p:cNvSpPr>
          <p:nvPr/>
        </p:nvSpPr>
        <p:spPr bwMode="auto">
          <a:xfrm>
            <a:off x="7191602" y="4285118"/>
            <a:ext cx="3240087" cy="804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pic>
        <p:nvPicPr>
          <p:cNvPr id="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4589" y="3210380"/>
            <a:ext cx="3001963" cy="9207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605689" y="1665743"/>
            <a:ext cx="5294313" cy="290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 name="Object 6"/>
          <p:cNvGraphicFramePr>
            <a:graphicFrameLocks noChangeAspect="1"/>
          </p:cNvGraphicFramePr>
          <p:nvPr>
            <p:extLst>
              <p:ext uri="{D42A27DB-BD31-4B8C-83A1-F6EECF244321}">
                <p14:modId xmlns:p14="http://schemas.microsoft.com/office/powerpoint/2010/main" val="4092138195"/>
              </p:ext>
            </p:extLst>
          </p:nvPr>
        </p:nvGraphicFramePr>
        <p:xfrm>
          <a:off x="5053239" y="3189743"/>
          <a:ext cx="85725" cy="949325"/>
        </p:xfrm>
        <a:graphic>
          <a:graphicData uri="http://schemas.openxmlformats.org/presentationml/2006/ole">
            <mc:AlternateContent xmlns:mc="http://schemas.openxmlformats.org/markup-compatibility/2006">
              <mc:Choice xmlns:v="urn:schemas-microsoft-com:vml" Requires="v">
                <p:oleObj spid="_x0000_s12306" name="Drawing" r:id="rId5" imgW="121636" imgH="1363823" progId="Canvas.Drawing.X">
                  <p:embed/>
                </p:oleObj>
              </mc:Choice>
              <mc:Fallback>
                <p:oleObj name="Drawing" r:id="rId5" imgW="121636" imgH="1363823" progId="Canvas.Drawing.X">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53239" y="3189743"/>
                        <a:ext cx="85725" cy="94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TextBox 1"/>
          <p:cNvSpPr txBox="1">
            <a:spLocks noChangeArrowheads="1"/>
          </p:cNvSpPr>
          <p:nvPr/>
        </p:nvSpPr>
        <p:spPr bwMode="auto">
          <a:xfrm>
            <a:off x="1884589" y="5099505"/>
            <a:ext cx="93027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a:solidFill>
                  <a:srgbClr val="0000FF"/>
                </a:solidFill>
              </a:rPr>
              <a:t>For each corresponding trigger cell one must study if it contained an interesting event</a:t>
            </a:r>
          </a:p>
          <a:p>
            <a:pPr eaLnBrk="1"/>
            <a:r>
              <a:rPr lang="en-US" altLang="en-US">
                <a:solidFill>
                  <a:srgbClr val="0000FF"/>
                </a:solidFill>
              </a:rPr>
              <a:t>4096 parallel processes start every 25ns and should be completed within 1 </a:t>
            </a:r>
            <a:r>
              <a:rPr lang="en-US" altLang="en-US">
                <a:solidFill>
                  <a:srgbClr val="0000FF"/>
                </a:solidFill>
                <a:latin typeface="Symbol" panose="05050102010706020507" pitchFamily="18" charset="2"/>
              </a:rPr>
              <a:t></a:t>
            </a:r>
            <a:r>
              <a:rPr lang="en-US" altLang="en-US">
                <a:solidFill>
                  <a:srgbClr val="0000FF"/>
                </a:solidFill>
              </a:rPr>
              <a:t>s</a:t>
            </a:r>
          </a:p>
          <a:p>
            <a:pPr eaLnBrk="1"/>
            <a:r>
              <a:rPr lang="en-US" altLang="en-US">
                <a:solidFill>
                  <a:srgbClr val="0000FF"/>
                </a:solidFill>
              </a:rPr>
              <a:t>FPGAs widely used together with pipelined processing</a:t>
            </a:r>
          </a:p>
          <a:p>
            <a:endParaRPr lang="en-US" altLang="en-US"/>
          </a:p>
        </p:txBody>
      </p:sp>
    </p:spTree>
    <p:extLst>
      <p:ext uri="{BB962C8B-B14F-4D97-AF65-F5344CB8AC3E}">
        <p14:creationId xmlns:p14="http://schemas.microsoft.com/office/powerpoint/2010/main" val="30559336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481"/>
            <a:ext cx="10515600" cy="868680"/>
          </a:xfrm>
        </p:spPr>
        <p:txBody>
          <a:bodyPr/>
          <a:lstStyle/>
          <a:p>
            <a:r>
              <a:rPr lang="en-US" altLang="en-US" dirty="0" smtClean="0">
                <a:solidFill>
                  <a:srgbClr val="FFFF00"/>
                </a:solidFill>
              </a:rPr>
              <a:t>Beyond the </a:t>
            </a:r>
            <a:r>
              <a:rPr lang="en-US" altLang="en-US" dirty="0">
                <a:solidFill>
                  <a:srgbClr val="FFFF00"/>
                </a:solidFill>
              </a:rPr>
              <a:t>S</a:t>
            </a:r>
            <a:r>
              <a:rPr lang="en-US" altLang="en-US" dirty="0" smtClean="0">
                <a:solidFill>
                  <a:srgbClr val="FFFF00"/>
                </a:solidFill>
              </a:rPr>
              <a:t>tandard </a:t>
            </a:r>
            <a:r>
              <a:rPr lang="en-US" altLang="en-US" dirty="0">
                <a:solidFill>
                  <a:srgbClr val="FFFF00"/>
                </a:solidFill>
              </a:rPr>
              <a:t>M</a:t>
            </a:r>
            <a:r>
              <a:rPr lang="en-US" altLang="en-US" dirty="0" smtClean="0">
                <a:solidFill>
                  <a:srgbClr val="FFFF00"/>
                </a:solidFill>
              </a:rPr>
              <a:t>odel</a:t>
            </a:r>
            <a:endParaRPr lang="en-US" dirty="0">
              <a:solidFill>
                <a:srgbClr val="FFFF00"/>
              </a:solidFill>
            </a:endParaRPr>
          </a:p>
        </p:txBody>
      </p:sp>
      <p:sp>
        <p:nvSpPr>
          <p:cNvPr id="3" name="TextBox 2"/>
          <p:cNvSpPr txBox="1"/>
          <p:nvPr/>
        </p:nvSpPr>
        <p:spPr>
          <a:xfrm>
            <a:off x="335280" y="1310640"/>
            <a:ext cx="11521440" cy="4524315"/>
          </a:xfrm>
          <a:prstGeom prst="rect">
            <a:avLst/>
          </a:prstGeom>
          <a:noFill/>
        </p:spPr>
        <p:txBody>
          <a:bodyPr wrap="square" rtlCol="0">
            <a:spAutoFit/>
          </a:bodyPr>
          <a:lstStyle/>
          <a:p>
            <a:pPr>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r>
              <a:rPr lang="en-US" altLang="en-US" b="1" dirty="0">
                <a:solidFill>
                  <a:srgbClr val="6600FF"/>
                </a:solidFill>
              </a:rPr>
              <a:t>We have a theory, the </a:t>
            </a:r>
            <a:r>
              <a:rPr lang="en-US" altLang="en-US" b="1" dirty="0">
                <a:solidFill>
                  <a:srgbClr val="FF0000"/>
                </a:solidFill>
              </a:rPr>
              <a:t>Standard</a:t>
            </a:r>
            <a:r>
              <a:rPr lang="en-US" altLang="en-US" b="1" dirty="0">
                <a:solidFill>
                  <a:srgbClr val="6600FF"/>
                </a:solidFill>
              </a:rPr>
              <a:t> </a:t>
            </a:r>
            <a:r>
              <a:rPr lang="en-US" altLang="en-US" b="1" dirty="0">
                <a:solidFill>
                  <a:srgbClr val="FF0000"/>
                </a:solidFill>
              </a:rPr>
              <a:t>Model</a:t>
            </a:r>
            <a:r>
              <a:rPr lang="en-US" altLang="en-US" b="1" dirty="0">
                <a:solidFill>
                  <a:srgbClr val="6600FF"/>
                </a:solidFill>
              </a:rPr>
              <a:t>, to explain much of the particle physics we have observed, but not all.</a:t>
            </a:r>
          </a:p>
          <a:p>
            <a:pPr>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r>
              <a:rPr lang="en-US" altLang="en-US" b="1" dirty="0">
                <a:solidFill>
                  <a:srgbClr val="6600FF"/>
                </a:solidFill>
              </a:rPr>
              <a:t>The task is to explore </a:t>
            </a:r>
            <a:r>
              <a:rPr lang="en-US" altLang="en-US" b="1" dirty="0">
                <a:solidFill>
                  <a:srgbClr val="FF0000"/>
                </a:solidFill>
              </a:rPr>
              <a:t>Beyond Standard Model (BSM) </a:t>
            </a:r>
            <a:r>
              <a:rPr lang="en-US" altLang="en-US" b="1" dirty="0" smtClean="0">
                <a:solidFill>
                  <a:srgbClr val="6600FF"/>
                </a:solidFill>
              </a:rPr>
              <a:t>physics</a:t>
            </a:r>
          </a:p>
          <a:p>
            <a:pPr>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endParaRPr lang="en-US" altLang="en-US" b="1" dirty="0">
              <a:solidFill>
                <a:srgbClr val="6600FF"/>
              </a:solidFill>
            </a:endParaRPr>
          </a:p>
          <a:p>
            <a:pPr>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r>
              <a:rPr lang="en-US" altLang="en-US" b="1" dirty="0">
                <a:solidFill>
                  <a:srgbClr val="6600FF"/>
                </a:solidFill>
              </a:rPr>
              <a:t>One way is to find new observational results that cannot be explained by the Standard </a:t>
            </a:r>
            <a:r>
              <a:rPr lang="en-US" altLang="en-US" b="1" dirty="0" smtClean="0">
                <a:solidFill>
                  <a:srgbClr val="6600FF"/>
                </a:solidFill>
              </a:rPr>
              <a:t>Model</a:t>
            </a:r>
          </a:p>
          <a:p>
            <a:pPr>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r>
              <a:rPr lang="en-US" altLang="en-US" b="1" dirty="0" smtClean="0">
                <a:solidFill>
                  <a:srgbClr val="6600FF"/>
                </a:solidFill>
              </a:rPr>
              <a:t>Better precision (higher luminosity and longer time) increases the probability for deviations </a:t>
            </a:r>
          </a:p>
          <a:p>
            <a:pPr>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endParaRPr lang="en-US" altLang="en-US" b="1" dirty="0">
              <a:solidFill>
                <a:srgbClr val="6600FF"/>
              </a:solidFill>
            </a:endParaRPr>
          </a:p>
          <a:p>
            <a:pPr>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r>
              <a:rPr lang="en-US" altLang="en-US" b="1" dirty="0">
                <a:solidFill>
                  <a:srgbClr val="6600FF"/>
                </a:solidFill>
              </a:rPr>
              <a:t>Another way is to propose theories that agrees with existing experimental results but also predicts new results that can be tested with </a:t>
            </a:r>
            <a:r>
              <a:rPr lang="en-US" altLang="en-US" b="1" dirty="0" smtClean="0">
                <a:solidFill>
                  <a:srgbClr val="6600FF"/>
                </a:solidFill>
              </a:rPr>
              <a:t>experiments</a:t>
            </a:r>
          </a:p>
          <a:p>
            <a:pPr>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endParaRPr lang="en-US" altLang="en-US" b="1" dirty="0">
              <a:solidFill>
                <a:srgbClr val="6600FF"/>
              </a:solidFill>
            </a:endParaRPr>
          </a:p>
          <a:p>
            <a:pPr>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r>
              <a:rPr lang="en-US" altLang="en-US" b="1" dirty="0">
                <a:solidFill>
                  <a:srgbClr val="6600FF"/>
                </a:solidFill>
              </a:rPr>
              <a:t>Some potential BSM theories predict super symmetric </a:t>
            </a:r>
            <a:r>
              <a:rPr lang="en-US" altLang="en-US" b="1" dirty="0" smtClean="0">
                <a:solidFill>
                  <a:srgbClr val="6600FF"/>
                </a:solidFill>
              </a:rPr>
              <a:t>partners </a:t>
            </a:r>
            <a:r>
              <a:rPr lang="en-US" altLang="en-US" b="1" dirty="0">
                <a:solidFill>
                  <a:srgbClr val="6600FF"/>
                </a:solidFill>
              </a:rPr>
              <a:t>to all normal particles </a:t>
            </a:r>
            <a:r>
              <a:rPr lang="en-US" altLang="en-US" b="1" dirty="0">
                <a:solidFill>
                  <a:srgbClr val="FF0000"/>
                </a:solidFill>
              </a:rPr>
              <a:t>– none of which have been seen so </a:t>
            </a:r>
            <a:r>
              <a:rPr lang="en-US" altLang="en-US" b="1" dirty="0" smtClean="0">
                <a:solidFill>
                  <a:srgbClr val="FF0000"/>
                </a:solidFill>
              </a:rPr>
              <a:t>far</a:t>
            </a:r>
          </a:p>
          <a:p>
            <a:pPr>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endParaRPr lang="en-US" altLang="en-US" b="1" dirty="0">
              <a:solidFill>
                <a:srgbClr val="FF0000"/>
              </a:solidFill>
            </a:endParaRPr>
          </a:p>
          <a:p>
            <a:pPr>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r>
              <a:rPr lang="en-US" altLang="en-US" b="1" dirty="0">
                <a:solidFill>
                  <a:srgbClr val="6600FF"/>
                </a:solidFill>
              </a:rPr>
              <a:t>To progress we need to know where the Standard Model </a:t>
            </a:r>
            <a:r>
              <a:rPr lang="en-US" altLang="en-US" b="1" dirty="0" smtClean="0">
                <a:solidFill>
                  <a:srgbClr val="6600FF"/>
                </a:solidFill>
              </a:rPr>
              <a:t>fails</a:t>
            </a:r>
            <a:endParaRPr lang="en-US" altLang="en-US" b="1" dirty="0">
              <a:solidFill>
                <a:srgbClr val="6600FF"/>
              </a:solidFill>
            </a:endParaRPr>
          </a:p>
          <a:p>
            <a:pPr>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endParaRPr lang="en-US" altLang="en-US" b="1" dirty="0">
              <a:solidFill>
                <a:srgbClr val="6600FF"/>
              </a:solidFill>
            </a:endParaRPr>
          </a:p>
          <a:p>
            <a:pPr>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r>
              <a:rPr lang="en-US" altLang="en-US" b="1" dirty="0">
                <a:solidFill>
                  <a:srgbClr val="6600FF"/>
                </a:solidFill>
              </a:rPr>
              <a:t>We need more data and/or higher energies</a:t>
            </a:r>
          </a:p>
          <a:p>
            <a:endParaRPr lang="en-US" dirty="0"/>
          </a:p>
        </p:txBody>
      </p:sp>
    </p:spTree>
    <p:extLst>
      <p:ext uri="{BB962C8B-B14F-4D97-AF65-F5344CB8AC3E}">
        <p14:creationId xmlns:p14="http://schemas.microsoft.com/office/powerpoint/2010/main" val="202414213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en-US" altLang="en-US" dirty="0" smtClean="0">
                <a:solidFill>
                  <a:srgbClr val="FFFF00"/>
                </a:solidFill>
              </a:rPr>
              <a:t>Pipelined Processing</a:t>
            </a:r>
            <a:endParaRPr lang="en-US" altLang="en-US" dirty="0">
              <a:solidFill>
                <a:srgbClr val="FFFF00"/>
              </a:solidFill>
            </a:endParaRPr>
          </a:p>
        </p:txBody>
      </p:sp>
      <p:sp>
        <p:nvSpPr>
          <p:cNvPr id="3" name="Text Box 4"/>
          <p:cNvSpPr txBox="1">
            <a:spLocks noChangeArrowheads="1"/>
          </p:cNvSpPr>
          <p:nvPr/>
        </p:nvSpPr>
        <p:spPr bwMode="auto">
          <a:xfrm>
            <a:off x="6785202" y="4198034"/>
            <a:ext cx="3240087" cy="804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1977" y="1797734"/>
            <a:ext cx="7131050" cy="36576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370630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sv-SE" altLang="en-US" dirty="0" err="1">
                <a:solidFill>
                  <a:srgbClr val="FFFF00"/>
                </a:solidFill>
              </a:rPr>
              <a:t>First</a:t>
            </a:r>
            <a:r>
              <a:rPr lang="sv-SE" altLang="en-US" dirty="0">
                <a:solidFill>
                  <a:srgbClr val="FFFF00"/>
                </a:solidFill>
              </a:rPr>
              <a:t> </a:t>
            </a:r>
            <a:r>
              <a:rPr lang="sv-SE" altLang="en-US" dirty="0" err="1">
                <a:solidFill>
                  <a:srgbClr val="FFFF00"/>
                </a:solidFill>
              </a:rPr>
              <a:t>level</a:t>
            </a:r>
            <a:r>
              <a:rPr lang="sv-SE" altLang="en-US" dirty="0">
                <a:solidFill>
                  <a:srgbClr val="FFFF00"/>
                </a:solidFill>
              </a:rPr>
              <a:t> trigger</a:t>
            </a:r>
            <a:endParaRPr lang="en-US" altLang="en-US" dirty="0">
              <a:solidFill>
                <a:srgbClr val="FFFF00"/>
              </a:solidFill>
            </a:endParaRP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6572" y="2438400"/>
            <a:ext cx="5294313" cy="290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Straight Connector 2"/>
          <p:cNvCxnSpPr>
            <a:cxnSpLocks noChangeShapeType="1"/>
          </p:cNvCxnSpPr>
          <p:nvPr/>
        </p:nvCxnSpPr>
        <p:spPr bwMode="auto">
          <a:xfrm>
            <a:off x="1891847" y="3352800"/>
            <a:ext cx="503238" cy="0"/>
          </a:xfrm>
          <a:prstGeom prst="line">
            <a:avLst/>
          </a:prstGeom>
          <a:noFill/>
          <a:ln w="38100"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Connector 11"/>
          <p:cNvCxnSpPr>
            <a:cxnSpLocks noChangeShapeType="1"/>
          </p:cNvCxnSpPr>
          <p:nvPr/>
        </p:nvCxnSpPr>
        <p:spPr bwMode="auto">
          <a:xfrm>
            <a:off x="1887085" y="4148138"/>
            <a:ext cx="504825" cy="0"/>
          </a:xfrm>
          <a:prstGeom prst="line">
            <a:avLst/>
          </a:prstGeom>
          <a:noFill/>
          <a:ln w="38100"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Connector 12"/>
          <p:cNvCxnSpPr>
            <a:cxnSpLocks noChangeShapeType="1"/>
          </p:cNvCxnSpPr>
          <p:nvPr/>
        </p:nvCxnSpPr>
        <p:spPr bwMode="auto">
          <a:xfrm>
            <a:off x="799647" y="3352800"/>
            <a:ext cx="647700" cy="0"/>
          </a:xfrm>
          <a:prstGeom prst="line">
            <a:avLst/>
          </a:prstGeom>
          <a:noFill/>
          <a:ln w="38100"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Connector 13"/>
          <p:cNvCxnSpPr>
            <a:cxnSpLocks noChangeShapeType="1"/>
          </p:cNvCxnSpPr>
          <p:nvPr/>
        </p:nvCxnSpPr>
        <p:spPr bwMode="auto">
          <a:xfrm>
            <a:off x="794885" y="4148138"/>
            <a:ext cx="652462" cy="0"/>
          </a:xfrm>
          <a:prstGeom prst="line">
            <a:avLst/>
          </a:prstGeom>
          <a:noFill/>
          <a:ln w="38100"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Straight Connector 18"/>
          <p:cNvCxnSpPr>
            <a:cxnSpLocks noChangeShapeType="1"/>
          </p:cNvCxnSpPr>
          <p:nvPr/>
        </p:nvCxnSpPr>
        <p:spPr bwMode="auto">
          <a:xfrm>
            <a:off x="3800022" y="3352800"/>
            <a:ext cx="504825" cy="0"/>
          </a:xfrm>
          <a:prstGeom prst="line">
            <a:avLst/>
          </a:prstGeom>
          <a:noFill/>
          <a:ln w="38100"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Straight Connector 19"/>
          <p:cNvCxnSpPr>
            <a:cxnSpLocks noChangeShapeType="1"/>
          </p:cNvCxnSpPr>
          <p:nvPr/>
        </p:nvCxnSpPr>
        <p:spPr bwMode="auto">
          <a:xfrm>
            <a:off x="3796847" y="4148138"/>
            <a:ext cx="503238" cy="0"/>
          </a:xfrm>
          <a:prstGeom prst="line">
            <a:avLst/>
          </a:prstGeom>
          <a:noFill/>
          <a:ln w="38100"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Straight Connector 21"/>
          <p:cNvCxnSpPr>
            <a:cxnSpLocks noChangeShapeType="1"/>
          </p:cNvCxnSpPr>
          <p:nvPr/>
        </p:nvCxnSpPr>
        <p:spPr bwMode="auto">
          <a:xfrm>
            <a:off x="4763635" y="3352800"/>
            <a:ext cx="504825" cy="0"/>
          </a:xfrm>
          <a:prstGeom prst="line">
            <a:avLst/>
          </a:prstGeom>
          <a:noFill/>
          <a:ln w="38100"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Straight Connector 22"/>
          <p:cNvCxnSpPr>
            <a:cxnSpLocks noChangeShapeType="1"/>
          </p:cNvCxnSpPr>
          <p:nvPr/>
        </p:nvCxnSpPr>
        <p:spPr bwMode="auto">
          <a:xfrm>
            <a:off x="4760460" y="4148138"/>
            <a:ext cx="503237" cy="0"/>
          </a:xfrm>
          <a:prstGeom prst="line">
            <a:avLst/>
          </a:prstGeom>
          <a:noFill/>
          <a:ln w="38100"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98974" y="1321709"/>
            <a:ext cx="3106284" cy="231670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9" name="Text Box 4"/>
          <p:cNvSpPr txBox="1">
            <a:spLocks noChangeArrowheads="1"/>
          </p:cNvSpPr>
          <p:nvPr/>
        </p:nvSpPr>
        <p:spPr bwMode="auto">
          <a:xfrm>
            <a:off x="9292998" y="1473200"/>
            <a:ext cx="3240087" cy="804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buClrTx/>
              <a:buFontTx/>
              <a:buNone/>
            </a:pPr>
            <a:r>
              <a:rPr lang="sv-SE" altLang="en-US" sz="1200">
                <a:solidFill>
                  <a:srgbClr val="0000FF"/>
                </a:solidFill>
              </a:rPr>
              <a:t>For each cell anf each set of thresh.</a:t>
            </a:r>
          </a:p>
          <a:p>
            <a:pPr eaLnBrk="1">
              <a:buClrTx/>
              <a:buFontTx/>
              <a:buNone/>
            </a:pPr>
            <a:r>
              <a:rPr lang="sv-SE" altLang="en-US" sz="1200">
                <a:solidFill>
                  <a:srgbClr val="0000FF"/>
                </a:solidFill>
              </a:rPr>
              <a:t>Vert. SUM or Hor. SUM &gt; thresh.</a:t>
            </a:r>
          </a:p>
          <a:p>
            <a:pPr eaLnBrk="1">
              <a:buClrTx/>
              <a:buFontTx/>
              <a:buNone/>
            </a:pPr>
            <a:r>
              <a:rPr lang="sv-SE" altLang="en-US" sz="1200">
                <a:solidFill>
                  <a:srgbClr val="0000FF"/>
                </a:solidFill>
              </a:rPr>
              <a:t>Em isolation SUM&lt; thresh.</a:t>
            </a:r>
          </a:p>
          <a:p>
            <a:pPr eaLnBrk="1">
              <a:buClrTx/>
              <a:buFontTx/>
              <a:buNone/>
            </a:pPr>
            <a:r>
              <a:rPr lang="sv-SE" altLang="en-US" sz="1200">
                <a:solidFill>
                  <a:srgbClr val="0000FF"/>
                </a:solidFill>
              </a:rPr>
              <a:t>Had isolation SUM &lt; thresh.</a:t>
            </a:r>
          </a:p>
          <a:p>
            <a:pPr eaLnBrk="1">
              <a:buClrTx/>
              <a:buFontTx/>
              <a:buNone/>
            </a:pPr>
            <a:r>
              <a:rPr lang="sv-SE" altLang="en-US" sz="1400"/>
              <a:t>  </a:t>
            </a:r>
          </a:p>
        </p:txBody>
      </p:sp>
      <p:sp>
        <p:nvSpPr>
          <p:cNvPr id="20" name="Text Box 6"/>
          <p:cNvSpPr txBox="1">
            <a:spLocks noChangeArrowheads="1"/>
          </p:cNvSpPr>
          <p:nvPr/>
        </p:nvSpPr>
        <p:spPr bwMode="auto">
          <a:xfrm>
            <a:off x="7564210" y="990374"/>
            <a:ext cx="3240088" cy="804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buClrTx/>
              <a:buFontTx/>
              <a:buNone/>
            </a:pPr>
            <a:r>
              <a:rPr lang="sv-SE" altLang="en-US" sz="1400">
                <a:solidFill>
                  <a:srgbClr val="FF3300"/>
                </a:solidFill>
              </a:rPr>
              <a:t>CLUSTER FINDING e/</a:t>
            </a:r>
            <a:r>
              <a:rPr lang="sv-SE" altLang="en-US" sz="1400">
                <a:solidFill>
                  <a:srgbClr val="FF3300"/>
                </a:solidFill>
                <a:latin typeface="Symbol" panose="05050102010706020507" pitchFamily="18" charset="2"/>
              </a:rPr>
              <a:t></a:t>
            </a:r>
            <a:r>
              <a:rPr lang="sv-SE" altLang="en-US" sz="1400">
                <a:solidFill>
                  <a:srgbClr val="FF3300"/>
                </a:solidFill>
              </a:rPr>
              <a:t> ALGORITHM</a:t>
            </a:r>
          </a:p>
        </p:txBody>
      </p:sp>
      <p:sp>
        <p:nvSpPr>
          <p:cNvPr id="21" name="Text Box 3"/>
          <p:cNvSpPr txBox="1">
            <a:spLocks noChangeArrowheads="1"/>
          </p:cNvSpPr>
          <p:nvPr/>
        </p:nvSpPr>
        <p:spPr bwMode="auto">
          <a:xfrm>
            <a:off x="7025822" y="3793200"/>
            <a:ext cx="3240087" cy="804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buClrTx/>
              <a:buFontTx/>
              <a:buNone/>
            </a:pPr>
            <a:r>
              <a:rPr lang="sv-SE" altLang="en-US" sz="1400" dirty="0">
                <a:solidFill>
                  <a:srgbClr val="FF3300"/>
                </a:solidFill>
              </a:rPr>
              <a:t>JET MAX ALGORITHM</a:t>
            </a:r>
          </a:p>
        </p:txBody>
      </p:sp>
      <p:pic>
        <p:nvPicPr>
          <p:cNvPr id="22"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2414" y="4183364"/>
            <a:ext cx="3167558" cy="264831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3" name="Slide Number Placeholder 2"/>
          <p:cNvSpPr txBox="1">
            <a:spLocks/>
          </p:cNvSpPr>
          <p:nvPr/>
        </p:nvSpPr>
        <p:spPr>
          <a:xfrm>
            <a:off x="7413172" y="6554311"/>
            <a:ext cx="2336800" cy="509588"/>
          </a:xfrm>
          <a:prstGeom prst="rect">
            <a:avLst/>
          </a:prstGeom>
          <a:noFill/>
          <a:extLst>
            <a:ext uri="{91240B29-F687-4F45-9708-019B960494DF}">
              <a14:hiddenLine xmlns:a14="http://schemas.microsoft.com/office/drawing/2010/main" w="9525">
                <a:solidFill>
                  <a:srgbClr val="808080"/>
                </a:solidFill>
                <a:round/>
                <a:headEnd/>
                <a:tailEnd/>
              </a14:hiddenLine>
            </a:ext>
          </a:extLst>
        </p:spPr>
        <p:txBody>
          <a:bodyPr/>
          <a:lstStyle>
            <a:defPPr>
              <a:defRPr lang="en-US"/>
            </a:defPPr>
            <a:lvl1pPr marL="0" algn="l" defTabSz="914400" rtl="0" eaLnBrk="1" latinLnBrk="0"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chemeClr val="bg1"/>
                </a:solidFill>
                <a:latin typeface="Arial" panose="020B0604020202020204" pitchFamily="34" charset="0"/>
                <a:ea typeface="Microsoft YaHei" panose="020B0503020204020204" pitchFamily="34" charset="-122"/>
                <a:cs typeface="+mn-cs"/>
              </a:defRPr>
            </a:lvl1pPr>
            <a:lvl2pPr marL="457200" algn="l" defTabSz="914400" rtl="0" eaLnBrk="1" latinLnBrk="0"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chemeClr val="bg1"/>
                </a:solidFill>
                <a:latin typeface="Arial" panose="020B0604020202020204" pitchFamily="34" charset="0"/>
                <a:ea typeface="Microsoft YaHei" panose="020B0503020204020204" pitchFamily="34" charset="-122"/>
                <a:cs typeface="+mn-cs"/>
              </a:defRPr>
            </a:lvl2pPr>
            <a:lvl3pPr marL="914400" algn="l" defTabSz="914400" rtl="0" eaLnBrk="1" latinLnBrk="0"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chemeClr val="bg1"/>
                </a:solidFill>
                <a:latin typeface="Arial" panose="020B0604020202020204" pitchFamily="34" charset="0"/>
                <a:ea typeface="Microsoft YaHei" panose="020B0503020204020204" pitchFamily="34" charset="-122"/>
                <a:cs typeface="+mn-cs"/>
              </a:defRPr>
            </a:lvl3pPr>
            <a:lvl4pPr marL="1371600" algn="l" defTabSz="914400" rtl="0" eaLnBrk="1" latinLnBrk="0"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chemeClr val="bg1"/>
                </a:solidFill>
                <a:latin typeface="Arial" panose="020B0604020202020204" pitchFamily="34" charset="0"/>
                <a:ea typeface="Microsoft YaHei" panose="020B0503020204020204" pitchFamily="34" charset="-122"/>
                <a:cs typeface="+mn-cs"/>
              </a:defRPr>
            </a:lvl4pPr>
            <a:lvl5pPr marL="1828800" algn="l" defTabSz="914400" rtl="0" eaLnBrk="1" latinLnBrk="0"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chemeClr val="bg1"/>
                </a:solidFill>
                <a:latin typeface="Arial" panose="020B0604020202020204" pitchFamily="34" charset="0"/>
                <a:ea typeface="Microsoft YaHei" panose="020B0503020204020204" pitchFamily="34" charset="-122"/>
                <a:cs typeface="+mn-cs"/>
              </a:defRPr>
            </a:lvl5pPr>
            <a:lvl6pPr marL="2514600" indent="-228600" algn="l" defTabSz="449263" rtl="0" eaLnBrk="0" fontAlgn="base" latinLnBrk="0"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chemeClr val="bg1"/>
                </a:solidFill>
                <a:latin typeface="Arial" panose="020B0604020202020204" pitchFamily="34" charset="0"/>
                <a:ea typeface="Microsoft YaHei" panose="020B0503020204020204" pitchFamily="34" charset="-122"/>
                <a:cs typeface="+mn-cs"/>
              </a:defRPr>
            </a:lvl6pPr>
            <a:lvl7pPr marL="2971800" indent="-228600" algn="l" defTabSz="449263" rtl="0" eaLnBrk="0" fontAlgn="base" latinLnBrk="0"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chemeClr val="bg1"/>
                </a:solidFill>
                <a:latin typeface="Arial" panose="020B0604020202020204" pitchFamily="34" charset="0"/>
                <a:ea typeface="Microsoft YaHei" panose="020B0503020204020204" pitchFamily="34" charset="-122"/>
                <a:cs typeface="+mn-cs"/>
              </a:defRPr>
            </a:lvl7pPr>
            <a:lvl8pPr marL="3429000" indent="-228600" algn="l" defTabSz="449263" rtl="0" eaLnBrk="0" fontAlgn="base" latinLnBrk="0"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chemeClr val="bg1"/>
                </a:solidFill>
                <a:latin typeface="Arial" panose="020B0604020202020204" pitchFamily="34" charset="0"/>
                <a:ea typeface="Microsoft YaHei" panose="020B0503020204020204" pitchFamily="34" charset="-122"/>
                <a:cs typeface="+mn-cs"/>
              </a:defRPr>
            </a:lvl8pPr>
            <a:lvl9pPr marL="3886200" indent="-228600" algn="l" defTabSz="449263" rtl="0" eaLnBrk="0" fontAlgn="base" latinLnBrk="0"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chemeClr val="bg1"/>
                </a:solidFill>
                <a:latin typeface="Arial" panose="020B0604020202020204" pitchFamily="34" charset="0"/>
                <a:ea typeface="Microsoft YaHei" panose="020B0503020204020204" pitchFamily="34" charset="-122"/>
                <a:cs typeface="+mn-cs"/>
              </a:defRPr>
            </a:lvl9pPr>
          </a:lstStyle>
          <a:p>
            <a:pPr algn="r"/>
            <a:fld id="{96297802-F348-46C6-8E89-BA5BFA8CCE23}" type="slidenum">
              <a:rPr lang="sv-SE" altLang="en-US" smtClean="0">
                <a:solidFill>
                  <a:srgbClr val="000000"/>
                </a:solidFill>
              </a:rPr>
              <a:pPr algn="r"/>
              <a:t>41</a:t>
            </a:fld>
            <a:endParaRPr lang="sv-SE" altLang="en-US" smtClean="0">
              <a:solidFill>
                <a:srgbClr val="000000"/>
              </a:solidFill>
            </a:endParaRPr>
          </a:p>
        </p:txBody>
      </p:sp>
    </p:spTree>
    <p:extLst>
      <p:ext uri="{BB962C8B-B14F-4D97-AF65-F5344CB8AC3E}">
        <p14:creationId xmlns:p14="http://schemas.microsoft.com/office/powerpoint/2010/main" val="81570399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en-US" altLang="en-US" dirty="0" smtClean="0">
                <a:solidFill>
                  <a:srgbClr val="FFFF00"/>
                </a:solidFill>
              </a:rPr>
              <a:t>Synchronization</a:t>
            </a:r>
            <a:endParaRPr lang="en-US" altLang="en-US" dirty="0">
              <a:solidFill>
                <a:srgbClr val="FFFF00"/>
              </a:solidFill>
            </a:endParaRPr>
          </a:p>
        </p:txBody>
      </p:sp>
      <p:sp>
        <p:nvSpPr>
          <p:cNvPr id="3" name="Text Box 2"/>
          <p:cNvSpPr txBox="1">
            <a:spLocks noChangeArrowheads="1"/>
          </p:cNvSpPr>
          <p:nvPr/>
        </p:nvSpPr>
        <p:spPr bwMode="auto">
          <a:xfrm>
            <a:off x="1270681" y="2105932"/>
            <a:ext cx="3635375" cy="804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buClrTx/>
              <a:buFontTx/>
              <a:buNone/>
            </a:pPr>
            <a:r>
              <a:rPr lang="sv-SE" altLang="en-US" sz="1400">
                <a:solidFill>
                  <a:srgbClr val="0000FF"/>
                </a:solidFill>
              </a:rPr>
              <a:t>The Timing, Trigger and Control (TTC) system is responsible for synchronization</a:t>
            </a:r>
          </a:p>
          <a:p>
            <a:pPr eaLnBrk="1">
              <a:buClrTx/>
              <a:buFontTx/>
              <a:buNone/>
            </a:pPr>
            <a:r>
              <a:rPr lang="sv-SE" altLang="en-US" sz="1400">
                <a:solidFill>
                  <a:srgbClr val="0000FF"/>
                </a:solidFill>
              </a:rPr>
              <a:t>The accelerator clock 40.08 MHz distributed to all Front-End units with local phase control</a:t>
            </a:r>
          </a:p>
          <a:p>
            <a:pPr eaLnBrk="1">
              <a:buClrTx/>
              <a:buFontTx/>
              <a:buNone/>
            </a:pPr>
            <a:r>
              <a:rPr lang="sv-SE" altLang="en-US" sz="1400">
                <a:solidFill>
                  <a:srgbClr val="0000FF"/>
                </a:solidFill>
              </a:rPr>
              <a:t>L1A distributed to all FE-boards with programmable delay to maintain sync.</a:t>
            </a:r>
          </a:p>
          <a:p>
            <a:pPr eaLnBrk="1">
              <a:buClrTx/>
              <a:buFontTx/>
              <a:buNone/>
            </a:pPr>
            <a:r>
              <a:rPr lang="sv-SE" altLang="en-US" sz="1400">
                <a:solidFill>
                  <a:srgbClr val="0000FF"/>
                </a:solidFill>
              </a:rPr>
              <a:t>Addressed commands to configure local FE-boards</a:t>
            </a:r>
          </a:p>
          <a:p>
            <a:pPr eaLnBrk="1">
              <a:buClrTx/>
              <a:buFontTx/>
              <a:buNone/>
            </a:pPr>
            <a:r>
              <a:rPr lang="sv-SE" altLang="en-US" sz="1400">
                <a:solidFill>
                  <a:srgbClr val="0000FF"/>
                </a:solidFill>
              </a:rPr>
              <a:t>Maintains Bunch Crossing Identifier BCID to label events</a:t>
            </a:r>
          </a:p>
          <a:p>
            <a:pPr eaLnBrk="1">
              <a:buClrTx/>
              <a:buFontTx/>
              <a:buNone/>
            </a:pPr>
            <a:endParaRPr lang="sv-SE" altLang="en-US" sz="1400">
              <a:solidFill>
                <a:srgbClr val="0000FF"/>
              </a:solidFill>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72706" y="1982107"/>
            <a:ext cx="6102350" cy="34829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70474175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sv-SE" altLang="en-US" dirty="0" err="1">
                <a:solidFill>
                  <a:srgbClr val="FFFF00"/>
                </a:solidFill>
              </a:rPr>
              <a:t>Detector</a:t>
            </a:r>
            <a:r>
              <a:rPr lang="sv-SE" altLang="en-US" dirty="0">
                <a:solidFill>
                  <a:srgbClr val="FFFF00"/>
                </a:solidFill>
              </a:rPr>
              <a:t> Control - DCS</a:t>
            </a:r>
            <a:endParaRPr lang="en-US" altLang="en-US" dirty="0">
              <a:solidFill>
                <a:srgbClr val="FFFF00"/>
              </a:solidFill>
            </a:endParaRPr>
          </a:p>
        </p:txBody>
      </p:sp>
      <p:sp>
        <p:nvSpPr>
          <p:cNvPr id="3" name="Text Box 2"/>
          <p:cNvSpPr txBox="1">
            <a:spLocks noChangeArrowheads="1"/>
          </p:cNvSpPr>
          <p:nvPr/>
        </p:nvSpPr>
        <p:spPr bwMode="auto">
          <a:xfrm>
            <a:off x="234796" y="1061869"/>
            <a:ext cx="6181770" cy="804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spcAft>
                <a:spcPts val="600"/>
              </a:spcAft>
              <a:buClrTx/>
              <a:buFontTx/>
              <a:buNone/>
            </a:pPr>
            <a:r>
              <a:rPr lang="en-US" altLang="en-US" sz="1800" dirty="0">
                <a:solidFill>
                  <a:srgbClr val="0000FF"/>
                </a:solidFill>
              </a:rPr>
              <a:t>The Detector Control System or Slow Control, as it was called before, is responsible for initializing and monitoring of all system components including configuring programmable logic (FPGAs). </a:t>
            </a:r>
          </a:p>
          <a:p>
            <a:pPr eaLnBrk="1">
              <a:spcAft>
                <a:spcPts val="600"/>
              </a:spcAft>
              <a:buClrTx/>
              <a:buFontTx/>
              <a:buNone/>
            </a:pPr>
            <a:r>
              <a:rPr lang="en-US" altLang="en-US" sz="1800" dirty="0">
                <a:solidFill>
                  <a:srgbClr val="0000FF"/>
                </a:solidFill>
              </a:rPr>
              <a:t>It will monitor parameters like temperatures, fan operation, pressures, voltages, currents, humilities, error conditions etc..</a:t>
            </a:r>
          </a:p>
          <a:p>
            <a:pPr eaLnBrk="1">
              <a:spcAft>
                <a:spcPts val="600"/>
              </a:spcAft>
              <a:buClrTx/>
              <a:buFontTx/>
              <a:buNone/>
            </a:pPr>
            <a:r>
              <a:rPr lang="en-US" altLang="en-US" sz="1800" dirty="0">
                <a:solidFill>
                  <a:srgbClr val="6600FF"/>
                </a:solidFill>
              </a:rPr>
              <a:t>It is also responsible for safety functions and alarms</a:t>
            </a:r>
          </a:p>
          <a:p>
            <a:pPr eaLnBrk="1">
              <a:spcAft>
                <a:spcPts val="600"/>
              </a:spcAft>
              <a:buClrTx/>
              <a:buFontTx/>
              <a:buNone/>
            </a:pPr>
            <a:r>
              <a:rPr lang="en-US" altLang="en-US" sz="1800" dirty="0">
                <a:solidFill>
                  <a:srgbClr val="6600FF"/>
                </a:solidFill>
              </a:rPr>
              <a:t>It records error conditions and archives monitored </a:t>
            </a:r>
            <a:r>
              <a:rPr lang="en-US" altLang="en-US" sz="1800" dirty="0" smtClean="0">
                <a:solidFill>
                  <a:srgbClr val="6600FF"/>
                </a:solidFill>
              </a:rPr>
              <a:t>parameters</a:t>
            </a:r>
          </a:p>
          <a:p>
            <a:pPr eaLnBrk="1">
              <a:spcAft>
                <a:spcPts val="600"/>
              </a:spcAft>
              <a:buClrTx/>
              <a:buFontTx/>
              <a:buNone/>
            </a:pPr>
            <a:r>
              <a:rPr lang="en-US" altLang="en-US" sz="1800" dirty="0" smtClean="0">
                <a:solidFill>
                  <a:srgbClr val="6600FF"/>
                </a:solidFill>
              </a:rPr>
              <a:t>When </a:t>
            </a:r>
            <a:r>
              <a:rPr lang="en-US" altLang="en-US" sz="1800" dirty="0">
                <a:solidFill>
                  <a:srgbClr val="6600FF"/>
                </a:solidFill>
              </a:rPr>
              <a:t>supervising DCS it is important to have efficient and intuitive GUIs</a:t>
            </a:r>
          </a:p>
          <a:p>
            <a:pPr eaLnBrk="1">
              <a:spcAft>
                <a:spcPts val="600"/>
              </a:spcAft>
              <a:buClrTx/>
              <a:buFontTx/>
              <a:buNone/>
            </a:pPr>
            <a:endParaRPr lang="sv-SE" altLang="en-US" sz="1800" dirty="0"/>
          </a:p>
        </p:txBody>
      </p:sp>
      <p:pic>
        <p:nvPicPr>
          <p:cNvPr id="5"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40670" y="4540469"/>
            <a:ext cx="2774088" cy="214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AutoShape 231"/>
          <p:cNvCxnSpPr>
            <a:cxnSpLocks noChangeShapeType="1"/>
            <a:stCxn id="7" idx="3"/>
          </p:cNvCxnSpPr>
          <p:nvPr/>
        </p:nvCxnSpPr>
        <p:spPr bwMode="auto">
          <a:xfrm flipV="1">
            <a:off x="1502714" y="5705874"/>
            <a:ext cx="1555446" cy="222640"/>
          </a:xfrm>
          <a:prstGeom prst="straightConnector1">
            <a:avLst/>
          </a:prstGeom>
          <a:noFill/>
          <a:ln w="46800">
            <a:solidFill>
              <a:srgbClr val="000000"/>
            </a:solidFill>
            <a:miter lim="800000"/>
            <a:headEnd/>
            <a:tailEnd type="triangle" w="med" len="med"/>
          </a:ln>
          <a:extLst>
            <a:ext uri="{909E8E84-426E-40DD-AFC4-6F175D3DCCD1}">
              <a14:hiddenFill xmlns:a14="http://schemas.microsoft.com/office/drawing/2010/main">
                <a:noFill/>
              </a14:hiddenFill>
            </a:ext>
          </a:extLst>
        </p:spPr>
      </p:cxnSp>
      <p:sp>
        <p:nvSpPr>
          <p:cNvPr id="7" name="AutoShape 233"/>
          <p:cNvSpPr>
            <a:spLocks noChangeArrowheads="1"/>
          </p:cNvSpPr>
          <p:nvPr/>
        </p:nvSpPr>
        <p:spPr bwMode="auto">
          <a:xfrm>
            <a:off x="777226" y="5607839"/>
            <a:ext cx="725488" cy="641350"/>
          </a:xfrm>
          <a:prstGeom prst="roundRect">
            <a:avLst>
              <a:gd name="adj" fmla="val 157"/>
            </a:avLst>
          </a:prstGeom>
          <a:solidFill>
            <a:srgbClr val="2DA2BF"/>
          </a:solidFill>
          <a:ln w="55080">
            <a:solidFill>
              <a:srgbClr val="1E768C"/>
            </a:solidFill>
            <a:miter lim="800000"/>
            <a:headEnd/>
            <a:tailEnd/>
          </a:ln>
        </p:spPr>
        <p:txBody>
          <a:bodyPr wrap="none" anchor="ctr"/>
          <a:lstStyle>
            <a:lvl1pPr>
              <a:lnSpc>
                <a:spcPct val="93000"/>
              </a:lnSpc>
              <a:spcAft>
                <a:spcPts val="1413"/>
              </a:spcAft>
              <a:buClr>
                <a:srgbClr val="000000"/>
              </a:buClr>
              <a:buSzPct val="100000"/>
              <a:buFont typeface="Times New Roman" panose="02020603050405020304" pitchFamily="18" charset="0"/>
              <a:defRPr sz="3200">
                <a:solidFill>
                  <a:srgbClr val="000000"/>
                </a:solidFill>
                <a:latin typeface="Arial" panose="020B0604020202020204" pitchFamily="34" charset="0"/>
                <a:ea typeface="Microsoft YaHei" panose="020B0503020204020204" pitchFamily="34" charset="-122"/>
              </a:defRPr>
            </a:lvl1pPr>
            <a:lvl2pPr marL="457200">
              <a:lnSpc>
                <a:spcPct val="93000"/>
              </a:lnSpc>
              <a:spcAft>
                <a:spcPts val="1138"/>
              </a:spcAft>
              <a:buClr>
                <a:srgbClr val="000000"/>
              </a:buClr>
              <a:buSzPct val="100000"/>
              <a:buFont typeface="Times New Roman" panose="02020603050405020304" pitchFamily="18" charset="0"/>
              <a:defRPr sz="2800">
                <a:solidFill>
                  <a:srgbClr val="000000"/>
                </a:solidFill>
                <a:latin typeface="Arial" panose="020B0604020202020204" pitchFamily="34" charset="0"/>
                <a:ea typeface="Microsoft YaHei" panose="020B0503020204020204" pitchFamily="34" charset="-122"/>
              </a:defRPr>
            </a:lvl2pPr>
            <a:lvl3pPr marL="914400">
              <a:lnSpc>
                <a:spcPct val="93000"/>
              </a:lnSpc>
              <a:spcAft>
                <a:spcPts val="850"/>
              </a:spcAft>
              <a:buClr>
                <a:srgbClr val="000000"/>
              </a:buClr>
              <a:buSzPct val="100000"/>
              <a:buFont typeface="Times New Roman" panose="02020603050405020304" pitchFamily="18" charset="0"/>
              <a:defRPr sz="2400">
                <a:solidFill>
                  <a:srgbClr val="000000"/>
                </a:solidFill>
                <a:latin typeface="Arial" panose="020B0604020202020204" pitchFamily="34" charset="0"/>
                <a:ea typeface="Microsoft YaHei" panose="020B0503020204020204" pitchFamily="34" charset="-122"/>
              </a:defRPr>
            </a:lvl3pPr>
            <a:lvl4pPr marL="1371600">
              <a:lnSpc>
                <a:spcPct val="93000"/>
              </a:lnSpc>
              <a:spcAft>
                <a:spcPts val="575"/>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Microsoft YaHei" panose="020B0503020204020204" pitchFamily="34" charset="-122"/>
              </a:defRPr>
            </a:lvl4pPr>
            <a:lvl5pPr marL="1828800">
              <a:lnSpc>
                <a:spcPct val="93000"/>
              </a:lnSpc>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Microsoft YaHei" panose="020B0503020204020204" pitchFamily="34" charset="-122"/>
              </a:defRPr>
            </a:lvl5pPr>
            <a:lvl6pPr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Microsoft YaHei" panose="020B0503020204020204" pitchFamily="34" charset="-122"/>
              </a:defRPr>
            </a:lvl6pPr>
            <a:lvl7pPr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Microsoft YaHei" panose="020B0503020204020204" pitchFamily="34" charset="-122"/>
              </a:defRPr>
            </a:lvl7pPr>
            <a:lvl8pPr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Microsoft YaHei" panose="020B0503020204020204" pitchFamily="34" charset="-122"/>
              </a:defRPr>
            </a:lvl8pPr>
            <a:lvl9pPr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Microsoft YaHei" panose="020B0503020204020204" pitchFamily="34" charset="-122"/>
              </a:defRPr>
            </a:lvl9pPr>
          </a:lstStyle>
          <a:p>
            <a:pPr>
              <a:lnSpc>
                <a:spcPct val="100000"/>
              </a:lnSpc>
              <a:spcAft>
                <a:spcPct val="0"/>
              </a:spcAft>
              <a:buClrTx/>
              <a:buSzTx/>
              <a:buFontTx/>
              <a:buNone/>
            </a:pPr>
            <a:endParaRPr lang="en-US" altLang="en-US" sz="2400" b="1">
              <a:solidFill>
                <a:schemeClr val="bg1"/>
              </a:solidFill>
              <a:latin typeface="Times New Roman" panose="02020603050405020304" pitchFamily="18" charset="0"/>
            </a:endParaRPr>
          </a:p>
        </p:txBody>
      </p:sp>
      <p:cxnSp>
        <p:nvCxnSpPr>
          <p:cNvPr id="8" name="AutoShape 227"/>
          <p:cNvCxnSpPr>
            <a:cxnSpLocks noChangeShapeType="1"/>
            <a:stCxn id="9" idx="1"/>
          </p:cNvCxnSpPr>
          <p:nvPr/>
        </p:nvCxnSpPr>
        <p:spPr bwMode="auto">
          <a:xfrm flipH="1">
            <a:off x="3760644" y="5173728"/>
            <a:ext cx="534988" cy="403225"/>
          </a:xfrm>
          <a:prstGeom prst="straightConnector1">
            <a:avLst/>
          </a:prstGeom>
          <a:noFill/>
          <a:ln w="46800">
            <a:solidFill>
              <a:srgbClr val="000000"/>
            </a:solidFill>
            <a:miter lim="800000"/>
            <a:headEnd/>
            <a:tailEnd type="triangle" w="med" len="med"/>
          </a:ln>
          <a:extLst>
            <a:ext uri="{909E8E84-426E-40DD-AFC4-6F175D3DCCD1}">
              <a14:hiddenFill xmlns:a14="http://schemas.microsoft.com/office/drawing/2010/main">
                <a:noFill/>
              </a14:hiddenFill>
            </a:ext>
          </a:extLst>
        </p:spPr>
      </p:cxnSp>
      <p:sp>
        <p:nvSpPr>
          <p:cNvPr id="9" name="AutoShape 229"/>
          <p:cNvSpPr>
            <a:spLocks noChangeArrowheads="1"/>
          </p:cNvSpPr>
          <p:nvPr/>
        </p:nvSpPr>
        <p:spPr bwMode="auto">
          <a:xfrm>
            <a:off x="4295632" y="4776853"/>
            <a:ext cx="703262" cy="793750"/>
          </a:xfrm>
          <a:prstGeom prst="roundRect">
            <a:avLst>
              <a:gd name="adj" fmla="val 148"/>
            </a:avLst>
          </a:prstGeom>
          <a:solidFill>
            <a:srgbClr val="2DA2BF"/>
          </a:solidFill>
          <a:ln w="55080">
            <a:solidFill>
              <a:srgbClr val="1E768C"/>
            </a:solidFill>
            <a:miter lim="800000"/>
            <a:headEnd/>
            <a:tailEnd/>
          </a:ln>
        </p:spPr>
        <p:txBody>
          <a:bodyPr wrap="none" anchor="ctr"/>
          <a:lstStyle>
            <a:lvl1pPr>
              <a:lnSpc>
                <a:spcPct val="93000"/>
              </a:lnSpc>
              <a:spcAft>
                <a:spcPts val="1413"/>
              </a:spcAft>
              <a:buClr>
                <a:srgbClr val="000000"/>
              </a:buClr>
              <a:buSzPct val="100000"/>
              <a:buFont typeface="Times New Roman" panose="02020603050405020304" pitchFamily="18" charset="0"/>
              <a:defRPr sz="3200">
                <a:solidFill>
                  <a:srgbClr val="000000"/>
                </a:solidFill>
                <a:latin typeface="Arial" panose="020B0604020202020204" pitchFamily="34" charset="0"/>
                <a:ea typeface="Microsoft YaHei" panose="020B0503020204020204" pitchFamily="34" charset="-122"/>
              </a:defRPr>
            </a:lvl1pPr>
            <a:lvl2pPr marL="457200">
              <a:lnSpc>
                <a:spcPct val="93000"/>
              </a:lnSpc>
              <a:spcAft>
                <a:spcPts val="1138"/>
              </a:spcAft>
              <a:buClr>
                <a:srgbClr val="000000"/>
              </a:buClr>
              <a:buSzPct val="100000"/>
              <a:buFont typeface="Times New Roman" panose="02020603050405020304" pitchFamily="18" charset="0"/>
              <a:defRPr sz="2800">
                <a:solidFill>
                  <a:srgbClr val="000000"/>
                </a:solidFill>
                <a:latin typeface="Arial" panose="020B0604020202020204" pitchFamily="34" charset="0"/>
                <a:ea typeface="Microsoft YaHei" panose="020B0503020204020204" pitchFamily="34" charset="-122"/>
              </a:defRPr>
            </a:lvl2pPr>
            <a:lvl3pPr marL="914400">
              <a:lnSpc>
                <a:spcPct val="93000"/>
              </a:lnSpc>
              <a:spcAft>
                <a:spcPts val="850"/>
              </a:spcAft>
              <a:buClr>
                <a:srgbClr val="000000"/>
              </a:buClr>
              <a:buSzPct val="100000"/>
              <a:buFont typeface="Times New Roman" panose="02020603050405020304" pitchFamily="18" charset="0"/>
              <a:defRPr sz="2400">
                <a:solidFill>
                  <a:srgbClr val="000000"/>
                </a:solidFill>
                <a:latin typeface="Arial" panose="020B0604020202020204" pitchFamily="34" charset="0"/>
                <a:ea typeface="Microsoft YaHei" panose="020B0503020204020204" pitchFamily="34" charset="-122"/>
              </a:defRPr>
            </a:lvl3pPr>
            <a:lvl4pPr marL="1371600">
              <a:lnSpc>
                <a:spcPct val="93000"/>
              </a:lnSpc>
              <a:spcAft>
                <a:spcPts val="575"/>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Microsoft YaHei" panose="020B0503020204020204" pitchFamily="34" charset="-122"/>
              </a:defRPr>
            </a:lvl4pPr>
            <a:lvl5pPr marL="1828800">
              <a:lnSpc>
                <a:spcPct val="93000"/>
              </a:lnSpc>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Microsoft YaHei" panose="020B0503020204020204" pitchFamily="34" charset="-122"/>
              </a:defRPr>
            </a:lvl5pPr>
            <a:lvl6pPr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Microsoft YaHei" panose="020B0503020204020204" pitchFamily="34" charset="-122"/>
              </a:defRPr>
            </a:lvl6pPr>
            <a:lvl7pPr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Microsoft YaHei" panose="020B0503020204020204" pitchFamily="34" charset="-122"/>
              </a:defRPr>
            </a:lvl7pPr>
            <a:lvl8pPr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Microsoft YaHei" panose="020B0503020204020204" pitchFamily="34" charset="-122"/>
              </a:defRPr>
            </a:lvl8pPr>
            <a:lvl9pPr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Arial" panose="020B0604020202020204" pitchFamily="34" charset="0"/>
                <a:ea typeface="Microsoft YaHei" panose="020B0503020204020204" pitchFamily="34" charset="-122"/>
              </a:defRPr>
            </a:lvl9pPr>
          </a:lstStyle>
          <a:p>
            <a:pPr>
              <a:lnSpc>
                <a:spcPct val="100000"/>
              </a:lnSpc>
              <a:spcAft>
                <a:spcPct val="0"/>
              </a:spcAft>
              <a:buClrTx/>
              <a:buSzTx/>
              <a:buFontTx/>
              <a:buNone/>
            </a:pPr>
            <a:endParaRPr lang="en-US" altLang="en-US" sz="2400" b="1">
              <a:solidFill>
                <a:schemeClr val="bg1"/>
              </a:solidFill>
              <a:latin typeface="Times New Roman" panose="02020603050405020304" pitchFamily="18" charset="0"/>
            </a:endParaRPr>
          </a:p>
        </p:txBody>
      </p:sp>
      <p:sp>
        <p:nvSpPr>
          <p:cNvPr id="10" name="TextBox 1"/>
          <p:cNvSpPr txBox="1">
            <a:spLocks noChangeArrowheads="1"/>
          </p:cNvSpPr>
          <p:nvPr/>
        </p:nvSpPr>
        <p:spPr bwMode="auto">
          <a:xfrm>
            <a:off x="780401" y="5558626"/>
            <a:ext cx="72231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en-US" sz="1400"/>
              <a:t>Click </a:t>
            </a:r>
          </a:p>
          <a:p>
            <a:pPr algn="ctr"/>
            <a:r>
              <a:rPr lang="en-US" altLang="en-US" sz="1400"/>
              <a:t>to see </a:t>
            </a:r>
          </a:p>
          <a:p>
            <a:pPr algn="ctr"/>
            <a:r>
              <a:rPr lang="en-US" altLang="en-US" sz="1400"/>
              <a:t>fLVPS</a:t>
            </a:r>
          </a:p>
        </p:txBody>
      </p:sp>
      <p:sp>
        <p:nvSpPr>
          <p:cNvPr id="11" name="TextBox 17"/>
          <p:cNvSpPr txBox="1">
            <a:spLocks noChangeArrowheads="1"/>
          </p:cNvSpPr>
          <p:nvPr/>
        </p:nvSpPr>
        <p:spPr bwMode="auto">
          <a:xfrm>
            <a:off x="4257532" y="4768916"/>
            <a:ext cx="76200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en-US" sz="1400" dirty="0"/>
              <a:t>Click </a:t>
            </a:r>
          </a:p>
          <a:p>
            <a:pPr algn="ctr"/>
            <a:r>
              <a:rPr lang="en-US" altLang="en-US" sz="1400" dirty="0"/>
              <a:t>to see </a:t>
            </a:r>
          </a:p>
          <a:p>
            <a:pPr algn="ctr"/>
            <a:r>
              <a:rPr lang="en-US" altLang="en-US" sz="1400" dirty="0"/>
              <a:t>Drawer</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8642" y="2127887"/>
            <a:ext cx="5362791" cy="3577987"/>
          </a:xfrm>
          <a:prstGeom prst="rect">
            <a:avLst/>
          </a:prstGeom>
        </p:spPr>
      </p:pic>
      <p:sp>
        <p:nvSpPr>
          <p:cNvPr id="12" name="TextBox 11"/>
          <p:cNvSpPr txBox="1"/>
          <p:nvPr/>
        </p:nvSpPr>
        <p:spPr>
          <a:xfrm>
            <a:off x="7473208" y="1481965"/>
            <a:ext cx="2933432" cy="461665"/>
          </a:xfrm>
          <a:prstGeom prst="rect">
            <a:avLst/>
          </a:prstGeom>
          <a:noFill/>
        </p:spPr>
        <p:txBody>
          <a:bodyPr wrap="none" rtlCol="0">
            <a:spAutoFit/>
          </a:bodyPr>
          <a:lstStyle/>
          <a:p>
            <a:r>
              <a:rPr lang="en-US" sz="2400" dirty="0" smtClean="0">
                <a:solidFill>
                  <a:schemeClr val="accent2"/>
                </a:solidFill>
                <a:latin typeface="Arial" panose="020B0604020202020204" pitchFamily="34" charset="0"/>
                <a:cs typeface="Arial" panose="020B0604020202020204" pitchFamily="34" charset="0"/>
              </a:rPr>
              <a:t>ATLAS control room</a:t>
            </a:r>
            <a:endParaRPr lang="en-US" sz="2400" dirty="0">
              <a:solidFill>
                <a:schemeClr val="accent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3740433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sv-SE" altLang="en-US" dirty="0" smtClean="0">
                <a:solidFill>
                  <a:srgbClr val="FFFF00"/>
                </a:solidFill>
              </a:rPr>
              <a:t>Front-End </a:t>
            </a:r>
            <a:r>
              <a:rPr lang="sv-SE" altLang="en-US" dirty="0" err="1">
                <a:solidFill>
                  <a:srgbClr val="FFFF00"/>
                </a:solidFill>
              </a:rPr>
              <a:t>example</a:t>
            </a:r>
            <a:r>
              <a:rPr lang="sv-SE" altLang="en-US" dirty="0">
                <a:solidFill>
                  <a:srgbClr val="FFFF00"/>
                </a:solidFill>
              </a:rPr>
              <a:t> - </a:t>
            </a:r>
            <a:r>
              <a:rPr lang="sv-SE" altLang="en-US" dirty="0" err="1" smtClean="0">
                <a:solidFill>
                  <a:srgbClr val="FFFF00"/>
                </a:solidFill>
              </a:rPr>
              <a:t>TileCal</a:t>
            </a:r>
            <a:endParaRPr lang="en-US" altLang="en-US" dirty="0">
              <a:solidFill>
                <a:srgbClr val="FFFF00"/>
              </a:solidFill>
            </a:endParaRPr>
          </a:p>
        </p:txBody>
      </p:sp>
      <p:sp>
        <p:nvSpPr>
          <p:cNvPr id="3" name="Text Box 2"/>
          <p:cNvSpPr txBox="1">
            <a:spLocks noChangeArrowheads="1"/>
          </p:cNvSpPr>
          <p:nvPr/>
        </p:nvSpPr>
        <p:spPr bwMode="auto">
          <a:xfrm>
            <a:off x="478971" y="5104040"/>
            <a:ext cx="11509829" cy="804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000">
                <a:solidFill>
                  <a:srgbClr val="000000"/>
                </a:solidFill>
                <a:latin typeface="Arial" panose="020B0604020202020204" pitchFamily="34" charset="0"/>
                <a:ea typeface="Microsoft YaHei" panose="020B0503020204020204" pitchFamily="34" charset="-122"/>
              </a:defRPr>
            </a:lvl9pPr>
          </a:lstStyle>
          <a:p>
            <a:pPr eaLnBrk="1">
              <a:buClrTx/>
              <a:buFontTx/>
              <a:buNone/>
            </a:pPr>
            <a:r>
              <a:rPr lang="en-US" altLang="en-US" sz="1800" dirty="0">
                <a:solidFill>
                  <a:srgbClr val="0000FF"/>
                </a:solidFill>
              </a:rPr>
              <a:t>4x64 modules (with electronics in ”drawers”)  with 46 or 32 PMTs each read out by 2 10 bit ADCs  (high and low </a:t>
            </a:r>
            <a:r>
              <a:rPr lang="en-US" altLang="en-US" sz="1800" dirty="0" smtClean="0">
                <a:solidFill>
                  <a:srgbClr val="0000FF"/>
                </a:solidFill>
              </a:rPr>
              <a:t>gain)</a:t>
            </a:r>
          </a:p>
          <a:p>
            <a:pPr eaLnBrk="1">
              <a:buClrTx/>
              <a:buFontTx/>
              <a:buNone/>
            </a:pPr>
            <a:r>
              <a:rPr lang="en-US" altLang="en-US" sz="1800" dirty="0" smtClean="0">
                <a:solidFill>
                  <a:srgbClr val="0000FF"/>
                </a:solidFill>
              </a:rPr>
              <a:t>Each </a:t>
            </a:r>
            <a:r>
              <a:rPr lang="en-US" altLang="en-US" sz="1800" dirty="0">
                <a:solidFill>
                  <a:srgbClr val="0000FF"/>
                </a:solidFill>
              </a:rPr>
              <a:t>module 8 contains Digitizer boards with 2 ASICs each containing digital pipeline and de-randomizer</a:t>
            </a:r>
          </a:p>
          <a:p>
            <a:pPr eaLnBrk="1">
              <a:buClrTx/>
              <a:buFontTx/>
              <a:buNone/>
            </a:pPr>
            <a:r>
              <a:rPr lang="en-US" altLang="en-US" sz="1800" dirty="0">
                <a:solidFill>
                  <a:srgbClr val="0000FF"/>
                </a:solidFill>
              </a:rPr>
              <a:t>Analog trigger signals – digitized in USA-15</a:t>
            </a:r>
            <a:endParaRPr lang="sv-SE" altLang="en-US" sz="1800" dirty="0"/>
          </a:p>
          <a:p>
            <a:pPr eaLnBrk="1">
              <a:buClrTx/>
              <a:buFontTx/>
              <a:buNone/>
            </a:pPr>
            <a:endParaRPr lang="sv-SE" altLang="en-US" sz="1800" dirty="0"/>
          </a:p>
        </p:txBody>
      </p:sp>
      <p:sp>
        <p:nvSpPr>
          <p:cNvPr id="6" name="Slide Number Placeholder 2"/>
          <p:cNvSpPr txBox="1">
            <a:spLocks/>
          </p:cNvSpPr>
          <p:nvPr/>
        </p:nvSpPr>
        <p:spPr>
          <a:xfrm>
            <a:off x="8461602" y="6886575"/>
            <a:ext cx="2336800" cy="509588"/>
          </a:xfrm>
          <a:prstGeom prst="rect">
            <a:avLst/>
          </a:prstGeom>
          <a:noFill/>
          <a:extLst>
            <a:ext uri="{91240B29-F687-4F45-9708-019B960494DF}">
              <a14:hiddenLine xmlns:a14="http://schemas.microsoft.com/office/drawing/2010/main" w="9525">
                <a:solidFill>
                  <a:srgbClr val="808080"/>
                </a:solidFill>
                <a:round/>
                <a:headEnd/>
                <a:tailEnd/>
              </a14:hiddenLine>
            </a:ext>
          </a:extLst>
        </p:spPr>
        <p:txBody>
          <a:bodyPr/>
          <a:lstStyle>
            <a:defPPr>
              <a:defRPr lang="en-US"/>
            </a:defPPr>
            <a:lvl1pPr marL="0" algn="l" defTabSz="914400" rtl="0" eaLnBrk="1" latinLnBrk="0"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chemeClr val="bg1"/>
                </a:solidFill>
                <a:latin typeface="Arial" panose="020B0604020202020204" pitchFamily="34" charset="0"/>
                <a:ea typeface="Microsoft YaHei" panose="020B0503020204020204" pitchFamily="34" charset="-122"/>
                <a:cs typeface="+mn-cs"/>
              </a:defRPr>
            </a:lvl1pPr>
            <a:lvl2pPr marL="457200" algn="l" defTabSz="914400" rtl="0" eaLnBrk="1" latinLnBrk="0"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chemeClr val="bg1"/>
                </a:solidFill>
                <a:latin typeface="Arial" panose="020B0604020202020204" pitchFamily="34" charset="0"/>
                <a:ea typeface="Microsoft YaHei" panose="020B0503020204020204" pitchFamily="34" charset="-122"/>
                <a:cs typeface="+mn-cs"/>
              </a:defRPr>
            </a:lvl2pPr>
            <a:lvl3pPr marL="914400" algn="l" defTabSz="914400" rtl="0" eaLnBrk="1" latinLnBrk="0"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chemeClr val="bg1"/>
                </a:solidFill>
                <a:latin typeface="Arial" panose="020B0604020202020204" pitchFamily="34" charset="0"/>
                <a:ea typeface="Microsoft YaHei" panose="020B0503020204020204" pitchFamily="34" charset="-122"/>
                <a:cs typeface="+mn-cs"/>
              </a:defRPr>
            </a:lvl3pPr>
            <a:lvl4pPr marL="1371600" algn="l" defTabSz="914400" rtl="0" eaLnBrk="1" latinLnBrk="0"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chemeClr val="bg1"/>
                </a:solidFill>
                <a:latin typeface="Arial" panose="020B0604020202020204" pitchFamily="34" charset="0"/>
                <a:ea typeface="Microsoft YaHei" panose="020B0503020204020204" pitchFamily="34" charset="-122"/>
                <a:cs typeface="+mn-cs"/>
              </a:defRPr>
            </a:lvl4pPr>
            <a:lvl5pPr marL="1828800" algn="l" defTabSz="914400" rtl="0" eaLnBrk="1" latinLnBrk="0"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chemeClr val="bg1"/>
                </a:solidFill>
                <a:latin typeface="Arial" panose="020B0604020202020204" pitchFamily="34" charset="0"/>
                <a:ea typeface="Microsoft YaHei" panose="020B0503020204020204" pitchFamily="34" charset="-122"/>
                <a:cs typeface="+mn-cs"/>
              </a:defRPr>
            </a:lvl5pPr>
            <a:lvl6pPr marL="2514600" indent="-228600" algn="l" defTabSz="449263" rtl="0" eaLnBrk="0" fontAlgn="base" latinLnBrk="0"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chemeClr val="bg1"/>
                </a:solidFill>
                <a:latin typeface="Arial" panose="020B0604020202020204" pitchFamily="34" charset="0"/>
                <a:ea typeface="Microsoft YaHei" panose="020B0503020204020204" pitchFamily="34" charset="-122"/>
                <a:cs typeface="+mn-cs"/>
              </a:defRPr>
            </a:lvl6pPr>
            <a:lvl7pPr marL="2971800" indent="-228600" algn="l" defTabSz="449263" rtl="0" eaLnBrk="0" fontAlgn="base" latinLnBrk="0"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chemeClr val="bg1"/>
                </a:solidFill>
                <a:latin typeface="Arial" panose="020B0604020202020204" pitchFamily="34" charset="0"/>
                <a:ea typeface="Microsoft YaHei" panose="020B0503020204020204" pitchFamily="34" charset="-122"/>
                <a:cs typeface="+mn-cs"/>
              </a:defRPr>
            </a:lvl7pPr>
            <a:lvl8pPr marL="3429000" indent="-228600" algn="l" defTabSz="449263" rtl="0" eaLnBrk="0" fontAlgn="base" latinLnBrk="0"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chemeClr val="bg1"/>
                </a:solidFill>
                <a:latin typeface="Arial" panose="020B0604020202020204" pitchFamily="34" charset="0"/>
                <a:ea typeface="Microsoft YaHei" panose="020B0503020204020204" pitchFamily="34" charset="-122"/>
                <a:cs typeface="+mn-cs"/>
              </a:defRPr>
            </a:lvl8pPr>
            <a:lvl9pPr marL="3886200" indent="-228600" algn="l" defTabSz="449263" rtl="0" eaLnBrk="0" fontAlgn="base" latinLnBrk="0"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800" kern="1200">
                <a:solidFill>
                  <a:schemeClr val="bg1"/>
                </a:solidFill>
                <a:latin typeface="Arial" panose="020B0604020202020204" pitchFamily="34" charset="0"/>
                <a:ea typeface="Microsoft YaHei" panose="020B0503020204020204" pitchFamily="34" charset="-122"/>
                <a:cs typeface="+mn-cs"/>
              </a:defRPr>
            </a:lvl9pPr>
          </a:lstStyle>
          <a:p>
            <a:pPr algn="r"/>
            <a:fld id="{8B6D0E78-F526-463D-93D9-F8B7BC4D3D06}" type="slidenum">
              <a:rPr lang="sv-SE" altLang="en-US" smtClean="0">
                <a:solidFill>
                  <a:srgbClr val="000000"/>
                </a:solidFill>
              </a:rPr>
              <a:pPr algn="r"/>
              <a:t>44</a:t>
            </a:fld>
            <a:endParaRPr lang="sv-SE" altLang="en-US" smtClean="0">
              <a:solidFill>
                <a:srgbClr val="000000"/>
              </a:solidFill>
            </a:endParaRPr>
          </a:p>
        </p:txBody>
      </p:sp>
      <p:grpSp>
        <p:nvGrpSpPr>
          <p:cNvPr id="8" name="Group 7"/>
          <p:cNvGrpSpPr/>
          <p:nvPr/>
        </p:nvGrpSpPr>
        <p:grpSpPr>
          <a:xfrm>
            <a:off x="1305152" y="971550"/>
            <a:ext cx="9377362" cy="3938588"/>
            <a:chOff x="1305152" y="971550"/>
            <a:chExt cx="10009187" cy="4283075"/>
          </a:xfrm>
        </p:grpSpPr>
        <p:pic>
          <p:nvPicPr>
            <p:cNvPr id="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53439" y="2073275"/>
              <a:ext cx="4660900" cy="30019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5" name="Object 5"/>
            <p:cNvGraphicFramePr>
              <a:graphicFrameLocks noChangeAspect="1"/>
            </p:cNvGraphicFramePr>
            <p:nvPr>
              <p:extLst>
                <p:ext uri="{D42A27DB-BD31-4B8C-83A1-F6EECF244321}">
                  <p14:modId xmlns:p14="http://schemas.microsoft.com/office/powerpoint/2010/main" val="3925312742"/>
                </p:ext>
              </p:extLst>
            </p:nvPr>
          </p:nvGraphicFramePr>
          <p:xfrm>
            <a:off x="1305152" y="1385888"/>
            <a:ext cx="5256212" cy="3868737"/>
          </p:xfrm>
          <a:graphic>
            <a:graphicData uri="http://schemas.openxmlformats.org/presentationml/2006/ole">
              <mc:AlternateContent xmlns:mc="http://schemas.openxmlformats.org/markup-compatibility/2006">
                <mc:Choice xmlns:v="urn:schemas-microsoft-com:vml" Requires="v">
                  <p:oleObj spid="_x0000_s13346" name="Drawing" r:id="rId4" imgW="6522436" imgH="4815589" progId="Canvas.Drawing.X">
                    <p:embed/>
                  </p:oleObj>
                </mc:Choice>
                <mc:Fallback>
                  <p:oleObj name="Drawing" r:id="rId4" imgW="6522436" imgH="4815589" progId="Canvas.Drawing.X">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05152" y="1385888"/>
                          <a:ext cx="5256212" cy="3868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3"/>
            <p:cNvGraphicFramePr>
              <a:graphicFrameLocks noChangeAspect="1"/>
            </p:cNvGraphicFramePr>
            <p:nvPr>
              <p:extLst>
                <p:ext uri="{D42A27DB-BD31-4B8C-83A1-F6EECF244321}">
                  <p14:modId xmlns:p14="http://schemas.microsoft.com/office/powerpoint/2010/main" val="3444635246"/>
                </p:ext>
              </p:extLst>
            </p:nvPr>
          </p:nvGraphicFramePr>
          <p:xfrm>
            <a:off x="6589939" y="971550"/>
            <a:ext cx="1766888" cy="1101725"/>
          </p:xfrm>
          <a:graphic>
            <a:graphicData uri="http://schemas.openxmlformats.org/presentationml/2006/ole">
              <mc:AlternateContent xmlns:mc="http://schemas.openxmlformats.org/markup-compatibility/2006">
                <mc:Choice xmlns:v="urn:schemas-microsoft-com:vml" Requires="v">
                  <p:oleObj spid="_x0000_s13347" name="Drawing" r:id="rId6" imgW="952252" imgH="594313" progId="Canvas.Drawing.X">
                    <p:embed/>
                  </p:oleObj>
                </mc:Choice>
                <mc:Fallback>
                  <p:oleObj name="Drawing" r:id="rId6" imgW="952252" imgH="594313" progId="Canvas.Drawing.X">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89939" y="971550"/>
                          <a:ext cx="1766888" cy="110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Tree>
    <p:extLst>
      <p:ext uri="{BB962C8B-B14F-4D97-AF65-F5344CB8AC3E}">
        <p14:creationId xmlns:p14="http://schemas.microsoft.com/office/powerpoint/2010/main" val="177335391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en-US" altLang="en-US" dirty="0">
                <a:solidFill>
                  <a:srgbClr val="FFFF00"/>
                </a:solidFill>
              </a:rPr>
              <a:t>Calibration - problem for </a:t>
            </a:r>
            <a:r>
              <a:rPr lang="en-US" altLang="en-US" dirty="0" err="1">
                <a:solidFill>
                  <a:srgbClr val="FFFF00"/>
                </a:solidFill>
              </a:rPr>
              <a:t>TileCal</a:t>
            </a:r>
            <a:endParaRPr lang="en-US" altLang="en-US" dirty="0">
              <a:solidFill>
                <a:srgbClr val="FFFF00"/>
              </a:solidFill>
            </a:endParaRPr>
          </a:p>
        </p:txBody>
      </p:sp>
      <p:pic>
        <p:nvPicPr>
          <p:cNvPr id="3"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130695" y="1541685"/>
            <a:ext cx="3554412" cy="174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55645" y="3845148"/>
            <a:ext cx="6704012" cy="252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ontent Placeholder 2"/>
          <p:cNvSpPr txBox="1">
            <a:spLocks/>
          </p:cNvSpPr>
          <p:nvPr/>
        </p:nvSpPr>
        <p:spPr>
          <a:xfrm>
            <a:off x="409886" y="970185"/>
            <a:ext cx="9059862" cy="3090863"/>
          </a:xfrm>
          <a:prstGeom prst="rect">
            <a:avLst/>
          </a:prstGeom>
        </p:spPr>
        <p:txBody>
          <a:bodyPr/>
          <a:lstStyle>
            <a:lvl1pPr marL="342900" indent="-342900" algn="l" rtl="0" eaLnBrk="1" fontAlgn="base" hangingPunct="1">
              <a:spcBef>
                <a:spcPct val="20000"/>
              </a:spcBef>
              <a:spcAft>
                <a:spcPct val="0"/>
              </a:spcAft>
              <a:buChar char="•"/>
              <a:defRPr sz="3200">
                <a:solidFill>
                  <a:srgbClr val="0099FF"/>
                </a:solidFill>
                <a:latin typeface="+mn-lt"/>
                <a:ea typeface="+mn-ea"/>
                <a:cs typeface="+mn-cs"/>
              </a:defRPr>
            </a:lvl1pPr>
            <a:lvl2pPr marL="742950" indent="-285750" algn="l" rtl="0" eaLnBrk="1" fontAlgn="base" hangingPunct="1">
              <a:spcBef>
                <a:spcPct val="20000"/>
              </a:spcBef>
              <a:spcAft>
                <a:spcPct val="0"/>
              </a:spcAft>
              <a:buChar char="–"/>
              <a:defRPr sz="2800">
                <a:solidFill>
                  <a:srgbClr val="0099FF"/>
                </a:solidFill>
                <a:latin typeface="+mn-lt"/>
                <a:cs typeface="+mn-cs"/>
              </a:defRPr>
            </a:lvl2pPr>
            <a:lvl3pPr marL="1143000" indent="-228600" algn="l" rtl="0" eaLnBrk="1" fontAlgn="base" hangingPunct="1">
              <a:spcBef>
                <a:spcPct val="20000"/>
              </a:spcBef>
              <a:spcAft>
                <a:spcPct val="0"/>
              </a:spcAft>
              <a:buChar char="•"/>
              <a:defRPr sz="2400">
                <a:solidFill>
                  <a:srgbClr val="0099FF"/>
                </a:solidFill>
                <a:latin typeface="+mn-lt"/>
                <a:cs typeface="+mn-cs"/>
              </a:defRPr>
            </a:lvl3pPr>
            <a:lvl4pPr marL="1600200" indent="-228600" algn="l" rtl="0" eaLnBrk="1" fontAlgn="base" hangingPunct="1">
              <a:spcBef>
                <a:spcPct val="20000"/>
              </a:spcBef>
              <a:spcAft>
                <a:spcPct val="0"/>
              </a:spcAft>
              <a:buChar char="–"/>
              <a:defRPr sz="2000">
                <a:solidFill>
                  <a:srgbClr val="0099FF"/>
                </a:solidFill>
                <a:latin typeface="+mn-lt"/>
                <a:cs typeface="+mn-cs"/>
              </a:defRPr>
            </a:lvl4pPr>
            <a:lvl5pPr marL="2057400" indent="-228600" algn="l" rtl="0" eaLnBrk="1" fontAlgn="base" hangingPunct="1">
              <a:spcBef>
                <a:spcPct val="20000"/>
              </a:spcBef>
              <a:spcAft>
                <a:spcPct val="0"/>
              </a:spcAft>
              <a:buChar char="»"/>
              <a:defRPr sz="2000">
                <a:solidFill>
                  <a:srgbClr val="0099FF"/>
                </a:solidFill>
                <a:latin typeface="+mn-lt"/>
                <a:cs typeface="+mn-cs"/>
              </a:defRPr>
            </a:lvl5pPr>
            <a:lvl6pPr marL="2514600" indent="-228600" algn="l" rtl="0" eaLnBrk="1" fontAlgn="base" hangingPunct="1">
              <a:spcBef>
                <a:spcPct val="20000"/>
              </a:spcBef>
              <a:spcAft>
                <a:spcPct val="0"/>
              </a:spcAft>
              <a:buChar char="»"/>
              <a:defRPr sz="2000">
                <a:solidFill>
                  <a:srgbClr val="0099FF"/>
                </a:solidFill>
                <a:latin typeface="+mn-lt"/>
                <a:cs typeface="+mn-cs"/>
              </a:defRPr>
            </a:lvl6pPr>
            <a:lvl7pPr marL="2971800" indent="-228600" algn="l" rtl="0" eaLnBrk="1" fontAlgn="base" hangingPunct="1">
              <a:spcBef>
                <a:spcPct val="20000"/>
              </a:spcBef>
              <a:spcAft>
                <a:spcPct val="0"/>
              </a:spcAft>
              <a:buChar char="»"/>
              <a:defRPr sz="2000">
                <a:solidFill>
                  <a:srgbClr val="0099FF"/>
                </a:solidFill>
                <a:latin typeface="+mn-lt"/>
                <a:cs typeface="+mn-cs"/>
              </a:defRPr>
            </a:lvl7pPr>
            <a:lvl8pPr marL="3429000" indent="-228600" algn="l" rtl="0" eaLnBrk="1" fontAlgn="base" hangingPunct="1">
              <a:spcBef>
                <a:spcPct val="20000"/>
              </a:spcBef>
              <a:spcAft>
                <a:spcPct val="0"/>
              </a:spcAft>
              <a:buChar char="»"/>
              <a:defRPr sz="2000">
                <a:solidFill>
                  <a:srgbClr val="0099FF"/>
                </a:solidFill>
                <a:latin typeface="+mn-lt"/>
                <a:cs typeface="+mn-cs"/>
              </a:defRPr>
            </a:lvl8pPr>
            <a:lvl9pPr marL="3886200" indent="-228600" algn="l" rtl="0" eaLnBrk="1" fontAlgn="base" hangingPunct="1">
              <a:spcBef>
                <a:spcPct val="20000"/>
              </a:spcBef>
              <a:spcAft>
                <a:spcPct val="0"/>
              </a:spcAft>
              <a:buChar char="»"/>
              <a:defRPr sz="2000">
                <a:solidFill>
                  <a:srgbClr val="0099FF"/>
                </a:solidFill>
                <a:latin typeface="+mn-lt"/>
                <a:cs typeface="+mn-cs"/>
              </a:defRPr>
            </a:lvl9pPr>
          </a:lstStyle>
          <a:p>
            <a:pPr marL="0" indent="0">
              <a:buNone/>
              <a:defRPr/>
            </a:pPr>
            <a:r>
              <a:rPr lang="en-US" sz="2000" kern="0" dirty="0" smtClean="0">
                <a:solidFill>
                  <a:srgbClr val="6600FF"/>
                </a:solidFill>
              </a:rPr>
              <a:t>Scintillators and fibers age due to radiation</a:t>
            </a:r>
          </a:p>
          <a:p>
            <a:pPr marL="0" indent="0">
              <a:buNone/>
              <a:defRPr/>
            </a:pPr>
            <a:r>
              <a:rPr lang="en-US" sz="2000" kern="0" dirty="0" smtClean="0">
                <a:solidFill>
                  <a:srgbClr val="6600FF"/>
                </a:solidFill>
              </a:rPr>
              <a:t>PMTs age when exposed to light</a:t>
            </a:r>
          </a:p>
          <a:p>
            <a:pPr marL="0" indent="0">
              <a:buNone/>
              <a:defRPr/>
            </a:pPr>
            <a:r>
              <a:rPr lang="en-US" sz="2000" kern="0" dirty="0" smtClean="0">
                <a:solidFill>
                  <a:srgbClr val="6600FF"/>
                </a:solidFill>
              </a:rPr>
              <a:t>Tree calibration methods:</a:t>
            </a:r>
          </a:p>
          <a:p>
            <a:pPr marL="457200" indent="-457200">
              <a:spcAft>
                <a:spcPts val="0"/>
              </a:spcAft>
              <a:buFont typeface="Arial" panose="020B0604020202020204" pitchFamily="34" charset="0"/>
              <a:buChar char="•"/>
              <a:defRPr/>
            </a:pPr>
            <a:r>
              <a:rPr lang="en-US" sz="2000" kern="0" dirty="0" smtClean="0">
                <a:solidFill>
                  <a:srgbClr val="6600FF"/>
                </a:solidFill>
              </a:rPr>
              <a:t>Cesium calibration – </a:t>
            </a:r>
            <a:r>
              <a:rPr lang="en-US" sz="2000" kern="0" dirty="0" smtClean="0">
                <a:solidFill>
                  <a:srgbClr val="6600FF"/>
                </a:solidFill>
              </a:rPr>
              <a:t>with circulating </a:t>
            </a:r>
            <a:r>
              <a:rPr lang="en-US" sz="2000" kern="0" dirty="0" smtClean="0">
                <a:solidFill>
                  <a:srgbClr val="6600FF"/>
                </a:solidFill>
              </a:rPr>
              <a:t>sources</a:t>
            </a:r>
          </a:p>
          <a:p>
            <a:pPr marL="457200" indent="-457200">
              <a:buFont typeface="Arial" panose="020B0604020202020204" pitchFamily="34" charset="0"/>
              <a:buChar char="•"/>
              <a:defRPr/>
            </a:pPr>
            <a:r>
              <a:rPr lang="en-US" sz="2000" kern="0" dirty="0" smtClean="0">
                <a:solidFill>
                  <a:srgbClr val="6600FF"/>
                </a:solidFill>
              </a:rPr>
              <a:t>Laser calibration – with clear fibers</a:t>
            </a:r>
          </a:p>
          <a:p>
            <a:pPr marL="457200" indent="-457200">
              <a:buFont typeface="Arial" panose="020B0604020202020204" pitchFamily="34" charset="0"/>
              <a:buChar char="•"/>
              <a:defRPr/>
            </a:pPr>
            <a:r>
              <a:rPr lang="en-US" sz="2000" kern="0" dirty="0" smtClean="0">
                <a:solidFill>
                  <a:srgbClr val="6600FF"/>
                </a:solidFill>
              </a:rPr>
              <a:t>Charge injection – in FEB</a:t>
            </a:r>
            <a:endParaRPr lang="en-US" sz="2000" kern="0" dirty="0">
              <a:solidFill>
                <a:srgbClr val="6600FF"/>
              </a:solidFill>
            </a:endParaRPr>
          </a:p>
        </p:txBody>
      </p:sp>
    </p:spTree>
    <p:extLst>
      <p:ext uri="{BB962C8B-B14F-4D97-AF65-F5344CB8AC3E}">
        <p14:creationId xmlns:p14="http://schemas.microsoft.com/office/powerpoint/2010/main" val="217612485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sv-SE" altLang="en-US" dirty="0" smtClean="0">
                <a:solidFill>
                  <a:srgbClr val="FFFF00"/>
                </a:solidFill>
              </a:rPr>
              <a:t>ATLAS </a:t>
            </a:r>
            <a:r>
              <a:rPr lang="sv-SE" altLang="en-US" dirty="0" err="1" smtClean="0">
                <a:solidFill>
                  <a:srgbClr val="FFFF00"/>
                </a:solidFill>
              </a:rPr>
              <a:t>upgrades</a:t>
            </a:r>
            <a:endParaRPr lang="en-US" altLang="en-US" dirty="0">
              <a:solidFill>
                <a:srgbClr val="FFFF00"/>
              </a:solidFill>
            </a:endParaRPr>
          </a:p>
        </p:txBody>
      </p:sp>
      <p:sp>
        <p:nvSpPr>
          <p:cNvPr id="3" name="Text Box 2"/>
          <p:cNvSpPr txBox="1">
            <a:spLocks noChangeArrowheads="1"/>
          </p:cNvSpPr>
          <p:nvPr/>
        </p:nvSpPr>
        <p:spPr bwMode="auto">
          <a:xfrm>
            <a:off x="1806460" y="2167846"/>
            <a:ext cx="8567737" cy="804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spcAft>
                <a:spcPct val="0"/>
              </a:spcAft>
              <a:buClrTx/>
              <a:buFontTx/>
              <a:buNone/>
            </a:pPr>
            <a:r>
              <a:rPr lang="en-US" altLang="en-US" sz="1800" dirty="0">
                <a:solidFill>
                  <a:srgbClr val="0000FF"/>
                </a:solidFill>
              </a:rPr>
              <a:t>LHC have regular stops for longer maintenance and upgrade</a:t>
            </a:r>
          </a:p>
          <a:p>
            <a:pPr eaLnBrk="1">
              <a:spcAft>
                <a:spcPct val="0"/>
              </a:spcAft>
              <a:buClrTx/>
              <a:buFontTx/>
              <a:buNone/>
            </a:pPr>
            <a:endParaRPr lang="en-US" altLang="en-US" sz="1800" dirty="0">
              <a:solidFill>
                <a:srgbClr val="0000FF"/>
              </a:solidFill>
            </a:endParaRPr>
          </a:p>
          <a:p>
            <a:pPr eaLnBrk="1">
              <a:spcAft>
                <a:spcPct val="0"/>
              </a:spcAft>
              <a:buClrTx/>
              <a:buFontTx/>
              <a:buNone/>
            </a:pPr>
            <a:endParaRPr lang="en-US" altLang="en-US" sz="1800" dirty="0">
              <a:solidFill>
                <a:srgbClr val="0000FF"/>
              </a:solidFill>
            </a:endParaRPr>
          </a:p>
          <a:p>
            <a:pPr eaLnBrk="1">
              <a:spcAft>
                <a:spcPct val="0"/>
              </a:spcAft>
              <a:buClrTx/>
              <a:buFontTx/>
              <a:buNone/>
            </a:pPr>
            <a:endParaRPr lang="en-US" altLang="en-US" sz="1800" dirty="0">
              <a:solidFill>
                <a:srgbClr val="0000FF"/>
              </a:solidFill>
            </a:endParaRPr>
          </a:p>
          <a:p>
            <a:pPr eaLnBrk="1">
              <a:spcAft>
                <a:spcPct val="0"/>
              </a:spcAft>
              <a:buClrTx/>
              <a:buFontTx/>
              <a:buNone/>
            </a:pPr>
            <a:r>
              <a:rPr lang="en-US" altLang="en-US" sz="1800" dirty="0">
                <a:solidFill>
                  <a:srgbClr val="0000FF"/>
                </a:solidFill>
              </a:rPr>
              <a:t>End of operation 2037?</a:t>
            </a:r>
          </a:p>
          <a:p>
            <a:pPr eaLnBrk="1">
              <a:spcAft>
                <a:spcPct val="0"/>
              </a:spcAft>
              <a:buClrTx/>
              <a:buFontTx/>
              <a:buNone/>
            </a:pPr>
            <a:endParaRPr lang="en-US" altLang="en-US" sz="1800" dirty="0">
              <a:solidFill>
                <a:srgbClr val="0000FF"/>
              </a:solidFill>
            </a:endParaRPr>
          </a:p>
          <a:p>
            <a:pPr eaLnBrk="1">
              <a:spcAft>
                <a:spcPct val="0"/>
              </a:spcAft>
              <a:buClrTx/>
              <a:buFontTx/>
              <a:buNone/>
            </a:pPr>
            <a:endParaRPr lang="en-US" altLang="en-US" sz="1800" b="1" dirty="0">
              <a:solidFill>
                <a:srgbClr val="0000FF"/>
              </a:solidFill>
            </a:endParaRPr>
          </a:p>
          <a:p>
            <a:pPr eaLnBrk="1">
              <a:spcAft>
                <a:spcPct val="0"/>
              </a:spcAft>
              <a:buClrTx/>
              <a:buFontTx/>
              <a:buNone/>
            </a:pPr>
            <a:endParaRPr lang="en-US" altLang="en-US" sz="1800" b="1" dirty="0">
              <a:solidFill>
                <a:srgbClr val="0000FF"/>
              </a:solidFill>
            </a:endParaRPr>
          </a:p>
          <a:p>
            <a:pPr eaLnBrk="1">
              <a:spcAft>
                <a:spcPct val="0"/>
              </a:spcAft>
              <a:buClrTx/>
              <a:buFontTx/>
              <a:buNone/>
            </a:pPr>
            <a:r>
              <a:rPr lang="en-US" altLang="en-US" sz="1800" b="1" dirty="0">
                <a:solidFill>
                  <a:srgbClr val="0000FF"/>
                </a:solidFill>
              </a:rPr>
              <a:t>Upgrade phase </a:t>
            </a:r>
            <a:r>
              <a:rPr lang="en-US" altLang="en-US" sz="1800" b="1" dirty="0" smtClean="0">
                <a:solidFill>
                  <a:srgbClr val="0000FF"/>
                </a:solidFill>
              </a:rPr>
              <a:t>0 (LS1)</a:t>
            </a:r>
            <a:r>
              <a:rPr lang="en-US" altLang="en-US" sz="1800" dirty="0" smtClean="0">
                <a:solidFill>
                  <a:srgbClr val="0000FF"/>
                </a:solidFill>
              </a:rPr>
              <a:t> </a:t>
            </a:r>
            <a:endParaRPr lang="en-US" altLang="en-US" sz="1800" dirty="0">
              <a:solidFill>
                <a:srgbClr val="0000FF"/>
              </a:solidFill>
            </a:endParaRPr>
          </a:p>
          <a:p>
            <a:pPr eaLnBrk="1">
              <a:spcAft>
                <a:spcPct val="0"/>
              </a:spcAft>
              <a:buClrTx/>
              <a:buFontTx/>
              <a:buNone/>
            </a:pPr>
            <a:r>
              <a:rPr lang="en-US" altLang="en-US" sz="1800" dirty="0">
                <a:solidFill>
                  <a:srgbClr val="0000FF"/>
                </a:solidFill>
              </a:rPr>
              <a:t>Prepared for almost full energy 13 </a:t>
            </a:r>
            <a:r>
              <a:rPr lang="en-US" altLang="en-US" sz="1800" dirty="0" err="1">
                <a:solidFill>
                  <a:srgbClr val="0000FF"/>
                </a:solidFill>
              </a:rPr>
              <a:t>TeV</a:t>
            </a:r>
            <a:endParaRPr lang="en-US" altLang="en-US" sz="1800" dirty="0">
              <a:solidFill>
                <a:srgbClr val="0000FF"/>
              </a:solidFill>
            </a:endParaRPr>
          </a:p>
          <a:p>
            <a:pPr eaLnBrk="1">
              <a:spcAft>
                <a:spcPct val="0"/>
              </a:spcAft>
              <a:buClrTx/>
              <a:buFontTx/>
              <a:buNone/>
            </a:pPr>
            <a:r>
              <a:rPr lang="en-US" altLang="en-US" sz="1800" dirty="0" err="1">
                <a:solidFill>
                  <a:srgbClr val="0000FF"/>
                </a:solidFill>
              </a:rPr>
              <a:t>Insertable</a:t>
            </a:r>
            <a:r>
              <a:rPr lang="en-US" altLang="en-US" sz="1800" dirty="0">
                <a:solidFill>
                  <a:srgbClr val="0000FF"/>
                </a:solidFill>
              </a:rPr>
              <a:t> B-layer – replaced the inner pixel layer</a:t>
            </a:r>
          </a:p>
          <a:p>
            <a:pPr eaLnBrk="1">
              <a:spcAft>
                <a:spcPct val="0"/>
              </a:spcAft>
              <a:buClrTx/>
              <a:buFontTx/>
              <a:buNone/>
            </a:pPr>
            <a:endParaRPr lang="en-US" altLang="en-US" sz="1400" b="1" dirty="0">
              <a:solidFill>
                <a:srgbClr val="0000FF"/>
              </a:solidFill>
            </a:endParaRPr>
          </a:p>
          <a:p>
            <a:pPr eaLnBrk="1">
              <a:spcAft>
                <a:spcPct val="0"/>
              </a:spcAft>
              <a:buClrTx/>
              <a:buFontTx/>
              <a:buNone/>
            </a:pPr>
            <a:endParaRPr lang="sv-SE" altLang="en-US" sz="1400" b="1" dirty="0">
              <a:solidFill>
                <a:srgbClr val="FF3300"/>
              </a:solidFill>
            </a:endParaRPr>
          </a:p>
          <a:p>
            <a:pPr eaLnBrk="1">
              <a:buClrTx/>
              <a:buFontTx/>
              <a:buNone/>
            </a:pPr>
            <a:endParaRPr lang="sv-SE" altLang="en-US" sz="1400" b="1" dirty="0">
              <a:solidFill>
                <a:srgbClr val="FF3300"/>
              </a:solidFill>
            </a:endParaRPr>
          </a:p>
        </p:txBody>
      </p:sp>
      <p:sp>
        <p:nvSpPr>
          <p:cNvPr id="5" name="Rectangle 2"/>
          <p:cNvSpPr>
            <a:spLocks noChangeArrowheads="1"/>
          </p:cNvSpPr>
          <p:nvPr/>
        </p:nvSpPr>
        <p:spPr bwMode="auto">
          <a:xfrm>
            <a:off x="252249" y="2675845"/>
            <a:ext cx="17696929"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2456089156"/>
              </p:ext>
            </p:extLst>
          </p:nvPr>
        </p:nvGraphicFramePr>
        <p:xfrm>
          <a:off x="252250" y="2675845"/>
          <a:ext cx="11507356" cy="571852"/>
        </p:xfrm>
        <a:graphic>
          <a:graphicData uri="http://schemas.openxmlformats.org/presentationml/2006/ole">
            <mc:AlternateContent xmlns:mc="http://schemas.openxmlformats.org/markup-compatibility/2006">
              <mc:Choice xmlns:v="urn:schemas-microsoft-com:vml" Requires="v">
                <p:oleObj spid="_x0000_s16391" name="Drawing" r:id="rId3" imgW="7695846" imgH="380937" progId="Canvas.Drawing.X">
                  <p:embed/>
                </p:oleObj>
              </mc:Choice>
              <mc:Fallback>
                <p:oleObj name="Drawing" r:id="rId3" imgW="7695846" imgH="380937" progId="Canvas.Drawing.X">
                  <p:embed/>
                  <p:pic>
                    <p:nvPicPr>
                      <p:cNvPr id="0" name="Object 1"/>
                      <p:cNvPicPr>
                        <a:picLocks noChangeAspect="1" noChangeArrowheads="1"/>
                      </p:cNvPicPr>
                      <p:nvPr/>
                    </p:nvPicPr>
                    <p:blipFill>
                      <a:blip r:embed="rId4"/>
                      <a:srcRect/>
                      <a:stretch>
                        <a:fillRect/>
                      </a:stretch>
                    </p:blipFill>
                    <p:spPr bwMode="auto">
                      <a:xfrm>
                        <a:off x="252250" y="2675845"/>
                        <a:ext cx="11507356" cy="571852"/>
                      </a:xfrm>
                      <a:prstGeom prst="rect">
                        <a:avLst/>
                      </a:prstGeom>
                      <a:noFill/>
                    </p:spPr>
                  </p:pic>
                </p:oleObj>
              </mc:Fallback>
            </mc:AlternateContent>
          </a:graphicData>
        </a:graphic>
      </p:graphicFrame>
    </p:spTree>
    <p:extLst>
      <p:ext uri="{BB962C8B-B14F-4D97-AF65-F5344CB8AC3E}">
        <p14:creationId xmlns:p14="http://schemas.microsoft.com/office/powerpoint/2010/main" val="49301649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sv-SE" altLang="en-US" dirty="0" smtClean="0">
                <a:solidFill>
                  <a:srgbClr val="FFFF00"/>
                </a:solidFill>
              </a:rPr>
              <a:t>ATLAS </a:t>
            </a:r>
            <a:r>
              <a:rPr lang="sv-SE" altLang="en-US" dirty="0" err="1" smtClean="0">
                <a:solidFill>
                  <a:srgbClr val="FFFF00"/>
                </a:solidFill>
              </a:rPr>
              <a:t>upgrades</a:t>
            </a:r>
            <a:endParaRPr lang="en-US" altLang="en-US" dirty="0">
              <a:solidFill>
                <a:srgbClr val="FFFF00"/>
              </a:solidFill>
            </a:endParaRPr>
          </a:p>
        </p:txBody>
      </p:sp>
      <p:sp>
        <p:nvSpPr>
          <p:cNvPr id="3" name="Text Box 2"/>
          <p:cNvSpPr txBox="1">
            <a:spLocks noChangeArrowheads="1"/>
          </p:cNvSpPr>
          <p:nvPr/>
        </p:nvSpPr>
        <p:spPr bwMode="auto">
          <a:xfrm>
            <a:off x="1822226" y="2167846"/>
            <a:ext cx="8567737" cy="804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spcAft>
                <a:spcPct val="0"/>
              </a:spcAft>
              <a:buClrTx/>
              <a:buFontTx/>
              <a:buNone/>
            </a:pPr>
            <a:r>
              <a:rPr lang="en-US" altLang="en-US" sz="1800" dirty="0">
                <a:solidFill>
                  <a:srgbClr val="0000FF"/>
                </a:solidFill>
              </a:rPr>
              <a:t>LHC have regular stops for longer maintenance and upgrade</a:t>
            </a:r>
          </a:p>
          <a:p>
            <a:pPr eaLnBrk="1">
              <a:spcAft>
                <a:spcPct val="0"/>
              </a:spcAft>
              <a:buClrTx/>
              <a:buFontTx/>
              <a:buNone/>
            </a:pPr>
            <a:endParaRPr lang="en-US" altLang="en-US" sz="1800" dirty="0">
              <a:solidFill>
                <a:srgbClr val="0000FF"/>
              </a:solidFill>
            </a:endParaRPr>
          </a:p>
          <a:p>
            <a:pPr eaLnBrk="1">
              <a:spcAft>
                <a:spcPct val="0"/>
              </a:spcAft>
              <a:buClrTx/>
              <a:buFontTx/>
              <a:buNone/>
            </a:pPr>
            <a:endParaRPr lang="en-US" altLang="en-US" sz="1800" dirty="0">
              <a:solidFill>
                <a:srgbClr val="0000FF"/>
              </a:solidFill>
            </a:endParaRPr>
          </a:p>
          <a:p>
            <a:pPr eaLnBrk="1">
              <a:spcAft>
                <a:spcPct val="0"/>
              </a:spcAft>
              <a:buClrTx/>
              <a:buFontTx/>
              <a:buNone/>
            </a:pPr>
            <a:endParaRPr lang="en-US" altLang="en-US" sz="1800" dirty="0">
              <a:solidFill>
                <a:srgbClr val="0000FF"/>
              </a:solidFill>
            </a:endParaRPr>
          </a:p>
          <a:p>
            <a:pPr eaLnBrk="1">
              <a:spcAft>
                <a:spcPct val="0"/>
              </a:spcAft>
              <a:buClrTx/>
              <a:buFontTx/>
              <a:buNone/>
            </a:pPr>
            <a:r>
              <a:rPr lang="en-US" altLang="en-US" sz="1800" dirty="0">
                <a:solidFill>
                  <a:srgbClr val="0000FF"/>
                </a:solidFill>
              </a:rPr>
              <a:t>End of operation 2037?</a:t>
            </a:r>
          </a:p>
          <a:p>
            <a:pPr eaLnBrk="1">
              <a:spcAft>
                <a:spcPct val="0"/>
              </a:spcAft>
              <a:buClrTx/>
              <a:buFontTx/>
              <a:buNone/>
            </a:pPr>
            <a:endParaRPr lang="en-US" altLang="en-US" sz="1800" dirty="0">
              <a:solidFill>
                <a:srgbClr val="0000FF"/>
              </a:solidFill>
            </a:endParaRPr>
          </a:p>
          <a:p>
            <a:pPr eaLnBrk="1">
              <a:spcAft>
                <a:spcPct val="0"/>
              </a:spcAft>
              <a:buClrTx/>
              <a:buFontTx/>
              <a:buNone/>
            </a:pPr>
            <a:endParaRPr lang="en-US" altLang="en-US" sz="1800" b="1" dirty="0">
              <a:solidFill>
                <a:srgbClr val="0000FF"/>
              </a:solidFill>
            </a:endParaRPr>
          </a:p>
          <a:p>
            <a:pPr>
              <a:spcAft>
                <a:spcPct val="0"/>
              </a:spcAft>
              <a:buClrTx/>
            </a:pPr>
            <a:r>
              <a:rPr lang="en-US" altLang="en-US" sz="1800" b="1" dirty="0" smtClean="0">
                <a:solidFill>
                  <a:srgbClr val="0000FF"/>
                </a:solidFill>
              </a:rPr>
              <a:t>Upgrade </a:t>
            </a:r>
            <a:r>
              <a:rPr lang="en-US" altLang="en-US" sz="1800" b="1" dirty="0">
                <a:solidFill>
                  <a:srgbClr val="0000FF"/>
                </a:solidFill>
              </a:rPr>
              <a:t>phase </a:t>
            </a:r>
            <a:r>
              <a:rPr lang="en-US" altLang="en-US" sz="1800" b="1" dirty="0" smtClean="0">
                <a:solidFill>
                  <a:srgbClr val="0000FF"/>
                </a:solidFill>
              </a:rPr>
              <a:t>1 (LS 2)</a:t>
            </a:r>
            <a:r>
              <a:rPr lang="en-US" altLang="en-US" sz="1800" dirty="0" smtClean="0">
                <a:solidFill>
                  <a:srgbClr val="0000FF"/>
                </a:solidFill>
              </a:rPr>
              <a:t> </a:t>
            </a:r>
            <a:r>
              <a:rPr lang="en-US" altLang="en-US" sz="1800" b="1" dirty="0">
                <a:solidFill>
                  <a:srgbClr val="0000FF"/>
                </a:solidFill>
              </a:rPr>
              <a:t>– 2019-2020</a:t>
            </a:r>
          </a:p>
          <a:p>
            <a:pPr>
              <a:spcAft>
                <a:spcPct val="0"/>
              </a:spcAft>
              <a:buClrTx/>
            </a:pPr>
            <a:r>
              <a:rPr lang="en-US" altLang="en-US" sz="1800" dirty="0">
                <a:solidFill>
                  <a:srgbClr val="0000FF"/>
                </a:solidFill>
              </a:rPr>
              <a:t>3 times higher luminosity, need better algorithms</a:t>
            </a:r>
          </a:p>
          <a:p>
            <a:pPr>
              <a:spcAft>
                <a:spcPct val="0"/>
              </a:spcAft>
              <a:buClrTx/>
            </a:pPr>
            <a:r>
              <a:rPr lang="en-US" altLang="en-US" sz="1800" dirty="0">
                <a:solidFill>
                  <a:srgbClr val="0000FF"/>
                </a:solidFill>
              </a:rPr>
              <a:t>Full energy 14 </a:t>
            </a:r>
            <a:r>
              <a:rPr lang="en-US" altLang="en-US" sz="1800" dirty="0" err="1">
                <a:solidFill>
                  <a:srgbClr val="0000FF"/>
                </a:solidFill>
              </a:rPr>
              <a:t>TeV</a:t>
            </a:r>
            <a:endParaRPr lang="en-US" altLang="en-US" sz="1800" dirty="0">
              <a:solidFill>
                <a:srgbClr val="0000FF"/>
              </a:solidFill>
            </a:endParaRPr>
          </a:p>
          <a:p>
            <a:pPr>
              <a:spcAft>
                <a:spcPct val="0"/>
              </a:spcAft>
              <a:buClrTx/>
            </a:pPr>
            <a:r>
              <a:rPr lang="en-US" altLang="en-US" sz="1800" dirty="0">
                <a:solidFill>
                  <a:srgbClr val="0000FF"/>
                </a:solidFill>
              </a:rPr>
              <a:t>New Small Wheel? (at least one)</a:t>
            </a:r>
          </a:p>
          <a:p>
            <a:pPr>
              <a:spcAft>
                <a:spcPct val="0"/>
              </a:spcAft>
              <a:buClrTx/>
            </a:pPr>
            <a:r>
              <a:rPr lang="en-US" altLang="en-US" sz="1800" dirty="0">
                <a:solidFill>
                  <a:srgbClr val="0000FF"/>
                </a:solidFill>
              </a:rPr>
              <a:t>Topological trigger – not only count event but also consider their geometrical relationship</a:t>
            </a:r>
          </a:p>
          <a:p>
            <a:pPr>
              <a:spcAft>
                <a:spcPct val="0"/>
              </a:spcAft>
              <a:buClrTx/>
            </a:pPr>
            <a:r>
              <a:rPr lang="en-US" altLang="en-US" sz="1800" dirty="0" err="1">
                <a:solidFill>
                  <a:srgbClr val="0000FF"/>
                </a:solidFill>
              </a:rPr>
              <a:t>LAr</a:t>
            </a:r>
            <a:r>
              <a:rPr lang="en-US" altLang="en-US" sz="1800" dirty="0">
                <a:solidFill>
                  <a:srgbClr val="0000FF"/>
                </a:solidFill>
              </a:rPr>
              <a:t> fully digital trigger</a:t>
            </a:r>
          </a:p>
          <a:p>
            <a:pPr>
              <a:spcAft>
                <a:spcPct val="0"/>
              </a:spcAft>
              <a:buClrTx/>
            </a:pPr>
            <a:r>
              <a:rPr lang="en-US" altLang="en-US" sz="1800" dirty="0">
                <a:solidFill>
                  <a:srgbClr val="0000FF"/>
                </a:solidFill>
              </a:rPr>
              <a:t>New trigger architecture </a:t>
            </a:r>
          </a:p>
          <a:p>
            <a:pPr eaLnBrk="1">
              <a:spcAft>
                <a:spcPct val="0"/>
              </a:spcAft>
              <a:buClrTx/>
              <a:buFontTx/>
              <a:buNone/>
            </a:pPr>
            <a:endParaRPr lang="en-US" altLang="en-US" sz="1400" b="1" dirty="0">
              <a:solidFill>
                <a:srgbClr val="0000FF"/>
              </a:solidFill>
            </a:endParaRPr>
          </a:p>
          <a:p>
            <a:pPr eaLnBrk="1">
              <a:spcAft>
                <a:spcPct val="0"/>
              </a:spcAft>
              <a:buClrTx/>
              <a:buFontTx/>
              <a:buNone/>
            </a:pPr>
            <a:endParaRPr lang="sv-SE" altLang="en-US" sz="1400" b="1" dirty="0">
              <a:solidFill>
                <a:srgbClr val="FF3300"/>
              </a:solidFill>
            </a:endParaRPr>
          </a:p>
          <a:p>
            <a:pPr eaLnBrk="1">
              <a:buClrTx/>
              <a:buFontTx/>
              <a:buNone/>
            </a:pPr>
            <a:endParaRPr lang="sv-SE" altLang="en-US" sz="1400" b="1" dirty="0">
              <a:solidFill>
                <a:srgbClr val="FF3300"/>
              </a:solidFill>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758469489"/>
              </p:ext>
            </p:extLst>
          </p:nvPr>
        </p:nvGraphicFramePr>
        <p:xfrm>
          <a:off x="252250" y="2675845"/>
          <a:ext cx="11507356" cy="571852"/>
        </p:xfrm>
        <a:graphic>
          <a:graphicData uri="http://schemas.openxmlformats.org/presentationml/2006/ole">
            <mc:AlternateContent xmlns:mc="http://schemas.openxmlformats.org/markup-compatibility/2006">
              <mc:Choice xmlns:v="urn:schemas-microsoft-com:vml" Requires="v">
                <p:oleObj spid="_x0000_s17414" name="Drawing" r:id="rId3" imgW="7695846" imgH="380937" progId="Canvas.Drawing.X">
                  <p:embed/>
                </p:oleObj>
              </mc:Choice>
              <mc:Fallback>
                <p:oleObj name="Drawing" r:id="rId3" imgW="7695846" imgH="380937" progId="Canvas.Drawing.X">
                  <p:embed/>
                  <p:pic>
                    <p:nvPicPr>
                      <p:cNvPr id="0" name=""/>
                      <p:cNvPicPr>
                        <a:picLocks noChangeAspect="1" noChangeArrowheads="1"/>
                      </p:cNvPicPr>
                      <p:nvPr/>
                    </p:nvPicPr>
                    <p:blipFill>
                      <a:blip r:embed="rId4"/>
                      <a:srcRect/>
                      <a:stretch>
                        <a:fillRect/>
                      </a:stretch>
                    </p:blipFill>
                    <p:spPr bwMode="auto">
                      <a:xfrm>
                        <a:off x="252250" y="2675845"/>
                        <a:ext cx="11507356" cy="571852"/>
                      </a:xfrm>
                      <a:prstGeom prst="rect">
                        <a:avLst/>
                      </a:prstGeom>
                      <a:noFill/>
                    </p:spPr>
                  </p:pic>
                </p:oleObj>
              </mc:Fallback>
            </mc:AlternateContent>
          </a:graphicData>
        </a:graphic>
      </p:graphicFrame>
    </p:spTree>
    <p:extLst>
      <p:ext uri="{BB962C8B-B14F-4D97-AF65-F5344CB8AC3E}">
        <p14:creationId xmlns:p14="http://schemas.microsoft.com/office/powerpoint/2010/main" val="36836963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sv-SE" altLang="en-US" dirty="0" smtClean="0">
                <a:solidFill>
                  <a:srgbClr val="FFFF00"/>
                </a:solidFill>
              </a:rPr>
              <a:t>ATLAS </a:t>
            </a:r>
            <a:r>
              <a:rPr lang="sv-SE" altLang="en-US" dirty="0" err="1" smtClean="0">
                <a:solidFill>
                  <a:srgbClr val="FFFF00"/>
                </a:solidFill>
              </a:rPr>
              <a:t>upgrades</a:t>
            </a:r>
            <a:endParaRPr lang="en-US" altLang="en-US" dirty="0">
              <a:solidFill>
                <a:srgbClr val="FFFF00"/>
              </a:solidFill>
            </a:endParaRPr>
          </a:p>
        </p:txBody>
      </p:sp>
      <p:sp>
        <p:nvSpPr>
          <p:cNvPr id="3" name="Text Box 2"/>
          <p:cNvSpPr txBox="1">
            <a:spLocks noChangeArrowheads="1"/>
          </p:cNvSpPr>
          <p:nvPr/>
        </p:nvSpPr>
        <p:spPr bwMode="auto">
          <a:xfrm>
            <a:off x="1822225" y="2167846"/>
            <a:ext cx="10159567" cy="804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spcAft>
                <a:spcPct val="0"/>
              </a:spcAft>
              <a:buClrTx/>
              <a:buFontTx/>
              <a:buNone/>
            </a:pPr>
            <a:r>
              <a:rPr lang="en-US" altLang="en-US" sz="1800" dirty="0">
                <a:solidFill>
                  <a:srgbClr val="0000FF"/>
                </a:solidFill>
              </a:rPr>
              <a:t>LHC have regular stops for longer maintenance and upgrade</a:t>
            </a:r>
          </a:p>
          <a:p>
            <a:pPr eaLnBrk="1">
              <a:spcAft>
                <a:spcPct val="0"/>
              </a:spcAft>
              <a:buClrTx/>
              <a:buFontTx/>
              <a:buNone/>
            </a:pPr>
            <a:endParaRPr lang="en-US" altLang="en-US" sz="1800" dirty="0">
              <a:solidFill>
                <a:srgbClr val="0000FF"/>
              </a:solidFill>
            </a:endParaRPr>
          </a:p>
          <a:p>
            <a:pPr eaLnBrk="1">
              <a:spcAft>
                <a:spcPct val="0"/>
              </a:spcAft>
              <a:buClrTx/>
              <a:buFontTx/>
              <a:buNone/>
            </a:pPr>
            <a:endParaRPr lang="en-US" altLang="en-US" sz="1800" dirty="0">
              <a:solidFill>
                <a:srgbClr val="0000FF"/>
              </a:solidFill>
            </a:endParaRPr>
          </a:p>
          <a:p>
            <a:pPr eaLnBrk="1">
              <a:spcAft>
                <a:spcPct val="0"/>
              </a:spcAft>
              <a:buClrTx/>
              <a:buFontTx/>
              <a:buNone/>
            </a:pPr>
            <a:endParaRPr lang="en-US" altLang="en-US" sz="1800" dirty="0">
              <a:solidFill>
                <a:srgbClr val="0000FF"/>
              </a:solidFill>
            </a:endParaRPr>
          </a:p>
          <a:p>
            <a:pPr eaLnBrk="1">
              <a:spcAft>
                <a:spcPct val="0"/>
              </a:spcAft>
              <a:buClrTx/>
              <a:buFontTx/>
              <a:buNone/>
            </a:pPr>
            <a:r>
              <a:rPr lang="en-US" altLang="en-US" sz="1800" dirty="0">
                <a:solidFill>
                  <a:srgbClr val="0000FF"/>
                </a:solidFill>
              </a:rPr>
              <a:t>End of operation 2037?</a:t>
            </a:r>
          </a:p>
          <a:p>
            <a:pPr eaLnBrk="1">
              <a:spcAft>
                <a:spcPct val="0"/>
              </a:spcAft>
              <a:buClrTx/>
              <a:buFontTx/>
              <a:buNone/>
            </a:pPr>
            <a:endParaRPr lang="en-US" altLang="en-US" sz="1800" dirty="0">
              <a:solidFill>
                <a:srgbClr val="0000FF"/>
              </a:solidFill>
            </a:endParaRPr>
          </a:p>
          <a:p>
            <a:pPr>
              <a:spcAft>
                <a:spcPct val="0"/>
              </a:spcAft>
              <a:buClrTx/>
            </a:pPr>
            <a:r>
              <a:rPr lang="en-US" altLang="en-US" sz="1800" b="1" dirty="0" smtClean="0">
                <a:solidFill>
                  <a:srgbClr val="0000FF"/>
                </a:solidFill>
              </a:rPr>
              <a:t>Upgrade </a:t>
            </a:r>
            <a:r>
              <a:rPr lang="en-US" altLang="en-US" sz="1800" b="1" dirty="0">
                <a:solidFill>
                  <a:srgbClr val="0000FF"/>
                </a:solidFill>
              </a:rPr>
              <a:t>phase 2 </a:t>
            </a:r>
            <a:r>
              <a:rPr lang="en-US" altLang="en-US" sz="1800" b="1" dirty="0" smtClean="0">
                <a:solidFill>
                  <a:srgbClr val="0000FF"/>
                </a:solidFill>
              </a:rPr>
              <a:t>(LS 3) – 2025-27</a:t>
            </a:r>
            <a:endParaRPr lang="en-US" altLang="en-US" sz="1800" b="1" dirty="0">
              <a:solidFill>
                <a:srgbClr val="0000FF"/>
              </a:solidFill>
            </a:endParaRPr>
          </a:p>
          <a:p>
            <a:pPr>
              <a:spcAft>
                <a:spcPct val="0"/>
              </a:spcAft>
              <a:buClrTx/>
            </a:pPr>
            <a:r>
              <a:rPr lang="en-US" altLang="en-US" sz="1800" b="1" dirty="0">
                <a:solidFill>
                  <a:srgbClr val="0000FF"/>
                </a:solidFill>
              </a:rPr>
              <a:t>Prepare for </a:t>
            </a:r>
            <a:r>
              <a:rPr lang="en-US" altLang="en-US" sz="1800" b="1" dirty="0" smtClean="0">
                <a:solidFill>
                  <a:srgbClr val="0000FF"/>
                </a:solidFill>
              </a:rPr>
              <a:t>HL-LHC </a:t>
            </a:r>
            <a:r>
              <a:rPr lang="en-US" altLang="en-US" sz="1800" b="1" dirty="0">
                <a:solidFill>
                  <a:srgbClr val="0000FF"/>
                </a:solidFill>
              </a:rPr>
              <a:t>(High </a:t>
            </a:r>
            <a:r>
              <a:rPr lang="en-US" altLang="en-US" sz="1800" b="1" dirty="0" smtClean="0">
                <a:solidFill>
                  <a:srgbClr val="0000FF"/>
                </a:solidFill>
              </a:rPr>
              <a:t>Luminosit</a:t>
            </a:r>
            <a:r>
              <a:rPr lang="en-US" altLang="en-US" sz="1800" b="1" dirty="0" smtClean="0">
                <a:solidFill>
                  <a:srgbClr val="0000FF"/>
                </a:solidFill>
              </a:rPr>
              <a:t>y </a:t>
            </a:r>
            <a:r>
              <a:rPr lang="en-US" altLang="en-US" sz="1800" b="1" dirty="0">
                <a:solidFill>
                  <a:srgbClr val="0000FF"/>
                </a:solidFill>
              </a:rPr>
              <a:t>LHC) </a:t>
            </a:r>
          </a:p>
          <a:p>
            <a:pPr>
              <a:spcAft>
                <a:spcPct val="0"/>
              </a:spcAft>
              <a:buClrTx/>
            </a:pPr>
            <a:r>
              <a:rPr lang="en-US" altLang="en-US" sz="1800" dirty="0">
                <a:solidFill>
                  <a:srgbClr val="0000FF"/>
                </a:solidFill>
              </a:rPr>
              <a:t>5 times higher instantaneous luminosity, need still better algorithms</a:t>
            </a:r>
          </a:p>
          <a:p>
            <a:pPr>
              <a:spcAft>
                <a:spcPct val="0"/>
              </a:spcAft>
              <a:buClrTx/>
            </a:pPr>
            <a:r>
              <a:rPr lang="en-US" altLang="en-US" sz="1800" dirty="0">
                <a:solidFill>
                  <a:srgbClr val="0000FF"/>
                </a:solidFill>
              </a:rPr>
              <a:t>10 times total luminosity – luminosity leveling</a:t>
            </a:r>
          </a:p>
          <a:p>
            <a:pPr>
              <a:spcAft>
                <a:spcPct val="0"/>
              </a:spcAft>
              <a:buClrTx/>
            </a:pPr>
            <a:r>
              <a:rPr lang="en-US" altLang="en-US" sz="1800" dirty="0">
                <a:solidFill>
                  <a:srgbClr val="0000FF"/>
                </a:solidFill>
              </a:rPr>
              <a:t>New Trigger system – level 0 (L0a: 1MHz, Latency: </a:t>
            </a:r>
            <a:r>
              <a:rPr lang="en-US" altLang="en-US" sz="1800" dirty="0" smtClean="0">
                <a:solidFill>
                  <a:srgbClr val="0000FF"/>
                </a:solidFill>
              </a:rPr>
              <a:t>6</a:t>
            </a:r>
            <a:r>
              <a:rPr lang="en-US" altLang="en-US" sz="1800" dirty="0" smtClean="0">
                <a:solidFill>
                  <a:srgbClr val="0000FF"/>
                </a:solidFill>
                <a:latin typeface="Symbol" panose="05050102010706020507" pitchFamily="18" charset="2"/>
              </a:rPr>
              <a:t>m</a:t>
            </a:r>
            <a:r>
              <a:rPr lang="en-US" altLang="en-US" sz="1800" dirty="0" smtClean="0">
                <a:solidFill>
                  <a:srgbClr val="0000FF"/>
                </a:solidFill>
              </a:rPr>
              <a:t>s) (level1 (L1a</a:t>
            </a:r>
            <a:r>
              <a:rPr lang="en-US" altLang="en-US" sz="1800" dirty="0">
                <a:solidFill>
                  <a:srgbClr val="0000FF"/>
                </a:solidFill>
              </a:rPr>
              <a:t>:&lt;400kHz,Latency: &lt;30</a:t>
            </a:r>
            <a:r>
              <a:rPr lang="en-US" altLang="en-US" sz="1800" dirty="0">
                <a:solidFill>
                  <a:srgbClr val="0000FF"/>
                </a:solidFill>
                <a:latin typeface="Symbol" panose="05050102010706020507" pitchFamily="18" charset="2"/>
              </a:rPr>
              <a:t>m</a:t>
            </a:r>
            <a:r>
              <a:rPr lang="en-US" altLang="en-US" sz="1800" dirty="0">
                <a:solidFill>
                  <a:srgbClr val="0000FF"/>
                </a:solidFill>
              </a:rPr>
              <a:t>s</a:t>
            </a:r>
            <a:r>
              <a:rPr lang="en-US" altLang="en-US" sz="1800" dirty="0" smtClean="0">
                <a:solidFill>
                  <a:srgbClr val="0000FF"/>
                </a:solidFill>
              </a:rPr>
              <a:t>))?</a:t>
            </a:r>
            <a:endParaRPr lang="en-US" altLang="en-US" sz="1800" dirty="0">
              <a:solidFill>
                <a:srgbClr val="0000FF"/>
              </a:solidFill>
            </a:endParaRPr>
          </a:p>
          <a:p>
            <a:pPr>
              <a:spcAft>
                <a:spcPct val="0"/>
              </a:spcAft>
              <a:buClrTx/>
            </a:pPr>
            <a:r>
              <a:rPr lang="en-US" altLang="en-US" sz="1800" dirty="0">
                <a:solidFill>
                  <a:srgbClr val="0000FF"/>
                </a:solidFill>
              </a:rPr>
              <a:t>New inner detector – no TRT, track trigger (introducing track data into Level 1)?</a:t>
            </a:r>
          </a:p>
          <a:p>
            <a:pPr>
              <a:spcAft>
                <a:spcPct val="0"/>
              </a:spcAft>
              <a:buClrTx/>
            </a:pPr>
            <a:r>
              <a:rPr lang="en-US" altLang="en-US" sz="1800" dirty="0">
                <a:solidFill>
                  <a:srgbClr val="0000FF"/>
                </a:solidFill>
              </a:rPr>
              <a:t>New </a:t>
            </a:r>
            <a:r>
              <a:rPr lang="en-US" altLang="en-US" sz="1800" dirty="0" err="1">
                <a:solidFill>
                  <a:srgbClr val="0000FF"/>
                </a:solidFill>
              </a:rPr>
              <a:t>TileCal</a:t>
            </a:r>
            <a:r>
              <a:rPr lang="en-US" altLang="en-US" sz="1800" dirty="0">
                <a:solidFill>
                  <a:srgbClr val="0000FF"/>
                </a:solidFill>
              </a:rPr>
              <a:t> electronics – read out all data to USA-15 – fully digital trigger</a:t>
            </a:r>
          </a:p>
          <a:p>
            <a:pPr>
              <a:spcAft>
                <a:spcPct val="0"/>
              </a:spcAft>
              <a:buClrTx/>
            </a:pPr>
            <a:r>
              <a:rPr lang="en-US" altLang="en-US" sz="1800" dirty="0">
                <a:solidFill>
                  <a:srgbClr val="0000FF"/>
                </a:solidFill>
              </a:rPr>
              <a:t>New trigger architecture L0/L1?, higher rates, longer latencies</a:t>
            </a:r>
          </a:p>
          <a:p>
            <a:pPr>
              <a:spcAft>
                <a:spcPct val="0"/>
              </a:spcAft>
              <a:buClrTx/>
            </a:pPr>
            <a:r>
              <a:rPr lang="en-US" altLang="en-US" sz="1800" dirty="0">
                <a:solidFill>
                  <a:srgbClr val="0000FF"/>
                </a:solidFill>
              </a:rPr>
              <a:t>Track trigger?</a:t>
            </a:r>
          </a:p>
          <a:p>
            <a:pPr eaLnBrk="1">
              <a:spcAft>
                <a:spcPct val="0"/>
              </a:spcAft>
              <a:buClrTx/>
              <a:buFontTx/>
              <a:buNone/>
            </a:pPr>
            <a:endParaRPr lang="en-US" altLang="en-US" sz="1400" b="1" dirty="0">
              <a:solidFill>
                <a:srgbClr val="0000FF"/>
              </a:solidFill>
            </a:endParaRPr>
          </a:p>
          <a:p>
            <a:pPr eaLnBrk="1">
              <a:spcAft>
                <a:spcPct val="0"/>
              </a:spcAft>
              <a:buClrTx/>
              <a:buFontTx/>
              <a:buNone/>
            </a:pPr>
            <a:endParaRPr lang="sv-SE" altLang="en-US" sz="1400" b="1" dirty="0">
              <a:solidFill>
                <a:srgbClr val="FF3300"/>
              </a:solidFill>
            </a:endParaRPr>
          </a:p>
          <a:p>
            <a:pPr eaLnBrk="1">
              <a:buClrTx/>
              <a:buFontTx/>
              <a:buNone/>
            </a:pPr>
            <a:endParaRPr lang="sv-SE" altLang="en-US" sz="1400" b="1" dirty="0">
              <a:solidFill>
                <a:srgbClr val="FF3300"/>
              </a:solidFill>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1976571955"/>
              </p:ext>
            </p:extLst>
          </p:nvPr>
        </p:nvGraphicFramePr>
        <p:xfrm>
          <a:off x="252250" y="2675845"/>
          <a:ext cx="11507356" cy="571852"/>
        </p:xfrm>
        <a:graphic>
          <a:graphicData uri="http://schemas.openxmlformats.org/presentationml/2006/ole">
            <mc:AlternateContent xmlns:mc="http://schemas.openxmlformats.org/markup-compatibility/2006">
              <mc:Choice xmlns:v="urn:schemas-microsoft-com:vml" Requires="v">
                <p:oleObj spid="_x0000_s18438" name="Drawing" r:id="rId3" imgW="7695846" imgH="380937" progId="Canvas.Drawing.X">
                  <p:embed/>
                </p:oleObj>
              </mc:Choice>
              <mc:Fallback>
                <p:oleObj name="Drawing" r:id="rId3" imgW="7695846" imgH="380937" progId="Canvas.Drawing.X">
                  <p:embed/>
                  <p:pic>
                    <p:nvPicPr>
                      <p:cNvPr id="0" name=""/>
                      <p:cNvPicPr>
                        <a:picLocks noChangeAspect="1" noChangeArrowheads="1"/>
                      </p:cNvPicPr>
                      <p:nvPr/>
                    </p:nvPicPr>
                    <p:blipFill>
                      <a:blip r:embed="rId4"/>
                      <a:srcRect/>
                      <a:stretch>
                        <a:fillRect/>
                      </a:stretch>
                    </p:blipFill>
                    <p:spPr bwMode="auto">
                      <a:xfrm>
                        <a:off x="252250" y="2675845"/>
                        <a:ext cx="11507356" cy="571852"/>
                      </a:xfrm>
                      <a:prstGeom prst="rect">
                        <a:avLst/>
                      </a:prstGeom>
                      <a:noFill/>
                    </p:spPr>
                  </p:pic>
                </p:oleObj>
              </mc:Fallback>
            </mc:AlternateContent>
          </a:graphicData>
        </a:graphic>
      </p:graphicFrame>
    </p:spTree>
    <p:extLst>
      <p:ext uri="{BB962C8B-B14F-4D97-AF65-F5344CB8AC3E}">
        <p14:creationId xmlns:p14="http://schemas.microsoft.com/office/powerpoint/2010/main" val="351306435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en-US" altLang="en-US" dirty="0">
                <a:solidFill>
                  <a:srgbClr val="FFFF00"/>
                </a:solidFill>
              </a:rPr>
              <a:t>Phase 2 </a:t>
            </a:r>
            <a:r>
              <a:rPr lang="en-US" altLang="en-US" dirty="0" smtClean="0">
                <a:solidFill>
                  <a:srgbClr val="FFFF00"/>
                </a:solidFill>
              </a:rPr>
              <a:t>(LS3) upgraded </a:t>
            </a:r>
            <a:r>
              <a:rPr lang="en-US" altLang="en-US" dirty="0" err="1">
                <a:solidFill>
                  <a:srgbClr val="FFFF00"/>
                </a:solidFill>
              </a:rPr>
              <a:t>TileCal</a:t>
            </a:r>
            <a:r>
              <a:rPr lang="en-US" altLang="en-US" dirty="0">
                <a:solidFill>
                  <a:srgbClr val="FFFF00"/>
                </a:solidFill>
              </a:rPr>
              <a:t> electronics</a:t>
            </a:r>
          </a:p>
        </p:txBody>
      </p:sp>
      <p:graphicFrame>
        <p:nvGraphicFramePr>
          <p:cNvPr id="3" name="Object 5"/>
          <p:cNvGraphicFramePr>
            <a:graphicFrameLocks noChangeAspect="1"/>
          </p:cNvGraphicFramePr>
          <p:nvPr>
            <p:extLst>
              <p:ext uri="{D42A27DB-BD31-4B8C-83A1-F6EECF244321}">
                <p14:modId xmlns:p14="http://schemas.microsoft.com/office/powerpoint/2010/main" val="248595935"/>
              </p:ext>
            </p:extLst>
          </p:nvPr>
        </p:nvGraphicFramePr>
        <p:xfrm>
          <a:off x="7395255" y="3940176"/>
          <a:ext cx="3457575" cy="2084388"/>
        </p:xfrm>
        <a:graphic>
          <a:graphicData uri="http://schemas.openxmlformats.org/presentationml/2006/ole">
            <mc:AlternateContent xmlns:mc="http://schemas.openxmlformats.org/markup-compatibility/2006">
              <mc:Choice xmlns:v="urn:schemas-microsoft-com:vml" Requires="v">
                <p:oleObj spid="_x0000_s14354" name="Drawing" r:id="rId3" imgW="6758905" imgH="4076621" progId="Canvas.Drawing.X">
                  <p:embed/>
                </p:oleObj>
              </mc:Choice>
              <mc:Fallback>
                <p:oleObj name="Drawing" r:id="rId3" imgW="6758905" imgH="4076621" progId="Canvas.Drawing.X">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5255" y="3940176"/>
                        <a:ext cx="3457575" cy="208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4" name="Picture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539717" y="1560514"/>
            <a:ext cx="2932113" cy="178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346880" y="1704976"/>
            <a:ext cx="5832475" cy="2862263"/>
          </a:xfrm>
          <a:prstGeom prst="rect">
            <a:avLst/>
          </a:prstGeom>
          <a:noFill/>
          <a:ln>
            <a:solidFill>
              <a:schemeClr val="tx1"/>
            </a:solidFill>
          </a:ln>
        </p:spPr>
        <p:txBody>
          <a:bodyPr>
            <a:spAutoFit/>
          </a:bodyPr>
          <a:lstStyle/>
          <a:p>
            <a:pPr>
              <a:defRPr/>
            </a:pPr>
            <a:r>
              <a:rPr lang="en-US" dirty="0">
                <a:solidFill>
                  <a:srgbClr val="6600FF"/>
                </a:solidFill>
              </a:rPr>
              <a:t>More luminosity </a:t>
            </a:r>
            <a:r>
              <a:rPr lang="en-US" dirty="0">
                <a:solidFill>
                  <a:srgbClr val="6600FF"/>
                </a:solidFill>
                <a:sym typeface="Wingdings" panose="05000000000000000000" pitchFamily="2" charset="2"/>
              </a:rPr>
              <a:t> </a:t>
            </a:r>
            <a:r>
              <a:rPr lang="en-US" dirty="0" err="1">
                <a:solidFill>
                  <a:srgbClr val="6600FF"/>
                </a:solidFill>
                <a:sym typeface="Wingdings" panose="05000000000000000000" pitchFamily="2" charset="2"/>
              </a:rPr>
              <a:t>upto</a:t>
            </a:r>
            <a:r>
              <a:rPr lang="en-US" dirty="0">
                <a:solidFill>
                  <a:srgbClr val="6600FF"/>
                </a:solidFill>
                <a:sym typeface="Wingdings" panose="05000000000000000000" pitchFamily="2" charset="2"/>
              </a:rPr>
              <a:t> 200 event/bunch crossing more complex trigger processes  require more data  read out all data directly to off detector trigger</a:t>
            </a:r>
          </a:p>
          <a:p>
            <a:pPr marL="285750" indent="-285750">
              <a:buFont typeface="Wingdings" panose="05000000000000000000" pitchFamily="2" charset="2"/>
              <a:buChar char="à"/>
              <a:defRPr/>
            </a:pPr>
            <a:r>
              <a:rPr lang="en-US" dirty="0">
                <a:solidFill>
                  <a:srgbClr val="6600FF"/>
                </a:solidFill>
                <a:sym typeface="Wingdings" panose="05000000000000000000" pitchFamily="2" charset="2"/>
              </a:rPr>
              <a:t>Many (4000) 9.6 </a:t>
            </a:r>
            <a:r>
              <a:rPr lang="en-US" dirty="0" err="1">
                <a:solidFill>
                  <a:srgbClr val="6600FF"/>
                </a:solidFill>
                <a:sym typeface="Wingdings" panose="05000000000000000000" pitchFamily="2" charset="2"/>
              </a:rPr>
              <a:t>Gbs</a:t>
            </a:r>
            <a:r>
              <a:rPr lang="en-US" dirty="0">
                <a:solidFill>
                  <a:srgbClr val="6600FF"/>
                </a:solidFill>
                <a:sym typeface="Wingdings" panose="05000000000000000000" pitchFamily="2" charset="2"/>
              </a:rPr>
              <a:t> links and large FPGAs</a:t>
            </a:r>
          </a:p>
          <a:p>
            <a:pPr marL="285750" indent="-285750">
              <a:buFont typeface="Wingdings" panose="05000000000000000000" pitchFamily="2" charset="2"/>
              <a:buChar char="à"/>
              <a:defRPr/>
            </a:pPr>
            <a:endParaRPr lang="en-US" dirty="0">
              <a:solidFill>
                <a:srgbClr val="6600FF"/>
              </a:solidFill>
              <a:sym typeface="Wingdings" panose="05000000000000000000" pitchFamily="2" charset="2"/>
            </a:endParaRPr>
          </a:p>
          <a:p>
            <a:pPr>
              <a:defRPr/>
            </a:pPr>
            <a:r>
              <a:rPr lang="en-US" dirty="0">
                <a:solidFill>
                  <a:srgbClr val="6600FF"/>
                </a:solidFill>
                <a:sym typeface="Wingdings" panose="05000000000000000000" pitchFamily="2" charset="2"/>
              </a:rPr>
              <a:t>New </a:t>
            </a:r>
            <a:r>
              <a:rPr lang="en-US" dirty="0" err="1">
                <a:solidFill>
                  <a:srgbClr val="6600FF"/>
                </a:solidFill>
                <a:sym typeface="Wingdings" panose="05000000000000000000" pitchFamily="2" charset="2"/>
              </a:rPr>
              <a:t>TileCal</a:t>
            </a:r>
            <a:r>
              <a:rPr lang="en-US" dirty="0">
                <a:solidFill>
                  <a:srgbClr val="6600FF"/>
                </a:solidFill>
                <a:sym typeface="Wingdings" panose="05000000000000000000" pitchFamily="2" charset="2"/>
              </a:rPr>
              <a:t> electronics</a:t>
            </a:r>
          </a:p>
          <a:p>
            <a:pPr>
              <a:defRPr/>
            </a:pPr>
            <a:endParaRPr lang="en-US" dirty="0">
              <a:solidFill>
                <a:srgbClr val="6600FF"/>
              </a:solidFill>
              <a:sym typeface="Wingdings" panose="05000000000000000000" pitchFamily="2" charset="2"/>
            </a:endParaRPr>
          </a:p>
          <a:p>
            <a:pPr>
              <a:defRPr/>
            </a:pPr>
            <a:r>
              <a:rPr lang="en-US" dirty="0">
                <a:solidFill>
                  <a:srgbClr val="6600FF"/>
                </a:solidFill>
                <a:sym typeface="Wingdings" panose="05000000000000000000" pitchFamily="2" charset="2"/>
              </a:rPr>
              <a:t>Better redundancy, smaller units (failure less costly)</a:t>
            </a:r>
          </a:p>
          <a:p>
            <a:pPr>
              <a:defRPr/>
            </a:pPr>
            <a:r>
              <a:rPr lang="en-US" dirty="0">
                <a:solidFill>
                  <a:srgbClr val="6600FF"/>
                </a:solidFill>
                <a:sym typeface="Wingdings" panose="05000000000000000000" pitchFamily="2" charset="2"/>
              </a:rPr>
              <a:t>New Low Voltage Power Supplies (partly from South Africa)</a:t>
            </a:r>
            <a:endParaRPr lang="en-US" dirty="0">
              <a:solidFill>
                <a:srgbClr val="6600FF"/>
              </a:solidFill>
            </a:endParaRPr>
          </a:p>
        </p:txBody>
      </p:sp>
    </p:spTree>
    <p:extLst>
      <p:ext uri="{BB962C8B-B14F-4D97-AF65-F5344CB8AC3E}">
        <p14:creationId xmlns:p14="http://schemas.microsoft.com/office/powerpoint/2010/main" val="18345393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481"/>
            <a:ext cx="10515600" cy="868680"/>
          </a:xfrm>
        </p:spPr>
        <p:txBody>
          <a:bodyPr/>
          <a:lstStyle/>
          <a:p>
            <a:r>
              <a:rPr lang="en-US" altLang="en-US" dirty="0" smtClean="0">
                <a:solidFill>
                  <a:srgbClr val="FFFF00"/>
                </a:solidFill>
              </a:rPr>
              <a:t>Detectable </a:t>
            </a:r>
            <a:r>
              <a:rPr lang="en-US" altLang="en-US" dirty="0">
                <a:solidFill>
                  <a:srgbClr val="FFFF00"/>
                </a:solidFill>
              </a:rPr>
              <a:t>S</a:t>
            </a:r>
            <a:r>
              <a:rPr lang="en-US" altLang="en-US" dirty="0" smtClean="0">
                <a:solidFill>
                  <a:srgbClr val="FFFF00"/>
                </a:solidFill>
              </a:rPr>
              <a:t>tandard Model particles</a:t>
            </a:r>
            <a:endParaRPr lang="en-US" dirty="0">
              <a:solidFill>
                <a:srgbClr val="FFFF00"/>
              </a:solidFill>
            </a:endParaRPr>
          </a:p>
        </p:txBody>
      </p:sp>
      <p:sp>
        <p:nvSpPr>
          <p:cNvPr id="3" name="TextBox 2"/>
          <p:cNvSpPr txBox="1"/>
          <p:nvPr/>
        </p:nvSpPr>
        <p:spPr>
          <a:xfrm>
            <a:off x="335280" y="1478280"/>
            <a:ext cx="11521440" cy="4247317"/>
          </a:xfrm>
          <a:prstGeom prst="rect">
            <a:avLst/>
          </a:prstGeom>
          <a:noFill/>
        </p:spPr>
        <p:txBody>
          <a:bodyPr wrap="square" rtlCol="0">
            <a:spAutoFit/>
          </a:bodyPr>
          <a:lstStyle/>
          <a:p>
            <a:pPr>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r>
              <a:rPr lang="en-US" altLang="en-US" b="1" dirty="0">
                <a:solidFill>
                  <a:srgbClr val="6600FF"/>
                </a:solidFill>
              </a:rPr>
              <a:t>T</a:t>
            </a:r>
            <a:r>
              <a:rPr lang="en-US" altLang="en-US" b="1" dirty="0" smtClean="0">
                <a:solidFill>
                  <a:srgbClr val="6600FF"/>
                </a:solidFill>
              </a:rPr>
              <a:t>he </a:t>
            </a:r>
            <a:r>
              <a:rPr lang="en-US" altLang="en-US" b="1" dirty="0">
                <a:solidFill>
                  <a:srgbClr val="FF0000"/>
                </a:solidFill>
              </a:rPr>
              <a:t>Standard</a:t>
            </a:r>
            <a:r>
              <a:rPr lang="en-US" altLang="en-US" b="1" dirty="0">
                <a:solidFill>
                  <a:srgbClr val="6600FF"/>
                </a:solidFill>
              </a:rPr>
              <a:t> </a:t>
            </a:r>
            <a:r>
              <a:rPr lang="en-US" altLang="en-US" b="1" dirty="0">
                <a:solidFill>
                  <a:srgbClr val="FF0000"/>
                </a:solidFill>
              </a:rPr>
              <a:t>Model</a:t>
            </a:r>
            <a:r>
              <a:rPr lang="en-US" altLang="en-US" b="1" dirty="0">
                <a:solidFill>
                  <a:srgbClr val="6600FF"/>
                </a:solidFill>
              </a:rPr>
              <a:t>, </a:t>
            </a:r>
            <a:r>
              <a:rPr lang="en-US" altLang="en-US" b="1" dirty="0" smtClean="0">
                <a:solidFill>
                  <a:srgbClr val="6600FF"/>
                </a:solidFill>
              </a:rPr>
              <a:t>explains most of </a:t>
            </a:r>
            <a:r>
              <a:rPr lang="en-US" altLang="en-US" b="1" dirty="0">
                <a:solidFill>
                  <a:srgbClr val="6600FF"/>
                </a:solidFill>
              </a:rPr>
              <a:t>the particle physics we have </a:t>
            </a:r>
            <a:r>
              <a:rPr lang="en-US" altLang="en-US" b="1" dirty="0" smtClean="0">
                <a:solidFill>
                  <a:srgbClr val="6600FF"/>
                </a:solidFill>
              </a:rPr>
              <a:t>observed (but </a:t>
            </a:r>
            <a:r>
              <a:rPr lang="en-US" altLang="en-US" b="1" dirty="0">
                <a:solidFill>
                  <a:srgbClr val="6600FF"/>
                </a:solidFill>
              </a:rPr>
              <a:t>not </a:t>
            </a:r>
            <a:r>
              <a:rPr lang="en-US" altLang="en-US" b="1" dirty="0" smtClean="0">
                <a:solidFill>
                  <a:srgbClr val="6600FF"/>
                </a:solidFill>
              </a:rPr>
              <a:t>all).</a:t>
            </a:r>
          </a:p>
          <a:p>
            <a:pPr>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r>
              <a:rPr lang="en-US" altLang="en-US" b="1" dirty="0" smtClean="0">
                <a:solidFill>
                  <a:srgbClr val="6600FF"/>
                </a:solidFill>
              </a:rPr>
              <a:t>The most basic constituents are:</a:t>
            </a:r>
          </a:p>
          <a:p>
            <a:pPr>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r>
              <a:rPr lang="en-US" altLang="en-US" b="1" dirty="0">
                <a:solidFill>
                  <a:srgbClr val="6600FF"/>
                </a:solidFill>
              </a:rPr>
              <a:t>	</a:t>
            </a:r>
            <a:r>
              <a:rPr lang="en-US" altLang="en-US" b="1" dirty="0" smtClean="0">
                <a:solidFill>
                  <a:srgbClr val="6600FF"/>
                </a:solidFill>
              </a:rPr>
              <a:t>	</a:t>
            </a:r>
            <a:r>
              <a:rPr lang="en-US" altLang="en-US" b="1" dirty="0" smtClean="0">
                <a:solidFill>
                  <a:srgbClr val="FF0000"/>
                </a:solidFill>
              </a:rPr>
              <a:t>Leptons</a:t>
            </a:r>
            <a:r>
              <a:rPr lang="en-US" altLang="en-US" b="1" dirty="0" smtClean="0">
                <a:solidFill>
                  <a:srgbClr val="6600FF"/>
                </a:solidFill>
              </a:rPr>
              <a:t>, </a:t>
            </a:r>
            <a:r>
              <a:rPr lang="en-US" altLang="en-US" b="1" dirty="0" smtClean="0">
                <a:solidFill>
                  <a:srgbClr val="FF0000"/>
                </a:solidFill>
              </a:rPr>
              <a:t>quarks</a:t>
            </a:r>
            <a:r>
              <a:rPr lang="en-US" altLang="en-US" b="1" dirty="0" smtClean="0">
                <a:solidFill>
                  <a:srgbClr val="6600FF"/>
                </a:solidFill>
              </a:rPr>
              <a:t> and </a:t>
            </a:r>
            <a:r>
              <a:rPr lang="en-US" altLang="en-US" b="1" dirty="0" smtClean="0">
                <a:solidFill>
                  <a:srgbClr val="FF0000"/>
                </a:solidFill>
              </a:rPr>
              <a:t>bosons</a:t>
            </a:r>
          </a:p>
          <a:p>
            <a:pPr>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endParaRPr lang="en-US" altLang="en-US" b="1" dirty="0">
              <a:solidFill>
                <a:srgbClr val="6600FF"/>
              </a:solidFill>
            </a:endParaRPr>
          </a:p>
          <a:p>
            <a:pPr>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r>
              <a:rPr lang="en-US" altLang="en-US" b="1" dirty="0" smtClean="0">
                <a:solidFill>
                  <a:srgbClr val="6600FF"/>
                </a:solidFill>
              </a:rPr>
              <a:t>These can be created in collisions in high energy physics experiments at accelerators, but the short lived particles decay before they reach the detector. They can only be deduced by their decay products.</a:t>
            </a:r>
          </a:p>
          <a:p>
            <a:pPr>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endParaRPr lang="en-US" altLang="en-US" b="1" dirty="0">
              <a:solidFill>
                <a:srgbClr val="6600FF"/>
              </a:solidFill>
            </a:endParaRPr>
          </a:p>
          <a:p>
            <a:pPr>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r>
              <a:rPr lang="en-US" altLang="en-US" b="1" dirty="0">
                <a:solidFill>
                  <a:srgbClr val="6600FF"/>
                </a:solidFill>
              </a:rPr>
              <a:t>W</a:t>
            </a:r>
            <a:r>
              <a:rPr lang="en-US" altLang="en-US" b="1" dirty="0" smtClean="0">
                <a:solidFill>
                  <a:srgbClr val="6600FF"/>
                </a:solidFill>
              </a:rPr>
              <a:t>e can detect </a:t>
            </a:r>
            <a:r>
              <a:rPr lang="en-US" altLang="en-US" b="1" dirty="0" smtClean="0">
                <a:solidFill>
                  <a:srgbClr val="FF0000"/>
                </a:solidFill>
              </a:rPr>
              <a:t>electrons</a:t>
            </a:r>
            <a:r>
              <a:rPr lang="en-US" altLang="en-US" b="1" dirty="0" smtClean="0">
                <a:solidFill>
                  <a:srgbClr val="6600FF"/>
                </a:solidFill>
              </a:rPr>
              <a:t>, (positive) </a:t>
            </a:r>
            <a:r>
              <a:rPr lang="en-US" altLang="en-US" b="1" dirty="0" smtClean="0">
                <a:solidFill>
                  <a:srgbClr val="FF0000"/>
                </a:solidFill>
              </a:rPr>
              <a:t>muons</a:t>
            </a:r>
            <a:r>
              <a:rPr lang="en-US" altLang="en-US" b="1" dirty="0" smtClean="0">
                <a:solidFill>
                  <a:srgbClr val="6600FF"/>
                </a:solidFill>
              </a:rPr>
              <a:t> and their anti particles (</a:t>
            </a:r>
            <a:r>
              <a:rPr lang="en-US" altLang="en-US" b="1" dirty="0" smtClean="0">
                <a:solidFill>
                  <a:srgbClr val="FF0000"/>
                </a:solidFill>
              </a:rPr>
              <a:t>positrons</a:t>
            </a:r>
            <a:r>
              <a:rPr lang="en-US" altLang="en-US" b="1" dirty="0" smtClean="0">
                <a:solidFill>
                  <a:srgbClr val="6600FF"/>
                </a:solidFill>
              </a:rPr>
              <a:t> and negative muons)</a:t>
            </a:r>
            <a:endParaRPr lang="en-US" altLang="en-US" b="1" dirty="0">
              <a:solidFill>
                <a:srgbClr val="6600FF"/>
              </a:solidFill>
            </a:endParaRPr>
          </a:p>
          <a:p>
            <a:pPr>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endParaRPr lang="en-US" altLang="en-US" b="1" dirty="0" smtClean="0">
              <a:solidFill>
                <a:srgbClr val="6600FF"/>
              </a:solidFill>
            </a:endParaRPr>
          </a:p>
          <a:p>
            <a:pPr>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r>
              <a:rPr lang="en-US" altLang="en-US" b="1" dirty="0" smtClean="0">
                <a:solidFill>
                  <a:srgbClr val="6600FF"/>
                </a:solidFill>
              </a:rPr>
              <a:t>The only boson we can detect is the </a:t>
            </a:r>
            <a:r>
              <a:rPr lang="en-US" altLang="en-US" b="1" dirty="0" smtClean="0">
                <a:solidFill>
                  <a:srgbClr val="FF0000"/>
                </a:solidFill>
              </a:rPr>
              <a:t>photon</a:t>
            </a:r>
            <a:r>
              <a:rPr lang="en-US" altLang="en-US" b="1" dirty="0" smtClean="0">
                <a:solidFill>
                  <a:srgbClr val="6600FF"/>
                </a:solidFill>
              </a:rPr>
              <a:t>.</a:t>
            </a:r>
          </a:p>
          <a:p>
            <a:pPr>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endParaRPr lang="en-US" altLang="en-US" b="1" dirty="0">
              <a:solidFill>
                <a:srgbClr val="6600FF"/>
              </a:solidFill>
            </a:endParaRPr>
          </a:p>
          <a:p>
            <a:pPr>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r>
              <a:rPr lang="en-US" altLang="en-US" b="1" dirty="0" smtClean="0">
                <a:solidFill>
                  <a:srgbClr val="6600FF"/>
                </a:solidFill>
              </a:rPr>
              <a:t>We can detect composite particles (charged and uncharged) formed by quarks, called </a:t>
            </a:r>
            <a:r>
              <a:rPr lang="en-US" altLang="en-US" b="1" dirty="0" smtClean="0">
                <a:solidFill>
                  <a:srgbClr val="FF0000"/>
                </a:solidFill>
              </a:rPr>
              <a:t>hadrons</a:t>
            </a:r>
            <a:r>
              <a:rPr lang="en-US" altLang="en-US" b="1" dirty="0" smtClean="0">
                <a:solidFill>
                  <a:srgbClr val="6600FF"/>
                </a:solidFill>
              </a:rPr>
              <a:t> but have problems identifying them.</a:t>
            </a:r>
          </a:p>
          <a:p>
            <a:pPr>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endParaRPr lang="en-US" altLang="en-US" b="1" dirty="0" smtClean="0">
              <a:solidFill>
                <a:srgbClr val="6600FF"/>
              </a:solidFill>
            </a:endParaRPr>
          </a:p>
          <a:p>
            <a:pPr>
              <a:tabLst>
                <a:tab pos="0" algn="l"/>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 pos="8686800" algn="l"/>
              </a:tabLst>
            </a:pPr>
            <a:r>
              <a:rPr lang="en-US" altLang="en-US" b="1" dirty="0" smtClean="0">
                <a:solidFill>
                  <a:srgbClr val="6600FF"/>
                </a:solidFill>
              </a:rPr>
              <a:t>The hadrons can be </a:t>
            </a:r>
            <a:r>
              <a:rPr lang="en-US" altLang="en-US" b="1" dirty="0" smtClean="0">
                <a:solidFill>
                  <a:srgbClr val="FF0000"/>
                </a:solidFill>
              </a:rPr>
              <a:t>mesons</a:t>
            </a:r>
            <a:r>
              <a:rPr lang="en-US" altLang="en-US" b="1" dirty="0" smtClean="0">
                <a:solidFill>
                  <a:srgbClr val="6600FF"/>
                </a:solidFill>
              </a:rPr>
              <a:t> and </a:t>
            </a:r>
            <a:r>
              <a:rPr lang="en-US" altLang="en-US" b="1" dirty="0" smtClean="0">
                <a:solidFill>
                  <a:srgbClr val="FF0000"/>
                </a:solidFill>
              </a:rPr>
              <a:t>baryons</a:t>
            </a:r>
            <a:r>
              <a:rPr lang="en-US" altLang="en-US" b="1" dirty="0" smtClean="0">
                <a:solidFill>
                  <a:srgbClr val="6600FF"/>
                </a:solidFill>
              </a:rPr>
              <a:t> such as </a:t>
            </a:r>
            <a:r>
              <a:rPr lang="en-US" altLang="en-US" b="1" dirty="0" smtClean="0">
                <a:solidFill>
                  <a:srgbClr val="FF0000"/>
                </a:solidFill>
              </a:rPr>
              <a:t>protons</a:t>
            </a:r>
            <a:r>
              <a:rPr lang="en-US" altLang="en-US" b="1" dirty="0" smtClean="0">
                <a:solidFill>
                  <a:srgbClr val="6600FF"/>
                </a:solidFill>
              </a:rPr>
              <a:t> and </a:t>
            </a:r>
            <a:r>
              <a:rPr lang="en-US" altLang="en-US" b="1" dirty="0" smtClean="0">
                <a:solidFill>
                  <a:srgbClr val="FF0000"/>
                </a:solidFill>
              </a:rPr>
              <a:t>neutrons</a:t>
            </a:r>
          </a:p>
        </p:txBody>
      </p:sp>
    </p:spTree>
    <p:extLst>
      <p:ext uri="{BB962C8B-B14F-4D97-AF65-F5344CB8AC3E}">
        <p14:creationId xmlns:p14="http://schemas.microsoft.com/office/powerpoint/2010/main" val="211312271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en-US" altLang="en-US" dirty="0">
                <a:solidFill>
                  <a:srgbClr val="FFFF00"/>
                </a:solidFill>
              </a:rPr>
              <a:t>Different electronic design strategies</a:t>
            </a:r>
          </a:p>
        </p:txBody>
      </p:sp>
      <p:sp>
        <p:nvSpPr>
          <p:cNvPr id="3" name="Text Box 2"/>
          <p:cNvSpPr txBox="1">
            <a:spLocks noChangeArrowheads="1"/>
          </p:cNvSpPr>
          <p:nvPr/>
        </p:nvSpPr>
        <p:spPr bwMode="auto">
          <a:xfrm>
            <a:off x="1809977" y="2138816"/>
            <a:ext cx="8712200" cy="804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spcAft>
                <a:spcPct val="0"/>
              </a:spcAft>
              <a:buClrTx/>
              <a:buFontTx/>
              <a:buNone/>
            </a:pPr>
            <a:r>
              <a:rPr lang="en-US" altLang="en-US" sz="1800" dirty="0" smtClean="0">
                <a:solidFill>
                  <a:srgbClr val="6600FF"/>
                </a:solidFill>
              </a:rPr>
              <a:t>When designing the first (present) version of the ATLAS  electronics then:</a:t>
            </a:r>
          </a:p>
          <a:p>
            <a:pPr eaLnBrk="1">
              <a:spcAft>
                <a:spcPct val="0"/>
              </a:spcAft>
              <a:buClrTx/>
              <a:buFontTx/>
              <a:buNone/>
            </a:pPr>
            <a:r>
              <a:rPr lang="en-US" altLang="en-US" sz="1800" dirty="0" smtClean="0">
                <a:solidFill>
                  <a:srgbClr val="6600FF"/>
                </a:solidFill>
              </a:rPr>
              <a:t>		Special rad hard (tolerant) electronics was available (close to end of cold war)</a:t>
            </a:r>
          </a:p>
          <a:p>
            <a:pPr eaLnBrk="1">
              <a:spcAft>
                <a:spcPct val="0"/>
              </a:spcAft>
              <a:buClrTx/>
              <a:buFontTx/>
              <a:buNone/>
            </a:pPr>
            <a:r>
              <a:rPr lang="en-US" altLang="en-US" sz="1800" dirty="0" smtClean="0">
                <a:solidFill>
                  <a:srgbClr val="6600FF"/>
                </a:solidFill>
              </a:rPr>
              <a:t>		High speed data transmission (optical or electrical) expensive</a:t>
            </a:r>
            <a:r>
              <a:rPr lang="en-US" altLang="en-US" sz="1800" dirty="0" smtClean="0">
                <a:solidFill>
                  <a:srgbClr val="6600FF"/>
                </a:solidFill>
                <a:sym typeface="Wingdings" panose="05000000000000000000" pitchFamily="2" charset="2"/>
              </a:rPr>
              <a:t></a:t>
            </a:r>
          </a:p>
          <a:p>
            <a:pPr eaLnBrk="1">
              <a:spcAft>
                <a:spcPct val="0"/>
              </a:spcAft>
              <a:buClrTx/>
              <a:buFontTx/>
              <a:buNone/>
            </a:pPr>
            <a:r>
              <a:rPr lang="en-US" altLang="en-US" sz="1800" dirty="0" smtClean="0">
                <a:solidFill>
                  <a:srgbClr val="6600FF"/>
                </a:solidFill>
                <a:sym typeface="Wingdings" panose="05000000000000000000" pitchFamily="2" charset="2"/>
              </a:rPr>
              <a:t>Send trigger data to external trigger processor. Keep data on detector until accepted by L1 trigger – reduced data flow</a:t>
            </a:r>
          </a:p>
          <a:p>
            <a:pPr eaLnBrk="1">
              <a:spcAft>
                <a:spcPct val="0"/>
              </a:spcAft>
              <a:buClrTx/>
              <a:buFontTx/>
              <a:buNone/>
            </a:pPr>
            <a:endParaRPr lang="en-US" altLang="en-US" sz="1800" dirty="0" smtClean="0">
              <a:solidFill>
                <a:srgbClr val="6600FF"/>
              </a:solidFill>
              <a:sym typeface="Wingdings" panose="05000000000000000000" pitchFamily="2" charset="2"/>
            </a:endParaRPr>
          </a:p>
          <a:p>
            <a:pPr eaLnBrk="1">
              <a:spcAft>
                <a:spcPct val="0"/>
              </a:spcAft>
              <a:buClrTx/>
              <a:buFontTx/>
              <a:buNone/>
            </a:pPr>
            <a:r>
              <a:rPr lang="en-US" altLang="en-US" sz="1800" dirty="0" smtClean="0">
                <a:solidFill>
                  <a:srgbClr val="6600FF"/>
                </a:solidFill>
                <a:sym typeface="Wingdings" panose="05000000000000000000" pitchFamily="2" charset="2"/>
              </a:rPr>
              <a:t>Now:</a:t>
            </a:r>
          </a:p>
          <a:p>
            <a:pPr eaLnBrk="1">
              <a:spcAft>
                <a:spcPct val="0"/>
              </a:spcAft>
              <a:buClrTx/>
              <a:buFontTx/>
              <a:buNone/>
            </a:pPr>
            <a:r>
              <a:rPr lang="en-US" altLang="en-US" sz="1800" dirty="0" smtClean="0">
                <a:solidFill>
                  <a:srgbClr val="6600FF"/>
                </a:solidFill>
                <a:sym typeface="Wingdings" panose="05000000000000000000" pitchFamily="2" charset="2"/>
              </a:rPr>
              <a:t>		standard electronics reasonably radiation tolerant – SEE problem</a:t>
            </a:r>
          </a:p>
          <a:p>
            <a:pPr eaLnBrk="1">
              <a:spcAft>
                <a:spcPct val="0"/>
              </a:spcAft>
              <a:buClrTx/>
              <a:buFontTx/>
              <a:buNone/>
            </a:pPr>
            <a:r>
              <a:rPr lang="en-US" altLang="en-US" sz="1800" dirty="0" smtClean="0">
                <a:solidFill>
                  <a:srgbClr val="6600FF"/>
                </a:solidFill>
                <a:sym typeface="Wingdings" panose="05000000000000000000" pitchFamily="2" charset="2"/>
              </a:rPr>
              <a:t>		High speed transmission available </a:t>
            </a:r>
          </a:p>
          <a:p>
            <a:pPr eaLnBrk="1">
              <a:spcAft>
                <a:spcPct val="0"/>
              </a:spcAft>
              <a:buClrTx/>
              <a:buFontTx/>
              <a:buNone/>
            </a:pPr>
            <a:r>
              <a:rPr lang="en-US" altLang="en-US" sz="1800" dirty="0" smtClean="0">
                <a:solidFill>
                  <a:srgbClr val="6600FF"/>
                </a:solidFill>
                <a:sym typeface="Wingdings" panose="05000000000000000000" pitchFamily="2" charset="2"/>
              </a:rPr>
              <a:t>Remove all data from detector as soon as possible</a:t>
            </a:r>
          </a:p>
          <a:p>
            <a:pPr eaLnBrk="1">
              <a:spcAft>
                <a:spcPct val="0"/>
              </a:spcAft>
              <a:buClrTx/>
              <a:buFontTx/>
              <a:buNone/>
            </a:pPr>
            <a:endParaRPr lang="en-US" altLang="en-US" sz="1800" dirty="0" smtClean="0">
              <a:solidFill>
                <a:srgbClr val="6600FF"/>
              </a:solidFill>
              <a:sym typeface="Wingdings" panose="05000000000000000000" pitchFamily="2" charset="2"/>
            </a:endParaRPr>
          </a:p>
          <a:p>
            <a:pPr eaLnBrk="1">
              <a:spcAft>
                <a:spcPct val="0"/>
              </a:spcAft>
              <a:buClrTx/>
              <a:buFontTx/>
              <a:buNone/>
            </a:pPr>
            <a:r>
              <a:rPr lang="en-US" altLang="en-US" sz="1800" dirty="0" smtClean="0">
                <a:solidFill>
                  <a:srgbClr val="6600FF"/>
                </a:solidFill>
                <a:sym typeface="Wingdings" panose="05000000000000000000" pitchFamily="2" charset="2"/>
              </a:rPr>
              <a:t>Then:</a:t>
            </a:r>
          </a:p>
          <a:p>
            <a:pPr eaLnBrk="1">
              <a:spcAft>
                <a:spcPct val="0"/>
              </a:spcAft>
              <a:buClrTx/>
              <a:buFontTx/>
              <a:buNone/>
            </a:pPr>
            <a:r>
              <a:rPr lang="en-US" altLang="en-US" sz="1800" dirty="0" smtClean="0">
                <a:solidFill>
                  <a:srgbClr val="6600FF"/>
                </a:solidFill>
                <a:sym typeface="Wingdings" panose="05000000000000000000" pitchFamily="2" charset="2"/>
              </a:rPr>
              <a:t>		FPGAs unsafe</a:t>
            </a:r>
          </a:p>
          <a:p>
            <a:pPr eaLnBrk="1">
              <a:spcAft>
                <a:spcPct val="0"/>
              </a:spcAft>
              <a:buClrTx/>
              <a:buFontTx/>
              <a:buNone/>
            </a:pPr>
            <a:r>
              <a:rPr lang="en-US" altLang="en-US" sz="1800" dirty="0" smtClean="0">
                <a:solidFill>
                  <a:srgbClr val="6600FF"/>
                </a:solidFill>
                <a:sym typeface="Wingdings" panose="05000000000000000000" pitchFamily="2" charset="2"/>
              </a:rPr>
              <a:t>Now:</a:t>
            </a:r>
          </a:p>
          <a:p>
            <a:pPr eaLnBrk="1">
              <a:spcAft>
                <a:spcPct val="0"/>
              </a:spcAft>
              <a:buClrTx/>
              <a:buFontTx/>
              <a:buNone/>
            </a:pPr>
            <a:r>
              <a:rPr lang="en-US" altLang="en-US" sz="1800" dirty="0" smtClean="0">
                <a:solidFill>
                  <a:srgbClr val="6600FF"/>
                </a:solidFill>
                <a:sym typeface="Wingdings" panose="05000000000000000000" pitchFamily="2" charset="2"/>
              </a:rPr>
              <a:t>		SEE mitigation techniques exist making on-detector FPGAs feasible</a:t>
            </a:r>
            <a:endParaRPr lang="en-US" altLang="en-US" sz="1400" dirty="0" smtClean="0">
              <a:solidFill>
                <a:srgbClr val="6600FF"/>
              </a:solidFill>
            </a:endParaRPr>
          </a:p>
          <a:p>
            <a:pPr eaLnBrk="1">
              <a:spcAft>
                <a:spcPct val="0"/>
              </a:spcAft>
              <a:buClrTx/>
              <a:buFontTx/>
              <a:buNone/>
            </a:pPr>
            <a:endParaRPr lang="en-US" altLang="en-US" sz="1400" b="1" dirty="0" smtClean="0">
              <a:solidFill>
                <a:srgbClr val="FF3300"/>
              </a:solidFill>
            </a:endParaRPr>
          </a:p>
          <a:p>
            <a:pPr eaLnBrk="1">
              <a:buClrTx/>
              <a:buFontTx/>
              <a:buNone/>
            </a:pPr>
            <a:endParaRPr lang="en-US" altLang="en-US" sz="1400" b="1" dirty="0">
              <a:solidFill>
                <a:srgbClr val="FF3300"/>
              </a:solidFill>
            </a:endParaRPr>
          </a:p>
        </p:txBody>
      </p:sp>
    </p:spTree>
    <p:extLst>
      <p:ext uri="{BB962C8B-B14F-4D97-AF65-F5344CB8AC3E}">
        <p14:creationId xmlns:p14="http://schemas.microsoft.com/office/powerpoint/2010/main" val="18400915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en-US" altLang="en-US" dirty="0">
                <a:solidFill>
                  <a:srgbClr val="FFFF00"/>
                </a:solidFill>
              </a:rPr>
              <a:t>Mistakes</a:t>
            </a:r>
            <a:endParaRPr lang="en-US" altLang="en-US" dirty="0">
              <a:solidFill>
                <a:srgbClr val="FFFF00"/>
              </a:solidFill>
            </a:endParaRPr>
          </a:p>
        </p:txBody>
      </p:sp>
      <p:sp>
        <p:nvSpPr>
          <p:cNvPr id="3" name="Text Box 2"/>
          <p:cNvSpPr txBox="1">
            <a:spLocks noChangeArrowheads="1"/>
          </p:cNvSpPr>
          <p:nvPr/>
        </p:nvSpPr>
        <p:spPr bwMode="auto">
          <a:xfrm>
            <a:off x="2342001" y="2715885"/>
            <a:ext cx="8712200" cy="804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spcAft>
                <a:spcPct val="0"/>
              </a:spcAft>
              <a:buClrTx/>
              <a:buFontTx/>
              <a:buNone/>
            </a:pPr>
            <a:r>
              <a:rPr lang="en-US" altLang="en-US" sz="1800" b="1" dirty="0">
                <a:solidFill>
                  <a:srgbClr val="6600FF"/>
                </a:solidFill>
              </a:rPr>
              <a:t>We learn from mistakes but some times we forget what we learned</a:t>
            </a:r>
            <a:r>
              <a:rPr lang="en-US" altLang="en-US" sz="1800" dirty="0">
                <a:solidFill>
                  <a:srgbClr val="6600FF"/>
                </a:solidFill>
              </a:rPr>
              <a:t>’</a:t>
            </a:r>
          </a:p>
          <a:p>
            <a:pPr eaLnBrk="1">
              <a:spcAft>
                <a:spcPct val="0"/>
              </a:spcAft>
              <a:buClrTx/>
              <a:buFontTx/>
              <a:buNone/>
            </a:pPr>
            <a:r>
              <a:rPr lang="en-US" altLang="en-US" sz="1800" b="1" dirty="0">
                <a:solidFill>
                  <a:srgbClr val="6600FF"/>
                </a:solidFill>
              </a:rPr>
              <a:t>Connector problems</a:t>
            </a:r>
          </a:p>
          <a:p>
            <a:pPr eaLnBrk="1">
              <a:spcAft>
                <a:spcPct val="0"/>
              </a:spcAft>
              <a:buClrTx/>
              <a:buFontTx/>
              <a:buNone/>
            </a:pPr>
            <a:r>
              <a:rPr lang="en-US" altLang="en-US" sz="1800" b="1" dirty="0">
                <a:solidFill>
                  <a:srgbClr val="6600FF"/>
                </a:solidFill>
              </a:rPr>
              <a:t>Power supply problems</a:t>
            </a:r>
          </a:p>
          <a:p>
            <a:pPr eaLnBrk="1">
              <a:spcAft>
                <a:spcPct val="0"/>
              </a:spcAft>
              <a:buClrTx/>
              <a:buFontTx/>
              <a:buNone/>
            </a:pPr>
            <a:r>
              <a:rPr lang="en-US" altLang="en-US" sz="1800" b="1" dirty="0">
                <a:solidFill>
                  <a:srgbClr val="6600FF"/>
                </a:solidFill>
              </a:rPr>
              <a:t>Radiation sensitivity problems</a:t>
            </a:r>
          </a:p>
          <a:p>
            <a:pPr eaLnBrk="1">
              <a:spcAft>
                <a:spcPct val="0"/>
              </a:spcAft>
              <a:buClrTx/>
              <a:buFontTx/>
              <a:buNone/>
            </a:pPr>
            <a:r>
              <a:rPr lang="en-US" altLang="en-US" sz="1800" b="1" dirty="0">
                <a:solidFill>
                  <a:srgbClr val="6600FF"/>
                </a:solidFill>
              </a:rPr>
              <a:t>Problems with new untested techniques</a:t>
            </a:r>
            <a:endParaRPr lang="en-US" altLang="en-US" sz="1400" b="1" dirty="0">
              <a:solidFill>
                <a:srgbClr val="FF3300"/>
              </a:solidFill>
            </a:endParaRPr>
          </a:p>
          <a:p>
            <a:pPr eaLnBrk="1">
              <a:buClrTx/>
              <a:buFontTx/>
              <a:buNone/>
            </a:pPr>
            <a:endParaRPr lang="en-US" altLang="en-US" sz="1400" b="1" dirty="0">
              <a:solidFill>
                <a:srgbClr val="FF3300"/>
              </a:solidFill>
            </a:endParaRPr>
          </a:p>
        </p:txBody>
      </p:sp>
    </p:spTree>
    <p:extLst>
      <p:ext uri="{BB962C8B-B14F-4D97-AF65-F5344CB8AC3E}">
        <p14:creationId xmlns:p14="http://schemas.microsoft.com/office/powerpoint/2010/main" val="39927617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en-US" altLang="en-US" dirty="0">
                <a:solidFill>
                  <a:srgbClr val="FFFF00"/>
                </a:solidFill>
              </a:rPr>
              <a:t>Future</a:t>
            </a:r>
            <a:endParaRPr lang="en-US" altLang="en-US" dirty="0">
              <a:solidFill>
                <a:srgbClr val="FFFF00"/>
              </a:solidFill>
            </a:endParaRPr>
          </a:p>
        </p:txBody>
      </p:sp>
      <p:sp>
        <p:nvSpPr>
          <p:cNvPr id="5" name="Text Box 2"/>
          <p:cNvSpPr txBox="1">
            <a:spLocks noChangeArrowheads="1"/>
          </p:cNvSpPr>
          <p:nvPr/>
        </p:nvSpPr>
        <p:spPr bwMode="auto">
          <a:xfrm>
            <a:off x="1648321" y="827088"/>
            <a:ext cx="8567737" cy="804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eaLnBrk="1">
              <a:spcAft>
                <a:spcPct val="0"/>
              </a:spcAft>
              <a:buClrTx/>
              <a:buFontTx/>
              <a:buNone/>
            </a:pPr>
            <a:endParaRPr lang="en-US" altLang="en-US" sz="1800" dirty="0">
              <a:solidFill>
                <a:srgbClr val="0000FF"/>
              </a:solidFill>
            </a:endParaRPr>
          </a:p>
          <a:p>
            <a:pPr eaLnBrk="1">
              <a:spcAft>
                <a:spcPct val="0"/>
              </a:spcAft>
              <a:buClrTx/>
              <a:buFontTx/>
              <a:buNone/>
            </a:pPr>
            <a:r>
              <a:rPr lang="en-US" altLang="en-US" sz="1800" b="1" dirty="0">
                <a:solidFill>
                  <a:srgbClr val="0000FF"/>
                </a:solidFill>
              </a:rPr>
              <a:t>General trends</a:t>
            </a:r>
          </a:p>
          <a:p>
            <a:pPr eaLnBrk="1">
              <a:spcAft>
                <a:spcPct val="0"/>
              </a:spcAft>
              <a:buClrTx/>
              <a:buFontTx/>
              <a:buNone/>
            </a:pPr>
            <a:endParaRPr lang="en-US" altLang="en-US" sz="1800" dirty="0">
              <a:solidFill>
                <a:srgbClr val="0000FF"/>
              </a:solidFill>
            </a:endParaRPr>
          </a:p>
          <a:p>
            <a:pPr eaLnBrk="1">
              <a:spcAft>
                <a:spcPct val="0"/>
              </a:spcAft>
              <a:buClrTx/>
              <a:buFontTx/>
              <a:buNone/>
            </a:pPr>
            <a:r>
              <a:rPr lang="en-US" altLang="en-US" sz="1800" dirty="0">
                <a:solidFill>
                  <a:srgbClr val="0000FF"/>
                </a:solidFill>
              </a:rPr>
              <a:t>Higher energies</a:t>
            </a:r>
          </a:p>
          <a:p>
            <a:pPr eaLnBrk="1">
              <a:spcAft>
                <a:spcPct val="0"/>
              </a:spcAft>
              <a:buClrTx/>
              <a:buFontTx/>
              <a:buNone/>
            </a:pPr>
            <a:r>
              <a:rPr lang="en-US" altLang="en-US" sz="1800" dirty="0">
                <a:solidFill>
                  <a:srgbClr val="0000FF"/>
                </a:solidFill>
              </a:rPr>
              <a:t>Higher luminosity</a:t>
            </a:r>
          </a:p>
          <a:p>
            <a:pPr eaLnBrk="1">
              <a:spcAft>
                <a:spcPct val="0"/>
              </a:spcAft>
              <a:buClrTx/>
              <a:buFontTx/>
              <a:buNone/>
            </a:pPr>
            <a:r>
              <a:rPr lang="en-US" altLang="en-US" sz="1800" dirty="0">
                <a:solidFill>
                  <a:srgbClr val="0000FF"/>
                </a:solidFill>
              </a:rPr>
              <a:t>Higher granularity in all detector sub-systems</a:t>
            </a:r>
          </a:p>
          <a:p>
            <a:pPr eaLnBrk="1">
              <a:spcAft>
                <a:spcPct val="0"/>
              </a:spcAft>
              <a:buClrTx/>
              <a:buFontTx/>
              <a:buNone/>
            </a:pPr>
            <a:r>
              <a:rPr lang="en-US" altLang="en-US" sz="1800" dirty="0">
                <a:solidFill>
                  <a:srgbClr val="0000FF"/>
                </a:solidFill>
              </a:rPr>
              <a:t>More complicated events to process early in the triggers</a:t>
            </a:r>
          </a:p>
          <a:p>
            <a:pPr eaLnBrk="1">
              <a:spcAft>
                <a:spcPct val="0"/>
              </a:spcAft>
              <a:buClrTx/>
              <a:buFontTx/>
              <a:buNone/>
            </a:pPr>
            <a:r>
              <a:rPr lang="en-US" altLang="en-US" sz="1800" dirty="0">
                <a:solidFill>
                  <a:srgbClr val="0000FF"/>
                </a:solidFill>
              </a:rPr>
              <a:t>More on-detector FPGAs – new FPGAs more radiation tolerant to hard but not </a:t>
            </a:r>
            <a:r>
              <a:rPr lang="en-US" altLang="en-US" sz="1800" dirty="0" smtClean="0">
                <a:solidFill>
                  <a:srgbClr val="0000FF"/>
                </a:solidFill>
              </a:rPr>
              <a:t>soft</a:t>
            </a:r>
          </a:p>
          <a:p>
            <a:pPr eaLnBrk="1">
              <a:spcAft>
                <a:spcPct val="0"/>
              </a:spcAft>
              <a:buClrTx/>
              <a:buFontTx/>
              <a:buNone/>
            </a:pPr>
            <a:r>
              <a:rPr lang="en-US" altLang="en-US" sz="1800" dirty="0">
                <a:solidFill>
                  <a:srgbClr val="0000FF"/>
                </a:solidFill>
              </a:rPr>
              <a:t>	</a:t>
            </a:r>
            <a:r>
              <a:rPr lang="en-US" altLang="en-US" sz="1800" dirty="0" smtClean="0">
                <a:solidFill>
                  <a:srgbClr val="0000FF"/>
                </a:solidFill>
              </a:rPr>
              <a:t>	errors </a:t>
            </a:r>
            <a:r>
              <a:rPr lang="en-US" altLang="en-US" sz="1800" dirty="0">
                <a:solidFill>
                  <a:srgbClr val="0000FF"/>
                </a:solidFill>
              </a:rPr>
              <a:t>– develop correction strategies for soft errors</a:t>
            </a:r>
          </a:p>
          <a:p>
            <a:pPr eaLnBrk="1">
              <a:spcAft>
                <a:spcPct val="0"/>
              </a:spcAft>
              <a:buClrTx/>
              <a:buFontTx/>
              <a:buNone/>
            </a:pPr>
            <a:r>
              <a:rPr lang="en-US" altLang="en-US" sz="1800" dirty="0">
                <a:solidFill>
                  <a:srgbClr val="0000FF"/>
                </a:solidFill>
              </a:rPr>
              <a:t>More high speed data transmission – 40 Gb/s or more</a:t>
            </a:r>
          </a:p>
          <a:p>
            <a:pPr eaLnBrk="1">
              <a:spcAft>
                <a:spcPct val="0"/>
              </a:spcAft>
              <a:buClrTx/>
              <a:buFontTx/>
              <a:buNone/>
            </a:pPr>
            <a:r>
              <a:rPr lang="en-US" altLang="en-US" sz="1800" dirty="0">
                <a:solidFill>
                  <a:srgbClr val="0000FF"/>
                </a:solidFill>
              </a:rPr>
              <a:t>Early digitization – less analog, more digital</a:t>
            </a:r>
          </a:p>
          <a:p>
            <a:pPr eaLnBrk="1">
              <a:spcAft>
                <a:spcPct val="0"/>
              </a:spcAft>
              <a:buClrTx/>
              <a:buFontTx/>
              <a:buNone/>
            </a:pPr>
            <a:endParaRPr lang="en-US" altLang="en-US" sz="1800" dirty="0">
              <a:solidFill>
                <a:srgbClr val="0000FF"/>
              </a:solidFill>
            </a:endParaRPr>
          </a:p>
          <a:p>
            <a:pPr eaLnBrk="1">
              <a:spcAft>
                <a:spcPct val="0"/>
              </a:spcAft>
              <a:buClrTx/>
              <a:buFontTx/>
              <a:buNone/>
            </a:pPr>
            <a:r>
              <a:rPr lang="en-US" altLang="en-US" sz="1800" dirty="0">
                <a:solidFill>
                  <a:srgbClr val="0000FF"/>
                </a:solidFill>
              </a:rPr>
              <a:t>After 2037? ILC? CLIC? FCC?</a:t>
            </a:r>
          </a:p>
          <a:p>
            <a:pPr eaLnBrk="1">
              <a:spcAft>
                <a:spcPct val="0"/>
              </a:spcAft>
              <a:buClrTx/>
              <a:buFontTx/>
              <a:buNone/>
            </a:pPr>
            <a:endParaRPr lang="en-US" altLang="en-US" sz="1400" dirty="0">
              <a:solidFill>
                <a:srgbClr val="0000FF"/>
              </a:solidFill>
            </a:endParaRPr>
          </a:p>
          <a:p>
            <a:pPr eaLnBrk="1">
              <a:spcAft>
                <a:spcPct val="0"/>
              </a:spcAft>
              <a:buClrTx/>
              <a:buFontTx/>
              <a:buNone/>
            </a:pPr>
            <a:endParaRPr lang="en-US" altLang="en-US" sz="1400" b="1" dirty="0">
              <a:solidFill>
                <a:srgbClr val="FF3300"/>
              </a:solidFill>
            </a:endParaRPr>
          </a:p>
          <a:p>
            <a:pPr eaLnBrk="1">
              <a:spcAft>
                <a:spcPct val="0"/>
              </a:spcAft>
              <a:buClrTx/>
              <a:buFontTx/>
              <a:buNone/>
            </a:pPr>
            <a:endParaRPr lang="en-US" altLang="en-US" sz="1400" b="1" dirty="0">
              <a:solidFill>
                <a:srgbClr val="FF3300"/>
              </a:solidFill>
            </a:endParaRPr>
          </a:p>
          <a:p>
            <a:pPr eaLnBrk="1">
              <a:spcAft>
                <a:spcPct val="0"/>
              </a:spcAft>
              <a:buClrTx/>
              <a:buFontTx/>
              <a:buNone/>
            </a:pPr>
            <a:endParaRPr lang="en-US" altLang="en-US" sz="1400" b="1" dirty="0">
              <a:solidFill>
                <a:srgbClr val="FF3300"/>
              </a:solidFill>
            </a:endParaRPr>
          </a:p>
          <a:p>
            <a:pPr eaLnBrk="1">
              <a:spcAft>
                <a:spcPct val="0"/>
              </a:spcAft>
              <a:buClrTx/>
              <a:buFontTx/>
              <a:buNone/>
            </a:pPr>
            <a:endParaRPr lang="en-US" altLang="en-US" sz="1400" b="1" dirty="0">
              <a:solidFill>
                <a:srgbClr val="FF3300"/>
              </a:solidFill>
            </a:endParaRPr>
          </a:p>
          <a:p>
            <a:pPr eaLnBrk="1">
              <a:spcAft>
                <a:spcPct val="0"/>
              </a:spcAft>
              <a:buClrTx/>
              <a:buFontTx/>
              <a:buNone/>
            </a:pPr>
            <a:endParaRPr lang="en-US" altLang="en-US" sz="1400" b="1" dirty="0">
              <a:solidFill>
                <a:srgbClr val="FF3300"/>
              </a:solidFill>
            </a:endParaRPr>
          </a:p>
          <a:p>
            <a:pPr eaLnBrk="1">
              <a:spcAft>
                <a:spcPct val="0"/>
              </a:spcAft>
              <a:buClrTx/>
              <a:buFontTx/>
              <a:buNone/>
            </a:pPr>
            <a:endParaRPr lang="en-US" altLang="en-US" sz="1400" b="1" dirty="0">
              <a:solidFill>
                <a:srgbClr val="FF3300"/>
              </a:solidFill>
            </a:endParaRPr>
          </a:p>
          <a:p>
            <a:pPr eaLnBrk="1">
              <a:spcAft>
                <a:spcPct val="0"/>
              </a:spcAft>
              <a:buClrTx/>
              <a:buFontTx/>
              <a:buNone/>
            </a:pPr>
            <a:endParaRPr lang="en-US" altLang="en-US" sz="1400" b="1" dirty="0">
              <a:solidFill>
                <a:srgbClr val="FF3300"/>
              </a:solidFill>
            </a:endParaRPr>
          </a:p>
          <a:p>
            <a:pPr eaLnBrk="1">
              <a:spcAft>
                <a:spcPct val="0"/>
              </a:spcAft>
              <a:buClrTx/>
              <a:buFontTx/>
              <a:buNone/>
            </a:pPr>
            <a:endParaRPr lang="en-US" altLang="en-US" sz="1400" b="1" dirty="0">
              <a:solidFill>
                <a:srgbClr val="FF3300"/>
              </a:solidFill>
            </a:endParaRPr>
          </a:p>
          <a:p>
            <a:pPr eaLnBrk="1">
              <a:spcAft>
                <a:spcPct val="0"/>
              </a:spcAft>
              <a:buClrTx/>
              <a:buFontTx/>
              <a:buNone/>
            </a:pPr>
            <a:endParaRPr lang="en-US" altLang="en-US" sz="1400" b="1" dirty="0">
              <a:solidFill>
                <a:srgbClr val="FF3300"/>
              </a:solidFill>
            </a:endParaRPr>
          </a:p>
          <a:p>
            <a:pPr eaLnBrk="1">
              <a:spcAft>
                <a:spcPct val="0"/>
              </a:spcAft>
              <a:buClrTx/>
              <a:buFontTx/>
              <a:buNone/>
            </a:pPr>
            <a:r>
              <a:rPr lang="en-US" altLang="en-US" sz="1800" b="1" dirty="0">
                <a:solidFill>
                  <a:srgbClr val="FF3300"/>
                </a:solidFill>
              </a:rPr>
              <a:t>BUT THIS IS FOR YOU!</a:t>
            </a:r>
          </a:p>
          <a:p>
            <a:pPr eaLnBrk="1">
              <a:buClrTx/>
              <a:buFontTx/>
              <a:buNone/>
            </a:pPr>
            <a:endParaRPr lang="en-US" altLang="en-US" sz="1400" b="1" dirty="0">
              <a:solidFill>
                <a:srgbClr val="FF3300"/>
              </a:solidFill>
            </a:endParaRPr>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5288" y="4142773"/>
            <a:ext cx="2955925" cy="20145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 name="Text Box 4"/>
          <p:cNvSpPr txBox="1">
            <a:spLocks noChangeArrowheads="1"/>
          </p:cNvSpPr>
          <p:nvPr/>
        </p:nvSpPr>
        <p:spPr bwMode="auto">
          <a:xfrm>
            <a:off x="5658726" y="4142772"/>
            <a:ext cx="3942474" cy="4449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lnSpc>
                <a:spcPct val="93000"/>
              </a:lnSpc>
              <a:spcAft>
                <a:spcPts val="14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Arial" panose="020B0604020202020204" pitchFamily="34" charset="0"/>
                <a:ea typeface="Microsoft YaHei" panose="020B0503020204020204" pitchFamily="34" charset="-122"/>
              </a:defRPr>
            </a:lvl1pPr>
            <a:lvl2pPr>
              <a:lnSpc>
                <a:spcPct val="9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rgbClr val="000000"/>
                </a:solidFill>
                <a:latin typeface="Arial" panose="020B0604020202020204" pitchFamily="34" charset="0"/>
                <a:ea typeface="Microsoft YaHei" panose="020B0503020204020204" pitchFamily="34" charset="-122"/>
              </a:defRPr>
            </a:lvl2pPr>
            <a:lvl3pPr>
              <a:lnSpc>
                <a:spcPct val="9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Arial" panose="020B0604020202020204" pitchFamily="34" charset="0"/>
                <a:ea typeface="Microsoft YaHei" panose="020B0503020204020204" pitchFamily="34" charset="-122"/>
              </a:defRPr>
            </a:lvl3pPr>
            <a:lvl4pPr>
              <a:lnSpc>
                <a:spcPct val="9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4pPr>
            <a:lvl5pPr>
              <a:lnSpc>
                <a:spcPct val="9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Arial" panose="020B0604020202020204" pitchFamily="34" charset="0"/>
                <a:ea typeface="Microsoft YaHei" panose="020B0503020204020204" pitchFamily="34" charset="-122"/>
              </a:defRPr>
            </a:lvl9pPr>
          </a:lstStyle>
          <a:p>
            <a:pPr algn="ctr" eaLnBrk="1">
              <a:spcAft>
                <a:spcPct val="0"/>
              </a:spcAft>
              <a:buClrTx/>
              <a:buFontTx/>
              <a:buNone/>
            </a:pPr>
            <a:r>
              <a:rPr lang="en-US" altLang="en-US" sz="1800" dirty="0">
                <a:solidFill>
                  <a:srgbClr val="0000FF"/>
                </a:solidFill>
              </a:rPr>
              <a:t>Future Circular Collider</a:t>
            </a:r>
          </a:p>
          <a:p>
            <a:pPr algn="ctr" eaLnBrk="1">
              <a:spcAft>
                <a:spcPct val="0"/>
              </a:spcAft>
              <a:buClrTx/>
              <a:buFontTx/>
              <a:buNone/>
            </a:pPr>
            <a:r>
              <a:rPr lang="en-US" altLang="en-US" sz="1800" dirty="0">
                <a:solidFill>
                  <a:srgbClr val="0000FF"/>
                </a:solidFill>
              </a:rPr>
              <a:t>FCC</a:t>
            </a:r>
          </a:p>
          <a:p>
            <a:pPr algn="ctr" eaLnBrk="1">
              <a:spcAft>
                <a:spcPct val="0"/>
              </a:spcAft>
              <a:buClrTx/>
              <a:buFontTx/>
              <a:buNone/>
            </a:pPr>
            <a:r>
              <a:rPr lang="en-US" altLang="en-US" sz="1800" dirty="0">
                <a:solidFill>
                  <a:srgbClr val="0000FF"/>
                </a:solidFill>
              </a:rPr>
              <a:t>50+50TeV p – p</a:t>
            </a:r>
          </a:p>
          <a:p>
            <a:pPr algn="ctr" eaLnBrk="1">
              <a:spcAft>
                <a:spcPct val="0"/>
              </a:spcAft>
              <a:buClrTx/>
              <a:buFontTx/>
              <a:buNone/>
            </a:pPr>
            <a:r>
              <a:rPr lang="en-US" altLang="en-US" sz="1800" dirty="0">
                <a:solidFill>
                  <a:srgbClr val="0000FF"/>
                </a:solidFill>
              </a:rPr>
              <a:t>100 km circumference</a:t>
            </a:r>
          </a:p>
          <a:p>
            <a:pPr algn="ctr" eaLnBrk="1">
              <a:spcAft>
                <a:spcPct val="0"/>
              </a:spcAft>
              <a:buClrTx/>
              <a:buFontTx/>
              <a:buNone/>
            </a:pPr>
            <a:r>
              <a:rPr lang="en-US" altLang="en-US" sz="1800" dirty="0">
                <a:solidFill>
                  <a:srgbClr val="0000FF"/>
                </a:solidFill>
              </a:rPr>
              <a:t>Assumes new magnet technologies </a:t>
            </a:r>
          </a:p>
          <a:p>
            <a:pPr algn="ctr" eaLnBrk="1">
              <a:spcAft>
                <a:spcPct val="0"/>
              </a:spcAft>
              <a:buClrTx/>
              <a:buFontTx/>
              <a:buNone/>
            </a:pPr>
            <a:r>
              <a:rPr lang="en-US" altLang="en-US" sz="1800" dirty="0">
                <a:solidFill>
                  <a:srgbClr val="0000FF"/>
                </a:solidFill>
              </a:rPr>
              <a:t>(20 </a:t>
            </a:r>
            <a:r>
              <a:rPr lang="en-US" altLang="en-US" sz="1800" dirty="0" err="1">
                <a:solidFill>
                  <a:srgbClr val="0000FF"/>
                </a:solidFill>
              </a:rPr>
              <a:t>TeV</a:t>
            </a:r>
            <a:r>
              <a:rPr lang="en-US" altLang="en-US" sz="1800" dirty="0">
                <a:solidFill>
                  <a:srgbClr val="0000FF"/>
                </a:solidFill>
              </a:rPr>
              <a:t> magnets)</a:t>
            </a:r>
          </a:p>
          <a:p>
            <a:pPr eaLnBrk="1">
              <a:buClrTx/>
              <a:buFontTx/>
              <a:buNone/>
            </a:pPr>
            <a:endParaRPr lang="en-US" altLang="en-US" sz="1400" dirty="0"/>
          </a:p>
          <a:p>
            <a:pPr eaLnBrk="1">
              <a:buClrTx/>
              <a:buFontTx/>
              <a:buNone/>
            </a:pPr>
            <a:endParaRPr lang="en-US" altLang="en-US" sz="1400" dirty="0"/>
          </a:p>
        </p:txBody>
      </p:sp>
    </p:spTree>
    <p:extLst>
      <p:ext uri="{BB962C8B-B14F-4D97-AF65-F5344CB8AC3E}">
        <p14:creationId xmlns:p14="http://schemas.microsoft.com/office/powerpoint/2010/main" val="325391998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19"/>
            <a:ext cx="10515600" cy="838201"/>
          </a:xfrm>
        </p:spPr>
        <p:txBody>
          <a:bodyPr/>
          <a:lstStyle/>
          <a:p>
            <a:r>
              <a:rPr lang="en-US" altLang="en-US" dirty="0" err="1">
                <a:solidFill>
                  <a:srgbClr val="FFFF00"/>
                </a:solidFill>
              </a:rPr>
              <a:t>TileCal</a:t>
            </a:r>
            <a:r>
              <a:rPr lang="en-US" altLang="en-US" dirty="0">
                <a:solidFill>
                  <a:srgbClr val="FFFF00"/>
                </a:solidFill>
              </a:rPr>
              <a:t> hadron calorimeter</a:t>
            </a:r>
          </a:p>
        </p:txBody>
      </p:sp>
      <p:sp>
        <p:nvSpPr>
          <p:cNvPr id="3" name="TextBox 2"/>
          <p:cNvSpPr txBox="1"/>
          <p:nvPr/>
        </p:nvSpPr>
        <p:spPr>
          <a:xfrm>
            <a:off x="2506717" y="2758966"/>
            <a:ext cx="6763407" cy="1446550"/>
          </a:xfrm>
          <a:prstGeom prst="rect">
            <a:avLst/>
          </a:prstGeom>
          <a:noFill/>
        </p:spPr>
        <p:txBody>
          <a:bodyPr wrap="square" rtlCol="0">
            <a:spAutoFit/>
          </a:bodyPr>
          <a:lstStyle/>
          <a:p>
            <a:pPr algn="ctr"/>
            <a:r>
              <a:rPr lang="en-US" sz="4400" dirty="0" smtClean="0">
                <a:solidFill>
                  <a:srgbClr val="0070C0"/>
                </a:solidFill>
              </a:rPr>
              <a:t>The End</a:t>
            </a:r>
          </a:p>
          <a:p>
            <a:pPr algn="ctr"/>
            <a:r>
              <a:rPr lang="en-US" sz="4400" dirty="0" smtClean="0">
                <a:solidFill>
                  <a:srgbClr val="0070C0"/>
                </a:solidFill>
              </a:rPr>
              <a:t>Thanks for your attention</a:t>
            </a:r>
            <a:endParaRPr lang="en-US" sz="4400" dirty="0">
              <a:solidFill>
                <a:srgbClr val="0070C0"/>
              </a:solidFill>
            </a:endParaRPr>
          </a:p>
        </p:txBody>
      </p:sp>
    </p:spTree>
    <p:extLst>
      <p:ext uri="{BB962C8B-B14F-4D97-AF65-F5344CB8AC3E}">
        <p14:creationId xmlns:p14="http://schemas.microsoft.com/office/powerpoint/2010/main" val="14972284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21"/>
            <a:ext cx="10515600" cy="838200"/>
          </a:xfrm>
        </p:spPr>
        <p:txBody>
          <a:bodyPr/>
          <a:lstStyle/>
          <a:p>
            <a:r>
              <a:rPr lang="en-US" altLang="en-US" dirty="0">
                <a:solidFill>
                  <a:srgbClr val="FFFF00"/>
                </a:solidFill>
              </a:rPr>
              <a:t>Jets</a:t>
            </a:r>
            <a:endParaRPr lang="en-US" dirty="0">
              <a:solidFill>
                <a:srgbClr val="FFFF00"/>
              </a:solidFill>
            </a:endParaRPr>
          </a:p>
        </p:txBody>
      </p:sp>
      <p:sp>
        <p:nvSpPr>
          <p:cNvPr id="3" name="TextBox 2"/>
          <p:cNvSpPr txBox="1"/>
          <p:nvPr/>
        </p:nvSpPr>
        <p:spPr>
          <a:xfrm>
            <a:off x="904416" y="1423632"/>
            <a:ext cx="10667474" cy="4524315"/>
          </a:xfrm>
          <a:prstGeom prst="rect">
            <a:avLst/>
          </a:prstGeom>
          <a:noFill/>
        </p:spPr>
        <p:txBody>
          <a:bodyPr wrap="square" rtlCol="0">
            <a:spAutoFit/>
          </a:bodyPr>
          <a:lstStyle/>
          <a:p>
            <a:pPr indent="15875">
              <a:defRPr/>
            </a:pPr>
            <a:r>
              <a:rPr lang="en-US" dirty="0">
                <a:solidFill>
                  <a:srgbClr val="6600FF"/>
                </a:solidFill>
              </a:rPr>
              <a:t>In the standard model there are 6 types of quarks and 6 types of </a:t>
            </a:r>
            <a:r>
              <a:rPr lang="en-US" dirty="0" smtClean="0">
                <a:solidFill>
                  <a:srgbClr val="6600FF"/>
                </a:solidFill>
              </a:rPr>
              <a:t>antiquarks</a:t>
            </a:r>
            <a:r>
              <a:rPr lang="en-US" dirty="0">
                <a:solidFill>
                  <a:srgbClr val="6600FF"/>
                </a:solidFill>
              </a:rPr>
              <a:t>. </a:t>
            </a:r>
            <a:endParaRPr lang="en-US" dirty="0" smtClean="0">
              <a:solidFill>
                <a:srgbClr val="6600FF"/>
              </a:solidFill>
            </a:endParaRPr>
          </a:p>
          <a:p>
            <a:pPr indent="15875">
              <a:defRPr/>
            </a:pPr>
            <a:endParaRPr lang="en-US" dirty="0">
              <a:solidFill>
                <a:srgbClr val="6600FF"/>
              </a:solidFill>
            </a:endParaRPr>
          </a:p>
          <a:p>
            <a:pPr indent="15875">
              <a:defRPr/>
            </a:pPr>
            <a:r>
              <a:rPr lang="en-US" dirty="0" smtClean="0">
                <a:solidFill>
                  <a:srgbClr val="6600FF"/>
                </a:solidFill>
              </a:rPr>
              <a:t>Free quarks are never seen. You only see combinations of them, hadrons.</a:t>
            </a:r>
          </a:p>
          <a:p>
            <a:pPr indent="15875">
              <a:defRPr/>
            </a:pPr>
            <a:r>
              <a:rPr lang="en-US" dirty="0" smtClean="0">
                <a:solidFill>
                  <a:srgbClr val="6600FF"/>
                </a:solidFill>
              </a:rPr>
              <a:t>They can combine into </a:t>
            </a:r>
            <a:r>
              <a:rPr lang="en-US" dirty="0">
                <a:solidFill>
                  <a:srgbClr val="6600FF"/>
                </a:solidFill>
              </a:rPr>
              <a:t>baryons </a:t>
            </a:r>
            <a:r>
              <a:rPr lang="en-US" dirty="0" smtClean="0">
                <a:solidFill>
                  <a:srgbClr val="6600FF"/>
                </a:solidFill>
              </a:rPr>
              <a:t>(3 quarks) or mesons (a quark-antiquark pair).</a:t>
            </a:r>
            <a:endParaRPr lang="en-US" dirty="0">
              <a:solidFill>
                <a:srgbClr val="6600FF"/>
              </a:solidFill>
            </a:endParaRPr>
          </a:p>
          <a:p>
            <a:pPr indent="12700">
              <a:defRPr/>
            </a:pPr>
            <a:endParaRPr lang="en-US" dirty="0" smtClean="0">
              <a:solidFill>
                <a:srgbClr val="6600FF"/>
              </a:solidFill>
            </a:endParaRPr>
          </a:p>
          <a:p>
            <a:pPr indent="12700">
              <a:defRPr/>
            </a:pPr>
            <a:r>
              <a:rPr lang="en-US" dirty="0" smtClean="0">
                <a:solidFill>
                  <a:srgbClr val="6600FF"/>
                </a:solidFill>
              </a:rPr>
              <a:t>One way to </a:t>
            </a:r>
            <a:r>
              <a:rPr lang="en-US" dirty="0" smtClean="0">
                <a:solidFill>
                  <a:srgbClr val="FF0000"/>
                </a:solidFill>
              </a:rPr>
              <a:t>illustrate</a:t>
            </a:r>
            <a:r>
              <a:rPr lang="en-US" dirty="0" smtClean="0">
                <a:solidFill>
                  <a:srgbClr val="6600FF"/>
                </a:solidFill>
              </a:rPr>
              <a:t> the quark behavior is to see them as </a:t>
            </a:r>
            <a:r>
              <a:rPr lang="en-US" dirty="0" smtClean="0">
                <a:solidFill>
                  <a:srgbClr val="FF0000"/>
                </a:solidFill>
              </a:rPr>
              <a:t>string ends</a:t>
            </a:r>
            <a:r>
              <a:rPr lang="en-US" dirty="0" smtClean="0">
                <a:solidFill>
                  <a:srgbClr val="6600FF"/>
                </a:solidFill>
              </a:rPr>
              <a:t>.</a:t>
            </a:r>
          </a:p>
          <a:p>
            <a:pPr indent="12700">
              <a:defRPr/>
            </a:pPr>
            <a:endParaRPr lang="en-US" dirty="0">
              <a:solidFill>
                <a:srgbClr val="6600FF"/>
              </a:solidFill>
            </a:endParaRPr>
          </a:p>
          <a:p>
            <a:pPr indent="12700">
              <a:defRPr/>
            </a:pPr>
            <a:r>
              <a:rPr lang="en-US" dirty="0" smtClean="0">
                <a:solidFill>
                  <a:srgbClr val="6600FF"/>
                </a:solidFill>
              </a:rPr>
              <a:t>A mesons will then be modelled as:          and a baryon (e.g. a proton) as:              or</a:t>
            </a:r>
          </a:p>
          <a:p>
            <a:pPr indent="12700">
              <a:defRPr/>
            </a:pPr>
            <a:endParaRPr lang="en-US" dirty="0">
              <a:solidFill>
                <a:srgbClr val="6600FF"/>
              </a:solidFill>
            </a:endParaRPr>
          </a:p>
          <a:p>
            <a:pPr indent="12700">
              <a:defRPr/>
            </a:pPr>
            <a:endParaRPr lang="en-US" dirty="0" smtClean="0">
              <a:solidFill>
                <a:srgbClr val="6600FF"/>
              </a:solidFill>
            </a:endParaRPr>
          </a:p>
          <a:p>
            <a:pPr indent="12700">
              <a:defRPr/>
            </a:pPr>
            <a:r>
              <a:rPr lang="en-US" dirty="0" smtClean="0">
                <a:solidFill>
                  <a:srgbClr val="6600FF"/>
                </a:solidFill>
              </a:rPr>
              <a:t>If you stretch a meson, i.e. trying to move the quark and antiquark away from each other, the string breaks.</a:t>
            </a:r>
          </a:p>
          <a:p>
            <a:pPr indent="12700">
              <a:defRPr/>
            </a:pPr>
            <a:endParaRPr lang="en-US" dirty="0">
              <a:solidFill>
                <a:srgbClr val="6600FF"/>
              </a:solidFill>
            </a:endParaRPr>
          </a:p>
          <a:p>
            <a:pPr indent="12700">
              <a:defRPr/>
            </a:pPr>
            <a:endParaRPr lang="en-US" dirty="0" smtClean="0">
              <a:solidFill>
                <a:srgbClr val="6600FF"/>
              </a:solidFill>
            </a:endParaRPr>
          </a:p>
          <a:p>
            <a:pPr indent="12700">
              <a:defRPr/>
            </a:pPr>
            <a:endParaRPr lang="en-US" dirty="0">
              <a:solidFill>
                <a:srgbClr val="6600FF"/>
              </a:solidFill>
            </a:endParaRPr>
          </a:p>
          <a:p>
            <a:pPr indent="12700">
              <a:defRPr/>
            </a:pPr>
            <a:endParaRPr lang="en-US" dirty="0" smtClean="0">
              <a:solidFill>
                <a:srgbClr val="6600FF"/>
              </a:solidFill>
            </a:endParaRPr>
          </a:p>
          <a:p>
            <a:pPr indent="12700">
              <a:defRPr/>
            </a:pPr>
            <a:r>
              <a:rPr lang="en-US" b="1" dirty="0" smtClean="0">
                <a:solidFill>
                  <a:srgbClr val="FF0000"/>
                </a:solidFill>
              </a:rPr>
              <a:t>Forming two strings with two new string ends, a new quark-antiquark par, and thus two mesons</a:t>
            </a:r>
            <a:endParaRPr lang="en-US" b="1" dirty="0">
              <a:solidFill>
                <a:srgbClr val="FF0000"/>
              </a:solidFill>
            </a:endParaRPr>
          </a:p>
        </p:txBody>
      </p:sp>
      <p:grpSp>
        <p:nvGrpSpPr>
          <p:cNvPr id="16" name="Group 15"/>
          <p:cNvGrpSpPr/>
          <p:nvPr/>
        </p:nvGrpSpPr>
        <p:grpSpPr>
          <a:xfrm>
            <a:off x="4400977" y="3444055"/>
            <a:ext cx="237375" cy="151013"/>
            <a:chOff x="4373880" y="6109274"/>
            <a:chExt cx="256378" cy="151013"/>
          </a:xfrm>
        </p:grpSpPr>
        <p:sp>
          <p:nvSpPr>
            <p:cNvPr id="10" name="Oval 9"/>
            <p:cNvSpPr/>
            <p:nvPr/>
          </p:nvSpPr>
          <p:spPr>
            <a:xfrm>
              <a:off x="4373880" y="6109274"/>
              <a:ext cx="60960" cy="45719"/>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4441767" y="6129251"/>
              <a:ext cx="188491" cy="111749"/>
            </a:xfrm>
            <a:custGeom>
              <a:avLst/>
              <a:gdLst>
                <a:gd name="connsiteX0" fmla="*/ 0 w 188491"/>
                <a:gd name="connsiteY0" fmla="*/ 5542 h 111749"/>
                <a:gd name="connsiteX1" fmla="*/ 55418 w 188491"/>
                <a:gd name="connsiteY1" fmla="*/ 2771 h 111749"/>
                <a:gd name="connsiteX2" fmla="*/ 63731 w 188491"/>
                <a:gd name="connsiteY2" fmla="*/ 0 h 111749"/>
                <a:gd name="connsiteX3" fmla="*/ 127462 w 188491"/>
                <a:gd name="connsiteY3" fmla="*/ 2771 h 111749"/>
                <a:gd name="connsiteX4" fmla="*/ 146858 w 188491"/>
                <a:gd name="connsiteY4" fmla="*/ 8313 h 111749"/>
                <a:gd name="connsiteX5" fmla="*/ 149629 w 188491"/>
                <a:gd name="connsiteY5" fmla="*/ 16625 h 111749"/>
                <a:gd name="connsiteX6" fmla="*/ 146858 w 188491"/>
                <a:gd name="connsiteY6" fmla="*/ 38793 h 111749"/>
                <a:gd name="connsiteX7" fmla="*/ 155171 w 188491"/>
                <a:gd name="connsiteY7" fmla="*/ 44334 h 111749"/>
                <a:gd name="connsiteX8" fmla="*/ 171797 w 188491"/>
                <a:gd name="connsiteY8" fmla="*/ 49876 h 111749"/>
                <a:gd name="connsiteX9" fmla="*/ 188422 w 188491"/>
                <a:gd name="connsiteY9" fmla="*/ 60960 h 111749"/>
                <a:gd name="connsiteX10" fmla="*/ 185651 w 188491"/>
                <a:gd name="connsiteY10" fmla="*/ 77585 h 111749"/>
                <a:gd name="connsiteX11" fmla="*/ 169026 w 188491"/>
                <a:gd name="connsiteY11" fmla="*/ 88669 h 111749"/>
                <a:gd name="connsiteX12" fmla="*/ 157942 w 188491"/>
                <a:gd name="connsiteY12" fmla="*/ 94211 h 111749"/>
                <a:gd name="connsiteX13" fmla="*/ 138546 w 188491"/>
                <a:gd name="connsiteY13" fmla="*/ 99753 h 111749"/>
                <a:gd name="connsiteX14" fmla="*/ 91440 w 188491"/>
                <a:gd name="connsiteY14" fmla="*/ 110836 h 111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8491" h="111749">
                  <a:moveTo>
                    <a:pt x="0" y="5542"/>
                  </a:moveTo>
                  <a:cubicBezTo>
                    <a:pt x="18473" y="4618"/>
                    <a:pt x="36992" y="4373"/>
                    <a:pt x="55418" y="2771"/>
                  </a:cubicBezTo>
                  <a:cubicBezTo>
                    <a:pt x="58328" y="2518"/>
                    <a:pt x="60810" y="0"/>
                    <a:pt x="63731" y="0"/>
                  </a:cubicBezTo>
                  <a:cubicBezTo>
                    <a:pt x="84995" y="0"/>
                    <a:pt x="106218" y="1847"/>
                    <a:pt x="127462" y="2771"/>
                  </a:cubicBezTo>
                  <a:cubicBezTo>
                    <a:pt x="127558" y="2795"/>
                    <a:pt x="145532" y="6987"/>
                    <a:pt x="146858" y="8313"/>
                  </a:cubicBezTo>
                  <a:cubicBezTo>
                    <a:pt x="148923" y="10378"/>
                    <a:pt x="148705" y="13854"/>
                    <a:pt x="149629" y="16625"/>
                  </a:cubicBezTo>
                  <a:cubicBezTo>
                    <a:pt x="148705" y="24014"/>
                    <a:pt x="145398" y="31491"/>
                    <a:pt x="146858" y="38793"/>
                  </a:cubicBezTo>
                  <a:cubicBezTo>
                    <a:pt x="147511" y="42058"/>
                    <a:pt x="152128" y="42982"/>
                    <a:pt x="155171" y="44334"/>
                  </a:cubicBezTo>
                  <a:cubicBezTo>
                    <a:pt x="160509" y="46706"/>
                    <a:pt x="171797" y="49876"/>
                    <a:pt x="171797" y="49876"/>
                  </a:cubicBezTo>
                  <a:cubicBezTo>
                    <a:pt x="177339" y="53571"/>
                    <a:pt x="189517" y="54390"/>
                    <a:pt x="188422" y="60960"/>
                  </a:cubicBezTo>
                  <a:cubicBezTo>
                    <a:pt x="187498" y="66502"/>
                    <a:pt x="187933" y="72451"/>
                    <a:pt x="185651" y="77585"/>
                  </a:cubicBezTo>
                  <a:cubicBezTo>
                    <a:pt x="181551" y="86809"/>
                    <a:pt x="176377" y="85519"/>
                    <a:pt x="169026" y="88669"/>
                  </a:cubicBezTo>
                  <a:cubicBezTo>
                    <a:pt x="165229" y="90296"/>
                    <a:pt x="161739" y="92584"/>
                    <a:pt x="157942" y="94211"/>
                  </a:cubicBezTo>
                  <a:cubicBezTo>
                    <a:pt x="152378" y="96596"/>
                    <a:pt x="144169" y="98347"/>
                    <a:pt x="138546" y="99753"/>
                  </a:cubicBezTo>
                  <a:cubicBezTo>
                    <a:pt x="113466" y="116471"/>
                    <a:pt x="128580" y="110836"/>
                    <a:pt x="91440" y="11083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4501341" y="6214568"/>
              <a:ext cx="60960"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4" name="Group 23"/>
          <p:cNvGrpSpPr/>
          <p:nvPr/>
        </p:nvGrpSpPr>
        <p:grpSpPr>
          <a:xfrm>
            <a:off x="7847636" y="3473842"/>
            <a:ext cx="413050" cy="151013"/>
            <a:chOff x="4819996" y="6112045"/>
            <a:chExt cx="446116" cy="151013"/>
          </a:xfrm>
        </p:grpSpPr>
        <p:sp>
          <p:nvSpPr>
            <p:cNvPr id="13" name="Oval 12"/>
            <p:cNvSpPr/>
            <p:nvPr/>
          </p:nvSpPr>
          <p:spPr>
            <a:xfrm>
              <a:off x="4819996" y="6112045"/>
              <a:ext cx="60960" cy="45719"/>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4887883" y="6132022"/>
              <a:ext cx="188491" cy="111749"/>
            </a:xfrm>
            <a:custGeom>
              <a:avLst/>
              <a:gdLst>
                <a:gd name="connsiteX0" fmla="*/ 0 w 188491"/>
                <a:gd name="connsiteY0" fmla="*/ 5542 h 111749"/>
                <a:gd name="connsiteX1" fmla="*/ 55418 w 188491"/>
                <a:gd name="connsiteY1" fmla="*/ 2771 h 111749"/>
                <a:gd name="connsiteX2" fmla="*/ 63731 w 188491"/>
                <a:gd name="connsiteY2" fmla="*/ 0 h 111749"/>
                <a:gd name="connsiteX3" fmla="*/ 127462 w 188491"/>
                <a:gd name="connsiteY3" fmla="*/ 2771 h 111749"/>
                <a:gd name="connsiteX4" fmla="*/ 146858 w 188491"/>
                <a:gd name="connsiteY4" fmla="*/ 8313 h 111749"/>
                <a:gd name="connsiteX5" fmla="*/ 149629 w 188491"/>
                <a:gd name="connsiteY5" fmla="*/ 16625 h 111749"/>
                <a:gd name="connsiteX6" fmla="*/ 146858 w 188491"/>
                <a:gd name="connsiteY6" fmla="*/ 38793 h 111749"/>
                <a:gd name="connsiteX7" fmla="*/ 155171 w 188491"/>
                <a:gd name="connsiteY7" fmla="*/ 44334 h 111749"/>
                <a:gd name="connsiteX8" fmla="*/ 171797 w 188491"/>
                <a:gd name="connsiteY8" fmla="*/ 49876 h 111749"/>
                <a:gd name="connsiteX9" fmla="*/ 188422 w 188491"/>
                <a:gd name="connsiteY9" fmla="*/ 60960 h 111749"/>
                <a:gd name="connsiteX10" fmla="*/ 185651 w 188491"/>
                <a:gd name="connsiteY10" fmla="*/ 77585 h 111749"/>
                <a:gd name="connsiteX11" fmla="*/ 169026 w 188491"/>
                <a:gd name="connsiteY11" fmla="*/ 88669 h 111749"/>
                <a:gd name="connsiteX12" fmla="*/ 157942 w 188491"/>
                <a:gd name="connsiteY12" fmla="*/ 94211 h 111749"/>
                <a:gd name="connsiteX13" fmla="*/ 138546 w 188491"/>
                <a:gd name="connsiteY13" fmla="*/ 99753 h 111749"/>
                <a:gd name="connsiteX14" fmla="*/ 91440 w 188491"/>
                <a:gd name="connsiteY14" fmla="*/ 110836 h 111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8491" h="111749">
                  <a:moveTo>
                    <a:pt x="0" y="5542"/>
                  </a:moveTo>
                  <a:cubicBezTo>
                    <a:pt x="18473" y="4618"/>
                    <a:pt x="36992" y="4373"/>
                    <a:pt x="55418" y="2771"/>
                  </a:cubicBezTo>
                  <a:cubicBezTo>
                    <a:pt x="58328" y="2518"/>
                    <a:pt x="60810" y="0"/>
                    <a:pt x="63731" y="0"/>
                  </a:cubicBezTo>
                  <a:cubicBezTo>
                    <a:pt x="84995" y="0"/>
                    <a:pt x="106218" y="1847"/>
                    <a:pt x="127462" y="2771"/>
                  </a:cubicBezTo>
                  <a:cubicBezTo>
                    <a:pt x="127558" y="2795"/>
                    <a:pt x="145532" y="6987"/>
                    <a:pt x="146858" y="8313"/>
                  </a:cubicBezTo>
                  <a:cubicBezTo>
                    <a:pt x="148923" y="10378"/>
                    <a:pt x="148705" y="13854"/>
                    <a:pt x="149629" y="16625"/>
                  </a:cubicBezTo>
                  <a:cubicBezTo>
                    <a:pt x="148705" y="24014"/>
                    <a:pt x="145398" y="31491"/>
                    <a:pt x="146858" y="38793"/>
                  </a:cubicBezTo>
                  <a:cubicBezTo>
                    <a:pt x="147511" y="42058"/>
                    <a:pt x="152128" y="42982"/>
                    <a:pt x="155171" y="44334"/>
                  </a:cubicBezTo>
                  <a:cubicBezTo>
                    <a:pt x="160509" y="46706"/>
                    <a:pt x="171797" y="49876"/>
                    <a:pt x="171797" y="49876"/>
                  </a:cubicBezTo>
                  <a:cubicBezTo>
                    <a:pt x="177339" y="53571"/>
                    <a:pt x="189517" y="54390"/>
                    <a:pt x="188422" y="60960"/>
                  </a:cubicBezTo>
                  <a:cubicBezTo>
                    <a:pt x="187498" y="66502"/>
                    <a:pt x="187933" y="72451"/>
                    <a:pt x="185651" y="77585"/>
                  </a:cubicBezTo>
                  <a:cubicBezTo>
                    <a:pt x="181551" y="86809"/>
                    <a:pt x="176377" y="85519"/>
                    <a:pt x="169026" y="88669"/>
                  </a:cubicBezTo>
                  <a:cubicBezTo>
                    <a:pt x="165229" y="90296"/>
                    <a:pt x="161739" y="92584"/>
                    <a:pt x="157942" y="94211"/>
                  </a:cubicBezTo>
                  <a:cubicBezTo>
                    <a:pt x="152378" y="96596"/>
                    <a:pt x="144169" y="98347"/>
                    <a:pt x="138546" y="99753"/>
                  </a:cubicBezTo>
                  <a:cubicBezTo>
                    <a:pt x="113466" y="116471"/>
                    <a:pt x="128580" y="110836"/>
                    <a:pt x="91440" y="11083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4947457" y="6217339"/>
              <a:ext cx="60960" cy="45719"/>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5205152" y="6129251"/>
              <a:ext cx="60960" cy="45719"/>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5040284" y="6115396"/>
              <a:ext cx="166254" cy="63731"/>
            </a:xfrm>
            <a:custGeom>
              <a:avLst/>
              <a:gdLst>
                <a:gd name="connsiteX0" fmla="*/ 0 w 166254"/>
                <a:gd name="connsiteY0" fmla="*/ 63731 h 63731"/>
                <a:gd name="connsiteX1" fmla="*/ 13854 w 166254"/>
                <a:gd name="connsiteY1" fmla="*/ 55419 h 63731"/>
                <a:gd name="connsiteX2" fmla="*/ 30480 w 166254"/>
                <a:gd name="connsiteY2" fmla="*/ 44335 h 63731"/>
                <a:gd name="connsiteX3" fmla="*/ 38792 w 166254"/>
                <a:gd name="connsiteY3" fmla="*/ 41564 h 63731"/>
                <a:gd name="connsiteX4" fmla="*/ 55418 w 166254"/>
                <a:gd name="connsiteY4" fmla="*/ 30480 h 63731"/>
                <a:gd name="connsiteX5" fmla="*/ 58189 w 166254"/>
                <a:gd name="connsiteY5" fmla="*/ 22168 h 63731"/>
                <a:gd name="connsiteX6" fmla="*/ 63731 w 166254"/>
                <a:gd name="connsiteY6" fmla="*/ 13855 h 63731"/>
                <a:gd name="connsiteX7" fmla="*/ 105294 w 166254"/>
                <a:gd name="connsiteY7" fmla="*/ 0 h 63731"/>
                <a:gd name="connsiteX8" fmla="*/ 127461 w 166254"/>
                <a:gd name="connsiteY8" fmla="*/ 2771 h 63731"/>
                <a:gd name="connsiteX9" fmla="*/ 135774 w 166254"/>
                <a:gd name="connsiteY9" fmla="*/ 5542 h 63731"/>
                <a:gd name="connsiteX10" fmla="*/ 138545 w 166254"/>
                <a:gd name="connsiteY10" fmla="*/ 13855 h 63731"/>
                <a:gd name="connsiteX11" fmla="*/ 155171 w 166254"/>
                <a:gd name="connsiteY11" fmla="*/ 19397 h 63731"/>
                <a:gd name="connsiteX12" fmla="*/ 163483 w 166254"/>
                <a:gd name="connsiteY12" fmla="*/ 22168 h 63731"/>
                <a:gd name="connsiteX13" fmla="*/ 166254 w 166254"/>
                <a:gd name="connsiteY13" fmla="*/ 30480 h 63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6254" h="63731">
                  <a:moveTo>
                    <a:pt x="0" y="63731"/>
                  </a:moveTo>
                  <a:cubicBezTo>
                    <a:pt x="4618" y="60960"/>
                    <a:pt x="9311" y="58310"/>
                    <a:pt x="13854" y="55419"/>
                  </a:cubicBezTo>
                  <a:cubicBezTo>
                    <a:pt x="19473" y="51843"/>
                    <a:pt x="24161" y="46442"/>
                    <a:pt x="30480" y="44335"/>
                  </a:cubicBezTo>
                  <a:cubicBezTo>
                    <a:pt x="33251" y="43411"/>
                    <a:pt x="36239" y="42982"/>
                    <a:pt x="38792" y="41564"/>
                  </a:cubicBezTo>
                  <a:cubicBezTo>
                    <a:pt x="44614" y="38329"/>
                    <a:pt x="55418" y="30480"/>
                    <a:pt x="55418" y="30480"/>
                  </a:cubicBezTo>
                  <a:cubicBezTo>
                    <a:pt x="56342" y="27709"/>
                    <a:pt x="56883" y="24780"/>
                    <a:pt x="58189" y="22168"/>
                  </a:cubicBezTo>
                  <a:cubicBezTo>
                    <a:pt x="59678" y="19189"/>
                    <a:pt x="61225" y="16048"/>
                    <a:pt x="63731" y="13855"/>
                  </a:cubicBezTo>
                  <a:cubicBezTo>
                    <a:pt x="80883" y="-1154"/>
                    <a:pt x="81813" y="2609"/>
                    <a:pt x="105294" y="0"/>
                  </a:cubicBezTo>
                  <a:cubicBezTo>
                    <a:pt x="112683" y="924"/>
                    <a:pt x="120135" y="1439"/>
                    <a:pt x="127461" y="2771"/>
                  </a:cubicBezTo>
                  <a:cubicBezTo>
                    <a:pt x="130335" y="3294"/>
                    <a:pt x="133709" y="3477"/>
                    <a:pt x="135774" y="5542"/>
                  </a:cubicBezTo>
                  <a:cubicBezTo>
                    <a:pt x="137839" y="7607"/>
                    <a:pt x="136168" y="12157"/>
                    <a:pt x="138545" y="13855"/>
                  </a:cubicBezTo>
                  <a:cubicBezTo>
                    <a:pt x="143299" y="17250"/>
                    <a:pt x="149629" y="17550"/>
                    <a:pt x="155171" y="19397"/>
                  </a:cubicBezTo>
                  <a:lnTo>
                    <a:pt x="163483" y="22168"/>
                  </a:lnTo>
                  <a:lnTo>
                    <a:pt x="166254" y="3048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9" name="Group 28"/>
          <p:cNvGrpSpPr/>
          <p:nvPr/>
        </p:nvGrpSpPr>
        <p:grpSpPr>
          <a:xfrm>
            <a:off x="8904318" y="3469271"/>
            <a:ext cx="413050" cy="151013"/>
            <a:chOff x="5410337" y="6112045"/>
            <a:chExt cx="446116" cy="151013"/>
          </a:xfrm>
        </p:grpSpPr>
        <p:sp>
          <p:nvSpPr>
            <p:cNvPr id="19" name="Oval 18"/>
            <p:cNvSpPr/>
            <p:nvPr/>
          </p:nvSpPr>
          <p:spPr>
            <a:xfrm>
              <a:off x="5410337" y="6112045"/>
              <a:ext cx="60960" cy="45719"/>
            </a:xfrm>
            <a:prstGeom prst="ellipse">
              <a:avLst/>
            </a:prstGeom>
            <a:solidFill>
              <a:srgbClr val="FF0000"/>
            </a:solidFill>
            <a:ln>
              <a:solidFill>
                <a:srgbClr val="F93F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a:off x="5478224" y="6132022"/>
              <a:ext cx="188491" cy="111749"/>
            </a:xfrm>
            <a:custGeom>
              <a:avLst/>
              <a:gdLst>
                <a:gd name="connsiteX0" fmla="*/ 0 w 188491"/>
                <a:gd name="connsiteY0" fmla="*/ 5542 h 111749"/>
                <a:gd name="connsiteX1" fmla="*/ 55418 w 188491"/>
                <a:gd name="connsiteY1" fmla="*/ 2771 h 111749"/>
                <a:gd name="connsiteX2" fmla="*/ 63731 w 188491"/>
                <a:gd name="connsiteY2" fmla="*/ 0 h 111749"/>
                <a:gd name="connsiteX3" fmla="*/ 127462 w 188491"/>
                <a:gd name="connsiteY3" fmla="*/ 2771 h 111749"/>
                <a:gd name="connsiteX4" fmla="*/ 146858 w 188491"/>
                <a:gd name="connsiteY4" fmla="*/ 8313 h 111749"/>
                <a:gd name="connsiteX5" fmla="*/ 149629 w 188491"/>
                <a:gd name="connsiteY5" fmla="*/ 16625 h 111749"/>
                <a:gd name="connsiteX6" fmla="*/ 146858 w 188491"/>
                <a:gd name="connsiteY6" fmla="*/ 38793 h 111749"/>
                <a:gd name="connsiteX7" fmla="*/ 155171 w 188491"/>
                <a:gd name="connsiteY7" fmla="*/ 44334 h 111749"/>
                <a:gd name="connsiteX8" fmla="*/ 171797 w 188491"/>
                <a:gd name="connsiteY8" fmla="*/ 49876 h 111749"/>
                <a:gd name="connsiteX9" fmla="*/ 188422 w 188491"/>
                <a:gd name="connsiteY9" fmla="*/ 60960 h 111749"/>
                <a:gd name="connsiteX10" fmla="*/ 185651 w 188491"/>
                <a:gd name="connsiteY10" fmla="*/ 77585 h 111749"/>
                <a:gd name="connsiteX11" fmla="*/ 169026 w 188491"/>
                <a:gd name="connsiteY11" fmla="*/ 88669 h 111749"/>
                <a:gd name="connsiteX12" fmla="*/ 157942 w 188491"/>
                <a:gd name="connsiteY12" fmla="*/ 94211 h 111749"/>
                <a:gd name="connsiteX13" fmla="*/ 138546 w 188491"/>
                <a:gd name="connsiteY13" fmla="*/ 99753 h 111749"/>
                <a:gd name="connsiteX14" fmla="*/ 91440 w 188491"/>
                <a:gd name="connsiteY14" fmla="*/ 110836 h 111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8491" h="111749">
                  <a:moveTo>
                    <a:pt x="0" y="5542"/>
                  </a:moveTo>
                  <a:cubicBezTo>
                    <a:pt x="18473" y="4618"/>
                    <a:pt x="36992" y="4373"/>
                    <a:pt x="55418" y="2771"/>
                  </a:cubicBezTo>
                  <a:cubicBezTo>
                    <a:pt x="58328" y="2518"/>
                    <a:pt x="60810" y="0"/>
                    <a:pt x="63731" y="0"/>
                  </a:cubicBezTo>
                  <a:cubicBezTo>
                    <a:pt x="84995" y="0"/>
                    <a:pt x="106218" y="1847"/>
                    <a:pt x="127462" y="2771"/>
                  </a:cubicBezTo>
                  <a:cubicBezTo>
                    <a:pt x="127558" y="2795"/>
                    <a:pt x="145532" y="6987"/>
                    <a:pt x="146858" y="8313"/>
                  </a:cubicBezTo>
                  <a:cubicBezTo>
                    <a:pt x="148923" y="10378"/>
                    <a:pt x="148705" y="13854"/>
                    <a:pt x="149629" y="16625"/>
                  </a:cubicBezTo>
                  <a:cubicBezTo>
                    <a:pt x="148705" y="24014"/>
                    <a:pt x="145398" y="31491"/>
                    <a:pt x="146858" y="38793"/>
                  </a:cubicBezTo>
                  <a:cubicBezTo>
                    <a:pt x="147511" y="42058"/>
                    <a:pt x="152128" y="42982"/>
                    <a:pt x="155171" y="44334"/>
                  </a:cubicBezTo>
                  <a:cubicBezTo>
                    <a:pt x="160509" y="46706"/>
                    <a:pt x="171797" y="49876"/>
                    <a:pt x="171797" y="49876"/>
                  </a:cubicBezTo>
                  <a:cubicBezTo>
                    <a:pt x="177339" y="53571"/>
                    <a:pt x="189517" y="54390"/>
                    <a:pt x="188422" y="60960"/>
                  </a:cubicBezTo>
                  <a:cubicBezTo>
                    <a:pt x="187498" y="66502"/>
                    <a:pt x="187933" y="72451"/>
                    <a:pt x="185651" y="77585"/>
                  </a:cubicBezTo>
                  <a:cubicBezTo>
                    <a:pt x="181551" y="86809"/>
                    <a:pt x="176377" y="85519"/>
                    <a:pt x="169026" y="88669"/>
                  </a:cubicBezTo>
                  <a:cubicBezTo>
                    <a:pt x="165229" y="90296"/>
                    <a:pt x="161739" y="92584"/>
                    <a:pt x="157942" y="94211"/>
                  </a:cubicBezTo>
                  <a:cubicBezTo>
                    <a:pt x="152378" y="96596"/>
                    <a:pt x="144169" y="98347"/>
                    <a:pt x="138546" y="99753"/>
                  </a:cubicBezTo>
                  <a:cubicBezTo>
                    <a:pt x="113466" y="116471"/>
                    <a:pt x="128580" y="110836"/>
                    <a:pt x="91440" y="11083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5537798" y="6217339"/>
              <a:ext cx="60960" cy="45719"/>
            </a:xfrm>
            <a:prstGeom prst="ellipse">
              <a:avLst/>
            </a:prstGeom>
            <a:solidFill>
              <a:srgbClr val="FF0000"/>
            </a:solidFill>
            <a:ln>
              <a:solidFill>
                <a:srgbClr val="F93F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5795493" y="6129251"/>
              <a:ext cx="60960" cy="45719"/>
            </a:xfrm>
            <a:prstGeom prst="ellipse">
              <a:avLst/>
            </a:prstGeom>
            <a:solidFill>
              <a:srgbClr val="FF0000"/>
            </a:solidFill>
            <a:ln>
              <a:solidFill>
                <a:srgbClr val="F93F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5630625" y="6115396"/>
              <a:ext cx="166254" cy="63731"/>
            </a:xfrm>
            <a:custGeom>
              <a:avLst/>
              <a:gdLst>
                <a:gd name="connsiteX0" fmla="*/ 0 w 166254"/>
                <a:gd name="connsiteY0" fmla="*/ 63731 h 63731"/>
                <a:gd name="connsiteX1" fmla="*/ 13854 w 166254"/>
                <a:gd name="connsiteY1" fmla="*/ 55419 h 63731"/>
                <a:gd name="connsiteX2" fmla="*/ 30480 w 166254"/>
                <a:gd name="connsiteY2" fmla="*/ 44335 h 63731"/>
                <a:gd name="connsiteX3" fmla="*/ 38792 w 166254"/>
                <a:gd name="connsiteY3" fmla="*/ 41564 h 63731"/>
                <a:gd name="connsiteX4" fmla="*/ 55418 w 166254"/>
                <a:gd name="connsiteY4" fmla="*/ 30480 h 63731"/>
                <a:gd name="connsiteX5" fmla="*/ 58189 w 166254"/>
                <a:gd name="connsiteY5" fmla="*/ 22168 h 63731"/>
                <a:gd name="connsiteX6" fmla="*/ 63731 w 166254"/>
                <a:gd name="connsiteY6" fmla="*/ 13855 h 63731"/>
                <a:gd name="connsiteX7" fmla="*/ 105294 w 166254"/>
                <a:gd name="connsiteY7" fmla="*/ 0 h 63731"/>
                <a:gd name="connsiteX8" fmla="*/ 127461 w 166254"/>
                <a:gd name="connsiteY8" fmla="*/ 2771 h 63731"/>
                <a:gd name="connsiteX9" fmla="*/ 135774 w 166254"/>
                <a:gd name="connsiteY9" fmla="*/ 5542 h 63731"/>
                <a:gd name="connsiteX10" fmla="*/ 138545 w 166254"/>
                <a:gd name="connsiteY10" fmla="*/ 13855 h 63731"/>
                <a:gd name="connsiteX11" fmla="*/ 155171 w 166254"/>
                <a:gd name="connsiteY11" fmla="*/ 19397 h 63731"/>
                <a:gd name="connsiteX12" fmla="*/ 163483 w 166254"/>
                <a:gd name="connsiteY12" fmla="*/ 22168 h 63731"/>
                <a:gd name="connsiteX13" fmla="*/ 166254 w 166254"/>
                <a:gd name="connsiteY13" fmla="*/ 30480 h 63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6254" h="63731">
                  <a:moveTo>
                    <a:pt x="0" y="63731"/>
                  </a:moveTo>
                  <a:cubicBezTo>
                    <a:pt x="4618" y="60960"/>
                    <a:pt x="9311" y="58310"/>
                    <a:pt x="13854" y="55419"/>
                  </a:cubicBezTo>
                  <a:cubicBezTo>
                    <a:pt x="19473" y="51843"/>
                    <a:pt x="24161" y="46442"/>
                    <a:pt x="30480" y="44335"/>
                  </a:cubicBezTo>
                  <a:cubicBezTo>
                    <a:pt x="33251" y="43411"/>
                    <a:pt x="36239" y="42982"/>
                    <a:pt x="38792" y="41564"/>
                  </a:cubicBezTo>
                  <a:cubicBezTo>
                    <a:pt x="44614" y="38329"/>
                    <a:pt x="55418" y="30480"/>
                    <a:pt x="55418" y="30480"/>
                  </a:cubicBezTo>
                  <a:cubicBezTo>
                    <a:pt x="56342" y="27709"/>
                    <a:pt x="56883" y="24780"/>
                    <a:pt x="58189" y="22168"/>
                  </a:cubicBezTo>
                  <a:cubicBezTo>
                    <a:pt x="59678" y="19189"/>
                    <a:pt x="61225" y="16048"/>
                    <a:pt x="63731" y="13855"/>
                  </a:cubicBezTo>
                  <a:cubicBezTo>
                    <a:pt x="80883" y="-1154"/>
                    <a:pt x="81813" y="2609"/>
                    <a:pt x="105294" y="0"/>
                  </a:cubicBezTo>
                  <a:cubicBezTo>
                    <a:pt x="112683" y="924"/>
                    <a:pt x="120135" y="1439"/>
                    <a:pt x="127461" y="2771"/>
                  </a:cubicBezTo>
                  <a:cubicBezTo>
                    <a:pt x="130335" y="3294"/>
                    <a:pt x="133709" y="3477"/>
                    <a:pt x="135774" y="5542"/>
                  </a:cubicBezTo>
                  <a:cubicBezTo>
                    <a:pt x="137839" y="7607"/>
                    <a:pt x="136168" y="12157"/>
                    <a:pt x="138545" y="13855"/>
                  </a:cubicBezTo>
                  <a:cubicBezTo>
                    <a:pt x="143299" y="17250"/>
                    <a:pt x="149629" y="17550"/>
                    <a:pt x="155171" y="19397"/>
                  </a:cubicBezTo>
                  <a:lnTo>
                    <a:pt x="163483" y="22168"/>
                  </a:lnTo>
                  <a:lnTo>
                    <a:pt x="166254" y="3048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p:cNvGrpSpPr/>
          <p:nvPr/>
        </p:nvGrpSpPr>
        <p:grpSpPr>
          <a:xfrm>
            <a:off x="2277073" y="4953451"/>
            <a:ext cx="237375" cy="151013"/>
            <a:chOff x="4373880" y="6109274"/>
            <a:chExt cx="256378" cy="151013"/>
          </a:xfrm>
        </p:grpSpPr>
        <p:sp>
          <p:nvSpPr>
            <p:cNvPr id="35" name="Oval 34"/>
            <p:cNvSpPr/>
            <p:nvPr/>
          </p:nvSpPr>
          <p:spPr>
            <a:xfrm>
              <a:off x="4373880" y="6109274"/>
              <a:ext cx="60960" cy="45719"/>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35"/>
            <p:cNvSpPr/>
            <p:nvPr/>
          </p:nvSpPr>
          <p:spPr>
            <a:xfrm>
              <a:off x="4441767" y="6129251"/>
              <a:ext cx="188491" cy="111749"/>
            </a:xfrm>
            <a:custGeom>
              <a:avLst/>
              <a:gdLst>
                <a:gd name="connsiteX0" fmla="*/ 0 w 188491"/>
                <a:gd name="connsiteY0" fmla="*/ 5542 h 111749"/>
                <a:gd name="connsiteX1" fmla="*/ 55418 w 188491"/>
                <a:gd name="connsiteY1" fmla="*/ 2771 h 111749"/>
                <a:gd name="connsiteX2" fmla="*/ 63731 w 188491"/>
                <a:gd name="connsiteY2" fmla="*/ 0 h 111749"/>
                <a:gd name="connsiteX3" fmla="*/ 127462 w 188491"/>
                <a:gd name="connsiteY3" fmla="*/ 2771 h 111749"/>
                <a:gd name="connsiteX4" fmla="*/ 146858 w 188491"/>
                <a:gd name="connsiteY4" fmla="*/ 8313 h 111749"/>
                <a:gd name="connsiteX5" fmla="*/ 149629 w 188491"/>
                <a:gd name="connsiteY5" fmla="*/ 16625 h 111749"/>
                <a:gd name="connsiteX6" fmla="*/ 146858 w 188491"/>
                <a:gd name="connsiteY6" fmla="*/ 38793 h 111749"/>
                <a:gd name="connsiteX7" fmla="*/ 155171 w 188491"/>
                <a:gd name="connsiteY7" fmla="*/ 44334 h 111749"/>
                <a:gd name="connsiteX8" fmla="*/ 171797 w 188491"/>
                <a:gd name="connsiteY8" fmla="*/ 49876 h 111749"/>
                <a:gd name="connsiteX9" fmla="*/ 188422 w 188491"/>
                <a:gd name="connsiteY9" fmla="*/ 60960 h 111749"/>
                <a:gd name="connsiteX10" fmla="*/ 185651 w 188491"/>
                <a:gd name="connsiteY10" fmla="*/ 77585 h 111749"/>
                <a:gd name="connsiteX11" fmla="*/ 169026 w 188491"/>
                <a:gd name="connsiteY11" fmla="*/ 88669 h 111749"/>
                <a:gd name="connsiteX12" fmla="*/ 157942 w 188491"/>
                <a:gd name="connsiteY12" fmla="*/ 94211 h 111749"/>
                <a:gd name="connsiteX13" fmla="*/ 138546 w 188491"/>
                <a:gd name="connsiteY13" fmla="*/ 99753 h 111749"/>
                <a:gd name="connsiteX14" fmla="*/ 91440 w 188491"/>
                <a:gd name="connsiteY14" fmla="*/ 110836 h 111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8491" h="111749">
                  <a:moveTo>
                    <a:pt x="0" y="5542"/>
                  </a:moveTo>
                  <a:cubicBezTo>
                    <a:pt x="18473" y="4618"/>
                    <a:pt x="36992" y="4373"/>
                    <a:pt x="55418" y="2771"/>
                  </a:cubicBezTo>
                  <a:cubicBezTo>
                    <a:pt x="58328" y="2518"/>
                    <a:pt x="60810" y="0"/>
                    <a:pt x="63731" y="0"/>
                  </a:cubicBezTo>
                  <a:cubicBezTo>
                    <a:pt x="84995" y="0"/>
                    <a:pt x="106218" y="1847"/>
                    <a:pt x="127462" y="2771"/>
                  </a:cubicBezTo>
                  <a:cubicBezTo>
                    <a:pt x="127558" y="2795"/>
                    <a:pt x="145532" y="6987"/>
                    <a:pt x="146858" y="8313"/>
                  </a:cubicBezTo>
                  <a:cubicBezTo>
                    <a:pt x="148923" y="10378"/>
                    <a:pt x="148705" y="13854"/>
                    <a:pt x="149629" y="16625"/>
                  </a:cubicBezTo>
                  <a:cubicBezTo>
                    <a:pt x="148705" y="24014"/>
                    <a:pt x="145398" y="31491"/>
                    <a:pt x="146858" y="38793"/>
                  </a:cubicBezTo>
                  <a:cubicBezTo>
                    <a:pt x="147511" y="42058"/>
                    <a:pt x="152128" y="42982"/>
                    <a:pt x="155171" y="44334"/>
                  </a:cubicBezTo>
                  <a:cubicBezTo>
                    <a:pt x="160509" y="46706"/>
                    <a:pt x="171797" y="49876"/>
                    <a:pt x="171797" y="49876"/>
                  </a:cubicBezTo>
                  <a:cubicBezTo>
                    <a:pt x="177339" y="53571"/>
                    <a:pt x="189517" y="54390"/>
                    <a:pt x="188422" y="60960"/>
                  </a:cubicBezTo>
                  <a:cubicBezTo>
                    <a:pt x="187498" y="66502"/>
                    <a:pt x="187933" y="72451"/>
                    <a:pt x="185651" y="77585"/>
                  </a:cubicBezTo>
                  <a:cubicBezTo>
                    <a:pt x="181551" y="86809"/>
                    <a:pt x="176377" y="85519"/>
                    <a:pt x="169026" y="88669"/>
                  </a:cubicBezTo>
                  <a:cubicBezTo>
                    <a:pt x="165229" y="90296"/>
                    <a:pt x="161739" y="92584"/>
                    <a:pt x="157942" y="94211"/>
                  </a:cubicBezTo>
                  <a:cubicBezTo>
                    <a:pt x="152378" y="96596"/>
                    <a:pt x="144169" y="98347"/>
                    <a:pt x="138546" y="99753"/>
                  </a:cubicBezTo>
                  <a:cubicBezTo>
                    <a:pt x="113466" y="116471"/>
                    <a:pt x="128580" y="110836"/>
                    <a:pt x="91440" y="11083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4501341" y="6214568"/>
              <a:ext cx="60960"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45" name="Straight Connector 44"/>
          <p:cNvCxnSpPr>
            <a:stCxn id="41" idx="1"/>
            <a:endCxn id="39" idx="5"/>
          </p:cNvCxnSpPr>
          <p:nvPr/>
        </p:nvCxnSpPr>
        <p:spPr>
          <a:xfrm flipH="1" flipV="1">
            <a:off x="4058551" y="4953451"/>
            <a:ext cx="235366" cy="148716"/>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41" name="Oval 40"/>
          <p:cNvSpPr/>
          <p:nvPr/>
        </p:nvSpPr>
        <p:spPr>
          <a:xfrm>
            <a:off x="4285651" y="5095472"/>
            <a:ext cx="5644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4010375" y="4914427"/>
            <a:ext cx="56442" cy="45719"/>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oup 70"/>
          <p:cNvGrpSpPr/>
          <p:nvPr/>
        </p:nvGrpSpPr>
        <p:grpSpPr>
          <a:xfrm>
            <a:off x="5687672" y="4801138"/>
            <a:ext cx="790818" cy="453341"/>
            <a:chOff x="3627689" y="5985119"/>
            <a:chExt cx="854126" cy="453341"/>
          </a:xfrm>
        </p:grpSpPr>
        <p:cxnSp>
          <p:nvCxnSpPr>
            <p:cNvPr id="47" name="Straight Connector 46"/>
            <p:cNvCxnSpPr>
              <a:stCxn id="48" idx="1"/>
              <a:endCxn id="49" idx="5"/>
            </p:cNvCxnSpPr>
            <p:nvPr/>
          </p:nvCxnSpPr>
          <p:spPr>
            <a:xfrm flipH="1" flipV="1">
              <a:off x="3679722" y="6024143"/>
              <a:ext cx="750060" cy="375293"/>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48" name="Oval 47"/>
            <p:cNvSpPr/>
            <p:nvPr/>
          </p:nvSpPr>
          <p:spPr>
            <a:xfrm>
              <a:off x="4420855" y="6392741"/>
              <a:ext cx="60960"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3627689" y="5985119"/>
              <a:ext cx="60960" cy="45719"/>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1" name="Oval 60"/>
          <p:cNvSpPr/>
          <p:nvPr/>
        </p:nvSpPr>
        <p:spPr>
          <a:xfrm>
            <a:off x="8213903" y="4871850"/>
            <a:ext cx="5644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7934892" y="4721488"/>
            <a:ext cx="56442" cy="45719"/>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p:cNvSpPr/>
          <p:nvPr/>
        </p:nvSpPr>
        <p:spPr>
          <a:xfrm>
            <a:off x="9108234" y="5346167"/>
            <a:ext cx="5644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8796735" y="5213273"/>
            <a:ext cx="56442" cy="45719"/>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a:off x="8005560" y="4758774"/>
            <a:ext cx="191053" cy="125427"/>
          </a:xfrm>
          <a:custGeom>
            <a:avLst/>
            <a:gdLst>
              <a:gd name="connsiteX0" fmla="*/ 0 w 206347"/>
              <a:gd name="connsiteY0" fmla="*/ 0 h 125427"/>
              <a:gd name="connsiteX1" fmla="*/ 20230 w 206347"/>
              <a:gd name="connsiteY1" fmla="*/ 12138 h 125427"/>
              <a:gd name="connsiteX2" fmla="*/ 44506 w 206347"/>
              <a:gd name="connsiteY2" fmla="*/ 32368 h 125427"/>
              <a:gd name="connsiteX3" fmla="*/ 137565 w 206347"/>
              <a:gd name="connsiteY3" fmla="*/ 36414 h 125427"/>
              <a:gd name="connsiteX4" fmla="*/ 161841 w 206347"/>
              <a:gd name="connsiteY4" fmla="*/ 56644 h 125427"/>
              <a:gd name="connsiteX5" fmla="*/ 165887 w 206347"/>
              <a:gd name="connsiteY5" fmla="*/ 68783 h 125427"/>
              <a:gd name="connsiteX6" fmla="*/ 173979 w 206347"/>
              <a:gd name="connsiteY6" fmla="*/ 80921 h 125427"/>
              <a:gd name="connsiteX7" fmla="*/ 182071 w 206347"/>
              <a:gd name="connsiteY7" fmla="*/ 105197 h 125427"/>
              <a:gd name="connsiteX8" fmla="*/ 186117 w 206347"/>
              <a:gd name="connsiteY8" fmla="*/ 117335 h 125427"/>
              <a:gd name="connsiteX9" fmla="*/ 206347 w 206347"/>
              <a:gd name="connsiteY9" fmla="*/ 125427 h 125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6347" h="125427">
                <a:moveTo>
                  <a:pt x="0" y="0"/>
                </a:moveTo>
                <a:cubicBezTo>
                  <a:pt x="6743" y="4046"/>
                  <a:pt x="13939" y="7420"/>
                  <a:pt x="20230" y="12138"/>
                </a:cubicBezTo>
                <a:cubicBezTo>
                  <a:pt x="24669" y="15467"/>
                  <a:pt x="37072" y="31510"/>
                  <a:pt x="44506" y="32368"/>
                </a:cubicBezTo>
                <a:cubicBezTo>
                  <a:pt x="75350" y="35927"/>
                  <a:pt x="106545" y="35065"/>
                  <a:pt x="137565" y="36414"/>
                </a:cubicBezTo>
                <a:cubicBezTo>
                  <a:pt x="146521" y="42385"/>
                  <a:pt x="155611" y="47298"/>
                  <a:pt x="161841" y="56644"/>
                </a:cubicBezTo>
                <a:cubicBezTo>
                  <a:pt x="164207" y="60193"/>
                  <a:pt x="163980" y="64968"/>
                  <a:pt x="165887" y="68783"/>
                </a:cubicBezTo>
                <a:cubicBezTo>
                  <a:pt x="168062" y="73132"/>
                  <a:pt x="172004" y="76477"/>
                  <a:pt x="173979" y="80921"/>
                </a:cubicBezTo>
                <a:cubicBezTo>
                  <a:pt x="177443" y="88716"/>
                  <a:pt x="179374" y="97105"/>
                  <a:pt x="182071" y="105197"/>
                </a:cubicBezTo>
                <a:cubicBezTo>
                  <a:pt x="183420" y="109243"/>
                  <a:pt x="182071" y="115986"/>
                  <a:pt x="186117" y="117335"/>
                </a:cubicBezTo>
                <a:cubicBezTo>
                  <a:pt x="201116" y="122335"/>
                  <a:pt x="194440" y="119474"/>
                  <a:pt x="206347" y="12542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a:off x="8866710" y="5248467"/>
            <a:ext cx="224768" cy="101152"/>
          </a:xfrm>
          <a:custGeom>
            <a:avLst/>
            <a:gdLst>
              <a:gd name="connsiteX0" fmla="*/ 0 w 242761"/>
              <a:gd name="connsiteY0" fmla="*/ 0 h 101152"/>
              <a:gd name="connsiteX1" fmla="*/ 44506 w 242761"/>
              <a:gd name="connsiteY1" fmla="*/ 4046 h 101152"/>
              <a:gd name="connsiteX2" fmla="*/ 68782 w 242761"/>
              <a:gd name="connsiteY2" fmla="*/ 16185 h 101152"/>
              <a:gd name="connsiteX3" fmla="*/ 125426 w 242761"/>
              <a:gd name="connsiteY3" fmla="*/ 24277 h 101152"/>
              <a:gd name="connsiteX4" fmla="*/ 149702 w 242761"/>
              <a:gd name="connsiteY4" fmla="*/ 44507 h 101152"/>
              <a:gd name="connsiteX5" fmla="*/ 157794 w 242761"/>
              <a:gd name="connsiteY5" fmla="*/ 56645 h 101152"/>
              <a:gd name="connsiteX6" fmla="*/ 169932 w 242761"/>
              <a:gd name="connsiteY6" fmla="*/ 60691 h 101152"/>
              <a:gd name="connsiteX7" fmla="*/ 182070 w 242761"/>
              <a:gd name="connsiteY7" fmla="*/ 68783 h 101152"/>
              <a:gd name="connsiteX8" fmla="*/ 202300 w 242761"/>
              <a:gd name="connsiteY8" fmla="*/ 84967 h 101152"/>
              <a:gd name="connsiteX9" fmla="*/ 210392 w 242761"/>
              <a:gd name="connsiteY9" fmla="*/ 97105 h 101152"/>
              <a:gd name="connsiteX10" fmla="*/ 242761 w 242761"/>
              <a:gd name="connsiteY10" fmla="*/ 101151 h 101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2761" h="101152">
                <a:moveTo>
                  <a:pt x="0" y="0"/>
                </a:moveTo>
                <a:cubicBezTo>
                  <a:pt x="14835" y="1349"/>
                  <a:pt x="29759" y="1939"/>
                  <a:pt x="44506" y="4046"/>
                </a:cubicBezTo>
                <a:cubicBezTo>
                  <a:pt x="61551" y="6481"/>
                  <a:pt x="52760" y="9318"/>
                  <a:pt x="68782" y="16185"/>
                </a:cubicBezTo>
                <a:cubicBezTo>
                  <a:pt x="82173" y="21924"/>
                  <a:pt x="118291" y="23563"/>
                  <a:pt x="125426" y="24277"/>
                </a:cubicBezTo>
                <a:cubicBezTo>
                  <a:pt x="137361" y="32234"/>
                  <a:pt x="139967" y="32825"/>
                  <a:pt x="149702" y="44507"/>
                </a:cubicBezTo>
                <a:cubicBezTo>
                  <a:pt x="152815" y="48243"/>
                  <a:pt x="153997" y="53607"/>
                  <a:pt x="157794" y="56645"/>
                </a:cubicBezTo>
                <a:cubicBezTo>
                  <a:pt x="161124" y="59309"/>
                  <a:pt x="166117" y="58784"/>
                  <a:pt x="169932" y="60691"/>
                </a:cubicBezTo>
                <a:cubicBezTo>
                  <a:pt x="174281" y="62866"/>
                  <a:pt x="178024" y="66086"/>
                  <a:pt x="182070" y="68783"/>
                </a:cubicBezTo>
                <a:cubicBezTo>
                  <a:pt x="205261" y="103569"/>
                  <a:pt x="174381" y="62632"/>
                  <a:pt x="202300" y="84967"/>
                </a:cubicBezTo>
                <a:cubicBezTo>
                  <a:pt x="206097" y="88005"/>
                  <a:pt x="205948" y="95130"/>
                  <a:pt x="210392" y="97105"/>
                </a:cubicBezTo>
                <a:cubicBezTo>
                  <a:pt x="219925" y="101342"/>
                  <a:pt x="232024" y="101151"/>
                  <a:pt x="242761" y="101151"/>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TextBox 75"/>
          <p:cNvSpPr txBox="1"/>
          <p:nvPr/>
        </p:nvSpPr>
        <p:spPr>
          <a:xfrm>
            <a:off x="6016727" y="4910806"/>
            <a:ext cx="277840" cy="369332"/>
          </a:xfrm>
          <a:prstGeom prst="rect">
            <a:avLst/>
          </a:prstGeom>
          <a:noFill/>
        </p:spPr>
        <p:txBody>
          <a:bodyPr wrap="square" rtlCol="0">
            <a:spAutoFit/>
          </a:bodyPr>
          <a:lstStyle/>
          <a:p>
            <a:r>
              <a:rPr lang="en-US" dirty="0" smtClean="0"/>
              <a:t>*</a:t>
            </a:r>
            <a:endParaRPr lang="en-US" dirty="0"/>
          </a:p>
        </p:txBody>
      </p:sp>
      <p:sp>
        <p:nvSpPr>
          <p:cNvPr id="77" name="Right Arrow 76"/>
          <p:cNvSpPr/>
          <p:nvPr/>
        </p:nvSpPr>
        <p:spPr>
          <a:xfrm>
            <a:off x="3134460" y="4976002"/>
            <a:ext cx="264572" cy="127156"/>
          </a:xfrm>
          <a:prstGeom prst="rightArrow">
            <a:avLst/>
          </a:prstGeom>
          <a:solidFill>
            <a:srgbClr val="F93F2B"/>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ight Arrow 77"/>
          <p:cNvSpPr/>
          <p:nvPr/>
        </p:nvSpPr>
        <p:spPr>
          <a:xfrm>
            <a:off x="4880522" y="4976002"/>
            <a:ext cx="264572" cy="127156"/>
          </a:xfrm>
          <a:prstGeom prst="rightArrow">
            <a:avLst/>
          </a:prstGeom>
          <a:solidFill>
            <a:srgbClr val="F93F2B"/>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ight Arrow 78"/>
          <p:cNvSpPr/>
          <p:nvPr/>
        </p:nvSpPr>
        <p:spPr>
          <a:xfrm>
            <a:off x="7119747" y="4976002"/>
            <a:ext cx="264572" cy="127156"/>
          </a:xfrm>
          <a:prstGeom prst="rightArrow">
            <a:avLst/>
          </a:prstGeom>
          <a:solidFill>
            <a:srgbClr val="F93F2B"/>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259851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21"/>
            <a:ext cx="10515600" cy="838200"/>
          </a:xfrm>
        </p:spPr>
        <p:txBody>
          <a:bodyPr/>
          <a:lstStyle/>
          <a:p>
            <a:r>
              <a:rPr lang="en-US" altLang="en-US" dirty="0">
                <a:solidFill>
                  <a:srgbClr val="FFFF00"/>
                </a:solidFill>
              </a:rPr>
              <a:t>Jets</a:t>
            </a:r>
            <a:endParaRPr lang="en-US" dirty="0">
              <a:solidFill>
                <a:srgbClr val="FFFF00"/>
              </a:solidFill>
            </a:endParaRPr>
          </a:p>
        </p:txBody>
      </p:sp>
      <p:sp>
        <p:nvSpPr>
          <p:cNvPr id="3" name="TextBox 2"/>
          <p:cNvSpPr txBox="1"/>
          <p:nvPr/>
        </p:nvSpPr>
        <p:spPr>
          <a:xfrm>
            <a:off x="289560" y="1234440"/>
            <a:ext cx="11521440" cy="4524315"/>
          </a:xfrm>
          <a:prstGeom prst="rect">
            <a:avLst/>
          </a:prstGeom>
          <a:noFill/>
        </p:spPr>
        <p:txBody>
          <a:bodyPr wrap="square" rtlCol="0">
            <a:spAutoFit/>
          </a:bodyPr>
          <a:lstStyle/>
          <a:p>
            <a:pPr indent="15875">
              <a:defRPr/>
            </a:pPr>
            <a:r>
              <a:rPr lang="en-US" dirty="0" smtClean="0">
                <a:solidFill>
                  <a:srgbClr val="6600FF"/>
                </a:solidFill>
              </a:rPr>
              <a:t>If the quarks in a meson separate with a high kinetic energy there will be multiple string ruptures a </a:t>
            </a:r>
            <a:r>
              <a:rPr lang="en-US" b="1" dirty="0" smtClean="0">
                <a:solidFill>
                  <a:srgbClr val="FF0000"/>
                </a:solidFill>
              </a:rPr>
              <a:t>jet</a:t>
            </a:r>
            <a:r>
              <a:rPr lang="en-US" dirty="0" smtClean="0">
                <a:solidFill>
                  <a:srgbClr val="FF0000"/>
                </a:solidFill>
              </a:rPr>
              <a:t> </a:t>
            </a:r>
            <a:r>
              <a:rPr lang="en-US" dirty="0" smtClean="0">
                <a:solidFill>
                  <a:srgbClr val="6600FF"/>
                </a:solidFill>
              </a:rPr>
              <a:t>of hadrons</a:t>
            </a:r>
          </a:p>
          <a:p>
            <a:pPr indent="15875">
              <a:defRPr/>
            </a:pPr>
            <a:endParaRPr lang="en-US" dirty="0">
              <a:solidFill>
                <a:srgbClr val="6600FF"/>
              </a:solidFill>
            </a:endParaRPr>
          </a:p>
          <a:p>
            <a:pPr indent="15875">
              <a:defRPr/>
            </a:pPr>
            <a:endParaRPr lang="en-US" dirty="0" smtClean="0">
              <a:solidFill>
                <a:srgbClr val="6600FF"/>
              </a:solidFill>
            </a:endParaRPr>
          </a:p>
          <a:p>
            <a:pPr indent="15875">
              <a:defRPr/>
            </a:pPr>
            <a:endParaRPr lang="en-US" dirty="0">
              <a:solidFill>
                <a:srgbClr val="6600FF"/>
              </a:solidFill>
            </a:endParaRPr>
          </a:p>
          <a:p>
            <a:pPr indent="15875">
              <a:defRPr/>
            </a:pPr>
            <a:endParaRPr lang="en-US" dirty="0" smtClean="0">
              <a:solidFill>
                <a:srgbClr val="6600FF"/>
              </a:solidFill>
            </a:endParaRPr>
          </a:p>
          <a:p>
            <a:pPr indent="15875">
              <a:defRPr/>
            </a:pPr>
            <a:endParaRPr lang="en-US" dirty="0">
              <a:solidFill>
                <a:srgbClr val="6600FF"/>
              </a:solidFill>
            </a:endParaRPr>
          </a:p>
          <a:p>
            <a:pPr indent="15875">
              <a:defRPr/>
            </a:pPr>
            <a:endParaRPr lang="en-US" dirty="0" smtClean="0">
              <a:solidFill>
                <a:srgbClr val="6600FF"/>
              </a:solidFill>
            </a:endParaRPr>
          </a:p>
          <a:p>
            <a:pPr indent="15875">
              <a:defRPr/>
            </a:pPr>
            <a:endParaRPr lang="en-US" dirty="0">
              <a:solidFill>
                <a:srgbClr val="6600FF"/>
              </a:solidFill>
            </a:endParaRPr>
          </a:p>
          <a:p>
            <a:pPr indent="15875">
              <a:defRPr/>
            </a:pPr>
            <a:endParaRPr lang="en-US" dirty="0" smtClean="0">
              <a:solidFill>
                <a:srgbClr val="6600FF"/>
              </a:solidFill>
            </a:endParaRPr>
          </a:p>
          <a:p>
            <a:pPr indent="15875">
              <a:defRPr/>
            </a:pPr>
            <a:endParaRPr lang="en-US" dirty="0">
              <a:solidFill>
                <a:srgbClr val="6600FF"/>
              </a:solidFill>
            </a:endParaRPr>
          </a:p>
          <a:p>
            <a:pPr indent="15875">
              <a:defRPr/>
            </a:pPr>
            <a:endParaRPr lang="en-US" dirty="0" smtClean="0">
              <a:solidFill>
                <a:srgbClr val="6600FF"/>
              </a:solidFill>
            </a:endParaRPr>
          </a:p>
          <a:p>
            <a:pPr indent="15875">
              <a:defRPr/>
            </a:pPr>
            <a:endParaRPr lang="en-US" dirty="0">
              <a:solidFill>
                <a:srgbClr val="6600FF"/>
              </a:solidFill>
            </a:endParaRPr>
          </a:p>
          <a:p>
            <a:pPr indent="15875">
              <a:defRPr/>
            </a:pPr>
            <a:endParaRPr lang="en-US" dirty="0" smtClean="0">
              <a:solidFill>
                <a:srgbClr val="6600FF"/>
              </a:solidFill>
            </a:endParaRPr>
          </a:p>
          <a:p>
            <a:pPr indent="15875">
              <a:defRPr/>
            </a:pPr>
            <a:endParaRPr lang="en-US" dirty="0">
              <a:solidFill>
                <a:srgbClr val="6600FF"/>
              </a:solidFill>
            </a:endParaRPr>
          </a:p>
          <a:p>
            <a:pPr indent="15875">
              <a:defRPr/>
            </a:pPr>
            <a:endParaRPr lang="en-US" dirty="0" smtClean="0">
              <a:solidFill>
                <a:srgbClr val="6600FF"/>
              </a:solidFill>
            </a:endParaRPr>
          </a:p>
          <a:p>
            <a:pPr indent="15875">
              <a:defRPr/>
            </a:pPr>
            <a:r>
              <a:rPr lang="en-US" b="1" dirty="0" smtClean="0">
                <a:solidFill>
                  <a:srgbClr val="FF0000"/>
                </a:solidFill>
              </a:rPr>
              <a:t>Whenever a quark tries to escape a jet is formed  </a:t>
            </a:r>
          </a:p>
        </p:txBody>
      </p:sp>
      <p:graphicFrame>
        <p:nvGraphicFramePr>
          <p:cNvPr id="4" name="Object 4"/>
          <p:cNvGraphicFramePr>
            <a:graphicFrameLocks noChangeAspect="1"/>
          </p:cNvGraphicFramePr>
          <p:nvPr>
            <p:extLst>
              <p:ext uri="{D42A27DB-BD31-4B8C-83A1-F6EECF244321}">
                <p14:modId xmlns:p14="http://schemas.microsoft.com/office/powerpoint/2010/main" val="2576080267"/>
              </p:ext>
            </p:extLst>
          </p:nvPr>
        </p:nvGraphicFramePr>
        <p:xfrm>
          <a:off x="1753818" y="2440944"/>
          <a:ext cx="7632700" cy="1722438"/>
        </p:xfrm>
        <a:graphic>
          <a:graphicData uri="http://schemas.openxmlformats.org/presentationml/2006/ole">
            <mc:AlternateContent xmlns:mc="http://schemas.openxmlformats.org/markup-compatibility/2006">
              <mc:Choice xmlns:v="urn:schemas-microsoft-com:vml" Requires="v">
                <p:oleObj spid="_x0000_s5151" name="Drawing" r:id="rId3" imgW="4114800" imgH="929436" progId="Canvas.Drawing.X">
                  <p:embed/>
                </p:oleObj>
              </mc:Choice>
              <mc:Fallback>
                <p:oleObj name="Drawing" r:id="rId3" imgW="4114800" imgH="929436" progId="Canvas.Drawing.X">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3818" y="2440944"/>
                        <a:ext cx="7632700" cy="172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TextBox 5"/>
          <p:cNvSpPr txBox="1">
            <a:spLocks noChangeArrowheads="1"/>
          </p:cNvSpPr>
          <p:nvPr/>
        </p:nvSpPr>
        <p:spPr bwMode="auto">
          <a:xfrm>
            <a:off x="1590040" y="4401507"/>
            <a:ext cx="10699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solidFill>
                  <a:srgbClr val="6600FF"/>
                </a:solidFill>
              </a:rPr>
              <a:t>1 meson</a:t>
            </a:r>
          </a:p>
        </p:txBody>
      </p:sp>
      <p:sp>
        <p:nvSpPr>
          <p:cNvPr id="6" name="TextBox 6"/>
          <p:cNvSpPr txBox="1">
            <a:spLocks noChangeArrowheads="1"/>
          </p:cNvSpPr>
          <p:nvPr/>
        </p:nvSpPr>
        <p:spPr bwMode="auto">
          <a:xfrm>
            <a:off x="4077653" y="4401507"/>
            <a:ext cx="11842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solidFill>
                  <a:srgbClr val="6600FF"/>
                </a:solidFill>
              </a:rPr>
              <a:t>2 mesons</a:t>
            </a:r>
          </a:p>
        </p:txBody>
      </p:sp>
      <p:sp>
        <p:nvSpPr>
          <p:cNvPr id="7" name="TextBox 7"/>
          <p:cNvSpPr txBox="1">
            <a:spLocks noChangeArrowheads="1"/>
          </p:cNvSpPr>
          <p:nvPr/>
        </p:nvSpPr>
        <p:spPr bwMode="auto">
          <a:xfrm>
            <a:off x="8470265" y="4401507"/>
            <a:ext cx="11842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solidFill>
                  <a:srgbClr val="6600FF"/>
                </a:solidFill>
              </a:rPr>
              <a:t>4 mesons</a:t>
            </a:r>
          </a:p>
        </p:txBody>
      </p:sp>
      <p:sp>
        <p:nvSpPr>
          <p:cNvPr id="8" name="TextBox 8"/>
          <p:cNvSpPr txBox="1">
            <a:spLocks noChangeArrowheads="1"/>
          </p:cNvSpPr>
          <p:nvPr/>
        </p:nvSpPr>
        <p:spPr bwMode="auto">
          <a:xfrm>
            <a:off x="10308806" y="3015619"/>
            <a:ext cx="492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dirty="0">
                <a:solidFill>
                  <a:srgbClr val="6600FF"/>
                </a:solidFill>
              </a:rPr>
              <a:t>Jet</a:t>
            </a:r>
          </a:p>
        </p:txBody>
      </p:sp>
      <p:sp>
        <p:nvSpPr>
          <p:cNvPr id="9" name="TextBox 9"/>
          <p:cNvSpPr txBox="1">
            <a:spLocks noChangeArrowheads="1"/>
          </p:cNvSpPr>
          <p:nvPr/>
        </p:nvSpPr>
        <p:spPr bwMode="auto">
          <a:xfrm>
            <a:off x="4469765" y="4815844"/>
            <a:ext cx="19685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solidFill>
                  <a:srgbClr val="6600FF"/>
                </a:solidFill>
              </a:rPr>
              <a:t>Jet fragmentation</a:t>
            </a:r>
          </a:p>
        </p:txBody>
      </p:sp>
      <p:grpSp>
        <p:nvGrpSpPr>
          <p:cNvPr id="10" name="Group 9"/>
          <p:cNvGrpSpPr/>
          <p:nvPr/>
        </p:nvGrpSpPr>
        <p:grpSpPr>
          <a:xfrm>
            <a:off x="1961753" y="3266528"/>
            <a:ext cx="187021" cy="118979"/>
            <a:chOff x="4373880" y="6109274"/>
            <a:chExt cx="256378" cy="151013"/>
          </a:xfrm>
        </p:grpSpPr>
        <p:sp>
          <p:nvSpPr>
            <p:cNvPr id="11" name="Oval 10"/>
            <p:cNvSpPr/>
            <p:nvPr/>
          </p:nvSpPr>
          <p:spPr>
            <a:xfrm>
              <a:off x="4373880" y="6109274"/>
              <a:ext cx="60960" cy="45719"/>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4441767" y="6129251"/>
              <a:ext cx="188491" cy="111749"/>
            </a:xfrm>
            <a:custGeom>
              <a:avLst/>
              <a:gdLst>
                <a:gd name="connsiteX0" fmla="*/ 0 w 188491"/>
                <a:gd name="connsiteY0" fmla="*/ 5542 h 111749"/>
                <a:gd name="connsiteX1" fmla="*/ 55418 w 188491"/>
                <a:gd name="connsiteY1" fmla="*/ 2771 h 111749"/>
                <a:gd name="connsiteX2" fmla="*/ 63731 w 188491"/>
                <a:gd name="connsiteY2" fmla="*/ 0 h 111749"/>
                <a:gd name="connsiteX3" fmla="*/ 127462 w 188491"/>
                <a:gd name="connsiteY3" fmla="*/ 2771 h 111749"/>
                <a:gd name="connsiteX4" fmla="*/ 146858 w 188491"/>
                <a:gd name="connsiteY4" fmla="*/ 8313 h 111749"/>
                <a:gd name="connsiteX5" fmla="*/ 149629 w 188491"/>
                <a:gd name="connsiteY5" fmla="*/ 16625 h 111749"/>
                <a:gd name="connsiteX6" fmla="*/ 146858 w 188491"/>
                <a:gd name="connsiteY6" fmla="*/ 38793 h 111749"/>
                <a:gd name="connsiteX7" fmla="*/ 155171 w 188491"/>
                <a:gd name="connsiteY7" fmla="*/ 44334 h 111749"/>
                <a:gd name="connsiteX8" fmla="*/ 171797 w 188491"/>
                <a:gd name="connsiteY8" fmla="*/ 49876 h 111749"/>
                <a:gd name="connsiteX9" fmla="*/ 188422 w 188491"/>
                <a:gd name="connsiteY9" fmla="*/ 60960 h 111749"/>
                <a:gd name="connsiteX10" fmla="*/ 185651 w 188491"/>
                <a:gd name="connsiteY10" fmla="*/ 77585 h 111749"/>
                <a:gd name="connsiteX11" fmla="*/ 169026 w 188491"/>
                <a:gd name="connsiteY11" fmla="*/ 88669 h 111749"/>
                <a:gd name="connsiteX12" fmla="*/ 157942 w 188491"/>
                <a:gd name="connsiteY12" fmla="*/ 94211 h 111749"/>
                <a:gd name="connsiteX13" fmla="*/ 138546 w 188491"/>
                <a:gd name="connsiteY13" fmla="*/ 99753 h 111749"/>
                <a:gd name="connsiteX14" fmla="*/ 91440 w 188491"/>
                <a:gd name="connsiteY14" fmla="*/ 110836 h 111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8491" h="111749">
                  <a:moveTo>
                    <a:pt x="0" y="5542"/>
                  </a:moveTo>
                  <a:cubicBezTo>
                    <a:pt x="18473" y="4618"/>
                    <a:pt x="36992" y="4373"/>
                    <a:pt x="55418" y="2771"/>
                  </a:cubicBezTo>
                  <a:cubicBezTo>
                    <a:pt x="58328" y="2518"/>
                    <a:pt x="60810" y="0"/>
                    <a:pt x="63731" y="0"/>
                  </a:cubicBezTo>
                  <a:cubicBezTo>
                    <a:pt x="84995" y="0"/>
                    <a:pt x="106218" y="1847"/>
                    <a:pt x="127462" y="2771"/>
                  </a:cubicBezTo>
                  <a:cubicBezTo>
                    <a:pt x="127558" y="2795"/>
                    <a:pt x="145532" y="6987"/>
                    <a:pt x="146858" y="8313"/>
                  </a:cubicBezTo>
                  <a:cubicBezTo>
                    <a:pt x="148923" y="10378"/>
                    <a:pt x="148705" y="13854"/>
                    <a:pt x="149629" y="16625"/>
                  </a:cubicBezTo>
                  <a:cubicBezTo>
                    <a:pt x="148705" y="24014"/>
                    <a:pt x="145398" y="31491"/>
                    <a:pt x="146858" y="38793"/>
                  </a:cubicBezTo>
                  <a:cubicBezTo>
                    <a:pt x="147511" y="42058"/>
                    <a:pt x="152128" y="42982"/>
                    <a:pt x="155171" y="44334"/>
                  </a:cubicBezTo>
                  <a:cubicBezTo>
                    <a:pt x="160509" y="46706"/>
                    <a:pt x="171797" y="49876"/>
                    <a:pt x="171797" y="49876"/>
                  </a:cubicBezTo>
                  <a:cubicBezTo>
                    <a:pt x="177339" y="53571"/>
                    <a:pt x="189517" y="54390"/>
                    <a:pt x="188422" y="60960"/>
                  </a:cubicBezTo>
                  <a:cubicBezTo>
                    <a:pt x="187498" y="66502"/>
                    <a:pt x="187933" y="72451"/>
                    <a:pt x="185651" y="77585"/>
                  </a:cubicBezTo>
                  <a:cubicBezTo>
                    <a:pt x="181551" y="86809"/>
                    <a:pt x="176377" y="85519"/>
                    <a:pt x="169026" y="88669"/>
                  </a:cubicBezTo>
                  <a:cubicBezTo>
                    <a:pt x="165229" y="90296"/>
                    <a:pt x="161739" y="92584"/>
                    <a:pt x="157942" y="94211"/>
                  </a:cubicBezTo>
                  <a:cubicBezTo>
                    <a:pt x="152378" y="96596"/>
                    <a:pt x="144169" y="98347"/>
                    <a:pt x="138546" y="99753"/>
                  </a:cubicBezTo>
                  <a:cubicBezTo>
                    <a:pt x="113466" y="116471"/>
                    <a:pt x="128580" y="110836"/>
                    <a:pt x="91440" y="11083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4501341" y="6214568"/>
              <a:ext cx="60960"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p:cNvGrpSpPr/>
          <p:nvPr/>
        </p:nvGrpSpPr>
        <p:grpSpPr>
          <a:xfrm>
            <a:off x="4544740" y="3015619"/>
            <a:ext cx="187021" cy="118979"/>
            <a:chOff x="4373880" y="6109274"/>
            <a:chExt cx="256378" cy="151013"/>
          </a:xfrm>
        </p:grpSpPr>
        <p:sp>
          <p:nvSpPr>
            <p:cNvPr id="19" name="Oval 18"/>
            <p:cNvSpPr/>
            <p:nvPr/>
          </p:nvSpPr>
          <p:spPr>
            <a:xfrm>
              <a:off x="4373880" y="6109274"/>
              <a:ext cx="60960" cy="45719"/>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a:off x="4441767" y="6129251"/>
              <a:ext cx="188491" cy="111749"/>
            </a:xfrm>
            <a:custGeom>
              <a:avLst/>
              <a:gdLst>
                <a:gd name="connsiteX0" fmla="*/ 0 w 188491"/>
                <a:gd name="connsiteY0" fmla="*/ 5542 h 111749"/>
                <a:gd name="connsiteX1" fmla="*/ 55418 w 188491"/>
                <a:gd name="connsiteY1" fmla="*/ 2771 h 111749"/>
                <a:gd name="connsiteX2" fmla="*/ 63731 w 188491"/>
                <a:gd name="connsiteY2" fmla="*/ 0 h 111749"/>
                <a:gd name="connsiteX3" fmla="*/ 127462 w 188491"/>
                <a:gd name="connsiteY3" fmla="*/ 2771 h 111749"/>
                <a:gd name="connsiteX4" fmla="*/ 146858 w 188491"/>
                <a:gd name="connsiteY4" fmla="*/ 8313 h 111749"/>
                <a:gd name="connsiteX5" fmla="*/ 149629 w 188491"/>
                <a:gd name="connsiteY5" fmla="*/ 16625 h 111749"/>
                <a:gd name="connsiteX6" fmla="*/ 146858 w 188491"/>
                <a:gd name="connsiteY6" fmla="*/ 38793 h 111749"/>
                <a:gd name="connsiteX7" fmla="*/ 155171 w 188491"/>
                <a:gd name="connsiteY7" fmla="*/ 44334 h 111749"/>
                <a:gd name="connsiteX8" fmla="*/ 171797 w 188491"/>
                <a:gd name="connsiteY8" fmla="*/ 49876 h 111749"/>
                <a:gd name="connsiteX9" fmla="*/ 188422 w 188491"/>
                <a:gd name="connsiteY9" fmla="*/ 60960 h 111749"/>
                <a:gd name="connsiteX10" fmla="*/ 185651 w 188491"/>
                <a:gd name="connsiteY10" fmla="*/ 77585 h 111749"/>
                <a:gd name="connsiteX11" fmla="*/ 169026 w 188491"/>
                <a:gd name="connsiteY11" fmla="*/ 88669 h 111749"/>
                <a:gd name="connsiteX12" fmla="*/ 157942 w 188491"/>
                <a:gd name="connsiteY12" fmla="*/ 94211 h 111749"/>
                <a:gd name="connsiteX13" fmla="*/ 138546 w 188491"/>
                <a:gd name="connsiteY13" fmla="*/ 99753 h 111749"/>
                <a:gd name="connsiteX14" fmla="*/ 91440 w 188491"/>
                <a:gd name="connsiteY14" fmla="*/ 110836 h 111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8491" h="111749">
                  <a:moveTo>
                    <a:pt x="0" y="5542"/>
                  </a:moveTo>
                  <a:cubicBezTo>
                    <a:pt x="18473" y="4618"/>
                    <a:pt x="36992" y="4373"/>
                    <a:pt x="55418" y="2771"/>
                  </a:cubicBezTo>
                  <a:cubicBezTo>
                    <a:pt x="58328" y="2518"/>
                    <a:pt x="60810" y="0"/>
                    <a:pt x="63731" y="0"/>
                  </a:cubicBezTo>
                  <a:cubicBezTo>
                    <a:pt x="84995" y="0"/>
                    <a:pt x="106218" y="1847"/>
                    <a:pt x="127462" y="2771"/>
                  </a:cubicBezTo>
                  <a:cubicBezTo>
                    <a:pt x="127558" y="2795"/>
                    <a:pt x="145532" y="6987"/>
                    <a:pt x="146858" y="8313"/>
                  </a:cubicBezTo>
                  <a:cubicBezTo>
                    <a:pt x="148923" y="10378"/>
                    <a:pt x="148705" y="13854"/>
                    <a:pt x="149629" y="16625"/>
                  </a:cubicBezTo>
                  <a:cubicBezTo>
                    <a:pt x="148705" y="24014"/>
                    <a:pt x="145398" y="31491"/>
                    <a:pt x="146858" y="38793"/>
                  </a:cubicBezTo>
                  <a:cubicBezTo>
                    <a:pt x="147511" y="42058"/>
                    <a:pt x="152128" y="42982"/>
                    <a:pt x="155171" y="44334"/>
                  </a:cubicBezTo>
                  <a:cubicBezTo>
                    <a:pt x="160509" y="46706"/>
                    <a:pt x="171797" y="49876"/>
                    <a:pt x="171797" y="49876"/>
                  </a:cubicBezTo>
                  <a:cubicBezTo>
                    <a:pt x="177339" y="53571"/>
                    <a:pt x="189517" y="54390"/>
                    <a:pt x="188422" y="60960"/>
                  </a:cubicBezTo>
                  <a:cubicBezTo>
                    <a:pt x="187498" y="66502"/>
                    <a:pt x="187933" y="72451"/>
                    <a:pt x="185651" y="77585"/>
                  </a:cubicBezTo>
                  <a:cubicBezTo>
                    <a:pt x="181551" y="86809"/>
                    <a:pt x="176377" y="85519"/>
                    <a:pt x="169026" y="88669"/>
                  </a:cubicBezTo>
                  <a:cubicBezTo>
                    <a:pt x="165229" y="90296"/>
                    <a:pt x="161739" y="92584"/>
                    <a:pt x="157942" y="94211"/>
                  </a:cubicBezTo>
                  <a:cubicBezTo>
                    <a:pt x="152378" y="96596"/>
                    <a:pt x="144169" y="98347"/>
                    <a:pt x="138546" y="99753"/>
                  </a:cubicBezTo>
                  <a:cubicBezTo>
                    <a:pt x="113466" y="116471"/>
                    <a:pt x="128580" y="110836"/>
                    <a:pt x="91440" y="11083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4501341" y="6214568"/>
              <a:ext cx="60960"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 name="Group 21"/>
          <p:cNvGrpSpPr/>
          <p:nvPr/>
        </p:nvGrpSpPr>
        <p:grpSpPr>
          <a:xfrm>
            <a:off x="4495698" y="2676662"/>
            <a:ext cx="187021" cy="118979"/>
            <a:chOff x="4373880" y="6109274"/>
            <a:chExt cx="256378" cy="151013"/>
          </a:xfrm>
        </p:grpSpPr>
        <p:sp>
          <p:nvSpPr>
            <p:cNvPr id="23" name="Oval 22"/>
            <p:cNvSpPr/>
            <p:nvPr/>
          </p:nvSpPr>
          <p:spPr>
            <a:xfrm>
              <a:off x="4373880" y="6109274"/>
              <a:ext cx="60960" cy="45719"/>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4441767" y="6129251"/>
              <a:ext cx="188491" cy="111749"/>
            </a:xfrm>
            <a:custGeom>
              <a:avLst/>
              <a:gdLst>
                <a:gd name="connsiteX0" fmla="*/ 0 w 188491"/>
                <a:gd name="connsiteY0" fmla="*/ 5542 h 111749"/>
                <a:gd name="connsiteX1" fmla="*/ 55418 w 188491"/>
                <a:gd name="connsiteY1" fmla="*/ 2771 h 111749"/>
                <a:gd name="connsiteX2" fmla="*/ 63731 w 188491"/>
                <a:gd name="connsiteY2" fmla="*/ 0 h 111749"/>
                <a:gd name="connsiteX3" fmla="*/ 127462 w 188491"/>
                <a:gd name="connsiteY3" fmla="*/ 2771 h 111749"/>
                <a:gd name="connsiteX4" fmla="*/ 146858 w 188491"/>
                <a:gd name="connsiteY4" fmla="*/ 8313 h 111749"/>
                <a:gd name="connsiteX5" fmla="*/ 149629 w 188491"/>
                <a:gd name="connsiteY5" fmla="*/ 16625 h 111749"/>
                <a:gd name="connsiteX6" fmla="*/ 146858 w 188491"/>
                <a:gd name="connsiteY6" fmla="*/ 38793 h 111749"/>
                <a:gd name="connsiteX7" fmla="*/ 155171 w 188491"/>
                <a:gd name="connsiteY7" fmla="*/ 44334 h 111749"/>
                <a:gd name="connsiteX8" fmla="*/ 171797 w 188491"/>
                <a:gd name="connsiteY8" fmla="*/ 49876 h 111749"/>
                <a:gd name="connsiteX9" fmla="*/ 188422 w 188491"/>
                <a:gd name="connsiteY9" fmla="*/ 60960 h 111749"/>
                <a:gd name="connsiteX10" fmla="*/ 185651 w 188491"/>
                <a:gd name="connsiteY10" fmla="*/ 77585 h 111749"/>
                <a:gd name="connsiteX11" fmla="*/ 169026 w 188491"/>
                <a:gd name="connsiteY11" fmla="*/ 88669 h 111749"/>
                <a:gd name="connsiteX12" fmla="*/ 157942 w 188491"/>
                <a:gd name="connsiteY12" fmla="*/ 94211 h 111749"/>
                <a:gd name="connsiteX13" fmla="*/ 138546 w 188491"/>
                <a:gd name="connsiteY13" fmla="*/ 99753 h 111749"/>
                <a:gd name="connsiteX14" fmla="*/ 91440 w 188491"/>
                <a:gd name="connsiteY14" fmla="*/ 110836 h 111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8491" h="111749">
                  <a:moveTo>
                    <a:pt x="0" y="5542"/>
                  </a:moveTo>
                  <a:cubicBezTo>
                    <a:pt x="18473" y="4618"/>
                    <a:pt x="36992" y="4373"/>
                    <a:pt x="55418" y="2771"/>
                  </a:cubicBezTo>
                  <a:cubicBezTo>
                    <a:pt x="58328" y="2518"/>
                    <a:pt x="60810" y="0"/>
                    <a:pt x="63731" y="0"/>
                  </a:cubicBezTo>
                  <a:cubicBezTo>
                    <a:pt x="84995" y="0"/>
                    <a:pt x="106218" y="1847"/>
                    <a:pt x="127462" y="2771"/>
                  </a:cubicBezTo>
                  <a:cubicBezTo>
                    <a:pt x="127558" y="2795"/>
                    <a:pt x="145532" y="6987"/>
                    <a:pt x="146858" y="8313"/>
                  </a:cubicBezTo>
                  <a:cubicBezTo>
                    <a:pt x="148923" y="10378"/>
                    <a:pt x="148705" y="13854"/>
                    <a:pt x="149629" y="16625"/>
                  </a:cubicBezTo>
                  <a:cubicBezTo>
                    <a:pt x="148705" y="24014"/>
                    <a:pt x="145398" y="31491"/>
                    <a:pt x="146858" y="38793"/>
                  </a:cubicBezTo>
                  <a:cubicBezTo>
                    <a:pt x="147511" y="42058"/>
                    <a:pt x="152128" y="42982"/>
                    <a:pt x="155171" y="44334"/>
                  </a:cubicBezTo>
                  <a:cubicBezTo>
                    <a:pt x="160509" y="46706"/>
                    <a:pt x="171797" y="49876"/>
                    <a:pt x="171797" y="49876"/>
                  </a:cubicBezTo>
                  <a:cubicBezTo>
                    <a:pt x="177339" y="53571"/>
                    <a:pt x="189517" y="54390"/>
                    <a:pt x="188422" y="60960"/>
                  </a:cubicBezTo>
                  <a:cubicBezTo>
                    <a:pt x="187498" y="66502"/>
                    <a:pt x="187933" y="72451"/>
                    <a:pt x="185651" y="77585"/>
                  </a:cubicBezTo>
                  <a:cubicBezTo>
                    <a:pt x="181551" y="86809"/>
                    <a:pt x="176377" y="85519"/>
                    <a:pt x="169026" y="88669"/>
                  </a:cubicBezTo>
                  <a:cubicBezTo>
                    <a:pt x="165229" y="90296"/>
                    <a:pt x="161739" y="92584"/>
                    <a:pt x="157942" y="94211"/>
                  </a:cubicBezTo>
                  <a:cubicBezTo>
                    <a:pt x="152378" y="96596"/>
                    <a:pt x="144169" y="98347"/>
                    <a:pt x="138546" y="99753"/>
                  </a:cubicBezTo>
                  <a:cubicBezTo>
                    <a:pt x="113466" y="116471"/>
                    <a:pt x="128580" y="110836"/>
                    <a:pt x="91440" y="11083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4501341" y="6214568"/>
              <a:ext cx="60960"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 name="Group 25"/>
          <p:cNvGrpSpPr/>
          <p:nvPr/>
        </p:nvGrpSpPr>
        <p:grpSpPr>
          <a:xfrm>
            <a:off x="9705981" y="2822230"/>
            <a:ext cx="187021" cy="118979"/>
            <a:chOff x="4373880" y="6109274"/>
            <a:chExt cx="256378" cy="151013"/>
          </a:xfrm>
        </p:grpSpPr>
        <p:sp>
          <p:nvSpPr>
            <p:cNvPr id="27" name="Oval 26"/>
            <p:cNvSpPr/>
            <p:nvPr/>
          </p:nvSpPr>
          <p:spPr>
            <a:xfrm>
              <a:off x="4373880" y="6109274"/>
              <a:ext cx="60960" cy="45719"/>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4441767" y="6129251"/>
              <a:ext cx="188491" cy="111749"/>
            </a:xfrm>
            <a:custGeom>
              <a:avLst/>
              <a:gdLst>
                <a:gd name="connsiteX0" fmla="*/ 0 w 188491"/>
                <a:gd name="connsiteY0" fmla="*/ 5542 h 111749"/>
                <a:gd name="connsiteX1" fmla="*/ 55418 w 188491"/>
                <a:gd name="connsiteY1" fmla="*/ 2771 h 111749"/>
                <a:gd name="connsiteX2" fmla="*/ 63731 w 188491"/>
                <a:gd name="connsiteY2" fmla="*/ 0 h 111749"/>
                <a:gd name="connsiteX3" fmla="*/ 127462 w 188491"/>
                <a:gd name="connsiteY3" fmla="*/ 2771 h 111749"/>
                <a:gd name="connsiteX4" fmla="*/ 146858 w 188491"/>
                <a:gd name="connsiteY4" fmla="*/ 8313 h 111749"/>
                <a:gd name="connsiteX5" fmla="*/ 149629 w 188491"/>
                <a:gd name="connsiteY5" fmla="*/ 16625 h 111749"/>
                <a:gd name="connsiteX6" fmla="*/ 146858 w 188491"/>
                <a:gd name="connsiteY6" fmla="*/ 38793 h 111749"/>
                <a:gd name="connsiteX7" fmla="*/ 155171 w 188491"/>
                <a:gd name="connsiteY7" fmla="*/ 44334 h 111749"/>
                <a:gd name="connsiteX8" fmla="*/ 171797 w 188491"/>
                <a:gd name="connsiteY8" fmla="*/ 49876 h 111749"/>
                <a:gd name="connsiteX9" fmla="*/ 188422 w 188491"/>
                <a:gd name="connsiteY9" fmla="*/ 60960 h 111749"/>
                <a:gd name="connsiteX10" fmla="*/ 185651 w 188491"/>
                <a:gd name="connsiteY10" fmla="*/ 77585 h 111749"/>
                <a:gd name="connsiteX11" fmla="*/ 169026 w 188491"/>
                <a:gd name="connsiteY11" fmla="*/ 88669 h 111749"/>
                <a:gd name="connsiteX12" fmla="*/ 157942 w 188491"/>
                <a:gd name="connsiteY12" fmla="*/ 94211 h 111749"/>
                <a:gd name="connsiteX13" fmla="*/ 138546 w 188491"/>
                <a:gd name="connsiteY13" fmla="*/ 99753 h 111749"/>
                <a:gd name="connsiteX14" fmla="*/ 91440 w 188491"/>
                <a:gd name="connsiteY14" fmla="*/ 110836 h 111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8491" h="111749">
                  <a:moveTo>
                    <a:pt x="0" y="5542"/>
                  </a:moveTo>
                  <a:cubicBezTo>
                    <a:pt x="18473" y="4618"/>
                    <a:pt x="36992" y="4373"/>
                    <a:pt x="55418" y="2771"/>
                  </a:cubicBezTo>
                  <a:cubicBezTo>
                    <a:pt x="58328" y="2518"/>
                    <a:pt x="60810" y="0"/>
                    <a:pt x="63731" y="0"/>
                  </a:cubicBezTo>
                  <a:cubicBezTo>
                    <a:pt x="84995" y="0"/>
                    <a:pt x="106218" y="1847"/>
                    <a:pt x="127462" y="2771"/>
                  </a:cubicBezTo>
                  <a:cubicBezTo>
                    <a:pt x="127558" y="2795"/>
                    <a:pt x="145532" y="6987"/>
                    <a:pt x="146858" y="8313"/>
                  </a:cubicBezTo>
                  <a:cubicBezTo>
                    <a:pt x="148923" y="10378"/>
                    <a:pt x="148705" y="13854"/>
                    <a:pt x="149629" y="16625"/>
                  </a:cubicBezTo>
                  <a:cubicBezTo>
                    <a:pt x="148705" y="24014"/>
                    <a:pt x="145398" y="31491"/>
                    <a:pt x="146858" y="38793"/>
                  </a:cubicBezTo>
                  <a:cubicBezTo>
                    <a:pt x="147511" y="42058"/>
                    <a:pt x="152128" y="42982"/>
                    <a:pt x="155171" y="44334"/>
                  </a:cubicBezTo>
                  <a:cubicBezTo>
                    <a:pt x="160509" y="46706"/>
                    <a:pt x="171797" y="49876"/>
                    <a:pt x="171797" y="49876"/>
                  </a:cubicBezTo>
                  <a:cubicBezTo>
                    <a:pt x="177339" y="53571"/>
                    <a:pt x="189517" y="54390"/>
                    <a:pt x="188422" y="60960"/>
                  </a:cubicBezTo>
                  <a:cubicBezTo>
                    <a:pt x="187498" y="66502"/>
                    <a:pt x="187933" y="72451"/>
                    <a:pt x="185651" y="77585"/>
                  </a:cubicBezTo>
                  <a:cubicBezTo>
                    <a:pt x="181551" y="86809"/>
                    <a:pt x="176377" y="85519"/>
                    <a:pt x="169026" y="88669"/>
                  </a:cubicBezTo>
                  <a:cubicBezTo>
                    <a:pt x="165229" y="90296"/>
                    <a:pt x="161739" y="92584"/>
                    <a:pt x="157942" y="94211"/>
                  </a:cubicBezTo>
                  <a:cubicBezTo>
                    <a:pt x="152378" y="96596"/>
                    <a:pt x="144169" y="98347"/>
                    <a:pt x="138546" y="99753"/>
                  </a:cubicBezTo>
                  <a:cubicBezTo>
                    <a:pt x="113466" y="116471"/>
                    <a:pt x="128580" y="110836"/>
                    <a:pt x="91440" y="11083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4501341" y="6214568"/>
              <a:ext cx="60960"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 name="Group 29"/>
          <p:cNvGrpSpPr/>
          <p:nvPr/>
        </p:nvGrpSpPr>
        <p:grpSpPr>
          <a:xfrm>
            <a:off x="9656939" y="2483273"/>
            <a:ext cx="187021" cy="118979"/>
            <a:chOff x="4373880" y="6109274"/>
            <a:chExt cx="256378" cy="151013"/>
          </a:xfrm>
        </p:grpSpPr>
        <p:sp>
          <p:nvSpPr>
            <p:cNvPr id="31" name="Oval 30"/>
            <p:cNvSpPr/>
            <p:nvPr/>
          </p:nvSpPr>
          <p:spPr>
            <a:xfrm>
              <a:off x="4373880" y="6109274"/>
              <a:ext cx="60960" cy="45719"/>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4441767" y="6129251"/>
              <a:ext cx="188491" cy="111749"/>
            </a:xfrm>
            <a:custGeom>
              <a:avLst/>
              <a:gdLst>
                <a:gd name="connsiteX0" fmla="*/ 0 w 188491"/>
                <a:gd name="connsiteY0" fmla="*/ 5542 h 111749"/>
                <a:gd name="connsiteX1" fmla="*/ 55418 w 188491"/>
                <a:gd name="connsiteY1" fmla="*/ 2771 h 111749"/>
                <a:gd name="connsiteX2" fmla="*/ 63731 w 188491"/>
                <a:gd name="connsiteY2" fmla="*/ 0 h 111749"/>
                <a:gd name="connsiteX3" fmla="*/ 127462 w 188491"/>
                <a:gd name="connsiteY3" fmla="*/ 2771 h 111749"/>
                <a:gd name="connsiteX4" fmla="*/ 146858 w 188491"/>
                <a:gd name="connsiteY4" fmla="*/ 8313 h 111749"/>
                <a:gd name="connsiteX5" fmla="*/ 149629 w 188491"/>
                <a:gd name="connsiteY5" fmla="*/ 16625 h 111749"/>
                <a:gd name="connsiteX6" fmla="*/ 146858 w 188491"/>
                <a:gd name="connsiteY6" fmla="*/ 38793 h 111749"/>
                <a:gd name="connsiteX7" fmla="*/ 155171 w 188491"/>
                <a:gd name="connsiteY7" fmla="*/ 44334 h 111749"/>
                <a:gd name="connsiteX8" fmla="*/ 171797 w 188491"/>
                <a:gd name="connsiteY8" fmla="*/ 49876 h 111749"/>
                <a:gd name="connsiteX9" fmla="*/ 188422 w 188491"/>
                <a:gd name="connsiteY9" fmla="*/ 60960 h 111749"/>
                <a:gd name="connsiteX10" fmla="*/ 185651 w 188491"/>
                <a:gd name="connsiteY10" fmla="*/ 77585 h 111749"/>
                <a:gd name="connsiteX11" fmla="*/ 169026 w 188491"/>
                <a:gd name="connsiteY11" fmla="*/ 88669 h 111749"/>
                <a:gd name="connsiteX12" fmla="*/ 157942 w 188491"/>
                <a:gd name="connsiteY12" fmla="*/ 94211 h 111749"/>
                <a:gd name="connsiteX13" fmla="*/ 138546 w 188491"/>
                <a:gd name="connsiteY13" fmla="*/ 99753 h 111749"/>
                <a:gd name="connsiteX14" fmla="*/ 91440 w 188491"/>
                <a:gd name="connsiteY14" fmla="*/ 110836 h 111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8491" h="111749">
                  <a:moveTo>
                    <a:pt x="0" y="5542"/>
                  </a:moveTo>
                  <a:cubicBezTo>
                    <a:pt x="18473" y="4618"/>
                    <a:pt x="36992" y="4373"/>
                    <a:pt x="55418" y="2771"/>
                  </a:cubicBezTo>
                  <a:cubicBezTo>
                    <a:pt x="58328" y="2518"/>
                    <a:pt x="60810" y="0"/>
                    <a:pt x="63731" y="0"/>
                  </a:cubicBezTo>
                  <a:cubicBezTo>
                    <a:pt x="84995" y="0"/>
                    <a:pt x="106218" y="1847"/>
                    <a:pt x="127462" y="2771"/>
                  </a:cubicBezTo>
                  <a:cubicBezTo>
                    <a:pt x="127558" y="2795"/>
                    <a:pt x="145532" y="6987"/>
                    <a:pt x="146858" y="8313"/>
                  </a:cubicBezTo>
                  <a:cubicBezTo>
                    <a:pt x="148923" y="10378"/>
                    <a:pt x="148705" y="13854"/>
                    <a:pt x="149629" y="16625"/>
                  </a:cubicBezTo>
                  <a:cubicBezTo>
                    <a:pt x="148705" y="24014"/>
                    <a:pt x="145398" y="31491"/>
                    <a:pt x="146858" y="38793"/>
                  </a:cubicBezTo>
                  <a:cubicBezTo>
                    <a:pt x="147511" y="42058"/>
                    <a:pt x="152128" y="42982"/>
                    <a:pt x="155171" y="44334"/>
                  </a:cubicBezTo>
                  <a:cubicBezTo>
                    <a:pt x="160509" y="46706"/>
                    <a:pt x="171797" y="49876"/>
                    <a:pt x="171797" y="49876"/>
                  </a:cubicBezTo>
                  <a:cubicBezTo>
                    <a:pt x="177339" y="53571"/>
                    <a:pt x="189517" y="54390"/>
                    <a:pt x="188422" y="60960"/>
                  </a:cubicBezTo>
                  <a:cubicBezTo>
                    <a:pt x="187498" y="66502"/>
                    <a:pt x="187933" y="72451"/>
                    <a:pt x="185651" y="77585"/>
                  </a:cubicBezTo>
                  <a:cubicBezTo>
                    <a:pt x="181551" y="86809"/>
                    <a:pt x="176377" y="85519"/>
                    <a:pt x="169026" y="88669"/>
                  </a:cubicBezTo>
                  <a:cubicBezTo>
                    <a:pt x="165229" y="90296"/>
                    <a:pt x="161739" y="92584"/>
                    <a:pt x="157942" y="94211"/>
                  </a:cubicBezTo>
                  <a:cubicBezTo>
                    <a:pt x="152378" y="96596"/>
                    <a:pt x="144169" y="98347"/>
                    <a:pt x="138546" y="99753"/>
                  </a:cubicBezTo>
                  <a:cubicBezTo>
                    <a:pt x="113466" y="116471"/>
                    <a:pt x="128580" y="110836"/>
                    <a:pt x="91440" y="11083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4501341" y="6214568"/>
              <a:ext cx="60960"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p:cNvGrpSpPr/>
          <p:nvPr/>
        </p:nvGrpSpPr>
        <p:grpSpPr>
          <a:xfrm>
            <a:off x="9705981" y="3787454"/>
            <a:ext cx="187021" cy="118979"/>
            <a:chOff x="4373880" y="6109274"/>
            <a:chExt cx="256378" cy="151013"/>
          </a:xfrm>
        </p:grpSpPr>
        <p:sp>
          <p:nvSpPr>
            <p:cNvPr id="35" name="Oval 34"/>
            <p:cNvSpPr/>
            <p:nvPr/>
          </p:nvSpPr>
          <p:spPr>
            <a:xfrm>
              <a:off x="4373880" y="6109274"/>
              <a:ext cx="60960" cy="45719"/>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35"/>
            <p:cNvSpPr/>
            <p:nvPr/>
          </p:nvSpPr>
          <p:spPr>
            <a:xfrm>
              <a:off x="4441767" y="6129251"/>
              <a:ext cx="188491" cy="111749"/>
            </a:xfrm>
            <a:custGeom>
              <a:avLst/>
              <a:gdLst>
                <a:gd name="connsiteX0" fmla="*/ 0 w 188491"/>
                <a:gd name="connsiteY0" fmla="*/ 5542 h 111749"/>
                <a:gd name="connsiteX1" fmla="*/ 55418 w 188491"/>
                <a:gd name="connsiteY1" fmla="*/ 2771 h 111749"/>
                <a:gd name="connsiteX2" fmla="*/ 63731 w 188491"/>
                <a:gd name="connsiteY2" fmla="*/ 0 h 111749"/>
                <a:gd name="connsiteX3" fmla="*/ 127462 w 188491"/>
                <a:gd name="connsiteY3" fmla="*/ 2771 h 111749"/>
                <a:gd name="connsiteX4" fmla="*/ 146858 w 188491"/>
                <a:gd name="connsiteY4" fmla="*/ 8313 h 111749"/>
                <a:gd name="connsiteX5" fmla="*/ 149629 w 188491"/>
                <a:gd name="connsiteY5" fmla="*/ 16625 h 111749"/>
                <a:gd name="connsiteX6" fmla="*/ 146858 w 188491"/>
                <a:gd name="connsiteY6" fmla="*/ 38793 h 111749"/>
                <a:gd name="connsiteX7" fmla="*/ 155171 w 188491"/>
                <a:gd name="connsiteY7" fmla="*/ 44334 h 111749"/>
                <a:gd name="connsiteX8" fmla="*/ 171797 w 188491"/>
                <a:gd name="connsiteY8" fmla="*/ 49876 h 111749"/>
                <a:gd name="connsiteX9" fmla="*/ 188422 w 188491"/>
                <a:gd name="connsiteY9" fmla="*/ 60960 h 111749"/>
                <a:gd name="connsiteX10" fmla="*/ 185651 w 188491"/>
                <a:gd name="connsiteY10" fmla="*/ 77585 h 111749"/>
                <a:gd name="connsiteX11" fmla="*/ 169026 w 188491"/>
                <a:gd name="connsiteY11" fmla="*/ 88669 h 111749"/>
                <a:gd name="connsiteX12" fmla="*/ 157942 w 188491"/>
                <a:gd name="connsiteY12" fmla="*/ 94211 h 111749"/>
                <a:gd name="connsiteX13" fmla="*/ 138546 w 188491"/>
                <a:gd name="connsiteY13" fmla="*/ 99753 h 111749"/>
                <a:gd name="connsiteX14" fmla="*/ 91440 w 188491"/>
                <a:gd name="connsiteY14" fmla="*/ 110836 h 111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8491" h="111749">
                  <a:moveTo>
                    <a:pt x="0" y="5542"/>
                  </a:moveTo>
                  <a:cubicBezTo>
                    <a:pt x="18473" y="4618"/>
                    <a:pt x="36992" y="4373"/>
                    <a:pt x="55418" y="2771"/>
                  </a:cubicBezTo>
                  <a:cubicBezTo>
                    <a:pt x="58328" y="2518"/>
                    <a:pt x="60810" y="0"/>
                    <a:pt x="63731" y="0"/>
                  </a:cubicBezTo>
                  <a:cubicBezTo>
                    <a:pt x="84995" y="0"/>
                    <a:pt x="106218" y="1847"/>
                    <a:pt x="127462" y="2771"/>
                  </a:cubicBezTo>
                  <a:cubicBezTo>
                    <a:pt x="127558" y="2795"/>
                    <a:pt x="145532" y="6987"/>
                    <a:pt x="146858" y="8313"/>
                  </a:cubicBezTo>
                  <a:cubicBezTo>
                    <a:pt x="148923" y="10378"/>
                    <a:pt x="148705" y="13854"/>
                    <a:pt x="149629" y="16625"/>
                  </a:cubicBezTo>
                  <a:cubicBezTo>
                    <a:pt x="148705" y="24014"/>
                    <a:pt x="145398" y="31491"/>
                    <a:pt x="146858" y="38793"/>
                  </a:cubicBezTo>
                  <a:cubicBezTo>
                    <a:pt x="147511" y="42058"/>
                    <a:pt x="152128" y="42982"/>
                    <a:pt x="155171" y="44334"/>
                  </a:cubicBezTo>
                  <a:cubicBezTo>
                    <a:pt x="160509" y="46706"/>
                    <a:pt x="171797" y="49876"/>
                    <a:pt x="171797" y="49876"/>
                  </a:cubicBezTo>
                  <a:cubicBezTo>
                    <a:pt x="177339" y="53571"/>
                    <a:pt x="189517" y="54390"/>
                    <a:pt x="188422" y="60960"/>
                  </a:cubicBezTo>
                  <a:cubicBezTo>
                    <a:pt x="187498" y="66502"/>
                    <a:pt x="187933" y="72451"/>
                    <a:pt x="185651" y="77585"/>
                  </a:cubicBezTo>
                  <a:cubicBezTo>
                    <a:pt x="181551" y="86809"/>
                    <a:pt x="176377" y="85519"/>
                    <a:pt x="169026" y="88669"/>
                  </a:cubicBezTo>
                  <a:cubicBezTo>
                    <a:pt x="165229" y="90296"/>
                    <a:pt x="161739" y="92584"/>
                    <a:pt x="157942" y="94211"/>
                  </a:cubicBezTo>
                  <a:cubicBezTo>
                    <a:pt x="152378" y="96596"/>
                    <a:pt x="144169" y="98347"/>
                    <a:pt x="138546" y="99753"/>
                  </a:cubicBezTo>
                  <a:cubicBezTo>
                    <a:pt x="113466" y="116471"/>
                    <a:pt x="128580" y="110836"/>
                    <a:pt x="91440" y="11083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4501341" y="6214568"/>
              <a:ext cx="60960"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 name="Group 37"/>
          <p:cNvGrpSpPr/>
          <p:nvPr/>
        </p:nvGrpSpPr>
        <p:grpSpPr>
          <a:xfrm>
            <a:off x="9656939" y="3448497"/>
            <a:ext cx="187021" cy="118979"/>
            <a:chOff x="4373880" y="6109274"/>
            <a:chExt cx="256378" cy="151013"/>
          </a:xfrm>
        </p:grpSpPr>
        <p:sp>
          <p:nvSpPr>
            <p:cNvPr id="39" name="Oval 38"/>
            <p:cNvSpPr/>
            <p:nvPr/>
          </p:nvSpPr>
          <p:spPr>
            <a:xfrm>
              <a:off x="4373880" y="6109274"/>
              <a:ext cx="60960" cy="45719"/>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39"/>
            <p:cNvSpPr/>
            <p:nvPr/>
          </p:nvSpPr>
          <p:spPr>
            <a:xfrm>
              <a:off x="4441767" y="6129251"/>
              <a:ext cx="188491" cy="111749"/>
            </a:xfrm>
            <a:custGeom>
              <a:avLst/>
              <a:gdLst>
                <a:gd name="connsiteX0" fmla="*/ 0 w 188491"/>
                <a:gd name="connsiteY0" fmla="*/ 5542 h 111749"/>
                <a:gd name="connsiteX1" fmla="*/ 55418 w 188491"/>
                <a:gd name="connsiteY1" fmla="*/ 2771 h 111749"/>
                <a:gd name="connsiteX2" fmla="*/ 63731 w 188491"/>
                <a:gd name="connsiteY2" fmla="*/ 0 h 111749"/>
                <a:gd name="connsiteX3" fmla="*/ 127462 w 188491"/>
                <a:gd name="connsiteY3" fmla="*/ 2771 h 111749"/>
                <a:gd name="connsiteX4" fmla="*/ 146858 w 188491"/>
                <a:gd name="connsiteY4" fmla="*/ 8313 h 111749"/>
                <a:gd name="connsiteX5" fmla="*/ 149629 w 188491"/>
                <a:gd name="connsiteY5" fmla="*/ 16625 h 111749"/>
                <a:gd name="connsiteX6" fmla="*/ 146858 w 188491"/>
                <a:gd name="connsiteY6" fmla="*/ 38793 h 111749"/>
                <a:gd name="connsiteX7" fmla="*/ 155171 w 188491"/>
                <a:gd name="connsiteY7" fmla="*/ 44334 h 111749"/>
                <a:gd name="connsiteX8" fmla="*/ 171797 w 188491"/>
                <a:gd name="connsiteY8" fmla="*/ 49876 h 111749"/>
                <a:gd name="connsiteX9" fmla="*/ 188422 w 188491"/>
                <a:gd name="connsiteY9" fmla="*/ 60960 h 111749"/>
                <a:gd name="connsiteX10" fmla="*/ 185651 w 188491"/>
                <a:gd name="connsiteY10" fmla="*/ 77585 h 111749"/>
                <a:gd name="connsiteX11" fmla="*/ 169026 w 188491"/>
                <a:gd name="connsiteY11" fmla="*/ 88669 h 111749"/>
                <a:gd name="connsiteX12" fmla="*/ 157942 w 188491"/>
                <a:gd name="connsiteY12" fmla="*/ 94211 h 111749"/>
                <a:gd name="connsiteX13" fmla="*/ 138546 w 188491"/>
                <a:gd name="connsiteY13" fmla="*/ 99753 h 111749"/>
                <a:gd name="connsiteX14" fmla="*/ 91440 w 188491"/>
                <a:gd name="connsiteY14" fmla="*/ 110836 h 111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8491" h="111749">
                  <a:moveTo>
                    <a:pt x="0" y="5542"/>
                  </a:moveTo>
                  <a:cubicBezTo>
                    <a:pt x="18473" y="4618"/>
                    <a:pt x="36992" y="4373"/>
                    <a:pt x="55418" y="2771"/>
                  </a:cubicBezTo>
                  <a:cubicBezTo>
                    <a:pt x="58328" y="2518"/>
                    <a:pt x="60810" y="0"/>
                    <a:pt x="63731" y="0"/>
                  </a:cubicBezTo>
                  <a:cubicBezTo>
                    <a:pt x="84995" y="0"/>
                    <a:pt x="106218" y="1847"/>
                    <a:pt x="127462" y="2771"/>
                  </a:cubicBezTo>
                  <a:cubicBezTo>
                    <a:pt x="127558" y="2795"/>
                    <a:pt x="145532" y="6987"/>
                    <a:pt x="146858" y="8313"/>
                  </a:cubicBezTo>
                  <a:cubicBezTo>
                    <a:pt x="148923" y="10378"/>
                    <a:pt x="148705" y="13854"/>
                    <a:pt x="149629" y="16625"/>
                  </a:cubicBezTo>
                  <a:cubicBezTo>
                    <a:pt x="148705" y="24014"/>
                    <a:pt x="145398" y="31491"/>
                    <a:pt x="146858" y="38793"/>
                  </a:cubicBezTo>
                  <a:cubicBezTo>
                    <a:pt x="147511" y="42058"/>
                    <a:pt x="152128" y="42982"/>
                    <a:pt x="155171" y="44334"/>
                  </a:cubicBezTo>
                  <a:cubicBezTo>
                    <a:pt x="160509" y="46706"/>
                    <a:pt x="171797" y="49876"/>
                    <a:pt x="171797" y="49876"/>
                  </a:cubicBezTo>
                  <a:cubicBezTo>
                    <a:pt x="177339" y="53571"/>
                    <a:pt x="189517" y="54390"/>
                    <a:pt x="188422" y="60960"/>
                  </a:cubicBezTo>
                  <a:cubicBezTo>
                    <a:pt x="187498" y="66502"/>
                    <a:pt x="187933" y="72451"/>
                    <a:pt x="185651" y="77585"/>
                  </a:cubicBezTo>
                  <a:cubicBezTo>
                    <a:pt x="181551" y="86809"/>
                    <a:pt x="176377" y="85519"/>
                    <a:pt x="169026" y="88669"/>
                  </a:cubicBezTo>
                  <a:cubicBezTo>
                    <a:pt x="165229" y="90296"/>
                    <a:pt x="161739" y="92584"/>
                    <a:pt x="157942" y="94211"/>
                  </a:cubicBezTo>
                  <a:cubicBezTo>
                    <a:pt x="152378" y="96596"/>
                    <a:pt x="144169" y="98347"/>
                    <a:pt x="138546" y="99753"/>
                  </a:cubicBezTo>
                  <a:cubicBezTo>
                    <a:pt x="113466" y="116471"/>
                    <a:pt x="128580" y="110836"/>
                    <a:pt x="91440" y="11083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4501341" y="6214568"/>
              <a:ext cx="60960"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084639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0961"/>
            <a:ext cx="10515600" cy="853440"/>
          </a:xfrm>
        </p:spPr>
        <p:txBody>
          <a:bodyPr/>
          <a:lstStyle/>
          <a:p>
            <a:r>
              <a:rPr lang="en-US" altLang="en-US" dirty="0">
                <a:solidFill>
                  <a:srgbClr val="FFFF00"/>
                </a:solidFill>
              </a:rPr>
              <a:t>Short lived particles</a:t>
            </a:r>
            <a:endParaRPr lang="en-US" dirty="0">
              <a:solidFill>
                <a:srgbClr val="FFFF00"/>
              </a:solidFill>
            </a:endParaRPr>
          </a:p>
        </p:txBody>
      </p:sp>
      <p:sp>
        <p:nvSpPr>
          <p:cNvPr id="4" name="TextBox 3"/>
          <p:cNvSpPr txBox="1"/>
          <p:nvPr/>
        </p:nvSpPr>
        <p:spPr>
          <a:xfrm>
            <a:off x="304800" y="1219200"/>
            <a:ext cx="11490960" cy="5355312"/>
          </a:xfrm>
          <a:prstGeom prst="rect">
            <a:avLst/>
          </a:prstGeom>
          <a:noFill/>
        </p:spPr>
        <p:txBody>
          <a:bodyPr wrap="square" rtlCol="0">
            <a:spAutoFit/>
          </a:bodyPr>
          <a:lstStyle/>
          <a:p>
            <a:pPr indent="12700"/>
            <a:r>
              <a:rPr lang="en-US" altLang="en-US" dirty="0" smtClean="0">
                <a:solidFill>
                  <a:srgbClr val="6600FF"/>
                </a:solidFill>
              </a:rPr>
              <a:t>You have to infer </a:t>
            </a:r>
            <a:r>
              <a:rPr lang="en-US" altLang="en-US" dirty="0">
                <a:solidFill>
                  <a:srgbClr val="6600FF"/>
                </a:solidFill>
              </a:rPr>
              <a:t>the existence </a:t>
            </a:r>
            <a:r>
              <a:rPr lang="en-US" altLang="en-US" dirty="0" smtClean="0">
                <a:solidFill>
                  <a:srgbClr val="6600FF"/>
                </a:solidFill>
              </a:rPr>
              <a:t>of short </a:t>
            </a:r>
            <a:r>
              <a:rPr lang="en-US" altLang="en-US" dirty="0">
                <a:solidFill>
                  <a:srgbClr val="6600FF"/>
                </a:solidFill>
              </a:rPr>
              <a:t>lived (&lt; 10</a:t>
            </a:r>
            <a:r>
              <a:rPr lang="en-US" altLang="en-US" baseline="30000" dirty="0">
                <a:solidFill>
                  <a:srgbClr val="6600FF"/>
                </a:solidFill>
              </a:rPr>
              <a:t>-10</a:t>
            </a:r>
            <a:r>
              <a:rPr lang="en-US" altLang="en-US" dirty="0">
                <a:solidFill>
                  <a:srgbClr val="6600FF"/>
                </a:solidFill>
              </a:rPr>
              <a:t> sec) particles by </a:t>
            </a:r>
            <a:r>
              <a:rPr lang="en-US" altLang="en-US" dirty="0" smtClean="0">
                <a:solidFill>
                  <a:srgbClr val="6600FF"/>
                </a:solidFill>
              </a:rPr>
              <a:t>recording the disintegration products</a:t>
            </a:r>
          </a:p>
          <a:p>
            <a:pPr indent="12700"/>
            <a:endParaRPr lang="en-US" altLang="en-US" dirty="0" smtClean="0"/>
          </a:p>
          <a:p>
            <a:pPr indent="12700"/>
            <a:endParaRPr lang="en-US" altLang="en-US" dirty="0" smtClean="0"/>
          </a:p>
          <a:p>
            <a:pPr indent="12700"/>
            <a:endParaRPr lang="en-US" altLang="en-US" dirty="0" smtClean="0"/>
          </a:p>
          <a:p>
            <a:pPr indent="12700"/>
            <a:endParaRPr lang="en-US" altLang="en-US" dirty="0" smtClean="0"/>
          </a:p>
          <a:p>
            <a:pPr indent="12700"/>
            <a:endParaRPr lang="en-US" altLang="en-US" dirty="0" smtClean="0"/>
          </a:p>
          <a:p>
            <a:pPr indent="12700"/>
            <a:endParaRPr lang="en-US" altLang="en-US" dirty="0" smtClean="0"/>
          </a:p>
          <a:p>
            <a:pPr indent="12700"/>
            <a:endParaRPr lang="en-US" altLang="en-US" dirty="0"/>
          </a:p>
          <a:p>
            <a:pPr indent="12700"/>
            <a:endParaRPr lang="en-US" altLang="en-US" dirty="0" smtClean="0"/>
          </a:p>
          <a:p>
            <a:pPr indent="12700"/>
            <a:endParaRPr lang="en-US" altLang="en-US" dirty="0"/>
          </a:p>
          <a:p>
            <a:pPr indent="12700"/>
            <a:endParaRPr lang="en-US" altLang="en-US" b="1" dirty="0" smtClean="0">
              <a:solidFill>
                <a:schemeClr val="accent2"/>
              </a:solidFill>
            </a:endParaRPr>
          </a:p>
          <a:p>
            <a:pPr indent="12700"/>
            <a:r>
              <a:rPr lang="en-US" altLang="en-US" b="1" dirty="0" smtClean="0">
                <a:solidFill>
                  <a:srgbClr val="6600FF"/>
                </a:solidFill>
              </a:rPr>
              <a:t>But this opens for mistakes: </a:t>
            </a:r>
          </a:p>
          <a:p>
            <a:pPr indent="12700"/>
            <a:endParaRPr lang="en-US" altLang="en-US" dirty="0" smtClean="0">
              <a:solidFill>
                <a:srgbClr val="6600FF"/>
              </a:solidFill>
            </a:endParaRPr>
          </a:p>
          <a:p>
            <a:pPr indent="12700"/>
            <a:r>
              <a:rPr lang="en-US" altLang="en-US" dirty="0" smtClean="0">
                <a:solidFill>
                  <a:srgbClr val="6600FF"/>
                </a:solidFill>
              </a:rPr>
              <a:t>If A </a:t>
            </a:r>
            <a:r>
              <a:rPr lang="en-US" altLang="en-US" dirty="0" smtClean="0">
                <a:solidFill>
                  <a:srgbClr val="6600FF"/>
                </a:solidFill>
                <a:sym typeface="Wingdings" panose="05000000000000000000" pitchFamily="2" charset="2"/>
              </a:rPr>
              <a:t> B, C and you record B and C it </a:t>
            </a:r>
            <a:r>
              <a:rPr lang="en-US" altLang="en-US" dirty="0" smtClean="0">
                <a:solidFill>
                  <a:schemeClr val="accent2"/>
                </a:solidFill>
                <a:sym typeface="Wingdings" panose="05000000000000000000" pitchFamily="2" charset="2"/>
              </a:rPr>
              <a:t>is not </a:t>
            </a:r>
            <a:r>
              <a:rPr lang="en-US" altLang="en-US" b="1" dirty="0" smtClean="0">
                <a:solidFill>
                  <a:srgbClr val="FF0000"/>
                </a:solidFill>
                <a:sym typeface="Wingdings" panose="05000000000000000000" pitchFamily="2" charset="2"/>
              </a:rPr>
              <a:t>certain</a:t>
            </a:r>
            <a:r>
              <a:rPr lang="en-US" altLang="en-US" dirty="0" smtClean="0">
                <a:solidFill>
                  <a:srgbClr val="FF0000"/>
                </a:solidFill>
                <a:sym typeface="Wingdings" panose="05000000000000000000" pitchFamily="2" charset="2"/>
              </a:rPr>
              <a:t> </a:t>
            </a:r>
            <a:r>
              <a:rPr lang="en-US" altLang="en-US" dirty="0" smtClean="0">
                <a:solidFill>
                  <a:srgbClr val="6600FF"/>
                </a:solidFill>
                <a:sym typeface="Wingdings" panose="05000000000000000000" pitchFamily="2" charset="2"/>
              </a:rPr>
              <a:t>they came from the same A. They might have come from </a:t>
            </a:r>
            <a:r>
              <a:rPr lang="en-US" altLang="en-US" b="1" dirty="0" smtClean="0">
                <a:solidFill>
                  <a:srgbClr val="FF0000"/>
                </a:solidFill>
                <a:sym typeface="Wingdings" panose="05000000000000000000" pitchFamily="2" charset="2"/>
              </a:rPr>
              <a:t>different</a:t>
            </a:r>
            <a:r>
              <a:rPr lang="en-US" altLang="en-US" dirty="0" smtClean="0">
                <a:solidFill>
                  <a:srgbClr val="FF0000"/>
                </a:solidFill>
                <a:sym typeface="Wingdings" panose="05000000000000000000" pitchFamily="2" charset="2"/>
              </a:rPr>
              <a:t> </a:t>
            </a:r>
            <a:r>
              <a:rPr lang="en-US" altLang="en-US" dirty="0" smtClean="0">
                <a:solidFill>
                  <a:srgbClr val="6600FF"/>
                </a:solidFill>
                <a:sym typeface="Wingdings" panose="05000000000000000000" pitchFamily="2" charset="2"/>
              </a:rPr>
              <a:t>processes</a:t>
            </a:r>
          </a:p>
          <a:p>
            <a:pPr indent="12700"/>
            <a:endParaRPr lang="en-US" altLang="en-US" dirty="0" smtClean="0">
              <a:solidFill>
                <a:srgbClr val="6600FF"/>
              </a:solidFill>
              <a:sym typeface="Wingdings" panose="05000000000000000000" pitchFamily="2" charset="2"/>
            </a:endParaRPr>
          </a:p>
          <a:p>
            <a:pPr indent="12700"/>
            <a:r>
              <a:rPr lang="en-US" altLang="en-US" b="1" dirty="0" smtClean="0">
                <a:solidFill>
                  <a:srgbClr val="FF0000"/>
                </a:solidFill>
                <a:sym typeface="Wingdings" panose="05000000000000000000" pitchFamily="2" charset="2"/>
              </a:rPr>
              <a:t>Need to know the direction with high precision</a:t>
            </a:r>
          </a:p>
          <a:p>
            <a:pPr indent="12700"/>
            <a:r>
              <a:rPr lang="en-US" altLang="en-US" dirty="0" smtClean="0">
                <a:solidFill>
                  <a:srgbClr val="6600FF"/>
                </a:solidFill>
                <a:sym typeface="Wingdings" panose="05000000000000000000" pitchFamily="2" charset="2"/>
              </a:rPr>
              <a:t>Then you can identify if it is a secondary vertex</a:t>
            </a:r>
            <a:endParaRPr lang="en-US" altLang="en-US" dirty="0" smtClean="0">
              <a:solidFill>
                <a:srgbClr val="6600FF"/>
              </a:solidFill>
            </a:endParaRPr>
          </a:p>
          <a:p>
            <a:endParaRPr lang="en-US" dirty="0"/>
          </a:p>
        </p:txBody>
      </p:sp>
      <p:graphicFrame>
        <p:nvGraphicFramePr>
          <p:cNvPr id="5" name="Object 8"/>
          <p:cNvGraphicFramePr>
            <a:graphicFrameLocks noChangeAspect="1"/>
          </p:cNvGraphicFramePr>
          <p:nvPr>
            <p:extLst>
              <p:ext uri="{D42A27DB-BD31-4B8C-83A1-F6EECF244321}">
                <p14:modId xmlns:p14="http://schemas.microsoft.com/office/powerpoint/2010/main" val="1361575352"/>
              </p:ext>
            </p:extLst>
          </p:nvPr>
        </p:nvGraphicFramePr>
        <p:xfrm>
          <a:off x="3926205" y="1698206"/>
          <a:ext cx="3443288" cy="2089150"/>
        </p:xfrm>
        <a:graphic>
          <a:graphicData uri="http://schemas.openxmlformats.org/presentationml/2006/ole">
            <mc:AlternateContent xmlns:mc="http://schemas.openxmlformats.org/markup-compatibility/2006">
              <mc:Choice xmlns:v="urn:schemas-microsoft-com:vml" Requires="v">
                <p:oleObj spid="_x0000_s3104" name="Drawing" r:id="rId3" imgW="2072498" imgH="1256923" progId="Canvas.Drawing.X">
                  <p:embed/>
                </p:oleObj>
              </mc:Choice>
              <mc:Fallback>
                <p:oleObj name="Drawing" r:id="rId3" imgW="2072498" imgH="1256923" progId="Canvas.Drawing.X">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6205" y="1698206"/>
                        <a:ext cx="3443288" cy="208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9"/>
          <p:cNvSpPr txBox="1">
            <a:spLocks noChangeArrowheads="1"/>
          </p:cNvSpPr>
          <p:nvPr/>
        </p:nvSpPr>
        <p:spPr bwMode="auto">
          <a:xfrm>
            <a:off x="3494405" y="3641306"/>
            <a:ext cx="15632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solidFill>
                  <a:srgbClr val="FF0000"/>
                </a:solidFill>
              </a:rPr>
              <a:t>Primary vertex</a:t>
            </a:r>
          </a:p>
        </p:txBody>
      </p:sp>
      <p:sp>
        <p:nvSpPr>
          <p:cNvPr id="7" name="TextBox 10"/>
          <p:cNvSpPr txBox="1">
            <a:spLocks noChangeArrowheads="1"/>
          </p:cNvSpPr>
          <p:nvPr/>
        </p:nvSpPr>
        <p:spPr bwMode="auto">
          <a:xfrm>
            <a:off x="5889943" y="3641306"/>
            <a:ext cx="15632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solidFill>
                  <a:srgbClr val="FF0000"/>
                </a:solidFill>
              </a:rPr>
              <a:t>Primary vertex</a:t>
            </a:r>
          </a:p>
        </p:txBody>
      </p:sp>
      <p:sp>
        <p:nvSpPr>
          <p:cNvPr id="8" name="TextBox 11"/>
          <p:cNvSpPr txBox="1">
            <a:spLocks noChangeArrowheads="1"/>
          </p:cNvSpPr>
          <p:nvPr/>
        </p:nvSpPr>
        <p:spPr bwMode="auto">
          <a:xfrm>
            <a:off x="6724968" y="3095206"/>
            <a:ext cx="179408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solidFill>
                  <a:srgbClr val="FF0000"/>
                </a:solidFill>
              </a:rPr>
              <a:t>Secondary vertex</a:t>
            </a:r>
          </a:p>
        </p:txBody>
      </p:sp>
    </p:spTree>
    <p:extLst>
      <p:ext uri="{BB962C8B-B14F-4D97-AF65-F5344CB8AC3E}">
        <p14:creationId xmlns:p14="http://schemas.microsoft.com/office/powerpoint/2010/main" val="31319734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ct 7"/>
          <p:cNvGraphicFramePr>
            <a:graphicFrameLocks noChangeAspect="1"/>
          </p:cNvGraphicFramePr>
          <p:nvPr>
            <p:extLst>
              <p:ext uri="{D42A27DB-BD31-4B8C-83A1-F6EECF244321}">
                <p14:modId xmlns:p14="http://schemas.microsoft.com/office/powerpoint/2010/main" val="1811907221"/>
              </p:ext>
            </p:extLst>
          </p:nvPr>
        </p:nvGraphicFramePr>
        <p:xfrm>
          <a:off x="1543570" y="3146046"/>
          <a:ext cx="9344025" cy="1516062"/>
        </p:xfrm>
        <a:graphic>
          <a:graphicData uri="http://schemas.openxmlformats.org/presentationml/2006/ole">
            <mc:AlternateContent xmlns:mc="http://schemas.openxmlformats.org/markup-compatibility/2006">
              <mc:Choice xmlns:v="urn:schemas-microsoft-com:vml" Requires="v">
                <p:oleObj spid="_x0000_s6171" name="Drawing" r:id="rId3" imgW="5493630" imgH="891257" progId="Canvas.Drawing.X">
                  <p:embed/>
                </p:oleObj>
              </mc:Choice>
              <mc:Fallback>
                <p:oleObj name="Drawing" r:id="rId3" imgW="5493630" imgH="891257" progId="Canvas.Drawing.X">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3570" y="3146046"/>
                        <a:ext cx="9344025" cy="151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le 1"/>
          <p:cNvSpPr>
            <a:spLocks noGrp="1"/>
          </p:cNvSpPr>
          <p:nvPr>
            <p:ph type="title"/>
          </p:nvPr>
        </p:nvSpPr>
        <p:spPr>
          <a:xfrm>
            <a:off x="838200" y="60961"/>
            <a:ext cx="10515600" cy="853440"/>
          </a:xfrm>
        </p:spPr>
        <p:txBody>
          <a:bodyPr/>
          <a:lstStyle/>
          <a:p>
            <a:r>
              <a:rPr lang="en-US" altLang="en-US" dirty="0">
                <a:solidFill>
                  <a:srgbClr val="FFFF00"/>
                </a:solidFill>
              </a:rPr>
              <a:t>Missing </a:t>
            </a:r>
            <a:r>
              <a:rPr lang="en-US" altLang="en-US" dirty="0" smtClean="0">
                <a:solidFill>
                  <a:srgbClr val="FFFF00"/>
                </a:solidFill>
              </a:rPr>
              <a:t>Transverse Momenta </a:t>
            </a:r>
            <a:r>
              <a:rPr lang="en-US" altLang="en-US" dirty="0">
                <a:solidFill>
                  <a:srgbClr val="FFFF00"/>
                </a:solidFill>
              </a:rPr>
              <a:t>(Energy)</a:t>
            </a:r>
            <a:endParaRPr lang="en-US" dirty="0">
              <a:solidFill>
                <a:srgbClr val="FFFF00"/>
              </a:solidFill>
            </a:endParaRPr>
          </a:p>
        </p:txBody>
      </p:sp>
      <p:sp>
        <p:nvSpPr>
          <p:cNvPr id="9" name="Content Placeholder 2"/>
          <p:cNvSpPr txBox="1">
            <a:spLocks/>
          </p:cNvSpPr>
          <p:nvPr/>
        </p:nvSpPr>
        <p:spPr>
          <a:xfrm>
            <a:off x="1781510" y="1153675"/>
            <a:ext cx="9452742" cy="4978400"/>
          </a:xfrm>
          <a:prstGeom prst="rect">
            <a:avLst/>
          </a:prstGeom>
        </p:spPr>
        <p:txBody>
          <a:bodyPr/>
          <a:lstStyle>
            <a:lvl1pPr marL="342900" indent="-342900" algn="l" rtl="0" eaLnBrk="1" fontAlgn="base" hangingPunct="1">
              <a:spcBef>
                <a:spcPct val="20000"/>
              </a:spcBef>
              <a:spcAft>
                <a:spcPct val="0"/>
              </a:spcAft>
              <a:buChar char="•"/>
              <a:defRPr sz="3200">
                <a:solidFill>
                  <a:srgbClr val="0099FF"/>
                </a:solidFill>
                <a:latin typeface="+mn-lt"/>
                <a:ea typeface="+mn-ea"/>
                <a:cs typeface="+mn-cs"/>
              </a:defRPr>
            </a:lvl1pPr>
            <a:lvl2pPr marL="742950" indent="-285750" algn="l" rtl="0" eaLnBrk="1" fontAlgn="base" hangingPunct="1">
              <a:spcBef>
                <a:spcPct val="20000"/>
              </a:spcBef>
              <a:spcAft>
                <a:spcPct val="0"/>
              </a:spcAft>
              <a:buChar char="–"/>
              <a:defRPr sz="2800">
                <a:solidFill>
                  <a:srgbClr val="0099FF"/>
                </a:solidFill>
                <a:latin typeface="+mn-lt"/>
                <a:cs typeface="+mn-cs"/>
              </a:defRPr>
            </a:lvl2pPr>
            <a:lvl3pPr marL="1143000" indent="-228600" algn="l" rtl="0" eaLnBrk="1" fontAlgn="base" hangingPunct="1">
              <a:spcBef>
                <a:spcPct val="20000"/>
              </a:spcBef>
              <a:spcAft>
                <a:spcPct val="0"/>
              </a:spcAft>
              <a:buChar char="•"/>
              <a:defRPr sz="2400">
                <a:solidFill>
                  <a:srgbClr val="0099FF"/>
                </a:solidFill>
                <a:latin typeface="+mn-lt"/>
                <a:cs typeface="+mn-cs"/>
              </a:defRPr>
            </a:lvl3pPr>
            <a:lvl4pPr marL="1600200" indent="-228600" algn="l" rtl="0" eaLnBrk="1" fontAlgn="base" hangingPunct="1">
              <a:spcBef>
                <a:spcPct val="20000"/>
              </a:spcBef>
              <a:spcAft>
                <a:spcPct val="0"/>
              </a:spcAft>
              <a:buChar char="–"/>
              <a:defRPr sz="2000">
                <a:solidFill>
                  <a:srgbClr val="0099FF"/>
                </a:solidFill>
                <a:latin typeface="+mn-lt"/>
                <a:cs typeface="+mn-cs"/>
              </a:defRPr>
            </a:lvl4pPr>
            <a:lvl5pPr marL="2057400" indent="-228600" algn="l" rtl="0" eaLnBrk="1" fontAlgn="base" hangingPunct="1">
              <a:spcBef>
                <a:spcPct val="20000"/>
              </a:spcBef>
              <a:spcAft>
                <a:spcPct val="0"/>
              </a:spcAft>
              <a:buChar char="»"/>
              <a:defRPr sz="2000">
                <a:solidFill>
                  <a:srgbClr val="0099FF"/>
                </a:solidFill>
                <a:latin typeface="+mn-lt"/>
                <a:cs typeface="+mn-cs"/>
              </a:defRPr>
            </a:lvl5pPr>
            <a:lvl6pPr marL="2514600" indent="-228600" algn="l" rtl="0" eaLnBrk="1" fontAlgn="base" hangingPunct="1">
              <a:spcBef>
                <a:spcPct val="20000"/>
              </a:spcBef>
              <a:spcAft>
                <a:spcPct val="0"/>
              </a:spcAft>
              <a:buChar char="»"/>
              <a:defRPr sz="2000">
                <a:solidFill>
                  <a:srgbClr val="0099FF"/>
                </a:solidFill>
                <a:latin typeface="+mn-lt"/>
                <a:cs typeface="+mn-cs"/>
              </a:defRPr>
            </a:lvl6pPr>
            <a:lvl7pPr marL="2971800" indent="-228600" algn="l" rtl="0" eaLnBrk="1" fontAlgn="base" hangingPunct="1">
              <a:spcBef>
                <a:spcPct val="20000"/>
              </a:spcBef>
              <a:spcAft>
                <a:spcPct val="0"/>
              </a:spcAft>
              <a:buChar char="»"/>
              <a:defRPr sz="2000">
                <a:solidFill>
                  <a:srgbClr val="0099FF"/>
                </a:solidFill>
                <a:latin typeface="+mn-lt"/>
                <a:cs typeface="+mn-cs"/>
              </a:defRPr>
            </a:lvl7pPr>
            <a:lvl8pPr marL="3429000" indent="-228600" algn="l" rtl="0" eaLnBrk="1" fontAlgn="base" hangingPunct="1">
              <a:spcBef>
                <a:spcPct val="20000"/>
              </a:spcBef>
              <a:spcAft>
                <a:spcPct val="0"/>
              </a:spcAft>
              <a:buChar char="»"/>
              <a:defRPr sz="2000">
                <a:solidFill>
                  <a:srgbClr val="0099FF"/>
                </a:solidFill>
                <a:latin typeface="+mn-lt"/>
                <a:cs typeface="+mn-cs"/>
              </a:defRPr>
            </a:lvl8pPr>
            <a:lvl9pPr marL="3886200" indent="-228600" algn="l" rtl="0" eaLnBrk="1" fontAlgn="base" hangingPunct="1">
              <a:spcBef>
                <a:spcPct val="20000"/>
              </a:spcBef>
              <a:spcAft>
                <a:spcPct val="0"/>
              </a:spcAft>
              <a:buChar char="»"/>
              <a:defRPr sz="2000">
                <a:solidFill>
                  <a:srgbClr val="0099FF"/>
                </a:solidFill>
                <a:latin typeface="+mn-lt"/>
                <a:cs typeface="+mn-cs"/>
              </a:defRPr>
            </a:lvl9pPr>
          </a:lstStyle>
          <a:p>
            <a:pPr marL="0" indent="0">
              <a:buNone/>
            </a:pPr>
            <a:r>
              <a:rPr lang="en-US" altLang="en-US" sz="2000" kern="0" dirty="0" smtClean="0">
                <a:solidFill>
                  <a:srgbClr val="6600FF"/>
                </a:solidFill>
              </a:rPr>
              <a:t>The center of gravity of all particles created in an explosion stay at the collision center</a:t>
            </a:r>
          </a:p>
          <a:p>
            <a:pPr marL="0" indent="0">
              <a:buNone/>
            </a:pPr>
            <a:r>
              <a:rPr lang="en-US" altLang="en-US" sz="2000" kern="0" dirty="0" smtClean="0">
                <a:solidFill>
                  <a:srgbClr val="6600FF"/>
                </a:solidFill>
              </a:rPr>
              <a:t>The </a:t>
            </a:r>
            <a:r>
              <a:rPr lang="en-US" altLang="en-US" sz="2000" kern="0" dirty="0" err="1" smtClean="0">
                <a:solidFill>
                  <a:srgbClr val="6600FF"/>
                </a:solidFill>
              </a:rPr>
              <a:t>vectorial</a:t>
            </a:r>
            <a:r>
              <a:rPr lang="en-US" altLang="en-US" sz="2000" kern="0" dirty="0" smtClean="0">
                <a:solidFill>
                  <a:srgbClr val="6600FF"/>
                </a:solidFill>
              </a:rPr>
              <a:t> sum of all momenta in the COG system is 0</a:t>
            </a:r>
          </a:p>
          <a:p>
            <a:pPr marL="0" indent="0">
              <a:buNone/>
            </a:pPr>
            <a:r>
              <a:rPr lang="en-US" altLang="en-US" sz="2000" kern="0" dirty="0" smtClean="0">
                <a:solidFill>
                  <a:srgbClr val="6600FF"/>
                </a:solidFill>
              </a:rPr>
              <a:t>Same thing applies to the transverse projection</a:t>
            </a:r>
          </a:p>
          <a:p>
            <a:pPr marL="0" indent="0">
              <a:buNone/>
            </a:pPr>
            <a:r>
              <a:rPr lang="en-US" altLang="en-US" sz="2000" kern="0" dirty="0" smtClean="0">
                <a:solidFill>
                  <a:srgbClr val="6600FF"/>
                </a:solidFill>
              </a:rPr>
              <a:t>If one particle is not detected there will be a missing transverse momenta </a:t>
            </a:r>
          </a:p>
          <a:p>
            <a:pPr marL="0" indent="0">
              <a:buNone/>
            </a:pPr>
            <a:endParaRPr lang="en-US" altLang="en-US" sz="2000" kern="0" dirty="0" smtClean="0">
              <a:solidFill>
                <a:srgbClr val="6600FF"/>
              </a:solidFill>
            </a:endParaRPr>
          </a:p>
          <a:p>
            <a:pPr marL="0" indent="0">
              <a:buNone/>
            </a:pPr>
            <a:endParaRPr lang="en-US" altLang="en-US" sz="2000" kern="0" dirty="0" smtClean="0">
              <a:solidFill>
                <a:srgbClr val="6600FF"/>
              </a:solidFill>
            </a:endParaRPr>
          </a:p>
          <a:p>
            <a:pPr marL="0" indent="0">
              <a:buNone/>
            </a:pPr>
            <a:endParaRPr lang="en-US" altLang="en-US" sz="2000" kern="0" dirty="0" smtClean="0">
              <a:solidFill>
                <a:srgbClr val="6600FF"/>
              </a:solidFill>
            </a:endParaRPr>
          </a:p>
          <a:p>
            <a:pPr marL="0" indent="0">
              <a:buNone/>
            </a:pPr>
            <a:endParaRPr lang="en-US" altLang="en-US" sz="2000" kern="0" dirty="0" smtClean="0">
              <a:solidFill>
                <a:srgbClr val="6600FF"/>
              </a:solidFill>
            </a:endParaRPr>
          </a:p>
          <a:p>
            <a:pPr marL="0" indent="0">
              <a:buNone/>
            </a:pPr>
            <a:endParaRPr lang="en-US" altLang="en-US" sz="2000" kern="0" dirty="0" smtClean="0">
              <a:solidFill>
                <a:srgbClr val="6600FF"/>
              </a:solidFill>
            </a:endParaRPr>
          </a:p>
          <a:p>
            <a:pPr marL="0" indent="0">
              <a:buNone/>
            </a:pPr>
            <a:r>
              <a:rPr lang="en-US" altLang="en-US" sz="2000" kern="0" dirty="0" smtClean="0">
                <a:solidFill>
                  <a:srgbClr val="6600FF"/>
                </a:solidFill>
              </a:rPr>
              <a:t>               3D                                                    Transverse projection</a:t>
            </a:r>
          </a:p>
          <a:p>
            <a:pPr marL="0" indent="0">
              <a:buNone/>
            </a:pPr>
            <a:r>
              <a:rPr lang="en-US" altLang="en-US" sz="2000" kern="0" dirty="0" smtClean="0">
                <a:solidFill>
                  <a:srgbClr val="6600FF"/>
                </a:solidFill>
              </a:rPr>
              <a:t>Missing transverse momenta can be due to:</a:t>
            </a:r>
          </a:p>
          <a:p>
            <a:r>
              <a:rPr lang="en-US" altLang="en-US" sz="2000" kern="0" dirty="0" smtClean="0">
                <a:solidFill>
                  <a:srgbClr val="6600FF"/>
                </a:solidFill>
              </a:rPr>
              <a:t>Particles that cannot be detected (e.g. neutrinos) or failing detector elements</a:t>
            </a:r>
          </a:p>
          <a:p>
            <a:r>
              <a:rPr lang="en-US" altLang="en-US" sz="2000" kern="0" dirty="0" smtClean="0">
                <a:solidFill>
                  <a:srgbClr val="6600FF"/>
                </a:solidFill>
              </a:rPr>
              <a:t>The detector should be hermetic</a:t>
            </a:r>
          </a:p>
        </p:txBody>
      </p:sp>
    </p:spTree>
    <p:extLst>
      <p:ext uri="{BB962C8B-B14F-4D97-AF65-F5344CB8AC3E}">
        <p14:creationId xmlns:p14="http://schemas.microsoft.com/office/powerpoint/2010/main" val="3970150709"/>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Standardformgivning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andardformgivning">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formgivning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formgivning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formgivning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formgivning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formgivnin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formgivnin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formgivnin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heme1" id="{A1A747B8-8348-4711-B4F8-90BCE086DA25}" vid="{C7E8C923-E627-44E4-ADCE-B1CED28592BC}"/>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0</TotalTime>
  <Words>3182</Words>
  <Application>Microsoft Office PowerPoint</Application>
  <PresentationFormat>Widescreen</PresentationFormat>
  <Paragraphs>563</Paragraphs>
  <Slides>53</Slides>
  <Notes>1</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2</vt:i4>
      </vt:variant>
      <vt:variant>
        <vt:lpstr>Slide Titles</vt:lpstr>
      </vt:variant>
      <vt:variant>
        <vt:i4>53</vt:i4>
      </vt:variant>
    </vt:vector>
  </HeadingPairs>
  <TitlesOfParts>
    <vt:vector size="64" baseType="lpstr">
      <vt:lpstr>Microsoft YaHei</vt:lpstr>
      <vt:lpstr>Arial</vt:lpstr>
      <vt:lpstr>Calibri</vt:lpstr>
      <vt:lpstr>Calibri Light</vt:lpstr>
      <vt:lpstr>Symbol</vt:lpstr>
      <vt:lpstr>Times New Roman</vt:lpstr>
      <vt:lpstr>Wingdings</vt:lpstr>
      <vt:lpstr>Theme1</vt:lpstr>
      <vt:lpstr>Custom Design</vt:lpstr>
      <vt:lpstr>Drawing</vt:lpstr>
      <vt:lpstr>Canvas Drawing</vt:lpstr>
      <vt:lpstr>HEP detectors overview and example</vt:lpstr>
      <vt:lpstr>Introduction</vt:lpstr>
      <vt:lpstr>Why we need to record many events</vt:lpstr>
      <vt:lpstr>Beyond the Standard Model</vt:lpstr>
      <vt:lpstr>Detectable Standard Model particles</vt:lpstr>
      <vt:lpstr>Jets</vt:lpstr>
      <vt:lpstr>Jets</vt:lpstr>
      <vt:lpstr>Short lived particles</vt:lpstr>
      <vt:lpstr>Missing Transverse Momenta (Energy)</vt:lpstr>
      <vt:lpstr>Colliders</vt:lpstr>
      <vt:lpstr>Detector and Subdetectors</vt:lpstr>
      <vt:lpstr>Identifying the collision event</vt:lpstr>
      <vt:lpstr>Identifying the collision event</vt:lpstr>
      <vt:lpstr>The Large Hadron Collider</vt:lpstr>
      <vt:lpstr>Separate data from different Bunch crossings</vt:lpstr>
      <vt:lpstr>The CERN Accelerator Systems</vt:lpstr>
      <vt:lpstr>Desirable detector properties</vt:lpstr>
      <vt:lpstr>LHC Detectors</vt:lpstr>
      <vt:lpstr>LHC results and cost</vt:lpstr>
      <vt:lpstr>A ToroidaL ApparatuS - ATLAS</vt:lpstr>
      <vt:lpstr>A ToroidaL ApparatuS - ATLAS</vt:lpstr>
      <vt:lpstr>CMS – Compact Muon Solenoid </vt:lpstr>
      <vt:lpstr>ATLAS installation</vt:lpstr>
      <vt:lpstr>ATLAS installation</vt:lpstr>
      <vt:lpstr>Radiation Detectors</vt:lpstr>
      <vt:lpstr>ATLAS inner detector</vt:lpstr>
      <vt:lpstr>ATLAS inner detector</vt:lpstr>
      <vt:lpstr>ATLAS inner detector</vt:lpstr>
      <vt:lpstr>ATLAS inner detector</vt:lpstr>
      <vt:lpstr>Liquid Argon e-m calorimeter</vt:lpstr>
      <vt:lpstr>TileCal hadron calorimeter</vt:lpstr>
      <vt:lpstr>The Muon Spectrometerr</vt:lpstr>
      <vt:lpstr>The Muon Spectrometer</vt:lpstr>
      <vt:lpstr>Trigger and Data Acquistion (TDAQ)</vt:lpstr>
      <vt:lpstr>Trigger and Data Acquistion (TDAQ)</vt:lpstr>
      <vt:lpstr>Trigger and Data Acquistion (TDAQ)</vt:lpstr>
      <vt:lpstr>First level trigger</vt:lpstr>
      <vt:lpstr>First level trigger</vt:lpstr>
      <vt:lpstr>First level trigger</vt:lpstr>
      <vt:lpstr>Pipelined Processing</vt:lpstr>
      <vt:lpstr>First level trigger</vt:lpstr>
      <vt:lpstr>Synchronization</vt:lpstr>
      <vt:lpstr>Detector Control - DCS</vt:lpstr>
      <vt:lpstr>Front-End example - TileCal</vt:lpstr>
      <vt:lpstr>Calibration - problem for TileCal</vt:lpstr>
      <vt:lpstr>ATLAS upgrades</vt:lpstr>
      <vt:lpstr>ATLAS upgrades</vt:lpstr>
      <vt:lpstr>ATLAS upgrades</vt:lpstr>
      <vt:lpstr>Phase 2 (LS3) upgraded TileCal electronics</vt:lpstr>
      <vt:lpstr>Different electronic design strategies</vt:lpstr>
      <vt:lpstr>Mistakes</vt:lpstr>
      <vt:lpstr>Future</vt:lpstr>
      <vt:lpstr>TileCal hadron calorimeter</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Christian Bohm</dc:creator>
  <cp:lastModifiedBy>Christian Bohm</cp:lastModifiedBy>
  <cp:revision>86</cp:revision>
  <dcterms:created xsi:type="dcterms:W3CDTF">2019-11-18T13:52:46Z</dcterms:created>
  <dcterms:modified xsi:type="dcterms:W3CDTF">2020-03-18T10:24:04Z</dcterms:modified>
</cp:coreProperties>
</file>