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5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82" r:id="rId22"/>
    <p:sldId id="288" r:id="rId23"/>
    <p:sldId id="274" r:id="rId24"/>
    <p:sldId id="275" r:id="rId25"/>
    <p:sldId id="276" r:id="rId26"/>
    <p:sldId id="278" r:id="rId27"/>
    <p:sldId id="279" r:id="rId28"/>
    <p:sldId id="281" r:id="rId29"/>
    <p:sldId id="280" r:id="rId30"/>
    <p:sldId id="283" r:id="rId31"/>
    <p:sldId id="287" r:id="rId32"/>
    <p:sldId id="286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52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4660"/>
  </p:normalViewPr>
  <p:slideViewPr>
    <p:cSldViewPr snapToGrid="0">
      <p:cViewPr>
        <p:scale>
          <a:sx n="69" d="100"/>
          <a:sy n="69" d="100"/>
        </p:scale>
        <p:origin x="37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4" Type="http://schemas.openxmlformats.org/officeDocument/2006/relationships/image" Target="../media/image6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image" Target="../media/image61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4" Type="http://schemas.openxmlformats.org/officeDocument/2006/relationships/image" Target="../media/image67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e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e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5" Type="http://schemas.openxmlformats.org/officeDocument/2006/relationships/image" Target="../media/image20.wmf"/><Relationship Id="rId4" Type="http://schemas.openxmlformats.org/officeDocument/2006/relationships/image" Target="../media/image19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7151-54C4-4275-8942-9CBC81156E6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00D7-DAF1-4416-872D-E6EACFE4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88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7151-54C4-4275-8942-9CBC81156E6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00D7-DAF1-4416-872D-E6EACFE4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79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7151-54C4-4275-8942-9CBC81156E6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00D7-DAF1-4416-872D-E6EACFE4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6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7151-54C4-4275-8942-9CBC81156E6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00D7-DAF1-4416-872D-E6EACFE4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30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7151-54C4-4275-8942-9CBC81156E6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00D7-DAF1-4416-872D-E6EACFE4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14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7151-54C4-4275-8942-9CBC81156E6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00D7-DAF1-4416-872D-E6EACFE4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278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7151-54C4-4275-8942-9CBC81156E6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00D7-DAF1-4416-872D-E6EACFE4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7151-54C4-4275-8942-9CBC81156E6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00D7-DAF1-4416-872D-E6EACFE4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35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7151-54C4-4275-8942-9CBC81156E6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00D7-DAF1-4416-872D-E6EACFE4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6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7151-54C4-4275-8942-9CBC81156E6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00D7-DAF1-4416-872D-E6EACFE4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11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F7151-54C4-4275-8942-9CBC81156E6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E00D7-DAF1-4416-872D-E6EACFE4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7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F7151-54C4-4275-8942-9CBC81156E6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E00D7-DAF1-4416-872D-E6EACFE4E5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41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3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2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7" Type="http://schemas.openxmlformats.org/officeDocument/2006/relationships/image" Target="../media/image3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35.wmf"/><Relationship Id="rId4" Type="http://schemas.openxmlformats.org/officeDocument/2006/relationships/oleObject" Target="../embeddings/oleObject2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image" Target="../media/image42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oleObject" Target="../embeddings/oleObject3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9.wmf"/><Relationship Id="rId11" Type="http://schemas.openxmlformats.org/officeDocument/2006/relationships/image" Target="../media/image41.wmf"/><Relationship Id="rId5" Type="http://schemas.openxmlformats.org/officeDocument/2006/relationships/oleObject" Target="../embeddings/oleObject31.bin"/><Relationship Id="rId10" Type="http://schemas.openxmlformats.org/officeDocument/2006/relationships/oleObject" Target="../embeddings/oleObject33.bin"/><Relationship Id="rId4" Type="http://schemas.openxmlformats.org/officeDocument/2006/relationships/image" Target="../media/image38.wmf"/><Relationship Id="rId9" Type="http://schemas.openxmlformats.org/officeDocument/2006/relationships/image" Target="../media/image43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36.bin"/><Relationship Id="rId10" Type="http://schemas.openxmlformats.org/officeDocument/2006/relationships/image" Target="../media/image47.wmf"/><Relationship Id="rId4" Type="http://schemas.openxmlformats.org/officeDocument/2006/relationships/image" Target="../media/image44.wmf"/><Relationship Id="rId9" Type="http://schemas.openxmlformats.org/officeDocument/2006/relationships/oleObject" Target="../embeddings/oleObject3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13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5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9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10" Type="http://schemas.openxmlformats.org/officeDocument/2006/relationships/image" Target="../media/image51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53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56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60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50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2.e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61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oleObject" Target="../embeddings/oleObject54.bin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55.bin"/><Relationship Id="rId10" Type="http://schemas.openxmlformats.org/officeDocument/2006/relationships/image" Target="../media/image67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57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9.wmf"/><Relationship Id="rId5" Type="http://schemas.openxmlformats.org/officeDocument/2006/relationships/oleObject" Target="../embeddings/oleObject59.bin"/><Relationship Id="rId4" Type="http://schemas.openxmlformats.org/officeDocument/2006/relationships/image" Target="../media/image68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61.bin"/><Relationship Id="rId10" Type="http://schemas.openxmlformats.org/officeDocument/2006/relationships/image" Target="../media/image74.png"/><Relationship Id="rId4" Type="http://schemas.openxmlformats.org/officeDocument/2006/relationships/image" Target="../media/image70.wmf"/><Relationship Id="rId9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oleObject" Target="../embeddings/oleObject63.bin"/><Relationship Id="rId7" Type="http://schemas.openxmlformats.org/officeDocument/2006/relationships/image" Target="../media/image7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6.wmf"/><Relationship Id="rId5" Type="http://schemas.openxmlformats.org/officeDocument/2006/relationships/oleObject" Target="../embeddings/oleObject64.bin"/><Relationship Id="rId4" Type="http://schemas.openxmlformats.org/officeDocument/2006/relationships/image" Target="../media/image75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79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oleObject" Target="../embeddings/oleObject66.bin"/><Relationship Id="rId7" Type="http://schemas.openxmlformats.org/officeDocument/2006/relationships/oleObject" Target="../embeddings/oleObject6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67.bin"/><Relationship Id="rId4" Type="http://schemas.openxmlformats.org/officeDocument/2006/relationships/image" Target="../media/image80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6.wmf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13.wmf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11" Type="http://schemas.openxmlformats.org/officeDocument/2006/relationships/image" Target="../media/image12.emf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1.bin"/><Relationship Id="rId4" Type="http://schemas.openxmlformats.org/officeDocument/2006/relationships/image" Target="../media/image14.wmf"/><Relationship Id="rId9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19.emf"/><Relationship Id="rId3" Type="http://schemas.openxmlformats.org/officeDocument/2006/relationships/image" Target="../media/image21.wmf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8.wmf"/><Relationship Id="rId5" Type="http://schemas.openxmlformats.org/officeDocument/2006/relationships/image" Target="../media/image23.wmf"/><Relationship Id="rId15" Type="http://schemas.openxmlformats.org/officeDocument/2006/relationships/image" Target="../media/image20.wmf"/><Relationship Id="rId10" Type="http://schemas.openxmlformats.org/officeDocument/2006/relationships/oleObject" Target="../embeddings/oleObject14.bin"/><Relationship Id="rId4" Type="http://schemas.openxmlformats.org/officeDocument/2006/relationships/image" Target="../media/image22.wmf"/><Relationship Id="rId9" Type="http://schemas.openxmlformats.org/officeDocument/2006/relationships/image" Target="../media/image17.wmf"/><Relationship Id="rId14" Type="http://schemas.openxmlformats.org/officeDocument/2006/relationships/oleObject" Target="../embeddings/oleObject1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oleObject" Target="../embeddings/oleObject2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8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01502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Statistics and Error propagation</a:t>
            </a:r>
            <a:br>
              <a:rPr lang="en-US" dirty="0" smtClean="0"/>
            </a:br>
            <a:r>
              <a:rPr lang="en-US" sz="2400" dirty="0" smtClean="0"/>
              <a:t>Christian Bohm - Stockholm University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0077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/>
        </p:nvSpPr>
        <p:spPr bwMode="auto">
          <a:xfrm>
            <a:off x="3071327" y="1490833"/>
            <a:ext cx="6445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Variable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3812690" y="1490833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8" name="Rectangle 30"/>
          <p:cNvSpPr>
            <a:spLocks noChangeArrowheads="1"/>
          </p:cNvSpPr>
          <p:nvPr/>
        </p:nvSpPr>
        <p:spPr bwMode="auto">
          <a:xfrm>
            <a:off x="6082815" y="1490833"/>
            <a:ext cx="1192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x,  real number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9" name="Rectangle 33"/>
          <p:cNvSpPr>
            <a:spLocks noChangeArrowheads="1"/>
          </p:cNvSpPr>
          <p:nvPr/>
        </p:nvSpPr>
        <p:spPr bwMode="auto">
          <a:xfrm>
            <a:off x="3071327" y="1852783"/>
            <a:ext cx="8350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Parameter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0" name="Rectangle 34"/>
          <p:cNvSpPr>
            <a:spLocks noChangeArrowheads="1"/>
          </p:cNvSpPr>
          <p:nvPr/>
        </p:nvSpPr>
        <p:spPr bwMode="auto">
          <a:xfrm>
            <a:off x="4015890" y="1852783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1" name="Rectangle 35"/>
          <p:cNvSpPr>
            <a:spLocks noChangeArrowheads="1"/>
          </p:cNvSpPr>
          <p:nvPr/>
        </p:nvSpPr>
        <p:spPr bwMode="auto">
          <a:xfrm>
            <a:off x="6082815" y="1844846"/>
            <a:ext cx="2936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1930FF"/>
                </a:solidFill>
                <a:latin typeface="Symbol" panose="05050102010706020507" pitchFamily="18" charset="2"/>
              </a:rPr>
              <a:t>s,m</a:t>
            </a:r>
            <a:endParaRPr lang="en-US" altLang="en-US" sz="1600">
              <a:latin typeface="Symbol" panose="05050102010706020507" pitchFamily="18" charset="2"/>
            </a:endParaRPr>
          </a:p>
        </p:txBody>
      </p:sp>
      <p:sp>
        <p:nvSpPr>
          <p:cNvPr id="12" name="Rectangle 36"/>
          <p:cNvSpPr>
            <a:spLocks noChangeArrowheads="1"/>
          </p:cNvSpPr>
          <p:nvPr/>
        </p:nvSpPr>
        <p:spPr bwMode="auto">
          <a:xfrm>
            <a:off x="6370152" y="2003596"/>
            <a:ext cx="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400">
              <a:latin typeface="Times" panose="02020603050405020304" pitchFamily="18" charset="0"/>
            </a:endParaRPr>
          </a:p>
        </p:txBody>
      </p:sp>
      <p:sp>
        <p:nvSpPr>
          <p:cNvPr id="13" name="Rectangle 38"/>
          <p:cNvSpPr>
            <a:spLocks noChangeArrowheads="1"/>
          </p:cNvSpPr>
          <p:nvPr/>
        </p:nvSpPr>
        <p:spPr bwMode="auto">
          <a:xfrm>
            <a:off x="3071327" y="2149646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Probability distribution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4" name="Rectangle 39"/>
          <p:cNvSpPr>
            <a:spLocks noChangeArrowheads="1"/>
          </p:cNvSpPr>
          <p:nvPr/>
        </p:nvSpPr>
        <p:spPr bwMode="auto">
          <a:xfrm>
            <a:off x="5122377" y="2278233"/>
            <a:ext cx="1000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 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5" name="Rectangle 41"/>
          <p:cNvSpPr>
            <a:spLocks noChangeArrowheads="1"/>
          </p:cNvSpPr>
          <p:nvPr/>
        </p:nvSpPr>
        <p:spPr bwMode="auto">
          <a:xfrm>
            <a:off x="3071327" y="2452858"/>
            <a:ext cx="447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Mean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6" name="Rectangle 42"/>
          <p:cNvSpPr>
            <a:spLocks noChangeArrowheads="1"/>
          </p:cNvSpPr>
          <p:nvPr/>
        </p:nvSpPr>
        <p:spPr bwMode="auto">
          <a:xfrm>
            <a:off x="4107965" y="2544933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7" name="Rectangle 43"/>
          <p:cNvSpPr>
            <a:spLocks noChangeArrowheads="1"/>
          </p:cNvSpPr>
          <p:nvPr/>
        </p:nvSpPr>
        <p:spPr bwMode="auto">
          <a:xfrm>
            <a:off x="6082815" y="2446508"/>
            <a:ext cx="1190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1930FF"/>
                </a:solidFill>
                <a:latin typeface="Symbol" panose="05050102010706020507" pitchFamily="18" charset="2"/>
              </a:rPr>
              <a:t>m</a:t>
            </a:r>
            <a:endParaRPr lang="en-US" altLang="en-US" sz="1600">
              <a:latin typeface="Symbol" panose="05050102010706020507" pitchFamily="18" charset="2"/>
            </a:endParaRPr>
          </a:p>
        </p:txBody>
      </p:sp>
      <p:sp>
        <p:nvSpPr>
          <p:cNvPr id="18" name="Rectangle 44"/>
          <p:cNvSpPr>
            <a:spLocks noChangeArrowheads="1"/>
          </p:cNvSpPr>
          <p:nvPr/>
        </p:nvSpPr>
        <p:spPr bwMode="auto">
          <a:xfrm>
            <a:off x="6200290" y="2535408"/>
            <a:ext cx="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600">
              <a:latin typeface="Symbol" panose="05050102010706020507" pitchFamily="18" charset="2"/>
            </a:endParaRPr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3071327" y="2764008"/>
            <a:ext cx="14922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Standard deviation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0" name="Rectangle 47"/>
          <p:cNvSpPr>
            <a:spLocks noChangeArrowheads="1"/>
          </p:cNvSpPr>
          <p:nvPr/>
        </p:nvSpPr>
        <p:spPr bwMode="auto">
          <a:xfrm>
            <a:off x="4728677" y="2808458"/>
            <a:ext cx="49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1" name="Rectangle 48"/>
          <p:cNvSpPr>
            <a:spLocks noChangeArrowheads="1"/>
          </p:cNvSpPr>
          <p:nvPr/>
        </p:nvSpPr>
        <p:spPr bwMode="auto">
          <a:xfrm>
            <a:off x="6082815" y="2756071"/>
            <a:ext cx="1238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1930FF"/>
                </a:solidFill>
                <a:latin typeface="Symbol" panose="05050102010706020507" pitchFamily="18" charset="2"/>
              </a:rPr>
              <a:t>s</a:t>
            </a:r>
            <a:endParaRPr lang="en-US" altLang="en-US" sz="1600">
              <a:latin typeface="Symbol" panose="05050102010706020507" pitchFamily="18" charset="2"/>
            </a:endParaRPr>
          </a:p>
        </p:txBody>
      </p:sp>
      <p:sp>
        <p:nvSpPr>
          <p:cNvPr id="22" name="Rectangle 49"/>
          <p:cNvSpPr>
            <a:spLocks noChangeArrowheads="1"/>
          </p:cNvSpPr>
          <p:nvPr/>
        </p:nvSpPr>
        <p:spPr bwMode="auto">
          <a:xfrm>
            <a:off x="6205052" y="2800521"/>
            <a:ext cx="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600">
              <a:latin typeface="Symbol" panose="05050102010706020507" pitchFamily="18" charset="2"/>
            </a:endParaRPr>
          </a:p>
        </p:txBody>
      </p:sp>
      <p:sp>
        <p:nvSpPr>
          <p:cNvPr id="23" name="Rectangle 52"/>
          <p:cNvSpPr>
            <a:spLocks noChangeArrowheads="1"/>
          </p:cNvSpPr>
          <p:nvPr/>
        </p:nvSpPr>
        <p:spPr bwMode="auto">
          <a:xfrm>
            <a:off x="3082440" y="3075158"/>
            <a:ext cx="512603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N(</a:t>
            </a:r>
            <a:r>
              <a:rPr lang="en-US" altLang="en-US" sz="1600">
                <a:solidFill>
                  <a:srgbClr val="1930FF"/>
                </a:solidFill>
                <a:latin typeface="Symbol" panose="05050102010706020507" pitchFamily="18" charset="2"/>
              </a:rPr>
              <a:t>m,s</a:t>
            </a:r>
            <a:r>
              <a:rPr lang="en-US" altLang="en-US" sz="1400" baseline="30000">
                <a:solidFill>
                  <a:srgbClr val="1930FF"/>
                </a:solidFill>
                <a:latin typeface="Times" panose="02020603050405020304" pitchFamily="18" charset="0"/>
              </a:rPr>
              <a:t>2</a:t>
            </a:r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) denotes a normal distributed parameter with mean </a:t>
            </a:r>
            <a:r>
              <a:rPr lang="en-US" altLang="en-US" sz="1600">
                <a:solidFill>
                  <a:srgbClr val="1930FF"/>
                </a:solidFill>
                <a:latin typeface="Symbol" panose="05050102010706020507" pitchFamily="18" charset="2"/>
              </a:rPr>
              <a:t>m</a:t>
            </a:r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 and</a:t>
            </a:r>
          </a:p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standard deviation </a:t>
            </a:r>
            <a:r>
              <a:rPr lang="en-US" altLang="en-US" sz="1600">
                <a:solidFill>
                  <a:srgbClr val="1930FF"/>
                </a:solidFill>
                <a:latin typeface="Symbol" panose="05050102010706020507" pitchFamily="18" charset="2"/>
              </a:rPr>
              <a:t>s</a:t>
            </a:r>
            <a:endParaRPr lang="en-US" altLang="en-US" sz="1600">
              <a:latin typeface="Symbol" panose="05050102010706020507" pitchFamily="18" charset="2"/>
            </a:endParaRPr>
          </a:p>
        </p:txBody>
      </p:sp>
      <p:sp>
        <p:nvSpPr>
          <p:cNvPr id="24" name="Rectangle 27"/>
          <p:cNvSpPr>
            <a:spLocks noChangeArrowheads="1"/>
          </p:cNvSpPr>
          <p:nvPr/>
        </p:nvSpPr>
        <p:spPr bwMode="auto">
          <a:xfrm>
            <a:off x="4423877" y="516108"/>
            <a:ext cx="2362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Normal distribution</a:t>
            </a: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5622440" y="5188121"/>
            <a:ext cx="43973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en-US" sz="1000">
                <a:latin typeface="Times" panose="02020603050405020304" pitchFamily="18" charset="0"/>
              </a:rPr>
              <a:t>68%</a:t>
            </a:r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5603390" y="5342108"/>
            <a:ext cx="4397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en-US" sz="1000">
                <a:latin typeface="Times" panose="02020603050405020304" pitchFamily="18" charset="0"/>
              </a:rPr>
              <a:t>95%</a:t>
            </a: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5558940" y="5497683"/>
            <a:ext cx="546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en-US" sz="1000">
                <a:latin typeface="Times" panose="02020603050405020304" pitchFamily="18" charset="0"/>
              </a:rPr>
              <a:t>99.5%</a:t>
            </a:r>
          </a:p>
        </p:txBody>
      </p:sp>
      <p:graphicFrame>
        <p:nvGraphicFramePr>
          <p:cNvPr id="2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0819311"/>
              </p:ext>
            </p:extLst>
          </p:nvPr>
        </p:nvGraphicFramePr>
        <p:xfrm>
          <a:off x="5778015" y="5134146"/>
          <a:ext cx="155575" cy="87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6" name="Equation" r:id="rId3" imgW="139700" imgH="139700" progId="Equation.3">
                  <p:embed/>
                </p:oleObj>
              </mc:Choice>
              <mc:Fallback>
                <p:oleObj name="Equation" r:id="rId3" imgW="139700" imgH="139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8015" y="5134146"/>
                        <a:ext cx="155575" cy="87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4269890" y="5653258"/>
            <a:ext cx="2563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en-US" sz="1400">
                <a:solidFill>
                  <a:schemeClr val="folHlink"/>
                </a:solidFill>
                <a:latin typeface="Times" panose="02020603050405020304" pitchFamily="18" charset="0"/>
              </a:rPr>
              <a:t>Also called </a:t>
            </a:r>
            <a:r>
              <a:rPr lang="sv-SE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Gauss</a:t>
            </a:r>
            <a:r>
              <a:rPr lang="sv-SE" altLang="en-US" sz="140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sv-SE" altLang="en-US" sz="1400">
                <a:solidFill>
                  <a:schemeClr val="folHlink"/>
                </a:solidFill>
                <a:latin typeface="Times" panose="02020603050405020304" pitchFamily="18" charset="0"/>
              </a:rPr>
              <a:t>distribution</a:t>
            </a:r>
            <a:endParaRPr lang="sv-SE" altLang="en-US" sz="1400">
              <a:latin typeface="Times" panose="02020603050405020304" pitchFamily="18" charset="0"/>
            </a:endParaRPr>
          </a:p>
        </p:txBody>
      </p:sp>
      <p:graphicFrame>
        <p:nvGraphicFramePr>
          <p:cNvPr id="3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335656"/>
              </p:ext>
            </p:extLst>
          </p:nvPr>
        </p:nvGraphicFramePr>
        <p:xfrm>
          <a:off x="6000265" y="2021058"/>
          <a:ext cx="369570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7" name="Formel" r:id="rId5" imgW="1612900" imgH="419100" progId="Equation.3">
                  <p:embed/>
                </p:oleObj>
              </mc:Choice>
              <mc:Fallback>
                <p:oleObj name="Formel" r:id="rId5" imgW="16129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265" y="2021058"/>
                        <a:ext cx="3695700" cy="54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Line 70"/>
          <p:cNvSpPr>
            <a:spLocks noChangeShapeType="1"/>
          </p:cNvSpPr>
          <p:nvPr/>
        </p:nvSpPr>
        <p:spPr bwMode="auto">
          <a:xfrm>
            <a:off x="4392127" y="5069058"/>
            <a:ext cx="295751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72"/>
          <p:cNvSpPr>
            <a:spLocks noChangeShapeType="1"/>
          </p:cNvSpPr>
          <p:nvPr/>
        </p:nvSpPr>
        <p:spPr bwMode="auto">
          <a:xfrm flipV="1">
            <a:off x="4392127" y="5050008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73"/>
          <p:cNvSpPr>
            <a:spLocks noChangeShapeType="1"/>
          </p:cNvSpPr>
          <p:nvPr/>
        </p:nvSpPr>
        <p:spPr bwMode="auto">
          <a:xfrm>
            <a:off x="5592277" y="6329533"/>
            <a:ext cx="1588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75"/>
          <p:cNvSpPr>
            <a:spLocks noChangeShapeType="1"/>
          </p:cNvSpPr>
          <p:nvPr/>
        </p:nvSpPr>
        <p:spPr bwMode="auto">
          <a:xfrm flipV="1">
            <a:off x="4685815" y="5050008"/>
            <a:ext cx="3175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78"/>
          <p:cNvSpPr>
            <a:spLocks noChangeShapeType="1"/>
          </p:cNvSpPr>
          <p:nvPr/>
        </p:nvSpPr>
        <p:spPr bwMode="auto">
          <a:xfrm flipV="1">
            <a:off x="4981090" y="5050008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81"/>
          <p:cNvSpPr>
            <a:spLocks noChangeShapeType="1"/>
          </p:cNvSpPr>
          <p:nvPr/>
        </p:nvSpPr>
        <p:spPr bwMode="auto">
          <a:xfrm flipV="1">
            <a:off x="5279540" y="5050008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84"/>
          <p:cNvSpPr>
            <a:spLocks noChangeShapeType="1"/>
          </p:cNvSpPr>
          <p:nvPr/>
        </p:nvSpPr>
        <p:spPr bwMode="auto">
          <a:xfrm flipV="1">
            <a:off x="5573227" y="5050008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87"/>
          <p:cNvSpPr>
            <a:spLocks noChangeShapeType="1"/>
          </p:cNvSpPr>
          <p:nvPr/>
        </p:nvSpPr>
        <p:spPr bwMode="auto">
          <a:xfrm flipV="1">
            <a:off x="5870090" y="5050008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90"/>
          <p:cNvSpPr>
            <a:spLocks noChangeShapeType="1"/>
          </p:cNvSpPr>
          <p:nvPr/>
        </p:nvSpPr>
        <p:spPr bwMode="auto">
          <a:xfrm flipV="1">
            <a:off x="6163777" y="5050008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93"/>
          <p:cNvSpPr>
            <a:spLocks noChangeShapeType="1"/>
          </p:cNvSpPr>
          <p:nvPr/>
        </p:nvSpPr>
        <p:spPr bwMode="auto">
          <a:xfrm flipV="1">
            <a:off x="6462227" y="5050008"/>
            <a:ext cx="1588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96"/>
          <p:cNvSpPr>
            <a:spLocks noChangeShapeType="1"/>
          </p:cNvSpPr>
          <p:nvPr/>
        </p:nvSpPr>
        <p:spPr bwMode="auto">
          <a:xfrm flipV="1">
            <a:off x="6755915" y="5050008"/>
            <a:ext cx="3175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99"/>
          <p:cNvSpPr>
            <a:spLocks noChangeShapeType="1"/>
          </p:cNvSpPr>
          <p:nvPr/>
        </p:nvSpPr>
        <p:spPr bwMode="auto">
          <a:xfrm flipV="1">
            <a:off x="7051190" y="5050008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102"/>
          <p:cNvSpPr>
            <a:spLocks noChangeShapeType="1"/>
          </p:cNvSpPr>
          <p:nvPr/>
        </p:nvSpPr>
        <p:spPr bwMode="auto">
          <a:xfrm flipV="1">
            <a:off x="7349640" y="5050008"/>
            <a:ext cx="1587" cy="1905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05"/>
          <p:cNvSpPr>
            <a:spLocks noChangeShapeType="1"/>
          </p:cNvSpPr>
          <p:nvPr/>
        </p:nvSpPr>
        <p:spPr bwMode="auto">
          <a:xfrm>
            <a:off x="4392127" y="5069058"/>
            <a:ext cx="269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106"/>
          <p:cNvSpPr>
            <a:spLocks noChangeShapeType="1"/>
          </p:cNvSpPr>
          <p:nvPr/>
        </p:nvSpPr>
        <p:spPr bwMode="auto">
          <a:xfrm flipH="1">
            <a:off x="7317890" y="5069058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129"/>
          <p:cNvSpPr>
            <a:spLocks noChangeShapeType="1"/>
          </p:cNvSpPr>
          <p:nvPr/>
        </p:nvSpPr>
        <p:spPr bwMode="auto">
          <a:xfrm>
            <a:off x="5592277" y="6329533"/>
            <a:ext cx="26988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135"/>
          <p:cNvSpPr>
            <a:spLocks/>
          </p:cNvSpPr>
          <p:nvPr/>
        </p:nvSpPr>
        <p:spPr bwMode="auto">
          <a:xfrm>
            <a:off x="4419115" y="3619671"/>
            <a:ext cx="2930525" cy="1446212"/>
          </a:xfrm>
          <a:custGeom>
            <a:avLst/>
            <a:gdLst>
              <a:gd name="T0" fmla="*/ 2147483647 w 1384"/>
              <a:gd name="T1" fmla="*/ 2147483647 h 1316"/>
              <a:gd name="T2" fmla="*/ 2147483647 w 1384"/>
              <a:gd name="T3" fmla="*/ 2147483647 h 1316"/>
              <a:gd name="T4" fmla="*/ 2147483647 w 1384"/>
              <a:gd name="T5" fmla="*/ 2147483647 h 1316"/>
              <a:gd name="T6" fmla="*/ 2147483647 w 1384"/>
              <a:gd name="T7" fmla="*/ 2147483647 h 1316"/>
              <a:gd name="T8" fmla="*/ 2147483647 w 1384"/>
              <a:gd name="T9" fmla="*/ 2147483647 h 1316"/>
              <a:gd name="T10" fmla="*/ 2147483647 w 1384"/>
              <a:gd name="T11" fmla="*/ 2147483647 h 1316"/>
              <a:gd name="T12" fmla="*/ 2147483647 w 1384"/>
              <a:gd name="T13" fmla="*/ 2147483647 h 1316"/>
              <a:gd name="T14" fmla="*/ 2147483647 w 1384"/>
              <a:gd name="T15" fmla="*/ 2147483647 h 1316"/>
              <a:gd name="T16" fmla="*/ 2147483647 w 1384"/>
              <a:gd name="T17" fmla="*/ 2147483647 h 1316"/>
              <a:gd name="T18" fmla="*/ 2147483647 w 1384"/>
              <a:gd name="T19" fmla="*/ 2147483647 h 1316"/>
              <a:gd name="T20" fmla="*/ 2147483647 w 1384"/>
              <a:gd name="T21" fmla="*/ 2147483647 h 1316"/>
              <a:gd name="T22" fmla="*/ 2147483647 w 1384"/>
              <a:gd name="T23" fmla="*/ 2147483647 h 1316"/>
              <a:gd name="T24" fmla="*/ 2147483647 w 1384"/>
              <a:gd name="T25" fmla="*/ 2147483647 h 1316"/>
              <a:gd name="T26" fmla="*/ 2147483647 w 1384"/>
              <a:gd name="T27" fmla="*/ 2147483647 h 1316"/>
              <a:gd name="T28" fmla="*/ 2147483647 w 1384"/>
              <a:gd name="T29" fmla="*/ 2147483647 h 1316"/>
              <a:gd name="T30" fmla="*/ 2147483647 w 1384"/>
              <a:gd name="T31" fmla="*/ 2147483647 h 1316"/>
              <a:gd name="T32" fmla="*/ 2147483647 w 1384"/>
              <a:gd name="T33" fmla="*/ 2147483647 h 1316"/>
              <a:gd name="T34" fmla="*/ 2147483647 w 1384"/>
              <a:gd name="T35" fmla="*/ 2147483647 h 1316"/>
              <a:gd name="T36" fmla="*/ 2147483647 w 1384"/>
              <a:gd name="T37" fmla="*/ 2147483647 h 1316"/>
              <a:gd name="T38" fmla="*/ 2147483647 w 1384"/>
              <a:gd name="T39" fmla="*/ 2147483647 h 1316"/>
              <a:gd name="T40" fmla="*/ 2147483647 w 1384"/>
              <a:gd name="T41" fmla="*/ 2147483647 h 1316"/>
              <a:gd name="T42" fmla="*/ 2147483647 w 1384"/>
              <a:gd name="T43" fmla="*/ 2147483647 h 1316"/>
              <a:gd name="T44" fmla="*/ 2147483647 w 1384"/>
              <a:gd name="T45" fmla="*/ 2147483647 h 1316"/>
              <a:gd name="T46" fmla="*/ 2147483647 w 1384"/>
              <a:gd name="T47" fmla="*/ 2147483647 h 1316"/>
              <a:gd name="T48" fmla="*/ 2147483647 w 1384"/>
              <a:gd name="T49" fmla="*/ 0 h 1316"/>
              <a:gd name="T50" fmla="*/ 2147483647 w 1384"/>
              <a:gd name="T51" fmla="*/ 2147483647 h 1316"/>
              <a:gd name="T52" fmla="*/ 2147483647 w 1384"/>
              <a:gd name="T53" fmla="*/ 2147483647 h 1316"/>
              <a:gd name="T54" fmla="*/ 2147483647 w 1384"/>
              <a:gd name="T55" fmla="*/ 2147483647 h 1316"/>
              <a:gd name="T56" fmla="*/ 2147483647 w 1384"/>
              <a:gd name="T57" fmla="*/ 2147483647 h 1316"/>
              <a:gd name="T58" fmla="*/ 2147483647 w 1384"/>
              <a:gd name="T59" fmla="*/ 2147483647 h 1316"/>
              <a:gd name="T60" fmla="*/ 2147483647 w 1384"/>
              <a:gd name="T61" fmla="*/ 2147483647 h 1316"/>
              <a:gd name="T62" fmla="*/ 2147483647 w 1384"/>
              <a:gd name="T63" fmla="*/ 2147483647 h 1316"/>
              <a:gd name="T64" fmla="*/ 2147483647 w 1384"/>
              <a:gd name="T65" fmla="*/ 2147483647 h 1316"/>
              <a:gd name="T66" fmla="*/ 2147483647 w 1384"/>
              <a:gd name="T67" fmla="*/ 2147483647 h 1316"/>
              <a:gd name="T68" fmla="*/ 2147483647 w 1384"/>
              <a:gd name="T69" fmla="*/ 2147483647 h 1316"/>
              <a:gd name="T70" fmla="*/ 2147483647 w 1384"/>
              <a:gd name="T71" fmla="*/ 2147483647 h 1316"/>
              <a:gd name="T72" fmla="*/ 2147483647 w 1384"/>
              <a:gd name="T73" fmla="*/ 2147483647 h 1316"/>
              <a:gd name="T74" fmla="*/ 2147483647 w 1384"/>
              <a:gd name="T75" fmla="*/ 2147483647 h 1316"/>
              <a:gd name="T76" fmla="*/ 2147483647 w 1384"/>
              <a:gd name="T77" fmla="*/ 2147483647 h 1316"/>
              <a:gd name="T78" fmla="*/ 2147483647 w 1384"/>
              <a:gd name="T79" fmla="*/ 2147483647 h 1316"/>
              <a:gd name="T80" fmla="*/ 2147483647 w 1384"/>
              <a:gd name="T81" fmla="*/ 2147483647 h 1316"/>
              <a:gd name="T82" fmla="*/ 2147483647 w 1384"/>
              <a:gd name="T83" fmla="*/ 2147483647 h 1316"/>
              <a:gd name="T84" fmla="*/ 2147483647 w 1384"/>
              <a:gd name="T85" fmla="*/ 2147483647 h 1316"/>
              <a:gd name="T86" fmla="*/ 2147483647 w 1384"/>
              <a:gd name="T87" fmla="*/ 2147483647 h 1316"/>
              <a:gd name="T88" fmla="*/ 2147483647 w 1384"/>
              <a:gd name="T89" fmla="*/ 2147483647 h 1316"/>
              <a:gd name="T90" fmla="*/ 2147483647 w 1384"/>
              <a:gd name="T91" fmla="*/ 2147483647 h 1316"/>
              <a:gd name="T92" fmla="*/ 2147483647 w 1384"/>
              <a:gd name="T93" fmla="*/ 2147483647 h 1316"/>
              <a:gd name="T94" fmla="*/ 2147483647 w 1384"/>
              <a:gd name="T95" fmla="*/ 2147483647 h 1316"/>
              <a:gd name="T96" fmla="*/ 2147483647 w 1384"/>
              <a:gd name="T97" fmla="*/ 2147483647 h 1316"/>
              <a:gd name="T98" fmla="*/ 2147483647 w 1384"/>
              <a:gd name="T99" fmla="*/ 2147483647 h 131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384"/>
              <a:gd name="T151" fmla="*/ 0 h 1316"/>
              <a:gd name="T152" fmla="*/ 1384 w 1384"/>
              <a:gd name="T153" fmla="*/ 1316 h 131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384" h="1316">
                <a:moveTo>
                  <a:pt x="0" y="1316"/>
                </a:moveTo>
                <a:lnTo>
                  <a:pt x="15" y="1316"/>
                </a:lnTo>
                <a:lnTo>
                  <a:pt x="28" y="1316"/>
                </a:lnTo>
                <a:lnTo>
                  <a:pt x="41" y="1316"/>
                </a:lnTo>
                <a:lnTo>
                  <a:pt x="54" y="1316"/>
                </a:lnTo>
                <a:lnTo>
                  <a:pt x="71" y="1316"/>
                </a:lnTo>
                <a:lnTo>
                  <a:pt x="84" y="1316"/>
                </a:lnTo>
                <a:lnTo>
                  <a:pt x="98" y="1316"/>
                </a:lnTo>
                <a:lnTo>
                  <a:pt x="111" y="1316"/>
                </a:lnTo>
                <a:lnTo>
                  <a:pt x="126" y="1316"/>
                </a:lnTo>
                <a:lnTo>
                  <a:pt x="141" y="1316"/>
                </a:lnTo>
                <a:lnTo>
                  <a:pt x="154" y="1316"/>
                </a:lnTo>
                <a:lnTo>
                  <a:pt x="167" y="1316"/>
                </a:lnTo>
                <a:lnTo>
                  <a:pt x="182" y="1316"/>
                </a:lnTo>
                <a:lnTo>
                  <a:pt x="195" y="1314"/>
                </a:lnTo>
                <a:lnTo>
                  <a:pt x="210" y="1314"/>
                </a:lnTo>
                <a:lnTo>
                  <a:pt x="223" y="1312"/>
                </a:lnTo>
                <a:lnTo>
                  <a:pt x="238" y="1310"/>
                </a:lnTo>
                <a:lnTo>
                  <a:pt x="252" y="1307"/>
                </a:lnTo>
                <a:lnTo>
                  <a:pt x="265" y="1303"/>
                </a:lnTo>
                <a:lnTo>
                  <a:pt x="278" y="1298"/>
                </a:lnTo>
                <a:lnTo>
                  <a:pt x="295" y="1292"/>
                </a:lnTo>
                <a:lnTo>
                  <a:pt x="308" y="1285"/>
                </a:lnTo>
                <a:lnTo>
                  <a:pt x="321" y="1274"/>
                </a:lnTo>
                <a:lnTo>
                  <a:pt x="334" y="1260"/>
                </a:lnTo>
                <a:lnTo>
                  <a:pt x="349" y="1244"/>
                </a:lnTo>
                <a:lnTo>
                  <a:pt x="364" y="1224"/>
                </a:lnTo>
                <a:lnTo>
                  <a:pt x="377" y="1201"/>
                </a:lnTo>
                <a:lnTo>
                  <a:pt x="391" y="1172"/>
                </a:lnTo>
                <a:lnTo>
                  <a:pt x="406" y="1141"/>
                </a:lnTo>
                <a:lnTo>
                  <a:pt x="419" y="1100"/>
                </a:lnTo>
                <a:lnTo>
                  <a:pt x="434" y="1057"/>
                </a:lnTo>
                <a:lnTo>
                  <a:pt x="447" y="1008"/>
                </a:lnTo>
                <a:lnTo>
                  <a:pt x="462" y="951"/>
                </a:lnTo>
                <a:lnTo>
                  <a:pt x="475" y="890"/>
                </a:lnTo>
                <a:lnTo>
                  <a:pt x="488" y="823"/>
                </a:lnTo>
                <a:lnTo>
                  <a:pt x="503" y="753"/>
                </a:lnTo>
                <a:lnTo>
                  <a:pt x="518" y="676"/>
                </a:lnTo>
                <a:lnTo>
                  <a:pt x="531" y="600"/>
                </a:lnTo>
                <a:lnTo>
                  <a:pt x="545" y="521"/>
                </a:lnTo>
                <a:lnTo>
                  <a:pt x="558" y="437"/>
                </a:lnTo>
                <a:lnTo>
                  <a:pt x="573" y="361"/>
                </a:lnTo>
                <a:lnTo>
                  <a:pt x="588" y="286"/>
                </a:lnTo>
                <a:lnTo>
                  <a:pt x="601" y="216"/>
                </a:lnTo>
                <a:lnTo>
                  <a:pt x="614" y="153"/>
                </a:lnTo>
                <a:lnTo>
                  <a:pt x="629" y="99"/>
                </a:lnTo>
                <a:lnTo>
                  <a:pt x="642" y="59"/>
                </a:lnTo>
                <a:lnTo>
                  <a:pt x="657" y="25"/>
                </a:lnTo>
                <a:lnTo>
                  <a:pt x="670" y="7"/>
                </a:lnTo>
                <a:lnTo>
                  <a:pt x="685" y="0"/>
                </a:lnTo>
                <a:lnTo>
                  <a:pt x="699" y="7"/>
                </a:lnTo>
                <a:lnTo>
                  <a:pt x="712" y="25"/>
                </a:lnTo>
                <a:lnTo>
                  <a:pt x="727" y="59"/>
                </a:lnTo>
                <a:lnTo>
                  <a:pt x="742" y="99"/>
                </a:lnTo>
                <a:lnTo>
                  <a:pt x="755" y="153"/>
                </a:lnTo>
                <a:lnTo>
                  <a:pt x="768" y="216"/>
                </a:lnTo>
                <a:lnTo>
                  <a:pt x="781" y="286"/>
                </a:lnTo>
                <a:lnTo>
                  <a:pt x="798" y="361"/>
                </a:lnTo>
                <a:lnTo>
                  <a:pt x="811" y="437"/>
                </a:lnTo>
                <a:lnTo>
                  <a:pt x="824" y="521"/>
                </a:lnTo>
                <a:lnTo>
                  <a:pt x="838" y="600"/>
                </a:lnTo>
                <a:lnTo>
                  <a:pt x="853" y="676"/>
                </a:lnTo>
                <a:lnTo>
                  <a:pt x="866" y="753"/>
                </a:lnTo>
                <a:lnTo>
                  <a:pt x="881" y="823"/>
                </a:lnTo>
                <a:lnTo>
                  <a:pt x="894" y="890"/>
                </a:lnTo>
                <a:lnTo>
                  <a:pt x="909" y="951"/>
                </a:lnTo>
                <a:lnTo>
                  <a:pt x="922" y="1008"/>
                </a:lnTo>
                <a:lnTo>
                  <a:pt x="935" y="1057"/>
                </a:lnTo>
                <a:lnTo>
                  <a:pt x="950" y="1100"/>
                </a:lnTo>
                <a:lnTo>
                  <a:pt x="965" y="1141"/>
                </a:lnTo>
                <a:lnTo>
                  <a:pt x="978" y="1172"/>
                </a:lnTo>
                <a:lnTo>
                  <a:pt x="992" y="1201"/>
                </a:lnTo>
                <a:lnTo>
                  <a:pt x="1005" y="1224"/>
                </a:lnTo>
                <a:lnTo>
                  <a:pt x="1022" y="1244"/>
                </a:lnTo>
                <a:lnTo>
                  <a:pt x="1035" y="1260"/>
                </a:lnTo>
                <a:lnTo>
                  <a:pt x="1048" y="1274"/>
                </a:lnTo>
                <a:lnTo>
                  <a:pt x="1061" y="1285"/>
                </a:lnTo>
                <a:lnTo>
                  <a:pt x="1074" y="1292"/>
                </a:lnTo>
                <a:lnTo>
                  <a:pt x="1091" y="1298"/>
                </a:lnTo>
                <a:lnTo>
                  <a:pt x="1104" y="1303"/>
                </a:lnTo>
                <a:lnTo>
                  <a:pt x="1117" y="1307"/>
                </a:lnTo>
                <a:lnTo>
                  <a:pt x="1131" y="1310"/>
                </a:lnTo>
                <a:lnTo>
                  <a:pt x="1146" y="1312"/>
                </a:lnTo>
                <a:lnTo>
                  <a:pt x="1159" y="1314"/>
                </a:lnTo>
                <a:lnTo>
                  <a:pt x="1174" y="1314"/>
                </a:lnTo>
                <a:lnTo>
                  <a:pt x="1187" y="1316"/>
                </a:lnTo>
                <a:lnTo>
                  <a:pt x="1202" y="1316"/>
                </a:lnTo>
                <a:lnTo>
                  <a:pt x="1215" y="1316"/>
                </a:lnTo>
                <a:lnTo>
                  <a:pt x="1228" y="1316"/>
                </a:lnTo>
                <a:lnTo>
                  <a:pt x="1243" y="1316"/>
                </a:lnTo>
                <a:lnTo>
                  <a:pt x="1258" y="1316"/>
                </a:lnTo>
                <a:lnTo>
                  <a:pt x="1271" y="1316"/>
                </a:lnTo>
                <a:lnTo>
                  <a:pt x="1285" y="1316"/>
                </a:lnTo>
                <a:lnTo>
                  <a:pt x="1298" y="1316"/>
                </a:lnTo>
                <a:lnTo>
                  <a:pt x="1315" y="1316"/>
                </a:lnTo>
                <a:lnTo>
                  <a:pt x="1328" y="1316"/>
                </a:lnTo>
                <a:lnTo>
                  <a:pt x="1341" y="1316"/>
                </a:lnTo>
                <a:lnTo>
                  <a:pt x="1354" y="1316"/>
                </a:lnTo>
                <a:lnTo>
                  <a:pt x="1369" y="1316"/>
                </a:lnTo>
                <a:lnTo>
                  <a:pt x="1384" y="1316"/>
                </a:lnTo>
              </a:path>
            </a:pathLst>
          </a:cu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136"/>
          <p:cNvSpPr>
            <a:spLocks noChangeShapeType="1"/>
          </p:cNvSpPr>
          <p:nvPr/>
        </p:nvSpPr>
        <p:spPr bwMode="auto">
          <a:xfrm>
            <a:off x="5560527" y="5219871"/>
            <a:ext cx="6397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139"/>
          <p:cNvSpPr>
            <a:spLocks noChangeShapeType="1"/>
          </p:cNvSpPr>
          <p:nvPr/>
        </p:nvSpPr>
        <p:spPr bwMode="auto">
          <a:xfrm>
            <a:off x="5279540" y="5367508"/>
            <a:ext cx="11890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140"/>
          <p:cNvSpPr>
            <a:spLocks noChangeShapeType="1"/>
          </p:cNvSpPr>
          <p:nvPr/>
        </p:nvSpPr>
        <p:spPr bwMode="auto">
          <a:xfrm>
            <a:off x="4977915" y="5513558"/>
            <a:ext cx="18018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Rectangle 142"/>
          <p:cNvSpPr>
            <a:spLocks noChangeArrowheads="1"/>
          </p:cNvSpPr>
          <p:nvPr/>
        </p:nvSpPr>
        <p:spPr bwMode="auto">
          <a:xfrm>
            <a:off x="5922477" y="5038896"/>
            <a:ext cx="3619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latin typeface="Symbol" panose="05050102010706020507" pitchFamily="18" charset="2"/>
              </a:rPr>
              <a:t>m+s</a:t>
            </a:r>
          </a:p>
        </p:txBody>
      </p:sp>
      <p:sp>
        <p:nvSpPr>
          <p:cNvPr id="52" name="Rectangle 143"/>
          <p:cNvSpPr>
            <a:spLocks noChangeArrowheads="1"/>
          </p:cNvSpPr>
          <p:nvPr/>
        </p:nvSpPr>
        <p:spPr bwMode="auto">
          <a:xfrm>
            <a:off x="5357327" y="5042071"/>
            <a:ext cx="3619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latin typeface="Symbol" panose="05050102010706020507" pitchFamily="18" charset="2"/>
              </a:rPr>
              <a:t>m-s</a:t>
            </a:r>
          </a:p>
        </p:txBody>
      </p:sp>
      <p:sp>
        <p:nvSpPr>
          <p:cNvPr id="53" name="Line 8"/>
          <p:cNvSpPr>
            <a:spLocks noChangeShapeType="1"/>
          </p:cNvSpPr>
          <p:nvPr/>
        </p:nvSpPr>
        <p:spPr bwMode="auto">
          <a:xfrm>
            <a:off x="5541477" y="4332458"/>
            <a:ext cx="6302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Text Box 10"/>
          <p:cNvSpPr txBox="1">
            <a:spLocks noChangeArrowheads="1"/>
          </p:cNvSpPr>
          <p:nvPr/>
        </p:nvSpPr>
        <p:spPr bwMode="auto">
          <a:xfrm>
            <a:off x="6474927" y="4229271"/>
            <a:ext cx="1417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sv-SE" altLang="en-US" sz="1400">
                <a:latin typeface="Times" panose="02020603050405020304" pitchFamily="18" charset="0"/>
              </a:rPr>
              <a:t>FWHM=2.354</a:t>
            </a:r>
            <a:r>
              <a:rPr lang="sv-SE" altLang="en-US" sz="1600">
                <a:latin typeface="Symbol" panose="05050102010706020507" pitchFamily="18" charset="2"/>
              </a:rPr>
              <a:t>s</a:t>
            </a:r>
          </a:p>
        </p:txBody>
      </p:sp>
      <p:sp>
        <p:nvSpPr>
          <p:cNvPr id="55" name="Rectangle 146"/>
          <p:cNvSpPr>
            <a:spLocks noChangeArrowheads="1"/>
          </p:cNvSpPr>
          <p:nvPr/>
        </p:nvSpPr>
        <p:spPr bwMode="auto">
          <a:xfrm>
            <a:off x="6203465" y="5038896"/>
            <a:ext cx="4143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latin typeface="Symbol" panose="05050102010706020507" pitchFamily="18" charset="2"/>
              </a:rPr>
              <a:t>m+2s</a:t>
            </a:r>
          </a:p>
        </p:txBody>
      </p:sp>
      <p:sp>
        <p:nvSpPr>
          <p:cNvPr id="56" name="Rectangle 147"/>
          <p:cNvSpPr>
            <a:spLocks noChangeArrowheads="1"/>
          </p:cNvSpPr>
          <p:nvPr/>
        </p:nvSpPr>
        <p:spPr bwMode="auto">
          <a:xfrm>
            <a:off x="6532077" y="5038896"/>
            <a:ext cx="4143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latin typeface="Symbol" panose="05050102010706020507" pitchFamily="18" charset="2"/>
              </a:rPr>
              <a:t>m+3s</a:t>
            </a:r>
          </a:p>
        </p:txBody>
      </p:sp>
      <p:sp>
        <p:nvSpPr>
          <p:cNvPr id="57" name="Rectangle 148"/>
          <p:cNvSpPr>
            <a:spLocks noChangeArrowheads="1"/>
          </p:cNvSpPr>
          <p:nvPr/>
        </p:nvSpPr>
        <p:spPr bwMode="auto">
          <a:xfrm>
            <a:off x="5006490" y="5042071"/>
            <a:ext cx="4127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latin typeface="Symbol" panose="05050102010706020507" pitchFamily="18" charset="2"/>
              </a:rPr>
              <a:t>m-2s</a:t>
            </a:r>
          </a:p>
        </p:txBody>
      </p:sp>
      <p:sp>
        <p:nvSpPr>
          <p:cNvPr id="58" name="Rectangle 149"/>
          <p:cNvSpPr>
            <a:spLocks noChangeArrowheads="1"/>
          </p:cNvSpPr>
          <p:nvPr/>
        </p:nvSpPr>
        <p:spPr bwMode="auto">
          <a:xfrm>
            <a:off x="4657240" y="5042071"/>
            <a:ext cx="4127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latin typeface="Symbol" panose="05050102010706020507" pitchFamily="18" charset="2"/>
              </a:rPr>
              <a:t>m-3s</a:t>
            </a:r>
          </a:p>
        </p:txBody>
      </p:sp>
    </p:spTree>
    <p:extLst>
      <p:ext uri="{BB962C8B-B14F-4D97-AF65-F5344CB8AC3E}">
        <p14:creationId xmlns:p14="http://schemas.microsoft.com/office/powerpoint/2010/main" val="385600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81"/>
          <p:cNvSpPr>
            <a:spLocks noChangeArrowheads="1"/>
          </p:cNvSpPr>
          <p:nvPr/>
        </p:nvSpPr>
        <p:spPr bwMode="auto">
          <a:xfrm>
            <a:off x="4291425" y="857133"/>
            <a:ext cx="321081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000" b="1" dirty="0">
                <a:solidFill>
                  <a:srgbClr val="FF3300"/>
                </a:solidFill>
                <a:latin typeface="Times" panose="02020603050405020304" pitchFamily="18" charset="0"/>
              </a:rPr>
              <a:t>The law of the large numbers</a:t>
            </a:r>
            <a:endParaRPr lang="en-US" altLang="en-US" sz="20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17" name="Rectangle 85"/>
          <p:cNvSpPr>
            <a:spLocks noChangeArrowheads="1"/>
          </p:cNvSpPr>
          <p:nvPr/>
        </p:nvSpPr>
        <p:spPr bwMode="auto">
          <a:xfrm>
            <a:off x="4110323" y="1311812"/>
            <a:ext cx="35609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According to the law of large numbers</a:t>
            </a:r>
          </a:p>
        </p:txBody>
      </p:sp>
      <p:graphicFrame>
        <p:nvGraphicFramePr>
          <p:cNvPr id="18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9971751"/>
              </p:ext>
            </p:extLst>
          </p:nvPr>
        </p:nvGraphicFramePr>
        <p:xfrm>
          <a:off x="3965257" y="1661946"/>
          <a:ext cx="392828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0" name="Formel" r:id="rId3" imgW="1600200" imgH="431800" progId="Equation.3">
                  <p:embed/>
                </p:oleObj>
              </mc:Choice>
              <mc:Fallback>
                <p:oleObj name="Formel" r:id="rId3" imgW="1600200" imgH="4318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5257" y="1661946"/>
                        <a:ext cx="3928285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87"/>
          <p:cNvSpPr>
            <a:spLocks noChangeArrowheads="1"/>
          </p:cNvSpPr>
          <p:nvPr/>
        </p:nvSpPr>
        <p:spPr bwMode="auto">
          <a:xfrm>
            <a:off x="2149505" y="2628454"/>
            <a:ext cx="75405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The sample mean will approach the true value as the size of the sample increases:</a:t>
            </a:r>
            <a:endParaRPr lang="en-US" altLang="en-US" sz="1800" dirty="0">
              <a:solidFill>
                <a:srgbClr val="1930FF"/>
              </a:solidFill>
              <a:latin typeface="Times" panose="02020603050405020304" pitchFamily="18" charset="0"/>
            </a:endParaRPr>
          </a:p>
        </p:txBody>
      </p:sp>
      <p:sp>
        <p:nvSpPr>
          <p:cNvPr id="21" name="Rectangle 90"/>
          <p:cNvSpPr>
            <a:spLocks noChangeArrowheads="1"/>
          </p:cNvSpPr>
          <p:nvPr/>
        </p:nvSpPr>
        <p:spPr bwMode="auto">
          <a:xfrm>
            <a:off x="4507123" y="3092333"/>
            <a:ext cx="27613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More 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generally, one can say:</a:t>
            </a:r>
          </a:p>
        </p:txBody>
      </p:sp>
      <p:graphicFrame>
        <p:nvGraphicFramePr>
          <p:cNvPr id="22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7003776"/>
              </p:ext>
            </p:extLst>
          </p:nvPr>
        </p:nvGraphicFramePr>
        <p:xfrm>
          <a:off x="2735805" y="3371843"/>
          <a:ext cx="6329944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1" name="Equation" r:id="rId5" imgW="2628900" imgH="482600" progId="Equation.DSMT4">
                  <p:embed/>
                </p:oleObj>
              </mc:Choice>
              <mc:Fallback>
                <p:oleObj name="Equation" r:id="rId5" imgW="2628900" imgH="4826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5805" y="3371843"/>
                        <a:ext cx="6329944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9955891"/>
              </p:ext>
            </p:extLst>
          </p:nvPr>
        </p:nvGraphicFramePr>
        <p:xfrm>
          <a:off x="2658127" y="4733860"/>
          <a:ext cx="6539819" cy="705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2" name="Formel" r:id="rId7" imgW="2819400" imgH="482600" progId="Equation.3">
                  <p:embed/>
                </p:oleObj>
              </mc:Choice>
              <mc:Fallback>
                <p:oleObj name="Formel" r:id="rId7" imgW="2819400" imgH="4826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8127" y="4733860"/>
                        <a:ext cx="6539819" cy="7052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93"/>
          <p:cNvSpPr>
            <a:spLocks noChangeArrowheads="1"/>
          </p:cNvSpPr>
          <p:nvPr/>
        </p:nvSpPr>
        <p:spPr bwMode="auto">
          <a:xfrm>
            <a:off x="3953215" y="4290127"/>
            <a:ext cx="38985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When applied to the variance this implies:</a:t>
            </a:r>
          </a:p>
        </p:txBody>
      </p:sp>
    </p:spTree>
    <p:extLst>
      <p:ext uri="{BB962C8B-B14F-4D97-AF65-F5344CB8AC3E}">
        <p14:creationId xmlns:p14="http://schemas.microsoft.com/office/powerpoint/2010/main" val="119979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242616" y="4001983"/>
            <a:ext cx="491609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193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The calculation {X} --&gt; T</a:t>
            </a:r>
            <a:r>
              <a:rPr lang="en-US" altLang="en-US" sz="1800" baseline="-25000">
                <a:solidFill>
                  <a:srgbClr val="1930FF"/>
                </a:solidFill>
                <a:latin typeface="Times" panose="02020603050405020304" pitchFamily="18" charset="0"/>
              </a:rPr>
              <a:t>N</a:t>
            </a:r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 implies a </a:t>
            </a:r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data reduction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013274" y="1735033"/>
            <a:ext cx="1138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FF3300"/>
                </a:solidFill>
                <a:latin typeface="Times" panose="02020603050405020304" pitchFamily="18" charset="0"/>
              </a:rPr>
              <a:t>Statistics</a:t>
            </a:r>
            <a:endParaRPr lang="en-US" altLang="en-US" sz="20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7296099" y="3840058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800">
              <a:latin typeface="Times" panose="02020603050405020304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353249" y="4106758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800">
              <a:latin typeface="Times" panose="02020603050405020304" pitchFamily="18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400499" y="3814658"/>
            <a:ext cx="28517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T</a:t>
            </a:r>
            <a:r>
              <a:rPr lang="en-US" altLang="en-US" sz="1800" baseline="-25000">
                <a:solidFill>
                  <a:srgbClr val="1930FF"/>
                </a:solidFill>
                <a:latin typeface="Times" panose="02020603050405020304" pitchFamily="18" charset="0"/>
              </a:rPr>
              <a:t>N</a:t>
            </a:r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 =f (X</a:t>
            </a:r>
            <a:r>
              <a:rPr lang="en-US" altLang="en-US" sz="1800" baseline="-25000">
                <a:solidFill>
                  <a:srgbClr val="1930FF"/>
                </a:solidFill>
                <a:latin typeface="Times" panose="02020603050405020304" pitchFamily="18" charset="0"/>
              </a:rPr>
              <a:t>1</a:t>
            </a:r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,X</a:t>
            </a:r>
            <a:r>
              <a:rPr lang="en-US" altLang="en-US" sz="1800" baseline="-25000">
                <a:solidFill>
                  <a:srgbClr val="1930FF"/>
                </a:solidFill>
                <a:latin typeface="Times" panose="02020603050405020304" pitchFamily="18" charset="0"/>
              </a:rPr>
              <a:t>2</a:t>
            </a:r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,,X</a:t>
            </a:r>
            <a:r>
              <a:rPr lang="en-US" altLang="en-US" sz="1800" baseline="-25000">
                <a:solidFill>
                  <a:srgbClr val="1930FF"/>
                </a:solidFill>
                <a:latin typeface="Times" panose="02020603050405020304" pitchFamily="18" charset="0"/>
              </a:rPr>
              <a:t>N</a:t>
            </a:r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) is a</a:t>
            </a:r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 statistic</a:t>
            </a:r>
          </a:p>
        </p:txBody>
      </p:sp>
      <p:sp>
        <p:nvSpPr>
          <p:cNvPr id="11" name="Rectangle 25"/>
          <p:cNvSpPr>
            <a:spLocks noChangeArrowheads="1"/>
          </p:cNvSpPr>
          <p:nvPr/>
        </p:nvSpPr>
        <p:spPr bwMode="auto">
          <a:xfrm>
            <a:off x="3735336" y="3349520"/>
            <a:ext cx="42896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A</a:t>
            </a:r>
            <a:r>
              <a:rPr lang="en-US" altLang="en-US" sz="1800" b="1" dirty="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statistic</a:t>
            </a:r>
            <a:r>
              <a:rPr lang="en-US" altLang="en-US" sz="1800" b="1" dirty="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is a function of stochastic variables</a:t>
            </a:r>
          </a:p>
        </p:txBody>
      </p:sp>
    </p:spTree>
    <p:extLst>
      <p:ext uri="{BB962C8B-B14F-4D97-AF65-F5344CB8AC3E}">
        <p14:creationId xmlns:p14="http://schemas.microsoft.com/office/powerpoint/2010/main" val="308958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59"/>
          <p:cNvSpPr>
            <a:spLocks noChangeArrowheads="1"/>
          </p:cNvSpPr>
          <p:nvPr/>
        </p:nvSpPr>
        <p:spPr bwMode="auto">
          <a:xfrm>
            <a:off x="6232680" y="4852988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7" name="Rectangle 1060"/>
          <p:cNvSpPr>
            <a:spLocks noChangeArrowheads="1"/>
          </p:cNvSpPr>
          <p:nvPr/>
        </p:nvSpPr>
        <p:spPr bwMode="auto">
          <a:xfrm>
            <a:off x="4576917" y="4995863"/>
            <a:ext cx="26400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If T  uses the information well it is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8" name="Rectangle 1061"/>
          <p:cNvSpPr>
            <a:spLocks noChangeArrowheads="1"/>
          </p:cNvSpPr>
          <p:nvPr/>
        </p:nvSpPr>
        <p:spPr bwMode="auto">
          <a:xfrm>
            <a:off x="4786467" y="5091113"/>
            <a:ext cx="130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9" name="Rectangle 1062"/>
          <p:cNvSpPr>
            <a:spLocks noChangeArrowheads="1"/>
          </p:cNvSpPr>
          <p:nvPr/>
        </p:nvSpPr>
        <p:spPr bwMode="auto">
          <a:xfrm>
            <a:off x="7086755" y="4995863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0" name="Rectangle 1063"/>
          <p:cNvSpPr>
            <a:spLocks noChangeArrowheads="1"/>
          </p:cNvSpPr>
          <p:nvPr/>
        </p:nvSpPr>
        <p:spPr bwMode="auto">
          <a:xfrm>
            <a:off x="7234392" y="5003800"/>
            <a:ext cx="723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effective</a:t>
            </a:r>
            <a:endParaRPr lang="en-US" altLang="en-US" sz="140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11" name="Rectangle 1064"/>
          <p:cNvSpPr>
            <a:spLocks noChangeArrowheads="1"/>
          </p:cNvSpPr>
          <p:nvPr/>
        </p:nvSpPr>
        <p:spPr bwMode="auto">
          <a:xfrm>
            <a:off x="7905905" y="4995863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2" name="Rectangle 1065"/>
          <p:cNvSpPr>
            <a:spLocks noChangeArrowheads="1"/>
          </p:cNvSpPr>
          <p:nvPr/>
        </p:nvSpPr>
        <p:spPr bwMode="auto">
          <a:xfrm>
            <a:off x="3376767" y="5287963"/>
            <a:ext cx="2555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If T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3" name="Rectangle 1066"/>
          <p:cNvSpPr>
            <a:spLocks noChangeArrowheads="1"/>
          </p:cNvSpPr>
          <p:nvPr/>
        </p:nvSpPr>
        <p:spPr bwMode="auto">
          <a:xfrm>
            <a:off x="3616480" y="5378450"/>
            <a:ext cx="1793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N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4" name="Rectangle 1067"/>
          <p:cNvSpPr>
            <a:spLocks noChangeArrowheads="1"/>
          </p:cNvSpPr>
          <p:nvPr/>
        </p:nvSpPr>
        <p:spPr bwMode="auto">
          <a:xfrm>
            <a:off x="3818092" y="5287963"/>
            <a:ext cx="46624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is not sensitive to small variations in the distribution then T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5" name="Rectangle 1068"/>
          <p:cNvSpPr>
            <a:spLocks noChangeArrowheads="1"/>
          </p:cNvSpPr>
          <p:nvPr/>
        </p:nvSpPr>
        <p:spPr bwMode="auto">
          <a:xfrm>
            <a:off x="8115455" y="5375275"/>
            <a:ext cx="130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6" name="Rectangle 1070"/>
          <p:cNvSpPr>
            <a:spLocks noChangeArrowheads="1"/>
          </p:cNvSpPr>
          <p:nvPr/>
        </p:nvSpPr>
        <p:spPr bwMode="auto">
          <a:xfrm>
            <a:off x="8296430" y="5287963"/>
            <a:ext cx="7350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folHlink"/>
                </a:solidFill>
                <a:latin typeface="Times" panose="02020603050405020304" pitchFamily="18" charset="0"/>
              </a:rPr>
              <a:t>is</a:t>
            </a:r>
            <a:r>
              <a:rPr lang="en-US" altLang="en-US" sz="1400" b="1">
                <a:solidFill>
                  <a:schemeClr val="hlink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robust</a:t>
            </a:r>
            <a:endParaRPr lang="en-US" altLang="en-US" sz="140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17" name="Rectangle 1072"/>
          <p:cNvSpPr>
            <a:spLocks noChangeArrowheads="1"/>
          </p:cNvSpPr>
          <p:nvPr/>
        </p:nvSpPr>
        <p:spPr bwMode="auto">
          <a:xfrm>
            <a:off x="8323417" y="5724525"/>
            <a:ext cx="49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8" name="Rectangle 1080"/>
          <p:cNvSpPr>
            <a:spLocks noChangeArrowheads="1"/>
          </p:cNvSpPr>
          <p:nvPr/>
        </p:nvSpPr>
        <p:spPr bwMode="auto">
          <a:xfrm>
            <a:off x="5346855" y="384175"/>
            <a:ext cx="13239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Estimators</a:t>
            </a:r>
            <a:endParaRPr lang="en-US" altLang="en-US" sz="200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19" name="Rectangle 1081"/>
          <p:cNvSpPr>
            <a:spLocks noChangeArrowheads="1"/>
          </p:cNvSpPr>
          <p:nvPr/>
        </p:nvSpPr>
        <p:spPr bwMode="auto">
          <a:xfrm>
            <a:off x="3452967" y="5543550"/>
            <a:ext cx="56007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One can say that lack of consistency correspond to systematical errors</a:t>
            </a:r>
          </a:p>
          <a:p>
            <a:pPr algn="ctr"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And lack of efficiency correspond to statistical errors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0" name="Rectangle 1084"/>
          <p:cNvSpPr>
            <a:spLocks noChangeArrowheads="1"/>
          </p:cNvSpPr>
          <p:nvPr/>
        </p:nvSpPr>
        <p:spPr bwMode="auto">
          <a:xfrm>
            <a:off x="3722842" y="896938"/>
            <a:ext cx="2016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Let us use the statistics T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1" name="Rectangle 1085"/>
          <p:cNvSpPr>
            <a:spLocks noChangeArrowheads="1"/>
          </p:cNvSpPr>
          <p:nvPr/>
        </p:nvSpPr>
        <p:spPr bwMode="auto">
          <a:xfrm>
            <a:off x="5535767" y="984250"/>
            <a:ext cx="1301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2" name="Rectangle 1086"/>
          <p:cNvSpPr>
            <a:spLocks noChangeArrowheads="1"/>
          </p:cNvSpPr>
          <p:nvPr/>
        </p:nvSpPr>
        <p:spPr bwMode="auto">
          <a:xfrm>
            <a:off x="5681817" y="896938"/>
            <a:ext cx="32051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to </a:t>
            </a:r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estimate</a:t>
            </a:r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the physical parameter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3" name="Rectangle 1087"/>
          <p:cNvSpPr>
            <a:spLocks noChangeArrowheads="1"/>
          </p:cNvSpPr>
          <p:nvPr/>
        </p:nvSpPr>
        <p:spPr bwMode="auto">
          <a:xfrm>
            <a:off x="8259917" y="881063"/>
            <a:ext cx="936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Symbol" panose="05050102010706020507" pitchFamily="18" charset="2"/>
              </a:rPr>
              <a:t>q</a:t>
            </a:r>
            <a:endParaRPr lang="en-US" altLang="en-US" sz="1400">
              <a:latin typeface="Symbol" panose="05050102010706020507" pitchFamily="18" charset="2"/>
            </a:endParaRPr>
          </a:p>
        </p:txBody>
      </p:sp>
      <p:sp>
        <p:nvSpPr>
          <p:cNvPr id="24" name="Rectangle 1089"/>
          <p:cNvSpPr>
            <a:spLocks noChangeArrowheads="1"/>
          </p:cNvSpPr>
          <p:nvPr/>
        </p:nvSpPr>
        <p:spPr bwMode="auto">
          <a:xfrm>
            <a:off x="4600730" y="1268413"/>
            <a:ext cx="1079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T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5" name="Rectangle 1090"/>
          <p:cNvSpPr>
            <a:spLocks noChangeArrowheads="1"/>
          </p:cNvSpPr>
          <p:nvPr/>
        </p:nvSpPr>
        <p:spPr bwMode="auto">
          <a:xfrm>
            <a:off x="4721380" y="1355725"/>
            <a:ext cx="130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6" name="Rectangle 1091"/>
          <p:cNvSpPr>
            <a:spLocks noChangeArrowheads="1"/>
          </p:cNvSpPr>
          <p:nvPr/>
        </p:nvSpPr>
        <p:spPr bwMode="auto">
          <a:xfrm>
            <a:off x="4862667" y="1268413"/>
            <a:ext cx="21002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is the called an </a:t>
            </a:r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estimator</a:t>
            </a:r>
          </a:p>
        </p:txBody>
      </p:sp>
      <p:sp>
        <p:nvSpPr>
          <p:cNvPr id="27" name="Rectangle 1092"/>
          <p:cNvSpPr>
            <a:spLocks noChangeArrowheads="1"/>
          </p:cNvSpPr>
          <p:nvPr/>
        </p:nvSpPr>
        <p:spPr bwMode="auto">
          <a:xfrm>
            <a:off x="6759730" y="1268413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8" name="Rectangle 1093"/>
          <p:cNvSpPr>
            <a:spLocks noChangeArrowheads="1"/>
          </p:cNvSpPr>
          <p:nvPr/>
        </p:nvSpPr>
        <p:spPr bwMode="auto">
          <a:xfrm>
            <a:off x="6232680" y="1881188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9" name="Rectangle 1094"/>
          <p:cNvSpPr>
            <a:spLocks noChangeArrowheads="1"/>
          </p:cNvSpPr>
          <p:nvPr/>
        </p:nvSpPr>
        <p:spPr bwMode="auto">
          <a:xfrm>
            <a:off x="4457855" y="2025650"/>
            <a:ext cx="1844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If                         then T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30" name="Rectangle 1095"/>
          <p:cNvSpPr>
            <a:spLocks noChangeArrowheads="1"/>
          </p:cNvSpPr>
          <p:nvPr/>
        </p:nvSpPr>
        <p:spPr bwMode="auto">
          <a:xfrm>
            <a:off x="6172355" y="2112963"/>
            <a:ext cx="1301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31" name="Rectangle 1096"/>
          <p:cNvSpPr>
            <a:spLocks noChangeArrowheads="1"/>
          </p:cNvSpPr>
          <p:nvPr/>
        </p:nvSpPr>
        <p:spPr bwMode="auto">
          <a:xfrm>
            <a:off x="6647017" y="2025650"/>
            <a:ext cx="49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32" name="Rectangle 1097"/>
          <p:cNvSpPr>
            <a:spLocks noChangeArrowheads="1"/>
          </p:cNvSpPr>
          <p:nvPr/>
        </p:nvSpPr>
        <p:spPr bwMode="auto">
          <a:xfrm>
            <a:off x="6407305" y="2022475"/>
            <a:ext cx="1073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3300"/>
                </a:solidFill>
                <a:latin typeface="Times" panose="02020603050405020304" pitchFamily="18" charset="0"/>
              </a:rPr>
              <a:t>is</a:t>
            </a:r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 consistent</a:t>
            </a:r>
            <a:endParaRPr lang="en-US" altLang="en-US" sz="140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33" name="Rectangle 1099"/>
          <p:cNvSpPr>
            <a:spLocks noChangeArrowheads="1"/>
          </p:cNvSpPr>
          <p:nvPr/>
        </p:nvSpPr>
        <p:spPr bwMode="auto">
          <a:xfrm>
            <a:off x="6232680" y="2714625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34" name="Rectangle 1100"/>
          <p:cNvSpPr>
            <a:spLocks noChangeArrowheads="1"/>
          </p:cNvSpPr>
          <p:nvPr/>
        </p:nvSpPr>
        <p:spPr bwMode="auto">
          <a:xfrm>
            <a:off x="4194330" y="2859088"/>
            <a:ext cx="22129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If                    for all N then T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35" name="Rectangle 1101"/>
          <p:cNvSpPr>
            <a:spLocks noChangeArrowheads="1"/>
          </p:cNvSpPr>
          <p:nvPr/>
        </p:nvSpPr>
        <p:spPr bwMode="auto">
          <a:xfrm>
            <a:off x="6426355" y="2955925"/>
            <a:ext cx="1301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N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36" name="Rectangle 1103"/>
          <p:cNvSpPr>
            <a:spLocks noChangeArrowheads="1"/>
          </p:cNvSpPr>
          <p:nvPr/>
        </p:nvSpPr>
        <p:spPr bwMode="auto">
          <a:xfrm>
            <a:off x="6602567" y="2855913"/>
            <a:ext cx="7842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unbiased</a:t>
            </a:r>
            <a:endParaRPr lang="en-US" altLang="en-US" sz="140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37" name="Rectangle 1104"/>
          <p:cNvSpPr>
            <a:spLocks noChangeArrowheads="1"/>
          </p:cNvSpPr>
          <p:nvPr/>
        </p:nvSpPr>
        <p:spPr bwMode="auto">
          <a:xfrm>
            <a:off x="6232680" y="3009900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38" name="Rectangle 1105"/>
          <p:cNvSpPr>
            <a:spLocks noChangeArrowheads="1"/>
          </p:cNvSpPr>
          <p:nvPr/>
        </p:nvSpPr>
        <p:spPr bwMode="auto">
          <a:xfrm>
            <a:off x="6232680" y="3151188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39" name="Rectangle 1106"/>
          <p:cNvSpPr>
            <a:spLocks noChangeArrowheads="1"/>
          </p:cNvSpPr>
          <p:nvPr/>
        </p:nvSpPr>
        <p:spPr bwMode="auto">
          <a:xfrm>
            <a:off x="6232680" y="3292475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40" name="Rectangle 1107"/>
          <p:cNvSpPr>
            <a:spLocks noChangeArrowheads="1"/>
          </p:cNvSpPr>
          <p:nvPr/>
        </p:nvSpPr>
        <p:spPr bwMode="auto">
          <a:xfrm>
            <a:off x="6232680" y="3433763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41" name="Rectangle 1108"/>
          <p:cNvSpPr>
            <a:spLocks noChangeArrowheads="1"/>
          </p:cNvSpPr>
          <p:nvPr/>
        </p:nvSpPr>
        <p:spPr bwMode="auto">
          <a:xfrm>
            <a:off x="6232680" y="3575050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42" name="Rectangle 1109"/>
          <p:cNvSpPr>
            <a:spLocks noChangeArrowheads="1"/>
          </p:cNvSpPr>
          <p:nvPr/>
        </p:nvSpPr>
        <p:spPr bwMode="auto">
          <a:xfrm>
            <a:off x="6232680" y="3716338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43" name="Rectangle 1110"/>
          <p:cNvSpPr>
            <a:spLocks noChangeArrowheads="1"/>
          </p:cNvSpPr>
          <p:nvPr/>
        </p:nvSpPr>
        <p:spPr bwMode="auto">
          <a:xfrm>
            <a:off x="6232680" y="3859213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44" name="Rectangle 1111"/>
          <p:cNvSpPr>
            <a:spLocks noChangeArrowheads="1"/>
          </p:cNvSpPr>
          <p:nvPr/>
        </p:nvSpPr>
        <p:spPr bwMode="auto">
          <a:xfrm>
            <a:off x="6232680" y="4000500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45" name="Rectangle 1112"/>
          <p:cNvSpPr>
            <a:spLocks noChangeArrowheads="1"/>
          </p:cNvSpPr>
          <p:nvPr/>
        </p:nvSpPr>
        <p:spPr bwMode="auto">
          <a:xfrm>
            <a:off x="6232680" y="4141788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46" name="Rectangle 1113"/>
          <p:cNvSpPr>
            <a:spLocks noChangeArrowheads="1"/>
          </p:cNvSpPr>
          <p:nvPr/>
        </p:nvSpPr>
        <p:spPr bwMode="auto">
          <a:xfrm>
            <a:off x="6232680" y="4284663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47" name="Rectangle 1114"/>
          <p:cNvSpPr>
            <a:spLocks noChangeArrowheads="1"/>
          </p:cNvSpPr>
          <p:nvPr/>
        </p:nvSpPr>
        <p:spPr bwMode="auto">
          <a:xfrm>
            <a:off x="6232680" y="4425950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48" name="Rectangle 1115"/>
          <p:cNvSpPr>
            <a:spLocks noChangeArrowheads="1"/>
          </p:cNvSpPr>
          <p:nvPr/>
        </p:nvSpPr>
        <p:spPr bwMode="auto">
          <a:xfrm>
            <a:off x="6232680" y="4568825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49" name="Rectangle 1116"/>
          <p:cNvSpPr>
            <a:spLocks noChangeArrowheads="1"/>
          </p:cNvSpPr>
          <p:nvPr/>
        </p:nvSpPr>
        <p:spPr bwMode="auto">
          <a:xfrm>
            <a:off x="6232680" y="4710113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pic>
        <p:nvPicPr>
          <p:cNvPr id="50" name="Picture 1117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455" y="3138488"/>
            <a:ext cx="3606800" cy="155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ectangle 1118"/>
          <p:cNvSpPr>
            <a:spLocks noChangeArrowheads="1"/>
          </p:cNvSpPr>
          <p:nvPr/>
        </p:nvSpPr>
        <p:spPr bwMode="auto">
          <a:xfrm>
            <a:off x="8242455" y="3478213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Unbiased</a:t>
            </a:r>
            <a:endParaRPr lang="en-US" altLang="en-US" sz="1400" b="1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52" name="Rectangle 1119"/>
          <p:cNvSpPr>
            <a:spLocks noChangeArrowheads="1"/>
          </p:cNvSpPr>
          <p:nvPr/>
        </p:nvSpPr>
        <p:spPr bwMode="auto">
          <a:xfrm>
            <a:off x="8309130" y="4267200"/>
            <a:ext cx="565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biased</a:t>
            </a:r>
            <a:endParaRPr lang="en-US" altLang="en-US" sz="140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53" name="Rectangle 1120"/>
          <p:cNvSpPr>
            <a:spLocks noChangeArrowheads="1"/>
          </p:cNvSpPr>
          <p:nvPr/>
        </p:nvSpPr>
        <p:spPr bwMode="auto">
          <a:xfrm>
            <a:off x="6821642" y="4732338"/>
            <a:ext cx="10509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inconsistent</a:t>
            </a:r>
            <a:endParaRPr lang="en-US" altLang="en-US" sz="140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54" name="Rectangle 1121"/>
          <p:cNvSpPr>
            <a:spLocks noChangeArrowheads="1"/>
          </p:cNvSpPr>
          <p:nvPr/>
        </p:nvSpPr>
        <p:spPr bwMode="auto">
          <a:xfrm>
            <a:off x="4702330" y="4741863"/>
            <a:ext cx="892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consistent</a:t>
            </a:r>
            <a:endParaRPr lang="en-US" altLang="en-US" sz="140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graphicFrame>
        <p:nvGraphicFramePr>
          <p:cNvPr id="5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519641"/>
              </p:ext>
            </p:extLst>
          </p:nvPr>
        </p:nvGraphicFramePr>
        <p:xfrm>
          <a:off x="4581680" y="2057400"/>
          <a:ext cx="1085850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4" name="Equation" r:id="rId4" imgW="685800" imgH="241300" progId="Equation.3">
                  <p:embed/>
                </p:oleObj>
              </mc:Choice>
              <mc:Fallback>
                <p:oleObj name="Equation" r:id="rId4" imgW="685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1680" y="2057400"/>
                        <a:ext cx="1085850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8131765"/>
              </p:ext>
            </p:extLst>
          </p:nvPr>
        </p:nvGraphicFramePr>
        <p:xfrm>
          <a:off x="4340380" y="2895600"/>
          <a:ext cx="895350" cy="209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5" name="Equation" r:id="rId6" imgW="635000" imgH="190500" progId="Equation.3">
                  <p:embed/>
                </p:oleObj>
              </mc:Choice>
              <mc:Fallback>
                <p:oleObj name="Equation" r:id="rId6" imgW="6350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0380" y="2895600"/>
                        <a:ext cx="895350" cy="209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Rectangle 1124"/>
          <p:cNvSpPr>
            <a:spLocks noChangeArrowheads="1"/>
          </p:cNvSpPr>
          <p:nvPr/>
        </p:nvSpPr>
        <p:spPr bwMode="auto">
          <a:xfrm>
            <a:off x="3806980" y="1652588"/>
            <a:ext cx="4079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An infinitely large sample should give the true value</a:t>
            </a:r>
            <a:endParaRPr lang="en-US" altLang="en-US" sz="1400" b="1">
              <a:solidFill>
                <a:schemeClr val="hlink"/>
              </a:solidFill>
              <a:latin typeface="Times" panose="02020603050405020304" pitchFamily="18" charset="0"/>
            </a:endParaRPr>
          </a:p>
        </p:txBody>
      </p:sp>
      <p:sp>
        <p:nvSpPr>
          <p:cNvPr id="58" name="Rectangle 1125"/>
          <p:cNvSpPr>
            <a:spLocks noChangeArrowheads="1"/>
          </p:cNvSpPr>
          <p:nvPr/>
        </p:nvSpPr>
        <p:spPr bwMode="auto">
          <a:xfrm>
            <a:off x="2849717" y="2439988"/>
            <a:ext cx="65135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  <a:latin typeface="Times" panose="02020603050405020304" pitchFamily="18" charset="0"/>
              </a:rPr>
              <a:t>The mean of a large number of small sample estimators should give the true value</a:t>
            </a:r>
            <a:endParaRPr lang="en-US" altLang="en-US" sz="1400" b="1">
              <a:solidFill>
                <a:schemeClr val="hlink"/>
              </a:solidFill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82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9"/>
          <p:cNvSpPr>
            <a:spLocks noChangeArrowheads="1"/>
          </p:cNvSpPr>
          <p:nvPr/>
        </p:nvSpPr>
        <p:spPr bwMode="auto">
          <a:xfrm>
            <a:off x="6329685" y="1101323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800">
              <a:latin typeface="Times" panose="02020603050405020304" pitchFamily="18" charset="0"/>
            </a:endParaRPr>
          </a:p>
        </p:txBody>
      </p:sp>
      <p:sp>
        <p:nvSpPr>
          <p:cNvPr id="7" name="Rectangle 109"/>
          <p:cNvSpPr>
            <a:spLocks noChangeArrowheads="1"/>
          </p:cNvSpPr>
          <p:nvPr/>
        </p:nvSpPr>
        <p:spPr bwMode="auto">
          <a:xfrm>
            <a:off x="6253485" y="5521994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800">
              <a:latin typeface="Times" panose="02020603050405020304" pitchFamily="18" charset="0"/>
            </a:endParaRPr>
          </a:p>
        </p:txBody>
      </p:sp>
      <p:sp>
        <p:nvSpPr>
          <p:cNvPr id="8" name="Rectangle 126"/>
          <p:cNvSpPr>
            <a:spLocks noChangeArrowheads="1"/>
          </p:cNvSpPr>
          <p:nvPr/>
        </p:nvSpPr>
        <p:spPr bwMode="auto">
          <a:xfrm>
            <a:off x="2648129" y="566300"/>
            <a:ext cx="67717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If you have a sample with N measured values x</a:t>
            </a:r>
            <a:r>
              <a:rPr lang="en-US" altLang="en-US" sz="1800" baseline="-25000" dirty="0">
                <a:solidFill>
                  <a:srgbClr val="1930FF"/>
                </a:solidFill>
                <a:latin typeface="Times" panose="02020603050405020304" pitchFamily="18" charset="0"/>
              </a:rPr>
              <a:t>i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then T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he sample mean is</a:t>
            </a:r>
            <a:endParaRPr lang="en-US" altLang="en-US" sz="1800" dirty="0" smtClean="0">
              <a:latin typeface="Times" panose="02020603050405020304" pitchFamily="18" charset="0"/>
            </a:endParaRPr>
          </a:p>
        </p:txBody>
      </p:sp>
      <p:sp>
        <p:nvSpPr>
          <p:cNvPr id="10" name="Rectangle 128"/>
          <p:cNvSpPr>
            <a:spLocks noChangeArrowheads="1"/>
          </p:cNvSpPr>
          <p:nvPr/>
        </p:nvSpPr>
        <p:spPr bwMode="auto">
          <a:xfrm>
            <a:off x="453093" y="1617256"/>
            <a:ext cx="1140280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It is a consistent estimator of the population mean </a:t>
            </a:r>
            <a:r>
              <a:rPr lang="en-US" altLang="en-US" sz="1800" dirty="0" smtClean="0">
                <a:solidFill>
                  <a:srgbClr val="1930FF"/>
                </a:solidFill>
                <a:latin typeface="Symbol" panose="05050102010706020507" pitchFamily="18" charset="2"/>
              </a:rPr>
              <a:t>m 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(the 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law of large numbers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)</a:t>
            </a:r>
          </a:p>
          <a:p>
            <a:pPr algn="ctr" eaLnBrk="1" hangingPunct="1"/>
            <a:endParaRPr lang="en-US" altLang="en-US" sz="1800" dirty="0">
              <a:solidFill>
                <a:srgbClr val="193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One also easily show that it is 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unbiased, since 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the mean of many small samples is the same as the 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mean of 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one large 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sample</a:t>
            </a:r>
          </a:p>
          <a:p>
            <a:pPr algn="ctr" eaLnBrk="1" hangingPunct="1"/>
            <a:endParaRPr lang="en-US" altLang="en-US" sz="1800" dirty="0">
              <a:solidFill>
                <a:srgbClr val="193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and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  <p:graphicFrame>
        <p:nvGraphicFramePr>
          <p:cNvPr id="13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4376124"/>
              </p:ext>
            </p:extLst>
          </p:nvPr>
        </p:nvGraphicFramePr>
        <p:xfrm>
          <a:off x="5270959" y="980087"/>
          <a:ext cx="162501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8" name="Equation" r:id="rId3" imgW="761669" imgH="418918" progId="Equation.3">
                  <p:embed/>
                </p:oleObj>
              </mc:Choice>
              <mc:Fallback>
                <p:oleObj name="Equation" r:id="rId3" imgW="761669" imgH="418918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959" y="980087"/>
                        <a:ext cx="1625018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1718594"/>
              </p:ext>
            </p:extLst>
          </p:nvPr>
        </p:nvGraphicFramePr>
        <p:xfrm>
          <a:off x="3734238" y="2629927"/>
          <a:ext cx="1967211" cy="562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9" name="Formel" r:id="rId5" imgW="1193800" imgH="419100" progId="Equation.3">
                  <p:embed/>
                </p:oleObj>
              </mc:Choice>
              <mc:Fallback>
                <p:oleObj name="Formel" r:id="rId5" imgW="1193800" imgH="4191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4238" y="2629927"/>
                        <a:ext cx="1967211" cy="5623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2685200"/>
              </p:ext>
            </p:extLst>
          </p:nvPr>
        </p:nvGraphicFramePr>
        <p:xfrm>
          <a:off x="4712177" y="5327385"/>
          <a:ext cx="2754799" cy="500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0" name="Equation" r:id="rId7" imgW="1600200" imgH="342900" progId="Equation.3">
                  <p:embed/>
                </p:oleObj>
              </mc:Choice>
              <mc:Fallback>
                <p:oleObj name="Equation" r:id="rId7" imgW="1600200" imgH="3429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2177" y="5327385"/>
                        <a:ext cx="2754799" cy="5000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34"/>
          <p:cNvSpPr>
            <a:spLocks noChangeArrowheads="1"/>
          </p:cNvSpPr>
          <p:nvPr/>
        </p:nvSpPr>
        <p:spPr bwMode="auto">
          <a:xfrm>
            <a:off x="5536589" y="123890"/>
            <a:ext cx="1054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FF3300"/>
                </a:solidFill>
                <a:latin typeface="Times" panose="02020603050405020304" pitchFamily="18" charset="0"/>
              </a:rPr>
              <a:t>Samples</a:t>
            </a:r>
          </a:p>
        </p:txBody>
      </p:sp>
      <p:sp>
        <p:nvSpPr>
          <p:cNvPr id="18" name="Rectangle 137"/>
          <p:cNvSpPr>
            <a:spLocks noChangeArrowheads="1"/>
          </p:cNvSpPr>
          <p:nvPr/>
        </p:nvSpPr>
        <p:spPr bwMode="auto">
          <a:xfrm>
            <a:off x="4100373" y="4913168"/>
            <a:ext cx="399468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    is more central in 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the sample 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than </a:t>
            </a:r>
            <a:r>
              <a:rPr lang="en-US" altLang="en-US" sz="2000" dirty="0">
                <a:solidFill>
                  <a:srgbClr val="1930FF"/>
                </a:solidFill>
                <a:latin typeface="Symbol" panose="05050102010706020507" pitchFamily="18" charset="2"/>
              </a:rPr>
              <a:t>m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 thus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  <p:sp>
        <p:nvSpPr>
          <p:cNvPr id="11" name="Rectangle 129"/>
          <p:cNvSpPr>
            <a:spLocks noChangeArrowheads="1"/>
          </p:cNvSpPr>
          <p:nvPr/>
        </p:nvSpPr>
        <p:spPr bwMode="auto">
          <a:xfrm>
            <a:off x="4719862" y="3694699"/>
            <a:ext cx="2894352" cy="108872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800">
              <a:latin typeface="Times" panose="02020603050405020304" pitchFamily="18" charset="0"/>
            </a:endParaRPr>
          </a:p>
        </p:txBody>
      </p:sp>
      <p:pic>
        <p:nvPicPr>
          <p:cNvPr id="12" name="Picture 13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878" y="3891274"/>
            <a:ext cx="2288911" cy="680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383836"/>
              </p:ext>
            </p:extLst>
          </p:nvPr>
        </p:nvGraphicFramePr>
        <p:xfrm>
          <a:off x="3967138" y="4931436"/>
          <a:ext cx="280895" cy="390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1" name="Equation" r:id="rId10" imgW="139579" imgH="164957" progId="Equation.3">
                  <p:embed/>
                </p:oleObj>
              </mc:Choice>
              <mc:Fallback>
                <p:oleObj name="Equation" r:id="rId10" imgW="139579" imgH="164957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7138" y="4931436"/>
                        <a:ext cx="280895" cy="3906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8208977"/>
              </p:ext>
            </p:extLst>
          </p:nvPr>
        </p:nvGraphicFramePr>
        <p:xfrm>
          <a:off x="6671023" y="2629931"/>
          <a:ext cx="1833082" cy="502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2" name="Equation" r:id="rId12" imgW="1371600" imgH="419100" progId="Equation.3">
                  <p:embed/>
                </p:oleObj>
              </mc:Choice>
              <mc:Fallback>
                <p:oleObj name="Equation" r:id="rId12" imgW="1371600" imgH="4191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1023" y="2629931"/>
                        <a:ext cx="1833082" cy="5025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43"/>
          <p:cNvSpPr>
            <a:spLocks noChangeArrowheads="1"/>
          </p:cNvSpPr>
          <p:nvPr/>
        </p:nvSpPr>
        <p:spPr bwMode="auto">
          <a:xfrm>
            <a:off x="2226048" y="3291546"/>
            <a:ext cx="778258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are both consistent estimators of </a:t>
            </a:r>
            <a:r>
              <a:rPr lang="en-US" altLang="en-US" sz="1800" dirty="0">
                <a:solidFill>
                  <a:srgbClr val="1930FF"/>
                </a:solidFill>
                <a:latin typeface="Symbol" panose="05050102010706020507" pitchFamily="18" charset="2"/>
              </a:rPr>
              <a:t>s</a:t>
            </a:r>
            <a:r>
              <a:rPr lang="en-US" altLang="en-US" sz="1800" baseline="30000" dirty="0">
                <a:solidFill>
                  <a:srgbClr val="1930FF"/>
                </a:solidFill>
                <a:latin typeface="Times" panose="02020603050405020304" pitchFamily="18" charset="0"/>
              </a:rPr>
              <a:t>2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but only 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the right one is 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unbiased, but w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hy N-1?</a:t>
            </a:r>
            <a:endParaRPr lang="en-US" altLang="en-US" sz="1800" dirty="0" smtClean="0"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latin typeface="Times" panose="02020603050405020304" pitchFamily="18" charset="0"/>
            </a:endParaRPr>
          </a:p>
        </p:txBody>
      </p:sp>
      <p:sp>
        <p:nvSpPr>
          <p:cNvPr id="23" name="Line 144"/>
          <p:cNvSpPr>
            <a:spLocks noChangeShapeType="1"/>
          </p:cNvSpPr>
          <p:nvPr/>
        </p:nvSpPr>
        <p:spPr bwMode="auto">
          <a:xfrm>
            <a:off x="4391385" y="2593416"/>
            <a:ext cx="1000125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45"/>
          <p:cNvSpPr>
            <a:spLocks noChangeShapeType="1"/>
          </p:cNvSpPr>
          <p:nvPr/>
        </p:nvSpPr>
        <p:spPr bwMode="auto">
          <a:xfrm flipV="1">
            <a:off x="4315998" y="2593416"/>
            <a:ext cx="1108075" cy="538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Rectangle 146"/>
          <p:cNvSpPr>
            <a:spLocks noChangeArrowheads="1"/>
          </p:cNvSpPr>
          <p:nvPr/>
        </p:nvSpPr>
        <p:spPr bwMode="auto">
          <a:xfrm>
            <a:off x="4141122" y="5781350"/>
            <a:ext cx="38664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N-1 compensates for the under estimation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51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8201841"/>
              </p:ext>
            </p:extLst>
          </p:nvPr>
        </p:nvGraphicFramePr>
        <p:xfrm>
          <a:off x="9328740" y="4333608"/>
          <a:ext cx="410064" cy="288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0" name="Formel" r:id="rId3" imgW="126725" imgH="177415" progId="Equation.3">
                  <p:embed/>
                </p:oleObj>
              </mc:Choice>
              <mc:Fallback>
                <p:oleObj name="Formel" r:id="rId3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28740" y="4333608"/>
                        <a:ext cx="410064" cy="2884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1030"/>
          <p:cNvSpPr>
            <a:spLocks noChangeArrowheads="1"/>
          </p:cNvSpPr>
          <p:nvPr/>
        </p:nvSpPr>
        <p:spPr bwMode="auto">
          <a:xfrm>
            <a:off x="2839029" y="4333608"/>
            <a:ext cx="66107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The Poisson distribution also implies that variance can be estimated by 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8797646"/>
              </p:ext>
            </p:extLst>
          </p:nvPr>
        </p:nvGraphicFramePr>
        <p:xfrm>
          <a:off x="5115192" y="5087494"/>
          <a:ext cx="2176704" cy="405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1" name="Formel" r:id="rId5" imgW="863225" imgH="228501" progId="Equation.3">
                  <p:embed/>
                </p:oleObj>
              </mc:Choice>
              <mc:Fallback>
                <p:oleObj name="Formel" r:id="rId5" imgW="863225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5192" y="5087494"/>
                        <a:ext cx="2176704" cy="4051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032"/>
          <p:cNvSpPr>
            <a:spLocks noChangeArrowheads="1"/>
          </p:cNvSpPr>
          <p:nvPr/>
        </p:nvSpPr>
        <p:spPr bwMode="auto">
          <a:xfrm>
            <a:off x="4949789" y="851516"/>
            <a:ext cx="2420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FF3300"/>
                </a:solidFill>
                <a:latin typeface="Times" panose="02020603050405020304" pitchFamily="18" charset="0"/>
              </a:rPr>
              <a:t>Estimator examples</a:t>
            </a:r>
            <a:endParaRPr lang="en-US" altLang="en-US" sz="2000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9" name="Text Box 1033"/>
          <p:cNvSpPr txBox="1">
            <a:spLocks noChangeArrowheads="1"/>
          </p:cNvSpPr>
          <p:nvPr/>
        </p:nvSpPr>
        <p:spPr bwMode="auto">
          <a:xfrm>
            <a:off x="2941216" y="1389338"/>
            <a:ext cx="626325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If we know that </a:t>
            </a:r>
            <a:r>
              <a:rPr lang="en-US" altLang="en-US" sz="1800" b="1" dirty="0">
                <a:solidFill>
                  <a:srgbClr val="6600FF"/>
                </a:solidFill>
                <a:latin typeface="Times" panose="02020603050405020304" pitchFamily="18" charset="0"/>
              </a:rPr>
              <a:t>r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is binomially distributed then</a:t>
            </a:r>
            <a:r>
              <a:rPr lang="en-US" altLang="en-US" sz="1800" b="1" dirty="0">
                <a:solidFill>
                  <a:srgbClr val="6600FF"/>
                </a:solidFill>
                <a:latin typeface="Times" panose="02020603050405020304" pitchFamily="18" charset="0"/>
              </a:rPr>
              <a:t> r/N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is a consistent</a:t>
            </a: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estimator of </a:t>
            </a:r>
            <a:r>
              <a:rPr lang="en-US" altLang="en-US" sz="1800" b="1" dirty="0">
                <a:solidFill>
                  <a:srgbClr val="6600FF"/>
                </a:solidFill>
                <a:latin typeface="Symbol" panose="05050102010706020507" pitchFamily="18" charset="2"/>
              </a:rPr>
              <a:t>m</a:t>
            </a:r>
            <a:r>
              <a:rPr lang="en-US" altLang="en-US" sz="1800" b="1" dirty="0">
                <a:solidFill>
                  <a:srgbClr val="6600FF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or</a:t>
            </a:r>
            <a:r>
              <a:rPr lang="en-US" altLang="en-US" sz="1800" b="1" dirty="0">
                <a:solidFill>
                  <a:srgbClr val="6600FF"/>
                </a:solidFill>
                <a:latin typeface="Times" panose="02020603050405020304" pitchFamily="18" charset="0"/>
              </a:rPr>
              <a:t> p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(according to the law of large numbers):</a:t>
            </a: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2240350"/>
              </p:ext>
            </p:extLst>
          </p:nvPr>
        </p:nvGraphicFramePr>
        <p:xfrm>
          <a:off x="5222774" y="2252217"/>
          <a:ext cx="1863189" cy="325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2" name="Formel" r:id="rId7" imgW="583947" imgH="203112" progId="Equation.3">
                  <p:embed/>
                </p:oleObj>
              </mc:Choice>
              <mc:Fallback>
                <p:oleObj name="Formel" r:id="rId7" imgW="583947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2774" y="2252217"/>
                        <a:ext cx="1863189" cy="3259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036"/>
          <p:cNvSpPr txBox="1">
            <a:spLocks noChangeArrowheads="1"/>
          </p:cNvSpPr>
          <p:nvPr/>
        </p:nvSpPr>
        <p:spPr bwMode="auto">
          <a:xfrm>
            <a:off x="3260458" y="3984484"/>
            <a:ext cx="57679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Since small samples also have the mean</a:t>
            </a:r>
            <a:r>
              <a:rPr lang="en-US" altLang="en-US" sz="1800" dirty="0">
                <a:solidFill>
                  <a:srgbClr val="6600FF"/>
                </a:solidFill>
                <a:latin typeface="Symbol" panose="05050102010706020507" pitchFamily="18" charset="2"/>
              </a:rPr>
              <a:t> </a:t>
            </a:r>
            <a:r>
              <a:rPr lang="en-US" altLang="en-US" sz="1800" b="1" dirty="0">
                <a:solidFill>
                  <a:srgbClr val="6600FF"/>
                </a:solidFill>
                <a:latin typeface="Symbol" panose="05050102010706020507" pitchFamily="18" charset="2"/>
              </a:rPr>
              <a:t>l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it is also unbiased</a:t>
            </a:r>
          </a:p>
        </p:txBody>
      </p:sp>
      <p:sp>
        <p:nvSpPr>
          <p:cNvPr id="12" name="Text Box 1037"/>
          <p:cNvSpPr txBox="1">
            <a:spLocks noChangeArrowheads="1"/>
          </p:cNvSpPr>
          <p:nvPr/>
        </p:nvSpPr>
        <p:spPr bwMode="auto">
          <a:xfrm>
            <a:off x="3260458" y="2832022"/>
            <a:ext cx="57887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If we know that </a:t>
            </a:r>
            <a:r>
              <a:rPr lang="en-US" altLang="en-US" sz="1800" b="1" dirty="0">
                <a:solidFill>
                  <a:srgbClr val="6600FF"/>
                </a:solidFill>
                <a:latin typeface="Times" panose="02020603050405020304" pitchFamily="18" charset="0"/>
              </a:rPr>
              <a:t>r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is Poisson distributed then </a:t>
            </a:r>
            <a:r>
              <a:rPr lang="en-US" altLang="en-US" sz="1800" b="1" dirty="0">
                <a:solidFill>
                  <a:srgbClr val="6600FF"/>
                </a:solidFill>
                <a:latin typeface="Times" panose="02020603050405020304" pitchFamily="18" charset="0"/>
              </a:rPr>
              <a:t>n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is a consistent</a:t>
            </a: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estimator of </a:t>
            </a:r>
            <a:r>
              <a:rPr lang="en-US" altLang="en-US" sz="1800" b="1" dirty="0">
                <a:solidFill>
                  <a:srgbClr val="6600FF"/>
                </a:solidFill>
                <a:latin typeface="Symbol" panose="05050102010706020507" pitchFamily="18" charset="2"/>
              </a:rPr>
              <a:t>l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(according to the law of large numbers):</a:t>
            </a:r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8498239"/>
              </p:ext>
            </p:extLst>
          </p:nvPr>
        </p:nvGraphicFramePr>
        <p:xfrm>
          <a:off x="5665633" y="3586750"/>
          <a:ext cx="965986" cy="336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3" name="Equation" r:id="rId9" imgW="380670" imgH="177646" progId="Equation.DSMT4">
                  <p:embed/>
                </p:oleObj>
              </mc:Choice>
              <mc:Fallback>
                <p:oleObj name="Equation" r:id="rId9" imgW="380670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5633" y="3586750"/>
                        <a:ext cx="965986" cy="3368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040"/>
          <p:cNvSpPr>
            <a:spLocks noChangeArrowheads="1"/>
          </p:cNvSpPr>
          <p:nvPr/>
        </p:nvSpPr>
        <p:spPr bwMode="auto">
          <a:xfrm>
            <a:off x="6039980" y="4610607"/>
            <a:ext cx="39113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and 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995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2344869" y="842396"/>
            <a:ext cx="7385355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Find a representative value (estimator) for a physical parameter</a:t>
            </a: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which corresponds to X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In order to find which estimator gives the most representative value  you need</a:t>
            </a: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a figure of merit to minimize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E.g. you can minimize                  </a:t>
            </a: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            </a:t>
            </a: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giving                         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If 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i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has different variances         you can instead use                                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Minimizing  --&gt;                        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1384248"/>
              </p:ext>
            </p:extLst>
          </p:nvPr>
        </p:nvGraphicFramePr>
        <p:xfrm>
          <a:off x="6801966" y="3272338"/>
          <a:ext cx="1559420" cy="53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8" name="Formel" r:id="rId3" imgW="774364" imgH="342751" progId="Equation.3">
                  <p:embed/>
                </p:oleObj>
              </mc:Choice>
              <mc:Fallback>
                <p:oleObj name="Formel" r:id="rId3" imgW="774364" imgH="34275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1966" y="3272338"/>
                        <a:ext cx="1559420" cy="53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861912"/>
              </p:ext>
            </p:extLst>
          </p:nvPr>
        </p:nvGraphicFramePr>
        <p:xfrm>
          <a:off x="7716589" y="4270388"/>
          <a:ext cx="1687699" cy="660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9" name="Formel" r:id="rId5" imgW="812447" imgH="457002" progId="Equation.3">
                  <p:embed/>
                </p:oleObj>
              </mc:Choice>
              <mc:Fallback>
                <p:oleObj name="Formel" r:id="rId5" imgW="812447" imgH="45700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6589" y="4270388"/>
                        <a:ext cx="1687699" cy="6600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194094"/>
              </p:ext>
            </p:extLst>
          </p:nvPr>
        </p:nvGraphicFramePr>
        <p:xfrm>
          <a:off x="6340434" y="5058195"/>
          <a:ext cx="1836564" cy="7002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0" name="Formel" r:id="rId7" imgW="863225" imgH="482391" progId="Equation.3">
                  <p:embed/>
                </p:oleObj>
              </mc:Choice>
              <mc:Fallback>
                <p:oleObj name="Formel" r:id="rId7" imgW="863225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0434" y="5058195"/>
                        <a:ext cx="1836564" cy="7002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28"/>
          <p:cNvSpPr txBox="1">
            <a:spLocks noChangeArrowheads="1"/>
          </p:cNvSpPr>
          <p:nvPr/>
        </p:nvSpPr>
        <p:spPr bwMode="auto">
          <a:xfrm>
            <a:off x="4907587" y="323691"/>
            <a:ext cx="2390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FF3300"/>
                </a:solidFill>
                <a:latin typeface="Times" panose="02020603050405020304" pitchFamily="18" charset="0"/>
              </a:rPr>
              <a:t>Simple estimators</a:t>
            </a:r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038085"/>
              </p:ext>
            </p:extLst>
          </p:nvPr>
        </p:nvGraphicFramePr>
        <p:xfrm>
          <a:off x="5948552" y="3798834"/>
          <a:ext cx="1532859" cy="5985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1" name="Formel" r:id="rId9" imgW="800100" imgH="419100" progId="Equation.3">
                  <p:embed/>
                </p:oleObj>
              </mc:Choice>
              <mc:Fallback>
                <p:oleObj name="Formel" r:id="rId9" imgW="8001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8552" y="3798834"/>
                        <a:ext cx="1532859" cy="5985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9277867"/>
              </p:ext>
            </p:extLst>
          </p:nvPr>
        </p:nvGraphicFramePr>
        <p:xfrm>
          <a:off x="5329404" y="4397379"/>
          <a:ext cx="424884" cy="406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2" name="Formel" r:id="rId11" imgW="203112" imgH="241195" progId="Equation.3">
                  <p:embed/>
                </p:oleObj>
              </mc:Choice>
              <mc:Fallback>
                <p:oleObj name="Formel" r:id="rId11" imgW="203112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9404" y="4397379"/>
                        <a:ext cx="424884" cy="4060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AutoShape 31"/>
          <p:cNvSpPr>
            <a:spLocks noChangeAspect="1" noChangeArrowheads="1" noTextEdit="1"/>
          </p:cNvSpPr>
          <p:nvPr/>
        </p:nvSpPr>
        <p:spPr bwMode="auto">
          <a:xfrm>
            <a:off x="4103439" y="1603216"/>
            <a:ext cx="38703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4" name="Group 233"/>
          <p:cNvGrpSpPr>
            <a:grpSpLocks/>
          </p:cNvGrpSpPr>
          <p:nvPr/>
        </p:nvGrpSpPr>
        <p:grpSpPr bwMode="auto">
          <a:xfrm>
            <a:off x="4103439" y="1603216"/>
            <a:ext cx="3127375" cy="53975"/>
            <a:chOff x="1235" y="833"/>
            <a:chExt cx="1477" cy="46"/>
          </a:xfrm>
        </p:grpSpPr>
        <p:sp>
          <p:nvSpPr>
            <p:cNvPr id="15" name="Freeform 33"/>
            <p:cNvSpPr>
              <a:spLocks/>
            </p:cNvSpPr>
            <p:nvPr/>
          </p:nvSpPr>
          <p:spPr bwMode="auto">
            <a:xfrm>
              <a:off x="1235" y="833"/>
              <a:ext cx="45" cy="45"/>
            </a:xfrm>
            <a:custGeom>
              <a:avLst/>
              <a:gdLst>
                <a:gd name="T0" fmla="*/ 45 w 45"/>
                <a:gd name="T1" fmla="*/ 23 h 45"/>
                <a:gd name="T2" fmla="*/ 45 w 45"/>
                <a:gd name="T3" fmla="*/ 45 h 45"/>
                <a:gd name="T4" fmla="*/ 23 w 45"/>
                <a:gd name="T5" fmla="*/ 45 h 45"/>
                <a:gd name="T6" fmla="*/ 23 w 45"/>
                <a:gd name="T7" fmla="*/ 45 h 45"/>
                <a:gd name="T8" fmla="*/ 11 w 45"/>
                <a:gd name="T9" fmla="*/ 45 h 45"/>
                <a:gd name="T10" fmla="*/ 0 w 45"/>
                <a:gd name="T11" fmla="*/ 23 h 45"/>
                <a:gd name="T12" fmla="*/ 0 w 45"/>
                <a:gd name="T13" fmla="*/ 23 h 45"/>
                <a:gd name="T14" fmla="*/ 11 w 45"/>
                <a:gd name="T15" fmla="*/ 11 h 45"/>
                <a:gd name="T16" fmla="*/ 23 w 45"/>
                <a:gd name="T17" fmla="*/ 0 h 45"/>
                <a:gd name="T18" fmla="*/ 23 w 45"/>
                <a:gd name="T19" fmla="*/ 0 h 45"/>
                <a:gd name="T20" fmla="*/ 45 w 45"/>
                <a:gd name="T21" fmla="*/ 11 h 45"/>
                <a:gd name="T22" fmla="*/ 45 w 45"/>
                <a:gd name="T23" fmla="*/ 23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5"/>
                <a:gd name="T37" fmla="*/ 0 h 45"/>
                <a:gd name="T38" fmla="*/ 45 w 45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5" h="45">
                  <a:moveTo>
                    <a:pt x="45" y="23"/>
                  </a:moveTo>
                  <a:lnTo>
                    <a:pt x="45" y="45"/>
                  </a:lnTo>
                  <a:lnTo>
                    <a:pt x="23" y="45"/>
                  </a:lnTo>
                  <a:lnTo>
                    <a:pt x="11" y="45"/>
                  </a:lnTo>
                  <a:lnTo>
                    <a:pt x="0" y="23"/>
                  </a:lnTo>
                  <a:lnTo>
                    <a:pt x="11" y="11"/>
                  </a:lnTo>
                  <a:lnTo>
                    <a:pt x="23" y="0"/>
                  </a:lnTo>
                  <a:lnTo>
                    <a:pt x="45" y="11"/>
                  </a:lnTo>
                  <a:lnTo>
                    <a:pt x="45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34"/>
            <p:cNvSpPr>
              <a:spLocks noChangeShapeType="1"/>
            </p:cNvSpPr>
            <p:nvPr/>
          </p:nvSpPr>
          <p:spPr bwMode="auto">
            <a:xfrm>
              <a:off x="1280" y="856"/>
              <a:ext cx="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35"/>
            <p:cNvSpPr>
              <a:spLocks noChangeShapeType="1"/>
            </p:cNvSpPr>
            <p:nvPr/>
          </p:nvSpPr>
          <p:spPr bwMode="auto">
            <a:xfrm>
              <a:off x="1280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36"/>
            <p:cNvSpPr>
              <a:spLocks noChangeShapeType="1"/>
            </p:cNvSpPr>
            <p:nvPr/>
          </p:nvSpPr>
          <p:spPr bwMode="auto">
            <a:xfrm flipH="1">
              <a:off x="1258" y="878"/>
              <a:ext cx="22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37"/>
            <p:cNvSpPr>
              <a:spLocks noChangeShapeType="1"/>
            </p:cNvSpPr>
            <p:nvPr/>
          </p:nvSpPr>
          <p:spPr bwMode="auto">
            <a:xfrm>
              <a:off x="1258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38"/>
            <p:cNvSpPr>
              <a:spLocks noChangeShapeType="1"/>
            </p:cNvSpPr>
            <p:nvPr/>
          </p:nvSpPr>
          <p:spPr bwMode="auto">
            <a:xfrm>
              <a:off x="1258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39"/>
            <p:cNvSpPr>
              <a:spLocks noChangeShapeType="1"/>
            </p:cNvSpPr>
            <p:nvPr/>
          </p:nvSpPr>
          <p:spPr bwMode="auto">
            <a:xfrm>
              <a:off x="1258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40"/>
            <p:cNvSpPr>
              <a:spLocks noChangeShapeType="1"/>
            </p:cNvSpPr>
            <p:nvPr/>
          </p:nvSpPr>
          <p:spPr bwMode="auto">
            <a:xfrm flipH="1">
              <a:off x="1246" y="878"/>
              <a:ext cx="12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41"/>
            <p:cNvSpPr>
              <a:spLocks noChangeShapeType="1"/>
            </p:cNvSpPr>
            <p:nvPr/>
          </p:nvSpPr>
          <p:spPr bwMode="auto">
            <a:xfrm>
              <a:off x="1246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42"/>
            <p:cNvSpPr>
              <a:spLocks noChangeShapeType="1"/>
            </p:cNvSpPr>
            <p:nvPr/>
          </p:nvSpPr>
          <p:spPr bwMode="auto">
            <a:xfrm flipH="1" flipV="1">
              <a:off x="1235" y="856"/>
              <a:ext cx="1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43"/>
            <p:cNvSpPr>
              <a:spLocks noChangeShapeType="1"/>
            </p:cNvSpPr>
            <p:nvPr/>
          </p:nvSpPr>
          <p:spPr bwMode="auto">
            <a:xfrm>
              <a:off x="1235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44"/>
            <p:cNvSpPr>
              <a:spLocks noChangeShapeType="1"/>
            </p:cNvSpPr>
            <p:nvPr/>
          </p:nvSpPr>
          <p:spPr bwMode="auto">
            <a:xfrm>
              <a:off x="1235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45"/>
            <p:cNvSpPr>
              <a:spLocks noChangeShapeType="1"/>
            </p:cNvSpPr>
            <p:nvPr/>
          </p:nvSpPr>
          <p:spPr bwMode="auto">
            <a:xfrm>
              <a:off x="1235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46"/>
            <p:cNvSpPr>
              <a:spLocks noChangeShapeType="1"/>
            </p:cNvSpPr>
            <p:nvPr/>
          </p:nvSpPr>
          <p:spPr bwMode="auto">
            <a:xfrm flipV="1">
              <a:off x="1235" y="844"/>
              <a:ext cx="1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47"/>
            <p:cNvSpPr>
              <a:spLocks noChangeShapeType="1"/>
            </p:cNvSpPr>
            <p:nvPr/>
          </p:nvSpPr>
          <p:spPr bwMode="auto">
            <a:xfrm>
              <a:off x="1246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48"/>
            <p:cNvSpPr>
              <a:spLocks noChangeShapeType="1"/>
            </p:cNvSpPr>
            <p:nvPr/>
          </p:nvSpPr>
          <p:spPr bwMode="auto">
            <a:xfrm flipV="1">
              <a:off x="1246" y="833"/>
              <a:ext cx="12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49"/>
            <p:cNvSpPr>
              <a:spLocks noChangeShapeType="1"/>
            </p:cNvSpPr>
            <p:nvPr/>
          </p:nvSpPr>
          <p:spPr bwMode="auto">
            <a:xfrm>
              <a:off x="1258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50"/>
            <p:cNvSpPr>
              <a:spLocks noChangeShapeType="1"/>
            </p:cNvSpPr>
            <p:nvPr/>
          </p:nvSpPr>
          <p:spPr bwMode="auto">
            <a:xfrm>
              <a:off x="1258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51"/>
            <p:cNvSpPr>
              <a:spLocks noChangeShapeType="1"/>
            </p:cNvSpPr>
            <p:nvPr/>
          </p:nvSpPr>
          <p:spPr bwMode="auto">
            <a:xfrm>
              <a:off x="1258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52"/>
            <p:cNvSpPr>
              <a:spLocks noChangeShapeType="1"/>
            </p:cNvSpPr>
            <p:nvPr/>
          </p:nvSpPr>
          <p:spPr bwMode="auto">
            <a:xfrm>
              <a:off x="1258" y="833"/>
              <a:ext cx="22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53"/>
            <p:cNvSpPr>
              <a:spLocks noChangeShapeType="1"/>
            </p:cNvSpPr>
            <p:nvPr/>
          </p:nvSpPr>
          <p:spPr bwMode="auto">
            <a:xfrm>
              <a:off x="1280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54"/>
            <p:cNvSpPr>
              <a:spLocks noChangeShapeType="1"/>
            </p:cNvSpPr>
            <p:nvPr/>
          </p:nvSpPr>
          <p:spPr bwMode="auto">
            <a:xfrm>
              <a:off x="1280" y="844"/>
              <a:ext cx="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55"/>
            <p:cNvSpPr>
              <a:spLocks noChangeShapeType="1"/>
            </p:cNvSpPr>
            <p:nvPr/>
          </p:nvSpPr>
          <p:spPr bwMode="auto">
            <a:xfrm>
              <a:off x="1280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56"/>
            <p:cNvSpPr>
              <a:spLocks/>
            </p:cNvSpPr>
            <p:nvPr/>
          </p:nvSpPr>
          <p:spPr bwMode="auto">
            <a:xfrm>
              <a:off x="1462" y="833"/>
              <a:ext cx="45" cy="45"/>
            </a:xfrm>
            <a:custGeom>
              <a:avLst/>
              <a:gdLst>
                <a:gd name="T0" fmla="*/ 45 w 45"/>
                <a:gd name="T1" fmla="*/ 23 h 45"/>
                <a:gd name="T2" fmla="*/ 34 w 45"/>
                <a:gd name="T3" fmla="*/ 45 h 45"/>
                <a:gd name="T4" fmla="*/ 23 w 45"/>
                <a:gd name="T5" fmla="*/ 45 h 45"/>
                <a:gd name="T6" fmla="*/ 23 w 45"/>
                <a:gd name="T7" fmla="*/ 45 h 45"/>
                <a:gd name="T8" fmla="*/ 0 w 45"/>
                <a:gd name="T9" fmla="*/ 45 h 45"/>
                <a:gd name="T10" fmla="*/ 0 w 45"/>
                <a:gd name="T11" fmla="*/ 23 h 45"/>
                <a:gd name="T12" fmla="*/ 0 w 45"/>
                <a:gd name="T13" fmla="*/ 23 h 45"/>
                <a:gd name="T14" fmla="*/ 0 w 45"/>
                <a:gd name="T15" fmla="*/ 11 h 45"/>
                <a:gd name="T16" fmla="*/ 23 w 45"/>
                <a:gd name="T17" fmla="*/ 0 h 45"/>
                <a:gd name="T18" fmla="*/ 23 w 45"/>
                <a:gd name="T19" fmla="*/ 0 h 45"/>
                <a:gd name="T20" fmla="*/ 34 w 45"/>
                <a:gd name="T21" fmla="*/ 11 h 45"/>
                <a:gd name="T22" fmla="*/ 45 w 45"/>
                <a:gd name="T23" fmla="*/ 23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5"/>
                <a:gd name="T37" fmla="*/ 0 h 45"/>
                <a:gd name="T38" fmla="*/ 45 w 45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5" h="45">
                  <a:moveTo>
                    <a:pt x="45" y="23"/>
                  </a:moveTo>
                  <a:lnTo>
                    <a:pt x="34" y="45"/>
                  </a:lnTo>
                  <a:lnTo>
                    <a:pt x="23" y="45"/>
                  </a:lnTo>
                  <a:lnTo>
                    <a:pt x="0" y="45"/>
                  </a:lnTo>
                  <a:lnTo>
                    <a:pt x="0" y="23"/>
                  </a:lnTo>
                  <a:lnTo>
                    <a:pt x="0" y="11"/>
                  </a:lnTo>
                  <a:lnTo>
                    <a:pt x="23" y="0"/>
                  </a:lnTo>
                  <a:lnTo>
                    <a:pt x="34" y="11"/>
                  </a:lnTo>
                  <a:lnTo>
                    <a:pt x="45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57"/>
            <p:cNvSpPr>
              <a:spLocks noChangeShapeType="1"/>
            </p:cNvSpPr>
            <p:nvPr/>
          </p:nvSpPr>
          <p:spPr bwMode="auto">
            <a:xfrm flipH="1">
              <a:off x="1496" y="856"/>
              <a:ext cx="1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58"/>
            <p:cNvSpPr>
              <a:spLocks noChangeShapeType="1"/>
            </p:cNvSpPr>
            <p:nvPr/>
          </p:nvSpPr>
          <p:spPr bwMode="auto">
            <a:xfrm>
              <a:off x="1496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59"/>
            <p:cNvSpPr>
              <a:spLocks noChangeShapeType="1"/>
            </p:cNvSpPr>
            <p:nvPr/>
          </p:nvSpPr>
          <p:spPr bwMode="auto">
            <a:xfrm flipH="1">
              <a:off x="1485" y="878"/>
              <a:ext cx="1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60"/>
            <p:cNvSpPr>
              <a:spLocks noChangeShapeType="1"/>
            </p:cNvSpPr>
            <p:nvPr/>
          </p:nvSpPr>
          <p:spPr bwMode="auto">
            <a:xfrm>
              <a:off x="1485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61"/>
            <p:cNvSpPr>
              <a:spLocks noChangeShapeType="1"/>
            </p:cNvSpPr>
            <p:nvPr/>
          </p:nvSpPr>
          <p:spPr bwMode="auto">
            <a:xfrm>
              <a:off x="1485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62"/>
            <p:cNvSpPr>
              <a:spLocks noChangeShapeType="1"/>
            </p:cNvSpPr>
            <p:nvPr/>
          </p:nvSpPr>
          <p:spPr bwMode="auto">
            <a:xfrm>
              <a:off x="1485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63"/>
            <p:cNvSpPr>
              <a:spLocks noChangeShapeType="1"/>
            </p:cNvSpPr>
            <p:nvPr/>
          </p:nvSpPr>
          <p:spPr bwMode="auto">
            <a:xfrm flipH="1">
              <a:off x="1462" y="878"/>
              <a:ext cx="23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64"/>
            <p:cNvSpPr>
              <a:spLocks noChangeShapeType="1"/>
            </p:cNvSpPr>
            <p:nvPr/>
          </p:nvSpPr>
          <p:spPr bwMode="auto">
            <a:xfrm>
              <a:off x="1462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65"/>
            <p:cNvSpPr>
              <a:spLocks noChangeShapeType="1"/>
            </p:cNvSpPr>
            <p:nvPr/>
          </p:nvSpPr>
          <p:spPr bwMode="auto">
            <a:xfrm flipV="1">
              <a:off x="1462" y="856"/>
              <a:ext cx="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66"/>
            <p:cNvSpPr>
              <a:spLocks noChangeShapeType="1"/>
            </p:cNvSpPr>
            <p:nvPr/>
          </p:nvSpPr>
          <p:spPr bwMode="auto">
            <a:xfrm>
              <a:off x="1462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67"/>
            <p:cNvSpPr>
              <a:spLocks noChangeShapeType="1"/>
            </p:cNvSpPr>
            <p:nvPr/>
          </p:nvSpPr>
          <p:spPr bwMode="auto">
            <a:xfrm>
              <a:off x="1462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68"/>
            <p:cNvSpPr>
              <a:spLocks noChangeShapeType="1"/>
            </p:cNvSpPr>
            <p:nvPr/>
          </p:nvSpPr>
          <p:spPr bwMode="auto">
            <a:xfrm>
              <a:off x="1462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69"/>
            <p:cNvSpPr>
              <a:spLocks noChangeShapeType="1"/>
            </p:cNvSpPr>
            <p:nvPr/>
          </p:nvSpPr>
          <p:spPr bwMode="auto">
            <a:xfrm flipV="1">
              <a:off x="1462" y="844"/>
              <a:ext cx="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70"/>
            <p:cNvSpPr>
              <a:spLocks noChangeShapeType="1"/>
            </p:cNvSpPr>
            <p:nvPr/>
          </p:nvSpPr>
          <p:spPr bwMode="auto">
            <a:xfrm>
              <a:off x="1462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71"/>
            <p:cNvSpPr>
              <a:spLocks noChangeShapeType="1"/>
            </p:cNvSpPr>
            <p:nvPr/>
          </p:nvSpPr>
          <p:spPr bwMode="auto">
            <a:xfrm flipV="1">
              <a:off x="1462" y="833"/>
              <a:ext cx="23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72"/>
            <p:cNvSpPr>
              <a:spLocks noChangeShapeType="1"/>
            </p:cNvSpPr>
            <p:nvPr/>
          </p:nvSpPr>
          <p:spPr bwMode="auto">
            <a:xfrm>
              <a:off x="1485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73"/>
            <p:cNvSpPr>
              <a:spLocks noChangeShapeType="1"/>
            </p:cNvSpPr>
            <p:nvPr/>
          </p:nvSpPr>
          <p:spPr bwMode="auto">
            <a:xfrm>
              <a:off x="1485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74"/>
            <p:cNvSpPr>
              <a:spLocks noChangeShapeType="1"/>
            </p:cNvSpPr>
            <p:nvPr/>
          </p:nvSpPr>
          <p:spPr bwMode="auto">
            <a:xfrm>
              <a:off x="1485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75"/>
            <p:cNvSpPr>
              <a:spLocks noChangeShapeType="1"/>
            </p:cNvSpPr>
            <p:nvPr/>
          </p:nvSpPr>
          <p:spPr bwMode="auto">
            <a:xfrm>
              <a:off x="1485" y="833"/>
              <a:ext cx="11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76"/>
            <p:cNvSpPr>
              <a:spLocks noChangeShapeType="1"/>
            </p:cNvSpPr>
            <p:nvPr/>
          </p:nvSpPr>
          <p:spPr bwMode="auto">
            <a:xfrm>
              <a:off x="1496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77"/>
            <p:cNvSpPr>
              <a:spLocks noChangeShapeType="1"/>
            </p:cNvSpPr>
            <p:nvPr/>
          </p:nvSpPr>
          <p:spPr bwMode="auto">
            <a:xfrm>
              <a:off x="1496" y="844"/>
              <a:ext cx="1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78"/>
            <p:cNvSpPr>
              <a:spLocks noChangeShapeType="1"/>
            </p:cNvSpPr>
            <p:nvPr/>
          </p:nvSpPr>
          <p:spPr bwMode="auto">
            <a:xfrm>
              <a:off x="1507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79"/>
            <p:cNvSpPr>
              <a:spLocks/>
            </p:cNvSpPr>
            <p:nvPr/>
          </p:nvSpPr>
          <p:spPr bwMode="auto">
            <a:xfrm>
              <a:off x="1587" y="833"/>
              <a:ext cx="45" cy="45"/>
            </a:xfrm>
            <a:custGeom>
              <a:avLst/>
              <a:gdLst>
                <a:gd name="T0" fmla="*/ 45 w 45"/>
                <a:gd name="T1" fmla="*/ 23 h 45"/>
                <a:gd name="T2" fmla="*/ 34 w 45"/>
                <a:gd name="T3" fmla="*/ 45 h 45"/>
                <a:gd name="T4" fmla="*/ 23 w 45"/>
                <a:gd name="T5" fmla="*/ 45 h 45"/>
                <a:gd name="T6" fmla="*/ 23 w 45"/>
                <a:gd name="T7" fmla="*/ 45 h 45"/>
                <a:gd name="T8" fmla="*/ 0 w 45"/>
                <a:gd name="T9" fmla="*/ 45 h 45"/>
                <a:gd name="T10" fmla="*/ 0 w 45"/>
                <a:gd name="T11" fmla="*/ 23 h 45"/>
                <a:gd name="T12" fmla="*/ 0 w 45"/>
                <a:gd name="T13" fmla="*/ 23 h 45"/>
                <a:gd name="T14" fmla="*/ 0 w 45"/>
                <a:gd name="T15" fmla="*/ 11 h 45"/>
                <a:gd name="T16" fmla="*/ 23 w 45"/>
                <a:gd name="T17" fmla="*/ 0 h 45"/>
                <a:gd name="T18" fmla="*/ 23 w 45"/>
                <a:gd name="T19" fmla="*/ 0 h 45"/>
                <a:gd name="T20" fmla="*/ 34 w 45"/>
                <a:gd name="T21" fmla="*/ 11 h 45"/>
                <a:gd name="T22" fmla="*/ 45 w 45"/>
                <a:gd name="T23" fmla="*/ 23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5"/>
                <a:gd name="T37" fmla="*/ 0 h 45"/>
                <a:gd name="T38" fmla="*/ 45 w 45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5" h="45">
                  <a:moveTo>
                    <a:pt x="45" y="23"/>
                  </a:moveTo>
                  <a:lnTo>
                    <a:pt x="34" y="45"/>
                  </a:lnTo>
                  <a:lnTo>
                    <a:pt x="23" y="45"/>
                  </a:lnTo>
                  <a:lnTo>
                    <a:pt x="0" y="45"/>
                  </a:lnTo>
                  <a:lnTo>
                    <a:pt x="0" y="23"/>
                  </a:lnTo>
                  <a:lnTo>
                    <a:pt x="0" y="11"/>
                  </a:lnTo>
                  <a:lnTo>
                    <a:pt x="23" y="0"/>
                  </a:lnTo>
                  <a:lnTo>
                    <a:pt x="34" y="11"/>
                  </a:lnTo>
                  <a:lnTo>
                    <a:pt x="45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80"/>
            <p:cNvSpPr>
              <a:spLocks noChangeShapeType="1"/>
            </p:cNvSpPr>
            <p:nvPr/>
          </p:nvSpPr>
          <p:spPr bwMode="auto">
            <a:xfrm flipH="1">
              <a:off x="1621" y="856"/>
              <a:ext cx="1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81"/>
            <p:cNvSpPr>
              <a:spLocks noChangeShapeType="1"/>
            </p:cNvSpPr>
            <p:nvPr/>
          </p:nvSpPr>
          <p:spPr bwMode="auto">
            <a:xfrm>
              <a:off x="1621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82"/>
            <p:cNvSpPr>
              <a:spLocks noChangeShapeType="1"/>
            </p:cNvSpPr>
            <p:nvPr/>
          </p:nvSpPr>
          <p:spPr bwMode="auto">
            <a:xfrm flipH="1">
              <a:off x="1610" y="878"/>
              <a:ext cx="1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83"/>
            <p:cNvSpPr>
              <a:spLocks noChangeShapeType="1"/>
            </p:cNvSpPr>
            <p:nvPr/>
          </p:nvSpPr>
          <p:spPr bwMode="auto">
            <a:xfrm>
              <a:off x="1610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84"/>
            <p:cNvSpPr>
              <a:spLocks noChangeShapeType="1"/>
            </p:cNvSpPr>
            <p:nvPr/>
          </p:nvSpPr>
          <p:spPr bwMode="auto">
            <a:xfrm>
              <a:off x="1610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Line 85"/>
            <p:cNvSpPr>
              <a:spLocks noChangeShapeType="1"/>
            </p:cNvSpPr>
            <p:nvPr/>
          </p:nvSpPr>
          <p:spPr bwMode="auto">
            <a:xfrm>
              <a:off x="1610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86"/>
            <p:cNvSpPr>
              <a:spLocks noChangeShapeType="1"/>
            </p:cNvSpPr>
            <p:nvPr/>
          </p:nvSpPr>
          <p:spPr bwMode="auto">
            <a:xfrm flipH="1">
              <a:off x="1587" y="878"/>
              <a:ext cx="23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87"/>
            <p:cNvSpPr>
              <a:spLocks noChangeShapeType="1"/>
            </p:cNvSpPr>
            <p:nvPr/>
          </p:nvSpPr>
          <p:spPr bwMode="auto">
            <a:xfrm>
              <a:off x="1587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88"/>
            <p:cNvSpPr>
              <a:spLocks noChangeShapeType="1"/>
            </p:cNvSpPr>
            <p:nvPr/>
          </p:nvSpPr>
          <p:spPr bwMode="auto">
            <a:xfrm flipV="1">
              <a:off x="1587" y="856"/>
              <a:ext cx="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89"/>
            <p:cNvSpPr>
              <a:spLocks noChangeShapeType="1"/>
            </p:cNvSpPr>
            <p:nvPr/>
          </p:nvSpPr>
          <p:spPr bwMode="auto">
            <a:xfrm>
              <a:off x="1587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90"/>
            <p:cNvSpPr>
              <a:spLocks noChangeShapeType="1"/>
            </p:cNvSpPr>
            <p:nvPr/>
          </p:nvSpPr>
          <p:spPr bwMode="auto">
            <a:xfrm>
              <a:off x="1587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Line 91"/>
            <p:cNvSpPr>
              <a:spLocks noChangeShapeType="1"/>
            </p:cNvSpPr>
            <p:nvPr/>
          </p:nvSpPr>
          <p:spPr bwMode="auto">
            <a:xfrm>
              <a:off x="1587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92"/>
            <p:cNvSpPr>
              <a:spLocks noChangeShapeType="1"/>
            </p:cNvSpPr>
            <p:nvPr/>
          </p:nvSpPr>
          <p:spPr bwMode="auto">
            <a:xfrm flipV="1">
              <a:off x="1587" y="844"/>
              <a:ext cx="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93"/>
            <p:cNvSpPr>
              <a:spLocks noChangeShapeType="1"/>
            </p:cNvSpPr>
            <p:nvPr/>
          </p:nvSpPr>
          <p:spPr bwMode="auto">
            <a:xfrm>
              <a:off x="1587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94"/>
            <p:cNvSpPr>
              <a:spLocks noChangeShapeType="1"/>
            </p:cNvSpPr>
            <p:nvPr/>
          </p:nvSpPr>
          <p:spPr bwMode="auto">
            <a:xfrm flipV="1">
              <a:off x="1587" y="833"/>
              <a:ext cx="23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95"/>
            <p:cNvSpPr>
              <a:spLocks noChangeShapeType="1"/>
            </p:cNvSpPr>
            <p:nvPr/>
          </p:nvSpPr>
          <p:spPr bwMode="auto">
            <a:xfrm>
              <a:off x="1610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96"/>
            <p:cNvSpPr>
              <a:spLocks noChangeShapeType="1"/>
            </p:cNvSpPr>
            <p:nvPr/>
          </p:nvSpPr>
          <p:spPr bwMode="auto">
            <a:xfrm>
              <a:off x="1610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97"/>
            <p:cNvSpPr>
              <a:spLocks noChangeShapeType="1"/>
            </p:cNvSpPr>
            <p:nvPr/>
          </p:nvSpPr>
          <p:spPr bwMode="auto">
            <a:xfrm>
              <a:off x="1610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98"/>
            <p:cNvSpPr>
              <a:spLocks noChangeShapeType="1"/>
            </p:cNvSpPr>
            <p:nvPr/>
          </p:nvSpPr>
          <p:spPr bwMode="auto">
            <a:xfrm>
              <a:off x="1610" y="833"/>
              <a:ext cx="11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99"/>
            <p:cNvSpPr>
              <a:spLocks noChangeShapeType="1"/>
            </p:cNvSpPr>
            <p:nvPr/>
          </p:nvSpPr>
          <p:spPr bwMode="auto">
            <a:xfrm>
              <a:off x="1621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Line 100"/>
            <p:cNvSpPr>
              <a:spLocks noChangeShapeType="1"/>
            </p:cNvSpPr>
            <p:nvPr/>
          </p:nvSpPr>
          <p:spPr bwMode="auto">
            <a:xfrm>
              <a:off x="1621" y="844"/>
              <a:ext cx="1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Line 101"/>
            <p:cNvSpPr>
              <a:spLocks noChangeShapeType="1"/>
            </p:cNvSpPr>
            <p:nvPr/>
          </p:nvSpPr>
          <p:spPr bwMode="auto">
            <a:xfrm>
              <a:off x="1632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102"/>
            <p:cNvSpPr>
              <a:spLocks/>
            </p:cNvSpPr>
            <p:nvPr/>
          </p:nvSpPr>
          <p:spPr bwMode="auto">
            <a:xfrm>
              <a:off x="1757" y="833"/>
              <a:ext cx="46" cy="45"/>
            </a:xfrm>
            <a:custGeom>
              <a:avLst/>
              <a:gdLst>
                <a:gd name="T0" fmla="*/ 46 w 46"/>
                <a:gd name="T1" fmla="*/ 23 h 45"/>
                <a:gd name="T2" fmla="*/ 46 w 46"/>
                <a:gd name="T3" fmla="*/ 45 h 45"/>
                <a:gd name="T4" fmla="*/ 23 w 46"/>
                <a:gd name="T5" fmla="*/ 45 h 45"/>
                <a:gd name="T6" fmla="*/ 23 w 46"/>
                <a:gd name="T7" fmla="*/ 45 h 45"/>
                <a:gd name="T8" fmla="*/ 12 w 46"/>
                <a:gd name="T9" fmla="*/ 45 h 45"/>
                <a:gd name="T10" fmla="*/ 0 w 46"/>
                <a:gd name="T11" fmla="*/ 23 h 45"/>
                <a:gd name="T12" fmla="*/ 0 w 46"/>
                <a:gd name="T13" fmla="*/ 23 h 45"/>
                <a:gd name="T14" fmla="*/ 12 w 46"/>
                <a:gd name="T15" fmla="*/ 11 h 45"/>
                <a:gd name="T16" fmla="*/ 23 w 46"/>
                <a:gd name="T17" fmla="*/ 0 h 45"/>
                <a:gd name="T18" fmla="*/ 23 w 46"/>
                <a:gd name="T19" fmla="*/ 0 h 45"/>
                <a:gd name="T20" fmla="*/ 46 w 46"/>
                <a:gd name="T21" fmla="*/ 11 h 45"/>
                <a:gd name="T22" fmla="*/ 46 w 46"/>
                <a:gd name="T23" fmla="*/ 23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6"/>
                <a:gd name="T37" fmla="*/ 0 h 45"/>
                <a:gd name="T38" fmla="*/ 46 w 46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6" h="45">
                  <a:moveTo>
                    <a:pt x="46" y="23"/>
                  </a:moveTo>
                  <a:lnTo>
                    <a:pt x="46" y="45"/>
                  </a:lnTo>
                  <a:lnTo>
                    <a:pt x="23" y="45"/>
                  </a:lnTo>
                  <a:lnTo>
                    <a:pt x="12" y="45"/>
                  </a:lnTo>
                  <a:lnTo>
                    <a:pt x="0" y="23"/>
                  </a:lnTo>
                  <a:lnTo>
                    <a:pt x="12" y="11"/>
                  </a:lnTo>
                  <a:lnTo>
                    <a:pt x="23" y="0"/>
                  </a:lnTo>
                  <a:lnTo>
                    <a:pt x="46" y="11"/>
                  </a:lnTo>
                  <a:lnTo>
                    <a:pt x="46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103"/>
            <p:cNvSpPr>
              <a:spLocks noChangeShapeType="1"/>
            </p:cNvSpPr>
            <p:nvPr/>
          </p:nvSpPr>
          <p:spPr bwMode="auto">
            <a:xfrm>
              <a:off x="1803" y="856"/>
              <a:ext cx="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Line 104"/>
            <p:cNvSpPr>
              <a:spLocks noChangeShapeType="1"/>
            </p:cNvSpPr>
            <p:nvPr/>
          </p:nvSpPr>
          <p:spPr bwMode="auto">
            <a:xfrm>
              <a:off x="1803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Line 105"/>
            <p:cNvSpPr>
              <a:spLocks noChangeShapeType="1"/>
            </p:cNvSpPr>
            <p:nvPr/>
          </p:nvSpPr>
          <p:spPr bwMode="auto">
            <a:xfrm flipH="1">
              <a:off x="1780" y="878"/>
              <a:ext cx="23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Line 106"/>
            <p:cNvSpPr>
              <a:spLocks noChangeShapeType="1"/>
            </p:cNvSpPr>
            <p:nvPr/>
          </p:nvSpPr>
          <p:spPr bwMode="auto">
            <a:xfrm>
              <a:off x="1780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Line 107"/>
            <p:cNvSpPr>
              <a:spLocks noChangeShapeType="1"/>
            </p:cNvSpPr>
            <p:nvPr/>
          </p:nvSpPr>
          <p:spPr bwMode="auto">
            <a:xfrm>
              <a:off x="1780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108"/>
            <p:cNvSpPr>
              <a:spLocks noChangeShapeType="1"/>
            </p:cNvSpPr>
            <p:nvPr/>
          </p:nvSpPr>
          <p:spPr bwMode="auto">
            <a:xfrm>
              <a:off x="1780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109"/>
            <p:cNvSpPr>
              <a:spLocks noChangeShapeType="1"/>
            </p:cNvSpPr>
            <p:nvPr/>
          </p:nvSpPr>
          <p:spPr bwMode="auto">
            <a:xfrm flipH="1">
              <a:off x="1769" y="878"/>
              <a:ext cx="1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Line 110"/>
            <p:cNvSpPr>
              <a:spLocks noChangeShapeType="1"/>
            </p:cNvSpPr>
            <p:nvPr/>
          </p:nvSpPr>
          <p:spPr bwMode="auto">
            <a:xfrm>
              <a:off x="1769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Line 111"/>
            <p:cNvSpPr>
              <a:spLocks noChangeShapeType="1"/>
            </p:cNvSpPr>
            <p:nvPr/>
          </p:nvSpPr>
          <p:spPr bwMode="auto">
            <a:xfrm flipH="1" flipV="1">
              <a:off x="1757" y="856"/>
              <a:ext cx="12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Line 112"/>
            <p:cNvSpPr>
              <a:spLocks noChangeShapeType="1"/>
            </p:cNvSpPr>
            <p:nvPr/>
          </p:nvSpPr>
          <p:spPr bwMode="auto">
            <a:xfrm>
              <a:off x="1757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Line 113"/>
            <p:cNvSpPr>
              <a:spLocks noChangeShapeType="1"/>
            </p:cNvSpPr>
            <p:nvPr/>
          </p:nvSpPr>
          <p:spPr bwMode="auto">
            <a:xfrm>
              <a:off x="1757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Line 114"/>
            <p:cNvSpPr>
              <a:spLocks noChangeShapeType="1"/>
            </p:cNvSpPr>
            <p:nvPr/>
          </p:nvSpPr>
          <p:spPr bwMode="auto">
            <a:xfrm>
              <a:off x="1757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Line 115"/>
            <p:cNvSpPr>
              <a:spLocks noChangeShapeType="1"/>
            </p:cNvSpPr>
            <p:nvPr/>
          </p:nvSpPr>
          <p:spPr bwMode="auto">
            <a:xfrm flipV="1">
              <a:off x="1757" y="844"/>
              <a:ext cx="12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Line 116"/>
            <p:cNvSpPr>
              <a:spLocks noChangeShapeType="1"/>
            </p:cNvSpPr>
            <p:nvPr/>
          </p:nvSpPr>
          <p:spPr bwMode="auto">
            <a:xfrm>
              <a:off x="1769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Line 117"/>
            <p:cNvSpPr>
              <a:spLocks noChangeShapeType="1"/>
            </p:cNvSpPr>
            <p:nvPr/>
          </p:nvSpPr>
          <p:spPr bwMode="auto">
            <a:xfrm flipV="1">
              <a:off x="1769" y="833"/>
              <a:ext cx="11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Line 118"/>
            <p:cNvSpPr>
              <a:spLocks noChangeShapeType="1"/>
            </p:cNvSpPr>
            <p:nvPr/>
          </p:nvSpPr>
          <p:spPr bwMode="auto">
            <a:xfrm>
              <a:off x="1780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Line 119"/>
            <p:cNvSpPr>
              <a:spLocks noChangeShapeType="1"/>
            </p:cNvSpPr>
            <p:nvPr/>
          </p:nvSpPr>
          <p:spPr bwMode="auto">
            <a:xfrm>
              <a:off x="1780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Line 120"/>
            <p:cNvSpPr>
              <a:spLocks noChangeShapeType="1"/>
            </p:cNvSpPr>
            <p:nvPr/>
          </p:nvSpPr>
          <p:spPr bwMode="auto">
            <a:xfrm>
              <a:off x="1780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121"/>
            <p:cNvSpPr>
              <a:spLocks noChangeShapeType="1"/>
            </p:cNvSpPr>
            <p:nvPr/>
          </p:nvSpPr>
          <p:spPr bwMode="auto">
            <a:xfrm>
              <a:off x="1780" y="833"/>
              <a:ext cx="23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122"/>
            <p:cNvSpPr>
              <a:spLocks noChangeShapeType="1"/>
            </p:cNvSpPr>
            <p:nvPr/>
          </p:nvSpPr>
          <p:spPr bwMode="auto">
            <a:xfrm>
              <a:off x="1803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Line 123"/>
            <p:cNvSpPr>
              <a:spLocks noChangeShapeType="1"/>
            </p:cNvSpPr>
            <p:nvPr/>
          </p:nvSpPr>
          <p:spPr bwMode="auto">
            <a:xfrm>
              <a:off x="1803" y="844"/>
              <a:ext cx="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Line 124"/>
            <p:cNvSpPr>
              <a:spLocks noChangeShapeType="1"/>
            </p:cNvSpPr>
            <p:nvPr/>
          </p:nvSpPr>
          <p:spPr bwMode="auto">
            <a:xfrm>
              <a:off x="1803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 125"/>
            <p:cNvSpPr>
              <a:spLocks/>
            </p:cNvSpPr>
            <p:nvPr/>
          </p:nvSpPr>
          <p:spPr bwMode="auto">
            <a:xfrm>
              <a:off x="1814" y="833"/>
              <a:ext cx="57" cy="45"/>
            </a:xfrm>
            <a:custGeom>
              <a:avLst/>
              <a:gdLst>
                <a:gd name="T0" fmla="*/ 57 w 57"/>
                <a:gd name="T1" fmla="*/ 23 h 45"/>
                <a:gd name="T2" fmla="*/ 45 w 57"/>
                <a:gd name="T3" fmla="*/ 45 h 45"/>
                <a:gd name="T4" fmla="*/ 34 w 57"/>
                <a:gd name="T5" fmla="*/ 45 h 45"/>
                <a:gd name="T6" fmla="*/ 34 w 57"/>
                <a:gd name="T7" fmla="*/ 45 h 45"/>
                <a:gd name="T8" fmla="*/ 11 w 57"/>
                <a:gd name="T9" fmla="*/ 45 h 45"/>
                <a:gd name="T10" fmla="*/ 0 w 57"/>
                <a:gd name="T11" fmla="*/ 23 h 45"/>
                <a:gd name="T12" fmla="*/ 0 w 57"/>
                <a:gd name="T13" fmla="*/ 23 h 45"/>
                <a:gd name="T14" fmla="*/ 11 w 57"/>
                <a:gd name="T15" fmla="*/ 11 h 45"/>
                <a:gd name="T16" fmla="*/ 34 w 57"/>
                <a:gd name="T17" fmla="*/ 0 h 45"/>
                <a:gd name="T18" fmla="*/ 34 w 57"/>
                <a:gd name="T19" fmla="*/ 0 h 45"/>
                <a:gd name="T20" fmla="*/ 45 w 57"/>
                <a:gd name="T21" fmla="*/ 11 h 45"/>
                <a:gd name="T22" fmla="*/ 57 w 57"/>
                <a:gd name="T23" fmla="*/ 23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7"/>
                <a:gd name="T37" fmla="*/ 0 h 45"/>
                <a:gd name="T38" fmla="*/ 57 w 57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7" h="45">
                  <a:moveTo>
                    <a:pt x="57" y="23"/>
                  </a:moveTo>
                  <a:lnTo>
                    <a:pt x="45" y="45"/>
                  </a:lnTo>
                  <a:lnTo>
                    <a:pt x="34" y="45"/>
                  </a:lnTo>
                  <a:lnTo>
                    <a:pt x="11" y="45"/>
                  </a:lnTo>
                  <a:lnTo>
                    <a:pt x="0" y="23"/>
                  </a:lnTo>
                  <a:lnTo>
                    <a:pt x="11" y="11"/>
                  </a:lnTo>
                  <a:lnTo>
                    <a:pt x="34" y="0"/>
                  </a:lnTo>
                  <a:lnTo>
                    <a:pt x="45" y="11"/>
                  </a:lnTo>
                  <a:lnTo>
                    <a:pt x="57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Line 126"/>
            <p:cNvSpPr>
              <a:spLocks noChangeShapeType="1"/>
            </p:cNvSpPr>
            <p:nvPr/>
          </p:nvSpPr>
          <p:spPr bwMode="auto">
            <a:xfrm flipH="1">
              <a:off x="1859" y="856"/>
              <a:ext cx="12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Line 127"/>
            <p:cNvSpPr>
              <a:spLocks noChangeShapeType="1"/>
            </p:cNvSpPr>
            <p:nvPr/>
          </p:nvSpPr>
          <p:spPr bwMode="auto">
            <a:xfrm>
              <a:off x="1859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Line 128"/>
            <p:cNvSpPr>
              <a:spLocks noChangeShapeType="1"/>
            </p:cNvSpPr>
            <p:nvPr/>
          </p:nvSpPr>
          <p:spPr bwMode="auto">
            <a:xfrm flipH="1">
              <a:off x="1848" y="878"/>
              <a:ext cx="1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Line 129"/>
            <p:cNvSpPr>
              <a:spLocks noChangeShapeType="1"/>
            </p:cNvSpPr>
            <p:nvPr/>
          </p:nvSpPr>
          <p:spPr bwMode="auto">
            <a:xfrm>
              <a:off x="1848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130"/>
            <p:cNvSpPr>
              <a:spLocks noChangeShapeType="1"/>
            </p:cNvSpPr>
            <p:nvPr/>
          </p:nvSpPr>
          <p:spPr bwMode="auto">
            <a:xfrm>
              <a:off x="1848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Line 131"/>
            <p:cNvSpPr>
              <a:spLocks noChangeShapeType="1"/>
            </p:cNvSpPr>
            <p:nvPr/>
          </p:nvSpPr>
          <p:spPr bwMode="auto">
            <a:xfrm>
              <a:off x="1848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Line 132"/>
            <p:cNvSpPr>
              <a:spLocks noChangeShapeType="1"/>
            </p:cNvSpPr>
            <p:nvPr/>
          </p:nvSpPr>
          <p:spPr bwMode="auto">
            <a:xfrm flipH="1">
              <a:off x="1825" y="878"/>
              <a:ext cx="23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Line 133"/>
            <p:cNvSpPr>
              <a:spLocks noChangeShapeType="1"/>
            </p:cNvSpPr>
            <p:nvPr/>
          </p:nvSpPr>
          <p:spPr bwMode="auto">
            <a:xfrm>
              <a:off x="1825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Line 134"/>
            <p:cNvSpPr>
              <a:spLocks noChangeShapeType="1"/>
            </p:cNvSpPr>
            <p:nvPr/>
          </p:nvSpPr>
          <p:spPr bwMode="auto">
            <a:xfrm flipH="1" flipV="1">
              <a:off x="1814" y="856"/>
              <a:ext cx="1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Line 135"/>
            <p:cNvSpPr>
              <a:spLocks noChangeShapeType="1"/>
            </p:cNvSpPr>
            <p:nvPr/>
          </p:nvSpPr>
          <p:spPr bwMode="auto">
            <a:xfrm>
              <a:off x="1814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Line 136"/>
            <p:cNvSpPr>
              <a:spLocks noChangeShapeType="1"/>
            </p:cNvSpPr>
            <p:nvPr/>
          </p:nvSpPr>
          <p:spPr bwMode="auto">
            <a:xfrm>
              <a:off x="1814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ne 137"/>
            <p:cNvSpPr>
              <a:spLocks noChangeShapeType="1"/>
            </p:cNvSpPr>
            <p:nvPr/>
          </p:nvSpPr>
          <p:spPr bwMode="auto">
            <a:xfrm>
              <a:off x="1814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Line 138"/>
            <p:cNvSpPr>
              <a:spLocks noChangeShapeType="1"/>
            </p:cNvSpPr>
            <p:nvPr/>
          </p:nvSpPr>
          <p:spPr bwMode="auto">
            <a:xfrm flipV="1">
              <a:off x="1814" y="844"/>
              <a:ext cx="1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Line 139"/>
            <p:cNvSpPr>
              <a:spLocks noChangeShapeType="1"/>
            </p:cNvSpPr>
            <p:nvPr/>
          </p:nvSpPr>
          <p:spPr bwMode="auto">
            <a:xfrm>
              <a:off x="1825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Line 140"/>
            <p:cNvSpPr>
              <a:spLocks noChangeShapeType="1"/>
            </p:cNvSpPr>
            <p:nvPr/>
          </p:nvSpPr>
          <p:spPr bwMode="auto">
            <a:xfrm flipV="1">
              <a:off x="1825" y="833"/>
              <a:ext cx="23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Line 141"/>
            <p:cNvSpPr>
              <a:spLocks noChangeShapeType="1"/>
            </p:cNvSpPr>
            <p:nvPr/>
          </p:nvSpPr>
          <p:spPr bwMode="auto">
            <a:xfrm>
              <a:off x="1848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Line 142"/>
            <p:cNvSpPr>
              <a:spLocks noChangeShapeType="1"/>
            </p:cNvSpPr>
            <p:nvPr/>
          </p:nvSpPr>
          <p:spPr bwMode="auto">
            <a:xfrm>
              <a:off x="1848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Line 143"/>
            <p:cNvSpPr>
              <a:spLocks noChangeShapeType="1"/>
            </p:cNvSpPr>
            <p:nvPr/>
          </p:nvSpPr>
          <p:spPr bwMode="auto">
            <a:xfrm>
              <a:off x="1848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Line 144"/>
            <p:cNvSpPr>
              <a:spLocks noChangeShapeType="1"/>
            </p:cNvSpPr>
            <p:nvPr/>
          </p:nvSpPr>
          <p:spPr bwMode="auto">
            <a:xfrm>
              <a:off x="1848" y="833"/>
              <a:ext cx="11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Line 145"/>
            <p:cNvSpPr>
              <a:spLocks noChangeShapeType="1"/>
            </p:cNvSpPr>
            <p:nvPr/>
          </p:nvSpPr>
          <p:spPr bwMode="auto">
            <a:xfrm>
              <a:off x="1859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Line 146"/>
            <p:cNvSpPr>
              <a:spLocks noChangeShapeType="1"/>
            </p:cNvSpPr>
            <p:nvPr/>
          </p:nvSpPr>
          <p:spPr bwMode="auto">
            <a:xfrm>
              <a:off x="1859" y="844"/>
              <a:ext cx="12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Line 147"/>
            <p:cNvSpPr>
              <a:spLocks noChangeShapeType="1"/>
            </p:cNvSpPr>
            <p:nvPr/>
          </p:nvSpPr>
          <p:spPr bwMode="auto">
            <a:xfrm>
              <a:off x="1871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148"/>
            <p:cNvSpPr>
              <a:spLocks/>
            </p:cNvSpPr>
            <p:nvPr/>
          </p:nvSpPr>
          <p:spPr bwMode="auto">
            <a:xfrm>
              <a:off x="2121" y="833"/>
              <a:ext cx="45" cy="45"/>
            </a:xfrm>
            <a:custGeom>
              <a:avLst/>
              <a:gdLst>
                <a:gd name="T0" fmla="*/ 45 w 45"/>
                <a:gd name="T1" fmla="*/ 23 h 45"/>
                <a:gd name="T2" fmla="*/ 34 w 45"/>
                <a:gd name="T3" fmla="*/ 45 h 45"/>
                <a:gd name="T4" fmla="*/ 22 w 45"/>
                <a:gd name="T5" fmla="*/ 45 h 45"/>
                <a:gd name="T6" fmla="*/ 22 w 45"/>
                <a:gd name="T7" fmla="*/ 45 h 45"/>
                <a:gd name="T8" fmla="*/ 0 w 45"/>
                <a:gd name="T9" fmla="*/ 45 h 45"/>
                <a:gd name="T10" fmla="*/ 0 w 45"/>
                <a:gd name="T11" fmla="*/ 23 h 45"/>
                <a:gd name="T12" fmla="*/ 0 w 45"/>
                <a:gd name="T13" fmla="*/ 23 h 45"/>
                <a:gd name="T14" fmla="*/ 0 w 45"/>
                <a:gd name="T15" fmla="*/ 11 h 45"/>
                <a:gd name="T16" fmla="*/ 22 w 45"/>
                <a:gd name="T17" fmla="*/ 0 h 45"/>
                <a:gd name="T18" fmla="*/ 22 w 45"/>
                <a:gd name="T19" fmla="*/ 0 h 45"/>
                <a:gd name="T20" fmla="*/ 34 w 45"/>
                <a:gd name="T21" fmla="*/ 11 h 45"/>
                <a:gd name="T22" fmla="*/ 45 w 45"/>
                <a:gd name="T23" fmla="*/ 23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5"/>
                <a:gd name="T37" fmla="*/ 0 h 45"/>
                <a:gd name="T38" fmla="*/ 45 w 45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5" h="45">
                  <a:moveTo>
                    <a:pt x="45" y="23"/>
                  </a:moveTo>
                  <a:lnTo>
                    <a:pt x="34" y="45"/>
                  </a:lnTo>
                  <a:lnTo>
                    <a:pt x="22" y="45"/>
                  </a:lnTo>
                  <a:lnTo>
                    <a:pt x="0" y="45"/>
                  </a:lnTo>
                  <a:lnTo>
                    <a:pt x="0" y="23"/>
                  </a:lnTo>
                  <a:lnTo>
                    <a:pt x="0" y="11"/>
                  </a:lnTo>
                  <a:lnTo>
                    <a:pt x="22" y="0"/>
                  </a:lnTo>
                  <a:lnTo>
                    <a:pt x="34" y="11"/>
                  </a:lnTo>
                  <a:lnTo>
                    <a:pt x="45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Line 149"/>
            <p:cNvSpPr>
              <a:spLocks noChangeShapeType="1"/>
            </p:cNvSpPr>
            <p:nvPr/>
          </p:nvSpPr>
          <p:spPr bwMode="auto">
            <a:xfrm flipH="1">
              <a:off x="2155" y="856"/>
              <a:ext cx="1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Line 150"/>
            <p:cNvSpPr>
              <a:spLocks noChangeShapeType="1"/>
            </p:cNvSpPr>
            <p:nvPr/>
          </p:nvSpPr>
          <p:spPr bwMode="auto">
            <a:xfrm>
              <a:off x="2155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Line 151"/>
            <p:cNvSpPr>
              <a:spLocks noChangeShapeType="1"/>
            </p:cNvSpPr>
            <p:nvPr/>
          </p:nvSpPr>
          <p:spPr bwMode="auto">
            <a:xfrm flipH="1">
              <a:off x="2143" y="878"/>
              <a:ext cx="12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Line 152"/>
            <p:cNvSpPr>
              <a:spLocks noChangeShapeType="1"/>
            </p:cNvSpPr>
            <p:nvPr/>
          </p:nvSpPr>
          <p:spPr bwMode="auto">
            <a:xfrm>
              <a:off x="2143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Line 153"/>
            <p:cNvSpPr>
              <a:spLocks noChangeShapeType="1"/>
            </p:cNvSpPr>
            <p:nvPr/>
          </p:nvSpPr>
          <p:spPr bwMode="auto">
            <a:xfrm>
              <a:off x="2143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Line 154"/>
            <p:cNvSpPr>
              <a:spLocks noChangeShapeType="1"/>
            </p:cNvSpPr>
            <p:nvPr/>
          </p:nvSpPr>
          <p:spPr bwMode="auto">
            <a:xfrm>
              <a:off x="2143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Line 155"/>
            <p:cNvSpPr>
              <a:spLocks noChangeShapeType="1"/>
            </p:cNvSpPr>
            <p:nvPr/>
          </p:nvSpPr>
          <p:spPr bwMode="auto">
            <a:xfrm flipH="1">
              <a:off x="2121" y="878"/>
              <a:ext cx="22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Line 156"/>
            <p:cNvSpPr>
              <a:spLocks noChangeShapeType="1"/>
            </p:cNvSpPr>
            <p:nvPr/>
          </p:nvSpPr>
          <p:spPr bwMode="auto">
            <a:xfrm>
              <a:off x="2121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Line 157"/>
            <p:cNvSpPr>
              <a:spLocks noChangeShapeType="1"/>
            </p:cNvSpPr>
            <p:nvPr/>
          </p:nvSpPr>
          <p:spPr bwMode="auto">
            <a:xfrm flipV="1">
              <a:off x="2121" y="856"/>
              <a:ext cx="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Line 158"/>
            <p:cNvSpPr>
              <a:spLocks noChangeShapeType="1"/>
            </p:cNvSpPr>
            <p:nvPr/>
          </p:nvSpPr>
          <p:spPr bwMode="auto">
            <a:xfrm>
              <a:off x="2121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Line 159"/>
            <p:cNvSpPr>
              <a:spLocks noChangeShapeType="1"/>
            </p:cNvSpPr>
            <p:nvPr/>
          </p:nvSpPr>
          <p:spPr bwMode="auto">
            <a:xfrm>
              <a:off x="2121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Line 160"/>
            <p:cNvSpPr>
              <a:spLocks noChangeShapeType="1"/>
            </p:cNvSpPr>
            <p:nvPr/>
          </p:nvSpPr>
          <p:spPr bwMode="auto">
            <a:xfrm>
              <a:off x="2121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Line 161"/>
            <p:cNvSpPr>
              <a:spLocks noChangeShapeType="1"/>
            </p:cNvSpPr>
            <p:nvPr/>
          </p:nvSpPr>
          <p:spPr bwMode="auto">
            <a:xfrm flipV="1">
              <a:off x="2121" y="844"/>
              <a:ext cx="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Line 162"/>
            <p:cNvSpPr>
              <a:spLocks noChangeShapeType="1"/>
            </p:cNvSpPr>
            <p:nvPr/>
          </p:nvSpPr>
          <p:spPr bwMode="auto">
            <a:xfrm>
              <a:off x="2121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Line 163"/>
            <p:cNvSpPr>
              <a:spLocks noChangeShapeType="1"/>
            </p:cNvSpPr>
            <p:nvPr/>
          </p:nvSpPr>
          <p:spPr bwMode="auto">
            <a:xfrm flipV="1">
              <a:off x="2121" y="833"/>
              <a:ext cx="22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Line 164"/>
            <p:cNvSpPr>
              <a:spLocks noChangeShapeType="1"/>
            </p:cNvSpPr>
            <p:nvPr/>
          </p:nvSpPr>
          <p:spPr bwMode="auto">
            <a:xfrm>
              <a:off x="2143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Line 165"/>
            <p:cNvSpPr>
              <a:spLocks noChangeShapeType="1"/>
            </p:cNvSpPr>
            <p:nvPr/>
          </p:nvSpPr>
          <p:spPr bwMode="auto">
            <a:xfrm>
              <a:off x="2143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Line 166"/>
            <p:cNvSpPr>
              <a:spLocks noChangeShapeType="1"/>
            </p:cNvSpPr>
            <p:nvPr/>
          </p:nvSpPr>
          <p:spPr bwMode="auto">
            <a:xfrm>
              <a:off x="2143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Line 167"/>
            <p:cNvSpPr>
              <a:spLocks noChangeShapeType="1"/>
            </p:cNvSpPr>
            <p:nvPr/>
          </p:nvSpPr>
          <p:spPr bwMode="auto">
            <a:xfrm>
              <a:off x="2143" y="833"/>
              <a:ext cx="12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Line 168"/>
            <p:cNvSpPr>
              <a:spLocks noChangeShapeType="1"/>
            </p:cNvSpPr>
            <p:nvPr/>
          </p:nvSpPr>
          <p:spPr bwMode="auto">
            <a:xfrm>
              <a:off x="2155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Line 169"/>
            <p:cNvSpPr>
              <a:spLocks noChangeShapeType="1"/>
            </p:cNvSpPr>
            <p:nvPr/>
          </p:nvSpPr>
          <p:spPr bwMode="auto">
            <a:xfrm>
              <a:off x="2155" y="844"/>
              <a:ext cx="1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Line 170"/>
            <p:cNvSpPr>
              <a:spLocks noChangeShapeType="1"/>
            </p:cNvSpPr>
            <p:nvPr/>
          </p:nvSpPr>
          <p:spPr bwMode="auto">
            <a:xfrm>
              <a:off x="2166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171"/>
            <p:cNvSpPr>
              <a:spLocks/>
            </p:cNvSpPr>
            <p:nvPr/>
          </p:nvSpPr>
          <p:spPr bwMode="auto">
            <a:xfrm>
              <a:off x="2314" y="833"/>
              <a:ext cx="56" cy="45"/>
            </a:xfrm>
            <a:custGeom>
              <a:avLst/>
              <a:gdLst>
                <a:gd name="T0" fmla="*/ 56 w 56"/>
                <a:gd name="T1" fmla="*/ 23 h 45"/>
                <a:gd name="T2" fmla="*/ 45 w 56"/>
                <a:gd name="T3" fmla="*/ 45 h 45"/>
                <a:gd name="T4" fmla="*/ 22 w 56"/>
                <a:gd name="T5" fmla="*/ 45 h 45"/>
                <a:gd name="T6" fmla="*/ 22 w 56"/>
                <a:gd name="T7" fmla="*/ 45 h 45"/>
                <a:gd name="T8" fmla="*/ 11 w 56"/>
                <a:gd name="T9" fmla="*/ 45 h 45"/>
                <a:gd name="T10" fmla="*/ 0 w 56"/>
                <a:gd name="T11" fmla="*/ 23 h 45"/>
                <a:gd name="T12" fmla="*/ 0 w 56"/>
                <a:gd name="T13" fmla="*/ 23 h 45"/>
                <a:gd name="T14" fmla="*/ 11 w 56"/>
                <a:gd name="T15" fmla="*/ 11 h 45"/>
                <a:gd name="T16" fmla="*/ 22 w 56"/>
                <a:gd name="T17" fmla="*/ 0 h 45"/>
                <a:gd name="T18" fmla="*/ 22 w 56"/>
                <a:gd name="T19" fmla="*/ 0 h 45"/>
                <a:gd name="T20" fmla="*/ 45 w 56"/>
                <a:gd name="T21" fmla="*/ 11 h 45"/>
                <a:gd name="T22" fmla="*/ 56 w 56"/>
                <a:gd name="T23" fmla="*/ 23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6"/>
                <a:gd name="T37" fmla="*/ 0 h 45"/>
                <a:gd name="T38" fmla="*/ 56 w 56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6" h="45">
                  <a:moveTo>
                    <a:pt x="56" y="23"/>
                  </a:moveTo>
                  <a:lnTo>
                    <a:pt x="45" y="45"/>
                  </a:lnTo>
                  <a:lnTo>
                    <a:pt x="22" y="45"/>
                  </a:lnTo>
                  <a:lnTo>
                    <a:pt x="11" y="45"/>
                  </a:lnTo>
                  <a:lnTo>
                    <a:pt x="0" y="23"/>
                  </a:lnTo>
                  <a:lnTo>
                    <a:pt x="11" y="11"/>
                  </a:lnTo>
                  <a:lnTo>
                    <a:pt x="22" y="0"/>
                  </a:lnTo>
                  <a:lnTo>
                    <a:pt x="45" y="11"/>
                  </a:lnTo>
                  <a:lnTo>
                    <a:pt x="56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Line 172"/>
            <p:cNvSpPr>
              <a:spLocks noChangeShapeType="1"/>
            </p:cNvSpPr>
            <p:nvPr/>
          </p:nvSpPr>
          <p:spPr bwMode="auto">
            <a:xfrm flipH="1">
              <a:off x="2359" y="856"/>
              <a:ext cx="1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Line 173"/>
            <p:cNvSpPr>
              <a:spLocks noChangeShapeType="1"/>
            </p:cNvSpPr>
            <p:nvPr/>
          </p:nvSpPr>
          <p:spPr bwMode="auto">
            <a:xfrm>
              <a:off x="2359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Line 174"/>
            <p:cNvSpPr>
              <a:spLocks noChangeShapeType="1"/>
            </p:cNvSpPr>
            <p:nvPr/>
          </p:nvSpPr>
          <p:spPr bwMode="auto">
            <a:xfrm flipH="1">
              <a:off x="2336" y="878"/>
              <a:ext cx="23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Line 175"/>
            <p:cNvSpPr>
              <a:spLocks noChangeShapeType="1"/>
            </p:cNvSpPr>
            <p:nvPr/>
          </p:nvSpPr>
          <p:spPr bwMode="auto">
            <a:xfrm>
              <a:off x="2336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Line 176"/>
            <p:cNvSpPr>
              <a:spLocks noChangeShapeType="1"/>
            </p:cNvSpPr>
            <p:nvPr/>
          </p:nvSpPr>
          <p:spPr bwMode="auto">
            <a:xfrm>
              <a:off x="2336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Line 177"/>
            <p:cNvSpPr>
              <a:spLocks noChangeShapeType="1"/>
            </p:cNvSpPr>
            <p:nvPr/>
          </p:nvSpPr>
          <p:spPr bwMode="auto">
            <a:xfrm>
              <a:off x="2336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Line 178"/>
            <p:cNvSpPr>
              <a:spLocks noChangeShapeType="1"/>
            </p:cNvSpPr>
            <p:nvPr/>
          </p:nvSpPr>
          <p:spPr bwMode="auto">
            <a:xfrm flipH="1">
              <a:off x="2325" y="878"/>
              <a:ext cx="1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Line 179"/>
            <p:cNvSpPr>
              <a:spLocks noChangeShapeType="1"/>
            </p:cNvSpPr>
            <p:nvPr/>
          </p:nvSpPr>
          <p:spPr bwMode="auto">
            <a:xfrm>
              <a:off x="2325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Line 180"/>
            <p:cNvSpPr>
              <a:spLocks noChangeShapeType="1"/>
            </p:cNvSpPr>
            <p:nvPr/>
          </p:nvSpPr>
          <p:spPr bwMode="auto">
            <a:xfrm flipH="1" flipV="1">
              <a:off x="2314" y="856"/>
              <a:ext cx="1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Line 181"/>
            <p:cNvSpPr>
              <a:spLocks noChangeShapeType="1"/>
            </p:cNvSpPr>
            <p:nvPr/>
          </p:nvSpPr>
          <p:spPr bwMode="auto">
            <a:xfrm>
              <a:off x="2314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Line 182"/>
            <p:cNvSpPr>
              <a:spLocks noChangeShapeType="1"/>
            </p:cNvSpPr>
            <p:nvPr/>
          </p:nvSpPr>
          <p:spPr bwMode="auto">
            <a:xfrm>
              <a:off x="2314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Line 183"/>
            <p:cNvSpPr>
              <a:spLocks noChangeShapeType="1"/>
            </p:cNvSpPr>
            <p:nvPr/>
          </p:nvSpPr>
          <p:spPr bwMode="auto">
            <a:xfrm>
              <a:off x="2314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Line 184"/>
            <p:cNvSpPr>
              <a:spLocks noChangeShapeType="1"/>
            </p:cNvSpPr>
            <p:nvPr/>
          </p:nvSpPr>
          <p:spPr bwMode="auto">
            <a:xfrm flipV="1">
              <a:off x="2314" y="844"/>
              <a:ext cx="1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Line 185"/>
            <p:cNvSpPr>
              <a:spLocks noChangeShapeType="1"/>
            </p:cNvSpPr>
            <p:nvPr/>
          </p:nvSpPr>
          <p:spPr bwMode="auto">
            <a:xfrm>
              <a:off x="2325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Line 186"/>
            <p:cNvSpPr>
              <a:spLocks noChangeShapeType="1"/>
            </p:cNvSpPr>
            <p:nvPr/>
          </p:nvSpPr>
          <p:spPr bwMode="auto">
            <a:xfrm flipV="1">
              <a:off x="2325" y="833"/>
              <a:ext cx="11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Line 187"/>
            <p:cNvSpPr>
              <a:spLocks noChangeShapeType="1"/>
            </p:cNvSpPr>
            <p:nvPr/>
          </p:nvSpPr>
          <p:spPr bwMode="auto">
            <a:xfrm>
              <a:off x="2336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Line 188"/>
            <p:cNvSpPr>
              <a:spLocks noChangeShapeType="1"/>
            </p:cNvSpPr>
            <p:nvPr/>
          </p:nvSpPr>
          <p:spPr bwMode="auto">
            <a:xfrm>
              <a:off x="2336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Line 189"/>
            <p:cNvSpPr>
              <a:spLocks noChangeShapeType="1"/>
            </p:cNvSpPr>
            <p:nvPr/>
          </p:nvSpPr>
          <p:spPr bwMode="auto">
            <a:xfrm>
              <a:off x="2336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Line 190"/>
            <p:cNvSpPr>
              <a:spLocks noChangeShapeType="1"/>
            </p:cNvSpPr>
            <p:nvPr/>
          </p:nvSpPr>
          <p:spPr bwMode="auto">
            <a:xfrm>
              <a:off x="2336" y="833"/>
              <a:ext cx="23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Line 191"/>
            <p:cNvSpPr>
              <a:spLocks noChangeShapeType="1"/>
            </p:cNvSpPr>
            <p:nvPr/>
          </p:nvSpPr>
          <p:spPr bwMode="auto">
            <a:xfrm>
              <a:off x="2359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Line 192"/>
            <p:cNvSpPr>
              <a:spLocks noChangeShapeType="1"/>
            </p:cNvSpPr>
            <p:nvPr/>
          </p:nvSpPr>
          <p:spPr bwMode="auto">
            <a:xfrm>
              <a:off x="2359" y="844"/>
              <a:ext cx="1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Line 193"/>
            <p:cNvSpPr>
              <a:spLocks noChangeShapeType="1"/>
            </p:cNvSpPr>
            <p:nvPr/>
          </p:nvSpPr>
          <p:spPr bwMode="auto">
            <a:xfrm>
              <a:off x="2370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Freeform 194"/>
            <p:cNvSpPr>
              <a:spLocks/>
            </p:cNvSpPr>
            <p:nvPr/>
          </p:nvSpPr>
          <p:spPr bwMode="auto">
            <a:xfrm>
              <a:off x="2541" y="833"/>
              <a:ext cx="45" cy="45"/>
            </a:xfrm>
            <a:custGeom>
              <a:avLst/>
              <a:gdLst>
                <a:gd name="T0" fmla="*/ 45 w 45"/>
                <a:gd name="T1" fmla="*/ 23 h 45"/>
                <a:gd name="T2" fmla="*/ 45 w 45"/>
                <a:gd name="T3" fmla="*/ 45 h 45"/>
                <a:gd name="T4" fmla="*/ 22 w 45"/>
                <a:gd name="T5" fmla="*/ 45 h 45"/>
                <a:gd name="T6" fmla="*/ 22 w 45"/>
                <a:gd name="T7" fmla="*/ 45 h 45"/>
                <a:gd name="T8" fmla="*/ 11 w 45"/>
                <a:gd name="T9" fmla="*/ 45 h 45"/>
                <a:gd name="T10" fmla="*/ 0 w 45"/>
                <a:gd name="T11" fmla="*/ 23 h 45"/>
                <a:gd name="T12" fmla="*/ 0 w 45"/>
                <a:gd name="T13" fmla="*/ 23 h 45"/>
                <a:gd name="T14" fmla="*/ 11 w 45"/>
                <a:gd name="T15" fmla="*/ 11 h 45"/>
                <a:gd name="T16" fmla="*/ 22 w 45"/>
                <a:gd name="T17" fmla="*/ 0 h 45"/>
                <a:gd name="T18" fmla="*/ 22 w 45"/>
                <a:gd name="T19" fmla="*/ 0 h 45"/>
                <a:gd name="T20" fmla="*/ 45 w 45"/>
                <a:gd name="T21" fmla="*/ 11 h 45"/>
                <a:gd name="T22" fmla="*/ 45 w 45"/>
                <a:gd name="T23" fmla="*/ 23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5"/>
                <a:gd name="T37" fmla="*/ 0 h 45"/>
                <a:gd name="T38" fmla="*/ 45 w 45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5" h="45">
                  <a:moveTo>
                    <a:pt x="45" y="23"/>
                  </a:moveTo>
                  <a:lnTo>
                    <a:pt x="45" y="45"/>
                  </a:lnTo>
                  <a:lnTo>
                    <a:pt x="22" y="45"/>
                  </a:lnTo>
                  <a:lnTo>
                    <a:pt x="11" y="45"/>
                  </a:lnTo>
                  <a:lnTo>
                    <a:pt x="0" y="23"/>
                  </a:lnTo>
                  <a:lnTo>
                    <a:pt x="11" y="11"/>
                  </a:lnTo>
                  <a:lnTo>
                    <a:pt x="22" y="0"/>
                  </a:lnTo>
                  <a:lnTo>
                    <a:pt x="45" y="11"/>
                  </a:lnTo>
                  <a:lnTo>
                    <a:pt x="45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Line 195"/>
            <p:cNvSpPr>
              <a:spLocks noChangeShapeType="1"/>
            </p:cNvSpPr>
            <p:nvPr/>
          </p:nvSpPr>
          <p:spPr bwMode="auto">
            <a:xfrm>
              <a:off x="2586" y="856"/>
              <a:ext cx="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196"/>
            <p:cNvSpPr>
              <a:spLocks noChangeShapeType="1"/>
            </p:cNvSpPr>
            <p:nvPr/>
          </p:nvSpPr>
          <p:spPr bwMode="auto">
            <a:xfrm>
              <a:off x="2586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Line 197"/>
            <p:cNvSpPr>
              <a:spLocks noChangeShapeType="1"/>
            </p:cNvSpPr>
            <p:nvPr/>
          </p:nvSpPr>
          <p:spPr bwMode="auto">
            <a:xfrm flipH="1">
              <a:off x="2563" y="878"/>
              <a:ext cx="23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198"/>
            <p:cNvSpPr>
              <a:spLocks noChangeShapeType="1"/>
            </p:cNvSpPr>
            <p:nvPr/>
          </p:nvSpPr>
          <p:spPr bwMode="auto">
            <a:xfrm>
              <a:off x="2563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199"/>
            <p:cNvSpPr>
              <a:spLocks noChangeShapeType="1"/>
            </p:cNvSpPr>
            <p:nvPr/>
          </p:nvSpPr>
          <p:spPr bwMode="auto">
            <a:xfrm>
              <a:off x="2563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200"/>
            <p:cNvSpPr>
              <a:spLocks noChangeShapeType="1"/>
            </p:cNvSpPr>
            <p:nvPr/>
          </p:nvSpPr>
          <p:spPr bwMode="auto">
            <a:xfrm>
              <a:off x="2563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201"/>
            <p:cNvSpPr>
              <a:spLocks noChangeShapeType="1"/>
            </p:cNvSpPr>
            <p:nvPr/>
          </p:nvSpPr>
          <p:spPr bwMode="auto">
            <a:xfrm flipH="1">
              <a:off x="2552" y="878"/>
              <a:ext cx="1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202"/>
            <p:cNvSpPr>
              <a:spLocks noChangeShapeType="1"/>
            </p:cNvSpPr>
            <p:nvPr/>
          </p:nvSpPr>
          <p:spPr bwMode="auto">
            <a:xfrm>
              <a:off x="2552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203"/>
            <p:cNvSpPr>
              <a:spLocks noChangeShapeType="1"/>
            </p:cNvSpPr>
            <p:nvPr/>
          </p:nvSpPr>
          <p:spPr bwMode="auto">
            <a:xfrm flipH="1" flipV="1">
              <a:off x="2541" y="856"/>
              <a:ext cx="1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204"/>
            <p:cNvSpPr>
              <a:spLocks noChangeShapeType="1"/>
            </p:cNvSpPr>
            <p:nvPr/>
          </p:nvSpPr>
          <p:spPr bwMode="auto">
            <a:xfrm>
              <a:off x="2541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205"/>
            <p:cNvSpPr>
              <a:spLocks noChangeShapeType="1"/>
            </p:cNvSpPr>
            <p:nvPr/>
          </p:nvSpPr>
          <p:spPr bwMode="auto">
            <a:xfrm>
              <a:off x="2541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206"/>
            <p:cNvSpPr>
              <a:spLocks noChangeShapeType="1"/>
            </p:cNvSpPr>
            <p:nvPr/>
          </p:nvSpPr>
          <p:spPr bwMode="auto">
            <a:xfrm>
              <a:off x="2541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207"/>
            <p:cNvSpPr>
              <a:spLocks noChangeShapeType="1"/>
            </p:cNvSpPr>
            <p:nvPr/>
          </p:nvSpPr>
          <p:spPr bwMode="auto">
            <a:xfrm flipV="1">
              <a:off x="2541" y="844"/>
              <a:ext cx="1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208"/>
            <p:cNvSpPr>
              <a:spLocks noChangeShapeType="1"/>
            </p:cNvSpPr>
            <p:nvPr/>
          </p:nvSpPr>
          <p:spPr bwMode="auto">
            <a:xfrm>
              <a:off x="2552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209"/>
            <p:cNvSpPr>
              <a:spLocks noChangeShapeType="1"/>
            </p:cNvSpPr>
            <p:nvPr/>
          </p:nvSpPr>
          <p:spPr bwMode="auto">
            <a:xfrm flipV="1">
              <a:off x="2552" y="833"/>
              <a:ext cx="11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210"/>
            <p:cNvSpPr>
              <a:spLocks noChangeShapeType="1"/>
            </p:cNvSpPr>
            <p:nvPr/>
          </p:nvSpPr>
          <p:spPr bwMode="auto">
            <a:xfrm>
              <a:off x="2563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211"/>
            <p:cNvSpPr>
              <a:spLocks noChangeShapeType="1"/>
            </p:cNvSpPr>
            <p:nvPr/>
          </p:nvSpPr>
          <p:spPr bwMode="auto">
            <a:xfrm>
              <a:off x="2563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212"/>
            <p:cNvSpPr>
              <a:spLocks noChangeShapeType="1"/>
            </p:cNvSpPr>
            <p:nvPr/>
          </p:nvSpPr>
          <p:spPr bwMode="auto">
            <a:xfrm>
              <a:off x="2563" y="833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213"/>
            <p:cNvSpPr>
              <a:spLocks noChangeShapeType="1"/>
            </p:cNvSpPr>
            <p:nvPr/>
          </p:nvSpPr>
          <p:spPr bwMode="auto">
            <a:xfrm>
              <a:off x="2563" y="833"/>
              <a:ext cx="23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214"/>
            <p:cNvSpPr>
              <a:spLocks noChangeShapeType="1"/>
            </p:cNvSpPr>
            <p:nvPr/>
          </p:nvSpPr>
          <p:spPr bwMode="auto">
            <a:xfrm>
              <a:off x="2586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Line 215"/>
            <p:cNvSpPr>
              <a:spLocks noChangeShapeType="1"/>
            </p:cNvSpPr>
            <p:nvPr/>
          </p:nvSpPr>
          <p:spPr bwMode="auto">
            <a:xfrm>
              <a:off x="2586" y="844"/>
              <a:ext cx="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Line 216"/>
            <p:cNvSpPr>
              <a:spLocks noChangeShapeType="1"/>
            </p:cNvSpPr>
            <p:nvPr/>
          </p:nvSpPr>
          <p:spPr bwMode="auto">
            <a:xfrm>
              <a:off x="2586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Freeform 217"/>
            <p:cNvSpPr>
              <a:spLocks/>
            </p:cNvSpPr>
            <p:nvPr/>
          </p:nvSpPr>
          <p:spPr bwMode="auto">
            <a:xfrm>
              <a:off x="2666" y="833"/>
              <a:ext cx="45" cy="45"/>
            </a:xfrm>
            <a:custGeom>
              <a:avLst/>
              <a:gdLst>
                <a:gd name="T0" fmla="*/ 45 w 45"/>
                <a:gd name="T1" fmla="*/ 23 h 45"/>
                <a:gd name="T2" fmla="*/ 45 w 45"/>
                <a:gd name="T3" fmla="*/ 45 h 45"/>
                <a:gd name="T4" fmla="*/ 22 w 45"/>
                <a:gd name="T5" fmla="*/ 45 h 45"/>
                <a:gd name="T6" fmla="*/ 22 w 45"/>
                <a:gd name="T7" fmla="*/ 45 h 45"/>
                <a:gd name="T8" fmla="*/ 0 w 45"/>
                <a:gd name="T9" fmla="*/ 45 h 45"/>
                <a:gd name="T10" fmla="*/ 0 w 45"/>
                <a:gd name="T11" fmla="*/ 23 h 45"/>
                <a:gd name="T12" fmla="*/ 0 w 45"/>
                <a:gd name="T13" fmla="*/ 23 h 45"/>
                <a:gd name="T14" fmla="*/ 0 w 45"/>
                <a:gd name="T15" fmla="*/ 11 h 45"/>
                <a:gd name="T16" fmla="*/ 22 w 45"/>
                <a:gd name="T17" fmla="*/ 0 h 45"/>
                <a:gd name="T18" fmla="*/ 22 w 45"/>
                <a:gd name="T19" fmla="*/ 0 h 45"/>
                <a:gd name="T20" fmla="*/ 45 w 45"/>
                <a:gd name="T21" fmla="*/ 11 h 45"/>
                <a:gd name="T22" fmla="*/ 45 w 45"/>
                <a:gd name="T23" fmla="*/ 23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5"/>
                <a:gd name="T37" fmla="*/ 0 h 45"/>
                <a:gd name="T38" fmla="*/ 45 w 45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5" h="45">
                  <a:moveTo>
                    <a:pt x="45" y="23"/>
                  </a:moveTo>
                  <a:lnTo>
                    <a:pt x="45" y="45"/>
                  </a:lnTo>
                  <a:lnTo>
                    <a:pt x="22" y="45"/>
                  </a:lnTo>
                  <a:lnTo>
                    <a:pt x="0" y="45"/>
                  </a:lnTo>
                  <a:lnTo>
                    <a:pt x="0" y="23"/>
                  </a:lnTo>
                  <a:lnTo>
                    <a:pt x="0" y="11"/>
                  </a:lnTo>
                  <a:lnTo>
                    <a:pt x="22" y="0"/>
                  </a:lnTo>
                  <a:lnTo>
                    <a:pt x="45" y="11"/>
                  </a:lnTo>
                  <a:lnTo>
                    <a:pt x="45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Line 218"/>
            <p:cNvSpPr>
              <a:spLocks noChangeShapeType="1"/>
            </p:cNvSpPr>
            <p:nvPr/>
          </p:nvSpPr>
          <p:spPr bwMode="auto">
            <a:xfrm>
              <a:off x="2711" y="856"/>
              <a:ext cx="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Line 219"/>
            <p:cNvSpPr>
              <a:spLocks noChangeShapeType="1"/>
            </p:cNvSpPr>
            <p:nvPr/>
          </p:nvSpPr>
          <p:spPr bwMode="auto">
            <a:xfrm>
              <a:off x="2711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220"/>
            <p:cNvSpPr>
              <a:spLocks noChangeShapeType="1"/>
            </p:cNvSpPr>
            <p:nvPr/>
          </p:nvSpPr>
          <p:spPr bwMode="auto">
            <a:xfrm flipH="1">
              <a:off x="2688" y="878"/>
              <a:ext cx="23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221"/>
            <p:cNvSpPr>
              <a:spLocks noChangeShapeType="1"/>
            </p:cNvSpPr>
            <p:nvPr/>
          </p:nvSpPr>
          <p:spPr bwMode="auto">
            <a:xfrm>
              <a:off x="2688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222"/>
            <p:cNvSpPr>
              <a:spLocks noChangeShapeType="1"/>
            </p:cNvSpPr>
            <p:nvPr/>
          </p:nvSpPr>
          <p:spPr bwMode="auto">
            <a:xfrm>
              <a:off x="2688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Line 223"/>
            <p:cNvSpPr>
              <a:spLocks noChangeShapeType="1"/>
            </p:cNvSpPr>
            <p:nvPr/>
          </p:nvSpPr>
          <p:spPr bwMode="auto">
            <a:xfrm>
              <a:off x="2688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Line 224"/>
            <p:cNvSpPr>
              <a:spLocks noChangeShapeType="1"/>
            </p:cNvSpPr>
            <p:nvPr/>
          </p:nvSpPr>
          <p:spPr bwMode="auto">
            <a:xfrm flipH="1">
              <a:off x="2666" y="878"/>
              <a:ext cx="22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Line 225"/>
            <p:cNvSpPr>
              <a:spLocks noChangeShapeType="1"/>
            </p:cNvSpPr>
            <p:nvPr/>
          </p:nvSpPr>
          <p:spPr bwMode="auto">
            <a:xfrm>
              <a:off x="2666" y="878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Line 226"/>
            <p:cNvSpPr>
              <a:spLocks noChangeShapeType="1"/>
            </p:cNvSpPr>
            <p:nvPr/>
          </p:nvSpPr>
          <p:spPr bwMode="auto">
            <a:xfrm flipV="1">
              <a:off x="2666" y="856"/>
              <a:ext cx="1" cy="2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Line 227"/>
            <p:cNvSpPr>
              <a:spLocks noChangeShapeType="1"/>
            </p:cNvSpPr>
            <p:nvPr/>
          </p:nvSpPr>
          <p:spPr bwMode="auto">
            <a:xfrm>
              <a:off x="2666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Line 228"/>
            <p:cNvSpPr>
              <a:spLocks noChangeShapeType="1"/>
            </p:cNvSpPr>
            <p:nvPr/>
          </p:nvSpPr>
          <p:spPr bwMode="auto">
            <a:xfrm>
              <a:off x="2666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Line 229"/>
            <p:cNvSpPr>
              <a:spLocks noChangeShapeType="1"/>
            </p:cNvSpPr>
            <p:nvPr/>
          </p:nvSpPr>
          <p:spPr bwMode="auto">
            <a:xfrm>
              <a:off x="2666" y="856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Line 230"/>
            <p:cNvSpPr>
              <a:spLocks noChangeShapeType="1"/>
            </p:cNvSpPr>
            <p:nvPr/>
          </p:nvSpPr>
          <p:spPr bwMode="auto">
            <a:xfrm flipV="1">
              <a:off x="2666" y="844"/>
              <a:ext cx="1" cy="12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Line 231"/>
            <p:cNvSpPr>
              <a:spLocks noChangeShapeType="1"/>
            </p:cNvSpPr>
            <p:nvPr/>
          </p:nvSpPr>
          <p:spPr bwMode="auto">
            <a:xfrm>
              <a:off x="2666" y="844"/>
              <a:ext cx="1" cy="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Line 232"/>
            <p:cNvSpPr>
              <a:spLocks noChangeShapeType="1"/>
            </p:cNvSpPr>
            <p:nvPr/>
          </p:nvSpPr>
          <p:spPr bwMode="auto">
            <a:xfrm flipV="1">
              <a:off x="2666" y="833"/>
              <a:ext cx="22" cy="11"/>
            </a:xfrm>
            <a:prstGeom prst="line">
              <a:avLst/>
            </a:prstGeom>
            <a:noFill/>
            <a:ln w="1746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" name="Line 234"/>
          <p:cNvSpPr>
            <a:spLocks noChangeShapeType="1"/>
          </p:cNvSpPr>
          <p:nvPr/>
        </p:nvSpPr>
        <p:spPr bwMode="auto">
          <a:xfrm>
            <a:off x="7180014" y="1603216"/>
            <a:ext cx="1587" cy="15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6" name="Line 235"/>
          <p:cNvSpPr>
            <a:spLocks noChangeShapeType="1"/>
          </p:cNvSpPr>
          <p:nvPr/>
        </p:nvSpPr>
        <p:spPr bwMode="auto">
          <a:xfrm>
            <a:off x="7180014" y="1603216"/>
            <a:ext cx="1587" cy="15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7" name="Line 236"/>
          <p:cNvSpPr>
            <a:spLocks noChangeShapeType="1"/>
          </p:cNvSpPr>
          <p:nvPr/>
        </p:nvSpPr>
        <p:spPr bwMode="auto">
          <a:xfrm>
            <a:off x="7180014" y="1603216"/>
            <a:ext cx="1587" cy="15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8" name="Line 237"/>
          <p:cNvSpPr>
            <a:spLocks noChangeShapeType="1"/>
          </p:cNvSpPr>
          <p:nvPr/>
        </p:nvSpPr>
        <p:spPr bwMode="auto">
          <a:xfrm>
            <a:off x="7180014" y="1603216"/>
            <a:ext cx="47625" cy="127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9" name="Line 238"/>
          <p:cNvSpPr>
            <a:spLocks noChangeShapeType="1"/>
          </p:cNvSpPr>
          <p:nvPr/>
        </p:nvSpPr>
        <p:spPr bwMode="auto">
          <a:xfrm>
            <a:off x="7227639" y="1615916"/>
            <a:ext cx="3175" cy="15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0" name="Line 239"/>
          <p:cNvSpPr>
            <a:spLocks noChangeShapeType="1"/>
          </p:cNvSpPr>
          <p:nvPr/>
        </p:nvSpPr>
        <p:spPr bwMode="auto">
          <a:xfrm>
            <a:off x="7227639" y="1615916"/>
            <a:ext cx="3175" cy="142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1" name="Line 240"/>
          <p:cNvSpPr>
            <a:spLocks noChangeShapeType="1"/>
          </p:cNvSpPr>
          <p:nvPr/>
        </p:nvSpPr>
        <p:spPr bwMode="auto">
          <a:xfrm>
            <a:off x="7227639" y="1630203"/>
            <a:ext cx="3175" cy="1588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2" name="Freeform 241"/>
          <p:cNvSpPr>
            <a:spLocks/>
          </p:cNvSpPr>
          <p:nvPr/>
        </p:nvSpPr>
        <p:spPr bwMode="auto">
          <a:xfrm>
            <a:off x="7829301" y="1603216"/>
            <a:ext cx="120650" cy="53975"/>
          </a:xfrm>
          <a:custGeom>
            <a:avLst/>
            <a:gdLst>
              <a:gd name="T0" fmla="*/ 2147483647 w 57"/>
              <a:gd name="T1" fmla="*/ 2147483647 h 45"/>
              <a:gd name="T2" fmla="*/ 2147483647 w 57"/>
              <a:gd name="T3" fmla="*/ 2147483647 h 45"/>
              <a:gd name="T4" fmla="*/ 2147483647 w 57"/>
              <a:gd name="T5" fmla="*/ 2147483647 h 45"/>
              <a:gd name="T6" fmla="*/ 2147483647 w 57"/>
              <a:gd name="T7" fmla="*/ 2147483647 h 45"/>
              <a:gd name="T8" fmla="*/ 2147483647 w 57"/>
              <a:gd name="T9" fmla="*/ 2147483647 h 45"/>
              <a:gd name="T10" fmla="*/ 0 w 57"/>
              <a:gd name="T11" fmla="*/ 2147483647 h 45"/>
              <a:gd name="T12" fmla="*/ 0 w 57"/>
              <a:gd name="T13" fmla="*/ 2147483647 h 45"/>
              <a:gd name="T14" fmla="*/ 2147483647 w 57"/>
              <a:gd name="T15" fmla="*/ 2147483647 h 45"/>
              <a:gd name="T16" fmla="*/ 2147483647 w 57"/>
              <a:gd name="T17" fmla="*/ 0 h 45"/>
              <a:gd name="T18" fmla="*/ 2147483647 w 57"/>
              <a:gd name="T19" fmla="*/ 0 h 45"/>
              <a:gd name="T20" fmla="*/ 2147483647 w 57"/>
              <a:gd name="T21" fmla="*/ 2147483647 h 45"/>
              <a:gd name="T22" fmla="*/ 2147483647 w 57"/>
              <a:gd name="T23" fmla="*/ 2147483647 h 4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7"/>
              <a:gd name="T37" fmla="*/ 0 h 45"/>
              <a:gd name="T38" fmla="*/ 57 w 57"/>
              <a:gd name="T39" fmla="*/ 45 h 4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7" h="45">
                <a:moveTo>
                  <a:pt x="57" y="23"/>
                </a:moveTo>
                <a:lnTo>
                  <a:pt x="45" y="45"/>
                </a:lnTo>
                <a:lnTo>
                  <a:pt x="34" y="45"/>
                </a:lnTo>
                <a:lnTo>
                  <a:pt x="11" y="45"/>
                </a:lnTo>
                <a:lnTo>
                  <a:pt x="0" y="23"/>
                </a:lnTo>
                <a:lnTo>
                  <a:pt x="11" y="11"/>
                </a:lnTo>
                <a:lnTo>
                  <a:pt x="34" y="0"/>
                </a:lnTo>
                <a:lnTo>
                  <a:pt x="45" y="11"/>
                </a:lnTo>
                <a:lnTo>
                  <a:pt x="57" y="2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3" name="Line 242"/>
          <p:cNvSpPr>
            <a:spLocks noChangeShapeType="1"/>
          </p:cNvSpPr>
          <p:nvPr/>
        </p:nvSpPr>
        <p:spPr bwMode="auto">
          <a:xfrm flipH="1">
            <a:off x="7924551" y="1630203"/>
            <a:ext cx="25400" cy="26988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4" name="Line 243"/>
          <p:cNvSpPr>
            <a:spLocks noChangeShapeType="1"/>
          </p:cNvSpPr>
          <p:nvPr/>
        </p:nvSpPr>
        <p:spPr bwMode="auto">
          <a:xfrm>
            <a:off x="7924551" y="1657191"/>
            <a:ext cx="1588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" name="Line 244"/>
          <p:cNvSpPr>
            <a:spLocks noChangeShapeType="1"/>
          </p:cNvSpPr>
          <p:nvPr/>
        </p:nvSpPr>
        <p:spPr bwMode="auto">
          <a:xfrm flipH="1">
            <a:off x="7900739" y="1657191"/>
            <a:ext cx="23812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6" name="Line 245"/>
          <p:cNvSpPr>
            <a:spLocks noChangeShapeType="1"/>
          </p:cNvSpPr>
          <p:nvPr/>
        </p:nvSpPr>
        <p:spPr bwMode="auto">
          <a:xfrm>
            <a:off x="7900739" y="1657191"/>
            <a:ext cx="3175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7" name="Line 246"/>
          <p:cNvSpPr>
            <a:spLocks noChangeShapeType="1"/>
          </p:cNvSpPr>
          <p:nvPr/>
        </p:nvSpPr>
        <p:spPr bwMode="auto">
          <a:xfrm>
            <a:off x="7900739" y="1657191"/>
            <a:ext cx="3175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8" name="Line 247"/>
          <p:cNvSpPr>
            <a:spLocks noChangeShapeType="1"/>
          </p:cNvSpPr>
          <p:nvPr/>
        </p:nvSpPr>
        <p:spPr bwMode="auto">
          <a:xfrm>
            <a:off x="7900739" y="1657191"/>
            <a:ext cx="3175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9" name="Line 248"/>
          <p:cNvSpPr>
            <a:spLocks noChangeShapeType="1"/>
          </p:cNvSpPr>
          <p:nvPr/>
        </p:nvSpPr>
        <p:spPr bwMode="auto">
          <a:xfrm flipH="1">
            <a:off x="7853114" y="1657191"/>
            <a:ext cx="47625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0" name="Line 249"/>
          <p:cNvSpPr>
            <a:spLocks noChangeShapeType="1"/>
          </p:cNvSpPr>
          <p:nvPr/>
        </p:nvSpPr>
        <p:spPr bwMode="auto">
          <a:xfrm>
            <a:off x="7853114" y="1657191"/>
            <a:ext cx="1587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1" name="Line 250"/>
          <p:cNvSpPr>
            <a:spLocks noChangeShapeType="1"/>
          </p:cNvSpPr>
          <p:nvPr/>
        </p:nvSpPr>
        <p:spPr bwMode="auto">
          <a:xfrm flipH="1" flipV="1">
            <a:off x="7829301" y="1630203"/>
            <a:ext cx="23813" cy="26988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" name="Line 251"/>
          <p:cNvSpPr>
            <a:spLocks noChangeShapeType="1"/>
          </p:cNvSpPr>
          <p:nvPr/>
        </p:nvSpPr>
        <p:spPr bwMode="auto">
          <a:xfrm>
            <a:off x="7829301" y="1630203"/>
            <a:ext cx="1588" cy="1588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" name="Line 252"/>
          <p:cNvSpPr>
            <a:spLocks noChangeShapeType="1"/>
          </p:cNvSpPr>
          <p:nvPr/>
        </p:nvSpPr>
        <p:spPr bwMode="auto">
          <a:xfrm>
            <a:off x="7829301" y="1630203"/>
            <a:ext cx="1588" cy="1588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4" name="Line 253"/>
          <p:cNvSpPr>
            <a:spLocks noChangeShapeType="1"/>
          </p:cNvSpPr>
          <p:nvPr/>
        </p:nvSpPr>
        <p:spPr bwMode="auto">
          <a:xfrm>
            <a:off x="7829301" y="1630203"/>
            <a:ext cx="1588" cy="1588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" name="Line 254"/>
          <p:cNvSpPr>
            <a:spLocks noChangeShapeType="1"/>
          </p:cNvSpPr>
          <p:nvPr/>
        </p:nvSpPr>
        <p:spPr bwMode="auto">
          <a:xfrm flipV="1">
            <a:off x="7829301" y="1615916"/>
            <a:ext cx="23813" cy="142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6" name="Line 255"/>
          <p:cNvSpPr>
            <a:spLocks noChangeShapeType="1"/>
          </p:cNvSpPr>
          <p:nvPr/>
        </p:nvSpPr>
        <p:spPr bwMode="auto">
          <a:xfrm>
            <a:off x="7853114" y="1615916"/>
            <a:ext cx="1587" cy="15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" name="Line 256"/>
          <p:cNvSpPr>
            <a:spLocks noChangeShapeType="1"/>
          </p:cNvSpPr>
          <p:nvPr/>
        </p:nvSpPr>
        <p:spPr bwMode="auto">
          <a:xfrm flipV="1">
            <a:off x="7853114" y="1603216"/>
            <a:ext cx="47625" cy="127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8" name="Line 257"/>
          <p:cNvSpPr>
            <a:spLocks noChangeShapeType="1"/>
          </p:cNvSpPr>
          <p:nvPr/>
        </p:nvSpPr>
        <p:spPr bwMode="auto">
          <a:xfrm>
            <a:off x="7900739" y="1603216"/>
            <a:ext cx="3175" cy="15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9" name="Line 258"/>
          <p:cNvSpPr>
            <a:spLocks noChangeShapeType="1"/>
          </p:cNvSpPr>
          <p:nvPr/>
        </p:nvSpPr>
        <p:spPr bwMode="auto">
          <a:xfrm>
            <a:off x="7900739" y="1603216"/>
            <a:ext cx="3175" cy="15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" name="Line 259"/>
          <p:cNvSpPr>
            <a:spLocks noChangeShapeType="1"/>
          </p:cNvSpPr>
          <p:nvPr/>
        </p:nvSpPr>
        <p:spPr bwMode="auto">
          <a:xfrm>
            <a:off x="7900739" y="1603216"/>
            <a:ext cx="3175" cy="15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1" name="Line 260"/>
          <p:cNvSpPr>
            <a:spLocks noChangeShapeType="1"/>
          </p:cNvSpPr>
          <p:nvPr/>
        </p:nvSpPr>
        <p:spPr bwMode="auto">
          <a:xfrm>
            <a:off x="7900739" y="1603216"/>
            <a:ext cx="23812" cy="1270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2" name="Line 261"/>
          <p:cNvSpPr>
            <a:spLocks noChangeShapeType="1"/>
          </p:cNvSpPr>
          <p:nvPr/>
        </p:nvSpPr>
        <p:spPr bwMode="auto">
          <a:xfrm>
            <a:off x="7924551" y="1615916"/>
            <a:ext cx="1588" cy="15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3" name="Line 262"/>
          <p:cNvSpPr>
            <a:spLocks noChangeShapeType="1"/>
          </p:cNvSpPr>
          <p:nvPr/>
        </p:nvSpPr>
        <p:spPr bwMode="auto">
          <a:xfrm>
            <a:off x="7924551" y="1615916"/>
            <a:ext cx="25400" cy="142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4" name="Line 263"/>
          <p:cNvSpPr>
            <a:spLocks noChangeShapeType="1"/>
          </p:cNvSpPr>
          <p:nvPr/>
        </p:nvSpPr>
        <p:spPr bwMode="auto">
          <a:xfrm>
            <a:off x="7949951" y="1630203"/>
            <a:ext cx="1588" cy="1588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" name="Line 264"/>
          <p:cNvSpPr>
            <a:spLocks noChangeShapeType="1"/>
          </p:cNvSpPr>
          <p:nvPr/>
        </p:nvSpPr>
        <p:spPr bwMode="auto">
          <a:xfrm flipV="1">
            <a:off x="6002089" y="1765141"/>
            <a:ext cx="3175" cy="35083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6" name="Freeform 265"/>
          <p:cNvSpPr>
            <a:spLocks/>
          </p:cNvSpPr>
          <p:nvPr/>
        </p:nvSpPr>
        <p:spPr bwMode="auto">
          <a:xfrm>
            <a:off x="5930651" y="1765141"/>
            <a:ext cx="120650" cy="68262"/>
          </a:xfrm>
          <a:custGeom>
            <a:avLst/>
            <a:gdLst>
              <a:gd name="T0" fmla="*/ 2147483647 w 57"/>
              <a:gd name="T1" fmla="*/ 2147483647 h 57"/>
              <a:gd name="T2" fmla="*/ 0 w 57"/>
              <a:gd name="T3" fmla="*/ 2147483647 h 57"/>
              <a:gd name="T4" fmla="*/ 2147483647 w 57"/>
              <a:gd name="T5" fmla="*/ 0 h 57"/>
              <a:gd name="T6" fmla="*/ 2147483647 w 57"/>
              <a:gd name="T7" fmla="*/ 2147483647 h 57"/>
              <a:gd name="T8" fmla="*/ 0 60000 65536"/>
              <a:gd name="T9" fmla="*/ 0 60000 65536"/>
              <a:gd name="T10" fmla="*/ 0 60000 65536"/>
              <a:gd name="T11" fmla="*/ 0 60000 65536"/>
              <a:gd name="T12" fmla="*/ 0 w 57"/>
              <a:gd name="T13" fmla="*/ 0 h 57"/>
              <a:gd name="T14" fmla="*/ 57 w 57"/>
              <a:gd name="T15" fmla="*/ 57 h 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" h="57">
                <a:moveTo>
                  <a:pt x="57" y="57"/>
                </a:moveTo>
                <a:lnTo>
                  <a:pt x="0" y="57"/>
                </a:lnTo>
                <a:lnTo>
                  <a:pt x="34" y="0"/>
                </a:lnTo>
                <a:lnTo>
                  <a:pt x="57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7" name="Line 266"/>
          <p:cNvSpPr>
            <a:spLocks noChangeShapeType="1"/>
          </p:cNvSpPr>
          <p:nvPr/>
        </p:nvSpPr>
        <p:spPr bwMode="auto">
          <a:xfrm flipH="1">
            <a:off x="5930651" y="1833403"/>
            <a:ext cx="120650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8" name="Line 267"/>
          <p:cNvSpPr>
            <a:spLocks noChangeShapeType="1"/>
          </p:cNvSpPr>
          <p:nvPr/>
        </p:nvSpPr>
        <p:spPr bwMode="auto">
          <a:xfrm>
            <a:off x="5930651" y="1833403"/>
            <a:ext cx="1588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" name="Line 268"/>
          <p:cNvSpPr>
            <a:spLocks noChangeShapeType="1"/>
          </p:cNvSpPr>
          <p:nvPr/>
        </p:nvSpPr>
        <p:spPr bwMode="auto">
          <a:xfrm flipV="1">
            <a:off x="5930651" y="1765141"/>
            <a:ext cx="71438" cy="68262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0" name="Line 269"/>
          <p:cNvSpPr>
            <a:spLocks noChangeShapeType="1"/>
          </p:cNvSpPr>
          <p:nvPr/>
        </p:nvSpPr>
        <p:spPr bwMode="auto">
          <a:xfrm>
            <a:off x="6002089" y="1765141"/>
            <a:ext cx="3175" cy="15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1" name="Line 270"/>
          <p:cNvSpPr>
            <a:spLocks noChangeShapeType="1"/>
          </p:cNvSpPr>
          <p:nvPr/>
        </p:nvSpPr>
        <p:spPr bwMode="auto">
          <a:xfrm>
            <a:off x="6002089" y="1765141"/>
            <a:ext cx="49212" cy="68262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2" name="Line 271"/>
          <p:cNvSpPr>
            <a:spLocks noChangeShapeType="1"/>
          </p:cNvSpPr>
          <p:nvPr/>
        </p:nvSpPr>
        <p:spPr bwMode="auto">
          <a:xfrm>
            <a:off x="6051301" y="1833403"/>
            <a:ext cx="1588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3" name="Rectangle 272"/>
          <p:cNvSpPr>
            <a:spLocks noChangeArrowheads="1"/>
          </p:cNvSpPr>
          <p:nvPr/>
        </p:nvSpPr>
        <p:spPr bwMode="auto">
          <a:xfrm>
            <a:off x="5714751" y="2142966"/>
            <a:ext cx="4616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Times" panose="02020603050405020304" pitchFamily="18" charset="0"/>
              </a:rPr>
              <a:t>good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sp>
        <p:nvSpPr>
          <p:cNvPr id="254" name="Line 543"/>
          <p:cNvSpPr>
            <a:spLocks noChangeShapeType="1"/>
          </p:cNvSpPr>
          <p:nvPr/>
        </p:nvSpPr>
        <p:spPr bwMode="auto">
          <a:xfrm flipV="1">
            <a:off x="7727701" y="1765141"/>
            <a:ext cx="1588" cy="35083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5" name="Freeform 544"/>
          <p:cNvSpPr>
            <a:spLocks/>
          </p:cNvSpPr>
          <p:nvPr/>
        </p:nvSpPr>
        <p:spPr bwMode="auto">
          <a:xfrm>
            <a:off x="7656264" y="1765141"/>
            <a:ext cx="120650" cy="68262"/>
          </a:xfrm>
          <a:custGeom>
            <a:avLst/>
            <a:gdLst>
              <a:gd name="T0" fmla="*/ 2147483647 w 57"/>
              <a:gd name="T1" fmla="*/ 2147483647 h 57"/>
              <a:gd name="T2" fmla="*/ 0 w 57"/>
              <a:gd name="T3" fmla="*/ 2147483647 h 57"/>
              <a:gd name="T4" fmla="*/ 2147483647 w 57"/>
              <a:gd name="T5" fmla="*/ 0 h 57"/>
              <a:gd name="T6" fmla="*/ 2147483647 w 57"/>
              <a:gd name="T7" fmla="*/ 2147483647 h 57"/>
              <a:gd name="T8" fmla="*/ 0 60000 65536"/>
              <a:gd name="T9" fmla="*/ 0 60000 65536"/>
              <a:gd name="T10" fmla="*/ 0 60000 65536"/>
              <a:gd name="T11" fmla="*/ 0 60000 65536"/>
              <a:gd name="T12" fmla="*/ 0 w 57"/>
              <a:gd name="T13" fmla="*/ 0 h 57"/>
              <a:gd name="T14" fmla="*/ 57 w 57"/>
              <a:gd name="T15" fmla="*/ 57 h 5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" h="57">
                <a:moveTo>
                  <a:pt x="57" y="57"/>
                </a:moveTo>
                <a:lnTo>
                  <a:pt x="0" y="57"/>
                </a:lnTo>
                <a:lnTo>
                  <a:pt x="34" y="0"/>
                </a:lnTo>
                <a:lnTo>
                  <a:pt x="57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" name="Line 545"/>
          <p:cNvSpPr>
            <a:spLocks noChangeShapeType="1"/>
          </p:cNvSpPr>
          <p:nvPr/>
        </p:nvSpPr>
        <p:spPr bwMode="auto">
          <a:xfrm flipH="1">
            <a:off x="7656264" y="1833403"/>
            <a:ext cx="120650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7" name="Line 546"/>
          <p:cNvSpPr>
            <a:spLocks noChangeShapeType="1"/>
          </p:cNvSpPr>
          <p:nvPr/>
        </p:nvSpPr>
        <p:spPr bwMode="auto">
          <a:xfrm>
            <a:off x="7656264" y="1833403"/>
            <a:ext cx="1587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8" name="Line 547"/>
          <p:cNvSpPr>
            <a:spLocks noChangeShapeType="1"/>
          </p:cNvSpPr>
          <p:nvPr/>
        </p:nvSpPr>
        <p:spPr bwMode="auto">
          <a:xfrm flipV="1">
            <a:off x="7656264" y="1765141"/>
            <a:ext cx="71437" cy="68262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9" name="Line 548"/>
          <p:cNvSpPr>
            <a:spLocks noChangeShapeType="1"/>
          </p:cNvSpPr>
          <p:nvPr/>
        </p:nvSpPr>
        <p:spPr bwMode="auto">
          <a:xfrm>
            <a:off x="7727701" y="1765141"/>
            <a:ext cx="1588" cy="15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0" name="Line 549"/>
          <p:cNvSpPr>
            <a:spLocks noChangeShapeType="1"/>
          </p:cNvSpPr>
          <p:nvPr/>
        </p:nvSpPr>
        <p:spPr bwMode="auto">
          <a:xfrm>
            <a:off x="7727701" y="1765141"/>
            <a:ext cx="49213" cy="68262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1" name="Line 550"/>
          <p:cNvSpPr>
            <a:spLocks noChangeShapeType="1"/>
          </p:cNvSpPr>
          <p:nvPr/>
        </p:nvSpPr>
        <p:spPr bwMode="auto">
          <a:xfrm>
            <a:off x="7776914" y="1833403"/>
            <a:ext cx="1587" cy="0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2" name="Rectangle 551"/>
          <p:cNvSpPr>
            <a:spLocks noChangeArrowheads="1"/>
          </p:cNvSpPr>
          <p:nvPr/>
        </p:nvSpPr>
        <p:spPr bwMode="auto">
          <a:xfrm>
            <a:off x="7414964" y="2142966"/>
            <a:ext cx="3334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Times" panose="02020603050405020304" pitchFamily="18" charset="0"/>
              </a:rPr>
              <a:t>bad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graphicFrame>
        <p:nvGraphicFramePr>
          <p:cNvPr id="26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32377"/>
              </p:ext>
            </p:extLst>
          </p:nvPr>
        </p:nvGraphicFramePr>
        <p:xfrm>
          <a:off x="6181737" y="2115978"/>
          <a:ext cx="412715" cy="300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3" name="Formel" r:id="rId13" imgW="126725" imgH="177415" progId="Equation.3">
                  <p:embed/>
                </p:oleObj>
              </mc:Choice>
              <mc:Fallback>
                <p:oleObj name="Formel" r:id="rId13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1737" y="2115978"/>
                        <a:ext cx="412715" cy="3008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32377"/>
              </p:ext>
            </p:extLst>
          </p:nvPr>
        </p:nvGraphicFramePr>
        <p:xfrm>
          <a:off x="7764283" y="2115978"/>
          <a:ext cx="412715" cy="300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4" name="Formel" r:id="rId15" imgW="126725" imgH="177415" progId="Equation.3">
                  <p:embed/>
                </p:oleObj>
              </mc:Choice>
              <mc:Fallback>
                <p:oleObj name="Formel" r:id="rId15" imgW="126725" imgH="17741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4283" y="2115978"/>
                        <a:ext cx="412715" cy="3008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5998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050"/>
          <p:cNvSpPr txBox="1">
            <a:spLocks noChangeArrowheads="1"/>
          </p:cNvSpPr>
          <p:nvPr/>
        </p:nvSpPr>
        <p:spPr bwMode="auto">
          <a:xfrm>
            <a:off x="2103680" y="278846"/>
            <a:ext cx="7954422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The Likelihood function</a:t>
            </a:r>
          </a:p>
          <a:p>
            <a:pPr algn="ctr" eaLnBrk="1" hangingPunct="1"/>
            <a:endParaRPr lang="en-US" altLang="en-US" sz="1800" dirty="0">
              <a:solidFill>
                <a:schemeClr val="folHlink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chemeClr val="folHlink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L(</a:t>
            </a:r>
            <a:r>
              <a:rPr lang="en-US" altLang="en-US" sz="1800" dirty="0" err="1">
                <a:solidFill>
                  <a:srgbClr val="6600FF"/>
                </a:solidFill>
                <a:latin typeface="Times" panose="02020603050405020304" pitchFamily="18" charset="0"/>
              </a:rPr>
              <a:t>X|</a:t>
            </a:r>
            <a:r>
              <a:rPr lang="en-US" altLang="en-US" sz="1800" dirty="0" err="1">
                <a:solidFill>
                  <a:srgbClr val="6600FF"/>
                </a:solidFill>
                <a:latin typeface="Symbol" panose="05050102010706020507" pitchFamily="18" charset="2"/>
              </a:rPr>
              <a:t>q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)=P(</a:t>
            </a:r>
            <a:r>
              <a:rPr lang="en-US" altLang="en-US" sz="1800" dirty="0" err="1">
                <a:solidFill>
                  <a:srgbClr val="6600FF"/>
                </a:solidFill>
                <a:latin typeface="Times" panose="02020603050405020304" pitchFamily="18" charset="0"/>
              </a:rPr>
              <a:t>X|</a:t>
            </a:r>
            <a:r>
              <a:rPr lang="en-US" altLang="en-US" sz="1800" dirty="0" err="1">
                <a:solidFill>
                  <a:srgbClr val="6600FF"/>
                </a:solidFill>
                <a:latin typeface="Symbol" panose="05050102010706020507" pitchFamily="18" charset="2"/>
              </a:rPr>
              <a:t>q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) is called the likelihood function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which expresses the probability to get the result X if the parameter is </a:t>
            </a:r>
            <a:r>
              <a:rPr lang="en-US" altLang="en-US" sz="1800" dirty="0">
                <a:solidFill>
                  <a:srgbClr val="6600FF"/>
                </a:solidFill>
                <a:latin typeface="Symbol" panose="05050102010706020507" pitchFamily="18" charset="2"/>
              </a:rPr>
              <a:t>q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L(X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1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2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3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|</a:t>
            </a:r>
            <a:r>
              <a:rPr lang="en-US" altLang="en-US" sz="1800" dirty="0">
                <a:solidFill>
                  <a:srgbClr val="6600FF"/>
                </a:solidFill>
                <a:latin typeface="Symbol" panose="05050102010706020507" pitchFamily="18" charset="2"/>
              </a:rPr>
              <a:t>q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) = L(X</a:t>
            </a:r>
            <a:r>
              <a:rPr lang="en-US" altLang="en-US" sz="1800" baseline="-25000" dirty="0" smtClean="0">
                <a:solidFill>
                  <a:srgbClr val="6600FF"/>
                </a:solidFill>
                <a:latin typeface="Times" panose="02020603050405020304" pitchFamily="18" charset="0"/>
              </a:rPr>
              <a:t>1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|</a:t>
            </a:r>
            <a:r>
              <a:rPr lang="en-US" altLang="en-US" sz="1800" dirty="0" smtClean="0">
                <a:solidFill>
                  <a:srgbClr val="6600FF"/>
                </a:solidFill>
                <a:latin typeface="Symbol" panose="05050102010706020507" pitchFamily="18" charset="2"/>
              </a:rPr>
              <a:t>q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)L(X</a:t>
            </a:r>
            <a:r>
              <a:rPr lang="en-US" altLang="en-US" sz="1800" baseline="-25000" dirty="0" smtClean="0">
                <a:solidFill>
                  <a:srgbClr val="6600FF"/>
                </a:solidFill>
                <a:latin typeface="Times" panose="02020603050405020304" pitchFamily="18" charset="0"/>
              </a:rPr>
              <a:t>2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|</a:t>
            </a:r>
            <a:r>
              <a:rPr lang="en-US" altLang="en-US" sz="1800" dirty="0" smtClean="0">
                <a:solidFill>
                  <a:srgbClr val="6600FF"/>
                </a:solidFill>
                <a:latin typeface="Symbol" panose="05050102010706020507" pitchFamily="18" charset="2"/>
              </a:rPr>
              <a:t>q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)L(X</a:t>
            </a:r>
            <a:r>
              <a:rPr lang="en-US" altLang="en-US" sz="1800" baseline="-25000" dirty="0" smtClean="0">
                <a:solidFill>
                  <a:srgbClr val="6600FF"/>
                </a:solidFill>
                <a:latin typeface="Times" panose="02020603050405020304" pitchFamily="18" charset="0"/>
              </a:rPr>
              <a:t>3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|</a:t>
            </a:r>
            <a:r>
              <a:rPr lang="en-US" altLang="en-US" sz="1800" dirty="0" smtClean="0">
                <a:solidFill>
                  <a:srgbClr val="6600FF"/>
                </a:solidFill>
                <a:latin typeface="Symbol" panose="05050102010706020507" pitchFamily="18" charset="2"/>
              </a:rPr>
              <a:t>q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) if 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1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, 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2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 and 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3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 are independent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In the 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maximum likelihood (ML) method</a:t>
            </a:r>
            <a:r>
              <a:rPr lang="en-US" altLang="en-US" sz="18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you choose the </a:t>
            </a:r>
            <a:r>
              <a:rPr lang="en-US" altLang="en-US" sz="1800" dirty="0">
                <a:solidFill>
                  <a:srgbClr val="6600FF"/>
                </a:solidFill>
                <a:latin typeface="Symbol" panose="05050102010706020507" pitchFamily="18" charset="2"/>
              </a:rPr>
              <a:t>q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that gives maximum L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or, which is the same, maximum </a:t>
            </a:r>
            <a:r>
              <a:rPr lang="en-US" altLang="en-US" sz="1800" dirty="0" err="1">
                <a:solidFill>
                  <a:srgbClr val="6600FF"/>
                </a:solidFill>
                <a:latin typeface="Times" panose="02020603050405020304" pitchFamily="18" charset="0"/>
              </a:rPr>
              <a:t>lnL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.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the X are normally distributed ML is identical to LSM (the least square method)</a:t>
            </a:r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chemeClr val="folHlink"/>
              </a:solidFill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08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322417" y="71438"/>
            <a:ext cx="7564891" cy="604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Information</a:t>
            </a:r>
          </a:p>
          <a:p>
            <a:pPr algn="ctr" eaLnBrk="1" hangingPunct="1"/>
            <a:endParaRPr lang="en-US" altLang="en-US" sz="1800" dirty="0">
              <a:solidFill>
                <a:schemeClr val="folHlink"/>
              </a:solidFill>
              <a:latin typeface="Times" panose="02020603050405020304" pitchFamily="18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The precision in the ML-determination is better with a more narrow maximum .</a:t>
            </a:r>
          </a:p>
          <a:p>
            <a:pPr algn="ctr" eaLnBrk="1" hangingPunct="1">
              <a:lnSpc>
                <a:spcPct val="150000"/>
              </a:lnSpc>
            </a:pP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Narrow maximum (small variance) --&gt; more information about </a:t>
            </a:r>
            <a:r>
              <a:rPr lang="en-US" altLang="en-US" sz="1800" dirty="0">
                <a:solidFill>
                  <a:srgbClr val="6600FF"/>
                </a:solidFill>
                <a:latin typeface="Symbol" panose="05050102010706020507" pitchFamily="18" charset="2"/>
              </a:rPr>
              <a:t>q</a:t>
            </a:r>
          </a:p>
          <a:p>
            <a:pPr algn="ctr" eaLnBrk="1" hangingPunct="1">
              <a:lnSpc>
                <a:spcPct val="150000"/>
              </a:lnSpc>
            </a:pP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More observations (smaller variance) --&gt; narrower maximum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                                                          approximate information about position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                                                      better information </a:t>
            </a:r>
            <a:r>
              <a:rPr lang="en-US" altLang="en-US" sz="1800" dirty="0" err="1">
                <a:solidFill>
                  <a:srgbClr val="6600FF"/>
                </a:solidFill>
                <a:latin typeface="Times" panose="02020603050405020304" pitchFamily="18" charset="0"/>
              </a:rPr>
              <a:t>information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about position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You can define</a:t>
            </a:r>
            <a:r>
              <a:rPr lang="en-US" altLang="en-US" sz="1800" b="1" dirty="0">
                <a:solidFill>
                  <a:srgbClr val="6600FF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information </a:t>
            </a:r>
            <a:r>
              <a:rPr lang="en-US" altLang="en-US" sz="1800" b="1" dirty="0">
                <a:solidFill>
                  <a:schemeClr val="hlink"/>
                </a:solidFill>
                <a:latin typeface="Times" panose="02020603050405020304" pitchFamily="18" charset="0"/>
              </a:rPr>
              <a:t>(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according to Fischer) as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                                                   evaluated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where L is maximal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The information is then additive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I(X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1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2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3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)=I(X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1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)+I(X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2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)+I(X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3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)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if 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1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,X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2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and 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3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are independent</a:t>
            </a: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272" y="2630202"/>
            <a:ext cx="56515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084" y="1896409"/>
            <a:ext cx="1360488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6042556"/>
              </p:ext>
            </p:extLst>
          </p:nvPr>
        </p:nvGraphicFramePr>
        <p:xfrm>
          <a:off x="3196051" y="3879541"/>
          <a:ext cx="2908811" cy="701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6" name="Equation" r:id="rId5" imgW="1040948" imgH="482391" progId="Equation.DSMT4">
                  <p:embed/>
                </p:oleObj>
              </mc:Choice>
              <mc:Fallback>
                <p:oleObj name="Equation" r:id="rId5" imgW="1040948" imgH="48239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6051" y="3879541"/>
                        <a:ext cx="2908811" cy="7013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426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143108" y="0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511158" y="142875"/>
            <a:ext cx="3590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Covariances and correlations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970320" y="147638"/>
            <a:ext cx="4921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0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217720" y="1225550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217720" y="1603375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4761983" y="1689100"/>
            <a:ext cx="25455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FF"/>
                </a:solidFill>
                <a:latin typeface="Times" panose="02020603050405020304" pitchFamily="18" charset="0"/>
              </a:rPr>
              <a:t>or for continuous variables: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7702033" y="1703388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6217720" y="1809750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6217720" y="2230438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FF"/>
                </a:solidFill>
                <a:latin typeface="Times" panose="02020603050405020304" pitchFamily="18" charset="0"/>
              </a:rPr>
              <a:t> 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3144320" y="3509963"/>
            <a:ext cx="64527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The magnitude of the normalized correlation coefficient is defined as: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  <p:grpSp>
        <p:nvGrpSpPr>
          <p:cNvPr id="16" name="Group 12"/>
          <p:cNvGrpSpPr>
            <a:grpSpLocks/>
          </p:cNvGrpSpPr>
          <p:nvPr/>
        </p:nvGrpSpPr>
        <p:grpSpPr bwMode="auto">
          <a:xfrm>
            <a:off x="5517633" y="4787900"/>
            <a:ext cx="457200" cy="369888"/>
            <a:chOff x="1730" y="2083"/>
            <a:chExt cx="216" cy="310"/>
          </a:xfrm>
        </p:grpSpPr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1810" y="2214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>
              <a:off x="1834" y="2230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183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H="1">
              <a:off x="1826" y="22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>
              <a:off x="182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182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>
              <a:off x="182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 flipH="1">
              <a:off x="1810" y="223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>
              <a:off x="1810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 flipV="1">
              <a:off x="1810" y="2230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>
              <a:off x="1810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24"/>
            <p:cNvSpPr>
              <a:spLocks noChangeShapeType="1"/>
            </p:cNvSpPr>
            <p:nvPr/>
          </p:nvSpPr>
          <p:spPr bwMode="auto">
            <a:xfrm>
              <a:off x="1810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1810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26"/>
            <p:cNvSpPr>
              <a:spLocks noChangeShapeType="1"/>
            </p:cNvSpPr>
            <p:nvPr/>
          </p:nvSpPr>
          <p:spPr bwMode="auto">
            <a:xfrm flipV="1">
              <a:off x="1810" y="2214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1810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28"/>
            <p:cNvSpPr>
              <a:spLocks noChangeShapeType="1"/>
            </p:cNvSpPr>
            <p:nvPr/>
          </p:nvSpPr>
          <p:spPr bwMode="auto">
            <a:xfrm>
              <a:off x="1810" y="221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29"/>
            <p:cNvSpPr>
              <a:spLocks noChangeShapeType="1"/>
            </p:cNvSpPr>
            <p:nvPr/>
          </p:nvSpPr>
          <p:spPr bwMode="auto">
            <a:xfrm>
              <a:off x="1826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30"/>
            <p:cNvSpPr>
              <a:spLocks noChangeShapeType="1"/>
            </p:cNvSpPr>
            <p:nvPr/>
          </p:nvSpPr>
          <p:spPr bwMode="auto">
            <a:xfrm>
              <a:off x="1826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1"/>
            <p:cNvSpPr>
              <a:spLocks noChangeShapeType="1"/>
            </p:cNvSpPr>
            <p:nvPr/>
          </p:nvSpPr>
          <p:spPr bwMode="auto">
            <a:xfrm>
              <a:off x="1826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2"/>
            <p:cNvSpPr>
              <a:spLocks noChangeShapeType="1"/>
            </p:cNvSpPr>
            <p:nvPr/>
          </p:nvSpPr>
          <p:spPr bwMode="auto">
            <a:xfrm>
              <a:off x="1826" y="221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3"/>
            <p:cNvSpPr>
              <a:spLocks noChangeShapeType="1"/>
            </p:cNvSpPr>
            <p:nvPr/>
          </p:nvSpPr>
          <p:spPr bwMode="auto">
            <a:xfrm>
              <a:off x="1834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34"/>
            <p:cNvSpPr>
              <a:spLocks noChangeShapeType="1"/>
            </p:cNvSpPr>
            <p:nvPr/>
          </p:nvSpPr>
          <p:spPr bwMode="auto">
            <a:xfrm>
              <a:off x="1834" y="2214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5"/>
            <p:cNvSpPr>
              <a:spLocks noChangeShapeType="1"/>
            </p:cNvSpPr>
            <p:nvPr/>
          </p:nvSpPr>
          <p:spPr bwMode="auto">
            <a:xfrm>
              <a:off x="1834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>
              <a:off x="1858" y="2137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37"/>
            <p:cNvSpPr>
              <a:spLocks noChangeShapeType="1"/>
            </p:cNvSpPr>
            <p:nvPr/>
          </p:nvSpPr>
          <p:spPr bwMode="auto">
            <a:xfrm>
              <a:off x="1882" y="2153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38"/>
            <p:cNvSpPr>
              <a:spLocks noChangeShapeType="1"/>
            </p:cNvSpPr>
            <p:nvPr/>
          </p:nvSpPr>
          <p:spPr bwMode="auto">
            <a:xfrm>
              <a:off x="1882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39"/>
            <p:cNvSpPr>
              <a:spLocks noChangeShapeType="1"/>
            </p:cNvSpPr>
            <p:nvPr/>
          </p:nvSpPr>
          <p:spPr bwMode="auto">
            <a:xfrm flipH="1">
              <a:off x="1874" y="2160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40"/>
            <p:cNvSpPr>
              <a:spLocks noChangeShapeType="1"/>
            </p:cNvSpPr>
            <p:nvPr/>
          </p:nvSpPr>
          <p:spPr bwMode="auto">
            <a:xfrm>
              <a:off x="1874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41"/>
            <p:cNvSpPr>
              <a:spLocks noChangeShapeType="1"/>
            </p:cNvSpPr>
            <p:nvPr/>
          </p:nvSpPr>
          <p:spPr bwMode="auto">
            <a:xfrm>
              <a:off x="1874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42"/>
            <p:cNvSpPr>
              <a:spLocks noChangeShapeType="1"/>
            </p:cNvSpPr>
            <p:nvPr/>
          </p:nvSpPr>
          <p:spPr bwMode="auto">
            <a:xfrm>
              <a:off x="1874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43"/>
            <p:cNvSpPr>
              <a:spLocks noChangeShapeType="1"/>
            </p:cNvSpPr>
            <p:nvPr/>
          </p:nvSpPr>
          <p:spPr bwMode="auto">
            <a:xfrm flipH="1">
              <a:off x="1858" y="2160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1858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 flipV="1">
              <a:off x="1858" y="2153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46"/>
            <p:cNvSpPr>
              <a:spLocks noChangeShapeType="1"/>
            </p:cNvSpPr>
            <p:nvPr/>
          </p:nvSpPr>
          <p:spPr bwMode="auto">
            <a:xfrm>
              <a:off x="1858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47"/>
            <p:cNvSpPr>
              <a:spLocks noChangeShapeType="1"/>
            </p:cNvSpPr>
            <p:nvPr/>
          </p:nvSpPr>
          <p:spPr bwMode="auto">
            <a:xfrm>
              <a:off x="1858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48"/>
            <p:cNvSpPr>
              <a:spLocks noChangeShapeType="1"/>
            </p:cNvSpPr>
            <p:nvPr/>
          </p:nvSpPr>
          <p:spPr bwMode="auto">
            <a:xfrm>
              <a:off x="1858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 flipV="1">
              <a:off x="1858" y="2137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1858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51"/>
            <p:cNvSpPr>
              <a:spLocks noChangeShapeType="1"/>
            </p:cNvSpPr>
            <p:nvPr/>
          </p:nvSpPr>
          <p:spPr bwMode="auto">
            <a:xfrm>
              <a:off x="1858" y="213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52"/>
            <p:cNvSpPr>
              <a:spLocks noChangeShapeType="1"/>
            </p:cNvSpPr>
            <p:nvPr/>
          </p:nvSpPr>
          <p:spPr bwMode="auto">
            <a:xfrm>
              <a:off x="1874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53"/>
            <p:cNvSpPr>
              <a:spLocks noChangeShapeType="1"/>
            </p:cNvSpPr>
            <p:nvPr/>
          </p:nvSpPr>
          <p:spPr bwMode="auto">
            <a:xfrm>
              <a:off x="1874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1874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1874" y="21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56"/>
            <p:cNvSpPr>
              <a:spLocks noChangeShapeType="1"/>
            </p:cNvSpPr>
            <p:nvPr/>
          </p:nvSpPr>
          <p:spPr bwMode="auto">
            <a:xfrm>
              <a:off x="1882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57"/>
            <p:cNvSpPr>
              <a:spLocks noChangeShapeType="1"/>
            </p:cNvSpPr>
            <p:nvPr/>
          </p:nvSpPr>
          <p:spPr bwMode="auto">
            <a:xfrm>
              <a:off x="1882" y="2137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58"/>
            <p:cNvSpPr>
              <a:spLocks noChangeShapeType="1"/>
            </p:cNvSpPr>
            <p:nvPr/>
          </p:nvSpPr>
          <p:spPr bwMode="auto">
            <a:xfrm>
              <a:off x="1882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59"/>
            <p:cNvSpPr>
              <a:spLocks/>
            </p:cNvSpPr>
            <p:nvPr/>
          </p:nvSpPr>
          <p:spPr bwMode="auto">
            <a:xfrm>
              <a:off x="1914" y="2214"/>
              <a:ext cx="31" cy="23"/>
            </a:xfrm>
            <a:custGeom>
              <a:avLst/>
              <a:gdLst>
                <a:gd name="T0" fmla="*/ 31 w 31"/>
                <a:gd name="T1" fmla="*/ 16 h 23"/>
                <a:gd name="T2" fmla="*/ 23 w 31"/>
                <a:gd name="T3" fmla="*/ 23 h 23"/>
                <a:gd name="T4" fmla="*/ 15 w 31"/>
                <a:gd name="T5" fmla="*/ 23 h 23"/>
                <a:gd name="T6" fmla="*/ 15 w 31"/>
                <a:gd name="T7" fmla="*/ 23 h 23"/>
                <a:gd name="T8" fmla="*/ 8 w 31"/>
                <a:gd name="T9" fmla="*/ 23 h 23"/>
                <a:gd name="T10" fmla="*/ 0 w 31"/>
                <a:gd name="T11" fmla="*/ 16 h 23"/>
                <a:gd name="T12" fmla="*/ 0 w 31"/>
                <a:gd name="T13" fmla="*/ 16 h 23"/>
                <a:gd name="T14" fmla="*/ 8 w 31"/>
                <a:gd name="T15" fmla="*/ 0 h 23"/>
                <a:gd name="T16" fmla="*/ 15 w 31"/>
                <a:gd name="T17" fmla="*/ 0 h 23"/>
                <a:gd name="T18" fmla="*/ 15 w 31"/>
                <a:gd name="T19" fmla="*/ 0 h 23"/>
                <a:gd name="T20" fmla="*/ 23 w 31"/>
                <a:gd name="T21" fmla="*/ 0 h 23"/>
                <a:gd name="T22" fmla="*/ 31 w 31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1"/>
                <a:gd name="T37" fmla="*/ 0 h 23"/>
                <a:gd name="T38" fmla="*/ 31 w 31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1" h="23">
                  <a:moveTo>
                    <a:pt x="31" y="16"/>
                  </a:moveTo>
                  <a:lnTo>
                    <a:pt x="23" y="23"/>
                  </a:lnTo>
                  <a:lnTo>
                    <a:pt x="15" y="23"/>
                  </a:lnTo>
                  <a:lnTo>
                    <a:pt x="8" y="23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31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 flipH="1">
              <a:off x="1937" y="2230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61"/>
            <p:cNvSpPr>
              <a:spLocks noChangeShapeType="1"/>
            </p:cNvSpPr>
            <p:nvPr/>
          </p:nvSpPr>
          <p:spPr bwMode="auto">
            <a:xfrm>
              <a:off x="1937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62"/>
            <p:cNvSpPr>
              <a:spLocks noChangeShapeType="1"/>
            </p:cNvSpPr>
            <p:nvPr/>
          </p:nvSpPr>
          <p:spPr bwMode="auto">
            <a:xfrm flipH="1">
              <a:off x="1929" y="22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Line 63"/>
            <p:cNvSpPr>
              <a:spLocks noChangeShapeType="1"/>
            </p:cNvSpPr>
            <p:nvPr/>
          </p:nvSpPr>
          <p:spPr bwMode="auto">
            <a:xfrm>
              <a:off x="1929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64"/>
            <p:cNvSpPr>
              <a:spLocks noChangeShapeType="1"/>
            </p:cNvSpPr>
            <p:nvPr/>
          </p:nvSpPr>
          <p:spPr bwMode="auto">
            <a:xfrm>
              <a:off x="1929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65"/>
            <p:cNvSpPr>
              <a:spLocks noChangeShapeType="1"/>
            </p:cNvSpPr>
            <p:nvPr/>
          </p:nvSpPr>
          <p:spPr bwMode="auto">
            <a:xfrm>
              <a:off x="1929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66"/>
            <p:cNvSpPr>
              <a:spLocks noChangeShapeType="1"/>
            </p:cNvSpPr>
            <p:nvPr/>
          </p:nvSpPr>
          <p:spPr bwMode="auto">
            <a:xfrm flipH="1">
              <a:off x="1922" y="2237"/>
              <a:ext cx="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67"/>
            <p:cNvSpPr>
              <a:spLocks noChangeShapeType="1"/>
            </p:cNvSpPr>
            <p:nvPr/>
          </p:nvSpPr>
          <p:spPr bwMode="auto">
            <a:xfrm>
              <a:off x="1922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68"/>
            <p:cNvSpPr>
              <a:spLocks noChangeShapeType="1"/>
            </p:cNvSpPr>
            <p:nvPr/>
          </p:nvSpPr>
          <p:spPr bwMode="auto">
            <a:xfrm flipH="1" flipV="1">
              <a:off x="1914" y="2230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Line 69"/>
            <p:cNvSpPr>
              <a:spLocks noChangeShapeType="1"/>
            </p:cNvSpPr>
            <p:nvPr/>
          </p:nvSpPr>
          <p:spPr bwMode="auto">
            <a:xfrm>
              <a:off x="1914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Line 70"/>
            <p:cNvSpPr>
              <a:spLocks noChangeShapeType="1"/>
            </p:cNvSpPr>
            <p:nvPr/>
          </p:nvSpPr>
          <p:spPr bwMode="auto">
            <a:xfrm>
              <a:off x="1914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71"/>
            <p:cNvSpPr>
              <a:spLocks noChangeShapeType="1"/>
            </p:cNvSpPr>
            <p:nvPr/>
          </p:nvSpPr>
          <p:spPr bwMode="auto">
            <a:xfrm>
              <a:off x="1914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72"/>
            <p:cNvSpPr>
              <a:spLocks noChangeShapeType="1"/>
            </p:cNvSpPr>
            <p:nvPr/>
          </p:nvSpPr>
          <p:spPr bwMode="auto">
            <a:xfrm flipV="1">
              <a:off x="1914" y="2214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73"/>
            <p:cNvSpPr>
              <a:spLocks noChangeShapeType="1"/>
            </p:cNvSpPr>
            <p:nvPr/>
          </p:nvSpPr>
          <p:spPr bwMode="auto">
            <a:xfrm>
              <a:off x="1922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74"/>
            <p:cNvSpPr>
              <a:spLocks noChangeShapeType="1"/>
            </p:cNvSpPr>
            <p:nvPr/>
          </p:nvSpPr>
          <p:spPr bwMode="auto">
            <a:xfrm>
              <a:off x="1922" y="2214"/>
              <a:ext cx="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Line 75"/>
            <p:cNvSpPr>
              <a:spLocks noChangeShapeType="1"/>
            </p:cNvSpPr>
            <p:nvPr/>
          </p:nvSpPr>
          <p:spPr bwMode="auto">
            <a:xfrm>
              <a:off x="1929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Line 76"/>
            <p:cNvSpPr>
              <a:spLocks noChangeShapeType="1"/>
            </p:cNvSpPr>
            <p:nvPr/>
          </p:nvSpPr>
          <p:spPr bwMode="auto">
            <a:xfrm>
              <a:off x="1929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Line 77"/>
            <p:cNvSpPr>
              <a:spLocks noChangeShapeType="1"/>
            </p:cNvSpPr>
            <p:nvPr/>
          </p:nvSpPr>
          <p:spPr bwMode="auto">
            <a:xfrm>
              <a:off x="1929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Line 78"/>
            <p:cNvSpPr>
              <a:spLocks noChangeShapeType="1"/>
            </p:cNvSpPr>
            <p:nvPr/>
          </p:nvSpPr>
          <p:spPr bwMode="auto">
            <a:xfrm>
              <a:off x="1929" y="221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Line 79"/>
            <p:cNvSpPr>
              <a:spLocks noChangeShapeType="1"/>
            </p:cNvSpPr>
            <p:nvPr/>
          </p:nvSpPr>
          <p:spPr bwMode="auto">
            <a:xfrm>
              <a:off x="1937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Line 80"/>
            <p:cNvSpPr>
              <a:spLocks noChangeShapeType="1"/>
            </p:cNvSpPr>
            <p:nvPr/>
          </p:nvSpPr>
          <p:spPr bwMode="auto">
            <a:xfrm>
              <a:off x="1937" y="2214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81"/>
            <p:cNvSpPr>
              <a:spLocks noChangeShapeType="1"/>
            </p:cNvSpPr>
            <p:nvPr/>
          </p:nvSpPr>
          <p:spPr bwMode="auto">
            <a:xfrm>
              <a:off x="1945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82"/>
            <p:cNvSpPr>
              <a:spLocks/>
            </p:cNvSpPr>
            <p:nvPr/>
          </p:nvSpPr>
          <p:spPr bwMode="auto">
            <a:xfrm>
              <a:off x="1778" y="2276"/>
              <a:ext cx="24" cy="31"/>
            </a:xfrm>
            <a:custGeom>
              <a:avLst/>
              <a:gdLst>
                <a:gd name="T0" fmla="*/ 24 w 24"/>
                <a:gd name="T1" fmla="*/ 15 h 31"/>
                <a:gd name="T2" fmla="*/ 24 w 24"/>
                <a:gd name="T3" fmla="*/ 23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3 h 31"/>
                <a:gd name="T10" fmla="*/ 0 w 24"/>
                <a:gd name="T11" fmla="*/ 15 h 31"/>
                <a:gd name="T12" fmla="*/ 0 w 24"/>
                <a:gd name="T13" fmla="*/ 15 h 31"/>
                <a:gd name="T14" fmla="*/ 0 w 24"/>
                <a:gd name="T15" fmla="*/ 8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8 h 31"/>
                <a:gd name="T22" fmla="*/ 24 w 24"/>
                <a:gd name="T23" fmla="*/ 15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5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Line 83"/>
            <p:cNvSpPr>
              <a:spLocks noChangeShapeType="1"/>
            </p:cNvSpPr>
            <p:nvPr/>
          </p:nvSpPr>
          <p:spPr bwMode="auto">
            <a:xfrm>
              <a:off x="1802" y="2291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Line 84"/>
            <p:cNvSpPr>
              <a:spLocks noChangeShapeType="1"/>
            </p:cNvSpPr>
            <p:nvPr/>
          </p:nvSpPr>
          <p:spPr bwMode="auto">
            <a:xfrm>
              <a:off x="1802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Line 85"/>
            <p:cNvSpPr>
              <a:spLocks noChangeShapeType="1"/>
            </p:cNvSpPr>
            <p:nvPr/>
          </p:nvSpPr>
          <p:spPr bwMode="auto">
            <a:xfrm flipH="1">
              <a:off x="1794" y="2299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86"/>
            <p:cNvSpPr>
              <a:spLocks noChangeShapeType="1"/>
            </p:cNvSpPr>
            <p:nvPr/>
          </p:nvSpPr>
          <p:spPr bwMode="auto">
            <a:xfrm>
              <a:off x="1794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87"/>
            <p:cNvSpPr>
              <a:spLocks noChangeShapeType="1"/>
            </p:cNvSpPr>
            <p:nvPr/>
          </p:nvSpPr>
          <p:spPr bwMode="auto">
            <a:xfrm>
              <a:off x="1794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Line 88"/>
            <p:cNvSpPr>
              <a:spLocks noChangeShapeType="1"/>
            </p:cNvSpPr>
            <p:nvPr/>
          </p:nvSpPr>
          <p:spPr bwMode="auto">
            <a:xfrm>
              <a:off x="1794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Line 89"/>
            <p:cNvSpPr>
              <a:spLocks noChangeShapeType="1"/>
            </p:cNvSpPr>
            <p:nvPr/>
          </p:nvSpPr>
          <p:spPr bwMode="auto">
            <a:xfrm flipH="1" flipV="1">
              <a:off x="1778" y="2299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Line 90"/>
            <p:cNvSpPr>
              <a:spLocks noChangeShapeType="1"/>
            </p:cNvSpPr>
            <p:nvPr/>
          </p:nvSpPr>
          <p:spPr bwMode="auto">
            <a:xfrm>
              <a:off x="1778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Line 91"/>
            <p:cNvSpPr>
              <a:spLocks noChangeShapeType="1"/>
            </p:cNvSpPr>
            <p:nvPr/>
          </p:nvSpPr>
          <p:spPr bwMode="auto">
            <a:xfrm flipV="1">
              <a:off x="1778" y="2291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Line 92"/>
            <p:cNvSpPr>
              <a:spLocks noChangeShapeType="1"/>
            </p:cNvSpPr>
            <p:nvPr/>
          </p:nvSpPr>
          <p:spPr bwMode="auto">
            <a:xfrm>
              <a:off x="1778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Line 93"/>
            <p:cNvSpPr>
              <a:spLocks noChangeShapeType="1"/>
            </p:cNvSpPr>
            <p:nvPr/>
          </p:nvSpPr>
          <p:spPr bwMode="auto">
            <a:xfrm>
              <a:off x="1778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Line 94"/>
            <p:cNvSpPr>
              <a:spLocks noChangeShapeType="1"/>
            </p:cNvSpPr>
            <p:nvPr/>
          </p:nvSpPr>
          <p:spPr bwMode="auto">
            <a:xfrm>
              <a:off x="1778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Line 95"/>
            <p:cNvSpPr>
              <a:spLocks noChangeShapeType="1"/>
            </p:cNvSpPr>
            <p:nvPr/>
          </p:nvSpPr>
          <p:spPr bwMode="auto">
            <a:xfrm flipV="1">
              <a:off x="1778" y="2284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Line 96"/>
            <p:cNvSpPr>
              <a:spLocks noChangeShapeType="1"/>
            </p:cNvSpPr>
            <p:nvPr/>
          </p:nvSpPr>
          <p:spPr bwMode="auto">
            <a:xfrm>
              <a:off x="1778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Line 97"/>
            <p:cNvSpPr>
              <a:spLocks noChangeShapeType="1"/>
            </p:cNvSpPr>
            <p:nvPr/>
          </p:nvSpPr>
          <p:spPr bwMode="auto">
            <a:xfrm flipV="1">
              <a:off x="1778" y="2276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Line 98"/>
            <p:cNvSpPr>
              <a:spLocks noChangeShapeType="1"/>
            </p:cNvSpPr>
            <p:nvPr/>
          </p:nvSpPr>
          <p:spPr bwMode="auto">
            <a:xfrm>
              <a:off x="1794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99"/>
            <p:cNvSpPr>
              <a:spLocks noChangeShapeType="1"/>
            </p:cNvSpPr>
            <p:nvPr/>
          </p:nvSpPr>
          <p:spPr bwMode="auto">
            <a:xfrm>
              <a:off x="1794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100"/>
            <p:cNvSpPr>
              <a:spLocks noChangeShapeType="1"/>
            </p:cNvSpPr>
            <p:nvPr/>
          </p:nvSpPr>
          <p:spPr bwMode="auto">
            <a:xfrm>
              <a:off x="1794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Line 101"/>
            <p:cNvSpPr>
              <a:spLocks noChangeShapeType="1"/>
            </p:cNvSpPr>
            <p:nvPr/>
          </p:nvSpPr>
          <p:spPr bwMode="auto">
            <a:xfrm>
              <a:off x="1794" y="2276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Line 102"/>
            <p:cNvSpPr>
              <a:spLocks noChangeShapeType="1"/>
            </p:cNvSpPr>
            <p:nvPr/>
          </p:nvSpPr>
          <p:spPr bwMode="auto">
            <a:xfrm>
              <a:off x="1802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Line 103"/>
            <p:cNvSpPr>
              <a:spLocks noChangeShapeType="1"/>
            </p:cNvSpPr>
            <p:nvPr/>
          </p:nvSpPr>
          <p:spPr bwMode="auto">
            <a:xfrm>
              <a:off x="1802" y="2284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Line 104"/>
            <p:cNvSpPr>
              <a:spLocks noChangeShapeType="1"/>
            </p:cNvSpPr>
            <p:nvPr/>
          </p:nvSpPr>
          <p:spPr bwMode="auto">
            <a:xfrm>
              <a:off x="1802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Freeform 105"/>
            <p:cNvSpPr>
              <a:spLocks/>
            </p:cNvSpPr>
            <p:nvPr/>
          </p:nvSpPr>
          <p:spPr bwMode="auto">
            <a:xfrm>
              <a:off x="1730" y="2129"/>
              <a:ext cx="24" cy="24"/>
            </a:xfrm>
            <a:custGeom>
              <a:avLst/>
              <a:gdLst>
                <a:gd name="T0" fmla="*/ 24 w 24"/>
                <a:gd name="T1" fmla="*/ 16 h 24"/>
                <a:gd name="T2" fmla="*/ 24 w 24"/>
                <a:gd name="T3" fmla="*/ 24 h 24"/>
                <a:gd name="T4" fmla="*/ 16 w 24"/>
                <a:gd name="T5" fmla="*/ 24 h 24"/>
                <a:gd name="T6" fmla="*/ 16 w 24"/>
                <a:gd name="T7" fmla="*/ 24 h 24"/>
                <a:gd name="T8" fmla="*/ 0 w 24"/>
                <a:gd name="T9" fmla="*/ 24 h 24"/>
                <a:gd name="T10" fmla="*/ 0 w 24"/>
                <a:gd name="T11" fmla="*/ 16 h 24"/>
                <a:gd name="T12" fmla="*/ 0 w 24"/>
                <a:gd name="T13" fmla="*/ 16 h 24"/>
                <a:gd name="T14" fmla="*/ 0 w 24"/>
                <a:gd name="T15" fmla="*/ 0 h 24"/>
                <a:gd name="T16" fmla="*/ 16 w 24"/>
                <a:gd name="T17" fmla="*/ 0 h 24"/>
                <a:gd name="T18" fmla="*/ 16 w 24"/>
                <a:gd name="T19" fmla="*/ 0 h 24"/>
                <a:gd name="T20" fmla="*/ 24 w 24"/>
                <a:gd name="T21" fmla="*/ 0 h 24"/>
                <a:gd name="T22" fmla="*/ 24 w 24"/>
                <a:gd name="T23" fmla="*/ 16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4"/>
                <a:gd name="T38" fmla="*/ 24 w 24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4">
                  <a:moveTo>
                    <a:pt x="24" y="16"/>
                  </a:moveTo>
                  <a:lnTo>
                    <a:pt x="24" y="24"/>
                  </a:lnTo>
                  <a:lnTo>
                    <a:pt x="16" y="24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Line 106"/>
            <p:cNvSpPr>
              <a:spLocks noChangeShapeType="1"/>
            </p:cNvSpPr>
            <p:nvPr/>
          </p:nvSpPr>
          <p:spPr bwMode="auto">
            <a:xfrm>
              <a:off x="1754" y="21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Line 107"/>
            <p:cNvSpPr>
              <a:spLocks noChangeShapeType="1"/>
            </p:cNvSpPr>
            <p:nvPr/>
          </p:nvSpPr>
          <p:spPr bwMode="auto">
            <a:xfrm>
              <a:off x="1754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108"/>
            <p:cNvSpPr>
              <a:spLocks noChangeShapeType="1"/>
            </p:cNvSpPr>
            <p:nvPr/>
          </p:nvSpPr>
          <p:spPr bwMode="auto">
            <a:xfrm flipH="1">
              <a:off x="1746" y="2153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Line 109"/>
            <p:cNvSpPr>
              <a:spLocks noChangeShapeType="1"/>
            </p:cNvSpPr>
            <p:nvPr/>
          </p:nvSpPr>
          <p:spPr bwMode="auto">
            <a:xfrm>
              <a:off x="1746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Line 110"/>
            <p:cNvSpPr>
              <a:spLocks noChangeShapeType="1"/>
            </p:cNvSpPr>
            <p:nvPr/>
          </p:nvSpPr>
          <p:spPr bwMode="auto">
            <a:xfrm>
              <a:off x="1746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Line 111"/>
            <p:cNvSpPr>
              <a:spLocks noChangeShapeType="1"/>
            </p:cNvSpPr>
            <p:nvPr/>
          </p:nvSpPr>
          <p:spPr bwMode="auto">
            <a:xfrm>
              <a:off x="1746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Line 112"/>
            <p:cNvSpPr>
              <a:spLocks noChangeShapeType="1"/>
            </p:cNvSpPr>
            <p:nvPr/>
          </p:nvSpPr>
          <p:spPr bwMode="auto">
            <a:xfrm flipH="1">
              <a:off x="1730" y="2153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Line 113"/>
            <p:cNvSpPr>
              <a:spLocks noChangeShapeType="1"/>
            </p:cNvSpPr>
            <p:nvPr/>
          </p:nvSpPr>
          <p:spPr bwMode="auto">
            <a:xfrm>
              <a:off x="1730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Line 114"/>
            <p:cNvSpPr>
              <a:spLocks noChangeShapeType="1"/>
            </p:cNvSpPr>
            <p:nvPr/>
          </p:nvSpPr>
          <p:spPr bwMode="auto">
            <a:xfrm flipV="1">
              <a:off x="1730" y="21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ne 115"/>
            <p:cNvSpPr>
              <a:spLocks noChangeShapeType="1"/>
            </p:cNvSpPr>
            <p:nvPr/>
          </p:nvSpPr>
          <p:spPr bwMode="auto">
            <a:xfrm>
              <a:off x="1730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Line 116"/>
            <p:cNvSpPr>
              <a:spLocks noChangeShapeType="1"/>
            </p:cNvSpPr>
            <p:nvPr/>
          </p:nvSpPr>
          <p:spPr bwMode="auto">
            <a:xfrm>
              <a:off x="1730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Line 117"/>
            <p:cNvSpPr>
              <a:spLocks noChangeShapeType="1"/>
            </p:cNvSpPr>
            <p:nvPr/>
          </p:nvSpPr>
          <p:spPr bwMode="auto">
            <a:xfrm>
              <a:off x="1730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Line 118"/>
            <p:cNvSpPr>
              <a:spLocks noChangeShapeType="1"/>
            </p:cNvSpPr>
            <p:nvPr/>
          </p:nvSpPr>
          <p:spPr bwMode="auto">
            <a:xfrm flipV="1">
              <a:off x="1730" y="2129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Line 119"/>
            <p:cNvSpPr>
              <a:spLocks noChangeShapeType="1"/>
            </p:cNvSpPr>
            <p:nvPr/>
          </p:nvSpPr>
          <p:spPr bwMode="auto">
            <a:xfrm>
              <a:off x="1730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Line 120"/>
            <p:cNvSpPr>
              <a:spLocks noChangeShapeType="1"/>
            </p:cNvSpPr>
            <p:nvPr/>
          </p:nvSpPr>
          <p:spPr bwMode="auto">
            <a:xfrm>
              <a:off x="1730" y="2129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Line 121"/>
            <p:cNvSpPr>
              <a:spLocks noChangeShapeType="1"/>
            </p:cNvSpPr>
            <p:nvPr/>
          </p:nvSpPr>
          <p:spPr bwMode="auto">
            <a:xfrm>
              <a:off x="1746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Line 122"/>
            <p:cNvSpPr>
              <a:spLocks noChangeShapeType="1"/>
            </p:cNvSpPr>
            <p:nvPr/>
          </p:nvSpPr>
          <p:spPr bwMode="auto">
            <a:xfrm>
              <a:off x="1746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Line 123"/>
            <p:cNvSpPr>
              <a:spLocks noChangeShapeType="1"/>
            </p:cNvSpPr>
            <p:nvPr/>
          </p:nvSpPr>
          <p:spPr bwMode="auto">
            <a:xfrm>
              <a:off x="1746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Line 124"/>
            <p:cNvSpPr>
              <a:spLocks noChangeShapeType="1"/>
            </p:cNvSpPr>
            <p:nvPr/>
          </p:nvSpPr>
          <p:spPr bwMode="auto">
            <a:xfrm>
              <a:off x="1746" y="212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Line 125"/>
            <p:cNvSpPr>
              <a:spLocks noChangeShapeType="1"/>
            </p:cNvSpPr>
            <p:nvPr/>
          </p:nvSpPr>
          <p:spPr bwMode="auto">
            <a:xfrm>
              <a:off x="1754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Line 126"/>
            <p:cNvSpPr>
              <a:spLocks noChangeShapeType="1"/>
            </p:cNvSpPr>
            <p:nvPr/>
          </p:nvSpPr>
          <p:spPr bwMode="auto">
            <a:xfrm>
              <a:off x="1754" y="2129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Line 127"/>
            <p:cNvSpPr>
              <a:spLocks noChangeShapeType="1"/>
            </p:cNvSpPr>
            <p:nvPr/>
          </p:nvSpPr>
          <p:spPr bwMode="auto">
            <a:xfrm>
              <a:off x="1754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Freeform 128"/>
            <p:cNvSpPr>
              <a:spLocks/>
            </p:cNvSpPr>
            <p:nvPr/>
          </p:nvSpPr>
          <p:spPr bwMode="auto">
            <a:xfrm>
              <a:off x="1738" y="2222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Line 129"/>
            <p:cNvSpPr>
              <a:spLocks noChangeShapeType="1"/>
            </p:cNvSpPr>
            <p:nvPr/>
          </p:nvSpPr>
          <p:spPr bwMode="auto">
            <a:xfrm>
              <a:off x="1762" y="223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Line 130"/>
            <p:cNvSpPr>
              <a:spLocks noChangeShapeType="1"/>
            </p:cNvSpPr>
            <p:nvPr/>
          </p:nvSpPr>
          <p:spPr bwMode="auto">
            <a:xfrm>
              <a:off x="1762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Line 131"/>
            <p:cNvSpPr>
              <a:spLocks noChangeShapeType="1"/>
            </p:cNvSpPr>
            <p:nvPr/>
          </p:nvSpPr>
          <p:spPr bwMode="auto">
            <a:xfrm flipH="1">
              <a:off x="1754" y="224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Line 132"/>
            <p:cNvSpPr>
              <a:spLocks noChangeShapeType="1"/>
            </p:cNvSpPr>
            <p:nvPr/>
          </p:nvSpPr>
          <p:spPr bwMode="auto">
            <a:xfrm>
              <a:off x="1754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Line 133"/>
            <p:cNvSpPr>
              <a:spLocks noChangeShapeType="1"/>
            </p:cNvSpPr>
            <p:nvPr/>
          </p:nvSpPr>
          <p:spPr bwMode="auto">
            <a:xfrm>
              <a:off x="1754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Line 134"/>
            <p:cNvSpPr>
              <a:spLocks noChangeShapeType="1"/>
            </p:cNvSpPr>
            <p:nvPr/>
          </p:nvSpPr>
          <p:spPr bwMode="auto">
            <a:xfrm>
              <a:off x="1754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Line 135"/>
            <p:cNvSpPr>
              <a:spLocks noChangeShapeType="1"/>
            </p:cNvSpPr>
            <p:nvPr/>
          </p:nvSpPr>
          <p:spPr bwMode="auto">
            <a:xfrm flipH="1">
              <a:off x="1738" y="224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Line 136"/>
            <p:cNvSpPr>
              <a:spLocks noChangeShapeType="1"/>
            </p:cNvSpPr>
            <p:nvPr/>
          </p:nvSpPr>
          <p:spPr bwMode="auto">
            <a:xfrm>
              <a:off x="1738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Line 137"/>
            <p:cNvSpPr>
              <a:spLocks noChangeShapeType="1"/>
            </p:cNvSpPr>
            <p:nvPr/>
          </p:nvSpPr>
          <p:spPr bwMode="auto">
            <a:xfrm flipV="1">
              <a:off x="1738" y="223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Line 138"/>
            <p:cNvSpPr>
              <a:spLocks noChangeShapeType="1"/>
            </p:cNvSpPr>
            <p:nvPr/>
          </p:nvSpPr>
          <p:spPr bwMode="auto">
            <a:xfrm>
              <a:off x="1738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Line 139"/>
            <p:cNvSpPr>
              <a:spLocks noChangeShapeType="1"/>
            </p:cNvSpPr>
            <p:nvPr/>
          </p:nvSpPr>
          <p:spPr bwMode="auto">
            <a:xfrm>
              <a:off x="1738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Line 140"/>
            <p:cNvSpPr>
              <a:spLocks noChangeShapeType="1"/>
            </p:cNvSpPr>
            <p:nvPr/>
          </p:nvSpPr>
          <p:spPr bwMode="auto">
            <a:xfrm>
              <a:off x="1738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Line 141"/>
            <p:cNvSpPr>
              <a:spLocks noChangeShapeType="1"/>
            </p:cNvSpPr>
            <p:nvPr/>
          </p:nvSpPr>
          <p:spPr bwMode="auto">
            <a:xfrm flipV="1">
              <a:off x="1738" y="2222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Line 142"/>
            <p:cNvSpPr>
              <a:spLocks noChangeShapeType="1"/>
            </p:cNvSpPr>
            <p:nvPr/>
          </p:nvSpPr>
          <p:spPr bwMode="auto">
            <a:xfrm>
              <a:off x="1738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Line 143"/>
            <p:cNvSpPr>
              <a:spLocks noChangeShapeType="1"/>
            </p:cNvSpPr>
            <p:nvPr/>
          </p:nvSpPr>
          <p:spPr bwMode="auto">
            <a:xfrm>
              <a:off x="1738" y="2222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Line 144"/>
            <p:cNvSpPr>
              <a:spLocks noChangeShapeType="1"/>
            </p:cNvSpPr>
            <p:nvPr/>
          </p:nvSpPr>
          <p:spPr bwMode="auto">
            <a:xfrm>
              <a:off x="1754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Line 145"/>
            <p:cNvSpPr>
              <a:spLocks noChangeShapeType="1"/>
            </p:cNvSpPr>
            <p:nvPr/>
          </p:nvSpPr>
          <p:spPr bwMode="auto">
            <a:xfrm>
              <a:off x="1754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Line 146"/>
            <p:cNvSpPr>
              <a:spLocks noChangeShapeType="1"/>
            </p:cNvSpPr>
            <p:nvPr/>
          </p:nvSpPr>
          <p:spPr bwMode="auto">
            <a:xfrm>
              <a:off x="1754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Line 147"/>
            <p:cNvSpPr>
              <a:spLocks noChangeShapeType="1"/>
            </p:cNvSpPr>
            <p:nvPr/>
          </p:nvSpPr>
          <p:spPr bwMode="auto">
            <a:xfrm>
              <a:off x="1754" y="2222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Line 148"/>
            <p:cNvSpPr>
              <a:spLocks noChangeShapeType="1"/>
            </p:cNvSpPr>
            <p:nvPr/>
          </p:nvSpPr>
          <p:spPr bwMode="auto">
            <a:xfrm>
              <a:off x="1762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Line 149"/>
            <p:cNvSpPr>
              <a:spLocks noChangeShapeType="1"/>
            </p:cNvSpPr>
            <p:nvPr/>
          </p:nvSpPr>
          <p:spPr bwMode="auto">
            <a:xfrm>
              <a:off x="1762" y="2222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Line 150"/>
            <p:cNvSpPr>
              <a:spLocks noChangeShapeType="1"/>
            </p:cNvSpPr>
            <p:nvPr/>
          </p:nvSpPr>
          <p:spPr bwMode="auto">
            <a:xfrm>
              <a:off x="1762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151"/>
            <p:cNvSpPr>
              <a:spLocks/>
            </p:cNvSpPr>
            <p:nvPr/>
          </p:nvSpPr>
          <p:spPr bwMode="auto">
            <a:xfrm>
              <a:off x="1810" y="2369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Line 152"/>
            <p:cNvSpPr>
              <a:spLocks noChangeShapeType="1"/>
            </p:cNvSpPr>
            <p:nvPr/>
          </p:nvSpPr>
          <p:spPr bwMode="auto">
            <a:xfrm>
              <a:off x="1834" y="2384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Line 153"/>
            <p:cNvSpPr>
              <a:spLocks noChangeShapeType="1"/>
            </p:cNvSpPr>
            <p:nvPr/>
          </p:nvSpPr>
          <p:spPr bwMode="auto">
            <a:xfrm>
              <a:off x="1834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Line 154"/>
            <p:cNvSpPr>
              <a:spLocks noChangeShapeType="1"/>
            </p:cNvSpPr>
            <p:nvPr/>
          </p:nvSpPr>
          <p:spPr bwMode="auto">
            <a:xfrm flipH="1">
              <a:off x="1826" y="2392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Line 155"/>
            <p:cNvSpPr>
              <a:spLocks noChangeShapeType="1"/>
            </p:cNvSpPr>
            <p:nvPr/>
          </p:nvSpPr>
          <p:spPr bwMode="auto">
            <a:xfrm>
              <a:off x="1826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Line 156"/>
            <p:cNvSpPr>
              <a:spLocks noChangeShapeType="1"/>
            </p:cNvSpPr>
            <p:nvPr/>
          </p:nvSpPr>
          <p:spPr bwMode="auto">
            <a:xfrm>
              <a:off x="1826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Line 157"/>
            <p:cNvSpPr>
              <a:spLocks noChangeShapeType="1"/>
            </p:cNvSpPr>
            <p:nvPr/>
          </p:nvSpPr>
          <p:spPr bwMode="auto">
            <a:xfrm>
              <a:off x="1826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Line 158"/>
            <p:cNvSpPr>
              <a:spLocks noChangeShapeType="1"/>
            </p:cNvSpPr>
            <p:nvPr/>
          </p:nvSpPr>
          <p:spPr bwMode="auto">
            <a:xfrm flipH="1">
              <a:off x="1810" y="2392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Line 159"/>
            <p:cNvSpPr>
              <a:spLocks noChangeShapeType="1"/>
            </p:cNvSpPr>
            <p:nvPr/>
          </p:nvSpPr>
          <p:spPr bwMode="auto">
            <a:xfrm>
              <a:off x="1810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Line 160"/>
            <p:cNvSpPr>
              <a:spLocks noChangeShapeType="1"/>
            </p:cNvSpPr>
            <p:nvPr/>
          </p:nvSpPr>
          <p:spPr bwMode="auto">
            <a:xfrm flipV="1">
              <a:off x="1810" y="2384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Line 161"/>
            <p:cNvSpPr>
              <a:spLocks noChangeShapeType="1"/>
            </p:cNvSpPr>
            <p:nvPr/>
          </p:nvSpPr>
          <p:spPr bwMode="auto">
            <a:xfrm>
              <a:off x="1810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Line 162"/>
            <p:cNvSpPr>
              <a:spLocks noChangeShapeType="1"/>
            </p:cNvSpPr>
            <p:nvPr/>
          </p:nvSpPr>
          <p:spPr bwMode="auto">
            <a:xfrm>
              <a:off x="1810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Line 163"/>
            <p:cNvSpPr>
              <a:spLocks noChangeShapeType="1"/>
            </p:cNvSpPr>
            <p:nvPr/>
          </p:nvSpPr>
          <p:spPr bwMode="auto">
            <a:xfrm>
              <a:off x="1810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Line 164"/>
            <p:cNvSpPr>
              <a:spLocks noChangeShapeType="1"/>
            </p:cNvSpPr>
            <p:nvPr/>
          </p:nvSpPr>
          <p:spPr bwMode="auto">
            <a:xfrm flipV="1">
              <a:off x="1810" y="2369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Line 165"/>
            <p:cNvSpPr>
              <a:spLocks noChangeShapeType="1"/>
            </p:cNvSpPr>
            <p:nvPr/>
          </p:nvSpPr>
          <p:spPr bwMode="auto">
            <a:xfrm>
              <a:off x="1810" y="23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Line 166"/>
            <p:cNvSpPr>
              <a:spLocks noChangeShapeType="1"/>
            </p:cNvSpPr>
            <p:nvPr/>
          </p:nvSpPr>
          <p:spPr bwMode="auto">
            <a:xfrm>
              <a:off x="1810" y="2369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Line 167"/>
            <p:cNvSpPr>
              <a:spLocks noChangeShapeType="1"/>
            </p:cNvSpPr>
            <p:nvPr/>
          </p:nvSpPr>
          <p:spPr bwMode="auto">
            <a:xfrm>
              <a:off x="1826" y="23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Line 168"/>
            <p:cNvSpPr>
              <a:spLocks noChangeShapeType="1"/>
            </p:cNvSpPr>
            <p:nvPr/>
          </p:nvSpPr>
          <p:spPr bwMode="auto">
            <a:xfrm>
              <a:off x="1826" y="23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Line 169"/>
            <p:cNvSpPr>
              <a:spLocks noChangeShapeType="1"/>
            </p:cNvSpPr>
            <p:nvPr/>
          </p:nvSpPr>
          <p:spPr bwMode="auto">
            <a:xfrm>
              <a:off x="1826" y="23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Line 170"/>
            <p:cNvSpPr>
              <a:spLocks noChangeShapeType="1"/>
            </p:cNvSpPr>
            <p:nvPr/>
          </p:nvSpPr>
          <p:spPr bwMode="auto">
            <a:xfrm>
              <a:off x="1826" y="236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Line 171"/>
            <p:cNvSpPr>
              <a:spLocks noChangeShapeType="1"/>
            </p:cNvSpPr>
            <p:nvPr/>
          </p:nvSpPr>
          <p:spPr bwMode="auto">
            <a:xfrm>
              <a:off x="1834" y="23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Line 172"/>
            <p:cNvSpPr>
              <a:spLocks noChangeShapeType="1"/>
            </p:cNvSpPr>
            <p:nvPr/>
          </p:nvSpPr>
          <p:spPr bwMode="auto">
            <a:xfrm>
              <a:off x="1834" y="2369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Line 173"/>
            <p:cNvSpPr>
              <a:spLocks noChangeShapeType="1"/>
            </p:cNvSpPr>
            <p:nvPr/>
          </p:nvSpPr>
          <p:spPr bwMode="auto">
            <a:xfrm>
              <a:off x="1834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Freeform 174"/>
            <p:cNvSpPr>
              <a:spLocks/>
            </p:cNvSpPr>
            <p:nvPr/>
          </p:nvSpPr>
          <p:spPr bwMode="auto">
            <a:xfrm>
              <a:off x="1882" y="2268"/>
              <a:ext cx="32" cy="23"/>
            </a:xfrm>
            <a:custGeom>
              <a:avLst/>
              <a:gdLst>
                <a:gd name="T0" fmla="*/ 32 w 32"/>
                <a:gd name="T1" fmla="*/ 16 h 23"/>
                <a:gd name="T2" fmla="*/ 24 w 32"/>
                <a:gd name="T3" fmla="*/ 23 h 23"/>
                <a:gd name="T4" fmla="*/ 16 w 32"/>
                <a:gd name="T5" fmla="*/ 23 h 23"/>
                <a:gd name="T6" fmla="*/ 16 w 32"/>
                <a:gd name="T7" fmla="*/ 23 h 23"/>
                <a:gd name="T8" fmla="*/ 8 w 32"/>
                <a:gd name="T9" fmla="*/ 23 h 23"/>
                <a:gd name="T10" fmla="*/ 0 w 32"/>
                <a:gd name="T11" fmla="*/ 16 h 23"/>
                <a:gd name="T12" fmla="*/ 0 w 32"/>
                <a:gd name="T13" fmla="*/ 16 h 23"/>
                <a:gd name="T14" fmla="*/ 8 w 32"/>
                <a:gd name="T15" fmla="*/ 0 h 23"/>
                <a:gd name="T16" fmla="*/ 16 w 32"/>
                <a:gd name="T17" fmla="*/ 0 h 23"/>
                <a:gd name="T18" fmla="*/ 16 w 32"/>
                <a:gd name="T19" fmla="*/ 0 h 23"/>
                <a:gd name="T20" fmla="*/ 24 w 32"/>
                <a:gd name="T21" fmla="*/ 0 h 23"/>
                <a:gd name="T22" fmla="*/ 32 w 32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Line 175"/>
            <p:cNvSpPr>
              <a:spLocks noChangeShapeType="1"/>
            </p:cNvSpPr>
            <p:nvPr/>
          </p:nvSpPr>
          <p:spPr bwMode="auto">
            <a:xfrm flipH="1">
              <a:off x="1906" y="2284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176"/>
            <p:cNvSpPr>
              <a:spLocks noChangeShapeType="1"/>
            </p:cNvSpPr>
            <p:nvPr/>
          </p:nvSpPr>
          <p:spPr bwMode="auto">
            <a:xfrm>
              <a:off x="1906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Line 177"/>
            <p:cNvSpPr>
              <a:spLocks noChangeShapeType="1"/>
            </p:cNvSpPr>
            <p:nvPr/>
          </p:nvSpPr>
          <p:spPr bwMode="auto">
            <a:xfrm flipH="1">
              <a:off x="1898" y="229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Line 178"/>
            <p:cNvSpPr>
              <a:spLocks noChangeShapeType="1"/>
            </p:cNvSpPr>
            <p:nvPr/>
          </p:nvSpPr>
          <p:spPr bwMode="auto">
            <a:xfrm>
              <a:off x="1898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Line 179"/>
            <p:cNvSpPr>
              <a:spLocks noChangeShapeType="1"/>
            </p:cNvSpPr>
            <p:nvPr/>
          </p:nvSpPr>
          <p:spPr bwMode="auto">
            <a:xfrm>
              <a:off x="1898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Line 180"/>
            <p:cNvSpPr>
              <a:spLocks noChangeShapeType="1"/>
            </p:cNvSpPr>
            <p:nvPr/>
          </p:nvSpPr>
          <p:spPr bwMode="auto">
            <a:xfrm>
              <a:off x="1898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5" name="Line 181"/>
            <p:cNvSpPr>
              <a:spLocks noChangeShapeType="1"/>
            </p:cNvSpPr>
            <p:nvPr/>
          </p:nvSpPr>
          <p:spPr bwMode="auto">
            <a:xfrm flipH="1">
              <a:off x="1890" y="229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6" name="Line 182"/>
            <p:cNvSpPr>
              <a:spLocks noChangeShapeType="1"/>
            </p:cNvSpPr>
            <p:nvPr/>
          </p:nvSpPr>
          <p:spPr bwMode="auto">
            <a:xfrm>
              <a:off x="1890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7" name="Line 183"/>
            <p:cNvSpPr>
              <a:spLocks noChangeShapeType="1"/>
            </p:cNvSpPr>
            <p:nvPr/>
          </p:nvSpPr>
          <p:spPr bwMode="auto">
            <a:xfrm flipH="1" flipV="1">
              <a:off x="1882" y="2284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184"/>
            <p:cNvSpPr>
              <a:spLocks noChangeShapeType="1"/>
            </p:cNvSpPr>
            <p:nvPr/>
          </p:nvSpPr>
          <p:spPr bwMode="auto">
            <a:xfrm>
              <a:off x="1882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Line 185"/>
            <p:cNvSpPr>
              <a:spLocks noChangeShapeType="1"/>
            </p:cNvSpPr>
            <p:nvPr/>
          </p:nvSpPr>
          <p:spPr bwMode="auto">
            <a:xfrm>
              <a:off x="1882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0" name="Line 186"/>
            <p:cNvSpPr>
              <a:spLocks noChangeShapeType="1"/>
            </p:cNvSpPr>
            <p:nvPr/>
          </p:nvSpPr>
          <p:spPr bwMode="auto">
            <a:xfrm>
              <a:off x="1882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Line 187"/>
            <p:cNvSpPr>
              <a:spLocks noChangeShapeType="1"/>
            </p:cNvSpPr>
            <p:nvPr/>
          </p:nvSpPr>
          <p:spPr bwMode="auto">
            <a:xfrm flipV="1">
              <a:off x="1882" y="2268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2" name="Line 188"/>
            <p:cNvSpPr>
              <a:spLocks noChangeShapeType="1"/>
            </p:cNvSpPr>
            <p:nvPr/>
          </p:nvSpPr>
          <p:spPr bwMode="auto">
            <a:xfrm>
              <a:off x="1890" y="22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3" name="Line 189"/>
            <p:cNvSpPr>
              <a:spLocks noChangeShapeType="1"/>
            </p:cNvSpPr>
            <p:nvPr/>
          </p:nvSpPr>
          <p:spPr bwMode="auto">
            <a:xfrm>
              <a:off x="1890" y="226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4" name="Line 190"/>
            <p:cNvSpPr>
              <a:spLocks noChangeShapeType="1"/>
            </p:cNvSpPr>
            <p:nvPr/>
          </p:nvSpPr>
          <p:spPr bwMode="auto">
            <a:xfrm>
              <a:off x="1898" y="22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Line 191"/>
            <p:cNvSpPr>
              <a:spLocks noChangeShapeType="1"/>
            </p:cNvSpPr>
            <p:nvPr/>
          </p:nvSpPr>
          <p:spPr bwMode="auto">
            <a:xfrm>
              <a:off x="1898" y="22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Line 192"/>
            <p:cNvSpPr>
              <a:spLocks noChangeShapeType="1"/>
            </p:cNvSpPr>
            <p:nvPr/>
          </p:nvSpPr>
          <p:spPr bwMode="auto">
            <a:xfrm>
              <a:off x="1898" y="22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Line 193"/>
            <p:cNvSpPr>
              <a:spLocks noChangeShapeType="1"/>
            </p:cNvSpPr>
            <p:nvPr/>
          </p:nvSpPr>
          <p:spPr bwMode="auto">
            <a:xfrm>
              <a:off x="1898" y="226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Line 194"/>
            <p:cNvSpPr>
              <a:spLocks noChangeShapeType="1"/>
            </p:cNvSpPr>
            <p:nvPr/>
          </p:nvSpPr>
          <p:spPr bwMode="auto">
            <a:xfrm>
              <a:off x="1906" y="22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Line 195"/>
            <p:cNvSpPr>
              <a:spLocks noChangeShapeType="1"/>
            </p:cNvSpPr>
            <p:nvPr/>
          </p:nvSpPr>
          <p:spPr bwMode="auto">
            <a:xfrm>
              <a:off x="1906" y="2268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Line 196"/>
            <p:cNvSpPr>
              <a:spLocks noChangeShapeType="1"/>
            </p:cNvSpPr>
            <p:nvPr/>
          </p:nvSpPr>
          <p:spPr bwMode="auto">
            <a:xfrm>
              <a:off x="1914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Freeform 197"/>
            <p:cNvSpPr>
              <a:spLocks/>
            </p:cNvSpPr>
            <p:nvPr/>
          </p:nvSpPr>
          <p:spPr bwMode="auto">
            <a:xfrm>
              <a:off x="1786" y="2083"/>
              <a:ext cx="32" cy="23"/>
            </a:xfrm>
            <a:custGeom>
              <a:avLst/>
              <a:gdLst>
                <a:gd name="T0" fmla="*/ 32 w 32"/>
                <a:gd name="T1" fmla="*/ 16 h 23"/>
                <a:gd name="T2" fmla="*/ 24 w 32"/>
                <a:gd name="T3" fmla="*/ 23 h 23"/>
                <a:gd name="T4" fmla="*/ 16 w 32"/>
                <a:gd name="T5" fmla="*/ 23 h 23"/>
                <a:gd name="T6" fmla="*/ 16 w 32"/>
                <a:gd name="T7" fmla="*/ 23 h 23"/>
                <a:gd name="T8" fmla="*/ 8 w 32"/>
                <a:gd name="T9" fmla="*/ 23 h 23"/>
                <a:gd name="T10" fmla="*/ 0 w 32"/>
                <a:gd name="T11" fmla="*/ 16 h 23"/>
                <a:gd name="T12" fmla="*/ 0 w 32"/>
                <a:gd name="T13" fmla="*/ 16 h 23"/>
                <a:gd name="T14" fmla="*/ 8 w 32"/>
                <a:gd name="T15" fmla="*/ 0 h 23"/>
                <a:gd name="T16" fmla="*/ 16 w 32"/>
                <a:gd name="T17" fmla="*/ 0 h 23"/>
                <a:gd name="T18" fmla="*/ 16 w 32"/>
                <a:gd name="T19" fmla="*/ 0 h 23"/>
                <a:gd name="T20" fmla="*/ 24 w 32"/>
                <a:gd name="T21" fmla="*/ 0 h 23"/>
                <a:gd name="T22" fmla="*/ 32 w 32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Line 198"/>
            <p:cNvSpPr>
              <a:spLocks noChangeShapeType="1"/>
            </p:cNvSpPr>
            <p:nvPr/>
          </p:nvSpPr>
          <p:spPr bwMode="auto">
            <a:xfrm flipH="1">
              <a:off x="1810" y="2099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Line 199"/>
            <p:cNvSpPr>
              <a:spLocks noChangeShapeType="1"/>
            </p:cNvSpPr>
            <p:nvPr/>
          </p:nvSpPr>
          <p:spPr bwMode="auto">
            <a:xfrm>
              <a:off x="1810" y="210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Line 200"/>
            <p:cNvSpPr>
              <a:spLocks noChangeShapeType="1"/>
            </p:cNvSpPr>
            <p:nvPr/>
          </p:nvSpPr>
          <p:spPr bwMode="auto">
            <a:xfrm flipH="1">
              <a:off x="1802" y="210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Line 201"/>
            <p:cNvSpPr>
              <a:spLocks noChangeShapeType="1"/>
            </p:cNvSpPr>
            <p:nvPr/>
          </p:nvSpPr>
          <p:spPr bwMode="auto">
            <a:xfrm>
              <a:off x="1802" y="210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Line 202"/>
            <p:cNvSpPr>
              <a:spLocks noChangeShapeType="1"/>
            </p:cNvSpPr>
            <p:nvPr/>
          </p:nvSpPr>
          <p:spPr bwMode="auto">
            <a:xfrm>
              <a:off x="1802" y="210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Line 203"/>
            <p:cNvSpPr>
              <a:spLocks noChangeShapeType="1"/>
            </p:cNvSpPr>
            <p:nvPr/>
          </p:nvSpPr>
          <p:spPr bwMode="auto">
            <a:xfrm>
              <a:off x="1802" y="210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Line 204"/>
            <p:cNvSpPr>
              <a:spLocks noChangeShapeType="1"/>
            </p:cNvSpPr>
            <p:nvPr/>
          </p:nvSpPr>
          <p:spPr bwMode="auto">
            <a:xfrm flipH="1">
              <a:off x="1794" y="210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Line 205"/>
            <p:cNvSpPr>
              <a:spLocks noChangeShapeType="1"/>
            </p:cNvSpPr>
            <p:nvPr/>
          </p:nvSpPr>
          <p:spPr bwMode="auto">
            <a:xfrm>
              <a:off x="1794" y="210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Line 206"/>
            <p:cNvSpPr>
              <a:spLocks noChangeShapeType="1"/>
            </p:cNvSpPr>
            <p:nvPr/>
          </p:nvSpPr>
          <p:spPr bwMode="auto">
            <a:xfrm flipH="1" flipV="1">
              <a:off x="1786" y="2099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Line 207"/>
            <p:cNvSpPr>
              <a:spLocks noChangeShapeType="1"/>
            </p:cNvSpPr>
            <p:nvPr/>
          </p:nvSpPr>
          <p:spPr bwMode="auto">
            <a:xfrm>
              <a:off x="1786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Line 208"/>
            <p:cNvSpPr>
              <a:spLocks noChangeShapeType="1"/>
            </p:cNvSpPr>
            <p:nvPr/>
          </p:nvSpPr>
          <p:spPr bwMode="auto">
            <a:xfrm>
              <a:off x="1786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Line 209"/>
            <p:cNvSpPr>
              <a:spLocks noChangeShapeType="1"/>
            </p:cNvSpPr>
            <p:nvPr/>
          </p:nvSpPr>
          <p:spPr bwMode="auto">
            <a:xfrm>
              <a:off x="1786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Line 210"/>
            <p:cNvSpPr>
              <a:spLocks noChangeShapeType="1"/>
            </p:cNvSpPr>
            <p:nvPr/>
          </p:nvSpPr>
          <p:spPr bwMode="auto">
            <a:xfrm flipV="1">
              <a:off x="1786" y="2083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Line 211"/>
            <p:cNvSpPr>
              <a:spLocks noChangeShapeType="1"/>
            </p:cNvSpPr>
            <p:nvPr/>
          </p:nvSpPr>
          <p:spPr bwMode="auto">
            <a:xfrm>
              <a:off x="1794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Line 212"/>
            <p:cNvSpPr>
              <a:spLocks noChangeShapeType="1"/>
            </p:cNvSpPr>
            <p:nvPr/>
          </p:nvSpPr>
          <p:spPr bwMode="auto">
            <a:xfrm>
              <a:off x="1794" y="2083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7" name="Group 213"/>
          <p:cNvGrpSpPr>
            <a:grpSpLocks/>
          </p:cNvGrpSpPr>
          <p:nvPr/>
        </p:nvGrpSpPr>
        <p:grpSpPr bwMode="auto">
          <a:xfrm>
            <a:off x="5314433" y="4787900"/>
            <a:ext cx="611187" cy="379413"/>
            <a:chOff x="1634" y="2083"/>
            <a:chExt cx="289" cy="317"/>
          </a:xfrm>
        </p:grpSpPr>
        <p:sp>
          <p:nvSpPr>
            <p:cNvPr id="218" name="Line 214"/>
            <p:cNvSpPr>
              <a:spLocks noChangeShapeType="1"/>
            </p:cNvSpPr>
            <p:nvPr/>
          </p:nvSpPr>
          <p:spPr bwMode="auto">
            <a:xfrm>
              <a:off x="1802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Line 215"/>
            <p:cNvSpPr>
              <a:spLocks noChangeShapeType="1"/>
            </p:cNvSpPr>
            <p:nvPr/>
          </p:nvSpPr>
          <p:spPr bwMode="auto">
            <a:xfrm>
              <a:off x="1802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Line 216"/>
            <p:cNvSpPr>
              <a:spLocks noChangeShapeType="1"/>
            </p:cNvSpPr>
            <p:nvPr/>
          </p:nvSpPr>
          <p:spPr bwMode="auto">
            <a:xfrm>
              <a:off x="1802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Line 217"/>
            <p:cNvSpPr>
              <a:spLocks noChangeShapeType="1"/>
            </p:cNvSpPr>
            <p:nvPr/>
          </p:nvSpPr>
          <p:spPr bwMode="auto">
            <a:xfrm>
              <a:off x="1802" y="2083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Line 218"/>
            <p:cNvSpPr>
              <a:spLocks noChangeShapeType="1"/>
            </p:cNvSpPr>
            <p:nvPr/>
          </p:nvSpPr>
          <p:spPr bwMode="auto">
            <a:xfrm>
              <a:off x="1810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Line 219"/>
            <p:cNvSpPr>
              <a:spLocks noChangeShapeType="1"/>
            </p:cNvSpPr>
            <p:nvPr/>
          </p:nvSpPr>
          <p:spPr bwMode="auto">
            <a:xfrm>
              <a:off x="1810" y="2083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Line 220"/>
            <p:cNvSpPr>
              <a:spLocks noChangeShapeType="1"/>
            </p:cNvSpPr>
            <p:nvPr/>
          </p:nvSpPr>
          <p:spPr bwMode="auto">
            <a:xfrm>
              <a:off x="1818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" name="Freeform 221"/>
            <p:cNvSpPr>
              <a:spLocks/>
            </p:cNvSpPr>
            <p:nvPr/>
          </p:nvSpPr>
          <p:spPr bwMode="auto">
            <a:xfrm>
              <a:off x="1722" y="2315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" name="Line 222"/>
            <p:cNvSpPr>
              <a:spLocks noChangeShapeType="1"/>
            </p:cNvSpPr>
            <p:nvPr/>
          </p:nvSpPr>
          <p:spPr bwMode="auto">
            <a:xfrm>
              <a:off x="1746" y="233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Line 223"/>
            <p:cNvSpPr>
              <a:spLocks noChangeShapeType="1"/>
            </p:cNvSpPr>
            <p:nvPr/>
          </p:nvSpPr>
          <p:spPr bwMode="auto">
            <a:xfrm>
              <a:off x="1746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Line 224"/>
            <p:cNvSpPr>
              <a:spLocks noChangeShapeType="1"/>
            </p:cNvSpPr>
            <p:nvPr/>
          </p:nvSpPr>
          <p:spPr bwMode="auto">
            <a:xfrm flipH="1">
              <a:off x="1738" y="233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Line 225"/>
            <p:cNvSpPr>
              <a:spLocks noChangeShapeType="1"/>
            </p:cNvSpPr>
            <p:nvPr/>
          </p:nvSpPr>
          <p:spPr bwMode="auto">
            <a:xfrm>
              <a:off x="1738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Line 226"/>
            <p:cNvSpPr>
              <a:spLocks noChangeShapeType="1"/>
            </p:cNvSpPr>
            <p:nvPr/>
          </p:nvSpPr>
          <p:spPr bwMode="auto">
            <a:xfrm>
              <a:off x="1738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Line 227"/>
            <p:cNvSpPr>
              <a:spLocks noChangeShapeType="1"/>
            </p:cNvSpPr>
            <p:nvPr/>
          </p:nvSpPr>
          <p:spPr bwMode="auto">
            <a:xfrm>
              <a:off x="1738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Line 228"/>
            <p:cNvSpPr>
              <a:spLocks noChangeShapeType="1"/>
            </p:cNvSpPr>
            <p:nvPr/>
          </p:nvSpPr>
          <p:spPr bwMode="auto">
            <a:xfrm flipH="1">
              <a:off x="1722" y="2338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Line 229"/>
            <p:cNvSpPr>
              <a:spLocks noChangeShapeType="1"/>
            </p:cNvSpPr>
            <p:nvPr/>
          </p:nvSpPr>
          <p:spPr bwMode="auto">
            <a:xfrm>
              <a:off x="1722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Line 230"/>
            <p:cNvSpPr>
              <a:spLocks noChangeShapeType="1"/>
            </p:cNvSpPr>
            <p:nvPr/>
          </p:nvSpPr>
          <p:spPr bwMode="auto">
            <a:xfrm flipV="1">
              <a:off x="1722" y="233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Line 231"/>
            <p:cNvSpPr>
              <a:spLocks noChangeShapeType="1"/>
            </p:cNvSpPr>
            <p:nvPr/>
          </p:nvSpPr>
          <p:spPr bwMode="auto">
            <a:xfrm>
              <a:off x="1722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Line 232"/>
            <p:cNvSpPr>
              <a:spLocks noChangeShapeType="1"/>
            </p:cNvSpPr>
            <p:nvPr/>
          </p:nvSpPr>
          <p:spPr bwMode="auto">
            <a:xfrm>
              <a:off x="1722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Line 233"/>
            <p:cNvSpPr>
              <a:spLocks noChangeShapeType="1"/>
            </p:cNvSpPr>
            <p:nvPr/>
          </p:nvSpPr>
          <p:spPr bwMode="auto">
            <a:xfrm>
              <a:off x="1722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234"/>
            <p:cNvSpPr>
              <a:spLocks noChangeShapeType="1"/>
            </p:cNvSpPr>
            <p:nvPr/>
          </p:nvSpPr>
          <p:spPr bwMode="auto">
            <a:xfrm flipV="1">
              <a:off x="1722" y="2315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Line 235"/>
            <p:cNvSpPr>
              <a:spLocks noChangeShapeType="1"/>
            </p:cNvSpPr>
            <p:nvPr/>
          </p:nvSpPr>
          <p:spPr bwMode="auto">
            <a:xfrm>
              <a:off x="1722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Line 236"/>
            <p:cNvSpPr>
              <a:spLocks noChangeShapeType="1"/>
            </p:cNvSpPr>
            <p:nvPr/>
          </p:nvSpPr>
          <p:spPr bwMode="auto">
            <a:xfrm>
              <a:off x="1722" y="231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Line 237"/>
            <p:cNvSpPr>
              <a:spLocks noChangeShapeType="1"/>
            </p:cNvSpPr>
            <p:nvPr/>
          </p:nvSpPr>
          <p:spPr bwMode="auto">
            <a:xfrm>
              <a:off x="1738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Line 238"/>
            <p:cNvSpPr>
              <a:spLocks noChangeShapeType="1"/>
            </p:cNvSpPr>
            <p:nvPr/>
          </p:nvSpPr>
          <p:spPr bwMode="auto">
            <a:xfrm>
              <a:off x="1738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Line 239"/>
            <p:cNvSpPr>
              <a:spLocks noChangeShapeType="1"/>
            </p:cNvSpPr>
            <p:nvPr/>
          </p:nvSpPr>
          <p:spPr bwMode="auto">
            <a:xfrm>
              <a:off x="1738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Line 240"/>
            <p:cNvSpPr>
              <a:spLocks noChangeShapeType="1"/>
            </p:cNvSpPr>
            <p:nvPr/>
          </p:nvSpPr>
          <p:spPr bwMode="auto">
            <a:xfrm>
              <a:off x="1738" y="231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Line 241"/>
            <p:cNvSpPr>
              <a:spLocks noChangeShapeType="1"/>
            </p:cNvSpPr>
            <p:nvPr/>
          </p:nvSpPr>
          <p:spPr bwMode="auto">
            <a:xfrm>
              <a:off x="1746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Line 242"/>
            <p:cNvSpPr>
              <a:spLocks noChangeShapeType="1"/>
            </p:cNvSpPr>
            <p:nvPr/>
          </p:nvSpPr>
          <p:spPr bwMode="auto">
            <a:xfrm>
              <a:off x="1746" y="2315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Line 243"/>
            <p:cNvSpPr>
              <a:spLocks noChangeShapeType="1"/>
            </p:cNvSpPr>
            <p:nvPr/>
          </p:nvSpPr>
          <p:spPr bwMode="auto">
            <a:xfrm>
              <a:off x="1746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Freeform 244"/>
            <p:cNvSpPr>
              <a:spLocks/>
            </p:cNvSpPr>
            <p:nvPr/>
          </p:nvSpPr>
          <p:spPr bwMode="auto">
            <a:xfrm>
              <a:off x="1658" y="2237"/>
              <a:ext cx="32" cy="24"/>
            </a:xfrm>
            <a:custGeom>
              <a:avLst/>
              <a:gdLst>
                <a:gd name="T0" fmla="*/ 32 w 32"/>
                <a:gd name="T1" fmla="*/ 16 h 24"/>
                <a:gd name="T2" fmla="*/ 24 w 32"/>
                <a:gd name="T3" fmla="*/ 24 h 24"/>
                <a:gd name="T4" fmla="*/ 16 w 32"/>
                <a:gd name="T5" fmla="*/ 24 h 24"/>
                <a:gd name="T6" fmla="*/ 16 w 32"/>
                <a:gd name="T7" fmla="*/ 24 h 24"/>
                <a:gd name="T8" fmla="*/ 8 w 32"/>
                <a:gd name="T9" fmla="*/ 24 h 24"/>
                <a:gd name="T10" fmla="*/ 0 w 32"/>
                <a:gd name="T11" fmla="*/ 16 h 24"/>
                <a:gd name="T12" fmla="*/ 0 w 32"/>
                <a:gd name="T13" fmla="*/ 16 h 24"/>
                <a:gd name="T14" fmla="*/ 8 w 32"/>
                <a:gd name="T15" fmla="*/ 0 h 24"/>
                <a:gd name="T16" fmla="*/ 16 w 32"/>
                <a:gd name="T17" fmla="*/ 0 h 24"/>
                <a:gd name="T18" fmla="*/ 16 w 32"/>
                <a:gd name="T19" fmla="*/ 0 h 24"/>
                <a:gd name="T20" fmla="*/ 24 w 32"/>
                <a:gd name="T21" fmla="*/ 0 h 24"/>
                <a:gd name="T22" fmla="*/ 32 w 32"/>
                <a:gd name="T23" fmla="*/ 16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4"/>
                <a:gd name="T38" fmla="*/ 32 w 32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4">
                  <a:moveTo>
                    <a:pt x="32" y="16"/>
                  </a:move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Line 245"/>
            <p:cNvSpPr>
              <a:spLocks noChangeShapeType="1"/>
            </p:cNvSpPr>
            <p:nvPr/>
          </p:nvSpPr>
          <p:spPr bwMode="auto">
            <a:xfrm flipH="1">
              <a:off x="1682" y="2253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Line 246"/>
            <p:cNvSpPr>
              <a:spLocks noChangeShapeType="1"/>
            </p:cNvSpPr>
            <p:nvPr/>
          </p:nvSpPr>
          <p:spPr bwMode="auto">
            <a:xfrm>
              <a:off x="1682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Line 247"/>
            <p:cNvSpPr>
              <a:spLocks noChangeShapeType="1"/>
            </p:cNvSpPr>
            <p:nvPr/>
          </p:nvSpPr>
          <p:spPr bwMode="auto">
            <a:xfrm flipH="1">
              <a:off x="1674" y="22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Line 248"/>
            <p:cNvSpPr>
              <a:spLocks noChangeShapeType="1"/>
            </p:cNvSpPr>
            <p:nvPr/>
          </p:nvSpPr>
          <p:spPr bwMode="auto">
            <a:xfrm>
              <a:off x="1674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Line 249"/>
            <p:cNvSpPr>
              <a:spLocks noChangeShapeType="1"/>
            </p:cNvSpPr>
            <p:nvPr/>
          </p:nvSpPr>
          <p:spPr bwMode="auto">
            <a:xfrm>
              <a:off x="1674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" name="Line 250"/>
            <p:cNvSpPr>
              <a:spLocks noChangeShapeType="1"/>
            </p:cNvSpPr>
            <p:nvPr/>
          </p:nvSpPr>
          <p:spPr bwMode="auto">
            <a:xfrm>
              <a:off x="1674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Line 251"/>
            <p:cNvSpPr>
              <a:spLocks noChangeShapeType="1"/>
            </p:cNvSpPr>
            <p:nvPr/>
          </p:nvSpPr>
          <p:spPr bwMode="auto">
            <a:xfrm flipH="1">
              <a:off x="1666" y="22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" name="Line 252"/>
            <p:cNvSpPr>
              <a:spLocks noChangeShapeType="1"/>
            </p:cNvSpPr>
            <p:nvPr/>
          </p:nvSpPr>
          <p:spPr bwMode="auto">
            <a:xfrm>
              <a:off x="1666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Line 253"/>
            <p:cNvSpPr>
              <a:spLocks noChangeShapeType="1"/>
            </p:cNvSpPr>
            <p:nvPr/>
          </p:nvSpPr>
          <p:spPr bwMode="auto">
            <a:xfrm flipH="1" flipV="1">
              <a:off x="1658" y="2253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8" name="Line 254"/>
            <p:cNvSpPr>
              <a:spLocks noChangeShapeType="1"/>
            </p:cNvSpPr>
            <p:nvPr/>
          </p:nvSpPr>
          <p:spPr bwMode="auto">
            <a:xfrm>
              <a:off x="1658" y="22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9" name="Line 255"/>
            <p:cNvSpPr>
              <a:spLocks noChangeShapeType="1"/>
            </p:cNvSpPr>
            <p:nvPr/>
          </p:nvSpPr>
          <p:spPr bwMode="auto">
            <a:xfrm>
              <a:off x="1658" y="22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Line 256"/>
            <p:cNvSpPr>
              <a:spLocks noChangeShapeType="1"/>
            </p:cNvSpPr>
            <p:nvPr/>
          </p:nvSpPr>
          <p:spPr bwMode="auto">
            <a:xfrm>
              <a:off x="1658" y="22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1" name="Line 257"/>
            <p:cNvSpPr>
              <a:spLocks noChangeShapeType="1"/>
            </p:cNvSpPr>
            <p:nvPr/>
          </p:nvSpPr>
          <p:spPr bwMode="auto">
            <a:xfrm flipV="1">
              <a:off x="1658" y="2237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2" name="Line 258"/>
            <p:cNvSpPr>
              <a:spLocks noChangeShapeType="1"/>
            </p:cNvSpPr>
            <p:nvPr/>
          </p:nvSpPr>
          <p:spPr bwMode="auto">
            <a:xfrm>
              <a:off x="166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3" name="Line 259"/>
            <p:cNvSpPr>
              <a:spLocks noChangeShapeType="1"/>
            </p:cNvSpPr>
            <p:nvPr/>
          </p:nvSpPr>
          <p:spPr bwMode="auto">
            <a:xfrm>
              <a:off x="1666" y="22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4" name="Line 260"/>
            <p:cNvSpPr>
              <a:spLocks noChangeShapeType="1"/>
            </p:cNvSpPr>
            <p:nvPr/>
          </p:nvSpPr>
          <p:spPr bwMode="auto">
            <a:xfrm>
              <a:off x="167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5" name="Line 261"/>
            <p:cNvSpPr>
              <a:spLocks noChangeShapeType="1"/>
            </p:cNvSpPr>
            <p:nvPr/>
          </p:nvSpPr>
          <p:spPr bwMode="auto">
            <a:xfrm>
              <a:off x="167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" name="Line 262"/>
            <p:cNvSpPr>
              <a:spLocks noChangeShapeType="1"/>
            </p:cNvSpPr>
            <p:nvPr/>
          </p:nvSpPr>
          <p:spPr bwMode="auto">
            <a:xfrm>
              <a:off x="167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" name="Line 263"/>
            <p:cNvSpPr>
              <a:spLocks noChangeShapeType="1"/>
            </p:cNvSpPr>
            <p:nvPr/>
          </p:nvSpPr>
          <p:spPr bwMode="auto">
            <a:xfrm>
              <a:off x="1674" y="22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" name="Line 264"/>
            <p:cNvSpPr>
              <a:spLocks noChangeShapeType="1"/>
            </p:cNvSpPr>
            <p:nvPr/>
          </p:nvSpPr>
          <p:spPr bwMode="auto">
            <a:xfrm>
              <a:off x="1682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" name="Line 265"/>
            <p:cNvSpPr>
              <a:spLocks noChangeShapeType="1"/>
            </p:cNvSpPr>
            <p:nvPr/>
          </p:nvSpPr>
          <p:spPr bwMode="auto">
            <a:xfrm>
              <a:off x="1682" y="2237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" name="Line 266"/>
            <p:cNvSpPr>
              <a:spLocks noChangeShapeType="1"/>
            </p:cNvSpPr>
            <p:nvPr/>
          </p:nvSpPr>
          <p:spPr bwMode="auto">
            <a:xfrm>
              <a:off x="1690" y="22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" name="Freeform 267"/>
            <p:cNvSpPr>
              <a:spLocks/>
            </p:cNvSpPr>
            <p:nvPr/>
          </p:nvSpPr>
          <p:spPr bwMode="auto">
            <a:xfrm>
              <a:off x="1890" y="2330"/>
              <a:ext cx="32" cy="31"/>
            </a:xfrm>
            <a:custGeom>
              <a:avLst/>
              <a:gdLst>
                <a:gd name="T0" fmla="*/ 32 w 32"/>
                <a:gd name="T1" fmla="*/ 15 h 31"/>
                <a:gd name="T2" fmla="*/ 24 w 32"/>
                <a:gd name="T3" fmla="*/ 23 h 31"/>
                <a:gd name="T4" fmla="*/ 16 w 32"/>
                <a:gd name="T5" fmla="*/ 31 h 31"/>
                <a:gd name="T6" fmla="*/ 16 w 32"/>
                <a:gd name="T7" fmla="*/ 31 h 31"/>
                <a:gd name="T8" fmla="*/ 8 w 32"/>
                <a:gd name="T9" fmla="*/ 23 h 31"/>
                <a:gd name="T10" fmla="*/ 0 w 32"/>
                <a:gd name="T11" fmla="*/ 15 h 31"/>
                <a:gd name="T12" fmla="*/ 0 w 32"/>
                <a:gd name="T13" fmla="*/ 15 h 31"/>
                <a:gd name="T14" fmla="*/ 8 w 32"/>
                <a:gd name="T15" fmla="*/ 8 h 31"/>
                <a:gd name="T16" fmla="*/ 16 w 32"/>
                <a:gd name="T17" fmla="*/ 0 h 31"/>
                <a:gd name="T18" fmla="*/ 16 w 32"/>
                <a:gd name="T19" fmla="*/ 0 h 31"/>
                <a:gd name="T20" fmla="*/ 24 w 32"/>
                <a:gd name="T21" fmla="*/ 8 h 31"/>
                <a:gd name="T22" fmla="*/ 32 w 32"/>
                <a:gd name="T23" fmla="*/ 15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31"/>
                <a:gd name="T38" fmla="*/ 32 w 32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31">
                  <a:moveTo>
                    <a:pt x="32" y="15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8" y="23"/>
                  </a:lnTo>
                  <a:lnTo>
                    <a:pt x="0" y="15"/>
                  </a:ln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32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2" name="Line 268"/>
            <p:cNvSpPr>
              <a:spLocks noChangeShapeType="1"/>
            </p:cNvSpPr>
            <p:nvPr/>
          </p:nvSpPr>
          <p:spPr bwMode="auto">
            <a:xfrm flipH="1">
              <a:off x="1914" y="2345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3" name="Line 269"/>
            <p:cNvSpPr>
              <a:spLocks noChangeShapeType="1"/>
            </p:cNvSpPr>
            <p:nvPr/>
          </p:nvSpPr>
          <p:spPr bwMode="auto">
            <a:xfrm>
              <a:off x="1914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4" name="Line 270"/>
            <p:cNvSpPr>
              <a:spLocks noChangeShapeType="1"/>
            </p:cNvSpPr>
            <p:nvPr/>
          </p:nvSpPr>
          <p:spPr bwMode="auto">
            <a:xfrm flipH="1">
              <a:off x="1906" y="2353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5" name="Line 271"/>
            <p:cNvSpPr>
              <a:spLocks noChangeShapeType="1"/>
            </p:cNvSpPr>
            <p:nvPr/>
          </p:nvSpPr>
          <p:spPr bwMode="auto">
            <a:xfrm>
              <a:off x="1906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" name="Line 272"/>
            <p:cNvSpPr>
              <a:spLocks noChangeShapeType="1"/>
            </p:cNvSpPr>
            <p:nvPr/>
          </p:nvSpPr>
          <p:spPr bwMode="auto">
            <a:xfrm>
              <a:off x="1906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" name="Line 273"/>
            <p:cNvSpPr>
              <a:spLocks noChangeShapeType="1"/>
            </p:cNvSpPr>
            <p:nvPr/>
          </p:nvSpPr>
          <p:spPr bwMode="auto">
            <a:xfrm>
              <a:off x="1906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8" name="Line 274"/>
            <p:cNvSpPr>
              <a:spLocks noChangeShapeType="1"/>
            </p:cNvSpPr>
            <p:nvPr/>
          </p:nvSpPr>
          <p:spPr bwMode="auto">
            <a:xfrm flipH="1" flipV="1">
              <a:off x="1898" y="2353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9" name="Line 275"/>
            <p:cNvSpPr>
              <a:spLocks noChangeShapeType="1"/>
            </p:cNvSpPr>
            <p:nvPr/>
          </p:nvSpPr>
          <p:spPr bwMode="auto">
            <a:xfrm>
              <a:off x="1898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0" name="Line 276"/>
            <p:cNvSpPr>
              <a:spLocks noChangeShapeType="1"/>
            </p:cNvSpPr>
            <p:nvPr/>
          </p:nvSpPr>
          <p:spPr bwMode="auto">
            <a:xfrm flipH="1" flipV="1">
              <a:off x="1890" y="2345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1" name="Line 277"/>
            <p:cNvSpPr>
              <a:spLocks noChangeShapeType="1"/>
            </p:cNvSpPr>
            <p:nvPr/>
          </p:nvSpPr>
          <p:spPr bwMode="auto">
            <a:xfrm>
              <a:off x="1890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2" name="Line 278"/>
            <p:cNvSpPr>
              <a:spLocks noChangeShapeType="1"/>
            </p:cNvSpPr>
            <p:nvPr/>
          </p:nvSpPr>
          <p:spPr bwMode="auto">
            <a:xfrm>
              <a:off x="1890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3" name="Line 279"/>
            <p:cNvSpPr>
              <a:spLocks noChangeShapeType="1"/>
            </p:cNvSpPr>
            <p:nvPr/>
          </p:nvSpPr>
          <p:spPr bwMode="auto">
            <a:xfrm>
              <a:off x="1890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4" name="Line 280"/>
            <p:cNvSpPr>
              <a:spLocks noChangeShapeType="1"/>
            </p:cNvSpPr>
            <p:nvPr/>
          </p:nvSpPr>
          <p:spPr bwMode="auto">
            <a:xfrm flipV="1">
              <a:off x="1890" y="2338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5" name="Line 281"/>
            <p:cNvSpPr>
              <a:spLocks noChangeShapeType="1"/>
            </p:cNvSpPr>
            <p:nvPr/>
          </p:nvSpPr>
          <p:spPr bwMode="auto">
            <a:xfrm>
              <a:off x="1898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6" name="Line 282"/>
            <p:cNvSpPr>
              <a:spLocks noChangeShapeType="1"/>
            </p:cNvSpPr>
            <p:nvPr/>
          </p:nvSpPr>
          <p:spPr bwMode="auto">
            <a:xfrm flipV="1">
              <a:off x="1898" y="2330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7" name="Line 283"/>
            <p:cNvSpPr>
              <a:spLocks noChangeShapeType="1"/>
            </p:cNvSpPr>
            <p:nvPr/>
          </p:nvSpPr>
          <p:spPr bwMode="auto">
            <a:xfrm>
              <a:off x="1906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8" name="Line 284"/>
            <p:cNvSpPr>
              <a:spLocks noChangeShapeType="1"/>
            </p:cNvSpPr>
            <p:nvPr/>
          </p:nvSpPr>
          <p:spPr bwMode="auto">
            <a:xfrm>
              <a:off x="1906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9" name="Line 285"/>
            <p:cNvSpPr>
              <a:spLocks noChangeShapeType="1"/>
            </p:cNvSpPr>
            <p:nvPr/>
          </p:nvSpPr>
          <p:spPr bwMode="auto">
            <a:xfrm>
              <a:off x="1906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0" name="Line 286"/>
            <p:cNvSpPr>
              <a:spLocks noChangeShapeType="1"/>
            </p:cNvSpPr>
            <p:nvPr/>
          </p:nvSpPr>
          <p:spPr bwMode="auto">
            <a:xfrm>
              <a:off x="1906" y="2330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1" name="Line 287"/>
            <p:cNvSpPr>
              <a:spLocks noChangeShapeType="1"/>
            </p:cNvSpPr>
            <p:nvPr/>
          </p:nvSpPr>
          <p:spPr bwMode="auto">
            <a:xfrm>
              <a:off x="1914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2" name="Line 288"/>
            <p:cNvSpPr>
              <a:spLocks noChangeShapeType="1"/>
            </p:cNvSpPr>
            <p:nvPr/>
          </p:nvSpPr>
          <p:spPr bwMode="auto">
            <a:xfrm>
              <a:off x="1914" y="2338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3" name="Line 289"/>
            <p:cNvSpPr>
              <a:spLocks noChangeShapeType="1"/>
            </p:cNvSpPr>
            <p:nvPr/>
          </p:nvSpPr>
          <p:spPr bwMode="auto">
            <a:xfrm>
              <a:off x="1922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4" name="Freeform 290"/>
            <p:cNvSpPr>
              <a:spLocks/>
            </p:cNvSpPr>
            <p:nvPr/>
          </p:nvSpPr>
          <p:spPr bwMode="auto">
            <a:xfrm>
              <a:off x="1786" y="2153"/>
              <a:ext cx="32" cy="30"/>
            </a:xfrm>
            <a:custGeom>
              <a:avLst/>
              <a:gdLst>
                <a:gd name="T0" fmla="*/ 32 w 32"/>
                <a:gd name="T1" fmla="*/ 15 h 30"/>
                <a:gd name="T2" fmla="*/ 24 w 32"/>
                <a:gd name="T3" fmla="*/ 23 h 30"/>
                <a:gd name="T4" fmla="*/ 16 w 32"/>
                <a:gd name="T5" fmla="*/ 30 h 30"/>
                <a:gd name="T6" fmla="*/ 16 w 32"/>
                <a:gd name="T7" fmla="*/ 30 h 30"/>
                <a:gd name="T8" fmla="*/ 8 w 32"/>
                <a:gd name="T9" fmla="*/ 23 h 30"/>
                <a:gd name="T10" fmla="*/ 0 w 32"/>
                <a:gd name="T11" fmla="*/ 15 h 30"/>
                <a:gd name="T12" fmla="*/ 0 w 32"/>
                <a:gd name="T13" fmla="*/ 15 h 30"/>
                <a:gd name="T14" fmla="*/ 8 w 32"/>
                <a:gd name="T15" fmla="*/ 7 h 30"/>
                <a:gd name="T16" fmla="*/ 16 w 32"/>
                <a:gd name="T17" fmla="*/ 0 h 30"/>
                <a:gd name="T18" fmla="*/ 16 w 32"/>
                <a:gd name="T19" fmla="*/ 0 h 30"/>
                <a:gd name="T20" fmla="*/ 24 w 32"/>
                <a:gd name="T21" fmla="*/ 7 h 30"/>
                <a:gd name="T22" fmla="*/ 32 w 32"/>
                <a:gd name="T23" fmla="*/ 15 h 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30"/>
                <a:gd name="T38" fmla="*/ 32 w 32"/>
                <a:gd name="T39" fmla="*/ 30 h 3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30">
                  <a:moveTo>
                    <a:pt x="32" y="15"/>
                  </a:moveTo>
                  <a:lnTo>
                    <a:pt x="24" y="23"/>
                  </a:lnTo>
                  <a:lnTo>
                    <a:pt x="16" y="30"/>
                  </a:lnTo>
                  <a:lnTo>
                    <a:pt x="8" y="23"/>
                  </a:lnTo>
                  <a:lnTo>
                    <a:pt x="0" y="15"/>
                  </a:lnTo>
                  <a:lnTo>
                    <a:pt x="8" y="7"/>
                  </a:lnTo>
                  <a:lnTo>
                    <a:pt x="16" y="0"/>
                  </a:lnTo>
                  <a:lnTo>
                    <a:pt x="24" y="7"/>
                  </a:lnTo>
                  <a:lnTo>
                    <a:pt x="32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5" name="Line 291"/>
            <p:cNvSpPr>
              <a:spLocks noChangeShapeType="1"/>
            </p:cNvSpPr>
            <p:nvPr/>
          </p:nvSpPr>
          <p:spPr bwMode="auto">
            <a:xfrm flipH="1">
              <a:off x="1810" y="2168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6" name="Line 292"/>
            <p:cNvSpPr>
              <a:spLocks noChangeShapeType="1"/>
            </p:cNvSpPr>
            <p:nvPr/>
          </p:nvSpPr>
          <p:spPr bwMode="auto">
            <a:xfrm>
              <a:off x="1810" y="21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" name="Line 293"/>
            <p:cNvSpPr>
              <a:spLocks noChangeShapeType="1"/>
            </p:cNvSpPr>
            <p:nvPr/>
          </p:nvSpPr>
          <p:spPr bwMode="auto">
            <a:xfrm flipH="1">
              <a:off x="1802" y="2176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8" name="Line 294"/>
            <p:cNvSpPr>
              <a:spLocks noChangeShapeType="1"/>
            </p:cNvSpPr>
            <p:nvPr/>
          </p:nvSpPr>
          <p:spPr bwMode="auto">
            <a:xfrm>
              <a:off x="1802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9" name="Line 295"/>
            <p:cNvSpPr>
              <a:spLocks noChangeShapeType="1"/>
            </p:cNvSpPr>
            <p:nvPr/>
          </p:nvSpPr>
          <p:spPr bwMode="auto">
            <a:xfrm>
              <a:off x="1802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0" name="Line 296"/>
            <p:cNvSpPr>
              <a:spLocks noChangeShapeType="1"/>
            </p:cNvSpPr>
            <p:nvPr/>
          </p:nvSpPr>
          <p:spPr bwMode="auto">
            <a:xfrm>
              <a:off x="1802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1" name="Line 297"/>
            <p:cNvSpPr>
              <a:spLocks noChangeShapeType="1"/>
            </p:cNvSpPr>
            <p:nvPr/>
          </p:nvSpPr>
          <p:spPr bwMode="auto">
            <a:xfrm flipH="1" flipV="1">
              <a:off x="1794" y="2176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2" name="Line 298"/>
            <p:cNvSpPr>
              <a:spLocks noChangeShapeType="1"/>
            </p:cNvSpPr>
            <p:nvPr/>
          </p:nvSpPr>
          <p:spPr bwMode="auto">
            <a:xfrm>
              <a:off x="1794" y="21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3" name="Line 299"/>
            <p:cNvSpPr>
              <a:spLocks noChangeShapeType="1"/>
            </p:cNvSpPr>
            <p:nvPr/>
          </p:nvSpPr>
          <p:spPr bwMode="auto">
            <a:xfrm flipH="1" flipV="1">
              <a:off x="1786" y="2168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4" name="Line 300"/>
            <p:cNvSpPr>
              <a:spLocks noChangeShapeType="1"/>
            </p:cNvSpPr>
            <p:nvPr/>
          </p:nvSpPr>
          <p:spPr bwMode="auto">
            <a:xfrm>
              <a:off x="1786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5" name="Line 301"/>
            <p:cNvSpPr>
              <a:spLocks noChangeShapeType="1"/>
            </p:cNvSpPr>
            <p:nvPr/>
          </p:nvSpPr>
          <p:spPr bwMode="auto">
            <a:xfrm>
              <a:off x="1786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6" name="Line 302"/>
            <p:cNvSpPr>
              <a:spLocks noChangeShapeType="1"/>
            </p:cNvSpPr>
            <p:nvPr/>
          </p:nvSpPr>
          <p:spPr bwMode="auto">
            <a:xfrm>
              <a:off x="1786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" name="Line 303"/>
            <p:cNvSpPr>
              <a:spLocks noChangeShapeType="1"/>
            </p:cNvSpPr>
            <p:nvPr/>
          </p:nvSpPr>
          <p:spPr bwMode="auto">
            <a:xfrm flipV="1">
              <a:off x="1786" y="2160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" name="Line 304"/>
            <p:cNvSpPr>
              <a:spLocks noChangeShapeType="1"/>
            </p:cNvSpPr>
            <p:nvPr/>
          </p:nvSpPr>
          <p:spPr bwMode="auto">
            <a:xfrm>
              <a:off x="1794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9" name="Line 305"/>
            <p:cNvSpPr>
              <a:spLocks noChangeShapeType="1"/>
            </p:cNvSpPr>
            <p:nvPr/>
          </p:nvSpPr>
          <p:spPr bwMode="auto">
            <a:xfrm flipV="1">
              <a:off x="1794" y="2153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0" name="Line 306"/>
            <p:cNvSpPr>
              <a:spLocks noChangeShapeType="1"/>
            </p:cNvSpPr>
            <p:nvPr/>
          </p:nvSpPr>
          <p:spPr bwMode="auto">
            <a:xfrm>
              <a:off x="1802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1" name="Line 307"/>
            <p:cNvSpPr>
              <a:spLocks noChangeShapeType="1"/>
            </p:cNvSpPr>
            <p:nvPr/>
          </p:nvSpPr>
          <p:spPr bwMode="auto">
            <a:xfrm>
              <a:off x="1802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2" name="Line 308"/>
            <p:cNvSpPr>
              <a:spLocks noChangeShapeType="1"/>
            </p:cNvSpPr>
            <p:nvPr/>
          </p:nvSpPr>
          <p:spPr bwMode="auto">
            <a:xfrm>
              <a:off x="1802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3" name="Line 309"/>
            <p:cNvSpPr>
              <a:spLocks noChangeShapeType="1"/>
            </p:cNvSpPr>
            <p:nvPr/>
          </p:nvSpPr>
          <p:spPr bwMode="auto">
            <a:xfrm>
              <a:off x="1802" y="2153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4" name="Line 310"/>
            <p:cNvSpPr>
              <a:spLocks noChangeShapeType="1"/>
            </p:cNvSpPr>
            <p:nvPr/>
          </p:nvSpPr>
          <p:spPr bwMode="auto">
            <a:xfrm>
              <a:off x="1810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5" name="Line 311"/>
            <p:cNvSpPr>
              <a:spLocks noChangeShapeType="1"/>
            </p:cNvSpPr>
            <p:nvPr/>
          </p:nvSpPr>
          <p:spPr bwMode="auto">
            <a:xfrm>
              <a:off x="1810" y="2160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6" name="Line 312"/>
            <p:cNvSpPr>
              <a:spLocks noChangeShapeType="1"/>
            </p:cNvSpPr>
            <p:nvPr/>
          </p:nvSpPr>
          <p:spPr bwMode="auto">
            <a:xfrm>
              <a:off x="1818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7" name="Freeform 313"/>
            <p:cNvSpPr>
              <a:spLocks/>
            </p:cNvSpPr>
            <p:nvPr/>
          </p:nvSpPr>
          <p:spPr bwMode="auto">
            <a:xfrm>
              <a:off x="1650" y="2153"/>
              <a:ext cx="24" cy="30"/>
            </a:xfrm>
            <a:custGeom>
              <a:avLst/>
              <a:gdLst>
                <a:gd name="T0" fmla="*/ 24 w 24"/>
                <a:gd name="T1" fmla="*/ 15 h 30"/>
                <a:gd name="T2" fmla="*/ 24 w 24"/>
                <a:gd name="T3" fmla="*/ 23 h 30"/>
                <a:gd name="T4" fmla="*/ 16 w 24"/>
                <a:gd name="T5" fmla="*/ 30 h 30"/>
                <a:gd name="T6" fmla="*/ 16 w 24"/>
                <a:gd name="T7" fmla="*/ 30 h 30"/>
                <a:gd name="T8" fmla="*/ 0 w 24"/>
                <a:gd name="T9" fmla="*/ 23 h 30"/>
                <a:gd name="T10" fmla="*/ 0 w 24"/>
                <a:gd name="T11" fmla="*/ 15 h 30"/>
                <a:gd name="T12" fmla="*/ 0 w 24"/>
                <a:gd name="T13" fmla="*/ 15 h 30"/>
                <a:gd name="T14" fmla="*/ 0 w 24"/>
                <a:gd name="T15" fmla="*/ 7 h 30"/>
                <a:gd name="T16" fmla="*/ 16 w 24"/>
                <a:gd name="T17" fmla="*/ 0 h 30"/>
                <a:gd name="T18" fmla="*/ 16 w 24"/>
                <a:gd name="T19" fmla="*/ 0 h 30"/>
                <a:gd name="T20" fmla="*/ 24 w 24"/>
                <a:gd name="T21" fmla="*/ 7 h 30"/>
                <a:gd name="T22" fmla="*/ 24 w 24"/>
                <a:gd name="T23" fmla="*/ 15 h 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0"/>
                <a:gd name="T38" fmla="*/ 24 w 24"/>
                <a:gd name="T39" fmla="*/ 30 h 3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0">
                  <a:moveTo>
                    <a:pt x="24" y="15"/>
                  </a:moveTo>
                  <a:lnTo>
                    <a:pt x="24" y="23"/>
                  </a:lnTo>
                  <a:lnTo>
                    <a:pt x="16" y="30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6" y="0"/>
                  </a:lnTo>
                  <a:lnTo>
                    <a:pt x="24" y="7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" name="Line 314"/>
            <p:cNvSpPr>
              <a:spLocks noChangeShapeType="1"/>
            </p:cNvSpPr>
            <p:nvPr/>
          </p:nvSpPr>
          <p:spPr bwMode="auto">
            <a:xfrm>
              <a:off x="1674" y="2168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9" name="Line 315"/>
            <p:cNvSpPr>
              <a:spLocks noChangeShapeType="1"/>
            </p:cNvSpPr>
            <p:nvPr/>
          </p:nvSpPr>
          <p:spPr bwMode="auto">
            <a:xfrm>
              <a:off x="1674" y="21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0" name="Line 316"/>
            <p:cNvSpPr>
              <a:spLocks noChangeShapeType="1"/>
            </p:cNvSpPr>
            <p:nvPr/>
          </p:nvSpPr>
          <p:spPr bwMode="auto">
            <a:xfrm flipH="1">
              <a:off x="1666" y="2176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1" name="Line 317"/>
            <p:cNvSpPr>
              <a:spLocks noChangeShapeType="1"/>
            </p:cNvSpPr>
            <p:nvPr/>
          </p:nvSpPr>
          <p:spPr bwMode="auto">
            <a:xfrm>
              <a:off x="1666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2" name="Line 318"/>
            <p:cNvSpPr>
              <a:spLocks noChangeShapeType="1"/>
            </p:cNvSpPr>
            <p:nvPr/>
          </p:nvSpPr>
          <p:spPr bwMode="auto">
            <a:xfrm>
              <a:off x="1666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3" name="Line 319"/>
            <p:cNvSpPr>
              <a:spLocks noChangeShapeType="1"/>
            </p:cNvSpPr>
            <p:nvPr/>
          </p:nvSpPr>
          <p:spPr bwMode="auto">
            <a:xfrm>
              <a:off x="1666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4" name="Line 320"/>
            <p:cNvSpPr>
              <a:spLocks noChangeShapeType="1"/>
            </p:cNvSpPr>
            <p:nvPr/>
          </p:nvSpPr>
          <p:spPr bwMode="auto">
            <a:xfrm flipH="1" flipV="1">
              <a:off x="1650" y="2176"/>
              <a:ext cx="16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5" name="Line 321"/>
            <p:cNvSpPr>
              <a:spLocks noChangeShapeType="1"/>
            </p:cNvSpPr>
            <p:nvPr/>
          </p:nvSpPr>
          <p:spPr bwMode="auto">
            <a:xfrm>
              <a:off x="1650" y="21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6" name="Line 322"/>
            <p:cNvSpPr>
              <a:spLocks noChangeShapeType="1"/>
            </p:cNvSpPr>
            <p:nvPr/>
          </p:nvSpPr>
          <p:spPr bwMode="auto">
            <a:xfrm flipV="1">
              <a:off x="1650" y="2168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" name="Line 323"/>
            <p:cNvSpPr>
              <a:spLocks noChangeShapeType="1"/>
            </p:cNvSpPr>
            <p:nvPr/>
          </p:nvSpPr>
          <p:spPr bwMode="auto">
            <a:xfrm>
              <a:off x="1650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" name="Line 324"/>
            <p:cNvSpPr>
              <a:spLocks noChangeShapeType="1"/>
            </p:cNvSpPr>
            <p:nvPr/>
          </p:nvSpPr>
          <p:spPr bwMode="auto">
            <a:xfrm>
              <a:off x="1650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9" name="Line 325"/>
            <p:cNvSpPr>
              <a:spLocks noChangeShapeType="1"/>
            </p:cNvSpPr>
            <p:nvPr/>
          </p:nvSpPr>
          <p:spPr bwMode="auto">
            <a:xfrm>
              <a:off x="1650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0" name="Line 326"/>
            <p:cNvSpPr>
              <a:spLocks noChangeShapeType="1"/>
            </p:cNvSpPr>
            <p:nvPr/>
          </p:nvSpPr>
          <p:spPr bwMode="auto">
            <a:xfrm flipV="1">
              <a:off x="1650" y="216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1" name="Line 327"/>
            <p:cNvSpPr>
              <a:spLocks noChangeShapeType="1"/>
            </p:cNvSpPr>
            <p:nvPr/>
          </p:nvSpPr>
          <p:spPr bwMode="auto">
            <a:xfrm>
              <a:off x="1650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2" name="Line 328"/>
            <p:cNvSpPr>
              <a:spLocks noChangeShapeType="1"/>
            </p:cNvSpPr>
            <p:nvPr/>
          </p:nvSpPr>
          <p:spPr bwMode="auto">
            <a:xfrm flipV="1">
              <a:off x="1650" y="2153"/>
              <a:ext cx="16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3" name="Line 329"/>
            <p:cNvSpPr>
              <a:spLocks noChangeShapeType="1"/>
            </p:cNvSpPr>
            <p:nvPr/>
          </p:nvSpPr>
          <p:spPr bwMode="auto">
            <a:xfrm>
              <a:off x="1666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4" name="Line 330"/>
            <p:cNvSpPr>
              <a:spLocks noChangeShapeType="1"/>
            </p:cNvSpPr>
            <p:nvPr/>
          </p:nvSpPr>
          <p:spPr bwMode="auto">
            <a:xfrm>
              <a:off x="1666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5" name="Line 331"/>
            <p:cNvSpPr>
              <a:spLocks noChangeShapeType="1"/>
            </p:cNvSpPr>
            <p:nvPr/>
          </p:nvSpPr>
          <p:spPr bwMode="auto">
            <a:xfrm>
              <a:off x="1666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6" name="Line 332"/>
            <p:cNvSpPr>
              <a:spLocks noChangeShapeType="1"/>
            </p:cNvSpPr>
            <p:nvPr/>
          </p:nvSpPr>
          <p:spPr bwMode="auto">
            <a:xfrm>
              <a:off x="1666" y="2153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7" name="Line 333"/>
            <p:cNvSpPr>
              <a:spLocks noChangeShapeType="1"/>
            </p:cNvSpPr>
            <p:nvPr/>
          </p:nvSpPr>
          <p:spPr bwMode="auto">
            <a:xfrm>
              <a:off x="1674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8" name="Line 334"/>
            <p:cNvSpPr>
              <a:spLocks noChangeShapeType="1"/>
            </p:cNvSpPr>
            <p:nvPr/>
          </p:nvSpPr>
          <p:spPr bwMode="auto">
            <a:xfrm>
              <a:off x="1674" y="216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" name="Line 335"/>
            <p:cNvSpPr>
              <a:spLocks noChangeShapeType="1"/>
            </p:cNvSpPr>
            <p:nvPr/>
          </p:nvSpPr>
          <p:spPr bwMode="auto">
            <a:xfrm>
              <a:off x="1674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0" name="Freeform 336"/>
            <p:cNvSpPr>
              <a:spLocks/>
            </p:cNvSpPr>
            <p:nvPr/>
          </p:nvSpPr>
          <p:spPr bwMode="auto">
            <a:xfrm>
              <a:off x="1898" y="2145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1" name="Line 337"/>
            <p:cNvSpPr>
              <a:spLocks noChangeShapeType="1"/>
            </p:cNvSpPr>
            <p:nvPr/>
          </p:nvSpPr>
          <p:spPr bwMode="auto">
            <a:xfrm>
              <a:off x="1922" y="216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2" name="Line 338"/>
            <p:cNvSpPr>
              <a:spLocks noChangeShapeType="1"/>
            </p:cNvSpPr>
            <p:nvPr/>
          </p:nvSpPr>
          <p:spPr bwMode="auto">
            <a:xfrm>
              <a:off x="1922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3" name="Line 339"/>
            <p:cNvSpPr>
              <a:spLocks noChangeShapeType="1"/>
            </p:cNvSpPr>
            <p:nvPr/>
          </p:nvSpPr>
          <p:spPr bwMode="auto">
            <a:xfrm flipH="1">
              <a:off x="1914" y="216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4" name="Line 340"/>
            <p:cNvSpPr>
              <a:spLocks noChangeShapeType="1"/>
            </p:cNvSpPr>
            <p:nvPr/>
          </p:nvSpPr>
          <p:spPr bwMode="auto">
            <a:xfrm>
              <a:off x="1914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5" name="Line 341"/>
            <p:cNvSpPr>
              <a:spLocks noChangeShapeType="1"/>
            </p:cNvSpPr>
            <p:nvPr/>
          </p:nvSpPr>
          <p:spPr bwMode="auto">
            <a:xfrm>
              <a:off x="1914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6" name="Line 342"/>
            <p:cNvSpPr>
              <a:spLocks noChangeShapeType="1"/>
            </p:cNvSpPr>
            <p:nvPr/>
          </p:nvSpPr>
          <p:spPr bwMode="auto">
            <a:xfrm>
              <a:off x="1914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7" name="Line 343"/>
            <p:cNvSpPr>
              <a:spLocks noChangeShapeType="1"/>
            </p:cNvSpPr>
            <p:nvPr/>
          </p:nvSpPr>
          <p:spPr bwMode="auto">
            <a:xfrm flipH="1">
              <a:off x="1898" y="2168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8" name="Line 344"/>
            <p:cNvSpPr>
              <a:spLocks noChangeShapeType="1"/>
            </p:cNvSpPr>
            <p:nvPr/>
          </p:nvSpPr>
          <p:spPr bwMode="auto">
            <a:xfrm>
              <a:off x="1898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9" name="Line 345"/>
            <p:cNvSpPr>
              <a:spLocks noChangeShapeType="1"/>
            </p:cNvSpPr>
            <p:nvPr/>
          </p:nvSpPr>
          <p:spPr bwMode="auto">
            <a:xfrm flipV="1">
              <a:off x="1898" y="216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0" name="Line 346"/>
            <p:cNvSpPr>
              <a:spLocks noChangeShapeType="1"/>
            </p:cNvSpPr>
            <p:nvPr/>
          </p:nvSpPr>
          <p:spPr bwMode="auto">
            <a:xfrm>
              <a:off x="1898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1" name="Line 347"/>
            <p:cNvSpPr>
              <a:spLocks noChangeShapeType="1"/>
            </p:cNvSpPr>
            <p:nvPr/>
          </p:nvSpPr>
          <p:spPr bwMode="auto">
            <a:xfrm>
              <a:off x="1898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2" name="Line 348"/>
            <p:cNvSpPr>
              <a:spLocks noChangeShapeType="1"/>
            </p:cNvSpPr>
            <p:nvPr/>
          </p:nvSpPr>
          <p:spPr bwMode="auto">
            <a:xfrm>
              <a:off x="1898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3" name="Line 349"/>
            <p:cNvSpPr>
              <a:spLocks noChangeShapeType="1"/>
            </p:cNvSpPr>
            <p:nvPr/>
          </p:nvSpPr>
          <p:spPr bwMode="auto">
            <a:xfrm flipV="1">
              <a:off x="1898" y="2145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4" name="Line 350"/>
            <p:cNvSpPr>
              <a:spLocks noChangeShapeType="1"/>
            </p:cNvSpPr>
            <p:nvPr/>
          </p:nvSpPr>
          <p:spPr bwMode="auto">
            <a:xfrm>
              <a:off x="1898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5" name="Line 351"/>
            <p:cNvSpPr>
              <a:spLocks noChangeShapeType="1"/>
            </p:cNvSpPr>
            <p:nvPr/>
          </p:nvSpPr>
          <p:spPr bwMode="auto">
            <a:xfrm>
              <a:off x="1898" y="214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6" name="Line 352"/>
            <p:cNvSpPr>
              <a:spLocks noChangeShapeType="1"/>
            </p:cNvSpPr>
            <p:nvPr/>
          </p:nvSpPr>
          <p:spPr bwMode="auto">
            <a:xfrm>
              <a:off x="1914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7" name="Line 353"/>
            <p:cNvSpPr>
              <a:spLocks noChangeShapeType="1"/>
            </p:cNvSpPr>
            <p:nvPr/>
          </p:nvSpPr>
          <p:spPr bwMode="auto">
            <a:xfrm>
              <a:off x="1914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" name="Line 354"/>
            <p:cNvSpPr>
              <a:spLocks noChangeShapeType="1"/>
            </p:cNvSpPr>
            <p:nvPr/>
          </p:nvSpPr>
          <p:spPr bwMode="auto">
            <a:xfrm>
              <a:off x="1914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" name="Line 355"/>
            <p:cNvSpPr>
              <a:spLocks noChangeShapeType="1"/>
            </p:cNvSpPr>
            <p:nvPr/>
          </p:nvSpPr>
          <p:spPr bwMode="auto">
            <a:xfrm>
              <a:off x="1914" y="214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0" name="Line 356"/>
            <p:cNvSpPr>
              <a:spLocks noChangeShapeType="1"/>
            </p:cNvSpPr>
            <p:nvPr/>
          </p:nvSpPr>
          <p:spPr bwMode="auto">
            <a:xfrm>
              <a:off x="1922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1" name="Line 357"/>
            <p:cNvSpPr>
              <a:spLocks noChangeShapeType="1"/>
            </p:cNvSpPr>
            <p:nvPr/>
          </p:nvSpPr>
          <p:spPr bwMode="auto">
            <a:xfrm>
              <a:off x="1922" y="2145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2" name="Line 358"/>
            <p:cNvSpPr>
              <a:spLocks noChangeShapeType="1"/>
            </p:cNvSpPr>
            <p:nvPr/>
          </p:nvSpPr>
          <p:spPr bwMode="auto">
            <a:xfrm>
              <a:off x="1922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3" name="Freeform 359"/>
            <p:cNvSpPr>
              <a:spLocks/>
            </p:cNvSpPr>
            <p:nvPr/>
          </p:nvSpPr>
          <p:spPr bwMode="auto">
            <a:xfrm>
              <a:off x="1754" y="2376"/>
              <a:ext cx="32" cy="23"/>
            </a:xfrm>
            <a:custGeom>
              <a:avLst/>
              <a:gdLst>
                <a:gd name="T0" fmla="*/ 32 w 32"/>
                <a:gd name="T1" fmla="*/ 16 h 23"/>
                <a:gd name="T2" fmla="*/ 24 w 32"/>
                <a:gd name="T3" fmla="*/ 23 h 23"/>
                <a:gd name="T4" fmla="*/ 16 w 32"/>
                <a:gd name="T5" fmla="*/ 23 h 23"/>
                <a:gd name="T6" fmla="*/ 16 w 32"/>
                <a:gd name="T7" fmla="*/ 23 h 23"/>
                <a:gd name="T8" fmla="*/ 8 w 32"/>
                <a:gd name="T9" fmla="*/ 23 h 23"/>
                <a:gd name="T10" fmla="*/ 0 w 32"/>
                <a:gd name="T11" fmla="*/ 16 h 23"/>
                <a:gd name="T12" fmla="*/ 0 w 32"/>
                <a:gd name="T13" fmla="*/ 16 h 23"/>
                <a:gd name="T14" fmla="*/ 8 w 32"/>
                <a:gd name="T15" fmla="*/ 0 h 23"/>
                <a:gd name="T16" fmla="*/ 16 w 32"/>
                <a:gd name="T17" fmla="*/ 0 h 23"/>
                <a:gd name="T18" fmla="*/ 16 w 32"/>
                <a:gd name="T19" fmla="*/ 0 h 23"/>
                <a:gd name="T20" fmla="*/ 24 w 32"/>
                <a:gd name="T21" fmla="*/ 0 h 23"/>
                <a:gd name="T22" fmla="*/ 32 w 32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4" name="Line 360"/>
            <p:cNvSpPr>
              <a:spLocks noChangeShapeType="1"/>
            </p:cNvSpPr>
            <p:nvPr/>
          </p:nvSpPr>
          <p:spPr bwMode="auto">
            <a:xfrm flipH="1">
              <a:off x="1778" y="2392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5" name="Line 361"/>
            <p:cNvSpPr>
              <a:spLocks noChangeShapeType="1"/>
            </p:cNvSpPr>
            <p:nvPr/>
          </p:nvSpPr>
          <p:spPr bwMode="auto">
            <a:xfrm>
              <a:off x="1778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6" name="Line 362"/>
            <p:cNvSpPr>
              <a:spLocks noChangeShapeType="1"/>
            </p:cNvSpPr>
            <p:nvPr/>
          </p:nvSpPr>
          <p:spPr bwMode="auto">
            <a:xfrm flipH="1">
              <a:off x="1770" y="23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7" name="Line 363"/>
            <p:cNvSpPr>
              <a:spLocks noChangeShapeType="1"/>
            </p:cNvSpPr>
            <p:nvPr/>
          </p:nvSpPr>
          <p:spPr bwMode="auto">
            <a:xfrm>
              <a:off x="1770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" name="Line 364"/>
            <p:cNvSpPr>
              <a:spLocks noChangeShapeType="1"/>
            </p:cNvSpPr>
            <p:nvPr/>
          </p:nvSpPr>
          <p:spPr bwMode="auto">
            <a:xfrm>
              <a:off x="1770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" name="Line 365"/>
            <p:cNvSpPr>
              <a:spLocks noChangeShapeType="1"/>
            </p:cNvSpPr>
            <p:nvPr/>
          </p:nvSpPr>
          <p:spPr bwMode="auto">
            <a:xfrm>
              <a:off x="1770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0" name="Line 366"/>
            <p:cNvSpPr>
              <a:spLocks noChangeShapeType="1"/>
            </p:cNvSpPr>
            <p:nvPr/>
          </p:nvSpPr>
          <p:spPr bwMode="auto">
            <a:xfrm flipH="1">
              <a:off x="1762" y="23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1" name="Line 367"/>
            <p:cNvSpPr>
              <a:spLocks noChangeShapeType="1"/>
            </p:cNvSpPr>
            <p:nvPr/>
          </p:nvSpPr>
          <p:spPr bwMode="auto">
            <a:xfrm>
              <a:off x="1762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" name="Line 368"/>
            <p:cNvSpPr>
              <a:spLocks noChangeShapeType="1"/>
            </p:cNvSpPr>
            <p:nvPr/>
          </p:nvSpPr>
          <p:spPr bwMode="auto">
            <a:xfrm flipH="1" flipV="1">
              <a:off x="1754" y="2392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3" name="Line 369"/>
            <p:cNvSpPr>
              <a:spLocks noChangeShapeType="1"/>
            </p:cNvSpPr>
            <p:nvPr/>
          </p:nvSpPr>
          <p:spPr bwMode="auto">
            <a:xfrm>
              <a:off x="1754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4" name="Line 370"/>
            <p:cNvSpPr>
              <a:spLocks noChangeShapeType="1"/>
            </p:cNvSpPr>
            <p:nvPr/>
          </p:nvSpPr>
          <p:spPr bwMode="auto">
            <a:xfrm>
              <a:off x="1754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5" name="Line 371"/>
            <p:cNvSpPr>
              <a:spLocks noChangeShapeType="1"/>
            </p:cNvSpPr>
            <p:nvPr/>
          </p:nvSpPr>
          <p:spPr bwMode="auto">
            <a:xfrm>
              <a:off x="1754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6" name="Line 372"/>
            <p:cNvSpPr>
              <a:spLocks noChangeShapeType="1"/>
            </p:cNvSpPr>
            <p:nvPr/>
          </p:nvSpPr>
          <p:spPr bwMode="auto">
            <a:xfrm flipV="1">
              <a:off x="1754" y="2376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7" name="Line 373"/>
            <p:cNvSpPr>
              <a:spLocks noChangeShapeType="1"/>
            </p:cNvSpPr>
            <p:nvPr/>
          </p:nvSpPr>
          <p:spPr bwMode="auto">
            <a:xfrm>
              <a:off x="1762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Line 374"/>
            <p:cNvSpPr>
              <a:spLocks noChangeShapeType="1"/>
            </p:cNvSpPr>
            <p:nvPr/>
          </p:nvSpPr>
          <p:spPr bwMode="auto">
            <a:xfrm>
              <a:off x="1762" y="237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" name="Line 375"/>
            <p:cNvSpPr>
              <a:spLocks noChangeShapeType="1"/>
            </p:cNvSpPr>
            <p:nvPr/>
          </p:nvSpPr>
          <p:spPr bwMode="auto">
            <a:xfrm>
              <a:off x="1770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0" name="Line 376"/>
            <p:cNvSpPr>
              <a:spLocks noChangeShapeType="1"/>
            </p:cNvSpPr>
            <p:nvPr/>
          </p:nvSpPr>
          <p:spPr bwMode="auto">
            <a:xfrm>
              <a:off x="1770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1" name="Line 377"/>
            <p:cNvSpPr>
              <a:spLocks noChangeShapeType="1"/>
            </p:cNvSpPr>
            <p:nvPr/>
          </p:nvSpPr>
          <p:spPr bwMode="auto">
            <a:xfrm>
              <a:off x="1770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2" name="Line 378"/>
            <p:cNvSpPr>
              <a:spLocks noChangeShapeType="1"/>
            </p:cNvSpPr>
            <p:nvPr/>
          </p:nvSpPr>
          <p:spPr bwMode="auto">
            <a:xfrm>
              <a:off x="1770" y="237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3" name="Line 379"/>
            <p:cNvSpPr>
              <a:spLocks noChangeShapeType="1"/>
            </p:cNvSpPr>
            <p:nvPr/>
          </p:nvSpPr>
          <p:spPr bwMode="auto">
            <a:xfrm>
              <a:off x="1778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4" name="Line 380"/>
            <p:cNvSpPr>
              <a:spLocks noChangeShapeType="1"/>
            </p:cNvSpPr>
            <p:nvPr/>
          </p:nvSpPr>
          <p:spPr bwMode="auto">
            <a:xfrm>
              <a:off x="1778" y="2376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5" name="Line 381"/>
            <p:cNvSpPr>
              <a:spLocks noChangeShapeType="1"/>
            </p:cNvSpPr>
            <p:nvPr/>
          </p:nvSpPr>
          <p:spPr bwMode="auto">
            <a:xfrm>
              <a:off x="1786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6" name="Freeform 382"/>
            <p:cNvSpPr>
              <a:spLocks/>
            </p:cNvSpPr>
            <p:nvPr/>
          </p:nvSpPr>
          <p:spPr bwMode="auto">
            <a:xfrm>
              <a:off x="1634" y="2284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7" name="Line 383"/>
            <p:cNvSpPr>
              <a:spLocks noChangeShapeType="1"/>
            </p:cNvSpPr>
            <p:nvPr/>
          </p:nvSpPr>
          <p:spPr bwMode="auto">
            <a:xfrm>
              <a:off x="1658" y="2299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8" name="Line 384"/>
            <p:cNvSpPr>
              <a:spLocks noChangeShapeType="1"/>
            </p:cNvSpPr>
            <p:nvPr/>
          </p:nvSpPr>
          <p:spPr bwMode="auto">
            <a:xfrm>
              <a:off x="1658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" name="Line 385"/>
            <p:cNvSpPr>
              <a:spLocks noChangeShapeType="1"/>
            </p:cNvSpPr>
            <p:nvPr/>
          </p:nvSpPr>
          <p:spPr bwMode="auto">
            <a:xfrm flipH="1">
              <a:off x="1650" y="230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0" name="Line 386"/>
            <p:cNvSpPr>
              <a:spLocks noChangeShapeType="1"/>
            </p:cNvSpPr>
            <p:nvPr/>
          </p:nvSpPr>
          <p:spPr bwMode="auto">
            <a:xfrm>
              <a:off x="1650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1" name="Line 387"/>
            <p:cNvSpPr>
              <a:spLocks noChangeShapeType="1"/>
            </p:cNvSpPr>
            <p:nvPr/>
          </p:nvSpPr>
          <p:spPr bwMode="auto">
            <a:xfrm>
              <a:off x="1650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2" name="Line 388"/>
            <p:cNvSpPr>
              <a:spLocks noChangeShapeType="1"/>
            </p:cNvSpPr>
            <p:nvPr/>
          </p:nvSpPr>
          <p:spPr bwMode="auto">
            <a:xfrm>
              <a:off x="1650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" name="Line 389"/>
            <p:cNvSpPr>
              <a:spLocks noChangeShapeType="1"/>
            </p:cNvSpPr>
            <p:nvPr/>
          </p:nvSpPr>
          <p:spPr bwMode="auto">
            <a:xfrm flipH="1">
              <a:off x="1634" y="230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4" name="Line 390"/>
            <p:cNvSpPr>
              <a:spLocks noChangeShapeType="1"/>
            </p:cNvSpPr>
            <p:nvPr/>
          </p:nvSpPr>
          <p:spPr bwMode="auto">
            <a:xfrm>
              <a:off x="1634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5" name="Line 391"/>
            <p:cNvSpPr>
              <a:spLocks noChangeShapeType="1"/>
            </p:cNvSpPr>
            <p:nvPr/>
          </p:nvSpPr>
          <p:spPr bwMode="auto">
            <a:xfrm flipV="1">
              <a:off x="1634" y="2299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6" name="Line 392"/>
            <p:cNvSpPr>
              <a:spLocks noChangeShapeType="1"/>
            </p:cNvSpPr>
            <p:nvPr/>
          </p:nvSpPr>
          <p:spPr bwMode="auto">
            <a:xfrm>
              <a:off x="1634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7" name="Line 393"/>
            <p:cNvSpPr>
              <a:spLocks noChangeShapeType="1"/>
            </p:cNvSpPr>
            <p:nvPr/>
          </p:nvSpPr>
          <p:spPr bwMode="auto">
            <a:xfrm>
              <a:off x="1634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8" name="Line 394"/>
            <p:cNvSpPr>
              <a:spLocks noChangeShapeType="1"/>
            </p:cNvSpPr>
            <p:nvPr/>
          </p:nvSpPr>
          <p:spPr bwMode="auto">
            <a:xfrm>
              <a:off x="1634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" name="Line 395"/>
            <p:cNvSpPr>
              <a:spLocks noChangeShapeType="1"/>
            </p:cNvSpPr>
            <p:nvPr/>
          </p:nvSpPr>
          <p:spPr bwMode="auto">
            <a:xfrm flipV="1">
              <a:off x="1634" y="2284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0" name="Line 396"/>
            <p:cNvSpPr>
              <a:spLocks noChangeShapeType="1"/>
            </p:cNvSpPr>
            <p:nvPr/>
          </p:nvSpPr>
          <p:spPr bwMode="auto">
            <a:xfrm>
              <a:off x="1634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1" name="Line 397"/>
            <p:cNvSpPr>
              <a:spLocks noChangeShapeType="1"/>
            </p:cNvSpPr>
            <p:nvPr/>
          </p:nvSpPr>
          <p:spPr bwMode="auto">
            <a:xfrm>
              <a:off x="1634" y="228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2" name="Line 398"/>
            <p:cNvSpPr>
              <a:spLocks noChangeShapeType="1"/>
            </p:cNvSpPr>
            <p:nvPr/>
          </p:nvSpPr>
          <p:spPr bwMode="auto">
            <a:xfrm>
              <a:off x="1650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3" name="Line 399"/>
            <p:cNvSpPr>
              <a:spLocks noChangeShapeType="1"/>
            </p:cNvSpPr>
            <p:nvPr/>
          </p:nvSpPr>
          <p:spPr bwMode="auto">
            <a:xfrm>
              <a:off x="1650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4" name="Line 400"/>
            <p:cNvSpPr>
              <a:spLocks noChangeShapeType="1"/>
            </p:cNvSpPr>
            <p:nvPr/>
          </p:nvSpPr>
          <p:spPr bwMode="auto">
            <a:xfrm>
              <a:off x="1650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5" name="Line 401"/>
            <p:cNvSpPr>
              <a:spLocks noChangeShapeType="1"/>
            </p:cNvSpPr>
            <p:nvPr/>
          </p:nvSpPr>
          <p:spPr bwMode="auto">
            <a:xfrm>
              <a:off x="1650" y="228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6" name="Line 402"/>
            <p:cNvSpPr>
              <a:spLocks noChangeShapeType="1"/>
            </p:cNvSpPr>
            <p:nvPr/>
          </p:nvSpPr>
          <p:spPr bwMode="auto">
            <a:xfrm>
              <a:off x="1658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7" name="Line 403"/>
            <p:cNvSpPr>
              <a:spLocks noChangeShapeType="1"/>
            </p:cNvSpPr>
            <p:nvPr/>
          </p:nvSpPr>
          <p:spPr bwMode="auto">
            <a:xfrm>
              <a:off x="1658" y="2284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8" name="Line 404"/>
            <p:cNvSpPr>
              <a:spLocks noChangeShapeType="1"/>
            </p:cNvSpPr>
            <p:nvPr/>
          </p:nvSpPr>
          <p:spPr bwMode="auto">
            <a:xfrm>
              <a:off x="1658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" name="Freeform 405"/>
            <p:cNvSpPr>
              <a:spLocks/>
            </p:cNvSpPr>
            <p:nvPr/>
          </p:nvSpPr>
          <p:spPr bwMode="auto">
            <a:xfrm>
              <a:off x="1866" y="2276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" name="Line 406"/>
            <p:cNvSpPr>
              <a:spLocks noChangeShapeType="1"/>
            </p:cNvSpPr>
            <p:nvPr/>
          </p:nvSpPr>
          <p:spPr bwMode="auto">
            <a:xfrm>
              <a:off x="1890" y="2291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" name="Line 407"/>
            <p:cNvSpPr>
              <a:spLocks noChangeShapeType="1"/>
            </p:cNvSpPr>
            <p:nvPr/>
          </p:nvSpPr>
          <p:spPr bwMode="auto">
            <a:xfrm>
              <a:off x="1890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" name="Line 408"/>
            <p:cNvSpPr>
              <a:spLocks noChangeShapeType="1"/>
            </p:cNvSpPr>
            <p:nvPr/>
          </p:nvSpPr>
          <p:spPr bwMode="auto">
            <a:xfrm flipH="1">
              <a:off x="1882" y="22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" name="Line 409"/>
            <p:cNvSpPr>
              <a:spLocks noChangeShapeType="1"/>
            </p:cNvSpPr>
            <p:nvPr/>
          </p:nvSpPr>
          <p:spPr bwMode="auto">
            <a:xfrm>
              <a:off x="1882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" name="Line 410"/>
            <p:cNvSpPr>
              <a:spLocks noChangeShapeType="1"/>
            </p:cNvSpPr>
            <p:nvPr/>
          </p:nvSpPr>
          <p:spPr bwMode="auto">
            <a:xfrm>
              <a:off x="1882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" name="Line 411"/>
            <p:cNvSpPr>
              <a:spLocks noChangeShapeType="1"/>
            </p:cNvSpPr>
            <p:nvPr/>
          </p:nvSpPr>
          <p:spPr bwMode="auto">
            <a:xfrm>
              <a:off x="1882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6" name="Line 412"/>
            <p:cNvSpPr>
              <a:spLocks noChangeShapeType="1"/>
            </p:cNvSpPr>
            <p:nvPr/>
          </p:nvSpPr>
          <p:spPr bwMode="auto">
            <a:xfrm flipH="1">
              <a:off x="1866" y="2299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7" name="Line 413"/>
            <p:cNvSpPr>
              <a:spLocks noChangeShapeType="1"/>
            </p:cNvSpPr>
            <p:nvPr/>
          </p:nvSpPr>
          <p:spPr bwMode="auto">
            <a:xfrm>
              <a:off x="1866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8" name="Group 414"/>
          <p:cNvGrpSpPr>
            <a:grpSpLocks/>
          </p:cNvGrpSpPr>
          <p:nvPr/>
        </p:nvGrpSpPr>
        <p:grpSpPr bwMode="auto">
          <a:xfrm>
            <a:off x="5619233" y="4852988"/>
            <a:ext cx="473075" cy="377825"/>
            <a:chOff x="1778" y="2137"/>
            <a:chExt cx="224" cy="317"/>
          </a:xfrm>
        </p:grpSpPr>
        <p:sp>
          <p:nvSpPr>
            <p:cNvPr id="419" name="Line 415"/>
            <p:cNvSpPr>
              <a:spLocks noChangeShapeType="1"/>
            </p:cNvSpPr>
            <p:nvPr/>
          </p:nvSpPr>
          <p:spPr bwMode="auto">
            <a:xfrm flipV="1">
              <a:off x="1866" y="2291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" name="Line 416"/>
            <p:cNvSpPr>
              <a:spLocks noChangeShapeType="1"/>
            </p:cNvSpPr>
            <p:nvPr/>
          </p:nvSpPr>
          <p:spPr bwMode="auto">
            <a:xfrm>
              <a:off x="1866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1" name="Line 417"/>
            <p:cNvSpPr>
              <a:spLocks noChangeShapeType="1"/>
            </p:cNvSpPr>
            <p:nvPr/>
          </p:nvSpPr>
          <p:spPr bwMode="auto">
            <a:xfrm>
              <a:off x="1866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2" name="Line 418"/>
            <p:cNvSpPr>
              <a:spLocks noChangeShapeType="1"/>
            </p:cNvSpPr>
            <p:nvPr/>
          </p:nvSpPr>
          <p:spPr bwMode="auto">
            <a:xfrm>
              <a:off x="1866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3" name="Line 419"/>
            <p:cNvSpPr>
              <a:spLocks noChangeShapeType="1"/>
            </p:cNvSpPr>
            <p:nvPr/>
          </p:nvSpPr>
          <p:spPr bwMode="auto">
            <a:xfrm flipV="1">
              <a:off x="1866" y="2276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4" name="Line 420"/>
            <p:cNvSpPr>
              <a:spLocks noChangeShapeType="1"/>
            </p:cNvSpPr>
            <p:nvPr/>
          </p:nvSpPr>
          <p:spPr bwMode="auto">
            <a:xfrm>
              <a:off x="1866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5" name="Line 421"/>
            <p:cNvSpPr>
              <a:spLocks noChangeShapeType="1"/>
            </p:cNvSpPr>
            <p:nvPr/>
          </p:nvSpPr>
          <p:spPr bwMode="auto">
            <a:xfrm>
              <a:off x="1866" y="2276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6" name="Line 422"/>
            <p:cNvSpPr>
              <a:spLocks noChangeShapeType="1"/>
            </p:cNvSpPr>
            <p:nvPr/>
          </p:nvSpPr>
          <p:spPr bwMode="auto">
            <a:xfrm>
              <a:off x="1882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7" name="Line 423"/>
            <p:cNvSpPr>
              <a:spLocks noChangeShapeType="1"/>
            </p:cNvSpPr>
            <p:nvPr/>
          </p:nvSpPr>
          <p:spPr bwMode="auto">
            <a:xfrm>
              <a:off x="1882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8" name="Line 424"/>
            <p:cNvSpPr>
              <a:spLocks noChangeShapeType="1"/>
            </p:cNvSpPr>
            <p:nvPr/>
          </p:nvSpPr>
          <p:spPr bwMode="auto">
            <a:xfrm>
              <a:off x="1882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" name="Line 425"/>
            <p:cNvSpPr>
              <a:spLocks noChangeShapeType="1"/>
            </p:cNvSpPr>
            <p:nvPr/>
          </p:nvSpPr>
          <p:spPr bwMode="auto">
            <a:xfrm>
              <a:off x="1882" y="227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" name="Line 426"/>
            <p:cNvSpPr>
              <a:spLocks noChangeShapeType="1"/>
            </p:cNvSpPr>
            <p:nvPr/>
          </p:nvSpPr>
          <p:spPr bwMode="auto">
            <a:xfrm>
              <a:off x="1890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1" name="Line 427"/>
            <p:cNvSpPr>
              <a:spLocks noChangeShapeType="1"/>
            </p:cNvSpPr>
            <p:nvPr/>
          </p:nvSpPr>
          <p:spPr bwMode="auto">
            <a:xfrm>
              <a:off x="1890" y="2276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2" name="Line 428"/>
            <p:cNvSpPr>
              <a:spLocks noChangeShapeType="1"/>
            </p:cNvSpPr>
            <p:nvPr/>
          </p:nvSpPr>
          <p:spPr bwMode="auto">
            <a:xfrm>
              <a:off x="1890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3" name="Freeform 429"/>
            <p:cNvSpPr>
              <a:spLocks/>
            </p:cNvSpPr>
            <p:nvPr/>
          </p:nvSpPr>
          <p:spPr bwMode="auto">
            <a:xfrm>
              <a:off x="1914" y="2199"/>
              <a:ext cx="31" cy="23"/>
            </a:xfrm>
            <a:custGeom>
              <a:avLst/>
              <a:gdLst>
                <a:gd name="T0" fmla="*/ 31 w 31"/>
                <a:gd name="T1" fmla="*/ 15 h 23"/>
                <a:gd name="T2" fmla="*/ 23 w 31"/>
                <a:gd name="T3" fmla="*/ 23 h 23"/>
                <a:gd name="T4" fmla="*/ 15 w 31"/>
                <a:gd name="T5" fmla="*/ 23 h 23"/>
                <a:gd name="T6" fmla="*/ 15 w 31"/>
                <a:gd name="T7" fmla="*/ 23 h 23"/>
                <a:gd name="T8" fmla="*/ 8 w 31"/>
                <a:gd name="T9" fmla="*/ 23 h 23"/>
                <a:gd name="T10" fmla="*/ 0 w 31"/>
                <a:gd name="T11" fmla="*/ 15 h 23"/>
                <a:gd name="T12" fmla="*/ 0 w 31"/>
                <a:gd name="T13" fmla="*/ 15 h 23"/>
                <a:gd name="T14" fmla="*/ 8 w 31"/>
                <a:gd name="T15" fmla="*/ 0 h 23"/>
                <a:gd name="T16" fmla="*/ 15 w 31"/>
                <a:gd name="T17" fmla="*/ 0 h 23"/>
                <a:gd name="T18" fmla="*/ 15 w 31"/>
                <a:gd name="T19" fmla="*/ 0 h 23"/>
                <a:gd name="T20" fmla="*/ 23 w 31"/>
                <a:gd name="T21" fmla="*/ 0 h 23"/>
                <a:gd name="T22" fmla="*/ 31 w 31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1"/>
                <a:gd name="T37" fmla="*/ 0 h 23"/>
                <a:gd name="T38" fmla="*/ 31 w 31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1" h="23">
                  <a:moveTo>
                    <a:pt x="31" y="15"/>
                  </a:moveTo>
                  <a:lnTo>
                    <a:pt x="23" y="23"/>
                  </a:lnTo>
                  <a:lnTo>
                    <a:pt x="15" y="23"/>
                  </a:lnTo>
                  <a:lnTo>
                    <a:pt x="8" y="23"/>
                  </a:lnTo>
                  <a:lnTo>
                    <a:pt x="0" y="15"/>
                  </a:lnTo>
                  <a:lnTo>
                    <a:pt x="8" y="0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31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4" name="Line 430"/>
            <p:cNvSpPr>
              <a:spLocks noChangeShapeType="1"/>
            </p:cNvSpPr>
            <p:nvPr/>
          </p:nvSpPr>
          <p:spPr bwMode="auto">
            <a:xfrm flipH="1">
              <a:off x="1937" y="2214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5" name="Line 431"/>
            <p:cNvSpPr>
              <a:spLocks noChangeShapeType="1"/>
            </p:cNvSpPr>
            <p:nvPr/>
          </p:nvSpPr>
          <p:spPr bwMode="auto">
            <a:xfrm>
              <a:off x="1937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6" name="Line 432"/>
            <p:cNvSpPr>
              <a:spLocks noChangeShapeType="1"/>
            </p:cNvSpPr>
            <p:nvPr/>
          </p:nvSpPr>
          <p:spPr bwMode="auto">
            <a:xfrm flipH="1">
              <a:off x="1929" y="2222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7" name="Line 433"/>
            <p:cNvSpPr>
              <a:spLocks noChangeShapeType="1"/>
            </p:cNvSpPr>
            <p:nvPr/>
          </p:nvSpPr>
          <p:spPr bwMode="auto">
            <a:xfrm>
              <a:off x="1929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8" name="Line 434"/>
            <p:cNvSpPr>
              <a:spLocks noChangeShapeType="1"/>
            </p:cNvSpPr>
            <p:nvPr/>
          </p:nvSpPr>
          <p:spPr bwMode="auto">
            <a:xfrm>
              <a:off x="1929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9" name="Line 435"/>
            <p:cNvSpPr>
              <a:spLocks noChangeShapeType="1"/>
            </p:cNvSpPr>
            <p:nvPr/>
          </p:nvSpPr>
          <p:spPr bwMode="auto">
            <a:xfrm>
              <a:off x="1929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" name="Line 436"/>
            <p:cNvSpPr>
              <a:spLocks noChangeShapeType="1"/>
            </p:cNvSpPr>
            <p:nvPr/>
          </p:nvSpPr>
          <p:spPr bwMode="auto">
            <a:xfrm flipH="1">
              <a:off x="1922" y="2222"/>
              <a:ext cx="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" name="Line 437"/>
            <p:cNvSpPr>
              <a:spLocks noChangeShapeType="1"/>
            </p:cNvSpPr>
            <p:nvPr/>
          </p:nvSpPr>
          <p:spPr bwMode="auto">
            <a:xfrm>
              <a:off x="1922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2" name="Line 438"/>
            <p:cNvSpPr>
              <a:spLocks noChangeShapeType="1"/>
            </p:cNvSpPr>
            <p:nvPr/>
          </p:nvSpPr>
          <p:spPr bwMode="auto">
            <a:xfrm flipH="1" flipV="1">
              <a:off x="1914" y="2214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3" name="Line 439"/>
            <p:cNvSpPr>
              <a:spLocks noChangeShapeType="1"/>
            </p:cNvSpPr>
            <p:nvPr/>
          </p:nvSpPr>
          <p:spPr bwMode="auto">
            <a:xfrm>
              <a:off x="1914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4" name="Line 440"/>
            <p:cNvSpPr>
              <a:spLocks noChangeShapeType="1"/>
            </p:cNvSpPr>
            <p:nvPr/>
          </p:nvSpPr>
          <p:spPr bwMode="auto">
            <a:xfrm>
              <a:off x="1914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5" name="Line 441"/>
            <p:cNvSpPr>
              <a:spLocks noChangeShapeType="1"/>
            </p:cNvSpPr>
            <p:nvPr/>
          </p:nvSpPr>
          <p:spPr bwMode="auto">
            <a:xfrm>
              <a:off x="1914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6" name="Line 442"/>
            <p:cNvSpPr>
              <a:spLocks noChangeShapeType="1"/>
            </p:cNvSpPr>
            <p:nvPr/>
          </p:nvSpPr>
          <p:spPr bwMode="auto">
            <a:xfrm flipV="1">
              <a:off x="1914" y="2199"/>
              <a:ext cx="8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7" name="Line 443"/>
            <p:cNvSpPr>
              <a:spLocks noChangeShapeType="1"/>
            </p:cNvSpPr>
            <p:nvPr/>
          </p:nvSpPr>
          <p:spPr bwMode="auto">
            <a:xfrm>
              <a:off x="1922" y="21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" name="Line 444"/>
            <p:cNvSpPr>
              <a:spLocks noChangeShapeType="1"/>
            </p:cNvSpPr>
            <p:nvPr/>
          </p:nvSpPr>
          <p:spPr bwMode="auto">
            <a:xfrm>
              <a:off x="1922" y="2199"/>
              <a:ext cx="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9" name="Line 445"/>
            <p:cNvSpPr>
              <a:spLocks noChangeShapeType="1"/>
            </p:cNvSpPr>
            <p:nvPr/>
          </p:nvSpPr>
          <p:spPr bwMode="auto">
            <a:xfrm>
              <a:off x="1929" y="21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" name="Line 446"/>
            <p:cNvSpPr>
              <a:spLocks noChangeShapeType="1"/>
            </p:cNvSpPr>
            <p:nvPr/>
          </p:nvSpPr>
          <p:spPr bwMode="auto">
            <a:xfrm>
              <a:off x="1929" y="21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1" name="Line 447"/>
            <p:cNvSpPr>
              <a:spLocks noChangeShapeType="1"/>
            </p:cNvSpPr>
            <p:nvPr/>
          </p:nvSpPr>
          <p:spPr bwMode="auto">
            <a:xfrm>
              <a:off x="1929" y="21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" name="Line 448"/>
            <p:cNvSpPr>
              <a:spLocks noChangeShapeType="1"/>
            </p:cNvSpPr>
            <p:nvPr/>
          </p:nvSpPr>
          <p:spPr bwMode="auto">
            <a:xfrm>
              <a:off x="1929" y="21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3" name="Line 449"/>
            <p:cNvSpPr>
              <a:spLocks noChangeShapeType="1"/>
            </p:cNvSpPr>
            <p:nvPr/>
          </p:nvSpPr>
          <p:spPr bwMode="auto">
            <a:xfrm>
              <a:off x="1937" y="21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4" name="Line 450"/>
            <p:cNvSpPr>
              <a:spLocks noChangeShapeType="1"/>
            </p:cNvSpPr>
            <p:nvPr/>
          </p:nvSpPr>
          <p:spPr bwMode="auto">
            <a:xfrm>
              <a:off x="1937" y="2199"/>
              <a:ext cx="8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5" name="Line 451"/>
            <p:cNvSpPr>
              <a:spLocks noChangeShapeType="1"/>
            </p:cNvSpPr>
            <p:nvPr/>
          </p:nvSpPr>
          <p:spPr bwMode="auto">
            <a:xfrm>
              <a:off x="1945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" name="Freeform 452"/>
            <p:cNvSpPr>
              <a:spLocks/>
            </p:cNvSpPr>
            <p:nvPr/>
          </p:nvSpPr>
          <p:spPr bwMode="auto">
            <a:xfrm>
              <a:off x="1977" y="2276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7" name="Line 453"/>
            <p:cNvSpPr>
              <a:spLocks noChangeShapeType="1"/>
            </p:cNvSpPr>
            <p:nvPr/>
          </p:nvSpPr>
          <p:spPr bwMode="auto">
            <a:xfrm>
              <a:off x="2001" y="2291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8" name="Line 454"/>
            <p:cNvSpPr>
              <a:spLocks noChangeShapeType="1"/>
            </p:cNvSpPr>
            <p:nvPr/>
          </p:nvSpPr>
          <p:spPr bwMode="auto">
            <a:xfrm>
              <a:off x="2001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9" name="Line 455"/>
            <p:cNvSpPr>
              <a:spLocks noChangeShapeType="1"/>
            </p:cNvSpPr>
            <p:nvPr/>
          </p:nvSpPr>
          <p:spPr bwMode="auto">
            <a:xfrm flipH="1">
              <a:off x="1993" y="22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" name="Line 456"/>
            <p:cNvSpPr>
              <a:spLocks noChangeShapeType="1"/>
            </p:cNvSpPr>
            <p:nvPr/>
          </p:nvSpPr>
          <p:spPr bwMode="auto">
            <a:xfrm>
              <a:off x="1993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" name="Line 457"/>
            <p:cNvSpPr>
              <a:spLocks noChangeShapeType="1"/>
            </p:cNvSpPr>
            <p:nvPr/>
          </p:nvSpPr>
          <p:spPr bwMode="auto">
            <a:xfrm>
              <a:off x="1993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2" name="Line 458"/>
            <p:cNvSpPr>
              <a:spLocks noChangeShapeType="1"/>
            </p:cNvSpPr>
            <p:nvPr/>
          </p:nvSpPr>
          <p:spPr bwMode="auto">
            <a:xfrm>
              <a:off x="1993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3" name="Line 459"/>
            <p:cNvSpPr>
              <a:spLocks noChangeShapeType="1"/>
            </p:cNvSpPr>
            <p:nvPr/>
          </p:nvSpPr>
          <p:spPr bwMode="auto">
            <a:xfrm flipH="1">
              <a:off x="1977" y="2299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4" name="Line 460"/>
            <p:cNvSpPr>
              <a:spLocks noChangeShapeType="1"/>
            </p:cNvSpPr>
            <p:nvPr/>
          </p:nvSpPr>
          <p:spPr bwMode="auto">
            <a:xfrm>
              <a:off x="1977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5" name="Line 461"/>
            <p:cNvSpPr>
              <a:spLocks noChangeShapeType="1"/>
            </p:cNvSpPr>
            <p:nvPr/>
          </p:nvSpPr>
          <p:spPr bwMode="auto">
            <a:xfrm flipV="1">
              <a:off x="1977" y="2291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6" name="Line 462"/>
            <p:cNvSpPr>
              <a:spLocks noChangeShapeType="1"/>
            </p:cNvSpPr>
            <p:nvPr/>
          </p:nvSpPr>
          <p:spPr bwMode="auto">
            <a:xfrm>
              <a:off x="1977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7" name="Line 463"/>
            <p:cNvSpPr>
              <a:spLocks noChangeShapeType="1"/>
            </p:cNvSpPr>
            <p:nvPr/>
          </p:nvSpPr>
          <p:spPr bwMode="auto">
            <a:xfrm>
              <a:off x="1977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8" name="Line 464"/>
            <p:cNvSpPr>
              <a:spLocks noChangeShapeType="1"/>
            </p:cNvSpPr>
            <p:nvPr/>
          </p:nvSpPr>
          <p:spPr bwMode="auto">
            <a:xfrm>
              <a:off x="1977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9" name="Line 465"/>
            <p:cNvSpPr>
              <a:spLocks noChangeShapeType="1"/>
            </p:cNvSpPr>
            <p:nvPr/>
          </p:nvSpPr>
          <p:spPr bwMode="auto">
            <a:xfrm flipV="1">
              <a:off x="1977" y="2276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0" name="Line 466"/>
            <p:cNvSpPr>
              <a:spLocks noChangeShapeType="1"/>
            </p:cNvSpPr>
            <p:nvPr/>
          </p:nvSpPr>
          <p:spPr bwMode="auto">
            <a:xfrm>
              <a:off x="1977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" name="Line 467"/>
            <p:cNvSpPr>
              <a:spLocks noChangeShapeType="1"/>
            </p:cNvSpPr>
            <p:nvPr/>
          </p:nvSpPr>
          <p:spPr bwMode="auto">
            <a:xfrm>
              <a:off x="1977" y="2276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2" name="Line 468"/>
            <p:cNvSpPr>
              <a:spLocks noChangeShapeType="1"/>
            </p:cNvSpPr>
            <p:nvPr/>
          </p:nvSpPr>
          <p:spPr bwMode="auto">
            <a:xfrm>
              <a:off x="1993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" name="Line 469"/>
            <p:cNvSpPr>
              <a:spLocks noChangeShapeType="1"/>
            </p:cNvSpPr>
            <p:nvPr/>
          </p:nvSpPr>
          <p:spPr bwMode="auto">
            <a:xfrm>
              <a:off x="1993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" name="Line 470"/>
            <p:cNvSpPr>
              <a:spLocks noChangeShapeType="1"/>
            </p:cNvSpPr>
            <p:nvPr/>
          </p:nvSpPr>
          <p:spPr bwMode="auto">
            <a:xfrm>
              <a:off x="1993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5" name="Line 471"/>
            <p:cNvSpPr>
              <a:spLocks noChangeShapeType="1"/>
            </p:cNvSpPr>
            <p:nvPr/>
          </p:nvSpPr>
          <p:spPr bwMode="auto">
            <a:xfrm>
              <a:off x="1993" y="227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6" name="Line 472"/>
            <p:cNvSpPr>
              <a:spLocks noChangeShapeType="1"/>
            </p:cNvSpPr>
            <p:nvPr/>
          </p:nvSpPr>
          <p:spPr bwMode="auto">
            <a:xfrm>
              <a:off x="2001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7" name="Line 473"/>
            <p:cNvSpPr>
              <a:spLocks noChangeShapeType="1"/>
            </p:cNvSpPr>
            <p:nvPr/>
          </p:nvSpPr>
          <p:spPr bwMode="auto">
            <a:xfrm>
              <a:off x="2001" y="2276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8" name="Line 474"/>
            <p:cNvSpPr>
              <a:spLocks noChangeShapeType="1"/>
            </p:cNvSpPr>
            <p:nvPr/>
          </p:nvSpPr>
          <p:spPr bwMode="auto">
            <a:xfrm>
              <a:off x="2001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9" name="Freeform 475"/>
            <p:cNvSpPr>
              <a:spLocks/>
            </p:cNvSpPr>
            <p:nvPr/>
          </p:nvSpPr>
          <p:spPr bwMode="auto">
            <a:xfrm>
              <a:off x="1834" y="2338"/>
              <a:ext cx="32" cy="23"/>
            </a:xfrm>
            <a:custGeom>
              <a:avLst/>
              <a:gdLst>
                <a:gd name="T0" fmla="*/ 32 w 32"/>
                <a:gd name="T1" fmla="*/ 15 h 23"/>
                <a:gd name="T2" fmla="*/ 24 w 32"/>
                <a:gd name="T3" fmla="*/ 23 h 23"/>
                <a:gd name="T4" fmla="*/ 16 w 32"/>
                <a:gd name="T5" fmla="*/ 23 h 23"/>
                <a:gd name="T6" fmla="*/ 16 w 32"/>
                <a:gd name="T7" fmla="*/ 23 h 23"/>
                <a:gd name="T8" fmla="*/ 8 w 32"/>
                <a:gd name="T9" fmla="*/ 23 h 23"/>
                <a:gd name="T10" fmla="*/ 0 w 32"/>
                <a:gd name="T11" fmla="*/ 15 h 23"/>
                <a:gd name="T12" fmla="*/ 0 w 32"/>
                <a:gd name="T13" fmla="*/ 15 h 23"/>
                <a:gd name="T14" fmla="*/ 8 w 32"/>
                <a:gd name="T15" fmla="*/ 0 h 23"/>
                <a:gd name="T16" fmla="*/ 16 w 32"/>
                <a:gd name="T17" fmla="*/ 0 h 23"/>
                <a:gd name="T18" fmla="*/ 16 w 32"/>
                <a:gd name="T19" fmla="*/ 0 h 23"/>
                <a:gd name="T20" fmla="*/ 24 w 32"/>
                <a:gd name="T21" fmla="*/ 0 h 23"/>
                <a:gd name="T22" fmla="*/ 32 w 32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5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0" name="Line 476"/>
            <p:cNvSpPr>
              <a:spLocks noChangeShapeType="1"/>
            </p:cNvSpPr>
            <p:nvPr/>
          </p:nvSpPr>
          <p:spPr bwMode="auto">
            <a:xfrm flipH="1">
              <a:off x="1858" y="2353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" name="Line 477"/>
            <p:cNvSpPr>
              <a:spLocks noChangeShapeType="1"/>
            </p:cNvSpPr>
            <p:nvPr/>
          </p:nvSpPr>
          <p:spPr bwMode="auto">
            <a:xfrm>
              <a:off x="1858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2" name="Line 478"/>
            <p:cNvSpPr>
              <a:spLocks noChangeShapeType="1"/>
            </p:cNvSpPr>
            <p:nvPr/>
          </p:nvSpPr>
          <p:spPr bwMode="auto">
            <a:xfrm flipH="1">
              <a:off x="1850" y="23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3" name="Line 479"/>
            <p:cNvSpPr>
              <a:spLocks noChangeShapeType="1"/>
            </p:cNvSpPr>
            <p:nvPr/>
          </p:nvSpPr>
          <p:spPr bwMode="auto">
            <a:xfrm>
              <a:off x="1850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4" name="Line 480"/>
            <p:cNvSpPr>
              <a:spLocks noChangeShapeType="1"/>
            </p:cNvSpPr>
            <p:nvPr/>
          </p:nvSpPr>
          <p:spPr bwMode="auto">
            <a:xfrm>
              <a:off x="1850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5" name="Line 481"/>
            <p:cNvSpPr>
              <a:spLocks noChangeShapeType="1"/>
            </p:cNvSpPr>
            <p:nvPr/>
          </p:nvSpPr>
          <p:spPr bwMode="auto">
            <a:xfrm>
              <a:off x="1850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6" name="Line 482"/>
            <p:cNvSpPr>
              <a:spLocks noChangeShapeType="1"/>
            </p:cNvSpPr>
            <p:nvPr/>
          </p:nvSpPr>
          <p:spPr bwMode="auto">
            <a:xfrm flipH="1">
              <a:off x="1842" y="23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7" name="Line 483"/>
            <p:cNvSpPr>
              <a:spLocks noChangeShapeType="1"/>
            </p:cNvSpPr>
            <p:nvPr/>
          </p:nvSpPr>
          <p:spPr bwMode="auto">
            <a:xfrm>
              <a:off x="1842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8" name="Line 484"/>
            <p:cNvSpPr>
              <a:spLocks noChangeShapeType="1"/>
            </p:cNvSpPr>
            <p:nvPr/>
          </p:nvSpPr>
          <p:spPr bwMode="auto">
            <a:xfrm flipH="1" flipV="1">
              <a:off x="1834" y="2353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" name="Line 485"/>
            <p:cNvSpPr>
              <a:spLocks noChangeShapeType="1"/>
            </p:cNvSpPr>
            <p:nvPr/>
          </p:nvSpPr>
          <p:spPr bwMode="auto">
            <a:xfrm>
              <a:off x="1834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0" name="Line 486"/>
            <p:cNvSpPr>
              <a:spLocks noChangeShapeType="1"/>
            </p:cNvSpPr>
            <p:nvPr/>
          </p:nvSpPr>
          <p:spPr bwMode="auto">
            <a:xfrm>
              <a:off x="1834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" name="Line 487"/>
            <p:cNvSpPr>
              <a:spLocks noChangeShapeType="1"/>
            </p:cNvSpPr>
            <p:nvPr/>
          </p:nvSpPr>
          <p:spPr bwMode="auto">
            <a:xfrm>
              <a:off x="1834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" name="Line 488"/>
            <p:cNvSpPr>
              <a:spLocks noChangeShapeType="1"/>
            </p:cNvSpPr>
            <p:nvPr/>
          </p:nvSpPr>
          <p:spPr bwMode="auto">
            <a:xfrm flipV="1">
              <a:off x="1834" y="2338"/>
              <a:ext cx="8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3" name="Line 489"/>
            <p:cNvSpPr>
              <a:spLocks noChangeShapeType="1"/>
            </p:cNvSpPr>
            <p:nvPr/>
          </p:nvSpPr>
          <p:spPr bwMode="auto">
            <a:xfrm>
              <a:off x="1842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4" name="Line 490"/>
            <p:cNvSpPr>
              <a:spLocks noChangeShapeType="1"/>
            </p:cNvSpPr>
            <p:nvPr/>
          </p:nvSpPr>
          <p:spPr bwMode="auto">
            <a:xfrm>
              <a:off x="1842" y="233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5" name="Line 491"/>
            <p:cNvSpPr>
              <a:spLocks noChangeShapeType="1"/>
            </p:cNvSpPr>
            <p:nvPr/>
          </p:nvSpPr>
          <p:spPr bwMode="auto">
            <a:xfrm>
              <a:off x="1850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6" name="Line 492"/>
            <p:cNvSpPr>
              <a:spLocks noChangeShapeType="1"/>
            </p:cNvSpPr>
            <p:nvPr/>
          </p:nvSpPr>
          <p:spPr bwMode="auto">
            <a:xfrm>
              <a:off x="1850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7" name="Line 493"/>
            <p:cNvSpPr>
              <a:spLocks noChangeShapeType="1"/>
            </p:cNvSpPr>
            <p:nvPr/>
          </p:nvSpPr>
          <p:spPr bwMode="auto">
            <a:xfrm>
              <a:off x="1850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8" name="Line 494"/>
            <p:cNvSpPr>
              <a:spLocks noChangeShapeType="1"/>
            </p:cNvSpPr>
            <p:nvPr/>
          </p:nvSpPr>
          <p:spPr bwMode="auto">
            <a:xfrm>
              <a:off x="1850" y="233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9" name="Line 495"/>
            <p:cNvSpPr>
              <a:spLocks noChangeShapeType="1"/>
            </p:cNvSpPr>
            <p:nvPr/>
          </p:nvSpPr>
          <p:spPr bwMode="auto">
            <a:xfrm>
              <a:off x="1858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0" name="Line 496"/>
            <p:cNvSpPr>
              <a:spLocks noChangeShapeType="1"/>
            </p:cNvSpPr>
            <p:nvPr/>
          </p:nvSpPr>
          <p:spPr bwMode="auto">
            <a:xfrm>
              <a:off x="1858" y="2338"/>
              <a:ext cx="8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1" name="Line 497"/>
            <p:cNvSpPr>
              <a:spLocks noChangeShapeType="1"/>
            </p:cNvSpPr>
            <p:nvPr/>
          </p:nvSpPr>
          <p:spPr bwMode="auto">
            <a:xfrm>
              <a:off x="1866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2" name="Freeform 498"/>
            <p:cNvSpPr>
              <a:spLocks/>
            </p:cNvSpPr>
            <p:nvPr/>
          </p:nvSpPr>
          <p:spPr bwMode="auto">
            <a:xfrm>
              <a:off x="1786" y="2183"/>
              <a:ext cx="32" cy="31"/>
            </a:xfrm>
            <a:custGeom>
              <a:avLst/>
              <a:gdLst>
                <a:gd name="T0" fmla="*/ 32 w 32"/>
                <a:gd name="T1" fmla="*/ 16 h 31"/>
                <a:gd name="T2" fmla="*/ 24 w 32"/>
                <a:gd name="T3" fmla="*/ 24 h 31"/>
                <a:gd name="T4" fmla="*/ 16 w 32"/>
                <a:gd name="T5" fmla="*/ 31 h 31"/>
                <a:gd name="T6" fmla="*/ 16 w 32"/>
                <a:gd name="T7" fmla="*/ 31 h 31"/>
                <a:gd name="T8" fmla="*/ 8 w 32"/>
                <a:gd name="T9" fmla="*/ 24 h 31"/>
                <a:gd name="T10" fmla="*/ 0 w 32"/>
                <a:gd name="T11" fmla="*/ 16 h 31"/>
                <a:gd name="T12" fmla="*/ 0 w 32"/>
                <a:gd name="T13" fmla="*/ 16 h 31"/>
                <a:gd name="T14" fmla="*/ 8 w 32"/>
                <a:gd name="T15" fmla="*/ 8 h 31"/>
                <a:gd name="T16" fmla="*/ 16 w 32"/>
                <a:gd name="T17" fmla="*/ 0 h 31"/>
                <a:gd name="T18" fmla="*/ 16 w 32"/>
                <a:gd name="T19" fmla="*/ 0 h 31"/>
                <a:gd name="T20" fmla="*/ 24 w 32"/>
                <a:gd name="T21" fmla="*/ 8 h 31"/>
                <a:gd name="T22" fmla="*/ 32 w 32"/>
                <a:gd name="T23" fmla="*/ 16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31"/>
                <a:gd name="T38" fmla="*/ 32 w 32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31">
                  <a:moveTo>
                    <a:pt x="32" y="16"/>
                  </a:moveTo>
                  <a:lnTo>
                    <a:pt x="24" y="24"/>
                  </a:lnTo>
                  <a:lnTo>
                    <a:pt x="16" y="31"/>
                  </a:lnTo>
                  <a:lnTo>
                    <a:pt x="8" y="24"/>
                  </a:lnTo>
                  <a:lnTo>
                    <a:pt x="0" y="16"/>
                  </a:ln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3" name="Line 499"/>
            <p:cNvSpPr>
              <a:spLocks noChangeShapeType="1"/>
            </p:cNvSpPr>
            <p:nvPr/>
          </p:nvSpPr>
          <p:spPr bwMode="auto">
            <a:xfrm flipH="1">
              <a:off x="1810" y="2199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4" name="Line 500"/>
            <p:cNvSpPr>
              <a:spLocks noChangeShapeType="1"/>
            </p:cNvSpPr>
            <p:nvPr/>
          </p:nvSpPr>
          <p:spPr bwMode="auto">
            <a:xfrm>
              <a:off x="1810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5" name="Line 501"/>
            <p:cNvSpPr>
              <a:spLocks noChangeShapeType="1"/>
            </p:cNvSpPr>
            <p:nvPr/>
          </p:nvSpPr>
          <p:spPr bwMode="auto">
            <a:xfrm flipH="1">
              <a:off x="1802" y="2207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6" name="Line 502"/>
            <p:cNvSpPr>
              <a:spLocks noChangeShapeType="1"/>
            </p:cNvSpPr>
            <p:nvPr/>
          </p:nvSpPr>
          <p:spPr bwMode="auto">
            <a:xfrm>
              <a:off x="1802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7" name="Line 503"/>
            <p:cNvSpPr>
              <a:spLocks noChangeShapeType="1"/>
            </p:cNvSpPr>
            <p:nvPr/>
          </p:nvSpPr>
          <p:spPr bwMode="auto">
            <a:xfrm>
              <a:off x="1802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8" name="Line 504"/>
            <p:cNvSpPr>
              <a:spLocks noChangeShapeType="1"/>
            </p:cNvSpPr>
            <p:nvPr/>
          </p:nvSpPr>
          <p:spPr bwMode="auto">
            <a:xfrm>
              <a:off x="1802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9" name="Line 505"/>
            <p:cNvSpPr>
              <a:spLocks noChangeShapeType="1"/>
            </p:cNvSpPr>
            <p:nvPr/>
          </p:nvSpPr>
          <p:spPr bwMode="auto">
            <a:xfrm flipH="1" flipV="1">
              <a:off x="1794" y="2207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0" name="Line 506"/>
            <p:cNvSpPr>
              <a:spLocks noChangeShapeType="1"/>
            </p:cNvSpPr>
            <p:nvPr/>
          </p:nvSpPr>
          <p:spPr bwMode="auto">
            <a:xfrm>
              <a:off x="1794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1" name="Line 507"/>
            <p:cNvSpPr>
              <a:spLocks noChangeShapeType="1"/>
            </p:cNvSpPr>
            <p:nvPr/>
          </p:nvSpPr>
          <p:spPr bwMode="auto">
            <a:xfrm flipH="1" flipV="1">
              <a:off x="1786" y="2199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" name="Line 508"/>
            <p:cNvSpPr>
              <a:spLocks noChangeShapeType="1"/>
            </p:cNvSpPr>
            <p:nvPr/>
          </p:nvSpPr>
          <p:spPr bwMode="auto">
            <a:xfrm>
              <a:off x="1786" y="21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" name="Line 509"/>
            <p:cNvSpPr>
              <a:spLocks noChangeShapeType="1"/>
            </p:cNvSpPr>
            <p:nvPr/>
          </p:nvSpPr>
          <p:spPr bwMode="auto">
            <a:xfrm>
              <a:off x="1786" y="21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" name="Line 510"/>
            <p:cNvSpPr>
              <a:spLocks noChangeShapeType="1"/>
            </p:cNvSpPr>
            <p:nvPr/>
          </p:nvSpPr>
          <p:spPr bwMode="auto">
            <a:xfrm>
              <a:off x="1786" y="21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" name="Line 511"/>
            <p:cNvSpPr>
              <a:spLocks noChangeShapeType="1"/>
            </p:cNvSpPr>
            <p:nvPr/>
          </p:nvSpPr>
          <p:spPr bwMode="auto">
            <a:xfrm flipV="1">
              <a:off x="1786" y="2191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" name="Line 512"/>
            <p:cNvSpPr>
              <a:spLocks noChangeShapeType="1"/>
            </p:cNvSpPr>
            <p:nvPr/>
          </p:nvSpPr>
          <p:spPr bwMode="auto">
            <a:xfrm>
              <a:off x="1794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" name="Line 513"/>
            <p:cNvSpPr>
              <a:spLocks noChangeShapeType="1"/>
            </p:cNvSpPr>
            <p:nvPr/>
          </p:nvSpPr>
          <p:spPr bwMode="auto">
            <a:xfrm flipV="1">
              <a:off x="1794" y="2183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" name="Line 514"/>
            <p:cNvSpPr>
              <a:spLocks noChangeShapeType="1"/>
            </p:cNvSpPr>
            <p:nvPr/>
          </p:nvSpPr>
          <p:spPr bwMode="auto">
            <a:xfrm>
              <a:off x="1802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" name="Line 515"/>
            <p:cNvSpPr>
              <a:spLocks noChangeShapeType="1"/>
            </p:cNvSpPr>
            <p:nvPr/>
          </p:nvSpPr>
          <p:spPr bwMode="auto">
            <a:xfrm>
              <a:off x="1802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" name="Line 516"/>
            <p:cNvSpPr>
              <a:spLocks noChangeShapeType="1"/>
            </p:cNvSpPr>
            <p:nvPr/>
          </p:nvSpPr>
          <p:spPr bwMode="auto">
            <a:xfrm>
              <a:off x="1802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" name="Line 517"/>
            <p:cNvSpPr>
              <a:spLocks noChangeShapeType="1"/>
            </p:cNvSpPr>
            <p:nvPr/>
          </p:nvSpPr>
          <p:spPr bwMode="auto">
            <a:xfrm>
              <a:off x="1802" y="2183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2" name="Line 518"/>
            <p:cNvSpPr>
              <a:spLocks noChangeShapeType="1"/>
            </p:cNvSpPr>
            <p:nvPr/>
          </p:nvSpPr>
          <p:spPr bwMode="auto">
            <a:xfrm>
              <a:off x="1810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3" name="Line 519"/>
            <p:cNvSpPr>
              <a:spLocks noChangeShapeType="1"/>
            </p:cNvSpPr>
            <p:nvPr/>
          </p:nvSpPr>
          <p:spPr bwMode="auto">
            <a:xfrm>
              <a:off x="1810" y="2191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4" name="Line 520"/>
            <p:cNvSpPr>
              <a:spLocks noChangeShapeType="1"/>
            </p:cNvSpPr>
            <p:nvPr/>
          </p:nvSpPr>
          <p:spPr bwMode="auto">
            <a:xfrm>
              <a:off x="1818" y="21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" name="Freeform 521"/>
            <p:cNvSpPr>
              <a:spLocks/>
            </p:cNvSpPr>
            <p:nvPr/>
          </p:nvSpPr>
          <p:spPr bwMode="auto">
            <a:xfrm>
              <a:off x="1802" y="2276"/>
              <a:ext cx="24" cy="31"/>
            </a:xfrm>
            <a:custGeom>
              <a:avLst/>
              <a:gdLst>
                <a:gd name="T0" fmla="*/ 24 w 24"/>
                <a:gd name="T1" fmla="*/ 15 h 31"/>
                <a:gd name="T2" fmla="*/ 24 w 24"/>
                <a:gd name="T3" fmla="*/ 23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3 h 31"/>
                <a:gd name="T10" fmla="*/ 0 w 24"/>
                <a:gd name="T11" fmla="*/ 15 h 31"/>
                <a:gd name="T12" fmla="*/ 0 w 24"/>
                <a:gd name="T13" fmla="*/ 15 h 31"/>
                <a:gd name="T14" fmla="*/ 0 w 24"/>
                <a:gd name="T15" fmla="*/ 8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8 h 31"/>
                <a:gd name="T22" fmla="*/ 24 w 24"/>
                <a:gd name="T23" fmla="*/ 15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5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" name="Line 522"/>
            <p:cNvSpPr>
              <a:spLocks noChangeShapeType="1"/>
            </p:cNvSpPr>
            <p:nvPr/>
          </p:nvSpPr>
          <p:spPr bwMode="auto">
            <a:xfrm>
              <a:off x="1826" y="2291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" name="Line 523"/>
            <p:cNvSpPr>
              <a:spLocks noChangeShapeType="1"/>
            </p:cNvSpPr>
            <p:nvPr/>
          </p:nvSpPr>
          <p:spPr bwMode="auto">
            <a:xfrm>
              <a:off x="1826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" name="Line 524"/>
            <p:cNvSpPr>
              <a:spLocks noChangeShapeType="1"/>
            </p:cNvSpPr>
            <p:nvPr/>
          </p:nvSpPr>
          <p:spPr bwMode="auto">
            <a:xfrm flipH="1">
              <a:off x="1818" y="2299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" name="Line 525"/>
            <p:cNvSpPr>
              <a:spLocks noChangeShapeType="1"/>
            </p:cNvSpPr>
            <p:nvPr/>
          </p:nvSpPr>
          <p:spPr bwMode="auto">
            <a:xfrm>
              <a:off x="1818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0" name="Line 526"/>
            <p:cNvSpPr>
              <a:spLocks noChangeShapeType="1"/>
            </p:cNvSpPr>
            <p:nvPr/>
          </p:nvSpPr>
          <p:spPr bwMode="auto">
            <a:xfrm>
              <a:off x="1818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1" name="Line 527"/>
            <p:cNvSpPr>
              <a:spLocks noChangeShapeType="1"/>
            </p:cNvSpPr>
            <p:nvPr/>
          </p:nvSpPr>
          <p:spPr bwMode="auto">
            <a:xfrm>
              <a:off x="1818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2" name="Line 528"/>
            <p:cNvSpPr>
              <a:spLocks noChangeShapeType="1"/>
            </p:cNvSpPr>
            <p:nvPr/>
          </p:nvSpPr>
          <p:spPr bwMode="auto">
            <a:xfrm flipH="1" flipV="1">
              <a:off x="1802" y="2299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3" name="Line 529"/>
            <p:cNvSpPr>
              <a:spLocks noChangeShapeType="1"/>
            </p:cNvSpPr>
            <p:nvPr/>
          </p:nvSpPr>
          <p:spPr bwMode="auto">
            <a:xfrm>
              <a:off x="1802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4" name="Line 530"/>
            <p:cNvSpPr>
              <a:spLocks noChangeShapeType="1"/>
            </p:cNvSpPr>
            <p:nvPr/>
          </p:nvSpPr>
          <p:spPr bwMode="auto">
            <a:xfrm flipV="1">
              <a:off x="1802" y="2291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5" name="Line 531"/>
            <p:cNvSpPr>
              <a:spLocks noChangeShapeType="1"/>
            </p:cNvSpPr>
            <p:nvPr/>
          </p:nvSpPr>
          <p:spPr bwMode="auto">
            <a:xfrm>
              <a:off x="1802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6" name="Line 532"/>
            <p:cNvSpPr>
              <a:spLocks noChangeShapeType="1"/>
            </p:cNvSpPr>
            <p:nvPr/>
          </p:nvSpPr>
          <p:spPr bwMode="auto">
            <a:xfrm>
              <a:off x="1802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7" name="Line 533"/>
            <p:cNvSpPr>
              <a:spLocks noChangeShapeType="1"/>
            </p:cNvSpPr>
            <p:nvPr/>
          </p:nvSpPr>
          <p:spPr bwMode="auto">
            <a:xfrm>
              <a:off x="1802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8" name="Line 534"/>
            <p:cNvSpPr>
              <a:spLocks noChangeShapeType="1"/>
            </p:cNvSpPr>
            <p:nvPr/>
          </p:nvSpPr>
          <p:spPr bwMode="auto">
            <a:xfrm flipV="1">
              <a:off x="1802" y="2284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" name="Line 535"/>
            <p:cNvSpPr>
              <a:spLocks noChangeShapeType="1"/>
            </p:cNvSpPr>
            <p:nvPr/>
          </p:nvSpPr>
          <p:spPr bwMode="auto">
            <a:xfrm>
              <a:off x="1802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0" name="Line 536"/>
            <p:cNvSpPr>
              <a:spLocks noChangeShapeType="1"/>
            </p:cNvSpPr>
            <p:nvPr/>
          </p:nvSpPr>
          <p:spPr bwMode="auto">
            <a:xfrm flipV="1">
              <a:off x="1802" y="2276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1" name="Line 537"/>
            <p:cNvSpPr>
              <a:spLocks noChangeShapeType="1"/>
            </p:cNvSpPr>
            <p:nvPr/>
          </p:nvSpPr>
          <p:spPr bwMode="auto">
            <a:xfrm>
              <a:off x="1818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2" name="Line 538"/>
            <p:cNvSpPr>
              <a:spLocks noChangeShapeType="1"/>
            </p:cNvSpPr>
            <p:nvPr/>
          </p:nvSpPr>
          <p:spPr bwMode="auto">
            <a:xfrm>
              <a:off x="1818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" name="Line 539"/>
            <p:cNvSpPr>
              <a:spLocks noChangeShapeType="1"/>
            </p:cNvSpPr>
            <p:nvPr/>
          </p:nvSpPr>
          <p:spPr bwMode="auto">
            <a:xfrm>
              <a:off x="1818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" name="Line 540"/>
            <p:cNvSpPr>
              <a:spLocks noChangeShapeType="1"/>
            </p:cNvSpPr>
            <p:nvPr/>
          </p:nvSpPr>
          <p:spPr bwMode="auto">
            <a:xfrm>
              <a:off x="1818" y="2276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5" name="Line 541"/>
            <p:cNvSpPr>
              <a:spLocks noChangeShapeType="1"/>
            </p:cNvSpPr>
            <p:nvPr/>
          </p:nvSpPr>
          <p:spPr bwMode="auto">
            <a:xfrm>
              <a:off x="1826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6" name="Line 542"/>
            <p:cNvSpPr>
              <a:spLocks noChangeShapeType="1"/>
            </p:cNvSpPr>
            <p:nvPr/>
          </p:nvSpPr>
          <p:spPr bwMode="auto">
            <a:xfrm>
              <a:off x="1826" y="2284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7" name="Line 543"/>
            <p:cNvSpPr>
              <a:spLocks noChangeShapeType="1"/>
            </p:cNvSpPr>
            <p:nvPr/>
          </p:nvSpPr>
          <p:spPr bwMode="auto">
            <a:xfrm>
              <a:off x="1826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8" name="Freeform 544"/>
            <p:cNvSpPr>
              <a:spLocks/>
            </p:cNvSpPr>
            <p:nvPr/>
          </p:nvSpPr>
          <p:spPr bwMode="auto">
            <a:xfrm>
              <a:off x="1866" y="2423"/>
              <a:ext cx="24" cy="30"/>
            </a:xfrm>
            <a:custGeom>
              <a:avLst/>
              <a:gdLst>
                <a:gd name="T0" fmla="*/ 24 w 24"/>
                <a:gd name="T1" fmla="*/ 15 h 30"/>
                <a:gd name="T2" fmla="*/ 24 w 24"/>
                <a:gd name="T3" fmla="*/ 23 h 30"/>
                <a:gd name="T4" fmla="*/ 16 w 24"/>
                <a:gd name="T5" fmla="*/ 30 h 30"/>
                <a:gd name="T6" fmla="*/ 16 w 24"/>
                <a:gd name="T7" fmla="*/ 30 h 30"/>
                <a:gd name="T8" fmla="*/ 0 w 24"/>
                <a:gd name="T9" fmla="*/ 23 h 30"/>
                <a:gd name="T10" fmla="*/ 0 w 24"/>
                <a:gd name="T11" fmla="*/ 15 h 30"/>
                <a:gd name="T12" fmla="*/ 0 w 24"/>
                <a:gd name="T13" fmla="*/ 15 h 30"/>
                <a:gd name="T14" fmla="*/ 0 w 24"/>
                <a:gd name="T15" fmla="*/ 7 h 30"/>
                <a:gd name="T16" fmla="*/ 16 w 24"/>
                <a:gd name="T17" fmla="*/ 0 h 30"/>
                <a:gd name="T18" fmla="*/ 16 w 24"/>
                <a:gd name="T19" fmla="*/ 0 h 30"/>
                <a:gd name="T20" fmla="*/ 24 w 24"/>
                <a:gd name="T21" fmla="*/ 7 h 30"/>
                <a:gd name="T22" fmla="*/ 24 w 24"/>
                <a:gd name="T23" fmla="*/ 15 h 3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0"/>
                <a:gd name="T38" fmla="*/ 24 w 24"/>
                <a:gd name="T39" fmla="*/ 30 h 3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0">
                  <a:moveTo>
                    <a:pt x="24" y="15"/>
                  </a:moveTo>
                  <a:lnTo>
                    <a:pt x="24" y="23"/>
                  </a:lnTo>
                  <a:lnTo>
                    <a:pt x="16" y="30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6" y="0"/>
                  </a:lnTo>
                  <a:lnTo>
                    <a:pt x="24" y="7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9" name="Line 545"/>
            <p:cNvSpPr>
              <a:spLocks noChangeShapeType="1"/>
            </p:cNvSpPr>
            <p:nvPr/>
          </p:nvSpPr>
          <p:spPr bwMode="auto">
            <a:xfrm>
              <a:off x="1890" y="2438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0" name="Line 546"/>
            <p:cNvSpPr>
              <a:spLocks noChangeShapeType="1"/>
            </p:cNvSpPr>
            <p:nvPr/>
          </p:nvSpPr>
          <p:spPr bwMode="auto">
            <a:xfrm>
              <a:off x="1890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1" name="Line 547"/>
            <p:cNvSpPr>
              <a:spLocks noChangeShapeType="1"/>
            </p:cNvSpPr>
            <p:nvPr/>
          </p:nvSpPr>
          <p:spPr bwMode="auto">
            <a:xfrm flipH="1">
              <a:off x="1882" y="2446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2" name="Line 548"/>
            <p:cNvSpPr>
              <a:spLocks noChangeShapeType="1"/>
            </p:cNvSpPr>
            <p:nvPr/>
          </p:nvSpPr>
          <p:spPr bwMode="auto">
            <a:xfrm>
              <a:off x="1882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" name="Line 549"/>
            <p:cNvSpPr>
              <a:spLocks noChangeShapeType="1"/>
            </p:cNvSpPr>
            <p:nvPr/>
          </p:nvSpPr>
          <p:spPr bwMode="auto">
            <a:xfrm>
              <a:off x="1882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4" name="Line 550"/>
            <p:cNvSpPr>
              <a:spLocks noChangeShapeType="1"/>
            </p:cNvSpPr>
            <p:nvPr/>
          </p:nvSpPr>
          <p:spPr bwMode="auto">
            <a:xfrm>
              <a:off x="1882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5" name="Line 551"/>
            <p:cNvSpPr>
              <a:spLocks noChangeShapeType="1"/>
            </p:cNvSpPr>
            <p:nvPr/>
          </p:nvSpPr>
          <p:spPr bwMode="auto">
            <a:xfrm flipH="1" flipV="1">
              <a:off x="1866" y="2446"/>
              <a:ext cx="16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6" name="Line 552"/>
            <p:cNvSpPr>
              <a:spLocks noChangeShapeType="1"/>
            </p:cNvSpPr>
            <p:nvPr/>
          </p:nvSpPr>
          <p:spPr bwMode="auto">
            <a:xfrm>
              <a:off x="1866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7" name="Line 553"/>
            <p:cNvSpPr>
              <a:spLocks noChangeShapeType="1"/>
            </p:cNvSpPr>
            <p:nvPr/>
          </p:nvSpPr>
          <p:spPr bwMode="auto">
            <a:xfrm flipV="1">
              <a:off x="1866" y="2438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8" name="Line 554"/>
            <p:cNvSpPr>
              <a:spLocks noChangeShapeType="1"/>
            </p:cNvSpPr>
            <p:nvPr/>
          </p:nvSpPr>
          <p:spPr bwMode="auto">
            <a:xfrm>
              <a:off x="1866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9" name="Line 555"/>
            <p:cNvSpPr>
              <a:spLocks noChangeShapeType="1"/>
            </p:cNvSpPr>
            <p:nvPr/>
          </p:nvSpPr>
          <p:spPr bwMode="auto">
            <a:xfrm>
              <a:off x="1866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0" name="Line 556"/>
            <p:cNvSpPr>
              <a:spLocks noChangeShapeType="1"/>
            </p:cNvSpPr>
            <p:nvPr/>
          </p:nvSpPr>
          <p:spPr bwMode="auto">
            <a:xfrm>
              <a:off x="1866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1" name="Line 557"/>
            <p:cNvSpPr>
              <a:spLocks noChangeShapeType="1"/>
            </p:cNvSpPr>
            <p:nvPr/>
          </p:nvSpPr>
          <p:spPr bwMode="auto">
            <a:xfrm flipV="1">
              <a:off x="1866" y="243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2" name="Line 558"/>
            <p:cNvSpPr>
              <a:spLocks noChangeShapeType="1"/>
            </p:cNvSpPr>
            <p:nvPr/>
          </p:nvSpPr>
          <p:spPr bwMode="auto">
            <a:xfrm>
              <a:off x="1866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3" name="Line 559"/>
            <p:cNvSpPr>
              <a:spLocks noChangeShapeType="1"/>
            </p:cNvSpPr>
            <p:nvPr/>
          </p:nvSpPr>
          <p:spPr bwMode="auto">
            <a:xfrm flipV="1">
              <a:off x="1866" y="2423"/>
              <a:ext cx="16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4" name="Line 560"/>
            <p:cNvSpPr>
              <a:spLocks noChangeShapeType="1"/>
            </p:cNvSpPr>
            <p:nvPr/>
          </p:nvSpPr>
          <p:spPr bwMode="auto">
            <a:xfrm>
              <a:off x="1882" y="242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5" name="Line 561"/>
            <p:cNvSpPr>
              <a:spLocks noChangeShapeType="1"/>
            </p:cNvSpPr>
            <p:nvPr/>
          </p:nvSpPr>
          <p:spPr bwMode="auto">
            <a:xfrm>
              <a:off x="1882" y="242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6" name="Line 562"/>
            <p:cNvSpPr>
              <a:spLocks noChangeShapeType="1"/>
            </p:cNvSpPr>
            <p:nvPr/>
          </p:nvSpPr>
          <p:spPr bwMode="auto">
            <a:xfrm>
              <a:off x="1882" y="242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7" name="Line 563"/>
            <p:cNvSpPr>
              <a:spLocks noChangeShapeType="1"/>
            </p:cNvSpPr>
            <p:nvPr/>
          </p:nvSpPr>
          <p:spPr bwMode="auto">
            <a:xfrm>
              <a:off x="1882" y="2423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8" name="Line 564"/>
            <p:cNvSpPr>
              <a:spLocks noChangeShapeType="1"/>
            </p:cNvSpPr>
            <p:nvPr/>
          </p:nvSpPr>
          <p:spPr bwMode="auto">
            <a:xfrm>
              <a:off x="1890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9" name="Line 565"/>
            <p:cNvSpPr>
              <a:spLocks noChangeShapeType="1"/>
            </p:cNvSpPr>
            <p:nvPr/>
          </p:nvSpPr>
          <p:spPr bwMode="auto">
            <a:xfrm>
              <a:off x="1890" y="243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0" name="Line 566"/>
            <p:cNvSpPr>
              <a:spLocks noChangeShapeType="1"/>
            </p:cNvSpPr>
            <p:nvPr/>
          </p:nvSpPr>
          <p:spPr bwMode="auto">
            <a:xfrm>
              <a:off x="1890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1" name="Freeform 567"/>
            <p:cNvSpPr>
              <a:spLocks/>
            </p:cNvSpPr>
            <p:nvPr/>
          </p:nvSpPr>
          <p:spPr bwMode="auto">
            <a:xfrm>
              <a:off x="1945" y="2330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2" name="Line 568"/>
            <p:cNvSpPr>
              <a:spLocks noChangeShapeType="1"/>
            </p:cNvSpPr>
            <p:nvPr/>
          </p:nvSpPr>
          <p:spPr bwMode="auto">
            <a:xfrm>
              <a:off x="1969" y="23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3" name="Line 569"/>
            <p:cNvSpPr>
              <a:spLocks noChangeShapeType="1"/>
            </p:cNvSpPr>
            <p:nvPr/>
          </p:nvSpPr>
          <p:spPr bwMode="auto">
            <a:xfrm>
              <a:off x="1969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4" name="Line 570"/>
            <p:cNvSpPr>
              <a:spLocks noChangeShapeType="1"/>
            </p:cNvSpPr>
            <p:nvPr/>
          </p:nvSpPr>
          <p:spPr bwMode="auto">
            <a:xfrm flipH="1">
              <a:off x="1961" y="2353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5" name="Line 571"/>
            <p:cNvSpPr>
              <a:spLocks noChangeShapeType="1"/>
            </p:cNvSpPr>
            <p:nvPr/>
          </p:nvSpPr>
          <p:spPr bwMode="auto">
            <a:xfrm>
              <a:off x="1961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6" name="Line 572"/>
            <p:cNvSpPr>
              <a:spLocks noChangeShapeType="1"/>
            </p:cNvSpPr>
            <p:nvPr/>
          </p:nvSpPr>
          <p:spPr bwMode="auto">
            <a:xfrm>
              <a:off x="1961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7" name="Line 573"/>
            <p:cNvSpPr>
              <a:spLocks noChangeShapeType="1"/>
            </p:cNvSpPr>
            <p:nvPr/>
          </p:nvSpPr>
          <p:spPr bwMode="auto">
            <a:xfrm>
              <a:off x="1961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8" name="Line 574"/>
            <p:cNvSpPr>
              <a:spLocks noChangeShapeType="1"/>
            </p:cNvSpPr>
            <p:nvPr/>
          </p:nvSpPr>
          <p:spPr bwMode="auto">
            <a:xfrm flipH="1">
              <a:off x="1945" y="2353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9" name="Line 575"/>
            <p:cNvSpPr>
              <a:spLocks noChangeShapeType="1"/>
            </p:cNvSpPr>
            <p:nvPr/>
          </p:nvSpPr>
          <p:spPr bwMode="auto">
            <a:xfrm>
              <a:off x="1945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0" name="Line 576"/>
            <p:cNvSpPr>
              <a:spLocks noChangeShapeType="1"/>
            </p:cNvSpPr>
            <p:nvPr/>
          </p:nvSpPr>
          <p:spPr bwMode="auto">
            <a:xfrm flipV="1">
              <a:off x="1945" y="23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1" name="Line 577"/>
            <p:cNvSpPr>
              <a:spLocks noChangeShapeType="1"/>
            </p:cNvSpPr>
            <p:nvPr/>
          </p:nvSpPr>
          <p:spPr bwMode="auto">
            <a:xfrm>
              <a:off x="1945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2" name="Line 578"/>
            <p:cNvSpPr>
              <a:spLocks noChangeShapeType="1"/>
            </p:cNvSpPr>
            <p:nvPr/>
          </p:nvSpPr>
          <p:spPr bwMode="auto">
            <a:xfrm>
              <a:off x="1945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3" name="Line 579"/>
            <p:cNvSpPr>
              <a:spLocks noChangeShapeType="1"/>
            </p:cNvSpPr>
            <p:nvPr/>
          </p:nvSpPr>
          <p:spPr bwMode="auto">
            <a:xfrm>
              <a:off x="1945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4" name="Line 580"/>
            <p:cNvSpPr>
              <a:spLocks noChangeShapeType="1"/>
            </p:cNvSpPr>
            <p:nvPr/>
          </p:nvSpPr>
          <p:spPr bwMode="auto">
            <a:xfrm flipV="1">
              <a:off x="1945" y="2330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5" name="Line 581"/>
            <p:cNvSpPr>
              <a:spLocks noChangeShapeType="1"/>
            </p:cNvSpPr>
            <p:nvPr/>
          </p:nvSpPr>
          <p:spPr bwMode="auto">
            <a:xfrm>
              <a:off x="1945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6" name="Line 582"/>
            <p:cNvSpPr>
              <a:spLocks noChangeShapeType="1"/>
            </p:cNvSpPr>
            <p:nvPr/>
          </p:nvSpPr>
          <p:spPr bwMode="auto">
            <a:xfrm>
              <a:off x="1945" y="2330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7" name="Line 583"/>
            <p:cNvSpPr>
              <a:spLocks noChangeShapeType="1"/>
            </p:cNvSpPr>
            <p:nvPr/>
          </p:nvSpPr>
          <p:spPr bwMode="auto">
            <a:xfrm>
              <a:off x="1961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8" name="Line 584"/>
            <p:cNvSpPr>
              <a:spLocks noChangeShapeType="1"/>
            </p:cNvSpPr>
            <p:nvPr/>
          </p:nvSpPr>
          <p:spPr bwMode="auto">
            <a:xfrm>
              <a:off x="1961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9" name="Line 585"/>
            <p:cNvSpPr>
              <a:spLocks noChangeShapeType="1"/>
            </p:cNvSpPr>
            <p:nvPr/>
          </p:nvSpPr>
          <p:spPr bwMode="auto">
            <a:xfrm>
              <a:off x="1961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0" name="Line 586"/>
            <p:cNvSpPr>
              <a:spLocks noChangeShapeType="1"/>
            </p:cNvSpPr>
            <p:nvPr/>
          </p:nvSpPr>
          <p:spPr bwMode="auto">
            <a:xfrm>
              <a:off x="1961" y="2330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1" name="Line 587"/>
            <p:cNvSpPr>
              <a:spLocks noChangeShapeType="1"/>
            </p:cNvSpPr>
            <p:nvPr/>
          </p:nvSpPr>
          <p:spPr bwMode="auto">
            <a:xfrm>
              <a:off x="1969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2" name="Line 588"/>
            <p:cNvSpPr>
              <a:spLocks noChangeShapeType="1"/>
            </p:cNvSpPr>
            <p:nvPr/>
          </p:nvSpPr>
          <p:spPr bwMode="auto">
            <a:xfrm>
              <a:off x="1969" y="2330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3" name="Line 589"/>
            <p:cNvSpPr>
              <a:spLocks noChangeShapeType="1"/>
            </p:cNvSpPr>
            <p:nvPr/>
          </p:nvSpPr>
          <p:spPr bwMode="auto">
            <a:xfrm>
              <a:off x="1969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4" name="Freeform 590"/>
            <p:cNvSpPr>
              <a:spLocks/>
            </p:cNvSpPr>
            <p:nvPr/>
          </p:nvSpPr>
          <p:spPr bwMode="auto">
            <a:xfrm>
              <a:off x="1850" y="2137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5" name="Line 591"/>
            <p:cNvSpPr>
              <a:spLocks noChangeShapeType="1"/>
            </p:cNvSpPr>
            <p:nvPr/>
          </p:nvSpPr>
          <p:spPr bwMode="auto">
            <a:xfrm>
              <a:off x="1874" y="2153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6" name="Line 592"/>
            <p:cNvSpPr>
              <a:spLocks noChangeShapeType="1"/>
            </p:cNvSpPr>
            <p:nvPr/>
          </p:nvSpPr>
          <p:spPr bwMode="auto">
            <a:xfrm>
              <a:off x="1874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7" name="Line 593"/>
            <p:cNvSpPr>
              <a:spLocks noChangeShapeType="1"/>
            </p:cNvSpPr>
            <p:nvPr/>
          </p:nvSpPr>
          <p:spPr bwMode="auto">
            <a:xfrm flipH="1">
              <a:off x="1866" y="2160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8" name="Line 594"/>
            <p:cNvSpPr>
              <a:spLocks noChangeShapeType="1"/>
            </p:cNvSpPr>
            <p:nvPr/>
          </p:nvSpPr>
          <p:spPr bwMode="auto">
            <a:xfrm>
              <a:off x="1866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9" name="Line 595"/>
            <p:cNvSpPr>
              <a:spLocks noChangeShapeType="1"/>
            </p:cNvSpPr>
            <p:nvPr/>
          </p:nvSpPr>
          <p:spPr bwMode="auto">
            <a:xfrm>
              <a:off x="1866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0" name="Line 596"/>
            <p:cNvSpPr>
              <a:spLocks noChangeShapeType="1"/>
            </p:cNvSpPr>
            <p:nvPr/>
          </p:nvSpPr>
          <p:spPr bwMode="auto">
            <a:xfrm>
              <a:off x="1866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1" name="Line 597"/>
            <p:cNvSpPr>
              <a:spLocks noChangeShapeType="1"/>
            </p:cNvSpPr>
            <p:nvPr/>
          </p:nvSpPr>
          <p:spPr bwMode="auto">
            <a:xfrm flipH="1">
              <a:off x="1850" y="2160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2" name="Line 598"/>
            <p:cNvSpPr>
              <a:spLocks noChangeShapeType="1"/>
            </p:cNvSpPr>
            <p:nvPr/>
          </p:nvSpPr>
          <p:spPr bwMode="auto">
            <a:xfrm>
              <a:off x="1850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3" name="Line 599"/>
            <p:cNvSpPr>
              <a:spLocks noChangeShapeType="1"/>
            </p:cNvSpPr>
            <p:nvPr/>
          </p:nvSpPr>
          <p:spPr bwMode="auto">
            <a:xfrm flipV="1">
              <a:off x="1850" y="2153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4" name="Line 600"/>
            <p:cNvSpPr>
              <a:spLocks noChangeShapeType="1"/>
            </p:cNvSpPr>
            <p:nvPr/>
          </p:nvSpPr>
          <p:spPr bwMode="auto">
            <a:xfrm>
              <a:off x="1850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5" name="Line 601"/>
            <p:cNvSpPr>
              <a:spLocks noChangeShapeType="1"/>
            </p:cNvSpPr>
            <p:nvPr/>
          </p:nvSpPr>
          <p:spPr bwMode="auto">
            <a:xfrm>
              <a:off x="1850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6" name="Line 602"/>
            <p:cNvSpPr>
              <a:spLocks noChangeShapeType="1"/>
            </p:cNvSpPr>
            <p:nvPr/>
          </p:nvSpPr>
          <p:spPr bwMode="auto">
            <a:xfrm>
              <a:off x="1850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7" name="Line 603"/>
            <p:cNvSpPr>
              <a:spLocks noChangeShapeType="1"/>
            </p:cNvSpPr>
            <p:nvPr/>
          </p:nvSpPr>
          <p:spPr bwMode="auto">
            <a:xfrm flipV="1">
              <a:off x="1850" y="2137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8" name="Line 604"/>
            <p:cNvSpPr>
              <a:spLocks noChangeShapeType="1"/>
            </p:cNvSpPr>
            <p:nvPr/>
          </p:nvSpPr>
          <p:spPr bwMode="auto">
            <a:xfrm>
              <a:off x="1850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9" name="Line 605"/>
            <p:cNvSpPr>
              <a:spLocks noChangeShapeType="1"/>
            </p:cNvSpPr>
            <p:nvPr/>
          </p:nvSpPr>
          <p:spPr bwMode="auto">
            <a:xfrm>
              <a:off x="1850" y="213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0" name="Line 606"/>
            <p:cNvSpPr>
              <a:spLocks noChangeShapeType="1"/>
            </p:cNvSpPr>
            <p:nvPr/>
          </p:nvSpPr>
          <p:spPr bwMode="auto">
            <a:xfrm>
              <a:off x="1866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1" name="Line 607"/>
            <p:cNvSpPr>
              <a:spLocks noChangeShapeType="1"/>
            </p:cNvSpPr>
            <p:nvPr/>
          </p:nvSpPr>
          <p:spPr bwMode="auto">
            <a:xfrm>
              <a:off x="1866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2" name="Line 608"/>
            <p:cNvSpPr>
              <a:spLocks noChangeShapeType="1"/>
            </p:cNvSpPr>
            <p:nvPr/>
          </p:nvSpPr>
          <p:spPr bwMode="auto">
            <a:xfrm>
              <a:off x="1866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3" name="Line 609"/>
            <p:cNvSpPr>
              <a:spLocks noChangeShapeType="1"/>
            </p:cNvSpPr>
            <p:nvPr/>
          </p:nvSpPr>
          <p:spPr bwMode="auto">
            <a:xfrm>
              <a:off x="1866" y="21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4" name="Line 610"/>
            <p:cNvSpPr>
              <a:spLocks noChangeShapeType="1"/>
            </p:cNvSpPr>
            <p:nvPr/>
          </p:nvSpPr>
          <p:spPr bwMode="auto">
            <a:xfrm>
              <a:off x="1874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" name="Line 611"/>
            <p:cNvSpPr>
              <a:spLocks noChangeShapeType="1"/>
            </p:cNvSpPr>
            <p:nvPr/>
          </p:nvSpPr>
          <p:spPr bwMode="auto">
            <a:xfrm>
              <a:off x="1874" y="2137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" name="Line 612"/>
            <p:cNvSpPr>
              <a:spLocks noChangeShapeType="1"/>
            </p:cNvSpPr>
            <p:nvPr/>
          </p:nvSpPr>
          <p:spPr bwMode="auto">
            <a:xfrm>
              <a:off x="1874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7" name="Freeform 613"/>
            <p:cNvSpPr>
              <a:spLocks/>
            </p:cNvSpPr>
            <p:nvPr/>
          </p:nvSpPr>
          <p:spPr bwMode="auto">
            <a:xfrm>
              <a:off x="1778" y="2376"/>
              <a:ext cx="32" cy="23"/>
            </a:xfrm>
            <a:custGeom>
              <a:avLst/>
              <a:gdLst>
                <a:gd name="T0" fmla="*/ 32 w 32"/>
                <a:gd name="T1" fmla="*/ 16 h 23"/>
                <a:gd name="T2" fmla="*/ 24 w 32"/>
                <a:gd name="T3" fmla="*/ 23 h 23"/>
                <a:gd name="T4" fmla="*/ 16 w 32"/>
                <a:gd name="T5" fmla="*/ 23 h 23"/>
                <a:gd name="T6" fmla="*/ 16 w 32"/>
                <a:gd name="T7" fmla="*/ 23 h 23"/>
                <a:gd name="T8" fmla="*/ 8 w 32"/>
                <a:gd name="T9" fmla="*/ 23 h 23"/>
                <a:gd name="T10" fmla="*/ 0 w 32"/>
                <a:gd name="T11" fmla="*/ 16 h 23"/>
                <a:gd name="T12" fmla="*/ 0 w 32"/>
                <a:gd name="T13" fmla="*/ 16 h 23"/>
                <a:gd name="T14" fmla="*/ 8 w 32"/>
                <a:gd name="T15" fmla="*/ 0 h 23"/>
                <a:gd name="T16" fmla="*/ 16 w 32"/>
                <a:gd name="T17" fmla="*/ 0 h 23"/>
                <a:gd name="T18" fmla="*/ 16 w 32"/>
                <a:gd name="T19" fmla="*/ 0 h 23"/>
                <a:gd name="T20" fmla="*/ 24 w 32"/>
                <a:gd name="T21" fmla="*/ 0 h 23"/>
                <a:gd name="T22" fmla="*/ 32 w 32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8" name="Line 614"/>
            <p:cNvSpPr>
              <a:spLocks noChangeShapeType="1"/>
            </p:cNvSpPr>
            <p:nvPr/>
          </p:nvSpPr>
          <p:spPr bwMode="auto">
            <a:xfrm flipH="1">
              <a:off x="1802" y="2392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19" name="Group 615"/>
          <p:cNvGrpSpPr>
            <a:grpSpLocks/>
          </p:cNvGrpSpPr>
          <p:nvPr/>
        </p:nvGrpSpPr>
        <p:grpSpPr bwMode="auto">
          <a:xfrm>
            <a:off x="5449370" y="4937125"/>
            <a:ext cx="1928813" cy="303213"/>
            <a:chOff x="1698" y="2207"/>
            <a:chExt cx="911" cy="255"/>
          </a:xfrm>
        </p:grpSpPr>
        <p:sp>
          <p:nvSpPr>
            <p:cNvPr id="620" name="Line 616"/>
            <p:cNvSpPr>
              <a:spLocks noChangeShapeType="1"/>
            </p:cNvSpPr>
            <p:nvPr/>
          </p:nvSpPr>
          <p:spPr bwMode="auto">
            <a:xfrm>
              <a:off x="1802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1" name="Line 617"/>
            <p:cNvSpPr>
              <a:spLocks noChangeShapeType="1"/>
            </p:cNvSpPr>
            <p:nvPr/>
          </p:nvSpPr>
          <p:spPr bwMode="auto">
            <a:xfrm flipH="1">
              <a:off x="1794" y="23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2" name="Line 618"/>
            <p:cNvSpPr>
              <a:spLocks noChangeShapeType="1"/>
            </p:cNvSpPr>
            <p:nvPr/>
          </p:nvSpPr>
          <p:spPr bwMode="auto">
            <a:xfrm>
              <a:off x="1794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3" name="Line 619"/>
            <p:cNvSpPr>
              <a:spLocks noChangeShapeType="1"/>
            </p:cNvSpPr>
            <p:nvPr/>
          </p:nvSpPr>
          <p:spPr bwMode="auto">
            <a:xfrm>
              <a:off x="1794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4" name="Line 620"/>
            <p:cNvSpPr>
              <a:spLocks noChangeShapeType="1"/>
            </p:cNvSpPr>
            <p:nvPr/>
          </p:nvSpPr>
          <p:spPr bwMode="auto">
            <a:xfrm>
              <a:off x="1794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5" name="Line 621"/>
            <p:cNvSpPr>
              <a:spLocks noChangeShapeType="1"/>
            </p:cNvSpPr>
            <p:nvPr/>
          </p:nvSpPr>
          <p:spPr bwMode="auto">
            <a:xfrm flipH="1">
              <a:off x="1786" y="23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6" name="Line 622"/>
            <p:cNvSpPr>
              <a:spLocks noChangeShapeType="1"/>
            </p:cNvSpPr>
            <p:nvPr/>
          </p:nvSpPr>
          <p:spPr bwMode="auto">
            <a:xfrm>
              <a:off x="1786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7" name="Line 623"/>
            <p:cNvSpPr>
              <a:spLocks noChangeShapeType="1"/>
            </p:cNvSpPr>
            <p:nvPr/>
          </p:nvSpPr>
          <p:spPr bwMode="auto">
            <a:xfrm flipH="1" flipV="1">
              <a:off x="1778" y="2392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8" name="Line 624"/>
            <p:cNvSpPr>
              <a:spLocks noChangeShapeType="1"/>
            </p:cNvSpPr>
            <p:nvPr/>
          </p:nvSpPr>
          <p:spPr bwMode="auto">
            <a:xfrm>
              <a:off x="1778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9" name="Line 625"/>
            <p:cNvSpPr>
              <a:spLocks noChangeShapeType="1"/>
            </p:cNvSpPr>
            <p:nvPr/>
          </p:nvSpPr>
          <p:spPr bwMode="auto">
            <a:xfrm>
              <a:off x="1778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0" name="Line 626"/>
            <p:cNvSpPr>
              <a:spLocks noChangeShapeType="1"/>
            </p:cNvSpPr>
            <p:nvPr/>
          </p:nvSpPr>
          <p:spPr bwMode="auto">
            <a:xfrm>
              <a:off x="1778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1" name="Line 627"/>
            <p:cNvSpPr>
              <a:spLocks noChangeShapeType="1"/>
            </p:cNvSpPr>
            <p:nvPr/>
          </p:nvSpPr>
          <p:spPr bwMode="auto">
            <a:xfrm flipV="1">
              <a:off x="1778" y="2376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2" name="Line 628"/>
            <p:cNvSpPr>
              <a:spLocks noChangeShapeType="1"/>
            </p:cNvSpPr>
            <p:nvPr/>
          </p:nvSpPr>
          <p:spPr bwMode="auto">
            <a:xfrm>
              <a:off x="1786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3" name="Line 629"/>
            <p:cNvSpPr>
              <a:spLocks noChangeShapeType="1"/>
            </p:cNvSpPr>
            <p:nvPr/>
          </p:nvSpPr>
          <p:spPr bwMode="auto">
            <a:xfrm>
              <a:off x="1786" y="237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4" name="Line 630"/>
            <p:cNvSpPr>
              <a:spLocks noChangeShapeType="1"/>
            </p:cNvSpPr>
            <p:nvPr/>
          </p:nvSpPr>
          <p:spPr bwMode="auto">
            <a:xfrm>
              <a:off x="1794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5" name="Line 631"/>
            <p:cNvSpPr>
              <a:spLocks noChangeShapeType="1"/>
            </p:cNvSpPr>
            <p:nvPr/>
          </p:nvSpPr>
          <p:spPr bwMode="auto">
            <a:xfrm>
              <a:off x="1794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6" name="Line 632"/>
            <p:cNvSpPr>
              <a:spLocks noChangeShapeType="1"/>
            </p:cNvSpPr>
            <p:nvPr/>
          </p:nvSpPr>
          <p:spPr bwMode="auto">
            <a:xfrm>
              <a:off x="1794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7" name="Line 633"/>
            <p:cNvSpPr>
              <a:spLocks noChangeShapeType="1"/>
            </p:cNvSpPr>
            <p:nvPr/>
          </p:nvSpPr>
          <p:spPr bwMode="auto">
            <a:xfrm>
              <a:off x="1794" y="237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8" name="Line 634"/>
            <p:cNvSpPr>
              <a:spLocks noChangeShapeType="1"/>
            </p:cNvSpPr>
            <p:nvPr/>
          </p:nvSpPr>
          <p:spPr bwMode="auto">
            <a:xfrm>
              <a:off x="1802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9" name="Line 635"/>
            <p:cNvSpPr>
              <a:spLocks noChangeShapeType="1"/>
            </p:cNvSpPr>
            <p:nvPr/>
          </p:nvSpPr>
          <p:spPr bwMode="auto">
            <a:xfrm>
              <a:off x="1802" y="2376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0" name="Line 636"/>
            <p:cNvSpPr>
              <a:spLocks noChangeShapeType="1"/>
            </p:cNvSpPr>
            <p:nvPr/>
          </p:nvSpPr>
          <p:spPr bwMode="auto">
            <a:xfrm>
              <a:off x="1810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1" name="Freeform 637"/>
            <p:cNvSpPr>
              <a:spLocks/>
            </p:cNvSpPr>
            <p:nvPr/>
          </p:nvSpPr>
          <p:spPr bwMode="auto">
            <a:xfrm>
              <a:off x="1722" y="2299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2" name="Line 638"/>
            <p:cNvSpPr>
              <a:spLocks noChangeShapeType="1"/>
            </p:cNvSpPr>
            <p:nvPr/>
          </p:nvSpPr>
          <p:spPr bwMode="auto">
            <a:xfrm>
              <a:off x="1746" y="2315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3" name="Line 639"/>
            <p:cNvSpPr>
              <a:spLocks noChangeShapeType="1"/>
            </p:cNvSpPr>
            <p:nvPr/>
          </p:nvSpPr>
          <p:spPr bwMode="auto">
            <a:xfrm>
              <a:off x="1746" y="23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4" name="Line 640"/>
            <p:cNvSpPr>
              <a:spLocks noChangeShapeType="1"/>
            </p:cNvSpPr>
            <p:nvPr/>
          </p:nvSpPr>
          <p:spPr bwMode="auto">
            <a:xfrm flipH="1">
              <a:off x="1738" y="2322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5" name="Line 641"/>
            <p:cNvSpPr>
              <a:spLocks noChangeShapeType="1"/>
            </p:cNvSpPr>
            <p:nvPr/>
          </p:nvSpPr>
          <p:spPr bwMode="auto">
            <a:xfrm>
              <a:off x="1738" y="23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6" name="Line 642"/>
            <p:cNvSpPr>
              <a:spLocks noChangeShapeType="1"/>
            </p:cNvSpPr>
            <p:nvPr/>
          </p:nvSpPr>
          <p:spPr bwMode="auto">
            <a:xfrm>
              <a:off x="1738" y="23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7" name="Line 643"/>
            <p:cNvSpPr>
              <a:spLocks noChangeShapeType="1"/>
            </p:cNvSpPr>
            <p:nvPr/>
          </p:nvSpPr>
          <p:spPr bwMode="auto">
            <a:xfrm>
              <a:off x="1738" y="23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8" name="Line 644"/>
            <p:cNvSpPr>
              <a:spLocks noChangeShapeType="1"/>
            </p:cNvSpPr>
            <p:nvPr/>
          </p:nvSpPr>
          <p:spPr bwMode="auto">
            <a:xfrm flipH="1">
              <a:off x="1722" y="2322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9" name="Line 645"/>
            <p:cNvSpPr>
              <a:spLocks noChangeShapeType="1"/>
            </p:cNvSpPr>
            <p:nvPr/>
          </p:nvSpPr>
          <p:spPr bwMode="auto">
            <a:xfrm>
              <a:off x="1722" y="23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0" name="Line 646"/>
            <p:cNvSpPr>
              <a:spLocks noChangeShapeType="1"/>
            </p:cNvSpPr>
            <p:nvPr/>
          </p:nvSpPr>
          <p:spPr bwMode="auto">
            <a:xfrm flipV="1">
              <a:off x="1722" y="2315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1" name="Line 647"/>
            <p:cNvSpPr>
              <a:spLocks noChangeShapeType="1"/>
            </p:cNvSpPr>
            <p:nvPr/>
          </p:nvSpPr>
          <p:spPr bwMode="auto">
            <a:xfrm>
              <a:off x="1722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2" name="Line 648"/>
            <p:cNvSpPr>
              <a:spLocks noChangeShapeType="1"/>
            </p:cNvSpPr>
            <p:nvPr/>
          </p:nvSpPr>
          <p:spPr bwMode="auto">
            <a:xfrm>
              <a:off x="1722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3" name="Line 649"/>
            <p:cNvSpPr>
              <a:spLocks noChangeShapeType="1"/>
            </p:cNvSpPr>
            <p:nvPr/>
          </p:nvSpPr>
          <p:spPr bwMode="auto">
            <a:xfrm>
              <a:off x="1722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4" name="Line 650"/>
            <p:cNvSpPr>
              <a:spLocks noChangeShapeType="1"/>
            </p:cNvSpPr>
            <p:nvPr/>
          </p:nvSpPr>
          <p:spPr bwMode="auto">
            <a:xfrm flipV="1">
              <a:off x="1722" y="2299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5" name="Line 651"/>
            <p:cNvSpPr>
              <a:spLocks noChangeShapeType="1"/>
            </p:cNvSpPr>
            <p:nvPr/>
          </p:nvSpPr>
          <p:spPr bwMode="auto">
            <a:xfrm>
              <a:off x="1722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6" name="Line 652"/>
            <p:cNvSpPr>
              <a:spLocks noChangeShapeType="1"/>
            </p:cNvSpPr>
            <p:nvPr/>
          </p:nvSpPr>
          <p:spPr bwMode="auto">
            <a:xfrm>
              <a:off x="1722" y="2299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7" name="Line 653"/>
            <p:cNvSpPr>
              <a:spLocks noChangeShapeType="1"/>
            </p:cNvSpPr>
            <p:nvPr/>
          </p:nvSpPr>
          <p:spPr bwMode="auto">
            <a:xfrm>
              <a:off x="1738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8" name="Line 654"/>
            <p:cNvSpPr>
              <a:spLocks noChangeShapeType="1"/>
            </p:cNvSpPr>
            <p:nvPr/>
          </p:nvSpPr>
          <p:spPr bwMode="auto">
            <a:xfrm>
              <a:off x="1738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9" name="Line 655"/>
            <p:cNvSpPr>
              <a:spLocks noChangeShapeType="1"/>
            </p:cNvSpPr>
            <p:nvPr/>
          </p:nvSpPr>
          <p:spPr bwMode="auto">
            <a:xfrm>
              <a:off x="1738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0" name="Line 656"/>
            <p:cNvSpPr>
              <a:spLocks noChangeShapeType="1"/>
            </p:cNvSpPr>
            <p:nvPr/>
          </p:nvSpPr>
          <p:spPr bwMode="auto">
            <a:xfrm>
              <a:off x="1738" y="22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1" name="Line 657"/>
            <p:cNvSpPr>
              <a:spLocks noChangeShapeType="1"/>
            </p:cNvSpPr>
            <p:nvPr/>
          </p:nvSpPr>
          <p:spPr bwMode="auto">
            <a:xfrm>
              <a:off x="1746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2" name="Line 658"/>
            <p:cNvSpPr>
              <a:spLocks noChangeShapeType="1"/>
            </p:cNvSpPr>
            <p:nvPr/>
          </p:nvSpPr>
          <p:spPr bwMode="auto">
            <a:xfrm>
              <a:off x="1746" y="2299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3" name="Line 659"/>
            <p:cNvSpPr>
              <a:spLocks noChangeShapeType="1"/>
            </p:cNvSpPr>
            <p:nvPr/>
          </p:nvSpPr>
          <p:spPr bwMode="auto">
            <a:xfrm>
              <a:off x="1746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4" name="Freeform 660"/>
            <p:cNvSpPr>
              <a:spLocks/>
            </p:cNvSpPr>
            <p:nvPr/>
          </p:nvSpPr>
          <p:spPr bwMode="auto">
            <a:xfrm>
              <a:off x="1953" y="2392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5" name="Line 661"/>
            <p:cNvSpPr>
              <a:spLocks noChangeShapeType="1"/>
            </p:cNvSpPr>
            <p:nvPr/>
          </p:nvSpPr>
          <p:spPr bwMode="auto">
            <a:xfrm>
              <a:off x="1977" y="240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6" name="Line 662"/>
            <p:cNvSpPr>
              <a:spLocks noChangeShapeType="1"/>
            </p:cNvSpPr>
            <p:nvPr/>
          </p:nvSpPr>
          <p:spPr bwMode="auto">
            <a:xfrm>
              <a:off x="1977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7" name="Line 663"/>
            <p:cNvSpPr>
              <a:spLocks noChangeShapeType="1"/>
            </p:cNvSpPr>
            <p:nvPr/>
          </p:nvSpPr>
          <p:spPr bwMode="auto">
            <a:xfrm flipH="1">
              <a:off x="1969" y="241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8" name="Line 664"/>
            <p:cNvSpPr>
              <a:spLocks noChangeShapeType="1"/>
            </p:cNvSpPr>
            <p:nvPr/>
          </p:nvSpPr>
          <p:spPr bwMode="auto">
            <a:xfrm>
              <a:off x="1969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9" name="Line 665"/>
            <p:cNvSpPr>
              <a:spLocks noChangeShapeType="1"/>
            </p:cNvSpPr>
            <p:nvPr/>
          </p:nvSpPr>
          <p:spPr bwMode="auto">
            <a:xfrm>
              <a:off x="1969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0" name="Line 666"/>
            <p:cNvSpPr>
              <a:spLocks noChangeShapeType="1"/>
            </p:cNvSpPr>
            <p:nvPr/>
          </p:nvSpPr>
          <p:spPr bwMode="auto">
            <a:xfrm>
              <a:off x="1969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1" name="Line 667"/>
            <p:cNvSpPr>
              <a:spLocks noChangeShapeType="1"/>
            </p:cNvSpPr>
            <p:nvPr/>
          </p:nvSpPr>
          <p:spPr bwMode="auto">
            <a:xfrm flipH="1">
              <a:off x="1953" y="241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2" name="Line 668"/>
            <p:cNvSpPr>
              <a:spLocks noChangeShapeType="1"/>
            </p:cNvSpPr>
            <p:nvPr/>
          </p:nvSpPr>
          <p:spPr bwMode="auto">
            <a:xfrm>
              <a:off x="1953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3" name="Line 669"/>
            <p:cNvSpPr>
              <a:spLocks noChangeShapeType="1"/>
            </p:cNvSpPr>
            <p:nvPr/>
          </p:nvSpPr>
          <p:spPr bwMode="auto">
            <a:xfrm flipV="1">
              <a:off x="1953" y="240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4" name="Line 670"/>
            <p:cNvSpPr>
              <a:spLocks noChangeShapeType="1"/>
            </p:cNvSpPr>
            <p:nvPr/>
          </p:nvSpPr>
          <p:spPr bwMode="auto">
            <a:xfrm>
              <a:off x="1953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5" name="Line 671"/>
            <p:cNvSpPr>
              <a:spLocks noChangeShapeType="1"/>
            </p:cNvSpPr>
            <p:nvPr/>
          </p:nvSpPr>
          <p:spPr bwMode="auto">
            <a:xfrm>
              <a:off x="1953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6" name="Line 672"/>
            <p:cNvSpPr>
              <a:spLocks noChangeShapeType="1"/>
            </p:cNvSpPr>
            <p:nvPr/>
          </p:nvSpPr>
          <p:spPr bwMode="auto">
            <a:xfrm>
              <a:off x="1953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7" name="Line 673"/>
            <p:cNvSpPr>
              <a:spLocks noChangeShapeType="1"/>
            </p:cNvSpPr>
            <p:nvPr/>
          </p:nvSpPr>
          <p:spPr bwMode="auto">
            <a:xfrm flipV="1">
              <a:off x="1953" y="2392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8" name="Line 674"/>
            <p:cNvSpPr>
              <a:spLocks noChangeShapeType="1"/>
            </p:cNvSpPr>
            <p:nvPr/>
          </p:nvSpPr>
          <p:spPr bwMode="auto">
            <a:xfrm>
              <a:off x="1953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9" name="Line 675"/>
            <p:cNvSpPr>
              <a:spLocks noChangeShapeType="1"/>
            </p:cNvSpPr>
            <p:nvPr/>
          </p:nvSpPr>
          <p:spPr bwMode="auto">
            <a:xfrm>
              <a:off x="1953" y="2392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0" name="Line 676"/>
            <p:cNvSpPr>
              <a:spLocks noChangeShapeType="1"/>
            </p:cNvSpPr>
            <p:nvPr/>
          </p:nvSpPr>
          <p:spPr bwMode="auto">
            <a:xfrm>
              <a:off x="1969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1" name="Line 677"/>
            <p:cNvSpPr>
              <a:spLocks noChangeShapeType="1"/>
            </p:cNvSpPr>
            <p:nvPr/>
          </p:nvSpPr>
          <p:spPr bwMode="auto">
            <a:xfrm>
              <a:off x="1969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2" name="Line 678"/>
            <p:cNvSpPr>
              <a:spLocks noChangeShapeType="1"/>
            </p:cNvSpPr>
            <p:nvPr/>
          </p:nvSpPr>
          <p:spPr bwMode="auto">
            <a:xfrm>
              <a:off x="1969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3" name="Line 679"/>
            <p:cNvSpPr>
              <a:spLocks noChangeShapeType="1"/>
            </p:cNvSpPr>
            <p:nvPr/>
          </p:nvSpPr>
          <p:spPr bwMode="auto">
            <a:xfrm>
              <a:off x="1969" y="2392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4" name="Line 680"/>
            <p:cNvSpPr>
              <a:spLocks noChangeShapeType="1"/>
            </p:cNvSpPr>
            <p:nvPr/>
          </p:nvSpPr>
          <p:spPr bwMode="auto">
            <a:xfrm>
              <a:off x="1977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5" name="Line 681"/>
            <p:cNvSpPr>
              <a:spLocks noChangeShapeType="1"/>
            </p:cNvSpPr>
            <p:nvPr/>
          </p:nvSpPr>
          <p:spPr bwMode="auto">
            <a:xfrm>
              <a:off x="1977" y="2392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6" name="Line 682"/>
            <p:cNvSpPr>
              <a:spLocks noChangeShapeType="1"/>
            </p:cNvSpPr>
            <p:nvPr/>
          </p:nvSpPr>
          <p:spPr bwMode="auto">
            <a:xfrm>
              <a:off x="1977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7" name="Freeform 683"/>
            <p:cNvSpPr>
              <a:spLocks/>
            </p:cNvSpPr>
            <p:nvPr/>
          </p:nvSpPr>
          <p:spPr bwMode="auto">
            <a:xfrm>
              <a:off x="1850" y="2214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8" name="Line 684"/>
            <p:cNvSpPr>
              <a:spLocks noChangeShapeType="1"/>
            </p:cNvSpPr>
            <p:nvPr/>
          </p:nvSpPr>
          <p:spPr bwMode="auto">
            <a:xfrm>
              <a:off x="1874" y="2230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9" name="Line 685"/>
            <p:cNvSpPr>
              <a:spLocks noChangeShapeType="1"/>
            </p:cNvSpPr>
            <p:nvPr/>
          </p:nvSpPr>
          <p:spPr bwMode="auto">
            <a:xfrm>
              <a:off x="187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0" name="Line 686"/>
            <p:cNvSpPr>
              <a:spLocks noChangeShapeType="1"/>
            </p:cNvSpPr>
            <p:nvPr/>
          </p:nvSpPr>
          <p:spPr bwMode="auto">
            <a:xfrm flipH="1">
              <a:off x="1866" y="22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1" name="Line 687"/>
            <p:cNvSpPr>
              <a:spLocks noChangeShapeType="1"/>
            </p:cNvSpPr>
            <p:nvPr/>
          </p:nvSpPr>
          <p:spPr bwMode="auto">
            <a:xfrm>
              <a:off x="186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2" name="Line 688"/>
            <p:cNvSpPr>
              <a:spLocks noChangeShapeType="1"/>
            </p:cNvSpPr>
            <p:nvPr/>
          </p:nvSpPr>
          <p:spPr bwMode="auto">
            <a:xfrm>
              <a:off x="186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3" name="Line 689"/>
            <p:cNvSpPr>
              <a:spLocks noChangeShapeType="1"/>
            </p:cNvSpPr>
            <p:nvPr/>
          </p:nvSpPr>
          <p:spPr bwMode="auto">
            <a:xfrm>
              <a:off x="186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4" name="Line 690"/>
            <p:cNvSpPr>
              <a:spLocks noChangeShapeType="1"/>
            </p:cNvSpPr>
            <p:nvPr/>
          </p:nvSpPr>
          <p:spPr bwMode="auto">
            <a:xfrm flipH="1">
              <a:off x="1850" y="223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5" name="Line 691"/>
            <p:cNvSpPr>
              <a:spLocks noChangeShapeType="1"/>
            </p:cNvSpPr>
            <p:nvPr/>
          </p:nvSpPr>
          <p:spPr bwMode="auto">
            <a:xfrm>
              <a:off x="1850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6" name="Line 692"/>
            <p:cNvSpPr>
              <a:spLocks noChangeShapeType="1"/>
            </p:cNvSpPr>
            <p:nvPr/>
          </p:nvSpPr>
          <p:spPr bwMode="auto">
            <a:xfrm flipV="1">
              <a:off x="1850" y="2230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7" name="Line 693"/>
            <p:cNvSpPr>
              <a:spLocks noChangeShapeType="1"/>
            </p:cNvSpPr>
            <p:nvPr/>
          </p:nvSpPr>
          <p:spPr bwMode="auto">
            <a:xfrm>
              <a:off x="1850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8" name="Line 694"/>
            <p:cNvSpPr>
              <a:spLocks noChangeShapeType="1"/>
            </p:cNvSpPr>
            <p:nvPr/>
          </p:nvSpPr>
          <p:spPr bwMode="auto">
            <a:xfrm>
              <a:off x="1850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9" name="Line 695"/>
            <p:cNvSpPr>
              <a:spLocks noChangeShapeType="1"/>
            </p:cNvSpPr>
            <p:nvPr/>
          </p:nvSpPr>
          <p:spPr bwMode="auto">
            <a:xfrm>
              <a:off x="1850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0" name="Line 696"/>
            <p:cNvSpPr>
              <a:spLocks noChangeShapeType="1"/>
            </p:cNvSpPr>
            <p:nvPr/>
          </p:nvSpPr>
          <p:spPr bwMode="auto">
            <a:xfrm flipV="1">
              <a:off x="1850" y="2214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1" name="Line 697"/>
            <p:cNvSpPr>
              <a:spLocks noChangeShapeType="1"/>
            </p:cNvSpPr>
            <p:nvPr/>
          </p:nvSpPr>
          <p:spPr bwMode="auto">
            <a:xfrm>
              <a:off x="1850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2" name="Line 698"/>
            <p:cNvSpPr>
              <a:spLocks noChangeShapeType="1"/>
            </p:cNvSpPr>
            <p:nvPr/>
          </p:nvSpPr>
          <p:spPr bwMode="auto">
            <a:xfrm>
              <a:off x="1850" y="221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3" name="Line 699"/>
            <p:cNvSpPr>
              <a:spLocks noChangeShapeType="1"/>
            </p:cNvSpPr>
            <p:nvPr/>
          </p:nvSpPr>
          <p:spPr bwMode="auto">
            <a:xfrm>
              <a:off x="1866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4" name="Line 700"/>
            <p:cNvSpPr>
              <a:spLocks noChangeShapeType="1"/>
            </p:cNvSpPr>
            <p:nvPr/>
          </p:nvSpPr>
          <p:spPr bwMode="auto">
            <a:xfrm>
              <a:off x="1866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5" name="Line 701"/>
            <p:cNvSpPr>
              <a:spLocks noChangeShapeType="1"/>
            </p:cNvSpPr>
            <p:nvPr/>
          </p:nvSpPr>
          <p:spPr bwMode="auto">
            <a:xfrm>
              <a:off x="1866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" name="Line 702"/>
            <p:cNvSpPr>
              <a:spLocks noChangeShapeType="1"/>
            </p:cNvSpPr>
            <p:nvPr/>
          </p:nvSpPr>
          <p:spPr bwMode="auto">
            <a:xfrm>
              <a:off x="1866" y="221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7" name="Line 703"/>
            <p:cNvSpPr>
              <a:spLocks noChangeShapeType="1"/>
            </p:cNvSpPr>
            <p:nvPr/>
          </p:nvSpPr>
          <p:spPr bwMode="auto">
            <a:xfrm>
              <a:off x="1874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8" name="Line 704"/>
            <p:cNvSpPr>
              <a:spLocks noChangeShapeType="1"/>
            </p:cNvSpPr>
            <p:nvPr/>
          </p:nvSpPr>
          <p:spPr bwMode="auto">
            <a:xfrm>
              <a:off x="1874" y="2214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9" name="Line 705"/>
            <p:cNvSpPr>
              <a:spLocks noChangeShapeType="1"/>
            </p:cNvSpPr>
            <p:nvPr/>
          </p:nvSpPr>
          <p:spPr bwMode="auto">
            <a:xfrm>
              <a:off x="1874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0" name="Freeform 706"/>
            <p:cNvSpPr>
              <a:spLocks/>
            </p:cNvSpPr>
            <p:nvPr/>
          </p:nvSpPr>
          <p:spPr bwMode="auto">
            <a:xfrm>
              <a:off x="1706" y="2214"/>
              <a:ext cx="32" cy="23"/>
            </a:xfrm>
            <a:custGeom>
              <a:avLst/>
              <a:gdLst>
                <a:gd name="T0" fmla="*/ 32 w 32"/>
                <a:gd name="T1" fmla="*/ 16 h 23"/>
                <a:gd name="T2" fmla="*/ 24 w 32"/>
                <a:gd name="T3" fmla="*/ 23 h 23"/>
                <a:gd name="T4" fmla="*/ 16 w 32"/>
                <a:gd name="T5" fmla="*/ 23 h 23"/>
                <a:gd name="T6" fmla="*/ 16 w 32"/>
                <a:gd name="T7" fmla="*/ 23 h 23"/>
                <a:gd name="T8" fmla="*/ 8 w 32"/>
                <a:gd name="T9" fmla="*/ 23 h 23"/>
                <a:gd name="T10" fmla="*/ 0 w 32"/>
                <a:gd name="T11" fmla="*/ 16 h 23"/>
                <a:gd name="T12" fmla="*/ 0 w 32"/>
                <a:gd name="T13" fmla="*/ 16 h 23"/>
                <a:gd name="T14" fmla="*/ 8 w 32"/>
                <a:gd name="T15" fmla="*/ 0 h 23"/>
                <a:gd name="T16" fmla="*/ 16 w 32"/>
                <a:gd name="T17" fmla="*/ 0 h 23"/>
                <a:gd name="T18" fmla="*/ 16 w 32"/>
                <a:gd name="T19" fmla="*/ 0 h 23"/>
                <a:gd name="T20" fmla="*/ 24 w 32"/>
                <a:gd name="T21" fmla="*/ 0 h 23"/>
                <a:gd name="T22" fmla="*/ 32 w 32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1" name="Line 707"/>
            <p:cNvSpPr>
              <a:spLocks noChangeShapeType="1"/>
            </p:cNvSpPr>
            <p:nvPr/>
          </p:nvSpPr>
          <p:spPr bwMode="auto">
            <a:xfrm flipH="1">
              <a:off x="1730" y="2230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2" name="Line 708"/>
            <p:cNvSpPr>
              <a:spLocks noChangeShapeType="1"/>
            </p:cNvSpPr>
            <p:nvPr/>
          </p:nvSpPr>
          <p:spPr bwMode="auto">
            <a:xfrm>
              <a:off x="1730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3" name="Line 709"/>
            <p:cNvSpPr>
              <a:spLocks noChangeShapeType="1"/>
            </p:cNvSpPr>
            <p:nvPr/>
          </p:nvSpPr>
          <p:spPr bwMode="auto">
            <a:xfrm flipH="1">
              <a:off x="1722" y="22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4" name="Line 710"/>
            <p:cNvSpPr>
              <a:spLocks noChangeShapeType="1"/>
            </p:cNvSpPr>
            <p:nvPr/>
          </p:nvSpPr>
          <p:spPr bwMode="auto">
            <a:xfrm>
              <a:off x="1722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5" name="Line 711"/>
            <p:cNvSpPr>
              <a:spLocks noChangeShapeType="1"/>
            </p:cNvSpPr>
            <p:nvPr/>
          </p:nvSpPr>
          <p:spPr bwMode="auto">
            <a:xfrm>
              <a:off x="1722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" name="Line 712"/>
            <p:cNvSpPr>
              <a:spLocks noChangeShapeType="1"/>
            </p:cNvSpPr>
            <p:nvPr/>
          </p:nvSpPr>
          <p:spPr bwMode="auto">
            <a:xfrm>
              <a:off x="1722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" name="Line 713"/>
            <p:cNvSpPr>
              <a:spLocks noChangeShapeType="1"/>
            </p:cNvSpPr>
            <p:nvPr/>
          </p:nvSpPr>
          <p:spPr bwMode="auto">
            <a:xfrm flipH="1">
              <a:off x="1714" y="22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8" name="Line 714"/>
            <p:cNvSpPr>
              <a:spLocks noChangeShapeType="1"/>
            </p:cNvSpPr>
            <p:nvPr/>
          </p:nvSpPr>
          <p:spPr bwMode="auto">
            <a:xfrm>
              <a:off x="171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9" name="Line 715"/>
            <p:cNvSpPr>
              <a:spLocks noChangeShapeType="1"/>
            </p:cNvSpPr>
            <p:nvPr/>
          </p:nvSpPr>
          <p:spPr bwMode="auto">
            <a:xfrm flipH="1" flipV="1">
              <a:off x="1706" y="2230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0" name="Line 716"/>
            <p:cNvSpPr>
              <a:spLocks noChangeShapeType="1"/>
            </p:cNvSpPr>
            <p:nvPr/>
          </p:nvSpPr>
          <p:spPr bwMode="auto">
            <a:xfrm>
              <a:off x="1706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1" name="Line 717"/>
            <p:cNvSpPr>
              <a:spLocks noChangeShapeType="1"/>
            </p:cNvSpPr>
            <p:nvPr/>
          </p:nvSpPr>
          <p:spPr bwMode="auto">
            <a:xfrm>
              <a:off x="1706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2" name="Line 718"/>
            <p:cNvSpPr>
              <a:spLocks noChangeShapeType="1"/>
            </p:cNvSpPr>
            <p:nvPr/>
          </p:nvSpPr>
          <p:spPr bwMode="auto">
            <a:xfrm>
              <a:off x="1706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3" name="Line 719"/>
            <p:cNvSpPr>
              <a:spLocks noChangeShapeType="1"/>
            </p:cNvSpPr>
            <p:nvPr/>
          </p:nvSpPr>
          <p:spPr bwMode="auto">
            <a:xfrm flipV="1">
              <a:off x="1706" y="2214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4" name="Line 720"/>
            <p:cNvSpPr>
              <a:spLocks noChangeShapeType="1"/>
            </p:cNvSpPr>
            <p:nvPr/>
          </p:nvSpPr>
          <p:spPr bwMode="auto">
            <a:xfrm>
              <a:off x="1714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5" name="Line 721"/>
            <p:cNvSpPr>
              <a:spLocks noChangeShapeType="1"/>
            </p:cNvSpPr>
            <p:nvPr/>
          </p:nvSpPr>
          <p:spPr bwMode="auto">
            <a:xfrm>
              <a:off x="1714" y="221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6" name="Line 722"/>
            <p:cNvSpPr>
              <a:spLocks noChangeShapeType="1"/>
            </p:cNvSpPr>
            <p:nvPr/>
          </p:nvSpPr>
          <p:spPr bwMode="auto">
            <a:xfrm>
              <a:off x="1722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7" name="Line 723"/>
            <p:cNvSpPr>
              <a:spLocks noChangeShapeType="1"/>
            </p:cNvSpPr>
            <p:nvPr/>
          </p:nvSpPr>
          <p:spPr bwMode="auto">
            <a:xfrm>
              <a:off x="1722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8" name="Line 724"/>
            <p:cNvSpPr>
              <a:spLocks noChangeShapeType="1"/>
            </p:cNvSpPr>
            <p:nvPr/>
          </p:nvSpPr>
          <p:spPr bwMode="auto">
            <a:xfrm>
              <a:off x="1722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9" name="Line 725"/>
            <p:cNvSpPr>
              <a:spLocks noChangeShapeType="1"/>
            </p:cNvSpPr>
            <p:nvPr/>
          </p:nvSpPr>
          <p:spPr bwMode="auto">
            <a:xfrm>
              <a:off x="1722" y="221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0" name="Line 726"/>
            <p:cNvSpPr>
              <a:spLocks noChangeShapeType="1"/>
            </p:cNvSpPr>
            <p:nvPr/>
          </p:nvSpPr>
          <p:spPr bwMode="auto">
            <a:xfrm>
              <a:off x="1730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1" name="Line 727"/>
            <p:cNvSpPr>
              <a:spLocks noChangeShapeType="1"/>
            </p:cNvSpPr>
            <p:nvPr/>
          </p:nvSpPr>
          <p:spPr bwMode="auto">
            <a:xfrm>
              <a:off x="1730" y="2214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2" name="Line 728"/>
            <p:cNvSpPr>
              <a:spLocks noChangeShapeType="1"/>
            </p:cNvSpPr>
            <p:nvPr/>
          </p:nvSpPr>
          <p:spPr bwMode="auto">
            <a:xfrm>
              <a:off x="1738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3" name="Freeform 729"/>
            <p:cNvSpPr>
              <a:spLocks/>
            </p:cNvSpPr>
            <p:nvPr/>
          </p:nvSpPr>
          <p:spPr bwMode="auto">
            <a:xfrm>
              <a:off x="1961" y="2207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4" name="Line 730"/>
            <p:cNvSpPr>
              <a:spLocks noChangeShapeType="1"/>
            </p:cNvSpPr>
            <p:nvPr/>
          </p:nvSpPr>
          <p:spPr bwMode="auto">
            <a:xfrm>
              <a:off x="1985" y="2222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5" name="Line 731"/>
            <p:cNvSpPr>
              <a:spLocks noChangeShapeType="1"/>
            </p:cNvSpPr>
            <p:nvPr/>
          </p:nvSpPr>
          <p:spPr bwMode="auto">
            <a:xfrm>
              <a:off x="1985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6" name="Line 732"/>
            <p:cNvSpPr>
              <a:spLocks noChangeShapeType="1"/>
            </p:cNvSpPr>
            <p:nvPr/>
          </p:nvSpPr>
          <p:spPr bwMode="auto">
            <a:xfrm flipH="1">
              <a:off x="1977" y="2230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" name="Line 733"/>
            <p:cNvSpPr>
              <a:spLocks noChangeShapeType="1"/>
            </p:cNvSpPr>
            <p:nvPr/>
          </p:nvSpPr>
          <p:spPr bwMode="auto">
            <a:xfrm>
              <a:off x="1977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8" name="Line 734"/>
            <p:cNvSpPr>
              <a:spLocks noChangeShapeType="1"/>
            </p:cNvSpPr>
            <p:nvPr/>
          </p:nvSpPr>
          <p:spPr bwMode="auto">
            <a:xfrm>
              <a:off x="1977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9" name="Line 735"/>
            <p:cNvSpPr>
              <a:spLocks noChangeShapeType="1"/>
            </p:cNvSpPr>
            <p:nvPr/>
          </p:nvSpPr>
          <p:spPr bwMode="auto">
            <a:xfrm>
              <a:off x="1977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0" name="Line 736"/>
            <p:cNvSpPr>
              <a:spLocks noChangeShapeType="1"/>
            </p:cNvSpPr>
            <p:nvPr/>
          </p:nvSpPr>
          <p:spPr bwMode="auto">
            <a:xfrm flipH="1">
              <a:off x="1961" y="2230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1" name="Line 737"/>
            <p:cNvSpPr>
              <a:spLocks noChangeShapeType="1"/>
            </p:cNvSpPr>
            <p:nvPr/>
          </p:nvSpPr>
          <p:spPr bwMode="auto">
            <a:xfrm>
              <a:off x="1961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2" name="Line 738"/>
            <p:cNvSpPr>
              <a:spLocks noChangeShapeType="1"/>
            </p:cNvSpPr>
            <p:nvPr/>
          </p:nvSpPr>
          <p:spPr bwMode="auto">
            <a:xfrm flipV="1">
              <a:off x="1961" y="2222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3" name="Line 739"/>
            <p:cNvSpPr>
              <a:spLocks noChangeShapeType="1"/>
            </p:cNvSpPr>
            <p:nvPr/>
          </p:nvSpPr>
          <p:spPr bwMode="auto">
            <a:xfrm>
              <a:off x="1961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4" name="Line 740"/>
            <p:cNvSpPr>
              <a:spLocks noChangeShapeType="1"/>
            </p:cNvSpPr>
            <p:nvPr/>
          </p:nvSpPr>
          <p:spPr bwMode="auto">
            <a:xfrm>
              <a:off x="1961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5" name="Line 741"/>
            <p:cNvSpPr>
              <a:spLocks noChangeShapeType="1"/>
            </p:cNvSpPr>
            <p:nvPr/>
          </p:nvSpPr>
          <p:spPr bwMode="auto">
            <a:xfrm>
              <a:off x="1961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6" name="Line 742"/>
            <p:cNvSpPr>
              <a:spLocks noChangeShapeType="1"/>
            </p:cNvSpPr>
            <p:nvPr/>
          </p:nvSpPr>
          <p:spPr bwMode="auto">
            <a:xfrm flipV="1">
              <a:off x="1961" y="2207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" name="Line 743"/>
            <p:cNvSpPr>
              <a:spLocks noChangeShapeType="1"/>
            </p:cNvSpPr>
            <p:nvPr/>
          </p:nvSpPr>
          <p:spPr bwMode="auto">
            <a:xfrm>
              <a:off x="1961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8" name="Line 744"/>
            <p:cNvSpPr>
              <a:spLocks noChangeShapeType="1"/>
            </p:cNvSpPr>
            <p:nvPr/>
          </p:nvSpPr>
          <p:spPr bwMode="auto">
            <a:xfrm>
              <a:off x="1961" y="220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9" name="Line 745"/>
            <p:cNvSpPr>
              <a:spLocks noChangeShapeType="1"/>
            </p:cNvSpPr>
            <p:nvPr/>
          </p:nvSpPr>
          <p:spPr bwMode="auto">
            <a:xfrm>
              <a:off x="1977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0" name="Line 746"/>
            <p:cNvSpPr>
              <a:spLocks noChangeShapeType="1"/>
            </p:cNvSpPr>
            <p:nvPr/>
          </p:nvSpPr>
          <p:spPr bwMode="auto">
            <a:xfrm>
              <a:off x="1977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1" name="Line 747"/>
            <p:cNvSpPr>
              <a:spLocks noChangeShapeType="1"/>
            </p:cNvSpPr>
            <p:nvPr/>
          </p:nvSpPr>
          <p:spPr bwMode="auto">
            <a:xfrm>
              <a:off x="1977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2" name="Line 748"/>
            <p:cNvSpPr>
              <a:spLocks noChangeShapeType="1"/>
            </p:cNvSpPr>
            <p:nvPr/>
          </p:nvSpPr>
          <p:spPr bwMode="auto">
            <a:xfrm>
              <a:off x="1977" y="220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3" name="Line 749"/>
            <p:cNvSpPr>
              <a:spLocks noChangeShapeType="1"/>
            </p:cNvSpPr>
            <p:nvPr/>
          </p:nvSpPr>
          <p:spPr bwMode="auto">
            <a:xfrm>
              <a:off x="1985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4" name="Line 750"/>
            <p:cNvSpPr>
              <a:spLocks noChangeShapeType="1"/>
            </p:cNvSpPr>
            <p:nvPr/>
          </p:nvSpPr>
          <p:spPr bwMode="auto">
            <a:xfrm>
              <a:off x="1985" y="2207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5" name="Line 751"/>
            <p:cNvSpPr>
              <a:spLocks noChangeShapeType="1"/>
            </p:cNvSpPr>
            <p:nvPr/>
          </p:nvSpPr>
          <p:spPr bwMode="auto">
            <a:xfrm>
              <a:off x="1985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6" name="Freeform 752"/>
            <p:cNvSpPr>
              <a:spLocks/>
            </p:cNvSpPr>
            <p:nvPr/>
          </p:nvSpPr>
          <p:spPr bwMode="auto">
            <a:xfrm>
              <a:off x="1818" y="2430"/>
              <a:ext cx="24" cy="31"/>
            </a:xfrm>
            <a:custGeom>
              <a:avLst/>
              <a:gdLst>
                <a:gd name="T0" fmla="*/ 24 w 24"/>
                <a:gd name="T1" fmla="*/ 16 h 31"/>
                <a:gd name="T2" fmla="*/ 24 w 24"/>
                <a:gd name="T3" fmla="*/ 23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3 h 31"/>
                <a:gd name="T10" fmla="*/ 0 w 24"/>
                <a:gd name="T11" fmla="*/ 16 h 31"/>
                <a:gd name="T12" fmla="*/ 0 w 24"/>
                <a:gd name="T13" fmla="*/ 16 h 31"/>
                <a:gd name="T14" fmla="*/ 0 w 24"/>
                <a:gd name="T15" fmla="*/ 8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8 h 31"/>
                <a:gd name="T22" fmla="*/ 24 w 24"/>
                <a:gd name="T23" fmla="*/ 16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6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7" name="Line 753"/>
            <p:cNvSpPr>
              <a:spLocks noChangeShapeType="1"/>
            </p:cNvSpPr>
            <p:nvPr/>
          </p:nvSpPr>
          <p:spPr bwMode="auto">
            <a:xfrm>
              <a:off x="1842" y="2446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8" name="Line 754"/>
            <p:cNvSpPr>
              <a:spLocks noChangeShapeType="1"/>
            </p:cNvSpPr>
            <p:nvPr/>
          </p:nvSpPr>
          <p:spPr bwMode="auto">
            <a:xfrm>
              <a:off x="1842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9" name="Line 755"/>
            <p:cNvSpPr>
              <a:spLocks noChangeShapeType="1"/>
            </p:cNvSpPr>
            <p:nvPr/>
          </p:nvSpPr>
          <p:spPr bwMode="auto">
            <a:xfrm flipH="1">
              <a:off x="1834" y="2453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0" name="Line 756"/>
            <p:cNvSpPr>
              <a:spLocks noChangeShapeType="1"/>
            </p:cNvSpPr>
            <p:nvPr/>
          </p:nvSpPr>
          <p:spPr bwMode="auto">
            <a:xfrm>
              <a:off x="1834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1" name="Line 757"/>
            <p:cNvSpPr>
              <a:spLocks noChangeShapeType="1"/>
            </p:cNvSpPr>
            <p:nvPr/>
          </p:nvSpPr>
          <p:spPr bwMode="auto">
            <a:xfrm>
              <a:off x="1834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2" name="Line 758"/>
            <p:cNvSpPr>
              <a:spLocks noChangeShapeType="1"/>
            </p:cNvSpPr>
            <p:nvPr/>
          </p:nvSpPr>
          <p:spPr bwMode="auto">
            <a:xfrm>
              <a:off x="1834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3" name="Line 759"/>
            <p:cNvSpPr>
              <a:spLocks noChangeShapeType="1"/>
            </p:cNvSpPr>
            <p:nvPr/>
          </p:nvSpPr>
          <p:spPr bwMode="auto">
            <a:xfrm flipH="1" flipV="1">
              <a:off x="1818" y="2453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4" name="Line 760"/>
            <p:cNvSpPr>
              <a:spLocks noChangeShapeType="1"/>
            </p:cNvSpPr>
            <p:nvPr/>
          </p:nvSpPr>
          <p:spPr bwMode="auto">
            <a:xfrm>
              <a:off x="1818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5" name="Line 761"/>
            <p:cNvSpPr>
              <a:spLocks noChangeShapeType="1"/>
            </p:cNvSpPr>
            <p:nvPr/>
          </p:nvSpPr>
          <p:spPr bwMode="auto">
            <a:xfrm flipV="1">
              <a:off x="1818" y="2446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6" name="Line 762"/>
            <p:cNvSpPr>
              <a:spLocks noChangeShapeType="1"/>
            </p:cNvSpPr>
            <p:nvPr/>
          </p:nvSpPr>
          <p:spPr bwMode="auto">
            <a:xfrm>
              <a:off x="1818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7" name="Line 763"/>
            <p:cNvSpPr>
              <a:spLocks noChangeShapeType="1"/>
            </p:cNvSpPr>
            <p:nvPr/>
          </p:nvSpPr>
          <p:spPr bwMode="auto">
            <a:xfrm>
              <a:off x="1818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8" name="Line 764"/>
            <p:cNvSpPr>
              <a:spLocks noChangeShapeType="1"/>
            </p:cNvSpPr>
            <p:nvPr/>
          </p:nvSpPr>
          <p:spPr bwMode="auto">
            <a:xfrm>
              <a:off x="1818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9" name="Line 765"/>
            <p:cNvSpPr>
              <a:spLocks noChangeShapeType="1"/>
            </p:cNvSpPr>
            <p:nvPr/>
          </p:nvSpPr>
          <p:spPr bwMode="auto">
            <a:xfrm flipV="1">
              <a:off x="1818" y="2438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0" name="Line 766"/>
            <p:cNvSpPr>
              <a:spLocks noChangeShapeType="1"/>
            </p:cNvSpPr>
            <p:nvPr/>
          </p:nvSpPr>
          <p:spPr bwMode="auto">
            <a:xfrm>
              <a:off x="1818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1" name="Line 767"/>
            <p:cNvSpPr>
              <a:spLocks noChangeShapeType="1"/>
            </p:cNvSpPr>
            <p:nvPr/>
          </p:nvSpPr>
          <p:spPr bwMode="auto">
            <a:xfrm flipV="1">
              <a:off x="1818" y="2430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2" name="Line 768"/>
            <p:cNvSpPr>
              <a:spLocks noChangeShapeType="1"/>
            </p:cNvSpPr>
            <p:nvPr/>
          </p:nvSpPr>
          <p:spPr bwMode="auto">
            <a:xfrm>
              <a:off x="1834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3" name="Line 769"/>
            <p:cNvSpPr>
              <a:spLocks noChangeShapeType="1"/>
            </p:cNvSpPr>
            <p:nvPr/>
          </p:nvSpPr>
          <p:spPr bwMode="auto">
            <a:xfrm>
              <a:off x="1834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4" name="Line 770"/>
            <p:cNvSpPr>
              <a:spLocks noChangeShapeType="1"/>
            </p:cNvSpPr>
            <p:nvPr/>
          </p:nvSpPr>
          <p:spPr bwMode="auto">
            <a:xfrm>
              <a:off x="1834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5" name="Line 771"/>
            <p:cNvSpPr>
              <a:spLocks noChangeShapeType="1"/>
            </p:cNvSpPr>
            <p:nvPr/>
          </p:nvSpPr>
          <p:spPr bwMode="auto">
            <a:xfrm>
              <a:off x="1834" y="2430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6" name="Line 772"/>
            <p:cNvSpPr>
              <a:spLocks noChangeShapeType="1"/>
            </p:cNvSpPr>
            <p:nvPr/>
          </p:nvSpPr>
          <p:spPr bwMode="auto">
            <a:xfrm>
              <a:off x="1842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7" name="Line 773"/>
            <p:cNvSpPr>
              <a:spLocks noChangeShapeType="1"/>
            </p:cNvSpPr>
            <p:nvPr/>
          </p:nvSpPr>
          <p:spPr bwMode="auto">
            <a:xfrm>
              <a:off x="1842" y="2438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8" name="Line 774"/>
            <p:cNvSpPr>
              <a:spLocks noChangeShapeType="1"/>
            </p:cNvSpPr>
            <p:nvPr/>
          </p:nvSpPr>
          <p:spPr bwMode="auto">
            <a:xfrm>
              <a:off x="1842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9" name="Freeform 775"/>
            <p:cNvSpPr>
              <a:spLocks/>
            </p:cNvSpPr>
            <p:nvPr/>
          </p:nvSpPr>
          <p:spPr bwMode="auto">
            <a:xfrm>
              <a:off x="1698" y="2345"/>
              <a:ext cx="24" cy="24"/>
            </a:xfrm>
            <a:custGeom>
              <a:avLst/>
              <a:gdLst>
                <a:gd name="T0" fmla="*/ 24 w 24"/>
                <a:gd name="T1" fmla="*/ 16 h 24"/>
                <a:gd name="T2" fmla="*/ 24 w 24"/>
                <a:gd name="T3" fmla="*/ 24 h 24"/>
                <a:gd name="T4" fmla="*/ 16 w 24"/>
                <a:gd name="T5" fmla="*/ 24 h 24"/>
                <a:gd name="T6" fmla="*/ 16 w 24"/>
                <a:gd name="T7" fmla="*/ 24 h 24"/>
                <a:gd name="T8" fmla="*/ 0 w 24"/>
                <a:gd name="T9" fmla="*/ 24 h 24"/>
                <a:gd name="T10" fmla="*/ 0 w 24"/>
                <a:gd name="T11" fmla="*/ 16 h 24"/>
                <a:gd name="T12" fmla="*/ 0 w 24"/>
                <a:gd name="T13" fmla="*/ 16 h 24"/>
                <a:gd name="T14" fmla="*/ 0 w 24"/>
                <a:gd name="T15" fmla="*/ 0 h 24"/>
                <a:gd name="T16" fmla="*/ 16 w 24"/>
                <a:gd name="T17" fmla="*/ 0 h 24"/>
                <a:gd name="T18" fmla="*/ 16 w 24"/>
                <a:gd name="T19" fmla="*/ 0 h 24"/>
                <a:gd name="T20" fmla="*/ 24 w 24"/>
                <a:gd name="T21" fmla="*/ 0 h 24"/>
                <a:gd name="T22" fmla="*/ 24 w 24"/>
                <a:gd name="T23" fmla="*/ 16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4"/>
                <a:gd name="T38" fmla="*/ 24 w 24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4">
                  <a:moveTo>
                    <a:pt x="24" y="16"/>
                  </a:moveTo>
                  <a:lnTo>
                    <a:pt x="24" y="24"/>
                  </a:lnTo>
                  <a:lnTo>
                    <a:pt x="16" y="24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0" name="Line 776"/>
            <p:cNvSpPr>
              <a:spLocks noChangeShapeType="1"/>
            </p:cNvSpPr>
            <p:nvPr/>
          </p:nvSpPr>
          <p:spPr bwMode="auto">
            <a:xfrm>
              <a:off x="1722" y="2361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1" name="Line 777"/>
            <p:cNvSpPr>
              <a:spLocks noChangeShapeType="1"/>
            </p:cNvSpPr>
            <p:nvPr/>
          </p:nvSpPr>
          <p:spPr bwMode="auto">
            <a:xfrm>
              <a:off x="1722" y="23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2" name="Line 778"/>
            <p:cNvSpPr>
              <a:spLocks noChangeShapeType="1"/>
            </p:cNvSpPr>
            <p:nvPr/>
          </p:nvSpPr>
          <p:spPr bwMode="auto">
            <a:xfrm flipH="1">
              <a:off x="1714" y="236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3" name="Line 779"/>
            <p:cNvSpPr>
              <a:spLocks noChangeShapeType="1"/>
            </p:cNvSpPr>
            <p:nvPr/>
          </p:nvSpPr>
          <p:spPr bwMode="auto">
            <a:xfrm>
              <a:off x="1714" y="23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4" name="Line 780"/>
            <p:cNvSpPr>
              <a:spLocks noChangeShapeType="1"/>
            </p:cNvSpPr>
            <p:nvPr/>
          </p:nvSpPr>
          <p:spPr bwMode="auto">
            <a:xfrm>
              <a:off x="1714" y="23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5" name="Line 781"/>
            <p:cNvSpPr>
              <a:spLocks noChangeShapeType="1"/>
            </p:cNvSpPr>
            <p:nvPr/>
          </p:nvSpPr>
          <p:spPr bwMode="auto">
            <a:xfrm>
              <a:off x="1714" y="23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6" name="Line 782"/>
            <p:cNvSpPr>
              <a:spLocks noChangeShapeType="1"/>
            </p:cNvSpPr>
            <p:nvPr/>
          </p:nvSpPr>
          <p:spPr bwMode="auto">
            <a:xfrm flipH="1">
              <a:off x="1698" y="2369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7" name="Line 783"/>
            <p:cNvSpPr>
              <a:spLocks noChangeShapeType="1"/>
            </p:cNvSpPr>
            <p:nvPr/>
          </p:nvSpPr>
          <p:spPr bwMode="auto">
            <a:xfrm>
              <a:off x="1698" y="23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8" name="Line 784"/>
            <p:cNvSpPr>
              <a:spLocks noChangeShapeType="1"/>
            </p:cNvSpPr>
            <p:nvPr/>
          </p:nvSpPr>
          <p:spPr bwMode="auto">
            <a:xfrm flipV="1">
              <a:off x="1698" y="2361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9" name="Line 785"/>
            <p:cNvSpPr>
              <a:spLocks noChangeShapeType="1"/>
            </p:cNvSpPr>
            <p:nvPr/>
          </p:nvSpPr>
          <p:spPr bwMode="auto">
            <a:xfrm>
              <a:off x="1698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0" name="Line 786"/>
            <p:cNvSpPr>
              <a:spLocks noChangeShapeType="1"/>
            </p:cNvSpPr>
            <p:nvPr/>
          </p:nvSpPr>
          <p:spPr bwMode="auto">
            <a:xfrm>
              <a:off x="1698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1" name="Line 787"/>
            <p:cNvSpPr>
              <a:spLocks noChangeShapeType="1"/>
            </p:cNvSpPr>
            <p:nvPr/>
          </p:nvSpPr>
          <p:spPr bwMode="auto">
            <a:xfrm>
              <a:off x="1698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2" name="Line 788"/>
            <p:cNvSpPr>
              <a:spLocks noChangeShapeType="1"/>
            </p:cNvSpPr>
            <p:nvPr/>
          </p:nvSpPr>
          <p:spPr bwMode="auto">
            <a:xfrm flipV="1">
              <a:off x="1698" y="2345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3" name="Line 789"/>
            <p:cNvSpPr>
              <a:spLocks noChangeShapeType="1"/>
            </p:cNvSpPr>
            <p:nvPr/>
          </p:nvSpPr>
          <p:spPr bwMode="auto">
            <a:xfrm>
              <a:off x="1698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4" name="Line 790"/>
            <p:cNvSpPr>
              <a:spLocks noChangeShapeType="1"/>
            </p:cNvSpPr>
            <p:nvPr/>
          </p:nvSpPr>
          <p:spPr bwMode="auto">
            <a:xfrm>
              <a:off x="1698" y="234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5" name="Line 791"/>
            <p:cNvSpPr>
              <a:spLocks noChangeShapeType="1"/>
            </p:cNvSpPr>
            <p:nvPr/>
          </p:nvSpPr>
          <p:spPr bwMode="auto">
            <a:xfrm>
              <a:off x="1714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6" name="Line 792"/>
            <p:cNvSpPr>
              <a:spLocks noChangeShapeType="1"/>
            </p:cNvSpPr>
            <p:nvPr/>
          </p:nvSpPr>
          <p:spPr bwMode="auto">
            <a:xfrm>
              <a:off x="1714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7" name="Line 793"/>
            <p:cNvSpPr>
              <a:spLocks noChangeShapeType="1"/>
            </p:cNvSpPr>
            <p:nvPr/>
          </p:nvSpPr>
          <p:spPr bwMode="auto">
            <a:xfrm>
              <a:off x="1714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8" name="Line 794"/>
            <p:cNvSpPr>
              <a:spLocks noChangeShapeType="1"/>
            </p:cNvSpPr>
            <p:nvPr/>
          </p:nvSpPr>
          <p:spPr bwMode="auto">
            <a:xfrm>
              <a:off x="1714" y="234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9" name="Line 795"/>
            <p:cNvSpPr>
              <a:spLocks noChangeShapeType="1"/>
            </p:cNvSpPr>
            <p:nvPr/>
          </p:nvSpPr>
          <p:spPr bwMode="auto">
            <a:xfrm>
              <a:off x="1722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0" name="Line 796"/>
            <p:cNvSpPr>
              <a:spLocks noChangeShapeType="1"/>
            </p:cNvSpPr>
            <p:nvPr/>
          </p:nvSpPr>
          <p:spPr bwMode="auto">
            <a:xfrm>
              <a:off x="1722" y="2345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1" name="Line 797"/>
            <p:cNvSpPr>
              <a:spLocks noChangeShapeType="1"/>
            </p:cNvSpPr>
            <p:nvPr/>
          </p:nvSpPr>
          <p:spPr bwMode="auto">
            <a:xfrm>
              <a:off x="1722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2" name="Freeform 798"/>
            <p:cNvSpPr>
              <a:spLocks/>
            </p:cNvSpPr>
            <p:nvPr/>
          </p:nvSpPr>
          <p:spPr bwMode="auto">
            <a:xfrm>
              <a:off x="2584" y="2261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3" name="Line 799"/>
            <p:cNvSpPr>
              <a:spLocks noChangeShapeType="1"/>
            </p:cNvSpPr>
            <p:nvPr/>
          </p:nvSpPr>
          <p:spPr bwMode="auto">
            <a:xfrm>
              <a:off x="2608" y="2276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4" name="Line 800"/>
            <p:cNvSpPr>
              <a:spLocks noChangeShapeType="1"/>
            </p:cNvSpPr>
            <p:nvPr/>
          </p:nvSpPr>
          <p:spPr bwMode="auto">
            <a:xfrm>
              <a:off x="2608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5" name="Line 801"/>
            <p:cNvSpPr>
              <a:spLocks noChangeShapeType="1"/>
            </p:cNvSpPr>
            <p:nvPr/>
          </p:nvSpPr>
          <p:spPr bwMode="auto">
            <a:xfrm flipH="1">
              <a:off x="2600" y="228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6" name="Line 802"/>
            <p:cNvSpPr>
              <a:spLocks noChangeShapeType="1"/>
            </p:cNvSpPr>
            <p:nvPr/>
          </p:nvSpPr>
          <p:spPr bwMode="auto">
            <a:xfrm>
              <a:off x="2600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7" name="Line 803"/>
            <p:cNvSpPr>
              <a:spLocks noChangeShapeType="1"/>
            </p:cNvSpPr>
            <p:nvPr/>
          </p:nvSpPr>
          <p:spPr bwMode="auto">
            <a:xfrm>
              <a:off x="2600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8" name="Line 804"/>
            <p:cNvSpPr>
              <a:spLocks noChangeShapeType="1"/>
            </p:cNvSpPr>
            <p:nvPr/>
          </p:nvSpPr>
          <p:spPr bwMode="auto">
            <a:xfrm>
              <a:off x="2600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" name="Line 805"/>
            <p:cNvSpPr>
              <a:spLocks noChangeShapeType="1"/>
            </p:cNvSpPr>
            <p:nvPr/>
          </p:nvSpPr>
          <p:spPr bwMode="auto">
            <a:xfrm flipH="1">
              <a:off x="2584" y="228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0" name="Line 806"/>
            <p:cNvSpPr>
              <a:spLocks noChangeShapeType="1"/>
            </p:cNvSpPr>
            <p:nvPr/>
          </p:nvSpPr>
          <p:spPr bwMode="auto">
            <a:xfrm>
              <a:off x="2584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1" name="Line 807"/>
            <p:cNvSpPr>
              <a:spLocks noChangeShapeType="1"/>
            </p:cNvSpPr>
            <p:nvPr/>
          </p:nvSpPr>
          <p:spPr bwMode="auto">
            <a:xfrm flipV="1">
              <a:off x="2584" y="2276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2" name="Line 808"/>
            <p:cNvSpPr>
              <a:spLocks noChangeShapeType="1"/>
            </p:cNvSpPr>
            <p:nvPr/>
          </p:nvSpPr>
          <p:spPr bwMode="auto">
            <a:xfrm>
              <a:off x="2584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3" name="Line 809"/>
            <p:cNvSpPr>
              <a:spLocks noChangeShapeType="1"/>
            </p:cNvSpPr>
            <p:nvPr/>
          </p:nvSpPr>
          <p:spPr bwMode="auto">
            <a:xfrm>
              <a:off x="2584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4" name="Line 810"/>
            <p:cNvSpPr>
              <a:spLocks noChangeShapeType="1"/>
            </p:cNvSpPr>
            <p:nvPr/>
          </p:nvSpPr>
          <p:spPr bwMode="auto">
            <a:xfrm>
              <a:off x="2584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5" name="Line 811"/>
            <p:cNvSpPr>
              <a:spLocks noChangeShapeType="1"/>
            </p:cNvSpPr>
            <p:nvPr/>
          </p:nvSpPr>
          <p:spPr bwMode="auto">
            <a:xfrm flipV="1">
              <a:off x="2584" y="2261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6" name="Line 812"/>
            <p:cNvSpPr>
              <a:spLocks noChangeShapeType="1"/>
            </p:cNvSpPr>
            <p:nvPr/>
          </p:nvSpPr>
          <p:spPr bwMode="auto">
            <a:xfrm>
              <a:off x="2584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7" name="Line 813"/>
            <p:cNvSpPr>
              <a:spLocks noChangeShapeType="1"/>
            </p:cNvSpPr>
            <p:nvPr/>
          </p:nvSpPr>
          <p:spPr bwMode="auto">
            <a:xfrm>
              <a:off x="2584" y="226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8" name="Line 814"/>
            <p:cNvSpPr>
              <a:spLocks noChangeShapeType="1"/>
            </p:cNvSpPr>
            <p:nvPr/>
          </p:nvSpPr>
          <p:spPr bwMode="auto">
            <a:xfrm>
              <a:off x="2600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9" name="Line 815"/>
            <p:cNvSpPr>
              <a:spLocks noChangeShapeType="1"/>
            </p:cNvSpPr>
            <p:nvPr/>
          </p:nvSpPr>
          <p:spPr bwMode="auto">
            <a:xfrm>
              <a:off x="2600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20" name="Group 816"/>
          <p:cNvGrpSpPr>
            <a:grpSpLocks/>
          </p:cNvGrpSpPr>
          <p:nvPr/>
        </p:nvGrpSpPr>
        <p:grpSpPr bwMode="auto">
          <a:xfrm>
            <a:off x="4977883" y="4659312"/>
            <a:ext cx="4457700" cy="985837"/>
            <a:chOff x="1475" y="1975"/>
            <a:chExt cx="2106" cy="828"/>
          </a:xfrm>
        </p:grpSpPr>
        <p:sp>
          <p:nvSpPr>
            <p:cNvPr id="821" name="Line 817"/>
            <p:cNvSpPr>
              <a:spLocks noChangeShapeType="1"/>
            </p:cNvSpPr>
            <p:nvPr/>
          </p:nvSpPr>
          <p:spPr bwMode="auto">
            <a:xfrm>
              <a:off x="2600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2" name="Line 818"/>
            <p:cNvSpPr>
              <a:spLocks noChangeShapeType="1"/>
            </p:cNvSpPr>
            <p:nvPr/>
          </p:nvSpPr>
          <p:spPr bwMode="auto">
            <a:xfrm>
              <a:off x="2600" y="22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3" name="Line 819"/>
            <p:cNvSpPr>
              <a:spLocks noChangeShapeType="1"/>
            </p:cNvSpPr>
            <p:nvPr/>
          </p:nvSpPr>
          <p:spPr bwMode="auto">
            <a:xfrm>
              <a:off x="2608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4" name="Line 820"/>
            <p:cNvSpPr>
              <a:spLocks noChangeShapeType="1"/>
            </p:cNvSpPr>
            <p:nvPr/>
          </p:nvSpPr>
          <p:spPr bwMode="auto">
            <a:xfrm>
              <a:off x="2608" y="2261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5" name="Line 821"/>
            <p:cNvSpPr>
              <a:spLocks noChangeShapeType="1"/>
            </p:cNvSpPr>
            <p:nvPr/>
          </p:nvSpPr>
          <p:spPr bwMode="auto">
            <a:xfrm>
              <a:off x="2608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6" name="Freeform 822"/>
            <p:cNvSpPr>
              <a:spLocks/>
            </p:cNvSpPr>
            <p:nvPr/>
          </p:nvSpPr>
          <p:spPr bwMode="auto">
            <a:xfrm>
              <a:off x="1555" y="1975"/>
              <a:ext cx="63" cy="93"/>
            </a:xfrm>
            <a:custGeom>
              <a:avLst/>
              <a:gdLst>
                <a:gd name="T0" fmla="*/ 63 w 63"/>
                <a:gd name="T1" fmla="*/ 85 h 93"/>
                <a:gd name="T2" fmla="*/ 31 w 63"/>
                <a:gd name="T3" fmla="*/ 93 h 93"/>
                <a:gd name="T4" fmla="*/ 0 w 63"/>
                <a:gd name="T5" fmla="*/ 85 h 93"/>
                <a:gd name="T6" fmla="*/ 0 w 63"/>
                <a:gd name="T7" fmla="*/ 85 h 93"/>
                <a:gd name="T8" fmla="*/ 31 w 63"/>
                <a:gd name="T9" fmla="*/ 0 h 93"/>
                <a:gd name="T10" fmla="*/ 31 w 63"/>
                <a:gd name="T11" fmla="*/ 0 h 93"/>
                <a:gd name="T12" fmla="*/ 63 w 63"/>
                <a:gd name="T13" fmla="*/ 85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93"/>
                <a:gd name="T23" fmla="*/ 63 w 63"/>
                <a:gd name="T24" fmla="*/ 93 h 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93">
                  <a:moveTo>
                    <a:pt x="63" y="85"/>
                  </a:moveTo>
                  <a:lnTo>
                    <a:pt x="31" y="93"/>
                  </a:lnTo>
                  <a:lnTo>
                    <a:pt x="0" y="85"/>
                  </a:lnTo>
                  <a:lnTo>
                    <a:pt x="31" y="0"/>
                  </a:lnTo>
                  <a:lnTo>
                    <a:pt x="63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7" name="Line 823"/>
            <p:cNvSpPr>
              <a:spLocks noChangeShapeType="1"/>
            </p:cNvSpPr>
            <p:nvPr/>
          </p:nvSpPr>
          <p:spPr bwMode="auto">
            <a:xfrm flipV="1">
              <a:off x="1586" y="2060"/>
              <a:ext cx="1" cy="4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8" name="Freeform 824"/>
            <p:cNvSpPr>
              <a:spLocks/>
            </p:cNvSpPr>
            <p:nvPr/>
          </p:nvSpPr>
          <p:spPr bwMode="auto">
            <a:xfrm>
              <a:off x="2033" y="2484"/>
              <a:ext cx="96" cy="62"/>
            </a:xfrm>
            <a:custGeom>
              <a:avLst/>
              <a:gdLst>
                <a:gd name="T0" fmla="*/ 8 w 96"/>
                <a:gd name="T1" fmla="*/ 62 h 62"/>
                <a:gd name="T2" fmla="*/ 0 w 96"/>
                <a:gd name="T3" fmla="*/ 31 h 62"/>
                <a:gd name="T4" fmla="*/ 8 w 96"/>
                <a:gd name="T5" fmla="*/ 0 h 62"/>
                <a:gd name="T6" fmla="*/ 8 w 96"/>
                <a:gd name="T7" fmla="*/ 0 h 62"/>
                <a:gd name="T8" fmla="*/ 96 w 96"/>
                <a:gd name="T9" fmla="*/ 31 h 62"/>
                <a:gd name="T10" fmla="*/ 96 w 96"/>
                <a:gd name="T11" fmla="*/ 31 h 62"/>
                <a:gd name="T12" fmla="*/ 8 w 96"/>
                <a:gd name="T13" fmla="*/ 62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62"/>
                <a:gd name="T23" fmla="*/ 96 w 96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62">
                  <a:moveTo>
                    <a:pt x="8" y="62"/>
                  </a:moveTo>
                  <a:lnTo>
                    <a:pt x="0" y="31"/>
                  </a:lnTo>
                  <a:lnTo>
                    <a:pt x="8" y="0"/>
                  </a:lnTo>
                  <a:lnTo>
                    <a:pt x="96" y="31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9" name="Rectangle 825"/>
            <p:cNvSpPr>
              <a:spLocks noChangeArrowheads="1"/>
            </p:cNvSpPr>
            <p:nvPr/>
          </p:nvSpPr>
          <p:spPr bwMode="auto">
            <a:xfrm>
              <a:off x="1475" y="2145"/>
              <a:ext cx="5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x</a:t>
              </a:r>
            </a:p>
          </p:txBody>
        </p:sp>
        <p:sp>
          <p:nvSpPr>
            <p:cNvPr id="830" name="Rectangle 826"/>
            <p:cNvSpPr>
              <a:spLocks noChangeArrowheads="1"/>
            </p:cNvSpPr>
            <p:nvPr/>
          </p:nvSpPr>
          <p:spPr bwMode="auto">
            <a:xfrm>
              <a:off x="1539" y="2191"/>
              <a:ext cx="3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i</a:t>
              </a:r>
            </a:p>
          </p:txBody>
        </p:sp>
        <p:sp>
          <p:nvSpPr>
            <p:cNvPr id="831" name="Rectangle 827"/>
            <p:cNvSpPr>
              <a:spLocks noChangeArrowheads="1"/>
            </p:cNvSpPr>
            <p:nvPr/>
          </p:nvSpPr>
          <p:spPr bwMode="auto">
            <a:xfrm>
              <a:off x="1850" y="2523"/>
              <a:ext cx="5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x</a:t>
              </a:r>
            </a:p>
          </p:txBody>
        </p:sp>
        <p:sp>
          <p:nvSpPr>
            <p:cNvPr id="832" name="Rectangle 828"/>
            <p:cNvSpPr>
              <a:spLocks noChangeArrowheads="1"/>
            </p:cNvSpPr>
            <p:nvPr/>
          </p:nvSpPr>
          <p:spPr bwMode="auto">
            <a:xfrm>
              <a:off x="1914" y="2570"/>
              <a:ext cx="3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j</a:t>
              </a:r>
            </a:p>
          </p:txBody>
        </p:sp>
        <p:sp>
          <p:nvSpPr>
            <p:cNvPr id="833" name="Line 829"/>
            <p:cNvSpPr>
              <a:spLocks noChangeShapeType="1"/>
            </p:cNvSpPr>
            <p:nvPr/>
          </p:nvSpPr>
          <p:spPr bwMode="auto">
            <a:xfrm>
              <a:off x="1586" y="2515"/>
              <a:ext cx="45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4" name="Freeform 830"/>
            <p:cNvSpPr>
              <a:spLocks/>
            </p:cNvSpPr>
            <p:nvPr/>
          </p:nvSpPr>
          <p:spPr bwMode="auto">
            <a:xfrm>
              <a:off x="2296" y="1975"/>
              <a:ext cx="64" cy="93"/>
            </a:xfrm>
            <a:custGeom>
              <a:avLst/>
              <a:gdLst>
                <a:gd name="T0" fmla="*/ 64 w 64"/>
                <a:gd name="T1" fmla="*/ 85 h 93"/>
                <a:gd name="T2" fmla="*/ 32 w 64"/>
                <a:gd name="T3" fmla="*/ 93 h 93"/>
                <a:gd name="T4" fmla="*/ 0 w 64"/>
                <a:gd name="T5" fmla="*/ 85 h 93"/>
                <a:gd name="T6" fmla="*/ 0 w 64"/>
                <a:gd name="T7" fmla="*/ 85 h 93"/>
                <a:gd name="T8" fmla="*/ 32 w 64"/>
                <a:gd name="T9" fmla="*/ 0 h 93"/>
                <a:gd name="T10" fmla="*/ 32 w 64"/>
                <a:gd name="T11" fmla="*/ 0 h 93"/>
                <a:gd name="T12" fmla="*/ 64 w 64"/>
                <a:gd name="T13" fmla="*/ 85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93"/>
                <a:gd name="T23" fmla="*/ 64 w 64"/>
                <a:gd name="T24" fmla="*/ 93 h 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93">
                  <a:moveTo>
                    <a:pt x="64" y="85"/>
                  </a:moveTo>
                  <a:lnTo>
                    <a:pt x="32" y="93"/>
                  </a:lnTo>
                  <a:lnTo>
                    <a:pt x="0" y="85"/>
                  </a:lnTo>
                  <a:lnTo>
                    <a:pt x="32" y="0"/>
                  </a:lnTo>
                  <a:lnTo>
                    <a:pt x="64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5" name="Line 831"/>
            <p:cNvSpPr>
              <a:spLocks noChangeShapeType="1"/>
            </p:cNvSpPr>
            <p:nvPr/>
          </p:nvSpPr>
          <p:spPr bwMode="auto">
            <a:xfrm flipV="1">
              <a:off x="2328" y="2060"/>
              <a:ext cx="1" cy="4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6" name="Freeform 832"/>
            <p:cNvSpPr>
              <a:spLocks/>
            </p:cNvSpPr>
            <p:nvPr/>
          </p:nvSpPr>
          <p:spPr bwMode="auto">
            <a:xfrm>
              <a:off x="2775" y="2484"/>
              <a:ext cx="96" cy="62"/>
            </a:xfrm>
            <a:custGeom>
              <a:avLst/>
              <a:gdLst>
                <a:gd name="T0" fmla="*/ 8 w 96"/>
                <a:gd name="T1" fmla="*/ 62 h 62"/>
                <a:gd name="T2" fmla="*/ 0 w 96"/>
                <a:gd name="T3" fmla="*/ 31 h 62"/>
                <a:gd name="T4" fmla="*/ 8 w 96"/>
                <a:gd name="T5" fmla="*/ 0 h 62"/>
                <a:gd name="T6" fmla="*/ 8 w 96"/>
                <a:gd name="T7" fmla="*/ 0 h 62"/>
                <a:gd name="T8" fmla="*/ 96 w 96"/>
                <a:gd name="T9" fmla="*/ 31 h 62"/>
                <a:gd name="T10" fmla="*/ 96 w 96"/>
                <a:gd name="T11" fmla="*/ 31 h 62"/>
                <a:gd name="T12" fmla="*/ 8 w 96"/>
                <a:gd name="T13" fmla="*/ 62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62"/>
                <a:gd name="T23" fmla="*/ 96 w 96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62">
                  <a:moveTo>
                    <a:pt x="8" y="62"/>
                  </a:moveTo>
                  <a:lnTo>
                    <a:pt x="0" y="31"/>
                  </a:lnTo>
                  <a:lnTo>
                    <a:pt x="8" y="0"/>
                  </a:lnTo>
                  <a:lnTo>
                    <a:pt x="96" y="31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7" name="Rectangle 833"/>
            <p:cNvSpPr>
              <a:spLocks noChangeArrowheads="1"/>
            </p:cNvSpPr>
            <p:nvPr/>
          </p:nvSpPr>
          <p:spPr bwMode="auto">
            <a:xfrm>
              <a:off x="2217" y="2145"/>
              <a:ext cx="5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x</a:t>
              </a:r>
            </a:p>
          </p:txBody>
        </p:sp>
        <p:sp>
          <p:nvSpPr>
            <p:cNvPr id="838" name="Rectangle 834"/>
            <p:cNvSpPr>
              <a:spLocks noChangeArrowheads="1"/>
            </p:cNvSpPr>
            <p:nvPr/>
          </p:nvSpPr>
          <p:spPr bwMode="auto">
            <a:xfrm>
              <a:off x="2281" y="2191"/>
              <a:ext cx="3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i</a:t>
              </a:r>
            </a:p>
          </p:txBody>
        </p:sp>
        <p:sp>
          <p:nvSpPr>
            <p:cNvPr id="839" name="Rectangle 835"/>
            <p:cNvSpPr>
              <a:spLocks noChangeArrowheads="1"/>
            </p:cNvSpPr>
            <p:nvPr/>
          </p:nvSpPr>
          <p:spPr bwMode="auto">
            <a:xfrm>
              <a:off x="2592" y="2523"/>
              <a:ext cx="5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x</a:t>
              </a:r>
            </a:p>
          </p:txBody>
        </p:sp>
        <p:sp>
          <p:nvSpPr>
            <p:cNvPr id="840" name="Rectangle 836"/>
            <p:cNvSpPr>
              <a:spLocks noChangeArrowheads="1"/>
            </p:cNvSpPr>
            <p:nvPr/>
          </p:nvSpPr>
          <p:spPr bwMode="auto">
            <a:xfrm>
              <a:off x="2655" y="2570"/>
              <a:ext cx="3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j</a:t>
              </a:r>
            </a:p>
          </p:txBody>
        </p:sp>
        <p:sp>
          <p:nvSpPr>
            <p:cNvPr id="841" name="Line 837"/>
            <p:cNvSpPr>
              <a:spLocks noChangeShapeType="1"/>
            </p:cNvSpPr>
            <p:nvPr/>
          </p:nvSpPr>
          <p:spPr bwMode="auto">
            <a:xfrm>
              <a:off x="2328" y="2515"/>
              <a:ext cx="45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2" name="Freeform 838"/>
            <p:cNvSpPr>
              <a:spLocks/>
            </p:cNvSpPr>
            <p:nvPr/>
          </p:nvSpPr>
          <p:spPr bwMode="auto">
            <a:xfrm>
              <a:off x="3007" y="1975"/>
              <a:ext cx="63" cy="93"/>
            </a:xfrm>
            <a:custGeom>
              <a:avLst/>
              <a:gdLst>
                <a:gd name="T0" fmla="*/ 63 w 63"/>
                <a:gd name="T1" fmla="*/ 85 h 93"/>
                <a:gd name="T2" fmla="*/ 31 w 63"/>
                <a:gd name="T3" fmla="*/ 93 h 93"/>
                <a:gd name="T4" fmla="*/ 0 w 63"/>
                <a:gd name="T5" fmla="*/ 85 h 93"/>
                <a:gd name="T6" fmla="*/ 0 w 63"/>
                <a:gd name="T7" fmla="*/ 85 h 93"/>
                <a:gd name="T8" fmla="*/ 31 w 63"/>
                <a:gd name="T9" fmla="*/ 0 h 93"/>
                <a:gd name="T10" fmla="*/ 31 w 63"/>
                <a:gd name="T11" fmla="*/ 0 h 93"/>
                <a:gd name="T12" fmla="*/ 63 w 63"/>
                <a:gd name="T13" fmla="*/ 85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93"/>
                <a:gd name="T23" fmla="*/ 63 w 63"/>
                <a:gd name="T24" fmla="*/ 93 h 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93">
                  <a:moveTo>
                    <a:pt x="63" y="85"/>
                  </a:moveTo>
                  <a:lnTo>
                    <a:pt x="31" y="93"/>
                  </a:lnTo>
                  <a:lnTo>
                    <a:pt x="0" y="85"/>
                  </a:lnTo>
                  <a:lnTo>
                    <a:pt x="31" y="0"/>
                  </a:lnTo>
                  <a:lnTo>
                    <a:pt x="63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3" name="Line 839"/>
            <p:cNvSpPr>
              <a:spLocks noChangeShapeType="1"/>
            </p:cNvSpPr>
            <p:nvPr/>
          </p:nvSpPr>
          <p:spPr bwMode="auto">
            <a:xfrm flipV="1">
              <a:off x="3038" y="2060"/>
              <a:ext cx="1" cy="4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4" name="Freeform 840"/>
            <p:cNvSpPr>
              <a:spLocks/>
            </p:cNvSpPr>
            <p:nvPr/>
          </p:nvSpPr>
          <p:spPr bwMode="auto">
            <a:xfrm>
              <a:off x="3485" y="2484"/>
              <a:ext cx="96" cy="62"/>
            </a:xfrm>
            <a:custGeom>
              <a:avLst/>
              <a:gdLst>
                <a:gd name="T0" fmla="*/ 8 w 96"/>
                <a:gd name="T1" fmla="*/ 62 h 62"/>
                <a:gd name="T2" fmla="*/ 0 w 96"/>
                <a:gd name="T3" fmla="*/ 31 h 62"/>
                <a:gd name="T4" fmla="*/ 8 w 96"/>
                <a:gd name="T5" fmla="*/ 0 h 62"/>
                <a:gd name="T6" fmla="*/ 8 w 96"/>
                <a:gd name="T7" fmla="*/ 0 h 62"/>
                <a:gd name="T8" fmla="*/ 96 w 96"/>
                <a:gd name="T9" fmla="*/ 31 h 62"/>
                <a:gd name="T10" fmla="*/ 96 w 96"/>
                <a:gd name="T11" fmla="*/ 31 h 62"/>
                <a:gd name="T12" fmla="*/ 8 w 96"/>
                <a:gd name="T13" fmla="*/ 62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62"/>
                <a:gd name="T23" fmla="*/ 96 w 96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62">
                  <a:moveTo>
                    <a:pt x="8" y="62"/>
                  </a:moveTo>
                  <a:lnTo>
                    <a:pt x="0" y="31"/>
                  </a:lnTo>
                  <a:lnTo>
                    <a:pt x="8" y="0"/>
                  </a:lnTo>
                  <a:lnTo>
                    <a:pt x="96" y="31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5" name="Rectangle 841"/>
            <p:cNvSpPr>
              <a:spLocks noChangeArrowheads="1"/>
            </p:cNvSpPr>
            <p:nvPr/>
          </p:nvSpPr>
          <p:spPr bwMode="auto">
            <a:xfrm>
              <a:off x="2927" y="2145"/>
              <a:ext cx="5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x</a:t>
              </a:r>
            </a:p>
          </p:txBody>
        </p:sp>
        <p:sp>
          <p:nvSpPr>
            <p:cNvPr id="846" name="Rectangle 842"/>
            <p:cNvSpPr>
              <a:spLocks noChangeArrowheads="1"/>
            </p:cNvSpPr>
            <p:nvPr/>
          </p:nvSpPr>
          <p:spPr bwMode="auto">
            <a:xfrm>
              <a:off x="2991" y="2191"/>
              <a:ext cx="3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i</a:t>
              </a:r>
            </a:p>
          </p:txBody>
        </p:sp>
        <p:sp>
          <p:nvSpPr>
            <p:cNvPr id="847" name="Rectangle 843"/>
            <p:cNvSpPr>
              <a:spLocks noChangeArrowheads="1"/>
            </p:cNvSpPr>
            <p:nvPr/>
          </p:nvSpPr>
          <p:spPr bwMode="auto">
            <a:xfrm>
              <a:off x="3302" y="2523"/>
              <a:ext cx="5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x</a:t>
              </a:r>
            </a:p>
          </p:txBody>
        </p:sp>
        <p:sp>
          <p:nvSpPr>
            <p:cNvPr id="848" name="Rectangle 844"/>
            <p:cNvSpPr>
              <a:spLocks noChangeArrowheads="1"/>
            </p:cNvSpPr>
            <p:nvPr/>
          </p:nvSpPr>
          <p:spPr bwMode="auto">
            <a:xfrm>
              <a:off x="3366" y="2570"/>
              <a:ext cx="30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j</a:t>
              </a:r>
            </a:p>
          </p:txBody>
        </p:sp>
        <p:sp>
          <p:nvSpPr>
            <p:cNvPr id="849" name="Line 845"/>
            <p:cNvSpPr>
              <a:spLocks noChangeShapeType="1"/>
            </p:cNvSpPr>
            <p:nvPr/>
          </p:nvSpPr>
          <p:spPr bwMode="auto">
            <a:xfrm>
              <a:off x="3038" y="2515"/>
              <a:ext cx="45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0" name="Freeform 846"/>
            <p:cNvSpPr>
              <a:spLocks/>
            </p:cNvSpPr>
            <p:nvPr/>
          </p:nvSpPr>
          <p:spPr bwMode="auto">
            <a:xfrm>
              <a:off x="2592" y="2191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1" name="Line 847"/>
            <p:cNvSpPr>
              <a:spLocks noChangeShapeType="1"/>
            </p:cNvSpPr>
            <p:nvPr/>
          </p:nvSpPr>
          <p:spPr bwMode="auto">
            <a:xfrm>
              <a:off x="2616" y="2207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2" name="Line 848"/>
            <p:cNvSpPr>
              <a:spLocks noChangeShapeType="1"/>
            </p:cNvSpPr>
            <p:nvPr/>
          </p:nvSpPr>
          <p:spPr bwMode="auto">
            <a:xfrm>
              <a:off x="2616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3" name="Line 849"/>
            <p:cNvSpPr>
              <a:spLocks noChangeShapeType="1"/>
            </p:cNvSpPr>
            <p:nvPr/>
          </p:nvSpPr>
          <p:spPr bwMode="auto">
            <a:xfrm flipH="1">
              <a:off x="2608" y="221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4" name="Line 850"/>
            <p:cNvSpPr>
              <a:spLocks noChangeShapeType="1"/>
            </p:cNvSpPr>
            <p:nvPr/>
          </p:nvSpPr>
          <p:spPr bwMode="auto">
            <a:xfrm>
              <a:off x="2608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5" name="Line 851"/>
            <p:cNvSpPr>
              <a:spLocks noChangeShapeType="1"/>
            </p:cNvSpPr>
            <p:nvPr/>
          </p:nvSpPr>
          <p:spPr bwMode="auto">
            <a:xfrm>
              <a:off x="2608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6" name="Line 852"/>
            <p:cNvSpPr>
              <a:spLocks noChangeShapeType="1"/>
            </p:cNvSpPr>
            <p:nvPr/>
          </p:nvSpPr>
          <p:spPr bwMode="auto">
            <a:xfrm>
              <a:off x="2608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7" name="Line 853"/>
            <p:cNvSpPr>
              <a:spLocks noChangeShapeType="1"/>
            </p:cNvSpPr>
            <p:nvPr/>
          </p:nvSpPr>
          <p:spPr bwMode="auto">
            <a:xfrm flipH="1">
              <a:off x="2592" y="221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8" name="Line 854"/>
            <p:cNvSpPr>
              <a:spLocks noChangeShapeType="1"/>
            </p:cNvSpPr>
            <p:nvPr/>
          </p:nvSpPr>
          <p:spPr bwMode="auto">
            <a:xfrm>
              <a:off x="2592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9" name="Line 855"/>
            <p:cNvSpPr>
              <a:spLocks noChangeShapeType="1"/>
            </p:cNvSpPr>
            <p:nvPr/>
          </p:nvSpPr>
          <p:spPr bwMode="auto">
            <a:xfrm flipV="1">
              <a:off x="2592" y="2207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0" name="Line 856"/>
            <p:cNvSpPr>
              <a:spLocks noChangeShapeType="1"/>
            </p:cNvSpPr>
            <p:nvPr/>
          </p:nvSpPr>
          <p:spPr bwMode="auto">
            <a:xfrm>
              <a:off x="2592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1" name="Line 857"/>
            <p:cNvSpPr>
              <a:spLocks noChangeShapeType="1"/>
            </p:cNvSpPr>
            <p:nvPr/>
          </p:nvSpPr>
          <p:spPr bwMode="auto">
            <a:xfrm>
              <a:off x="2592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2" name="Line 858"/>
            <p:cNvSpPr>
              <a:spLocks noChangeShapeType="1"/>
            </p:cNvSpPr>
            <p:nvPr/>
          </p:nvSpPr>
          <p:spPr bwMode="auto">
            <a:xfrm>
              <a:off x="2592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3" name="Line 859"/>
            <p:cNvSpPr>
              <a:spLocks noChangeShapeType="1"/>
            </p:cNvSpPr>
            <p:nvPr/>
          </p:nvSpPr>
          <p:spPr bwMode="auto">
            <a:xfrm flipV="1">
              <a:off x="2592" y="2191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4" name="Line 860"/>
            <p:cNvSpPr>
              <a:spLocks noChangeShapeType="1"/>
            </p:cNvSpPr>
            <p:nvPr/>
          </p:nvSpPr>
          <p:spPr bwMode="auto">
            <a:xfrm>
              <a:off x="2592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5" name="Line 861"/>
            <p:cNvSpPr>
              <a:spLocks noChangeShapeType="1"/>
            </p:cNvSpPr>
            <p:nvPr/>
          </p:nvSpPr>
          <p:spPr bwMode="auto">
            <a:xfrm>
              <a:off x="2592" y="219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6" name="Line 862"/>
            <p:cNvSpPr>
              <a:spLocks noChangeShapeType="1"/>
            </p:cNvSpPr>
            <p:nvPr/>
          </p:nvSpPr>
          <p:spPr bwMode="auto">
            <a:xfrm>
              <a:off x="2608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7" name="Line 863"/>
            <p:cNvSpPr>
              <a:spLocks noChangeShapeType="1"/>
            </p:cNvSpPr>
            <p:nvPr/>
          </p:nvSpPr>
          <p:spPr bwMode="auto">
            <a:xfrm>
              <a:off x="2608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8" name="Line 864"/>
            <p:cNvSpPr>
              <a:spLocks noChangeShapeType="1"/>
            </p:cNvSpPr>
            <p:nvPr/>
          </p:nvSpPr>
          <p:spPr bwMode="auto">
            <a:xfrm>
              <a:off x="2608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9" name="Line 865"/>
            <p:cNvSpPr>
              <a:spLocks noChangeShapeType="1"/>
            </p:cNvSpPr>
            <p:nvPr/>
          </p:nvSpPr>
          <p:spPr bwMode="auto">
            <a:xfrm>
              <a:off x="2608" y="219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0" name="Line 866"/>
            <p:cNvSpPr>
              <a:spLocks noChangeShapeType="1"/>
            </p:cNvSpPr>
            <p:nvPr/>
          </p:nvSpPr>
          <p:spPr bwMode="auto">
            <a:xfrm>
              <a:off x="2616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1" name="Line 867"/>
            <p:cNvSpPr>
              <a:spLocks noChangeShapeType="1"/>
            </p:cNvSpPr>
            <p:nvPr/>
          </p:nvSpPr>
          <p:spPr bwMode="auto">
            <a:xfrm>
              <a:off x="2616" y="2191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2" name="Line 868"/>
            <p:cNvSpPr>
              <a:spLocks noChangeShapeType="1"/>
            </p:cNvSpPr>
            <p:nvPr/>
          </p:nvSpPr>
          <p:spPr bwMode="auto">
            <a:xfrm>
              <a:off x="2616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3" name="Freeform 869"/>
            <p:cNvSpPr>
              <a:spLocks/>
            </p:cNvSpPr>
            <p:nvPr/>
          </p:nvSpPr>
          <p:spPr bwMode="auto">
            <a:xfrm>
              <a:off x="2624" y="2237"/>
              <a:ext cx="23" cy="24"/>
            </a:xfrm>
            <a:custGeom>
              <a:avLst/>
              <a:gdLst>
                <a:gd name="T0" fmla="*/ 23 w 23"/>
                <a:gd name="T1" fmla="*/ 16 h 24"/>
                <a:gd name="T2" fmla="*/ 23 w 23"/>
                <a:gd name="T3" fmla="*/ 24 h 24"/>
                <a:gd name="T4" fmla="*/ 16 w 23"/>
                <a:gd name="T5" fmla="*/ 24 h 24"/>
                <a:gd name="T6" fmla="*/ 16 w 23"/>
                <a:gd name="T7" fmla="*/ 24 h 24"/>
                <a:gd name="T8" fmla="*/ 0 w 23"/>
                <a:gd name="T9" fmla="*/ 24 h 24"/>
                <a:gd name="T10" fmla="*/ 0 w 23"/>
                <a:gd name="T11" fmla="*/ 16 h 24"/>
                <a:gd name="T12" fmla="*/ 0 w 23"/>
                <a:gd name="T13" fmla="*/ 16 h 24"/>
                <a:gd name="T14" fmla="*/ 0 w 23"/>
                <a:gd name="T15" fmla="*/ 0 h 24"/>
                <a:gd name="T16" fmla="*/ 16 w 23"/>
                <a:gd name="T17" fmla="*/ 0 h 24"/>
                <a:gd name="T18" fmla="*/ 16 w 23"/>
                <a:gd name="T19" fmla="*/ 0 h 24"/>
                <a:gd name="T20" fmla="*/ 23 w 23"/>
                <a:gd name="T21" fmla="*/ 0 h 24"/>
                <a:gd name="T22" fmla="*/ 23 w 23"/>
                <a:gd name="T23" fmla="*/ 16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"/>
                <a:gd name="T37" fmla="*/ 0 h 24"/>
                <a:gd name="T38" fmla="*/ 23 w 23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" h="24">
                  <a:moveTo>
                    <a:pt x="23" y="16"/>
                  </a:moveTo>
                  <a:lnTo>
                    <a:pt x="23" y="24"/>
                  </a:lnTo>
                  <a:lnTo>
                    <a:pt x="16" y="24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4" name="Line 870"/>
            <p:cNvSpPr>
              <a:spLocks noChangeShapeType="1"/>
            </p:cNvSpPr>
            <p:nvPr/>
          </p:nvSpPr>
          <p:spPr bwMode="auto">
            <a:xfrm>
              <a:off x="2647" y="2253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5" name="Line 871"/>
            <p:cNvSpPr>
              <a:spLocks noChangeShapeType="1"/>
            </p:cNvSpPr>
            <p:nvPr/>
          </p:nvSpPr>
          <p:spPr bwMode="auto">
            <a:xfrm>
              <a:off x="2647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6" name="Line 872"/>
            <p:cNvSpPr>
              <a:spLocks noChangeShapeType="1"/>
            </p:cNvSpPr>
            <p:nvPr/>
          </p:nvSpPr>
          <p:spPr bwMode="auto">
            <a:xfrm flipH="1">
              <a:off x="2640" y="2261"/>
              <a:ext cx="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7" name="Line 873"/>
            <p:cNvSpPr>
              <a:spLocks noChangeShapeType="1"/>
            </p:cNvSpPr>
            <p:nvPr/>
          </p:nvSpPr>
          <p:spPr bwMode="auto">
            <a:xfrm>
              <a:off x="2640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8" name="Line 874"/>
            <p:cNvSpPr>
              <a:spLocks noChangeShapeType="1"/>
            </p:cNvSpPr>
            <p:nvPr/>
          </p:nvSpPr>
          <p:spPr bwMode="auto">
            <a:xfrm>
              <a:off x="2640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9" name="Line 875"/>
            <p:cNvSpPr>
              <a:spLocks noChangeShapeType="1"/>
            </p:cNvSpPr>
            <p:nvPr/>
          </p:nvSpPr>
          <p:spPr bwMode="auto">
            <a:xfrm>
              <a:off x="2640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0" name="Line 876"/>
            <p:cNvSpPr>
              <a:spLocks noChangeShapeType="1"/>
            </p:cNvSpPr>
            <p:nvPr/>
          </p:nvSpPr>
          <p:spPr bwMode="auto">
            <a:xfrm flipH="1">
              <a:off x="2624" y="226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1" name="Line 877"/>
            <p:cNvSpPr>
              <a:spLocks noChangeShapeType="1"/>
            </p:cNvSpPr>
            <p:nvPr/>
          </p:nvSpPr>
          <p:spPr bwMode="auto">
            <a:xfrm>
              <a:off x="2624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2" name="Line 878"/>
            <p:cNvSpPr>
              <a:spLocks noChangeShapeType="1"/>
            </p:cNvSpPr>
            <p:nvPr/>
          </p:nvSpPr>
          <p:spPr bwMode="auto">
            <a:xfrm flipV="1">
              <a:off x="2624" y="2253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3" name="Line 879"/>
            <p:cNvSpPr>
              <a:spLocks noChangeShapeType="1"/>
            </p:cNvSpPr>
            <p:nvPr/>
          </p:nvSpPr>
          <p:spPr bwMode="auto">
            <a:xfrm>
              <a:off x="2624" y="22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4" name="Line 880"/>
            <p:cNvSpPr>
              <a:spLocks noChangeShapeType="1"/>
            </p:cNvSpPr>
            <p:nvPr/>
          </p:nvSpPr>
          <p:spPr bwMode="auto">
            <a:xfrm>
              <a:off x="2624" y="22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5" name="Line 881"/>
            <p:cNvSpPr>
              <a:spLocks noChangeShapeType="1"/>
            </p:cNvSpPr>
            <p:nvPr/>
          </p:nvSpPr>
          <p:spPr bwMode="auto">
            <a:xfrm>
              <a:off x="2624" y="22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6" name="Line 882"/>
            <p:cNvSpPr>
              <a:spLocks noChangeShapeType="1"/>
            </p:cNvSpPr>
            <p:nvPr/>
          </p:nvSpPr>
          <p:spPr bwMode="auto">
            <a:xfrm flipV="1">
              <a:off x="2624" y="2237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7" name="Line 883"/>
            <p:cNvSpPr>
              <a:spLocks noChangeShapeType="1"/>
            </p:cNvSpPr>
            <p:nvPr/>
          </p:nvSpPr>
          <p:spPr bwMode="auto">
            <a:xfrm>
              <a:off x="262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8" name="Line 884"/>
            <p:cNvSpPr>
              <a:spLocks noChangeShapeType="1"/>
            </p:cNvSpPr>
            <p:nvPr/>
          </p:nvSpPr>
          <p:spPr bwMode="auto">
            <a:xfrm>
              <a:off x="2624" y="223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9" name="Line 885"/>
            <p:cNvSpPr>
              <a:spLocks noChangeShapeType="1"/>
            </p:cNvSpPr>
            <p:nvPr/>
          </p:nvSpPr>
          <p:spPr bwMode="auto">
            <a:xfrm>
              <a:off x="2640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0" name="Line 886"/>
            <p:cNvSpPr>
              <a:spLocks noChangeShapeType="1"/>
            </p:cNvSpPr>
            <p:nvPr/>
          </p:nvSpPr>
          <p:spPr bwMode="auto">
            <a:xfrm>
              <a:off x="2640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1" name="Line 887"/>
            <p:cNvSpPr>
              <a:spLocks noChangeShapeType="1"/>
            </p:cNvSpPr>
            <p:nvPr/>
          </p:nvSpPr>
          <p:spPr bwMode="auto">
            <a:xfrm>
              <a:off x="2640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2" name="Line 888"/>
            <p:cNvSpPr>
              <a:spLocks noChangeShapeType="1"/>
            </p:cNvSpPr>
            <p:nvPr/>
          </p:nvSpPr>
          <p:spPr bwMode="auto">
            <a:xfrm>
              <a:off x="2640" y="2237"/>
              <a:ext cx="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3" name="Line 889"/>
            <p:cNvSpPr>
              <a:spLocks noChangeShapeType="1"/>
            </p:cNvSpPr>
            <p:nvPr/>
          </p:nvSpPr>
          <p:spPr bwMode="auto">
            <a:xfrm>
              <a:off x="2647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4" name="Line 890"/>
            <p:cNvSpPr>
              <a:spLocks noChangeShapeType="1"/>
            </p:cNvSpPr>
            <p:nvPr/>
          </p:nvSpPr>
          <p:spPr bwMode="auto">
            <a:xfrm>
              <a:off x="2647" y="2237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5" name="Line 891"/>
            <p:cNvSpPr>
              <a:spLocks noChangeShapeType="1"/>
            </p:cNvSpPr>
            <p:nvPr/>
          </p:nvSpPr>
          <p:spPr bwMode="auto">
            <a:xfrm>
              <a:off x="2647" y="22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6" name="Freeform 892"/>
            <p:cNvSpPr>
              <a:spLocks/>
            </p:cNvSpPr>
            <p:nvPr/>
          </p:nvSpPr>
          <p:spPr bwMode="auto">
            <a:xfrm>
              <a:off x="2496" y="2291"/>
              <a:ext cx="24" cy="24"/>
            </a:xfrm>
            <a:custGeom>
              <a:avLst/>
              <a:gdLst>
                <a:gd name="T0" fmla="*/ 24 w 24"/>
                <a:gd name="T1" fmla="*/ 16 h 24"/>
                <a:gd name="T2" fmla="*/ 24 w 24"/>
                <a:gd name="T3" fmla="*/ 24 h 24"/>
                <a:gd name="T4" fmla="*/ 16 w 24"/>
                <a:gd name="T5" fmla="*/ 24 h 24"/>
                <a:gd name="T6" fmla="*/ 16 w 24"/>
                <a:gd name="T7" fmla="*/ 24 h 24"/>
                <a:gd name="T8" fmla="*/ 0 w 24"/>
                <a:gd name="T9" fmla="*/ 24 h 24"/>
                <a:gd name="T10" fmla="*/ 0 w 24"/>
                <a:gd name="T11" fmla="*/ 16 h 24"/>
                <a:gd name="T12" fmla="*/ 0 w 24"/>
                <a:gd name="T13" fmla="*/ 16 h 24"/>
                <a:gd name="T14" fmla="*/ 0 w 24"/>
                <a:gd name="T15" fmla="*/ 0 h 24"/>
                <a:gd name="T16" fmla="*/ 16 w 24"/>
                <a:gd name="T17" fmla="*/ 0 h 24"/>
                <a:gd name="T18" fmla="*/ 16 w 24"/>
                <a:gd name="T19" fmla="*/ 0 h 24"/>
                <a:gd name="T20" fmla="*/ 24 w 24"/>
                <a:gd name="T21" fmla="*/ 0 h 24"/>
                <a:gd name="T22" fmla="*/ 24 w 24"/>
                <a:gd name="T23" fmla="*/ 16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4"/>
                <a:gd name="T38" fmla="*/ 24 w 24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4">
                  <a:moveTo>
                    <a:pt x="24" y="16"/>
                  </a:moveTo>
                  <a:lnTo>
                    <a:pt x="24" y="24"/>
                  </a:lnTo>
                  <a:lnTo>
                    <a:pt x="16" y="24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7" name="Line 893"/>
            <p:cNvSpPr>
              <a:spLocks noChangeShapeType="1"/>
            </p:cNvSpPr>
            <p:nvPr/>
          </p:nvSpPr>
          <p:spPr bwMode="auto">
            <a:xfrm>
              <a:off x="2520" y="230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8" name="Line 894"/>
            <p:cNvSpPr>
              <a:spLocks noChangeShapeType="1"/>
            </p:cNvSpPr>
            <p:nvPr/>
          </p:nvSpPr>
          <p:spPr bwMode="auto">
            <a:xfrm>
              <a:off x="2520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9" name="Line 895"/>
            <p:cNvSpPr>
              <a:spLocks noChangeShapeType="1"/>
            </p:cNvSpPr>
            <p:nvPr/>
          </p:nvSpPr>
          <p:spPr bwMode="auto">
            <a:xfrm flipH="1">
              <a:off x="2512" y="231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0" name="Line 896"/>
            <p:cNvSpPr>
              <a:spLocks noChangeShapeType="1"/>
            </p:cNvSpPr>
            <p:nvPr/>
          </p:nvSpPr>
          <p:spPr bwMode="auto">
            <a:xfrm>
              <a:off x="2512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1" name="Line 897"/>
            <p:cNvSpPr>
              <a:spLocks noChangeShapeType="1"/>
            </p:cNvSpPr>
            <p:nvPr/>
          </p:nvSpPr>
          <p:spPr bwMode="auto">
            <a:xfrm>
              <a:off x="2512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2" name="Line 898"/>
            <p:cNvSpPr>
              <a:spLocks noChangeShapeType="1"/>
            </p:cNvSpPr>
            <p:nvPr/>
          </p:nvSpPr>
          <p:spPr bwMode="auto">
            <a:xfrm>
              <a:off x="2512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3" name="Line 899"/>
            <p:cNvSpPr>
              <a:spLocks noChangeShapeType="1"/>
            </p:cNvSpPr>
            <p:nvPr/>
          </p:nvSpPr>
          <p:spPr bwMode="auto">
            <a:xfrm flipH="1">
              <a:off x="2496" y="231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4" name="Line 900"/>
            <p:cNvSpPr>
              <a:spLocks noChangeShapeType="1"/>
            </p:cNvSpPr>
            <p:nvPr/>
          </p:nvSpPr>
          <p:spPr bwMode="auto">
            <a:xfrm>
              <a:off x="2496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5" name="Line 901"/>
            <p:cNvSpPr>
              <a:spLocks noChangeShapeType="1"/>
            </p:cNvSpPr>
            <p:nvPr/>
          </p:nvSpPr>
          <p:spPr bwMode="auto">
            <a:xfrm flipV="1">
              <a:off x="2496" y="230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6" name="Line 902"/>
            <p:cNvSpPr>
              <a:spLocks noChangeShapeType="1"/>
            </p:cNvSpPr>
            <p:nvPr/>
          </p:nvSpPr>
          <p:spPr bwMode="auto">
            <a:xfrm>
              <a:off x="2496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7" name="Line 903"/>
            <p:cNvSpPr>
              <a:spLocks noChangeShapeType="1"/>
            </p:cNvSpPr>
            <p:nvPr/>
          </p:nvSpPr>
          <p:spPr bwMode="auto">
            <a:xfrm>
              <a:off x="2496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8" name="Line 904"/>
            <p:cNvSpPr>
              <a:spLocks noChangeShapeType="1"/>
            </p:cNvSpPr>
            <p:nvPr/>
          </p:nvSpPr>
          <p:spPr bwMode="auto">
            <a:xfrm>
              <a:off x="2496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9" name="Line 905"/>
            <p:cNvSpPr>
              <a:spLocks noChangeShapeType="1"/>
            </p:cNvSpPr>
            <p:nvPr/>
          </p:nvSpPr>
          <p:spPr bwMode="auto">
            <a:xfrm flipV="1">
              <a:off x="2496" y="2291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0" name="Line 906"/>
            <p:cNvSpPr>
              <a:spLocks noChangeShapeType="1"/>
            </p:cNvSpPr>
            <p:nvPr/>
          </p:nvSpPr>
          <p:spPr bwMode="auto">
            <a:xfrm>
              <a:off x="2496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1" name="Line 907"/>
            <p:cNvSpPr>
              <a:spLocks noChangeShapeType="1"/>
            </p:cNvSpPr>
            <p:nvPr/>
          </p:nvSpPr>
          <p:spPr bwMode="auto">
            <a:xfrm>
              <a:off x="2496" y="229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2" name="Line 908"/>
            <p:cNvSpPr>
              <a:spLocks noChangeShapeType="1"/>
            </p:cNvSpPr>
            <p:nvPr/>
          </p:nvSpPr>
          <p:spPr bwMode="auto">
            <a:xfrm>
              <a:off x="2512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3" name="Line 909"/>
            <p:cNvSpPr>
              <a:spLocks noChangeShapeType="1"/>
            </p:cNvSpPr>
            <p:nvPr/>
          </p:nvSpPr>
          <p:spPr bwMode="auto">
            <a:xfrm>
              <a:off x="2512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4" name="Line 910"/>
            <p:cNvSpPr>
              <a:spLocks noChangeShapeType="1"/>
            </p:cNvSpPr>
            <p:nvPr/>
          </p:nvSpPr>
          <p:spPr bwMode="auto">
            <a:xfrm>
              <a:off x="2512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5" name="Line 911"/>
            <p:cNvSpPr>
              <a:spLocks noChangeShapeType="1"/>
            </p:cNvSpPr>
            <p:nvPr/>
          </p:nvSpPr>
          <p:spPr bwMode="auto">
            <a:xfrm>
              <a:off x="2512" y="229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6" name="Line 912"/>
            <p:cNvSpPr>
              <a:spLocks noChangeShapeType="1"/>
            </p:cNvSpPr>
            <p:nvPr/>
          </p:nvSpPr>
          <p:spPr bwMode="auto">
            <a:xfrm>
              <a:off x="2520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7" name="Line 913"/>
            <p:cNvSpPr>
              <a:spLocks noChangeShapeType="1"/>
            </p:cNvSpPr>
            <p:nvPr/>
          </p:nvSpPr>
          <p:spPr bwMode="auto">
            <a:xfrm>
              <a:off x="2520" y="2291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8" name="Line 914"/>
            <p:cNvSpPr>
              <a:spLocks noChangeShapeType="1"/>
            </p:cNvSpPr>
            <p:nvPr/>
          </p:nvSpPr>
          <p:spPr bwMode="auto">
            <a:xfrm>
              <a:off x="2520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9" name="Freeform 915"/>
            <p:cNvSpPr>
              <a:spLocks/>
            </p:cNvSpPr>
            <p:nvPr/>
          </p:nvSpPr>
          <p:spPr bwMode="auto">
            <a:xfrm>
              <a:off x="2695" y="2045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0" name="Line 916"/>
            <p:cNvSpPr>
              <a:spLocks noChangeShapeType="1"/>
            </p:cNvSpPr>
            <p:nvPr/>
          </p:nvSpPr>
          <p:spPr bwMode="auto">
            <a:xfrm>
              <a:off x="2719" y="206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1" name="Line 917"/>
            <p:cNvSpPr>
              <a:spLocks noChangeShapeType="1"/>
            </p:cNvSpPr>
            <p:nvPr/>
          </p:nvSpPr>
          <p:spPr bwMode="auto">
            <a:xfrm>
              <a:off x="2719" y="20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2" name="Line 918"/>
            <p:cNvSpPr>
              <a:spLocks noChangeShapeType="1"/>
            </p:cNvSpPr>
            <p:nvPr/>
          </p:nvSpPr>
          <p:spPr bwMode="auto">
            <a:xfrm flipH="1">
              <a:off x="2711" y="206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" name="Line 919"/>
            <p:cNvSpPr>
              <a:spLocks noChangeShapeType="1"/>
            </p:cNvSpPr>
            <p:nvPr/>
          </p:nvSpPr>
          <p:spPr bwMode="auto">
            <a:xfrm>
              <a:off x="2711" y="20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4" name="Line 920"/>
            <p:cNvSpPr>
              <a:spLocks noChangeShapeType="1"/>
            </p:cNvSpPr>
            <p:nvPr/>
          </p:nvSpPr>
          <p:spPr bwMode="auto">
            <a:xfrm>
              <a:off x="2711" y="20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5" name="Line 921"/>
            <p:cNvSpPr>
              <a:spLocks noChangeShapeType="1"/>
            </p:cNvSpPr>
            <p:nvPr/>
          </p:nvSpPr>
          <p:spPr bwMode="auto">
            <a:xfrm>
              <a:off x="2711" y="20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6" name="Line 922"/>
            <p:cNvSpPr>
              <a:spLocks noChangeShapeType="1"/>
            </p:cNvSpPr>
            <p:nvPr/>
          </p:nvSpPr>
          <p:spPr bwMode="auto">
            <a:xfrm flipH="1">
              <a:off x="2695" y="2068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7" name="Line 923"/>
            <p:cNvSpPr>
              <a:spLocks noChangeShapeType="1"/>
            </p:cNvSpPr>
            <p:nvPr/>
          </p:nvSpPr>
          <p:spPr bwMode="auto">
            <a:xfrm>
              <a:off x="2695" y="20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8" name="Line 924"/>
            <p:cNvSpPr>
              <a:spLocks noChangeShapeType="1"/>
            </p:cNvSpPr>
            <p:nvPr/>
          </p:nvSpPr>
          <p:spPr bwMode="auto">
            <a:xfrm flipV="1">
              <a:off x="2695" y="206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9" name="Line 925"/>
            <p:cNvSpPr>
              <a:spLocks noChangeShapeType="1"/>
            </p:cNvSpPr>
            <p:nvPr/>
          </p:nvSpPr>
          <p:spPr bwMode="auto">
            <a:xfrm>
              <a:off x="2695" y="20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0" name="Line 926"/>
            <p:cNvSpPr>
              <a:spLocks noChangeShapeType="1"/>
            </p:cNvSpPr>
            <p:nvPr/>
          </p:nvSpPr>
          <p:spPr bwMode="auto">
            <a:xfrm>
              <a:off x="2695" y="20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1" name="Line 927"/>
            <p:cNvSpPr>
              <a:spLocks noChangeShapeType="1"/>
            </p:cNvSpPr>
            <p:nvPr/>
          </p:nvSpPr>
          <p:spPr bwMode="auto">
            <a:xfrm>
              <a:off x="2695" y="20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2" name="Line 928"/>
            <p:cNvSpPr>
              <a:spLocks noChangeShapeType="1"/>
            </p:cNvSpPr>
            <p:nvPr/>
          </p:nvSpPr>
          <p:spPr bwMode="auto">
            <a:xfrm flipV="1">
              <a:off x="2695" y="2045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3" name="Line 929"/>
            <p:cNvSpPr>
              <a:spLocks noChangeShapeType="1"/>
            </p:cNvSpPr>
            <p:nvPr/>
          </p:nvSpPr>
          <p:spPr bwMode="auto">
            <a:xfrm>
              <a:off x="2695" y="20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4" name="Line 930"/>
            <p:cNvSpPr>
              <a:spLocks noChangeShapeType="1"/>
            </p:cNvSpPr>
            <p:nvPr/>
          </p:nvSpPr>
          <p:spPr bwMode="auto">
            <a:xfrm>
              <a:off x="2695" y="204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5" name="Line 931"/>
            <p:cNvSpPr>
              <a:spLocks noChangeShapeType="1"/>
            </p:cNvSpPr>
            <p:nvPr/>
          </p:nvSpPr>
          <p:spPr bwMode="auto">
            <a:xfrm>
              <a:off x="2711" y="20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6" name="Line 932"/>
            <p:cNvSpPr>
              <a:spLocks noChangeShapeType="1"/>
            </p:cNvSpPr>
            <p:nvPr/>
          </p:nvSpPr>
          <p:spPr bwMode="auto">
            <a:xfrm>
              <a:off x="2711" y="20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7" name="Line 933"/>
            <p:cNvSpPr>
              <a:spLocks noChangeShapeType="1"/>
            </p:cNvSpPr>
            <p:nvPr/>
          </p:nvSpPr>
          <p:spPr bwMode="auto">
            <a:xfrm>
              <a:off x="2711" y="20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8" name="Line 934"/>
            <p:cNvSpPr>
              <a:spLocks noChangeShapeType="1"/>
            </p:cNvSpPr>
            <p:nvPr/>
          </p:nvSpPr>
          <p:spPr bwMode="auto">
            <a:xfrm>
              <a:off x="2711" y="204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9" name="Line 935"/>
            <p:cNvSpPr>
              <a:spLocks noChangeShapeType="1"/>
            </p:cNvSpPr>
            <p:nvPr/>
          </p:nvSpPr>
          <p:spPr bwMode="auto">
            <a:xfrm>
              <a:off x="2719" y="20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0" name="Line 936"/>
            <p:cNvSpPr>
              <a:spLocks noChangeShapeType="1"/>
            </p:cNvSpPr>
            <p:nvPr/>
          </p:nvSpPr>
          <p:spPr bwMode="auto">
            <a:xfrm>
              <a:off x="2719" y="2045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1" name="Line 937"/>
            <p:cNvSpPr>
              <a:spLocks noChangeShapeType="1"/>
            </p:cNvSpPr>
            <p:nvPr/>
          </p:nvSpPr>
          <p:spPr bwMode="auto">
            <a:xfrm>
              <a:off x="2719" y="20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2" name="Freeform 938"/>
            <p:cNvSpPr>
              <a:spLocks/>
            </p:cNvSpPr>
            <p:nvPr/>
          </p:nvSpPr>
          <p:spPr bwMode="auto">
            <a:xfrm>
              <a:off x="2568" y="2330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3" name="Line 939"/>
            <p:cNvSpPr>
              <a:spLocks noChangeShapeType="1"/>
            </p:cNvSpPr>
            <p:nvPr/>
          </p:nvSpPr>
          <p:spPr bwMode="auto">
            <a:xfrm>
              <a:off x="2592" y="23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4" name="Line 940"/>
            <p:cNvSpPr>
              <a:spLocks noChangeShapeType="1"/>
            </p:cNvSpPr>
            <p:nvPr/>
          </p:nvSpPr>
          <p:spPr bwMode="auto">
            <a:xfrm>
              <a:off x="2592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5" name="Line 941"/>
            <p:cNvSpPr>
              <a:spLocks noChangeShapeType="1"/>
            </p:cNvSpPr>
            <p:nvPr/>
          </p:nvSpPr>
          <p:spPr bwMode="auto">
            <a:xfrm flipH="1">
              <a:off x="2584" y="2353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6" name="Line 942"/>
            <p:cNvSpPr>
              <a:spLocks noChangeShapeType="1"/>
            </p:cNvSpPr>
            <p:nvPr/>
          </p:nvSpPr>
          <p:spPr bwMode="auto">
            <a:xfrm>
              <a:off x="2584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7" name="Line 943"/>
            <p:cNvSpPr>
              <a:spLocks noChangeShapeType="1"/>
            </p:cNvSpPr>
            <p:nvPr/>
          </p:nvSpPr>
          <p:spPr bwMode="auto">
            <a:xfrm>
              <a:off x="2584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8" name="Line 944"/>
            <p:cNvSpPr>
              <a:spLocks noChangeShapeType="1"/>
            </p:cNvSpPr>
            <p:nvPr/>
          </p:nvSpPr>
          <p:spPr bwMode="auto">
            <a:xfrm>
              <a:off x="2584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9" name="Line 945"/>
            <p:cNvSpPr>
              <a:spLocks noChangeShapeType="1"/>
            </p:cNvSpPr>
            <p:nvPr/>
          </p:nvSpPr>
          <p:spPr bwMode="auto">
            <a:xfrm flipH="1">
              <a:off x="2568" y="2353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0" name="Line 946"/>
            <p:cNvSpPr>
              <a:spLocks noChangeShapeType="1"/>
            </p:cNvSpPr>
            <p:nvPr/>
          </p:nvSpPr>
          <p:spPr bwMode="auto">
            <a:xfrm>
              <a:off x="2568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1" name="Line 947"/>
            <p:cNvSpPr>
              <a:spLocks noChangeShapeType="1"/>
            </p:cNvSpPr>
            <p:nvPr/>
          </p:nvSpPr>
          <p:spPr bwMode="auto">
            <a:xfrm flipV="1">
              <a:off x="2568" y="23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2" name="Line 948"/>
            <p:cNvSpPr>
              <a:spLocks noChangeShapeType="1"/>
            </p:cNvSpPr>
            <p:nvPr/>
          </p:nvSpPr>
          <p:spPr bwMode="auto">
            <a:xfrm>
              <a:off x="2568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3" name="Line 949"/>
            <p:cNvSpPr>
              <a:spLocks noChangeShapeType="1"/>
            </p:cNvSpPr>
            <p:nvPr/>
          </p:nvSpPr>
          <p:spPr bwMode="auto">
            <a:xfrm>
              <a:off x="2568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4" name="Line 950"/>
            <p:cNvSpPr>
              <a:spLocks noChangeShapeType="1"/>
            </p:cNvSpPr>
            <p:nvPr/>
          </p:nvSpPr>
          <p:spPr bwMode="auto">
            <a:xfrm>
              <a:off x="2568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5" name="Line 951"/>
            <p:cNvSpPr>
              <a:spLocks noChangeShapeType="1"/>
            </p:cNvSpPr>
            <p:nvPr/>
          </p:nvSpPr>
          <p:spPr bwMode="auto">
            <a:xfrm flipV="1">
              <a:off x="2568" y="2330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6" name="Line 952"/>
            <p:cNvSpPr>
              <a:spLocks noChangeShapeType="1"/>
            </p:cNvSpPr>
            <p:nvPr/>
          </p:nvSpPr>
          <p:spPr bwMode="auto">
            <a:xfrm>
              <a:off x="2568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7" name="Line 953"/>
            <p:cNvSpPr>
              <a:spLocks noChangeShapeType="1"/>
            </p:cNvSpPr>
            <p:nvPr/>
          </p:nvSpPr>
          <p:spPr bwMode="auto">
            <a:xfrm>
              <a:off x="2568" y="2330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8" name="Line 954"/>
            <p:cNvSpPr>
              <a:spLocks noChangeShapeType="1"/>
            </p:cNvSpPr>
            <p:nvPr/>
          </p:nvSpPr>
          <p:spPr bwMode="auto">
            <a:xfrm>
              <a:off x="2584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9" name="Line 955"/>
            <p:cNvSpPr>
              <a:spLocks noChangeShapeType="1"/>
            </p:cNvSpPr>
            <p:nvPr/>
          </p:nvSpPr>
          <p:spPr bwMode="auto">
            <a:xfrm>
              <a:off x="2584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0" name="Line 956"/>
            <p:cNvSpPr>
              <a:spLocks noChangeShapeType="1"/>
            </p:cNvSpPr>
            <p:nvPr/>
          </p:nvSpPr>
          <p:spPr bwMode="auto">
            <a:xfrm>
              <a:off x="2584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1" name="Line 957"/>
            <p:cNvSpPr>
              <a:spLocks noChangeShapeType="1"/>
            </p:cNvSpPr>
            <p:nvPr/>
          </p:nvSpPr>
          <p:spPr bwMode="auto">
            <a:xfrm>
              <a:off x="2584" y="2330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2" name="Line 958"/>
            <p:cNvSpPr>
              <a:spLocks noChangeShapeType="1"/>
            </p:cNvSpPr>
            <p:nvPr/>
          </p:nvSpPr>
          <p:spPr bwMode="auto">
            <a:xfrm>
              <a:off x="2592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3" name="Line 959"/>
            <p:cNvSpPr>
              <a:spLocks noChangeShapeType="1"/>
            </p:cNvSpPr>
            <p:nvPr/>
          </p:nvSpPr>
          <p:spPr bwMode="auto">
            <a:xfrm>
              <a:off x="2592" y="2330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4" name="Line 960"/>
            <p:cNvSpPr>
              <a:spLocks noChangeShapeType="1"/>
            </p:cNvSpPr>
            <p:nvPr/>
          </p:nvSpPr>
          <p:spPr bwMode="auto">
            <a:xfrm>
              <a:off x="2592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5" name="Freeform 961"/>
            <p:cNvSpPr>
              <a:spLocks/>
            </p:cNvSpPr>
            <p:nvPr/>
          </p:nvSpPr>
          <p:spPr bwMode="auto">
            <a:xfrm>
              <a:off x="2528" y="2315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6" name="Line 962"/>
            <p:cNvSpPr>
              <a:spLocks noChangeShapeType="1"/>
            </p:cNvSpPr>
            <p:nvPr/>
          </p:nvSpPr>
          <p:spPr bwMode="auto">
            <a:xfrm>
              <a:off x="2552" y="233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7" name="Line 963"/>
            <p:cNvSpPr>
              <a:spLocks noChangeShapeType="1"/>
            </p:cNvSpPr>
            <p:nvPr/>
          </p:nvSpPr>
          <p:spPr bwMode="auto">
            <a:xfrm>
              <a:off x="2552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8" name="Line 964"/>
            <p:cNvSpPr>
              <a:spLocks noChangeShapeType="1"/>
            </p:cNvSpPr>
            <p:nvPr/>
          </p:nvSpPr>
          <p:spPr bwMode="auto">
            <a:xfrm flipH="1">
              <a:off x="2544" y="233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9" name="Line 965"/>
            <p:cNvSpPr>
              <a:spLocks noChangeShapeType="1"/>
            </p:cNvSpPr>
            <p:nvPr/>
          </p:nvSpPr>
          <p:spPr bwMode="auto">
            <a:xfrm>
              <a:off x="2544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0" name="Line 966"/>
            <p:cNvSpPr>
              <a:spLocks noChangeShapeType="1"/>
            </p:cNvSpPr>
            <p:nvPr/>
          </p:nvSpPr>
          <p:spPr bwMode="auto">
            <a:xfrm>
              <a:off x="2544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1" name="Line 967"/>
            <p:cNvSpPr>
              <a:spLocks noChangeShapeType="1"/>
            </p:cNvSpPr>
            <p:nvPr/>
          </p:nvSpPr>
          <p:spPr bwMode="auto">
            <a:xfrm>
              <a:off x="2544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2" name="Line 968"/>
            <p:cNvSpPr>
              <a:spLocks noChangeShapeType="1"/>
            </p:cNvSpPr>
            <p:nvPr/>
          </p:nvSpPr>
          <p:spPr bwMode="auto">
            <a:xfrm flipH="1">
              <a:off x="2528" y="2338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3" name="Line 969"/>
            <p:cNvSpPr>
              <a:spLocks noChangeShapeType="1"/>
            </p:cNvSpPr>
            <p:nvPr/>
          </p:nvSpPr>
          <p:spPr bwMode="auto">
            <a:xfrm>
              <a:off x="2528" y="23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4" name="Line 970"/>
            <p:cNvSpPr>
              <a:spLocks noChangeShapeType="1"/>
            </p:cNvSpPr>
            <p:nvPr/>
          </p:nvSpPr>
          <p:spPr bwMode="auto">
            <a:xfrm flipV="1">
              <a:off x="2528" y="233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5" name="Line 971"/>
            <p:cNvSpPr>
              <a:spLocks noChangeShapeType="1"/>
            </p:cNvSpPr>
            <p:nvPr/>
          </p:nvSpPr>
          <p:spPr bwMode="auto">
            <a:xfrm>
              <a:off x="2528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6" name="Line 972"/>
            <p:cNvSpPr>
              <a:spLocks noChangeShapeType="1"/>
            </p:cNvSpPr>
            <p:nvPr/>
          </p:nvSpPr>
          <p:spPr bwMode="auto">
            <a:xfrm>
              <a:off x="2528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7" name="Line 973"/>
            <p:cNvSpPr>
              <a:spLocks noChangeShapeType="1"/>
            </p:cNvSpPr>
            <p:nvPr/>
          </p:nvSpPr>
          <p:spPr bwMode="auto">
            <a:xfrm>
              <a:off x="2528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8" name="Line 974"/>
            <p:cNvSpPr>
              <a:spLocks noChangeShapeType="1"/>
            </p:cNvSpPr>
            <p:nvPr/>
          </p:nvSpPr>
          <p:spPr bwMode="auto">
            <a:xfrm flipV="1">
              <a:off x="2528" y="2315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9" name="Line 975"/>
            <p:cNvSpPr>
              <a:spLocks noChangeShapeType="1"/>
            </p:cNvSpPr>
            <p:nvPr/>
          </p:nvSpPr>
          <p:spPr bwMode="auto">
            <a:xfrm>
              <a:off x="2528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0" name="Line 976"/>
            <p:cNvSpPr>
              <a:spLocks noChangeShapeType="1"/>
            </p:cNvSpPr>
            <p:nvPr/>
          </p:nvSpPr>
          <p:spPr bwMode="auto">
            <a:xfrm>
              <a:off x="2528" y="231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1" name="Line 977"/>
            <p:cNvSpPr>
              <a:spLocks noChangeShapeType="1"/>
            </p:cNvSpPr>
            <p:nvPr/>
          </p:nvSpPr>
          <p:spPr bwMode="auto">
            <a:xfrm>
              <a:off x="2544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2" name="Line 978"/>
            <p:cNvSpPr>
              <a:spLocks noChangeShapeType="1"/>
            </p:cNvSpPr>
            <p:nvPr/>
          </p:nvSpPr>
          <p:spPr bwMode="auto">
            <a:xfrm>
              <a:off x="2544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3" name="Line 979"/>
            <p:cNvSpPr>
              <a:spLocks noChangeShapeType="1"/>
            </p:cNvSpPr>
            <p:nvPr/>
          </p:nvSpPr>
          <p:spPr bwMode="auto">
            <a:xfrm>
              <a:off x="2544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4" name="Line 980"/>
            <p:cNvSpPr>
              <a:spLocks noChangeShapeType="1"/>
            </p:cNvSpPr>
            <p:nvPr/>
          </p:nvSpPr>
          <p:spPr bwMode="auto">
            <a:xfrm>
              <a:off x="2544" y="231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5" name="Line 981"/>
            <p:cNvSpPr>
              <a:spLocks noChangeShapeType="1"/>
            </p:cNvSpPr>
            <p:nvPr/>
          </p:nvSpPr>
          <p:spPr bwMode="auto">
            <a:xfrm>
              <a:off x="2552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6" name="Line 982"/>
            <p:cNvSpPr>
              <a:spLocks noChangeShapeType="1"/>
            </p:cNvSpPr>
            <p:nvPr/>
          </p:nvSpPr>
          <p:spPr bwMode="auto">
            <a:xfrm>
              <a:off x="2552" y="2315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7" name="Line 983"/>
            <p:cNvSpPr>
              <a:spLocks noChangeShapeType="1"/>
            </p:cNvSpPr>
            <p:nvPr/>
          </p:nvSpPr>
          <p:spPr bwMode="auto">
            <a:xfrm>
              <a:off x="2552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8" name="Freeform 984"/>
            <p:cNvSpPr>
              <a:spLocks/>
            </p:cNvSpPr>
            <p:nvPr/>
          </p:nvSpPr>
          <p:spPr bwMode="auto">
            <a:xfrm>
              <a:off x="2600" y="2284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9" name="Line 985"/>
            <p:cNvSpPr>
              <a:spLocks noChangeShapeType="1"/>
            </p:cNvSpPr>
            <p:nvPr/>
          </p:nvSpPr>
          <p:spPr bwMode="auto">
            <a:xfrm>
              <a:off x="2624" y="2299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0" name="Line 986"/>
            <p:cNvSpPr>
              <a:spLocks noChangeShapeType="1"/>
            </p:cNvSpPr>
            <p:nvPr/>
          </p:nvSpPr>
          <p:spPr bwMode="auto">
            <a:xfrm>
              <a:off x="2624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1" name="Line 987"/>
            <p:cNvSpPr>
              <a:spLocks noChangeShapeType="1"/>
            </p:cNvSpPr>
            <p:nvPr/>
          </p:nvSpPr>
          <p:spPr bwMode="auto">
            <a:xfrm flipH="1">
              <a:off x="2616" y="230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2" name="Line 988"/>
            <p:cNvSpPr>
              <a:spLocks noChangeShapeType="1"/>
            </p:cNvSpPr>
            <p:nvPr/>
          </p:nvSpPr>
          <p:spPr bwMode="auto">
            <a:xfrm>
              <a:off x="2616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3" name="Line 989"/>
            <p:cNvSpPr>
              <a:spLocks noChangeShapeType="1"/>
            </p:cNvSpPr>
            <p:nvPr/>
          </p:nvSpPr>
          <p:spPr bwMode="auto">
            <a:xfrm>
              <a:off x="2616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4" name="Line 990"/>
            <p:cNvSpPr>
              <a:spLocks noChangeShapeType="1"/>
            </p:cNvSpPr>
            <p:nvPr/>
          </p:nvSpPr>
          <p:spPr bwMode="auto">
            <a:xfrm>
              <a:off x="2616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5" name="Line 991"/>
            <p:cNvSpPr>
              <a:spLocks noChangeShapeType="1"/>
            </p:cNvSpPr>
            <p:nvPr/>
          </p:nvSpPr>
          <p:spPr bwMode="auto">
            <a:xfrm flipH="1">
              <a:off x="2600" y="230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6" name="Line 992"/>
            <p:cNvSpPr>
              <a:spLocks noChangeShapeType="1"/>
            </p:cNvSpPr>
            <p:nvPr/>
          </p:nvSpPr>
          <p:spPr bwMode="auto">
            <a:xfrm>
              <a:off x="2600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7" name="Line 993"/>
            <p:cNvSpPr>
              <a:spLocks noChangeShapeType="1"/>
            </p:cNvSpPr>
            <p:nvPr/>
          </p:nvSpPr>
          <p:spPr bwMode="auto">
            <a:xfrm flipV="1">
              <a:off x="2600" y="2299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8" name="Line 994"/>
            <p:cNvSpPr>
              <a:spLocks noChangeShapeType="1"/>
            </p:cNvSpPr>
            <p:nvPr/>
          </p:nvSpPr>
          <p:spPr bwMode="auto">
            <a:xfrm>
              <a:off x="2600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9" name="Line 995"/>
            <p:cNvSpPr>
              <a:spLocks noChangeShapeType="1"/>
            </p:cNvSpPr>
            <p:nvPr/>
          </p:nvSpPr>
          <p:spPr bwMode="auto">
            <a:xfrm>
              <a:off x="2600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0" name="Line 996"/>
            <p:cNvSpPr>
              <a:spLocks noChangeShapeType="1"/>
            </p:cNvSpPr>
            <p:nvPr/>
          </p:nvSpPr>
          <p:spPr bwMode="auto">
            <a:xfrm>
              <a:off x="2600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1" name="Line 997"/>
            <p:cNvSpPr>
              <a:spLocks noChangeShapeType="1"/>
            </p:cNvSpPr>
            <p:nvPr/>
          </p:nvSpPr>
          <p:spPr bwMode="auto">
            <a:xfrm flipV="1">
              <a:off x="2600" y="2284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2" name="Line 998"/>
            <p:cNvSpPr>
              <a:spLocks noChangeShapeType="1"/>
            </p:cNvSpPr>
            <p:nvPr/>
          </p:nvSpPr>
          <p:spPr bwMode="auto">
            <a:xfrm>
              <a:off x="2600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3" name="Line 999"/>
            <p:cNvSpPr>
              <a:spLocks noChangeShapeType="1"/>
            </p:cNvSpPr>
            <p:nvPr/>
          </p:nvSpPr>
          <p:spPr bwMode="auto">
            <a:xfrm>
              <a:off x="2600" y="228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4" name="Line 1000"/>
            <p:cNvSpPr>
              <a:spLocks noChangeShapeType="1"/>
            </p:cNvSpPr>
            <p:nvPr/>
          </p:nvSpPr>
          <p:spPr bwMode="auto">
            <a:xfrm>
              <a:off x="2616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5" name="Line 1001"/>
            <p:cNvSpPr>
              <a:spLocks noChangeShapeType="1"/>
            </p:cNvSpPr>
            <p:nvPr/>
          </p:nvSpPr>
          <p:spPr bwMode="auto">
            <a:xfrm>
              <a:off x="2616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6" name="Line 1002"/>
            <p:cNvSpPr>
              <a:spLocks noChangeShapeType="1"/>
            </p:cNvSpPr>
            <p:nvPr/>
          </p:nvSpPr>
          <p:spPr bwMode="auto">
            <a:xfrm>
              <a:off x="2616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7" name="Line 1003"/>
            <p:cNvSpPr>
              <a:spLocks noChangeShapeType="1"/>
            </p:cNvSpPr>
            <p:nvPr/>
          </p:nvSpPr>
          <p:spPr bwMode="auto">
            <a:xfrm>
              <a:off x="2616" y="228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8" name="Line 1004"/>
            <p:cNvSpPr>
              <a:spLocks noChangeShapeType="1"/>
            </p:cNvSpPr>
            <p:nvPr/>
          </p:nvSpPr>
          <p:spPr bwMode="auto">
            <a:xfrm>
              <a:off x="2624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9" name="Line 1005"/>
            <p:cNvSpPr>
              <a:spLocks noChangeShapeType="1"/>
            </p:cNvSpPr>
            <p:nvPr/>
          </p:nvSpPr>
          <p:spPr bwMode="auto">
            <a:xfrm>
              <a:off x="2624" y="2284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0" name="Line 1006"/>
            <p:cNvSpPr>
              <a:spLocks noChangeShapeType="1"/>
            </p:cNvSpPr>
            <p:nvPr/>
          </p:nvSpPr>
          <p:spPr bwMode="auto">
            <a:xfrm>
              <a:off x="2624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1" name="Freeform 1007"/>
            <p:cNvSpPr>
              <a:spLocks/>
            </p:cNvSpPr>
            <p:nvPr/>
          </p:nvSpPr>
          <p:spPr bwMode="auto">
            <a:xfrm>
              <a:off x="2663" y="2168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2" name="Line 1008"/>
            <p:cNvSpPr>
              <a:spLocks noChangeShapeType="1"/>
            </p:cNvSpPr>
            <p:nvPr/>
          </p:nvSpPr>
          <p:spPr bwMode="auto">
            <a:xfrm>
              <a:off x="2687" y="2183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3" name="Line 1009"/>
            <p:cNvSpPr>
              <a:spLocks noChangeShapeType="1"/>
            </p:cNvSpPr>
            <p:nvPr/>
          </p:nvSpPr>
          <p:spPr bwMode="auto">
            <a:xfrm>
              <a:off x="2687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" name="Line 1010"/>
            <p:cNvSpPr>
              <a:spLocks noChangeShapeType="1"/>
            </p:cNvSpPr>
            <p:nvPr/>
          </p:nvSpPr>
          <p:spPr bwMode="auto">
            <a:xfrm flipH="1">
              <a:off x="2679" y="219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5" name="Line 1011"/>
            <p:cNvSpPr>
              <a:spLocks noChangeShapeType="1"/>
            </p:cNvSpPr>
            <p:nvPr/>
          </p:nvSpPr>
          <p:spPr bwMode="auto">
            <a:xfrm>
              <a:off x="2679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6" name="Line 1012"/>
            <p:cNvSpPr>
              <a:spLocks noChangeShapeType="1"/>
            </p:cNvSpPr>
            <p:nvPr/>
          </p:nvSpPr>
          <p:spPr bwMode="auto">
            <a:xfrm>
              <a:off x="2679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7" name="Line 1013"/>
            <p:cNvSpPr>
              <a:spLocks noChangeShapeType="1"/>
            </p:cNvSpPr>
            <p:nvPr/>
          </p:nvSpPr>
          <p:spPr bwMode="auto">
            <a:xfrm>
              <a:off x="2679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8" name="Line 1014"/>
            <p:cNvSpPr>
              <a:spLocks noChangeShapeType="1"/>
            </p:cNvSpPr>
            <p:nvPr/>
          </p:nvSpPr>
          <p:spPr bwMode="auto">
            <a:xfrm flipH="1">
              <a:off x="2663" y="219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9" name="Line 1015"/>
            <p:cNvSpPr>
              <a:spLocks noChangeShapeType="1"/>
            </p:cNvSpPr>
            <p:nvPr/>
          </p:nvSpPr>
          <p:spPr bwMode="auto">
            <a:xfrm>
              <a:off x="2663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0" name="Line 1016"/>
            <p:cNvSpPr>
              <a:spLocks noChangeShapeType="1"/>
            </p:cNvSpPr>
            <p:nvPr/>
          </p:nvSpPr>
          <p:spPr bwMode="auto">
            <a:xfrm flipV="1">
              <a:off x="2663" y="2183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21" name="Group 1017"/>
          <p:cNvGrpSpPr>
            <a:grpSpLocks/>
          </p:cNvGrpSpPr>
          <p:nvPr/>
        </p:nvGrpSpPr>
        <p:grpSpPr bwMode="auto">
          <a:xfrm>
            <a:off x="6884470" y="4889500"/>
            <a:ext cx="660400" cy="414338"/>
            <a:chOff x="2376" y="2168"/>
            <a:chExt cx="312" cy="348"/>
          </a:xfrm>
        </p:grpSpPr>
        <p:sp>
          <p:nvSpPr>
            <p:cNvPr id="1022" name="Line 1018"/>
            <p:cNvSpPr>
              <a:spLocks noChangeShapeType="1"/>
            </p:cNvSpPr>
            <p:nvPr/>
          </p:nvSpPr>
          <p:spPr bwMode="auto">
            <a:xfrm>
              <a:off x="2663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3" name="Line 1019"/>
            <p:cNvSpPr>
              <a:spLocks noChangeShapeType="1"/>
            </p:cNvSpPr>
            <p:nvPr/>
          </p:nvSpPr>
          <p:spPr bwMode="auto">
            <a:xfrm>
              <a:off x="2663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4" name="Line 1020"/>
            <p:cNvSpPr>
              <a:spLocks noChangeShapeType="1"/>
            </p:cNvSpPr>
            <p:nvPr/>
          </p:nvSpPr>
          <p:spPr bwMode="auto">
            <a:xfrm>
              <a:off x="2663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5" name="Line 1021"/>
            <p:cNvSpPr>
              <a:spLocks noChangeShapeType="1"/>
            </p:cNvSpPr>
            <p:nvPr/>
          </p:nvSpPr>
          <p:spPr bwMode="auto">
            <a:xfrm flipV="1">
              <a:off x="2663" y="2168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" name="Line 1022"/>
            <p:cNvSpPr>
              <a:spLocks noChangeShapeType="1"/>
            </p:cNvSpPr>
            <p:nvPr/>
          </p:nvSpPr>
          <p:spPr bwMode="auto">
            <a:xfrm>
              <a:off x="2663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7" name="Line 1023"/>
            <p:cNvSpPr>
              <a:spLocks noChangeShapeType="1"/>
            </p:cNvSpPr>
            <p:nvPr/>
          </p:nvSpPr>
          <p:spPr bwMode="auto">
            <a:xfrm>
              <a:off x="2663" y="2168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8" name="Line 0"/>
            <p:cNvSpPr>
              <a:spLocks noChangeShapeType="1"/>
            </p:cNvSpPr>
            <p:nvPr/>
          </p:nvSpPr>
          <p:spPr bwMode="auto">
            <a:xfrm>
              <a:off x="2679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9" name="Line 1"/>
            <p:cNvSpPr>
              <a:spLocks noChangeShapeType="1"/>
            </p:cNvSpPr>
            <p:nvPr/>
          </p:nvSpPr>
          <p:spPr bwMode="auto">
            <a:xfrm>
              <a:off x="2679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Line 2"/>
            <p:cNvSpPr>
              <a:spLocks noChangeShapeType="1"/>
            </p:cNvSpPr>
            <p:nvPr/>
          </p:nvSpPr>
          <p:spPr bwMode="auto">
            <a:xfrm>
              <a:off x="2679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Line 3"/>
            <p:cNvSpPr>
              <a:spLocks noChangeShapeType="1"/>
            </p:cNvSpPr>
            <p:nvPr/>
          </p:nvSpPr>
          <p:spPr bwMode="auto">
            <a:xfrm>
              <a:off x="2679" y="216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Line 4"/>
            <p:cNvSpPr>
              <a:spLocks noChangeShapeType="1"/>
            </p:cNvSpPr>
            <p:nvPr/>
          </p:nvSpPr>
          <p:spPr bwMode="auto">
            <a:xfrm>
              <a:off x="2687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Line 5"/>
            <p:cNvSpPr>
              <a:spLocks noChangeShapeType="1"/>
            </p:cNvSpPr>
            <p:nvPr/>
          </p:nvSpPr>
          <p:spPr bwMode="auto">
            <a:xfrm>
              <a:off x="2687" y="2168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Line 6"/>
            <p:cNvSpPr>
              <a:spLocks noChangeShapeType="1"/>
            </p:cNvSpPr>
            <p:nvPr/>
          </p:nvSpPr>
          <p:spPr bwMode="auto">
            <a:xfrm>
              <a:off x="2687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7"/>
            <p:cNvSpPr>
              <a:spLocks/>
            </p:cNvSpPr>
            <p:nvPr/>
          </p:nvSpPr>
          <p:spPr bwMode="auto">
            <a:xfrm>
              <a:off x="2496" y="2430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Line 8"/>
            <p:cNvSpPr>
              <a:spLocks noChangeShapeType="1"/>
            </p:cNvSpPr>
            <p:nvPr/>
          </p:nvSpPr>
          <p:spPr bwMode="auto">
            <a:xfrm>
              <a:off x="2520" y="2446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Line 9"/>
            <p:cNvSpPr>
              <a:spLocks noChangeShapeType="1"/>
            </p:cNvSpPr>
            <p:nvPr/>
          </p:nvSpPr>
          <p:spPr bwMode="auto">
            <a:xfrm>
              <a:off x="2520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Line 10"/>
            <p:cNvSpPr>
              <a:spLocks noChangeShapeType="1"/>
            </p:cNvSpPr>
            <p:nvPr/>
          </p:nvSpPr>
          <p:spPr bwMode="auto">
            <a:xfrm flipH="1">
              <a:off x="2512" y="2453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Line 11"/>
            <p:cNvSpPr>
              <a:spLocks noChangeShapeType="1"/>
            </p:cNvSpPr>
            <p:nvPr/>
          </p:nvSpPr>
          <p:spPr bwMode="auto">
            <a:xfrm>
              <a:off x="2512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Line 12"/>
            <p:cNvSpPr>
              <a:spLocks noChangeShapeType="1"/>
            </p:cNvSpPr>
            <p:nvPr/>
          </p:nvSpPr>
          <p:spPr bwMode="auto">
            <a:xfrm>
              <a:off x="2512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Line 13"/>
            <p:cNvSpPr>
              <a:spLocks noChangeShapeType="1"/>
            </p:cNvSpPr>
            <p:nvPr/>
          </p:nvSpPr>
          <p:spPr bwMode="auto">
            <a:xfrm>
              <a:off x="2512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Line 14"/>
            <p:cNvSpPr>
              <a:spLocks noChangeShapeType="1"/>
            </p:cNvSpPr>
            <p:nvPr/>
          </p:nvSpPr>
          <p:spPr bwMode="auto">
            <a:xfrm flipH="1">
              <a:off x="2496" y="2453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Line 15"/>
            <p:cNvSpPr>
              <a:spLocks noChangeShapeType="1"/>
            </p:cNvSpPr>
            <p:nvPr/>
          </p:nvSpPr>
          <p:spPr bwMode="auto">
            <a:xfrm>
              <a:off x="2496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Line 16"/>
            <p:cNvSpPr>
              <a:spLocks noChangeShapeType="1"/>
            </p:cNvSpPr>
            <p:nvPr/>
          </p:nvSpPr>
          <p:spPr bwMode="auto">
            <a:xfrm flipV="1">
              <a:off x="2496" y="2446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Line 17"/>
            <p:cNvSpPr>
              <a:spLocks noChangeShapeType="1"/>
            </p:cNvSpPr>
            <p:nvPr/>
          </p:nvSpPr>
          <p:spPr bwMode="auto">
            <a:xfrm>
              <a:off x="2496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Line 18"/>
            <p:cNvSpPr>
              <a:spLocks noChangeShapeType="1"/>
            </p:cNvSpPr>
            <p:nvPr/>
          </p:nvSpPr>
          <p:spPr bwMode="auto">
            <a:xfrm>
              <a:off x="2496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Line 19"/>
            <p:cNvSpPr>
              <a:spLocks noChangeShapeType="1"/>
            </p:cNvSpPr>
            <p:nvPr/>
          </p:nvSpPr>
          <p:spPr bwMode="auto">
            <a:xfrm>
              <a:off x="2496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Line 20"/>
            <p:cNvSpPr>
              <a:spLocks noChangeShapeType="1"/>
            </p:cNvSpPr>
            <p:nvPr/>
          </p:nvSpPr>
          <p:spPr bwMode="auto">
            <a:xfrm flipV="1">
              <a:off x="2496" y="2430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Line 21"/>
            <p:cNvSpPr>
              <a:spLocks noChangeShapeType="1"/>
            </p:cNvSpPr>
            <p:nvPr/>
          </p:nvSpPr>
          <p:spPr bwMode="auto">
            <a:xfrm>
              <a:off x="2496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Line 22"/>
            <p:cNvSpPr>
              <a:spLocks noChangeShapeType="1"/>
            </p:cNvSpPr>
            <p:nvPr/>
          </p:nvSpPr>
          <p:spPr bwMode="auto">
            <a:xfrm>
              <a:off x="2496" y="2430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Line 23"/>
            <p:cNvSpPr>
              <a:spLocks noChangeShapeType="1"/>
            </p:cNvSpPr>
            <p:nvPr/>
          </p:nvSpPr>
          <p:spPr bwMode="auto">
            <a:xfrm>
              <a:off x="2512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Line 24"/>
            <p:cNvSpPr>
              <a:spLocks noChangeShapeType="1"/>
            </p:cNvSpPr>
            <p:nvPr/>
          </p:nvSpPr>
          <p:spPr bwMode="auto">
            <a:xfrm>
              <a:off x="2512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Line 25"/>
            <p:cNvSpPr>
              <a:spLocks noChangeShapeType="1"/>
            </p:cNvSpPr>
            <p:nvPr/>
          </p:nvSpPr>
          <p:spPr bwMode="auto">
            <a:xfrm>
              <a:off x="2512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Line 26"/>
            <p:cNvSpPr>
              <a:spLocks noChangeShapeType="1"/>
            </p:cNvSpPr>
            <p:nvPr/>
          </p:nvSpPr>
          <p:spPr bwMode="auto">
            <a:xfrm>
              <a:off x="2512" y="2430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Line 27"/>
            <p:cNvSpPr>
              <a:spLocks noChangeShapeType="1"/>
            </p:cNvSpPr>
            <p:nvPr/>
          </p:nvSpPr>
          <p:spPr bwMode="auto">
            <a:xfrm>
              <a:off x="2520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Line 28"/>
            <p:cNvSpPr>
              <a:spLocks noChangeShapeType="1"/>
            </p:cNvSpPr>
            <p:nvPr/>
          </p:nvSpPr>
          <p:spPr bwMode="auto">
            <a:xfrm>
              <a:off x="2520" y="2430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Line 29"/>
            <p:cNvSpPr>
              <a:spLocks noChangeShapeType="1"/>
            </p:cNvSpPr>
            <p:nvPr/>
          </p:nvSpPr>
          <p:spPr bwMode="auto">
            <a:xfrm>
              <a:off x="2520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8" name="Freeform 30"/>
            <p:cNvSpPr>
              <a:spLocks/>
            </p:cNvSpPr>
            <p:nvPr/>
          </p:nvSpPr>
          <p:spPr bwMode="auto">
            <a:xfrm>
              <a:off x="2536" y="2261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9" name="Line 31"/>
            <p:cNvSpPr>
              <a:spLocks noChangeShapeType="1"/>
            </p:cNvSpPr>
            <p:nvPr/>
          </p:nvSpPr>
          <p:spPr bwMode="auto">
            <a:xfrm>
              <a:off x="2560" y="2276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0" name="Line 32"/>
            <p:cNvSpPr>
              <a:spLocks noChangeShapeType="1"/>
            </p:cNvSpPr>
            <p:nvPr/>
          </p:nvSpPr>
          <p:spPr bwMode="auto">
            <a:xfrm>
              <a:off x="2560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Line 33"/>
            <p:cNvSpPr>
              <a:spLocks noChangeShapeType="1"/>
            </p:cNvSpPr>
            <p:nvPr/>
          </p:nvSpPr>
          <p:spPr bwMode="auto">
            <a:xfrm flipH="1">
              <a:off x="2552" y="228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2" name="Line 34"/>
            <p:cNvSpPr>
              <a:spLocks noChangeShapeType="1"/>
            </p:cNvSpPr>
            <p:nvPr/>
          </p:nvSpPr>
          <p:spPr bwMode="auto">
            <a:xfrm>
              <a:off x="2552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3" name="Line 35"/>
            <p:cNvSpPr>
              <a:spLocks noChangeShapeType="1"/>
            </p:cNvSpPr>
            <p:nvPr/>
          </p:nvSpPr>
          <p:spPr bwMode="auto">
            <a:xfrm>
              <a:off x="2552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4" name="Line 36"/>
            <p:cNvSpPr>
              <a:spLocks noChangeShapeType="1"/>
            </p:cNvSpPr>
            <p:nvPr/>
          </p:nvSpPr>
          <p:spPr bwMode="auto">
            <a:xfrm>
              <a:off x="2552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5" name="Line 37"/>
            <p:cNvSpPr>
              <a:spLocks noChangeShapeType="1"/>
            </p:cNvSpPr>
            <p:nvPr/>
          </p:nvSpPr>
          <p:spPr bwMode="auto">
            <a:xfrm flipH="1">
              <a:off x="2536" y="228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6" name="Line 38"/>
            <p:cNvSpPr>
              <a:spLocks noChangeShapeType="1"/>
            </p:cNvSpPr>
            <p:nvPr/>
          </p:nvSpPr>
          <p:spPr bwMode="auto">
            <a:xfrm>
              <a:off x="2536" y="22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7" name="Line 39"/>
            <p:cNvSpPr>
              <a:spLocks noChangeShapeType="1"/>
            </p:cNvSpPr>
            <p:nvPr/>
          </p:nvSpPr>
          <p:spPr bwMode="auto">
            <a:xfrm flipV="1">
              <a:off x="2536" y="2276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8" name="Line 40"/>
            <p:cNvSpPr>
              <a:spLocks noChangeShapeType="1"/>
            </p:cNvSpPr>
            <p:nvPr/>
          </p:nvSpPr>
          <p:spPr bwMode="auto">
            <a:xfrm>
              <a:off x="2536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9" name="Line 41"/>
            <p:cNvSpPr>
              <a:spLocks noChangeShapeType="1"/>
            </p:cNvSpPr>
            <p:nvPr/>
          </p:nvSpPr>
          <p:spPr bwMode="auto">
            <a:xfrm>
              <a:off x="2536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0" name="Line 42"/>
            <p:cNvSpPr>
              <a:spLocks noChangeShapeType="1"/>
            </p:cNvSpPr>
            <p:nvPr/>
          </p:nvSpPr>
          <p:spPr bwMode="auto">
            <a:xfrm>
              <a:off x="2536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1" name="Line 43"/>
            <p:cNvSpPr>
              <a:spLocks noChangeShapeType="1"/>
            </p:cNvSpPr>
            <p:nvPr/>
          </p:nvSpPr>
          <p:spPr bwMode="auto">
            <a:xfrm flipV="1">
              <a:off x="2536" y="2261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2" name="Line 44"/>
            <p:cNvSpPr>
              <a:spLocks noChangeShapeType="1"/>
            </p:cNvSpPr>
            <p:nvPr/>
          </p:nvSpPr>
          <p:spPr bwMode="auto">
            <a:xfrm>
              <a:off x="2536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3" name="Line 45"/>
            <p:cNvSpPr>
              <a:spLocks noChangeShapeType="1"/>
            </p:cNvSpPr>
            <p:nvPr/>
          </p:nvSpPr>
          <p:spPr bwMode="auto">
            <a:xfrm>
              <a:off x="2536" y="226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4" name="Line 46"/>
            <p:cNvSpPr>
              <a:spLocks noChangeShapeType="1"/>
            </p:cNvSpPr>
            <p:nvPr/>
          </p:nvSpPr>
          <p:spPr bwMode="auto">
            <a:xfrm>
              <a:off x="2552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5" name="Line 47"/>
            <p:cNvSpPr>
              <a:spLocks noChangeShapeType="1"/>
            </p:cNvSpPr>
            <p:nvPr/>
          </p:nvSpPr>
          <p:spPr bwMode="auto">
            <a:xfrm>
              <a:off x="2552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6" name="Line 48"/>
            <p:cNvSpPr>
              <a:spLocks noChangeShapeType="1"/>
            </p:cNvSpPr>
            <p:nvPr/>
          </p:nvSpPr>
          <p:spPr bwMode="auto">
            <a:xfrm>
              <a:off x="2552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7" name="Line 49"/>
            <p:cNvSpPr>
              <a:spLocks noChangeShapeType="1"/>
            </p:cNvSpPr>
            <p:nvPr/>
          </p:nvSpPr>
          <p:spPr bwMode="auto">
            <a:xfrm>
              <a:off x="2552" y="22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8" name="Line 50"/>
            <p:cNvSpPr>
              <a:spLocks noChangeShapeType="1"/>
            </p:cNvSpPr>
            <p:nvPr/>
          </p:nvSpPr>
          <p:spPr bwMode="auto">
            <a:xfrm>
              <a:off x="2560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9" name="Line 51"/>
            <p:cNvSpPr>
              <a:spLocks noChangeShapeType="1"/>
            </p:cNvSpPr>
            <p:nvPr/>
          </p:nvSpPr>
          <p:spPr bwMode="auto">
            <a:xfrm>
              <a:off x="2560" y="2261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0" name="Line 52"/>
            <p:cNvSpPr>
              <a:spLocks noChangeShapeType="1"/>
            </p:cNvSpPr>
            <p:nvPr/>
          </p:nvSpPr>
          <p:spPr bwMode="auto">
            <a:xfrm>
              <a:off x="2560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1" name="Freeform 53"/>
            <p:cNvSpPr>
              <a:spLocks/>
            </p:cNvSpPr>
            <p:nvPr/>
          </p:nvSpPr>
          <p:spPr bwMode="auto">
            <a:xfrm>
              <a:off x="2488" y="2361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2" name="Line 54"/>
            <p:cNvSpPr>
              <a:spLocks noChangeShapeType="1"/>
            </p:cNvSpPr>
            <p:nvPr/>
          </p:nvSpPr>
          <p:spPr bwMode="auto">
            <a:xfrm>
              <a:off x="2512" y="2376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3" name="Line 55"/>
            <p:cNvSpPr>
              <a:spLocks noChangeShapeType="1"/>
            </p:cNvSpPr>
            <p:nvPr/>
          </p:nvSpPr>
          <p:spPr bwMode="auto">
            <a:xfrm>
              <a:off x="2512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4" name="Line 56"/>
            <p:cNvSpPr>
              <a:spLocks noChangeShapeType="1"/>
            </p:cNvSpPr>
            <p:nvPr/>
          </p:nvSpPr>
          <p:spPr bwMode="auto">
            <a:xfrm flipH="1">
              <a:off x="2504" y="238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5" name="Line 57"/>
            <p:cNvSpPr>
              <a:spLocks noChangeShapeType="1"/>
            </p:cNvSpPr>
            <p:nvPr/>
          </p:nvSpPr>
          <p:spPr bwMode="auto">
            <a:xfrm>
              <a:off x="2504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6" name="Line 58"/>
            <p:cNvSpPr>
              <a:spLocks noChangeShapeType="1"/>
            </p:cNvSpPr>
            <p:nvPr/>
          </p:nvSpPr>
          <p:spPr bwMode="auto">
            <a:xfrm>
              <a:off x="2504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7" name="Line 59"/>
            <p:cNvSpPr>
              <a:spLocks noChangeShapeType="1"/>
            </p:cNvSpPr>
            <p:nvPr/>
          </p:nvSpPr>
          <p:spPr bwMode="auto">
            <a:xfrm>
              <a:off x="2504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8" name="Line 60"/>
            <p:cNvSpPr>
              <a:spLocks noChangeShapeType="1"/>
            </p:cNvSpPr>
            <p:nvPr/>
          </p:nvSpPr>
          <p:spPr bwMode="auto">
            <a:xfrm flipH="1">
              <a:off x="2488" y="238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9" name="Line 61"/>
            <p:cNvSpPr>
              <a:spLocks noChangeShapeType="1"/>
            </p:cNvSpPr>
            <p:nvPr/>
          </p:nvSpPr>
          <p:spPr bwMode="auto">
            <a:xfrm>
              <a:off x="2488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0" name="Line 62"/>
            <p:cNvSpPr>
              <a:spLocks noChangeShapeType="1"/>
            </p:cNvSpPr>
            <p:nvPr/>
          </p:nvSpPr>
          <p:spPr bwMode="auto">
            <a:xfrm flipV="1">
              <a:off x="2488" y="2376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1" name="Line 63"/>
            <p:cNvSpPr>
              <a:spLocks noChangeShapeType="1"/>
            </p:cNvSpPr>
            <p:nvPr/>
          </p:nvSpPr>
          <p:spPr bwMode="auto">
            <a:xfrm>
              <a:off x="2488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2" name="Line 64"/>
            <p:cNvSpPr>
              <a:spLocks noChangeShapeType="1"/>
            </p:cNvSpPr>
            <p:nvPr/>
          </p:nvSpPr>
          <p:spPr bwMode="auto">
            <a:xfrm>
              <a:off x="2488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3" name="Line 65"/>
            <p:cNvSpPr>
              <a:spLocks noChangeShapeType="1"/>
            </p:cNvSpPr>
            <p:nvPr/>
          </p:nvSpPr>
          <p:spPr bwMode="auto">
            <a:xfrm>
              <a:off x="2488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4" name="Line 66"/>
            <p:cNvSpPr>
              <a:spLocks noChangeShapeType="1"/>
            </p:cNvSpPr>
            <p:nvPr/>
          </p:nvSpPr>
          <p:spPr bwMode="auto">
            <a:xfrm flipV="1">
              <a:off x="2488" y="2361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5" name="Line 67"/>
            <p:cNvSpPr>
              <a:spLocks noChangeShapeType="1"/>
            </p:cNvSpPr>
            <p:nvPr/>
          </p:nvSpPr>
          <p:spPr bwMode="auto">
            <a:xfrm>
              <a:off x="2488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6" name="Line 68"/>
            <p:cNvSpPr>
              <a:spLocks noChangeShapeType="1"/>
            </p:cNvSpPr>
            <p:nvPr/>
          </p:nvSpPr>
          <p:spPr bwMode="auto">
            <a:xfrm>
              <a:off x="2488" y="236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7" name="Line 69"/>
            <p:cNvSpPr>
              <a:spLocks noChangeShapeType="1"/>
            </p:cNvSpPr>
            <p:nvPr/>
          </p:nvSpPr>
          <p:spPr bwMode="auto">
            <a:xfrm>
              <a:off x="2504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8" name="Line 70"/>
            <p:cNvSpPr>
              <a:spLocks noChangeShapeType="1"/>
            </p:cNvSpPr>
            <p:nvPr/>
          </p:nvSpPr>
          <p:spPr bwMode="auto">
            <a:xfrm>
              <a:off x="2504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9" name="Line 71"/>
            <p:cNvSpPr>
              <a:spLocks noChangeShapeType="1"/>
            </p:cNvSpPr>
            <p:nvPr/>
          </p:nvSpPr>
          <p:spPr bwMode="auto">
            <a:xfrm>
              <a:off x="2504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0" name="Line 72"/>
            <p:cNvSpPr>
              <a:spLocks noChangeShapeType="1"/>
            </p:cNvSpPr>
            <p:nvPr/>
          </p:nvSpPr>
          <p:spPr bwMode="auto">
            <a:xfrm>
              <a:off x="2504" y="23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1" name="Line 73"/>
            <p:cNvSpPr>
              <a:spLocks noChangeShapeType="1"/>
            </p:cNvSpPr>
            <p:nvPr/>
          </p:nvSpPr>
          <p:spPr bwMode="auto">
            <a:xfrm>
              <a:off x="2512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2" name="Line 74"/>
            <p:cNvSpPr>
              <a:spLocks noChangeShapeType="1"/>
            </p:cNvSpPr>
            <p:nvPr/>
          </p:nvSpPr>
          <p:spPr bwMode="auto">
            <a:xfrm>
              <a:off x="2512" y="2361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3" name="Line 75"/>
            <p:cNvSpPr>
              <a:spLocks noChangeShapeType="1"/>
            </p:cNvSpPr>
            <p:nvPr/>
          </p:nvSpPr>
          <p:spPr bwMode="auto">
            <a:xfrm>
              <a:off x="2512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4" name="Freeform 76"/>
            <p:cNvSpPr>
              <a:spLocks/>
            </p:cNvSpPr>
            <p:nvPr/>
          </p:nvSpPr>
          <p:spPr bwMode="auto">
            <a:xfrm>
              <a:off x="2400" y="2492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5" name="Line 77"/>
            <p:cNvSpPr>
              <a:spLocks noChangeShapeType="1"/>
            </p:cNvSpPr>
            <p:nvPr/>
          </p:nvSpPr>
          <p:spPr bwMode="auto">
            <a:xfrm>
              <a:off x="2424" y="2508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6" name="Line 78"/>
            <p:cNvSpPr>
              <a:spLocks noChangeShapeType="1"/>
            </p:cNvSpPr>
            <p:nvPr/>
          </p:nvSpPr>
          <p:spPr bwMode="auto">
            <a:xfrm>
              <a:off x="2424" y="25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7" name="Line 79"/>
            <p:cNvSpPr>
              <a:spLocks noChangeShapeType="1"/>
            </p:cNvSpPr>
            <p:nvPr/>
          </p:nvSpPr>
          <p:spPr bwMode="auto">
            <a:xfrm flipH="1">
              <a:off x="2416" y="251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8" name="Line 80"/>
            <p:cNvSpPr>
              <a:spLocks noChangeShapeType="1"/>
            </p:cNvSpPr>
            <p:nvPr/>
          </p:nvSpPr>
          <p:spPr bwMode="auto">
            <a:xfrm>
              <a:off x="2416" y="25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9" name="Line 81"/>
            <p:cNvSpPr>
              <a:spLocks noChangeShapeType="1"/>
            </p:cNvSpPr>
            <p:nvPr/>
          </p:nvSpPr>
          <p:spPr bwMode="auto">
            <a:xfrm>
              <a:off x="2416" y="25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0" name="Line 82"/>
            <p:cNvSpPr>
              <a:spLocks noChangeShapeType="1"/>
            </p:cNvSpPr>
            <p:nvPr/>
          </p:nvSpPr>
          <p:spPr bwMode="auto">
            <a:xfrm>
              <a:off x="2416" y="25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1" name="Line 83"/>
            <p:cNvSpPr>
              <a:spLocks noChangeShapeType="1"/>
            </p:cNvSpPr>
            <p:nvPr/>
          </p:nvSpPr>
          <p:spPr bwMode="auto">
            <a:xfrm flipH="1">
              <a:off x="2400" y="251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2" name="Line 84"/>
            <p:cNvSpPr>
              <a:spLocks noChangeShapeType="1"/>
            </p:cNvSpPr>
            <p:nvPr/>
          </p:nvSpPr>
          <p:spPr bwMode="auto">
            <a:xfrm>
              <a:off x="2400" y="25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3" name="Line 85"/>
            <p:cNvSpPr>
              <a:spLocks noChangeShapeType="1"/>
            </p:cNvSpPr>
            <p:nvPr/>
          </p:nvSpPr>
          <p:spPr bwMode="auto">
            <a:xfrm flipV="1">
              <a:off x="2400" y="2508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4" name="Line 86"/>
            <p:cNvSpPr>
              <a:spLocks noChangeShapeType="1"/>
            </p:cNvSpPr>
            <p:nvPr/>
          </p:nvSpPr>
          <p:spPr bwMode="auto">
            <a:xfrm>
              <a:off x="2400" y="250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5" name="Line 87"/>
            <p:cNvSpPr>
              <a:spLocks noChangeShapeType="1"/>
            </p:cNvSpPr>
            <p:nvPr/>
          </p:nvSpPr>
          <p:spPr bwMode="auto">
            <a:xfrm>
              <a:off x="2400" y="250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6" name="Line 88"/>
            <p:cNvSpPr>
              <a:spLocks noChangeShapeType="1"/>
            </p:cNvSpPr>
            <p:nvPr/>
          </p:nvSpPr>
          <p:spPr bwMode="auto">
            <a:xfrm>
              <a:off x="2400" y="250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7" name="Line 89"/>
            <p:cNvSpPr>
              <a:spLocks noChangeShapeType="1"/>
            </p:cNvSpPr>
            <p:nvPr/>
          </p:nvSpPr>
          <p:spPr bwMode="auto">
            <a:xfrm flipV="1">
              <a:off x="2400" y="2492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8" name="Line 90"/>
            <p:cNvSpPr>
              <a:spLocks noChangeShapeType="1"/>
            </p:cNvSpPr>
            <p:nvPr/>
          </p:nvSpPr>
          <p:spPr bwMode="auto">
            <a:xfrm>
              <a:off x="2400" y="24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9" name="Line 91"/>
            <p:cNvSpPr>
              <a:spLocks noChangeShapeType="1"/>
            </p:cNvSpPr>
            <p:nvPr/>
          </p:nvSpPr>
          <p:spPr bwMode="auto">
            <a:xfrm>
              <a:off x="2400" y="2492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0" name="Line 92"/>
            <p:cNvSpPr>
              <a:spLocks noChangeShapeType="1"/>
            </p:cNvSpPr>
            <p:nvPr/>
          </p:nvSpPr>
          <p:spPr bwMode="auto">
            <a:xfrm>
              <a:off x="2416" y="24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1" name="Line 93"/>
            <p:cNvSpPr>
              <a:spLocks noChangeShapeType="1"/>
            </p:cNvSpPr>
            <p:nvPr/>
          </p:nvSpPr>
          <p:spPr bwMode="auto">
            <a:xfrm>
              <a:off x="2416" y="24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2" name="Line 94"/>
            <p:cNvSpPr>
              <a:spLocks noChangeShapeType="1"/>
            </p:cNvSpPr>
            <p:nvPr/>
          </p:nvSpPr>
          <p:spPr bwMode="auto">
            <a:xfrm>
              <a:off x="2416" y="24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3" name="Line 95"/>
            <p:cNvSpPr>
              <a:spLocks noChangeShapeType="1"/>
            </p:cNvSpPr>
            <p:nvPr/>
          </p:nvSpPr>
          <p:spPr bwMode="auto">
            <a:xfrm>
              <a:off x="2416" y="2492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4" name="Line 96"/>
            <p:cNvSpPr>
              <a:spLocks noChangeShapeType="1"/>
            </p:cNvSpPr>
            <p:nvPr/>
          </p:nvSpPr>
          <p:spPr bwMode="auto">
            <a:xfrm>
              <a:off x="2424" y="24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5" name="Line 97"/>
            <p:cNvSpPr>
              <a:spLocks noChangeShapeType="1"/>
            </p:cNvSpPr>
            <p:nvPr/>
          </p:nvSpPr>
          <p:spPr bwMode="auto">
            <a:xfrm>
              <a:off x="2424" y="2492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6" name="Line 98"/>
            <p:cNvSpPr>
              <a:spLocks noChangeShapeType="1"/>
            </p:cNvSpPr>
            <p:nvPr/>
          </p:nvSpPr>
          <p:spPr bwMode="auto">
            <a:xfrm>
              <a:off x="2424" y="250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7" name="Freeform 99"/>
            <p:cNvSpPr>
              <a:spLocks/>
            </p:cNvSpPr>
            <p:nvPr/>
          </p:nvSpPr>
          <p:spPr bwMode="auto">
            <a:xfrm>
              <a:off x="2376" y="2461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8" name="Line 100"/>
            <p:cNvSpPr>
              <a:spLocks noChangeShapeType="1"/>
            </p:cNvSpPr>
            <p:nvPr/>
          </p:nvSpPr>
          <p:spPr bwMode="auto">
            <a:xfrm>
              <a:off x="2400" y="2477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9" name="Line 101"/>
            <p:cNvSpPr>
              <a:spLocks noChangeShapeType="1"/>
            </p:cNvSpPr>
            <p:nvPr/>
          </p:nvSpPr>
          <p:spPr bwMode="auto">
            <a:xfrm>
              <a:off x="2400" y="24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0" name="Line 102"/>
            <p:cNvSpPr>
              <a:spLocks noChangeShapeType="1"/>
            </p:cNvSpPr>
            <p:nvPr/>
          </p:nvSpPr>
          <p:spPr bwMode="auto">
            <a:xfrm flipH="1">
              <a:off x="2392" y="248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1" name="Line 103"/>
            <p:cNvSpPr>
              <a:spLocks noChangeShapeType="1"/>
            </p:cNvSpPr>
            <p:nvPr/>
          </p:nvSpPr>
          <p:spPr bwMode="auto">
            <a:xfrm>
              <a:off x="2392" y="24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2" name="Line 104"/>
            <p:cNvSpPr>
              <a:spLocks noChangeShapeType="1"/>
            </p:cNvSpPr>
            <p:nvPr/>
          </p:nvSpPr>
          <p:spPr bwMode="auto">
            <a:xfrm>
              <a:off x="2392" y="24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3" name="Line 105"/>
            <p:cNvSpPr>
              <a:spLocks noChangeShapeType="1"/>
            </p:cNvSpPr>
            <p:nvPr/>
          </p:nvSpPr>
          <p:spPr bwMode="auto">
            <a:xfrm>
              <a:off x="2392" y="24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4" name="Line 106"/>
            <p:cNvSpPr>
              <a:spLocks noChangeShapeType="1"/>
            </p:cNvSpPr>
            <p:nvPr/>
          </p:nvSpPr>
          <p:spPr bwMode="auto">
            <a:xfrm flipH="1">
              <a:off x="2376" y="248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5" name="Line 107"/>
            <p:cNvSpPr>
              <a:spLocks noChangeShapeType="1"/>
            </p:cNvSpPr>
            <p:nvPr/>
          </p:nvSpPr>
          <p:spPr bwMode="auto">
            <a:xfrm>
              <a:off x="2376" y="24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6" name="Line 108"/>
            <p:cNvSpPr>
              <a:spLocks noChangeShapeType="1"/>
            </p:cNvSpPr>
            <p:nvPr/>
          </p:nvSpPr>
          <p:spPr bwMode="auto">
            <a:xfrm flipV="1">
              <a:off x="2376" y="2477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7" name="Line 109"/>
            <p:cNvSpPr>
              <a:spLocks noChangeShapeType="1"/>
            </p:cNvSpPr>
            <p:nvPr/>
          </p:nvSpPr>
          <p:spPr bwMode="auto">
            <a:xfrm>
              <a:off x="2376" y="247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8" name="Line 110"/>
            <p:cNvSpPr>
              <a:spLocks noChangeShapeType="1"/>
            </p:cNvSpPr>
            <p:nvPr/>
          </p:nvSpPr>
          <p:spPr bwMode="auto">
            <a:xfrm>
              <a:off x="2376" y="247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9" name="Line 111"/>
            <p:cNvSpPr>
              <a:spLocks noChangeShapeType="1"/>
            </p:cNvSpPr>
            <p:nvPr/>
          </p:nvSpPr>
          <p:spPr bwMode="auto">
            <a:xfrm>
              <a:off x="2376" y="247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0" name="Line 112"/>
            <p:cNvSpPr>
              <a:spLocks noChangeShapeType="1"/>
            </p:cNvSpPr>
            <p:nvPr/>
          </p:nvSpPr>
          <p:spPr bwMode="auto">
            <a:xfrm flipV="1">
              <a:off x="2376" y="2461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1" name="Line 113"/>
            <p:cNvSpPr>
              <a:spLocks noChangeShapeType="1"/>
            </p:cNvSpPr>
            <p:nvPr/>
          </p:nvSpPr>
          <p:spPr bwMode="auto">
            <a:xfrm>
              <a:off x="2376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2" name="Line 114"/>
            <p:cNvSpPr>
              <a:spLocks noChangeShapeType="1"/>
            </p:cNvSpPr>
            <p:nvPr/>
          </p:nvSpPr>
          <p:spPr bwMode="auto">
            <a:xfrm>
              <a:off x="2376" y="246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3" name="Line 115"/>
            <p:cNvSpPr>
              <a:spLocks noChangeShapeType="1"/>
            </p:cNvSpPr>
            <p:nvPr/>
          </p:nvSpPr>
          <p:spPr bwMode="auto">
            <a:xfrm>
              <a:off x="2392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4" name="Line 116"/>
            <p:cNvSpPr>
              <a:spLocks noChangeShapeType="1"/>
            </p:cNvSpPr>
            <p:nvPr/>
          </p:nvSpPr>
          <p:spPr bwMode="auto">
            <a:xfrm>
              <a:off x="2392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5" name="Line 117"/>
            <p:cNvSpPr>
              <a:spLocks noChangeShapeType="1"/>
            </p:cNvSpPr>
            <p:nvPr/>
          </p:nvSpPr>
          <p:spPr bwMode="auto">
            <a:xfrm>
              <a:off x="2392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6" name="Line 118"/>
            <p:cNvSpPr>
              <a:spLocks noChangeShapeType="1"/>
            </p:cNvSpPr>
            <p:nvPr/>
          </p:nvSpPr>
          <p:spPr bwMode="auto">
            <a:xfrm>
              <a:off x="2392" y="24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7" name="Line 119"/>
            <p:cNvSpPr>
              <a:spLocks noChangeShapeType="1"/>
            </p:cNvSpPr>
            <p:nvPr/>
          </p:nvSpPr>
          <p:spPr bwMode="auto">
            <a:xfrm>
              <a:off x="2400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8" name="Line 120"/>
            <p:cNvSpPr>
              <a:spLocks noChangeShapeType="1"/>
            </p:cNvSpPr>
            <p:nvPr/>
          </p:nvSpPr>
          <p:spPr bwMode="auto">
            <a:xfrm>
              <a:off x="2400" y="2461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9" name="Line 121"/>
            <p:cNvSpPr>
              <a:spLocks noChangeShapeType="1"/>
            </p:cNvSpPr>
            <p:nvPr/>
          </p:nvSpPr>
          <p:spPr bwMode="auto">
            <a:xfrm>
              <a:off x="2400" y="247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0" name="Freeform 122"/>
            <p:cNvSpPr>
              <a:spLocks/>
            </p:cNvSpPr>
            <p:nvPr/>
          </p:nvSpPr>
          <p:spPr bwMode="auto">
            <a:xfrm>
              <a:off x="2608" y="2168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1" name="Line 123"/>
            <p:cNvSpPr>
              <a:spLocks noChangeShapeType="1"/>
            </p:cNvSpPr>
            <p:nvPr/>
          </p:nvSpPr>
          <p:spPr bwMode="auto">
            <a:xfrm>
              <a:off x="2632" y="2183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2" name="Line 124"/>
            <p:cNvSpPr>
              <a:spLocks noChangeShapeType="1"/>
            </p:cNvSpPr>
            <p:nvPr/>
          </p:nvSpPr>
          <p:spPr bwMode="auto">
            <a:xfrm>
              <a:off x="2632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3" name="Line 125"/>
            <p:cNvSpPr>
              <a:spLocks noChangeShapeType="1"/>
            </p:cNvSpPr>
            <p:nvPr/>
          </p:nvSpPr>
          <p:spPr bwMode="auto">
            <a:xfrm flipH="1">
              <a:off x="2624" y="219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4" name="Line 126"/>
            <p:cNvSpPr>
              <a:spLocks noChangeShapeType="1"/>
            </p:cNvSpPr>
            <p:nvPr/>
          </p:nvSpPr>
          <p:spPr bwMode="auto">
            <a:xfrm>
              <a:off x="2624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5" name="Line 127"/>
            <p:cNvSpPr>
              <a:spLocks noChangeShapeType="1"/>
            </p:cNvSpPr>
            <p:nvPr/>
          </p:nvSpPr>
          <p:spPr bwMode="auto">
            <a:xfrm>
              <a:off x="2624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6" name="Line 128"/>
            <p:cNvSpPr>
              <a:spLocks noChangeShapeType="1"/>
            </p:cNvSpPr>
            <p:nvPr/>
          </p:nvSpPr>
          <p:spPr bwMode="auto">
            <a:xfrm>
              <a:off x="2624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7" name="Line 129"/>
            <p:cNvSpPr>
              <a:spLocks noChangeShapeType="1"/>
            </p:cNvSpPr>
            <p:nvPr/>
          </p:nvSpPr>
          <p:spPr bwMode="auto">
            <a:xfrm flipH="1">
              <a:off x="2608" y="219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8" name="Line 130"/>
            <p:cNvSpPr>
              <a:spLocks noChangeShapeType="1"/>
            </p:cNvSpPr>
            <p:nvPr/>
          </p:nvSpPr>
          <p:spPr bwMode="auto">
            <a:xfrm>
              <a:off x="2608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9" name="Line 131"/>
            <p:cNvSpPr>
              <a:spLocks noChangeShapeType="1"/>
            </p:cNvSpPr>
            <p:nvPr/>
          </p:nvSpPr>
          <p:spPr bwMode="auto">
            <a:xfrm flipV="1">
              <a:off x="2608" y="2183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0" name="Line 132"/>
            <p:cNvSpPr>
              <a:spLocks noChangeShapeType="1"/>
            </p:cNvSpPr>
            <p:nvPr/>
          </p:nvSpPr>
          <p:spPr bwMode="auto">
            <a:xfrm>
              <a:off x="2608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1" name="Line 133"/>
            <p:cNvSpPr>
              <a:spLocks noChangeShapeType="1"/>
            </p:cNvSpPr>
            <p:nvPr/>
          </p:nvSpPr>
          <p:spPr bwMode="auto">
            <a:xfrm>
              <a:off x="2608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2" name="Line 134"/>
            <p:cNvSpPr>
              <a:spLocks noChangeShapeType="1"/>
            </p:cNvSpPr>
            <p:nvPr/>
          </p:nvSpPr>
          <p:spPr bwMode="auto">
            <a:xfrm>
              <a:off x="2608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3" name="Line 135"/>
            <p:cNvSpPr>
              <a:spLocks noChangeShapeType="1"/>
            </p:cNvSpPr>
            <p:nvPr/>
          </p:nvSpPr>
          <p:spPr bwMode="auto">
            <a:xfrm flipV="1">
              <a:off x="2608" y="2168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4" name="Line 136"/>
            <p:cNvSpPr>
              <a:spLocks noChangeShapeType="1"/>
            </p:cNvSpPr>
            <p:nvPr/>
          </p:nvSpPr>
          <p:spPr bwMode="auto">
            <a:xfrm>
              <a:off x="2608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5" name="Line 137"/>
            <p:cNvSpPr>
              <a:spLocks noChangeShapeType="1"/>
            </p:cNvSpPr>
            <p:nvPr/>
          </p:nvSpPr>
          <p:spPr bwMode="auto">
            <a:xfrm>
              <a:off x="2608" y="2168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6" name="Line 138"/>
            <p:cNvSpPr>
              <a:spLocks noChangeShapeType="1"/>
            </p:cNvSpPr>
            <p:nvPr/>
          </p:nvSpPr>
          <p:spPr bwMode="auto">
            <a:xfrm>
              <a:off x="2624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7" name="Line 139"/>
            <p:cNvSpPr>
              <a:spLocks noChangeShapeType="1"/>
            </p:cNvSpPr>
            <p:nvPr/>
          </p:nvSpPr>
          <p:spPr bwMode="auto">
            <a:xfrm>
              <a:off x="2624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8" name="Line 140"/>
            <p:cNvSpPr>
              <a:spLocks noChangeShapeType="1"/>
            </p:cNvSpPr>
            <p:nvPr/>
          </p:nvSpPr>
          <p:spPr bwMode="auto">
            <a:xfrm>
              <a:off x="2624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9" name="Line 141"/>
            <p:cNvSpPr>
              <a:spLocks noChangeShapeType="1"/>
            </p:cNvSpPr>
            <p:nvPr/>
          </p:nvSpPr>
          <p:spPr bwMode="auto">
            <a:xfrm>
              <a:off x="2624" y="216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0" name="Line 142"/>
            <p:cNvSpPr>
              <a:spLocks noChangeShapeType="1"/>
            </p:cNvSpPr>
            <p:nvPr/>
          </p:nvSpPr>
          <p:spPr bwMode="auto">
            <a:xfrm>
              <a:off x="2632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1" name="Line 143"/>
            <p:cNvSpPr>
              <a:spLocks noChangeShapeType="1"/>
            </p:cNvSpPr>
            <p:nvPr/>
          </p:nvSpPr>
          <p:spPr bwMode="auto">
            <a:xfrm>
              <a:off x="2632" y="2168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2" name="Line 144"/>
            <p:cNvSpPr>
              <a:spLocks noChangeShapeType="1"/>
            </p:cNvSpPr>
            <p:nvPr/>
          </p:nvSpPr>
          <p:spPr bwMode="auto">
            <a:xfrm>
              <a:off x="2632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3" name="Freeform 145"/>
            <p:cNvSpPr>
              <a:spLocks/>
            </p:cNvSpPr>
            <p:nvPr/>
          </p:nvSpPr>
          <p:spPr bwMode="auto">
            <a:xfrm>
              <a:off x="2392" y="2407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4" name="Line 146"/>
            <p:cNvSpPr>
              <a:spLocks noChangeShapeType="1"/>
            </p:cNvSpPr>
            <p:nvPr/>
          </p:nvSpPr>
          <p:spPr bwMode="auto">
            <a:xfrm>
              <a:off x="2416" y="2423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5" name="Line 147"/>
            <p:cNvSpPr>
              <a:spLocks noChangeShapeType="1"/>
            </p:cNvSpPr>
            <p:nvPr/>
          </p:nvSpPr>
          <p:spPr bwMode="auto">
            <a:xfrm>
              <a:off x="2416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6" name="Line 148"/>
            <p:cNvSpPr>
              <a:spLocks noChangeShapeType="1"/>
            </p:cNvSpPr>
            <p:nvPr/>
          </p:nvSpPr>
          <p:spPr bwMode="auto">
            <a:xfrm flipH="1">
              <a:off x="2408" y="2430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7" name="Line 149"/>
            <p:cNvSpPr>
              <a:spLocks noChangeShapeType="1"/>
            </p:cNvSpPr>
            <p:nvPr/>
          </p:nvSpPr>
          <p:spPr bwMode="auto">
            <a:xfrm>
              <a:off x="2408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8" name="Line 150"/>
            <p:cNvSpPr>
              <a:spLocks noChangeShapeType="1"/>
            </p:cNvSpPr>
            <p:nvPr/>
          </p:nvSpPr>
          <p:spPr bwMode="auto">
            <a:xfrm>
              <a:off x="2408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9" name="Line 151"/>
            <p:cNvSpPr>
              <a:spLocks noChangeShapeType="1"/>
            </p:cNvSpPr>
            <p:nvPr/>
          </p:nvSpPr>
          <p:spPr bwMode="auto">
            <a:xfrm>
              <a:off x="2408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0" name="Line 152"/>
            <p:cNvSpPr>
              <a:spLocks noChangeShapeType="1"/>
            </p:cNvSpPr>
            <p:nvPr/>
          </p:nvSpPr>
          <p:spPr bwMode="auto">
            <a:xfrm flipH="1">
              <a:off x="2392" y="2430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1" name="Line 153"/>
            <p:cNvSpPr>
              <a:spLocks noChangeShapeType="1"/>
            </p:cNvSpPr>
            <p:nvPr/>
          </p:nvSpPr>
          <p:spPr bwMode="auto">
            <a:xfrm>
              <a:off x="2392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2" name="Line 154"/>
            <p:cNvSpPr>
              <a:spLocks noChangeShapeType="1"/>
            </p:cNvSpPr>
            <p:nvPr/>
          </p:nvSpPr>
          <p:spPr bwMode="auto">
            <a:xfrm flipV="1">
              <a:off x="2392" y="2423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3" name="Line 155"/>
            <p:cNvSpPr>
              <a:spLocks noChangeShapeType="1"/>
            </p:cNvSpPr>
            <p:nvPr/>
          </p:nvSpPr>
          <p:spPr bwMode="auto">
            <a:xfrm>
              <a:off x="2392" y="242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4" name="Line 156"/>
            <p:cNvSpPr>
              <a:spLocks noChangeShapeType="1"/>
            </p:cNvSpPr>
            <p:nvPr/>
          </p:nvSpPr>
          <p:spPr bwMode="auto">
            <a:xfrm>
              <a:off x="2392" y="242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5" name="Line 157"/>
            <p:cNvSpPr>
              <a:spLocks noChangeShapeType="1"/>
            </p:cNvSpPr>
            <p:nvPr/>
          </p:nvSpPr>
          <p:spPr bwMode="auto">
            <a:xfrm>
              <a:off x="2392" y="242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6" name="Line 158"/>
            <p:cNvSpPr>
              <a:spLocks noChangeShapeType="1"/>
            </p:cNvSpPr>
            <p:nvPr/>
          </p:nvSpPr>
          <p:spPr bwMode="auto">
            <a:xfrm flipV="1">
              <a:off x="2392" y="2407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7" name="Line 159"/>
            <p:cNvSpPr>
              <a:spLocks noChangeShapeType="1"/>
            </p:cNvSpPr>
            <p:nvPr/>
          </p:nvSpPr>
          <p:spPr bwMode="auto">
            <a:xfrm>
              <a:off x="2392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8" name="Line 160"/>
            <p:cNvSpPr>
              <a:spLocks noChangeShapeType="1"/>
            </p:cNvSpPr>
            <p:nvPr/>
          </p:nvSpPr>
          <p:spPr bwMode="auto">
            <a:xfrm>
              <a:off x="2392" y="240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9" name="Line 161"/>
            <p:cNvSpPr>
              <a:spLocks noChangeShapeType="1"/>
            </p:cNvSpPr>
            <p:nvPr/>
          </p:nvSpPr>
          <p:spPr bwMode="auto">
            <a:xfrm>
              <a:off x="2408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0" name="Line 162"/>
            <p:cNvSpPr>
              <a:spLocks noChangeShapeType="1"/>
            </p:cNvSpPr>
            <p:nvPr/>
          </p:nvSpPr>
          <p:spPr bwMode="auto">
            <a:xfrm>
              <a:off x="2408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1" name="Line 163"/>
            <p:cNvSpPr>
              <a:spLocks noChangeShapeType="1"/>
            </p:cNvSpPr>
            <p:nvPr/>
          </p:nvSpPr>
          <p:spPr bwMode="auto">
            <a:xfrm>
              <a:off x="2408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2" name="Line 164"/>
            <p:cNvSpPr>
              <a:spLocks noChangeShapeType="1"/>
            </p:cNvSpPr>
            <p:nvPr/>
          </p:nvSpPr>
          <p:spPr bwMode="auto">
            <a:xfrm>
              <a:off x="2408" y="240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3" name="Line 165"/>
            <p:cNvSpPr>
              <a:spLocks noChangeShapeType="1"/>
            </p:cNvSpPr>
            <p:nvPr/>
          </p:nvSpPr>
          <p:spPr bwMode="auto">
            <a:xfrm>
              <a:off x="2416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4" name="Line 166"/>
            <p:cNvSpPr>
              <a:spLocks noChangeShapeType="1"/>
            </p:cNvSpPr>
            <p:nvPr/>
          </p:nvSpPr>
          <p:spPr bwMode="auto">
            <a:xfrm>
              <a:off x="2416" y="2407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5" name="Line 167"/>
            <p:cNvSpPr>
              <a:spLocks noChangeShapeType="1"/>
            </p:cNvSpPr>
            <p:nvPr/>
          </p:nvSpPr>
          <p:spPr bwMode="auto">
            <a:xfrm>
              <a:off x="2416" y="242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6" name="Freeform 168"/>
            <p:cNvSpPr>
              <a:spLocks/>
            </p:cNvSpPr>
            <p:nvPr/>
          </p:nvSpPr>
          <p:spPr bwMode="auto">
            <a:xfrm>
              <a:off x="2480" y="2330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7" name="Line 169"/>
            <p:cNvSpPr>
              <a:spLocks noChangeShapeType="1"/>
            </p:cNvSpPr>
            <p:nvPr/>
          </p:nvSpPr>
          <p:spPr bwMode="auto">
            <a:xfrm>
              <a:off x="2504" y="23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8" name="Line 170"/>
            <p:cNvSpPr>
              <a:spLocks noChangeShapeType="1"/>
            </p:cNvSpPr>
            <p:nvPr/>
          </p:nvSpPr>
          <p:spPr bwMode="auto">
            <a:xfrm>
              <a:off x="2504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9" name="Line 171"/>
            <p:cNvSpPr>
              <a:spLocks noChangeShapeType="1"/>
            </p:cNvSpPr>
            <p:nvPr/>
          </p:nvSpPr>
          <p:spPr bwMode="auto">
            <a:xfrm flipH="1">
              <a:off x="2496" y="2353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0" name="Line 172"/>
            <p:cNvSpPr>
              <a:spLocks noChangeShapeType="1"/>
            </p:cNvSpPr>
            <p:nvPr/>
          </p:nvSpPr>
          <p:spPr bwMode="auto">
            <a:xfrm>
              <a:off x="2496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1" name="Line 173"/>
            <p:cNvSpPr>
              <a:spLocks noChangeShapeType="1"/>
            </p:cNvSpPr>
            <p:nvPr/>
          </p:nvSpPr>
          <p:spPr bwMode="auto">
            <a:xfrm>
              <a:off x="2496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2" name="Line 174"/>
            <p:cNvSpPr>
              <a:spLocks noChangeShapeType="1"/>
            </p:cNvSpPr>
            <p:nvPr/>
          </p:nvSpPr>
          <p:spPr bwMode="auto">
            <a:xfrm>
              <a:off x="2496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3" name="Line 175"/>
            <p:cNvSpPr>
              <a:spLocks noChangeShapeType="1"/>
            </p:cNvSpPr>
            <p:nvPr/>
          </p:nvSpPr>
          <p:spPr bwMode="auto">
            <a:xfrm flipH="1">
              <a:off x="2480" y="2353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4" name="Line 176"/>
            <p:cNvSpPr>
              <a:spLocks noChangeShapeType="1"/>
            </p:cNvSpPr>
            <p:nvPr/>
          </p:nvSpPr>
          <p:spPr bwMode="auto">
            <a:xfrm>
              <a:off x="2480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5" name="Line 177"/>
            <p:cNvSpPr>
              <a:spLocks noChangeShapeType="1"/>
            </p:cNvSpPr>
            <p:nvPr/>
          </p:nvSpPr>
          <p:spPr bwMode="auto">
            <a:xfrm flipV="1">
              <a:off x="2480" y="23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6" name="Line 178"/>
            <p:cNvSpPr>
              <a:spLocks noChangeShapeType="1"/>
            </p:cNvSpPr>
            <p:nvPr/>
          </p:nvSpPr>
          <p:spPr bwMode="auto">
            <a:xfrm>
              <a:off x="2480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7" name="Line 179"/>
            <p:cNvSpPr>
              <a:spLocks noChangeShapeType="1"/>
            </p:cNvSpPr>
            <p:nvPr/>
          </p:nvSpPr>
          <p:spPr bwMode="auto">
            <a:xfrm>
              <a:off x="2480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8" name="Line 180"/>
            <p:cNvSpPr>
              <a:spLocks noChangeShapeType="1"/>
            </p:cNvSpPr>
            <p:nvPr/>
          </p:nvSpPr>
          <p:spPr bwMode="auto">
            <a:xfrm>
              <a:off x="2480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9" name="Line 181"/>
            <p:cNvSpPr>
              <a:spLocks noChangeShapeType="1"/>
            </p:cNvSpPr>
            <p:nvPr/>
          </p:nvSpPr>
          <p:spPr bwMode="auto">
            <a:xfrm flipV="1">
              <a:off x="2480" y="2330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0" name="Line 182"/>
            <p:cNvSpPr>
              <a:spLocks noChangeShapeType="1"/>
            </p:cNvSpPr>
            <p:nvPr/>
          </p:nvSpPr>
          <p:spPr bwMode="auto">
            <a:xfrm>
              <a:off x="2480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1" name="Line 183"/>
            <p:cNvSpPr>
              <a:spLocks noChangeShapeType="1"/>
            </p:cNvSpPr>
            <p:nvPr/>
          </p:nvSpPr>
          <p:spPr bwMode="auto">
            <a:xfrm>
              <a:off x="2480" y="2330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2" name="Line 184"/>
            <p:cNvSpPr>
              <a:spLocks noChangeShapeType="1"/>
            </p:cNvSpPr>
            <p:nvPr/>
          </p:nvSpPr>
          <p:spPr bwMode="auto">
            <a:xfrm>
              <a:off x="2496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3" name="Line 185"/>
            <p:cNvSpPr>
              <a:spLocks noChangeShapeType="1"/>
            </p:cNvSpPr>
            <p:nvPr/>
          </p:nvSpPr>
          <p:spPr bwMode="auto">
            <a:xfrm>
              <a:off x="2496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4" name="Line 186"/>
            <p:cNvSpPr>
              <a:spLocks noChangeShapeType="1"/>
            </p:cNvSpPr>
            <p:nvPr/>
          </p:nvSpPr>
          <p:spPr bwMode="auto">
            <a:xfrm>
              <a:off x="2496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5" name="Line 187"/>
            <p:cNvSpPr>
              <a:spLocks noChangeShapeType="1"/>
            </p:cNvSpPr>
            <p:nvPr/>
          </p:nvSpPr>
          <p:spPr bwMode="auto">
            <a:xfrm>
              <a:off x="2496" y="2330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6" name="Line 188"/>
            <p:cNvSpPr>
              <a:spLocks noChangeShapeType="1"/>
            </p:cNvSpPr>
            <p:nvPr/>
          </p:nvSpPr>
          <p:spPr bwMode="auto">
            <a:xfrm>
              <a:off x="2504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7" name="Line 189"/>
            <p:cNvSpPr>
              <a:spLocks noChangeShapeType="1"/>
            </p:cNvSpPr>
            <p:nvPr/>
          </p:nvSpPr>
          <p:spPr bwMode="auto">
            <a:xfrm>
              <a:off x="2504" y="2330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8" name="Line 190"/>
            <p:cNvSpPr>
              <a:spLocks noChangeShapeType="1"/>
            </p:cNvSpPr>
            <p:nvPr/>
          </p:nvSpPr>
          <p:spPr bwMode="auto">
            <a:xfrm>
              <a:off x="2504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9" name="Freeform 191"/>
            <p:cNvSpPr>
              <a:spLocks/>
            </p:cNvSpPr>
            <p:nvPr/>
          </p:nvSpPr>
          <p:spPr bwMode="auto">
            <a:xfrm>
              <a:off x="2584" y="2291"/>
              <a:ext cx="24" cy="24"/>
            </a:xfrm>
            <a:custGeom>
              <a:avLst/>
              <a:gdLst>
                <a:gd name="T0" fmla="*/ 24 w 24"/>
                <a:gd name="T1" fmla="*/ 16 h 24"/>
                <a:gd name="T2" fmla="*/ 24 w 24"/>
                <a:gd name="T3" fmla="*/ 24 h 24"/>
                <a:gd name="T4" fmla="*/ 16 w 24"/>
                <a:gd name="T5" fmla="*/ 24 h 24"/>
                <a:gd name="T6" fmla="*/ 16 w 24"/>
                <a:gd name="T7" fmla="*/ 24 h 24"/>
                <a:gd name="T8" fmla="*/ 0 w 24"/>
                <a:gd name="T9" fmla="*/ 24 h 24"/>
                <a:gd name="T10" fmla="*/ 0 w 24"/>
                <a:gd name="T11" fmla="*/ 16 h 24"/>
                <a:gd name="T12" fmla="*/ 0 w 24"/>
                <a:gd name="T13" fmla="*/ 16 h 24"/>
                <a:gd name="T14" fmla="*/ 0 w 24"/>
                <a:gd name="T15" fmla="*/ 0 h 24"/>
                <a:gd name="T16" fmla="*/ 16 w 24"/>
                <a:gd name="T17" fmla="*/ 0 h 24"/>
                <a:gd name="T18" fmla="*/ 16 w 24"/>
                <a:gd name="T19" fmla="*/ 0 h 24"/>
                <a:gd name="T20" fmla="*/ 24 w 24"/>
                <a:gd name="T21" fmla="*/ 0 h 24"/>
                <a:gd name="T22" fmla="*/ 24 w 24"/>
                <a:gd name="T23" fmla="*/ 16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4"/>
                <a:gd name="T38" fmla="*/ 24 w 24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4">
                  <a:moveTo>
                    <a:pt x="24" y="16"/>
                  </a:moveTo>
                  <a:lnTo>
                    <a:pt x="24" y="24"/>
                  </a:lnTo>
                  <a:lnTo>
                    <a:pt x="16" y="24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0" name="Line 192"/>
            <p:cNvSpPr>
              <a:spLocks noChangeShapeType="1"/>
            </p:cNvSpPr>
            <p:nvPr/>
          </p:nvSpPr>
          <p:spPr bwMode="auto">
            <a:xfrm>
              <a:off x="2608" y="230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1" name="Line 193"/>
            <p:cNvSpPr>
              <a:spLocks noChangeShapeType="1"/>
            </p:cNvSpPr>
            <p:nvPr/>
          </p:nvSpPr>
          <p:spPr bwMode="auto">
            <a:xfrm>
              <a:off x="2608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22" name="Group 194"/>
          <p:cNvGrpSpPr>
            <a:grpSpLocks/>
          </p:cNvGrpSpPr>
          <p:nvPr/>
        </p:nvGrpSpPr>
        <p:grpSpPr bwMode="auto">
          <a:xfrm>
            <a:off x="7087670" y="4714875"/>
            <a:ext cx="677863" cy="460375"/>
            <a:chOff x="2472" y="2021"/>
            <a:chExt cx="320" cy="387"/>
          </a:xfrm>
        </p:grpSpPr>
        <p:sp>
          <p:nvSpPr>
            <p:cNvPr id="1223" name="Line 195"/>
            <p:cNvSpPr>
              <a:spLocks noChangeShapeType="1"/>
            </p:cNvSpPr>
            <p:nvPr/>
          </p:nvSpPr>
          <p:spPr bwMode="auto">
            <a:xfrm flipH="1">
              <a:off x="2600" y="231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4" name="Line 196"/>
            <p:cNvSpPr>
              <a:spLocks noChangeShapeType="1"/>
            </p:cNvSpPr>
            <p:nvPr/>
          </p:nvSpPr>
          <p:spPr bwMode="auto">
            <a:xfrm>
              <a:off x="2600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5" name="Line 197"/>
            <p:cNvSpPr>
              <a:spLocks noChangeShapeType="1"/>
            </p:cNvSpPr>
            <p:nvPr/>
          </p:nvSpPr>
          <p:spPr bwMode="auto">
            <a:xfrm>
              <a:off x="2600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6" name="Line 198"/>
            <p:cNvSpPr>
              <a:spLocks noChangeShapeType="1"/>
            </p:cNvSpPr>
            <p:nvPr/>
          </p:nvSpPr>
          <p:spPr bwMode="auto">
            <a:xfrm>
              <a:off x="2600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7" name="Line 199"/>
            <p:cNvSpPr>
              <a:spLocks noChangeShapeType="1"/>
            </p:cNvSpPr>
            <p:nvPr/>
          </p:nvSpPr>
          <p:spPr bwMode="auto">
            <a:xfrm flipH="1">
              <a:off x="2584" y="231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8" name="Line 200"/>
            <p:cNvSpPr>
              <a:spLocks noChangeShapeType="1"/>
            </p:cNvSpPr>
            <p:nvPr/>
          </p:nvSpPr>
          <p:spPr bwMode="auto">
            <a:xfrm>
              <a:off x="2584" y="23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" name="Line 201"/>
            <p:cNvSpPr>
              <a:spLocks noChangeShapeType="1"/>
            </p:cNvSpPr>
            <p:nvPr/>
          </p:nvSpPr>
          <p:spPr bwMode="auto">
            <a:xfrm flipV="1">
              <a:off x="2584" y="230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" name="Line 202"/>
            <p:cNvSpPr>
              <a:spLocks noChangeShapeType="1"/>
            </p:cNvSpPr>
            <p:nvPr/>
          </p:nvSpPr>
          <p:spPr bwMode="auto">
            <a:xfrm>
              <a:off x="2584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" name="Line 203"/>
            <p:cNvSpPr>
              <a:spLocks noChangeShapeType="1"/>
            </p:cNvSpPr>
            <p:nvPr/>
          </p:nvSpPr>
          <p:spPr bwMode="auto">
            <a:xfrm>
              <a:off x="2584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2" name="Line 204"/>
            <p:cNvSpPr>
              <a:spLocks noChangeShapeType="1"/>
            </p:cNvSpPr>
            <p:nvPr/>
          </p:nvSpPr>
          <p:spPr bwMode="auto">
            <a:xfrm>
              <a:off x="2584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3" name="Line 205"/>
            <p:cNvSpPr>
              <a:spLocks noChangeShapeType="1"/>
            </p:cNvSpPr>
            <p:nvPr/>
          </p:nvSpPr>
          <p:spPr bwMode="auto">
            <a:xfrm flipV="1">
              <a:off x="2584" y="2291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4" name="Line 206"/>
            <p:cNvSpPr>
              <a:spLocks noChangeShapeType="1"/>
            </p:cNvSpPr>
            <p:nvPr/>
          </p:nvSpPr>
          <p:spPr bwMode="auto">
            <a:xfrm>
              <a:off x="2584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5" name="Line 207"/>
            <p:cNvSpPr>
              <a:spLocks noChangeShapeType="1"/>
            </p:cNvSpPr>
            <p:nvPr/>
          </p:nvSpPr>
          <p:spPr bwMode="auto">
            <a:xfrm>
              <a:off x="2584" y="229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6" name="Line 208"/>
            <p:cNvSpPr>
              <a:spLocks noChangeShapeType="1"/>
            </p:cNvSpPr>
            <p:nvPr/>
          </p:nvSpPr>
          <p:spPr bwMode="auto">
            <a:xfrm>
              <a:off x="2600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7" name="Line 209"/>
            <p:cNvSpPr>
              <a:spLocks noChangeShapeType="1"/>
            </p:cNvSpPr>
            <p:nvPr/>
          </p:nvSpPr>
          <p:spPr bwMode="auto">
            <a:xfrm>
              <a:off x="2600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8" name="Line 210"/>
            <p:cNvSpPr>
              <a:spLocks noChangeShapeType="1"/>
            </p:cNvSpPr>
            <p:nvPr/>
          </p:nvSpPr>
          <p:spPr bwMode="auto">
            <a:xfrm>
              <a:off x="2600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" name="Line 211"/>
            <p:cNvSpPr>
              <a:spLocks noChangeShapeType="1"/>
            </p:cNvSpPr>
            <p:nvPr/>
          </p:nvSpPr>
          <p:spPr bwMode="auto">
            <a:xfrm>
              <a:off x="2600" y="229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0" name="Line 212"/>
            <p:cNvSpPr>
              <a:spLocks noChangeShapeType="1"/>
            </p:cNvSpPr>
            <p:nvPr/>
          </p:nvSpPr>
          <p:spPr bwMode="auto">
            <a:xfrm>
              <a:off x="2608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1" name="Line 213"/>
            <p:cNvSpPr>
              <a:spLocks noChangeShapeType="1"/>
            </p:cNvSpPr>
            <p:nvPr/>
          </p:nvSpPr>
          <p:spPr bwMode="auto">
            <a:xfrm>
              <a:off x="2608" y="2291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2" name="Line 214"/>
            <p:cNvSpPr>
              <a:spLocks noChangeShapeType="1"/>
            </p:cNvSpPr>
            <p:nvPr/>
          </p:nvSpPr>
          <p:spPr bwMode="auto">
            <a:xfrm>
              <a:off x="2608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3" name="Freeform 215"/>
            <p:cNvSpPr>
              <a:spLocks/>
            </p:cNvSpPr>
            <p:nvPr/>
          </p:nvSpPr>
          <p:spPr bwMode="auto">
            <a:xfrm>
              <a:off x="2767" y="2052"/>
              <a:ext cx="24" cy="31"/>
            </a:xfrm>
            <a:custGeom>
              <a:avLst/>
              <a:gdLst>
                <a:gd name="T0" fmla="*/ 24 w 24"/>
                <a:gd name="T1" fmla="*/ 16 h 31"/>
                <a:gd name="T2" fmla="*/ 24 w 24"/>
                <a:gd name="T3" fmla="*/ 23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3 h 31"/>
                <a:gd name="T10" fmla="*/ 0 w 24"/>
                <a:gd name="T11" fmla="*/ 16 h 31"/>
                <a:gd name="T12" fmla="*/ 0 w 24"/>
                <a:gd name="T13" fmla="*/ 16 h 31"/>
                <a:gd name="T14" fmla="*/ 0 w 24"/>
                <a:gd name="T15" fmla="*/ 8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8 h 31"/>
                <a:gd name="T22" fmla="*/ 24 w 24"/>
                <a:gd name="T23" fmla="*/ 16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6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4" name="Line 216"/>
            <p:cNvSpPr>
              <a:spLocks noChangeShapeType="1"/>
            </p:cNvSpPr>
            <p:nvPr/>
          </p:nvSpPr>
          <p:spPr bwMode="auto">
            <a:xfrm>
              <a:off x="2791" y="2068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5" name="Line 217"/>
            <p:cNvSpPr>
              <a:spLocks noChangeShapeType="1"/>
            </p:cNvSpPr>
            <p:nvPr/>
          </p:nvSpPr>
          <p:spPr bwMode="auto">
            <a:xfrm>
              <a:off x="2791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6" name="Line 218"/>
            <p:cNvSpPr>
              <a:spLocks noChangeShapeType="1"/>
            </p:cNvSpPr>
            <p:nvPr/>
          </p:nvSpPr>
          <p:spPr bwMode="auto">
            <a:xfrm flipH="1">
              <a:off x="2783" y="2075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7" name="Line 219"/>
            <p:cNvSpPr>
              <a:spLocks noChangeShapeType="1"/>
            </p:cNvSpPr>
            <p:nvPr/>
          </p:nvSpPr>
          <p:spPr bwMode="auto">
            <a:xfrm>
              <a:off x="2783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8" name="Line 220"/>
            <p:cNvSpPr>
              <a:spLocks noChangeShapeType="1"/>
            </p:cNvSpPr>
            <p:nvPr/>
          </p:nvSpPr>
          <p:spPr bwMode="auto">
            <a:xfrm>
              <a:off x="2783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9" name="Line 221"/>
            <p:cNvSpPr>
              <a:spLocks noChangeShapeType="1"/>
            </p:cNvSpPr>
            <p:nvPr/>
          </p:nvSpPr>
          <p:spPr bwMode="auto">
            <a:xfrm>
              <a:off x="2783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0" name="Line 222"/>
            <p:cNvSpPr>
              <a:spLocks noChangeShapeType="1"/>
            </p:cNvSpPr>
            <p:nvPr/>
          </p:nvSpPr>
          <p:spPr bwMode="auto">
            <a:xfrm flipH="1" flipV="1">
              <a:off x="2767" y="2075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1" name="Line 223"/>
            <p:cNvSpPr>
              <a:spLocks noChangeShapeType="1"/>
            </p:cNvSpPr>
            <p:nvPr/>
          </p:nvSpPr>
          <p:spPr bwMode="auto">
            <a:xfrm>
              <a:off x="2767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2" name="Line 224"/>
            <p:cNvSpPr>
              <a:spLocks noChangeShapeType="1"/>
            </p:cNvSpPr>
            <p:nvPr/>
          </p:nvSpPr>
          <p:spPr bwMode="auto">
            <a:xfrm flipV="1">
              <a:off x="2767" y="2068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3" name="Line 225"/>
            <p:cNvSpPr>
              <a:spLocks noChangeShapeType="1"/>
            </p:cNvSpPr>
            <p:nvPr/>
          </p:nvSpPr>
          <p:spPr bwMode="auto">
            <a:xfrm>
              <a:off x="2767" y="20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4" name="Line 226"/>
            <p:cNvSpPr>
              <a:spLocks noChangeShapeType="1"/>
            </p:cNvSpPr>
            <p:nvPr/>
          </p:nvSpPr>
          <p:spPr bwMode="auto">
            <a:xfrm>
              <a:off x="2767" y="20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5" name="Line 227"/>
            <p:cNvSpPr>
              <a:spLocks noChangeShapeType="1"/>
            </p:cNvSpPr>
            <p:nvPr/>
          </p:nvSpPr>
          <p:spPr bwMode="auto">
            <a:xfrm>
              <a:off x="2767" y="20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6" name="Line 228"/>
            <p:cNvSpPr>
              <a:spLocks noChangeShapeType="1"/>
            </p:cNvSpPr>
            <p:nvPr/>
          </p:nvSpPr>
          <p:spPr bwMode="auto">
            <a:xfrm flipV="1">
              <a:off x="2767" y="206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7" name="Line 229"/>
            <p:cNvSpPr>
              <a:spLocks noChangeShapeType="1"/>
            </p:cNvSpPr>
            <p:nvPr/>
          </p:nvSpPr>
          <p:spPr bwMode="auto">
            <a:xfrm>
              <a:off x="2767" y="20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8" name="Line 230"/>
            <p:cNvSpPr>
              <a:spLocks noChangeShapeType="1"/>
            </p:cNvSpPr>
            <p:nvPr/>
          </p:nvSpPr>
          <p:spPr bwMode="auto">
            <a:xfrm flipV="1">
              <a:off x="2767" y="2052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9" name="Line 231"/>
            <p:cNvSpPr>
              <a:spLocks noChangeShapeType="1"/>
            </p:cNvSpPr>
            <p:nvPr/>
          </p:nvSpPr>
          <p:spPr bwMode="auto">
            <a:xfrm>
              <a:off x="2783" y="205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0" name="Line 232"/>
            <p:cNvSpPr>
              <a:spLocks noChangeShapeType="1"/>
            </p:cNvSpPr>
            <p:nvPr/>
          </p:nvSpPr>
          <p:spPr bwMode="auto">
            <a:xfrm>
              <a:off x="2783" y="205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1" name="Line 233"/>
            <p:cNvSpPr>
              <a:spLocks noChangeShapeType="1"/>
            </p:cNvSpPr>
            <p:nvPr/>
          </p:nvSpPr>
          <p:spPr bwMode="auto">
            <a:xfrm>
              <a:off x="2783" y="205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2" name="Line 234"/>
            <p:cNvSpPr>
              <a:spLocks noChangeShapeType="1"/>
            </p:cNvSpPr>
            <p:nvPr/>
          </p:nvSpPr>
          <p:spPr bwMode="auto">
            <a:xfrm>
              <a:off x="2783" y="2052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3" name="Line 235"/>
            <p:cNvSpPr>
              <a:spLocks noChangeShapeType="1"/>
            </p:cNvSpPr>
            <p:nvPr/>
          </p:nvSpPr>
          <p:spPr bwMode="auto">
            <a:xfrm>
              <a:off x="2791" y="20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4" name="Line 236"/>
            <p:cNvSpPr>
              <a:spLocks noChangeShapeType="1"/>
            </p:cNvSpPr>
            <p:nvPr/>
          </p:nvSpPr>
          <p:spPr bwMode="auto">
            <a:xfrm>
              <a:off x="2791" y="206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5" name="Line 237"/>
            <p:cNvSpPr>
              <a:spLocks noChangeShapeType="1"/>
            </p:cNvSpPr>
            <p:nvPr/>
          </p:nvSpPr>
          <p:spPr bwMode="auto">
            <a:xfrm>
              <a:off x="2791" y="20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6" name="Freeform 238"/>
            <p:cNvSpPr>
              <a:spLocks/>
            </p:cNvSpPr>
            <p:nvPr/>
          </p:nvSpPr>
          <p:spPr bwMode="auto">
            <a:xfrm>
              <a:off x="2472" y="2384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7" name="Line 239"/>
            <p:cNvSpPr>
              <a:spLocks noChangeShapeType="1"/>
            </p:cNvSpPr>
            <p:nvPr/>
          </p:nvSpPr>
          <p:spPr bwMode="auto">
            <a:xfrm>
              <a:off x="2496" y="2399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8" name="Line 240"/>
            <p:cNvSpPr>
              <a:spLocks noChangeShapeType="1"/>
            </p:cNvSpPr>
            <p:nvPr/>
          </p:nvSpPr>
          <p:spPr bwMode="auto">
            <a:xfrm>
              <a:off x="2496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9" name="Line 241"/>
            <p:cNvSpPr>
              <a:spLocks noChangeShapeType="1"/>
            </p:cNvSpPr>
            <p:nvPr/>
          </p:nvSpPr>
          <p:spPr bwMode="auto">
            <a:xfrm flipH="1">
              <a:off x="2488" y="240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0" name="Line 242"/>
            <p:cNvSpPr>
              <a:spLocks noChangeShapeType="1"/>
            </p:cNvSpPr>
            <p:nvPr/>
          </p:nvSpPr>
          <p:spPr bwMode="auto">
            <a:xfrm>
              <a:off x="2488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1" name="Line 243"/>
            <p:cNvSpPr>
              <a:spLocks noChangeShapeType="1"/>
            </p:cNvSpPr>
            <p:nvPr/>
          </p:nvSpPr>
          <p:spPr bwMode="auto">
            <a:xfrm>
              <a:off x="2488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2" name="Line 244"/>
            <p:cNvSpPr>
              <a:spLocks noChangeShapeType="1"/>
            </p:cNvSpPr>
            <p:nvPr/>
          </p:nvSpPr>
          <p:spPr bwMode="auto">
            <a:xfrm>
              <a:off x="2488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3" name="Line 245"/>
            <p:cNvSpPr>
              <a:spLocks noChangeShapeType="1"/>
            </p:cNvSpPr>
            <p:nvPr/>
          </p:nvSpPr>
          <p:spPr bwMode="auto">
            <a:xfrm flipH="1">
              <a:off x="2472" y="240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4" name="Line 246"/>
            <p:cNvSpPr>
              <a:spLocks noChangeShapeType="1"/>
            </p:cNvSpPr>
            <p:nvPr/>
          </p:nvSpPr>
          <p:spPr bwMode="auto">
            <a:xfrm>
              <a:off x="2472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5" name="Line 247"/>
            <p:cNvSpPr>
              <a:spLocks noChangeShapeType="1"/>
            </p:cNvSpPr>
            <p:nvPr/>
          </p:nvSpPr>
          <p:spPr bwMode="auto">
            <a:xfrm flipV="1">
              <a:off x="2472" y="2399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6" name="Line 248"/>
            <p:cNvSpPr>
              <a:spLocks noChangeShapeType="1"/>
            </p:cNvSpPr>
            <p:nvPr/>
          </p:nvSpPr>
          <p:spPr bwMode="auto">
            <a:xfrm>
              <a:off x="2472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7" name="Line 249"/>
            <p:cNvSpPr>
              <a:spLocks noChangeShapeType="1"/>
            </p:cNvSpPr>
            <p:nvPr/>
          </p:nvSpPr>
          <p:spPr bwMode="auto">
            <a:xfrm>
              <a:off x="2472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8" name="Line 250"/>
            <p:cNvSpPr>
              <a:spLocks noChangeShapeType="1"/>
            </p:cNvSpPr>
            <p:nvPr/>
          </p:nvSpPr>
          <p:spPr bwMode="auto">
            <a:xfrm>
              <a:off x="2472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9" name="Line 251"/>
            <p:cNvSpPr>
              <a:spLocks noChangeShapeType="1"/>
            </p:cNvSpPr>
            <p:nvPr/>
          </p:nvSpPr>
          <p:spPr bwMode="auto">
            <a:xfrm flipV="1">
              <a:off x="2472" y="2384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0" name="Line 252"/>
            <p:cNvSpPr>
              <a:spLocks noChangeShapeType="1"/>
            </p:cNvSpPr>
            <p:nvPr/>
          </p:nvSpPr>
          <p:spPr bwMode="auto">
            <a:xfrm>
              <a:off x="2472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1" name="Line 253"/>
            <p:cNvSpPr>
              <a:spLocks noChangeShapeType="1"/>
            </p:cNvSpPr>
            <p:nvPr/>
          </p:nvSpPr>
          <p:spPr bwMode="auto">
            <a:xfrm>
              <a:off x="2472" y="238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2" name="Line 254"/>
            <p:cNvSpPr>
              <a:spLocks noChangeShapeType="1"/>
            </p:cNvSpPr>
            <p:nvPr/>
          </p:nvSpPr>
          <p:spPr bwMode="auto">
            <a:xfrm>
              <a:off x="2488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3" name="Line 255"/>
            <p:cNvSpPr>
              <a:spLocks noChangeShapeType="1"/>
            </p:cNvSpPr>
            <p:nvPr/>
          </p:nvSpPr>
          <p:spPr bwMode="auto">
            <a:xfrm>
              <a:off x="2488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4" name="Line 256"/>
            <p:cNvSpPr>
              <a:spLocks noChangeShapeType="1"/>
            </p:cNvSpPr>
            <p:nvPr/>
          </p:nvSpPr>
          <p:spPr bwMode="auto">
            <a:xfrm>
              <a:off x="2488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5" name="Line 257"/>
            <p:cNvSpPr>
              <a:spLocks noChangeShapeType="1"/>
            </p:cNvSpPr>
            <p:nvPr/>
          </p:nvSpPr>
          <p:spPr bwMode="auto">
            <a:xfrm>
              <a:off x="2488" y="238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6" name="Line 258"/>
            <p:cNvSpPr>
              <a:spLocks noChangeShapeType="1"/>
            </p:cNvSpPr>
            <p:nvPr/>
          </p:nvSpPr>
          <p:spPr bwMode="auto">
            <a:xfrm>
              <a:off x="2496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7" name="Line 259"/>
            <p:cNvSpPr>
              <a:spLocks noChangeShapeType="1"/>
            </p:cNvSpPr>
            <p:nvPr/>
          </p:nvSpPr>
          <p:spPr bwMode="auto">
            <a:xfrm>
              <a:off x="2496" y="2384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8" name="Line 260"/>
            <p:cNvSpPr>
              <a:spLocks noChangeShapeType="1"/>
            </p:cNvSpPr>
            <p:nvPr/>
          </p:nvSpPr>
          <p:spPr bwMode="auto">
            <a:xfrm>
              <a:off x="2496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9" name="Freeform 261"/>
            <p:cNvSpPr>
              <a:spLocks/>
            </p:cNvSpPr>
            <p:nvPr/>
          </p:nvSpPr>
          <p:spPr bwMode="auto">
            <a:xfrm>
              <a:off x="2663" y="2099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0" name="Line 262"/>
            <p:cNvSpPr>
              <a:spLocks noChangeShapeType="1"/>
            </p:cNvSpPr>
            <p:nvPr/>
          </p:nvSpPr>
          <p:spPr bwMode="auto">
            <a:xfrm>
              <a:off x="2687" y="2114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1" name="Line 263"/>
            <p:cNvSpPr>
              <a:spLocks noChangeShapeType="1"/>
            </p:cNvSpPr>
            <p:nvPr/>
          </p:nvSpPr>
          <p:spPr bwMode="auto">
            <a:xfrm>
              <a:off x="2687" y="21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2" name="Line 264"/>
            <p:cNvSpPr>
              <a:spLocks noChangeShapeType="1"/>
            </p:cNvSpPr>
            <p:nvPr/>
          </p:nvSpPr>
          <p:spPr bwMode="auto">
            <a:xfrm flipH="1">
              <a:off x="2679" y="2122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3" name="Line 265"/>
            <p:cNvSpPr>
              <a:spLocks noChangeShapeType="1"/>
            </p:cNvSpPr>
            <p:nvPr/>
          </p:nvSpPr>
          <p:spPr bwMode="auto">
            <a:xfrm>
              <a:off x="2679" y="21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4" name="Line 266"/>
            <p:cNvSpPr>
              <a:spLocks noChangeShapeType="1"/>
            </p:cNvSpPr>
            <p:nvPr/>
          </p:nvSpPr>
          <p:spPr bwMode="auto">
            <a:xfrm>
              <a:off x="2679" y="21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5" name="Line 267"/>
            <p:cNvSpPr>
              <a:spLocks noChangeShapeType="1"/>
            </p:cNvSpPr>
            <p:nvPr/>
          </p:nvSpPr>
          <p:spPr bwMode="auto">
            <a:xfrm>
              <a:off x="2679" y="21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6" name="Line 268"/>
            <p:cNvSpPr>
              <a:spLocks noChangeShapeType="1"/>
            </p:cNvSpPr>
            <p:nvPr/>
          </p:nvSpPr>
          <p:spPr bwMode="auto">
            <a:xfrm flipH="1">
              <a:off x="2663" y="2122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" name="Line 269"/>
            <p:cNvSpPr>
              <a:spLocks noChangeShapeType="1"/>
            </p:cNvSpPr>
            <p:nvPr/>
          </p:nvSpPr>
          <p:spPr bwMode="auto">
            <a:xfrm>
              <a:off x="2663" y="21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" name="Line 270"/>
            <p:cNvSpPr>
              <a:spLocks noChangeShapeType="1"/>
            </p:cNvSpPr>
            <p:nvPr/>
          </p:nvSpPr>
          <p:spPr bwMode="auto">
            <a:xfrm flipV="1">
              <a:off x="2663" y="2114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" name="Line 271"/>
            <p:cNvSpPr>
              <a:spLocks noChangeShapeType="1"/>
            </p:cNvSpPr>
            <p:nvPr/>
          </p:nvSpPr>
          <p:spPr bwMode="auto">
            <a:xfrm>
              <a:off x="2663" y="21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0" name="Line 272"/>
            <p:cNvSpPr>
              <a:spLocks noChangeShapeType="1"/>
            </p:cNvSpPr>
            <p:nvPr/>
          </p:nvSpPr>
          <p:spPr bwMode="auto">
            <a:xfrm>
              <a:off x="2663" y="21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1" name="Line 273"/>
            <p:cNvSpPr>
              <a:spLocks noChangeShapeType="1"/>
            </p:cNvSpPr>
            <p:nvPr/>
          </p:nvSpPr>
          <p:spPr bwMode="auto">
            <a:xfrm>
              <a:off x="2663" y="21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2" name="Line 274"/>
            <p:cNvSpPr>
              <a:spLocks noChangeShapeType="1"/>
            </p:cNvSpPr>
            <p:nvPr/>
          </p:nvSpPr>
          <p:spPr bwMode="auto">
            <a:xfrm flipV="1">
              <a:off x="2663" y="2099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3" name="Line 275"/>
            <p:cNvSpPr>
              <a:spLocks noChangeShapeType="1"/>
            </p:cNvSpPr>
            <p:nvPr/>
          </p:nvSpPr>
          <p:spPr bwMode="auto">
            <a:xfrm>
              <a:off x="2663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4" name="Line 276"/>
            <p:cNvSpPr>
              <a:spLocks noChangeShapeType="1"/>
            </p:cNvSpPr>
            <p:nvPr/>
          </p:nvSpPr>
          <p:spPr bwMode="auto">
            <a:xfrm>
              <a:off x="2663" y="2099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5" name="Line 277"/>
            <p:cNvSpPr>
              <a:spLocks noChangeShapeType="1"/>
            </p:cNvSpPr>
            <p:nvPr/>
          </p:nvSpPr>
          <p:spPr bwMode="auto">
            <a:xfrm>
              <a:off x="2679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6" name="Line 278"/>
            <p:cNvSpPr>
              <a:spLocks noChangeShapeType="1"/>
            </p:cNvSpPr>
            <p:nvPr/>
          </p:nvSpPr>
          <p:spPr bwMode="auto">
            <a:xfrm>
              <a:off x="2679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7" name="Line 279"/>
            <p:cNvSpPr>
              <a:spLocks noChangeShapeType="1"/>
            </p:cNvSpPr>
            <p:nvPr/>
          </p:nvSpPr>
          <p:spPr bwMode="auto">
            <a:xfrm>
              <a:off x="2679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8" name="Line 280"/>
            <p:cNvSpPr>
              <a:spLocks noChangeShapeType="1"/>
            </p:cNvSpPr>
            <p:nvPr/>
          </p:nvSpPr>
          <p:spPr bwMode="auto">
            <a:xfrm>
              <a:off x="2679" y="20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9" name="Line 281"/>
            <p:cNvSpPr>
              <a:spLocks noChangeShapeType="1"/>
            </p:cNvSpPr>
            <p:nvPr/>
          </p:nvSpPr>
          <p:spPr bwMode="auto">
            <a:xfrm>
              <a:off x="2687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0" name="Line 282"/>
            <p:cNvSpPr>
              <a:spLocks noChangeShapeType="1"/>
            </p:cNvSpPr>
            <p:nvPr/>
          </p:nvSpPr>
          <p:spPr bwMode="auto">
            <a:xfrm>
              <a:off x="2687" y="2099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1" name="Line 283"/>
            <p:cNvSpPr>
              <a:spLocks noChangeShapeType="1"/>
            </p:cNvSpPr>
            <p:nvPr/>
          </p:nvSpPr>
          <p:spPr bwMode="auto">
            <a:xfrm>
              <a:off x="2687" y="21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2" name="Freeform 284"/>
            <p:cNvSpPr>
              <a:spLocks/>
            </p:cNvSpPr>
            <p:nvPr/>
          </p:nvSpPr>
          <p:spPr bwMode="auto">
            <a:xfrm>
              <a:off x="2600" y="2222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3" name="Line 285"/>
            <p:cNvSpPr>
              <a:spLocks noChangeShapeType="1"/>
            </p:cNvSpPr>
            <p:nvPr/>
          </p:nvSpPr>
          <p:spPr bwMode="auto">
            <a:xfrm>
              <a:off x="2624" y="223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4" name="Line 286"/>
            <p:cNvSpPr>
              <a:spLocks noChangeShapeType="1"/>
            </p:cNvSpPr>
            <p:nvPr/>
          </p:nvSpPr>
          <p:spPr bwMode="auto">
            <a:xfrm>
              <a:off x="2624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5" name="Line 287"/>
            <p:cNvSpPr>
              <a:spLocks noChangeShapeType="1"/>
            </p:cNvSpPr>
            <p:nvPr/>
          </p:nvSpPr>
          <p:spPr bwMode="auto">
            <a:xfrm flipH="1">
              <a:off x="2616" y="224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6" name="Line 288"/>
            <p:cNvSpPr>
              <a:spLocks noChangeShapeType="1"/>
            </p:cNvSpPr>
            <p:nvPr/>
          </p:nvSpPr>
          <p:spPr bwMode="auto">
            <a:xfrm>
              <a:off x="2616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7" name="Line 289"/>
            <p:cNvSpPr>
              <a:spLocks noChangeShapeType="1"/>
            </p:cNvSpPr>
            <p:nvPr/>
          </p:nvSpPr>
          <p:spPr bwMode="auto">
            <a:xfrm>
              <a:off x="2616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8" name="Line 290"/>
            <p:cNvSpPr>
              <a:spLocks noChangeShapeType="1"/>
            </p:cNvSpPr>
            <p:nvPr/>
          </p:nvSpPr>
          <p:spPr bwMode="auto">
            <a:xfrm>
              <a:off x="2616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9" name="Line 291"/>
            <p:cNvSpPr>
              <a:spLocks noChangeShapeType="1"/>
            </p:cNvSpPr>
            <p:nvPr/>
          </p:nvSpPr>
          <p:spPr bwMode="auto">
            <a:xfrm flipH="1">
              <a:off x="2600" y="224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0" name="Line 292"/>
            <p:cNvSpPr>
              <a:spLocks noChangeShapeType="1"/>
            </p:cNvSpPr>
            <p:nvPr/>
          </p:nvSpPr>
          <p:spPr bwMode="auto">
            <a:xfrm>
              <a:off x="2600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1" name="Line 293"/>
            <p:cNvSpPr>
              <a:spLocks noChangeShapeType="1"/>
            </p:cNvSpPr>
            <p:nvPr/>
          </p:nvSpPr>
          <p:spPr bwMode="auto">
            <a:xfrm flipV="1">
              <a:off x="2600" y="223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2" name="Line 294"/>
            <p:cNvSpPr>
              <a:spLocks noChangeShapeType="1"/>
            </p:cNvSpPr>
            <p:nvPr/>
          </p:nvSpPr>
          <p:spPr bwMode="auto">
            <a:xfrm>
              <a:off x="2600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3" name="Line 295"/>
            <p:cNvSpPr>
              <a:spLocks noChangeShapeType="1"/>
            </p:cNvSpPr>
            <p:nvPr/>
          </p:nvSpPr>
          <p:spPr bwMode="auto">
            <a:xfrm>
              <a:off x="2600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4" name="Line 296"/>
            <p:cNvSpPr>
              <a:spLocks noChangeShapeType="1"/>
            </p:cNvSpPr>
            <p:nvPr/>
          </p:nvSpPr>
          <p:spPr bwMode="auto">
            <a:xfrm>
              <a:off x="2600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5" name="Line 297"/>
            <p:cNvSpPr>
              <a:spLocks noChangeShapeType="1"/>
            </p:cNvSpPr>
            <p:nvPr/>
          </p:nvSpPr>
          <p:spPr bwMode="auto">
            <a:xfrm flipV="1">
              <a:off x="2600" y="2222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6" name="Line 298"/>
            <p:cNvSpPr>
              <a:spLocks noChangeShapeType="1"/>
            </p:cNvSpPr>
            <p:nvPr/>
          </p:nvSpPr>
          <p:spPr bwMode="auto">
            <a:xfrm>
              <a:off x="2600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7" name="Line 299"/>
            <p:cNvSpPr>
              <a:spLocks noChangeShapeType="1"/>
            </p:cNvSpPr>
            <p:nvPr/>
          </p:nvSpPr>
          <p:spPr bwMode="auto">
            <a:xfrm>
              <a:off x="2600" y="2222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8" name="Line 300"/>
            <p:cNvSpPr>
              <a:spLocks noChangeShapeType="1"/>
            </p:cNvSpPr>
            <p:nvPr/>
          </p:nvSpPr>
          <p:spPr bwMode="auto">
            <a:xfrm>
              <a:off x="2616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9" name="Line 301"/>
            <p:cNvSpPr>
              <a:spLocks noChangeShapeType="1"/>
            </p:cNvSpPr>
            <p:nvPr/>
          </p:nvSpPr>
          <p:spPr bwMode="auto">
            <a:xfrm>
              <a:off x="2616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0" name="Line 302"/>
            <p:cNvSpPr>
              <a:spLocks noChangeShapeType="1"/>
            </p:cNvSpPr>
            <p:nvPr/>
          </p:nvSpPr>
          <p:spPr bwMode="auto">
            <a:xfrm>
              <a:off x="2616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" name="Line 303"/>
            <p:cNvSpPr>
              <a:spLocks noChangeShapeType="1"/>
            </p:cNvSpPr>
            <p:nvPr/>
          </p:nvSpPr>
          <p:spPr bwMode="auto">
            <a:xfrm>
              <a:off x="2616" y="2222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" name="Line 304"/>
            <p:cNvSpPr>
              <a:spLocks noChangeShapeType="1"/>
            </p:cNvSpPr>
            <p:nvPr/>
          </p:nvSpPr>
          <p:spPr bwMode="auto">
            <a:xfrm>
              <a:off x="2624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3" name="Line 305"/>
            <p:cNvSpPr>
              <a:spLocks noChangeShapeType="1"/>
            </p:cNvSpPr>
            <p:nvPr/>
          </p:nvSpPr>
          <p:spPr bwMode="auto">
            <a:xfrm>
              <a:off x="2624" y="2222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" name="Line 306"/>
            <p:cNvSpPr>
              <a:spLocks noChangeShapeType="1"/>
            </p:cNvSpPr>
            <p:nvPr/>
          </p:nvSpPr>
          <p:spPr bwMode="auto">
            <a:xfrm>
              <a:off x="262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" name="Freeform 307"/>
            <p:cNvSpPr>
              <a:spLocks/>
            </p:cNvSpPr>
            <p:nvPr/>
          </p:nvSpPr>
          <p:spPr bwMode="auto">
            <a:xfrm>
              <a:off x="2727" y="2060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6" name="Line 308"/>
            <p:cNvSpPr>
              <a:spLocks noChangeShapeType="1"/>
            </p:cNvSpPr>
            <p:nvPr/>
          </p:nvSpPr>
          <p:spPr bwMode="auto">
            <a:xfrm>
              <a:off x="2751" y="207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7" name="Line 309"/>
            <p:cNvSpPr>
              <a:spLocks noChangeShapeType="1"/>
            </p:cNvSpPr>
            <p:nvPr/>
          </p:nvSpPr>
          <p:spPr bwMode="auto">
            <a:xfrm>
              <a:off x="2751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8" name="Line 310"/>
            <p:cNvSpPr>
              <a:spLocks noChangeShapeType="1"/>
            </p:cNvSpPr>
            <p:nvPr/>
          </p:nvSpPr>
          <p:spPr bwMode="auto">
            <a:xfrm flipH="1">
              <a:off x="2743" y="2083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9" name="Line 311"/>
            <p:cNvSpPr>
              <a:spLocks noChangeShapeType="1"/>
            </p:cNvSpPr>
            <p:nvPr/>
          </p:nvSpPr>
          <p:spPr bwMode="auto">
            <a:xfrm>
              <a:off x="2743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0" name="Line 312"/>
            <p:cNvSpPr>
              <a:spLocks noChangeShapeType="1"/>
            </p:cNvSpPr>
            <p:nvPr/>
          </p:nvSpPr>
          <p:spPr bwMode="auto">
            <a:xfrm>
              <a:off x="2743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1" name="Line 313"/>
            <p:cNvSpPr>
              <a:spLocks noChangeShapeType="1"/>
            </p:cNvSpPr>
            <p:nvPr/>
          </p:nvSpPr>
          <p:spPr bwMode="auto">
            <a:xfrm>
              <a:off x="2743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2" name="Line 314"/>
            <p:cNvSpPr>
              <a:spLocks noChangeShapeType="1"/>
            </p:cNvSpPr>
            <p:nvPr/>
          </p:nvSpPr>
          <p:spPr bwMode="auto">
            <a:xfrm flipH="1">
              <a:off x="2727" y="2083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3" name="Line 315"/>
            <p:cNvSpPr>
              <a:spLocks noChangeShapeType="1"/>
            </p:cNvSpPr>
            <p:nvPr/>
          </p:nvSpPr>
          <p:spPr bwMode="auto">
            <a:xfrm>
              <a:off x="2727" y="20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4" name="Line 316"/>
            <p:cNvSpPr>
              <a:spLocks noChangeShapeType="1"/>
            </p:cNvSpPr>
            <p:nvPr/>
          </p:nvSpPr>
          <p:spPr bwMode="auto">
            <a:xfrm flipV="1">
              <a:off x="2727" y="207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5" name="Line 317"/>
            <p:cNvSpPr>
              <a:spLocks noChangeShapeType="1"/>
            </p:cNvSpPr>
            <p:nvPr/>
          </p:nvSpPr>
          <p:spPr bwMode="auto">
            <a:xfrm>
              <a:off x="2727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6" name="Line 318"/>
            <p:cNvSpPr>
              <a:spLocks noChangeShapeType="1"/>
            </p:cNvSpPr>
            <p:nvPr/>
          </p:nvSpPr>
          <p:spPr bwMode="auto">
            <a:xfrm>
              <a:off x="2727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7" name="Line 319"/>
            <p:cNvSpPr>
              <a:spLocks noChangeShapeType="1"/>
            </p:cNvSpPr>
            <p:nvPr/>
          </p:nvSpPr>
          <p:spPr bwMode="auto">
            <a:xfrm>
              <a:off x="2727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8" name="Line 320"/>
            <p:cNvSpPr>
              <a:spLocks noChangeShapeType="1"/>
            </p:cNvSpPr>
            <p:nvPr/>
          </p:nvSpPr>
          <p:spPr bwMode="auto">
            <a:xfrm flipV="1">
              <a:off x="2727" y="2060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9" name="Line 321"/>
            <p:cNvSpPr>
              <a:spLocks noChangeShapeType="1"/>
            </p:cNvSpPr>
            <p:nvPr/>
          </p:nvSpPr>
          <p:spPr bwMode="auto">
            <a:xfrm>
              <a:off x="2727" y="20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0" name="Line 322"/>
            <p:cNvSpPr>
              <a:spLocks noChangeShapeType="1"/>
            </p:cNvSpPr>
            <p:nvPr/>
          </p:nvSpPr>
          <p:spPr bwMode="auto">
            <a:xfrm>
              <a:off x="2727" y="2060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1" name="Line 323"/>
            <p:cNvSpPr>
              <a:spLocks noChangeShapeType="1"/>
            </p:cNvSpPr>
            <p:nvPr/>
          </p:nvSpPr>
          <p:spPr bwMode="auto">
            <a:xfrm>
              <a:off x="2743" y="20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2" name="Line 324"/>
            <p:cNvSpPr>
              <a:spLocks noChangeShapeType="1"/>
            </p:cNvSpPr>
            <p:nvPr/>
          </p:nvSpPr>
          <p:spPr bwMode="auto">
            <a:xfrm>
              <a:off x="2743" y="20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3" name="Line 325"/>
            <p:cNvSpPr>
              <a:spLocks noChangeShapeType="1"/>
            </p:cNvSpPr>
            <p:nvPr/>
          </p:nvSpPr>
          <p:spPr bwMode="auto">
            <a:xfrm>
              <a:off x="2743" y="20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4" name="Line 326"/>
            <p:cNvSpPr>
              <a:spLocks noChangeShapeType="1"/>
            </p:cNvSpPr>
            <p:nvPr/>
          </p:nvSpPr>
          <p:spPr bwMode="auto">
            <a:xfrm>
              <a:off x="2743" y="2060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5" name="Line 327"/>
            <p:cNvSpPr>
              <a:spLocks noChangeShapeType="1"/>
            </p:cNvSpPr>
            <p:nvPr/>
          </p:nvSpPr>
          <p:spPr bwMode="auto">
            <a:xfrm>
              <a:off x="2751" y="20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6" name="Line 328"/>
            <p:cNvSpPr>
              <a:spLocks noChangeShapeType="1"/>
            </p:cNvSpPr>
            <p:nvPr/>
          </p:nvSpPr>
          <p:spPr bwMode="auto">
            <a:xfrm>
              <a:off x="2751" y="2060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7" name="Line 329"/>
            <p:cNvSpPr>
              <a:spLocks noChangeShapeType="1"/>
            </p:cNvSpPr>
            <p:nvPr/>
          </p:nvSpPr>
          <p:spPr bwMode="auto">
            <a:xfrm>
              <a:off x="2751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8" name="Freeform 330"/>
            <p:cNvSpPr>
              <a:spLocks/>
            </p:cNvSpPr>
            <p:nvPr/>
          </p:nvSpPr>
          <p:spPr bwMode="auto">
            <a:xfrm>
              <a:off x="2544" y="2361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9" name="Line 331"/>
            <p:cNvSpPr>
              <a:spLocks noChangeShapeType="1"/>
            </p:cNvSpPr>
            <p:nvPr/>
          </p:nvSpPr>
          <p:spPr bwMode="auto">
            <a:xfrm>
              <a:off x="2568" y="2376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0" name="Line 332"/>
            <p:cNvSpPr>
              <a:spLocks noChangeShapeType="1"/>
            </p:cNvSpPr>
            <p:nvPr/>
          </p:nvSpPr>
          <p:spPr bwMode="auto">
            <a:xfrm>
              <a:off x="2568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1" name="Line 333"/>
            <p:cNvSpPr>
              <a:spLocks noChangeShapeType="1"/>
            </p:cNvSpPr>
            <p:nvPr/>
          </p:nvSpPr>
          <p:spPr bwMode="auto">
            <a:xfrm flipH="1">
              <a:off x="2560" y="238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2" name="Line 334"/>
            <p:cNvSpPr>
              <a:spLocks noChangeShapeType="1"/>
            </p:cNvSpPr>
            <p:nvPr/>
          </p:nvSpPr>
          <p:spPr bwMode="auto">
            <a:xfrm>
              <a:off x="2560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3" name="Line 335"/>
            <p:cNvSpPr>
              <a:spLocks noChangeShapeType="1"/>
            </p:cNvSpPr>
            <p:nvPr/>
          </p:nvSpPr>
          <p:spPr bwMode="auto">
            <a:xfrm>
              <a:off x="2560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4" name="Line 336"/>
            <p:cNvSpPr>
              <a:spLocks noChangeShapeType="1"/>
            </p:cNvSpPr>
            <p:nvPr/>
          </p:nvSpPr>
          <p:spPr bwMode="auto">
            <a:xfrm>
              <a:off x="2560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5" name="Line 337"/>
            <p:cNvSpPr>
              <a:spLocks noChangeShapeType="1"/>
            </p:cNvSpPr>
            <p:nvPr/>
          </p:nvSpPr>
          <p:spPr bwMode="auto">
            <a:xfrm flipH="1">
              <a:off x="2544" y="238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6" name="Line 338"/>
            <p:cNvSpPr>
              <a:spLocks noChangeShapeType="1"/>
            </p:cNvSpPr>
            <p:nvPr/>
          </p:nvSpPr>
          <p:spPr bwMode="auto">
            <a:xfrm>
              <a:off x="2544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7" name="Line 339"/>
            <p:cNvSpPr>
              <a:spLocks noChangeShapeType="1"/>
            </p:cNvSpPr>
            <p:nvPr/>
          </p:nvSpPr>
          <p:spPr bwMode="auto">
            <a:xfrm flipV="1">
              <a:off x="2544" y="2376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8" name="Line 340"/>
            <p:cNvSpPr>
              <a:spLocks noChangeShapeType="1"/>
            </p:cNvSpPr>
            <p:nvPr/>
          </p:nvSpPr>
          <p:spPr bwMode="auto">
            <a:xfrm>
              <a:off x="2544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9" name="Line 341"/>
            <p:cNvSpPr>
              <a:spLocks noChangeShapeType="1"/>
            </p:cNvSpPr>
            <p:nvPr/>
          </p:nvSpPr>
          <p:spPr bwMode="auto">
            <a:xfrm>
              <a:off x="2544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0" name="Line 342"/>
            <p:cNvSpPr>
              <a:spLocks noChangeShapeType="1"/>
            </p:cNvSpPr>
            <p:nvPr/>
          </p:nvSpPr>
          <p:spPr bwMode="auto">
            <a:xfrm>
              <a:off x="2544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1" name="Line 343"/>
            <p:cNvSpPr>
              <a:spLocks noChangeShapeType="1"/>
            </p:cNvSpPr>
            <p:nvPr/>
          </p:nvSpPr>
          <p:spPr bwMode="auto">
            <a:xfrm flipV="1">
              <a:off x="2544" y="2361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2" name="Line 344"/>
            <p:cNvSpPr>
              <a:spLocks noChangeShapeType="1"/>
            </p:cNvSpPr>
            <p:nvPr/>
          </p:nvSpPr>
          <p:spPr bwMode="auto">
            <a:xfrm>
              <a:off x="2544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3" name="Line 345"/>
            <p:cNvSpPr>
              <a:spLocks noChangeShapeType="1"/>
            </p:cNvSpPr>
            <p:nvPr/>
          </p:nvSpPr>
          <p:spPr bwMode="auto">
            <a:xfrm>
              <a:off x="2544" y="236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4" name="Line 346"/>
            <p:cNvSpPr>
              <a:spLocks noChangeShapeType="1"/>
            </p:cNvSpPr>
            <p:nvPr/>
          </p:nvSpPr>
          <p:spPr bwMode="auto">
            <a:xfrm>
              <a:off x="2560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5" name="Line 347"/>
            <p:cNvSpPr>
              <a:spLocks noChangeShapeType="1"/>
            </p:cNvSpPr>
            <p:nvPr/>
          </p:nvSpPr>
          <p:spPr bwMode="auto">
            <a:xfrm>
              <a:off x="2560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6" name="Line 348"/>
            <p:cNvSpPr>
              <a:spLocks noChangeShapeType="1"/>
            </p:cNvSpPr>
            <p:nvPr/>
          </p:nvSpPr>
          <p:spPr bwMode="auto">
            <a:xfrm>
              <a:off x="2560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7" name="Line 349"/>
            <p:cNvSpPr>
              <a:spLocks noChangeShapeType="1"/>
            </p:cNvSpPr>
            <p:nvPr/>
          </p:nvSpPr>
          <p:spPr bwMode="auto">
            <a:xfrm>
              <a:off x="2560" y="23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8" name="Line 350"/>
            <p:cNvSpPr>
              <a:spLocks noChangeShapeType="1"/>
            </p:cNvSpPr>
            <p:nvPr/>
          </p:nvSpPr>
          <p:spPr bwMode="auto">
            <a:xfrm>
              <a:off x="2568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9" name="Line 351"/>
            <p:cNvSpPr>
              <a:spLocks noChangeShapeType="1"/>
            </p:cNvSpPr>
            <p:nvPr/>
          </p:nvSpPr>
          <p:spPr bwMode="auto">
            <a:xfrm>
              <a:off x="2568" y="2361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0" name="Line 352"/>
            <p:cNvSpPr>
              <a:spLocks noChangeShapeType="1"/>
            </p:cNvSpPr>
            <p:nvPr/>
          </p:nvSpPr>
          <p:spPr bwMode="auto">
            <a:xfrm>
              <a:off x="2568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1" name="Freeform 353"/>
            <p:cNvSpPr>
              <a:spLocks/>
            </p:cNvSpPr>
            <p:nvPr/>
          </p:nvSpPr>
          <p:spPr bwMode="auto">
            <a:xfrm>
              <a:off x="2767" y="2021"/>
              <a:ext cx="24" cy="24"/>
            </a:xfrm>
            <a:custGeom>
              <a:avLst/>
              <a:gdLst>
                <a:gd name="T0" fmla="*/ 24 w 24"/>
                <a:gd name="T1" fmla="*/ 16 h 24"/>
                <a:gd name="T2" fmla="*/ 24 w 24"/>
                <a:gd name="T3" fmla="*/ 24 h 24"/>
                <a:gd name="T4" fmla="*/ 16 w 24"/>
                <a:gd name="T5" fmla="*/ 24 h 24"/>
                <a:gd name="T6" fmla="*/ 16 w 24"/>
                <a:gd name="T7" fmla="*/ 24 h 24"/>
                <a:gd name="T8" fmla="*/ 0 w 24"/>
                <a:gd name="T9" fmla="*/ 24 h 24"/>
                <a:gd name="T10" fmla="*/ 0 w 24"/>
                <a:gd name="T11" fmla="*/ 16 h 24"/>
                <a:gd name="T12" fmla="*/ 0 w 24"/>
                <a:gd name="T13" fmla="*/ 16 h 24"/>
                <a:gd name="T14" fmla="*/ 0 w 24"/>
                <a:gd name="T15" fmla="*/ 0 h 24"/>
                <a:gd name="T16" fmla="*/ 16 w 24"/>
                <a:gd name="T17" fmla="*/ 0 h 24"/>
                <a:gd name="T18" fmla="*/ 16 w 24"/>
                <a:gd name="T19" fmla="*/ 0 h 24"/>
                <a:gd name="T20" fmla="*/ 24 w 24"/>
                <a:gd name="T21" fmla="*/ 0 h 24"/>
                <a:gd name="T22" fmla="*/ 24 w 24"/>
                <a:gd name="T23" fmla="*/ 16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4"/>
                <a:gd name="T38" fmla="*/ 24 w 24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4">
                  <a:moveTo>
                    <a:pt x="24" y="16"/>
                  </a:moveTo>
                  <a:lnTo>
                    <a:pt x="24" y="24"/>
                  </a:lnTo>
                  <a:lnTo>
                    <a:pt x="16" y="24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2" name="Line 354"/>
            <p:cNvSpPr>
              <a:spLocks noChangeShapeType="1"/>
            </p:cNvSpPr>
            <p:nvPr/>
          </p:nvSpPr>
          <p:spPr bwMode="auto">
            <a:xfrm>
              <a:off x="2791" y="203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3" name="Line 355"/>
            <p:cNvSpPr>
              <a:spLocks noChangeShapeType="1"/>
            </p:cNvSpPr>
            <p:nvPr/>
          </p:nvSpPr>
          <p:spPr bwMode="auto">
            <a:xfrm>
              <a:off x="2791" y="20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4" name="Line 356"/>
            <p:cNvSpPr>
              <a:spLocks noChangeShapeType="1"/>
            </p:cNvSpPr>
            <p:nvPr/>
          </p:nvSpPr>
          <p:spPr bwMode="auto">
            <a:xfrm flipH="1">
              <a:off x="2783" y="204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5" name="Line 357"/>
            <p:cNvSpPr>
              <a:spLocks noChangeShapeType="1"/>
            </p:cNvSpPr>
            <p:nvPr/>
          </p:nvSpPr>
          <p:spPr bwMode="auto">
            <a:xfrm>
              <a:off x="2783" y="20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6" name="Line 358"/>
            <p:cNvSpPr>
              <a:spLocks noChangeShapeType="1"/>
            </p:cNvSpPr>
            <p:nvPr/>
          </p:nvSpPr>
          <p:spPr bwMode="auto">
            <a:xfrm>
              <a:off x="2783" y="20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7" name="Line 359"/>
            <p:cNvSpPr>
              <a:spLocks noChangeShapeType="1"/>
            </p:cNvSpPr>
            <p:nvPr/>
          </p:nvSpPr>
          <p:spPr bwMode="auto">
            <a:xfrm>
              <a:off x="2783" y="20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8" name="Line 360"/>
            <p:cNvSpPr>
              <a:spLocks noChangeShapeType="1"/>
            </p:cNvSpPr>
            <p:nvPr/>
          </p:nvSpPr>
          <p:spPr bwMode="auto">
            <a:xfrm flipH="1">
              <a:off x="2767" y="204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9" name="Line 361"/>
            <p:cNvSpPr>
              <a:spLocks noChangeShapeType="1"/>
            </p:cNvSpPr>
            <p:nvPr/>
          </p:nvSpPr>
          <p:spPr bwMode="auto">
            <a:xfrm>
              <a:off x="2767" y="20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0" name="Line 362"/>
            <p:cNvSpPr>
              <a:spLocks noChangeShapeType="1"/>
            </p:cNvSpPr>
            <p:nvPr/>
          </p:nvSpPr>
          <p:spPr bwMode="auto">
            <a:xfrm flipV="1">
              <a:off x="2767" y="203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1" name="Line 363"/>
            <p:cNvSpPr>
              <a:spLocks noChangeShapeType="1"/>
            </p:cNvSpPr>
            <p:nvPr/>
          </p:nvSpPr>
          <p:spPr bwMode="auto">
            <a:xfrm>
              <a:off x="2767" y="20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2" name="Line 364"/>
            <p:cNvSpPr>
              <a:spLocks noChangeShapeType="1"/>
            </p:cNvSpPr>
            <p:nvPr/>
          </p:nvSpPr>
          <p:spPr bwMode="auto">
            <a:xfrm>
              <a:off x="2767" y="20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3" name="Line 365"/>
            <p:cNvSpPr>
              <a:spLocks noChangeShapeType="1"/>
            </p:cNvSpPr>
            <p:nvPr/>
          </p:nvSpPr>
          <p:spPr bwMode="auto">
            <a:xfrm>
              <a:off x="2767" y="20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4" name="Line 366"/>
            <p:cNvSpPr>
              <a:spLocks noChangeShapeType="1"/>
            </p:cNvSpPr>
            <p:nvPr/>
          </p:nvSpPr>
          <p:spPr bwMode="auto">
            <a:xfrm flipV="1">
              <a:off x="2767" y="2021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5" name="Line 367"/>
            <p:cNvSpPr>
              <a:spLocks noChangeShapeType="1"/>
            </p:cNvSpPr>
            <p:nvPr/>
          </p:nvSpPr>
          <p:spPr bwMode="auto">
            <a:xfrm>
              <a:off x="2767" y="202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6" name="Line 368"/>
            <p:cNvSpPr>
              <a:spLocks noChangeShapeType="1"/>
            </p:cNvSpPr>
            <p:nvPr/>
          </p:nvSpPr>
          <p:spPr bwMode="auto">
            <a:xfrm>
              <a:off x="2767" y="202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7" name="Line 369"/>
            <p:cNvSpPr>
              <a:spLocks noChangeShapeType="1"/>
            </p:cNvSpPr>
            <p:nvPr/>
          </p:nvSpPr>
          <p:spPr bwMode="auto">
            <a:xfrm>
              <a:off x="2783" y="202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8" name="Line 370"/>
            <p:cNvSpPr>
              <a:spLocks noChangeShapeType="1"/>
            </p:cNvSpPr>
            <p:nvPr/>
          </p:nvSpPr>
          <p:spPr bwMode="auto">
            <a:xfrm>
              <a:off x="2783" y="202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9" name="Line 371"/>
            <p:cNvSpPr>
              <a:spLocks noChangeShapeType="1"/>
            </p:cNvSpPr>
            <p:nvPr/>
          </p:nvSpPr>
          <p:spPr bwMode="auto">
            <a:xfrm>
              <a:off x="2783" y="202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0" name="Line 372"/>
            <p:cNvSpPr>
              <a:spLocks noChangeShapeType="1"/>
            </p:cNvSpPr>
            <p:nvPr/>
          </p:nvSpPr>
          <p:spPr bwMode="auto">
            <a:xfrm>
              <a:off x="2783" y="202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1" name="Line 373"/>
            <p:cNvSpPr>
              <a:spLocks noChangeShapeType="1"/>
            </p:cNvSpPr>
            <p:nvPr/>
          </p:nvSpPr>
          <p:spPr bwMode="auto">
            <a:xfrm>
              <a:off x="2791" y="202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2" name="Line 374"/>
            <p:cNvSpPr>
              <a:spLocks noChangeShapeType="1"/>
            </p:cNvSpPr>
            <p:nvPr/>
          </p:nvSpPr>
          <p:spPr bwMode="auto">
            <a:xfrm>
              <a:off x="2791" y="2021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3" name="Line 375"/>
            <p:cNvSpPr>
              <a:spLocks noChangeShapeType="1"/>
            </p:cNvSpPr>
            <p:nvPr/>
          </p:nvSpPr>
          <p:spPr bwMode="auto">
            <a:xfrm>
              <a:off x="2791" y="20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4" name="Freeform 376"/>
            <p:cNvSpPr>
              <a:spLocks/>
            </p:cNvSpPr>
            <p:nvPr/>
          </p:nvSpPr>
          <p:spPr bwMode="auto">
            <a:xfrm>
              <a:off x="2703" y="2129"/>
              <a:ext cx="32" cy="31"/>
            </a:xfrm>
            <a:custGeom>
              <a:avLst/>
              <a:gdLst>
                <a:gd name="T0" fmla="*/ 32 w 32"/>
                <a:gd name="T1" fmla="*/ 16 h 31"/>
                <a:gd name="T2" fmla="*/ 24 w 32"/>
                <a:gd name="T3" fmla="*/ 24 h 31"/>
                <a:gd name="T4" fmla="*/ 16 w 32"/>
                <a:gd name="T5" fmla="*/ 31 h 31"/>
                <a:gd name="T6" fmla="*/ 16 w 32"/>
                <a:gd name="T7" fmla="*/ 31 h 31"/>
                <a:gd name="T8" fmla="*/ 8 w 32"/>
                <a:gd name="T9" fmla="*/ 24 h 31"/>
                <a:gd name="T10" fmla="*/ 0 w 32"/>
                <a:gd name="T11" fmla="*/ 16 h 31"/>
                <a:gd name="T12" fmla="*/ 0 w 32"/>
                <a:gd name="T13" fmla="*/ 16 h 31"/>
                <a:gd name="T14" fmla="*/ 8 w 32"/>
                <a:gd name="T15" fmla="*/ 8 h 31"/>
                <a:gd name="T16" fmla="*/ 16 w 32"/>
                <a:gd name="T17" fmla="*/ 0 h 31"/>
                <a:gd name="T18" fmla="*/ 16 w 32"/>
                <a:gd name="T19" fmla="*/ 0 h 31"/>
                <a:gd name="T20" fmla="*/ 24 w 32"/>
                <a:gd name="T21" fmla="*/ 8 h 31"/>
                <a:gd name="T22" fmla="*/ 32 w 32"/>
                <a:gd name="T23" fmla="*/ 16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31"/>
                <a:gd name="T38" fmla="*/ 32 w 32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31">
                  <a:moveTo>
                    <a:pt x="32" y="16"/>
                  </a:moveTo>
                  <a:lnTo>
                    <a:pt x="24" y="24"/>
                  </a:lnTo>
                  <a:lnTo>
                    <a:pt x="16" y="31"/>
                  </a:lnTo>
                  <a:lnTo>
                    <a:pt x="8" y="24"/>
                  </a:lnTo>
                  <a:lnTo>
                    <a:pt x="0" y="16"/>
                  </a:ln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5" name="Line 377"/>
            <p:cNvSpPr>
              <a:spLocks noChangeShapeType="1"/>
            </p:cNvSpPr>
            <p:nvPr/>
          </p:nvSpPr>
          <p:spPr bwMode="auto">
            <a:xfrm flipH="1">
              <a:off x="2727" y="2145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6" name="Line 378"/>
            <p:cNvSpPr>
              <a:spLocks noChangeShapeType="1"/>
            </p:cNvSpPr>
            <p:nvPr/>
          </p:nvSpPr>
          <p:spPr bwMode="auto">
            <a:xfrm>
              <a:off x="2727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7" name="Line 379"/>
            <p:cNvSpPr>
              <a:spLocks noChangeShapeType="1"/>
            </p:cNvSpPr>
            <p:nvPr/>
          </p:nvSpPr>
          <p:spPr bwMode="auto">
            <a:xfrm flipH="1">
              <a:off x="2719" y="2153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8" name="Line 380"/>
            <p:cNvSpPr>
              <a:spLocks noChangeShapeType="1"/>
            </p:cNvSpPr>
            <p:nvPr/>
          </p:nvSpPr>
          <p:spPr bwMode="auto">
            <a:xfrm>
              <a:off x="2719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9" name="Line 381"/>
            <p:cNvSpPr>
              <a:spLocks noChangeShapeType="1"/>
            </p:cNvSpPr>
            <p:nvPr/>
          </p:nvSpPr>
          <p:spPr bwMode="auto">
            <a:xfrm>
              <a:off x="2719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0" name="Line 382"/>
            <p:cNvSpPr>
              <a:spLocks noChangeShapeType="1"/>
            </p:cNvSpPr>
            <p:nvPr/>
          </p:nvSpPr>
          <p:spPr bwMode="auto">
            <a:xfrm>
              <a:off x="2719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1" name="Line 383"/>
            <p:cNvSpPr>
              <a:spLocks noChangeShapeType="1"/>
            </p:cNvSpPr>
            <p:nvPr/>
          </p:nvSpPr>
          <p:spPr bwMode="auto">
            <a:xfrm flipH="1" flipV="1">
              <a:off x="2711" y="2153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2" name="Line 384"/>
            <p:cNvSpPr>
              <a:spLocks noChangeShapeType="1"/>
            </p:cNvSpPr>
            <p:nvPr/>
          </p:nvSpPr>
          <p:spPr bwMode="auto">
            <a:xfrm>
              <a:off x="2711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3" name="Line 385"/>
            <p:cNvSpPr>
              <a:spLocks noChangeShapeType="1"/>
            </p:cNvSpPr>
            <p:nvPr/>
          </p:nvSpPr>
          <p:spPr bwMode="auto">
            <a:xfrm flipH="1" flipV="1">
              <a:off x="2703" y="2145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4" name="Line 386"/>
            <p:cNvSpPr>
              <a:spLocks noChangeShapeType="1"/>
            </p:cNvSpPr>
            <p:nvPr/>
          </p:nvSpPr>
          <p:spPr bwMode="auto">
            <a:xfrm>
              <a:off x="2703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5" name="Line 387"/>
            <p:cNvSpPr>
              <a:spLocks noChangeShapeType="1"/>
            </p:cNvSpPr>
            <p:nvPr/>
          </p:nvSpPr>
          <p:spPr bwMode="auto">
            <a:xfrm>
              <a:off x="2703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6" name="Line 388"/>
            <p:cNvSpPr>
              <a:spLocks noChangeShapeType="1"/>
            </p:cNvSpPr>
            <p:nvPr/>
          </p:nvSpPr>
          <p:spPr bwMode="auto">
            <a:xfrm>
              <a:off x="2703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7" name="Line 389"/>
            <p:cNvSpPr>
              <a:spLocks noChangeShapeType="1"/>
            </p:cNvSpPr>
            <p:nvPr/>
          </p:nvSpPr>
          <p:spPr bwMode="auto">
            <a:xfrm flipV="1">
              <a:off x="2703" y="2137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8" name="Line 390"/>
            <p:cNvSpPr>
              <a:spLocks noChangeShapeType="1"/>
            </p:cNvSpPr>
            <p:nvPr/>
          </p:nvSpPr>
          <p:spPr bwMode="auto">
            <a:xfrm>
              <a:off x="2711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9" name="Line 391"/>
            <p:cNvSpPr>
              <a:spLocks noChangeShapeType="1"/>
            </p:cNvSpPr>
            <p:nvPr/>
          </p:nvSpPr>
          <p:spPr bwMode="auto">
            <a:xfrm flipV="1">
              <a:off x="2711" y="2129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0" name="Line 392"/>
            <p:cNvSpPr>
              <a:spLocks noChangeShapeType="1"/>
            </p:cNvSpPr>
            <p:nvPr/>
          </p:nvSpPr>
          <p:spPr bwMode="auto">
            <a:xfrm>
              <a:off x="2719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1" name="Line 393"/>
            <p:cNvSpPr>
              <a:spLocks noChangeShapeType="1"/>
            </p:cNvSpPr>
            <p:nvPr/>
          </p:nvSpPr>
          <p:spPr bwMode="auto">
            <a:xfrm>
              <a:off x="2719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2" name="Line 394"/>
            <p:cNvSpPr>
              <a:spLocks noChangeShapeType="1"/>
            </p:cNvSpPr>
            <p:nvPr/>
          </p:nvSpPr>
          <p:spPr bwMode="auto">
            <a:xfrm>
              <a:off x="2719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23" name="Group 395"/>
          <p:cNvGrpSpPr>
            <a:grpSpLocks/>
          </p:cNvGrpSpPr>
          <p:nvPr/>
        </p:nvGrpSpPr>
        <p:grpSpPr bwMode="auto">
          <a:xfrm>
            <a:off x="6986070" y="4843463"/>
            <a:ext cx="1436688" cy="433387"/>
            <a:chOff x="2424" y="2129"/>
            <a:chExt cx="679" cy="364"/>
          </a:xfrm>
        </p:grpSpPr>
        <p:sp>
          <p:nvSpPr>
            <p:cNvPr id="1424" name="Line 396"/>
            <p:cNvSpPr>
              <a:spLocks noChangeShapeType="1"/>
            </p:cNvSpPr>
            <p:nvPr/>
          </p:nvSpPr>
          <p:spPr bwMode="auto">
            <a:xfrm>
              <a:off x="2719" y="2129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5" name="Line 397"/>
            <p:cNvSpPr>
              <a:spLocks noChangeShapeType="1"/>
            </p:cNvSpPr>
            <p:nvPr/>
          </p:nvSpPr>
          <p:spPr bwMode="auto">
            <a:xfrm>
              <a:off x="2727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6" name="Line 398"/>
            <p:cNvSpPr>
              <a:spLocks noChangeShapeType="1"/>
            </p:cNvSpPr>
            <p:nvPr/>
          </p:nvSpPr>
          <p:spPr bwMode="auto">
            <a:xfrm>
              <a:off x="2727" y="2137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7" name="Line 399"/>
            <p:cNvSpPr>
              <a:spLocks noChangeShapeType="1"/>
            </p:cNvSpPr>
            <p:nvPr/>
          </p:nvSpPr>
          <p:spPr bwMode="auto">
            <a:xfrm>
              <a:off x="2735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8" name="Freeform 400"/>
            <p:cNvSpPr>
              <a:spLocks/>
            </p:cNvSpPr>
            <p:nvPr/>
          </p:nvSpPr>
          <p:spPr bwMode="auto">
            <a:xfrm>
              <a:off x="2432" y="2392"/>
              <a:ext cx="24" cy="31"/>
            </a:xfrm>
            <a:custGeom>
              <a:avLst/>
              <a:gdLst>
                <a:gd name="T0" fmla="*/ 24 w 24"/>
                <a:gd name="T1" fmla="*/ 15 h 31"/>
                <a:gd name="T2" fmla="*/ 24 w 24"/>
                <a:gd name="T3" fmla="*/ 23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3 h 31"/>
                <a:gd name="T10" fmla="*/ 0 w 24"/>
                <a:gd name="T11" fmla="*/ 15 h 31"/>
                <a:gd name="T12" fmla="*/ 0 w 24"/>
                <a:gd name="T13" fmla="*/ 15 h 31"/>
                <a:gd name="T14" fmla="*/ 0 w 24"/>
                <a:gd name="T15" fmla="*/ 7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7 h 31"/>
                <a:gd name="T22" fmla="*/ 24 w 24"/>
                <a:gd name="T23" fmla="*/ 15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5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7"/>
                  </a:lnTo>
                  <a:lnTo>
                    <a:pt x="16" y="0"/>
                  </a:lnTo>
                  <a:lnTo>
                    <a:pt x="24" y="7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9" name="Line 401"/>
            <p:cNvSpPr>
              <a:spLocks noChangeShapeType="1"/>
            </p:cNvSpPr>
            <p:nvPr/>
          </p:nvSpPr>
          <p:spPr bwMode="auto">
            <a:xfrm>
              <a:off x="2456" y="240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0" name="Line 402"/>
            <p:cNvSpPr>
              <a:spLocks noChangeShapeType="1"/>
            </p:cNvSpPr>
            <p:nvPr/>
          </p:nvSpPr>
          <p:spPr bwMode="auto">
            <a:xfrm>
              <a:off x="2456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1" name="Line 403"/>
            <p:cNvSpPr>
              <a:spLocks noChangeShapeType="1"/>
            </p:cNvSpPr>
            <p:nvPr/>
          </p:nvSpPr>
          <p:spPr bwMode="auto">
            <a:xfrm flipH="1">
              <a:off x="2448" y="2415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2" name="Line 404"/>
            <p:cNvSpPr>
              <a:spLocks noChangeShapeType="1"/>
            </p:cNvSpPr>
            <p:nvPr/>
          </p:nvSpPr>
          <p:spPr bwMode="auto">
            <a:xfrm>
              <a:off x="2448" y="242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3" name="Line 405"/>
            <p:cNvSpPr>
              <a:spLocks noChangeShapeType="1"/>
            </p:cNvSpPr>
            <p:nvPr/>
          </p:nvSpPr>
          <p:spPr bwMode="auto">
            <a:xfrm>
              <a:off x="2448" y="242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4" name="Line 406"/>
            <p:cNvSpPr>
              <a:spLocks noChangeShapeType="1"/>
            </p:cNvSpPr>
            <p:nvPr/>
          </p:nvSpPr>
          <p:spPr bwMode="auto">
            <a:xfrm>
              <a:off x="2448" y="242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5" name="Line 407"/>
            <p:cNvSpPr>
              <a:spLocks noChangeShapeType="1"/>
            </p:cNvSpPr>
            <p:nvPr/>
          </p:nvSpPr>
          <p:spPr bwMode="auto">
            <a:xfrm flipH="1" flipV="1">
              <a:off x="2432" y="2415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6" name="Line 408"/>
            <p:cNvSpPr>
              <a:spLocks noChangeShapeType="1"/>
            </p:cNvSpPr>
            <p:nvPr/>
          </p:nvSpPr>
          <p:spPr bwMode="auto">
            <a:xfrm>
              <a:off x="2432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7" name="Line 409"/>
            <p:cNvSpPr>
              <a:spLocks noChangeShapeType="1"/>
            </p:cNvSpPr>
            <p:nvPr/>
          </p:nvSpPr>
          <p:spPr bwMode="auto">
            <a:xfrm flipV="1">
              <a:off x="2432" y="240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" name="Line 410"/>
            <p:cNvSpPr>
              <a:spLocks noChangeShapeType="1"/>
            </p:cNvSpPr>
            <p:nvPr/>
          </p:nvSpPr>
          <p:spPr bwMode="auto">
            <a:xfrm>
              <a:off x="2432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9" name="Line 411"/>
            <p:cNvSpPr>
              <a:spLocks noChangeShapeType="1"/>
            </p:cNvSpPr>
            <p:nvPr/>
          </p:nvSpPr>
          <p:spPr bwMode="auto">
            <a:xfrm>
              <a:off x="2432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0" name="Line 412"/>
            <p:cNvSpPr>
              <a:spLocks noChangeShapeType="1"/>
            </p:cNvSpPr>
            <p:nvPr/>
          </p:nvSpPr>
          <p:spPr bwMode="auto">
            <a:xfrm>
              <a:off x="2432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1" name="Line 413"/>
            <p:cNvSpPr>
              <a:spLocks noChangeShapeType="1"/>
            </p:cNvSpPr>
            <p:nvPr/>
          </p:nvSpPr>
          <p:spPr bwMode="auto">
            <a:xfrm flipV="1">
              <a:off x="2432" y="2399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2" name="Line 414"/>
            <p:cNvSpPr>
              <a:spLocks noChangeShapeType="1"/>
            </p:cNvSpPr>
            <p:nvPr/>
          </p:nvSpPr>
          <p:spPr bwMode="auto">
            <a:xfrm>
              <a:off x="2432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3" name="Line 415"/>
            <p:cNvSpPr>
              <a:spLocks noChangeShapeType="1"/>
            </p:cNvSpPr>
            <p:nvPr/>
          </p:nvSpPr>
          <p:spPr bwMode="auto">
            <a:xfrm flipV="1">
              <a:off x="2432" y="2392"/>
              <a:ext cx="16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4" name="Line 416"/>
            <p:cNvSpPr>
              <a:spLocks noChangeShapeType="1"/>
            </p:cNvSpPr>
            <p:nvPr/>
          </p:nvSpPr>
          <p:spPr bwMode="auto">
            <a:xfrm>
              <a:off x="2448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5" name="Line 417"/>
            <p:cNvSpPr>
              <a:spLocks noChangeShapeType="1"/>
            </p:cNvSpPr>
            <p:nvPr/>
          </p:nvSpPr>
          <p:spPr bwMode="auto">
            <a:xfrm>
              <a:off x="2448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6" name="Line 418"/>
            <p:cNvSpPr>
              <a:spLocks noChangeShapeType="1"/>
            </p:cNvSpPr>
            <p:nvPr/>
          </p:nvSpPr>
          <p:spPr bwMode="auto">
            <a:xfrm>
              <a:off x="2448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7" name="Line 419"/>
            <p:cNvSpPr>
              <a:spLocks noChangeShapeType="1"/>
            </p:cNvSpPr>
            <p:nvPr/>
          </p:nvSpPr>
          <p:spPr bwMode="auto">
            <a:xfrm>
              <a:off x="2448" y="2392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8" name="Line 420"/>
            <p:cNvSpPr>
              <a:spLocks noChangeShapeType="1"/>
            </p:cNvSpPr>
            <p:nvPr/>
          </p:nvSpPr>
          <p:spPr bwMode="auto">
            <a:xfrm>
              <a:off x="2456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9" name="Line 421"/>
            <p:cNvSpPr>
              <a:spLocks noChangeShapeType="1"/>
            </p:cNvSpPr>
            <p:nvPr/>
          </p:nvSpPr>
          <p:spPr bwMode="auto">
            <a:xfrm>
              <a:off x="2456" y="2399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0" name="Line 422"/>
            <p:cNvSpPr>
              <a:spLocks noChangeShapeType="1"/>
            </p:cNvSpPr>
            <p:nvPr/>
          </p:nvSpPr>
          <p:spPr bwMode="auto">
            <a:xfrm>
              <a:off x="2456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1" name="Freeform 423"/>
            <p:cNvSpPr>
              <a:spLocks/>
            </p:cNvSpPr>
            <p:nvPr/>
          </p:nvSpPr>
          <p:spPr bwMode="auto">
            <a:xfrm>
              <a:off x="2424" y="2361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2" name="Line 424"/>
            <p:cNvSpPr>
              <a:spLocks noChangeShapeType="1"/>
            </p:cNvSpPr>
            <p:nvPr/>
          </p:nvSpPr>
          <p:spPr bwMode="auto">
            <a:xfrm>
              <a:off x="2448" y="2376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3" name="Line 425"/>
            <p:cNvSpPr>
              <a:spLocks noChangeShapeType="1"/>
            </p:cNvSpPr>
            <p:nvPr/>
          </p:nvSpPr>
          <p:spPr bwMode="auto">
            <a:xfrm>
              <a:off x="2448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4" name="Line 426"/>
            <p:cNvSpPr>
              <a:spLocks noChangeShapeType="1"/>
            </p:cNvSpPr>
            <p:nvPr/>
          </p:nvSpPr>
          <p:spPr bwMode="auto">
            <a:xfrm flipH="1">
              <a:off x="2440" y="238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5" name="Line 427"/>
            <p:cNvSpPr>
              <a:spLocks noChangeShapeType="1"/>
            </p:cNvSpPr>
            <p:nvPr/>
          </p:nvSpPr>
          <p:spPr bwMode="auto">
            <a:xfrm>
              <a:off x="2440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6" name="Line 428"/>
            <p:cNvSpPr>
              <a:spLocks noChangeShapeType="1"/>
            </p:cNvSpPr>
            <p:nvPr/>
          </p:nvSpPr>
          <p:spPr bwMode="auto">
            <a:xfrm>
              <a:off x="2440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7" name="Line 429"/>
            <p:cNvSpPr>
              <a:spLocks noChangeShapeType="1"/>
            </p:cNvSpPr>
            <p:nvPr/>
          </p:nvSpPr>
          <p:spPr bwMode="auto">
            <a:xfrm>
              <a:off x="2440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8" name="Line 430"/>
            <p:cNvSpPr>
              <a:spLocks noChangeShapeType="1"/>
            </p:cNvSpPr>
            <p:nvPr/>
          </p:nvSpPr>
          <p:spPr bwMode="auto">
            <a:xfrm flipH="1">
              <a:off x="2424" y="238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9" name="Line 431"/>
            <p:cNvSpPr>
              <a:spLocks noChangeShapeType="1"/>
            </p:cNvSpPr>
            <p:nvPr/>
          </p:nvSpPr>
          <p:spPr bwMode="auto">
            <a:xfrm>
              <a:off x="2424" y="23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0" name="Line 432"/>
            <p:cNvSpPr>
              <a:spLocks noChangeShapeType="1"/>
            </p:cNvSpPr>
            <p:nvPr/>
          </p:nvSpPr>
          <p:spPr bwMode="auto">
            <a:xfrm flipV="1">
              <a:off x="2424" y="2376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1" name="Line 433"/>
            <p:cNvSpPr>
              <a:spLocks noChangeShapeType="1"/>
            </p:cNvSpPr>
            <p:nvPr/>
          </p:nvSpPr>
          <p:spPr bwMode="auto">
            <a:xfrm>
              <a:off x="2424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2" name="Line 434"/>
            <p:cNvSpPr>
              <a:spLocks noChangeShapeType="1"/>
            </p:cNvSpPr>
            <p:nvPr/>
          </p:nvSpPr>
          <p:spPr bwMode="auto">
            <a:xfrm>
              <a:off x="2424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3" name="Line 435"/>
            <p:cNvSpPr>
              <a:spLocks noChangeShapeType="1"/>
            </p:cNvSpPr>
            <p:nvPr/>
          </p:nvSpPr>
          <p:spPr bwMode="auto">
            <a:xfrm>
              <a:off x="2424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4" name="Line 436"/>
            <p:cNvSpPr>
              <a:spLocks noChangeShapeType="1"/>
            </p:cNvSpPr>
            <p:nvPr/>
          </p:nvSpPr>
          <p:spPr bwMode="auto">
            <a:xfrm flipV="1">
              <a:off x="2424" y="2361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5" name="Line 437"/>
            <p:cNvSpPr>
              <a:spLocks noChangeShapeType="1"/>
            </p:cNvSpPr>
            <p:nvPr/>
          </p:nvSpPr>
          <p:spPr bwMode="auto">
            <a:xfrm>
              <a:off x="2424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6" name="Line 438"/>
            <p:cNvSpPr>
              <a:spLocks noChangeShapeType="1"/>
            </p:cNvSpPr>
            <p:nvPr/>
          </p:nvSpPr>
          <p:spPr bwMode="auto">
            <a:xfrm>
              <a:off x="2424" y="236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7" name="Line 439"/>
            <p:cNvSpPr>
              <a:spLocks noChangeShapeType="1"/>
            </p:cNvSpPr>
            <p:nvPr/>
          </p:nvSpPr>
          <p:spPr bwMode="auto">
            <a:xfrm>
              <a:off x="2440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8" name="Line 440"/>
            <p:cNvSpPr>
              <a:spLocks noChangeShapeType="1"/>
            </p:cNvSpPr>
            <p:nvPr/>
          </p:nvSpPr>
          <p:spPr bwMode="auto">
            <a:xfrm>
              <a:off x="2440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9" name="Line 441"/>
            <p:cNvSpPr>
              <a:spLocks noChangeShapeType="1"/>
            </p:cNvSpPr>
            <p:nvPr/>
          </p:nvSpPr>
          <p:spPr bwMode="auto">
            <a:xfrm>
              <a:off x="2440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0" name="Line 442"/>
            <p:cNvSpPr>
              <a:spLocks noChangeShapeType="1"/>
            </p:cNvSpPr>
            <p:nvPr/>
          </p:nvSpPr>
          <p:spPr bwMode="auto">
            <a:xfrm>
              <a:off x="2440" y="23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1" name="Line 443"/>
            <p:cNvSpPr>
              <a:spLocks noChangeShapeType="1"/>
            </p:cNvSpPr>
            <p:nvPr/>
          </p:nvSpPr>
          <p:spPr bwMode="auto">
            <a:xfrm>
              <a:off x="2448" y="23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2" name="Line 444"/>
            <p:cNvSpPr>
              <a:spLocks noChangeShapeType="1"/>
            </p:cNvSpPr>
            <p:nvPr/>
          </p:nvSpPr>
          <p:spPr bwMode="auto">
            <a:xfrm>
              <a:off x="2448" y="2361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3" name="Line 445"/>
            <p:cNvSpPr>
              <a:spLocks noChangeShapeType="1"/>
            </p:cNvSpPr>
            <p:nvPr/>
          </p:nvSpPr>
          <p:spPr bwMode="auto">
            <a:xfrm>
              <a:off x="2448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4" name="Freeform 446"/>
            <p:cNvSpPr>
              <a:spLocks/>
            </p:cNvSpPr>
            <p:nvPr/>
          </p:nvSpPr>
          <p:spPr bwMode="auto">
            <a:xfrm>
              <a:off x="2520" y="2392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5" name="Line 447"/>
            <p:cNvSpPr>
              <a:spLocks noChangeShapeType="1"/>
            </p:cNvSpPr>
            <p:nvPr/>
          </p:nvSpPr>
          <p:spPr bwMode="auto">
            <a:xfrm>
              <a:off x="2544" y="240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6" name="Line 448"/>
            <p:cNvSpPr>
              <a:spLocks noChangeShapeType="1"/>
            </p:cNvSpPr>
            <p:nvPr/>
          </p:nvSpPr>
          <p:spPr bwMode="auto">
            <a:xfrm>
              <a:off x="2544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7" name="Line 449"/>
            <p:cNvSpPr>
              <a:spLocks noChangeShapeType="1"/>
            </p:cNvSpPr>
            <p:nvPr/>
          </p:nvSpPr>
          <p:spPr bwMode="auto">
            <a:xfrm flipH="1">
              <a:off x="2536" y="241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8" name="Line 450"/>
            <p:cNvSpPr>
              <a:spLocks noChangeShapeType="1"/>
            </p:cNvSpPr>
            <p:nvPr/>
          </p:nvSpPr>
          <p:spPr bwMode="auto">
            <a:xfrm>
              <a:off x="2536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9" name="Line 451"/>
            <p:cNvSpPr>
              <a:spLocks noChangeShapeType="1"/>
            </p:cNvSpPr>
            <p:nvPr/>
          </p:nvSpPr>
          <p:spPr bwMode="auto">
            <a:xfrm>
              <a:off x="2536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0" name="Line 452"/>
            <p:cNvSpPr>
              <a:spLocks noChangeShapeType="1"/>
            </p:cNvSpPr>
            <p:nvPr/>
          </p:nvSpPr>
          <p:spPr bwMode="auto">
            <a:xfrm>
              <a:off x="2536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1" name="Line 453"/>
            <p:cNvSpPr>
              <a:spLocks noChangeShapeType="1"/>
            </p:cNvSpPr>
            <p:nvPr/>
          </p:nvSpPr>
          <p:spPr bwMode="auto">
            <a:xfrm flipH="1">
              <a:off x="2520" y="241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2" name="Line 454"/>
            <p:cNvSpPr>
              <a:spLocks noChangeShapeType="1"/>
            </p:cNvSpPr>
            <p:nvPr/>
          </p:nvSpPr>
          <p:spPr bwMode="auto">
            <a:xfrm>
              <a:off x="2520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3" name="Line 455"/>
            <p:cNvSpPr>
              <a:spLocks noChangeShapeType="1"/>
            </p:cNvSpPr>
            <p:nvPr/>
          </p:nvSpPr>
          <p:spPr bwMode="auto">
            <a:xfrm flipV="1">
              <a:off x="2520" y="240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4" name="Line 456"/>
            <p:cNvSpPr>
              <a:spLocks noChangeShapeType="1"/>
            </p:cNvSpPr>
            <p:nvPr/>
          </p:nvSpPr>
          <p:spPr bwMode="auto">
            <a:xfrm>
              <a:off x="2520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5" name="Line 457"/>
            <p:cNvSpPr>
              <a:spLocks noChangeShapeType="1"/>
            </p:cNvSpPr>
            <p:nvPr/>
          </p:nvSpPr>
          <p:spPr bwMode="auto">
            <a:xfrm>
              <a:off x="2520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6" name="Line 458"/>
            <p:cNvSpPr>
              <a:spLocks noChangeShapeType="1"/>
            </p:cNvSpPr>
            <p:nvPr/>
          </p:nvSpPr>
          <p:spPr bwMode="auto">
            <a:xfrm>
              <a:off x="2520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7" name="Line 459"/>
            <p:cNvSpPr>
              <a:spLocks noChangeShapeType="1"/>
            </p:cNvSpPr>
            <p:nvPr/>
          </p:nvSpPr>
          <p:spPr bwMode="auto">
            <a:xfrm flipV="1">
              <a:off x="2520" y="2392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8" name="Line 460"/>
            <p:cNvSpPr>
              <a:spLocks noChangeShapeType="1"/>
            </p:cNvSpPr>
            <p:nvPr/>
          </p:nvSpPr>
          <p:spPr bwMode="auto">
            <a:xfrm>
              <a:off x="2520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9" name="Line 461"/>
            <p:cNvSpPr>
              <a:spLocks noChangeShapeType="1"/>
            </p:cNvSpPr>
            <p:nvPr/>
          </p:nvSpPr>
          <p:spPr bwMode="auto">
            <a:xfrm>
              <a:off x="2520" y="2392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0" name="Line 462"/>
            <p:cNvSpPr>
              <a:spLocks noChangeShapeType="1"/>
            </p:cNvSpPr>
            <p:nvPr/>
          </p:nvSpPr>
          <p:spPr bwMode="auto">
            <a:xfrm>
              <a:off x="2536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1" name="Line 463"/>
            <p:cNvSpPr>
              <a:spLocks noChangeShapeType="1"/>
            </p:cNvSpPr>
            <p:nvPr/>
          </p:nvSpPr>
          <p:spPr bwMode="auto">
            <a:xfrm>
              <a:off x="2536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2" name="Line 464"/>
            <p:cNvSpPr>
              <a:spLocks noChangeShapeType="1"/>
            </p:cNvSpPr>
            <p:nvPr/>
          </p:nvSpPr>
          <p:spPr bwMode="auto">
            <a:xfrm>
              <a:off x="2536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3" name="Line 465"/>
            <p:cNvSpPr>
              <a:spLocks noChangeShapeType="1"/>
            </p:cNvSpPr>
            <p:nvPr/>
          </p:nvSpPr>
          <p:spPr bwMode="auto">
            <a:xfrm>
              <a:off x="2536" y="2392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4" name="Line 466"/>
            <p:cNvSpPr>
              <a:spLocks noChangeShapeType="1"/>
            </p:cNvSpPr>
            <p:nvPr/>
          </p:nvSpPr>
          <p:spPr bwMode="auto">
            <a:xfrm>
              <a:off x="2544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5" name="Line 467"/>
            <p:cNvSpPr>
              <a:spLocks noChangeShapeType="1"/>
            </p:cNvSpPr>
            <p:nvPr/>
          </p:nvSpPr>
          <p:spPr bwMode="auto">
            <a:xfrm>
              <a:off x="2544" y="2392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6" name="Line 468"/>
            <p:cNvSpPr>
              <a:spLocks noChangeShapeType="1"/>
            </p:cNvSpPr>
            <p:nvPr/>
          </p:nvSpPr>
          <p:spPr bwMode="auto">
            <a:xfrm>
              <a:off x="2544" y="24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7" name="Freeform 469"/>
            <p:cNvSpPr>
              <a:spLocks/>
            </p:cNvSpPr>
            <p:nvPr/>
          </p:nvSpPr>
          <p:spPr bwMode="auto">
            <a:xfrm>
              <a:off x="2560" y="2237"/>
              <a:ext cx="32" cy="24"/>
            </a:xfrm>
            <a:custGeom>
              <a:avLst/>
              <a:gdLst>
                <a:gd name="T0" fmla="*/ 32 w 32"/>
                <a:gd name="T1" fmla="*/ 16 h 24"/>
                <a:gd name="T2" fmla="*/ 24 w 32"/>
                <a:gd name="T3" fmla="*/ 24 h 24"/>
                <a:gd name="T4" fmla="*/ 16 w 32"/>
                <a:gd name="T5" fmla="*/ 24 h 24"/>
                <a:gd name="T6" fmla="*/ 16 w 32"/>
                <a:gd name="T7" fmla="*/ 24 h 24"/>
                <a:gd name="T8" fmla="*/ 8 w 32"/>
                <a:gd name="T9" fmla="*/ 24 h 24"/>
                <a:gd name="T10" fmla="*/ 0 w 32"/>
                <a:gd name="T11" fmla="*/ 16 h 24"/>
                <a:gd name="T12" fmla="*/ 0 w 32"/>
                <a:gd name="T13" fmla="*/ 16 h 24"/>
                <a:gd name="T14" fmla="*/ 8 w 32"/>
                <a:gd name="T15" fmla="*/ 0 h 24"/>
                <a:gd name="T16" fmla="*/ 16 w 32"/>
                <a:gd name="T17" fmla="*/ 0 h 24"/>
                <a:gd name="T18" fmla="*/ 16 w 32"/>
                <a:gd name="T19" fmla="*/ 0 h 24"/>
                <a:gd name="T20" fmla="*/ 24 w 32"/>
                <a:gd name="T21" fmla="*/ 0 h 24"/>
                <a:gd name="T22" fmla="*/ 32 w 32"/>
                <a:gd name="T23" fmla="*/ 16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4"/>
                <a:gd name="T38" fmla="*/ 32 w 32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4">
                  <a:moveTo>
                    <a:pt x="32" y="16"/>
                  </a:move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8" name="Line 470"/>
            <p:cNvSpPr>
              <a:spLocks noChangeShapeType="1"/>
            </p:cNvSpPr>
            <p:nvPr/>
          </p:nvSpPr>
          <p:spPr bwMode="auto">
            <a:xfrm flipH="1">
              <a:off x="2584" y="2253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9" name="Line 471"/>
            <p:cNvSpPr>
              <a:spLocks noChangeShapeType="1"/>
            </p:cNvSpPr>
            <p:nvPr/>
          </p:nvSpPr>
          <p:spPr bwMode="auto">
            <a:xfrm>
              <a:off x="2584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0" name="Line 472"/>
            <p:cNvSpPr>
              <a:spLocks noChangeShapeType="1"/>
            </p:cNvSpPr>
            <p:nvPr/>
          </p:nvSpPr>
          <p:spPr bwMode="auto">
            <a:xfrm flipH="1">
              <a:off x="2576" y="22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1" name="Line 473"/>
            <p:cNvSpPr>
              <a:spLocks noChangeShapeType="1"/>
            </p:cNvSpPr>
            <p:nvPr/>
          </p:nvSpPr>
          <p:spPr bwMode="auto">
            <a:xfrm>
              <a:off x="2576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2" name="Line 474"/>
            <p:cNvSpPr>
              <a:spLocks noChangeShapeType="1"/>
            </p:cNvSpPr>
            <p:nvPr/>
          </p:nvSpPr>
          <p:spPr bwMode="auto">
            <a:xfrm>
              <a:off x="2576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3" name="Line 475"/>
            <p:cNvSpPr>
              <a:spLocks noChangeShapeType="1"/>
            </p:cNvSpPr>
            <p:nvPr/>
          </p:nvSpPr>
          <p:spPr bwMode="auto">
            <a:xfrm>
              <a:off x="2576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4" name="Line 476"/>
            <p:cNvSpPr>
              <a:spLocks noChangeShapeType="1"/>
            </p:cNvSpPr>
            <p:nvPr/>
          </p:nvSpPr>
          <p:spPr bwMode="auto">
            <a:xfrm flipH="1">
              <a:off x="2568" y="22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5" name="Line 477"/>
            <p:cNvSpPr>
              <a:spLocks noChangeShapeType="1"/>
            </p:cNvSpPr>
            <p:nvPr/>
          </p:nvSpPr>
          <p:spPr bwMode="auto">
            <a:xfrm>
              <a:off x="2568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6" name="Line 478"/>
            <p:cNvSpPr>
              <a:spLocks noChangeShapeType="1"/>
            </p:cNvSpPr>
            <p:nvPr/>
          </p:nvSpPr>
          <p:spPr bwMode="auto">
            <a:xfrm flipH="1" flipV="1">
              <a:off x="2560" y="2253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7" name="Line 479"/>
            <p:cNvSpPr>
              <a:spLocks noChangeShapeType="1"/>
            </p:cNvSpPr>
            <p:nvPr/>
          </p:nvSpPr>
          <p:spPr bwMode="auto">
            <a:xfrm>
              <a:off x="2560" y="22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8" name="Line 480"/>
            <p:cNvSpPr>
              <a:spLocks noChangeShapeType="1"/>
            </p:cNvSpPr>
            <p:nvPr/>
          </p:nvSpPr>
          <p:spPr bwMode="auto">
            <a:xfrm>
              <a:off x="2560" y="22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9" name="Line 481"/>
            <p:cNvSpPr>
              <a:spLocks noChangeShapeType="1"/>
            </p:cNvSpPr>
            <p:nvPr/>
          </p:nvSpPr>
          <p:spPr bwMode="auto">
            <a:xfrm>
              <a:off x="2560" y="22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0" name="Line 482"/>
            <p:cNvSpPr>
              <a:spLocks noChangeShapeType="1"/>
            </p:cNvSpPr>
            <p:nvPr/>
          </p:nvSpPr>
          <p:spPr bwMode="auto">
            <a:xfrm flipV="1">
              <a:off x="2560" y="2237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1" name="Line 483"/>
            <p:cNvSpPr>
              <a:spLocks noChangeShapeType="1"/>
            </p:cNvSpPr>
            <p:nvPr/>
          </p:nvSpPr>
          <p:spPr bwMode="auto">
            <a:xfrm>
              <a:off x="2568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2" name="Line 484"/>
            <p:cNvSpPr>
              <a:spLocks noChangeShapeType="1"/>
            </p:cNvSpPr>
            <p:nvPr/>
          </p:nvSpPr>
          <p:spPr bwMode="auto">
            <a:xfrm>
              <a:off x="2568" y="22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3" name="Line 485"/>
            <p:cNvSpPr>
              <a:spLocks noChangeShapeType="1"/>
            </p:cNvSpPr>
            <p:nvPr/>
          </p:nvSpPr>
          <p:spPr bwMode="auto">
            <a:xfrm>
              <a:off x="257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4" name="Line 486"/>
            <p:cNvSpPr>
              <a:spLocks noChangeShapeType="1"/>
            </p:cNvSpPr>
            <p:nvPr/>
          </p:nvSpPr>
          <p:spPr bwMode="auto">
            <a:xfrm>
              <a:off x="257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5" name="Line 487"/>
            <p:cNvSpPr>
              <a:spLocks noChangeShapeType="1"/>
            </p:cNvSpPr>
            <p:nvPr/>
          </p:nvSpPr>
          <p:spPr bwMode="auto">
            <a:xfrm>
              <a:off x="257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6" name="Line 488"/>
            <p:cNvSpPr>
              <a:spLocks noChangeShapeType="1"/>
            </p:cNvSpPr>
            <p:nvPr/>
          </p:nvSpPr>
          <p:spPr bwMode="auto">
            <a:xfrm>
              <a:off x="2576" y="22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7" name="Line 489"/>
            <p:cNvSpPr>
              <a:spLocks noChangeShapeType="1"/>
            </p:cNvSpPr>
            <p:nvPr/>
          </p:nvSpPr>
          <p:spPr bwMode="auto">
            <a:xfrm>
              <a:off x="258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8" name="Line 490"/>
            <p:cNvSpPr>
              <a:spLocks noChangeShapeType="1"/>
            </p:cNvSpPr>
            <p:nvPr/>
          </p:nvSpPr>
          <p:spPr bwMode="auto">
            <a:xfrm>
              <a:off x="2584" y="2237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9" name="Line 491"/>
            <p:cNvSpPr>
              <a:spLocks noChangeShapeType="1"/>
            </p:cNvSpPr>
            <p:nvPr/>
          </p:nvSpPr>
          <p:spPr bwMode="auto">
            <a:xfrm>
              <a:off x="2592" y="22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0" name="Freeform 492"/>
            <p:cNvSpPr>
              <a:spLocks/>
            </p:cNvSpPr>
            <p:nvPr/>
          </p:nvSpPr>
          <p:spPr bwMode="auto">
            <a:xfrm>
              <a:off x="2440" y="2469"/>
              <a:ext cx="32" cy="23"/>
            </a:xfrm>
            <a:custGeom>
              <a:avLst/>
              <a:gdLst>
                <a:gd name="T0" fmla="*/ 32 w 32"/>
                <a:gd name="T1" fmla="*/ 15 h 23"/>
                <a:gd name="T2" fmla="*/ 24 w 32"/>
                <a:gd name="T3" fmla="*/ 23 h 23"/>
                <a:gd name="T4" fmla="*/ 16 w 32"/>
                <a:gd name="T5" fmla="*/ 23 h 23"/>
                <a:gd name="T6" fmla="*/ 16 w 32"/>
                <a:gd name="T7" fmla="*/ 23 h 23"/>
                <a:gd name="T8" fmla="*/ 8 w 32"/>
                <a:gd name="T9" fmla="*/ 23 h 23"/>
                <a:gd name="T10" fmla="*/ 0 w 32"/>
                <a:gd name="T11" fmla="*/ 15 h 23"/>
                <a:gd name="T12" fmla="*/ 0 w 32"/>
                <a:gd name="T13" fmla="*/ 15 h 23"/>
                <a:gd name="T14" fmla="*/ 8 w 32"/>
                <a:gd name="T15" fmla="*/ 0 h 23"/>
                <a:gd name="T16" fmla="*/ 16 w 32"/>
                <a:gd name="T17" fmla="*/ 0 h 23"/>
                <a:gd name="T18" fmla="*/ 16 w 32"/>
                <a:gd name="T19" fmla="*/ 0 h 23"/>
                <a:gd name="T20" fmla="*/ 24 w 32"/>
                <a:gd name="T21" fmla="*/ 0 h 23"/>
                <a:gd name="T22" fmla="*/ 32 w 32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5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1" name="Line 493"/>
            <p:cNvSpPr>
              <a:spLocks noChangeShapeType="1"/>
            </p:cNvSpPr>
            <p:nvPr/>
          </p:nvSpPr>
          <p:spPr bwMode="auto">
            <a:xfrm flipH="1">
              <a:off x="2464" y="2484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2" name="Line 494"/>
            <p:cNvSpPr>
              <a:spLocks noChangeShapeType="1"/>
            </p:cNvSpPr>
            <p:nvPr/>
          </p:nvSpPr>
          <p:spPr bwMode="auto">
            <a:xfrm>
              <a:off x="2464" y="24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3" name="Line 495"/>
            <p:cNvSpPr>
              <a:spLocks noChangeShapeType="1"/>
            </p:cNvSpPr>
            <p:nvPr/>
          </p:nvSpPr>
          <p:spPr bwMode="auto">
            <a:xfrm flipH="1">
              <a:off x="2456" y="2492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4" name="Line 496"/>
            <p:cNvSpPr>
              <a:spLocks noChangeShapeType="1"/>
            </p:cNvSpPr>
            <p:nvPr/>
          </p:nvSpPr>
          <p:spPr bwMode="auto">
            <a:xfrm>
              <a:off x="2456" y="24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5" name="Line 497"/>
            <p:cNvSpPr>
              <a:spLocks noChangeShapeType="1"/>
            </p:cNvSpPr>
            <p:nvPr/>
          </p:nvSpPr>
          <p:spPr bwMode="auto">
            <a:xfrm>
              <a:off x="2456" y="24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6" name="Line 498"/>
            <p:cNvSpPr>
              <a:spLocks noChangeShapeType="1"/>
            </p:cNvSpPr>
            <p:nvPr/>
          </p:nvSpPr>
          <p:spPr bwMode="auto">
            <a:xfrm>
              <a:off x="2456" y="24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7" name="Line 499"/>
            <p:cNvSpPr>
              <a:spLocks noChangeShapeType="1"/>
            </p:cNvSpPr>
            <p:nvPr/>
          </p:nvSpPr>
          <p:spPr bwMode="auto">
            <a:xfrm flipH="1">
              <a:off x="2448" y="2492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8" name="Line 500"/>
            <p:cNvSpPr>
              <a:spLocks noChangeShapeType="1"/>
            </p:cNvSpPr>
            <p:nvPr/>
          </p:nvSpPr>
          <p:spPr bwMode="auto">
            <a:xfrm>
              <a:off x="2448" y="24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9" name="Line 501"/>
            <p:cNvSpPr>
              <a:spLocks noChangeShapeType="1"/>
            </p:cNvSpPr>
            <p:nvPr/>
          </p:nvSpPr>
          <p:spPr bwMode="auto">
            <a:xfrm flipH="1" flipV="1">
              <a:off x="2440" y="2484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0" name="Line 502"/>
            <p:cNvSpPr>
              <a:spLocks noChangeShapeType="1"/>
            </p:cNvSpPr>
            <p:nvPr/>
          </p:nvSpPr>
          <p:spPr bwMode="auto">
            <a:xfrm>
              <a:off x="2440" y="24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1" name="Line 503"/>
            <p:cNvSpPr>
              <a:spLocks noChangeShapeType="1"/>
            </p:cNvSpPr>
            <p:nvPr/>
          </p:nvSpPr>
          <p:spPr bwMode="auto">
            <a:xfrm>
              <a:off x="2440" y="24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2" name="Line 504"/>
            <p:cNvSpPr>
              <a:spLocks noChangeShapeType="1"/>
            </p:cNvSpPr>
            <p:nvPr/>
          </p:nvSpPr>
          <p:spPr bwMode="auto">
            <a:xfrm>
              <a:off x="2440" y="24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3" name="Line 505"/>
            <p:cNvSpPr>
              <a:spLocks noChangeShapeType="1"/>
            </p:cNvSpPr>
            <p:nvPr/>
          </p:nvSpPr>
          <p:spPr bwMode="auto">
            <a:xfrm flipV="1">
              <a:off x="2440" y="2469"/>
              <a:ext cx="8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4" name="Line 506"/>
            <p:cNvSpPr>
              <a:spLocks noChangeShapeType="1"/>
            </p:cNvSpPr>
            <p:nvPr/>
          </p:nvSpPr>
          <p:spPr bwMode="auto">
            <a:xfrm>
              <a:off x="2448" y="24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5" name="Line 507"/>
            <p:cNvSpPr>
              <a:spLocks noChangeShapeType="1"/>
            </p:cNvSpPr>
            <p:nvPr/>
          </p:nvSpPr>
          <p:spPr bwMode="auto">
            <a:xfrm>
              <a:off x="2448" y="246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" name="Line 508"/>
            <p:cNvSpPr>
              <a:spLocks noChangeShapeType="1"/>
            </p:cNvSpPr>
            <p:nvPr/>
          </p:nvSpPr>
          <p:spPr bwMode="auto">
            <a:xfrm>
              <a:off x="2456" y="24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7" name="Line 509"/>
            <p:cNvSpPr>
              <a:spLocks noChangeShapeType="1"/>
            </p:cNvSpPr>
            <p:nvPr/>
          </p:nvSpPr>
          <p:spPr bwMode="auto">
            <a:xfrm>
              <a:off x="2456" y="24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8" name="Line 510"/>
            <p:cNvSpPr>
              <a:spLocks noChangeShapeType="1"/>
            </p:cNvSpPr>
            <p:nvPr/>
          </p:nvSpPr>
          <p:spPr bwMode="auto">
            <a:xfrm>
              <a:off x="2456" y="24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9" name="Line 511"/>
            <p:cNvSpPr>
              <a:spLocks noChangeShapeType="1"/>
            </p:cNvSpPr>
            <p:nvPr/>
          </p:nvSpPr>
          <p:spPr bwMode="auto">
            <a:xfrm>
              <a:off x="2456" y="246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0" name="Line 512"/>
            <p:cNvSpPr>
              <a:spLocks noChangeShapeType="1"/>
            </p:cNvSpPr>
            <p:nvPr/>
          </p:nvSpPr>
          <p:spPr bwMode="auto">
            <a:xfrm>
              <a:off x="2464" y="24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1" name="Line 513"/>
            <p:cNvSpPr>
              <a:spLocks noChangeShapeType="1"/>
            </p:cNvSpPr>
            <p:nvPr/>
          </p:nvSpPr>
          <p:spPr bwMode="auto">
            <a:xfrm>
              <a:off x="2464" y="2469"/>
              <a:ext cx="8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2" name="Line 514"/>
            <p:cNvSpPr>
              <a:spLocks noChangeShapeType="1"/>
            </p:cNvSpPr>
            <p:nvPr/>
          </p:nvSpPr>
          <p:spPr bwMode="auto">
            <a:xfrm>
              <a:off x="2472" y="248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3" name="Freeform 515"/>
            <p:cNvSpPr>
              <a:spLocks/>
            </p:cNvSpPr>
            <p:nvPr/>
          </p:nvSpPr>
          <p:spPr bwMode="auto">
            <a:xfrm>
              <a:off x="2663" y="2222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4" name="Line 516"/>
            <p:cNvSpPr>
              <a:spLocks noChangeShapeType="1"/>
            </p:cNvSpPr>
            <p:nvPr/>
          </p:nvSpPr>
          <p:spPr bwMode="auto">
            <a:xfrm>
              <a:off x="2687" y="223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5" name="Line 517"/>
            <p:cNvSpPr>
              <a:spLocks noChangeShapeType="1"/>
            </p:cNvSpPr>
            <p:nvPr/>
          </p:nvSpPr>
          <p:spPr bwMode="auto">
            <a:xfrm>
              <a:off x="2687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6" name="Line 518"/>
            <p:cNvSpPr>
              <a:spLocks noChangeShapeType="1"/>
            </p:cNvSpPr>
            <p:nvPr/>
          </p:nvSpPr>
          <p:spPr bwMode="auto">
            <a:xfrm flipH="1">
              <a:off x="2679" y="224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7" name="Line 519"/>
            <p:cNvSpPr>
              <a:spLocks noChangeShapeType="1"/>
            </p:cNvSpPr>
            <p:nvPr/>
          </p:nvSpPr>
          <p:spPr bwMode="auto">
            <a:xfrm>
              <a:off x="2679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8" name="Line 520"/>
            <p:cNvSpPr>
              <a:spLocks noChangeShapeType="1"/>
            </p:cNvSpPr>
            <p:nvPr/>
          </p:nvSpPr>
          <p:spPr bwMode="auto">
            <a:xfrm>
              <a:off x="2679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9" name="Line 521"/>
            <p:cNvSpPr>
              <a:spLocks noChangeShapeType="1"/>
            </p:cNvSpPr>
            <p:nvPr/>
          </p:nvSpPr>
          <p:spPr bwMode="auto">
            <a:xfrm>
              <a:off x="2679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0" name="Line 522"/>
            <p:cNvSpPr>
              <a:spLocks noChangeShapeType="1"/>
            </p:cNvSpPr>
            <p:nvPr/>
          </p:nvSpPr>
          <p:spPr bwMode="auto">
            <a:xfrm flipH="1">
              <a:off x="2663" y="224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1" name="Line 523"/>
            <p:cNvSpPr>
              <a:spLocks noChangeShapeType="1"/>
            </p:cNvSpPr>
            <p:nvPr/>
          </p:nvSpPr>
          <p:spPr bwMode="auto">
            <a:xfrm>
              <a:off x="2663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2" name="Line 524"/>
            <p:cNvSpPr>
              <a:spLocks noChangeShapeType="1"/>
            </p:cNvSpPr>
            <p:nvPr/>
          </p:nvSpPr>
          <p:spPr bwMode="auto">
            <a:xfrm flipV="1">
              <a:off x="2663" y="223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3" name="Line 525"/>
            <p:cNvSpPr>
              <a:spLocks noChangeShapeType="1"/>
            </p:cNvSpPr>
            <p:nvPr/>
          </p:nvSpPr>
          <p:spPr bwMode="auto">
            <a:xfrm>
              <a:off x="2663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4" name="Line 526"/>
            <p:cNvSpPr>
              <a:spLocks noChangeShapeType="1"/>
            </p:cNvSpPr>
            <p:nvPr/>
          </p:nvSpPr>
          <p:spPr bwMode="auto">
            <a:xfrm>
              <a:off x="2663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5" name="Line 527"/>
            <p:cNvSpPr>
              <a:spLocks noChangeShapeType="1"/>
            </p:cNvSpPr>
            <p:nvPr/>
          </p:nvSpPr>
          <p:spPr bwMode="auto">
            <a:xfrm>
              <a:off x="2663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6" name="Line 528"/>
            <p:cNvSpPr>
              <a:spLocks noChangeShapeType="1"/>
            </p:cNvSpPr>
            <p:nvPr/>
          </p:nvSpPr>
          <p:spPr bwMode="auto">
            <a:xfrm flipV="1">
              <a:off x="2663" y="2222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7" name="Line 529"/>
            <p:cNvSpPr>
              <a:spLocks noChangeShapeType="1"/>
            </p:cNvSpPr>
            <p:nvPr/>
          </p:nvSpPr>
          <p:spPr bwMode="auto">
            <a:xfrm>
              <a:off x="2663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8" name="Line 530"/>
            <p:cNvSpPr>
              <a:spLocks noChangeShapeType="1"/>
            </p:cNvSpPr>
            <p:nvPr/>
          </p:nvSpPr>
          <p:spPr bwMode="auto">
            <a:xfrm>
              <a:off x="2663" y="2222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9" name="Line 531"/>
            <p:cNvSpPr>
              <a:spLocks noChangeShapeType="1"/>
            </p:cNvSpPr>
            <p:nvPr/>
          </p:nvSpPr>
          <p:spPr bwMode="auto">
            <a:xfrm>
              <a:off x="2679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0" name="Line 532"/>
            <p:cNvSpPr>
              <a:spLocks noChangeShapeType="1"/>
            </p:cNvSpPr>
            <p:nvPr/>
          </p:nvSpPr>
          <p:spPr bwMode="auto">
            <a:xfrm>
              <a:off x="2679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1" name="Line 533"/>
            <p:cNvSpPr>
              <a:spLocks noChangeShapeType="1"/>
            </p:cNvSpPr>
            <p:nvPr/>
          </p:nvSpPr>
          <p:spPr bwMode="auto">
            <a:xfrm>
              <a:off x="2679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2" name="Line 534"/>
            <p:cNvSpPr>
              <a:spLocks noChangeShapeType="1"/>
            </p:cNvSpPr>
            <p:nvPr/>
          </p:nvSpPr>
          <p:spPr bwMode="auto">
            <a:xfrm>
              <a:off x="2679" y="2222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3" name="Line 535"/>
            <p:cNvSpPr>
              <a:spLocks noChangeShapeType="1"/>
            </p:cNvSpPr>
            <p:nvPr/>
          </p:nvSpPr>
          <p:spPr bwMode="auto">
            <a:xfrm>
              <a:off x="2687" y="22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4" name="Line 536"/>
            <p:cNvSpPr>
              <a:spLocks noChangeShapeType="1"/>
            </p:cNvSpPr>
            <p:nvPr/>
          </p:nvSpPr>
          <p:spPr bwMode="auto">
            <a:xfrm>
              <a:off x="2687" y="2222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5" name="Line 537"/>
            <p:cNvSpPr>
              <a:spLocks noChangeShapeType="1"/>
            </p:cNvSpPr>
            <p:nvPr/>
          </p:nvSpPr>
          <p:spPr bwMode="auto">
            <a:xfrm>
              <a:off x="2687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6" name="Freeform 538"/>
            <p:cNvSpPr>
              <a:spLocks/>
            </p:cNvSpPr>
            <p:nvPr/>
          </p:nvSpPr>
          <p:spPr bwMode="auto">
            <a:xfrm>
              <a:off x="2472" y="2438"/>
              <a:ext cx="24" cy="31"/>
            </a:xfrm>
            <a:custGeom>
              <a:avLst/>
              <a:gdLst>
                <a:gd name="T0" fmla="*/ 24 w 24"/>
                <a:gd name="T1" fmla="*/ 15 h 31"/>
                <a:gd name="T2" fmla="*/ 24 w 24"/>
                <a:gd name="T3" fmla="*/ 23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3 h 31"/>
                <a:gd name="T10" fmla="*/ 0 w 24"/>
                <a:gd name="T11" fmla="*/ 15 h 31"/>
                <a:gd name="T12" fmla="*/ 0 w 24"/>
                <a:gd name="T13" fmla="*/ 15 h 31"/>
                <a:gd name="T14" fmla="*/ 0 w 24"/>
                <a:gd name="T15" fmla="*/ 8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8 h 31"/>
                <a:gd name="T22" fmla="*/ 24 w 24"/>
                <a:gd name="T23" fmla="*/ 15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5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7" name="Line 539"/>
            <p:cNvSpPr>
              <a:spLocks noChangeShapeType="1"/>
            </p:cNvSpPr>
            <p:nvPr/>
          </p:nvSpPr>
          <p:spPr bwMode="auto">
            <a:xfrm>
              <a:off x="2496" y="2453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8" name="Line 540"/>
            <p:cNvSpPr>
              <a:spLocks noChangeShapeType="1"/>
            </p:cNvSpPr>
            <p:nvPr/>
          </p:nvSpPr>
          <p:spPr bwMode="auto">
            <a:xfrm>
              <a:off x="2496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9" name="Line 541"/>
            <p:cNvSpPr>
              <a:spLocks noChangeShapeType="1"/>
            </p:cNvSpPr>
            <p:nvPr/>
          </p:nvSpPr>
          <p:spPr bwMode="auto">
            <a:xfrm flipH="1">
              <a:off x="2488" y="2461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0" name="Line 542"/>
            <p:cNvSpPr>
              <a:spLocks noChangeShapeType="1"/>
            </p:cNvSpPr>
            <p:nvPr/>
          </p:nvSpPr>
          <p:spPr bwMode="auto">
            <a:xfrm>
              <a:off x="2488" y="24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1" name="Line 543"/>
            <p:cNvSpPr>
              <a:spLocks noChangeShapeType="1"/>
            </p:cNvSpPr>
            <p:nvPr/>
          </p:nvSpPr>
          <p:spPr bwMode="auto">
            <a:xfrm>
              <a:off x="2488" y="24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2" name="Line 544"/>
            <p:cNvSpPr>
              <a:spLocks noChangeShapeType="1"/>
            </p:cNvSpPr>
            <p:nvPr/>
          </p:nvSpPr>
          <p:spPr bwMode="auto">
            <a:xfrm>
              <a:off x="2488" y="246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3" name="Line 545"/>
            <p:cNvSpPr>
              <a:spLocks noChangeShapeType="1"/>
            </p:cNvSpPr>
            <p:nvPr/>
          </p:nvSpPr>
          <p:spPr bwMode="auto">
            <a:xfrm flipH="1" flipV="1">
              <a:off x="2472" y="2461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4" name="Line 546"/>
            <p:cNvSpPr>
              <a:spLocks noChangeShapeType="1"/>
            </p:cNvSpPr>
            <p:nvPr/>
          </p:nvSpPr>
          <p:spPr bwMode="auto">
            <a:xfrm>
              <a:off x="2472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5" name="Line 547"/>
            <p:cNvSpPr>
              <a:spLocks noChangeShapeType="1"/>
            </p:cNvSpPr>
            <p:nvPr/>
          </p:nvSpPr>
          <p:spPr bwMode="auto">
            <a:xfrm flipV="1">
              <a:off x="2472" y="2453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6" name="Line 548"/>
            <p:cNvSpPr>
              <a:spLocks noChangeShapeType="1"/>
            </p:cNvSpPr>
            <p:nvPr/>
          </p:nvSpPr>
          <p:spPr bwMode="auto">
            <a:xfrm>
              <a:off x="2472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7" name="Line 549"/>
            <p:cNvSpPr>
              <a:spLocks noChangeShapeType="1"/>
            </p:cNvSpPr>
            <p:nvPr/>
          </p:nvSpPr>
          <p:spPr bwMode="auto">
            <a:xfrm>
              <a:off x="2472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8" name="Line 550"/>
            <p:cNvSpPr>
              <a:spLocks noChangeShapeType="1"/>
            </p:cNvSpPr>
            <p:nvPr/>
          </p:nvSpPr>
          <p:spPr bwMode="auto">
            <a:xfrm>
              <a:off x="2472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9" name="Line 551"/>
            <p:cNvSpPr>
              <a:spLocks noChangeShapeType="1"/>
            </p:cNvSpPr>
            <p:nvPr/>
          </p:nvSpPr>
          <p:spPr bwMode="auto">
            <a:xfrm flipV="1">
              <a:off x="2472" y="2446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0" name="Line 552"/>
            <p:cNvSpPr>
              <a:spLocks noChangeShapeType="1"/>
            </p:cNvSpPr>
            <p:nvPr/>
          </p:nvSpPr>
          <p:spPr bwMode="auto">
            <a:xfrm>
              <a:off x="2472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1" name="Line 553"/>
            <p:cNvSpPr>
              <a:spLocks noChangeShapeType="1"/>
            </p:cNvSpPr>
            <p:nvPr/>
          </p:nvSpPr>
          <p:spPr bwMode="auto">
            <a:xfrm flipV="1">
              <a:off x="2472" y="2438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2" name="Line 554"/>
            <p:cNvSpPr>
              <a:spLocks noChangeShapeType="1"/>
            </p:cNvSpPr>
            <p:nvPr/>
          </p:nvSpPr>
          <p:spPr bwMode="auto">
            <a:xfrm>
              <a:off x="2488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3" name="Line 555"/>
            <p:cNvSpPr>
              <a:spLocks noChangeShapeType="1"/>
            </p:cNvSpPr>
            <p:nvPr/>
          </p:nvSpPr>
          <p:spPr bwMode="auto">
            <a:xfrm>
              <a:off x="2488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4" name="Line 556"/>
            <p:cNvSpPr>
              <a:spLocks noChangeShapeType="1"/>
            </p:cNvSpPr>
            <p:nvPr/>
          </p:nvSpPr>
          <p:spPr bwMode="auto">
            <a:xfrm>
              <a:off x="2488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5" name="Line 557"/>
            <p:cNvSpPr>
              <a:spLocks noChangeShapeType="1"/>
            </p:cNvSpPr>
            <p:nvPr/>
          </p:nvSpPr>
          <p:spPr bwMode="auto">
            <a:xfrm>
              <a:off x="2488" y="2438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6" name="Line 558"/>
            <p:cNvSpPr>
              <a:spLocks noChangeShapeType="1"/>
            </p:cNvSpPr>
            <p:nvPr/>
          </p:nvSpPr>
          <p:spPr bwMode="auto">
            <a:xfrm>
              <a:off x="2496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7" name="Line 559"/>
            <p:cNvSpPr>
              <a:spLocks noChangeShapeType="1"/>
            </p:cNvSpPr>
            <p:nvPr/>
          </p:nvSpPr>
          <p:spPr bwMode="auto">
            <a:xfrm>
              <a:off x="2496" y="2446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8" name="Line 560"/>
            <p:cNvSpPr>
              <a:spLocks noChangeShapeType="1"/>
            </p:cNvSpPr>
            <p:nvPr/>
          </p:nvSpPr>
          <p:spPr bwMode="auto">
            <a:xfrm>
              <a:off x="2496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9" name="Freeform 561"/>
            <p:cNvSpPr>
              <a:spLocks/>
            </p:cNvSpPr>
            <p:nvPr/>
          </p:nvSpPr>
          <p:spPr bwMode="auto">
            <a:xfrm>
              <a:off x="2472" y="2415"/>
              <a:ext cx="24" cy="31"/>
            </a:xfrm>
            <a:custGeom>
              <a:avLst/>
              <a:gdLst>
                <a:gd name="T0" fmla="*/ 24 w 24"/>
                <a:gd name="T1" fmla="*/ 15 h 31"/>
                <a:gd name="T2" fmla="*/ 24 w 24"/>
                <a:gd name="T3" fmla="*/ 23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3 h 31"/>
                <a:gd name="T10" fmla="*/ 0 w 24"/>
                <a:gd name="T11" fmla="*/ 15 h 31"/>
                <a:gd name="T12" fmla="*/ 0 w 24"/>
                <a:gd name="T13" fmla="*/ 15 h 31"/>
                <a:gd name="T14" fmla="*/ 0 w 24"/>
                <a:gd name="T15" fmla="*/ 8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8 h 31"/>
                <a:gd name="T22" fmla="*/ 24 w 24"/>
                <a:gd name="T23" fmla="*/ 15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5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0" name="Line 562"/>
            <p:cNvSpPr>
              <a:spLocks noChangeShapeType="1"/>
            </p:cNvSpPr>
            <p:nvPr/>
          </p:nvSpPr>
          <p:spPr bwMode="auto">
            <a:xfrm>
              <a:off x="2496" y="243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1" name="Line 563"/>
            <p:cNvSpPr>
              <a:spLocks noChangeShapeType="1"/>
            </p:cNvSpPr>
            <p:nvPr/>
          </p:nvSpPr>
          <p:spPr bwMode="auto">
            <a:xfrm>
              <a:off x="2496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2" name="Line 564"/>
            <p:cNvSpPr>
              <a:spLocks noChangeShapeType="1"/>
            </p:cNvSpPr>
            <p:nvPr/>
          </p:nvSpPr>
          <p:spPr bwMode="auto">
            <a:xfrm flipH="1">
              <a:off x="2488" y="2438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3" name="Line 565"/>
            <p:cNvSpPr>
              <a:spLocks noChangeShapeType="1"/>
            </p:cNvSpPr>
            <p:nvPr/>
          </p:nvSpPr>
          <p:spPr bwMode="auto">
            <a:xfrm>
              <a:off x="2488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4" name="Line 566"/>
            <p:cNvSpPr>
              <a:spLocks noChangeShapeType="1"/>
            </p:cNvSpPr>
            <p:nvPr/>
          </p:nvSpPr>
          <p:spPr bwMode="auto">
            <a:xfrm>
              <a:off x="2488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5" name="Line 567"/>
            <p:cNvSpPr>
              <a:spLocks noChangeShapeType="1"/>
            </p:cNvSpPr>
            <p:nvPr/>
          </p:nvSpPr>
          <p:spPr bwMode="auto">
            <a:xfrm>
              <a:off x="2488" y="244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6" name="Line 568"/>
            <p:cNvSpPr>
              <a:spLocks noChangeShapeType="1"/>
            </p:cNvSpPr>
            <p:nvPr/>
          </p:nvSpPr>
          <p:spPr bwMode="auto">
            <a:xfrm flipH="1" flipV="1">
              <a:off x="2472" y="2438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7" name="Line 569"/>
            <p:cNvSpPr>
              <a:spLocks noChangeShapeType="1"/>
            </p:cNvSpPr>
            <p:nvPr/>
          </p:nvSpPr>
          <p:spPr bwMode="auto">
            <a:xfrm>
              <a:off x="2472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8" name="Line 570"/>
            <p:cNvSpPr>
              <a:spLocks noChangeShapeType="1"/>
            </p:cNvSpPr>
            <p:nvPr/>
          </p:nvSpPr>
          <p:spPr bwMode="auto">
            <a:xfrm flipV="1">
              <a:off x="2472" y="243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9" name="Line 571"/>
            <p:cNvSpPr>
              <a:spLocks noChangeShapeType="1"/>
            </p:cNvSpPr>
            <p:nvPr/>
          </p:nvSpPr>
          <p:spPr bwMode="auto">
            <a:xfrm>
              <a:off x="2472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0" name="Line 572"/>
            <p:cNvSpPr>
              <a:spLocks noChangeShapeType="1"/>
            </p:cNvSpPr>
            <p:nvPr/>
          </p:nvSpPr>
          <p:spPr bwMode="auto">
            <a:xfrm>
              <a:off x="2472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1" name="Line 573"/>
            <p:cNvSpPr>
              <a:spLocks noChangeShapeType="1"/>
            </p:cNvSpPr>
            <p:nvPr/>
          </p:nvSpPr>
          <p:spPr bwMode="auto">
            <a:xfrm>
              <a:off x="2472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2" name="Line 574"/>
            <p:cNvSpPr>
              <a:spLocks noChangeShapeType="1"/>
            </p:cNvSpPr>
            <p:nvPr/>
          </p:nvSpPr>
          <p:spPr bwMode="auto">
            <a:xfrm flipV="1">
              <a:off x="2472" y="2423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3" name="Line 575"/>
            <p:cNvSpPr>
              <a:spLocks noChangeShapeType="1"/>
            </p:cNvSpPr>
            <p:nvPr/>
          </p:nvSpPr>
          <p:spPr bwMode="auto">
            <a:xfrm>
              <a:off x="2472" y="242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4" name="Line 576"/>
            <p:cNvSpPr>
              <a:spLocks noChangeShapeType="1"/>
            </p:cNvSpPr>
            <p:nvPr/>
          </p:nvSpPr>
          <p:spPr bwMode="auto">
            <a:xfrm flipV="1">
              <a:off x="2472" y="2415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5" name="Line 577"/>
            <p:cNvSpPr>
              <a:spLocks noChangeShapeType="1"/>
            </p:cNvSpPr>
            <p:nvPr/>
          </p:nvSpPr>
          <p:spPr bwMode="auto">
            <a:xfrm>
              <a:off x="2488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6" name="Line 578"/>
            <p:cNvSpPr>
              <a:spLocks noChangeShapeType="1"/>
            </p:cNvSpPr>
            <p:nvPr/>
          </p:nvSpPr>
          <p:spPr bwMode="auto">
            <a:xfrm>
              <a:off x="2488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7" name="Line 579"/>
            <p:cNvSpPr>
              <a:spLocks noChangeShapeType="1"/>
            </p:cNvSpPr>
            <p:nvPr/>
          </p:nvSpPr>
          <p:spPr bwMode="auto">
            <a:xfrm>
              <a:off x="2488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8" name="Line 580"/>
            <p:cNvSpPr>
              <a:spLocks noChangeShapeType="1"/>
            </p:cNvSpPr>
            <p:nvPr/>
          </p:nvSpPr>
          <p:spPr bwMode="auto">
            <a:xfrm>
              <a:off x="2488" y="2415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9" name="Line 581"/>
            <p:cNvSpPr>
              <a:spLocks noChangeShapeType="1"/>
            </p:cNvSpPr>
            <p:nvPr/>
          </p:nvSpPr>
          <p:spPr bwMode="auto">
            <a:xfrm>
              <a:off x="2496" y="242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0" name="Line 582"/>
            <p:cNvSpPr>
              <a:spLocks noChangeShapeType="1"/>
            </p:cNvSpPr>
            <p:nvPr/>
          </p:nvSpPr>
          <p:spPr bwMode="auto">
            <a:xfrm>
              <a:off x="2496" y="2423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1" name="Line 583"/>
            <p:cNvSpPr>
              <a:spLocks noChangeShapeType="1"/>
            </p:cNvSpPr>
            <p:nvPr/>
          </p:nvSpPr>
          <p:spPr bwMode="auto">
            <a:xfrm>
              <a:off x="2496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2" name="Freeform 584"/>
            <p:cNvSpPr>
              <a:spLocks/>
            </p:cNvSpPr>
            <p:nvPr/>
          </p:nvSpPr>
          <p:spPr bwMode="auto">
            <a:xfrm>
              <a:off x="3078" y="2438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3" name="Line 585"/>
            <p:cNvSpPr>
              <a:spLocks noChangeShapeType="1"/>
            </p:cNvSpPr>
            <p:nvPr/>
          </p:nvSpPr>
          <p:spPr bwMode="auto">
            <a:xfrm>
              <a:off x="3102" y="2453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4" name="Line 586"/>
            <p:cNvSpPr>
              <a:spLocks noChangeShapeType="1"/>
            </p:cNvSpPr>
            <p:nvPr/>
          </p:nvSpPr>
          <p:spPr bwMode="auto">
            <a:xfrm>
              <a:off x="3102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5" name="Line 587"/>
            <p:cNvSpPr>
              <a:spLocks noChangeShapeType="1"/>
            </p:cNvSpPr>
            <p:nvPr/>
          </p:nvSpPr>
          <p:spPr bwMode="auto">
            <a:xfrm flipH="1">
              <a:off x="3094" y="246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6" name="Line 588"/>
            <p:cNvSpPr>
              <a:spLocks noChangeShapeType="1"/>
            </p:cNvSpPr>
            <p:nvPr/>
          </p:nvSpPr>
          <p:spPr bwMode="auto">
            <a:xfrm>
              <a:off x="3094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7" name="Line 589"/>
            <p:cNvSpPr>
              <a:spLocks noChangeShapeType="1"/>
            </p:cNvSpPr>
            <p:nvPr/>
          </p:nvSpPr>
          <p:spPr bwMode="auto">
            <a:xfrm>
              <a:off x="3094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8" name="Line 590"/>
            <p:cNvSpPr>
              <a:spLocks noChangeShapeType="1"/>
            </p:cNvSpPr>
            <p:nvPr/>
          </p:nvSpPr>
          <p:spPr bwMode="auto">
            <a:xfrm>
              <a:off x="3094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9" name="Line 591"/>
            <p:cNvSpPr>
              <a:spLocks noChangeShapeType="1"/>
            </p:cNvSpPr>
            <p:nvPr/>
          </p:nvSpPr>
          <p:spPr bwMode="auto">
            <a:xfrm flipH="1">
              <a:off x="3078" y="2461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0" name="Line 592"/>
            <p:cNvSpPr>
              <a:spLocks noChangeShapeType="1"/>
            </p:cNvSpPr>
            <p:nvPr/>
          </p:nvSpPr>
          <p:spPr bwMode="auto">
            <a:xfrm>
              <a:off x="3078" y="24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1" name="Line 593"/>
            <p:cNvSpPr>
              <a:spLocks noChangeShapeType="1"/>
            </p:cNvSpPr>
            <p:nvPr/>
          </p:nvSpPr>
          <p:spPr bwMode="auto">
            <a:xfrm flipV="1">
              <a:off x="3078" y="2453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2" name="Line 594"/>
            <p:cNvSpPr>
              <a:spLocks noChangeShapeType="1"/>
            </p:cNvSpPr>
            <p:nvPr/>
          </p:nvSpPr>
          <p:spPr bwMode="auto">
            <a:xfrm>
              <a:off x="3078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3" name="Line 595"/>
            <p:cNvSpPr>
              <a:spLocks noChangeShapeType="1"/>
            </p:cNvSpPr>
            <p:nvPr/>
          </p:nvSpPr>
          <p:spPr bwMode="auto">
            <a:xfrm>
              <a:off x="3078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24" name="Group 596"/>
          <p:cNvGrpSpPr>
            <a:grpSpLocks/>
          </p:cNvGrpSpPr>
          <p:nvPr/>
        </p:nvGrpSpPr>
        <p:grpSpPr bwMode="auto">
          <a:xfrm>
            <a:off x="8370370" y="4779963"/>
            <a:ext cx="863600" cy="450850"/>
            <a:chOff x="3078" y="2075"/>
            <a:chExt cx="408" cy="379"/>
          </a:xfrm>
        </p:grpSpPr>
        <p:sp>
          <p:nvSpPr>
            <p:cNvPr id="1625" name="Line 597"/>
            <p:cNvSpPr>
              <a:spLocks noChangeShapeType="1"/>
            </p:cNvSpPr>
            <p:nvPr/>
          </p:nvSpPr>
          <p:spPr bwMode="auto">
            <a:xfrm>
              <a:off x="3078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6" name="Line 598"/>
            <p:cNvSpPr>
              <a:spLocks noChangeShapeType="1"/>
            </p:cNvSpPr>
            <p:nvPr/>
          </p:nvSpPr>
          <p:spPr bwMode="auto">
            <a:xfrm flipV="1">
              <a:off x="3078" y="2438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7" name="Line 599"/>
            <p:cNvSpPr>
              <a:spLocks noChangeShapeType="1"/>
            </p:cNvSpPr>
            <p:nvPr/>
          </p:nvSpPr>
          <p:spPr bwMode="auto">
            <a:xfrm>
              <a:off x="3078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8" name="Line 600"/>
            <p:cNvSpPr>
              <a:spLocks noChangeShapeType="1"/>
            </p:cNvSpPr>
            <p:nvPr/>
          </p:nvSpPr>
          <p:spPr bwMode="auto">
            <a:xfrm>
              <a:off x="3078" y="2438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9" name="Line 601"/>
            <p:cNvSpPr>
              <a:spLocks noChangeShapeType="1"/>
            </p:cNvSpPr>
            <p:nvPr/>
          </p:nvSpPr>
          <p:spPr bwMode="auto">
            <a:xfrm>
              <a:off x="3094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0" name="Line 602"/>
            <p:cNvSpPr>
              <a:spLocks noChangeShapeType="1"/>
            </p:cNvSpPr>
            <p:nvPr/>
          </p:nvSpPr>
          <p:spPr bwMode="auto">
            <a:xfrm>
              <a:off x="3094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1" name="Line 603"/>
            <p:cNvSpPr>
              <a:spLocks noChangeShapeType="1"/>
            </p:cNvSpPr>
            <p:nvPr/>
          </p:nvSpPr>
          <p:spPr bwMode="auto">
            <a:xfrm>
              <a:off x="3094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2" name="Line 604"/>
            <p:cNvSpPr>
              <a:spLocks noChangeShapeType="1"/>
            </p:cNvSpPr>
            <p:nvPr/>
          </p:nvSpPr>
          <p:spPr bwMode="auto">
            <a:xfrm>
              <a:off x="3094" y="243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3" name="Line 605"/>
            <p:cNvSpPr>
              <a:spLocks noChangeShapeType="1"/>
            </p:cNvSpPr>
            <p:nvPr/>
          </p:nvSpPr>
          <p:spPr bwMode="auto">
            <a:xfrm>
              <a:off x="3102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4" name="Line 606"/>
            <p:cNvSpPr>
              <a:spLocks noChangeShapeType="1"/>
            </p:cNvSpPr>
            <p:nvPr/>
          </p:nvSpPr>
          <p:spPr bwMode="auto">
            <a:xfrm>
              <a:off x="3102" y="2438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5" name="Line 607"/>
            <p:cNvSpPr>
              <a:spLocks noChangeShapeType="1"/>
            </p:cNvSpPr>
            <p:nvPr/>
          </p:nvSpPr>
          <p:spPr bwMode="auto">
            <a:xfrm>
              <a:off x="3102" y="24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6" name="Freeform 608"/>
            <p:cNvSpPr>
              <a:spLocks/>
            </p:cNvSpPr>
            <p:nvPr/>
          </p:nvSpPr>
          <p:spPr bwMode="auto">
            <a:xfrm>
              <a:off x="3421" y="2106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7" name="Line 609"/>
            <p:cNvSpPr>
              <a:spLocks noChangeShapeType="1"/>
            </p:cNvSpPr>
            <p:nvPr/>
          </p:nvSpPr>
          <p:spPr bwMode="auto">
            <a:xfrm>
              <a:off x="3445" y="2122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8" name="Line 610"/>
            <p:cNvSpPr>
              <a:spLocks noChangeShapeType="1"/>
            </p:cNvSpPr>
            <p:nvPr/>
          </p:nvSpPr>
          <p:spPr bwMode="auto">
            <a:xfrm>
              <a:off x="3445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9" name="Line 611"/>
            <p:cNvSpPr>
              <a:spLocks noChangeShapeType="1"/>
            </p:cNvSpPr>
            <p:nvPr/>
          </p:nvSpPr>
          <p:spPr bwMode="auto">
            <a:xfrm flipH="1">
              <a:off x="3437" y="212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0" name="Line 612"/>
            <p:cNvSpPr>
              <a:spLocks noChangeShapeType="1"/>
            </p:cNvSpPr>
            <p:nvPr/>
          </p:nvSpPr>
          <p:spPr bwMode="auto">
            <a:xfrm>
              <a:off x="3437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1" name="Line 613"/>
            <p:cNvSpPr>
              <a:spLocks noChangeShapeType="1"/>
            </p:cNvSpPr>
            <p:nvPr/>
          </p:nvSpPr>
          <p:spPr bwMode="auto">
            <a:xfrm>
              <a:off x="3437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2" name="Line 614"/>
            <p:cNvSpPr>
              <a:spLocks noChangeShapeType="1"/>
            </p:cNvSpPr>
            <p:nvPr/>
          </p:nvSpPr>
          <p:spPr bwMode="auto">
            <a:xfrm>
              <a:off x="3437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3" name="Line 615"/>
            <p:cNvSpPr>
              <a:spLocks noChangeShapeType="1"/>
            </p:cNvSpPr>
            <p:nvPr/>
          </p:nvSpPr>
          <p:spPr bwMode="auto">
            <a:xfrm flipH="1">
              <a:off x="3421" y="2129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4" name="Line 616"/>
            <p:cNvSpPr>
              <a:spLocks noChangeShapeType="1"/>
            </p:cNvSpPr>
            <p:nvPr/>
          </p:nvSpPr>
          <p:spPr bwMode="auto">
            <a:xfrm>
              <a:off x="3421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5" name="Line 617"/>
            <p:cNvSpPr>
              <a:spLocks noChangeShapeType="1"/>
            </p:cNvSpPr>
            <p:nvPr/>
          </p:nvSpPr>
          <p:spPr bwMode="auto">
            <a:xfrm flipV="1">
              <a:off x="3421" y="2122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6" name="Line 618"/>
            <p:cNvSpPr>
              <a:spLocks noChangeShapeType="1"/>
            </p:cNvSpPr>
            <p:nvPr/>
          </p:nvSpPr>
          <p:spPr bwMode="auto">
            <a:xfrm>
              <a:off x="3421" y="21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7" name="Line 619"/>
            <p:cNvSpPr>
              <a:spLocks noChangeShapeType="1"/>
            </p:cNvSpPr>
            <p:nvPr/>
          </p:nvSpPr>
          <p:spPr bwMode="auto">
            <a:xfrm>
              <a:off x="3421" y="21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8" name="Line 620"/>
            <p:cNvSpPr>
              <a:spLocks noChangeShapeType="1"/>
            </p:cNvSpPr>
            <p:nvPr/>
          </p:nvSpPr>
          <p:spPr bwMode="auto">
            <a:xfrm>
              <a:off x="3421" y="21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9" name="Line 621"/>
            <p:cNvSpPr>
              <a:spLocks noChangeShapeType="1"/>
            </p:cNvSpPr>
            <p:nvPr/>
          </p:nvSpPr>
          <p:spPr bwMode="auto">
            <a:xfrm flipV="1">
              <a:off x="3421" y="2106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0" name="Line 622"/>
            <p:cNvSpPr>
              <a:spLocks noChangeShapeType="1"/>
            </p:cNvSpPr>
            <p:nvPr/>
          </p:nvSpPr>
          <p:spPr bwMode="auto">
            <a:xfrm>
              <a:off x="3421" y="210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1" name="Line 623"/>
            <p:cNvSpPr>
              <a:spLocks noChangeShapeType="1"/>
            </p:cNvSpPr>
            <p:nvPr/>
          </p:nvSpPr>
          <p:spPr bwMode="auto">
            <a:xfrm>
              <a:off x="3421" y="2106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2" name="Line 624"/>
            <p:cNvSpPr>
              <a:spLocks noChangeShapeType="1"/>
            </p:cNvSpPr>
            <p:nvPr/>
          </p:nvSpPr>
          <p:spPr bwMode="auto">
            <a:xfrm>
              <a:off x="3437" y="210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3" name="Line 625"/>
            <p:cNvSpPr>
              <a:spLocks noChangeShapeType="1"/>
            </p:cNvSpPr>
            <p:nvPr/>
          </p:nvSpPr>
          <p:spPr bwMode="auto">
            <a:xfrm>
              <a:off x="3437" y="210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4" name="Line 626"/>
            <p:cNvSpPr>
              <a:spLocks noChangeShapeType="1"/>
            </p:cNvSpPr>
            <p:nvPr/>
          </p:nvSpPr>
          <p:spPr bwMode="auto">
            <a:xfrm>
              <a:off x="3437" y="210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5" name="Line 627"/>
            <p:cNvSpPr>
              <a:spLocks noChangeShapeType="1"/>
            </p:cNvSpPr>
            <p:nvPr/>
          </p:nvSpPr>
          <p:spPr bwMode="auto">
            <a:xfrm>
              <a:off x="3437" y="210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6" name="Line 628"/>
            <p:cNvSpPr>
              <a:spLocks noChangeShapeType="1"/>
            </p:cNvSpPr>
            <p:nvPr/>
          </p:nvSpPr>
          <p:spPr bwMode="auto">
            <a:xfrm>
              <a:off x="3445" y="210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7" name="Line 629"/>
            <p:cNvSpPr>
              <a:spLocks noChangeShapeType="1"/>
            </p:cNvSpPr>
            <p:nvPr/>
          </p:nvSpPr>
          <p:spPr bwMode="auto">
            <a:xfrm>
              <a:off x="3445" y="2106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8" name="Line 630"/>
            <p:cNvSpPr>
              <a:spLocks noChangeShapeType="1"/>
            </p:cNvSpPr>
            <p:nvPr/>
          </p:nvSpPr>
          <p:spPr bwMode="auto">
            <a:xfrm>
              <a:off x="3445" y="21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9" name="Freeform 631"/>
            <p:cNvSpPr>
              <a:spLocks/>
            </p:cNvSpPr>
            <p:nvPr/>
          </p:nvSpPr>
          <p:spPr bwMode="auto">
            <a:xfrm>
              <a:off x="3246" y="2276"/>
              <a:ext cx="32" cy="23"/>
            </a:xfrm>
            <a:custGeom>
              <a:avLst/>
              <a:gdLst>
                <a:gd name="T0" fmla="*/ 32 w 32"/>
                <a:gd name="T1" fmla="*/ 15 h 23"/>
                <a:gd name="T2" fmla="*/ 24 w 32"/>
                <a:gd name="T3" fmla="*/ 23 h 23"/>
                <a:gd name="T4" fmla="*/ 16 w 32"/>
                <a:gd name="T5" fmla="*/ 23 h 23"/>
                <a:gd name="T6" fmla="*/ 16 w 32"/>
                <a:gd name="T7" fmla="*/ 23 h 23"/>
                <a:gd name="T8" fmla="*/ 8 w 32"/>
                <a:gd name="T9" fmla="*/ 23 h 23"/>
                <a:gd name="T10" fmla="*/ 0 w 32"/>
                <a:gd name="T11" fmla="*/ 15 h 23"/>
                <a:gd name="T12" fmla="*/ 0 w 32"/>
                <a:gd name="T13" fmla="*/ 15 h 23"/>
                <a:gd name="T14" fmla="*/ 8 w 32"/>
                <a:gd name="T15" fmla="*/ 0 h 23"/>
                <a:gd name="T16" fmla="*/ 16 w 32"/>
                <a:gd name="T17" fmla="*/ 0 h 23"/>
                <a:gd name="T18" fmla="*/ 16 w 32"/>
                <a:gd name="T19" fmla="*/ 0 h 23"/>
                <a:gd name="T20" fmla="*/ 24 w 32"/>
                <a:gd name="T21" fmla="*/ 0 h 23"/>
                <a:gd name="T22" fmla="*/ 32 w 32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5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0" name="Line 632"/>
            <p:cNvSpPr>
              <a:spLocks noChangeShapeType="1"/>
            </p:cNvSpPr>
            <p:nvPr/>
          </p:nvSpPr>
          <p:spPr bwMode="auto">
            <a:xfrm flipH="1">
              <a:off x="3270" y="2291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1" name="Line 633"/>
            <p:cNvSpPr>
              <a:spLocks noChangeShapeType="1"/>
            </p:cNvSpPr>
            <p:nvPr/>
          </p:nvSpPr>
          <p:spPr bwMode="auto">
            <a:xfrm>
              <a:off x="3270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2" name="Line 634"/>
            <p:cNvSpPr>
              <a:spLocks noChangeShapeType="1"/>
            </p:cNvSpPr>
            <p:nvPr/>
          </p:nvSpPr>
          <p:spPr bwMode="auto">
            <a:xfrm flipH="1">
              <a:off x="3262" y="22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3" name="Line 635"/>
            <p:cNvSpPr>
              <a:spLocks noChangeShapeType="1"/>
            </p:cNvSpPr>
            <p:nvPr/>
          </p:nvSpPr>
          <p:spPr bwMode="auto">
            <a:xfrm>
              <a:off x="3262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4" name="Line 636"/>
            <p:cNvSpPr>
              <a:spLocks noChangeShapeType="1"/>
            </p:cNvSpPr>
            <p:nvPr/>
          </p:nvSpPr>
          <p:spPr bwMode="auto">
            <a:xfrm>
              <a:off x="3262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5" name="Line 637"/>
            <p:cNvSpPr>
              <a:spLocks noChangeShapeType="1"/>
            </p:cNvSpPr>
            <p:nvPr/>
          </p:nvSpPr>
          <p:spPr bwMode="auto">
            <a:xfrm>
              <a:off x="3262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6" name="Line 638"/>
            <p:cNvSpPr>
              <a:spLocks noChangeShapeType="1"/>
            </p:cNvSpPr>
            <p:nvPr/>
          </p:nvSpPr>
          <p:spPr bwMode="auto">
            <a:xfrm flipH="1">
              <a:off x="3254" y="22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7" name="Line 639"/>
            <p:cNvSpPr>
              <a:spLocks noChangeShapeType="1"/>
            </p:cNvSpPr>
            <p:nvPr/>
          </p:nvSpPr>
          <p:spPr bwMode="auto">
            <a:xfrm>
              <a:off x="3254" y="22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8" name="Line 640"/>
            <p:cNvSpPr>
              <a:spLocks noChangeShapeType="1"/>
            </p:cNvSpPr>
            <p:nvPr/>
          </p:nvSpPr>
          <p:spPr bwMode="auto">
            <a:xfrm flipH="1" flipV="1">
              <a:off x="3246" y="2291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9" name="Line 641"/>
            <p:cNvSpPr>
              <a:spLocks noChangeShapeType="1"/>
            </p:cNvSpPr>
            <p:nvPr/>
          </p:nvSpPr>
          <p:spPr bwMode="auto">
            <a:xfrm>
              <a:off x="3246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0" name="Line 642"/>
            <p:cNvSpPr>
              <a:spLocks noChangeShapeType="1"/>
            </p:cNvSpPr>
            <p:nvPr/>
          </p:nvSpPr>
          <p:spPr bwMode="auto">
            <a:xfrm>
              <a:off x="3246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1" name="Line 643"/>
            <p:cNvSpPr>
              <a:spLocks noChangeShapeType="1"/>
            </p:cNvSpPr>
            <p:nvPr/>
          </p:nvSpPr>
          <p:spPr bwMode="auto">
            <a:xfrm>
              <a:off x="3246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2" name="Line 644"/>
            <p:cNvSpPr>
              <a:spLocks noChangeShapeType="1"/>
            </p:cNvSpPr>
            <p:nvPr/>
          </p:nvSpPr>
          <p:spPr bwMode="auto">
            <a:xfrm flipV="1">
              <a:off x="3246" y="2276"/>
              <a:ext cx="8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3" name="Line 645"/>
            <p:cNvSpPr>
              <a:spLocks noChangeShapeType="1"/>
            </p:cNvSpPr>
            <p:nvPr/>
          </p:nvSpPr>
          <p:spPr bwMode="auto">
            <a:xfrm>
              <a:off x="3254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4" name="Line 646"/>
            <p:cNvSpPr>
              <a:spLocks noChangeShapeType="1"/>
            </p:cNvSpPr>
            <p:nvPr/>
          </p:nvSpPr>
          <p:spPr bwMode="auto">
            <a:xfrm>
              <a:off x="3254" y="227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5" name="Line 647"/>
            <p:cNvSpPr>
              <a:spLocks noChangeShapeType="1"/>
            </p:cNvSpPr>
            <p:nvPr/>
          </p:nvSpPr>
          <p:spPr bwMode="auto">
            <a:xfrm>
              <a:off x="3262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6" name="Line 648"/>
            <p:cNvSpPr>
              <a:spLocks noChangeShapeType="1"/>
            </p:cNvSpPr>
            <p:nvPr/>
          </p:nvSpPr>
          <p:spPr bwMode="auto">
            <a:xfrm>
              <a:off x="3262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7" name="Line 649"/>
            <p:cNvSpPr>
              <a:spLocks noChangeShapeType="1"/>
            </p:cNvSpPr>
            <p:nvPr/>
          </p:nvSpPr>
          <p:spPr bwMode="auto">
            <a:xfrm>
              <a:off x="3262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8" name="Line 650"/>
            <p:cNvSpPr>
              <a:spLocks noChangeShapeType="1"/>
            </p:cNvSpPr>
            <p:nvPr/>
          </p:nvSpPr>
          <p:spPr bwMode="auto">
            <a:xfrm>
              <a:off x="3262" y="227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9" name="Line 651"/>
            <p:cNvSpPr>
              <a:spLocks noChangeShapeType="1"/>
            </p:cNvSpPr>
            <p:nvPr/>
          </p:nvSpPr>
          <p:spPr bwMode="auto">
            <a:xfrm>
              <a:off x="3270" y="22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0" name="Line 652"/>
            <p:cNvSpPr>
              <a:spLocks noChangeShapeType="1"/>
            </p:cNvSpPr>
            <p:nvPr/>
          </p:nvSpPr>
          <p:spPr bwMode="auto">
            <a:xfrm>
              <a:off x="3270" y="2276"/>
              <a:ext cx="8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1" name="Line 653"/>
            <p:cNvSpPr>
              <a:spLocks noChangeShapeType="1"/>
            </p:cNvSpPr>
            <p:nvPr/>
          </p:nvSpPr>
          <p:spPr bwMode="auto">
            <a:xfrm>
              <a:off x="3278" y="22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2" name="Freeform 654"/>
            <p:cNvSpPr>
              <a:spLocks/>
            </p:cNvSpPr>
            <p:nvPr/>
          </p:nvSpPr>
          <p:spPr bwMode="auto">
            <a:xfrm>
              <a:off x="3278" y="2245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3" name="Line 655"/>
            <p:cNvSpPr>
              <a:spLocks noChangeShapeType="1"/>
            </p:cNvSpPr>
            <p:nvPr/>
          </p:nvSpPr>
          <p:spPr bwMode="auto">
            <a:xfrm>
              <a:off x="3302" y="2261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4" name="Line 656"/>
            <p:cNvSpPr>
              <a:spLocks noChangeShapeType="1"/>
            </p:cNvSpPr>
            <p:nvPr/>
          </p:nvSpPr>
          <p:spPr bwMode="auto">
            <a:xfrm>
              <a:off x="3302" y="22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5" name="Line 657"/>
            <p:cNvSpPr>
              <a:spLocks noChangeShapeType="1"/>
            </p:cNvSpPr>
            <p:nvPr/>
          </p:nvSpPr>
          <p:spPr bwMode="auto">
            <a:xfrm flipH="1">
              <a:off x="3294" y="226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6" name="Line 658"/>
            <p:cNvSpPr>
              <a:spLocks noChangeShapeType="1"/>
            </p:cNvSpPr>
            <p:nvPr/>
          </p:nvSpPr>
          <p:spPr bwMode="auto">
            <a:xfrm>
              <a:off x="3294" y="22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7" name="Line 659"/>
            <p:cNvSpPr>
              <a:spLocks noChangeShapeType="1"/>
            </p:cNvSpPr>
            <p:nvPr/>
          </p:nvSpPr>
          <p:spPr bwMode="auto">
            <a:xfrm>
              <a:off x="3294" y="22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8" name="Line 660"/>
            <p:cNvSpPr>
              <a:spLocks noChangeShapeType="1"/>
            </p:cNvSpPr>
            <p:nvPr/>
          </p:nvSpPr>
          <p:spPr bwMode="auto">
            <a:xfrm>
              <a:off x="3294" y="22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9" name="Line 661"/>
            <p:cNvSpPr>
              <a:spLocks noChangeShapeType="1"/>
            </p:cNvSpPr>
            <p:nvPr/>
          </p:nvSpPr>
          <p:spPr bwMode="auto">
            <a:xfrm flipH="1">
              <a:off x="3278" y="2268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0" name="Line 662"/>
            <p:cNvSpPr>
              <a:spLocks noChangeShapeType="1"/>
            </p:cNvSpPr>
            <p:nvPr/>
          </p:nvSpPr>
          <p:spPr bwMode="auto">
            <a:xfrm>
              <a:off x="3278" y="22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1" name="Line 663"/>
            <p:cNvSpPr>
              <a:spLocks noChangeShapeType="1"/>
            </p:cNvSpPr>
            <p:nvPr/>
          </p:nvSpPr>
          <p:spPr bwMode="auto">
            <a:xfrm flipV="1">
              <a:off x="3278" y="2261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2" name="Line 664"/>
            <p:cNvSpPr>
              <a:spLocks noChangeShapeType="1"/>
            </p:cNvSpPr>
            <p:nvPr/>
          </p:nvSpPr>
          <p:spPr bwMode="auto">
            <a:xfrm>
              <a:off x="3278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3" name="Line 665"/>
            <p:cNvSpPr>
              <a:spLocks noChangeShapeType="1"/>
            </p:cNvSpPr>
            <p:nvPr/>
          </p:nvSpPr>
          <p:spPr bwMode="auto">
            <a:xfrm>
              <a:off x="3278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4" name="Line 666"/>
            <p:cNvSpPr>
              <a:spLocks noChangeShapeType="1"/>
            </p:cNvSpPr>
            <p:nvPr/>
          </p:nvSpPr>
          <p:spPr bwMode="auto">
            <a:xfrm>
              <a:off x="3278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5" name="Line 667"/>
            <p:cNvSpPr>
              <a:spLocks noChangeShapeType="1"/>
            </p:cNvSpPr>
            <p:nvPr/>
          </p:nvSpPr>
          <p:spPr bwMode="auto">
            <a:xfrm flipV="1">
              <a:off x="3278" y="2245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6" name="Line 668"/>
            <p:cNvSpPr>
              <a:spLocks noChangeShapeType="1"/>
            </p:cNvSpPr>
            <p:nvPr/>
          </p:nvSpPr>
          <p:spPr bwMode="auto">
            <a:xfrm>
              <a:off x="3278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7" name="Line 669"/>
            <p:cNvSpPr>
              <a:spLocks noChangeShapeType="1"/>
            </p:cNvSpPr>
            <p:nvPr/>
          </p:nvSpPr>
          <p:spPr bwMode="auto">
            <a:xfrm>
              <a:off x="3278" y="224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8" name="Line 670"/>
            <p:cNvSpPr>
              <a:spLocks noChangeShapeType="1"/>
            </p:cNvSpPr>
            <p:nvPr/>
          </p:nvSpPr>
          <p:spPr bwMode="auto">
            <a:xfrm>
              <a:off x="3294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9" name="Line 671"/>
            <p:cNvSpPr>
              <a:spLocks noChangeShapeType="1"/>
            </p:cNvSpPr>
            <p:nvPr/>
          </p:nvSpPr>
          <p:spPr bwMode="auto">
            <a:xfrm>
              <a:off x="3294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0" name="Line 672"/>
            <p:cNvSpPr>
              <a:spLocks noChangeShapeType="1"/>
            </p:cNvSpPr>
            <p:nvPr/>
          </p:nvSpPr>
          <p:spPr bwMode="auto">
            <a:xfrm>
              <a:off x="3294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1" name="Line 673"/>
            <p:cNvSpPr>
              <a:spLocks noChangeShapeType="1"/>
            </p:cNvSpPr>
            <p:nvPr/>
          </p:nvSpPr>
          <p:spPr bwMode="auto">
            <a:xfrm>
              <a:off x="3294" y="224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2" name="Line 674"/>
            <p:cNvSpPr>
              <a:spLocks noChangeShapeType="1"/>
            </p:cNvSpPr>
            <p:nvPr/>
          </p:nvSpPr>
          <p:spPr bwMode="auto">
            <a:xfrm>
              <a:off x="3302" y="22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3" name="Line 675"/>
            <p:cNvSpPr>
              <a:spLocks noChangeShapeType="1"/>
            </p:cNvSpPr>
            <p:nvPr/>
          </p:nvSpPr>
          <p:spPr bwMode="auto">
            <a:xfrm>
              <a:off x="3302" y="2245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4" name="Line 676"/>
            <p:cNvSpPr>
              <a:spLocks noChangeShapeType="1"/>
            </p:cNvSpPr>
            <p:nvPr/>
          </p:nvSpPr>
          <p:spPr bwMode="auto">
            <a:xfrm>
              <a:off x="3302" y="226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5" name="Freeform 677"/>
            <p:cNvSpPr>
              <a:spLocks/>
            </p:cNvSpPr>
            <p:nvPr/>
          </p:nvSpPr>
          <p:spPr bwMode="auto">
            <a:xfrm>
              <a:off x="3214" y="2307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6" name="Line 678"/>
            <p:cNvSpPr>
              <a:spLocks noChangeShapeType="1"/>
            </p:cNvSpPr>
            <p:nvPr/>
          </p:nvSpPr>
          <p:spPr bwMode="auto">
            <a:xfrm>
              <a:off x="3238" y="2322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7" name="Line 679"/>
            <p:cNvSpPr>
              <a:spLocks noChangeShapeType="1"/>
            </p:cNvSpPr>
            <p:nvPr/>
          </p:nvSpPr>
          <p:spPr bwMode="auto">
            <a:xfrm>
              <a:off x="3238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8" name="Line 680"/>
            <p:cNvSpPr>
              <a:spLocks noChangeShapeType="1"/>
            </p:cNvSpPr>
            <p:nvPr/>
          </p:nvSpPr>
          <p:spPr bwMode="auto">
            <a:xfrm flipH="1">
              <a:off x="3230" y="2330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9" name="Line 681"/>
            <p:cNvSpPr>
              <a:spLocks noChangeShapeType="1"/>
            </p:cNvSpPr>
            <p:nvPr/>
          </p:nvSpPr>
          <p:spPr bwMode="auto">
            <a:xfrm>
              <a:off x="3230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0" name="Line 682"/>
            <p:cNvSpPr>
              <a:spLocks noChangeShapeType="1"/>
            </p:cNvSpPr>
            <p:nvPr/>
          </p:nvSpPr>
          <p:spPr bwMode="auto">
            <a:xfrm>
              <a:off x="3230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1" name="Line 683"/>
            <p:cNvSpPr>
              <a:spLocks noChangeShapeType="1"/>
            </p:cNvSpPr>
            <p:nvPr/>
          </p:nvSpPr>
          <p:spPr bwMode="auto">
            <a:xfrm>
              <a:off x="3230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2" name="Line 684"/>
            <p:cNvSpPr>
              <a:spLocks noChangeShapeType="1"/>
            </p:cNvSpPr>
            <p:nvPr/>
          </p:nvSpPr>
          <p:spPr bwMode="auto">
            <a:xfrm flipH="1">
              <a:off x="3214" y="2330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3" name="Line 685"/>
            <p:cNvSpPr>
              <a:spLocks noChangeShapeType="1"/>
            </p:cNvSpPr>
            <p:nvPr/>
          </p:nvSpPr>
          <p:spPr bwMode="auto">
            <a:xfrm>
              <a:off x="3214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4" name="Line 686"/>
            <p:cNvSpPr>
              <a:spLocks noChangeShapeType="1"/>
            </p:cNvSpPr>
            <p:nvPr/>
          </p:nvSpPr>
          <p:spPr bwMode="auto">
            <a:xfrm flipV="1">
              <a:off x="3214" y="2322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5" name="Line 687"/>
            <p:cNvSpPr>
              <a:spLocks noChangeShapeType="1"/>
            </p:cNvSpPr>
            <p:nvPr/>
          </p:nvSpPr>
          <p:spPr bwMode="auto">
            <a:xfrm>
              <a:off x="3214" y="23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6" name="Line 688"/>
            <p:cNvSpPr>
              <a:spLocks noChangeShapeType="1"/>
            </p:cNvSpPr>
            <p:nvPr/>
          </p:nvSpPr>
          <p:spPr bwMode="auto">
            <a:xfrm>
              <a:off x="3214" y="23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7" name="Line 689"/>
            <p:cNvSpPr>
              <a:spLocks noChangeShapeType="1"/>
            </p:cNvSpPr>
            <p:nvPr/>
          </p:nvSpPr>
          <p:spPr bwMode="auto">
            <a:xfrm>
              <a:off x="3214" y="23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8" name="Line 690"/>
            <p:cNvSpPr>
              <a:spLocks noChangeShapeType="1"/>
            </p:cNvSpPr>
            <p:nvPr/>
          </p:nvSpPr>
          <p:spPr bwMode="auto">
            <a:xfrm flipV="1">
              <a:off x="3214" y="2307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9" name="Line 691"/>
            <p:cNvSpPr>
              <a:spLocks noChangeShapeType="1"/>
            </p:cNvSpPr>
            <p:nvPr/>
          </p:nvSpPr>
          <p:spPr bwMode="auto">
            <a:xfrm>
              <a:off x="3214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0" name="Line 692"/>
            <p:cNvSpPr>
              <a:spLocks noChangeShapeType="1"/>
            </p:cNvSpPr>
            <p:nvPr/>
          </p:nvSpPr>
          <p:spPr bwMode="auto">
            <a:xfrm>
              <a:off x="3214" y="230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1" name="Line 693"/>
            <p:cNvSpPr>
              <a:spLocks noChangeShapeType="1"/>
            </p:cNvSpPr>
            <p:nvPr/>
          </p:nvSpPr>
          <p:spPr bwMode="auto">
            <a:xfrm>
              <a:off x="3230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2" name="Line 694"/>
            <p:cNvSpPr>
              <a:spLocks noChangeShapeType="1"/>
            </p:cNvSpPr>
            <p:nvPr/>
          </p:nvSpPr>
          <p:spPr bwMode="auto">
            <a:xfrm>
              <a:off x="3230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3" name="Line 695"/>
            <p:cNvSpPr>
              <a:spLocks noChangeShapeType="1"/>
            </p:cNvSpPr>
            <p:nvPr/>
          </p:nvSpPr>
          <p:spPr bwMode="auto">
            <a:xfrm>
              <a:off x="3230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4" name="Line 696"/>
            <p:cNvSpPr>
              <a:spLocks noChangeShapeType="1"/>
            </p:cNvSpPr>
            <p:nvPr/>
          </p:nvSpPr>
          <p:spPr bwMode="auto">
            <a:xfrm>
              <a:off x="3230" y="230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5" name="Line 697"/>
            <p:cNvSpPr>
              <a:spLocks noChangeShapeType="1"/>
            </p:cNvSpPr>
            <p:nvPr/>
          </p:nvSpPr>
          <p:spPr bwMode="auto">
            <a:xfrm>
              <a:off x="3238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6" name="Line 698"/>
            <p:cNvSpPr>
              <a:spLocks noChangeShapeType="1"/>
            </p:cNvSpPr>
            <p:nvPr/>
          </p:nvSpPr>
          <p:spPr bwMode="auto">
            <a:xfrm>
              <a:off x="3238" y="2307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7" name="Line 699"/>
            <p:cNvSpPr>
              <a:spLocks noChangeShapeType="1"/>
            </p:cNvSpPr>
            <p:nvPr/>
          </p:nvSpPr>
          <p:spPr bwMode="auto">
            <a:xfrm>
              <a:off x="3238" y="23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8" name="Freeform 700"/>
            <p:cNvSpPr>
              <a:spLocks/>
            </p:cNvSpPr>
            <p:nvPr/>
          </p:nvSpPr>
          <p:spPr bwMode="auto">
            <a:xfrm>
              <a:off x="3310" y="2214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9" name="Line 701"/>
            <p:cNvSpPr>
              <a:spLocks noChangeShapeType="1"/>
            </p:cNvSpPr>
            <p:nvPr/>
          </p:nvSpPr>
          <p:spPr bwMode="auto">
            <a:xfrm>
              <a:off x="3334" y="2230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0" name="Line 702"/>
            <p:cNvSpPr>
              <a:spLocks noChangeShapeType="1"/>
            </p:cNvSpPr>
            <p:nvPr/>
          </p:nvSpPr>
          <p:spPr bwMode="auto">
            <a:xfrm>
              <a:off x="333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1" name="Line 703"/>
            <p:cNvSpPr>
              <a:spLocks noChangeShapeType="1"/>
            </p:cNvSpPr>
            <p:nvPr/>
          </p:nvSpPr>
          <p:spPr bwMode="auto">
            <a:xfrm flipH="1">
              <a:off x="3326" y="22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2" name="Line 704"/>
            <p:cNvSpPr>
              <a:spLocks noChangeShapeType="1"/>
            </p:cNvSpPr>
            <p:nvPr/>
          </p:nvSpPr>
          <p:spPr bwMode="auto">
            <a:xfrm>
              <a:off x="332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3" name="Line 705"/>
            <p:cNvSpPr>
              <a:spLocks noChangeShapeType="1"/>
            </p:cNvSpPr>
            <p:nvPr/>
          </p:nvSpPr>
          <p:spPr bwMode="auto">
            <a:xfrm>
              <a:off x="332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4" name="Line 706"/>
            <p:cNvSpPr>
              <a:spLocks noChangeShapeType="1"/>
            </p:cNvSpPr>
            <p:nvPr/>
          </p:nvSpPr>
          <p:spPr bwMode="auto">
            <a:xfrm>
              <a:off x="3326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5" name="Line 707"/>
            <p:cNvSpPr>
              <a:spLocks noChangeShapeType="1"/>
            </p:cNvSpPr>
            <p:nvPr/>
          </p:nvSpPr>
          <p:spPr bwMode="auto">
            <a:xfrm flipH="1">
              <a:off x="3310" y="223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6" name="Line 708"/>
            <p:cNvSpPr>
              <a:spLocks noChangeShapeType="1"/>
            </p:cNvSpPr>
            <p:nvPr/>
          </p:nvSpPr>
          <p:spPr bwMode="auto">
            <a:xfrm>
              <a:off x="3310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7" name="Line 709"/>
            <p:cNvSpPr>
              <a:spLocks noChangeShapeType="1"/>
            </p:cNvSpPr>
            <p:nvPr/>
          </p:nvSpPr>
          <p:spPr bwMode="auto">
            <a:xfrm flipV="1">
              <a:off x="3310" y="2230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8" name="Line 710"/>
            <p:cNvSpPr>
              <a:spLocks noChangeShapeType="1"/>
            </p:cNvSpPr>
            <p:nvPr/>
          </p:nvSpPr>
          <p:spPr bwMode="auto">
            <a:xfrm>
              <a:off x="3310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9" name="Line 711"/>
            <p:cNvSpPr>
              <a:spLocks noChangeShapeType="1"/>
            </p:cNvSpPr>
            <p:nvPr/>
          </p:nvSpPr>
          <p:spPr bwMode="auto">
            <a:xfrm>
              <a:off x="3310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0" name="Line 712"/>
            <p:cNvSpPr>
              <a:spLocks noChangeShapeType="1"/>
            </p:cNvSpPr>
            <p:nvPr/>
          </p:nvSpPr>
          <p:spPr bwMode="auto">
            <a:xfrm>
              <a:off x="3310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" name="Line 713"/>
            <p:cNvSpPr>
              <a:spLocks noChangeShapeType="1"/>
            </p:cNvSpPr>
            <p:nvPr/>
          </p:nvSpPr>
          <p:spPr bwMode="auto">
            <a:xfrm flipV="1">
              <a:off x="3310" y="2214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" name="Line 714"/>
            <p:cNvSpPr>
              <a:spLocks noChangeShapeType="1"/>
            </p:cNvSpPr>
            <p:nvPr/>
          </p:nvSpPr>
          <p:spPr bwMode="auto">
            <a:xfrm>
              <a:off x="3310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" name="Line 715"/>
            <p:cNvSpPr>
              <a:spLocks noChangeShapeType="1"/>
            </p:cNvSpPr>
            <p:nvPr/>
          </p:nvSpPr>
          <p:spPr bwMode="auto">
            <a:xfrm>
              <a:off x="3310" y="221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4" name="Line 716"/>
            <p:cNvSpPr>
              <a:spLocks noChangeShapeType="1"/>
            </p:cNvSpPr>
            <p:nvPr/>
          </p:nvSpPr>
          <p:spPr bwMode="auto">
            <a:xfrm>
              <a:off x="3326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5" name="Line 717"/>
            <p:cNvSpPr>
              <a:spLocks noChangeShapeType="1"/>
            </p:cNvSpPr>
            <p:nvPr/>
          </p:nvSpPr>
          <p:spPr bwMode="auto">
            <a:xfrm>
              <a:off x="3326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6" name="Line 718"/>
            <p:cNvSpPr>
              <a:spLocks noChangeShapeType="1"/>
            </p:cNvSpPr>
            <p:nvPr/>
          </p:nvSpPr>
          <p:spPr bwMode="auto">
            <a:xfrm>
              <a:off x="3326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7" name="Line 719"/>
            <p:cNvSpPr>
              <a:spLocks noChangeShapeType="1"/>
            </p:cNvSpPr>
            <p:nvPr/>
          </p:nvSpPr>
          <p:spPr bwMode="auto">
            <a:xfrm>
              <a:off x="3326" y="221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8" name="Line 720"/>
            <p:cNvSpPr>
              <a:spLocks noChangeShapeType="1"/>
            </p:cNvSpPr>
            <p:nvPr/>
          </p:nvSpPr>
          <p:spPr bwMode="auto">
            <a:xfrm>
              <a:off x="3334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9" name="Line 721"/>
            <p:cNvSpPr>
              <a:spLocks noChangeShapeType="1"/>
            </p:cNvSpPr>
            <p:nvPr/>
          </p:nvSpPr>
          <p:spPr bwMode="auto">
            <a:xfrm>
              <a:off x="3334" y="2214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0" name="Line 722"/>
            <p:cNvSpPr>
              <a:spLocks noChangeShapeType="1"/>
            </p:cNvSpPr>
            <p:nvPr/>
          </p:nvSpPr>
          <p:spPr bwMode="auto">
            <a:xfrm>
              <a:off x="3334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1" name="Freeform 723"/>
            <p:cNvSpPr>
              <a:spLocks/>
            </p:cNvSpPr>
            <p:nvPr/>
          </p:nvSpPr>
          <p:spPr bwMode="auto">
            <a:xfrm>
              <a:off x="3182" y="2330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2" name="Line 724"/>
            <p:cNvSpPr>
              <a:spLocks noChangeShapeType="1"/>
            </p:cNvSpPr>
            <p:nvPr/>
          </p:nvSpPr>
          <p:spPr bwMode="auto">
            <a:xfrm>
              <a:off x="3206" y="23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3" name="Line 725"/>
            <p:cNvSpPr>
              <a:spLocks noChangeShapeType="1"/>
            </p:cNvSpPr>
            <p:nvPr/>
          </p:nvSpPr>
          <p:spPr bwMode="auto">
            <a:xfrm>
              <a:off x="3206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" name="Line 726"/>
            <p:cNvSpPr>
              <a:spLocks noChangeShapeType="1"/>
            </p:cNvSpPr>
            <p:nvPr/>
          </p:nvSpPr>
          <p:spPr bwMode="auto">
            <a:xfrm flipH="1">
              <a:off x="3198" y="2353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5" name="Line 727"/>
            <p:cNvSpPr>
              <a:spLocks noChangeShapeType="1"/>
            </p:cNvSpPr>
            <p:nvPr/>
          </p:nvSpPr>
          <p:spPr bwMode="auto">
            <a:xfrm>
              <a:off x="3198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6" name="Line 728"/>
            <p:cNvSpPr>
              <a:spLocks noChangeShapeType="1"/>
            </p:cNvSpPr>
            <p:nvPr/>
          </p:nvSpPr>
          <p:spPr bwMode="auto">
            <a:xfrm>
              <a:off x="3198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7" name="Line 729"/>
            <p:cNvSpPr>
              <a:spLocks noChangeShapeType="1"/>
            </p:cNvSpPr>
            <p:nvPr/>
          </p:nvSpPr>
          <p:spPr bwMode="auto">
            <a:xfrm>
              <a:off x="3198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8" name="Line 730"/>
            <p:cNvSpPr>
              <a:spLocks noChangeShapeType="1"/>
            </p:cNvSpPr>
            <p:nvPr/>
          </p:nvSpPr>
          <p:spPr bwMode="auto">
            <a:xfrm flipH="1">
              <a:off x="3182" y="2353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9" name="Line 731"/>
            <p:cNvSpPr>
              <a:spLocks noChangeShapeType="1"/>
            </p:cNvSpPr>
            <p:nvPr/>
          </p:nvSpPr>
          <p:spPr bwMode="auto">
            <a:xfrm>
              <a:off x="3182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0" name="Line 732"/>
            <p:cNvSpPr>
              <a:spLocks noChangeShapeType="1"/>
            </p:cNvSpPr>
            <p:nvPr/>
          </p:nvSpPr>
          <p:spPr bwMode="auto">
            <a:xfrm flipV="1">
              <a:off x="3182" y="23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1" name="Line 733"/>
            <p:cNvSpPr>
              <a:spLocks noChangeShapeType="1"/>
            </p:cNvSpPr>
            <p:nvPr/>
          </p:nvSpPr>
          <p:spPr bwMode="auto">
            <a:xfrm>
              <a:off x="3182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2" name="Line 734"/>
            <p:cNvSpPr>
              <a:spLocks noChangeShapeType="1"/>
            </p:cNvSpPr>
            <p:nvPr/>
          </p:nvSpPr>
          <p:spPr bwMode="auto">
            <a:xfrm>
              <a:off x="3182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3" name="Line 735"/>
            <p:cNvSpPr>
              <a:spLocks noChangeShapeType="1"/>
            </p:cNvSpPr>
            <p:nvPr/>
          </p:nvSpPr>
          <p:spPr bwMode="auto">
            <a:xfrm>
              <a:off x="3182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" name="Line 736"/>
            <p:cNvSpPr>
              <a:spLocks noChangeShapeType="1"/>
            </p:cNvSpPr>
            <p:nvPr/>
          </p:nvSpPr>
          <p:spPr bwMode="auto">
            <a:xfrm flipV="1">
              <a:off x="3182" y="2330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" name="Line 737"/>
            <p:cNvSpPr>
              <a:spLocks noChangeShapeType="1"/>
            </p:cNvSpPr>
            <p:nvPr/>
          </p:nvSpPr>
          <p:spPr bwMode="auto">
            <a:xfrm>
              <a:off x="3182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6" name="Line 738"/>
            <p:cNvSpPr>
              <a:spLocks noChangeShapeType="1"/>
            </p:cNvSpPr>
            <p:nvPr/>
          </p:nvSpPr>
          <p:spPr bwMode="auto">
            <a:xfrm>
              <a:off x="3182" y="2330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7" name="Line 739"/>
            <p:cNvSpPr>
              <a:spLocks noChangeShapeType="1"/>
            </p:cNvSpPr>
            <p:nvPr/>
          </p:nvSpPr>
          <p:spPr bwMode="auto">
            <a:xfrm>
              <a:off x="3198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8" name="Line 740"/>
            <p:cNvSpPr>
              <a:spLocks noChangeShapeType="1"/>
            </p:cNvSpPr>
            <p:nvPr/>
          </p:nvSpPr>
          <p:spPr bwMode="auto">
            <a:xfrm>
              <a:off x="3198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9" name="Line 741"/>
            <p:cNvSpPr>
              <a:spLocks noChangeShapeType="1"/>
            </p:cNvSpPr>
            <p:nvPr/>
          </p:nvSpPr>
          <p:spPr bwMode="auto">
            <a:xfrm>
              <a:off x="3198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0" name="Line 742"/>
            <p:cNvSpPr>
              <a:spLocks noChangeShapeType="1"/>
            </p:cNvSpPr>
            <p:nvPr/>
          </p:nvSpPr>
          <p:spPr bwMode="auto">
            <a:xfrm>
              <a:off x="3198" y="2330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1" name="Line 743"/>
            <p:cNvSpPr>
              <a:spLocks noChangeShapeType="1"/>
            </p:cNvSpPr>
            <p:nvPr/>
          </p:nvSpPr>
          <p:spPr bwMode="auto">
            <a:xfrm>
              <a:off x="3206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2" name="Line 744"/>
            <p:cNvSpPr>
              <a:spLocks noChangeShapeType="1"/>
            </p:cNvSpPr>
            <p:nvPr/>
          </p:nvSpPr>
          <p:spPr bwMode="auto">
            <a:xfrm>
              <a:off x="3206" y="2330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3" name="Line 745"/>
            <p:cNvSpPr>
              <a:spLocks noChangeShapeType="1"/>
            </p:cNvSpPr>
            <p:nvPr/>
          </p:nvSpPr>
          <p:spPr bwMode="auto">
            <a:xfrm>
              <a:off x="3206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4" name="Freeform 746"/>
            <p:cNvSpPr>
              <a:spLocks/>
            </p:cNvSpPr>
            <p:nvPr/>
          </p:nvSpPr>
          <p:spPr bwMode="auto">
            <a:xfrm>
              <a:off x="3142" y="2376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5" name="Line 747"/>
            <p:cNvSpPr>
              <a:spLocks noChangeShapeType="1"/>
            </p:cNvSpPr>
            <p:nvPr/>
          </p:nvSpPr>
          <p:spPr bwMode="auto">
            <a:xfrm>
              <a:off x="3166" y="2392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6" name="Line 748"/>
            <p:cNvSpPr>
              <a:spLocks noChangeShapeType="1"/>
            </p:cNvSpPr>
            <p:nvPr/>
          </p:nvSpPr>
          <p:spPr bwMode="auto">
            <a:xfrm>
              <a:off x="3166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7" name="Line 749"/>
            <p:cNvSpPr>
              <a:spLocks noChangeShapeType="1"/>
            </p:cNvSpPr>
            <p:nvPr/>
          </p:nvSpPr>
          <p:spPr bwMode="auto">
            <a:xfrm flipH="1">
              <a:off x="3158" y="23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8" name="Line 750"/>
            <p:cNvSpPr>
              <a:spLocks noChangeShapeType="1"/>
            </p:cNvSpPr>
            <p:nvPr/>
          </p:nvSpPr>
          <p:spPr bwMode="auto">
            <a:xfrm>
              <a:off x="3158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9" name="Line 751"/>
            <p:cNvSpPr>
              <a:spLocks noChangeShapeType="1"/>
            </p:cNvSpPr>
            <p:nvPr/>
          </p:nvSpPr>
          <p:spPr bwMode="auto">
            <a:xfrm>
              <a:off x="3158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0" name="Line 752"/>
            <p:cNvSpPr>
              <a:spLocks noChangeShapeType="1"/>
            </p:cNvSpPr>
            <p:nvPr/>
          </p:nvSpPr>
          <p:spPr bwMode="auto">
            <a:xfrm>
              <a:off x="3158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1" name="Line 753"/>
            <p:cNvSpPr>
              <a:spLocks noChangeShapeType="1"/>
            </p:cNvSpPr>
            <p:nvPr/>
          </p:nvSpPr>
          <p:spPr bwMode="auto">
            <a:xfrm flipH="1">
              <a:off x="3142" y="2399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2" name="Line 754"/>
            <p:cNvSpPr>
              <a:spLocks noChangeShapeType="1"/>
            </p:cNvSpPr>
            <p:nvPr/>
          </p:nvSpPr>
          <p:spPr bwMode="auto">
            <a:xfrm>
              <a:off x="3142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3" name="Line 755"/>
            <p:cNvSpPr>
              <a:spLocks noChangeShapeType="1"/>
            </p:cNvSpPr>
            <p:nvPr/>
          </p:nvSpPr>
          <p:spPr bwMode="auto">
            <a:xfrm flipV="1">
              <a:off x="3142" y="2392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4" name="Line 756"/>
            <p:cNvSpPr>
              <a:spLocks noChangeShapeType="1"/>
            </p:cNvSpPr>
            <p:nvPr/>
          </p:nvSpPr>
          <p:spPr bwMode="auto">
            <a:xfrm>
              <a:off x="3142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5" name="Line 757"/>
            <p:cNvSpPr>
              <a:spLocks noChangeShapeType="1"/>
            </p:cNvSpPr>
            <p:nvPr/>
          </p:nvSpPr>
          <p:spPr bwMode="auto">
            <a:xfrm>
              <a:off x="3142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6" name="Line 758"/>
            <p:cNvSpPr>
              <a:spLocks noChangeShapeType="1"/>
            </p:cNvSpPr>
            <p:nvPr/>
          </p:nvSpPr>
          <p:spPr bwMode="auto">
            <a:xfrm>
              <a:off x="3142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7" name="Line 759"/>
            <p:cNvSpPr>
              <a:spLocks noChangeShapeType="1"/>
            </p:cNvSpPr>
            <p:nvPr/>
          </p:nvSpPr>
          <p:spPr bwMode="auto">
            <a:xfrm flipV="1">
              <a:off x="3142" y="2376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8" name="Line 760"/>
            <p:cNvSpPr>
              <a:spLocks noChangeShapeType="1"/>
            </p:cNvSpPr>
            <p:nvPr/>
          </p:nvSpPr>
          <p:spPr bwMode="auto">
            <a:xfrm>
              <a:off x="3142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9" name="Line 761"/>
            <p:cNvSpPr>
              <a:spLocks noChangeShapeType="1"/>
            </p:cNvSpPr>
            <p:nvPr/>
          </p:nvSpPr>
          <p:spPr bwMode="auto">
            <a:xfrm>
              <a:off x="3142" y="2376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0" name="Line 762"/>
            <p:cNvSpPr>
              <a:spLocks noChangeShapeType="1"/>
            </p:cNvSpPr>
            <p:nvPr/>
          </p:nvSpPr>
          <p:spPr bwMode="auto">
            <a:xfrm>
              <a:off x="3158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1" name="Line 763"/>
            <p:cNvSpPr>
              <a:spLocks noChangeShapeType="1"/>
            </p:cNvSpPr>
            <p:nvPr/>
          </p:nvSpPr>
          <p:spPr bwMode="auto">
            <a:xfrm>
              <a:off x="3158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2" name="Line 764"/>
            <p:cNvSpPr>
              <a:spLocks noChangeShapeType="1"/>
            </p:cNvSpPr>
            <p:nvPr/>
          </p:nvSpPr>
          <p:spPr bwMode="auto">
            <a:xfrm>
              <a:off x="3158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3" name="Line 765"/>
            <p:cNvSpPr>
              <a:spLocks noChangeShapeType="1"/>
            </p:cNvSpPr>
            <p:nvPr/>
          </p:nvSpPr>
          <p:spPr bwMode="auto">
            <a:xfrm>
              <a:off x="3158" y="237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4" name="Line 766"/>
            <p:cNvSpPr>
              <a:spLocks noChangeShapeType="1"/>
            </p:cNvSpPr>
            <p:nvPr/>
          </p:nvSpPr>
          <p:spPr bwMode="auto">
            <a:xfrm>
              <a:off x="3166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5" name="Line 767"/>
            <p:cNvSpPr>
              <a:spLocks noChangeShapeType="1"/>
            </p:cNvSpPr>
            <p:nvPr/>
          </p:nvSpPr>
          <p:spPr bwMode="auto">
            <a:xfrm>
              <a:off x="3166" y="2376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6" name="Line 768"/>
            <p:cNvSpPr>
              <a:spLocks noChangeShapeType="1"/>
            </p:cNvSpPr>
            <p:nvPr/>
          </p:nvSpPr>
          <p:spPr bwMode="auto">
            <a:xfrm>
              <a:off x="3166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7" name="Freeform 769"/>
            <p:cNvSpPr>
              <a:spLocks/>
            </p:cNvSpPr>
            <p:nvPr/>
          </p:nvSpPr>
          <p:spPr bwMode="auto">
            <a:xfrm>
              <a:off x="3453" y="2075"/>
              <a:ext cx="32" cy="24"/>
            </a:xfrm>
            <a:custGeom>
              <a:avLst/>
              <a:gdLst>
                <a:gd name="T0" fmla="*/ 32 w 32"/>
                <a:gd name="T1" fmla="*/ 16 h 24"/>
                <a:gd name="T2" fmla="*/ 24 w 32"/>
                <a:gd name="T3" fmla="*/ 24 h 24"/>
                <a:gd name="T4" fmla="*/ 16 w 32"/>
                <a:gd name="T5" fmla="*/ 24 h 24"/>
                <a:gd name="T6" fmla="*/ 16 w 32"/>
                <a:gd name="T7" fmla="*/ 24 h 24"/>
                <a:gd name="T8" fmla="*/ 8 w 32"/>
                <a:gd name="T9" fmla="*/ 24 h 24"/>
                <a:gd name="T10" fmla="*/ 0 w 32"/>
                <a:gd name="T11" fmla="*/ 16 h 24"/>
                <a:gd name="T12" fmla="*/ 0 w 32"/>
                <a:gd name="T13" fmla="*/ 16 h 24"/>
                <a:gd name="T14" fmla="*/ 8 w 32"/>
                <a:gd name="T15" fmla="*/ 0 h 24"/>
                <a:gd name="T16" fmla="*/ 16 w 32"/>
                <a:gd name="T17" fmla="*/ 0 h 24"/>
                <a:gd name="T18" fmla="*/ 16 w 32"/>
                <a:gd name="T19" fmla="*/ 0 h 24"/>
                <a:gd name="T20" fmla="*/ 24 w 32"/>
                <a:gd name="T21" fmla="*/ 0 h 24"/>
                <a:gd name="T22" fmla="*/ 32 w 32"/>
                <a:gd name="T23" fmla="*/ 16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4"/>
                <a:gd name="T38" fmla="*/ 32 w 32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4">
                  <a:moveTo>
                    <a:pt x="32" y="16"/>
                  </a:move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8" name="Line 770"/>
            <p:cNvSpPr>
              <a:spLocks noChangeShapeType="1"/>
            </p:cNvSpPr>
            <p:nvPr/>
          </p:nvSpPr>
          <p:spPr bwMode="auto">
            <a:xfrm flipH="1">
              <a:off x="3477" y="2091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9" name="Line 771"/>
            <p:cNvSpPr>
              <a:spLocks noChangeShapeType="1"/>
            </p:cNvSpPr>
            <p:nvPr/>
          </p:nvSpPr>
          <p:spPr bwMode="auto">
            <a:xfrm>
              <a:off x="3477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0" name="Line 772"/>
            <p:cNvSpPr>
              <a:spLocks noChangeShapeType="1"/>
            </p:cNvSpPr>
            <p:nvPr/>
          </p:nvSpPr>
          <p:spPr bwMode="auto">
            <a:xfrm flipH="1">
              <a:off x="3469" y="20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1" name="Line 773"/>
            <p:cNvSpPr>
              <a:spLocks noChangeShapeType="1"/>
            </p:cNvSpPr>
            <p:nvPr/>
          </p:nvSpPr>
          <p:spPr bwMode="auto">
            <a:xfrm>
              <a:off x="3469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2" name="Line 774"/>
            <p:cNvSpPr>
              <a:spLocks noChangeShapeType="1"/>
            </p:cNvSpPr>
            <p:nvPr/>
          </p:nvSpPr>
          <p:spPr bwMode="auto">
            <a:xfrm>
              <a:off x="3469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3" name="Line 775"/>
            <p:cNvSpPr>
              <a:spLocks noChangeShapeType="1"/>
            </p:cNvSpPr>
            <p:nvPr/>
          </p:nvSpPr>
          <p:spPr bwMode="auto">
            <a:xfrm>
              <a:off x="3469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4" name="Line 776"/>
            <p:cNvSpPr>
              <a:spLocks noChangeShapeType="1"/>
            </p:cNvSpPr>
            <p:nvPr/>
          </p:nvSpPr>
          <p:spPr bwMode="auto">
            <a:xfrm flipH="1">
              <a:off x="3461" y="20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5" name="Line 777"/>
            <p:cNvSpPr>
              <a:spLocks noChangeShapeType="1"/>
            </p:cNvSpPr>
            <p:nvPr/>
          </p:nvSpPr>
          <p:spPr bwMode="auto">
            <a:xfrm>
              <a:off x="3461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6" name="Line 778"/>
            <p:cNvSpPr>
              <a:spLocks noChangeShapeType="1"/>
            </p:cNvSpPr>
            <p:nvPr/>
          </p:nvSpPr>
          <p:spPr bwMode="auto">
            <a:xfrm flipH="1" flipV="1">
              <a:off x="3453" y="2091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7" name="Line 779"/>
            <p:cNvSpPr>
              <a:spLocks noChangeShapeType="1"/>
            </p:cNvSpPr>
            <p:nvPr/>
          </p:nvSpPr>
          <p:spPr bwMode="auto">
            <a:xfrm>
              <a:off x="3453" y="20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8" name="Line 780"/>
            <p:cNvSpPr>
              <a:spLocks noChangeShapeType="1"/>
            </p:cNvSpPr>
            <p:nvPr/>
          </p:nvSpPr>
          <p:spPr bwMode="auto">
            <a:xfrm>
              <a:off x="3453" y="20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9" name="Line 781"/>
            <p:cNvSpPr>
              <a:spLocks noChangeShapeType="1"/>
            </p:cNvSpPr>
            <p:nvPr/>
          </p:nvSpPr>
          <p:spPr bwMode="auto">
            <a:xfrm>
              <a:off x="3453" y="20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0" name="Line 782"/>
            <p:cNvSpPr>
              <a:spLocks noChangeShapeType="1"/>
            </p:cNvSpPr>
            <p:nvPr/>
          </p:nvSpPr>
          <p:spPr bwMode="auto">
            <a:xfrm flipV="1">
              <a:off x="3453" y="2075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1" name="Line 783"/>
            <p:cNvSpPr>
              <a:spLocks noChangeShapeType="1"/>
            </p:cNvSpPr>
            <p:nvPr/>
          </p:nvSpPr>
          <p:spPr bwMode="auto">
            <a:xfrm>
              <a:off x="3461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2" name="Line 784"/>
            <p:cNvSpPr>
              <a:spLocks noChangeShapeType="1"/>
            </p:cNvSpPr>
            <p:nvPr/>
          </p:nvSpPr>
          <p:spPr bwMode="auto">
            <a:xfrm>
              <a:off x="3461" y="207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3" name="Line 785"/>
            <p:cNvSpPr>
              <a:spLocks noChangeShapeType="1"/>
            </p:cNvSpPr>
            <p:nvPr/>
          </p:nvSpPr>
          <p:spPr bwMode="auto">
            <a:xfrm>
              <a:off x="3469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4" name="Line 786"/>
            <p:cNvSpPr>
              <a:spLocks noChangeShapeType="1"/>
            </p:cNvSpPr>
            <p:nvPr/>
          </p:nvSpPr>
          <p:spPr bwMode="auto">
            <a:xfrm>
              <a:off x="3469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5" name="Line 787"/>
            <p:cNvSpPr>
              <a:spLocks noChangeShapeType="1"/>
            </p:cNvSpPr>
            <p:nvPr/>
          </p:nvSpPr>
          <p:spPr bwMode="auto">
            <a:xfrm>
              <a:off x="3469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6" name="Line 788"/>
            <p:cNvSpPr>
              <a:spLocks noChangeShapeType="1"/>
            </p:cNvSpPr>
            <p:nvPr/>
          </p:nvSpPr>
          <p:spPr bwMode="auto">
            <a:xfrm>
              <a:off x="3469" y="207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7" name="Line 789"/>
            <p:cNvSpPr>
              <a:spLocks noChangeShapeType="1"/>
            </p:cNvSpPr>
            <p:nvPr/>
          </p:nvSpPr>
          <p:spPr bwMode="auto">
            <a:xfrm>
              <a:off x="3477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8" name="Line 790"/>
            <p:cNvSpPr>
              <a:spLocks noChangeShapeType="1"/>
            </p:cNvSpPr>
            <p:nvPr/>
          </p:nvSpPr>
          <p:spPr bwMode="auto">
            <a:xfrm>
              <a:off x="3477" y="2075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9" name="Line 791"/>
            <p:cNvSpPr>
              <a:spLocks noChangeShapeType="1"/>
            </p:cNvSpPr>
            <p:nvPr/>
          </p:nvSpPr>
          <p:spPr bwMode="auto">
            <a:xfrm>
              <a:off x="3485" y="20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0" name="Freeform 792"/>
            <p:cNvSpPr>
              <a:spLocks/>
            </p:cNvSpPr>
            <p:nvPr/>
          </p:nvSpPr>
          <p:spPr bwMode="auto">
            <a:xfrm>
              <a:off x="3334" y="2191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1" name="Line 793"/>
            <p:cNvSpPr>
              <a:spLocks noChangeShapeType="1"/>
            </p:cNvSpPr>
            <p:nvPr/>
          </p:nvSpPr>
          <p:spPr bwMode="auto">
            <a:xfrm>
              <a:off x="3358" y="2207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2" name="Line 794"/>
            <p:cNvSpPr>
              <a:spLocks noChangeShapeType="1"/>
            </p:cNvSpPr>
            <p:nvPr/>
          </p:nvSpPr>
          <p:spPr bwMode="auto">
            <a:xfrm>
              <a:off x="3358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3" name="Line 795"/>
            <p:cNvSpPr>
              <a:spLocks noChangeShapeType="1"/>
            </p:cNvSpPr>
            <p:nvPr/>
          </p:nvSpPr>
          <p:spPr bwMode="auto">
            <a:xfrm flipH="1">
              <a:off x="3350" y="221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4" name="Line 796"/>
            <p:cNvSpPr>
              <a:spLocks noChangeShapeType="1"/>
            </p:cNvSpPr>
            <p:nvPr/>
          </p:nvSpPr>
          <p:spPr bwMode="auto">
            <a:xfrm>
              <a:off x="3350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25" name="Line 797"/>
          <p:cNvSpPr>
            <a:spLocks noChangeShapeType="1"/>
          </p:cNvSpPr>
          <p:nvPr/>
        </p:nvSpPr>
        <p:spPr bwMode="auto">
          <a:xfrm>
            <a:off x="8946633" y="494506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6" name="Line 798"/>
          <p:cNvSpPr>
            <a:spLocks noChangeShapeType="1"/>
          </p:cNvSpPr>
          <p:nvPr/>
        </p:nvSpPr>
        <p:spPr bwMode="auto">
          <a:xfrm>
            <a:off x="8946633" y="4945063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7" name="Line 799"/>
          <p:cNvSpPr>
            <a:spLocks noChangeShapeType="1"/>
          </p:cNvSpPr>
          <p:nvPr/>
        </p:nvSpPr>
        <p:spPr bwMode="auto">
          <a:xfrm flipH="1">
            <a:off x="8911708" y="4945063"/>
            <a:ext cx="349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8" name="Line 800"/>
          <p:cNvSpPr>
            <a:spLocks noChangeShapeType="1"/>
          </p:cNvSpPr>
          <p:nvPr/>
        </p:nvSpPr>
        <p:spPr bwMode="auto">
          <a:xfrm>
            <a:off x="8911708" y="4945063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9" name="Line 801"/>
          <p:cNvSpPr>
            <a:spLocks noChangeShapeType="1"/>
          </p:cNvSpPr>
          <p:nvPr/>
        </p:nvSpPr>
        <p:spPr bwMode="auto">
          <a:xfrm flipV="1">
            <a:off x="8911708" y="4937125"/>
            <a:ext cx="3175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0" name="Line 802"/>
          <p:cNvSpPr>
            <a:spLocks noChangeShapeType="1"/>
          </p:cNvSpPr>
          <p:nvPr/>
        </p:nvSpPr>
        <p:spPr bwMode="auto">
          <a:xfrm>
            <a:off x="8911708" y="493712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1" name="Line 803"/>
          <p:cNvSpPr>
            <a:spLocks noChangeShapeType="1"/>
          </p:cNvSpPr>
          <p:nvPr/>
        </p:nvSpPr>
        <p:spPr bwMode="auto">
          <a:xfrm>
            <a:off x="8911708" y="493712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2" name="Line 804"/>
          <p:cNvSpPr>
            <a:spLocks noChangeShapeType="1"/>
          </p:cNvSpPr>
          <p:nvPr/>
        </p:nvSpPr>
        <p:spPr bwMode="auto">
          <a:xfrm>
            <a:off x="8911708" y="493712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3" name="Line 805"/>
          <p:cNvSpPr>
            <a:spLocks noChangeShapeType="1"/>
          </p:cNvSpPr>
          <p:nvPr/>
        </p:nvSpPr>
        <p:spPr bwMode="auto">
          <a:xfrm flipV="1">
            <a:off x="8911708" y="4916488"/>
            <a:ext cx="3175" cy="206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4" name="Line 806"/>
          <p:cNvSpPr>
            <a:spLocks noChangeShapeType="1"/>
          </p:cNvSpPr>
          <p:nvPr/>
        </p:nvSpPr>
        <p:spPr bwMode="auto">
          <a:xfrm>
            <a:off x="8911708" y="4916488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5" name="Line 807"/>
          <p:cNvSpPr>
            <a:spLocks noChangeShapeType="1"/>
          </p:cNvSpPr>
          <p:nvPr/>
        </p:nvSpPr>
        <p:spPr bwMode="auto">
          <a:xfrm>
            <a:off x="8911708" y="4916488"/>
            <a:ext cx="349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6" name="Line 808"/>
          <p:cNvSpPr>
            <a:spLocks noChangeShapeType="1"/>
          </p:cNvSpPr>
          <p:nvPr/>
        </p:nvSpPr>
        <p:spPr bwMode="auto">
          <a:xfrm>
            <a:off x="8946633" y="4916488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7" name="Line 809"/>
          <p:cNvSpPr>
            <a:spLocks noChangeShapeType="1"/>
          </p:cNvSpPr>
          <p:nvPr/>
        </p:nvSpPr>
        <p:spPr bwMode="auto">
          <a:xfrm>
            <a:off x="8946633" y="4916488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8" name="Line 810"/>
          <p:cNvSpPr>
            <a:spLocks noChangeShapeType="1"/>
          </p:cNvSpPr>
          <p:nvPr/>
        </p:nvSpPr>
        <p:spPr bwMode="auto">
          <a:xfrm>
            <a:off x="8946633" y="4916488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9" name="Line 811"/>
          <p:cNvSpPr>
            <a:spLocks noChangeShapeType="1"/>
          </p:cNvSpPr>
          <p:nvPr/>
        </p:nvSpPr>
        <p:spPr bwMode="auto">
          <a:xfrm>
            <a:off x="8946633" y="4916488"/>
            <a:ext cx="158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0" name="Line 812"/>
          <p:cNvSpPr>
            <a:spLocks noChangeShapeType="1"/>
          </p:cNvSpPr>
          <p:nvPr/>
        </p:nvSpPr>
        <p:spPr bwMode="auto">
          <a:xfrm>
            <a:off x="8962508" y="4916488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1" name="Line 813"/>
          <p:cNvSpPr>
            <a:spLocks noChangeShapeType="1"/>
          </p:cNvSpPr>
          <p:nvPr/>
        </p:nvSpPr>
        <p:spPr bwMode="auto">
          <a:xfrm>
            <a:off x="8962508" y="4916488"/>
            <a:ext cx="3175" cy="206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2" name="Line 814"/>
          <p:cNvSpPr>
            <a:spLocks noChangeShapeType="1"/>
          </p:cNvSpPr>
          <p:nvPr/>
        </p:nvSpPr>
        <p:spPr bwMode="auto">
          <a:xfrm>
            <a:off x="8962508" y="493712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" name="Freeform 815"/>
          <p:cNvSpPr>
            <a:spLocks/>
          </p:cNvSpPr>
          <p:nvPr/>
        </p:nvSpPr>
        <p:spPr bwMode="auto">
          <a:xfrm>
            <a:off x="9029183" y="4843463"/>
            <a:ext cx="50800" cy="38100"/>
          </a:xfrm>
          <a:custGeom>
            <a:avLst/>
            <a:gdLst>
              <a:gd name="T0" fmla="*/ 2147483647 w 24"/>
              <a:gd name="T1" fmla="*/ 2147483647 h 31"/>
              <a:gd name="T2" fmla="*/ 2147483647 w 24"/>
              <a:gd name="T3" fmla="*/ 2147483647 h 31"/>
              <a:gd name="T4" fmla="*/ 2147483647 w 24"/>
              <a:gd name="T5" fmla="*/ 2147483647 h 31"/>
              <a:gd name="T6" fmla="*/ 2147483647 w 24"/>
              <a:gd name="T7" fmla="*/ 2147483647 h 31"/>
              <a:gd name="T8" fmla="*/ 0 w 24"/>
              <a:gd name="T9" fmla="*/ 2147483647 h 31"/>
              <a:gd name="T10" fmla="*/ 0 w 24"/>
              <a:gd name="T11" fmla="*/ 2147483647 h 31"/>
              <a:gd name="T12" fmla="*/ 0 w 24"/>
              <a:gd name="T13" fmla="*/ 2147483647 h 31"/>
              <a:gd name="T14" fmla="*/ 0 w 24"/>
              <a:gd name="T15" fmla="*/ 2147483647 h 31"/>
              <a:gd name="T16" fmla="*/ 2147483647 w 24"/>
              <a:gd name="T17" fmla="*/ 0 h 31"/>
              <a:gd name="T18" fmla="*/ 2147483647 w 24"/>
              <a:gd name="T19" fmla="*/ 0 h 31"/>
              <a:gd name="T20" fmla="*/ 2147483647 w 24"/>
              <a:gd name="T21" fmla="*/ 2147483647 h 31"/>
              <a:gd name="T22" fmla="*/ 2147483647 w 24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31"/>
              <a:gd name="T38" fmla="*/ 24 w 24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31">
                <a:moveTo>
                  <a:pt x="24" y="16"/>
                </a:moveTo>
                <a:lnTo>
                  <a:pt x="24" y="24"/>
                </a:lnTo>
                <a:lnTo>
                  <a:pt x="16" y="31"/>
                </a:lnTo>
                <a:lnTo>
                  <a:pt x="0" y="24"/>
                </a:lnTo>
                <a:lnTo>
                  <a:pt x="0" y="16"/>
                </a:lnTo>
                <a:lnTo>
                  <a:pt x="0" y="8"/>
                </a:lnTo>
                <a:lnTo>
                  <a:pt x="16" y="0"/>
                </a:lnTo>
                <a:lnTo>
                  <a:pt x="24" y="8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" name="Line 816"/>
          <p:cNvSpPr>
            <a:spLocks noChangeShapeType="1"/>
          </p:cNvSpPr>
          <p:nvPr/>
        </p:nvSpPr>
        <p:spPr bwMode="auto">
          <a:xfrm>
            <a:off x="9079983" y="4862513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" name="Line 817"/>
          <p:cNvSpPr>
            <a:spLocks noChangeShapeType="1"/>
          </p:cNvSpPr>
          <p:nvPr/>
        </p:nvSpPr>
        <p:spPr bwMode="auto">
          <a:xfrm>
            <a:off x="9079983" y="4872038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" name="Line 818"/>
          <p:cNvSpPr>
            <a:spLocks noChangeShapeType="1"/>
          </p:cNvSpPr>
          <p:nvPr/>
        </p:nvSpPr>
        <p:spPr bwMode="auto">
          <a:xfrm flipH="1">
            <a:off x="9062520" y="4872038"/>
            <a:ext cx="17463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7" name="Line 819"/>
          <p:cNvSpPr>
            <a:spLocks noChangeShapeType="1"/>
          </p:cNvSpPr>
          <p:nvPr/>
        </p:nvSpPr>
        <p:spPr bwMode="auto">
          <a:xfrm>
            <a:off x="9062520" y="488156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8" name="Line 820"/>
          <p:cNvSpPr>
            <a:spLocks noChangeShapeType="1"/>
          </p:cNvSpPr>
          <p:nvPr/>
        </p:nvSpPr>
        <p:spPr bwMode="auto">
          <a:xfrm>
            <a:off x="9062520" y="488156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" name="Line 821"/>
          <p:cNvSpPr>
            <a:spLocks noChangeShapeType="1"/>
          </p:cNvSpPr>
          <p:nvPr/>
        </p:nvSpPr>
        <p:spPr bwMode="auto">
          <a:xfrm>
            <a:off x="9062520" y="4881563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" name="Line 822"/>
          <p:cNvSpPr>
            <a:spLocks noChangeShapeType="1"/>
          </p:cNvSpPr>
          <p:nvPr/>
        </p:nvSpPr>
        <p:spPr bwMode="auto">
          <a:xfrm flipH="1" flipV="1">
            <a:off x="9029183" y="4872038"/>
            <a:ext cx="3333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1" name="Line 823"/>
          <p:cNvSpPr>
            <a:spLocks noChangeShapeType="1"/>
          </p:cNvSpPr>
          <p:nvPr/>
        </p:nvSpPr>
        <p:spPr bwMode="auto">
          <a:xfrm>
            <a:off x="9029183" y="4872038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2" name="Line 824"/>
          <p:cNvSpPr>
            <a:spLocks noChangeShapeType="1"/>
          </p:cNvSpPr>
          <p:nvPr/>
        </p:nvSpPr>
        <p:spPr bwMode="auto">
          <a:xfrm flipV="1">
            <a:off x="9029183" y="4862513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3" name="Line 825"/>
          <p:cNvSpPr>
            <a:spLocks noChangeShapeType="1"/>
          </p:cNvSpPr>
          <p:nvPr/>
        </p:nvSpPr>
        <p:spPr bwMode="auto">
          <a:xfrm>
            <a:off x="9029183" y="486251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4" name="Line 826"/>
          <p:cNvSpPr>
            <a:spLocks noChangeShapeType="1"/>
          </p:cNvSpPr>
          <p:nvPr/>
        </p:nvSpPr>
        <p:spPr bwMode="auto">
          <a:xfrm>
            <a:off x="9029183" y="486251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5" name="Line 827"/>
          <p:cNvSpPr>
            <a:spLocks noChangeShapeType="1"/>
          </p:cNvSpPr>
          <p:nvPr/>
        </p:nvSpPr>
        <p:spPr bwMode="auto">
          <a:xfrm>
            <a:off x="9029183" y="486251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6" name="Line 828"/>
          <p:cNvSpPr>
            <a:spLocks noChangeShapeType="1"/>
          </p:cNvSpPr>
          <p:nvPr/>
        </p:nvSpPr>
        <p:spPr bwMode="auto">
          <a:xfrm flipV="1">
            <a:off x="9029183" y="485298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7" name="Line 829"/>
          <p:cNvSpPr>
            <a:spLocks noChangeShapeType="1"/>
          </p:cNvSpPr>
          <p:nvPr/>
        </p:nvSpPr>
        <p:spPr bwMode="auto">
          <a:xfrm>
            <a:off x="9029183" y="471646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8" name="Line 830"/>
          <p:cNvSpPr>
            <a:spLocks noChangeShapeType="1"/>
          </p:cNvSpPr>
          <p:nvPr/>
        </p:nvSpPr>
        <p:spPr bwMode="auto">
          <a:xfrm flipV="1">
            <a:off x="9029183" y="4708525"/>
            <a:ext cx="3333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9" name="Line 831"/>
          <p:cNvSpPr>
            <a:spLocks noChangeShapeType="1"/>
          </p:cNvSpPr>
          <p:nvPr/>
        </p:nvSpPr>
        <p:spPr bwMode="auto">
          <a:xfrm>
            <a:off x="9062520" y="470852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0" name="Line 832"/>
          <p:cNvSpPr>
            <a:spLocks noChangeShapeType="1"/>
          </p:cNvSpPr>
          <p:nvPr/>
        </p:nvSpPr>
        <p:spPr bwMode="auto">
          <a:xfrm>
            <a:off x="9062520" y="470852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1" name="Line 833"/>
          <p:cNvSpPr>
            <a:spLocks noChangeShapeType="1"/>
          </p:cNvSpPr>
          <p:nvPr/>
        </p:nvSpPr>
        <p:spPr bwMode="auto">
          <a:xfrm>
            <a:off x="9062520" y="470852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2" name="Line 834"/>
          <p:cNvSpPr>
            <a:spLocks noChangeShapeType="1"/>
          </p:cNvSpPr>
          <p:nvPr/>
        </p:nvSpPr>
        <p:spPr bwMode="auto">
          <a:xfrm>
            <a:off x="9062520" y="4708525"/>
            <a:ext cx="17463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3" name="Line 835"/>
          <p:cNvSpPr>
            <a:spLocks noChangeShapeType="1"/>
          </p:cNvSpPr>
          <p:nvPr/>
        </p:nvSpPr>
        <p:spPr bwMode="auto">
          <a:xfrm>
            <a:off x="9079983" y="471646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4" name="Line 836"/>
          <p:cNvSpPr>
            <a:spLocks noChangeShapeType="1"/>
          </p:cNvSpPr>
          <p:nvPr/>
        </p:nvSpPr>
        <p:spPr bwMode="auto">
          <a:xfrm>
            <a:off x="9079983" y="4852988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5" name="Line 837"/>
          <p:cNvSpPr>
            <a:spLocks noChangeShapeType="1"/>
          </p:cNvSpPr>
          <p:nvPr/>
        </p:nvSpPr>
        <p:spPr bwMode="auto">
          <a:xfrm>
            <a:off x="9079983" y="486251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6" name="Freeform 838"/>
          <p:cNvSpPr>
            <a:spLocks/>
          </p:cNvSpPr>
          <p:nvPr/>
        </p:nvSpPr>
        <p:spPr bwMode="auto">
          <a:xfrm>
            <a:off x="8962508" y="4889500"/>
            <a:ext cx="49212" cy="38100"/>
          </a:xfrm>
          <a:custGeom>
            <a:avLst/>
            <a:gdLst>
              <a:gd name="T0" fmla="*/ 2147483647 w 23"/>
              <a:gd name="T1" fmla="*/ 2147483647 h 31"/>
              <a:gd name="T2" fmla="*/ 2147483647 w 23"/>
              <a:gd name="T3" fmla="*/ 2147483647 h 31"/>
              <a:gd name="T4" fmla="*/ 2147483647 w 23"/>
              <a:gd name="T5" fmla="*/ 2147483647 h 31"/>
              <a:gd name="T6" fmla="*/ 2147483647 w 23"/>
              <a:gd name="T7" fmla="*/ 2147483647 h 31"/>
              <a:gd name="T8" fmla="*/ 0 w 23"/>
              <a:gd name="T9" fmla="*/ 2147483647 h 31"/>
              <a:gd name="T10" fmla="*/ 0 w 23"/>
              <a:gd name="T11" fmla="*/ 2147483647 h 31"/>
              <a:gd name="T12" fmla="*/ 0 w 23"/>
              <a:gd name="T13" fmla="*/ 2147483647 h 31"/>
              <a:gd name="T14" fmla="*/ 0 w 23"/>
              <a:gd name="T15" fmla="*/ 2147483647 h 31"/>
              <a:gd name="T16" fmla="*/ 2147483647 w 23"/>
              <a:gd name="T17" fmla="*/ 0 h 31"/>
              <a:gd name="T18" fmla="*/ 2147483647 w 23"/>
              <a:gd name="T19" fmla="*/ 0 h 31"/>
              <a:gd name="T20" fmla="*/ 2147483647 w 23"/>
              <a:gd name="T21" fmla="*/ 2147483647 h 31"/>
              <a:gd name="T22" fmla="*/ 2147483647 w 23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3"/>
              <a:gd name="T37" fmla="*/ 0 h 31"/>
              <a:gd name="T38" fmla="*/ 23 w 23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3" h="31">
                <a:moveTo>
                  <a:pt x="23" y="15"/>
                </a:moveTo>
                <a:lnTo>
                  <a:pt x="23" y="23"/>
                </a:lnTo>
                <a:lnTo>
                  <a:pt x="15" y="31"/>
                </a:lnTo>
                <a:lnTo>
                  <a:pt x="0" y="23"/>
                </a:lnTo>
                <a:lnTo>
                  <a:pt x="0" y="15"/>
                </a:lnTo>
                <a:lnTo>
                  <a:pt x="0" y="8"/>
                </a:lnTo>
                <a:lnTo>
                  <a:pt x="15" y="0"/>
                </a:lnTo>
                <a:lnTo>
                  <a:pt x="23" y="8"/>
                </a:lnTo>
                <a:lnTo>
                  <a:pt x="23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7" name="Line 839"/>
          <p:cNvSpPr>
            <a:spLocks noChangeShapeType="1"/>
          </p:cNvSpPr>
          <p:nvPr/>
        </p:nvSpPr>
        <p:spPr bwMode="auto">
          <a:xfrm>
            <a:off x="9011720" y="4908550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8" name="Line 840"/>
          <p:cNvSpPr>
            <a:spLocks noChangeShapeType="1"/>
          </p:cNvSpPr>
          <p:nvPr/>
        </p:nvSpPr>
        <p:spPr bwMode="auto">
          <a:xfrm>
            <a:off x="9011720" y="4916488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9" name="Line 841"/>
          <p:cNvSpPr>
            <a:spLocks noChangeShapeType="1"/>
          </p:cNvSpPr>
          <p:nvPr/>
        </p:nvSpPr>
        <p:spPr bwMode="auto">
          <a:xfrm flipH="1">
            <a:off x="8994258" y="4916488"/>
            <a:ext cx="17462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0" name="Line 842"/>
          <p:cNvSpPr>
            <a:spLocks noChangeShapeType="1"/>
          </p:cNvSpPr>
          <p:nvPr/>
        </p:nvSpPr>
        <p:spPr bwMode="auto">
          <a:xfrm>
            <a:off x="8994258" y="4927600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1" name="Line 843"/>
          <p:cNvSpPr>
            <a:spLocks noChangeShapeType="1"/>
          </p:cNvSpPr>
          <p:nvPr/>
        </p:nvSpPr>
        <p:spPr bwMode="auto">
          <a:xfrm>
            <a:off x="8994258" y="4927600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2" name="Line 844"/>
          <p:cNvSpPr>
            <a:spLocks noChangeShapeType="1"/>
          </p:cNvSpPr>
          <p:nvPr/>
        </p:nvSpPr>
        <p:spPr bwMode="auto">
          <a:xfrm>
            <a:off x="8994258" y="4927600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3" name="Line 845"/>
          <p:cNvSpPr>
            <a:spLocks noChangeShapeType="1"/>
          </p:cNvSpPr>
          <p:nvPr/>
        </p:nvSpPr>
        <p:spPr bwMode="auto">
          <a:xfrm flipH="1" flipV="1">
            <a:off x="8962508" y="4916488"/>
            <a:ext cx="3175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4" name="Line 846"/>
          <p:cNvSpPr>
            <a:spLocks noChangeShapeType="1"/>
          </p:cNvSpPr>
          <p:nvPr/>
        </p:nvSpPr>
        <p:spPr bwMode="auto">
          <a:xfrm>
            <a:off x="8962508" y="4916488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5" name="Line 847"/>
          <p:cNvSpPr>
            <a:spLocks noChangeShapeType="1"/>
          </p:cNvSpPr>
          <p:nvPr/>
        </p:nvSpPr>
        <p:spPr bwMode="auto">
          <a:xfrm flipV="1">
            <a:off x="8962508" y="4908550"/>
            <a:ext cx="3175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6" name="Line 848"/>
          <p:cNvSpPr>
            <a:spLocks noChangeShapeType="1"/>
          </p:cNvSpPr>
          <p:nvPr/>
        </p:nvSpPr>
        <p:spPr bwMode="auto">
          <a:xfrm>
            <a:off x="8962508" y="4908550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7" name="Line 849"/>
          <p:cNvSpPr>
            <a:spLocks noChangeShapeType="1"/>
          </p:cNvSpPr>
          <p:nvPr/>
        </p:nvSpPr>
        <p:spPr bwMode="auto">
          <a:xfrm>
            <a:off x="8962508" y="4908550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8" name="Line 850"/>
          <p:cNvSpPr>
            <a:spLocks noChangeShapeType="1"/>
          </p:cNvSpPr>
          <p:nvPr/>
        </p:nvSpPr>
        <p:spPr bwMode="auto">
          <a:xfrm>
            <a:off x="8962508" y="4908550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9" name="Line 851"/>
          <p:cNvSpPr>
            <a:spLocks noChangeShapeType="1"/>
          </p:cNvSpPr>
          <p:nvPr/>
        </p:nvSpPr>
        <p:spPr bwMode="auto">
          <a:xfrm flipV="1">
            <a:off x="8962508" y="4899025"/>
            <a:ext cx="3175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0" name="Line 852"/>
          <p:cNvSpPr>
            <a:spLocks noChangeShapeType="1"/>
          </p:cNvSpPr>
          <p:nvPr/>
        </p:nvSpPr>
        <p:spPr bwMode="auto">
          <a:xfrm>
            <a:off x="8962508" y="489902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1" name="Line 853"/>
          <p:cNvSpPr>
            <a:spLocks noChangeShapeType="1"/>
          </p:cNvSpPr>
          <p:nvPr/>
        </p:nvSpPr>
        <p:spPr bwMode="auto">
          <a:xfrm flipV="1">
            <a:off x="8962508" y="4889500"/>
            <a:ext cx="3175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2" name="Line 854"/>
          <p:cNvSpPr>
            <a:spLocks noChangeShapeType="1"/>
          </p:cNvSpPr>
          <p:nvPr/>
        </p:nvSpPr>
        <p:spPr bwMode="auto">
          <a:xfrm>
            <a:off x="8994258" y="4889500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3" name="Line 855"/>
          <p:cNvSpPr>
            <a:spLocks noChangeShapeType="1"/>
          </p:cNvSpPr>
          <p:nvPr/>
        </p:nvSpPr>
        <p:spPr bwMode="auto">
          <a:xfrm>
            <a:off x="8994258" y="4889500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4" name="Line 856"/>
          <p:cNvSpPr>
            <a:spLocks noChangeShapeType="1"/>
          </p:cNvSpPr>
          <p:nvPr/>
        </p:nvSpPr>
        <p:spPr bwMode="auto">
          <a:xfrm>
            <a:off x="8994258" y="4889500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5" name="Line 857"/>
          <p:cNvSpPr>
            <a:spLocks noChangeShapeType="1"/>
          </p:cNvSpPr>
          <p:nvPr/>
        </p:nvSpPr>
        <p:spPr bwMode="auto">
          <a:xfrm>
            <a:off x="8994258" y="4889500"/>
            <a:ext cx="17462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6" name="Line 858"/>
          <p:cNvSpPr>
            <a:spLocks noChangeShapeType="1"/>
          </p:cNvSpPr>
          <p:nvPr/>
        </p:nvSpPr>
        <p:spPr bwMode="auto">
          <a:xfrm>
            <a:off x="9011720" y="489902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7" name="Line 859"/>
          <p:cNvSpPr>
            <a:spLocks noChangeShapeType="1"/>
          </p:cNvSpPr>
          <p:nvPr/>
        </p:nvSpPr>
        <p:spPr bwMode="auto">
          <a:xfrm>
            <a:off x="9011720" y="4899025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8" name="Line 860"/>
          <p:cNvSpPr>
            <a:spLocks noChangeShapeType="1"/>
          </p:cNvSpPr>
          <p:nvPr/>
        </p:nvSpPr>
        <p:spPr bwMode="auto">
          <a:xfrm>
            <a:off x="9011720" y="4908550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9" name="Freeform 861"/>
          <p:cNvSpPr>
            <a:spLocks/>
          </p:cNvSpPr>
          <p:nvPr/>
        </p:nvSpPr>
        <p:spPr bwMode="auto">
          <a:xfrm>
            <a:off x="8403708" y="5184775"/>
            <a:ext cx="68262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0" name="Line 862"/>
          <p:cNvSpPr>
            <a:spLocks noChangeShapeType="1"/>
          </p:cNvSpPr>
          <p:nvPr/>
        </p:nvSpPr>
        <p:spPr bwMode="auto">
          <a:xfrm flipH="1">
            <a:off x="8454508" y="5202238"/>
            <a:ext cx="17462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1" name="Line 863"/>
          <p:cNvSpPr>
            <a:spLocks noChangeShapeType="1"/>
          </p:cNvSpPr>
          <p:nvPr/>
        </p:nvSpPr>
        <p:spPr bwMode="auto">
          <a:xfrm>
            <a:off x="8454508" y="5211763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2" name="Line 864"/>
          <p:cNvSpPr>
            <a:spLocks noChangeShapeType="1"/>
          </p:cNvSpPr>
          <p:nvPr/>
        </p:nvSpPr>
        <p:spPr bwMode="auto">
          <a:xfrm flipH="1">
            <a:off x="8438633" y="5211763"/>
            <a:ext cx="158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3" name="Line 865"/>
          <p:cNvSpPr>
            <a:spLocks noChangeShapeType="1"/>
          </p:cNvSpPr>
          <p:nvPr/>
        </p:nvSpPr>
        <p:spPr bwMode="auto">
          <a:xfrm>
            <a:off x="8438633" y="521176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4" name="Line 866"/>
          <p:cNvSpPr>
            <a:spLocks noChangeShapeType="1"/>
          </p:cNvSpPr>
          <p:nvPr/>
        </p:nvSpPr>
        <p:spPr bwMode="auto">
          <a:xfrm>
            <a:off x="8438633" y="521176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5" name="Line 867"/>
          <p:cNvSpPr>
            <a:spLocks noChangeShapeType="1"/>
          </p:cNvSpPr>
          <p:nvPr/>
        </p:nvSpPr>
        <p:spPr bwMode="auto">
          <a:xfrm>
            <a:off x="8438633" y="521176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6" name="Line 868"/>
          <p:cNvSpPr>
            <a:spLocks noChangeShapeType="1"/>
          </p:cNvSpPr>
          <p:nvPr/>
        </p:nvSpPr>
        <p:spPr bwMode="auto">
          <a:xfrm flipH="1">
            <a:off x="8421170" y="5211763"/>
            <a:ext cx="17463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7" name="Line 869"/>
          <p:cNvSpPr>
            <a:spLocks noChangeShapeType="1"/>
          </p:cNvSpPr>
          <p:nvPr/>
        </p:nvSpPr>
        <p:spPr bwMode="auto">
          <a:xfrm>
            <a:off x="8421170" y="5211763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8" name="Line 870"/>
          <p:cNvSpPr>
            <a:spLocks noChangeShapeType="1"/>
          </p:cNvSpPr>
          <p:nvPr/>
        </p:nvSpPr>
        <p:spPr bwMode="auto">
          <a:xfrm flipH="1" flipV="1">
            <a:off x="8403708" y="5202238"/>
            <a:ext cx="17462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9" name="Line 871"/>
          <p:cNvSpPr>
            <a:spLocks noChangeShapeType="1"/>
          </p:cNvSpPr>
          <p:nvPr/>
        </p:nvSpPr>
        <p:spPr bwMode="auto">
          <a:xfrm>
            <a:off x="8403708" y="5202238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0" name="Line 872"/>
          <p:cNvSpPr>
            <a:spLocks noChangeShapeType="1"/>
          </p:cNvSpPr>
          <p:nvPr/>
        </p:nvSpPr>
        <p:spPr bwMode="auto">
          <a:xfrm>
            <a:off x="8403708" y="5202238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1" name="Line 873"/>
          <p:cNvSpPr>
            <a:spLocks noChangeShapeType="1"/>
          </p:cNvSpPr>
          <p:nvPr/>
        </p:nvSpPr>
        <p:spPr bwMode="auto">
          <a:xfrm>
            <a:off x="8403708" y="5202238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2" name="Line 874"/>
          <p:cNvSpPr>
            <a:spLocks noChangeShapeType="1"/>
          </p:cNvSpPr>
          <p:nvPr/>
        </p:nvSpPr>
        <p:spPr bwMode="auto">
          <a:xfrm flipV="1">
            <a:off x="8403708" y="5184775"/>
            <a:ext cx="17462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3" name="Line 875"/>
          <p:cNvSpPr>
            <a:spLocks noChangeShapeType="1"/>
          </p:cNvSpPr>
          <p:nvPr/>
        </p:nvSpPr>
        <p:spPr bwMode="auto">
          <a:xfrm>
            <a:off x="8421170" y="5184775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4" name="Line 876"/>
          <p:cNvSpPr>
            <a:spLocks noChangeShapeType="1"/>
          </p:cNvSpPr>
          <p:nvPr/>
        </p:nvSpPr>
        <p:spPr bwMode="auto">
          <a:xfrm>
            <a:off x="8421170" y="5184775"/>
            <a:ext cx="174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5" name="Line 877"/>
          <p:cNvSpPr>
            <a:spLocks noChangeShapeType="1"/>
          </p:cNvSpPr>
          <p:nvPr/>
        </p:nvSpPr>
        <p:spPr bwMode="auto">
          <a:xfrm>
            <a:off x="8438633" y="5184775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6" name="Line 878"/>
          <p:cNvSpPr>
            <a:spLocks noChangeShapeType="1"/>
          </p:cNvSpPr>
          <p:nvPr/>
        </p:nvSpPr>
        <p:spPr bwMode="auto">
          <a:xfrm>
            <a:off x="8438633" y="5184775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7" name="Line 879"/>
          <p:cNvSpPr>
            <a:spLocks noChangeShapeType="1"/>
          </p:cNvSpPr>
          <p:nvPr/>
        </p:nvSpPr>
        <p:spPr bwMode="auto">
          <a:xfrm>
            <a:off x="8438633" y="5184775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8" name="Line 880"/>
          <p:cNvSpPr>
            <a:spLocks noChangeShapeType="1"/>
          </p:cNvSpPr>
          <p:nvPr/>
        </p:nvSpPr>
        <p:spPr bwMode="auto">
          <a:xfrm>
            <a:off x="8438633" y="5184775"/>
            <a:ext cx="158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9" name="Line 881"/>
          <p:cNvSpPr>
            <a:spLocks noChangeShapeType="1"/>
          </p:cNvSpPr>
          <p:nvPr/>
        </p:nvSpPr>
        <p:spPr bwMode="auto">
          <a:xfrm>
            <a:off x="8454508" y="5184775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0" name="Line 882"/>
          <p:cNvSpPr>
            <a:spLocks noChangeShapeType="1"/>
          </p:cNvSpPr>
          <p:nvPr/>
        </p:nvSpPr>
        <p:spPr bwMode="auto">
          <a:xfrm>
            <a:off x="8454508" y="5184775"/>
            <a:ext cx="17462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1" name="Line 883"/>
          <p:cNvSpPr>
            <a:spLocks noChangeShapeType="1"/>
          </p:cNvSpPr>
          <p:nvPr/>
        </p:nvSpPr>
        <p:spPr bwMode="auto">
          <a:xfrm>
            <a:off x="8471970" y="5202238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2" name="Rectangle 884"/>
          <p:cNvSpPr>
            <a:spLocks noChangeArrowheads="1"/>
          </p:cNvSpPr>
          <p:nvPr/>
        </p:nvSpPr>
        <p:spPr bwMode="auto">
          <a:xfrm>
            <a:off x="5754170" y="5583238"/>
            <a:ext cx="1154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0</a:t>
            </a:r>
          </a:p>
        </p:txBody>
      </p:sp>
      <p:sp>
        <p:nvSpPr>
          <p:cNvPr id="1913" name="Rectangle 885"/>
          <p:cNvSpPr>
            <a:spLocks noChangeArrowheads="1"/>
          </p:cNvSpPr>
          <p:nvPr/>
        </p:nvSpPr>
        <p:spPr bwMode="auto">
          <a:xfrm>
            <a:off x="8845033" y="5583238"/>
            <a:ext cx="1154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1</a:t>
            </a:r>
          </a:p>
        </p:txBody>
      </p:sp>
      <p:sp>
        <p:nvSpPr>
          <p:cNvPr id="1914" name="Rectangle 886"/>
          <p:cNvSpPr>
            <a:spLocks noChangeArrowheads="1"/>
          </p:cNvSpPr>
          <p:nvPr/>
        </p:nvSpPr>
        <p:spPr bwMode="auto">
          <a:xfrm>
            <a:off x="6901933" y="5583238"/>
            <a:ext cx="93615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Close to 1</a:t>
            </a:r>
          </a:p>
        </p:txBody>
      </p:sp>
      <p:sp>
        <p:nvSpPr>
          <p:cNvPr id="1915" name="Rectangle 887"/>
          <p:cNvSpPr>
            <a:spLocks noChangeArrowheads="1"/>
          </p:cNvSpPr>
          <p:nvPr/>
        </p:nvSpPr>
        <p:spPr bwMode="auto">
          <a:xfrm>
            <a:off x="7457558" y="5583238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1916" name="Freeform 888"/>
          <p:cNvSpPr>
            <a:spLocks/>
          </p:cNvSpPr>
          <p:nvPr/>
        </p:nvSpPr>
        <p:spPr bwMode="auto">
          <a:xfrm>
            <a:off x="4587358" y="5211763"/>
            <a:ext cx="68262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7" name="Line 889"/>
          <p:cNvSpPr>
            <a:spLocks noChangeShapeType="1"/>
          </p:cNvSpPr>
          <p:nvPr/>
        </p:nvSpPr>
        <p:spPr bwMode="auto">
          <a:xfrm flipH="1">
            <a:off x="4638158" y="5229225"/>
            <a:ext cx="17462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8" name="Line 890"/>
          <p:cNvSpPr>
            <a:spLocks noChangeShapeType="1"/>
          </p:cNvSpPr>
          <p:nvPr/>
        </p:nvSpPr>
        <p:spPr bwMode="auto">
          <a:xfrm>
            <a:off x="4638158" y="5238750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9" name="Line 891"/>
          <p:cNvSpPr>
            <a:spLocks noChangeShapeType="1"/>
          </p:cNvSpPr>
          <p:nvPr/>
        </p:nvSpPr>
        <p:spPr bwMode="auto">
          <a:xfrm flipH="1">
            <a:off x="4622283" y="5238750"/>
            <a:ext cx="158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0" name="Line 892"/>
          <p:cNvSpPr>
            <a:spLocks noChangeShapeType="1"/>
          </p:cNvSpPr>
          <p:nvPr/>
        </p:nvSpPr>
        <p:spPr bwMode="auto">
          <a:xfrm>
            <a:off x="4622283" y="5238750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1" name="Line 893"/>
          <p:cNvSpPr>
            <a:spLocks noChangeShapeType="1"/>
          </p:cNvSpPr>
          <p:nvPr/>
        </p:nvSpPr>
        <p:spPr bwMode="auto">
          <a:xfrm>
            <a:off x="4622283" y="5238750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2" name="Line 894"/>
          <p:cNvSpPr>
            <a:spLocks noChangeShapeType="1"/>
          </p:cNvSpPr>
          <p:nvPr/>
        </p:nvSpPr>
        <p:spPr bwMode="auto">
          <a:xfrm>
            <a:off x="4622283" y="5238750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3" name="Line 895"/>
          <p:cNvSpPr>
            <a:spLocks noChangeShapeType="1"/>
          </p:cNvSpPr>
          <p:nvPr/>
        </p:nvSpPr>
        <p:spPr bwMode="auto">
          <a:xfrm flipH="1">
            <a:off x="4604820" y="5238750"/>
            <a:ext cx="17463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4" name="Line 896"/>
          <p:cNvSpPr>
            <a:spLocks noChangeShapeType="1"/>
          </p:cNvSpPr>
          <p:nvPr/>
        </p:nvSpPr>
        <p:spPr bwMode="auto">
          <a:xfrm>
            <a:off x="4604820" y="5238750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5" name="Line 897"/>
          <p:cNvSpPr>
            <a:spLocks noChangeShapeType="1"/>
          </p:cNvSpPr>
          <p:nvPr/>
        </p:nvSpPr>
        <p:spPr bwMode="auto">
          <a:xfrm flipH="1" flipV="1">
            <a:off x="4587358" y="5229225"/>
            <a:ext cx="17462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6" name="Line 898"/>
          <p:cNvSpPr>
            <a:spLocks noChangeShapeType="1"/>
          </p:cNvSpPr>
          <p:nvPr/>
        </p:nvSpPr>
        <p:spPr bwMode="auto">
          <a:xfrm>
            <a:off x="4587358" y="522922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7" name="Line 899"/>
          <p:cNvSpPr>
            <a:spLocks noChangeShapeType="1"/>
          </p:cNvSpPr>
          <p:nvPr/>
        </p:nvSpPr>
        <p:spPr bwMode="auto">
          <a:xfrm>
            <a:off x="4587358" y="522922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8" name="Line 900"/>
          <p:cNvSpPr>
            <a:spLocks noChangeShapeType="1"/>
          </p:cNvSpPr>
          <p:nvPr/>
        </p:nvSpPr>
        <p:spPr bwMode="auto">
          <a:xfrm>
            <a:off x="4587358" y="522922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9" name="Line 901"/>
          <p:cNvSpPr>
            <a:spLocks noChangeShapeType="1"/>
          </p:cNvSpPr>
          <p:nvPr/>
        </p:nvSpPr>
        <p:spPr bwMode="auto">
          <a:xfrm flipV="1">
            <a:off x="4587358" y="5211763"/>
            <a:ext cx="17462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0" name="Line 902"/>
          <p:cNvSpPr>
            <a:spLocks noChangeShapeType="1"/>
          </p:cNvSpPr>
          <p:nvPr/>
        </p:nvSpPr>
        <p:spPr bwMode="auto">
          <a:xfrm>
            <a:off x="4604820" y="5211763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1" name="Line 903"/>
          <p:cNvSpPr>
            <a:spLocks noChangeShapeType="1"/>
          </p:cNvSpPr>
          <p:nvPr/>
        </p:nvSpPr>
        <p:spPr bwMode="auto">
          <a:xfrm>
            <a:off x="4604820" y="5211763"/>
            <a:ext cx="17463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2" name="Line 904"/>
          <p:cNvSpPr>
            <a:spLocks noChangeShapeType="1"/>
          </p:cNvSpPr>
          <p:nvPr/>
        </p:nvSpPr>
        <p:spPr bwMode="auto">
          <a:xfrm>
            <a:off x="4622283" y="521176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3" name="Line 905"/>
          <p:cNvSpPr>
            <a:spLocks noChangeShapeType="1"/>
          </p:cNvSpPr>
          <p:nvPr/>
        </p:nvSpPr>
        <p:spPr bwMode="auto">
          <a:xfrm>
            <a:off x="4622283" y="521176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4" name="Line 906"/>
          <p:cNvSpPr>
            <a:spLocks noChangeShapeType="1"/>
          </p:cNvSpPr>
          <p:nvPr/>
        </p:nvSpPr>
        <p:spPr bwMode="auto">
          <a:xfrm>
            <a:off x="4622283" y="5211763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5" name="Line 907"/>
          <p:cNvSpPr>
            <a:spLocks noChangeShapeType="1"/>
          </p:cNvSpPr>
          <p:nvPr/>
        </p:nvSpPr>
        <p:spPr bwMode="auto">
          <a:xfrm>
            <a:off x="4622283" y="5211763"/>
            <a:ext cx="158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6" name="Line 908"/>
          <p:cNvSpPr>
            <a:spLocks noChangeShapeType="1"/>
          </p:cNvSpPr>
          <p:nvPr/>
        </p:nvSpPr>
        <p:spPr bwMode="auto">
          <a:xfrm>
            <a:off x="4638158" y="5211763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7" name="Line 909"/>
          <p:cNvSpPr>
            <a:spLocks noChangeShapeType="1"/>
          </p:cNvSpPr>
          <p:nvPr/>
        </p:nvSpPr>
        <p:spPr bwMode="auto">
          <a:xfrm>
            <a:off x="4638158" y="5211763"/>
            <a:ext cx="17462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8" name="Line 910"/>
          <p:cNvSpPr>
            <a:spLocks noChangeShapeType="1"/>
          </p:cNvSpPr>
          <p:nvPr/>
        </p:nvSpPr>
        <p:spPr bwMode="auto">
          <a:xfrm>
            <a:off x="4655620" y="522922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9" name="Freeform 911"/>
          <p:cNvSpPr>
            <a:spLocks/>
          </p:cNvSpPr>
          <p:nvPr/>
        </p:nvSpPr>
        <p:spPr bwMode="auto">
          <a:xfrm>
            <a:off x="3861870" y="4681538"/>
            <a:ext cx="68263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6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0" name="Line 912"/>
          <p:cNvSpPr>
            <a:spLocks noChangeShapeType="1"/>
          </p:cNvSpPr>
          <p:nvPr/>
        </p:nvSpPr>
        <p:spPr bwMode="auto">
          <a:xfrm flipH="1">
            <a:off x="3912670" y="4699000"/>
            <a:ext cx="17463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1" name="Line 913"/>
          <p:cNvSpPr>
            <a:spLocks noChangeShapeType="1"/>
          </p:cNvSpPr>
          <p:nvPr/>
        </p:nvSpPr>
        <p:spPr bwMode="auto">
          <a:xfrm>
            <a:off x="3912670" y="470852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2" name="Line 914"/>
          <p:cNvSpPr>
            <a:spLocks noChangeShapeType="1"/>
          </p:cNvSpPr>
          <p:nvPr/>
        </p:nvSpPr>
        <p:spPr bwMode="auto">
          <a:xfrm flipH="1">
            <a:off x="3895208" y="4708525"/>
            <a:ext cx="1746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3" name="Line 915"/>
          <p:cNvSpPr>
            <a:spLocks noChangeShapeType="1"/>
          </p:cNvSpPr>
          <p:nvPr/>
        </p:nvSpPr>
        <p:spPr bwMode="auto">
          <a:xfrm>
            <a:off x="3895208" y="470852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4" name="Line 916"/>
          <p:cNvSpPr>
            <a:spLocks noChangeShapeType="1"/>
          </p:cNvSpPr>
          <p:nvPr/>
        </p:nvSpPr>
        <p:spPr bwMode="auto">
          <a:xfrm>
            <a:off x="3895208" y="470852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5" name="Line 917"/>
          <p:cNvSpPr>
            <a:spLocks noChangeShapeType="1"/>
          </p:cNvSpPr>
          <p:nvPr/>
        </p:nvSpPr>
        <p:spPr bwMode="auto">
          <a:xfrm>
            <a:off x="3895208" y="470852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" name="Line 918"/>
          <p:cNvSpPr>
            <a:spLocks noChangeShapeType="1"/>
          </p:cNvSpPr>
          <p:nvPr/>
        </p:nvSpPr>
        <p:spPr bwMode="auto">
          <a:xfrm flipH="1">
            <a:off x="3879333" y="4708525"/>
            <a:ext cx="158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7" name="Line 919"/>
          <p:cNvSpPr>
            <a:spLocks noChangeShapeType="1"/>
          </p:cNvSpPr>
          <p:nvPr/>
        </p:nvSpPr>
        <p:spPr bwMode="auto">
          <a:xfrm>
            <a:off x="3879333" y="4708525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8" name="Line 920"/>
          <p:cNvSpPr>
            <a:spLocks noChangeShapeType="1"/>
          </p:cNvSpPr>
          <p:nvPr/>
        </p:nvSpPr>
        <p:spPr bwMode="auto">
          <a:xfrm flipH="1" flipV="1">
            <a:off x="3861870" y="4699000"/>
            <a:ext cx="17463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9" name="Line 921"/>
          <p:cNvSpPr>
            <a:spLocks noChangeShapeType="1"/>
          </p:cNvSpPr>
          <p:nvPr/>
        </p:nvSpPr>
        <p:spPr bwMode="auto">
          <a:xfrm>
            <a:off x="3861870" y="4699000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0" name="Line 922"/>
          <p:cNvSpPr>
            <a:spLocks noChangeShapeType="1"/>
          </p:cNvSpPr>
          <p:nvPr/>
        </p:nvSpPr>
        <p:spPr bwMode="auto">
          <a:xfrm>
            <a:off x="3861870" y="4699000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1" name="Line 923"/>
          <p:cNvSpPr>
            <a:spLocks noChangeShapeType="1"/>
          </p:cNvSpPr>
          <p:nvPr/>
        </p:nvSpPr>
        <p:spPr bwMode="auto">
          <a:xfrm>
            <a:off x="3861870" y="4699000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2" name="Line 924"/>
          <p:cNvSpPr>
            <a:spLocks noChangeShapeType="1"/>
          </p:cNvSpPr>
          <p:nvPr/>
        </p:nvSpPr>
        <p:spPr bwMode="auto">
          <a:xfrm flipV="1">
            <a:off x="3861870" y="4681538"/>
            <a:ext cx="17463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3" name="Line 925"/>
          <p:cNvSpPr>
            <a:spLocks noChangeShapeType="1"/>
          </p:cNvSpPr>
          <p:nvPr/>
        </p:nvSpPr>
        <p:spPr bwMode="auto">
          <a:xfrm>
            <a:off x="3879333" y="4681538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4" name="Line 926"/>
          <p:cNvSpPr>
            <a:spLocks noChangeShapeType="1"/>
          </p:cNvSpPr>
          <p:nvPr/>
        </p:nvSpPr>
        <p:spPr bwMode="auto">
          <a:xfrm>
            <a:off x="3879333" y="4681538"/>
            <a:ext cx="158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5" name="Line 927"/>
          <p:cNvSpPr>
            <a:spLocks noChangeShapeType="1"/>
          </p:cNvSpPr>
          <p:nvPr/>
        </p:nvSpPr>
        <p:spPr bwMode="auto">
          <a:xfrm>
            <a:off x="3895208" y="4681538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6" name="Line 928"/>
          <p:cNvSpPr>
            <a:spLocks noChangeShapeType="1"/>
          </p:cNvSpPr>
          <p:nvPr/>
        </p:nvSpPr>
        <p:spPr bwMode="auto">
          <a:xfrm>
            <a:off x="3895208" y="4681538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7" name="Line 929"/>
          <p:cNvSpPr>
            <a:spLocks noChangeShapeType="1"/>
          </p:cNvSpPr>
          <p:nvPr/>
        </p:nvSpPr>
        <p:spPr bwMode="auto">
          <a:xfrm>
            <a:off x="3895208" y="4681538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8" name="Line 930"/>
          <p:cNvSpPr>
            <a:spLocks noChangeShapeType="1"/>
          </p:cNvSpPr>
          <p:nvPr/>
        </p:nvSpPr>
        <p:spPr bwMode="auto">
          <a:xfrm>
            <a:off x="3895208" y="4681538"/>
            <a:ext cx="174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9" name="Line 931"/>
          <p:cNvSpPr>
            <a:spLocks noChangeShapeType="1"/>
          </p:cNvSpPr>
          <p:nvPr/>
        </p:nvSpPr>
        <p:spPr bwMode="auto">
          <a:xfrm>
            <a:off x="3912670" y="4681538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0" name="Line 932"/>
          <p:cNvSpPr>
            <a:spLocks noChangeShapeType="1"/>
          </p:cNvSpPr>
          <p:nvPr/>
        </p:nvSpPr>
        <p:spPr bwMode="auto">
          <a:xfrm>
            <a:off x="3912670" y="4681538"/>
            <a:ext cx="17463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1" name="Line 933"/>
          <p:cNvSpPr>
            <a:spLocks noChangeShapeType="1"/>
          </p:cNvSpPr>
          <p:nvPr/>
        </p:nvSpPr>
        <p:spPr bwMode="auto">
          <a:xfrm>
            <a:off x="3930133" y="4699000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2" name="Freeform 934"/>
          <p:cNvSpPr>
            <a:spLocks/>
          </p:cNvSpPr>
          <p:nvPr/>
        </p:nvSpPr>
        <p:spPr bwMode="auto">
          <a:xfrm>
            <a:off x="4234933" y="5018088"/>
            <a:ext cx="50800" cy="26987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3" name="Line 935"/>
          <p:cNvSpPr>
            <a:spLocks noChangeShapeType="1"/>
          </p:cNvSpPr>
          <p:nvPr/>
        </p:nvSpPr>
        <p:spPr bwMode="auto">
          <a:xfrm>
            <a:off x="4285733" y="5037138"/>
            <a:ext cx="1587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4" name="Line 936"/>
          <p:cNvSpPr>
            <a:spLocks noChangeShapeType="1"/>
          </p:cNvSpPr>
          <p:nvPr/>
        </p:nvSpPr>
        <p:spPr bwMode="auto">
          <a:xfrm>
            <a:off x="4285733" y="5045075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5" name="Line 937"/>
          <p:cNvSpPr>
            <a:spLocks noChangeShapeType="1"/>
          </p:cNvSpPr>
          <p:nvPr/>
        </p:nvSpPr>
        <p:spPr bwMode="auto">
          <a:xfrm flipH="1">
            <a:off x="4268270" y="5045075"/>
            <a:ext cx="17463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6" name="Line 938"/>
          <p:cNvSpPr>
            <a:spLocks noChangeShapeType="1"/>
          </p:cNvSpPr>
          <p:nvPr/>
        </p:nvSpPr>
        <p:spPr bwMode="auto">
          <a:xfrm>
            <a:off x="4268270" y="504507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7" name="Line 939"/>
          <p:cNvSpPr>
            <a:spLocks noChangeShapeType="1"/>
          </p:cNvSpPr>
          <p:nvPr/>
        </p:nvSpPr>
        <p:spPr bwMode="auto">
          <a:xfrm>
            <a:off x="4268270" y="504507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8" name="Line 940"/>
          <p:cNvSpPr>
            <a:spLocks noChangeShapeType="1"/>
          </p:cNvSpPr>
          <p:nvPr/>
        </p:nvSpPr>
        <p:spPr bwMode="auto">
          <a:xfrm>
            <a:off x="4268270" y="504507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9" name="Line 941"/>
          <p:cNvSpPr>
            <a:spLocks noChangeShapeType="1"/>
          </p:cNvSpPr>
          <p:nvPr/>
        </p:nvSpPr>
        <p:spPr bwMode="auto">
          <a:xfrm flipH="1">
            <a:off x="4234933" y="5045075"/>
            <a:ext cx="3333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0" name="Line 942"/>
          <p:cNvSpPr>
            <a:spLocks noChangeShapeType="1"/>
          </p:cNvSpPr>
          <p:nvPr/>
        </p:nvSpPr>
        <p:spPr bwMode="auto">
          <a:xfrm>
            <a:off x="4234933" y="5045075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1" name="Line 943"/>
          <p:cNvSpPr>
            <a:spLocks noChangeShapeType="1"/>
          </p:cNvSpPr>
          <p:nvPr/>
        </p:nvSpPr>
        <p:spPr bwMode="auto">
          <a:xfrm flipV="1">
            <a:off x="4234933" y="5037138"/>
            <a:ext cx="1587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2" name="Line 944"/>
          <p:cNvSpPr>
            <a:spLocks noChangeShapeType="1"/>
          </p:cNvSpPr>
          <p:nvPr/>
        </p:nvSpPr>
        <p:spPr bwMode="auto">
          <a:xfrm>
            <a:off x="4234933" y="5037138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3" name="Line 945"/>
          <p:cNvSpPr>
            <a:spLocks noChangeShapeType="1"/>
          </p:cNvSpPr>
          <p:nvPr/>
        </p:nvSpPr>
        <p:spPr bwMode="auto">
          <a:xfrm>
            <a:off x="4234933" y="5037138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4" name="Line 946"/>
          <p:cNvSpPr>
            <a:spLocks noChangeShapeType="1"/>
          </p:cNvSpPr>
          <p:nvPr/>
        </p:nvSpPr>
        <p:spPr bwMode="auto">
          <a:xfrm>
            <a:off x="4234933" y="5037138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5" name="Line 947"/>
          <p:cNvSpPr>
            <a:spLocks noChangeShapeType="1"/>
          </p:cNvSpPr>
          <p:nvPr/>
        </p:nvSpPr>
        <p:spPr bwMode="auto">
          <a:xfrm flipV="1">
            <a:off x="4234933" y="501808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6" name="Line 948"/>
          <p:cNvSpPr>
            <a:spLocks noChangeShapeType="1"/>
          </p:cNvSpPr>
          <p:nvPr/>
        </p:nvSpPr>
        <p:spPr bwMode="auto">
          <a:xfrm>
            <a:off x="4234933" y="5018088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7" name="Line 949"/>
          <p:cNvSpPr>
            <a:spLocks noChangeShapeType="1"/>
          </p:cNvSpPr>
          <p:nvPr/>
        </p:nvSpPr>
        <p:spPr bwMode="auto">
          <a:xfrm>
            <a:off x="4234933" y="5018088"/>
            <a:ext cx="3333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8" name="Line 950"/>
          <p:cNvSpPr>
            <a:spLocks noChangeShapeType="1"/>
          </p:cNvSpPr>
          <p:nvPr/>
        </p:nvSpPr>
        <p:spPr bwMode="auto">
          <a:xfrm>
            <a:off x="4268270" y="5018088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9" name="Line 951"/>
          <p:cNvSpPr>
            <a:spLocks noChangeShapeType="1"/>
          </p:cNvSpPr>
          <p:nvPr/>
        </p:nvSpPr>
        <p:spPr bwMode="auto">
          <a:xfrm>
            <a:off x="4268270" y="5018088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0" name="Line 952"/>
          <p:cNvSpPr>
            <a:spLocks noChangeShapeType="1"/>
          </p:cNvSpPr>
          <p:nvPr/>
        </p:nvSpPr>
        <p:spPr bwMode="auto">
          <a:xfrm>
            <a:off x="4268270" y="5018088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1" name="Line 953"/>
          <p:cNvSpPr>
            <a:spLocks noChangeShapeType="1"/>
          </p:cNvSpPr>
          <p:nvPr/>
        </p:nvSpPr>
        <p:spPr bwMode="auto">
          <a:xfrm>
            <a:off x="4268270" y="5018088"/>
            <a:ext cx="17463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2" name="Line 954"/>
          <p:cNvSpPr>
            <a:spLocks noChangeShapeType="1"/>
          </p:cNvSpPr>
          <p:nvPr/>
        </p:nvSpPr>
        <p:spPr bwMode="auto">
          <a:xfrm>
            <a:off x="4285733" y="5018088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3" name="Line 955"/>
          <p:cNvSpPr>
            <a:spLocks noChangeShapeType="1"/>
          </p:cNvSpPr>
          <p:nvPr/>
        </p:nvSpPr>
        <p:spPr bwMode="auto">
          <a:xfrm>
            <a:off x="4285733" y="5018088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4" name="Line 956"/>
          <p:cNvSpPr>
            <a:spLocks noChangeShapeType="1"/>
          </p:cNvSpPr>
          <p:nvPr/>
        </p:nvSpPr>
        <p:spPr bwMode="auto">
          <a:xfrm>
            <a:off x="4285733" y="5037138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5" name="Freeform 957"/>
          <p:cNvSpPr>
            <a:spLocks/>
          </p:cNvSpPr>
          <p:nvPr/>
        </p:nvSpPr>
        <p:spPr bwMode="auto">
          <a:xfrm>
            <a:off x="4166670" y="4981575"/>
            <a:ext cx="508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6" name="Line 958"/>
          <p:cNvSpPr>
            <a:spLocks noChangeShapeType="1"/>
          </p:cNvSpPr>
          <p:nvPr/>
        </p:nvSpPr>
        <p:spPr bwMode="auto">
          <a:xfrm>
            <a:off x="4217470" y="5000625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7" name="Line 959"/>
          <p:cNvSpPr>
            <a:spLocks noChangeShapeType="1"/>
          </p:cNvSpPr>
          <p:nvPr/>
        </p:nvSpPr>
        <p:spPr bwMode="auto">
          <a:xfrm>
            <a:off x="4217470" y="5010150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8" name="Line 960"/>
          <p:cNvSpPr>
            <a:spLocks noChangeShapeType="1"/>
          </p:cNvSpPr>
          <p:nvPr/>
        </p:nvSpPr>
        <p:spPr bwMode="auto">
          <a:xfrm flipH="1">
            <a:off x="4200008" y="5010150"/>
            <a:ext cx="174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9" name="Line 961"/>
          <p:cNvSpPr>
            <a:spLocks noChangeShapeType="1"/>
          </p:cNvSpPr>
          <p:nvPr/>
        </p:nvSpPr>
        <p:spPr bwMode="auto">
          <a:xfrm>
            <a:off x="4200008" y="5010150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0" name="Line 962"/>
          <p:cNvSpPr>
            <a:spLocks noChangeShapeType="1"/>
          </p:cNvSpPr>
          <p:nvPr/>
        </p:nvSpPr>
        <p:spPr bwMode="auto">
          <a:xfrm>
            <a:off x="4200008" y="5010150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1" name="Line 963"/>
          <p:cNvSpPr>
            <a:spLocks noChangeShapeType="1"/>
          </p:cNvSpPr>
          <p:nvPr/>
        </p:nvSpPr>
        <p:spPr bwMode="auto">
          <a:xfrm>
            <a:off x="4200008" y="5010150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2" name="Line 964"/>
          <p:cNvSpPr>
            <a:spLocks noChangeShapeType="1"/>
          </p:cNvSpPr>
          <p:nvPr/>
        </p:nvSpPr>
        <p:spPr bwMode="auto">
          <a:xfrm flipH="1">
            <a:off x="4166670" y="5010150"/>
            <a:ext cx="333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3" name="Line 965"/>
          <p:cNvSpPr>
            <a:spLocks noChangeShapeType="1"/>
          </p:cNvSpPr>
          <p:nvPr/>
        </p:nvSpPr>
        <p:spPr bwMode="auto">
          <a:xfrm>
            <a:off x="4166670" y="5010150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4" name="Line 966"/>
          <p:cNvSpPr>
            <a:spLocks noChangeShapeType="1"/>
          </p:cNvSpPr>
          <p:nvPr/>
        </p:nvSpPr>
        <p:spPr bwMode="auto">
          <a:xfrm flipV="1">
            <a:off x="4166670" y="5000625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5" name="Line 967"/>
          <p:cNvSpPr>
            <a:spLocks noChangeShapeType="1"/>
          </p:cNvSpPr>
          <p:nvPr/>
        </p:nvSpPr>
        <p:spPr bwMode="auto">
          <a:xfrm>
            <a:off x="4166670" y="500062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6" name="Line 968"/>
          <p:cNvSpPr>
            <a:spLocks noChangeShapeType="1"/>
          </p:cNvSpPr>
          <p:nvPr/>
        </p:nvSpPr>
        <p:spPr bwMode="auto">
          <a:xfrm>
            <a:off x="4166670" y="500062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7" name="Line 969"/>
          <p:cNvSpPr>
            <a:spLocks noChangeShapeType="1"/>
          </p:cNvSpPr>
          <p:nvPr/>
        </p:nvSpPr>
        <p:spPr bwMode="auto">
          <a:xfrm>
            <a:off x="4166670" y="500062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8" name="Line 970"/>
          <p:cNvSpPr>
            <a:spLocks noChangeShapeType="1"/>
          </p:cNvSpPr>
          <p:nvPr/>
        </p:nvSpPr>
        <p:spPr bwMode="auto">
          <a:xfrm flipV="1">
            <a:off x="4166670" y="4981575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9" name="Line 971"/>
          <p:cNvSpPr>
            <a:spLocks noChangeShapeType="1"/>
          </p:cNvSpPr>
          <p:nvPr/>
        </p:nvSpPr>
        <p:spPr bwMode="auto">
          <a:xfrm>
            <a:off x="4166670" y="498157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0" name="Line 972"/>
          <p:cNvSpPr>
            <a:spLocks noChangeShapeType="1"/>
          </p:cNvSpPr>
          <p:nvPr/>
        </p:nvSpPr>
        <p:spPr bwMode="auto">
          <a:xfrm>
            <a:off x="4166670" y="4981575"/>
            <a:ext cx="3333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1" name="Line 973"/>
          <p:cNvSpPr>
            <a:spLocks noChangeShapeType="1"/>
          </p:cNvSpPr>
          <p:nvPr/>
        </p:nvSpPr>
        <p:spPr bwMode="auto">
          <a:xfrm>
            <a:off x="4200008" y="498157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2" name="Line 974"/>
          <p:cNvSpPr>
            <a:spLocks noChangeShapeType="1"/>
          </p:cNvSpPr>
          <p:nvPr/>
        </p:nvSpPr>
        <p:spPr bwMode="auto">
          <a:xfrm>
            <a:off x="4200008" y="498157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3" name="Line 975"/>
          <p:cNvSpPr>
            <a:spLocks noChangeShapeType="1"/>
          </p:cNvSpPr>
          <p:nvPr/>
        </p:nvSpPr>
        <p:spPr bwMode="auto">
          <a:xfrm>
            <a:off x="4200008" y="498157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4" name="Line 976"/>
          <p:cNvSpPr>
            <a:spLocks noChangeShapeType="1"/>
          </p:cNvSpPr>
          <p:nvPr/>
        </p:nvSpPr>
        <p:spPr bwMode="auto">
          <a:xfrm>
            <a:off x="4200008" y="4981575"/>
            <a:ext cx="1746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5" name="Line 977"/>
          <p:cNvSpPr>
            <a:spLocks noChangeShapeType="1"/>
          </p:cNvSpPr>
          <p:nvPr/>
        </p:nvSpPr>
        <p:spPr bwMode="auto">
          <a:xfrm>
            <a:off x="4217470" y="498157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6" name="Line 978"/>
          <p:cNvSpPr>
            <a:spLocks noChangeShapeType="1"/>
          </p:cNvSpPr>
          <p:nvPr/>
        </p:nvSpPr>
        <p:spPr bwMode="auto">
          <a:xfrm>
            <a:off x="4217470" y="4981575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7" name="Line 979"/>
          <p:cNvSpPr>
            <a:spLocks noChangeShapeType="1"/>
          </p:cNvSpPr>
          <p:nvPr/>
        </p:nvSpPr>
        <p:spPr bwMode="auto">
          <a:xfrm>
            <a:off x="4217470" y="500062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8" name="Freeform 980"/>
          <p:cNvSpPr>
            <a:spLocks/>
          </p:cNvSpPr>
          <p:nvPr/>
        </p:nvSpPr>
        <p:spPr bwMode="auto">
          <a:xfrm>
            <a:off x="4301608" y="5056188"/>
            <a:ext cx="68262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9" name="Line 981"/>
          <p:cNvSpPr>
            <a:spLocks noChangeShapeType="1"/>
          </p:cNvSpPr>
          <p:nvPr/>
        </p:nvSpPr>
        <p:spPr bwMode="auto">
          <a:xfrm flipH="1">
            <a:off x="4352408" y="5073650"/>
            <a:ext cx="17462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0" name="Line 982"/>
          <p:cNvSpPr>
            <a:spLocks noChangeShapeType="1"/>
          </p:cNvSpPr>
          <p:nvPr/>
        </p:nvSpPr>
        <p:spPr bwMode="auto">
          <a:xfrm>
            <a:off x="4352408" y="508317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1" name="Line 983"/>
          <p:cNvSpPr>
            <a:spLocks noChangeShapeType="1"/>
          </p:cNvSpPr>
          <p:nvPr/>
        </p:nvSpPr>
        <p:spPr bwMode="auto">
          <a:xfrm flipH="1">
            <a:off x="4336533" y="5083175"/>
            <a:ext cx="158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2" name="Line 984"/>
          <p:cNvSpPr>
            <a:spLocks noChangeShapeType="1"/>
          </p:cNvSpPr>
          <p:nvPr/>
        </p:nvSpPr>
        <p:spPr bwMode="auto">
          <a:xfrm>
            <a:off x="4336533" y="5083175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3" name="Line 985"/>
          <p:cNvSpPr>
            <a:spLocks noChangeShapeType="1"/>
          </p:cNvSpPr>
          <p:nvPr/>
        </p:nvSpPr>
        <p:spPr bwMode="auto">
          <a:xfrm>
            <a:off x="4336533" y="5083175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4" name="Line 986"/>
          <p:cNvSpPr>
            <a:spLocks noChangeShapeType="1"/>
          </p:cNvSpPr>
          <p:nvPr/>
        </p:nvSpPr>
        <p:spPr bwMode="auto">
          <a:xfrm>
            <a:off x="4336533" y="5083175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5" name="Line 987"/>
          <p:cNvSpPr>
            <a:spLocks noChangeShapeType="1"/>
          </p:cNvSpPr>
          <p:nvPr/>
        </p:nvSpPr>
        <p:spPr bwMode="auto">
          <a:xfrm flipH="1">
            <a:off x="4319070" y="5083175"/>
            <a:ext cx="17463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6" name="Line 988"/>
          <p:cNvSpPr>
            <a:spLocks noChangeShapeType="1"/>
          </p:cNvSpPr>
          <p:nvPr/>
        </p:nvSpPr>
        <p:spPr bwMode="auto">
          <a:xfrm>
            <a:off x="4319070" y="5083175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7" name="Line 989"/>
          <p:cNvSpPr>
            <a:spLocks noChangeShapeType="1"/>
          </p:cNvSpPr>
          <p:nvPr/>
        </p:nvSpPr>
        <p:spPr bwMode="auto">
          <a:xfrm flipH="1" flipV="1">
            <a:off x="4301608" y="5073650"/>
            <a:ext cx="17462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8" name="Line 990"/>
          <p:cNvSpPr>
            <a:spLocks noChangeShapeType="1"/>
          </p:cNvSpPr>
          <p:nvPr/>
        </p:nvSpPr>
        <p:spPr bwMode="auto">
          <a:xfrm>
            <a:off x="4301608" y="5073650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9" name="Line 991"/>
          <p:cNvSpPr>
            <a:spLocks noChangeShapeType="1"/>
          </p:cNvSpPr>
          <p:nvPr/>
        </p:nvSpPr>
        <p:spPr bwMode="auto">
          <a:xfrm>
            <a:off x="4301608" y="5073650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20" name="Line 992"/>
          <p:cNvSpPr>
            <a:spLocks noChangeShapeType="1"/>
          </p:cNvSpPr>
          <p:nvPr/>
        </p:nvSpPr>
        <p:spPr bwMode="auto">
          <a:xfrm>
            <a:off x="4301608" y="5073650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21" name="Group 993"/>
          <p:cNvGrpSpPr>
            <a:grpSpLocks/>
          </p:cNvGrpSpPr>
          <p:nvPr/>
        </p:nvGrpSpPr>
        <p:grpSpPr bwMode="auto">
          <a:xfrm>
            <a:off x="3457058" y="4727576"/>
            <a:ext cx="1384300" cy="1131865"/>
            <a:chOff x="757" y="1975"/>
            <a:chExt cx="654" cy="951"/>
          </a:xfrm>
        </p:grpSpPr>
        <p:sp>
          <p:nvSpPr>
            <p:cNvPr id="2022" name="Line 994"/>
            <p:cNvSpPr>
              <a:spLocks noChangeShapeType="1"/>
            </p:cNvSpPr>
            <p:nvPr/>
          </p:nvSpPr>
          <p:spPr bwMode="auto">
            <a:xfrm flipV="1">
              <a:off x="1156" y="2307"/>
              <a:ext cx="8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3" name="Line 995"/>
            <p:cNvSpPr>
              <a:spLocks noChangeShapeType="1"/>
            </p:cNvSpPr>
            <p:nvPr/>
          </p:nvSpPr>
          <p:spPr bwMode="auto">
            <a:xfrm>
              <a:off x="1164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4" name="Line 996"/>
            <p:cNvSpPr>
              <a:spLocks noChangeShapeType="1"/>
            </p:cNvSpPr>
            <p:nvPr/>
          </p:nvSpPr>
          <p:spPr bwMode="auto">
            <a:xfrm>
              <a:off x="1164" y="230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5" name="Line 997"/>
            <p:cNvSpPr>
              <a:spLocks noChangeShapeType="1"/>
            </p:cNvSpPr>
            <p:nvPr/>
          </p:nvSpPr>
          <p:spPr bwMode="auto">
            <a:xfrm>
              <a:off x="1172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6" name="Line 998"/>
            <p:cNvSpPr>
              <a:spLocks noChangeShapeType="1"/>
            </p:cNvSpPr>
            <p:nvPr/>
          </p:nvSpPr>
          <p:spPr bwMode="auto">
            <a:xfrm>
              <a:off x="1172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7" name="Line 999"/>
            <p:cNvSpPr>
              <a:spLocks noChangeShapeType="1"/>
            </p:cNvSpPr>
            <p:nvPr/>
          </p:nvSpPr>
          <p:spPr bwMode="auto">
            <a:xfrm>
              <a:off x="1172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8" name="Line 1000"/>
            <p:cNvSpPr>
              <a:spLocks noChangeShapeType="1"/>
            </p:cNvSpPr>
            <p:nvPr/>
          </p:nvSpPr>
          <p:spPr bwMode="auto">
            <a:xfrm>
              <a:off x="1172" y="230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9" name="Line 1001"/>
            <p:cNvSpPr>
              <a:spLocks noChangeShapeType="1"/>
            </p:cNvSpPr>
            <p:nvPr/>
          </p:nvSpPr>
          <p:spPr bwMode="auto">
            <a:xfrm>
              <a:off x="1180" y="23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0" name="Line 1002"/>
            <p:cNvSpPr>
              <a:spLocks noChangeShapeType="1"/>
            </p:cNvSpPr>
            <p:nvPr/>
          </p:nvSpPr>
          <p:spPr bwMode="auto">
            <a:xfrm>
              <a:off x="1180" y="2307"/>
              <a:ext cx="8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1" name="Line 1003"/>
            <p:cNvSpPr>
              <a:spLocks noChangeShapeType="1"/>
            </p:cNvSpPr>
            <p:nvPr/>
          </p:nvSpPr>
          <p:spPr bwMode="auto">
            <a:xfrm>
              <a:off x="1188" y="232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2" name="Freeform 1004"/>
            <p:cNvSpPr>
              <a:spLocks/>
            </p:cNvSpPr>
            <p:nvPr/>
          </p:nvSpPr>
          <p:spPr bwMode="auto">
            <a:xfrm>
              <a:off x="1068" y="2214"/>
              <a:ext cx="24" cy="23"/>
            </a:xfrm>
            <a:custGeom>
              <a:avLst/>
              <a:gdLst>
                <a:gd name="T0" fmla="*/ 24 w 24"/>
                <a:gd name="T1" fmla="*/ 16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6 h 23"/>
                <a:gd name="T12" fmla="*/ 0 w 24"/>
                <a:gd name="T13" fmla="*/ 16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3" name="Line 1005"/>
            <p:cNvSpPr>
              <a:spLocks noChangeShapeType="1"/>
            </p:cNvSpPr>
            <p:nvPr/>
          </p:nvSpPr>
          <p:spPr bwMode="auto">
            <a:xfrm>
              <a:off x="1092" y="2230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4" name="Line 1006"/>
            <p:cNvSpPr>
              <a:spLocks noChangeShapeType="1"/>
            </p:cNvSpPr>
            <p:nvPr/>
          </p:nvSpPr>
          <p:spPr bwMode="auto">
            <a:xfrm>
              <a:off x="1092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5" name="Line 1007"/>
            <p:cNvSpPr>
              <a:spLocks noChangeShapeType="1"/>
            </p:cNvSpPr>
            <p:nvPr/>
          </p:nvSpPr>
          <p:spPr bwMode="auto">
            <a:xfrm flipH="1">
              <a:off x="1084" y="2237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6" name="Line 1008"/>
            <p:cNvSpPr>
              <a:spLocks noChangeShapeType="1"/>
            </p:cNvSpPr>
            <p:nvPr/>
          </p:nvSpPr>
          <p:spPr bwMode="auto">
            <a:xfrm>
              <a:off x="108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7" name="Line 1009"/>
            <p:cNvSpPr>
              <a:spLocks noChangeShapeType="1"/>
            </p:cNvSpPr>
            <p:nvPr/>
          </p:nvSpPr>
          <p:spPr bwMode="auto">
            <a:xfrm>
              <a:off x="108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8" name="Line 1010"/>
            <p:cNvSpPr>
              <a:spLocks noChangeShapeType="1"/>
            </p:cNvSpPr>
            <p:nvPr/>
          </p:nvSpPr>
          <p:spPr bwMode="auto">
            <a:xfrm>
              <a:off x="1084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9" name="Line 1011"/>
            <p:cNvSpPr>
              <a:spLocks noChangeShapeType="1"/>
            </p:cNvSpPr>
            <p:nvPr/>
          </p:nvSpPr>
          <p:spPr bwMode="auto">
            <a:xfrm flipH="1">
              <a:off x="1068" y="2237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0" name="Line 1012"/>
            <p:cNvSpPr>
              <a:spLocks noChangeShapeType="1"/>
            </p:cNvSpPr>
            <p:nvPr/>
          </p:nvSpPr>
          <p:spPr bwMode="auto">
            <a:xfrm>
              <a:off x="1068" y="22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1" name="Line 1013"/>
            <p:cNvSpPr>
              <a:spLocks noChangeShapeType="1"/>
            </p:cNvSpPr>
            <p:nvPr/>
          </p:nvSpPr>
          <p:spPr bwMode="auto">
            <a:xfrm flipV="1">
              <a:off x="1068" y="2230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2" name="Line 1014"/>
            <p:cNvSpPr>
              <a:spLocks noChangeShapeType="1"/>
            </p:cNvSpPr>
            <p:nvPr/>
          </p:nvSpPr>
          <p:spPr bwMode="auto">
            <a:xfrm>
              <a:off x="1068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3" name="Line 1015"/>
            <p:cNvSpPr>
              <a:spLocks noChangeShapeType="1"/>
            </p:cNvSpPr>
            <p:nvPr/>
          </p:nvSpPr>
          <p:spPr bwMode="auto">
            <a:xfrm>
              <a:off x="1068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4" name="Line 1016"/>
            <p:cNvSpPr>
              <a:spLocks noChangeShapeType="1"/>
            </p:cNvSpPr>
            <p:nvPr/>
          </p:nvSpPr>
          <p:spPr bwMode="auto">
            <a:xfrm>
              <a:off x="1068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5" name="Line 1017"/>
            <p:cNvSpPr>
              <a:spLocks noChangeShapeType="1"/>
            </p:cNvSpPr>
            <p:nvPr/>
          </p:nvSpPr>
          <p:spPr bwMode="auto">
            <a:xfrm flipV="1">
              <a:off x="1068" y="2214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6" name="Line 1018"/>
            <p:cNvSpPr>
              <a:spLocks noChangeShapeType="1"/>
            </p:cNvSpPr>
            <p:nvPr/>
          </p:nvSpPr>
          <p:spPr bwMode="auto">
            <a:xfrm>
              <a:off x="1068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7" name="Line 1019"/>
            <p:cNvSpPr>
              <a:spLocks noChangeShapeType="1"/>
            </p:cNvSpPr>
            <p:nvPr/>
          </p:nvSpPr>
          <p:spPr bwMode="auto">
            <a:xfrm>
              <a:off x="1068" y="2214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8" name="Line 1020"/>
            <p:cNvSpPr>
              <a:spLocks noChangeShapeType="1"/>
            </p:cNvSpPr>
            <p:nvPr/>
          </p:nvSpPr>
          <p:spPr bwMode="auto">
            <a:xfrm>
              <a:off x="1084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" name="Line 1021"/>
            <p:cNvSpPr>
              <a:spLocks noChangeShapeType="1"/>
            </p:cNvSpPr>
            <p:nvPr/>
          </p:nvSpPr>
          <p:spPr bwMode="auto">
            <a:xfrm>
              <a:off x="1084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" name="Line 1022"/>
            <p:cNvSpPr>
              <a:spLocks noChangeShapeType="1"/>
            </p:cNvSpPr>
            <p:nvPr/>
          </p:nvSpPr>
          <p:spPr bwMode="auto">
            <a:xfrm>
              <a:off x="1084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1" name="Line 1023"/>
            <p:cNvSpPr>
              <a:spLocks noChangeShapeType="1"/>
            </p:cNvSpPr>
            <p:nvPr/>
          </p:nvSpPr>
          <p:spPr bwMode="auto">
            <a:xfrm>
              <a:off x="1084" y="221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2" name="Line 0"/>
            <p:cNvSpPr>
              <a:spLocks noChangeShapeType="1"/>
            </p:cNvSpPr>
            <p:nvPr/>
          </p:nvSpPr>
          <p:spPr bwMode="auto">
            <a:xfrm>
              <a:off x="1092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Line 1"/>
            <p:cNvSpPr>
              <a:spLocks noChangeShapeType="1"/>
            </p:cNvSpPr>
            <p:nvPr/>
          </p:nvSpPr>
          <p:spPr bwMode="auto">
            <a:xfrm>
              <a:off x="1092" y="2214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Line 2"/>
            <p:cNvSpPr>
              <a:spLocks noChangeShapeType="1"/>
            </p:cNvSpPr>
            <p:nvPr/>
          </p:nvSpPr>
          <p:spPr bwMode="auto">
            <a:xfrm>
              <a:off x="1092" y="22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5" name="Freeform 3"/>
            <p:cNvSpPr>
              <a:spLocks/>
            </p:cNvSpPr>
            <p:nvPr/>
          </p:nvSpPr>
          <p:spPr bwMode="auto">
            <a:xfrm>
              <a:off x="1196" y="2330"/>
              <a:ext cx="23" cy="23"/>
            </a:xfrm>
            <a:custGeom>
              <a:avLst/>
              <a:gdLst>
                <a:gd name="T0" fmla="*/ 23 w 23"/>
                <a:gd name="T1" fmla="*/ 15 h 23"/>
                <a:gd name="T2" fmla="*/ 23 w 23"/>
                <a:gd name="T3" fmla="*/ 23 h 23"/>
                <a:gd name="T4" fmla="*/ 15 w 23"/>
                <a:gd name="T5" fmla="*/ 23 h 23"/>
                <a:gd name="T6" fmla="*/ 15 w 23"/>
                <a:gd name="T7" fmla="*/ 23 h 23"/>
                <a:gd name="T8" fmla="*/ 0 w 23"/>
                <a:gd name="T9" fmla="*/ 23 h 23"/>
                <a:gd name="T10" fmla="*/ 0 w 23"/>
                <a:gd name="T11" fmla="*/ 15 h 23"/>
                <a:gd name="T12" fmla="*/ 0 w 23"/>
                <a:gd name="T13" fmla="*/ 15 h 23"/>
                <a:gd name="T14" fmla="*/ 0 w 23"/>
                <a:gd name="T15" fmla="*/ 0 h 23"/>
                <a:gd name="T16" fmla="*/ 15 w 23"/>
                <a:gd name="T17" fmla="*/ 0 h 23"/>
                <a:gd name="T18" fmla="*/ 15 w 23"/>
                <a:gd name="T19" fmla="*/ 0 h 23"/>
                <a:gd name="T20" fmla="*/ 23 w 23"/>
                <a:gd name="T21" fmla="*/ 0 h 23"/>
                <a:gd name="T22" fmla="*/ 23 w 23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"/>
                <a:gd name="T37" fmla="*/ 0 h 23"/>
                <a:gd name="T38" fmla="*/ 23 w 23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" h="23">
                  <a:moveTo>
                    <a:pt x="23" y="15"/>
                  </a:moveTo>
                  <a:lnTo>
                    <a:pt x="23" y="23"/>
                  </a:lnTo>
                  <a:lnTo>
                    <a:pt x="15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Line 4"/>
            <p:cNvSpPr>
              <a:spLocks noChangeShapeType="1"/>
            </p:cNvSpPr>
            <p:nvPr/>
          </p:nvSpPr>
          <p:spPr bwMode="auto">
            <a:xfrm>
              <a:off x="1219" y="23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7" name="Line 5"/>
            <p:cNvSpPr>
              <a:spLocks noChangeShapeType="1"/>
            </p:cNvSpPr>
            <p:nvPr/>
          </p:nvSpPr>
          <p:spPr bwMode="auto">
            <a:xfrm>
              <a:off x="1219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8" name="Line 6"/>
            <p:cNvSpPr>
              <a:spLocks noChangeShapeType="1"/>
            </p:cNvSpPr>
            <p:nvPr/>
          </p:nvSpPr>
          <p:spPr bwMode="auto">
            <a:xfrm flipH="1">
              <a:off x="1211" y="2353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9" name="Line 7"/>
            <p:cNvSpPr>
              <a:spLocks noChangeShapeType="1"/>
            </p:cNvSpPr>
            <p:nvPr/>
          </p:nvSpPr>
          <p:spPr bwMode="auto">
            <a:xfrm>
              <a:off x="1211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Line 8"/>
            <p:cNvSpPr>
              <a:spLocks noChangeShapeType="1"/>
            </p:cNvSpPr>
            <p:nvPr/>
          </p:nvSpPr>
          <p:spPr bwMode="auto">
            <a:xfrm>
              <a:off x="1211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1" name="Line 9"/>
            <p:cNvSpPr>
              <a:spLocks noChangeShapeType="1"/>
            </p:cNvSpPr>
            <p:nvPr/>
          </p:nvSpPr>
          <p:spPr bwMode="auto">
            <a:xfrm>
              <a:off x="1211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Line 10"/>
            <p:cNvSpPr>
              <a:spLocks noChangeShapeType="1"/>
            </p:cNvSpPr>
            <p:nvPr/>
          </p:nvSpPr>
          <p:spPr bwMode="auto">
            <a:xfrm flipH="1">
              <a:off x="1196" y="2353"/>
              <a:ext cx="1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Line 11"/>
            <p:cNvSpPr>
              <a:spLocks noChangeShapeType="1"/>
            </p:cNvSpPr>
            <p:nvPr/>
          </p:nvSpPr>
          <p:spPr bwMode="auto">
            <a:xfrm>
              <a:off x="1196" y="23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Line 12"/>
            <p:cNvSpPr>
              <a:spLocks noChangeShapeType="1"/>
            </p:cNvSpPr>
            <p:nvPr/>
          </p:nvSpPr>
          <p:spPr bwMode="auto">
            <a:xfrm flipV="1">
              <a:off x="1196" y="23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5" name="Line 13"/>
            <p:cNvSpPr>
              <a:spLocks noChangeShapeType="1"/>
            </p:cNvSpPr>
            <p:nvPr/>
          </p:nvSpPr>
          <p:spPr bwMode="auto">
            <a:xfrm>
              <a:off x="1196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6" name="Line 14"/>
            <p:cNvSpPr>
              <a:spLocks noChangeShapeType="1"/>
            </p:cNvSpPr>
            <p:nvPr/>
          </p:nvSpPr>
          <p:spPr bwMode="auto">
            <a:xfrm>
              <a:off x="1196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7" name="Line 15"/>
            <p:cNvSpPr>
              <a:spLocks noChangeShapeType="1"/>
            </p:cNvSpPr>
            <p:nvPr/>
          </p:nvSpPr>
          <p:spPr bwMode="auto">
            <a:xfrm>
              <a:off x="1196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8" name="Line 16"/>
            <p:cNvSpPr>
              <a:spLocks noChangeShapeType="1"/>
            </p:cNvSpPr>
            <p:nvPr/>
          </p:nvSpPr>
          <p:spPr bwMode="auto">
            <a:xfrm flipV="1">
              <a:off x="1196" y="2330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9" name="Line 17"/>
            <p:cNvSpPr>
              <a:spLocks noChangeShapeType="1"/>
            </p:cNvSpPr>
            <p:nvPr/>
          </p:nvSpPr>
          <p:spPr bwMode="auto">
            <a:xfrm>
              <a:off x="1196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Line 18"/>
            <p:cNvSpPr>
              <a:spLocks noChangeShapeType="1"/>
            </p:cNvSpPr>
            <p:nvPr/>
          </p:nvSpPr>
          <p:spPr bwMode="auto">
            <a:xfrm>
              <a:off x="1196" y="2330"/>
              <a:ext cx="1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1" name="Line 19"/>
            <p:cNvSpPr>
              <a:spLocks noChangeShapeType="1"/>
            </p:cNvSpPr>
            <p:nvPr/>
          </p:nvSpPr>
          <p:spPr bwMode="auto">
            <a:xfrm>
              <a:off x="1211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2" name="Line 20"/>
            <p:cNvSpPr>
              <a:spLocks noChangeShapeType="1"/>
            </p:cNvSpPr>
            <p:nvPr/>
          </p:nvSpPr>
          <p:spPr bwMode="auto">
            <a:xfrm>
              <a:off x="1211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3" name="Line 21"/>
            <p:cNvSpPr>
              <a:spLocks noChangeShapeType="1"/>
            </p:cNvSpPr>
            <p:nvPr/>
          </p:nvSpPr>
          <p:spPr bwMode="auto">
            <a:xfrm>
              <a:off x="1211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4" name="Line 22"/>
            <p:cNvSpPr>
              <a:spLocks noChangeShapeType="1"/>
            </p:cNvSpPr>
            <p:nvPr/>
          </p:nvSpPr>
          <p:spPr bwMode="auto">
            <a:xfrm>
              <a:off x="1211" y="2330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5" name="Line 23"/>
            <p:cNvSpPr>
              <a:spLocks noChangeShapeType="1"/>
            </p:cNvSpPr>
            <p:nvPr/>
          </p:nvSpPr>
          <p:spPr bwMode="auto">
            <a:xfrm>
              <a:off x="1219" y="23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6" name="Line 24"/>
            <p:cNvSpPr>
              <a:spLocks noChangeShapeType="1"/>
            </p:cNvSpPr>
            <p:nvPr/>
          </p:nvSpPr>
          <p:spPr bwMode="auto">
            <a:xfrm>
              <a:off x="1219" y="2330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7" name="Line 25"/>
            <p:cNvSpPr>
              <a:spLocks noChangeShapeType="1"/>
            </p:cNvSpPr>
            <p:nvPr/>
          </p:nvSpPr>
          <p:spPr bwMode="auto">
            <a:xfrm>
              <a:off x="1219" y="23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8" name="Freeform 26"/>
            <p:cNvSpPr>
              <a:spLocks/>
            </p:cNvSpPr>
            <p:nvPr/>
          </p:nvSpPr>
          <p:spPr bwMode="auto">
            <a:xfrm>
              <a:off x="1227" y="2376"/>
              <a:ext cx="32" cy="23"/>
            </a:xfrm>
            <a:custGeom>
              <a:avLst/>
              <a:gdLst>
                <a:gd name="T0" fmla="*/ 32 w 32"/>
                <a:gd name="T1" fmla="*/ 16 h 23"/>
                <a:gd name="T2" fmla="*/ 24 w 32"/>
                <a:gd name="T3" fmla="*/ 23 h 23"/>
                <a:gd name="T4" fmla="*/ 16 w 32"/>
                <a:gd name="T5" fmla="*/ 23 h 23"/>
                <a:gd name="T6" fmla="*/ 16 w 32"/>
                <a:gd name="T7" fmla="*/ 23 h 23"/>
                <a:gd name="T8" fmla="*/ 8 w 32"/>
                <a:gd name="T9" fmla="*/ 23 h 23"/>
                <a:gd name="T10" fmla="*/ 0 w 32"/>
                <a:gd name="T11" fmla="*/ 16 h 23"/>
                <a:gd name="T12" fmla="*/ 0 w 32"/>
                <a:gd name="T13" fmla="*/ 16 h 23"/>
                <a:gd name="T14" fmla="*/ 8 w 32"/>
                <a:gd name="T15" fmla="*/ 0 h 23"/>
                <a:gd name="T16" fmla="*/ 16 w 32"/>
                <a:gd name="T17" fmla="*/ 0 h 23"/>
                <a:gd name="T18" fmla="*/ 16 w 32"/>
                <a:gd name="T19" fmla="*/ 0 h 23"/>
                <a:gd name="T20" fmla="*/ 24 w 32"/>
                <a:gd name="T21" fmla="*/ 0 h 23"/>
                <a:gd name="T22" fmla="*/ 32 w 32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9" name="Line 27"/>
            <p:cNvSpPr>
              <a:spLocks noChangeShapeType="1"/>
            </p:cNvSpPr>
            <p:nvPr/>
          </p:nvSpPr>
          <p:spPr bwMode="auto">
            <a:xfrm flipH="1">
              <a:off x="1251" y="2392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0" name="Line 28"/>
            <p:cNvSpPr>
              <a:spLocks noChangeShapeType="1"/>
            </p:cNvSpPr>
            <p:nvPr/>
          </p:nvSpPr>
          <p:spPr bwMode="auto">
            <a:xfrm>
              <a:off x="1251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1" name="Line 29"/>
            <p:cNvSpPr>
              <a:spLocks noChangeShapeType="1"/>
            </p:cNvSpPr>
            <p:nvPr/>
          </p:nvSpPr>
          <p:spPr bwMode="auto">
            <a:xfrm flipH="1">
              <a:off x="1243" y="23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2" name="Line 30"/>
            <p:cNvSpPr>
              <a:spLocks noChangeShapeType="1"/>
            </p:cNvSpPr>
            <p:nvPr/>
          </p:nvSpPr>
          <p:spPr bwMode="auto">
            <a:xfrm>
              <a:off x="1243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3" name="Line 31"/>
            <p:cNvSpPr>
              <a:spLocks noChangeShapeType="1"/>
            </p:cNvSpPr>
            <p:nvPr/>
          </p:nvSpPr>
          <p:spPr bwMode="auto">
            <a:xfrm>
              <a:off x="1243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4" name="Line 32"/>
            <p:cNvSpPr>
              <a:spLocks noChangeShapeType="1"/>
            </p:cNvSpPr>
            <p:nvPr/>
          </p:nvSpPr>
          <p:spPr bwMode="auto">
            <a:xfrm>
              <a:off x="1243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5" name="Line 33"/>
            <p:cNvSpPr>
              <a:spLocks noChangeShapeType="1"/>
            </p:cNvSpPr>
            <p:nvPr/>
          </p:nvSpPr>
          <p:spPr bwMode="auto">
            <a:xfrm flipH="1">
              <a:off x="1235" y="23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6" name="Line 34"/>
            <p:cNvSpPr>
              <a:spLocks noChangeShapeType="1"/>
            </p:cNvSpPr>
            <p:nvPr/>
          </p:nvSpPr>
          <p:spPr bwMode="auto">
            <a:xfrm>
              <a:off x="1235" y="23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7" name="Line 35"/>
            <p:cNvSpPr>
              <a:spLocks noChangeShapeType="1"/>
            </p:cNvSpPr>
            <p:nvPr/>
          </p:nvSpPr>
          <p:spPr bwMode="auto">
            <a:xfrm flipH="1" flipV="1">
              <a:off x="1227" y="2392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8" name="Line 36"/>
            <p:cNvSpPr>
              <a:spLocks noChangeShapeType="1"/>
            </p:cNvSpPr>
            <p:nvPr/>
          </p:nvSpPr>
          <p:spPr bwMode="auto">
            <a:xfrm>
              <a:off x="1227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9" name="Line 37"/>
            <p:cNvSpPr>
              <a:spLocks noChangeShapeType="1"/>
            </p:cNvSpPr>
            <p:nvPr/>
          </p:nvSpPr>
          <p:spPr bwMode="auto">
            <a:xfrm>
              <a:off x="1227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0" name="Line 38"/>
            <p:cNvSpPr>
              <a:spLocks noChangeShapeType="1"/>
            </p:cNvSpPr>
            <p:nvPr/>
          </p:nvSpPr>
          <p:spPr bwMode="auto">
            <a:xfrm>
              <a:off x="1227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1" name="Line 39"/>
            <p:cNvSpPr>
              <a:spLocks noChangeShapeType="1"/>
            </p:cNvSpPr>
            <p:nvPr/>
          </p:nvSpPr>
          <p:spPr bwMode="auto">
            <a:xfrm flipV="1">
              <a:off x="1227" y="2376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2" name="Line 40"/>
            <p:cNvSpPr>
              <a:spLocks noChangeShapeType="1"/>
            </p:cNvSpPr>
            <p:nvPr/>
          </p:nvSpPr>
          <p:spPr bwMode="auto">
            <a:xfrm>
              <a:off x="1235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3" name="Line 41"/>
            <p:cNvSpPr>
              <a:spLocks noChangeShapeType="1"/>
            </p:cNvSpPr>
            <p:nvPr/>
          </p:nvSpPr>
          <p:spPr bwMode="auto">
            <a:xfrm>
              <a:off x="1235" y="237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4" name="Line 42"/>
            <p:cNvSpPr>
              <a:spLocks noChangeShapeType="1"/>
            </p:cNvSpPr>
            <p:nvPr/>
          </p:nvSpPr>
          <p:spPr bwMode="auto">
            <a:xfrm>
              <a:off x="1243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5" name="Line 43"/>
            <p:cNvSpPr>
              <a:spLocks noChangeShapeType="1"/>
            </p:cNvSpPr>
            <p:nvPr/>
          </p:nvSpPr>
          <p:spPr bwMode="auto">
            <a:xfrm>
              <a:off x="1243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6" name="Line 44"/>
            <p:cNvSpPr>
              <a:spLocks noChangeShapeType="1"/>
            </p:cNvSpPr>
            <p:nvPr/>
          </p:nvSpPr>
          <p:spPr bwMode="auto">
            <a:xfrm>
              <a:off x="1243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7" name="Line 45"/>
            <p:cNvSpPr>
              <a:spLocks noChangeShapeType="1"/>
            </p:cNvSpPr>
            <p:nvPr/>
          </p:nvSpPr>
          <p:spPr bwMode="auto">
            <a:xfrm>
              <a:off x="1243" y="2376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8" name="Line 46"/>
            <p:cNvSpPr>
              <a:spLocks noChangeShapeType="1"/>
            </p:cNvSpPr>
            <p:nvPr/>
          </p:nvSpPr>
          <p:spPr bwMode="auto">
            <a:xfrm>
              <a:off x="1251" y="23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9" name="Line 47"/>
            <p:cNvSpPr>
              <a:spLocks noChangeShapeType="1"/>
            </p:cNvSpPr>
            <p:nvPr/>
          </p:nvSpPr>
          <p:spPr bwMode="auto">
            <a:xfrm>
              <a:off x="1251" y="2376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0" name="Line 48"/>
            <p:cNvSpPr>
              <a:spLocks noChangeShapeType="1"/>
            </p:cNvSpPr>
            <p:nvPr/>
          </p:nvSpPr>
          <p:spPr bwMode="auto">
            <a:xfrm>
              <a:off x="1259" y="2392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1" name="Freeform 49"/>
            <p:cNvSpPr>
              <a:spLocks/>
            </p:cNvSpPr>
            <p:nvPr/>
          </p:nvSpPr>
          <p:spPr bwMode="auto">
            <a:xfrm>
              <a:off x="916" y="2075"/>
              <a:ext cx="24" cy="24"/>
            </a:xfrm>
            <a:custGeom>
              <a:avLst/>
              <a:gdLst>
                <a:gd name="T0" fmla="*/ 24 w 24"/>
                <a:gd name="T1" fmla="*/ 16 h 24"/>
                <a:gd name="T2" fmla="*/ 24 w 24"/>
                <a:gd name="T3" fmla="*/ 24 h 24"/>
                <a:gd name="T4" fmla="*/ 16 w 24"/>
                <a:gd name="T5" fmla="*/ 24 h 24"/>
                <a:gd name="T6" fmla="*/ 16 w 24"/>
                <a:gd name="T7" fmla="*/ 24 h 24"/>
                <a:gd name="T8" fmla="*/ 0 w 24"/>
                <a:gd name="T9" fmla="*/ 24 h 24"/>
                <a:gd name="T10" fmla="*/ 0 w 24"/>
                <a:gd name="T11" fmla="*/ 16 h 24"/>
                <a:gd name="T12" fmla="*/ 0 w 24"/>
                <a:gd name="T13" fmla="*/ 16 h 24"/>
                <a:gd name="T14" fmla="*/ 0 w 24"/>
                <a:gd name="T15" fmla="*/ 0 h 24"/>
                <a:gd name="T16" fmla="*/ 16 w 24"/>
                <a:gd name="T17" fmla="*/ 0 h 24"/>
                <a:gd name="T18" fmla="*/ 16 w 24"/>
                <a:gd name="T19" fmla="*/ 0 h 24"/>
                <a:gd name="T20" fmla="*/ 24 w 24"/>
                <a:gd name="T21" fmla="*/ 0 h 24"/>
                <a:gd name="T22" fmla="*/ 24 w 24"/>
                <a:gd name="T23" fmla="*/ 16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4"/>
                <a:gd name="T38" fmla="*/ 24 w 24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4">
                  <a:moveTo>
                    <a:pt x="24" y="16"/>
                  </a:moveTo>
                  <a:lnTo>
                    <a:pt x="24" y="24"/>
                  </a:lnTo>
                  <a:lnTo>
                    <a:pt x="16" y="24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2" name="Line 50"/>
            <p:cNvSpPr>
              <a:spLocks noChangeShapeType="1"/>
            </p:cNvSpPr>
            <p:nvPr/>
          </p:nvSpPr>
          <p:spPr bwMode="auto">
            <a:xfrm>
              <a:off x="940" y="2091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3" name="Line 51"/>
            <p:cNvSpPr>
              <a:spLocks noChangeShapeType="1"/>
            </p:cNvSpPr>
            <p:nvPr/>
          </p:nvSpPr>
          <p:spPr bwMode="auto">
            <a:xfrm>
              <a:off x="940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4" name="Line 52"/>
            <p:cNvSpPr>
              <a:spLocks noChangeShapeType="1"/>
            </p:cNvSpPr>
            <p:nvPr/>
          </p:nvSpPr>
          <p:spPr bwMode="auto">
            <a:xfrm flipH="1">
              <a:off x="932" y="2099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5" name="Line 53"/>
            <p:cNvSpPr>
              <a:spLocks noChangeShapeType="1"/>
            </p:cNvSpPr>
            <p:nvPr/>
          </p:nvSpPr>
          <p:spPr bwMode="auto">
            <a:xfrm>
              <a:off x="932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6" name="Line 54"/>
            <p:cNvSpPr>
              <a:spLocks noChangeShapeType="1"/>
            </p:cNvSpPr>
            <p:nvPr/>
          </p:nvSpPr>
          <p:spPr bwMode="auto">
            <a:xfrm>
              <a:off x="932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7" name="Line 55"/>
            <p:cNvSpPr>
              <a:spLocks noChangeShapeType="1"/>
            </p:cNvSpPr>
            <p:nvPr/>
          </p:nvSpPr>
          <p:spPr bwMode="auto">
            <a:xfrm>
              <a:off x="932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8" name="Line 56"/>
            <p:cNvSpPr>
              <a:spLocks noChangeShapeType="1"/>
            </p:cNvSpPr>
            <p:nvPr/>
          </p:nvSpPr>
          <p:spPr bwMode="auto">
            <a:xfrm flipH="1">
              <a:off x="916" y="2099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9" name="Line 57"/>
            <p:cNvSpPr>
              <a:spLocks noChangeShapeType="1"/>
            </p:cNvSpPr>
            <p:nvPr/>
          </p:nvSpPr>
          <p:spPr bwMode="auto">
            <a:xfrm>
              <a:off x="916" y="20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0" name="Line 58"/>
            <p:cNvSpPr>
              <a:spLocks noChangeShapeType="1"/>
            </p:cNvSpPr>
            <p:nvPr/>
          </p:nvSpPr>
          <p:spPr bwMode="auto">
            <a:xfrm flipV="1">
              <a:off x="916" y="2091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1" name="Line 59"/>
            <p:cNvSpPr>
              <a:spLocks noChangeShapeType="1"/>
            </p:cNvSpPr>
            <p:nvPr/>
          </p:nvSpPr>
          <p:spPr bwMode="auto">
            <a:xfrm>
              <a:off x="916" y="20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2" name="Line 60"/>
            <p:cNvSpPr>
              <a:spLocks noChangeShapeType="1"/>
            </p:cNvSpPr>
            <p:nvPr/>
          </p:nvSpPr>
          <p:spPr bwMode="auto">
            <a:xfrm>
              <a:off x="916" y="20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3" name="Line 61"/>
            <p:cNvSpPr>
              <a:spLocks noChangeShapeType="1"/>
            </p:cNvSpPr>
            <p:nvPr/>
          </p:nvSpPr>
          <p:spPr bwMode="auto">
            <a:xfrm>
              <a:off x="916" y="20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4" name="Line 62"/>
            <p:cNvSpPr>
              <a:spLocks noChangeShapeType="1"/>
            </p:cNvSpPr>
            <p:nvPr/>
          </p:nvSpPr>
          <p:spPr bwMode="auto">
            <a:xfrm flipV="1">
              <a:off x="916" y="2075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5" name="Line 63"/>
            <p:cNvSpPr>
              <a:spLocks noChangeShapeType="1"/>
            </p:cNvSpPr>
            <p:nvPr/>
          </p:nvSpPr>
          <p:spPr bwMode="auto">
            <a:xfrm>
              <a:off x="916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6" name="Line 64"/>
            <p:cNvSpPr>
              <a:spLocks noChangeShapeType="1"/>
            </p:cNvSpPr>
            <p:nvPr/>
          </p:nvSpPr>
          <p:spPr bwMode="auto">
            <a:xfrm>
              <a:off x="916" y="207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7" name="Line 65"/>
            <p:cNvSpPr>
              <a:spLocks noChangeShapeType="1"/>
            </p:cNvSpPr>
            <p:nvPr/>
          </p:nvSpPr>
          <p:spPr bwMode="auto">
            <a:xfrm>
              <a:off x="932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8" name="Line 66"/>
            <p:cNvSpPr>
              <a:spLocks noChangeShapeType="1"/>
            </p:cNvSpPr>
            <p:nvPr/>
          </p:nvSpPr>
          <p:spPr bwMode="auto">
            <a:xfrm>
              <a:off x="932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9" name="Line 67"/>
            <p:cNvSpPr>
              <a:spLocks noChangeShapeType="1"/>
            </p:cNvSpPr>
            <p:nvPr/>
          </p:nvSpPr>
          <p:spPr bwMode="auto">
            <a:xfrm>
              <a:off x="932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0" name="Line 68"/>
            <p:cNvSpPr>
              <a:spLocks noChangeShapeType="1"/>
            </p:cNvSpPr>
            <p:nvPr/>
          </p:nvSpPr>
          <p:spPr bwMode="auto">
            <a:xfrm>
              <a:off x="932" y="207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1" name="Line 69"/>
            <p:cNvSpPr>
              <a:spLocks noChangeShapeType="1"/>
            </p:cNvSpPr>
            <p:nvPr/>
          </p:nvSpPr>
          <p:spPr bwMode="auto">
            <a:xfrm>
              <a:off x="940" y="207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2" name="Line 70"/>
            <p:cNvSpPr>
              <a:spLocks noChangeShapeType="1"/>
            </p:cNvSpPr>
            <p:nvPr/>
          </p:nvSpPr>
          <p:spPr bwMode="auto">
            <a:xfrm>
              <a:off x="940" y="2075"/>
              <a:ext cx="1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3" name="Line 71"/>
            <p:cNvSpPr>
              <a:spLocks noChangeShapeType="1"/>
            </p:cNvSpPr>
            <p:nvPr/>
          </p:nvSpPr>
          <p:spPr bwMode="auto">
            <a:xfrm>
              <a:off x="940" y="20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4" name="Freeform 72"/>
            <p:cNvSpPr>
              <a:spLocks/>
            </p:cNvSpPr>
            <p:nvPr/>
          </p:nvSpPr>
          <p:spPr bwMode="auto">
            <a:xfrm>
              <a:off x="1036" y="2191"/>
              <a:ext cx="32" cy="23"/>
            </a:xfrm>
            <a:custGeom>
              <a:avLst/>
              <a:gdLst>
                <a:gd name="T0" fmla="*/ 32 w 32"/>
                <a:gd name="T1" fmla="*/ 16 h 23"/>
                <a:gd name="T2" fmla="*/ 24 w 32"/>
                <a:gd name="T3" fmla="*/ 23 h 23"/>
                <a:gd name="T4" fmla="*/ 16 w 32"/>
                <a:gd name="T5" fmla="*/ 23 h 23"/>
                <a:gd name="T6" fmla="*/ 16 w 32"/>
                <a:gd name="T7" fmla="*/ 23 h 23"/>
                <a:gd name="T8" fmla="*/ 8 w 32"/>
                <a:gd name="T9" fmla="*/ 23 h 23"/>
                <a:gd name="T10" fmla="*/ 0 w 32"/>
                <a:gd name="T11" fmla="*/ 16 h 23"/>
                <a:gd name="T12" fmla="*/ 0 w 32"/>
                <a:gd name="T13" fmla="*/ 16 h 23"/>
                <a:gd name="T14" fmla="*/ 8 w 32"/>
                <a:gd name="T15" fmla="*/ 0 h 23"/>
                <a:gd name="T16" fmla="*/ 16 w 32"/>
                <a:gd name="T17" fmla="*/ 0 h 23"/>
                <a:gd name="T18" fmla="*/ 16 w 32"/>
                <a:gd name="T19" fmla="*/ 0 h 23"/>
                <a:gd name="T20" fmla="*/ 24 w 32"/>
                <a:gd name="T21" fmla="*/ 0 h 23"/>
                <a:gd name="T22" fmla="*/ 32 w 32"/>
                <a:gd name="T23" fmla="*/ 16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2"/>
                <a:gd name="T37" fmla="*/ 0 h 23"/>
                <a:gd name="T38" fmla="*/ 32 w 32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2" h="23">
                  <a:moveTo>
                    <a:pt x="32" y="16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16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5" name="Line 73"/>
            <p:cNvSpPr>
              <a:spLocks noChangeShapeType="1"/>
            </p:cNvSpPr>
            <p:nvPr/>
          </p:nvSpPr>
          <p:spPr bwMode="auto">
            <a:xfrm flipH="1">
              <a:off x="1060" y="2207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6" name="Line 74"/>
            <p:cNvSpPr>
              <a:spLocks noChangeShapeType="1"/>
            </p:cNvSpPr>
            <p:nvPr/>
          </p:nvSpPr>
          <p:spPr bwMode="auto">
            <a:xfrm>
              <a:off x="1060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7" name="Line 75"/>
            <p:cNvSpPr>
              <a:spLocks noChangeShapeType="1"/>
            </p:cNvSpPr>
            <p:nvPr/>
          </p:nvSpPr>
          <p:spPr bwMode="auto">
            <a:xfrm flipH="1">
              <a:off x="1052" y="221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8" name="Line 76"/>
            <p:cNvSpPr>
              <a:spLocks noChangeShapeType="1"/>
            </p:cNvSpPr>
            <p:nvPr/>
          </p:nvSpPr>
          <p:spPr bwMode="auto">
            <a:xfrm>
              <a:off x="1052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9" name="Line 77"/>
            <p:cNvSpPr>
              <a:spLocks noChangeShapeType="1"/>
            </p:cNvSpPr>
            <p:nvPr/>
          </p:nvSpPr>
          <p:spPr bwMode="auto">
            <a:xfrm>
              <a:off x="1052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0" name="Line 78"/>
            <p:cNvSpPr>
              <a:spLocks noChangeShapeType="1"/>
            </p:cNvSpPr>
            <p:nvPr/>
          </p:nvSpPr>
          <p:spPr bwMode="auto">
            <a:xfrm>
              <a:off x="1052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1" name="Line 79"/>
            <p:cNvSpPr>
              <a:spLocks noChangeShapeType="1"/>
            </p:cNvSpPr>
            <p:nvPr/>
          </p:nvSpPr>
          <p:spPr bwMode="auto">
            <a:xfrm flipH="1">
              <a:off x="1044" y="2214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2" name="Line 80"/>
            <p:cNvSpPr>
              <a:spLocks noChangeShapeType="1"/>
            </p:cNvSpPr>
            <p:nvPr/>
          </p:nvSpPr>
          <p:spPr bwMode="auto">
            <a:xfrm>
              <a:off x="1044" y="2214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3" name="Line 81"/>
            <p:cNvSpPr>
              <a:spLocks noChangeShapeType="1"/>
            </p:cNvSpPr>
            <p:nvPr/>
          </p:nvSpPr>
          <p:spPr bwMode="auto">
            <a:xfrm flipH="1" flipV="1">
              <a:off x="1036" y="2207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4" name="Line 82"/>
            <p:cNvSpPr>
              <a:spLocks noChangeShapeType="1"/>
            </p:cNvSpPr>
            <p:nvPr/>
          </p:nvSpPr>
          <p:spPr bwMode="auto">
            <a:xfrm>
              <a:off x="1036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5" name="Line 83"/>
            <p:cNvSpPr>
              <a:spLocks noChangeShapeType="1"/>
            </p:cNvSpPr>
            <p:nvPr/>
          </p:nvSpPr>
          <p:spPr bwMode="auto">
            <a:xfrm>
              <a:off x="1036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6" name="Line 84"/>
            <p:cNvSpPr>
              <a:spLocks noChangeShapeType="1"/>
            </p:cNvSpPr>
            <p:nvPr/>
          </p:nvSpPr>
          <p:spPr bwMode="auto">
            <a:xfrm>
              <a:off x="1036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7" name="Line 85"/>
            <p:cNvSpPr>
              <a:spLocks noChangeShapeType="1"/>
            </p:cNvSpPr>
            <p:nvPr/>
          </p:nvSpPr>
          <p:spPr bwMode="auto">
            <a:xfrm flipV="1">
              <a:off x="1036" y="2191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8" name="Line 86"/>
            <p:cNvSpPr>
              <a:spLocks noChangeShapeType="1"/>
            </p:cNvSpPr>
            <p:nvPr/>
          </p:nvSpPr>
          <p:spPr bwMode="auto">
            <a:xfrm>
              <a:off x="1044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9" name="Line 87"/>
            <p:cNvSpPr>
              <a:spLocks noChangeShapeType="1"/>
            </p:cNvSpPr>
            <p:nvPr/>
          </p:nvSpPr>
          <p:spPr bwMode="auto">
            <a:xfrm>
              <a:off x="1044" y="219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0" name="Line 88"/>
            <p:cNvSpPr>
              <a:spLocks noChangeShapeType="1"/>
            </p:cNvSpPr>
            <p:nvPr/>
          </p:nvSpPr>
          <p:spPr bwMode="auto">
            <a:xfrm>
              <a:off x="1052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1" name="Line 89"/>
            <p:cNvSpPr>
              <a:spLocks noChangeShapeType="1"/>
            </p:cNvSpPr>
            <p:nvPr/>
          </p:nvSpPr>
          <p:spPr bwMode="auto">
            <a:xfrm>
              <a:off x="1052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2" name="Line 90"/>
            <p:cNvSpPr>
              <a:spLocks noChangeShapeType="1"/>
            </p:cNvSpPr>
            <p:nvPr/>
          </p:nvSpPr>
          <p:spPr bwMode="auto">
            <a:xfrm>
              <a:off x="1052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3" name="Line 91"/>
            <p:cNvSpPr>
              <a:spLocks noChangeShapeType="1"/>
            </p:cNvSpPr>
            <p:nvPr/>
          </p:nvSpPr>
          <p:spPr bwMode="auto">
            <a:xfrm>
              <a:off x="1052" y="2191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4" name="Line 92"/>
            <p:cNvSpPr>
              <a:spLocks noChangeShapeType="1"/>
            </p:cNvSpPr>
            <p:nvPr/>
          </p:nvSpPr>
          <p:spPr bwMode="auto">
            <a:xfrm>
              <a:off x="1060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5" name="Line 93"/>
            <p:cNvSpPr>
              <a:spLocks noChangeShapeType="1"/>
            </p:cNvSpPr>
            <p:nvPr/>
          </p:nvSpPr>
          <p:spPr bwMode="auto">
            <a:xfrm>
              <a:off x="1060" y="2191"/>
              <a:ext cx="8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6" name="Line 94"/>
            <p:cNvSpPr>
              <a:spLocks noChangeShapeType="1"/>
            </p:cNvSpPr>
            <p:nvPr/>
          </p:nvSpPr>
          <p:spPr bwMode="auto">
            <a:xfrm>
              <a:off x="1068" y="220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7" name="Freeform 95"/>
            <p:cNvSpPr>
              <a:spLocks/>
            </p:cNvSpPr>
            <p:nvPr/>
          </p:nvSpPr>
          <p:spPr bwMode="auto">
            <a:xfrm>
              <a:off x="980" y="2129"/>
              <a:ext cx="24" cy="31"/>
            </a:xfrm>
            <a:custGeom>
              <a:avLst/>
              <a:gdLst>
                <a:gd name="T0" fmla="*/ 24 w 24"/>
                <a:gd name="T1" fmla="*/ 16 h 31"/>
                <a:gd name="T2" fmla="*/ 24 w 24"/>
                <a:gd name="T3" fmla="*/ 24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4 h 31"/>
                <a:gd name="T10" fmla="*/ 0 w 24"/>
                <a:gd name="T11" fmla="*/ 16 h 31"/>
                <a:gd name="T12" fmla="*/ 0 w 24"/>
                <a:gd name="T13" fmla="*/ 16 h 31"/>
                <a:gd name="T14" fmla="*/ 0 w 24"/>
                <a:gd name="T15" fmla="*/ 8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8 h 31"/>
                <a:gd name="T22" fmla="*/ 24 w 24"/>
                <a:gd name="T23" fmla="*/ 16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6"/>
                  </a:moveTo>
                  <a:lnTo>
                    <a:pt x="24" y="24"/>
                  </a:lnTo>
                  <a:lnTo>
                    <a:pt x="16" y="31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24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8" name="Line 96"/>
            <p:cNvSpPr>
              <a:spLocks noChangeShapeType="1"/>
            </p:cNvSpPr>
            <p:nvPr/>
          </p:nvSpPr>
          <p:spPr bwMode="auto">
            <a:xfrm>
              <a:off x="1004" y="21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9" name="Line 97"/>
            <p:cNvSpPr>
              <a:spLocks noChangeShapeType="1"/>
            </p:cNvSpPr>
            <p:nvPr/>
          </p:nvSpPr>
          <p:spPr bwMode="auto">
            <a:xfrm>
              <a:off x="1004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0" name="Line 98"/>
            <p:cNvSpPr>
              <a:spLocks noChangeShapeType="1"/>
            </p:cNvSpPr>
            <p:nvPr/>
          </p:nvSpPr>
          <p:spPr bwMode="auto">
            <a:xfrm flipH="1">
              <a:off x="996" y="2153"/>
              <a:ext cx="8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1" name="Line 99"/>
            <p:cNvSpPr>
              <a:spLocks noChangeShapeType="1"/>
            </p:cNvSpPr>
            <p:nvPr/>
          </p:nvSpPr>
          <p:spPr bwMode="auto">
            <a:xfrm>
              <a:off x="996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" name="Line 100"/>
            <p:cNvSpPr>
              <a:spLocks noChangeShapeType="1"/>
            </p:cNvSpPr>
            <p:nvPr/>
          </p:nvSpPr>
          <p:spPr bwMode="auto">
            <a:xfrm>
              <a:off x="996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" name="Line 101"/>
            <p:cNvSpPr>
              <a:spLocks noChangeShapeType="1"/>
            </p:cNvSpPr>
            <p:nvPr/>
          </p:nvSpPr>
          <p:spPr bwMode="auto">
            <a:xfrm>
              <a:off x="996" y="216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" name="Line 102"/>
            <p:cNvSpPr>
              <a:spLocks noChangeShapeType="1"/>
            </p:cNvSpPr>
            <p:nvPr/>
          </p:nvSpPr>
          <p:spPr bwMode="auto">
            <a:xfrm flipH="1" flipV="1">
              <a:off x="980" y="2153"/>
              <a:ext cx="16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5" name="Line 103"/>
            <p:cNvSpPr>
              <a:spLocks noChangeShapeType="1"/>
            </p:cNvSpPr>
            <p:nvPr/>
          </p:nvSpPr>
          <p:spPr bwMode="auto">
            <a:xfrm>
              <a:off x="980" y="215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6" name="Line 104"/>
            <p:cNvSpPr>
              <a:spLocks noChangeShapeType="1"/>
            </p:cNvSpPr>
            <p:nvPr/>
          </p:nvSpPr>
          <p:spPr bwMode="auto">
            <a:xfrm flipV="1">
              <a:off x="980" y="2145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7" name="Line 105"/>
            <p:cNvSpPr>
              <a:spLocks noChangeShapeType="1"/>
            </p:cNvSpPr>
            <p:nvPr/>
          </p:nvSpPr>
          <p:spPr bwMode="auto">
            <a:xfrm>
              <a:off x="980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8" name="Line 106"/>
            <p:cNvSpPr>
              <a:spLocks noChangeShapeType="1"/>
            </p:cNvSpPr>
            <p:nvPr/>
          </p:nvSpPr>
          <p:spPr bwMode="auto">
            <a:xfrm>
              <a:off x="980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9" name="Line 107"/>
            <p:cNvSpPr>
              <a:spLocks noChangeShapeType="1"/>
            </p:cNvSpPr>
            <p:nvPr/>
          </p:nvSpPr>
          <p:spPr bwMode="auto">
            <a:xfrm>
              <a:off x="980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0" name="Line 108"/>
            <p:cNvSpPr>
              <a:spLocks noChangeShapeType="1"/>
            </p:cNvSpPr>
            <p:nvPr/>
          </p:nvSpPr>
          <p:spPr bwMode="auto">
            <a:xfrm flipV="1">
              <a:off x="980" y="213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1" name="Line 109"/>
            <p:cNvSpPr>
              <a:spLocks noChangeShapeType="1"/>
            </p:cNvSpPr>
            <p:nvPr/>
          </p:nvSpPr>
          <p:spPr bwMode="auto">
            <a:xfrm>
              <a:off x="980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2" name="Line 110"/>
            <p:cNvSpPr>
              <a:spLocks noChangeShapeType="1"/>
            </p:cNvSpPr>
            <p:nvPr/>
          </p:nvSpPr>
          <p:spPr bwMode="auto">
            <a:xfrm flipV="1">
              <a:off x="980" y="2129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3" name="Line 111"/>
            <p:cNvSpPr>
              <a:spLocks noChangeShapeType="1"/>
            </p:cNvSpPr>
            <p:nvPr/>
          </p:nvSpPr>
          <p:spPr bwMode="auto">
            <a:xfrm>
              <a:off x="996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4" name="Line 112"/>
            <p:cNvSpPr>
              <a:spLocks noChangeShapeType="1"/>
            </p:cNvSpPr>
            <p:nvPr/>
          </p:nvSpPr>
          <p:spPr bwMode="auto">
            <a:xfrm>
              <a:off x="996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5" name="Line 113"/>
            <p:cNvSpPr>
              <a:spLocks noChangeShapeType="1"/>
            </p:cNvSpPr>
            <p:nvPr/>
          </p:nvSpPr>
          <p:spPr bwMode="auto">
            <a:xfrm>
              <a:off x="996" y="212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6" name="Line 114"/>
            <p:cNvSpPr>
              <a:spLocks noChangeShapeType="1"/>
            </p:cNvSpPr>
            <p:nvPr/>
          </p:nvSpPr>
          <p:spPr bwMode="auto">
            <a:xfrm>
              <a:off x="996" y="2129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7" name="Line 115"/>
            <p:cNvSpPr>
              <a:spLocks noChangeShapeType="1"/>
            </p:cNvSpPr>
            <p:nvPr/>
          </p:nvSpPr>
          <p:spPr bwMode="auto">
            <a:xfrm>
              <a:off x="1004" y="2137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8" name="Line 116"/>
            <p:cNvSpPr>
              <a:spLocks noChangeShapeType="1"/>
            </p:cNvSpPr>
            <p:nvPr/>
          </p:nvSpPr>
          <p:spPr bwMode="auto">
            <a:xfrm>
              <a:off x="1004" y="2137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9" name="Line 117"/>
            <p:cNvSpPr>
              <a:spLocks noChangeShapeType="1"/>
            </p:cNvSpPr>
            <p:nvPr/>
          </p:nvSpPr>
          <p:spPr bwMode="auto">
            <a:xfrm>
              <a:off x="1004" y="214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0" name="Freeform 118"/>
            <p:cNvSpPr>
              <a:spLocks/>
            </p:cNvSpPr>
            <p:nvPr/>
          </p:nvSpPr>
          <p:spPr bwMode="auto">
            <a:xfrm>
              <a:off x="1012" y="2168"/>
              <a:ext cx="24" cy="31"/>
            </a:xfrm>
            <a:custGeom>
              <a:avLst/>
              <a:gdLst>
                <a:gd name="T0" fmla="*/ 24 w 24"/>
                <a:gd name="T1" fmla="*/ 15 h 31"/>
                <a:gd name="T2" fmla="*/ 24 w 24"/>
                <a:gd name="T3" fmla="*/ 23 h 31"/>
                <a:gd name="T4" fmla="*/ 16 w 24"/>
                <a:gd name="T5" fmla="*/ 31 h 31"/>
                <a:gd name="T6" fmla="*/ 16 w 24"/>
                <a:gd name="T7" fmla="*/ 31 h 31"/>
                <a:gd name="T8" fmla="*/ 0 w 24"/>
                <a:gd name="T9" fmla="*/ 23 h 31"/>
                <a:gd name="T10" fmla="*/ 0 w 24"/>
                <a:gd name="T11" fmla="*/ 15 h 31"/>
                <a:gd name="T12" fmla="*/ 0 w 24"/>
                <a:gd name="T13" fmla="*/ 15 h 31"/>
                <a:gd name="T14" fmla="*/ 0 w 24"/>
                <a:gd name="T15" fmla="*/ 8 h 31"/>
                <a:gd name="T16" fmla="*/ 16 w 24"/>
                <a:gd name="T17" fmla="*/ 0 h 31"/>
                <a:gd name="T18" fmla="*/ 16 w 24"/>
                <a:gd name="T19" fmla="*/ 0 h 31"/>
                <a:gd name="T20" fmla="*/ 24 w 24"/>
                <a:gd name="T21" fmla="*/ 8 h 31"/>
                <a:gd name="T22" fmla="*/ 24 w 24"/>
                <a:gd name="T23" fmla="*/ 15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31"/>
                <a:gd name="T38" fmla="*/ 24 w 24"/>
                <a:gd name="T39" fmla="*/ 31 h 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31">
                  <a:moveTo>
                    <a:pt x="24" y="15"/>
                  </a:moveTo>
                  <a:lnTo>
                    <a:pt x="24" y="23"/>
                  </a:lnTo>
                  <a:lnTo>
                    <a:pt x="16" y="31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1" name="Line 119"/>
            <p:cNvSpPr>
              <a:spLocks noChangeShapeType="1"/>
            </p:cNvSpPr>
            <p:nvPr/>
          </p:nvSpPr>
          <p:spPr bwMode="auto">
            <a:xfrm>
              <a:off x="1036" y="2183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2" name="Line 120"/>
            <p:cNvSpPr>
              <a:spLocks noChangeShapeType="1"/>
            </p:cNvSpPr>
            <p:nvPr/>
          </p:nvSpPr>
          <p:spPr bwMode="auto">
            <a:xfrm>
              <a:off x="1036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3" name="Line 121"/>
            <p:cNvSpPr>
              <a:spLocks noChangeShapeType="1"/>
            </p:cNvSpPr>
            <p:nvPr/>
          </p:nvSpPr>
          <p:spPr bwMode="auto">
            <a:xfrm flipH="1">
              <a:off x="1028" y="2191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4" name="Line 122"/>
            <p:cNvSpPr>
              <a:spLocks noChangeShapeType="1"/>
            </p:cNvSpPr>
            <p:nvPr/>
          </p:nvSpPr>
          <p:spPr bwMode="auto">
            <a:xfrm>
              <a:off x="1028" y="21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5" name="Line 123"/>
            <p:cNvSpPr>
              <a:spLocks noChangeShapeType="1"/>
            </p:cNvSpPr>
            <p:nvPr/>
          </p:nvSpPr>
          <p:spPr bwMode="auto">
            <a:xfrm>
              <a:off x="1028" y="21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6" name="Line 124"/>
            <p:cNvSpPr>
              <a:spLocks noChangeShapeType="1"/>
            </p:cNvSpPr>
            <p:nvPr/>
          </p:nvSpPr>
          <p:spPr bwMode="auto">
            <a:xfrm>
              <a:off x="1028" y="2199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7" name="Line 125"/>
            <p:cNvSpPr>
              <a:spLocks noChangeShapeType="1"/>
            </p:cNvSpPr>
            <p:nvPr/>
          </p:nvSpPr>
          <p:spPr bwMode="auto">
            <a:xfrm flipH="1" flipV="1">
              <a:off x="1012" y="2191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8" name="Line 126"/>
            <p:cNvSpPr>
              <a:spLocks noChangeShapeType="1"/>
            </p:cNvSpPr>
            <p:nvPr/>
          </p:nvSpPr>
          <p:spPr bwMode="auto">
            <a:xfrm>
              <a:off x="1012" y="2191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9" name="Line 127"/>
            <p:cNvSpPr>
              <a:spLocks noChangeShapeType="1"/>
            </p:cNvSpPr>
            <p:nvPr/>
          </p:nvSpPr>
          <p:spPr bwMode="auto">
            <a:xfrm flipV="1">
              <a:off x="1012" y="2183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0" name="Line 128"/>
            <p:cNvSpPr>
              <a:spLocks noChangeShapeType="1"/>
            </p:cNvSpPr>
            <p:nvPr/>
          </p:nvSpPr>
          <p:spPr bwMode="auto">
            <a:xfrm>
              <a:off x="1012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1" name="Line 129"/>
            <p:cNvSpPr>
              <a:spLocks noChangeShapeType="1"/>
            </p:cNvSpPr>
            <p:nvPr/>
          </p:nvSpPr>
          <p:spPr bwMode="auto">
            <a:xfrm>
              <a:off x="1012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2" name="Line 130"/>
            <p:cNvSpPr>
              <a:spLocks noChangeShapeType="1"/>
            </p:cNvSpPr>
            <p:nvPr/>
          </p:nvSpPr>
          <p:spPr bwMode="auto">
            <a:xfrm>
              <a:off x="1012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3" name="Line 131"/>
            <p:cNvSpPr>
              <a:spLocks noChangeShapeType="1"/>
            </p:cNvSpPr>
            <p:nvPr/>
          </p:nvSpPr>
          <p:spPr bwMode="auto">
            <a:xfrm flipV="1">
              <a:off x="1012" y="2176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4" name="Line 132"/>
            <p:cNvSpPr>
              <a:spLocks noChangeShapeType="1"/>
            </p:cNvSpPr>
            <p:nvPr/>
          </p:nvSpPr>
          <p:spPr bwMode="auto">
            <a:xfrm>
              <a:off x="1012" y="21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5" name="Line 133"/>
            <p:cNvSpPr>
              <a:spLocks noChangeShapeType="1"/>
            </p:cNvSpPr>
            <p:nvPr/>
          </p:nvSpPr>
          <p:spPr bwMode="auto">
            <a:xfrm flipV="1">
              <a:off x="1012" y="2168"/>
              <a:ext cx="16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6" name="Line 134"/>
            <p:cNvSpPr>
              <a:spLocks noChangeShapeType="1"/>
            </p:cNvSpPr>
            <p:nvPr/>
          </p:nvSpPr>
          <p:spPr bwMode="auto">
            <a:xfrm>
              <a:off x="1028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7" name="Line 135"/>
            <p:cNvSpPr>
              <a:spLocks noChangeShapeType="1"/>
            </p:cNvSpPr>
            <p:nvPr/>
          </p:nvSpPr>
          <p:spPr bwMode="auto">
            <a:xfrm>
              <a:off x="1028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8" name="Line 136"/>
            <p:cNvSpPr>
              <a:spLocks noChangeShapeType="1"/>
            </p:cNvSpPr>
            <p:nvPr/>
          </p:nvSpPr>
          <p:spPr bwMode="auto">
            <a:xfrm>
              <a:off x="1028" y="216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9" name="Line 137"/>
            <p:cNvSpPr>
              <a:spLocks noChangeShapeType="1"/>
            </p:cNvSpPr>
            <p:nvPr/>
          </p:nvSpPr>
          <p:spPr bwMode="auto">
            <a:xfrm>
              <a:off x="1028" y="2168"/>
              <a:ext cx="8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0" name="Line 138"/>
            <p:cNvSpPr>
              <a:spLocks noChangeShapeType="1"/>
            </p:cNvSpPr>
            <p:nvPr/>
          </p:nvSpPr>
          <p:spPr bwMode="auto">
            <a:xfrm>
              <a:off x="1036" y="2176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1" name="Line 139"/>
            <p:cNvSpPr>
              <a:spLocks noChangeShapeType="1"/>
            </p:cNvSpPr>
            <p:nvPr/>
          </p:nvSpPr>
          <p:spPr bwMode="auto">
            <a:xfrm>
              <a:off x="1036" y="2176"/>
              <a:ext cx="1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2" name="Line 140"/>
            <p:cNvSpPr>
              <a:spLocks noChangeShapeType="1"/>
            </p:cNvSpPr>
            <p:nvPr/>
          </p:nvSpPr>
          <p:spPr bwMode="auto">
            <a:xfrm>
              <a:off x="1036" y="2183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3" name="Freeform 141"/>
            <p:cNvSpPr>
              <a:spLocks/>
            </p:cNvSpPr>
            <p:nvPr/>
          </p:nvSpPr>
          <p:spPr bwMode="auto">
            <a:xfrm>
              <a:off x="1275" y="2415"/>
              <a:ext cx="24" cy="23"/>
            </a:xfrm>
            <a:custGeom>
              <a:avLst/>
              <a:gdLst>
                <a:gd name="T0" fmla="*/ 24 w 24"/>
                <a:gd name="T1" fmla="*/ 15 h 23"/>
                <a:gd name="T2" fmla="*/ 24 w 24"/>
                <a:gd name="T3" fmla="*/ 23 h 23"/>
                <a:gd name="T4" fmla="*/ 16 w 24"/>
                <a:gd name="T5" fmla="*/ 23 h 23"/>
                <a:gd name="T6" fmla="*/ 16 w 24"/>
                <a:gd name="T7" fmla="*/ 23 h 23"/>
                <a:gd name="T8" fmla="*/ 0 w 24"/>
                <a:gd name="T9" fmla="*/ 23 h 23"/>
                <a:gd name="T10" fmla="*/ 0 w 24"/>
                <a:gd name="T11" fmla="*/ 15 h 23"/>
                <a:gd name="T12" fmla="*/ 0 w 24"/>
                <a:gd name="T13" fmla="*/ 15 h 23"/>
                <a:gd name="T14" fmla="*/ 0 w 24"/>
                <a:gd name="T15" fmla="*/ 0 h 23"/>
                <a:gd name="T16" fmla="*/ 16 w 24"/>
                <a:gd name="T17" fmla="*/ 0 h 23"/>
                <a:gd name="T18" fmla="*/ 16 w 24"/>
                <a:gd name="T19" fmla="*/ 0 h 23"/>
                <a:gd name="T20" fmla="*/ 24 w 24"/>
                <a:gd name="T21" fmla="*/ 0 h 23"/>
                <a:gd name="T22" fmla="*/ 24 w 24"/>
                <a:gd name="T23" fmla="*/ 15 h 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4"/>
                <a:gd name="T37" fmla="*/ 0 h 23"/>
                <a:gd name="T38" fmla="*/ 24 w 24"/>
                <a:gd name="T39" fmla="*/ 23 h 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4" h="23">
                  <a:moveTo>
                    <a:pt x="24" y="15"/>
                  </a:moveTo>
                  <a:lnTo>
                    <a:pt x="24" y="23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4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4" name="Line 142"/>
            <p:cNvSpPr>
              <a:spLocks noChangeShapeType="1"/>
            </p:cNvSpPr>
            <p:nvPr/>
          </p:nvSpPr>
          <p:spPr bwMode="auto">
            <a:xfrm>
              <a:off x="1299" y="243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5" name="Line 143"/>
            <p:cNvSpPr>
              <a:spLocks noChangeShapeType="1"/>
            </p:cNvSpPr>
            <p:nvPr/>
          </p:nvSpPr>
          <p:spPr bwMode="auto">
            <a:xfrm>
              <a:off x="1299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6" name="Line 144"/>
            <p:cNvSpPr>
              <a:spLocks noChangeShapeType="1"/>
            </p:cNvSpPr>
            <p:nvPr/>
          </p:nvSpPr>
          <p:spPr bwMode="auto">
            <a:xfrm flipH="1">
              <a:off x="1291" y="2438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7" name="Line 145"/>
            <p:cNvSpPr>
              <a:spLocks noChangeShapeType="1"/>
            </p:cNvSpPr>
            <p:nvPr/>
          </p:nvSpPr>
          <p:spPr bwMode="auto">
            <a:xfrm>
              <a:off x="1291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8" name="Line 146"/>
            <p:cNvSpPr>
              <a:spLocks noChangeShapeType="1"/>
            </p:cNvSpPr>
            <p:nvPr/>
          </p:nvSpPr>
          <p:spPr bwMode="auto">
            <a:xfrm>
              <a:off x="1291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9" name="Line 147"/>
            <p:cNvSpPr>
              <a:spLocks noChangeShapeType="1"/>
            </p:cNvSpPr>
            <p:nvPr/>
          </p:nvSpPr>
          <p:spPr bwMode="auto">
            <a:xfrm>
              <a:off x="1291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0" name="Line 148"/>
            <p:cNvSpPr>
              <a:spLocks noChangeShapeType="1"/>
            </p:cNvSpPr>
            <p:nvPr/>
          </p:nvSpPr>
          <p:spPr bwMode="auto">
            <a:xfrm flipH="1">
              <a:off x="1275" y="2438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1" name="Line 149"/>
            <p:cNvSpPr>
              <a:spLocks noChangeShapeType="1"/>
            </p:cNvSpPr>
            <p:nvPr/>
          </p:nvSpPr>
          <p:spPr bwMode="auto">
            <a:xfrm>
              <a:off x="1275" y="2438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2" name="Line 150"/>
            <p:cNvSpPr>
              <a:spLocks noChangeShapeType="1"/>
            </p:cNvSpPr>
            <p:nvPr/>
          </p:nvSpPr>
          <p:spPr bwMode="auto">
            <a:xfrm flipV="1">
              <a:off x="1275" y="2430"/>
              <a:ext cx="1" cy="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3" name="Line 151"/>
            <p:cNvSpPr>
              <a:spLocks noChangeShapeType="1"/>
            </p:cNvSpPr>
            <p:nvPr/>
          </p:nvSpPr>
          <p:spPr bwMode="auto">
            <a:xfrm>
              <a:off x="1275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4" name="Line 152"/>
            <p:cNvSpPr>
              <a:spLocks noChangeShapeType="1"/>
            </p:cNvSpPr>
            <p:nvPr/>
          </p:nvSpPr>
          <p:spPr bwMode="auto">
            <a:xfrm>
              <a:off x="1275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5" name="Line 153"/>
            <p:cNvSpPr>
              <a:spLocks noChangeShapeType="1"/>
            </p:cNvSpPr>
            <p:nvPr/>
          </p:nvSpPr>
          <p:spPr bwMode="auto">
            <a:xfrm>
              <a:off x="1275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6" name="Line 154"/>
            <p:cNvSpPr>
              <a:spLocks noChangeShapeType="1"/>
            </p:cNvSpPr>
            <p:nvPr/>
          </p:nvSpPr>
          <p:spPr bwMode="auto">
            <a:xfrm flipV="1">
              <a:off x="1275" y="2415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7" name="Line 155"/>
            <p:cNvSpPr>
              <a:spLocks noChangeShapeType="1"/>
            </p:cNvSpPr>
            <p:nvPr/>
          </p:nvSpPr>
          <p:spPr bwMode="auto">
            <a:xfrm>
              <a:off x="1275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8" name="Line 156"/>
            <p:cNvSpPr>
              <a:spLocks noChangeShapeType="1"/>
            </p:cNvSpPr>
            <p:nvPr/>
          </p:nvSpPr>
          <p:spPr bwMode="auto">
            <a:xfrm>
              <a:off x="1275" y="2415"/>
              <a:ext cx="16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9" name="Line 157"/>
            <p:cNvSpPr>
              <a:spLocks noChangeShapeType="1"/>
            </p:cNvSpPr>
            <p:nvPr/>
          </p:nvSpPr>
          <p:spPr bwMode="auto">
            <a:xfrm>
              <a:off x="1291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0" name="Line 158"/>
            <p:cNvSpPr>
              <a:spLocks noChangeShapeType="1"/>
            </p:cNvSpPr>
            <p:nvPr/>
          </p:nvSpPr>
          <p:spPr bwMode="auto">
            <a:xfrm>
              <a:off x="1291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1" name="Line 159"/>
            <p:cNvSpPr>
              <a:spLocks noChangeShapeType="1"/>
            </p:cNvSpPr>
            <p:nvPr/>
          </p:nvSpPr>
          <p:spPr bwMode="auto">
            <a:xfrm>
              <a:off x="1291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2" name="Line 160"/>
            <p:cNvSpPr>
              <a:spLocks noChangeShapeType="1"/>
            </p:cNvSpPr>
            <p:nvPr/>
          </p:nvSpPr>
          <p:spPr bwMode="auto">
            <a:xfrm>
              <a:off x="1291" y="2415"/>
              <a:ext cx="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3" name="Line 161"/>
            <p:cNvSpPr>
              <a:spLocks noChangeShapeType="1"/>
            </p:cNvSpPr>
            <p:nvPr/>
          </p:nvSpPr>
          <p:spPr bwMode="auto">
            <a:xfrm>
              <a:off x="1299" y="2415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4" name="Line 162"/>
            <p:cNvSpPr>
              <a:spLocks noChangeShapeType="1"/>
            </p:cNvSpPr>
            <p:nvPr/>
          </p:nvSpPr>
          <p:spPr bwMode="auto">
            <a:xfrm>
              <a:off x="1299" y="2415"/>
              <a:ext cx="1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5" name="Line 163"/>
            <p:cNvSpPr>
              <a:spLocks noChangeShapeType="1"/>
            </p:cNvSpPr>
            <p:nvPr/>
          </p:nvSpPr>
          <p:spPr bwMode="auto">
            <a:xfrm>
              <a:off x="1299" y="2430"/>
              <a:ext cx="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6" name="Rectangle 164"/>
            <p:cNvSpPr>
              <a:spLocks noChangeArrowheads="1"/>
            </p:cNvSpPr>
            <p:nvPr/>
          </p:nvSpPr>
          <p:spPr bwMode="auto">
            <a:xfrm>
              <a:off x="1084" y="2693"/>
              <a:ext cx="3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-</a:t>
              </a:r>
            </a:p>
          </p:txBody>
        </p:sp>
        <p:sp>
          <p:nvSpPr>
            <p:cNvPr id="2217" name="Rectangle 165"/>
            <p:cNvSpPr>
              <a:spLocks noChangeArrowheads="1"/>
            </p:cNvSpPr>
            <p:nvPr/>
          </p:nvSpPr>
          <p:spPr bwMode="auto">
            <a:xfrm>
              <a:off x="1124" y="2693"/>
              <a:ext cx="5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1</a:t>
              </a:r>
            </a:p>
          </p:txBody>
        </p:sp>
        <p:sp>
          <p:nvSpPr>
            <p:cNvPr id="2218" name="Freeform 166"/>
            <p:cNvSpPr>
              <a:spLocks/>
            </p:cNvSpPr>
            <p:nvPr/>
          </p:nvSpPr>
          <p:spPr bwMode="auto">
            <a:xfrm>
              <a:off x="837" y="1975"/>
              <a:ext cx="63" cy="93"/>
            </a:xfrm>
            <a:custGeom>
              <a:avLst/>
              <a:gdLst>
                <a:gd name="T0" fmla="*/ 63 w 63"/>
                <a:gd name="T1" fmla="*/ 85 h 93"/>
                <a:gd name="T2" fmla="*/ 31 w 63"/>
                <a:gd name="T3" fmla="*/ 93 h 93"/>
                <a:gd name="T4" fmla="*/ 0 w 63"/>
                <a:gd name="T5" fmla="*/ 85 h 93"/>
                <a:gd name="T6" fmla="*/ 0 w 63"/>
                <a:gd name="T7" fmla="*/ 85 h 93"/>
                <a:gd name="T8" fmla="*/ 31 w 63"/>
                <a:gd name="T9" fmla="*/ 0 h 93"/>
                <a:gd name="T10" fmla="*/ 31 w 63"/>
                <a:gd name="T11" fmla="*/ 0 h 93"/>
                <a:gd name="T12" fmla="*/ 63 w 63"/>
                <a:gd name="T13" fmla="*/ 85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93"/>
                <a:gd name="T23" fmla="*/ 63 w 63"/>
                <a:gd name="T24" fmla="*/ 93 h 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93">
                  <a:moveTo>
                    <a:pt x="63" y="85"/>
                  </a:moveTo>
                  <a:lnTo>
                    <a:pt x="31" y="93"/>
                  </a:lnTo>
                  <a:lnTo>
                    <a:pt x="0" y="85"/>
                  </a:lnTo>
                  <a:lnTo>
                    <a:pt x="31" y="0"/>
                  </a:lnTo>
                  <a:lnTo>
                    <a:pt x="63" y="8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9" name="Line 167"/>
            <p:cNvSpPr>
              <a:spLocks noChangeShapeType="1"/>
            </p:cNvSpPr>
            <p:nvPr/>
          </p:nvSpPr>
          <p:spPr bwMode="auto">
            <a:xfrm flipV="1">
              <a:off x="868" y="2060"/>
              <a:ext cx="1" cy="4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0" name="Freeform 168"/>
            <p:cNvSpPr>
              <a:spLocks/>
            </p:cNvSpPr>
            <p:nvPr/>
          </p:nvSpPr>
          <p:spPr bwMode="auto">
            <a:xfrm>
              <a:off x="1315" y="2484"/>
              <a:ext cx="96" cy="62"/>
            </a:xfrm>
            <a:custGeom>
              <a:avLst/>
              <a:gdLst>
                <a:gd name="T0" fmla="*/ 8 w 96"/>
                <a:gd name="T1" fmla="*/ 62 h 62"/>
                <a:gd name="T2" fmla="*/ 0 w 96"/>
                <a:gd name="T3" fmla="*/ 31 h 62"/>
                <a:gd name="T4" fmla="*/ 8 w 96"/>
                <a:gd name="T5" fmla="*/ 0 h 62"/>
                <a:gd name="T6" fmla="*/ 8 w 96"/>
                <a:gd name="T7" fmla="*/ 0 h 62"/>
                <a:gd name="T8" fmla="*/ 96 w 96"/>
                <a:gd name="T9" fmla="*/ 31 h 62"/>
                <a:gd name="T10" fmla="*/ 96 w 96"/>
                <a:gd name="T11" fmla="*/ 31 h 62"/>
                <a:gd name="T12" fmla="*/ 8 w 96"/>
                <a:gd name="T13" fmla="*/ 62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62"/>
                <a:gd name="T23" fmla="*/ 96 w 96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62">
                  <a:moveTo>
                    <a:pt x="8" y="62"/>
                  </a:moveTo>
                  <a:lnTo>
                    <a:pt x="0" y="31"/>
                  </a:lnTo>
                  <a:lnTo>
                    <a:pt x="8" y="0"/>
                  </a:lnTo>
                  <a:lnTo>
                    <a:pt x="96" y="31"/>
                  </a:lnTo>
                  <a:lnTo>
                    <a:pt x="8" y="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1" name="Rectangle 169"/>
            <p:cNvSpPr>
              <a:spLocks noChangeArrowheads="1"/>
            </p:cNvSpPr>
            <p:nvPr/>
          </p:nvSpPr>
          <p:spPr bwMode="auto">
            <a:xfrm>
              <a:off x="757" y="2145"/>
              <a:ext cx="5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en-US" sz="1800">
                  <a:solidFill>
                    <a:srgbClr val="6600FF"/>
                  </a:solidFill>
                  <a:latin typeface="Times" panose="02020603050405020304" pitchFamily="18" charset="0"/>
                </a:rPr>
                <a:t>x</a:t>
              </a:r>
            </a:p>
          </p:txBody>
        </p:sp>
      </p:grpSp>
      <p:sp>
        <p:nvSpPr>
          <p:cNvPr id="2222" name="Rectangle 170"/>
          <p:cNvSpPr>
            <a:spLocks noChangeArrowheads="1"/>
          </p:cNvSpPr>
          <p:nvPr/>
        </p:nvSpPr>
        <p:spPr bwMode="auto">
          <a:xfrm>
            <a:off x="3593583" y="4916488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i</a:t>
            </a:r>
          </a:p>
        </p:txBody>
      </p:sp>
      <p:sp>
        <p:nvSpPr>
          <p:cNvPr id="2223" name="Rectangle 171"/>
          <p:cNvSpPr>
            <a:spLocks noChangeArrowheads="1"/>
          </p:cNvSpPr>
          <p:nvPr/>
        </p:nvSpPr>
        <p:spPr bwMode="auto">
          <a:xfrm>
            <a:off x="4250808" y="5313363"/>
            <a:ext cx="1154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x</a:t>
            </a:r>
          </a:p>
        </p:txBody>
      </p:sp>
      <p:sp>
        <p:nvSpPr>
          <p:cNvPr id="2224" name="Rectangle 172"/>
          <p:cNvSpPr>
            <a:spLocks noChangeArrowheads="1"/>
          </p:cNvSpPr>
          <p:nvPr/>
        </p:nvSpPr>
        <p:spPr bwMode="auto">
          <a:xfrm>
            <a:off x="4387333" y="5368925"/>
            <a:ext cx="641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j</a:t>
            </a:r>
          </a:p>
        </p:txBody>
      </p:sp>
      <p:sp>
        <p:nvSpPr>
          <p:cNvPr id="2225" name="Rectangle 173"/>
          <p:cNvSpPr>
            <a:spLocks noChangeArrowheads="1"/>
          </p:cNvSpPr>
          <p:nvPr/>
        </p:nvSpPr>
        <p:spPr bwMode="auto">
          <a:xfrm>
            <a:off x="2915720" y="5583238"/>
            <a:ext cx="9008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corr(x</a:t>
            </a:r>
            <a:r>
              <a:rPr lang="en-US" altLang="en-US" sz="1800" baseline="-25000">
                <a:solidFill>
                  <a:srgbClr val="6600FF"/>
                </a:solidFill>
                <a:latin typeface="Times" panose="02020603050405020304" pitchFamily="18" charset="0"/>
              </a:rPr>
              <a:t>i</a:t>
            </a:r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,x</a:t>
            </a:r>
            <a:r>
              <a:rPr lang="en-US" altLang="en-US" sz="1800" baseline="-25000">
                <a:solidFill>
                  <a:srgbClr val="6600FF"/>
                </a:solidFill>
                <a:latin typeface="Times" panose="02020603050405020304" pitchFamily="18" charset="0"/>
              </a:rPr>
              <a:t>j</a:t>
            </a:r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)</a:t>
            </a:r>
          </a:p>
        </p:txBody>
      </p:sp>
      <p:sp>
        <p:nvSpPr>
          <p:cNvPr id="2226" name="Line 174"/>
          <p:cNvSpPr>
            <a:spLocks noChangeShapeType="1"/>
          </p:cNvSpPr>
          <p:nvPr/>
        </p:nvSpPr>
        <p:spPr bwMode="auto">
          <a:xfrm>
            <a:off x="3692008" y="5302250"/>
            <a:ext cx="96361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27" name="Rectangle 175"/>
          <p:cNvSpPr>
            <a:spLocks noChangeArrowheads="1"/>
          </p:cNvSpPr>
          <p:nvPr/>
        </p:nvSpPr>
        <p:spPr bwMode="auto">
          <a:xfrm>
            <a:off x="3709470" y="5864225"/>
            <a:ext cx="12695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Non-diagonal</a:t>
            </a:r>
          </a:p>
        </p:txBody>
      </p:sp>
      <p:sp>
        <p:nvSpPr>
          <p:cNvPr id="2228" name="Rectangle 178"/>
          <p:cNvSpPr>
            <a:spLocks noChangeArrowheads="1"/>
          </p:cNvSpPr>
          <p:nvPr/>
        </p:nvSpPr>
        <p:spPr bwMode="auto">
          <a:xfrm>
            <a:off x="5336658" y="5864225"/>
            <a:ext cx="84638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Diagonal</a:t>
            </a:r>
          </a:p>
        </p:txBody>
      </p:sp>
      <p:sp>
        <p:nvSpPr>
          <p:cNvPr id="2229" name="Rectangle 179"/>
          <p:cNvSpPr>
            <a:spLocks noChangeArrowheads="1"/>
          </p:cNvSpPr>
          <p:nvPr/>
        </p:nvSpPr>
        <p:spPr bwMode="auto">
          <a:xfrm>
            <a:off x="6681270" y="5864225"/>
            <a:ext cx="12695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Non-diagonal</a:t>
            </a:r>
          </a:p>
        </p:txBody>
      </p:sp>
      <p:sp>
        <p:nvSpPr>
          <p:cNvPr id="2230" name="Rectangle 180"/>
          <p:cNvSpPr>
            <a:spLocks noChangeArrowheads="1"/>
          </p:cNvSpPr>
          <p:nvPr/>
        </p:nvSpPr>
        <p:spPr bwMode="auto">
          <a:xfrm>
            <a:off x="8192570" y="5864225"/>
            <a:ext cx="12695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6600FF"/>
                </a:solidFill>
                <a:latin typeface="Times" panose="02020603050405020304" pitchFamily="18" charset="0"/>
              </a:rPr>
              <a:t>Non-diagonal</a:t>
            </a:r>
          </a:p>
        </p:txBody>
      </p:sp>
      <p:sp>
        <p:nvSpPr>
          <p:cNvPr id="2231" name="Rectangle 181"/>
          <p:cNvSpPr>
            <a:spLocks noChangeArrowheads="1"/>
          </p:cNvSpPr>
          <p:nvPr/>
        </p:nvSpPr>
        <p:spPr bwMode="auto">
          <a:xfrm>
            <a:off x="2907783" y="5857875"/>
            <a:ext cx="166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6600FF"/>
                </a:solidFill>
                <a:latin typeface="Times" panose="02020603050405020304" pitchFamily="18" charset="0"/>
              </a:rPr>
              <a:t>V</a:t>
            </a:r>
            <a:endParaRPr lang="en-US" altLang="en-US" sz="180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2232" name="Rectangle 187"/>
          <p:cNvSpPr>
            <a:spLocks noChangeArrowheads="1"/>
          </p:cNvSpPr>
          <p:nvPr/>
        </p:nvSpPr>
        <p:spPr bwMode="auto">
          <a:xfrm>
            <a:off x="2364597" y="676275"/>
            <a:ext cx="760464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If we have two random 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</a:rPr>
              <a:t>variables then 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as x varies around </a:t>
            </a:r>
            <a:r>
              <a:rPr lang="en-US" altLang="en-US" sz="180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altLang="en-US" sz="1800" baseline="-25000" dirty="0" smtClean="0">
                <a:solidFill>
                  <a:srgbClr val="0000FF"/>
                </a:solidFill>
                <a:latin typeface="Times" panose="02020603050405020304" pitchFamily="18" charset="0"/>
              </a:rPr>
              <a:t>x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</a:rPr>
              <a:t>, y 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will vary around </a:t>
            </a:r>
            <a:r>
              <a:rPr lang="en-US" altLang="en-US" sz="1800" dirty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altLang="en-US" sz="1800" baseline="-25000" dirty="0">
                <a:solidFill>
                  <a:srgbClr val="0000FF"/>
                </a:solidFill>
                <a:latin typeface="Times" panose="02020603050405020304" pitchFamily="18" charset="0"/>
              </a:rPr>
              <a:t>y</a:t>
            </a:r>
          </a:p>
          <a:p>
            <a:pPr algn="ctr" eaLnBrk="1" hangingPunct="1"/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The covariance will tell us if these 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</a:rPr>
              <a:t>variations 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are connected: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  <p:sp>
        <p:nvSpPr>
          <p:cNvPr id="2233" name="Rectangle 188"/>
          <p:cNvSpPr>
            <a:spLocks noChangeArrowheads="1"/>
          </p:cNvSpPr>
          <p:nvPr/>
        </p:nvSpPr>
        <p:spPr bwMode="auto">
          <a:xfrm>
            <a:off x="5079483" y="4268960"/>
            <a:ext cx="25391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is always less or equal to 1: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  <p:sp>
        <p:nvSpPr>
          <p:cNvPr id="2234" name="Rectangle 189"/>
          <p:cNvSpPr>
            <a:spLocks noChangeArrowheads="1"/>
          </p:cNvSpPr>
          <p:nvPr/>
        </p:nvSpPr>
        <p:spPr bwMode="auto">
          <a:xfrm>
            <a:off x="2941120" y="2633663"/>
            <a:ext cx="34176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FF"/>
                </a:solidFill>
                <a:latin typeface="Times" panose="02020603050405020304" pitchFamily="18" charset="0"/>
              </a:rPr>
              <a:t>The covariance matrix is defined as::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graphicFrame>
        <p:nvGraphicFramePr>
          <p:cNvPr id="223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070492"/>
              </p:ext>
            </p:extLst>
          </p:nvPr>
        </p:nvGraphicFramePr>
        <p:xfrm>
          <a:off x="6574908" y="2473325"/>
          <a:ext cx="2720578" cy="612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4" name="Equation" r:id="rId3" imgW="1689100" imgH="457200" progId="Equation.3">
                  <p:embed/>
                </p:oleObj>
              </mc:Choice>
              <mc:Fallback>
                <p:oleObj name="Equation" r:id="rId3" imgW="16891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4908" y="2473325"/>
                        <a:ext cx="2720578" cy="6127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3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2612669"/>
              </p:ext>
            </p:extLst>
          </p:nvPr>
        </p:nvGraphicFramePr>
        <p:xfrm>
          <a:off x="2607789" y="1928813"/>
          <a:ext cx="6943977" cy="545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5" name="Formel" r:id="rId5" imgW="4216400" imgH="482600" progId="Equation.3">
                  <p:embed/>
                </p:oleObj>
              </mc:Choice>
              <mc:Fallback>
                <p:oleObj name="Formel" r:id="rId5" imgW="42164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7789" y="1928813"/>
                        <a:ext cx="6943977" cy="5452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3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332104"/>
              </p:ext>
            </p:extLst>
          </p:nvPr>
        </p:nvGraphicFramePr>
        <p:xfrm>
          <a:off x="3477378" y="1316458"/>
          <a:ext cx="5465636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6" name="Formel" r:id="rId7" imgW="2971800" imgH="342900" progId="Equation.3">
                  <p:embed/>
                </p:oleObj>
              </mc:Choice>
              <mc:Fallback>
                <p:oleObj name="Formel" r:id="rId7" imgW="29718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7378" y="1316458"/>
                        <a:ext cx="5465636" cy="44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3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7830072"/>
              </p:ext>
            </p:extLst>
          </p:nvPr>
        </p:nvGraphicFramePr>
        <p:xfrm>
          <a:off x="5054082" y="3738563"/>
          <a:ext cx="2682579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7" name="Formel" r:id="rId9" imgW="1497950" imgH="431613" progId="Equation.3">
                  <p:embed/>
                </p:oleObj>
              </mc:Choice>
              <mc:Fallback>
                <p:oleObj name="Formel" r:id="rId9" imgW="1497950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4082" y="3738563"/>
                        <a:ext cx="2682579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39" name="Rectangle 189"/>
          <p:cNvSpPr>
            <a:spLocks noChangeArrowheads="1"/>
          </p:cNvSpPr>
          <p:nvPr/>
        </p:nvSpPr>
        <p:spPr bwMode="auto">
          <a:xfrm>
            <a:off x="4388649" y="3071813"/>
            <a:ext cx="35257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cov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(</a:t>
            </a:r>
            <a:r>
              <a:rPr lang="en-US" altLang="en-US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x,y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</a:rPr>
              <a:t>) = </a:t>
            </a:r>
            <a:r>
              <a:rPr lang="en-US" altLang="en-US" sz="1800" dirty="0" err="1" smtClean="0">
                <a:solidFill>
                  <a:srgbClr val="0000FF"/>
                </a:solidFill>
                <a:latin typeface="Times" panose="02020603050405020304" pitchFamily="18" charset="0"/>
              </a:rPr>
              <a:t>cov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</a:rPr>
              <a:t>(</a:t>
            </a:r>
            <a:r>
              <a:rPr lang="en-US" altLang="en-US" sz="1800" dirty="0" err="1" smtClean="0">
                <a:solidFill>
                  <a:srgbClr val="0000FF"/>
                </a:solidFill>
                <a:latin typeface="Times" panose="02020603050405020304" pitchFamily="18" charset="0"/>
              </a:rPr>
              <a:t>y,x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) 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  <a:sym typeface="Wingdings" panose="05000000000000000000" pitchFamily="2" charset="2"/>
              </a:rPr>
              <a:t> V is symmetric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70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4813410" y="425940"/>
            <a:ext cx="30146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Measurement statistics</a:t>
            </a:r>
          </a:p>
        </p:txBody>
      </p:sp>
      <p:sp>
        <p:nvSpPr>
          <p:cNvPr id="6" name="Text Box 162"/>
          <p:cNvSpPr txBox="1">
            <a:spLocks noChangeArrowheads="1"/>
          </p:cNvSpPr>
          <p:nvPr/>
        </p:nvSpPr>
        <p:spPr bwMode="auto">
          <a:xfrm>
            <a:off x="434249" y="1092690"/>
            <a:ext cx="11304698" cy="41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9852E4"/>
                </a:solidFill>
                <a:latin typeface="Times" panose="02020603050405020304" pitchFamily="18" charset="0"/>
              </a:rPr>
              <a:t>To use a measurement </a:t>
            </a:r>
            <a:r>
              <a:rPr lang="en-US" altLang="en-US" sz="1800" dirty="0" smtClean="0">
                <a:solidFill>
                  <a:srgbClr val="9852E4"/>
                </a:solidFill>
                <a:latin typeface="Times" panose="02020603050405020304" pitchFamily="18" charset="0"/>
              </a:rPr>
              <a:t>result one </a:t>
            </a:r>
            <a:r>
              <a:rPr lang="en-US" altLang="en-US" sz="1800" dirty="0">
                <a:solidFill>
                  <a:srgbClr val="9852E4"/>
                </a:solidFill>
                <a:latin typeface="Times" panose="02020603050405020304" pitchFamily="18" charset="0"/>
              </a:rPr>
              <a:t>must </a:t>
            </a:r>
            <a:r>
              <a:rPr lang="en-US" altLang="en-US" sz="1800" dirty="0" smtClean="0">
                <a:solidFill>
                  <a:srgbClr val="9852E4"/>
                </a:solidFill>
                <a:latin typeface="Times" panose="02020603050405020304" pitchFamily="18" charset="0"/>
              </a:rPr>
              <a:t>know </a:t>
            </a:r>
            <a:r>
              <a:rPr lang="en-US" altLang="en-US" sz="1800" dirty="0">
                <a:solidFill>
                  <a:srgbClr val="9852E4"/>
                </a:solidFill>
                <a:latin typeface="Times" panose="02020603050405020304" pitchFamily="18" charset="0"/>
              </a:rPr>
              <a:t>about its </a:t>
            </a:r>
            <a:r>
              <a:rPr lang="en-US" altLang="en-US" sz="1800" dirty="0" smtClean="0">
                <a:solidFill>
                  <a:srgbClr val="9852E4"/>
                </a:solidFill>
                <a:latin typeface="Times" panose="02020603050405020304" pitchFamily="18" charset="0"/>
              </a:rPr>
              <a:t>reliability and precision</a:t>
            </a:r>
          </a:p>
          <a:p>
            <a:pPr algn="ctr" eaLnBrk="1" hangingPunct="1"/>
            <a:endParaRPr lang="en-US" altLang="en-US" sz="1800" dirty="0">
              <a:solidFill>
                <a:srgbClr val="9852E4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9852E4"/>
                </a:solidFill>
                <a:latin typeface="Times" panose="02020603050405020304" pitchFamily="18" charset="0"/>
              </a:rPr>
              <a:t>Most measurements are affected by many random processes and are only fully characterized by their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9852E4"/>
                </a:solidFill>
                <a:latin typeface="Times" panose="02020603050405020304" pitchFamily="18" charset="0"/>
              </a:rPr>
              <a:t>probability distribution</a:t>
            </a:r>
          </a:p>
          <a:p>
            <a:pPr algn="ctr" eaLnBrk="1" hangingPunct="1"/>
            <a:endParaRPr lang="en-US" altLang="en-US" sz="1800" dirty="0" smtClean="0">
              <a:solidFill>
                <a:srgbClr val="9852E4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9852E4"/>
                </a:solidFill>
                <a:latin typeface="Times" panose="02020603050405020304" pitchFamily="18" charset="0"/>
              </a:rPr>
              <a:t>In statistical terms this is a </a:t>
            </a:r>
            <a:r>
              <a:rPr lang="en-US" altLang="en-US" sz="1800" b="1" dirty="0" smtClean="0">
                <a:solidFill>
                  <a:srgbClr val="FF0000"/>
                </a:solidFill>
                <a:latin typeface="Times" panose="02020603050405020304" pitchFamily="18" charset="0"/>
              </a:rPr>
              <a:t>stochastic variable</a:t>
            </a:r>
          </a:p>
          <a:p>
            <a:pPr algn="ctr" eaLnBrk="1" hangingPunct="1"/>
            <a:endParaRPr lang="en-US" altLang="en-US" sz="1800" b="1" dirty="0" smtClean="0">
              <a:solidFill>
                <a:srgbClr val="9852E4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9852E4"/>
                </a:solidFill>
                <a:latin typeface="Times" panose="02020603050405020304" pitchFamily="18" charset="0"/>
              </a:rPr>
              <a:t>The probability distribution function can be determined from knowledge of the random processes involved</a:t>
            </a:r>
          </a:p>
          <a:p>
            <a:pPr algn="ctr" eaLnBrk="1" hangingPunct="1"/>
            <a:r>
              <a:rPr lang="en-US" altLang="en-US" sz="1800" dirty="0">
                <a:solidFill>
                  <a:srgbClr val="9852E4"/>
                </a:solidFill>
                <a:latin typeface="Times" panose="02020603050405020304" pitchFamily="18" charset="0"/>
              </a:rPr>
              <a:t>o</a:t>
            </a:r>
            <a:r>
              <a:rPr lang="en-US" altLang="en-US" sz="1800" dirty="0" smtClean="0">
                <a:solidFill>
                  <a:srgbClr val="9852E4"/>
                </a:solidFill>
                <a:latin typeface="Times" panose="02020603050405020304" pitchFamily="18" charset="0"/>
              </a:rPr>
              <a:t>r determined experimentally by performing a large number of measurements</a:t>
            </a:r>
          </a:p>
          <a:p>
            <a:pPr algn="ctr" eaLnBrk="1" hangingPunct="1"/>
            <a:endParaRPr lang="en-US" altLang="en-US" sz="1800" dirty="0" smtClean="0">
              <a:solidFill>
                <a:srgbClr val="9852E4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9852E4"/>
                </a:solidFill>
                <a:latin typeface="Times" panose="02020603050405020304" pitchFamily="18" charset="0"/>
              </a:rPr>
              <a:t>A</a:t>
            </a:r>
            <a:r>
              <a:rPr lang="en-US" altLang="en-US" sz="1800" dirty="0" smtClean="0">
                <a:solidFill>
                  <a:srgbClr val="9852E4"/>
                </a:solidFill>
                <a:latin typeface="Times" panose="02020603050405020304" pitchFamily="18" charset="0"/>
              </a:rPr>
              <a:t> stochastic variable x can assume different values with the probability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9852E4"/>
                </a:solidFill>
                <a:latin typeface="Times" panose="02020603050405020304" pitchFamily="18" charset="0"/>
              </a:rPr>
              <a:t>density function f(x) and x is therefore completely defined by f</a:t>
            </a:r>
          </a:p>
          <a:p>
            <a:pPr algn="ctr" eaLnBrk="1" hangingPunct="1"/>
            <a:endParaRPr lang="en-US" altLang="en-US" sz="1800" dirty="0" smtClean="0">
              <a:solidFill>
                <a:srgbClr val="9852E4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9852E4"/>
                </a:solidFill>
                <a:latin typeface="Times" panose="02020603050405020304" pitchFamily="18" charset="0"/>
              </a:rPr>
              <a:t>y</a:t>
            </a:r>
            <a:r>
              <a:rPr lang="en-US" altLang="en-US" sz="1800" dirty="0" smtClean="0">
                <a:solidFill>
                  <a:srgbClr val="9852E4"/>
                </a:solidFill>
                <a:latin typeface="Times" panose="02020603050405020304" pitchFamily="18" charset="0"/>
              </a:rPr>
              <a:t> = 2x has a probability density as well and is thus also a stochastic variable, now with the probability distribution f(x/2)</a:t>
            </a:r>
          </a:p>
          <a:p>
            <a:pPr algn="ctr" eaLnBrk="1" hangingPunct="1"/>
            <a:endParaRPr lang="en-US" altLang="en-US" sz="1400" b="1" dirty="0">
              <a:solidFill>
                <a:srgbClr val="9852E4"/>
              </a:solidFill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0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31"/>
          <p:cNvSpPr>
            <a:spLocks noChangeArrowheads="1"/>
          </p:cNvSpPr>
          <p:nvPr/>
        </p:nvSpPr>
        <p:spPr bwMode="auto">
          <a:xfrm>
            <a:off x="8924985" y="2478088"/>
            <a:ext cx="577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chemeClr val="folHlink"/>
                </a:solidFill>
                <a:latin typeface="Times" panose="02020603050405020304" pitchFamily="18" charset="0"/>
              </a:rPr>
              <a:t> </a:t>
            </a:r>
          </a:p>
        </p:txBody>
      </p:sp>
      <p:sp>
        <p:nvSpPr>
          <p:cNvPr id="3" name="Freeform 346"/>
          <p:cNvSpPr>
            <a:spLocks/>
          </p:cNvSpPr>
          <p:nvPr/>
        </p:nvSpPr>
        <p:spPr bwMode="auto">
          <a:xfrm>
            <a:off x="5762678" y="394149"/>
            <a:ext cx="103188" cy="109537"/>
          </a:xfrm>
          <a:custGeom>
            <a:avLst/>
            <a:gdLst>
              <a:gd name="T0" fmla="*/ 2147483647 w 64"/>
              <a:gd name="T1" fmla="*/ 2147483647 h 92"/>
              <a:gd name="T2" fmla="*/ 2147483647 w 64"/>
              <a:gd name="T3" fmla="*/ 2147483647 h 92"/>
              <a:gd name="T4" fmla="*/ 0 w 64"/>
              <a:gd name="T5" fmla="*/ 2147483647 h 92"/>
              <a:gd name="T6" fmla="*/ 0 w 64"/>
              <a:gd name="T7" fmla="*/ 2147483647 h 92"/>
              <a:gd name="T8" fmla="*/ 2147483647 w 64"/>
              <a:gd name="T9" fmla="*/ 0 h 92"/>
              <a:gd name="T10" fmla="*/ 2147483647 w 64"/>
              <a:gd name="T11" fmla="*/ 0 h 92"/>
              <a:gd name="T12" fmla="*/ 2147483647 w 64"/>
              <a:gd name="T13" fmla="*/ 2147483647 h 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4"/>
              <a:gd name="T22" fmla="*/ 0 h 92"/>
              <a:gd name="T23" fmla="*/ 64 w 64"/>
              <a:gd name="T24" fmla="*/ 92 h 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4" h="92">
                <a:moveTo>
                  <a:pt x="64" y="85"/>
                </a:moveTo>
                <a:lnTo>
                  <a:pt x="32" y="92"/>
                </a:lnTo>
                <a:lnTo>
                  <a:pt x="0" y="85"/>
                </a:lnTo>
                <a:lnTo>
                  <a:pt x="32" y="0"/>
                </a:lnTo>
                <a:lnTo>
                  <a:pt x="64" y="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Line 347"/>
          <p:cNvSpPr>
            <a:spLocks noChangeShapeType="1"/>
          </p:cNvSpPr>
          <p:nvPr/>
        </p:nvSpPr>
        <p:spPr bwMode="auto">
          <a:xfrm flipV="1">
            <a:off x="5813478" y="495749"/>
            <a:ext cx="1588" cy="530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Freeform 348"/>
          <p:cNvSpPr>
            <a:spLocks/>
          </p:cNvSpPr>
          <p:nvPr/>
        </p:nvSpPr>
        <p:spPr bwMode="auto">
          <a:xfrm>
            <a:off x="7035853" y="998986"/>
            <a:ext cx="155575" cy="73025"/>
          </a:xfrm>
          <a:custGeom>
            <a:avLst/>
            <a:gdLst>
              <a:gd name="T0" fmla="*/ 2147483647 w 96"/>
              <a:gd name="T1" fmla="*/ 2147483647 h 62"/>
              <a:gd name="T2" fmla="*/ 0 w 96"/>
              <a:gd name="T3" fmla="*/ 2147483647 h 62"/>
              <a:gd name="T4" fmla="*/ 2147483647 w 96"/>
              <a:gd name="T5" fmla="*/ 0 h 62"/>
              <a:gd name="T6" fmla="*/ 2147483647 w 96"/>
              <a:gd name="T7" fmla="*/ 0 h 62"/>
              <a:gd name="T8" fmla="*/ 2147483647 w 96"/>
              <a:gd name="T9" fmla="*/ 2147483647 h 62"/>
              <a:gd name="T10" fmla="*/ 2147483647 w 96"/>
              <a:gd name="T11" fmla="*/ 2147483647 h 62"/>
              <a:gd name="T12" fmla="*/ 2147483647 w 96"/>
              <a:gd name="T13" fmla="*/ 2147483647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6"/>
              <a:gd name="T22" fmla="*/ 0 h 62"/>
              <a:gd name="T23" fmla="*/ 96 w 96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6" h="62">
                <a:moveTo>
                  <a:pt x="8" y="62"/>
                </a:moveTo>
                <a:lnTo>
                  <a:pt x="0" y="31"/>
                </a:lnTo>
                <a:lnTo>
                  <a:pt x="8" y="0"/>
                </a:lnTo>
                <a:lnTo>
                  <a:pt x="96" y="31"/>
                </a:lnTo>
                <a:lnTo>
                  <a:pt x="8" y="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Rectangle 349"/>
          <p:cNvSpPr>
            <a:spLocks noChangeArrowheads="1"/>
          </p:cNvSpPr>
          <p:nvPr/>
        </p:nvSpPr>
        <p:spPr bwMode="auto">
          <a:xfrm>
            <a:off x="5632503" y="597349"/>
            <a:ext cx="682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folHlink"/>
                </a:solidFill>
              </a:rPr>
              <a:t>x</a:t>
            </a:r>
          </a:p>
        </p:txBody>
      </p:sp>
      <p:sp>
        <p:nvSpPr>
          <p:cNvPr id="7" name="Rectangle 350"/>
          <p:cNvSpPr>
            <a:spLocks noChangeArrowheads="1"/>
          </p:cNvSpPr>
          <p:nvPr/>
        </p:nvSpPr>
        <p:spPr bwMode="auto">
          <a:xfrm>
            <a:off x="5735691" y="651324"/>
            <a:ext cx="381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folHlink"/>
                </a:solidFill>
              </a:rPr>
              <a:t>i</a:t>
            </a:r>
          </a:p>
        </p:txBody>
      </p:sp>
      <p:sp>
        <p:nvSpPr>
          <p:cNvPr id="8" name="Rectangle 351"/>
          <p:cNvSpPr>
            <a:spLocks noChangeArrowheads="1"/>
          </p:cNvSpPr>
          <p:nvPr/>
        </p:nvSpPr>
        <p:spPr bwMode="auto">
          <a:xfrm>
            <a:off x="6392916" y="1045024"/>
            <a:ext cx="682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folHlink"/>
                </a:solidFill>
              </a:rPr>
              <a:t>x</a:t>
            </a:r>
          </a:p>
        </p:txBody>
      </p:sp>
      <p:sp>
        <p:nvSpPr>
          <p:cNvPr id="9" name="Rectangle 352"/>
          <p:cNvSpPr>
            <a:spLocks noChangeArrowheads="1"/>
          </p:cNvSpPr>
          <p:nvPr/>
        </p:nvSpPr>
        <p:spPr bwMode="auto">
          <a:xfrm>
            <a:off x="6496103" y="1100586"/>
            <a:ext cx="365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folHlink"/>
                </a:solidFill>
              </a:rPr>
              <a:t>j</a:t>
            </a:r>
          </a:p>
        </p:txBody>
      </p:sp>
      <p:sp>
        <p:nvSpPr>
          <p:cNvPr id="10" name="Line 353"/>
          <p:cNvSpPr>
            <a:spLocks noChangeShapeType="1"/>
          </p:cNvSpPr>
          <p:nvPr/>
        </p:nvSpPr>
        <p:spPr bwMode="auto">
          <a:xfrm>
            <a:off x="5813478" y="1035499"/>
            <a:ext cx="12223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Rectangle 354"/>
          <p:cNvSpPr>
            <a:spLocks noChangeArrowheads="1"/>
          </p:cNvSpPr>
          <p:nvPr/>
        </p:nvSpPr>
        <p:spPr bwMode="auto">
          <a:xfrm>
            <a:off x="6328182" y="1441930"/>
            <a:ext cx="1154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chemeClr val="folHlink"/>
                </a:solidFill>
              </a:rPr>
              <a:t>0</a:t>
            </a:r>
          </a:p>
        </p:txBody>
      </p:sp>
      <p:sp>
        <p:nvSpPr>
          <p:cNvPr id="12" name="Freeform 366"/>
          <p:cNvSpPr>
            <a:spLocks/>
          </p:cNvSpPr>
          <p:nvPr/>
        </p:nvSpPr>
        <p:spPr bwMode="auto">
          <a:xfrm>
            <a:off x="4891147" y="679899"/>
            <a:ext cx="39688" cy="25400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367"/>
          <p:cNvSpPr>
            <a:spLocks noChangeShapeType="1"/>
          </p:cNvSpPr>
          <p:nvPr/>
        </p:nvSpPr>
        <p:spPr bwMode="auto">
          <a:xfrm>
            <a:off x="4930835" y="697361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368"/>
          <p:cNvSpPr>
            <a:spLocks noChangeShapeType="1"/>
          </p:cNvSpPr>
          <p:nvPr/>
        </p:nvSpPr>
        <p:spPr bwMode="auto">
          <a:xfrm>
            <a:off x="4930835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369"/>
          <p:cNvSpPr>
            <a:spLocks noChangeShapeType="1"/>
          </p:cNvSpPr>
          <p:nvPr/>
        </p:nvSpPr>
        <p:spPr bwMode="auto">
          <a:xfrm flipH="1">
            <a:off x="4918135" y="7052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370"/>
          <p:cNvSpPr>
            <a:spLocks noChangeShapeType="1"/>
          </p:cNvSpPr>
          <p:nvPr/>
        </p:nvSpPr>
        <p:spPr bwMode="auto">
          <a:xfrm>
            <a:off x="4918135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371"/>
          <p:cNvSpPr>
            <a:spLocks noChangeShapeType="1"/>
          </p:cNvSpPr>
          <p:nvPr/>
        </p:nvSpPr>
        <p:spPr bwMode="auto">
          <a:xfrm>
            <a:off x="4918135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372"/>
          <p:cNvSpPr>
            <a:spLocks noChangeShapeType="1"/>
          </p:cNvSpPr>
          <p:nvPr/>
        </p:nvSpPr>
        <p:spPr bwMode="auto">
          <a:xfrm>
            <a:off x="4918135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373"/>
          <p:cNvSpPr>
            <a:spLocks noChangeShapeType="1"/>
          </p:cNvSpPr>
          <p:nvPr/>
        </p:nvSpPr>
        <p:spPr bwMode="auto">
          <a:xfrm flipH="1">
            <a:off x="4891147" y="705299"/>
            <a:ext cx="269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374"/>
          <p:cNvSpPr>
            <a:spLocks noChangeShapeType="1"/>
          </p:cNvSpPr>
          <p:nvPr/>
        </p:nvSpPr>
        <p:spPr bwMode="auto">
          <a:xfrm>
            <a:off x="4891147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375"/>
          <p:cNvSpPr>
            <a:spLocks noChangeShapeType="1"/>
          </p:cNvSpPr>
          <p:nvPr/>
        </p:nvSpPr>
        <p:spPr bwMode="auto">
          <a:xfrm flipV="1">
            <a:off x="4891147" y="697361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376"/>
          <p:cNvSpPr>
            <a:spLocks noChangeShapeType="1"/>
          </p:cNvSpPr>
          <p:nvPr/>
        </p:nvSpPr>
        <p:spPr bwMode="auto">
          <a:xfrm>
            <a:off x="4891147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377"/>
          <p:cNvSpPr>
            <a:spLocks noChangeShapeType="1"/>
          </p:cNvSpPr>
          <p:nvPr/>
        </p:nvSpPr>
        <p:spPr bwMode="auto">
          <a:xfrm>
            <a:off x="4891147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378"/>
          <p:cNvSpPr>
            <a:spLocks noChangeShapeType="1"/>
          </p:cNvSpPr>
          <p:nvPr/>
        </p:nvSpPr>
        <p:spPr bwMode="auto">
          <a:xfrm>
            <a:off x="4891147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379"/>
          <p:cNvSpPr>
            <a:spLocks noChangeShapeType="1"/>
          </p:cNvSpPr>
          <p:nvPr/>
        </p:nvSpPr>
        <p:spPr bwMode="auto">
          <a:xfrm flipV="1">
            <a:off x="4891147" y="679899"/>
            <a:ext cx="1588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380"/>
          <p:cNvSpPr>
            <a:spLocks noChangeShapeType="1"/>
          </p:cNvSpPr>
          <p:nvPr/>
        </p:nvSpPr>
        <p:spPr bwMode="auto">
          <a:xfrm>
            <a:off x="4891147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381"/>
          <p:cNvSpPr>
            <a:spLocks noChangeShapeType="1"/>
          </p:cNvSpPr>
          <p:nvPr/>
        </p:nvSpPr>
        <p:spPr bwMode="auto">
          <a:xfrm>
            <a:off x="4891147" y="679899"/>
            <a:ext cx="269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382"/>
          <p:cNvSpPr>
            <a:spLocks noChangeShapeType="1"/>
          </p:cNvSpPr>
          <p:nvPr/>
        </p:nvSpPr>
        <p:spPr bwMode="auto">
          <a:xfrm>
            <a:off x="4918135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383"/>
          <p:cNvSpPr>
            <a:spLocks noChangeShapeType="1"/>
          </p:cNvSpPr>
          <p:nvPr/>
        </p:nvSpPr>
        <p:spPr bwMode="auto">
          <a:xfrm>
            <a:off x="4918135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384"/>
          <p:cNvSpPr>
            <a:spLocks noChangeShapeType="1"/>
          </p:cNvSpPr>
          <p:nvPr/>
        </p:nvSpPr>
        <p:spPr bwMode="auto">
          <a:xfrm>
            <a:off x="4918135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385"/>
          <p:cNvSpPr>
            <a:spLocks noChangeShapeType="1"/>
          </p:cNvSpPr>
          <p:nvPr/>
        </p:nvSpPr>
        <p:spPr bwMode="auto">
          <a:xfrm>
            <a:off x="4918135" y="6798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386"/>
          <p:cNvSpPr>
            <a:spLocks noChangeShapeType="1"/>
          </p:cNvSpPr>
          <p:nvPr/>
        </p:nvSpPr>
        <p:spPr bwMode="auto">
          <a:xfrm>
            <a:off x="4930835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387"/>
          <p:cNvSpPr>
            <a:spLocks noChangeShapeType="1"/>
          </p:cNvSpPr>
          <p:nvPr/>
        </p:nvSpPr>
        <p:spPr bwMode="auto">
          <a:xfrm>
            <a:off x="4930835" y="679899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388"/>
          <p:cNvSpPr>
            <a:spLocks noChangeShapeType="1"/>
          </p:cNvSpPr>
          <p:nvPr/>
        </p:nvSpPr>
        <p:spPr bwMode="auto">
          <a:xfrm>
            <a:off x="4930835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Freeform 389"/>
          <p:cNvSpPr>
            <a:spLocks/>
          </p:cNvSpPr>
          <p:nvPr/>
        </p:nvSpPr>
        <p:spPr bwMode="auto">
          <a:xfrm>
            <a:off x="4968935" y="586236"/>
            <a:ext cx="381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390"/>
          <p:cNvSpPr>
            <a:spLocks noChangeShapeType="1"/>
          </p:cNvSpPr>
          <p:nvPr/>
        </p:nvSpPr>
        <p:spPr bwMode="auto">
          <a:xfrm>
            <a:off x="5007035" y="605286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391"/>
          <p:cNvSpPr>
            <a:spLocks noChangeShapeType="1"/>
          </p:cNvSpPr>
          <p:nvPr/>
        </p:nvSpPr>
        <p:spPr bwMode="auto">
          <a:xfrm>
            <a:off x="5007035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392"/>
          <p:cNvSpPr>
            <a:spLocks noChangeShapeType="1"/>
          </p:cNvSpPr>
          <p:nvPr/>
        </p:nvSpPr>
        <p:spPr bwMode="auto">
          <a:xfrm flipH="1">
            <a:off x="4994335" y="6148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393"/>
          <p:cNvSpPr>
            <a:spLocks noChangeShapeType="1"/>
          </p:cNvSpPr>
          <p:nvPr/>
        </p:nvSpPr>
        <p:spPr bwMode="auto">
          <a:xfrm>
            <a:off x="4994335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394"/>
          <p:cNvSpPr>
            <a:spLocks noChangeShapeType="1"/>
          </p:cNvSpPr>
          <p:nvPr/>
        </p:nvSpPr>
        <p:spPr bwMode="auto">
          <a:xfrm>
            <a:off x="4994335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395"/>
          <p:cNvSpPr>
            <a:spLocks noChangeShapeType="1"/>
          </p:cNvSpPr>
          <p:nvPr/>
        </p:nvSpPr>
        <p:spPr bwMode="auto">
          <a:xfrm>
            <a:off x="4994335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396"/>
          <p:cNvSpPr>
            <a:spLocks noChangeShapeType="1"/>
          </p:cNvSpPr>
          <p:nvPr/>
        </p:nvSpPr>
        <p:spPr bwMode="auto">
          <a:xfrm flipH="1">
            <a:off x="4968935" y="61481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397"/>
          <p:cNvSpPr>
            <a:spLocks noChangeShapeType="1"/>
          </p:cNvSpPr>
          <p:nvPr/>
        </p:nvSpPr>
        <p:spPr bwMode="auto">
          <a:xfrm>
            <a:off x="4968935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398"/>
          <p:cNvSpPr>
            <a:spLocks noChangeShapeType="1"/>
          </p:cNvSpPr>
          <p:nvPr/>
        </p:nvSpPr>
        <p:spPr bwMode="auto">
          <a:xfrm flipV="1">
            <a:off x="4968935" y="605286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Line 399"/>
          <p:cNvSpPr>
            <a:spLocks noChangeShapeType="1"/>
          </p:cNvSpPr>
          <p:nvPr/>
        </p:nvSpPr>
        <p:spPr bwMode="auto">
          <a:xfrm>
            <a:off x="4968935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400"/>
          <p:cNvSpPr>
            <a:spLocks noChangeShapeType="1"/>
          </p:cNvSpPr>
          <p:nvPr/>
        </p:nvSpPr>
        <p:spPr bwMode="auto">
          <a:xfrm>
            <a:off x="4968935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Line 401"/>
          <p:cNvSpPr>
            <a:spLocks noChangeShapeType="1"/>
          </p:cNvSpPr>
          <p:nvPr/>
        </p:nvSpPr>
        <p:spPr bwMode="auto">
          <a:xfrm>
            <a:off x="4968935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402"/>
          <p:cNvSpPr>
            <a:spLocks noChangeShapeType="1"/>
          </p:cNvSpPr>
          <p:nvPr/>
        </p:nvSpPr>
        <p:spPr bwMode="auto">
          <a:xfrm flipV="1">
            <a:off x="4968935" y="586236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403"/>
          <p:cNvSpPr>
            <a:spLocks noChangeShapeType="1"/>
          </p:cNvSpPr>
          <p:nvPr/>
        </p:nvSpPr>
        <p:spPr bwMode="auto">
          <a:xfrm>
            <a:off x="4968935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404"/>
          <p:cNvSpPr>
            <a:spLocks noChangeShapeType="1"/>
          </p:cNvSpPr>
          <p:nvPr/>
        </p:nvSpPr>
        <p:spPr bwMode="auto">
          <a:xfrm>
            <a:off x="4968935" y="586236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405"/>
          <p:cNvSpPr>
            <a:spLocks noChangeShapeType="1"/>
          </p:cNvSpPr>
          <p:nvPr/>
        </p:nvSpPr>
        <p:spPr bwMode="auto">
          <a:xfrm>
            <a:off x="4994335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406"/>
          <p:cNvSpPr>
            <a:spLocks noChangeShapeType="1"/>
          </p:cNvSpPr>
          <p:nvPr/>
        </p:nvSpPr>
        <p:spPr bwMode="auto">
          <a:xfrm>
            <a:off x="4994335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407"/>
          <p:cNvSpPr>
            <a:spLocks noChangeShapeType="1"/>
          </p:cNvSpPr>
          <p:nvPr/>
        </p:nvSpPr>
        <p:spPr bwMode="auto">
          <a:xfrm>
            <a:off x="4994335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Line 408"/>
          <p:cNvSpPr>
            <a:spLocks noChangeShapeType="1"/>
          </p:cNvSpPr>
          <p:nvPr/>
        </p:nvSpPr>
        <p:spPr bwMode="auto">
          <a:xfrm>
            <a:off x="4994335" y="5862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Line 409"/>
          <p:cNvSpPr>
            <a:spLocks noChangeShapeType="1"/>
          </p:cNvSpPr>
          <p:nvPr/>
        </p:nvSpPr>
        <p:spPr bwMode="auto">
          <a:xfrm>
            <a:off x="5007035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410"/>
          <p:cNvSpPr>
            <a:spLocks noChangeShapeType="1"/>
          </p:cNvSpPr>
          <p:nvPr/>
        </p:nvSpPr>
        <p:spPr bwMode="auto">
          <a:xfrm>
            <a:off x="5007035" y="586236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Line 411"/>
          <p:cNvSpPr>
            <a:spLocks noChangeShapeType="1"/>
          </p:cNvSpPr>
          <p:nvPr/>
        </p:nvSpPr>
        <p:spPr bwMode="auto">
          <a:xfrm>
            <a:off x="5007035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Freeform 412"/>
          <p:cNvSpPr>
            <a:spLocks/>
          </p:cNvSpPr>
          <p:nvPr/>
        </p:nvSpPr>
        <p:spPr bwMode="auto">
          <a:xfrm>
            <a:off x="5059422" y="679899"/>
            <a:ext cx="50800" cy="25400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Line 413"/>
          <p:cNvSpPr>
            <a:spLocks noChangeShapeType="1"/>
          </p:cNvSpPr>
          <p:nvPr/>
        </p:nvSpPr>
        <p:spPr bwMode="auto">
          <a:xfrm flipH="1">
            <a:off x="5097522" y="69736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Line 414"/>
          <p:cNvSpPr>
            <a:spLocks noChangeShapeType="1"/>
          </p:cNvSpPr>
          <p:nvPr/>
        </p:nvSpPr>
        <p:spPr bwMode="auto">
          <a:xfrm>
            <a:off x="5097522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" name="Line 415"/>
          <p:cNvSpPr>
            <a:spLocks noChangeShapeType="1"/>
          </p:cNvSpPr>
          <p:nvPr/>
        </p:nvSpPr>
        <p:spPr bwMode="auto">
          <a:xfrm flipH="1">
            <a:off x="5084822" y="7052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416"/>
          <p:cNvSpPr>
            <a:spLocks noChangeShapeType="1"/>
          </p:cNvSpPr>
          <p:nvPr/>
        </p:nvSpPr>
        <p:spPr bwMode="auto">
          <a:xfrm>
            <a:off x="5084822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Line 417"/>
          <p:cNvSpPr>
            <a:spLocks noChangeShapeType="1"/>
          </p:cNvSpPr>
          <p:nvPr/>
        </p:nvSpPr>
        <p:spPr bwMode="auto">
          <a:xfrm>
            <a:off x="5084822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Line 418"/>
          <p:cNvSpPr>
            <a:spLocks noChangeShapeType="1"/>
          </p:cNvSpPr>
          <p:nvPr/>
        </p:nvSpPr>
        <p:spPr bwMode="auto">
          <a:xfrm>
            <a:off x="5084822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" name="Line 419"/>
          <p:cNvSpPr>
            <a:spLocks noChangeShapeType="1"/>
          </p:cNvSpPr>
          <p:nvPr/>
        </p:nvSpPr>
        <p:spPr bwMode="auto">
          <a:xfrm flipH="1">
            <a:off x="5072122" y="7052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" name="Line 420"/>
          <p:cNvSpPr>
            <a:spLocks noChangeShapeType="1"/>
          </p:cNvSpPr>
          <p:nvPr/>
        </p:nvSpPr>
        <p:spPr bwMode="auto">
          <a:xfrm>
            <a:off x="5072122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" name="Line 421"/>
          <p:cNvSpPr>
            <a:spLocks noChangeShapeType="1"/>
          </p:cNvSpPr>
          <p:nvPr/>
        </p:nvSpPr>
        <p:spPr bwMode="auto">
          <a:xfrm flipH="1" flipV="1">
            <a:off x="5059422" y="69736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" name="Line 422"/>
          <p:cNvSpPr>
            <a:spLocks noChangeShapeType="1"/>
          </p:cNvSpPr>
          <p:nvPr/>
        </p:nvSpPr>
        <p:spPr bwMode="auto">
          <a:xfrm>
            <a:off x="5059422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Line 423"/>
          <p:cNvSpPr>
            <a:spLocks noChangeShapeType="1"/>
          </p:cNvSpPr>
          <p:nvPr/>
        </p:nvSpPr>
        <p:spPr bwMode="auto">
          <a:xfrm>
            <a:off x="5059422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Line 424"/>
          <p:cNvSpPr>
            <a:spLocks noChangeShapeType="1"/>
          </p:cNvSpPr>
          <p:nvPr/>
        </p:nvSpPr>
        <p:spPr bwMode="auto">
          <a:xfrm>
            <a:off x="5059422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Line 425"/>
          <p:cNvSpPr>
            <a:spLocks noChangeShapeType="1"/>
          </p:cNvSpPr>
          <p:nvPr/>
        </p:nvSpPr>
        <p:spPr bwMode="auto">
          <a:xfrm flipV="1">
            <a:off x="5059422" y="679899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Line 426"/>
          <p:cNvSpPr>
            <a:spLocks noChangeShapeType="1"/>
          </p:cNvSpPr>
          <p:nvPr/>
        </p:nvSpPr>
        <p:spPr bwMode="auto">
          <a:xfrm>
            <a:off x="5072122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Line 427"/>
          <p:cNvSpPr>
            <a:spLocks noChangeShapeType="1"/>
          </p:cNvSpPr>
          <p:nvPr/>
        </p:nvSpPr>
        <p:spPr bwMode="auto">
          <a:xfrm>
            <a:off x="5072122" y="6798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" name="Line 428"/>
          <p:cNvSpPr>
            <a:spLocks noChangeShapeType="1"/>
          </p:cNvSpPr>
          <p:nvPr/>
        </p:nvSpPr>
        <p:spPr bwMode="auto">
          <a:xfrm>
            <a:off x="5084822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429"/>
          <p:cNvSpPr>
            <a:spLocks noChangeShapeType="1"/>
          </p:cNvSpPr>
          <p:nvPr/>
        </p:nvSpPr>
        <p:spPr bwMode="auto">
          <a:xfrm>
            <a:off x="5084822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Line 430"/>
          <p:cNvSpPr>
            <a:spLocks noChangeShapeType="1"/>
          </p:cNvSpPr>
          <p:nvPr/>
        </p:nvSpPr>
        <p:spPr bwMode="auto">
          <a:xfrm>
            <a:off x="5084822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" name="Line 431"/>
          <p:cNvSpPr>
            <a:spLocks noChangeShapeType="1"/>
          </p:cNvSpPr>
          <p:nvPr/>
        </p:nvSpPr>
        <p:spPr bwMode="auto">
          <a:xfrm>
            <a:off x="5084822" y="6798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" name="Line 432"/>
          <p:cNvSpPr>
            <a:spLocks noChangeShapeType="1"/>
          </p:cNvSpPr>
          <p:nvPr/>
        </p:nvSpPr>
        <p:spPr bwMode="auto">
          <a:xfrm>
            <a:off x="5097522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Line 433"/>
          <p:cNvSpPr>
            <a:spLocks noChangeShapeType="1"/>
          </p:cNvSpPr>
          <p:nvPr/>
        </p:nvSpPr>
        <p:spPr bwMode="auto">
          <a:xfrm>
            <a:off x="5097522" y="679899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Line 434"/>
          <p:cNvSpPr>
            <a:spLocks noChangeShapeType="1"/>
          </p:cNvSpPr>
          <p:nvPr/>
        </p:nvSpPr>
        <p:spPr bwMode="auto">
          <a:xfrm>
            <a:off x="5110222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Freeform 435"/>
          <p:cNvSpPr>
            <a:spLocks/>
          </p:cNvSpPr>
          <p:nvPr/>
        </p:nvSpPr>
        <p:spPr bwMode="auto">
          <a:xfrm>
            <a:off x="4840347" y="751336"/>
            <a:ext cx="38100" cy="36513"/>
          </a:xfrm>
          <a:custGeom>
            <a:avLst/>
            <a:gdLst>
              <a:gd name="T0" fmla="*/ 2147483647 w 24"/>
              <a:gd name="T1" fmla="*/ 2147483647 h 31"/>
              <a:gd name="T2" fmla="*/ 2147483647 w 24"/>
              <a:gd name="T3" fmla="*/ 2147483647 h 31"/>
              <a:gd name="T4" fmla="*/ 2147483647 w 24"/>
              <a:gd name="T5" fmla="*/ 2147483647 h 31"/>
              <a:gd name="T6" fmla="*/ 2147483647 w 24"/>
              <a:gd name="T7" fmla="*/ 2147483647 h 31"/>
              <a:gd name="T8" fmla="*/ 0 w 24"/>
              <a:gd name="T9" fmla="*/ 2147483647 h 31"/>
              <a:gd name="T10" fmla="*/ 0 w 24"/>
              <a:gd name="T11" fmla="*/ 2147483647 h 31"/>
              <a:gd name="T12" fmla="*/ 0 w 24"/>
              <a:gd name="T13" fmla="*/ 2147483647 h 31"/>
              <a:gd name="T14" fmla="*/ 0 w 24"/>
              <a:gd name="T15" fmla="*/ 2147483647 h 31"/>
              <a:gd name="T16" fmla="*/ 2147483647 w 24"/>
              <a:gd name="T17" fmla="*/ 0 h 31"/>
              <a:gd name="T18" fmla="*/ 2147483647 w 24"/>
              <a:gd name="T19" fmla="*/ 0 h 31"/>
              <a:gd name="T20" fmla="*/ 2147483647 w 24"/>
              <a:gd name="T21" fmla="*/ 2147483647 h 31"/>
              <a:gd name="T22" fmla="*/ 2147483647 w 24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31"/>
              <a:gd name="T38" fmla="*/ 24 w 24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31">
                <a:moveTo>
                  <a:pt x="24" y="16"/>
                </a:moveTo>
                <a:lnTo>
                  <a:pt x="24" y="23"/>
                </a:lnTo>
                <a:lnTo>
                  <a:pt x="16" y="31"/>
                </a:lnTo>
                <a:lnTo>
                  <a:pt x="0" y="23"/>
                </a:lnTo>
                <a:lnTo>
                  <a:pt x="0" y="16"/>
                </a:lnTo>
                <a:lnTo>
                  <a:pt x="0" y="8"/>
                </a:lnTo>
                <a:lnTo>
                  <a:pt x="16" y="0"/>
                </a:lnTo>
                <a:lnTo>
                  <a:pt x="24" y="8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Line 436"/>
          <p:cNvSpPr>
            <a:spLocks noChangeShapeType="1"/>
          </p:cNvSpPr>
          <p:nvPr/>
        </p:nvSpPr>
        <p:spPr bwMode="auto">
          <a:xfrm>
            <a:off x="4878447" y="770386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Line 437"/>
          <p:cNvSpPr>
            <a:spLocks noChangeShapeType="1"/>
          </p:cNvSpPr>
          <p:nvPr/>
        </p:nvSpPr>
        <p:spPr bwMode="auto">
          <a:xfrm>
            <a:off x="4878447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Line 438"/>
          <p:cNvSpPr>
            <a:spLocks noChangeShapeType="1"/>
          </p:cNvSpPr>
          <p:nvPr/>
        </p:nvSpPr>
        <p:spPr bwMode="auto">
          <a:xfrm flipH="1">
            <a:off x="4865747" y="77991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Line 439"/>
          <p:cNvSpPr>
            <a:spLocks noChangeShapeType="1"/>
          </p:cNvSpPr>
          <p:nvPr/>
        </p:nvSpPr>
        <p:spPr bwMode="auto">
          <a:xfrm>
            <a:off x="4865747" y="7878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" name="Line 440"/>
          <p:cNvSpPr>
            <a:spLocks noChangeShapeType="1"/>
          </p:cNvSpPr>
          <p:nvPr/>
        </p:nvSpPr>
        <p:spPr bwMode="auto">
          <a:xfrm>
            <a:off x="4865747" y="7878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Line 441"/>
          <p:cNvSpPr>
            <a:spLocks noChangeShapeType="1"/>
          </p:cNvSpPr>
          <p:nvPr/>
        </p:nvSpPr>
        <p:spPr bwMode="auto">
          <a:xfrm>
            <a:off x="4865747" y="7878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Line 442"/>
          <p:cNvSpPr>
            <a:spLocks noChangeShapeType="1"/>
          </p:cNvSpPr>
          <p:nvPr/>
        </p:nvSpPr>
        <p:spPr bwMode="auto">
          <a:xfrm flipH="1" flipV="1">
            <a:off x="4840347" y="779911"/>
            <a:ext cx="254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Line 443"/>
          <p:cNvSpPr>
            <a:spLocks noChangeShapeType="1"/>
          </p:cNvSpPr>
          <p:nvPr/>
        </p:nvSpPr>
        <p:spPr bwMode="auto">
          <a:xfrm>
            <a:off x="4840347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Line 444"/>
          <p:cNvSpPr>
            <a:spLocks noChangeShapeType="1"/>
          </p:cNvSpPr>
          <p:nvPr/>
        </p:nvSpPr>
        <p:spPr bwMode="auto">
          <a:xfrm flipV="1">
            <a:off x="4840347" y="770386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Line 445"/>
          <p:cNvSpPr>
            <a:spLocks noChangeShapeType="1"/>
          </p:cNvSpPr>
          <p:nvPr/>
        </p:nvSpPr>
        <p:spPr bwMode="auto">
          <a:xfrm>
            <a:off x="4840347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446"/>
          <p:cNvSpPr>
            <a:spLocks noChangeShapeType="1"/>
          </p:cNvSpPr>
          <p:nvPr/>
        </p:nvSpPr>
        <p:spPr bwMode="auto">
          <a:xfrm>
            <a:off x="4840347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Line 447"/>
          <p:cNvSpPr>
            <a:spLocks noChangeShapeType="1"/>
          </p:cNvSpPr>
          <p:nvPr/>
        </p:nvSpPr>
        <p:spPr bwMode="auto">
          <a:xfrm>
            <a:off x="4840347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Line 448"/>
          <p:cNvSpPr>
            <a:spLocks noChangeShapeType="1"/>
          </p:cNvSpPr>
          <p:nvPr/>
        </p:nvSpPr>
        <p:spPr bwMode="auto">
          <a:xfrm flipV="1">
            <a:off x="4840347" y="760861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Line 449"/>
          <p:cNvSpPr>
            <a:spLocks noChangeShapeType="1"/>
          </p:cNvSpPr>
          <p:nvPr/>
        </p:nvSpPr>
        <p:spPr bwMode="auto">
          <a:xfrm>
            <a:off x="4840347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Line 450"/>
          <p:cNvSpPr>
            <a:spLocks noChangeShapeType="1"/>
          </p:cNvSpPr>
          <p:nvPr/>
        </p:nvSpPr>
        <p:spPr bwMode="auto">
          <a:xfrm flipV="1">
            <a:off x="4840347" y="751336"/>
            <a:ext cx="254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Line 451"/>
          <p:cNvSpPr>
            <a:spLocks noChangeShapeType="1"/>
          </p:cNvSpPr>
          <p:nvPr/>
        </p:nvSpPr>
        <p:spPr bwMode="auto">
          <a:xfrm>
            <a:off x="4865747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" name="Line 452"/>
          <p:cNvSpPr>
            <a:spLocks noChangeShapeType="1"/>
          </p:cNvSpPr>
          <p:nvPr/>
        </p:nvSpPr>
        <p:spPr bwMode="auto">
          <a:xfrm>
            <a:off x="4865747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Line 453"/>
          <p:cNvSpPr>
            <a:spLocks noChangeShapeType="1"/>
          </p:cNvSpPr>
          <p:nvPr/>
        </p:nvSpPr>
        <p:spPr bwMode="auto">
          <a:xfrm>
            <a:off x="4865747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Line 454"/>
          <p:cNvSpPr>
            <a:spLocks noChangeShapeType="1"/>
          </p:cNvSpPr>
          <p:nvPr/>
        </p:nvSpPr>
        <p:spPr bwMode="auto">
          <a:xfrm>
            <a:off x="4865747" y="7513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Line 455"/>
          <p:cNvSpPr>
            <a:spLocks noChangeShapeType="1"/>
          </p:cNvSpPr>
          <p:nvPr/>
        </p:nvSpPr>
        <p:spPr bwMode="auto">
          <a:xfrm>
            <a:off x="4878447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Line 456"/>
          <p:cNvSpPr>
            <a:spLocks noChangeShapeType="1"/>
          </p:cNvSpPr>
          <p:nvPr/>
        </p:nvSpPr>
        <p:spPr bwMode="auto">
          <a:xfrm>
            <a:off x="4878447" y="760861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457"/>
          <p:cNvSpPr>
            <a:spLocks noChangeShapeType="1"/>
          </p:cNvSpPr>
          <p:nvPr/>
        </p:nvSpPr>
        <p:spPr bwMode="auto">
          <a:xfrm>
            <a:off x="4878447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Freeform 458"/>
          <p:cNvSpPr>
            <a:spLocks/>
          </p:cNvSpPr>
          <p:nvPr/>
        </p:nvSpPr>
        <p:spPr bwMode="auto">
          <a:xfrm>
            <a:off x="4762560" y="576711"/>
            <a:ext cx="381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" name="Line 459"/>
          <p:cNvSpPr>
            <a:spLocks noChangeShapeType="1"/>
          </p:cNvSpPr>
          <p:nvPr/>
        </p:nvSpPr>
        <p:spPr bwMode="auto">
          <a:xfrm>
            <a:off x="4800660" y="595761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Line 460"/>
          <p:cNvSpPr>
            <a:spLocks noChangeShapeType="1"/>
          </p:cNvSpPr>
          <p:nvPr/>
        </p:nvSpPr>
        <p:spPr bwMode="auto">
          <a:xfrm>
            <a:off x="4800660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Line 461"/>
          <p:cNvSpPr>
            <a:spLocks noChangeShapeType="1"/>
          </p:cNvSpPr>
          <p:nvPr/>
        </p:nvSpPr>
        <p:spPr bwMode="auto">
          <a:xfrm flipH="1">
            <a:off x="4787960" y="605286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" name="Line 462"/>
          <p:cNvSpPr>
            <a:spLocks noChangeShapeType="1"/>
          </p:cNvSpPr>
          <p:nvPr/>
        </p:nvSpPr>
        <p:spPr bwMode="auto">
          <a:xfrm>
            <a:off x="4787960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Line 463"/>
          <p:cNvSpPr>
            <a:spLocks noChangeShapeType="1"/>
          </p:cNvSpPr>
          <p:nvPr/>
        </p:nvSpPr>
        <p:spPr bwMode="auto">
          <a:xfrm>
            <a:off x="4787960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Line 464"/>
          <p:cNvSpPr>
            <a:spLocks noChangeShapeType="1"/>
          </p:cNvSpPr>
          <p:nvPr/>
        </p:nvSpPr>
        <p:spPr bwMode="auto">
          <a:xfrm>
            <a:off x="4787960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" name="Line 465"/>
          <p:cNvSpPr>
            <a:spLocks noChangeShapeType="1"/>
          </p:cNvSpPr>
          <p:nvPr/>
        </p:nvSpPr>
        <p:spPr bwMode="auto">
          <a:xfrm flipH="1">
            <a:off x="4762560" y="605286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" name="Line 466"/>
          <p:cNvSpPr>
            <a:spLocks noChangeShapeType="1"/>
          </p:cNvSpPr>
          <p:nvPr/>
        </p:nvSpPr>
        <p:spPr bwMode="auto">
          <a:xfrm>
            <a:off x="4762560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Line 467"/>
          <p:cNvSpPr>
            <a:spLocks noChangeShapeType="1"/>
          </p:cNvSpPr>
          <p:nvPr/>
        </p:nvSpPr>
        <p:spPr bwMode="auto">
          <a:xfrm flipV="1">
            <a:off x="4762560" y="595761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" name="Line 468"/>
          <p:cNvSpPr>
            <a:spLocks noChangeShapeType="1"/>
          </p:cNvSpPr>
          <p:nvPr/>
        </p:nvSpPr>
        <p:spPr bwMode="auto">
          <a:xfrm>
            <a:off x="4762560" y="5957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Line 469"/>
          <p:cNvSpPr>
            <a:spLocks noChangeShapeType="1"/>
          </p:cNvSpPr>
          <p:nvPr/>
        </p:nvSpPr>
        <p:spPr bwMode="auto">
          <a:xfrm>
            <a:off x="4762560" y="5957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" name="Line 470"/>
          <p:cNvSpPr>
            <a:spLocks noChangeShapeType="1"/>
          </p:cNvSpPr>
          <p:nvPr/>
        </p:nvSpPr>
        <p:spPr bwMode="auto">
          <a:xfrm>
            <a:off x="4762560" y="5957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" name="Line 471"/>
          <p:cNvSpPr>
            <a:spLocks noChangeShapeType="1"/>
          </p:cNvSpPr>
          <p:nvPr/>
        </p:nvSpPr>
        <p:spPr bwMode="auto">
          <a:xfrm flipV="1">
            <a:off x="4762560" y="576711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" name="Line 472"/>
          <p:cNvSpPr>
            <a:spLocks noChangeShapeType="1"/>
          </p:cNvSpPr>
          <p:nvPr/>
        </p:nvSpPr>
        <p:spPr bwMode="auto">
          <a:xfrm>
            <a:off x="4762560" y="57671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" name="Line 473"/>
          <p:cNvSpPr>
            <a:spLocks noChangeShapeType="1"/>
          </p:cNvSpPr>
          <p:nvPr/>
        </p:nvSpPr>
        <p:spPr bwMode="auto">
          <a:xfrm>
            <a:off x="4762560" y="576711"/>
            <a:ext cx="254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" name="Line 474"/>
          <p:cNvSpPr>
            <a:spLocks noChangeShapeType="1"/>
          </p:cNvSpPr>
          <p:nvPr/>
        </p:nvSpPr>
        <p:spPr bwMode="auto">
          <a:xfrm>
            <a:off x="4787960" y="57671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" name="Line 475"/>
          <p:cNvSpPr>
            <a:spLocks noChangeShapeType="1"/>
          </p:cNvSpPr>
          <p:nvPr/>
        </p:nvSpPr>
        <p:spPr bwMode="auto">
          <a:xfrm>
            <a:off x="4787960" y="57671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" name="Line 476"/>
          <p:cNvSpPr>
            <a:spLocks noChangeShapeType="1"/>
          </p:cNvSpPr>
          <p:nvPr/>
        </p:nvSpPr>
        <p:spPr bwMode="auto">
          <a:xfrm>
            <a:off x="4787960" y="57671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" name="Line 477"/>
          <p:cNvSpPr>
            <a:spLocks noChangeShapeType="1"/>
          </p:cNvSpPr>
          <p:nvPr/>
        </p:nvSpPr>
        <p:spPr bwMode="auto">
          <a:xfrm>
            <a:off x="4787960" y="576711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" name="Line 478"/>
          <p:cNvSpPr>
            <a:spLocks noChangeShapeType="1"/>
          </p:cNvSpPr>
          <p:nvPr/>
        </p:nvSpPr>
        <p:spPr bwMode="auto">
          <a:xfrm>
            <a:off x="4800660" y="576711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" name="Line 479"/>
          <p:cNvSpPr>
            <a:spLocks noChangeShapeType="1"/>
          </p:cNvSpPr>
          <p:nvPr/>
        </p:nvSpPr>
        <p:spPr bwMode="auto">
          <a:xfrm>
            <a:off x="4800660" y="576711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" name="Line 480"/>
          <p:cNvSpPr>
            <a:spLocks noChangeShapeType="1"/>
          </p:cNvSpPr>
          <p:nvPr/>
        </p:nvSpPr>
        <p:spPr bwMode="auto">
          <a:xfrm>
            <a:off x="4800660" y="5957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" name="Freeform 481"/>
          <p:cNvSpPr>
            <a:spLocks/>
          </p:cNvSpPr>
          <p:nvPr/>
        </p:nvSpPr>
        <p:spPr bwMode="auto">
          <a:xfrm>
            <a:off x="4775260" y="686249"/>
            <a:ext cx="38100" cy="28575"/>
          </a:xfrm>
          <a:custGeom>
            <a:avLst/>
            <a:gdLst>
              <a:gd name="T0" fmla="*/ 2147483647 w 24"/>
              <a:gd name="T1" fmla="*/ 2147483647 h 24"/>
              <a:gd name="T2" fmla="*/ 2147483647 w 24"/>
              <a:gd name="T3" fmla="*/ 2147483647 h 24"/>
              <a:gd name="T4" fmla="*/ 2147483647 w 24"/>
              <a:gd name="T5" fmla="*/ 2147483647 h 24"/>
              <a:gd name="T6" fmla="*/ 2147483647 w 24"/>
              <a:gd name="T7" fmla="*/ 2147483647 h 24"/>
              <a:gd name="T8" fmla="*/ 0 w 24"/>
              <a:gd name="T9" fmla="*/ 2147483647 h 24"/>
              <a:gd name="T10" fmla="*/ 0 w 24"/>
              <a:gd name="T11" fmla="*/ 2147483647 h 24"/>
              <a:gd name="T12" fmla="*/ 0 w 24"/>
              <a:gd name="T13" fmla="*/ 2147483647 h 24"/>
              <a:gd name="T14" fmla="*/ 0 w 24"/>
              <a:gd name="T15" fmla="*/ 0 h 24"/>
              <a:gd name="T16" fmla="*/ 2147483647 w 24"/>
              <a:gd name="T17" fmla="*/ 0 h 24"/>
              <a:gd name="T18" fmla="*/ 2147483647 w 24"/>
              <a:gd name="T19" fmla="*/ 0 h 24"/>
              <a:gd name="T20" fmla="*/ 2147483647 w 24"/>
              <a:gd name="T21" fmla="*/ 0 h 24"/>
              <a:gd name="T22" fmla="*/ 2147483647 w 24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4"/>
              <a:gd name="T38" fmla="*/ 24 w 24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4">
                <a:moveTo>
                  <a:pt x="24" y="16"/>
                </a:moveTo>
                <a:lnTo>
                  <a:pt x="24" y="24"/>
                </a:lnTo>
                <a:lnTo>
                  <a:pt x="16" y="24"/>
                </a:lnTo>
                <a:lnTo>
                  <a:pt x="0" y="24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" name="Line 482"/>
          <p:cNvSpPr>
            <a:spLocks noChangeShapeType="1"/>
          </p:cNvSpPr>
          <p:nvPr/>
        </p:nvSpPr>
        <p:spPr bwMode="auto">
          <a:xfrm>
            <a:off x="4813360" y="705299"/>
            <a:ext cx="3175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" name="Line 483"/>
          <p:cNvSpPr>
            <a:spLocks noChangeShapeType="1"/>
          </p:cNvSpPr>
          <p:nvPr/>
        </p:nvSpPr>
        <p:spPr bwMode="auto">
          <a:xfrm>
            <a:off x="4813360" y="714824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" name="Line 484"/>
          <p:cNvSpPr>
            <a:spLocks noChangeShapeType="1"/>
          </p:cNvSpPr>
          <p:nvPr/>
        </p:nvSpPr>
        <p:spPr bwMode="auto">
          <a:xfrm flipH="1">
            <a:off x="4800660" y="71482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" name="Line 485"/>
          <p:cNvSpPr>
            <a:spLocks noChangeShapeType="1"/>
          </p:cNvSpPr>
          <p:nvPr/>
        </p:nvSpPr>
        <p:spPr bwMode="auto">
          <a:xfrm>
            <a:off x="4800660" y="7148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" name="Line 486"/>
          <p:cNvSpPr>
            <a:spLocks noChangeShapeType="1"/>
          </p:cNvSpPr>
          <p:nvPr/>
        </p:nvSpPr>
        <p:spPr bwMode="auto">
          <a:xfrm>
            <a:off x="4800660" y="7148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" name="Line 487"/>
          <p:cNvSpPr>
            <a:spLocks noChangeShapeType="1"/>
          </p:cNvSpPr>
          <p:nvPr/>
        </p:nvSpPr>
        <p:spPr bwMode="auto">
          <a:xfrm>
            <a:off x="4800660" y="7148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" name="Line 488"/>
          <p:cNvSpPr>
            <a:spLocks noChangeShapeType="1"/>
          </p:cNvSpPr>
          <p:nvPr/>
        </p:nvSpPr>
        <p:spPr bwMode="auto">
          <a:xfrm flipH="1">
            <a:off x="4775260" y="714824"/>
            <a:ext cx="25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" name="Line 489"/>
          <p:cNvSpPr>
            <a:spLocks noChangeShapeType="1"/>
          </p:cNvSpPr>
          <p:nvPr/>
        </p:nvSpPr>
        <p:spPr bwMode="auto">
          <a:xfrm>
            <a:off x="4775260" y="7148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" name="Line 490"/>
          <p:cNvSpPr>
            <a:spLocks noChangeShapeType="1"/>
          </p:cNvSpPr>
          <p:nvPr/>
        </p:nvSpPr>
        <p:spPr bwMode="auto">
          <a:xfrm flipV="1">
            <a:off x="4775260" y="705299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Line 491"/>
          <p:cNvSpPr>
            <a:spLocks noChangeShapeType="1"/>
          </p:cNvSpPr>
          <p:nvPr/>
        </p:nvSpPr>
        <p:spPr bwMode="auto">
          <a:xfrm>
            <a:off x="4775260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" name="Line 492"/>
          <p:cNvSpPr>
            <a:spLocks noChangeShapeType="1"/>
          </p:cNvSpPr>
          <p:nvPr/>
        </p:nvSpPr>
        <p:spPr bwMode="auto">
          <a:xfrm>
            <a:off x="4775260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" name="Line 493"/>
          <p:cNvSpPr>
            <a:spLocks noChangeShapeType="1"/>
          </p:cNvSpPr>
          <p:nvPr/>
        </p:nvSpPr>
        <p:spPr bwMode="auto">
          <a:xfrm>
            <a:off x="4775260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" name="Line 494"/>
          <p:cNvSpPr>
            <a:spLocks noChangeShapeType="1"/>
          </p:cNvSpPr>
          <p:nvPr/>
        </p:nvSpPr>
        <p:spPr bwMode="auto">
          <a:xfrm flipV="1">
            <a:off x="4775260" y="686249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" name="Line 495"/>
          <p:cNvSpPr>
            <a:spLocks noChangeShapeType="1"/>
          </p:cNvSpPr>
          <p:nvPr/>
        </p:nvSpPr>
        <p:spPr bwMode="auto">
          <a:xfrm>
            <a:off x="4775260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" name="Line 496"/>
          <p:cNvSpPr>
            <a:spLocks noChangeShapeType="1"/>
          </p:cNvSpPr>
          <p:nvPr/>
        </p:nvSpPr>
        <p:spPr bwMode="auto">
          <a:xfrm>
            <a:off x="4775260" y="686249"/>
            <a:ext cx="25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Line 497"/>
          <p:cNvSpPr>
            <a:spLocks noChangeShapeType="1"/>
          </p:cNvSpPr>
          <p:nvPr/>
        </p:nvSpPr>
        <p:spPr bwMode="auto">
          <a:xfrm>
            <a:off x="4800660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498"/>
          <p:cNvSpPr>
            <a:spLocks noChangeShapeType="1"/>
          </p:cNvSpPr>
          <p:nvPr/>
        </p:nvSpPr>
        <p:spPr bwMode="auto">
          <a:xfrm>
            <a:off x="4800660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" name="Line 499"/>
          <p:cNvSpPr>
            <a:spLocks noChangeShapeType="1"/>
          </p:cNvSpPr>
          <p:nvPr/>
        </p:nvSpPr>
        <p:spPr bwMode="auto">
          <a:xfrm>
            <a:off x="4800660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" name="Line 500"/>
          <p:cNvSpPr>
            <a:spLocks noChangeShapeType="1"/>
          </p:cNvSpPr>
          <p:nvPr/>
        </p:nvSpPr>
        <p:spPr bwMode="auto">
          <a:xfrm>
            <a:off x="4800660" y="68624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" name="Line 501"/>
          <p:cNvSpPr>
            <a:spLocks noChangeShapeType="1"/>
          </p:cNvSpPr>
          <p:nvPr/>
        </p:nvSpPr>
        <p:spPr bwMode="auto">
          <a:xfrm>
            <a:off x="4813360" y="686249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" name="Line 502"/>
          <p:cNvSpPr>
            <a:spLocks noChangeShapeType="1"/>
          </p:cNvSpPr>
          <p:nvPr/>
        </p:nvSpPr>
        <p:spPr bwMode="auto">
          <a:xfrm>
            <a:off x="4813360" y="686249"/>
            <a:ext cx="3175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Line 503"/>
          <p:cNvSpPr>
            <a:spLocks noChangeShapeType="1"/>
          </p:cNvSpPr>
          <p:nvPr/>
        </p:nvSpPr>
        <p:spPr bwMode="auto">
          <a:xfrm>
            <a:off x="4813360" y="705299"/>
            <a:ext cx="3175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0" name="Freeform 504"/>
          <p:cNvSpPr>
            <a:spLocks/>
          </p:cNvSpPr>
          <p:nvPr/>
        </p:nvSpPr>
        <p:spPr bwMode="auto">
          <a:xfrm>
            <a:off x="4891147" y="860874"/>
            <a:ext cx="39688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" name="Line 505"/>
          <p:cNvSpPr>
            <a:spLocks noChangeShapeType="1"/>
          </p:cNvSpPr>
          <p:nvPr/>
        </p:nvSpPr>
        <p:spPr bwMode="auto">
          <a:xfrm>
            <a:off x="4930835" y="879924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" name="Line 506"/>
          <p:cNvSpPr>
            <a:spLocks noChangeShapeType="1"/>
          </p:cNvSpPr>
          <p:nvPr/>
        </p:nvSpPr>
        <p:spPr bwMode="auto">
          <a:xfrm>
            <a:off x="4930835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" name="Line 507"/>
          <p:cNvSpPr>
            <a:spLocks noChangeShapeType="1"/>
          </p:cNvSpPr>
          <p:nvPr/>
        </p:nvSpPr>
        <p:spPr bwMode="auto">
          <a:xfrm flipH="1">
            <a:off x="4918135" y="88944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" name="Line 508"/>
          <p:cNvSpPr>
            <a:spLocks noChangeShapeType="1"/>
          </p:cNvSpPr>
          <p:nvPr/>
        </p:nvSpPr>
        <p:spPr bwMode="auto">
          <a:xfrm>
            <a:off x="4918135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5" name="Line 509"/>
          <p:cNvSpPr>
            <a:spLocks noChangeShapeType="1"/>
          </p:cNvSpPr>
          <p:nvPr/>
        </p:nvSpPr>
        <p:spPr bwMode="auto">
          <a:xfrm>
            <a:off x="4918135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6" name="Line 510"/>
          <p:cNvSpPr>
            <a:spLocks noChangeShapeType="1"/>
          </p:cNvSpPr>
          <p:nvPr/>
        </p:nvSpPr>
        <p:spPr bwMode="auto">
          <a:xfrm>
            <a:off x="4918135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7" name="Line 511"/>
          <p:cNvSpPr>
            <a:spLocks noChangeShapeType="1"/>
          </p:cNvSpPr>
          <p:nvPr/>
        </p:nvSpPr>
        <p:spPr bwMode="auto">
          <a:xfrm flipH="1">
            <a:off x="4891147" y="889449"/>
            <a:ext cx="269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8" name="Line 512"/>
          <p:cNvSpPr>
            <a:spLocks noChangeShapeType="1"/>
          </p:cNvSpPr>
          <p:nvPr/>
        </p:nvSpPr>
        <p:spPr bwMode="auto">
          <a:xfrm>
            <a:off x="4891147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9" name="Line 513"/>
          <p:cNvSpPr>
            <a:spLocks noChangeShapeType="1"/>
          </p:cNvSpPr>
          <p:nvPr/>
        </p:nvSpPr>
        <p:spPr bwMode="auto">
          <a:xfrm flipV="1">
            <a:off x="4891147" y="879924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" name="Line 514"/>
          <p:cNvSpPr>
            <a:spLocks noChangeShapeType="1"/>
          </p:cNvSpPr>
          <p:nvPr/>
        </p:nvSpPr>
        <p:spPr bwMode="auto">
          <a:xfrm>
            <a:off x="4891147" y="8799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1" name="Line 515"/>
          <p:cNvSpPr>
            <a:spLocks noChangeShapeType="1"/>
          </p:cNvSpPr>
          <p:nvPr/>
        </p:nvSpPr>
        <p:spPr bwMode="auto">
          <a:xfrm>
            <a:off x="4891147" y="8799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" name="Line 516"/>
          <p:cNvSpPr>
            <a:spLocks noChangeShapeType="1"/>
          </p:cNvSpPr>
          <p:nvPr/>
        </p:nvSpPr>
        <p:spPr bwMode="auto">
          <a:xfrm>
            <a:off x="4891147" y="8799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" name="Line 517"/>
          <p:cNvSpPr>
            <a:spLocks noChangeShapeType="1"/>
          </p:cNvSpPr>
          <p:nvPr/>
        </p:nvSpPr>
        <p:spPr bwMode="auto">
          <a:xfrm flipV="1">
            <a:off x="4891147" y="860874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" name="Line 518"/>
          <p:cNvSpPr>
            <a:spLocks noChangeShapeType="1"/>
          </p:cNvSpPr>
          <p:nvPr/>
        </p:nvSpPr>
        <p:spPr bwMode="auto">
          <a:xfrm>
            <a:off x="4891147" y="8608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" name="Line 519"/>
          <p:cNvSpPr>
            <a:spLocks noChangeShapeType="1"/>
          </p:cNvSpPr>
          <p:nvPr/>
        </p:nvSpPr>
        <p:spPr bwMode="auto">
          <a:xfrm>
            <a:off x="4891147" y="860874"/>
            <a:ext cx="269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6" name="Line 520"/>
          <p:cNvSpPr>
            <a:spLocks noChangeShapeType="1"/>
          </p:cNvSpPr>
          <p:nvPr/>
        </p:nvSpPr>
        <p:spPr bwMode="auto">
          <a:xfrm>
            <a:off x="4918135" y="8608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7" name="Line 521"/>
          <p:cNvSpPr>
            <a:spLocks noChangeShapeType="1"/>
          </p:cNvSpPr>
          <p:nvPr/>
        </p:nvSpPr>
        <p:spPr bwMode="auto">
          <a:xfrm>
            <a:off x="4918135" y="8608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8" name="Line 522"/>
          <p:cNvSpPr>
            <a:spLocks noChangeShapeType="1"/>
          </p:cNvSpPr>
          <p:nvPr/>
        </p:nvSpPr>
        <p:spPr bwMode="auto">
          <a:xfrm>
            <a:off x="4918135" y="8608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9" name="Line 523"/>
          <p:cNvSpPr>
            <a:spLocks noChangeShapeType="1"/>
          </p:cNvSpPr>
          <p:nvPr/>
        </p:nvSpPr>
        <p:spPr bwMode="auto">
          <a:xfrm>
            <a:off x="4918135" y="86087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0" name="Line 524"/>
          <p:cNvSpPr>
            <a:spLocks noChangeShapeType="1"/>
          </p:cNvSpPr>
          <p:nvPr/>
        </p:nvSpPr>
        <p:spPr bwMode="auto">
          <a:xfrm>
            <a:off x="4930835" y="8608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" name="Line 525"/>
          <p:cNvSpPr>
            <a:spLocks noChangeShapeType="1"/>
          </p:cNvSpPr>
          <p:nvPr/>
        </p:nvSpPr>
        <p:spPr bwMode="auto">
          <a:xfrm>
            <a:off x="4930835" y="860874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2" name="Line 526"/>
          <p:cNvSpPr>
            <a:spLocks noChangeShapeType="1"/>
          </p:cNvSpPr>
          <p:nvPr/>
        </p:nvSpPr>
        <p:spPr bwMode="auto">
          <a:xfrm>
            <a:off x="4930835" y="8799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3" name="Freeform 527"/>
          <p:cNvSpPr>
            <a:spLocks/>
          </p:cNvSpPr>
          <p:nvPr/>
        </p:nvSpPr>
        <p:spPr bwMode="auto">
          <a:xfrm>
            <a:off x="5007035" y="743399"/>
            <a:ext cx="52387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" name="Line 528"/>
          <p:cNvSpPr>
            <a:spLocks noChangeShapeType="1"/>
          </p:cNvSpPr>
          <p:nvPr/>
        </p:nvSpPr>
        <p:spPr bwMode="auto">
          <a:xfrm flipH="1">
            <a:off x="5046722" y="7608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" name="Line 529"/>
          <p:cNvSpPr>
            <a:spLocks noChangeShapeType="1"/>
          </p:cNvSpPr>
          <p:nvPr/>
        </p:nvSpPr>
        <p:spPr bwMode="auto">
          <a:xfrm>
            <a:off x="5046722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" name="Line 530"/>
          <p:cNvSpPr>
            <a:spLocks noChangeShapeType="1"/>
          </p:cNvSpPr>
          <p:nvPr/>
        </p:nvSpPr>
        <p:spPr bwMode="auto">
          <a:xfrm flipH="1">
            <a:off x="5034022" y="77038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7" name="Line 531"/>
          <p:cNvSpPr>
            <a:spLocks noChangeShapeType="1"/>
          </p:cNvSpPr>
          <p:nvPr/>
        </p:nvSpPr>
        <p:spPr bwMode="auto">
          <a:xfrm>
            <a:off x="5034022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" name="Line 532"/>
          <p:cNvSpPr>
            <a:spLocks noChangeShapeType="1"/>
          </p:cNvSpPr>
          <p:nvPr/>
        </p:nvSpPr>
        <p:spPr bwMode="auto">
          <a:xfrm>
            <a:off x="5034022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" name="Line 533"/>
          <p:cNvSpPr>
            <a:spLocks noChangeShapeType="1"/>
          </p:cNvSpPr>
          <p:nvPr/>
        </p:nvSpPr>
        <p:spPr bwMode="auto">
          <a:xfrm>
            <a:off x="5034022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0" name="Line 534"/>
          <p:cNvSpPr>
            <a:spLocks noChangeShapeType="1"/>
          </p:cNvSpPr>
          <p:nvPr/>
        </p:nvSpPr>
        <p:spPr bwMode="auto">
          <a:xfrm flipH="1">
            <a:off x="5021322" y="77038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1" name="Line 535"/>
          <p:cNvSpPr>
            <a:spLocks noChangeShapeType="1"/>
          </p:cNvSpPr>
          <p:nvPr/>
        </p:nvSpPr>
        <p:spPr bwMode="auto">
          <a:xfrm>
            <a:off x="5021322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" name="Line 536"/>
          <p:cNvSpPr>
            <a:spLocks noChangeShapeType="1"/>
          </p:cNvSpPr>
          <p:nvPr/>
        </p:nvSpPr>
        <p:spPr bwMode="auto">
          <a:xfrm flipH="1" flipV="1">
            <a:off x="5007035" y="760861"/>
            <a:ext cx="142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" name="Line 537"/>
          <p:cNvSpPr>
            <a:spLocks noChangeShapeType="1"/>
          </p:cNvSpPr>
          <p:nvPr/>
        </p:nvSpPr>
        <p:spPr bwMode="auto">
          <a:xfrm>
            <a:off x="5007035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" name="Line 538"/>
          <p:cNvSpPr>
            <a:spLocks noChangeShapeType="1"/>
          </p:cNvSpPr>
          <p:nvPr/>
        </p:nvSpPr>
        <p:spPr bwMode="auto">
          <a:xfrm>
            <a:off x="5007035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" name="Line 539"/>
          <p:cNvSpPr>
            <a:spLocks noChangeShapeType="1"/>
          </p:cNvSpPr>
          <p:nvPr/>
        </p:nvSpPr>
        <p:spPr bwMode="auto">
          <a:xfrm>
            <a:off x="5007035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" name="Line 540"/>
          <p:cNvSpPr>
            <a:spLocks noChangeShapeType="1"/>
          </p:cNvSpPr>
          <p:nvPr/>
        </p:nvSpPr>
        <p:spPr bwMode="auto">
          <a:xfrm flipV="1">
            <a:off x="5007035" y="743399"/>
            <a:ext cx="142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" name="Line 541"/>
          <p:cNvSpPr>
            <a:spLocks noChangeShapeType="1"/>
          </p:cNvSpPr>
          <p:nvPr/>
        </p:nvSpPr>
        <p:spPr bwMode="auto">
          <a:xfrm>
            <a:off x="5021322" y="7433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" name="Line 542"/>
          <p:cNvSpPr>
            <a:spLocks noChangeShapeType="1"/>
          </p:cNvSpPr>
          <p:nvPr/>
        </p:nvSpPr>
        <p:spPr bwMode="auto">
          <a:xfrm>
            <a:off x="5021322" y="7433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" name="Line 543"/>
          <p:cNvSpPr>
            <a:spLocks noChangeShapeType="1"/>
          </p:cNvSpPr>
          <p:nvPr/>
        </p:nvSpPr>
        <p:spPr bwMode="auto">
          <a:xfrm>
            <a:off x="5034022" y="7433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" name="Line 544"/>
          <p:cNvSpPr>
            <a:spLocks noChangeShapeType="1"/>
          </p:cNvSpPr>
          <p:nvPr/>
        </p:nvSpPr>
        <p:spPr bwMode="auto">
          <a:xfrm>
            <a:off x="5034022" y="7433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" name="Line 545"/>
          <p:cNvSpPr>
            <a:spLocks noChangeShapeType="1"/>
          </p:cNvSpPr>
          <p:nvPr/>
        </p:nvSpPr>
        <p:spPr bwMode="auto">
          <a:xfrm>
            <a:off x="5034022" y="7433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" name="Line 547"/>
          <p:cNvSpPr>
            <a:spLocks noChangeShapeType="1"/>
          </p:cNvSpPr>
          <p:nvPr/>
        </p:nvSpPr>
        <p:spPr bwMode="auto">
          <a:xfrm>
            <a:off x="5034022" y="7433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" name="Line 548"/>
          <p:cNvSpPr>
            <a:spLocks noChangeShapeType="1"/>
          </p:cNvSpPr>
          <p:nvPr/>
        </p:nvSpPr>
        <p:spPr bwMode="auto">
          <a:xfrm>
            <a:off x="5046722" y="7433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" name="Line 549"/>
          <p:cNvSpPr>
            <a:spLocks noChangeShapeType="1"/>
          </p:cNvSpPr>
          <p:nvPr/>
        </p:nvSpPr>
        <p:spPr bwMode="auto">
          <a:xfrm>
            <a:off x="5046722" y="743399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" name="Line 550"/>
          <p:cNvSpPr>
            <a:spLocks noChangeShapeType="1"/>
          </p:cNvSpPr>
          <p:nvPr/>
        </p:nvSpPr>
        <p:spPr bwMode="auto">
          <a:xfrm>
            <a:off x="5059422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" name="Freeform 551"/>
          <p:cNvSpPr>
            <a:spLocks/>
          </p:cNvSpPr>
          <p:nvPr/>
        </p:nvSpPr>
        <p:spPr bwMode="auto">
          <a:xfrm>
            <a:off x="4853047" y="522736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" name="Line 552"/>
          <p:cNvSpPr>
            <a:spLocks noChangeShapeType="1"/>
          </p:cNvSpPr>
          <p:nvPr/>
        </p:nvSpPr>
        <p:spPr bwMode="auto">
          <a:xfrm flipH="1">
            <a:off x="4891147" y="540199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" name="Line 553"/>
          <p:cNvSpPr>
            <a:spLocks noChangeShapeType="1"/>
          </p:cNvSpPr>
          <p:nvPr/>
        </p:nvSpPr>
        <p:spPr bwMode="auto">
          <a:xfrm>
            <a:off x="4891147" y="5513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" name="Line 554"/>
          <p:cNvSpPr>
            <a:spLocks noChangeShapeType="1"/>
          </p:cNvSpPr>
          <p:nvPr/>
        </p:nvSpPr>
        <p:spPr bwMode="auto">
          <a:xfrm flipH="1">
            <a:off x="4878447" y="5513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" name="Line 555"/>
          <p:cNvSpPr>
            <a:spLocks noChangeShapeType="1"/>
          </p:cNvSpPr>
          <p:nvPr/>
        </p:nvSpPr>
        <p:spPr bwMode="auto">
          <a:xfrm>
            <a:off x="4878447" y="5513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" name="Line 556"/>
          <p:cNvSpPr>
            <a:spLocks noChangeShapeType="1"/>
          </p:cNvSpPr>
          <p:nvPr/>
        </p:nvSpPr>
        <p:spPr bwMode="auto">
          <a:xfrm>
            <a:off x="4878447" y="5513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2" name="Line 557"/>
          <p:cNvSpPr>
            <a:spLocks noChangeShapeType="1"/>
          </p:cNvSpPr>
          <p:nvPr/>
        </p:nvSpPr>
        <p:spPr bwMode="auto">
          <a:xfrm>
            <a:off x="4878447" y="5513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3" name="Line 558"/>
          <p:cNvSpPr>
            <a:spLocks noChangeShapeType="1"/>
          </p:cNvSpPr>
          <p:nvPr/>
        </p:nvSpPr>
        <p:spPr bwMode="auto">
          <a:xfrm flipH="1">
            <a:off x="4865747" y="5513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" name="Line 559"/>
          <p:cNvSpPr>
            <a:spLocks noChangeShapeType="1"/>
          </p:cNvSpPr>
          <p:nvPr/>
        </p:nvSpPr>
        <p:spPr bwMode="auto">
          <a:xfrm>
            <a:off x="4865747" y="5513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" name="Line 560"/>
          <p:cNvSpPr>
            <a:spLocks noChangeShapeType="1"/>
          </p:cNvSpPr>
          <p:nvPr/>
        </p:nvSpPr>
        <p:spPr bwMode="auto">
          <a:xfrm flipH="1" flipV="1">
            <a:off x="4853047" y="540199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" name="Line 561"/>
          <p:cNvSpPr>
            <a:spLocks noChangeShapeType="1"/>
          </p:cNvSpPr>
          <p:nvPr/>
        </p:nvSpPr>
        <p:spPr bwMode="auto">
          <a:xfrm>
            <a:off x="4853047" y="5401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" name="Line 562"/>
          <p:cNvSpPr>
            <a:spLocks noChangeShapeType="1"/>
          </p:cNvSpPr>
          <p:nvPr/>
        </p:nvSpPr>
        <p:spPr bwMode="auto">
          <a:xfrm>
            <a:off x="4853047" y="5401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" name="Line 563"/>
          <p:cNvSpPr>
            <a:spLocks noChangeShapeType="1"/>
          </p:cNvSpPr>
          <p:nvPr/>
        </p:nvSpPr>
        <p:spPr bwMode="auto">
          <a:xfrm>
            <a:off x="4853047" y="5401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9" name="Line 564"/>
          <p:cNvSpPr>
            <a:spLocks noChangeShapeType="1"/>
          </p:cNvSpPr>
          <p:nvPr/>
        </p:nvSpPr>
        <p:spPr bwMode="auto">
          <a:xfrm flipV="1">
            <a:off x="4853047" y="522736"/>
            <a:ext cx="12700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0" name="Line 565"/>
          <p:cNvSpPr>
            <a:spLocks noChangeShapeType="1"/>
          </p:cNvSpPr>
          <p:nvPr/>
        </p:nvSpPr>
        <p:spPr bwMode="auto">
          <a:xfrm>
            <a:off x="4865747" y="5227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1" name="Line 566"/>
          <p:cNvSpPr>
            <a:spLocks noChangeShapeType="1"/>
          </p:cNvSpPr>
          <p:nvPr/>
        </p:nvSpPr>
        <p:spPr bwMode="auto">
          <a:xfrm>
            <a:off x="4865747" y="5227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2" name="Line 567"/>
          <p:cNvSpPr>
            <a:spLocks noChangeShapeType="1"/>
          </p:cNvSpPr>
          <p:nvPr/>
        </p:nvSpPr>
        <p:spPr bwMode="auto">
          <a:xfrm>
            <a:off x="4878447" y="5227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3" name="Line 568"/>
          <p:cNvSpPr>
            <a:spLocks noChangeShapeType="1"/>
          </p:cNvSpPr>
          <p:nvPr/>
        </p:nvSpPr>
        <p:spPr bwMode="auto">
          <a:xfrm>
            <a:off x="4878447" y="5227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4" name="Line 569"/>
          <p:cNvSpPr>
            <a:spLocks noChangeShapeType="1"/>
          </p:cNvSpPr>
          <p:nvPr/>
        </p:nvSpPr>
        <p:spPr bwMode="auto">
          <a:xfrm>
            <a:off x="4878447" y="5227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" name="Line 570"/>
          <p:cNvSpPr>
            <a:spLocks noChangeShapeType="1"/>
          </p:cNvSpPr>
          <p:nvPr/>
        </p:nvSpPr>
        <p:spPr bwMode="auto">
          <a:xfrm>
            <a:off x="4878447" y="5227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6" name="Line 571"/>
          <p:cNvSpPr>
            <a:spLocks noChangeShapeType="1"/>
          </p:cNvSpPr>
          <p:nvPr/>
        </p:nvSpPr>
        <p:spPr bwMode="auto">
          <a:xfrm>
            <a:off x="4891147" y="5227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7" name="Line 572"/>
          <p:cNvSpPr>
            <a:spLocks noChangeShapeType="1"/>
          </p:cNvSpPr>
          <p:nvPr/>
        </p:nvSpPr>
        <p:spPr bwMode="auto">
          <a:xfrm>
            <a:off x="4891147" y="522736"/>
            <a:ext cx="12700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8" name="Line 573"/>
          <p:cNvSpPr>
            <a:spLocks noChangeShapeType="1"/>
          </p:cNvSpPr>
          <p:nvPr/>
        </p:nvSpPr>
        <p:spPr bwMode="auto">
          <a:xfrm>
            <a:off x="4903847" y="5401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9" name="Freeform 574"/>
          <p:cNvSpPr>
            <a:spLocks/>
          </p:cNvSpPr>
          <p:nvPr/>
        </p:nvSpPr>
        <p:spPr bwMode="auto">
          <a:xfrm>
            <a:off x="4749860" y="797374"/>
            <a:ext cx="381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0" name="Line 575"/>
          <p:cNvSpPr>
            <a:spLocks noChangeShapeType="1"/>
          </p:cNvSpPr>
          <p:nvPr/>
        </p:nvSpPr>
        <p:spPr bwMode="auto">
          <a:xfrm>
            <a:off x="4787960" y="814836"/>
            <a:ext cx="1587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1" name="Line 576"/>
          <p:cNvSpPr>
            <a:spLocks noChangeShapeType="1"/>
          </p:cNvSpPr>
          <p:nvPr/>
        </p:nvSpPr>
        <p:spPr bwMode="auto">
          <a:xfrm>
            <a:off x="4787960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2" name="Line 577"/>
          <p:cNvSpPr>
            <a:spLocks noChangeShapeType="1"/>
          </p:cNvSpPr>
          <p:nvPr/>
        </p:nvSpPr>
        <p:spPr bwMode="auto">
          <a:xfrm flipH="1">
            <a:off x="4775260" y="82594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3" name="Line 578"/>
          <p:cNvSpPr>
            <a:spLocks noChangeShapeType="1"/>
          </p:cNvSpPr>
          <p:nvPr/>
        </p:nvSpPr>
        <p:spPr bwMode="auto">
          <a:xfrm>
            <a:off x="4775260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4" name="Line 579"/>
          <p:cNvSpPr>
            <a:spLocks noChangeShapeType="1"/>
          </p:cNvSpPr>
          <p:nvPr/>
        </p:nvSpPr>
        <p:spPr bwMode="auto">
          <a:xfrm>
            <a:off x="4775260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" name="Line 580"/>
          <p:cNvSpPr>
            <a:spLocks noChangeShapeType="1"/>
          </p:cNvSpPr>
          <p:nvPr/>
        </p:nvSpPr>
        <p:spPr bwMode="auto">
          <a:xfrm>
            <a:off x="4775260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6" name="Line 581"/>
          <p:cNvSpPr>
            <a:spLocks noChangeShapeType="1"/>
          </p:cNvSpPr>
          <p:nvPr/>
        </p:nvSpPr>
        <p:spPr bwMode="auto">
          <a:xfrm flipH="1">
            <a:off x="4749860" y="825949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7" name="Line 582"/>
          <p:cNvSpPr>
            <a:spLocks noChangeShapeType="1"/>
          </p:cNvSpPr>
          <p:nvPr/>
        </p:nvSpPr>
        <p:spPr bwMode="auto">
          <a:xfrm>
            <a:off x="4749860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8" name="Line 583"/>
          <p:cNvSpPr>
            <a:spLocks noChangeShapeType="1"/>
          </p:cNvSpPr>
          <p:nvPr/>
        </p:nvSpPr>
        <p:spPr bwMode="auto">
          <a:xfrm flipV="1">
            <a:off x="4749860" y="814836"/>
            <a:ext cx="1587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9" name="Line 584"/>
          <p:cNvSpPr>
            <a:spLocks noChangeShapeType="1"/>
          </p:cNvSpPr>
          <p:nvPr/>
        </p:nvSpPr>
        <p:spPr bwMode="auto">
          <a:xfrm>
            <a:off x="4749860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0" name="Line 585"/>
          <p:cNvSpPr>
            <a:spLocks noChangeShapeType="1"/>
          </p:cNvSpPr>
          <p:nvPr/>
        </p:nvSpPr>
        <p:spPr bwMode="auto">
          <a:xfrm>
            <a:off x="4749860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1" name="Line 586"/>
          <p:cNvSpPr>
            <a:spLocks noChangeShapeType="1"/>
          </p:cNvSpPr>
          <p:nvPr/>
        </p:nvSpPr>
        <p:spPr bwMode="auto">
          <a:xfrm>
            <a:off x="4749860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" name="Line 587"/>
          <p:cNvSpPr>
            <a:spLocks noChangeShapeType="1"/>
          </p:cNvSpPr>
          <p:nvPr/>
        </p:nvSpPr>
        <p:spPr bwMode="auto">
          <a:xfrm flipV="1">
            <a:off x="4749860" y="797374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" name="Line 588"/>
          <p:cNvSpPr>
            <a:spLocks noChangeShapeType="1"/>
          </p:cNvSpPr>
          <p:nvPr/>
        </p:nvSpPr>
        <p:spPr bwMode="auto">
          <a:xfrm>
            <a:off x="4749860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4" name="Line 589"/>
          <p:cNvSpPr>
            <a:spLocks noChangeShapeType="1"/>
          </p:cNvSpPr>
          <p:nvPr/>
        </p:nvSpPr>
        <p:spPr bwMode="auto">
          <a:xfrm>
            <a:off x="4749860" y="797374"/>
            <a:ext cx="25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" name="Line 590"/>
          <p:cNvSpPr>
            <a:spLocks noChangeShapeType="1"/>
          </p:cNvSpPr>
          <p:nvPr/>
        </p:nvSpPr>
        <p:spPr bwMode="auto">
          <a:xfrm>
            <a:off x="4775260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6" name="Line 591"/>
          <p:cNvSpPr>
            <a:spLocks noChangeShapeType="1"/>
          </p:cNvSpPr>
          <p:nvPr/>
        </p:nvSpPr>
        <p:spPr bwMode="auto">
          <a:xfrm>
            <a:off x="4775260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" name="Line 592"/>
          <p:cNvSpPr>
            <a:spLocks noChangeShapeType="1"/>
          </p:cNvSpPr>
          <p:nvPr/>
        </p:nvSpPr>
        <p:spPr bwMode="auto">
          <a:xfrm>
            <a:off x="4775260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8" name="Line 593"/>
          <p:cNvSpPr>
            <a:spLocks noChangeShapeType="1"/>
          </p:cNvSpPr>
          <p:nvPr/>
        </p:nvSpPr>
        <p:spPr bwMode="auto">
          <a:xfrm>
            <a:off x="4775260" y="79737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9" name="Line 594"/>
          <p:cNvSpPr>
            <a:spLocks noChangeShapeType="1"/>
          </p:cNvSpPr>
          <p:nvPr/>
        </p:nvSpPr>
        <p:spPr bwMode="auto">
          <a:xfrm>
            <a:off x="4787960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" name="Line 595"/>
          <p:cNvSpPr>
            <a:spLocks noChangeShapeType="1"/>
          </p:cNvSpPr>
          <p:nvPr/>
        </p:nvSpPr>
        <p:spPr bwMode="auto">
          <a:xfrm>
            <a:off x="4787960" y="797374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1" name="Line 596"/>
          <p:cNvSpPr>
            <a:spLocks noChangeShapeType="1"/>
          </p:cNvSpPr>
          <p:nvPr/>
        </p:nvSpPr>
        <p:spPr bwMode="auto">
          <a:xfrm>
            <a:off x="4787960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2" name="Freeform 597"/>
          <p:cNvSpPr>
            <a:spLocks/>
          </p:cNvSpPr>
          <p:nvPr/>
        </p:nvSpPr>
        <p:spPr bwMode="auto">
          <a:xfrm>
            <a:off x="4648260" y="705299"/>
            <a:ext cx="49212" cy="26987"/>
          </a:xfrm>
          <a:custGeom>
            <a:avLst/>
            <a:gdLst>
              <a:gd name="T0" fmla="*/ 2147483647 w 31"/>
              <a:gd name="T1" fmla="*/ 2147483647 h 23"/>
              <a:gd name="T2" fmla="*/ 2147483647 w 31"/>
              <a:gd name="T3" fmla="*/ 2147483647 h 23"/>
              <a:gd name="T4" fmla="*/ 2147483647 w 31"/>
              <a:gd name="T5" fmla="*/ 2147483647 h 23"/>
              <a:gd name="T6" fmla="*/ 2147483647 w 31"/>
              <a:gd name="T7" fmla="*/ 2147483647 h 23"/>
              <a:gd name="T8" fmla="*/ 2147483647 w 31"/>
              <a:gd name="T9" fmla="*/ 2147483647 h 23"/>
              <a:gd name="T10" fmla="*/ 0 w 31"/>
              <a:gd name="T11" fmla="*/ 2147483647 h 23"/>
              <a:gd name="T12" fmla="*/ 0 w 31"/>
              <a:gd name="T13" fmla="*/ 2147483647 h 23"/>
              <a:gd name="T14" fmla="*/ 2147483647 w 31"/>
              <a:gd name="T15" fmla="*/ 0 h 23"/>
              <a:gd name="T16" fmla="*/ 2147483647 w 31"/>
              <a:gd name="T17" fmla="*/ 0 h 23"/>
              <a:gd name="T18" fmla="*/ 2147483647 w 31"/>
              <a:gd name="T19" fmla="*/ 0 h 23"/>
              <a:gd name="T20" fmla="*/ 2147483647 w 31"/>
              <a:gd name="T21" fmla="*/ 0 h 23"/>
              <a:gd name="T22" fmla="*/ 2147483647 w 31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"/>
              <a:gd name="T37" fmla="*/ 0 h 23"/>
              <a:gd name="T38" fmla="*/ 31 w 31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" h="23">
                <a:moveTo>
                  <a:pt x="31" y="15"/>
                </a:moveTo>
                <a:lnTo>
                  <a:pt x="23" y="23"/>
                </a:lnTo>
                <a:lnTo>
                  <a:pt x="15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5" y="0"/>
                </a:lnTo>
                <a:lnTo>
                  <a:pt x="23" y="0"/>
                </a:lnTo>
                <a:lnTo>
                  <a:pt x="31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3" name="Line 598"/>
          <p:cNvSpPr>
            <a:spLocks noChangeShapeType="1"/>
          </p:cNvSpPr>
          <p:nvPr/>
        </p:nvSpPr>
        <p:spPr bwMode="auto">
          <a:xfrm flipH="1">
            <a:off x="4684772" y="724349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4" name="Line 599"/>
          <p:cNvSpPr>
            <a:spLocks noChangeShapeType="1"/>
          </p:cNvSpPr>
          <p:nvPr/>
        </p:nvSpPr>
        <p:spPr bwMode="auto">
          <a:xfrm>
            <a:off x="4684772" y="7322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" name="Line 600"/>
          <p:cNvSpPr>
            <a:spLocks noChangeShapeType="1"/>
          </p:cNvSpPr>
          <p:nvPr/>
        </p:nvSpPr>
        <p:spPr bwMode="auto">
          <a:xfrm flipH="1">
            <a:off x="4672072" y="73228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6" name="Line 601"/>
          <p:cNvSpPr>
            <a:spLocks noChangeShapeType="1"/>
          </p:cNvSpPr>
          <p:nvPr/>
        </p:nvSpPr>
        <p:spPr bwMode="auto">
          <a:xfrm>
            <a:off x="4672072" y="7322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7" name="Line 602"/>
          <p:cNvSpPr>
            <a:spLocks noChangeShapeType="1"/>
          </p:cNvSpPr>
          <p:nvPr/>
        </p:nvSpPr>
        <p:spPr bwMode="auto">
          <a:xfrm>
            <a:off x="4672072" y="7322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8" name="Line 603"/>
          <p:cNvSpPr>
            <a:spLocks noChangeShapeType="1"/>
          </p:cNvSpPr>
          <p:nvPr/>
        </p:nvSpPr>
        <p:spPr bwMode="auto">
          <a:xfrm>
            <a:off x="4672072" y="7322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" name="Line 604"/>
          <p:cNvSpPr>
            <a:spLocks noChangeShapeType="1"/>
          </p:cNvSpPr>
          <p:nvPr/>
        </p:nvSpPr>
        <p:spPr bwMode="auto">
          <a:xfrm flipH="1">
            <a:off x="4660960" y="732286"/>
            <a:ext cx="11112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0" name="Line 605"/>
          <p:cNvSpPr>
            <a:spLocks noChangeShapeType="1"/>
          </p:cNvSpPr>
          <p:nvPr/>
        </p:nvSpPr>
        <p:spPr bwMode="auto">
          <a:xfrm>
            <a:off x="4660960" y="7322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1" name="Line 606"/>
          <p:cNvSpPr>
            <a:spLocks noChangeShapeType="1"/>
          </p:cNvSpPr>
          <p:nvPr/>
        </p:nvSpPr>
        <p:spPr bwMode="auto">
          <a:xfrm flipH="1" flipV="1">
            <a:off x="4648260" y="724349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2" name="Line 607"/>
          <p:cNvSpPr>
            <a:spLocks noChangeShapeType="1"/>
          </p:cNvSpPr>
          <p:nvPr/>
        </p:nvSpPr>
        <p:spPr bwMode="auto">
          <a:xfrm>
            <a:off x="4648260" y="7243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3" name="Line 608"/>
          <p:cNvSpPr>
            <a:spLocks noChangeShapeType="1"/>
          </p:cNvSpPr>
          <p:nvPr/>
        </p:nvSpPr>
        <p:spPr bwMode="auto">
          <a:xfrm>
            <a:off x="4648260" y="7243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4" name="Line 609"/>
          <p:cNvSpPr>
            <a:spLocks noChangeShapeType="1"/>
          </p:cNvSpPr>
          <p:nvPr/>
        </p:nvSpPr>
        <p:spPr bwMode="auto">
          <a:xfrm>
            <a:off x="4648260" y="7243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5" name="Line 610"/>
          <p:cNvSpPr>
            <a:spLocks noChangeShapeType="1"/>
          </p:cNvSpPr>
          <p:nvPr/>
        </p:nvSpPr>
        <p:spPr bwMode="auto">
          <a:xfrm flipV="1">
            <a:off x="4648260" y="705299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" name="Line 611"/>
          <p:cNvSpPr>
            <a:spLocks noChangeShapeType="1"/>
          </p:cNvSpPr>
          <p:nvPr/>
        </p:nvSpPr>
        <p:spPr bwMode="auto">
          <a:xfrm>
            <a:off x="4660960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7" name="Line 612"/>
          <p:cNvSpPr>
            <a:spLocks noChangeShapeType="1"/>
          </p:cNvSpPr>
          <p:nvPr/>
        </p:nvSpPr>
        <p:spPr bwMode="auto">
          <a:xfrm>
            <a:off x="4660960" y="705299"/>
            <a:ext cx="11112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8" name="Line 613"/>
          <p:cNvSpPr>
            <a:spLocks noChangeShapeType="1"/>
          </p:cNvSpPr>
          <p:nvPr/>
        </p:nvSpPr>
        <p:spPr bwMode="auto">
          <a:xfrm>
            <a:off x="4672072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9" name="Line 614"/>
          <p:cNvSpPr>
            <a:spLocks noChangeShapeType="1"/>
          </p:cNvSpPr>
          <p:nvPr/>
        </p:nvSpPr>
        <p:spPr bwMode="auto">
          <a:xfrm>
            <a:off x="4672072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0" name="Line 615"/>
          <p:cNvSpPr>
            <a:spLocks noChangeShapeType="1"/>
          </p:cNvSpPr>
          <p:nvPr/>
        </p:nvSpPr>
        <p:spPr bwMode="auto">
          <a:xfrm>
            <a:off x="4672072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1" name="Line 616"/>
          <p:cNvSpPr>
            <a:spLocks noChangeShapeType="1"/>
          </p:cNvSpPr>
          <p:nvPr/>
        </p:nvSpPr>
        <p:spPr bwMode="auto">
          <a:xfrm>
            <a:off x="4672072" y="7052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2" name="Line 617"/>
          <p:cNvSpPr>
            <a:spLocks noChangeShapeType="1"/>
          </p:cNvSpPr>
          <p:nvPr/>
        </p:nvSpPr>
        <p:spPr bwMode="auto">
          <a:xfrm>
            <a:off x="4684772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3" name="Line 618"/>
          <p:cNvSpPr>
            <a:spLocks noChangeShapeType="1"/>
          </p:cNvSpPr>
          <p:nvPr/>
        </p:nvSpPr>
        <p:spPr bwMode="auto">
          <a:xfrm>
            <a:off x="4684772" y="705299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4" name="Line 619"/>
          <p:cNvSpPr>
            <a:spLocks noChangeShapeType="1"/>
          </p:cNvSpPr>
          <p:nvPr/>
        </p:nvSpPr>
        <p:spPr bwMode="auto">
          <a:xfrm>
            <a:off x="4697472" y="7243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5" name="Freeform 620"/>
          <p:cNvSpPr>
            <a:spLocks/>
          </p:cNvSpPr>
          <p:nvPr/>
        </p:nvSpPr>
        <p:spPr bwMode="auto">
          <a:xfrm>
            <a:off x="5021322" y="814836"/>
            <a:ext cx="50800" cy="38100"/>
          </a:xfrm>
          <a:custGeom>
            <a:avLst/>
            <a:gdLst>
              <a:gd name="T0" fmla="*/ 2147483647 w 32"/>
              <a:gd name="T1" fmla="*/ 2147483647 h 31"/>
              <a:gd name="T2" fmla="*/ 2147483647 w 32"/>
              <a:gd name="T3" fmla="*/ 2147483647 h 31"/>
              <a:gd name="T4" fmla="*/ 2147483647 w 32"/>
              <a:gd name="T5" fmla="*/ 2147483647 h 31"/>
              <a:gd name="T6" fmla="*/ 2147483647 w 32"/>
              <a:gd name="T7" fmla="*/ 2147483647 h 31"/>
              <a:gd name="T8" fmla="*/ 2147483647 w 32"/>
              <a:gd name="T9" fmla="*/ 2147483647 h 31"/>
              <a:gd name="T10" fmla="*/ 0 w 32"/>
              <a:gd name="T11" fmla="*/ 2147483647 h 31"/>
              <a:gd name="T12" fmla="*/ 0 w 32"/>
              <a:gd name="T13" fmla="*/ 2147483647 h 31"/>
              <a:gd name="T14" fmla="*/ 2147483647 w 32"/>
              <a:gd name="T15" fmla="*/ 2147483647 h 31"/>
              <a:gd name="T16" fmla="*/ 2147483647 w 32"/>
              <a:gd name="T17" fmla="*/ 0 h 31"/>
              <a:gd name="T18" fmla="*/ 2147483647 w 32"/>
              <a:gd name="T19" fmla="*/ 0 h 31"/>
              <a:gd name="T20" fmla="*/ 2147483647 w 32"/>
              <a:gd name="T21" fmla="*/ 2147483647 h 31"/>
              <a:gd name="T22" fmla="*/ 2147483647 w 32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31"/>
              <a:gd name="T38" fmla="*/ 32 w 32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31">
                <a:moveTo>
                  <a:pt x="32" y="16"/>
                </a:moveTo>
                <a:lnTo>
                  <a:pt x="24" y="23"/>
                </a:lnTo>
                <a:lnTo>
                  <a:pt x="16" y="31"/>
                </a:lnTo>
                <a:lnTo>
                  <a:pt x="8" y="23"/>
                </a:lnTo>
                <a:lnTo>
                  <a:pt x="0" y="16"/>
                </a:lnTo>
                <a:lnTo>
                  <a:pt x="8" y="8"/>
                </a:lnTo>
                <a:lnTo>
                  <a:pt x="16" y="0"/>
                </a:lnTo>
                <a:lnTo>
                  <a:pt x="24" y="8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" name="Line 621"/>
          <p:cNvSpPr>
            <a:spLocks noChangeShapeType="1"/>
          </p:cNvSpPr>
          <p:nvPr/>
        </p:nvSpPr>
        <p:spPr bwMode="auto">
          <a:xfrm flipH="1">
            <a:off x="5059422" y="8338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" name="Line 622"/>
          <p:cNvSpPr>
            <a:spLocks noChangeShapeType="1"/>
          </p:cNvSpPr>
          <p:nvPr/>
        </p:nvSpPr>
        <p:spPr bwMode="auto">
          <a:xfrm>
            <a:off x="5059422" y="8434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8" name="Line 623"/>
          <p:cNvSpPr>
            <a:spLocks noChangeShapeType="1"/>
          </p:cNvSpPr>
          <p:nvPr/>
        </p:nvSpPr>
        <p:spPr bwMode="auto">
          <a:xfrm flipH="1">
            <a:off x="5046722" y="8434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9" name="Line 624"/>
          <p:cNvSpPr>
            <a:spLocks noChangeShapeType="1"/>
          </p:cNvSpPr>
          <p:nvPr/>
        </p:nvSpPr>
        <p:spPr bwMode="auto">
          <a:xfrm>
            <a:off x="5046722" y="8529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0" name="Line 625"/>
          <p:cNvSpPr>
            <a:spLocks noChangeShapeType="1"/>
          </p:cNvSpPr>
          <p:nvPr/>
        </p:nvSpPr>
        <p:spPr bwMode="auto">
          <a:xfrm>
            <a:off x="5046722" y="8529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1" name="Line 626"/>
          <p:cNvSpPr>
            <a:spLocks noChangeShapeType="1"/>
          </p:cNvSpPr>
          <p:nvPr/>
        </p:nvSpPr>
        <p:spPr bwMode="auto">
          <a:xfrm>
            <a:off x="5046722" y="8529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2" name="Line 627"/>
          <p:cNvSpPr>
            <a:spLocks noChangeShapeType="1"/>
          </p:cNvSpPr>
          <p:nvPr/>
        </p:nvSpPr>
        <p:spPr bwMode="auto">
          <a:xfrm flipH="1" flipV="1">
            <a:off x="5034022" y="8434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3" name="Line 628"/>
          <p:cNvSpPr>
            <a:spLocks noChangeShapeType="1"/>
          </p:cNvSpPr>
          <p:nvPr/>
        </p:nvSpPr>
        <p:spPr bwMode="auto">
          <a:xfrm>
            <a:off x="5034022" y="8434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4" name="Line 629"/>
          <p:cNvSpPr>
            <a:spLocks noChangeShapeType="1"/>
          </p:cNvSpPr>
          <p:nvPr/>
        </p:nvSpPr>
        <p:spPr bwMode="auto">
          <a:xfrm flipH="1" flipV="1">
            <a:off x="5021322" y="8338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5" name="Line 630"/>
          <p:cNvSpPr>
            <a:spLocks noChangeShapeType="1"/>
          </p:cNvSpPr>
          <p:nvPr/>
        </p:nvSpPr>
        <p:spPr bwMode="auto">
          <a:xfrm>
            <a:off x="5021322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" name="Line 631"/>
          <p:cNvSpPr>
            <a:spLocks noChangeShapeType="1"/>
          </p:cNvSpPr>
          <p:nvPr/>
        </p:nvSpPr>
        <p:spPr bwMode="auto">
          <a:xfrm>
            <a:off x="5021322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7" name="Line 632"/>
          <p:cNvSpPr>
            <a:spLocks noChangeShapeType="1"/>
          </p:cNvSpPr>
          <p:nvPr/>
        </p:nvSpPr>
        <p:spPr bwMode="auto">
          <a:xfrm>
            <a:off x="5021322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8" name="Line 633"/>
          <p:cNvSpPr>
            <a:spLocks noChangeShapeType="1"/>
          </p:cNvSpPr>
          <p:nvPr/>
        </p:nvSpPr>
        <p:spPr bwMode="auto">
          <a:xfrm flipV="1">
            <a:off x="5021322" y="825949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9" name="Line 634"/>
          <p:cNvSpPr>
            <a:spLocks noChangeShapeType="1"/>
          </p:cNvSpPr>
          <p:nvPr/>
        </p:nvSpPr>
        <p:spPr bwMode="auto">
          <a:xfrm>
            <a:off x="5034022" y="8259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0" name="Line 635"/>
          <p:cNvSpPr>
            <a:spLocks noChangeShapeType="1"/>
          </p:cNvSpPr>
          <p:nvPr/>
        </p:nvSpPr>
        <p:spPr bwMode="auto">
          <a:xfrm flipV="1">
            <a:off x="5034022" y="814836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1" name="Line 636"/>
          <p:cNvSpPr>
            <a:spLocks noChangeShapeType="1"/>
          </p:cNvSpPr>
          <p:nvPr/>
        </p:nvSpPr>
        <p:spPr bwMode="auto">
          <a:xfrm>
            <a:off x="5046722" y="8148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2" name="Line 637"/>
          <p:cNvSpPr>
            <a:spLocks noChangeShapeType="1"/>
          </p:cNvSpPr>
          <p:nvPr/>
        </p:nvSpPr>
        <p:spPr bwMode="auto">
          <a:xfrm>
            <a:off x="5046722" y="8148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3" name="Line 638"/>
          <p:cNvSpPr>
            <a:spLocks noChangeShapeType="1"/>
          </p:cNvSpPr>
          <p:nvPr/>
        </p:nvSpPr>
        <p:spPr bwMode="auto">
          <a:xfrm>
            <a:off x="5046722" y="8148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" name="Line 639"/>
          <p:cNvSpPr>
            <a:spLocks noChangeShapeType="1"/>
          </p:cNvSpPr>
          <p:nvPr/>
        </p:nvSpPr>
        <p:spPr bwMode="auto">
          <a:xfrm>
            <a:off x="5046722" y="814836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5" name="Line 640"/>
          <p:cNvSpPr>
            <a:spLocks noChangeShapeType="1"/>
          </p:cNvSpPr>
          <p:nvPr/>
        </p:nvSpPr>
        <p:spPr bwMode="auto">
          <a:xfrm>
            <a:off x="5059422" y="8259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" name="Line 641"/>
          <p:cNvSpPr>
            <a:spLocks noChangeShapeType="1"/>
          </p:cNvSpPr>
          <p:nvPr/>
        </p:nvSpPr>
        <p:spPr bwMode="auto">
          <a:xfrm>
            <a:off x="5059422" y="825949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" name="Line 642"/>
          <p:cNvSpPr>
            <a:spLocks noChangeShapeType="1"/>
          </p:cNvSpPr>
          <p:nvPr/>
        </p:nvSpPr>
        <p:spPr bwMode="auto">
          <a:xfrm>
            <a:off x="5072122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8" name="Freeform 643"/>
          <p:cNvSpPr>
            <a:spLocks/>
          </p:cNvSpPr>
          <p:nvPr/>
        </p:nvSpPr>
        <p:spPr bwMode="auto">
          <a:xfrm>
            <a:off x="4853047" y="605286"/>
            <a:ext cx="50800" cy="36513"/>
          </a:xfrm>
          <a:custGeom>
            <a:avLst/>
            <a:gdLst>
              <a:gd name="T0" fmla="*/ 2147483647 w 32"/>
              <a:gd name="T1" fmla="*/ 2147483647 h 31"/>
              <a:gd name="T2" fmla="*/ 2147483647 w 32"/>
              <a:gd name="T3" fmla="*/ 2147483647 h 31"/>
              <a:gd name="T4" fmla="*/ 2147483647 w 32"/>
              <a:gd name="T5" fmla="*/ 2147483647 h 31"/>
              <a:gd name="T6" fmla="*/ 2147483647 w 32"/>
              <a:gd name="T7" fmla="*/ 2147483647 h 31"/>
              <a:gd name="T8" fmla="*/ 2147483647 w 32"/>
              <a:gd name="T9" fmla="*/ 2147483647 h 31"/>
              <a:gd name="T10" fmla="*/ 0 w 32"/>
              <a:gd name="T11" fmla="*/ 2147483647 h 31"/>
              <a:gd name="T12" fmla="*/ 0 w 32"/>
              <a:gd name="T13" fmla="*/ 2147483647 h 31"/>
              <a:gd name="T14" fmla="*/ 2147483647 w 32"/>
              <a:gd name="T15" fmla="*/ 2147483647 h 31"/>
              <a:gd name="T16" fmla="*/ 2147483647 w 32"/>
              <a:gd name="T17" fmla="*/ 0 h 31"/>
              <a:gd name="T18" fmla="*/ 2147483647 w 32"/>
              <a:gd name="T19" fmla="*/ 0 h 31"/>
              <a:gd name="T20" fmla="*/ 2147483647 w 32"/>
              <a:gd name="T21" fmla="*/ 2147483647 h 31"/>
              <a:gd name="T22" fmla="*/ 2147483647 w 32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31"/>
              <a:gd name="T38" fmla="*/ 32 w 32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31">
                <a:moveTo>
                  <a:pt x="32" y="15"/>
                </a:moveTo>
                <a:lnTo>
                  <a:pt x="24" y="23"/>
                </a:lnTo>
                <a:lnTo>
                  <a:pt x="16" y="31"/>
                </a:lnTo>
                <a:lnTo>
                  <a:pt x="8" y="23"/>
                </a:lnTo>
                <a:lnTo>
                  <a:pt x="0" y="15"/>
                </a:lnTo>
                <a:lnTo>
                  <a:pt x="8" y="8"/>
                </a:lnTo>
                <a:lnTo>
                  <a:pt x="16" y="0"/>
                </a:lnTo>
                <a:lnTo>
                  <a:pt x="24" y="8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9" name="Line 644"/>
          <p:cNvSpPr>
            <a:spLocks noChangeShapeType="1"/>
          </p:cNvSpPr>
          <p:nvPr/>
        </p:nvSpPr>
        <p:spPr bwMode="auto">
          <a:xfrm flipH="1">
            <a:off x="4891147" y="6227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0" name="Line 645"/>
          <p:cNvSpPr>
            <a:spLocks noChangeShapeType="1"/>
          </p:cNvSpPr>
          <p:nvPr/>
        </p:nvSpPr>
        <p:spPr bwMode="auto">
          <a:xfrm>
            <a:off x="4891147" y="6322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1" name="Line 646"/>
          <p:cNvSpPr>
            <a:spLocks noChangeShapeType="1"/>
          </p:cNvSpPr>
          <p:nvPr/>
        </p:nvSpPr>
        <p:spPr bwMode="auto">
          <a:xfrm flipH="1">
            <a:off x="4878447" y="6322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2" name="Line 647"/>
          <p:cNvSpPr>
            <a:spLocks noChangeShapeType="1"/>
          </p:cNvSpPr>
          <p:nvPr/>
        </p:nvSpPr>
        <p:spPr bwMode="auto">
          <a:xfrm>
            <a:off x="4878447" y="6417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3" name="Line 648"/>
          <p:cNvSpPr>
            <a:spLocks noChangeShapeType="1"/>
          </p:cNvSpPr>
          <p:nvPr/>
        </p:nvSpPr>
        <p:spPr bwMode="auto">
          <a:xfrm>
            <a:off x="4878447" y="6417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4" name="Line 649"/>
          <p:cNvSpPr>
            <a:spLocks noChangeShapeType="1"/>
          </p:cNvSpPr>
          <p:nvPr/>
        </p:nvSpPr>
        <p:spPr bwMode="auto">
          <a:xfrm>
            <a:off x="4878447" y="6417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5" name="Line 650"/>
          <p:cNvSpPr>
            <a:spLocks noChangeShapeType="1"/>
          </p:cNvSpPr>
          <p:nvPr/>
        </p:nvSpPr>
        <p:spPr bwMode="auto">
          <a:xfrm flipH="1" flipV="1">
            <a:off x="4865747" y="6322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6" name="Line 651"/>
          <p:cNvSpPr>
            <a:spLocks noChangeShapeType="1"/>
          </p:cNvSpPr>
          <p:nvPr/>
        </p:nvSpPr>
        <p:spPr bwMode="auto">
          <a:xfrm>
            <a:off x="4865747" y="6322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" name="Line 652"/>
          <p:cNvSpPr>
            <a:spLocks noChangeShapeType="1"/>
          </p:cNvSpPr>
          <p:nvPr/>
        </p:nvSpPr>
        <p:spPr bwMode="auto">
          <a:xfrm flipH="1" flipV="1">
            <a:off x="4853047" y="6227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8" name="Line 653"/>
          <p:cNvSpPr>
            <a:spLocks noChangeShapeType="1"/>
          </p:cNvSpPr>
          <p:nvPr/>
        </p:nvSpPr>
        <p:spPr bwMode="auto">
          <a:xfrm>
            <a:off x="4853047" y="6227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" name="Line 654"/>
          <p:cNvSpPr>
            <a:spLocks noChangeShapeType="1"/>
          </p:cNvSpPr>
          <p:nvPr/>
        </p:nvSpPr>
        <p:spPr bwMode="auto">
          <a:xfrm>
            <a:off x="4853047" y="6227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" name="Line 655"/>
          <p:cNvSpPr>
            <a:spLocks noChangeShapeType="1"/>
          </p:cNvSpPr>
          <p:nvPr/>
        </p:nvSpPr>
        <p:spPr bwMode="auto">
          <a:xfrm>
            <a:off x="4853047" y="6227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" name="Line 656"/>
          <p:cNvSpPr>
            <a:spLocks noChangeShapeType="1"/>
          </p:cNvSpPr>
          <p:nvPr/>
        </p:nvSpPr>
        <p:spPr bwMode="auto">
          <a:xfrm flipV="1">
            <a:off x="4853047" y="61481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2" name="Line 657"/>
          <p:cNvSpPr>
            <a:spLocks noChangeShapeType="1"/>
          </p:cNvSpPr>
          <p:nvPr/>
        </p:nvSpPr>
        <p:spPr bwMode="auto">
          <a:xfrm>
            <a:off x="4865747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3" name="Line 658"/>
          <p:cNvSpPr>
            <a:spLocks noChangeShapeType="1"/>
          </p:cNvSpPr>
          <p:nvPr/>
        </p:nvSpPr>
        <p:spPr bwMode="auto">
          <a:xfrm flipV="1">
            <a:off x="4865747" y="6052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" name="Line 659"/>
          <p:cNvSpPr>
            <a:spLocks noChangeShapeType="1"/>
          </p:cNvSpPr>
          <p:nvPr/>
        </p:nvSpPr>
        <p:spPr bwMode="auto">
          <a:xfrm>
            <a:off x="4878447" y="605286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5" name="Line 660"/>
          <p:cNvSpPr>
            <a:spLocks noChangeShapeType="1"/>
          </p:cNvSpPr>
          <p:nvPr/>
        </p:nvSpPr>
        <p:spPr bwMode="auto">
          <a:xfrm>
            <a:off x="4878447" y="605286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6" name="Line 661"/>
          <p:cNvSpPr>
            <a:spLocks noChangeShapeType="1"/>
          </p:cNvSpPr>
          <p:nvPr/>
        </p:nvSpPr>
        <p:spPr bwMode="auto">
          <a:xfrm>
            <a:off x="4878447" y="605286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" name="Line 662"/>
          <p:cNvSpPr>
            <a:spLocks noChangeShapeType="1"/>
          </p:cNvSpPr>
          <p:nvPr/>
        </p:nvSpPr>
        <p:spPr bwMode="auto">
          <a:xfrm>
            <a:off x="4878447" y="6052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" name="Line 663"/>
          <p:cNvSpPr>
            <a:spLocks noChangeShapeType="1"/>
          </p:cNvSpPr>
          <p:nvPr/>
        </p:nvSpPr>
        <p:spPr bwMode="auto">
          <a:xfrm>
            <a:off x="4891147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" name="Line 664"/>
          <p:cNvSpPr>
            <a:spLocks noChangeShapeType="1"/>
          </p:cNvSpPr>
          <p:nvPr/>
        </p:nvSpPr>
        <p:spPr bwMode="auto">
          <a:xfrm>
            <a:off x="4891147" y="61481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" name="Line 665"/>
          <p:cNvSpPr>
            <a:spLocks noChangeShapeType="1"/>
          </p:cNvSpPr>
          <p:nvPr/>
        </p:nvSpPr>
        <p:spPr bwMode="auto">
          <a:xfrm>
            <a:off x="4903847" y="6227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" name="Freeform 666"/>
          <p:cNvSpPr>
            <a:spLocks/>
          </p:cNvSpPr>
          <p:nvPr/>
        </p:nvSpPr>
        <p:spPr bwMode="auto">
          <a:xfrm>
            <a:off x="4635560" y="605286"/>
            <a:ext cx="36512" cy="36513"/>
          </a:xfrm>
          <a:custGeom>
            <a:avLst/>
            <a:gdLst>
              <a:gd name="T0" fmla="*/ 2147483647 w 23"/>
              <a:gd name="T1" fmla="*/ 2147483647 h 31"/>
              <a:gd name="T2" fmla="*/ 2147483647 w 23"/>
              <a:gd name="T3" fmla="*/ 2147483647 h 31"/>
              <a:gd name="T4" fmla="*/ 2147483647 w 23"/>
              <a:gd name="T5" fmla="*/ 2147483647 h 31"/>
              <a:gd name="T6" fmla="*/ 2147483647 w 23"/>
              <a:gd name="T7" fmla="*/ 2147483647 h 31"/>
              <a:gd name="T8" fmla="*/ 0 w 23"/>
              <a:gd name="T9" fmla="*/ 2147483647 h 31"/>
              <a:gd name="T10" fmla="*/ 0 w 23"/>
              <a:gd name="T11" fmla="*/ 2147483647 h 31"/>
              <a:gd name="T12" fmla="*/ 0 w 23"/>
              <a:gd name="T13" fmla="*/ 2147483647 h 31"/>
              <a:gd name="T14" fmla="*/ 0 w 23"/>
              <a:gd name="T15" fmla="*/ 2147483647 h 31"/>
              <a:gd name="T16" fmla="*/ 2147483647 w 23"/>
              <a:gd name="T17" fmla="*/ 0 h 31"/>
              <a:gd name="T18" fmla="*/ 2147483647 w 23"/>
              <a:gd name="T19" fmla="*/ 0 h 31"/>
              <a:gd name="T20" fmla="*/ 2147483647 w 23"/>
              <a:gd name="T21" fmla="*/ 2147483647 h 31"/>
              <a:gd name="T22" fmla="*/ 2147483647 w 23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3"/>
              <a:gd name="T37" fmla="*/ 0 h 31"/>
              <a:gd name="T38" fmla="*/ 23 w 23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3" h="31">
                <a:moveTo>
                  <a:pt x="23" y="15"/>
                </a:moveTo>
                <a:lnTo>
                  <a:pt x="23" y="23"/>
                </a:lnTo>
                <a:lnTo>
                  <a:pt x="16" y="31"/>
                </a:lnTo>
                <a:lnTo>
                  <a:pt x="0" y="23"/>
                </a:lnTo>
                <a:lnTo>
                  <a:pt x="0" y="15"/>
                </a:lnTo>
                <a:lnTo>
                  <a:pt x="0" y="8"/>
                </a:lnTo>
                <a:lnTo>
                  <a:pt x="16" y="0"/>
                </a:lnTo>
                <a:lnTo>
                  <a:pt x="23" y="8"/>
                </a:lnTo>
                <a:lnTo>
                  <a:pt x="23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" name="Line 667"/>
          <p:cNvSpPr>
            <a:spLocks noChangeShapeType="1"/>
          </p:cNvSpPr>
          <p:nvPr/>
        </p:nvSpPr>
        <p:spPr bwMode="auto">
          <a:xfrm>
            <a:off x="4672072" y="622749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3" name="Line 668"/>
          <p:cNvSpPr>
            <a:spLocks noChangeShapeType="1"/>
          </p:cNvSpPr>
          <p:nvPr/>
        </p:nvSpPr>
        <p:spPr bwMode="auto">
          <a:xfrm>
            <a:off x="4672072" y="6322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4" name="Line 669"/>
          <p:cNvSpPr>
            <a:spLocks noChangeShapeType="1"/>
          </p:cNvSpPr>
          <p:nvPr/>
        </p:nvSpPr>
        <p:spPr bwMode="auto">
          <a:xfrm flipH="1">
            <a:off x="4660960" y="632274"/>
            <a:ext cx="11112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" name="Line 670"/>
          <p:cNvSpPr>
            <a:spLocks noChangeShapeType="1"/>
          </p:cNvSpPr>
          <p:nvPr/>
        </p:nvSpPr>
        <p:spPr bwMode="auto">
          <a:xfrm>
            <a:off x="4660960" y="6417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" name="Line 671"/>
          <p:cNvSpPr>
            <a:spLocks noChangeShapeType="1"/>
          </p:cNvSpPr>
          <p:nvPr/>
        </p:nvSpPr>
        <p:spPr bwMode="auto">
          <a:xfrm>
            <a:off x="4660960" y="6417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" name="Line 672"/>
          <p:cNvSpPr>
            <a:spLocks noChangeShapeType="1"/>
          </p:cNvSpPr>
          <p:nvPr/>
        </p:nvSpPr>
        <p:spPr bwMode="auto">
          <a:xfrm>
            <a:off x="4660960" y="6417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" name="Line 673"/>
          <p:cNvSpPr>
            <a:spLocks noChangeShapeType="1"/>
          </p:cNvSpPr>
          <p:nvPr/>
        </p:nvSpPr>
        <p:spPr bwMode="auto">
          <a:xfrm flipH="1" flipV="1">
            <a:off x="4635560" y="632274"/>
            <a:ext cx="254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" name="Line 674"/>
          <p:cNvSpPr>
            <a:spLocks noChangeShapeType="1"/>
          </p:cNvSpPr>
          <p:nvPr/>
        </p:nvSpPr>
        <p:spPr bwMode="auto">
          <a:xfrm>
            <a:off x="4635560" y="6322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" name="Line 675"/>
          <p:cNvSpPr>
            <a:spLocks noChangeShapeType="1"/>
          </p:cNvSpPr>
          <p:nvPr/>
        </p:nvSpPr>
        <p:spPr bwMode="auto">
          <a:xfrm flipV="1">
            <a:off x="4635560" y="622749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" name="Line 676"/>
          <p:cNvSpPr>
            <a:spLocks noChangeShapeType="1"/>
          </p:cNvSpPr>
          <p:nvPr/>
        </p:nvSpPr>
        <p:spPr bwMode="auto">
          <a:xfrm>
            <a:off x="4635560" y="6227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" name="Line 677"/>
          <p:cNvSpPr>
            <a:spLocks noChangeShapeType="1"/>
          </p:cNvSpPr>
          <p:nvPr/>
        </p:nvSpPr>
        <p:spPr bwMode="auto">
          <a:xfrm>
            <a:off x="4635560" y="6227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" name="Line 678"/>
          <p:cNvSpPr>
            <a:spLocks noChangeShapeType="1"/>
          </p:cNvSpPr>
          <p:nvPr/>
        </p:nvSpPr>
        <p:spPr bwMode="auto">
          <a:xfrm>
            <a:off x="4635560" y="6227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" name="Line 679"/>
          <p:cNvSpPr>
            <a:spLocks noChangeShapeType="1"/>
          </p:cNvSpPr>
          <p:nvPr/>
        </p:nvSpPr>
        <p:spPr bwMode="auto">
          <a:xfrm flipV="1">
            <a:off x="4635560" y="614811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" name="Line 680"/>
          <p:cNvSpPr>
            <a:spLocks noChangeShapeType="1"/>
          </p:cNvSpPr>
          <p:nvPr/>
        </p:nvSpPr>
        <p:spPr bwMode="auto">
          <a:xfrm>
            <a:off x="4635560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" name="Line 681"/>
          <p:cNvSpPr>
            <a:spLocks noChangeShapeType="1"/>
          </p:cNvSpPr>
          <p:nvPr/>
        </p:nvSpPr>
        <p:spPr bwMode="auto">
          <a:xfrm flipV="1">
            <a:off x="4635560" y="605286"/>
            <a:ext cx="254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" name="Line 682"/>
          <p:cNvSpPr>
            <a:spLocks noChangeShapeType="1"/>
          </p:cNvSpPr>
          <p:nvPr/>
        </p:nvSpPr>
        <p:spPr bwMode="auto">
          <a:xfrm>
            <a:off x="4660960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" name="Line 683"/>
          <p:cNvSpPr>
            <a:spLocks noChangeShapeType="1"/>
          </p:cNvSpPr>
          <p:nvPr/>
        </p:nvSpPr>
        <p:spPr bwMode="auto">
          <a:xfrm>
            <a:off x="4660960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" name="Line 684"/>
          <p:cNvSpPr>
            <a:spLocks noChangeShapeType="1"/>
          </p:cNvSpPr>
          <p:nvPr/>
        </p:nvSpPr>
        <p:spPr bwMode="auto">
          <a:xfrm>
            <a:off x="4660960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" name="Line 685"/>
          <p:cNvSpPr>
            <a:spLocks noChangeShapeType="1"/>
          </p:cNvSpPr>
          <p:nvPr/>
        </p:nvSpPr>
        <p:spPr bwMode="auto">
          <a:xfrm>
            <a:off x="4660960" y="605286"/>
            <a:ext cx="11112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" name="Line 686"/>
          <p:cNvSpPr>
            <a:spLocks noChangeShapeType="1"/>
          </p:cNvSpPr>
          <p:nvPr/>
        </p:nvSpPr>
        <p:spPr bwMode="auto">
          <a:xfrm>
            <a:off x="4672072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" name="Line 687"/>
          <p:cNvSpPr>
            <a:spLocks noChangeShapeType="1"/>
          </p:cNvSpPr>
          <p:nvPr/>
        </p:nvSpPr>
        <p:spPr bwMode="auto">
          <a:xfrm>
            <a:off x="4672072" y="614811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" name="Line 688"/>
          <p:cNvSpPr>
            <a:spLocks noChangeShapeType="1"/>
          </p:cNvSpPr>
          <p:nvPr/>
        </p:nvSpPr>
        <p:spPr bwMode="auto">
          <a:xfrm>
            <a:off x="4672072" y="6227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" name="Freeform 689"/>
          <p:cNvSpPr>
            <a:spLocks/>
          </p:cNvSpPr>
          <p:nvPr/>
        </p:nvSpPr>
        <p:spPr bwMode="auto">
          <a:xfrm>
            <a:off x="5034022" y="595761"/>
            <a:ext cx="38100" cy="26988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" name="Line 690"/>
          <p:cNvSpPr>
            <a:spLocks noChangeShapeType="1"/>
          </p:cNvSpPr>
          <p:nvPr/>
        </p:nvSpPr>
        <p:spPr bwMode="auto">
          <a:xfrm>
            <a:off x="5072122" y="614811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" name="Line 691"/>
          <p:cNvSpPr>
            <a:spLocks noChangeShapeType="1"/>
          </p:cNvSpPr>
          <p:nvPr/>
        </p:nvSpPr>
        <p:spPr bwMode="auto">
          <a:xfrm>
            <a:off x="5072122" y="6227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" name="Line 692"/>
          <p:cNvSpPr>
            <a:spLocks noChangeShapeType="1"/>
          </p:cNvSpPr>
          <p:nvPr/>
        </p:nvSpPr>
        <p:spPr bwMode="auto">
          <a:xfrm flipH="1">
            <a:off x="5059422" y="62274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" name="Line 693"/>
          <p:cNvSpPr>
            <a:spLocks noChangeShapeType="1"/>
          </p:cNvSpPr>
          <p:nvPr/>
        </p:nvSpPr>
        <p:spPr bwMode="auto">
          <a:xfrm>
            <a:off x="5059422" y="6227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" name="Line 694"/>
          <p:cNvSpPr>
            <a:spLocks noChangeShapeType="1"/>
          </p:cNvSpPr>
          <p:nvPr/>
        </p:nvSpPr>
        <p:spPr bwMode="auto">
          <a:xfrm>
            <a:off x="5059422" y="6227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" name="Line 695"/>
          <p:cNvSpPr>
            <a:spLocks noChangeShapeType="1"/>
          </p:cNvSpPr>
          <p:nvPr/>
        </p:nvSpPr>
        <p:spPr bwMode="auto">
          <a:xfrm>
            <a:off x="5059422" y="6227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" name="Line 696"/>
          <p:cNvSpPr>
            <a:spLocks noChangeShapeType="1"/>
          </p:cNvSpPr>
          <p:nvPr/>
        </p:nvSpPr>
        <p:spPr bwMode="auto">
          <a:xfrm flipH="1">
            <a:off x="5034022" y="622749"/>
            <a:ext cx="25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" name="Line 697"/>
          <p:cNvSpPr>
            <a:spLocks noChangeShapeType="1"/>
          </p:cNvSpPr>
          <p:nvPr/>
        </p:nvSpPr>
        <p:spPr bwMode="auto">
          <a:xfrm>
            <a:off x="5034022" y="6227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" name="Line 698"/>
          <p:cNvSpPr>
            <a:spLocks noChangeShapeType="1"/>
          </p:cNvSpPr>
          <p:nvPr/>
        </p:nvSpPr>
        <p:spPr bwMode="auto">
          <a:xfrm flipV="1">
            <a:off x="5034022" y="614811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" name="Line 699"/>
          <p:cNvSpPr>
            <a:spLocks noChangeShapeType="1"/>
          </p:cNvSpPr>
          <p:nvPr/>
        </p:nvSpPr>
        <p:spPr bwMode="auto">
          <a:xfrm>
            <a:off x="5034022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" name="Line 700"/>
          <p:cNvSpPr>
            <a:spLocks noChangeShapeType="1"/>
          </p:cNvSpPr>
          <p:nvPr/>
        </p:nvSpPr>
        <p:spPr bwMode="auto">
          <a:xfrm>
            <a:off x="5034022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" name="Line 701"/>
          <p:cNvSpPr>
            <a:spLocks noChangeShapeType="1"/>
          </p:cNvSpPr>
          <p:nvPr/>
        </p:nvSpPr>
        <p:spPr bwMode="auto">
          <a:xfrm>
            <a:off x="5034022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" name="Line 702"/>
          <p:cNvSpPr>
            <a:spLocks noChangeShapeType="1"/>
          </p:cNvSpPr>
          <p:nvPr/>
        </p:nvSpPr>
        <p:spPr bwMode="auto">
          <a:xfrm flipV="1">
            <a:off x="5034022" y="595761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8" name="Line 703"/>
          <p:cNvSpPr>
            <a:spLocks noChangeShapeType="1"/>
          </p:cNvSpPr>
          <p:nvPr/>
        </p:nvSpPr>
        <p:spPr bwMode="auto">
          <a:xfrm>
            <a:off x="5034022" y="5957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9" name="Line 704"/>
          <p:cNvSpPr>
            <a:spLocks noChangeShapeType="1"/>
          </p:cNvSpPr>
          <p:nvPr/>
        </p:nvSpPr>
        <p:spPr bwMode="auto">
          <a:xfrm>
            <a:off x="5034022" y="595761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" name="Line 705"/>
          <p:cNvSpPr>
            <a:spLocks noChangeShapeType="1"/>
          </p:cNvSpPr>
          <p:nvPr/>
        </p:nvSpPr>
        <p:spPr bwMode="auto">
          <a:xfrm>
            <a:off x="5059422" y="5957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1" name="Line 706"/>
          <p:cNvSpPr>
            <a:spLocks noChangeShapeType="1"/>
          </p:cNvSpPr>
          <p:nvPr/>
        </p:nvSpPr>
        <p:spPr bwMode="auto">
          <a:xfrm>
            <a:off x="5059422" y="5957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2" name="Line 707"/>
          <p:cNvSpPr>
            <a:spLocks noChangeShapeType="1"/>
          </p:cNvSpPr>
          <p:nvPr/>
        </p:nvSpPr>
        <p:spPr bwMode="auto">
          <a:xfrm>
            <a:off x="5059422" y="5957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3" name="Line 708"/>
          <p:cNvSpPr>
            <a:spLocks noChangeShapeType="1"/>
          </p:cNvSpPr>
          <p:nvPr/>
        </p:nvSpPr>
        <p:spPr bwMode="auto">
          <a:xfrm>
            <a:off x="5059422" y="595761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4" name="Line 709"/>
          <p:cNvSpPr>
            <a:spLocks noChangeShapeType="1"/>
          </p:cNvSpPr>
          <p:nvPr/>
        </p:nvSpPr>
        <p:spPr bwMode="auto">
          <a:xfrm>
            <a:off x="5072122" y="5957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" name="Line 710"/>
          <p:cNvSpPr>
            <a:spLocks noChangeShapeType="1"/>
          </p:cNvSpPr>
          <p:nvPr/>
        </p:nvSpPr>
        <p:spPr bwMode="auto">
          <a:xfrm>
            <a:off x="5072122" y="595761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" name="Line 711"/>
          <p:cNvSpPr>
            <a:spLocks noChangeShapeType="1"/>
          </p:cNvSpPr>
          <p:nvPr/>
        </p:nvSpPr>
        <p:spPr bwMode="auto">
          <a:xfrm>
            <a:off x="5072122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" name="Freeform 712"/>
          <p:cNvSpPr>
            <a:spLocks/>
          </p:cNvSpPr>
          <p:nvPr/>
        </p:nvSpPr>
        <p:spPr bwMode="auto">
          <a:xfrm>
            <a:off x="4800660" y="870399"/>
            <a:ext cx="52387" cy="28575"/>
          </a:xfrm>
          <a:custGeom>
            <a:avLst/>
            <a:gdLst>
              <a:gd name="T0" fmla="*/ 2147483647 w 32"/>
              <a:gd name="T1" fmla="*/ 2147483647 h 24"/>
              <a:gd name="T2" fmla="*/ 2147483647 w 32"/>
              <a:gd name="T3" fmla="*/ 2147483647 h 24"/>
              <a:gd name="T4" fmla="*/ 2147483647 w 32"/>
              <a:gd name="T5" fmla="*/ 2147483647 h 24"/>
              <a:gd name="T6" fmla="*/ 2147483647 w 32"/>
              <a:gd name="T7" fmla="*/ 2147483647 h 24"/>
              <a:gd name="T8" fmla="*/ 2147483647 w 32"/>
              <a:gd name="T9" fmla="*/ 2147483647 h 24"/>
              <a:gd name="T10" fmla="*/ 0 w 32"/>
              <a:gd name="T11" fmla="*/ 2147483647 h 24"/>
              <a:gd name="T12" fmla="*/ 0 w 32"/>
              <a:gd name="T13" fmla="*/ 2147483647 h 24"/>
              <a:gd name="T14" fmla="*/ 2147483647 w 32"/>
              <a:gd name="T15" fmla="*/ 0 h 24"/>
              <a:gd name="T16" fmla="*/ 2147483647 w 32"/>
              <a:gd name="T17" fmla="*/ 0 h 24"/>
              <a:gd name="T18" fmla="*/ 2147483647 w 32"/>
              <a:gd name="T19" fmla="*/ 0 h 24"/>
              <a:gd name="T20" fmla="*/ 2147483647 w 32"/>
              <a:gd name="T21" fmla="*/ 0 h 24"/>
              <a:gd name="T22" fmla="*/ 2147483647 w 32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4"/>
              <a:gd name="T38" fmla="*/ 32 w 32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4">
                <a:moveTo>
                  <a:pt x="32" y="16"/>
                </a:moveTo>
                <a:lnTo>
                  <a:pt x="24" y="24"/>
                </a:lnTo>
                <a:lnTo>
                  <a:pt x="16" y="24"/>
                </a:lnTo>
                <a:lnTo>
                  <a:pt x="8" y="24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8" name="Line 713"/>
          <p:cNvSpPr>
            <a:spLocks noChangeShapeType="1"/>
          </p:cNvSpPr>
          <p:nvPr/>
        </p:nvSpPr>
        <p:spPr bwMode="auto">
          <a:xfrm flipH="1">
            <a:off x="4840347" y="8894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9" name="Line 714"/>
          <p:cNvSpPr>
            <a:spLocks noChangeShapeType="1"/>
          </p:cNvSpPr>
          <p:nvPr/>
        </p:nvSpPr>
        <p:spPr bwMode="auto">
          <a:xfrm>
            <a:off x="4840347" y="8989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0" name="Line 715"/>
          <p:cNvSpPr>
            <a:spLocks noChangeShapeType="1"/>
          </p:cNvSpPr>
          <p:nvPr/>
        </p:nvSpPr>
        <p:spPr bwMode="auto">
          <a:xfrm flipH="1">
            <a:off x="4827647" y="89897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" name="Line 716"/>
          <p:cNvSpPr>
            <a:spLocks noChangeShapeType="1"/>
          </p:cNvSpPr>
          <p:nvPr/>
        </p:nvSpPr>
        <p:spPr bwMode="auto">
          <a:xfrm>
            <a:off x="4827647" y="8989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2" name="Line 717"/>
          <p:cNvSpPr>
            <a:spLocks noChangeShapeType="1"/>
          </p:cNvSpPr>
          <p:nvPr/>
        </p:nvSpPr>
        <p:spPr bwMode="auto">
          <a:xfrm>
            <a:off x="4827647" y="8989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3" name="Line 718"/>
          <p:cNvSpPr>
            <a:spLocks noChangeShapeType="1"/>
          </p:cNvSpPr>
          <p:nvPr/>
        </p:nvSpPr>
        <p:spPr bwMode="auto">
          <a:xfrm>
            <a:off x="4827647" y="8989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4" name="Line 719"/>
          <p:cNvSpPr>
            <a:spLocks noChangeShapeType="1"/>
          </p:cNvSpPr>
          <p:nvPr/>
        </p:nvSpPr>
        <p:spPr bwMode="auto">
          <a:xfrm flipH="1">
            <a:off x="4813360" y="898974"/>
            <a:ext cx="142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5" name="Line 720"/>
          <p:cNvSpPr>
            <a:spLocks noChangeShapeType="1"/>
          </p:cNvSpPr>
          <p:nvPr/>
        </p:nvSpPr>
        <p:spPr bwMode="auto">
          <a:xfrm>
            <a:off x="4813360" y="898974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6" name="Line 721"/>
          <p:cNvSpPr>
            <a:spLocks noChangeShapeType="1"/>
          </p:cNvSpPr>
          <p:nvPr/>
        </p:nvSpPr>
        <p:spPr bwMode="auto">
          <a:xfrm flipH="1" flipV="1">
            <a:off x="4800660" y="8894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7" name="Line 722"/>
          <p:cNvSpPr>
            <a:spLocks noChangeShapeType="1"/>
          </p:cNvSpPr>
          <p:nvPr/>
        </p:nvSpPr>
        <p:spPr bwMode="auto">
          <a:xfrm>
            <a:off x="4800660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" name="Line 723"/>
          <p:cNvSpPr>
            <a:spLocks noChangeShapeType="1"/>
          </p:cNvSpPr>
          <p:nvPr/>
        </p:nvSpPr>
        <p:spPr bwMode="auto">
          <a:xfrm>
            <a:off x="4800660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9" name="Line 724"/>
          <p:cNvSpPr>
            <a:spLocks noChangeShapeType="1"/>
          </p:cNvSpPr>
          <p:nvPr/>
        </p:nvSpPr>
        <p:spPr bwMode="auto">
          <a:xfrm>
            <a:off x="4800660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0" name="Line 725"/>
          <p:cNvSpPr>
            <a:spLocks noChangeShapeType="1"/>
          </p:cNvSpPr>
          <p:nvPr/>
        </p:nvSpPr>
        <p:spPr bwMode="auto">
          <a:xfrm flipV="1">
            <a:off x="4800660" y="870399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1" name="Line 726"/>
          <p:cNvSpPr>
            <a:spLocks noChangeShapeType="1"/>
          </p:cNvSpPr>
          <p:nvPr/>
        </p:nvSpPr>
        <p:spPr bwMode="auto">
          <a:xfrm>
            <a:off x="4813360" y="870399"/>
            <a:ext cx="317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2" name="Line 727"/>
          <p:cNvSpPr>
            <a:spLocks noChangeShapeType="1"/>
          </p:cNvSpPr>
          <p:nvPr/>
        </p:nvSpPr>
        <p:spPr bwMode="auto">
          <a:xfrm>
            <a:off x="4813360" y="870399"/>
            <a:ext cx="142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3" name="Line 728"/>
          <p:cNvSpPr>
            <a:spLocks noChangeShapeType="1"/>
          </p:cNvSpPr>
          <p:nvPr/>
        </p:nvSpPr>
        <p:spPr bwMode="auto">
          <a:xfrm>
            <a:off x="4827647" y="8703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4" name="Line 729"/>
          <p:cNvSpPr>
            <a:spLocks noChangeShapeType="1"/>
          </p:cNvSpPr>
          <p:nvPr/>
        </p:nvSpPr>
        <p:spPr bwMode="auto">
          <a:xfrm>
            <a:off x="4827647" y="8703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5" name="Line 730"/>
          <p:cNvSpPr>
            <a:spLocks noChangeShapeType="1"/>
          </p:cNvSpPr>
          <p:nvPr/>
        </p:nvSpPr>
        <p:spPr bwMode="auto">
          <a:xfrm>
            <a:off x="4827647" y="8703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6" name="Line 731"/>
          <p:cNvSpPr>
            <a:spLocks noChangeShapeType="1"/>
          </p:cNvSpPr>
          <p:nvPr/>
        </p:nvSpPr>
        <p:spPr bwMode="auto">
          <a:xfrm>
            <a:off x="4827647" y="87039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7" name="Line 732"/>
          <p:cNvSpPr>
            <a:spLocks noChangeShapeType="1"/>
          </p:cNvSpPr>
          <p:nvPr/>
        </p:nvSpPr>
        <p:spPr bwMode="auto">
          <a:xfrm>
            <a:off x="4840347" y="8703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8" name="Line 733"/>
          <p:cNvSpPr>
            <a:spLocks noChangeShapeType="1"/>
          </p:cNvSpPr>
          <p:nvPr/>
        </p:nvSpPr>
        <p:spPr bwMode="auto">
          <a:xfrm>
            <a:off x="4840347" y="870399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9" name="Line 734"/>
          <p:cNvSpPr>
            <a:spLocks noChangeShapeType="1"/>
          </p:cNvSpPr>
          <p:nvPr/>
        </p:nvSpPr>
        <p:spPr bwMode="auto">
          <a:xfrm>
            <a:off x="4853047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0" name="Freeform 735"/>
          <p:cNvSpPr>
            <a:spLocks/>
          </p:cNvSpPr>
          <p:nvPr/>
        </p:nvSpPr>
        <p:spPr bwMode="auto">
          <a:xfrm>
            <a:off x="4608572" y="760861"/>
            <a:ext cx="39688" cy="26988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1" name="Line 736"/>
          <p:cNvSpPr>
            <a:spLocks noChangeShapeType="1"/>
          </p:cNvSpPr>
          <p:nvPr/>
        </p:nvSpPr>
        <p:spPr bwMode="auto">
          <a:xfrm>
            <a:off x="4648260" y="779911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2" name="Line 737"/>
          <p:cNvSpPr>
            <a:spLocks noChangeShapeType="1"/>
          </p:cNvSpPr>
          <p:nvPr/>
        </p:nvSpPr>
        <p:spPr bwMode="auto">
          <a:xfrm>
            <a:off x="4648260" y="7878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3" name="Line 738"/>
          <p:cNvSpPr>
            <a:spLocks noChangeShapeType="1"/>
          </p:cNvSpPr>
          <p:nvPr/>
        </p:nvSpPr>
        <p:spPr bwMode="auto">
          <a:xfrm flipH="1">
            <a:off x="4635560" y="78784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" name="Line 739"/>
          <p:cNvSpPr>
            <a:spLocks noChangeShapeType="1"/>
          </p:cNvSpPr>
          <p:nvPr/>
        </p:nvSpPr>
        <p:spPr bwMode="auto">
          <a:xfrm>
            <a:off x="4635560" y="7878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5" name="Line 740"/>
          <p:cNvSpPr>
            <a:spLocks noChangeShapeType="1"/>
          </p:cNvSpPr>
          <p:nvPr/>
        </p:nvSpPr>
        <p:spPr bwMode="auto">
          <a:xfrm>
            <a:off x="4635560" y="7878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6" name="Line 741"/>
          <p:cNvSpPr>
            <a:spLocks noChangeShapeType="1"/>
          </p:cNvSpPr>
          <p:nvPr/>
        </p:nvSpPr>
        <p:spPr bwMode="auto">
          <a:xfrm>
            <a:off x="4635560" y="7878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7" name="Line 742"/>
          <p:cNvSpPr>
            <a:spLocks noChangeShapeType="1"/>
          </p:cNvSpPr>
          <p:nvPr/>
        </p:nvSpPr>
        <p:spPr bwMode="auto">
          <a:xfrm flipH="1">
            <a:off x="4608572" y="787849"/>
            <a:ext cx="269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8" name="Line 743"/>
          <p:cNvSpPr>
            <a:spLocks noChangeShapeType="1"/>
          </p:cNvSpPr>
          <p:nvPr/>
        </p:nvSpPr>
        <p:spPr bwMode="auto">
          <a:xfrm>
            <a:off x="4608572" y="7878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" name="Line 744"/>
          <p:cNvSpPr>
            <a:spLocks noChangeShapeType="1"/>
          </p:cNvSpPr>
          <p:nvPr/>
        </p:nvSpPr>
        <p:spPr bwMode="auto">
          <a:xfrm flipV="1">
            <a:off x="4608572" y="779911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0" name="Line 745"/>
          <p:cNvSpPr>
            <a:spLocks noChangeShapeType="1"/>
          </p:cNvSpPr>
          <p:nvPr/>
        </p:nvSpPr>
        <p:spPr bwMode="auto">
          <a:xfrm>
            <a:off x="4608572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1" name="Line 746"/>
          <p:cNvSpPr>
            <a:spLocks noChangeShapeType="1"/>
          </p:cNvSpPr>
          <p:nvPr/>
        </p:nvSpPr>
        <p:spPr bwMode="auto">
          <a:xfrm>
            <a:off x="4608572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2" name="Line 748"/>
          <p:cNvSpPr>
            <a:spLocks noChangeShapeType="1"/>
          </p:cNvSpPr>
          <p:nvPr/>
        </p:nvSpPr>
        <p:spPr bwMode="auto">
          <a:xfrm>
            <a:off x="4608572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3" name="Line 749"/>
          <p:cNvSpPr>
            <a:spLocks noChangeShapeType="1"/>
          </p:cNvSpPr>
          <p:nvPr/>
        </p:nvSpPr>
        <p:spPr bwMode="auto">
          <a:xfrm flipV="1">
            <a:off x="4608572" y="760861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4" name="Line 750"/>
          <p:cNvSpPr>
            <a:spLocks noChangeShapeType="1"/>
          </p:cNvSpPr>
          <p:nvPr/>
        </p:nvSpPr>
        <p:spPr bwMode="auto">
          <a:xfrm>
            <a:off x="4608572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5" name="Line 751"/>
          <p:cNvSpPr>
            <a:spLocks noChangeShapeType="1"/>
          </p:cNvSpPr>
          <p:nvPr/>
        </p:nvSpPr>
        <p:spPr bwMode="auto">
          <a:xfrm>
            <a:off x="4608572" y="760861"/>
            <a:ext cx="269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6" name="Line 752"/>
          <p:cNvSpPr>
            <a:spLocks noChangeShapeType="1"/>
          </p:cNvSpPr>
          <p:nvPr/>
        </p:nvSpPr>
        <p:spPr bwMode="auto">
          <a:xfrm>
            <a:off x="4635560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7" name="Line 753"/>
          <p:cNvSpPr>
            <a:spLocks noChangeShapeType="1"/>
          </p:cNvSpPr>
          <p:nvPr/>
        </p:nvSpPr>
        <p:spPr bwMode="auto">
          <a:xfrm>
            <a:off x="4635560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8" name="Line 754"/>
          <p:cNvSpPr>
            <a:spLocks noChangeShapeType="1"/>
          </p:cNvSpPr>
          <p:nvPr/>
        </p:nvSpPr>
        <p:spPr bwMode="auto">
          <a:xfrm>
            <a:off x="4635560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" name="Line 755"/>
          <p:cNvSpPr>
            <a:spLocks noChangeShapeType="1"/>
          </p:cNvSpPr>
          <p:nvPr/>
        </p:nvSpPr>
        <p:spPr bwMode="auto">
          <a:xfrm>
            <a:off x="4635560" y="7608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0" name="Line 756"/>
          <p:cNvSpPr>
            <a:spLocks noChangeShapeType="1"/>
          </p:cNvSpPr>
          <p:nvPr/>
        </p:nvSpPr>
        <p:spPr bwMode="auto">
          <a:xfrm>
            <a:off x="4648260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1" name="Line 757"/>
          <p:cNvSpPr>
            <a:spLocks noChangeShapeType="1"/>
          </p:cNvSpPr>
          <p:nvPr/>
        </p:nvSpPr>
        <p:spPr bwMode="auto">
          <a:xfrm>
            <a:off x="4648260" y="760861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2" name="Line 758"/>
          <p:cNvSpPr>
            <a:spLocks noChangeShapeType="1"/>
          </p:cNvSpPr>
          <p:nvPr/>
        </p:nvSpPr>
        <p:spPr bwMode="auto">
          <a:xfrm>
            <a:off x="4648260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3" name="Freeform 759"/>
          <p:cNvSpPr>
            <a:spLocks/>
          </p:cNvSpPr>
          <p:nvPr/>
        </p:nvSpPr>
        <p:spPr bwMode="auto">
          <a:xfrm>
            <a:off x="4981635" y="751336"/>
            <a:ext cx="39687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" name="Line 760"/>
          <p:cNvSpPr>
            <a:spLocks noChangeShapeType="1"/>
          </p:cNvSpPr>
          <p:nvPr/>
        </p:nvSpPr>
        <p:spPr bwMode="auto">
          <a:xfrm>
            <a:off x="5021322" y="770386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5" name="Line 761"/>
          <p:cNvSpPr>
            <a:spLocks noChangeShapeType="1"/>
          </p:cNvSpPr>
          <p:nvPr/>
        </p:nvSpPr>
        <p:spPr bwMode="auto">
          <a:xfrm>
            <a:off x="5021322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6" name="Line 762"/>
          <p:cNvSpPr>
            <a:spLocks noChangeShapeType="1"/>
          </p:cNvSpPr>
          <p:nvPr/>
        </p:nvSpPr>
        <p:spPr bwMode="auto">
          <a:xfrm flipH="1">
            <a:off x="5007035" y="779911"/>
            <a:ext cx="142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7" name="Line 763"/>
          <p:cNvSpPr>
            <a:spLocks noChangeShapeType="1"/>
          </p:cNvSpPr>
          <p:nvPr/>
        </p:nvSpPr>
        <p:spPr bwMode="auto">
          <a:xfrm>
            <a:off x="5007035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8" name="Line 764"/>
          <p:cNvSpPr>
            <a:spLocks noChangeShapeType="1"/>
          </p:cNvSpPr>
          <p:nvPr/>
        </p:nvSpPr>
        <p:spPr bwMode="auto">
          <a:xfrm>
            <a:off x="5007035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" name="Line 765"/>
          <p:cNvSpPr>
            <a:spLocks noChangeShapeType="1"/>
          </p:cNvSpPr>
          <p:nvPr/>
        </p:nvSpPr>
        <p:spPr bwMode="auto">
          <a:xfrm>
            <a:off x="5007035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" name="Line 766"/>
          <p:cNvSpPr>
            <a:spLocks noChangeShapeType="1"/>
          </p:cNvSpPr>
          <p:nvPr/>
        </p:nvSpPr>
        <p:spPr bwMode="auto">
          <a:xfrm flipH="1">
            <a:off x="4981635" y="77991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" name="Line 767"/>
          <p:cNvSpPr>
            <a:spLocks noChangeShapeType="1"/>
          </p:cNvSpPr>
          <p:nvPr/>
        </p:nvSpPr>
        <p:spPr bwMode="auto">
          <a:xfrm>
            <a:off x="4981635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" name="Line 768"/>
          <p:cNvSpPr>
            <a:spLocks noChangeShapeType="1"/>
          </p:cNvSpPr>
          <p:nvPr/>
        </p:nvSpPr>
        <p:spPr bwMode="auto">
          <a:xfrm flipV="1">
            <a:off x="4981635" y="770386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3" name="Line 769"/>
          <p:cNvSpPr>
            <a:spLocks noChangeShapeType="1"/>
          </p:cNvSpPr>
          <p:nvPr/>
        </p:nvSpPr>
        <p:spPr bwMode="auto">
          <a:xfrm>
            <a:off x="4981635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4" name="Line 770"/>
          <p:cNvSpPr>
            <a:spLocks noChangeShapeType="1"/>
          </p:cNvSpPr>
          <p:nvPr/>
        </p:nvSpPr>
        <p:spPr bwMode="auto">
          <a:xfrm>
            <a:off x="4981635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5" name="Line 771"/>
          <p:cNvSpPr>
            <a:spLocks noChangeShapeType="1"/>
          </p:cNvSpPr>
          <p:nvPr/>
        </p:nvSpPr>
        <p:spPr bwMode="auto">
          <a:xfrm>
            <a:off x="4981635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6" name="Line 772"/>
          <p:cNvSpPr>
            <a:spLocks noChangeShapeType="1"/>
          </p:cNvSpPr>
          <p:nvPr/>
        </p:nvSpPr>
        <p:spPr bwMode="auto">
          <a:xfrm flipV="1">
            <a:off x="4981635" y="751336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7" name="Line 773"/>
          <p:cNvSpPr>
            <a:spLocks noChangeShapeType="1"/>
          </p:cNvSpPr>
          <p:nvPr/>
        </p:nvSpPr>
        <p:spPr bwMode="auto">
          <a:xfrm>
            <a:off x="4981635" y="7513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8" name="Line 774"/>
          <p:cNvSpPr>
            <a:spLocks noChangeShapeType="1"/>
          </p:cNvSpPr>
          <p:nvPr/>
        </p:nvSpPr>
        <p:spPr bwMode="auto">
          <a:xfrm>
            <a:off x="4981635" y="751336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" name="Line 775"/>
          <p:cNvSpPr>
            <a:spLocks noChangeShapeType="1"/>
          </p:cNvSpPr>
          <p:nvPr/>
        </p:nvSpPr>
        <p:spPr bwMode="auto">
          <a:xfrm>
            <a:off x="5007035" y="7513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" name="Line 776"/>
          <p:cNvSpPr>
            <a:spLocks noChangeShapeType="1"/>
          </p:cNvSpPr>
          <p:nvPr/>
        </p:nvSpPr>
        <p:spPr bwMode="auto">
          <a:xfrm>
            <a:off x="5007035" y="7513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1" name="Line 777"/>
          <p:cNvSpPr>
            <a:spLocks noChangeShapeType="1"/>
          </p:cNvSpPr>
          <p:nvPr/>
        </p:nvSpPr>
        <p:spPr bwMode="auto">
          <a:xfrm>
            <a:off x="5007035" y="7513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2" name="Line 778"/>
          <p:cNvSpPr>
            <a:spLocks noChangeShapeType="1"/>
          </p:cNvSpPr>
          <p:nvPr/>
        </p:nvSpPr>
        <p:spPr bwMode="auto">
          <a:xfrm>
            <a:off x="5007035" y="751336"/>
            <a:ext cx="142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3" name="Line 779"/>
          <p:cNvSpPr>
            <a:spLocks noChangeShapeType="1"/>
          </p:cNvSpPr>
          <p:nvPr/>
        </p:nvSpPr>
        <p:spPr bwMode="auto">
          <a:xfrm>
            <a:off x="5021322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4" name="Line 780"/>
          <p:cNvSpPr>
            <a:spLocks noChangeShapeType="1"/>
          </p:cNvSpPr>
          <p:nvPr/>
        </p:nvSpPr>
        <p:spPr bwMode="auto">
          <a:xfrm>
            <a:off x="5021322" y="751336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5" name="Line 781"/>
          <p:cNvSpPr>
            <a:spLocks noChangeShapeType="1"/>
          </p:cNvSpPr>
          <p:nvPr/>
        </p:nvSpPr>
        <p:spPr bwMode="auto">
          <a:xfrm>
            <a:off x="5021322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6" name="Freeform 782"/>
          <p:cNvSpPr>
            <a:spLocks/>
          </p:cNvSpPr>
          <p:nvPr/>
        </p:nvSpPr>
        <p:spPr bwMode="auto">
          <a:xfrm>
            <a:off x="5059422" y="659261"/>
            <a:ext cx="50800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6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7" name="Line 783"/>
          <p:cNvSpPr>
            <a:spLocks noChangeShapeType="1"/>
          </p:cNvSpPr>
          <p:nvPr/>
        </p:nvSpPr>
        <p:spPr bwMode="auto">
          <a:xfrm flipH="1">
            <a:off x="5097522" y="679899"/>
            <a:ext cx="12700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8" name="Line 784"/>
          <p:cNvSpPr>
            <a:spLocks noChangeShapeType="1"/>
          </p:cNvSpPr>
          <p:nvPr/>
        </p:nvSpPr>
        <p:spPr bwMode="auto">
          <a:xfrm>
            <a:off x="5097522" y="6862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9" name="Line 785"/>
          <p:cNvSpPr>
            <a:spLocks noChangeShapeType="1"/>
          </p:cNvSpPr>
          <p:nvPr/>
        </p:nvSpPr>
        <p:spPr bwMode="auto">
          <a:xfrm flipH="1">
            <a:off x="5084822" y="68624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" name="Line 786"/>
          <p:cNvSpPr>
            <a:spLocks noChangeShapeType="1"/>
          </p:cNvSpPr>
          <p:nvPr/>
        </p:nvSpPr>
        <p:spPr bwMode="auto">
          <a:xfrm>
            <a:off x="5084822" y="6862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1" name="Line 787"/>
          <p:cNvSpPr>
            <a:spLocks noChangeShapeType="1"/>
          </p:cNvSpPr>
          <p:nvPr/>
        </p:nvSpPr>
        <p:spPr bwMode="auto">
          <a:xfrm>
            <a:off x="5084822" y="6862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2" name="Line 788"/>
          <p:cNvSpPr>
            <a:spLocks noChangeShapeType="1"/>
          </p:cNvSpPr>
          <p:nvPr/>
        </p:nvSpPr>
        <p:spPr bwMode="auto">
          <a:xfrm>
            <a:off x="5084822" y="6862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3" name="Line 789"/>
          <p:cNvSpPr>
            <a:spLocks noChangeShapeType="1"/>
          </p:cNvSpPr>
          <p:nvPr/>
        </p:nvSpPr>
        <p:spPr bwMode="auto">
          <a:xfrm flipH="1">
            <a:off x="5072122" y="68624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4" name="Line 790"/>
          <p:cNvSpPr>
            <a:spLocks noChangeShapeType="1"/>
          </p:cNvSpPr>
          <p:nvPr/>
        </p:nvSpPr>
        <p:spPr bwMode="auto">
          <a:xfrm>
            <a:off x="5072122" y="6862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5" name="Line 791"/>
          <p:cNvSpPr>
            <a:spLocks noChangeShapeType="1"/>
          </p:cNvSpPr>
          <p:nvPr/>
        </p:nvSpPr>
        <p:spPr bwMode="auto">
          <a:xfrm flipH="1" flipV="1">
            <a:off x="5059422" y="679899"/>
            <a:ext cx="12700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6" name="Line 792"/>
          <p:cNvSpPr>
            <a:spLocks noChangeShapeType="1"/>
          </p:cNvSpPr>
          <p:nvPr/>
        </p:nvSpPr>
        <p:spPr bwMode="auto">
          <a:xfrm>
            <a:off x="5059422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7" name="Line 793"/>
          <p:cNvSpPr>
            <a:spLocks noChangeShapeType="1"/>
          </p:cNvSpPr>
          <p:nvPr/>
        </p:nvSpPr>
        <p:spPr bwMode="auto">
          <a:xfrm>
            <a:off x="5059422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8" name="Line 794"/>
          <p:cNvSpPr>
            <a:spLocks noChangeShapeType="1"/>
          </p:cNvSpPr>
          <p:nvPr/>
        </p:nvSpPr>
        <p:spPr bwMode="auto">
          <a:xfrm>
            <a:off x="5059422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9" name="Line 795"/>
          <p:cNvSpPr>
            <a:spLocks noChangeShapeType="1"/>
          </p:cNvSpPr>
          <p:nvPr/>
        </p:nvSpPr>
        <p:spPr bwMode="auto">
          <a:xfrm flipV="1">
            <a:off x="5059422" y="659261"/>
            <a:ext cx="12700" cy="206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0" name="Line 796"/>
          <p:cNvSpPr>
            <a:spLocks noChangeShapeType="1"/>
          </p:cNvSpPr>
          <p:nvPr/>
        </p:nvSpPr>
        <p:spPr bwMode="auto">
          <a:xfrm>
            <a:off x="5072122" y="6592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1" name="Line 797"/>
          <p:cNvSpPr>
            <a:spLocks noChangeShapeType="1"/>
          </p:cNvSpPr>
          <p:nvPr/>
        </p:nvSpPr>
        <p:spPr bwMode="auto">
          <a:xfrm>
            <a:off x="5072122" y="659261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2" name="Line 798"/>
          <p:cNvSpPr>
            <a:spLocks noChangeShapeType="1"/>
          </p:cNvSpPr>
          <p:nvPr/>
        </p:nvSpPr>
        <p:spPr bwMode="auto">
          <a:xfrm>
            <a:off x="5084822" y="6592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3" name="Line 799"/>
          <p:cNvSpPr>
            <a:spLocks noChangeShapeType="1"/>
          </p:cNvSpPr>
          <p:nvPr/>
        </p:nvSpPr>
        <p:spPr bwMode="auto">
          <a:xfrm>
            <a:off x="5084822" y="6592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4" name="Line 800"/>
          <p:cNvSpPr>
            <a:spLocks noChangeShapeType="1"/>
          </p:cNvSpPr>
          <p:nvPr/>
        </p:nvSpPr>
        <p:spPr bwMode="auto">
          <a:xfrm>
            <a:off x="5084822" y="6592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5" name="Line 801"/>
          <p:cNvSpPr>
            <a:spLocks noChangeShapeType="1"/>
          </p:cNvSpPr>
          <p:nvPr/>
        </p:nvSpPr>
        <p:spPr bwMode="auto">
          <a:xfrm>
            <a:off x="5084822" y="659261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6" name="Line 802"/>
          <p:cNvSpPr>
            <a:spLocks noChangeShapeType="1"/>
          </p:cNvSpPr>
          <p:nvPr/>
        </p:nvSpPr>
        <p:spPr bwMode="auto">
          <a:xfrm>
            <a:off x="5097522" y="6592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7" name="Line 803"/>
          <p:cNvSpPr>
            <a:spLocks noChangeShapeType="1"/>
          </p:cNvSpPr>
          <p:nvPr/>
        </p:nvSpPr>
        <p:spPr bwMode="auto">
          <a:xfrm>
            <a:off x="5097522" y="659261"/>
            <a:ext cx="12700" cy="206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8" name="Line 804"/>
          <p:cNvSpPr>
            <a:spLocks noChangeShapeType="1"/>
          </p:cNvSpPr>
          <p:nvPr/>
        </p:nvSpPr>
        <p:spPr bwMode="auto">
          <a:xfrm>
            <a:off x="5110222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9" name="Freeform 805"/>
          <p:cNvSpPr>
            <a:spLocks/>
          </p:cNvSpPr>
          <p:nvPr/>
        </p:nvSpPr>
        <p:spPr bwMode="auto">
          <a:xfrm>
            <a:off x="5162610" y="751336"/>
            <a:ext cx="381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" name="Line 806"/>
          <p:cNvSpPr>
            <a:spLocks noChangeShapeType="1"/>
          </p:cNvSpPr>
          <p:nvPr/>
        </p:nvSpPr>
        <p:spPr bwMode="auto">
          <a:xfrm>
            <a:off x="5200710" y="770386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1" name="Line 807"/>
          <p:cNvSpPr>
            <a:spLocks noChangeShapeType="1"/>
          </p:cNvSpPr>
          <p:nvPr/>
        </p:nvSpPr>
        <p:spPr bwMode="auto">
          <a:xfrm>
            <a:off x="5200710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2" name="Line 808"/>
          <p:cNvSpPr>
            <a:spLocks noChangeShapeType="1"/>
          </p:cNvSpPr>
          <p:nvPr/>
        </p:nvSpPr>
        <p:spPr bwMode="auto">
          <a:xfrm flipH="1">
            <a:off x="5188010" y="7799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3" name="Line 809"/>
          <p:cNvSpPr>
            <a:spLocks noChangeShapeType="1"/>
          </p:cNvSpPr>
          <p:nvPr/>
        </p:nvSpPr>
        <p:spPr bwMode="auto">
          <a:xfrm>
            <a:off x="5188010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4" name="Line 810"/>
          <p:cNvSpPr>
            <a:spLocks noChangeShapeType="1"/>
          </p:cNvSpPr>
          <p:nvPr/>
        </p:nvSpPr>
        <p:spPr bwMode="auto">
          <a:xfrm>
            <a:off x="5188010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5" name="Line 811"/>
          <p:cNvSpPr>
            <a:spLocks noChangeShapeType="1"/>
          </p:cNvSpPr>
          <p:nvPr/>
        </p:nvSpPr>
        <p:spPr bwMode="auto">
          <a:xfrm>
            <a:off x="5188010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6" name="Line 812"/>
          <p:cNvSpPr>
            <a:spLocks noChangeShapeType="1"/>
          </p:cNvSpPr>
          <p:nvPr/>
        </p:nvSpPr>
        <p:spPr bwMode="auto">
          <a:xfrm flipH="1">
            <a:off x="5162610" y="77991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7" name="Line 813"/>
          <p:cNvSpPr>
            <a:spLocks noChangeShapeType="1"/>
          </p:cNvSpPr>
          <p:nvPr/>
        </p:nvSpPr>
        <p:spPr bwMode="auto">
          <a:xfrm>
            <a:off x="5162610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8" name="Line 814"/>
          <p:cNvSpPr>
            <a:spLocks noChangeShapeType="1"/>
          </p:cNvSpPr>
          <p:nvPr/>
        </p:nvSpPr>
        <p:spPr bwMode="auto">
          <a:xfrm flipV="1">
            <a:off x="5162610" y="770386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9" name="Line 815"/>
          <p:cNvSpPr>
            <a:spLocks noChangeShapeType="1"/>
          </p:cNvSpPr>
          <p:nvPr/>
        </p:nvSpPr>
        <p:spPr bwMode="auto">
          <a:xfrm>
            <a:off x="5162610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" name="Line 816"/>
          <p:cNvSpPr>
            <a:spLocks noChangeShapeType="1"/>
          </p:cNvSpPr>
          <p:nvPr/>
        </p:nvSpPr>
        <p:spPr bwMode="auto">
          <a:xfrm>
            <a:off x="5162610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1" name="Line 817"/>
          <p:cNvSpPr>
            <a:spLocks noChangeShapeType="1"/>
          </p:cNvSpPr>
          <p:nvPr/>
        </p:nvSpPr>
        <p:spPr bwMode="auto">
          <a:xfrm>
            <a:off x="5162610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2" name="Line 818"/>
          <p:cNvSpPr>
            <a:spLocks noChangeShapeType="1"/>
          </p:cNvSpPr>
          <p:nvPr/>
        </p:nvSpPr>
        <p:spPr bwMode="auto">
          <a:xfrm flipV="1">
            <a:off x="5162610" y="751336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3" name="Line 819"/>
          <p:cNvSpPr>
            <a:spLocks noChangeShapeType="1"/>
          </p:cNvSpPr>
          <p:nvPr/>
        </p:nvSpPr>
        <p:spPr bwMode="auto">
          <a:xfrm>
            <a:off x="5162610" y="7513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4" name="Line 820"/>
          <p:cNvSpPr>
            <a:spLocks noChangeShapeType="1"/>
          </p:cNvSpPr>
          <p:nvPr/>
        </p:nvSpPr>
        <p:spPr bwMode="auto">
          <a:xfrm>
            <a:off x="5162610" y="751336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5" name="Line 821"/>
          <p:cNvSpPr>
            <a:spLocks noChangeShapeType="1"/>
          </p:cNvSpPr>
          <p:nvPr/>
        </p:nvSpPr>
        <p:spPr bwMode="auto">
          <a:xfrm>
            <a:off x="5188010" y="7513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6" name="Line 822"/>
          <p:cNvSpPr>
            <a:spLocks noChangeShapeType="1"/>
          </p:cNvSpPr>
          <p:nvPr/>
        </p:nvSpPr>
        <p:spPr bwMode="auto">
          <a:xfrm>
            <a:off x="5188010" y="7513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7" name="Line 823"/>
          <p:cNvSpPr>
            <a:spLocks noChangeShapeType="1"/>
          </p:cNvSpPr>
          <p:nvPr/>
        </p:nvSpPr>
        <p:spPr bwMode="auto">
          <a:xfrm>
            <a:off x="5188010" y="7513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8" name="Line 824"/>
          <p:cNvSpPr>
            <a:spLocks noChangeShapeType="1"/>
          </p:cNvSpPr>
          <p:nvPr/>
        </p:nvSpPr>
        <p:spPr bwMode="auto">
          <a:xfrm>
            <a:off x="5188010" y="7513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9" name="Line 825"/>
          <p:cNvSpPr>
            <a:spLocks noChangeShapeType="1"/>
          </p:cNvSpPr>
          <p:nvPr/>
        </p:nvSpPr>
        <p:spPr bwMode="auto">
          <a:xfrm>
            <a:off x="5200710" y="7513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0" name="Line 826"/>
          <p:cNvSpPr>
            <a:spLocks noChangeShapeType="1"/>
          </p:cNvSpPr>
          <p:nvPr/>
        </p:nvSpPr>
        <p:spPr bwMode="auto">
          <a:xfrm>
            <a:off x="5200710" y="751336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" name="Line 827"/>
          <p:cNvSpPr>
            <a:spLocks noChangeShapeType="1"/>
          </p:cNvSpPr>
          <p:nvPr/>
        </p:nvSpPr>
        <p:spPr bwMode="auto">
          <a:xfrm>
            <a:off x="5200710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2" name="Freeform 828"/>
          <p:cNvSpPr>
            <a:spLocks/>
          </p:cNvSpPr>
          <p:nvPr/>
        </p:nvSpPr>
        <p:spPr bwMode="auto">
          <a:xfrm>
            <a:off x="4930835" y="825949"/>
            <a:ext cx="50800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3" name="Line 829"/>
          <p:cNvSpPr>
            <a:spLocks noChangeShapeType="1"/>
          </p:cNvSpPr>
          <p:nvPr/>
        </p:nvSpPr>
        <p:spPr bwMode="auto">
          <a:xfrm flipH="1">
            <a:off x="4968935" y="8434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4" name="Line 830"/>
          <p:cNvSpPr>
            <a:spLocks noChangeShapeType="1"/>
          </p:cNvSpPr>
          <p:nvPr/>
        </p:nvSpPr>
        <p:spPr bwMode="auto">
          <a:xfrm>
            <a:off x="4968935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5" name="Line 831"/>
          <p:cNvSpPr>
            <a:spLocks noChangeShapeType="1"/>
          </p:cNvSpPr>
          <p:nvPr/>
        </p:nvSpPr>
        <p:spPr bwMode="auto">
          <a:xfrm flipH="1">
            <a:off x="4956235" y="8529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6" name="Line 832"/>
          <p:cNvSpPr>
            <a:spLocks noChangeShapeType="1"/>
          </p:cNvSpPr>
          <p:nvPr/>
        </p:nvSpPr>
        <p:spPr bwMode="auto">
          <a:xfrm>
            <a:off x="4956235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7" name="Line 833"/>
          <p:cNvSpPr>
            <a:spLocks noChangeShapeType="1"/>
          </p:cNvSpPr>
          <p:nvPr/>
        </p:nvSpPr>
        <p:spPr bwMode="auto">
          <a:xfrm>
            <a:off x="4956235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8" name="Line 834"/>
          <p:cNvSpPr>
            <a:spLocks noChangeShapeType="1"/>
          </p:cNvSpPr>
          <p:nvPr/>
        </p:nvSpPr>
        <p:spPr bwMode="auto">
          <a:xfrm>
            <a:off x="4956235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9" name="Line 835"/>
          <p:cNvSpPr>
            <a:spLocks noChangeShapeType="1"/>
          </p:cNvSpPr>
          <p:nvPr/>
        </p:nvSpPr>
        <p:spPr bwMode="auto">
          <a:xfrm flipH="1">
            <a:off x="4943535" y="8529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0" name="Line 836"/>
          <p:cNvSpPr>
            <a:spLocks noChangeShapeType="1"/>
          </p:cNvSpPr>
          <p:nvPr/>
        </p:nvSpPr>
        <p:spPr bwMode="auto">
          <a:xfrm>
            <a:off x="4943535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1" name="Line 837"/>
          <p:cNvSpPr>
            <a:spLocks noChangeShapeType="1"/>
          </p:cNvSpPr>
          <p:nvPr/>
        </p:nvSpPr>
        <p:spPr bwMode="auto">
          <a:xfrm flipH="1" flipV="1">
            <a:off x="4930835" y="8434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2" name="Line 838"/>
          <p:cNvSpPr>
            <a:spLocks noChangeShapeType="1"/>
          </p:cNvSpPr>
          <p:nvPr/>
        </p:nvSpPr>
        <p:spPr bwMode="auto">
          <a:xfrm>
            <a:off x="4930835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3" name="Line 839"/>
          <p:cNvSpPr>
            <a:spLocks noChangeShapeType="1"/>
          </p:cNvSpPr>
          <p:nvPr/>
        </p:nvSpPr>
        <p:spPr bwMode="auto">
          <a:xfrm>
            <a:off x="4930835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4" name="Line 840"/>
          <p:cNvSpPr>
            <a:spLocks noChangeShapeType="1"/>
          </p:cNvSpPr>
          <p:nvPr/>
        </p:nvSpPr>
        <p:spPr bwMode="auto">
          <a:xfrm>
            <a:off x="4930835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5" name="Line 841"/>
          <p:cNvSpPr>
            <a:spLocks noChangeShapeType="1"/>
          </p:cNvSpPr>
          <p:nvPr/>
        </p:nvSpPr>
        <p:spPr bwMode="auto">
          <a:xfrm flipV="1">
            <a:off x="4930835" y="825949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6" name="Line 842"/>
          <p:cNvSpPr>
            <a:spLocks noChangeShapeType="1"/>
          </p:cNvSpPr>
          <p:nvPr/>
        </p:nvSpPr>
        <p:spPr bwMode="auto">
          <a:xfrm>
            <a:off x="4943535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7" name="Line 843"/>
          <p:cNvSpPr>
            <a:spLocks noChangeShapeType="1"/>
          </p:cNvSpPr>
          <p:nvPr/>
        </p:nvSpPr>
        <p:spPr bwMode="auto">
          <a:xfrm>
            <a:off x="4943535" y="82594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8" name="Line 844"/>
          <p:cNvSpPr>
            <a:spLocks noChangeShapeType="1"/>
          </p:cNvSpPr>
          <p:nvPr/>
        </p:nvSpPr>
        <p:spPr bwMode="auto">
          <a:xfrm>
            <a:off x="4956235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9" name="Line 845"/>
          <p:cNvSpPr>
            <a:spLocks noChangeShapeType="1"/>
          </p:cNvSpPr>
          <p:nvPr/>
        </p:nvSpPr>
        <p:spPr bwMode="auto">
          <a:xfrm>
            <a:off x="4956235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0" name="Line 846"/>
          <p:cNvSpPr>
            <a:spLocks noChangeShapeType="1"/>
          </p:cNvSpPr>
          <p:nvPr/>
        </p:nvSpPr>
        <p:spPr bwMode="auto">
          <a:xfrm>
            <a:off x="4956235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" name="Line 847"/>
          <p:cNvSpPr>
            <a:spLocks noChangeShapeType="1"/>
          </p:cNvSpPr>
          <p:nvPr/>
        </p:nvSpPr>
        <p:spPr bwMode="auto">
          <a:xfrm>
            <a:off x="4956235" y="82594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" name="Line 848"/>
          <p:cNvSpPr>
            <a:spLocks noChangeShapeType="1"/>
          </p:cNvSpPr>
          <p:nvPr/>
        </p:nvSpPr>
        <p:spPr bwMode="auto">
          <a:xfrm>
            <a:off x="4968935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3" name="Line 849"/>
          <p:cNvSpPr>
            <a:spLocks noChangeShapeType="1"/>
          </p:cNvSpPr>
          <p:nvPr/>
        </p:nvSpPr>
        <p:spPr bwMode="auto">
          <a:xfrm>
            <a:off x="4968935" y="825949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4" name="Line 850"/>
          <p:cNvSpPr>
            <a:spLocks noChangeShapeType="1"/>
          </p:cNvSpPr>
          <p:nvPr/>
        </p:nvSpPr>
        <p:spPr bwMode="auto">
          <a:xfrm>
            <a:off x="4981635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" name="Freeform 851"/>
          <p:cNvSpPr>
            <a:spLocks/>
          </p:cNvSpPr>
          <p:nvPr/>
        </p:nvSpPr>
        <p:spPr bwMode="auto">
          <a:xfrm>
            <a:off x="4853047" y="641799"/>
            <a:ext cx="50800" cy="38100"/>
          </a:xfrm>
          <a:custGeom>
            <a:avLst/>
            <a:gdLst>
              <a:gd name="T0" fmla="*/ 2147483647 w 32"/>
              <a:gd name="T1" fmla="*/ 2147483647 h 31"/>
              <a:gd name="T2" fmla="*/ 2147483647 w 32"/>
              <a:gd name="T3" fmla="*/ 2147483647 h 31"/>
              <a:gd name="T4" fmla="*/ 2147483647 w 32"/>
              <a:gd name="T5" fmla="*/ 2147483647 h 31"/>
              <a:gd name="T6" fmla="*/ 2147483647 w 32"/>
              <a:gd name="T7" fmla="*/ 2147483647 h 31"/>
              <a:gd name="T8" fmla="*/ 2147483647 w 32"/>
              <a:gd name="T9" fmla="*/ 2147483647 h 31"/>
              <a:gd name="T10" fmla="*/ 0 w 32"/>
              <a:gd name="T11" fmla="*/ 2147483647 h 31"/>
              <a:gd name="T12" fmla="*/ 0 w 32"/>
              <a:gd name="T13" fmla="*/ 2147483647 h 31"/>
              <a:gd name="T14" fmla="*/ 2147483647 w 32"/>
              <a:gd name="T15" fmla="*/ 2147483647 h 31"/>
              <a:gd name="T16" fmla="*/ 2147483647 w 32"/>
              <a:gd name="T17" fmla="*/ 0 h 31"/>
              <a:gd name="T18" fmla="*/ 2147483647 w 32"/>
              <a:gd name="T19" fmla="*/ 0 h 31"/>
              <a:gd name="T20" fmla="*/ 2147483647 w 32"/>
              <a:gd name="T21" fmla="*/ 2147483647 h 31"/>
              <a:gd name="T22" fmla="*/ 2147483647 w 32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31"/>
              <a:gd name="T38" fmla="*/ 32 w 32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31">
                <a:moveTo>
                  <a:pt x="32" y="15"/>
                </a:moveTo>
                <a:lnTo>
                  <a:pt x="24" y="23"/>
                </a:lnTo>
                <a:lnTo>
                  <a:pt x="16" y="31"/>
                </a:lnTo>
                <a:lnTo>
                  <a:pt x="8" y="23"/>
                </a:lnTo>
                <a:lnTo>
                  <a:pt x="0" y="15"/>
                </a:lnTo>
                <a:lnTo>
                  <a:pt x="8" y="8"/>
                </a:lnTo>
                <a:lnTo>
                  <a:pt x="16" y="0"/>
                </a:lnTo>
                <a:lnTo>
                  <a:pt x="24" y="8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6" name="Line 852"/>
          <p:cNvSpPr>
            <a:spLocks noChangeShapeType="1"/>
          </p:cNvSpPr>
          <p:nvPr/>
        </p:nvSpPr>
        <p:spPr bwMode="auto">
          <a:xfrm flipH="1">
            <a:off x="4891147" y="6592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7" name="Line 853"/>
          <p:cNvSpPr>
            <a:spLocks noChangeShapeType="1"/>
          </p:cNvSpPr>
          <p:nvPr/>
        </p:nvSpPr>
        <p:spPr bwMode="auto">
          <a:xfrm>
            <a:off x="4891147" y="6687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8" name="Line 854"/>
          <p:cNvSpPr>
            <a:spLocks noChangeShapeType="1"/>
          </p:cNvSpPr>
          <p:nvPr/>
        </p:nvSpPr>
        <p:spPr bwMode="auto">
          <a:xfrm flipH="1">
            <a:off x="4878447" y="668786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9" name="Line 855"/>
          <p:cNvSpPr>
            <a:spLocks noChangeShapeType="1"/>
          </p:cNvSpPr>
          <p:nvPr/>
        </p:nvSpPr>
        <p:spPr bwMode="auto">
          <a:xfrm>
            <a:off x="4878447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0" name="Line 856"/>
          <p:cNvSpPr>
            <a:spLocks noChangeShapeType="1"/>
          </p:cNvSpPr>
          <p:nvPr/>
        </p:nvSpPr>
        <p:spPr bwMode="auto">
          <a:xfrm>
            <a:off x="4878447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1" name="Line 857"/>
          <p:cNvSpPr>
            <a:spLocks noChangeShapeType="1"/>
          </p:cNvSpPr>
          <p:nvPr/>
        </p:nvSpPr>
        <p:spPr bwMode="auto">
          <a:xfrm>
            <a:off x="4878447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2" name="Line 858"/>
          <p:cNvSpPr>
            <a:spLocks noChangeShapeType="1"/>
          </p:cNvSpPr>
          <p:nvPr/>
        </p:nvSpPr>
        <p:spPr bwMode="auto">
          <a:xfrm flipH="1" flipV="1">
            <a:off x="4865747" y="668786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3" name="Line 859"/>
          <p:cNvSpPr>
            <a:spLocks noChangeShapeType="1"/>
          </p:cNvSpPr>
          <p:nvPr/>
        </p:nvSpPr>
        <p:spPr bwMode="auto">
          <a:xfrm>
            <a:off x="4865747" y="6687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4" name="Line 860"/>
          <p:cNvSpPr>
            <a:spLocks noChangeShapeType="1"/>
          </p:cNvSpPr>
          <p:nvPr/>
        </p:nvSpPr>
        <p:spPr bwMode="auto">
          <a:xfrm flipH="1" flipV="1">
            <a:off x="4853047" y="6592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5" name="Line 861"/>
          <p:cNvSpPr>
            <a:spLocks noChangeShapeType="1"/>
          </p:cNvSpPr>
          <p:nvPr/>
        </p:nvSpPr>
        <p:spPr bwMode="auto">
          <a:xfrm>
            <a:off x="4853047" y="6592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6" name="Line 862"/>
          <p:cNvSpPr>
            <a:spLocks noChangeShapeType="1"/>
          </p:cNvSpPr>
          <p:nvPr/>
        </p:nvSpPr>
        <p:spPr bwMode="auto">
          <a:xfrm>
            <a:off x="4853047" y="6592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7" name="Line 863"/>
          <p:cNvSpPr>
            <a:spLocks noChangeShapeType="1"/>
          </p:cNvSpPr>
          <p:nvPr/>
        </p:nvSpPr>
        <p:spPr bwMode="auto">
          <a:xfrm>
            <a:off x="4853047" y="6592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8" name="Line 864"/>
          <p:cNvSpPr>
            <a:spLocks noChangeShapeType="1"/>
          </p:cNvSpPr>
          <p:nvPr/>
        </p:nvSpPr>
        <p:spPr bwMode="auto">
          <a:xfrm flipV="1">
            <a:off x="4853047" y="651324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9" name="Line 865"/>
          <p:cNvSpPr>
            <a:spLocks noChangeShapeType="1"/>
          </p:cNvSpPr>
          <p:nvPr/>
        </p:nvSpPr>
        <p:spPr bwMode="auto">
          <a:xfrm>
            <a:off x="4865747" y="6513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0" name="Line 866"/>
          <p:cNvSpPr>
            <a:spLocks noChangeShapeType="1"/>
          </p:cNvSpPr>
          <p:nvPr/>
        </p:nvSpPr>
        <p:spPr bwMode="auto">
          <a:xfrm flipV="1">
            <a:off x="4865747" y="64179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1" name="Line 867"/>
          <p:cNvSpPr>
            <a:spLocks noChangeShapeType="1"/>
          </p:cNvSpPr>
          <p:nvPr/>
        </p:nvSpPr>
        <p:spPr bwMode="auto">
          <a:xfrm>
            <a:off x="4878447" y="6417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" name="Line 868"/>
          <p:cNvSpPr>
            <a:spLocks noChangeShapeType="1"/>
          </p:cNvSpPr>
          <p:nvPr/>
        </p:nvSpPr>
        <p:spPr bwMode="auto">
          <a:xfrm>
            <a:off x="4878447" y="6417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" name="Line 869"/>
          <p:cNvSpPr>
            <a:spLocks noChangeShapeType="1"/>
          </p:cNvSpPr>
          <p:nvPr/>
        </p:nvSpPr>
        <p:spPr bwMode="auto">
          <a:xfrm>
            <a:off x="4878447" y="6417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" name="Line 870"/>
          <p:cNvSpPr>
            <a:spLocks noChangeShapeType="1"/>
          </p:cNvSpPr>
          <p:nvPr/>
        </p:nvSpPr>
        <p:spPr bwMode="auto">
          <a:xfrm>
            <a:off x="4878447" y="64179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" name="Line 871"/>
          <p:cNvSpPr>
            <a:spLocks noChangeShapeType="1"/>
          </p:cNvSpPr>
          <p:nvPr/>
        </p:nvSpPr>
        <p:spPr bwMode="auto">
          <a:xfrm>
            <a:off x="4891147" y="6513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" name="Line 872"/>
          <p:cNvSpPr>
            <a:spLocks noChangeShapeType="1"/>
          </p:cNvSpPr>
          <p:nvPr/>
        </p:nvSpPr>
        <p:spPr bwMode="auto">
          <a:xfrm>
            <a:off x="4891147" y="651324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" name="Line 873"/>
          <p:cNvSpPr>
            <a:spLocks noChangeShapeType="1"/>
          </p:cNvSpPr>
          <p:nvPr/>
        </p:nvSpPr>
        <p:spPr bwMode="auto">
          <a:xfrm>
            <a:off x="4903847" y="6592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" name="Freeform 874"/>
          <p:cNvSpPr>
            <a:spLocks/>
          </p:cNvSpPr>
          <p:nvPr/>
        </p:nvSpPr>
        <p:spPr bwMode="auto">
          <a:xfrm>
            <a:off x="4878447" y="751336"/>
            <a:ext cx="39688" cy="36513"/>
          </a:xfrm>
          <a:custGeom>
            <a:avLst/>
            <a:gdLst>
              <a:gd name="T0" fmla="*/ 2147483647 w 24"/>
              <a:gd name="T1" fmla="*/ 2147483647 h 31"/>
              <a:gd name="T2" fmla="*/ 2147483647 w 24"/>
              <a:gd name="T3" fmla="*/ 2147483647 h 31"/>
              <a:gd name="T4" fmla="*/ 2147483647 w 24"/>
              <a:gd name="T5" fmla="*/ 2147483647 h 31"/>
              <a:gd name="T6" fmla="*/ 2147483647 w 24"/>
              <a:gd name="T7" fmla="*/ 2147483647 h 31"/>
              <a:gd name="T8" fmla="*/ 0 w 24"/>
              <a:gd name="T9" fmla="*/ 2147483647 h 31"/>
              <a:gd name="T10" fmla="*/ 0 w 24"/>
              <a:gd name="T11" fmla="*/ 2147483647 h 31"/>
              <a:gd name="T12" fmla="*/ 0 w 24"/>
              <a:gd name="T13" fmla="*/ 2147483647 h 31"/>
              <a:gd name="T14" fmla="*/ 0 w 24"/>
              <a:gd name="T15" fmla="*/ 2147483647 h 31"/>
              <a:gd name="T16" fmla="*/ 2147483647 w 24"/>
              <a:gd name="T17" fmla="*/ 0 h 31"/>
              <a:gd name="T18" fmla="*/ 2147483647 w 24"/>
              <a:gd name="T19" fmla="*/ 0 h 31"/>
              <a:gd name="T20" fmla="*/ 2147483647 w 24"/>
              <a:gd name="T21" fmla="*/ 2147483647 h 31"/>
              <a:gd name="T22" fmla="*/ 2147483647 w 24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31"/>
              <a:gd name="T38" fmla="*/ 24 w 24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31">
                <a:moveTo>
                  <a:pt x="24" y="16"/>
                </a:moveTo>
                <a:lnTo>
                  <a:pt x="24" y="23"/>
                </a:lnTo>
                <a:lnTo>
                  <a:pt x="16" y="31"/>
                </a:lnTo>
                <a:lnTo>
                  <a:pt x="0" y="23"/>
                </a:lnTo>
                <a:lnTo>
                  <a:pt x="0" y="16"/>
                </a:lnTo>
                <a:lnTo>
                  <a:pt x="0" y="8"/>
                </a:lnTo>
                <a:lnTo>
                  <a:pt x="16" y="0"/>
                </a:lnTo>
                <a:lnTo>
                  <a:pt x="24" y="8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9" name="Line 875"/>
          <p:cNvSpPr>
            <a:spLocks noChangeShapeType="1"/>
          </p:cNvSpPr>
          <p:nvPr/>
        </p:nvSpPr>
        <p:spPr bwMode="auto">
          <a:xfrm>
            <a:off x="4918135" y="770386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0" name="Line 876"/>
          <p:cNvSpPr>
            <a:spLocks noChangeShapeType="1"/>
          </p:cNvSpPr>
          <p:nvPr/>
        </p:nvSpPr>
        <p:spPr bwMode="auto">
          <a:xfrm>
            <a:off x="4918135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1" name="Line 877"/>
          <p:cNvSpPr>
            <a:spLocks noChangeShapeType="1"/>
          </p:cNvSpPr>
          <p:nvPr/>
        </p:nvSpPr>
        <p:spPr bwMode="auto">
          <a:xfrm flipH="1">
            <a:off x="4903847" y="779911"/>
            <a:ext cx="142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" name="Line 878"/>
          <p:cNvSpPr>
            <a:spLocks noChangeShapeType="1"/>
          </p:cNvSpPr>
          <p:nvPr/>
        </p:nvSpPr>
        <p:spPr bwMode="auto">
          <a:xfrm>
            <a:off x="4903847" y="7878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3" name="Line 879"/>
          <p:cNvSpPr>
            <a:spLocks noChangeShapeType="1"/>
          </p:cNvSpPr>
          <p:nvPr/>
        </p:nvSpPr>
        <p:spPr bwMode="auto">
          <a:xfrm>
            <a:off x="4903847" y="7878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4" name="Line 880"/>
          <p:cNvSpPr>
            <a:spLocks noChangeShapeType="1"/>
          </p:cNvSpPr>
          <p:nvPr/>
        </p:nvSpPr>
        <p:spPr bwMode="auto">
          <a:xfrm>
            <a:off x="4903847" y="7878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5" name="Line 881"/>
          <p:cNvSpPr>
            <a:spLocks noChangeShapeType="1"/>
          </p:cNvSpPr>
          <p:nvPr/>
        </p:nvSpPr>
        <p:spPr bwMode="auto">
          <a:xfrm flipH="1" flipV="1">
            <a:off x="4878447" y="779911"/>
            <a:ext cx="254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6" name="Line 882"/>
          <p:cNvSpPr>
            <a:spLocks noChangeShapeType="1"/>
          </p:cNvSpPr>
          <p:nvPr/>
        </p:nvSpPr>
        <p:spPr bwMode="auto">
          <a:xfrm>
            <a:off x="4878447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7" name="Line 883"/>
          <p:cNvSpPr>
            <a:spLocks noChangeShapeType="1"/>
          </p:cNvSpPr>
          <p:nvPr/>
        </p:nvSpPr>
        <p:spPr bwMode="auto">
          <a:xfrm flipV="1">
            <a:off x="4878447" y="770386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8" name="Line 884"/>
          <p:cNvSpPr>
            <a:spLocks noChangeShapeType="1"/>
          </p:cNvSpPr>
          <p:nvPr/>
        </p:nvSpPr>
        <p:spPr bwMode="auto">
          <a:xfrm>
            <a:off x="4878447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9" name="Line 885"/>
          <p:cNvSpPr>
            <a:spLocks noChangeShapeType="1"/>
          </p:cNvSpPr>
          <p:nvPr/>
        </p:nvSpPr>
        <p:spPr bwMode="auto">
          <a:xfrm>
            <a:off x="4878447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0" name="Line 886"/>
          <p:cNvSpPr>
            <a:spLocks noChangeShapeType="1"/>
          </p:cNvSpPr>
          <p:nvPr/>
        </p:nvSpPr>
        <p:spPr bwMode="auto">
          <a:xfrm>
            <a:off x="4878447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" name="Line 887"/>
          <p:cNvSpPr>
            <a:spLocks noChangeShapeType="1"/>
          </p:cNvSpPr>
          <p:nvPr/>
        </p:nvSpPr>
        <p:spPr bwMode="auto">
          <a:xfrm flipV="1">
            <a:off x="4878447" y="760861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" name="Line 888"/>
          <p:cNvSpPr>
            <a:spLocks noChangeShapeType="1"/>
          </p:cNvSpPr>
          <p:nvPr/>
        </p:nvSpPr>
        <p:spPr bwMode="auto">
          <a:xfrm>
            <a:off x="4878447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3" name="Line 889"/>
          <p:cNvSpPr>
            <a:spLocks noChangeShapeType="1"/>
          </p:cNvSpPr>
          <p:nvPr/>
        </p:nvSpPr>
        <p:spPr bwMode="auto">
          <a:xfrm flipV="1">
            <a:off x="4878447" y="751336"/>
            <a:ext cx="254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4" name="Line 890"/>
          <p:cNvSpPr>
            <a:spLocks noChangeShapeType="1"/>
          </p:cNvSpPr>
          <p:nvPr/>
        </p:nvSpPr>
        <p:spPr bwMode="auto">
          <a:xfrm>
            <a:off x="4903847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5" name="Line 891"/>
          <p:cNvSpPr>
            <a:spLocks noChangeShapeType="1"/>
          </p:cNvSpPr>
          <p:nvPr/>
        </p:nvSpPr>
        <p:spPr bwMode="auto">
          <a:xfrm>
            <a:off x="4903847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6" name="Line 892"/>
          <p:cNvSpPr>
            <a:spLocks noChangeShapeType="1"/>
          </p:cNvSpPr>
          <p:nvPr/>
        </p:nvSpPr>
        <p:spPr bwMode="auto">
          <a:xfrm>
            <a:off x="4903847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7" name="Line 893"/>
          <p:cNvSpPr>
            <a:spLocks noChangeShapeType="1"/>
          </p:cNvSpPr>
          <p:nvPr/>
        </p:nvSpPr>
        <p:spPr bwMode="auto">
          <a:xfrm>
            <a:off x="4903847" y="751336"/>
            <a:ext cx="142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8" name="Line 894"/>
          <p:cNvSpPr>
            <a:spLocks noChangeShapeType="1"/>
          </p:cNvSpPr>
          <p:nvPr/>
        </p:nvSpPr>
        <p:spPr bwMode="auto">
          <a:xfrm>
            <a:off x="4918135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9" name="Line 895"/>
          <p:cNvSpPr>
            <a:spLocks noChangeShapeType="1"/>
          </p:cNvSpPr>
          <p:nvPr/>
        </p:nvSpPr>
        <p:spPr bwMode="auto">
          <a:xfrm>
            <a:off x="4918135" y="760861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0" name="Line 896"/>
          <p:cNvSpPr>
            <a:spLocks noChangeShapeType="1"/>
          </p:cNvSpPr>
          <p:nvPr/>
        </p:nvSpPr>
        <p:spPr bwMode="auto">
          <a:xfrm>
            <a:off x="4918135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1" name="Freeform 897"/>
          <p:cNvSpPr>
            <a:spLocks/>
          </p:cNvSpPr>
          <p:nvPr/>
        </p:nvSpPr>
        <p:spPr bwMode="auto">
          <a:xfrm>
            <a:off x="4981635" y="925961"/>
            <a:ext cx="39687" cy="36513"/>
          </a:xfrm>
          <a:custGeom>
            <a:avLst/>
            <a:gdLst>
              <a:gd name="T0" fmla="*/ 2147483647 w 24"/>
              <a:gd name="T1" fmla="*/ 2147483647 h 31"/>
              <a:gd name="T2" fmla="*/ 2147483647 w 24"/>
              <a:gd name="T3" fmla="*/ 2147483647 h 31"/>
              <a:gd name="T4" fmla="*/ 2147483647 w 24"/>
              <a:gd name="T5" fmla="*/ 2147483647 h 31"/>
              <a:gd name="T6" fmla="*/ 2147483647 w 24"/>
              <a:gd name="T7" fmla="*/ 2147483647 h 31"/>
              <a:gd name="T8" fmla="*/ 0 w 24"/>
              <a:gd name="T9" fmla="*/ 2147483647 h 31"/>
              <a:gd name="T10" fmla="*/ 0 w 24"/>
              <a:gd name="T11" fmla="*/ 2147483647 h 31"/>
              <a:gd name="T12" fmla="*/ 0 w 24"/>
              <a:gd name="T13" fmla="*/ 2147483647 h 31"/>
              <a:gd name="T14" fmla="*/ 0 w 24"/>
              <a:gd name="T15" fmla="*/ 2147483647 h 31"/>
              <a:gd name="T16" fmla="*/ 2147483647 w 24"/>
              <a:gd name="T17" fmla="*/ 0 h 31"/>
              <a:gd name="T18" fmla="*/ 2147483647 w 24"/>
              <a:gd name="T19" fmla="*/ 0 h 31"/>
              <a:gd name="T20" fmla="*/ 2147483647 w 24"/>
              <a:gd name="T21" fmla="*/ 2147483647 h 31"/>
              <a:gd name="T22" fmla="*/ 2147483647 w 24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31"/>
              <a:gd name="T38" fmla="*/ 24 w 24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31">
                <a:moveTo>
                  <a:pt x="24" y="15"/>
                </a:moveTo>
                <a:lnTo>
                  <a:pt x="24" y="23"/>
                </a:lnTo>
                <a:lnTo>
                  <a:pt x="16" y="31"/>
                </a:lnTo>
                <a:lnTo>
                  <a:pt x="0" y="23"/>
                </a:lnTo>
                <a:lnTo>
                  <a:pt x="0" y="15"/>
                </a:lnTo>
                <a:lnTo>
                  <a:pt x="0" y="7"/>
                </a:lnTo>
                <a:lnTo>
                  <a:pt x="16" y="0"/>
                </a:lnTo>
                <a:lnTo>
                  <a:pt x="24" y="7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" name="Line 898"/>
          <p:cNvSpPr>
            <a:spLocks noChangeShapeType="1"/>
          </p:cNvSpPr>
          <p:nvPr/>
        </p:nvSpPr>
        <p:spPr bwMode="auto">
          <a:xfrm>
            <a:off x="5021322" y="943424"/>
            <a:ext cx="1588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" name="Line 899"/>
          <p:cNvSpPr>
            <a:spLocks noChangeShapeType="1"/>
          </p:cNvSpPr>
          <p:nvPr/>
        </p:nvSpPr>
        <p:spPr bwMode="auto">
          <a:xfrm>
            <a:off x="5021322" y="954536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4" name="Line 900"/>
          <p:cNvSpPr>
            <a:spLocks noChangeShapeType="1"/>
          </p:cNvSpPr>
          <p:nvPr/>
        </p:nvSpPr>
        <p:spPr bwMode="auto">
          <a:xfrm flipH="1">
            <a:off x="5007035" y="954536"/>
            <a:ext cx="142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5" name="Line 901"/>
          <p:cNvSpPr>
            <a:spLocks noChangeShapeType="1"/>
          </p:cNvSpPr>
          <p:nvPr/>
        </p:nvSpPr>
        <p:spPr bwMode="auto">
          <a:xfrm>
            <a:off x="5007035" y="962474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6" name="Line 902"/>
          <p:cNvSpPr>
            <a:spLocks noChangeShapeType="1"/>
          </p:cNvSpPr>
          <p:nvPr/>
        </p:nvSpPr>
        <p:spPr bwMode="auto">
          <a:xfrm>
            <a:off x="5007035" y="962474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7" name="Line 903"/>
          <p:cNvSpPr>
            <a:spLocks noChangeShapeType="1"/>
          </p:cNvSpPr>
          <p:nvPr/>
        </p:nvSpPr>
        <p:spPr bwMode="auto">
          <a:xfrm>
            <a:off x="5007035" y="962474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" name="Line 904"/>
          <p:cNvSpPr>
            <a:spLocks noChangeShapeType="1"/>
          </p:cNvSpPr>
          <p:nvPr/>
        </p:nvSpPr>
        <p:spPr bwMode="auto">
          <a:xfrm flipH="1" flipV="1">
            <a:off x="4981635" y="954536"/>
            <a:ext cx="254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9" name="Line 905"/>
          <p:cNvSpPr>
            <a:spLocks noChangeShapeType="1"/>
          </p:cNvSpPr>
          <p:nvPr/>
        </p:nvSpPr>
        <p:spPr bwMode="auto">
          <a:xfrm>
            <a:off x="4981635" y="95453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" name="Line 906"/>
          <p:cNvSpPr>
            <a:spLocks noChangeShapeType="1"/>
          </p:cNvSpPr>
          <p:nvPr/>
        </p:nvSpPr>
        <p:spPr bwMode="auto">
          <a:xfrm flipV="1">
            <a:off x="4981635" y="943424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1" name="Line 907"/>
          <p:cNvSpPr>
            <a:spLocks noChangeShapeType="1"/>
          </p:cNvSpPr>
          <p:nvPr/>
        </p:nvSpPr>
        <p:spPr bwMode="auto">
          <a:xfrm>
            <a:off x="4981635" y="9434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2" name="Line 908"/>
          <p:cNvSpPr>
            <a:spLocks noChangeShapeType="1"/>
          </p:cNvSpPr>
          <p:nvPr/>
        </p:nvSpPr>
        <p:spPr bwMode="auto">
          <a:xfrm>
            <a:off x="4981635" y="9434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" name="Line 909"/>
          <p:cNvSpPr>
            <a:spLocks noChangeShapeType="1"/>
          </p:cNvSpPr>
          <p:nvPr/>
        </p:nvSpPr>
        <p:spPr bwMode="auto">
          <a:xfrm>
            <a:off x="4981635" y="9434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4" name="Line 910"/>
          <p:cNvSpPr>
            <a:spLocks noChangeShapeType="1"/>
          </p:cNvSpPr>
          <p:nvPr/>
        </p:nvSpPr>
        <p:spPr bwMode="auto">
          <a:xfrm flipV="1">
            <a:off x="4981635" y="933899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5" name="Line 911"/>
          <p:cNvSpPr>
            <a:spLocks noChangeShapeType="1"/>
          </p:cNvSpPr>
          <p:nvPr/>
        </p:nvSpPr>
        <p:spPr bwMode="auto">
          <a:xfrm>
            <a:off x="4981635" y="9338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6" name="Line 912"/>
          <p:cNvSpPr>
            <a:spLocks noChangeShapeType="1"/>
          </p:cNvSpPr>
          <p:nvPr/>
        </p:nvSpPr>
        <p:spPr bwMode="auto">
          <a:xfrm flipV="1">
            <a:off x="4981635" y="925961"/>
            <a:ext cx="254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7" name="Line 913"/>
          <p:cNvSpPr>
            <a:spLocks noChangeShapeType="1"/>
          </p:cNvSpPr>
          <p:nvPr/>
        </p:nvSpPr>
        <p:spPr bwMode="auto">
          <a:xfrm>
            <a:off x="5007035" y="9259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8" name="Line 914"/>
          <p:cNvSpPr>
            <a:spLocks noChangeShapeType="1"/>
          </p:cNvSpPr>
          <p:nvPr/>
        </p:nvSpPr>
        <p:spPr bwMode="auto">
          <a:xfrm>
            <a:off x="5007035" y="9259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9" name="Line 915"/>
          <p:cNvSpPr>
            <a:spLocks noChangeShapeType="1"/>
          </p:cNvSpPr>
          <p:nvPr/>
        </p:nvSpPr>
        <p:spPr bwMode="auto">
          <a:xfrm>
            <a:off x="5007035" y="9259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0" name="Line 916"/>
          <p:cNvSpPr>
            <a:spLocks noChangeShapeType="1"/>
          </p:cNvSpPr>
          <p:nvPr/>
        </p:nvSpPr>
        <p:spPr bwMode="auto">
          <a:xfrm>
            <a:off x="5007035" y="925961"/>
            <a:ext cx="142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1" name="Line 917"/>
          <p:cNvSpPr>
            <a:spLocks noChangeShapeType="1"/>
          </p:cNvSpPr>
          <p:nvPr/>
        </p:nvSpPr>
        <p:spPr bwMode="auto">
          <a:xfrm>
            <a:off x="5021322" y="9338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2" name="Line 918"/>
          <p:cNvSpPr>
            <a:spLocks noChangeShapeType="1"/>
          </p:cNvSpPr>
          <p:nvPr/>
        </p:nvSpPr>
        <p:spPr bwMode="auto">
          <a:xfrm>
            <a:off x="5021322" y="933899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" name="Line 919"/>
          <p:cNvSpPr>
            <a:spLocks noChangeShapeType="1"/>
          </p:cNvSpPr>
          <p:nvPr/>
        </p:nvSpPr>
        <p:spPr bwMode="auto">
          <a:xfrm>
            <a:off x="5021322" y="9434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4" name="Freeform 920"/>
          <p:cNvSpPr>
            <a:spLocks/>
          </p:cNvSpPr>
          <p:nvPr/>
        </p:nvSpPr>
        <p:spPr bwMode="auto">
          <a:xfrm>
            <a:off x="5110222" y="814836"/>
            <a:ext cx="39688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5" name="Line 921"/>
          <p:cNvSpPr>
            <a:spLocks noChangeShapeType="1"/>
          </p:cNvSpPr>
          <p:nvPr/>
        </p:nvSpPr>
        <p:spPr bwMode="auto">
          <a:xfrm>
            <a:off x="5149910" y="833886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6" name="Line 922"/>
          <p:cNvSpPr>
            <a:spLocks noChangeShapeType="1"/>
          </p:cNvSpPr>
          <p:nvPr/>
        </p:nvSpPr>
        <p:spPr bwMode="auto">
          <a:xfrm>
            <a:off x="5149910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7" name="Line 923"/>
          <p:cNvSpPr>
            <a:spLocks noChangeShapeType="1"/>
          </p:cNvSpPr>
          <p:nvPr/>
        </p:nvSpPr>
        <p:spPr bwMode="auto">
          <a:xfrm flipH="1">
            <a:off x="5137210" y="8434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8" name="Line 924"/>
          <p:cNvSpPr>
            <a:spLocks noChangeShapeType="1"/>
          </p:cNvSpPr>
          <p:nvPr/>
        </p:nvSpPr>
        <p:spPr bwMode="auto">
          <a:xfrm>
            <a:off x="5137210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9" name="Line 925"/>
          <p:cNvSpPr>
            <a:spLocks noChangeShapeType="1"/>
          </p:cNvSpPr>
          <p:nvPr/>
        </p:nvSpPr>
        <p:spPr bwMode="auto">
          <a:xfrm>
            <a:off x="5137210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0" name="Line 926"/>
          <p:cNvSpPr>
            <a:spLocks noChangeShapeType="1"/>
          </p:cNvSpPr>
          <p:nvPr/>
        </p:nvSpPr>
        <p:spPr bwMode="auto">
          <a:xfrm>
            <a:off x="5137210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1" name="Line 927"/>
          <p:cNvSpPr>
            <a:spLocks noChangeShapeType="1"/>
          </p:cNvSpPr>
          <p:nvPr/>
        </p:nvSpPr>
        <p:spPr bwMode="auto">
          <a:xfrm flipH="1">
            <a:off x="5110222" y="843411"/>
            <a:ext cx="269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2" name="Line 928"/>
          <p:cNvSpPr>
            <a:spLocks noChangeShapeType="1"/>
          </p:cNvSpPr>
          <p:nvPr/>
        </p:nvSpPr>
        <p:spPr bwMode="auto">
          <a:xfrm>
            <a:off x="5110222" y="8434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" name="Line 929"/>
          <p:cNvSpPr>
            <a:spLocks noChangeShapeType="1"/>
          </p:cNvSpPr>
          <p:nvPr/>
        </p:nvSpPr>
        <p:spPr bwMode="auto">
          <a:xfrm flipV="1">
            <a:off x="5110222" y="833886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4" name="Line 930"/>
          <p:cNvSpPr>
            <a:spLocks noChangeShapeType="1"/>
          </p:cNvSpPr>
          <p:nvPr/>
        </p:nvSpPr>
        <p:spPr bwMode="auto">
          <a:xfrm>
            <a:off x="5110222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5" name="Line 931"/>
          <p:cNvSpPr>
            <a:spLocks noChangeShapeType="1"/>
          </p:cNvSpPr>
          <p:nvPr/>
        </p:nvSpPr>
        <p:spPr bwMode="auto">
          <a:xfrm>
            <a:off x="5110222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6" name="Line 932"/>
          <p:cNvSpPr>
            <a:spLocks noChangeShapeType="1"/>
          </p:cNvSpPr>
          <p:nvPr/>
        </p:nvSpPr>
        <p:spPr bwMode="auto">
          <a:xfrm>
            <a:off x="5110222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7" name="Line 933"/>
          <p:cNvSpPr>
            <a:spLocks noChangeShapeType="1"/>
          </p:cNvSpPr>
          <p:nvPr/>
        </p:nvSpPr>
        <p:spPr bwMode="auto">
          <a:xfrm flipV="1">
            <a:off x="5110222" y="814836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8" name="Line 934"/>
          <p:cNvSpPr>
            <a:spLocks noChangeShapeType="1"/>
          </p:cNvSpPr>
          <p:nvPr/>
        </p:nvSpPr>
        <p:spPr bwMode="auto">
          <a:xfrm>
            <a:off x="5110222" y="8148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9" name="Line 935"/>
          <p:cNvSpPr>
            <a:spLocks noChangeShapeType="1"/>
          </p:cNvSpPr>
          <p:nvPr/>
        </p:nvSpPr>
        <p:spPr bwMode="auto">
          <a:xfrm>
            <a:off x="5110222" y="814836"/>
            <a:ext cx="269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" name="Line 936"/>
          <p:cNvSpPr>
            <a:spLocks noChangeShapeType="1"/>
          </p:cNvSpPr>
          <p:nvPr/>
        </p:nvSpPr>
        <p:spPr bwMode="auto">
          <a:xfrm>
            <a:off x="5137210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1" name="Line 937"/>
          <p:cNvSpPr>
            <a:spLocks noChangeShapeType="1"/>
          </p:cNvSpPr>
          <p:nvPr/>
        </p:nvSpPr>
        <p:spPr bwMode="auto">
          <a:xfrm>
            <a:off x="5137210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2" name="Line 938"/>
          <p:cNvSpPr>
            <a:spLocks noChangeShapeType="1"/>
          </p:cNvSpPr>
          <p:nvPr/>
        </p:nvSpPr>
        <p:spPr bwMode="auto">
          <a:xfrm>
            <a:off x="5137210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" name="Line 939"/>
          <p:cNvSpPr>
            <a:spLocks noChangeShapeType="1"/>
          </p:cNvSpPr>
          <p:nvPr/>
        </p:nvSpPr>
        <p:spPr bwMode="auto">
          <a:xfrm>
            <a:off x="5137210" y="8148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4" name="Line 940"/>
          <p:cNvSpPr>
            <a:spLocks noChangeShapeType="1"/>
          </p:cNvSpPr>
          <p:nvPr/>
        </p:nvSpPr>
        <p:spPr bwMode="auto">
          <a:xfrm>
            <a:off x="5149910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5" name="Line 941"/>
          <p:cNvSpPr>
            <a:spLocks noChangeShapeType="1"/>
          </p:cNvSpPr>
          <p:nvPr/>
        </p:nvSpPr>
        <p:spPr bwMode="auto">
          <a:xfrm>
            <a:off x="5149910" y="814836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6" name="Line 942"/>
          <p:cNvSpPr>
            <a:spLocks noChangeShapeType="1"/>
          </p:cNvSpPr>
          <p:nvPr/>
        </p:nvSpPr>
        <p:spPr bwMode="auto">
          <a:xfrm>
            <a:off x="5149910" y="83388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7" name="Freeform 943"/>
          <p:cNvSpPr>
            <a:spLocks/>
          </p:cNvSpPr>
          <p:nvPr/>
        </p:nvSpPr>
        <p:spPr bwMode="auto">
          <a:xfrm>
            <a:off x="4956235" y="586236"/>
            <a:ext cx="381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8" name="Line 944"/>
          <p:cNvSpPr>
            <a:spLocks noChangeShapeType="1"/>
          </p:cNvSpPr>
          <p:nvPr/>
        </p:nvSpPr>
        <p:spPr bwMode="auto">
          <a:xfrm>
            <a:off x="4994335" y="605286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9" name="Line 945"/>
          <p:cNvSpPr>
            <a:spLocks noChangeShapeType="1"/>
          </p:cNvSpPr>
          <p:nvPr/>
        </p:nvSpPr>
        <p:spPr bwMode="auto">
          <a:xfrm>
            <a:off x="4994335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0" name="Line 946"/>
          <p:cNvSpPr>
            <a:spLocks noChangeShapeType="1"/>
          </p:cNvSpPr>
          <p:nvPr/>
        </p:nvSpPr>
        <p:spPr bwMode="auto">
          <a:xfrm flipH="1">
            <a:off x="4981635" y="6148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1" name="Line 947"/>
          <p:cNvSpPr>
            <a:spLocks noChangeShapeType="1"/>
          </p:cNvSpPr>
          <p:nvPr/>
        </p:nvSpPr>
        <p:spPr bwMode="auto">
          <a:xfrm>
            <a:off x="4981635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2" name="Line 949"/>
          <p:cNvSpPr>
            <a:spLocks noChangeShapeType="1"/>
          </p:cNvSpPr>
          <p:nvPr/>
        </p:nvSpPr>
        <p:spPr bwMode="auto">
          <a:xfrm>
            <a:off x="4981635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3" name="Line 950"/>
          <p:cNvSpPr>
            <a:spLocks noChangeShapeType="1"/>
          </p:cNvSpPr>
          <p:nvPr/>
        </p:nvSpPr>
        <p:spPr bwMode="auto">
          <a:xfrm>
            <a:off x="4981635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" name="Line 951"/>
          <p:cNvSpPr>
            <a:spLocks noChangeShapeType="1"/>
          </p:cNvSpPr>
          <p:nvPr/>
        </p:nvSpPr>
        <p:spPr bwMode="auto">
          <a:xfrm flipH="1">
            <a:off x="4956235" y="61481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5" name="Line 952"/>
          <p:cNvSpPr>
            <a:spLocks noChangeShapeType="1"/>
          </p:cNvSpPr>
          <p:nvPr/>
        </p:nvSpPr>
        <p:spPr bwMode="auto">
          <a:xfrm>
            <a:off x="4956235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6" name="Line 953"/>
          <p:cNvSpPr>
            <a:spLocks noChangeShapeType="1"/>
          </p:cNvSpPr>
          <p:nvPr/>
        </p:nvSpPr>
        <p:spPr bwMode="auto">
          <a:xfrm flipV="1">
            <a:off x="4956235" y="605286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7" name="Line 954"/>
          <p:cNvSpPr>
            <a:spLocks noChangeShapeType="1"/>
          </p:cNvSpPr>
          <p:nvPr/>
        </p:nvSpPr>
        <p:spPr bwMode="auto">
          <a:xfrm>
            <a:off x="4956235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8" name="Line 955"/>
          <p:cNvSpPr>
            <a:spLocks noChangeShapeType="1"/>
          </p:cNvSpPr>
          <p:nvPr/>
        </p:nvSpPr>
        <p:spPr bwMode="auto">
          <a:xfrm>
            <a:off x="4956235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9" name="Line 956"/>
          <p:cNvSpPr>
            <a:spLocks noChangeShapeType="1"/>
          </p:cNvSpPr>
          <p:nvPr/>
        </p:nvSpPr>
        <p:spPr bwMode="auto">
          <a:xfrm>
            <a:off x="4956235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0" name="Line 957"/>
          <p:cNvSpPr>
            <a:spLocks noChangeShapeType="1"/>
          </p:cNvSpPr>
          <p:nvPr/>
        </p:nvSpPr>
        <p:spPr bwMode="auto">
          <a:xfrm flipV="1">
            <a:off x="4956235" y="586236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1" name="Line 958"/>
          <p:cNvSpPr>
            <a:spLocks noChangeShapeType="1"/>
          </p:cNvSpPr>
          <p:nvPr/>
        </p:nvSpPr>
        <p:spPr bwMode="auto">
          <a:xfrm>
            <a:off x="4956235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2" name="Line 959"/>
          <p:cNvSpPr>
            <a:spLocks noChangeShapeType="1"/>
          </p:cNvSpPr>
          <p:nvPr/>
        </p:nvSpPr>
        <p:spPr bwMode="auto">
          <a:xfrm>
            <a:off x="4956235" y="586236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3" name="Line 960"/>
          <p:cNvSpPr>
            <a:spLocks noChangeShapeType="1"/>
          </p:cNvSpPr>
          <p:nvPr/>
        </p:nvSpPr>
        <p:spPr bwMode="auto">
          <a:xfrm>
            <a:off x="4981635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" name="Line 961"/>
          <p:cNvSpPr>
            <a:spLocks noChangeShapeType="1"/>
          </p:cNvSpPr>
          <p:nvPr/>
        </p:nvSpPr>
        <p:spPr bwMode="auto">
          <a:xfrm>
            <a:off x="4981635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5" name="Line 962"/>
          <p:cNvSpPr>
            <a:spLocks noChangeShapeType="1"/>
          </p:cNvSpPr>
          <p:nvPr/>
        </p:nvSpPr>
        <p:spPr bwMode="auto">
          <a:xfrm>
            <a:off x="4981635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6" name="Line 963"/>
          <p:cNvSpPr>
            <a:spLocks noChangeShapeType="1"/>
          </p:cNvSpPr>
          <p:nvPr/>
        </p:nvSpPr>
        <p:spPr bwMode="auto">
          <a:xfrm>
            <a:off x="4981635" y="5862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7" name="Line 964"/>
          <p:cNvSpPr>
            <a:spLocks noChangeShapeType="1"/>
          </p:cNvSpPr>
          <p:nvPr/>
        </p:nvSpPr>
        <p:spPr bwMode="auto">
          <a:xfrm>
            <a:off x="4994335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8" name="Line 965"/>
          <p:cNvSpPr>
            <a:spLocks noChangeShapeType="1"/>
          </p:cNvSpPr>
          <p:nvPr/>
        </p:nvSpPr>
        <p:spPr bwMode="auto">
          <a:xfrm>
            <a:off x="4994335" y="586236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9" name="Line 966"/>
          <p:cNvSpPr>
            <a:spLocks noChangeShapeType="1"/>
          </p:cNvSpPr>
          <p:nvPr/>
        </p:nvSpPr>
        <p:spPr bwMode="auto">
          <a:xfrm>
            <a:off x="4994335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0" name="Freeform 967"/>
          <p:cNvSpPr>
            <a:spLocks/>
          </p:cNvSpPr>
          <p:nvPr/>
        </p:nvSpPr>
        <p:spPr bwMode="auto">
          <a:xfrm>
            <a:off x="4840347" y="870399"/>
            <a:ext cx="50800" cy="28575"/>
          </a:xfrm>
          <a:custGeom>
            <a:avLst/>
            <a:gdLst>
              <a:gd name="T0" fmla="*/ 2147483647 w 32"/>
              <a:gd name="T1" fmla="*/ 2147483647 h 24"/>
              <a:gd name="T2" fmla="*/ 2147483647 w 32"/>
              <a:gd name="T3" fmla="*/ 2147483647 h 24"/>
              <a:gd name="T4" fmla="*/ 2147483647 w 32"/>
              <a:gd name="T5" fmla="*/ 2147483647 h 24"/>
              <a:gd name="T6" fmla="*/ 2147483647 w 32"/>
              <a:gd name="T7" fmla="*/ 2147483647 h 24"/>
              <a:gd name="T8" fmla="*/ 2147483647 w 32"/>
              <a:gd name="T9" fmla="*/ 2147483647 h 24"/>
              <a:gd name="T10" fmla="*/ 0 w 32"/>
              <a:gd name="T11" fmla="*/ 2147483647 h 24"/>
              <a:gd name="T12" fmla="*/ 0 w 32"/>
              <a:gd name="T13" fmla="*/ 2147483647 h 24"/>
              <a:gd name="T14" fmla="*/ 2147483647 w 32"/>
              <a:gd name="T15" fmla="*/ 0 h 24"/>
              <a:gd name="T16" fmla="*/ 2147483647 w 32"/>
              <a:gd name="T17" fmla="*/ 0 h 24"/>
              <a:gd name="T18" fmla="*/ 2147483647 w 32"/>
              <a:gd name="T19" fmla="*/ 0 h 24"/>
              <a:gd name="T20" fmla="*/ 2147483647 w 32"/>
              <a:gd name="T21" fmla="*/ 0 h 24"/>
              <a:gd name="T22" fmla="*/ 2147483647 w 32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4"/>
              <a:gd name="T38" fmla="*/ 32 w 32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4">
                <a:moveTo>
                  <a:pt x="32" y="16"/>
                </a:moveTo>
                <a:lnTo>
                  <a:pt x="24" y="24"/>
                </a:lnTo>
                <a:lnTo>
                  <a:pt x="16" y="24"/>
                </a:lnTo>
                <a:lnTo>
                  <a:pt x="8" y="24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" name="Line 968"/>
          <p:cNvSpPr>
            <a:spLocks noChangeShapeType="1"/>
          </p:cNvSpPr>
          <p:nvPr/>
        </p:nvSpPr>
        <p:spPr bwMode="auto">
          <a:xfrm flipH="1">
            <a:off x="4878447" y="8894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2" name="Line 969"/>
          <p:cNvSpPr>
            <a:spLocks noChangeShapeType="1"/>
          </p:cNvSpPr>
          <p:nvPr/>
        </p:nvSpPr>
        <p:spPr bwMode="auto">
          <a:xfrm>
            <a:off x="4878447" y="8989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3" name="Line 970"/>
          <p:cNvSpPr>
            <a:spLocks noChangeShapeType="1"/>
          </p:cNvSpPr>
          <p:nvPr/>
        </p:nvSpPr>
        <p:spPr bwMode="auto">
          <a:xfrm flipH="1">
            <a:off x="4865747" y="89897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4" name="Line 971"/>
          <p:cNvSpPr>
            <a:spLocks noChangeShapeType="1"/>
          </p:cNvSpPr>
          <p:nvPr/>
        </p:nvSpPr>
        <p:spPr bwMode="auto">
          <a:xfrm>
            <a:off x="4865747" y="8989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" name="Line 972"/>
          <p:cNvSpPr>
            <a:spLocks noChangeShapeType="1"/>
          </p:cNvSpPr>
          <p:nvPr/>
        </p:nvSpPr>
        <p:spPr bwMode="auto">
          <a:xfrm>
            <a:off x="4865747" y="8989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6" name="Line 973"/>
          <p:cNvSpPr>
            <a:spLocks noChangeShapeType="1"/>
          </p:cNvSpPr>
          <p:nvPr/>
        </p:nvSpPr>
        <p:spPr bwMode="auto">
          <a:xfrm>
            <a:off x="4865747" y="8989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7" name="Line 974"/>
          <p:cNvSpPr>
            <a:spLocks noChangeShapeType="1"/>
          </p:cNvSpPr>
          <p:nvPr/>
        </p:nvSpPr>
        <p:spPr bwMode="auto">
          <a:xfrm flipH="1">
            <a:off x="4853047" y="89897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8" name="Line 975"/>
          <p:cNvSpPr>
            <a:spLocks noChangeShapeType="1"/>
          </p:cNvSpPr>
          <p:nvPr/>
        </p:nvSpPr>
        <p:spPr bwMode="auto">
          <a:xfrm>
            <a:off x="4853047" y="8989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9" name="Line 976"/>
          <p:cNvSpPr>
            <a:spLocks noChangeShapeType="1"/>
          </p:cNvSpPr>
          <p:nvPr/>
        </p:nvSpPr>
        <p:spPr bwMode="auto">
          <a:xfrm flipH="1" flipV="1">
            <a:off x="4840347" y="8894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0" name="Line 977"/>
          <p:cNvSpPr>
            <a:spLocks noChangeShapeType="1"/>
          </p:cNvSpPr>
          <p:nvPr/>
        </p:nvSpPr>
        <p:spPr bwMode="auto">
          <a:xfrm>
            <a:off x="4840347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1" name="Line 978"/>
          <p:cNvSpPr>
            <a:spLocks noChangeShapeType="1"/>
          </p:cNvSpPr>
          <p:nvPr/>
        </p:nvSpPr>
        <p:spPr bwMode="auto">
          <a:xfrm>
            <a:off x="4840347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2" name="Line 979"/>
          <p:cNvSpPr>
            <a:spLocks noChangeShapeType="1"/>
          </p:cNvSpPr>
          <p:nvPr/>
        </p:nvSpPr>
        <p:spPr bwMode="auto">
          <a:xfrm>
            <a:off x="4840347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3" name="Line 980"/>
          <p:cNvSpPr>
            <a:spLocks noChangeShapeType="1"/>
          </p:cNvSpPr>
          <p:nvPr/>
        </p:nvSpPr>
        <p:spPr bwMode="auto">
          <a:xfrm flipV="1">
            <a:off x="4840347" y="870399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" name="Line 981"/>
          <p:cNvSpPr>
            <a:spLocks noChangeShapeType="1"/>
          </p:cNvSpPr>
          <p:nvPr/>
        </p:nvSpPr>
        <p:spPr bwMode="auto">
          <a:xfrm>
            <a:off x="4853047" y="8703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" name="Line 982"/>
          <p:cNvSpPr>
            <a:spLocks noChangeShapeType="1"/>
          </p:cNvSpPr>
          <p:nvPr/>
        </p:nvSpPr>
        <p:spPr bwMode="auto">
          <a:xfrm>
            <a:off x="4853047" y="87039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6" name="Line 983"/>
          <p:cNvSpPr>
            <a:spLocks noChangeShapeType="1"/>
          </p:cNvSpPr>
          <p:nvPr/>
        </p:nvSpPr>
        <p:spPr bwMode="auto">
          <a:xfrm>
            <a:off x="4865747" y="8703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7" name="Line 984"/>
          <p:cNvSpPr>
            <a:spLocks noChangeShapeType="1"/>
          </p:cNvSpPr>
          <p:nvPr/>
        </p:nvSpPr>
        <p:spPr bwMode="auto">
          <a:xfrm>
            <a:off x="4865747" y="8703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8" name="Line 985"/>
          <p:cNvSpPr>
            <a:spLocks noChangeShapeType="1"/>
          </p:cNvSpPr>
          <p:nvPr/>
        </p:nvSpPr>
        <p:spPr bwMode="auto">
          <a:xfrm>
            <a:off x="4865747" y="8703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9" name="Line 986"/>
          <p:cNvSpPr>
            <a:spLocks noChangeShapeType="1"/>
          </p:cNvSpPr>
          <p:nvPr/>
        </p:nvSpPr>
        <p:spPr bwMode="auto">
          <a:xfrm>
            <a:off x="4865747" y="87039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0" name="Line 987"/>
          <p:cNvSpPr>
            <a:spLocks noChangeShapeType="1"/>
          </p:cNvSpPr>
          <p:nvPr/>
        </p:nvSpPr>
        <p:spPr bwMode="auto">
          <a:xfrm>
            <a:off x="4878447" y="8703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1" name="Line 988"/>
          <p:cNvSpPr>
            <a:spLocks noChangeShapeType="1"/>
          </p:cNvSpPr>
          <p:nvPr/>
        </p:nvSpPr>
        <p:spPr bwMode="auto">
          <a:xfrm>
            <a:off x="4878447" y="870399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2" name="Line 989"/>
          <p:cNvSpPr>
            <a:spLocks noChangeShapeType="1"/>
          </p:cNvSpPr>
          <p:nvPr/>
        </p:nvSpPr>
        <p:spPr bwMode="auto">
          <a:xfrm>
            <a:off x="4891147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3" name="Freeform 990"/>
          <p:cNvSpPr>
            <a:spLocks/>
          </p:cNvSpPr>
          <p:nvPr/>
        </p:nvSpPr>
        <p:spPr bwMode="auto">
          <a:xfrm>
            <a:off x="4749860" y="779911"/>
            <a:ext cx="38100" cy="28575"/>
          </a:xfrm>
          <a:custGeom>
            <a:avLst/>
            <a:gdLst>
              <a:gd name="T0" fmla="*/ 2147483647 w 24"/>
              <a:gd name="T1" fmla="*/ 2147483647 h 24"/>
              <a:gd name="T2" fmla="*/ 2147483647 w 24"/>
              <a:gd name="T3" fmla="*/ 2147483647 h 24"/>
              <a:gd name="T4" fmla="*/ 2147483647 w 24"/>
              <a:gd name="T5" fmla="*/ 2147483647 h 24"/>
              <a:gd name="T6" fmla="*/ 2147483647 w 24"/>
              <a:gd name="T7" fmla="*/ 2147483647 h 24"/>
              <a:gd name="T8" fmla="*/ 0 w 24"/>
              <a:gd name="T9" fmla="*/ 2147483647 h 24"/>
              <a:gd name="T10" fmla="*/ 0 w 24"/>
              <a:gd name="T11" fmla="*/ 2147483647 h 24"/>
              <a:gd name="T12" fmla="*/ 0 w 24"/>
              <a:gd name="T13" fmla="*/ 2147483647 h 24"/>
              <a:gd name="T14" fmla="*/ 0 w 24"/>
              <a:gd name="T15" fmla="*/ 0 h 24"/>
              <a:gd name="T16" fmla="*/ 2147483647 w 24"/>
              <a:gd name="T17" fmla="*/ 0 h 24"/>
              <a:gd name="T18" fmla="*/ 2147483647 w 24"/>
              <a:gd name="T19" fmla="*/ 0 h 24"/>
              <a:gd name="T20" fmla="*/ 2147483647 w 24"/>
              <a:gd name="T21" fmla="*/ 0 h 24"/>
              <a:gd name="T22" fmla="*/ 2147483647 w 24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4"/>
              <a:gd name="T38" fmla="*/ 24 w 24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4">
                <a:moveTo>
                  <a:pt x="24" y="16"/>
                </a:moveTo>
                <a:lnTo>
                  <a:pt x="24" y="24"/>
                </a:lnTo>
                <a:lnTo>
                  <a:pt x="16" y="24"/>
                </a:lnTo>
                <a:lnTo>
                  <a:pt x="0" y="24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" name="Line 991"/>
          <p:cNvSpPr>
            <a:spLocks noChangeShapeType="1"/>
          </p:cNvSpPr>
          <p:nvPr/>
        </p:nvSpPr>
        <p:spPr bwMode="auto">
          <a:xfrm>
            <a:off x="4787960" y="797374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5" name="Line 992"/>
          <p:cNvSpPr>
            <a:spLocks noChangeShapeType="1"/>
          </p:cNvSpPr>
          <p:nvPr/>
        </p:nvSpPr>
        <p:spPr bwMode="auto">
          <a:xfrm>
            <a:off x="4787960" y="8084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6" name="Line 993"/>
          <p:cNvSpPr>
            <a:spLocks noChangeShapeType="1"/>
          </p:cNvSpPr>
          <p:nvPr/>
        </p:nvSpPr>
        <p:spPr bwMode="auto">
          <a:xfrm flipH="1">
            <a:off x="4775260" y="808486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7" name="Line 994"/>
          <p:cNvSpPr>
            <a:spLocks noChangeShapeType="1"/>
          </p:cNvSpPr>
          <p:nvPr/>
        </p:nvSpPr>
        <p:spPr bwMode="auto">
          <a:xfrm>
            <a:off x="4775260" y="8084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8" name="Line 995"/>
          <p:cNvSpPr>
            <a:spLocks noChangeShapeType="1"/>
          </p:cNvSpPr>
          <p:nvPr/>
        </p:nvSpPr>
        <p:spPr bwMode="auto">
          <a:xfrm>
            <a:off x="4775260" y="8084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9" name="Line 996"/>
          <p:cNvSpPr>
            <a:spLocks noChangeShapeType="1"/>
          </p:cNvSpPr>
          <p:nvPr/>
        </p:nvSpPr>
        <p:spPr bwMode="auto">
          <a:xfrm>
            <a:off x="4775260" y="8084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0" name="Line 997"/>
          <p:cNvSpPr>
            <a:spLocks noChangeShapeType="1"/>
          </p:cNvSpPr>
          <p:nvPr/>
        </p:nvSpPr>
        <p:spPr bwMode="auto">
          <a:xfrm flipH="1">
            <a:off x="4749860" y="808486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1" name="Line 998"/>
          <p:cNvSpPr>
            <a:spLocks noChangeShapeType="1"/>
          </p:cNvSpPr>
          <p:nvPr/>
        </p:nvSpPr>
        <p:spPr bwMode="auto">
          <a:xfrm>
            <a:off x="4749860" y="8084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2" name="Line 999"/>
          <p:cNvSpPr>
            <a:spLocks noChangeShapeType="1"/>
          </p:cNvSpPr>
          <p:nvPr/>
        </p:nvSpPr>
        <p:spPr bwMode="auto">
          <a:xfrm flipV="1">
            <a:off x="4749860" y="797374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3" name="Line 1000"/>
          <p:cNvSpPr>
            <a:spLocks noChangeShapeType="1"/>
          </p:cNvSpPr>
          <p:nvPr/>
        </p:nvSpPr>
        <p:spPr bwMode="auto">
          <a:xfrm>
            <a:off x="4749860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4" name="Line 1001"/>
          <p:cNvSpPr>
            <a:spLocks noChangeShapeType="1"/>
          </p:cNvSpPr>
          <p:nvPr/>
        </p:nvSpPr>
        <p:spPr bwMode="auto">
          <a:xfrm>
            <a:off x="4749860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5" name="Line 1002"/>
          <p:cNvSpPr>
            <a:spLocks noChangeShapeType="1"/>
          </p:cNvSpPr>
          <p:nvPr/>
        </p:nvSpPr>
        <p:spPr bwMode="auto">
          <a:xfrm>
            <a:off x="4749860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6" name="Line 1003"/>
          <p:cNvSpPr>
            <a:spLocks noChangeShapeType="1"/>
          </p:cNvSpPr>
          <p:nvPr/>
        </p:nvSpPr>
        <p:spPr bwMode="auto">
          <a:xfrm flipV="1">
            <a:off x="4749860" y="779911"/>
            <a:ext cx="15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7" name="Line 1004"/>
          <p:cNvSpPr>
            <a:spLocks noChangeShapeType="1"/>
          </p:cNvSpPr>
          <p:nvPr/>
        </p:nvSpPr>
        <p:spPr bwMode="auto">
          <a:xfrm>
            <a:off x="4749860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8" name="Line 1005"/>
          <p:cNvSpPr>
            <a:spLocks noChangeShapeType="1"/>
          </p:cNvSpPr>
          <p:nvPr/>
        </p:nvSpPr>
        <p:spPr bwMode="auto">
          <a:xfrm>
            <a:off x="4749860" y="77991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9" name="Line 1006"/>
          <p:cNvSpPr>
            <a:spLocks noChangeShapeType="1"/>
          </p:cNvSpPr>
          <p:nvPr/>
        </p:nvSpPr>
        <p:spPr bwMode="auto">
          <a:xfrm>
            <a:off x="4775260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0" name="Line 1007"/>
          <p:cNvSpPr>
            <a:spLocks noChangeShapeType="1"/>
          </p:cNvSpPr>
          <p:nvPr/>
        </p:nvSpPr>
        <p:spPr bwMode="auto">
          <a:xfrm>
            <a:off x="4775260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1" name="Line 1008"/>
          <p:cNvSpPr>
            <a:spLocks noChangeShapeType="1"/>
          </p:cNvSpPr>
          <p:nvPr/>
        </p:nvSpPr>
        <p:spPr bwMode="auto">
          <a:xfrm>
            <a:off x="4775260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2" name="Line 1009"/>
          <p:cNvSpPr>
            <a:spLocks noChangeShapeType="1"/>
          </p:cNvSpPr>
          <p:nvPr/>
        </p:nvSpPr>
        <p:spPr bwMode="auto">
          <a:xfrm>
            <a:off x="4775260" y="7799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3" name="Line 1010"/>
          <p:cNvSpPr>
            <a:spLocks noChangeShapeType="1"/>
          </p:cNvSpPr>
          <p:nvPr/>
        </p:nvSpPr>
        <p:spPr bwMode="auto">
          <a:xfrm>
            <a:off x="4787960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4" name="Line 1011"/>
          <p:cNvSpPr>
            <a:spLocks noChangeShapeType="1"/>
          </p:cNvSpPr>
          <p:nvPr/>
        </p:nvSpPr>
        <p:spPr bwMode="auto">
          <a:xfrm>
            <a:off x="4787960" y="779911"/>
            <a:ext cx="15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5" name="Line 1012"/>
          <p:cNvSpPr>
            <a:spLocks noChangeShapeType="1"/>
          </p:cNvSpPr>
          <p:nvPr/>
        </p:nvSpPr>
        <p:spPr bwMode="auto">
          <a:xfrm>
            <a:off x="4787960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6" name="Freeform 1013"/>
          <p:cNvSpPr>
            <a:spLocks/>
          </p:cNvSpPr>
          <p:nvPr/>
        </p:nvSpPr>
        <p:spPr bwMode="auto">
          <a:xfrm>
            <a:off x="5124510" y="889449"/>
            <a:ext cx="38100" cy="26987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7" name="Line 1014"/>
          <p:cNvSpPr>
            <a:spLocks noChangeShapeType="1"/>
          </p:cNvSpPr>
          <p:nvPr/>
        </p:nvSpPr>
        <p:spPr bwMode="auto">
          <a:xfrm>
            <a:off x="5162610" y="908499"/>
            <a:ext cx="1587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8" name="Line 1015"/>
          <p:cNvSpPr>
            <a:spLocks noChangeShapeType="1"/>
          </p:cNvSpPr>
          <p:nvPr/>
        </p:nvSpPr>
        <p:spPr bwMode="auto">
          <a:xfrm>
            <a:off x="5162610" y="9164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9" name="Line 1016"/>
          <p:cNvSpPr>
            <a:spLocks noChangeShapeType="1"/>
          </p:cNvSpPr>
          <p:nvPr/>
        </p:nvSpPr>
        <p:spPr bwMode="auto">
          <a:xfrm flipH="1">
            <a:off x="5149910" y="9164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0" name="Line 1017"/>
          <p:cNvSpPr>
            <a:spLocks noChangeShapeType="1"/>
          </p:cNvSpPr>
          <p:nvPr/>
        </p:nvSpPr>
        <p:spPr bwMode="auto">
          <a:xfrm>
            <a:off x="5149910" y="9164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1" name="Line 1018"/>
          <p:cNvSpPr>
            <a:spLocks noChangeShapeType="1"/>
          </p:cNvSpPr>
          <p:nvPr/>
        </p:nvSpPr>
        <p:spPr bwMode="auto">
          <a:xfrm>
            <a:off x="5149910" y="9164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2" name="Line 1019"/>
          <p:cNvSpPr>
            <a:spLocks noChangeShapeType="1"/>
          </p:cNvSpPr>
          <p:nvPr/>
        </p:nvSpPr>
        <p:spPr bwMode="auto">
          <a:xfrm>
            <a:off x="5149910" y="9164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3" name="Line 1020"/>
          <p:cNvSpPr>
            <a:spLocks noChangeShapeType="1"/>
          </p:cNvSpPr>
          <p:nvPr/>
        </p:nvSpPr>
        <p:spPr bwMode="auto">
          <a:xfrm flipH="1">
            <a:off x="5124510" y="916436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4" name="Line 1021"/>
          <p:cNvSpPr>
            <a:spLocks noChangeShapeType="1"/>
          </p:cNvSpPr>
          <p:nvPr/>
        </p:nvSpPr>
        <p:spPr bwMode="auto">
          <a:xfrm>
            <a:off x="5124510" y="9164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5" name="Line 1022"/>
          <p:cNvSpPr>
            <a:spLocks noChangeShapeType="1"/>
          </p:cNvSpPr>
          <p:nvPr/>
        </p:nvSpPr>
        <p:spPr bwMode="auto">
          <a:xfrm flipV="1">
            <a:off x="5124510" y="908499"/>
            <a:ext cx="1587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6" name="Line 1023"/>
          <p:cNvSpPr>
            <a:spLocks noChangeShapeType="1"/>
          </p:cNvSpPr>
          <p:nvPr/>
        </p:nvSpPr>
        <p:spPr bwMode="auto">
          <a:xfrm>
            <a:off x="5124510" y="9084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7" name="Line 0"/>
          <p:cNvSpPr>
            <a:spLocks noChangeShapeType="1"/>
          </p:cNvSpPr>
          <p:nvPr/>
        </p:nvSpPr>
        <p:spPr bwMode="auto">
          <a:xfrm>
            <a:off x="5124510" y="9084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8" name="Line 1"/>
          <p:cNvSpPr>
            <a:spLocks noChangeShapeType="1"/>
          </p:cNvSpPr>
          <p:nvPr/>
        </p:nvSpPr>
        <p:spPr bwMode="auto">
          <a:xfrm>
            <a:off x="5124510" y="9084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9" name="Line 2"/>
          <p:cNvSpPr>
            <a:spLocks noChangeShapeType="1"/>
          </p:cNvSpPr>
          <p:nvPr/>
        </p:nvSpPr>
        <p:spPr bwMode="auto">
          <a:xfrm flipV="1">
            <a:off x="5124510" y="889449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0" name="Line 3"/>
          <p:cNvSpPr>
            <a:spLocks noChangeShapeType="1"/>
          </p:cNvSpPr>
          <p:nvPr/>
        </p:nvSpPr>
        <p:spPr bwMode="auto">
          <a:xfrm>
            <a:off x="5124510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1" name="Line 4"/>
          <p:cNvSpPr>
            <a:spLocks noChangeShapeType="1"/>
          </p:cNvSpPr>
          <p:nvPr/>
        </p:nvSpPr>
        <p:spPr bwMode="auto">
          <a:xfrm>
            <a:off x="5124510" y="889449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2" name="Line 5"/>
          <p:cNvSpPr>
            <a:spLocks noChangeShapeType="1"/>
          </p:cNvSpPr>
          <p:nvPr/>
        </p:nvSpPr>
        <p:spPr bwMode="auto">
          <a:xfrm>
            <a:off x="5149910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3" name="Line 6"/>
          <p:cNvSpPr>
            <a:spLocks noChangeShapeType="1"/>
          </p:cNvSpPr>
          <p:nvPr/>
        </p:nvSpPr>
        <p:spPr bwMode="auto">
          <a:xfrm>
            <a:off x="5149910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4" name="Line 7"/>
          <p:cNvSpPr>
            <a:spLocks noChangeShapeType="1"/>
          </p:cNvSpPr>
          <p:nvPr/>
        </p:nvSpPr>
        <p:spPr bwMode="auto">
          <a:xfrm>
            <a:off x="5149910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" name="Line 8"/>
          <p:cNvSpPr>
            <a:spLocks noChangeShapeType="1"/>
          </p:cNvSpPr>
          <p:nvPr/>
        </p:nvSpPr>
        <p:spPr bwMode="auto">
          <a:xfrm>
            <a:off x="5149910" y="88944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6" name="Line 9"/>
          <p:cNvSpPr>
            <a:spLocks noChangeShapeType="1"/>
          </p:cNvSpPr>
          <p:nvPr/>
        </p:nvSpPr>
        <p:spPr bwMode="auto">
          <a:xfrm>
            <a:off x="5162610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7" name="Line 10"/>
          <p:cNvSpPr>
            <a:spLocks noChangeShapeType="1"/>
          </p:cNvSpPr>
          <p:nvPr/>
        </p:nvSpPr>
        <p:spPr bwMode="auto">
          <a:xfrm>
            <a:off x="5162610" y="889449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8" name="Line 11"/>
          <p:cNvSpPr>
            <a:spLocks noChangeShapeType="1"/>
          </p:cNvSpPr>
          <p:nvPr/>
        </p:nvSpPr>
        <p:spPr bwMode="auto">
          <a:xfrm>
            <a:off x="5162610" y="9084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9" name="Freeform 12"/>
          <p:cNvSpPr>
            <a:spLocks/>
          </p:cNvSpPr>
          <p:nvPr/>
        </p:nvSpPr>
        <p:spPr bwMode="auto">
          <a:xfrm>
            <a:off x="4956235" y="679899"/>
            <a:ext cx="38100" cy="25400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0" name="Line 13"/>
          <p:cNvSpPr>
            <a:spLocks noChangeShapeType="1"/>
          </p:cNvSpPr>
          <p:nvPr/>
        </p:nvSpPr>
        <p:spPr bwMode="auto">
          <a:xfrm>
            <a:off x="4994335" y="697361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1" name="Line 14"/>
          <p:cNvSpPr>
            <a:spLocks noChangeShapeType="1"/>
          </p:cNvSpPr>
          <p:nvPr/>
        </p:nvSpPr>
        <p:spPr bwMode="auto">
          <a:xfrm>
            <a:off x="4994335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2" name="Line 15"/>
          <p:cNvSpPr>
            <a:spLocks noChangeShapeType="1"/>
          </p:cNvSpPr>
          <p:nvPr/>
        </p:nvSpPr>
        <p:spPr bwMode="auto">
          <a:xfrm flipH="1">
            <a:off x="4981635" y="7052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3" name="Line 16"/>
          <p:cNvSpPr>
            <a:spLocks noChangeShapeType="1"/>
          </p:cNvSpPr>
          <p:nvPr/>
        </p:nvSpPr>
        <p:spPr bwMode="auto">
          <a:xfrm>
            <a:off x="4981635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4" name="Line 17"/>
          <p:cNvSpPr>
            <a:spLocks noChangeShapeType="1"/>
          </p:cNvSpPr>
          <p:nvPr/>
        </p:nvSpPr>
        <p:spPr bwMode="auto">
          <a:xfrm>
            <a:off x="4981635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5" name="Line 18"/>
          <p:cNvSpPr>
            <a:spLocks noChangeShapeType="1"/>
          </p:cNvSpPr>
          <p:nvPr/>
        </p:nvSpPr>
        <p:spPr bwMode="auto">
          <a:xfrm>
            <a:off x="4981635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6" name="Line 19"/>
          <p:cNvSpPr>
            <a:spLocks noChangeShapeType="1"/>
          </p:cNvSpPr>
          <p:nvPr/>
        </p:nvSpPr>
        <p:spPr bwMode="auto">
          <a:xfrm flipH="1">
            <a:off x="4956235" y="705299"/>
            <a:ext cx="254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7" name="Line 20"/>
          <p:cNvSpPr>
            <a:spLocks noChangeShapeType="1"/>
          </p:cNvSpPr>
          <p:nvPr/>
        </p:nvSpPr>
        <p:spPr bwMode="auto">
          <a:xfrm>
            <a:off x="4956235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8" name="Line 21"/>
          <p:cNvSpPr>
            <a:spLocks noChangeShapeType="1"/>
          </p:cNvSpPr>
          <p:nvPr/>
        </p:nvSpPr>
        <p:spPr bwMode="auto">
          <a:xfrm flipV="1">
            <a:off x="4956235" y="697361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9" name="Line 22"/>
          <p:cNvSpPr>
            <a:spLocks noChangeShapeType="1"/>
          </p:cNvSpPr>
          <p:nvPr/>
        </p:nvSpPr>
        <p:spPr bwMode="auto">
          <a:xfrm>
            <a:off x="4956235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0" name="Line 23"/>
          <p:cNvSpPr>
            <a:spLocks noChangeShapeType="1"/>
          </p:cNvSpPr>
          <p:nvPr/>
        </p:nvSpPr>
        <p:spPr bwMode="auto">
          <a:xfrm>
            <a:off x="4956235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1" name="Line 24"/>
          <p:cNvSpPr>
            <a:spLocks noChangeShapeType="1"/>
          </p:cNvSpPr>
          <p:nvPr/>
        </p:nvSpPr>
        <p:spPr bwMode="auto">
          <a:xfrm>
            <a:off x="4956235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2" name="Line 25"/>
          <p:cNvSpPr>
            <a:spLocks noChangeShapeType="1"/>
          </p:cNvSpPr>
          <p:nvPr/>
        </p:nvSpPr>
        <p:spPr bwMode="auto">
          <a:xfrm flipV="1">
            <a:off x="4956235" y="679899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3" name="Line 26"/>
          <p:cNvSpPr>
            <a:spLocks noChangeShapeType="1"/>
          </p:cNvSpPr>
          <p:nvPr/>
        </p:nvSpPr>
        <p:spPr bwMode="auto">
          <a:xfrm>
            <a:off x="4956235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4" name="Line 27"/>
          <p:cNvSpPr>
            <a:spLocks noChangeShapeType="1"/>
          </p:cNvSpPr>
          <p:nvPr/>
        </p:nvSpPr>
        <p:spPr bwMode="auto">
          <a:xfrm>
            <a:off x="4956235" y="679899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5" name="Line 28"/>
          <p:cNvSpPr>
            <a:spLocks noChangeShapeType="1"/>
          </p:cNvSpPr>
          <p:nvPr/>
        </p:nvSpPr>
        <p:spPr bwMode="auto">
          <a:xfrm>
            <a:off x="4981635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6" name="Line 29"/>
          <p:cNvSpPr>
            <a:spLocks noChangeShapeType="1"/>
          </p:cNvSpPr>
          <p:nvPr/>
        </p:nvSpPr>
        <p:spPr bwMode="auto">
          <a:xfrm>
            <a:off x="4981635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7" name="Line 30"/>
          <p:cNvSpPr>
            <a:spLocks noChangeShapeType="1"/>
          </p:cNvSpPr>
          <p:nvPr/>
        </p:nvSpPr>
        <p:spPr bwMode="auto">
          <a:xfrm>
            <a:off x="4981635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8" name="Line 31"/>
          <p:cNvSpPr>
            <a:spLocks noChangeShapeType="1"/>
          </p:cNvSpPr>
          <p:nvPr/>
        </p:nvSpPr>
        <p:spPr bwMode="auto">
          <a:xfrm>
            <a:off x="4981635" y="6798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9" name="Line 32"/>
          <p:cNvSpPr>
            <a:spLocks noChangeShapeType="1"/>
          </p:cNvSpPr>
          <p:nvPr/>
        </p:nvSpPr>
        <p:spPr bwMode="auto">
          <a:xfrm>
            <a:off x="4994335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0" name="Line 33"/>
          <p:cNvSpPr>
            <a:spLocks noChangeShapeType="1"/>
          </p:cNvSpPr>
          <p:nvPr/>
        </p:nvSpPr>
        <p:spPr bwMode="auto">
          <a:xfrm>
            <a:off x="4994335" y="679899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1" name="Freeform 35"/>
          <p:cNvSpPr>
            <a:spLocks/>
          </p:cNvSpPr>
          <p:nvPr/>
        </p:nvSpPr>
        <p:spPr bwMode="auto">
          <a:xfrm>
            <a:off x="4724460" y="679899"/>
            <a:ext cx="50800" cy="25400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2" name="Line 36"/>
          <p:cNvSpPr>
            <a:spLocks noChangeShapeType="1"/>
          </p:cNvSpPr>
          <p:nvPr/>
        </p:nvSpPr>
        <p:spPr bwMode="auto">
          <a:xfrm flipH="1">
            <a:off x="4762560" y="69736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3" name="Line 37"/>
          <p:cNvSpPr>
            <a:spLocks noChangeShapeType="1"/>
          </p:cNvSpPr>
          <p:nvPr/>
        </p:nvSpPr>
        <p:spPr bwMode="auto">
          <a:xfrm>
            <a:off x="4762560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4" name="Line 39"/>
          <p:cNvSpPr>
            <a:spLocks noChangeShapeType="1"/>
          </p:cNvSpPr>
          <p:nvPr/>
        </p:nvSpPr>
        <p:spPr bwMode="auto">
          <a:xfrm>
            <a:off x="4749860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5" name="Line 40"/>
          <p:cNvSpPr>
            <a:spLocks noChangeShapeType="1"/>
          </p:cNvSpPr>
          <p:nvPr/>
        </p:nvSpPr>
        <p:spPr bwMode="auto">
          <a:xfrm>
            <a:off x="4749860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" name="Line 41"/>
          <p:cNvSpPr>
            <a:spLocks noChangeShapeType="1"/>
          </p:cNvSpPr>
          <p:nvPr/>
        </p:nvSpPr>
        <p:spPr bwMode="auto">
          <a:xfrm>
            <a:off x="4749860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7" name="Line 42"/>
          <p:cNvSpPr>
            <a:spLocks noChangeShapeType="1"/>
          </p:cNvSpPr>
          <p:nvPr/>
        </p:nvSpPr>
        <p:spPr bwMode="auto">
          <a:xfrm flipH="1">
            <a:off x="4737160" y="7052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8" name="Line 43"/>
          <p:cNvSpPr>
            <a:spLocks noChangeShapeType="1"/>
          </p:cNvSpPr>
          <p:nvPr/>
        </p:nvSpPr>
        <p:spPr bwMode="auto">
          <a:xfrm>
            <a:off x="4737160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9" name="Line 44"/>
          <p:cNvSpPr>
            <a:spLocks noChangeShapeType="1"/>
          </p:cNvSpPr>
          <p:nvPr/>
        </p:nvSpPr>
        <p:spPr bwMode="auto">
          <a:xfrm flipH="1" flipV="1">
            <a:off x="4724460" y="69736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0" name="Line 45"/>
          <p:cNvSpPr>
            <a:spLocks noChangeShapeType="1"/>
          </p:cNvSpPr>
          <p:nvPr/>
        </p:nvSpPr>
        <p:spPr bwMode="auto">
          <a:xfrm>
            <a:off x="4724460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1" name="Line 46"/>
          <p:cNvSpPr>
            <a:spLocks noChangeShapeType="1"/>
          </p:cNvSpPr>
          <p:nvPr/>
        </p:nvSpPr>
        <p:spPr bwMode="auto">
          <a:xfrm>
            <a:off x="4724460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2" name="Line 47"/>
          <p:cNvSpPr>
            <a:spLocks noChangeShapeType="1"/>
          </p:cNvSpPr>
          <p:nvPr/>
        </p:nvSpPr>
        <p:spPr bwMode="auto">
          <a:xfrm>
            <a:off x="4724460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3" name="Line 48"/>
          <p:cNvSpPr>
            <a:spLocks noChangeShapeType="1"/>
          </p:cNvSpPr>
          <p:nvPr/>
        </p:nvSpPr>
        <p:spPr bwMode="auto">
          <a:xfrm flipV="1">
            <a:off x="4724460" y="679899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4" name="Line 49"/>
          <p:cNvSpPr>
            <a:spLocks noChangeShapeType="1"/>
          </p:cNvSpPr>
          <p:nvPr/>
        </p:nvSpPr>
        <p:spPr bwMode="auto">
          <a:xfrm>
            <a:off x="4737160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5" name="Line 50"/>
          <p:cNvSpPr>
            <a:spLocks noChangeShapeType="1"/>
          </p:cNvSpPr>
          <p:nvPr/>
        </p:nvSpPr>
        <p:spPr bwMode="auto">
          <a:xfrm>
            <a:off x="4737160" y="6798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6" name="Line 51"/>
          <p:cNvSpPr>
            <a:spLocks noChangeShapeType="1"/>
          </p:cNvSpPr>
          <p:nvPr/>
        </p:nvSpPr>
        <p:spPr bwMode="auto">
          <a:xfrm>
            <a:off x="4749860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" name="Line 52"/>
          <p:cNvSpPr>
            <a:spLocks noChangeShapeType="1"/>
          </p:cNvSpPr>
          <p:nvPr/>
        </p:nvSpPr>
        <p:spPr bwMode="auto">
          <a:xfrm>
            <a:off x="4749860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" name="Line 53"/>
          <p:cNvSpPr>
            <a:spLocks noChangeShapeType="1"/>
          </p:cNvSpPr>
          <p:nvPr/>
        </p:nvSpPr>
        <p:spPr bwMode="auto">
          <a:xfrm>
            <a:off x="4749860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" name="Line 54"/>
          <p:cNvSpPr>
            <a:spLocks noChangeShapeType="1"/>
          </p:cNvSpPr>
          <p:nvPr/>
        </p:nvSpPr>
        <p:spPr bwMode="auto">
          <a:xfrm>
            <a:off x="4749860" y="6798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0" name="Line 55"/>
          <p:cNvSpPr>
            <a:spLocks noChangeShapeType="1"/>
          </p:cNvSpPr>
          <p:nvPr/>
        </p:nvSpPr>
        <p:spPr bwMode="auto">
          <a:xfrm>
            <a:off x="4762560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1" name="Line 56"/>
          <p:cNvSpPr>
            <a:spLocks noChangeShapeType="1"/>
          </p:cNvSpPr>
          <p:nvPr/>
        </p:nvSpPr>
        <p:spPr bwMode="auto">
          <a:xfrm>
            <a:off x="4762560" y="679899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2" name="Line 57"/>
          <p:cNvSpPr>
            <a:spLocks noChangeShapeType="1"/>
          </p:cNvSpPr>
          <p:nvPr/>
        </p:nvSpPr>
        <p:spPr bwMode="auto">
          <a:xfrm>
            <a:off x="4775260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3" name="Freeform 58"/>
          <p:cNvSpPr>
            <a:spLocks/>
          </p:cNvSpPr>
          <p:nvPr/>
        </p:nvSpPr>
        <p:spPr bwMode="auto">
          <a:xfrm>
            <a:off x="5137210" y="668786"/>
            <a:ext cx="38100" cy="28575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4" name="Line 59"/>
          <p:cNvSpPr>
            <a:spLocks noChangeShapeType="1"/>
          </p:cNvSpPr>
          <p:nvPr/>
        </p:nvSpPr>
        <p:spPr bwMode="auto">
          <a:xfrm>
            <a:off x="5175310" y="686249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5" name="Line 60"/>
          <p:cNvSpPr>
            <a:spLocks noChangeShapeType="1"/>
          </p:cNvSpPr>
          <p:nvPr/>
        </p:nvSpPr>
        <p:spPr bwMode="auto">
          <a:xfrm>
            <a:off x="5175310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6" name="Line 61"/>
          <p:cNvSpPr>
            <a:spLocks noChangeShapeType="1"/>
          </p:cNvSpPr>
          <p:nvPr/>
        </p:nvSpPr>
        <p:spPr bwMode="auto">
          <a:xfrm flipH="1">
            <a:off x="5162610" y="6973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" name="Line 62"/>
          <p:cNvSpPr>
            <a:spLocks noChangeShapeType="1"/>
          </p:cNvSpPr>
          <p:nvPr/>
        </p:nvSpPr>
        <p:spPr bwMode="auto">
          <a:xfrm>
            <a:off x="5162610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8" name="Line 63"/>
          <p:cNvSpPr>
            <a:spLocks noChangeShapeType="1"/>
          </p:cNvSpPr>
          <p:nvPr/>
        </p:nvSpPr>
        <p:spPr bwMode="auto">
          <a:xfrm>
            <a:off x="5162610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9" name="Line 64"/>
          <p:cNvSpPr>
            <a:spLocks noChangeShapeType="1"/>
          </p:cNvSpPr>
          <p:nvPr/>
        </p:nvSpPr>
        <p:spPr bwMode="auto">
          <a:xfrm>
            <a:off x="5162610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0" name="Line 65"/>
          <p:cNvSpPr>
            <a:spLocks noChangeShapeType="1"/>
          </p:cNvSpPr>
          <p:nvPr/>
        </p:nvSpPr>
        <p:spPr bwMode="auto">
          <a:xfrm flipH="1">
            <a:off x="5137210" y="69736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1" name="Line 66"/>
          <p:cNvSpPr>
            <a:spLocks noChangeShapeType="1"/>
          </p:cNvSpPr>
          <p:nvPr/>
        </p:nvSpPr>
        <p:spPr bwMode="auto">
          <a:xfrm>
            <a:off x="5137210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2" name="Line 67"/>
          <p:cNvSpPr>
            <a:spLocks noChangeShapeType="1"/>
          </p:cNvSpPr>
          <p:nvPr/>
        </p:nvSpPr>
        <p:spPr bwMode="auto">
          <a:xfrm flipV="1">
            <a:off x="5137210" y="686249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3" name="Line 68"/>
          <p:cNvSpPr>
            <a:spLocks noChangeShapeType="1"/>
          </p:cNvSpPr>
          <p:nvPr/>
        </p:nvSpPr>
        <p:spPr bwMode="auto">
          <a:xfrm>
            <a:off x="5137210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4" name="Line 69"/>
          <p:cNvSpPr>
            <a:spLocks noChangeShapeType="1"/>
          </p:cNvSpPr>
          <p:nvPr/>
        </p:nvSpPr>
        <p:spPr bwMode="auto">
          <a:xfrm>
            <a:off x="5137210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5" name="Line 70"/>
          <p:cNvSpPr>
            <a:spLocks noChangeShapeType="1"/>
          </p:cNvSpPr>
          <p:nvPr/>
        </p:nvSpPr>
        <p:spPr bwMode="auto">
          <a:xfrm>
            <a:off x="5137210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6" name="Line 71"/>
          <p:cNvSpPr>
            <a:spLocks noChangeShapeType="1"/>
          </p:cNvSpPr>
          <p:nvPr/>
        </p:nvSpPr>
        <p:spPr bwMode="auto">
          <a:xfrm flipV="1">
            <a:off x="5137210" y="668786"/>
            <a:ext cx="15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7" name="Line 72"/>
          <p:cNvSpPr>
            <a:spLocks noChangeShapeType="1"/>
          </p:cNvSpPr>
          <p:nvPr/>
        </p:nvSpPr>
        <p:spPr bwMode="auto">
          <a:xfrm>
            <a:off x="5137210" y="6687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8" name="Line 73"/>
          <p:cNvSpPr>
            <a:spLocks noChangeShapeType="1"/>
          </p:cNvSpPr>
          <p:nvPr/>
        </p:nvSpPr>
        <p:spPr bwMode="auto">
          <a:xfrm>
            <a:off x="5137210" y="668786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9" name="Line 74"/>
          <p:cNvSpPr>
            <a:spLocks noChangeShapeType="1"/>
          </p:cNvSpPr>
          <p:nvPr/>
        </p:nvSpPr>
        <p:spPr bwMode="auto">
          <a:xfrm>
            <a:off x="5162610" y="6687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0" name="Line 75"/>
          <p:cNvSpPr>
            <a:spLocks noChangeShapeType="1"/>
          </p:cNvSpPr>
          <p:nvPr/>
        </p:nvSpPr>
        <p:spPr bwMode="auto">
          <a:xfrm>
            <a:off x="5162610" y="6687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1" name="Line 76"/>
          <p:cNvSpPr>
            <a:spLocks noChangeShapeType="1"/>
          </p:cNvSpPr>
          <p:nvPr/>
        </p:nvSpPr>
        <p:spPr bwMode="auto">
          <a:xfrm>
            <a:off x="5162610" y="6687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2" name="Line 77"/>
          <p:cNvSpPr>
            <a:spLocks noChangeShapeType="1"/>
          </p:cNvSpPr>
          <p:nvPr/>
        </p:nvSpPr>
        <p:spPr bwMode="auto">
          <a:xfrm>
            <a:off x="5162610" y="66878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3" name="Line 78"/>
          <p:cNvSpPr>
            <a:spLocks noChangeShapeType="1"/>
          </p:cNvSpPr>
          <p:nvPr/>
        </p:nvSpPr>
        <p:spPr bwMode="auto">
          <a:xfrm>
            <a:off x="5175310" y="6687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4" name="Line 79"/>
          <p:cNvSpPr>
            <a:spLocks noChangeShapeType="1"/>
          </p:cNvSpPr>
          <p:nvPr/>
        </p:nvSpPr>
        <p:spPr bwMode="auto">
          <a:xfrm>
            <a:off x="5175310" y="668786"/>
            <a:ext cx="15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5" name="Line 80"/>
          <p:cNvSpPr>
            <a:spLocks noChangeShapeType="1"/>
          </p:cNvSpPr>
          <p:nvPr/>
        </p:nvSpPr>
        <p:spPr bwMode="auto">
          <a:xfrm>
            <a:off x="5175310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6" name="Freeform 81"/>
          <p:cNvSpPr>
            <a:spLocks/>
          </p:cNvSpPr>
          <p:nvPr/>
        </p:nvSpPr>
        <p:spPr bwMode="auto">
          <a:xfrm>
            <a:off x="4903847" y="933899"/>
            <a:ext cx="39688" cy="38100"/>
          </a:xfrm>
          <a:custGeom>
            <a:avLst/>
            <a:gdLst>
              <a:gd name="T0" fmla="*/ 2147483647 w 24"/>
              <a:gd name="T1" fmla="*/ 2147483647 h 31"/>
              <a:gd name="T2" fmla="*/ 2147483647 w 24"/>
              <a:gd name="T3" fmla="*/ 2147483647 h 31"/>
              <a:gd name="T4" fmla="*/ 2147483647 w 24"/>
              <a:gd name="T5" fmla="*/ 2147483647 h 31"/>
              <a:gd name="T6" fmla="*/ 2147483647 w 24"/>
              <a:gd name="T7" fmla="*/ 2147483647 h 31"/>
              <a:gd name="T8" fmla="*/ 0 w 24"/>
              <a:gd name="T9" fmla="*/ 2147483647 h 31"/>
              <a:gd name="T10" fmla="*/ 0 w 24"/>
              <a:gd name="T11" fmla="*/ 2147483647 h 31"/>
              <a:gd name="T12" fmla="*/ 0 w 24"/>
              <a:gd name="T13" fmla="*/ 2147483647 h 31"/>
              <a:gd name="T14" fmla="*/ 0 w 24"/>
              <a:gd name="T15" fmla="*/ 2147483647 h 31"/>
              <a:gd name="T16" fmla="*/ 2147483647 w 24"/>
              <a:gd name="T17" fmla="*/ 0 h 31"/>
              <a:gd name="T18" fmla="*/ 2147483647 w 24"/>
              <a:gd name="T19" fmla="*/ 0 h 31"/>
              <a:gd name="T20" fmla="*/ 2147483647 w 24"/>
              <a:gd name="T21" fmla="*/ 2147483647 h 31"/>
              <a:gd name="T22" fmla="*/ 2147483647 w 24"/>
              <a:gd name="T23" fmla="*/ 2147483647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31"/>
              <a:gd name="T38" fmla="*/ 24 w 24"/>
              <a:gd name="T39" fmla="*/ 31 h 3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31">
                <a:moveTo>
                  <a:pt x="24" y="16"/>
                </a:moveTo>
                <a:lnTo>
                  <a:pt x="24" y="24"/>
                </a:lnTo>
                <a:lnTo>
                  <a:pt x="16" y="31"/>
                </a:lnTo>
                <a:lnTo>
                  <a:pt x="0" y="24"/>
                </a:lnTo>
                <a:lnTo>
                  <a:pt x="0" y="16"/>
                </a:lnTo>
                <a:lnTo>
                  <a:pt x="0" y="8"/>
                </a:lnTo>
                <a:lnTo>
                  <a:pt x="16" y="0"/>
                </a:lnTo>
                <a:lnTo>
                  <a:pt x="24" y="8"/>
                </a:lnTo>
                <a:lnTo>
                  <a:pt x="2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7" name="Line 82"/>
          <p:cNvSpPr>
            <a:spLocks noChangeShapeType="1"/>
          </p:cNvSpPr>
          <p:nvPr/>
        </p:nvSpPr>
        <p:spPr bwMode="auto">
          <a:xfrm>
            <a:off x="4943535" y="954536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8" name="Line 83"/>
          <p:cNvSpPr>
            <a:spLocks noChangeShapeType="1"/>
          </p:cNvSpPr>
          <p:nvPr/>
        </p:nvSpPr>
        <p:spPr bwMode="auto">
          <a:xfrm>
            <a:off x="4943535" y="962474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9" name="Line 84"/>
          <p:cNvSpPr>
            <a:spLocks noChangeShapeType="1"/>
          </p:cNvSpPr>
          <p:nvPr/>
        </p:nvSpPr>
        <p:spPr bwMode="auto">
          <a:xfrm flipH="1">
            <a:off x="4930835" y="9624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0" name="Line 85"/>
          <p:cNvSpPr>
            <a:spLocks noChangeShapeType="1"/>
          </p:cNvSpPr>
          <p:nvPr/>
        </p:nvSpPr>
        <p:spPr bwMode="auto">
          <a:xfrm>
            <a:off x="4930835" y="9719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1" name="Line 86"/>
          <p:cNvSpPr>
            <a:spLocks noChangeShapeType="1"/>
          </p:cNvSpPr>
          <p:nvPr/>
        </p:nvSpPr>
        <p:spPr bwMode="auto">
          <a:xfrm>
            <a:off x="4930835" y="9719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2" name="Line 87"/>
          <p:cNvSpPr>
            <a:spLocks noChangeShapeType="1"/>
          </p:cNvSpPr>
          <p:nvPr/>
        </p:nvSpPr>
        <p:spPr bwMode="auto">
          <a:xfrm>
            <a:off x="4930835" y="9719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3" name="Line 88"/>
          <p:cNvSpPr>
            <a:spLocks noChangeShapeType="1"/>
          </p:cNvSpPr>
          <p:nvPr/>
        </p:nvSpPr>
        <p:spPr bwMode="auto">
          <a:xfrm flipH="1" flipV="1">
            <a:off x="4903847" y="962474"/>
            <a:ext cx="269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4" name="Line 89"/>
          <p:cNvSpPr>
            <a:spLocks noChangeShapeType="1"/>
          </p:cNvSpPr>
          <p:nvPr/>
        </p:nvSpPr>
        <p:spPr bwMode="auto">
          <a:xfrm>
            <a:off x="4903847" y="962474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5" name="Line 90"/>
          <p:cNvSpPr>
            <a:spLocks noChangeShapeType="1"/>
          </p:cNvSpPr>
          <p:nvPr/>
        </p:nvSpPr>
        <p:spPr bwMode="auto">
          <a:xfrm flipV="1">
            <a:off x="4903847" y="954536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6" name="Line 91"/>
          <p:cNvSpPr>
            <a:spLocks noChangeShapeType="1"/>
          </p:cNvSpPr>
          <p:nvPr/>
        </p:nvSpPr>
        <p:spPr bwMode="auto">
          <a:xfrm>
            <a:off x="4903847" y="954536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7" name="Line 92"/>
          <p:cNvSpPr>
            <a:spLocks noChangeShapeType="1"/>
          </p:cNvSpPr>
          <p:nvPr/>
        </p:nvSpPr>
        <p:spPr bwMode="auto">
          <a:xfrm>
            <a:off x="4903847" y="954536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8" name="Line 93"/>
          <p:cNvSpPr>
            <a:spLocks noChangeShapeType="1"/>
          </p:cNvSpPr>
          <p:nvPr/>
        </p:nvSpPr>
        <p:spPr bwMode="auto">
          <a:xfrm>
            <a:off x="4903847" y="954536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9" name="Line 94"/>
          <p:cNvSpPr>
            <a:spLocks noChangeShapeType="1"/>
          </p:cNvSpPr>
          <p:nvPr/>
        </p:nvSpPr>
        <p:spPr bwMode="auto">
          <a:xfrm flipV="1">
            <a:off x="4903847" y="943424"/>
            <a:ext cx="1588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0" name="Line 95"/>
          <p:cNvSpPr>
            <a:spLocks noChangeShapeType="1"/>
          </p:cNvSpPr>
          <p:nvPr/>
        </p:nvSpPr>
        <p:spPr bwMode="auto">
          <a:xfrm>
            <a:off x="4903847" y="9434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1" name="Line 96"/>
          <p:cNvSpPr>
            <a:spLocks noChangeShapeType="1"/>
          </p:cNvSpPr>
          <p:nvPr/>
        </p:nvSpPr>
        <p:spPr bwMode="auto">
          <a:xfrm flipV="1">
            <a:off x="4903847" y="933899"/>
            <a:ext cx="269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2" name="Line 97"/>
          <p:cNvSpPr>
            <a:spLocks noChangeShapeType="1"/>
          </p:cNvSpPr>
          <p:nvPr/>
        </p:nvSpPr>
        <p:spPr bwMode="auto">
          <a:xfrm>
            <a:off x="4930835" y="9338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3" name="Line 98"/>
          <p:cNvSpPr>
            <a:spLocks noChangeShapeType="1"/>
          </p:cNvSpPr>
          <p:nvPr/>
        </p:nvSpPr>
        <p:spPr bwMode="auto">
          <a:xfrm>
            <a:off x="4930835" y="9338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4" name="Line 99"/>
          <p:cNvSpPr>
            <a:spLocks noChangeShapeType="1"/>
          </p:cNvSpPr>
          <p:nvPr/>
        </p:nvSpPr>
        <p:spPr bwMode="auto">
          <a:xfrm>
            <a:off x="4930835" y="9338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5" name="Line 100"/>
          <p:cNvSpPr>
            <a:spLocks noChangeShapeType="1"/>
          </p:cNvSpPr>
          <p:nvPr/>
        </p:nvSpPr>
        <p:spPr bwMode="auto">
          <a:xfrm>
            <a:off x="4930835" y="93389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6" name="Line 101"/>
          <p:cNvSpPr>
            <a:spLocks noChangeShapeType="1"/>
          </p:cNvSpPr>
          <p:nvPr/>
        </p:nvSpPr>
        <p:spPr bwMode="auto">
          <a:xfrm>
            <a:off x="4943535" y="9434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7" name="Line 102"/>
          <p:cNvSpPr>
            <a:spLocks noChangeShapeType="1"/>
          </p:cNvSpPr>
          <p:nvPr/>
        </p:nvSpPr>
        <p:spPr bwMode="auto">
          <a:xfrm>
            <a:off x="4943535" y="943424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8" name="Line 103"/>
          <p:cNvSpPr>
            <a:spLocks noChangeShapeType="1"/>
          </p:cNvSpPr>
          <p:nvPr/>
        </p:nvSpPr>
        <p:spPr bwMode="auto">
          <a:xfrm>
            <a:off x="4943535" y="95453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9" name="Freeform 104"/>
          <p:cNvSpPr>
            <a:spLocks/>
          </p:cNvSpPr>
          <p:nvPr/>
        </p:nvSpPr>
        <p:spPr bwMode="auto">
          <a:xfrm>
            <a:off x="4710172" y="833886"/>
            <a:ext cx="39688" cy="26988"/>
          </a:xfrm>
          <a:custGeom>
            <a:avLst/>
            <a:gdLst>
              <a:gd name="T0" fmla="*/ 2147483647 w 24"/>
              <a:gd name="T1" fmla="*/ 2147483647 h 23"/>
              <a:gd name="T2" fmla="*/ 2147483647 w 24"/>
              <a:gd name="T3" fmla="*/ 2147483647 h 23"/>
              <a:gd name="T4" fmla="*/ 2147483647 w 24"/>
              <a:gd name="T5" fmla="*/ 2147483647 h 23"/>
              <a:gd name="T6" fmla="*/ 2147483647 w 24"/>
              <a:gd name="T7" fmla="*/ 2147483647 h 23"/>
              <a:gd name="T8" fmla="*/ 0 w 24"/>
              <a:gd name="T9" fmla="*/ 2147483647 h 23"/>
              <a:gd name="T10" fmla="*/ 0 w 24"/>
              <a:gd name="T11" fmla="*/ 2147483647 h 23"/>
              <a:gd name="T12" fmla="*/ 0 w 24"/>
              <a:gd name="T13" fmla="*/ 2147483647 h 23"/>
              <a:gd name="T14" fmla="*/ 0 w 24"/>
              <a:gd name="T15" fmla="*/ 0 h 23"/>
              <a:gd name="T16" fmla="*/ 2147483647 w 24"/>
              <a:gd name="T17" fmla="*/ 0 h 23"/>
              <a:gd name="T18" fmla="*/ 2147483647 w 24"/>
              <a:gd name="T19" fmla="*/ 0 h 23"/>
              <a:gd name="T20" fmla="*/ 2147483647 w 24"/>
              <a:gd name="T21" fmla="*/ 0 h 23"/>
              <a:gd name="T22" fmla="*/ 2147483647 w 24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4"/>
              <a:gd name="T37" fmla="*/ 0 h 23"/>
              <a:gd name="T38" fmla="*/ 24 w 24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4" h="23">
                <a:moveTo>
                  <a:pt x="24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24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0" name="Line 105"/>
          <p:cNvSpPr>
            <a:spLocks noChangeShapeType="1"/>
          </p:cNvSpPr>
          <p:nvPr/>
        </p:nvSpPr>
        <p:spPr bwMode="auto">
          <a:xfrm>
            <a:off x="4749860" y="852936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1" name="Line 106"/>
          <p:cNvSpPr>
            <a:spLocks noChangeShapeType="1"/>
          </p:cNvSpPr>
          <p:nvPr/>
        </p:nvSpPr>
        <p:spPr bwMode="auto">
          <a:xfrm>
            <a:off x="4749860" y="8608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2" name="Line 107"/>
          <p:cNvSpPr>
            <a:spLocks noChangeShapeType="1"/>
          </p:cNvSpPr>
          <p:nvPr/>
        </p:nvSpPr>
        <p:spPr bwMode="auto">
          <a:xfrm flipH="1">
            <a:off x="4737160" y="86087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3" name="Line 108"/>
          <p:cNvSpPr>
            <a:spLocks noChangeShapeType="1"/>
          </p:cNvSpPr>
          <p:nvPr/>
        </p:nvSpPr>
        <p:spPr bwMode="auto">
          <a:xfrm>
            <a:off x="4737160" y="8608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4" name="Line 109"/>
          <p:cNvSpPr>
            <a:spLocks noChangeShapeType="1"/>
          </p:cNvSpPr>
          <p:nvPr/>
        </p:nvSpPr>
        <p:spPr bwMode="auto">
          <a:xfrm>
            <a:off x="4737160" y="8608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5" name="Line 110"/>
          <p:cNvSpPr>
            <a:spLocks noChangeShapeType="1"/>
          </p:cNvSpPr>
          <p:nvPr/>
        </p:nvSpPr>
        <p:spPr bwMode="auto">
          <a:xfrm>
            <a:off x="4737160" y="8608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6" name="Line 111"/>
          <p:cNvSpPr>
            <a:spLocks noChangeShapeType="1"/>
          </p:cNvSpPr>
          <p:nvPr/>
        </p:nvSpPr>
        <p:spPr bwMode="auto">
          <a:xfrm flipH="1">
            <a:off x="4710172" y="860874"/>
            <a:ext cx="269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7" name="Line 112"/>
          <p:cNvSpPr>
            <a:spLocks noChangeShapeType="1"/>
          </p:cNvSpPr>
          <p:nvPr/>
        </p:nvSpPr>
        <p:spPr bwMode="auto">
          <a:xfrm>
            <a:off x="4710172" y="8608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8" name="Line 113"/>
          <p:cNvSpPr>
            <a:spLocks noChangeShapeType="1"/>
          </p:cNvSpPr>
          <p:nvPr/>
        </p:nvSpPr>
        <p:spPr bwMode="auto">
          <a:xfrm flipV="1">
            <a:off x="4710172" y="852936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9" name="Line 114"/>
          <p:cNvSpPr>
            <a:spLocks noChangeShapeType="1"/>
          </p:cNvSpPr>
          <p:nvPr/>
        </p:nvSpPr>
        <p:spPr bwMode="auto">
          <a:xfrm>
            <a:off x="4710172" y="8529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0" name="Line 115"/>
          <p:cNvSpPr>
            <a:spLocks noChangeShapeType="1"/>
          </p:cNvSpPr>
          <p:nvPr/>
        </p:nvSpPr>
        <p:spPr bwMode="auto">
          <a:xfrm>
            <a:off x="4710172" y="8529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1" name="Line 116"/>
          <p:cNvSpPr>
            <a:spLocks noChangeShapeType="1"/>
          </p:cNvSpPr>
          <p:nvPr/>
        </p:nvSpPr>
        <p:spPr bwMode="auto">
          <a:xfrm>
            <a:off x="4710172" y="8529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2" name="Line 117"/>
          <p:cNvSpPr>
            <a:spLocks noChangeShapeType="1"/>
          </p:cNvSpPr>
          <p:nvPr/>
        </p:nvSpPr>
        <p:spPr bwMode="auto">
          <a:xfrm flipV="1">
            <a:off x="4710172" y="833886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3" name="Line 118"/>
          <p:cNvSpPr>
            <a:spLocks noChangeShapeType="1"/>
          </p:cNvSpPr>
          <p:nvPr/>
        </p:nvSpPr>
        <p:spPr bwMode="auto">
          <a:xfrm>
            <a:off x="4710172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4" name="Line 119"/>
          <p:cNvSpPr>
            <a:spLocks noChangeShapeType="1"/>
          </p:cNvSpPr>
          <p:nvPr/>
        </p:nvSpPr>
        <p:spPr bwMode="auto">
          <a:xfrm>
            <a:off x="4710172" y="833886"/>
            <a:ext cx="269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5" name="Line 120"/>
          <p:cNvSpPr>
            <a:spLocks noChangeShapeType="1"/>
          </p:cNvSpPr>
          <p:nvPr/>
        </p:nvSpPr>
        <p:spPr bwMode="auto">
          <a:xfrm>
            <a:off x="4737160" y="83388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6" name="Line 121"/>
          <p:cNvSpPr>
            <a:spLocks noChangeShapeType="1"/>
          </p:cNvSpPr>
          <p:nvPr/>
        </p:nvSpPr>
        <p:spPr bwMode="auto">
          <a:xfrm>
            <a:off x="4737160" y="83388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7" name="Line 122"/>
          <p:cNvSpPr>
            <a:spLocks noChangeShapeType="1"/>
          </p:cNvSpPr>
          <p:nvPr/>
        </p:nvSpPr>
        <p:spPr bwMode="auto">
          <a:xfrm>
            <a:off x="4737160" y="83388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" name="Line 123"/>
          <p:cNvSpPr>
            <a:spLocks noChangeShapeType="1"/>
          </p:cNvSpPr>
          <p:nvPr/>
        </p:nvSpPr>
        <p:spPr bwMode="auto">
          <a:xfrm>
            <a:off x="4737160" y="833886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9" name="Line 124"/>
          <p:cNvSpPr>
            <a:spLocks noChangeShapeType="1"/>
          </p:cNvSpPr>
          <p:nvPr/>
        </p:nvSpPr>
        <p:spPr bwMode="auto">
          <a:xfrm>
            <a:off x="4749860" y="83388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0" name="Line 126"/>
          <p:cNvSpPr>
            <a:spLocks noChangeShapeType="1"/>
          </p:cNvSpPr>
          <p:nvPr/>
        </p:nvSpPr>
        <p:spPr bwMode="auto">
          <a:xfrm>
            <a:off x="4749860" y="833886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1" name="Line 127"/>
          <p:cNvSpPr>
            <a:spLocks noChangeShapeType="1"/>
          </p:cNvSpPr>
          <p:nvPr/>
        </p:nvSpPr>
        <p:spPr bwMode="auto">
          <a:xfrm>
            <a:off x="4749860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2" name="Freeform 128"/>
          <p:cNvSpPr>
            <a:spLocks/>
          </p:cNvSpPr>
          <p:nvPr/>
        </p:nvSpPr>
        <p:spPr bwMode="auto">
          <a:xfrm>
            <a:off x="4479985" y="394149"/>
            <a:ext cx="103187" cy="109537"/>
          </a:xfrm>
          <a:custGeom>
            <a:avLst/>
            <a:gdLst>
              <a:gd name="T0" fmla="*/ 2147483647 w 64"/>
              <a:gd name="T1" fmla="*/ 2147483647 h 92"/>
              <a:gd name="T2" fmla="*/ 2147483647 w 64"/>
              <a:gd name="T3" fmla="*/ 2147483647 h 92"/>
              <a:gd name="T4" fmla="*/ 0 w 64"/>
              <a:gd name="T5" fmla="*/ 2147483647 h 92"/>
              <a:gd name="T6" fmla="*/ 0 w 64"/>
              <a:gd name="T7" fmla="*/ 2147483647 h 92"/>
              <a:gd name="T8" fmla="*/ 2147483647 w 64"/>
              <a:gd name="T9" fmla="*/ 0 h 92"/>
              <a:gd name="T10" fmla="*/ 2147483647 w 64"/>
              <a:gd name="T11" fmla="*/ 0 h 92"/>
              <a:gd name="T12" fmla="*/ 2147483647 w 64"/>
              <a:gd name="T13" fmla="*/ 2147483647 h 9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4"/>
              <a:gd name="T22" fmla="*/ 0 h 92"/>
              <a:gd name="T23" fmla="*/ 64 w 64"/>
              <a:gd name="T24" fmla="*/ 92 h 9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4" h="92">
                <a:moveTo>
                  <a:pt x="64" y="85"/>
                </a:moveTo>
                <a:lnTo>
                  <a:pt x="32" y="92"/>
                </a:lnTo>
                <a:lnTo>
                  <a:pt x="0" y="85"/>
                </a:lnTo>
                <a:lnTo>
                  <a:pt x="32" y="0"/>
                </a:lnTo>
                <a:lnTo>
                  <a:pt x="64" y="8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3" name="Line 129"/>
          <p:cNvSpPr>
            <a:spLocks noChangeShapeType="1"/>
          </p:cNvSpPr>
          <p:nvPr/>
        </p:nvSpPr>
        <p:spPr bwMode="auto">
          <a:xfrm flipV="1">
            <a:off x="4532372" y="495749"/>
            <a:ext cx="1588" cy="530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4" name="Freeform 130"/>
          <p:cNvSpPr>
            <a:spLocks/>
          </p:cNvSpPr>
          <p:nvPr/>
        </p:nvSpPr>
        <p:spPr bwMode="auto">
          <a:xfrm>
            <a:off x="5253097" y="998986"/>
            <a:ext cx="152400" cy="73025"/>
          </a:xfrm>
          <a:custGeom>
            <a:avLst/>
            <a:gdLst>
              <a:gd name="T0" fmla="*/ 2147483647 w 95"/>
              <a:gd name="T1" fmla="*/ 2147483647 h 62"/>
              <a:gd name="T2" fmla="*/ 0 w 95"/>
              <a:gd name="T3" fmla="*/ 2147483647 h 62"/>
              <a:gd name="T4" fmla="*/ 2147483647 w 95"/>
              <a:gd name="T5" fmla="*/ 0 h 62"/>
              <a:gd name="T6" fmla="*/ 2147483647 w 95"/>
              <a:gd name="T7" fmla="*/ 0 h 62"/>
              <a:gd name="T8" fmla="*/ 2147483647 w 95"/>
              <a:gd name="T9" fmla="*/ 2147483647 h 62"/>
              <a:gd name="T10" fmla="*/ 2147483647 w 95"/>
              <a:gd name="T11" fmla="*/ 2147483647 h 62"/>
              <a:gd name="T12" fmla="*/ 2147483647 w 95"/>
              <a:gd name="T13" fmla="*/ 2147483647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5"/>
              <a:gd name="T22" fmla="*/ 0 h 62"/>
              <a:gd name="T23" fmla="*/ 95 w 95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5" h="62">
                <a:moveTo>
                  <a:pt x="8" y="62"/>
                </a:moveTo>
                <a:lnTo>
                  <a:pt x="0" y="31"/>
                </a:lnTo>
                <a:lnTo>
                  <a:pt x="8" y="0"/>
                </a:lnTo>
                <a:lnTo>
                  <a:pt x="95" y="31"/>
                </a:lnTo>
                <a:lnTo>
                  <a:pt x="8" y="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5" name="Rectangle 131"/>
          <p:cNvSpPr>
            <a:spLocks noChangeArrowheads="1"/>
          </p:cNvSpPr>
          <p:nvPr/>
        </p:nvSpPr>
        <p:spPr bwMode="auto">
          <a:xfrm>
            <a:off x="4351397" y="597349"/>
            <a:ext cx="682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folHlink"/>
                </a:solidFill>
              </a:rPr>
              <a:t>x</a:t>
            </a:r>
          </a:p>
        </p:txBody>
      </p:sp>
      <p:sp>
        <p:nvSpPr>
          <p:cNvPr id="796" name="Rectangle 132"/>
          <p:cNvSpPr>
            <a:spLocks noChangeArrowheads="1"/>
          </p:cNvSpPr>
          <p:nvPr/>
        </p:nvSpPr>
        <p:spPr bwMode="auto">
          <a:xfrm>
            <a:off x="4454585" y="651324"/>
            <a:ext cx="36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folHlink"/>
                </a:solidFill>
              </a:rPr>
              <a:t>i</a:t>
            </a:r>
          </a:p>
        </p:txBody>
      </p:sp>
      <p:sp>
        <p:nvSpPr>
          <p:cNvPr id="797" name="Rectangle 133"/>
          <p:cNvSpPr>
            <a:spLocks noChangeArrowheads="1"/>
          </p:cNvSpPr>
          <p:nvPr/>
        </p:nvSpPr>
        <p:spPr bwMode="auto">
          <a:xfrm>
            <a:off x="4956235" y="1045024"/>
            <a:ext cx="682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folHlink"/>
                </a:solidFill>
              </a:rPr>
              <a:t>x</a:t>
            </a:r>
          </a:p>
        </p:txBody>
      </p:sp>
      <p:sp>
        <p:nvSpPr>
          <p:cNvPr id="798" name="Rectangle 134"/>
          <p:cNvSpPr>
            <a:spLocks noChangeArrowheads="1"/>
          </p:cNvSpPr>
          <p:nvPr/>
        </p:nvSpPr>
        <p:spPr bwMode="auto">
          <a:xfrm>
            <a:off x="5059422" y="1100586"/>
            <a:ext cx="365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chemeClr val="folHlink"/>
                </a:solidFill>
              </a:rPr>
              <a:t>j</a:t>
            </a:r>
          </a:p>
        </p:txBody>
      </p:sp>
      <p:sp>
        <p:nvSpPr>
          <p:cNvPr id="799" name="Line 135"/>
          <p:cNvSpPr>
            <a:spLocks noChangeShapeType="1"/>
          </p:cNvSpPr>
          <p:nvPr/>
        </p:nvSpPr>
        <p:spPr bwMode="auto">
          <a:xfrm>
            <a:off x="4532372" y="1035499"/>
            <a:ext cx="733425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0" name="Freeform 136"/>
          <p:cNvSpPr>
            <a:spLocks/>
          </p:cNvSpPr>
          <p:nvPr/>
        </p:nvSpPr>
        <p:spPr bwMode="auto">
          <a:xfrm>
            <a:off x="5956353" y="614811"/>
            <a:ext cx="50800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1" name="Line 137"/>
          <p:cNvSpPr>
            <a:spLocks noChangeShapeType="1"/>
          </p:cNvSpPr>
          <p:nvPr/>
        </p:nvSpPr>
        <p:spPr bwMode="auto">
          <a:xfrm flipH="1">
            <a:off x="5994453" y="6322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2" name="Line 138"/>
          <p:cNvSpPr>
            <a:spLocks noChangeShapeType="1"/>
          </p:cNvSpPr>
          <p:nvPr/>
        </p:nvSpPr>
        <p:spPr bwMode="auto">
          <a:xfrm>
            <a:off x="5994453" y="6417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3" name="Line 139"/>
          <p:cNvSpPr>
            <a:spLocks noChangeShapeType="1"/>
          </p:cNvSpPr>
          <p:nvPr/>
        </p:nvSpPr>
        <p:spPr bwMode="auto">
          <a:xfrm flipH="1">
            <a:off x="5981753" y="64179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4" name="Line 140"/>
          <p:cNvSpPr>
            <a:spLocks noChangeShapeType="1"/>
          </p:cNvSpPr>
          <p:nvPr/>
        </p:nvSpPr>
        <p:spPr bwMode="auto">
          <a:xfrm>
            <a:off x="5981753" y="6417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5" name="Line 141"/>
          <p:cNvSpPr>
            <a:spLocks noChangeShapeType="1"/>
          </p:cNvSpPr>
          <p:nvPr/>
        </p:nvSpPr>
        <p:spPr bwMode="auto">
          <a:xfrm>
            <a:off x="5981753" y="6417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6" name="Line 142"/>
          <p:cNvSpPr>
            <a:spLocks noChangeShapeType="1"/>
          </p:cNvSpPr>
          <p:nvPr/>
        </p:nvSpPr>
        <p:spPr bwMode="auto">
          <a:xfrm>
            <a:off x="5981753" y="6417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7" name="Line 143"/>
          <p:cNvSpPr>
            <a:spLocks noChangeShapeType="1"/>
          </p:cNvSpPr>
          <p:nvPr/>
        </p:nvSpPr>
        <p:spPr bwMode="auto">
          <a:xfrm flipH="1">
            <a:off x="5969053" y="64179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8" name="Line 144"/>
          <p:cNvSpPr>
            <a:spLocks noChangeShapeType="1"/>
          </p:cNvSpPr>
          <p:nvPr/>
        </p:nvSpPr>
        <p:spPr bwMode="auto">
          <a:xfrm>
            <a:off x="5969053" y="6417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" name="Line 145"/>
          <p:cNvSpPr>
            <a:spLocks noChangeShapeType="1"/>
          </p:cNvSpPr>
          <p:nvPr/>
        </p:nvSpPr>
        <p:spPr bwMode="auto">
          <a:xfrm flipH="1" flipV="1">
            <a:off x="5956353" y="6322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0" name="Line 146"/>
          <p:cNvSpPr>
            <a:spLocks noChangeShapeType="1"/>
          </p:cNvSpPr>
          <p:nvPr/>
        </p:nvSpPr>
        <p:spPr bwMode="auto">
          <a:xfrm>
            <a:off x="5956353" y="6322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1" name="Line 147"/>
          <p:cNvSpPr>
            <a:spLocks noChangeShapeType="1"/>
          </p:cNvSpPr>
          <p:nvPr/>
        </p:nvSpPr>
        <p:spPr bwMode="auto">
          <a:xfrm>
            <a:off x="5956353" y="6322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2" name="Line 148"/>
          <p:cNvSpPr>
            <a:spLocks noChangeShapeType="1"/>
          </p:cNvSpPr>
          <p:nvPr/>
        </p:nvSpPr>
        <p:spPr bwMode="auto">
          <a:xfrm>
            <a:off x="5956353" y="6322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3" name="Line 149"/>
          <p:cNvSpPr>
            <a:spLocks noChangeShapeType="1"/>
          </p:cNvSpPr>
          <p:nvPr/>
        </p:nvSpPr>
        <p:spPr bwMode="auto">
          <a:xfrm flipV="1">
            <a:off x="5956353" y="614811"/>
            <a:ext cx="12700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4" name="Line 150"/>
          <p:cNvSpPr>
            <a:spLocks noChangeShapeType="1"/>
          </p:cNvSpPr>
          <p:nvPr/>
        </p:nvSpPr>
        <p:spPr bwMode="auto">
          <a:xfrm>
            <a:off x="5969053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5" name="Line 151"/>
          <p:cNvSpPr>
            <a:spLocks noChangeShapeType="1"/>
          </p:cNvSpPr>
          <p:nvPr/>
        </p:nvSpPr>
        <p:spPr bwMode="auto">
          <a:xfrm>
            <a:off x="5969053" y="6148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6" name="Line 152"/>
          <p:cNvSpPr>
            <a:spLocks noChangeShapeType="1"/>
          </p:cNvSpPr>
          <p:nvPr/>
        </p:nvSpPr>
        <p:spPr bwMode="auto">
          <a:xfrm>
            <a:off x="5981753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7" name="Line 153"/>
          <p:cNvSpPr>
            <a:spLocks noChangeShapeType="1"/>
          </p:cNvSpPr>
          <p:nvPr/>
        </p:nvSpPr>
        <p:spPr bwMode="auto">
          <a:xfrm>
            <a:off x="5981753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8" name="Line 154"/>
          <p:cNvSpPr>
            <a:spLocks noChangeShapeType="1"/>
          </p:cNvSpPr>
          <p:nvPr/>
        </p:nvSpPr>
        <p:spPr bwMode="auto">
          <a:xfrm>
            <a:off x="5981753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" name="Line 155"/>
          <p:cNvSpPr>
            <a:spLocks noChangeShapeType="1"/>
          </p:cNvSpPr>
          <p:nvPr/>
        </p:nvSpPr>
        <p:spPr bwMode="auto">
          <a:xfrm>
            <a:off x="5981753" y="6148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0" name="Line 156"/>
          <p:cNvSpPr>
            <a:spLocks noChangeShapeType="1"/>
          </p:cNvSpPr>
          <p:nvPr/>
        </p:nvSpPr>
        <p:spPr bwMode="auto">
          <a:xfrm>
            <a:off x="5994453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1" name="Line 157"/>
          <p:cNvSpPr>
            <a:spLocks noChangeShapeType="1"/>
          </p:cNvSpPr>
          <p:nvPr/>
        </p:nvSpPr>
        <p:spPr bwMode="auto">
          <a:xfrm>
            <a:off x="5994453" y="614811"/>
            <a:ext cx="12700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" name="Line 158"/>
          <p:cNvSpPr>
            <a:spLocks noChangeShapeType="1"/>
          </p:cNvSpPr>
          <p:nvPr/>
        </p:nvSpPr>
        <p:spPr bwMode="auto">
          <a:xfrm>
            <a:off x="6007153" y="6322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" name="Freeform 159"/>
          <p:cNvSpPr>
            <a:spLocks/>
          </p:cNvSpPr>
          <p:nvPr/>
        </p:nvSpPr>
        <p:spPr bwMode="auto">
          <a:xfrm>
            <a:off x="6199241" y="586236"/>
            <a:ext cx="52387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7"/>
                </a:moveTo>
                <a:lnTo>
                  <a:pt x="24" y="15"/>
                </a:lnTo>
                <a:lnTo>
                  <a:pt x="16" y="23"/>
                </a:lnTo>
                <a:lnTo>
                  <a:pt x="8" y="15"/>
                </a:lnTo>
                <a:lnTo>
                  <a:pt x="0" y="7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4" name="Line 160"/>
          <p:cNvSpPr>
            <a:spLocks noChangeShapeType="1"/>
          </p:cNvSpPr>
          <p:nvPr/>
        </p:nvSpPr>
        <p:spPr bwMode="auto">
          <a:xfrm flipH="1">
            <a:off x="6237341" y="595761"/>
            <a:ext cx="142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5" name="Line 161"/>
          <p:cNvSpPr>
            <a:spLocks noChangeShapeType="1"/>
          </p:cNvSpPr>
          <p:nvPr/>
        </p:nvSpPr>
        <p:spPr bwMode="auto">
          <a:xfrm>
            <a:off x="6237341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6" name="Line 162"/>
          <p:cNvSpPr>
            <a:spLocks noChangeShapeType="1"/>
          </p:cNvSpPr>
          <p:nvPr/>
        </p:nvSpPr>
        <p:spPr bwMode="auto">
          <a:xfrm flipH="1">
            <a:off x="6224641" y="6052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7" name="Line 163"/>
          <p:cNvSpPr>
            <a:spLocks noChangeShapeType="1"/>
          </p:cNvSpPr>
          <p:nvPr/>
        </p:nvSpPr>
        <p:spPr bwMode="auto">
          <a:xfrm>
            <a:off x="6224641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8" name="Line 164"/>
          <p:cNvSpPr>
            <a:spLocks noChangeShapeType="1"/>
          </p:cNvSpPr>
          <p:nvPr/>
        </p:nvSpPr>
        <p:spPr bwMode="auto">
          <a:xfrm>
            <a:off x="6224641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" name="Line 165"/>
          <p:cNvSpPr>
            <a:spLocks noChangeShapeType="1"/>
          </p:cNvSpPr>
          <p:nvPr/>
        </p:nvSpPr>
        <p:spPr bwMode="auto">
          <a:xfrm>
            <a:off x="6224641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0" name="Line 166"/>
          <p:cNvSpPr>
            <a:spLocks noChangeShapeType="1"/>
          </p:cNvSpPr>
          <p:nvPr/>
        </p:nvSpPr>
        <p:spPr bwMode="auto">
          <a:xfrm flipH="1" flipV="1">
            <a:off x="6211941" y="6052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1" name="Line 167"/>
          <p:cNvSpPr>
            <a:spLocks noChangeShapeType="1"/>
          </p:cNvSpPr>
          <p:nvPr/>
        </p:nvSpPr>
        <p:spPr bwMode="auto">
          <a:xfrm>
            <a:off x="6211941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2" name="Line 168"/>
          <p:cNvSpPr>
            <a:spLocks noChangeShapeType="1"/>
          </p:cNvSpPr>
          <p:nvPr/>
        </p:nvSpPr>
        <p:spPr bwMode="auto">
          <a:xfrm flipH="1" flipV="1">
            <a:off x="6199241" y="5957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3" name="Line 169"/>
          <p:cNvSpPr>
            <a:spLocks noChangeShapeType="1"/>
          </p:cNvSpPr>
          <p:nvPr/>
        </p:nvSpPr>
        <p:spPr bwMode="auto">
          <a:xfrm>
            <a:off x="6199241" y="5957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4" name="Line 170"/>
          <p:cNvSpPr>
            <a:spLocks noChangeShapeType="1"/>
          </p:cNvSpPr>
          <p:nvPr/>
        </p:nvSpPr>
        <p:spPr bwMode="auto">
          <a:xfrm>
            <a:off x="6199241" y="5957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5" name="Line 171"/>
          <p:cNvSpPr>
            <a:spLocks noChangeShapeType="1"/>
          </p:cNvSpPr>
          <p:nvPr/>
        </p:nvSpPr>
        <p:spPr bwMode="auto">
          <a:xfrm>
            <a:off x="6199241" y="5957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6" name="Line 172"/>
          <p:cNvSpPr>
            <a:spLocks noChangeShapeType="1"/>
          </p:cNvSpPr>
          <p:nvPr/>
        </p:nvSpPr>
        <p:spPr bwMode="auto">
          <a:xfrm flipV="1">
            <a:off x="6199241" y="5862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7" name="Line 173"/>
          <p:cNvSpPr>
            <a:spLocks noChangeShapeType="1"/>
          </p:cNvSpPr>
          <p:nvPr/>
        </p:nvSpPr>
        <p:spPr bwMode="auto">
          <a:xfrm>
            <a:off x="6211941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8" name="Line 174"/>
          <p:cNvSpPr>
            <a:spLocks noChangeShapeType="1"/>
          </p:cNvSpPr>
          <p:nvPr/>
        </p:nvSpPr>
        <p:spPr bwMode="auto">
          <a:xfrm>
            <a:off x="6211941" y="5862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9" name="Line 175"/>
          <p:cNvSpPr>
            <a:spLocks noChangeShapeType="1"/>
          </p:cNvSpPr>
          <p:nvPr/>
        </p:nvSpPr>
        <p:spPr bwMode="auto">
          <a:xfrm>
            <a:off x="6224641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0" name="Line 176"/>
          <p:cNvSpPr>
            <a:spLocks noChangeShapeType="1"/>
          </p:cNvSpPr>
          <p:nvPr/>
        </p:nvSpPr>
        <p:spPr bwMode="auto">
          <a:xfrm>
            <a:off x="6224641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1" name="Line 177"/>
          <p:cNvSpPr>
            <a:spLocks noChangeShapeType="1"/>
          </p:cNvSpPr>
          <p:nvPr/>
        </p:nvSpPr>
        <p:spPr bwMode="auto">
          <a:xfrm>
            <a:off x="6224641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2" name="Line 178"/>
          <p:cNvSpPr>
            <a:spLocks noChangeShapeType="1"/>
          </p:cNvSpPr>
          <p:nvPr/>
        </p:nvSpPr>
        <p:spPr bwMode="auto">
          <a:xfrm>
            <a:off x="6224641" y="5862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3" name="Line 179"/>
          <p:cNvSpPr>
            <a:spLocks noChangeShapeType="1"/>
          </p:cNvSpPr>
          <p:nvPr/>
        </p:nvSpPr>
        <p:spPr bwMode="auto">
          <a:xfrm>
            <a:off x="6237341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4" name="Line 180"/>
          <p:cNvSpPr>
            <a:spLocks noChangeShapeType="1"/>
          </p:cNvSpPr>
          <p:nvPr/>
        </p:nvSpPr>
        <p:spPr bwMode="auto">
          <a:xfrm>
            <a:off x="6237341" y="586236"/>
            <a:ext cx="142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5" name="Line 181"/>
          <p:cNvSpPr>
            <a:spLocks noChangeShapeType="1"/>
          </p:cNvSpPr>
          <p:nvPr/>
        </p:nvSpPr>
        <p:spPr bwMode="auto">
          <a:xfrm>
            <a:off x="6251628" y="5957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6" name="Freeform 182"/>
          <p:cNvSpPr>
            <a:spLocks/>
          </p:cNvSpPr>
          <p:nvPr/>
        </p:nvSpPr>
        <p:spPr bwMode="auto">
          <a:xfrm>
            <a:off x="6405616" y="522736"/>
            <a:ext cx="52387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7" name="Line 183"/>
          <p:cNvSpPr>
            <a:spLocks noChangeShapeType="1"/>
          </p:cNvSpPr>
          <p:nvPr/>
        </p:nvSpPr>
        <p:spPr bwMode="auto">
          <a:xfrm flipH="1">
            <a:off x="6443716" y="540199"/>
            <a:ext cx="142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8" name="Line 184"/>
          <p:cNvSpPr>
            <a:spLocks noChangeShapeType="1"/>
          </p:cNvSpPr>
          <p:nvPr/>
        </p:nvSpPr>
        <p:spPr bwMode="auto">
          <a:xfrm>
            <a:off x="6443716" y="5513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9" name="Line 185"/>
          <p:cNvSpPr>
            <a:spLocks noChangeShapeType="1"/>
          </p:cNvSpPr>
          <p:nvPr/>
        </p:nvSpPr>
        <p:spPr bwMode="auto">
          <a:xfrm flipH="1">
            <a:off x="6431016" y="5513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" name="Line 186"/>
          <p:cNvSpPr>
            <a:spLocks noChangeShapeType="1"/>
          </p:cNvSpPr>
          <p:nvPr/>
        </p:nvSpPr>
        <p:spPr bwMode="auto">
          <a:xfrm>
            <a:off x="6431016" y="5513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1" name="Line 187"/>
          <p:cNvSpPr>
            <a:spLocks noChangeShapeType="1"/>
          </p:cNvSpPr>
          <p:nvPr/>
        </p:nvSpPr>
        <p:spPr bwMode="auto">
          <a:xfrm>
            <a:off x="6431016" y="5513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2" name="Line 188"/>
          <p:cNvSpPr>
            <a:spLocks noChangeShapeType="1"/>
          </p:cNvSpPr>
          <p:nvPr/>
        </p:nvSpPr>
        <p:spPr bwMode="auto">
          <a:xfrm>
            <a:off x="6431016" y="5513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3" name="Line 189"/>
          <p:cNvSpPr>
            <a:spLocks noChangeShapeType="1"/>
          </p:cNvSpPr>
          <p:nvPr/>
        </p:nvSpPr>
        <p:spPr bwMode="auto">
          <a:xfrm flipH="1">
            <a:off x="6405616" y="55131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4" name="Line 190"/>
          <p:cNvSpPr>
            <a:spLocks noChangeShapeType="1"/>
          </p:cNvSpPr>
          <p:nvPr/>
        </p:nvSpPr>
        <p:spPr bwMode="auto">
          <a:xfrm>
            <a:off x="6405616" y="5513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5" name="Line 191"/>
          <p:cNvSpPr>
            <a:spLocks noChangeShapeType="1"/>
          </p:cNvSpPr>
          <p:nvPr/>
        </p:nvSpPr>
        <p:spPr bwMode="auto">
          <a:xfrm flipV="1">
            <a:off x="6405616" y="540199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6" name="Line 192"/>
          <p:cNvSpPr>
            <a:spLocks noChangeShapeType="1"/>
          </p:cNvSpPr>
          <p:nvPr/>
        </p:nvSpPr>
        <p:spPr bwMode="auto">
          <a:xfrm>
            <a:off x="6405616" y="5401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7" name="Line 193"/>
          <p:cNvSpPr>
            <a:spLocks noChangeShapeType="1"/>
          </p:cNvSpPr>
          <p:nvPr/>
        </p:nvSpPr>
        <p:spPr bwMode="auto">
          <a:xfrm>
            <a:off x="6405616" y="5401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8" name="Line 194"/>
          <p:cNvSpPr>
            <a:spLocks noChangeShapeType="1"/>
          </p:cNvSpPr>
          <p:nvPr/>
        </p:nvSpPr>
        <p:spPr bwMode="auto">
          <a:xfrm>
            <a:off x="6405616" y="5401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9" name="Line 195"/>
          <p:cNvSpPr>
            <a:spLocks noChangeShapeType="1"/>
          </p:cNvSpPr>
          <p:nvPr/>
        </p:nvSpPr>
        <p:spPr bwMode="auto">
          <a:xfrm flipV="1">
            <a:off x="6405616" y="522736"/>
            <a:ext cx="15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" name="Line 196"/>
          <p:cNvSpPr>
            <a:spLocks noChangeShapeType="1"/>
          </p:cNvSpPr>
          <p:nvPr/>
        </p:nvSpPr>
        <p:spPr bwMode="auto">
          <a:xfrm>
            <a:off x="6405616" y="5227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1" name="Line 197"/>
          <p:cNvSpPr>
            <a:spLocks noChangeShapeType="1"/>
          </p:cNvSpPr>
          <p:nvPr/>
        </p:nvSpPr>
        <p:spPr bwMode="auto">
          <a:xfrm>
            <a:off x="6405616" y="522736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2" name="Line 198"/>
          <p:cNvSpPr>
            <a:spLocks noChangeShapeType="1"/>
          </p:cNvSpPr>
          <p:nvPr/>
        </p:nvSpPr>
        <p:spPr bwMode="auto">
          <a:xfrm>
            <a:off x="6431016" y="5227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3" name="Line 199"/>
          <p:cNvSpPr>
            <a:spLocks noChangeShapeType="1"/>
          </p:cNvSpPr>
          <p:nvPr/>
        </p:nvSpPr>
        <p:spPr bwMode="auto">
          <a:xfrm>
            <a:off x="6431016" y="5227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4" name="Line 200"/>
          <p:cNvSpPr>
            <a:spLocks noChangeShapeType="1"/>
          </p:cNvSpPr>
          <p:nvPr/>
        </p:nvSpPr>
        <p:spPr bwMode="auto">
          <a:xfrm>
            <a:off x="6431016" y="5227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5" name="Line 201"/>
          <p:cNvSpPr>
            <a:spLocks noChangeShapeType="1"/>
          </p:cNvSpPr>
          <p:nvPr/>
        </p:nvSpPr>
        <p:spPr bwMode="auto">
          <a:xfrm>
            <a:off x="6431016" y="5227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6" name="Line 202"/>
          <p:cNvSpPr>
            <a:spLocks noChangeShapeType="1"/>
          </p:cNvSpPr>
          <p:nvPr/>
        </p:nvSpPr>
        <p:spPr bwMode="auto">
          <a:xfrm>
            <a:off x="6443716" y="5227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7" name="Line 203"/>
          <p:cNvSpPr>
            <a:spLocks noChangeShapeType="1"/>
          </p:cNvSpPr>
          <p:nvPr/>
        </p:nvSpPr>
        <p:spPr bwMode="auto">
          <a:xfrm>
            <a:off x="6443716" y="522736"/>
            <a:ext cx="142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8" name="Line 204"/>
          <p:cNvSpPr>
            <a:spLocks noChangeShapeType="1"/>
          </p:cNvSpPr>
          <p:nvPr/>
        </p:nvSpPr>
        <p:spPr bwMode="auto">
          <a:xfrm>
            <a:off x="6458003" y="54019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9" name="Freeform 205"/>
          <p:cNvSpPr>
            <a:spLocks/>
          </p:cNvSpPr>
          <p:nvPr/>
        </p:nvSpPr>
        <p:spPr bwMode="auto">
          <a:xfrm>
            <a:off x="6392916" y="614811"/>
            <a:ext cx="50800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7"/>
                </a:moveTo>
                <a:lnTo>
                  <a:pt x="24" y="15"/>
                </a:lnTo>
                <a:lnTo>
                  <a:pt x="16" y="23"/>
                </a:lnTo>
                <a:lnTo>
                  <a:pt x="8" y="15"/>
                </a:lnTo>
                <a:lnTo>
                  <a:pt x="0" y="7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" name="Line 206"/>
          <p:cNvSpPr>
            <a:spLocks noChangeShapeType="1"/>
          </p:cNvSpPr>
          <p:nvPr/>
        </p:nvSpPr>
        <p:spPr bwMode="auto">
          <a:xfrm flipH="1">
            <a:off x="6431016" y="6227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1" name="Line 207"/>
          <p:cNvSpPr>
            <a:spLocks noChangeShapeType="1"/>
          </p:cNvSpPr>
          <p:nvPr/>
        </p:nvSpPr>
        <p:spPr bwMode="auto">
          <a:xfrm>
            <a:off x="6431016" y="6322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2" name="Line 208"/>
          <p:cNvSpPr>
            <a:spLocks noChangeShapeType="1"/>
          </p:cNvSpPr>
          <p:nvPr/>
        </p:nvSpPr>
        <p:spPr bwMode="auto">
          <a:xfrm flipH="1">
            <a:off x="6418316" y="6322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3" name="Line 209"/>
          <p:cNvSpPr>
            <a:spLocks noChangeShapeType="1"/>
          </p:cNvSpPr>
          <p:nvPr/>
        </p:nvSpPr>
        <p:spPr bwMode="auto">
          <a:xfrm>
            <a:off x="6418316" y="6417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" name="Line 210"/>
          <p:cNvSpPr>
            <a:spLocks noChangeShapeType="1"/>
          </p:cNvSpPr>
          <p:nvPr/>
        </p:nvSpPr>
        <p:spPr bwMode="auto">
          <a:xfrm>
            <a:off x="6418316" y="6417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5" name="Line 211"/>
          <p:cNvSpPr>
            <a:spLocks noChangeShapeType="1"/>
          </p:cNvSpPr>
          <p:nvPr/>
        </p:nvSpPr>
        <p:spPr bwMode="auto">
          <a:xfrm>
            <a:off x="6418316" y="6417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6" name="Line 212"/>
          <p:cNvSpPr>
            <a:spLocks noChangeShapeType="1"/>
          </p:cNvSpPr>
          <p:nvPr/>
        </p:nvSpPr>
        <p:spPr bwMode="auto">
          <a:xfrm flipH="1" flipV="1">
            <a:off x="6405616" y="6322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7" name="Line 213"/>
          <p:cNvSpPr>
            <a:spLocks noChangeShapeType="1"/>
          </p:cNvSpPr>
          <p:nvPr/>
        </p:nvSpPr>
        <p:spPr bwMode="auto">
          <a:xfrm>
            <a:off x="6405616" y="6322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8" name="Line 214"/>
          <p:cNvSpPr>
            <a:spLocks noChangeShapeType="1"/>
          </p:cNvSpPr>
          <p:nvPr/>
        </p:nvSpPr>
        <p:spPr bwMode="auto">
          <a:xfrm flipH="1" flipV="1">
            <a:off x="6392916" y="6227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9" name="Line 215"/>
          <p:cNvSpPr>
            <a:spLocks noChangeShapeType="1"/>
          </p:cNvSpPr>
          <p:nvPr/>
        </p:nvSpPr>
        <p:spPr bwMode="auto">
          <a:xfrm>
            <a:off x="6392916" y="6227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0" name="Line 216"/>
          <p:cNvSpPr>
            <a:spLocks noChangeShapeType="1"/>
          </p:cNvSpPr>
          <p:nvPr/>
        </p:nvSpPr>
        <p:spPr bwMode="auto">
          <a:xfrm>
            <a:off x="6392916" y="6227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1" name="Line 217"/>
          <p:cNvSpPr>
            <a:spLocks noChangeShapeType="1"/>
          </p:cNvSpPr>
          <p:nvPr/>
        </p:nvSpPr>
        <p:spPr bwMode="auto">
          <a:xfrm>
            <a:off x="6392916" y="6227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2" name="Line 218"/>
          <p:cNvSpPr>
            <a:spLocks noChangeShapeType="1"/>
          </p:cNvSpPr>
          <p:nvPr/>
        </p:nvSpPr>
        <p:spPr bwMode="auto">
          <a:xfrm flipV="1">
            <a:off x="6392916" y="61481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3" name="Line 219"/>
          <p:cNvSpPr>
            <a:spLocks noChangeShapeType="1"/>
          </p:cNvSpPr>
          <p:nvPr/>
        </p:nvSpPr>
        <p:spPr bwMode="auto">
          <a:xfrm>
            <a:off x="6405616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4" name="Line 220"/>
          <p:cNvSpPr>
            <a:spLocks noChangeShapeType="1"/>
          </p:cNvSpPr>
          <p:nvPr/>
        </p:nvSpPr>
        <p:spPr bwMode="auto">
          <a:xfrm>
            <a:off x="6405616" y="6148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5" name="Line 221"/>
          <p:cNvSpPr>
            <a:spLocks noChangeShapeType="1"/>
          </p:cNvSpPr>
          <p:nvPr/>
        </p:nvSpPr>
        <p:spPr bwMode="auto">
          <a:xfrm>
            <a:off x="6418316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6" name="Line 222"/>
          <p:cNvSpPr>
            <a:spLocks noChangeShapeType="1"/>
          </p:cNvSpPr>
          <p:nvPr/>
        </p:nvSpPr>
        <p:spPr bwMode="auto">
          <a:xfrm>
            <a:off x="6418316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7" name="Line 223"/>
          <p:cNvSpPr>
            <a:spLocks noChangeShapeType="1"/>
          </p:cNvSpPr>
          <p:nvPr/>
        </p:nvSpPr>
        <p:spPr bwMode="auto">
          <a:xfrm>
            <a:off x="6418316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8" name="Line 224"/>
          <p:cNvSpPr>
            <a:spLocks noChangeShapeType="1"/>
          </p:cNvSpPr>
          <p:nvPr/>
        </p:nvSpPr>
        <p:spPr bwMode="auto">
          <a:xfrm>
            <a:off x="6418316" y="6148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9" name="Line 225"/>
          <p:cNvSpPr>
            <a:spLocks noChangeShapeType="1"/>
          </p:cNvSpPr>
          <p:nvPr/>
        </p:nvSpPr>
        <p:spPr bwMode="auto">
          <a:xfrm>
            <a:off x="6431016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0" name="Line 226"/>
          <p:cNvSpPr>
            <a:spLocks noChangeShapeType="1"/>
          </p:cNvSpPr>
          <p:nvPr/>
        </p:nvSpPr>
        <p:spPr bwMode="auto">
          <a:xfrm>
            <a:off x="6431016" y="61481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1" name="Line 227"/>
          <p:cNvSpPr>
            <a:spLocks noChangeShapeType="1"/>
          </p:cNvSpPr>
          <p:nvPr/>
        </p:nvSpPr>
        <p:spPr bwMode="auto">
          <a:xfrm>
            <a:off x="6443716" y="6227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2" name="Freeform 228"/>
          <p:cNvSpPr>
            <a:spLocks/>
          </p:cNvSpPr>
          <p:nvPr/>
        </p:nvSpPr>
        <p:spPr bwMode="auto">
          <a:xfrm>
            <a:off x="6392916" y="651324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7"/>
                </a:moveTo>
                <a:lnTo>
                  <a:pt x="24" y="15"/>
                </a:lnTo>
                <a:lnTo>
                  <a:pt x="16" y="23"/>
                </a:lnTo>
                <a:lnTo>
                  <a:pt x="8" y="15"/>
                </a:lnTo>
                <a:lnTo>
                  <a:pt x="0" y="7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3" name="Line 229"/>
          <p:cNvSpPr>
            <a:spLocks noChangeShapeType="1"/>
          </p:cNvSpPr>
          <p:nvPr/>
        </p:nvSpPr>
        <p:spPr bwMode="auto">
          <a:xfrm flipH="1">
            <a:off x="6431016" y="6592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4" name="Line 230"/>
          <p:cNvSpPr>
            <a:spLocks noChangeShapeType="1"/>
          </p:cNvSpPr>
          <p:nvPr/>
        </p:nvSpPr>
        <p:spPr bwMode="auto">
          <a:xfrm>
            <a:off x="6431016" y="6687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5" name="Line 231"/>
          <p:cNvSpPr>
            <a:spLocks noChangeShapeType="1"/>
          </p:cNvSpPr>
          <p:nvPr/>
        </p:nvSpPr>
        <p:spPr bwMode="auto">
          <a:xfrm flipH="1">
            <a:off x="6418316" y="668786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6" name="Line 232"/>
          <p:cNvSpPr>
            <a:spLocks noChangeShapeType="1"/>
          </p:cNvSpPr>
          <p:nvPr/>
        </p:nvSpPr>
        <p:spPr bwMode="auto">
          <a:xfrm>
            <a:off x="6418316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7" name="Line 233"/>
          <p:cNvSpPr>
            <a:spLocks noChangeShapeType="1"/>
          </p:cNvSpPr>
          <p:nvPr/>
        </p:nvSpPr>
        <p:spPr bwMode="auto">
          <a:xfrm>
            <a:off x="6418316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8" name="Line 234"/>
          <p:cNvSpPr>
            <a:spLocks noChangeShapeType="1"/>
          </p:cNvSpPr>
          <p:nvPr/>
        </p:nvSpPr>
        <p:spPr bwMode="auto">
          <a:xfrm>
            <a:off x="6418316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9" name="Line 235"/>
          <p:cNvSpPr>
            <a:spLocks noChangeShapeType="1"/>
          </p:cNvSpPr>
          <p:nvPr/>
        </p:nvSpPr>
        <p:spPr bwMode="auto">
          <a:xfrm flipH="1" flipV="1">
            <a:off x="6405616" y="668786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0" name="Line 236"/>
          <p:cNvSpPr>
            <a:spLocks noChangeShapeType="1"/>
          </p:cNvSpPr>
          <p:nvPr/>
        </p:nvSpPr>
        <p:spPr bwMode="auto">
          <a:xfrm>
            <a:off x="6405616" y="6687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1" name="Line 237"/>
          <p:cNvSpPr>
            <a:spLocks noChangeShapeType="1"/>
          </p:cNvSpPr>
          <p:nvPr/>
        </p:nvSpPr>
        <p:spPr bwMode="auto">
          <a:xfrm flipH="1" flipV="1">
            <a:off x="6392916" y="6592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2" name="Line 238"/>
          <p:cNvSpPr>
            <a:spLocks noChangeShapeType="1"/>
          </p:cNvSpPr>
          <p:nvPr/>
        </p:nvSpPr>
        <p:spPr bwMode="auto">
          <a:xfrm>
            <a:off x="6392916" y="6592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3" name="Line 239"/>
          <p:cNvSpPr>
            <a:spLocks noChangeShapeType="1"/>
          </p:cNvSpPr>
          <p:nvPr/>
        </p:nvSpPr>
        <p:spPr bwMode="auto">
          <a:xfrm>
            <a:off x="6392916" y="6592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4" name="Line 240"/>
          <p:cNvSpPr>
            <a:spLocks noChangeShapeType="1"/>
          </p:cNvSpPr>
          <p:nvPr/>
        </p:nvSpPr>
        <p:spPr bwMode="auto">
          <a:xfrm>
            <a:off x="6392916" y="6592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5" name="Line 241"/>
          <p:cNvSpPr>
            <a:spLocks noChangeShapeType="1"/>
          </p:cNvSpPr>
          <p:nvPr/>
        </p:nvSpPr>
        <p:spPr bwMode="auto">
          <a:xfrm flipV="1">
            <a:off x="6392916" y="651324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6" name="Line 242"/>
          <p:cNvSpPr>
            <a:spLocks noChangeShapeType="1"/>
          </p:cNvSpPr>
          <p:nvPr/>
        </p:nvSpPr>
        <p:spPr bwMode="auto">
          <a:xfrm>
            <a:off x="6405616" y="6513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7" name="Line 243"/>
          <p:cNvSpPr>
            <a:spLocks noChangeShapeType="1"/>
          </p:cNvSpPr>
          <p:nvPr/>
        </p:nvSpPr>
        <p:spPr bwMode="auto">
          <a:xfrm>
            <a:off x="6405616" y="65132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8" name="Line 244"/>
          <p:cNvSpPr>
            <a:spLocks noChangeShapeType="1"/>
          </p:cNvSpPr>
          <p:nvPr/>
        </p:nvSpPr>
        <p:spPr bwMode="auto">
          <a:xfrm>
            <a:off x="6418316" y="6513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9" name="Line 245"/>
          <p:cNvSpPr>
            <a:spLocks noChangeShapeType="1"/>
          </p:cNvSpPr>
          <p:nvPr/>
        </p:nvSpPr>
        <p:spPr bwMode="auto">
          <a:xfrm>
            <a:off x="6418316" y="6513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0" name="Line 246"/>
          <p:cNvSpPr>
            <a:spLocks noChangeShapeType="1"/>
          </p:cNvSpPr>
          <p:nvPr/>
        </p:nvSpPr>
        <p:spPr bwMode="auto">
          <a:xfrm>
            <a:off x="6418316" y="6513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1" name="Line 247"/>
          <p:cNvSpPr>
            <a:spLocks noChangeShapeType="1"/>
          </p:cNvSpPr>
          <p:nvPr/>
        </p:nvSpPr>
        <p:spPr bwMode="auto">
          <a:xfrm>
            <a:off x="6418316" y="65132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2" name="Line 248"/>
          <p:cNvSpPr>
            <a:spLocks noChangeShapeType="1"/>
          </p:cNvSpPr>
          <p:nvPr/>
        </p:nvSpPr>
        <p:spPr bwMode="auto">
          <a:xfrm>
            <a:off x="6431016" y="6513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3" name="Line 249"/>
          <p:cNvSpPr>
            <a:spLocks noChangeShapeType="1"/>
          </p:cNvSpPr>
          <p:nvPr/>
        </p:nvSpPr>
        <p:spPr bwMode="auto">
          <a:xfrm>
            <a:off x="6431016" y="651324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4" name="Line 250"/>
          <p:cNvSpPr>
            <a:spLocks noChangeShapeType="1"/>
          </p:cNvSpPr>
          <p:nvPr/>
        </p:nvSpPr>
        <p:spPr bwMode="auto">
          <a:xfrm>
            <a:off x="6443716" y="6592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5" name="Freeform 251"/>
          <p:cNvSpPr>
            <a:spLocks/>
          </p:cNvSpPr>
          <p:nvPr/>
        </p:nvSpPr>
        <p:spPr bwMode="auto">
          <a:xfrm>
            <a:off x="6599291" y="586236"/>
            <a:ext cx="52387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6" name="Line 252"/>
          <p:cNvSpPr>
            <a:spLocks noChangeShapeType="1"/>
          </p:cNvSpPr>
          <p:nvPr/>
        </p:nvSpPr>
        <p:spPr bwMode="auto">
          <a:xfrm flipH="1">
            <a:off x="6637391" y="605286"/>
            <a:ext cx="142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7" name="Line 253"/>
          <p:cNvSpPr>
            <a:spLocks noChangeShapeType="1"/>
          </p:cNvSpPr>
          <p:nvPr/>
        </p:nvSpPr>
        <p:spPr bwMode="auto">
          <a:xfrm>
            <a:off x="6637391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8" name="Line 254"/>
          <p:cNvSpPr>
            <a:spLocks noChangeShapeType="1"/>
          </p:cNvSpPr>
          <p:nvPr/>
        </p:nvSpPr>
        <p:spPr bwMode="auto">
          <a:xfrm flipH="1">
            <a:off x="6624691" y="6148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9" name="Line 255"/>
          <p:cNvSpPr>
            <a:spLocks noChangeShapeType="1"/>
          </p:cNvSpPr>
          <p:nvPr/>
        </p:nvSpPr>
        <p:spPr bwMode="auto">
          <a:xfrm>
            <a:off x="6624691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0" name="Line 256"/>
          <p:cNvSpPr>
            <a:spLocks noChangeShapeType="1"/>
          </p:cNvSpPr>
          <p:nvPr/>
        </p:nvSpPr>
        <p:spPr bwMode="auto">
          <a:xfrm>
            <a:off x="6624691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" name="Line 257"/>
          <p:cNvSpPr>
            <a:spLocks noChangeShapeType="1"/>
          </p:cNvSpPr>
          <p:nvPr/>
        </p:nvSpPr>
        <p:spPr bwMode="auto">
          <a:xfrm>
            <a:off x="6624691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" name="Line 258"/>
          <p:cNvSpPr>
            <a:spLocks noChangeShapeType="1"/>
          </p:cNvSpPr>
          <p:nvPr/>
        </p:nvSpPr>
        <p:spPr bwMode="auto">
          <a:xfrm flipH="1">
            <a:off x="6599291" y="614811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" name="Line 259"/>
          <p:cNvSpPr>
            <a:spLocks noChangeShapeType="1"/>
          </p:cNvSpPr>
          <p:nvPr/>
        </p:nvSpPr>
        <p:spPr bwMode="auto">
          <a:xfrm>
            <a:off x="6599291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4" name="Line 260"/>
          <p:cNvSpPr>
            <a:spLocks noChangeShapeType="1"/>
          </p:cNvSpPr>
          <p:nvPr/>
        </p:nvSpPr>
        <p:spPr bwMode="auto">
          <a:xfrm flipV="1">
            <a:off x="6599291" y="605286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5" name="Line 261"/>
          <p:cNvSpPr>
            <a:spLocks noChangeShapeType="1"/>
          </p:cNvSpPr>
          <p:nvPr/>
        </p:nvSpPr>
        <p:spPr bwMode="auto">
          <a:xfrm>
            <a:off x="6599291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6" name="Line 262"/>
          <p:cNvSpPr>
            <a:spLocks noChangeShapeType="1"/>
          </p:cNvSpPr>
          <p:nvPr/>
        </p:nvSpPr>
        <p:spPr bwMode="auto">
          <a:xfrm>
            <a:off x="6599291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7" name="Line 263"/>
          <p:cNvSpPr>
            <a:spLocks noChangeShapeType="1"/>
          </p:cNvSpPr>
          <p:nvPr/>
        </p:nvSpPr>
        <p:spPr bwMode="auto">
          <a:xfrm>
            <a:off x="6599291" y="6052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8" name="Line 264"/>
          <p:cNvSpPr>
            <a:spLocks noChangeShapeType="1"/>
          </p:cNvSpPr>
          <p:nvPr/>
        </p:nvSpPr>
        <p:spPr bwMode="auto">
          <a:xfrm flipV="1">
            <a:off x="6599291" y="586236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9" name="Line 265"/>
          <p:cNvSpPr>
            <a:spLocks noChangeShapeType="1"/>
          </p:cNvSpPr>
          <p:nvPr/>
        </p:nvSpPr>
        <p:spPr bwMode="auto">
          <a:xfrm>
            <a:off x="6599291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0" name="Line 266"/>
          <p:cNvSpPr>
            <a:spLocks noChangeShapeType="1"/>
          </p:cNvSpPr>
          <p:nvPr/>
        </p:nvSpPr>
        <p:spPr bwMode="auto">
          <a:xfrm>
            <a:off x="6599291" y="586236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1" name="Line 267"/>
          <p:cNvSpPr>
            <a:spLocks noChangeShapeType="1"/>
          </p:cNvSpPr>
          <p:nvPr/>
        </p:nvSpPr>
        <p:spPr bwMode="auto">
          <a:xfrm>
            <a:off x="6624691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2" name="Line 268"/>
          <p:cNvSpPr>
            <a:spLocks noChangeShapeType="1"/>
          </p:cNvSpPr>
          <p:nvPr/>
        </p:nvSpPr>
        <p:spPr bwMode="auto">
          <a:xfrm>
            <a:off x="6624691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3" name="Line 269"/>
          <p:cNvSpPr>
            <a:spLocks noChangeShapeType="1"/>
          </p:cNvSpPr>
          <p:nvPr/>
        </p:nvSpPr>
        <p:spPr bwMode="auto">
          <a:xfrm>
            <a:off x="6624691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4" name="Line 270"/>
          <p:cNvSpPr>
            <a:spLocks noChangeShapeType="1"/>
          </p:cNvSpPr>
          <p:nvPr/>
        </p:nvSpPr>
        <p:spPr bwMode="auto">
          <a:xfrm>
            <a:off x="6624691" y="5862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5" name="Line 271"/>
          <p:cNvSpPr>
            <a:spLocks noChangeShapeType="1"/>
          </p:cNvSpPr>
          <p:nvPr/>
        </p:nvSpPr>
        <p:spPr bwMode="auto">
          <a:xfrm>
            <a:off x="6637391" y="5862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6" name="Line 272"/>
          <p:cNvSpPr>
            <a:spLocks noChangeShapeType="1"/>
          </p:cNvSpPr>
          <p:nvPr/>
        </p:nvSpPr>
        <p:spPr bwMode="auto">
          <a:xfrm>
            <a:off x="6637391" y="586236"/>
            <a:ext cx="142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7" name="Line 273"/>
          <p:cNvSpPr>
            <a:spLocks noChangeShapeType="1"/>
          </p:cNvSpPr>
          <p:nvPr/>
        </p:nvSpPr>
        <p:spPr bwMode="auto">
          <a:xfrm>
            <a:off x="6651678" y="605286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8" name="Freeform 274"/>
          <p:cNvSpPr>
            <a:spLocks/>
          </p:cNvSpPr>
          <p:nvPr/>
        </p:nvSpPr>
        <p:spPr bwMode="auto">
          <a:xfrm>
            <a:off x="6740578" y="595761"/>
            <a:ext cx="52388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9" name="Line 275"/>
          <p:cNvSpPr>
            <a:spLocks noChangeShapeType="1"/>
          </p:cNvSpPr>
          <p:nvPr/>
        </p:nvSpPr>
        <p:spPr bwMode="auto">
          <a:xfrm flipH="1">
            <a:off x="6780266" y="61481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0" name="Line 276"/>
          <p:cNvSpPr>
            <a:spLocks noChangeShapeType="1"/>
          </p:cNvSpPr>
          <p:nvPr/>
        </p:nvSpPr>
        <p:spPr bwMode="auto">
          <a:xfrm>
            <a:off x="6780266" y="6227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1" name="Line 277"/>
          <p:cNvSpPr>
            <a:spLocks noChangeShapeType="1"/>
          </p:cNvSpPr>
          <p:nvPr/>
        </p:nvSpPr>
        <p:spPr bwMode="auto">
          <a:xfrm flipH="1">
            <a:off x="6767566" y="62274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2" name="Line 278"/>
          <p:cNvSpPr>
            <a:spLocks noChangeShapeType="1"/>
          </p:cNvSpPr>
          <p:nvPr/>
        </p:nvSpPr>
        <p:spPr bwMode="auto">
          <a:xfrm>
            <a:off x="6767566" y="6227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3" name="Line 279"/>
          <p:cNvSpPr>
            <a:spLocks noChangeShapeType="1"/>
          </p:cNvSpPr>
          <p:nvPr/>
        </p:nvSpPr>
        <p:spPr bwMode="auto">
          <a:xfrm>
            <a:off x="6767566" y="6227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4" name="Line 280"/>
          <p:cNvSpPr>
            <a:spLocks noChangeShapeType="1"/>
          </p:cNvSpPr>
          <p:nvPr/>
        </p:nvSpPr>
        <p:spPr bwMode="auto">
          <a:xfrm>
            <a:off x="6767566" y="6227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5" name="Line 281"/>
          <p:cNvSpPr>
            <a:spLocks noChangeShapeType="1"/>
          </p:cNvSpPr>
          <p:nvPr/>
        </p:nvSpPr>
        <p:spPr bwMode="auto">
          <a:xfrm flipH="1">
            <a:off x="6740578" y="622749"/>
            <a:ext cx="269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6" name="Line 282"/>
          <p:cNvSpPr>
            <a:spLocks noChangeShapeType="1"/>
          </p:cNvSpPr>
          <p:nvPr/>
        </p:nvSpPr>
        <p:spPr bwMode="auto">
          <a:xfrm>
            <a:off x="6740578" y="6227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7" name="Line 283"/>
          <p:cNvSpPr>
            <a:spLocks noChangeShapeType="1"/>
          </p:cNvSpPr>
          <p:nvPr/>
        </p:nvSpPr>
        <p:spPr bwMode="auto">
          <a:xfrm flipV="1">
            <a:off x="6740578" y="614811"/>
            <a:ext cx="1588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8" name="Line 284"/>
          <p:cNvSpPr>
            <a:spLocks noChangeShapeType="1"/>
          </p:cNvSpPr>
          <p:nvPr/>
        </p:nvSpPr>
        <p:spPr bwMode="auto">
          <a:xfrm>
            <a:off x="6740578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9" name="Line 285"/>
          <p:cNvSpPr>
            <a:spLocks noChangeShapeType="1"/>
          </p:cNvSpPr>
          <p:nvPr/>
        </p:nvSpPr>
        <p:spPr bwMode="auto">
          <a:xfrm>
            <a:off x="6740578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0" name="Line 286"/>
          <p:cNvSpPr>
            <a:spLocks noChangeShapeType="1"/>
          </p:cNvSpPr>
          <p:nvPr/>
        </p:nvSpPr>
        <p:spPr bwMode="auto">
          <a:xfrm>
            <a:off x="6740578" y="6148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1" name="Line 287"/>
          <p:cNvSpPr>
            <a:spLocks noChangeShapeType="1"/>
          </p:cNvSpPr>
          <p:nvPr/>
        </p:nvSpPr>
        <p:spPr bwMode="auto">
          <a:xfrm flipV="1">
            <a:off x="6740578" y="595761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2" name="Line 288"/>
          <p:cNvSpPr>
            <a:spLocks noChangeShapeType="1"/>
          </p:cNvSpPr>
          <p:nvPr/>
        </p:nvSpPr>
        <p:spPr bwMode="auto">
          <a:xfrm>
            <a:off x="6740578" y="595761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3" name="Line 289"/>
          <p:cNvSpPr>
            <a:spLocks noChangeShapeType="1"/>
          </p:cNvSpPr>
          <p:nvPr/>
        </p:nvSpPr>
        <p:spPr bwMode="auto">
          <a:xfrm>
            <a:off x="6740578" y="595761"/>
            <a:ext cx="269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4" name="Line 290"/>
          <p:cNvSpPr>
            <a:spLocks noChangeShapeType="1"/>
          </p:cNvSpPr>
          <p:nvPr/>
        </p:nvSpPr>
        <p:spPr bwMode="auto">
          <a:xfrm>
            <a:off x="6767566" y="5957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5" name="Line 291"/>
          <p:cNvSpPr>
            <a:spLocks noChangeShapeType="1"/>
          </p:cNvSpPr>
          <p:nvPr/>
        </p:nvSpPr>
        <p:spPr bwMode="auto">
          <a:xfrm>
            <a:off x="6767566" y="5957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6" name="Line 292"/>
          <p:cNvSpPr>
            <a:spLocks noChangeShapeType="1"/>
          </p:cNvSpPr>
          <p:nvPr/>
        </p:nvSpPr>
        <p:spPr bwMode="auto">
          <a:xfrm>
            <a:off x="6767566" y="5957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7" name="Line 293"/>
          <p:cNvSpPr>
            <a:spLocks noChangeShapeType="1"/>
          </p:cNvSpPr>
          <p:nvPr/>
        </p:nvSpPr>
        <p:spPr bwMode="auto">
          <a:xfrm>
            <a:off x="6767566" y="595761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8" name="Line 294"/>
          <p:cNvSpPr>
            <a:spLocks noChangeShapeType="1"/>
          </p:cNvSpPr>
          <p:nvPr/>
        </p:nvSpPr>
        <p:spPr bwMode="auto">
          <a:xfrm>
            <a:off x="6780266" y="595761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9" name="Line 295"/>
          <p:cNvSpPr>
            <a:spLocks noChangeShapeType="1"/>
          </p:cNvSpPr>
          <p:nvPr/>
        </p:nvSpPr>
        <p:spPr bwMode="auto">
          <a:xfrm>
            <a:off x="6780266" y="5957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0" name="Line 296"/>
          <p:cNvSpPr>
            <a:spLocks noChangeShapeType="1"/>
          </p:cNvSpPr>
          <p:nvPr/>
        </p:nvSpPr>
        <p:spPr bwMode="auto">
          <a:xfrm>
            <a:off x="6792966" y="6148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1" name="Freeform 297"/>
          <p:cNvSpPr>
            <a:spLocks/>
          </p:cNvSpPr>
          <p:nvPr/>
        </p:nvSpPr>
        <p:spPr bwMode="auto">
          <a:xfrm>
            <a:off x="5994453" y="705299"/>
            <a:ext cx="50800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2" name="Line 298"/>
          <p:cNvSpPr>
            <a:spLocks noChangeShapeType="1"/>
          </p:cNvSpPr>
          <p:nvPr/>
        </p:nvSpPr>
        <p:spPr bwMode="auto">
          <a:xfrm flipH="1">
            <a:off x="6032553" y="724349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3" name="Line 299"/>
          <p:cNvSpPr>
            <a:spLocks noChangeShapeType="1"/>
          </p:cNvSpPr>
          <p:nvPr/>
        </p:nvSpPr>
        <p:spPr bwMode="auto">
          <a:xfrm>
            <a:off x="6032553" y="7322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4" name="Line 300"/>
          <p:cNvSpPr>
            <a:spLocks noChangeShapeType="1"/>
          </p:cNvSpPr>
          <p:nvPr/>
        </p:nvSpPr>
        <p:spPr bwMode="auto">
          <a:xfrm flipH="1">
            <a:off x="6019853" y="73228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5" name="Line 301"/>
          <p:cNvSpPr>
            <a:spLocks noChangeShapeType="1"/>
          </p:cNvSpPr>
          <p:nvPr/>
        </p:nvSpPr>
        <p:spPr bwMode="auto">
          <a:xfrm>
            <a:off x="6019853" y="7322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6" name="Line 302"/>
          <p:cNvSpPr>
            <a:spLocks noChangeShapeType="1"/>
          </p:cNvSpPr>
          <p:nvPr/>
        </p:nvSpPr>
        <p:spPr bwMode="auto">
          <a:xfrm>
            <a:off x="6019853" y="7322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7" name="Line 303"/>
          <p:cNvSpPr>
            <a:spLocks noChangeShapeType="1"/>
          </p:cNvSpPr>
          <p:nvPr/>
        </p:nvSpPr>
        <p:spPr bwMode="auto">
          <a:xfrm>
            <a:off x="6019853" y="7322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8" name="Line 304"/>
          <p:cNvSpPr>
            <a:spLocks noChangeShapeType="1"/>
          </p:cNvSpPr>
          <p:nvPr/>
        </p:nvSpPr>
        <p:spPr bwMode="auto">
          <a:xfrm flipH="1">
            <a:off x="6007153" y="73228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9" name="Line 305"/>
          <p:cNvSpPr>
            <a:spLocks noChangeShapeType="1"/>
          </p:cNvSpPr>
          <p:nvPr/>
        </p:nvSpPr>
        <p:spPr bwMode="auto">
          <a:xfrm>
            <a:off x="6007153" y="7322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0" name="Line 306"/>
          <p:cNvSpPr>
            <a:spLocks noChangeShapeType="1"/>
          </p:cNvSpPr>
          <p:nvPr/>
        </p:nvSpPr>
        <p:spPr bwMode="auto">
          <a:xfrm flipH="1" flipV="1">
            <a:off x="5994453" y="724349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1" name="Line 307"/>
          <p:cNvSpPr>
            <a:spLocks noChangeShapeType="1"/>
          </p:cNvSpPr>
          <p:nvPr/>
        </p:nvSpPr>
        <p:spPr bwMode="auto">
          <a:xfrm>
            <a:off x="5994453" y="7243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2" name="Line 308"/>
          <p:cNvSpPr>
            <a:spLocks noChangeShapeType="1"/>
          </p:cNvSpPr>
          <p:nvPr/>
        </p:nvSpPr>
        <p:spPr bwMode="auto">
          <a:xfrm>
            <a:off x="5994453" y="7243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3" name="Line 309"/>
          <p:cNvSpPr>
            <a:spLocks noChangeShapeType="1"/>
          </p:cNvSpPr>
          <p:nvPr/>
        </p:nvSpPr>
        <p:spPr bwMode="auto">
          <a:xfrm>
            <a:off x="5994453" y="7243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4" name="Line 310"/>
          <p:cNvSpPr>
            <a:spLocks noChangeShapeType="1"/>
          </p:cNvSpPr>
          <p:nvPr/>
        </p:nvSpPr>
        <p:spPr bwMode="auto">
          <a:xfrm flipV="1">
            <a:off x="5994453" y="705299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5" name="Line 311"/>
          <p:cNvSpPr>
            <a:spLocks noChangeShapeType="1"/>
          </p:cNvSpPr>
          <p:nvPr/>
        </p:nvSpPr>
        <p:spPr bwMode="auto">
          <a:xfrm>
            <a:off x="6007153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6" name="Line 312"/>
          <p:cNvSpPr>
            <a:spLocks noChangeShapeType="1"/>
          </p:cNvSpPr>
          <p:nvPr/>
        </p:nvSpPr>
        <p:spPr bwMode="auto">
          <a:xfrm>
            <a:off x="6007153" y="7052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7" name="Line 313"/>
          <p:cNvSpPr>
            <a:spLocks noChangeShapeType="1"/>
          </p:cNvSpPr>
          <p:nvPr/>
        </p:nvSpPr>
        <p:spPr bwMode="auto">
          <a:xfrm>
            <a:off x="6019853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8" name="Line 314"/>
          <p:cNvSpPr>
            <a:spLocks noChangeShapeType="1"/>
          </p:cNvSpPr>
          <p:nvPr/>
        </p:nvSpPr>
        <p:spPr bwMode="auto">
          <a:xfrm>
            <a:off x="6019853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9" name="Line 315"/>
          <p:cNvSpPr>
            <a:spLocks noChangeShapeType="1"/>
          </p:cNvSpPr>
          <p:nvPr/>
        </p:nvSpPr>
        <p:spPr bwMode="auto">
          <a:xfrm>
            <a:off x="6019853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0" name="Line 316"/>
          <p:cNvSpPr>
            <a:spLocks noChangeShapeType="1"/>
          </p:cNvSpPr>
          <p:nvPr/>
        </p:nvSpPr>
        <p:spPr bwMode="auto">
          <a:xfrm>
            <a:off x="6019853" y="7052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1" name="Line 317"/>
          <p:cNvSpPr>
            <a:spLocks noChangeShapeType="1"/>
          </p:cNvSpPr>
          <p:nvPr/>
        </p:nvSpPr>
        <p:spPr bwMode="auto">
          <a:xfrm>
            <a:off x="6032553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2" name="Line 318"/>
          <p:cNvSpPr>
            <a:spLocks noChangeShapeType="1"/>
          </p:cNvSpPr>
          <p:nvPr/>
        </p:nvSpPr>
        <p:spPr bwMode="auto">
          <a:xfrm>
            <a:off x="6032553" y="705299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3" name="Line 319"/>
          <p:cNvSpPr>
            <a:spLocks noChangeShapeType="1"/>
          </p:cNvSpPr>
          <p:nvPr/>
        </p:nvSpPr>
        <p:spPr bwMode="auto">
          <a:xfrm>
            <a:off x="6045253" y="7243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4" name="Freeform 320"/>
          <p:cNvSpPr>
            <a:spLocks/>
          </p:cNvSpPr>
          <p:nvPr/>
        </p:nvSpPr>
        <p:spPr bwMode="auto">
          <a:xfrm>
            <a:off x="6148441" y="679899"/>
            <a:ext cx="50800" cy="25400"/>
          </a:xfrm>
          <a:custGeom>
            <a:avLst/>
            <a:gdLst>
              <a:gd name="T0" fmla="*/ 2147483647 w 31"/>
              <a:gd name="T1" fmla="*/ 2147483647 h 23"/>
              <a:gd name="T2" fmla="*/ 2147483647 w 31"/>
              <a:gd name="T3" fmla="*/ 2147483647 h 23"/>
              <a:gd name="T4" fmla="*/ 2147483647 w 31"/>
              <a:gd name="T5" fmla="*/ 2147483647 h 23"/>
              <a:gd name="T6" fmla="*/ 2147483647 w 31"/>
              <a:gd name="T7" fmla="*/ 2147483647 h 23"/>
              <a:gd name="T8" fmla="*/ 0 w 31"/>
              <a:gd name="T9" fmla="*/ 2147483647 h 23"/>
              <a:gd name="T10" fmla="*/ 0 w 31"/>
              <a:gd name="T11" fmla="*/ 2147483647 h 23"/>
              <a:gd name="T12" fmla="*/ 0 w 31"/>
              <a:gd name="T13" fmla="*/ 2147483647 h 23"/>
              <a:gd name="T14" fmla="*/ 0 w 31"/>
              <a:gd name="T15" fmla="*/ 0 h 23"/>
              <a:gd name="T16" fmla="*/ 2147483647 w 31"/>
              <a:gd name="T17" fmla="*/ 0 h 23"/>
              <a:gd name="T18" fmla="*/ 2147483647 w 31"/>
              <a:gd name="T19" fmla="*/ 0 h 23"/>
              <a:gd name="T20" fmla="*/ 2147483647 w 31"/>
              <a:gd name="T21" fmla="*/ 0 h 23"/>
              <a:gd name="T22" fmla="*/ 2147483647 w 31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"/>
              <a:gd name="T37" fmla="*/ 0 h 23"/>
              <a:gd name="T38" fmla="*/ 31 w 31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" h="23">
                <a:moveTo>
                  <a:pt x="31" y="15"/>
                </a:moveTo>
                <a:lnTo>
                  <a:pt x="23" y="23"/>
                </a:lnTo>
                <a:lnTo>
                  <a:pt x="15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5" y="0"/>
                </a:lnTo>
                <a:lnTo>
                  <a:pt x="23" y="0"/>
                </a:lnTo>
                <a:lnTo>
                  <a:pt x="31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5" name="Line 321"/>
          <p:cNvSpPr>
            <a:spLocks noChangeShapeType="1"/>
          </p:cNvSpPr>
          <p:nvPr/>
        </p:nvSpPr>
        <p:spPr bwMode="auto">
          <a:xfrm flipH="1">
            <a:off x="6186541" y="69736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6" name="Line 322"/>
          <p:cNvSpPr>
            <a:spLocks noChangeShapeType="1"/>
          </p:cNvSpPr>
          <p:nvPr/>
        </p:nvSpPr>
        <p:spPr bwMode="auto">
          <a:xfrm>
            <a:off x="6186541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7" name="Line 323"/>
          <p:cNvSpPr>
            <a:spLocks noChangeShapeType="1"/>
          </p:cNvSpPr>
          <p:nvPr/>
        </p:nvSpPr>
        <p:spPr bwMode="auto">
          <a:xfrm flipH="1">
            <a:off x="6173841" y="7052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8" name="Line 324"/>
          <p:cNvSpPr>
            <a:spLocks noChangeShapeType="1"/>
          </p:cNvSpPr>
          <p:nvPr/>
        </p:nvSpPr>
        <p:spPr bwMode="auto">
          <a:xfrm>
            <a:off x="6173841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9" name="Line 325"/>
          <p:cNvSpPr>
            <a:spLocks noChangeShapeType="1"/>
          </p:cNvSpPr>
          <p:nvPr/>
        </p:nvSpPr>
        <p:spPr bwMode="auto">
          <a:xfrm>
            <a:off x="6173841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0" name="Line 327"/>
          <p:cNvSpPr>
            <a:spLocks noChangeShapeType="1"/>
          </p:cNvSpPr>
          <p:nvPr/>
        </p:nvSpPr>
        <p:spPr bwMode="auto">
          <a:xfrm>
            <a:off x="6173841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1" name="Line 328"/>
          <p:cNvSpPr>
            <a:spLocks noChangeShapeType="1"/>
          </p:cNvSpPr>
          <p:nvPr/>
        </p:nvSpPr>
        <p:spPr bwMode="auto">
          <a:xfrm flipH="1">
            <a:off x="6148441" y="705299"/>
            <a:ext cx="254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2" name="Line 329"/>
          <p:cNvSpPr>
            <a:spLocks noChangeShapeType="1"/>
          </p:cNvSpPr>
          <p:nvPr/>
        </p:nvSpPr>
        <p:spPr bwMode="auto">
          <a:xfrm>
            <a:off x="6148441" y="705299"/>
            <a:ext cx="3175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3" name="Line 330"/>
          <p:cNvSpPr>
            <a:spLocks noChangeShapeType="1"/>
          </p:cNvSpPr>
          <p:nvPr/>
        </p:nvSpPr>
        <p:spPr bwMode="auto">
          <a:xfrm flipV="1">
            <a:off x="6148441" y="697361"/>
            <a:ext cx="3175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4" name="Line 331"/>
          <p:cNvSpPr>
            <a:spLocks noChangeShapeType="1"/>
          </p:cNvSpPr>
          <p:nvPr/>
        </p:nvSpPr>
        <p:spPr bwMode="auto">
          <a:xfrm>
            <a:off x="6148441" y="697361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5" name="Line 332"/>
          <p:cNvSpPr>
            <a:spLocks noChangeShapeType="1"/>
          </p:cNvSpPr>
          <p:nvPr/>
        </p:nvSpPr>
        <p:spPr bwMode="auto">
          <a:xfrm>
            <a:off x="6148441" y="697361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6" name="Line 333"/>
          <p:cNvSpPr>
            <a:spLocks noChangeShapeType="1"/>
          </p:cNvSpPr>
          <p:nvPr/>
        </p:nvSpPr>
        <p:spPr bwMode="auto">
          <a:xfrm>
            <a:off x="6148441" y="697361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7" name="Line 334"/>
          <p:cNvSpPr>
            <a:spLocks noChangeShapeType="1"/>
          </p:cNvSpPr>
          <p:nvPr/>
        </p:nvSpPr>
        <p:spPr bwMode="auto">
          <a:xfrm flipV="1">
            <a:off x="6148441" y="679899"/>
            <a:ext cx="3175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8" name="Line 335"/>
          <p:cNvSpPr>
            <a:spLocks noChangeShapeType="1"/>
          </p:cNvSpPr>
          <p:nvPr/>
        </p:nvSpPr>
        <p:spPr bwMode="auto">
          <a:xfrm>
            <a:off x="6148441" y="679899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9" name="Line 336"/>
          <p:cNvSpPr>
            <a:spLocks noChangeShapeType="1"/>
          </p:cNvSpPr>
          <p:nvPr/>
        </p:nvSpPr>
        <p:spPr bwMode="auto">
          <a:xfrm>
            <a:off x="6148441" y="679899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0" name="Line 337"/>
          <p:cNvSpPr>
            <a:spLocks noChangeShapeType="1"/>
          </p:cNvSpPr>
          <p:nvPr/>
        </p:nvSpPr>
        <p:spPr bwMode="auto">
          <a:xfrm>
            <a:off x="6173841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1" name="Line 338"/>
          <p:cNvSpPr>
            <a:spLocks noChangeShapeType="1"/>
          </p:cNvSpPr>
          <p:nvPr/>
        </p:nvSpPr>
        <p:spPr bwMode="auto">
          <a:xfrm>
            <a:off x="6173841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2" name="Line 339"/>
          <p:cNvSpPr>
            <a:spLocks noChangeShapeType="1"/>
          </p:cNvSpPr>
          <p:nvPr/>
        </p:nvSpPr>
        <p:spPr bwMode="auto">
          <a:xfrm>
            <a:off x="6173841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3" name="Line 340"/>
          <p:cNvSpPr>
            <a:spLocks noChangeShapeType="1"/>
          </p:cNvSpPr>
          <p:nvPr/>
        </p:nvSpPr>
        <p:spPr bwMode="auto">
          <a:xfrm>
            <a:off x="6173841" y="6798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4" name="Line 341"/>
          <p:cNvSpPr>
            <a:spLocks noChangeShapeType="1"/>
          </p:cNvSpPr>
          <p:nvPr/>
        </p:nvSpPr>
        <p:spPr bwMode="auto">
          <a:xfrm>
            <a:off x="6186541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5" name="Line 342"/>
          <p:cNvSpPr>
            <a:spLocks noChangeShapeType="1"/>
          </p:cNvSpPr>
          <p:nvPr/>
        </p:nvSpPr>
        <p:spPr bwMode="auto">
          <a:xfrm>
            <a:off x="6186541" y="679899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6" name="Line 343"/>
          <p:cNvSpPr>
            <a:spLocks noChangeShapeType="1"/>
          </p:cNvSpPr>
          <p:nvPr/>
        </p:nvSpPr>
        <p:spPr bwMode="auto">
          <a:xfrm>
            <a:off x="6199241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7" name="Freeform 344"/>
          <p:cNvSpPr>
            <a:spLocks/>
          </p:cNvSpPr>
          <p:nvPr/>
        </p:nvSpPr>
        <p:spPr bwMode="auto">
          <a:xfrm>
            <a:off x="6237341" y="686249"/>
            <a:ext cx="52387" cy="28575"/>
          </a:xfrm>
          <a:custGeom>
            <a:avLst/>
            <a:gdLst>
              <a:gd name="T0" fmla="*/ 2147483647 w 32"/>
              <a:gd name="T1" fmla="*/ 2147483647 h 24"/>
              <a:gd name="T2" fmla="*/ 2147483647 w 32"/>
              <a:gd name="T3" fmla="*/ 2147483647 h 24"/>
              <a:gd name="T4" fmla="*/ 2147483647 w 32"/>
              <a:gd name="T5" fmla="*/ 2147483647 h 24"/>
              <a:gd name="T6" fmla="*/ 2147483647 w 32"/>
              <a:gd name="T7" fmla="*/ 2147483647 h 24"/>
              <a:gd name="T8" fmla="*/ 0 w 32"/>
              <a:gd name="T9" fmla="*/ 2147483647 h 24"/>
              <a:gd name="T10" fmla="*/ 0 w 32"/>
              <a:gd name="T11" fmla="*/ 2147483647 h 24"/>
              <a:gd name="T12" fmla="*/ 0 w 32"/>
              <a:gd name="T13" fmla="*/ 2147483647 h 24"/>
              <a:gd name="T14" fmla="*/ 0 w 32"/>
              <a:gd name="T15" fmla="*/ 0 h 24"/>
              <a:gd name="T16" fmla="*/ 2147483647 w 32"/>
              <a:gd name="T17" fmla="*/ 0 h 24"/>
              <a:gd name="T18" fmla="*/ 2147483647 w 32"/>
              <a:gd name="T19" fmla="*/ 0 h 24"/>
              <a:gd name="T20" fmla="*/ 2147483647 w 32"/>
              <a:gd name="T21" fmla="*/ 0 h 24"/>
              <a:gd name="T22" fmla="*/ 2147483647 w 32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4"/>
              <a:gd name="T38" fmla="*/ 32 w 32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4">
                <a:moveTo>
                  <a:pt x="32" y="16"/>
                </a:moveTo>
                <a:lnTo>
                  <a:pt x="24" y="24"/>
                </a:lnTo>
                <a:lnTo>
                  <a:pt x="16" y="24"/>
                </a:lnTo>
                <a:lnTo>
                  <a:pt x="0" y="24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8" name="Line 345"/>
          <p:cNvSpPr>
            <a:spLocks noChangeShapeType="1"/>
          </p:cNvSpPr>
          <p:nvPr/>
        </p:nvSpPr>
        <p:spPr bwMode="auto">
          <a:xfrm flipH="1">
            <a:off x="6277028" y="70529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9" name="Line 346"/>
          <p:cNvSpPr>
            <a:spLocks noChangeShapeType="1"/>
          </p:cNvSpPr>
          <p:nvPr/>
        </p:nvSpPr>
        <p:spPr bwMode="auto">
          <a:xfrm>
            <a:off x="6277028" y="7148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0" name="Line 347"/>
          <p:cNvSpPr>
            <a:spLocks noChangeShapeType="1"/>
          </p:cNvSpPr>
          <p:nvPr/>
        </p:nvSpPr>
        <p:spPr bwMode="auto">
          <a:xfrm flipH="1">
            <a:off x="6264328" y="71482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1" name="Line 348"/>
          <p:cNvSpPr>
            <a:spLocks noChangeShapeType="1"/>
          </p:cNvSpPr>
          <p:nvPr/>
        </p:nvSpPr>
        <p:spPr bwMode="auto">
          <a:xfrm>
            <a:off x="6264328" y="7148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2" name="Line 349"/>
          <p:cNvSpPr>
            <a:spLocks noChangeShapeType="1"/>
          </p:cNvSpPr>
          <p:nvPr/>
        </p:nvSpPr>
        <p:spPr bwMode="auto">
          <a:xfrm>
            <a:off x="6264328" y="7148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" name="Line 350"/>
          <p:cNvSpPr>
            <a:spLocks noChangeShapeType="1"/>
          </p:cNvSpPr>
          <p:nvPr/>
        </p:nvSpPr>
        <p:spPr bwMode="auto">
          <a:xfrm>
            <a:off x="6264328" y="7148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" name="Line 351"/>
          <p:cNvSpPr>
            <a:spLocks noChangeShapeType="1"/>
          </p:cNvSpPr>
          <p:nvPr/>
        </p:nvSpPr>
        <p:spPr bwMode="auto">
          <a:xfrm flipH="1">
            <a:off x="6237341" y="714824"/>
            <a:ext cx="269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5" name="Line 352"/>
          <p:cNvSpPr>
            <a:spLocks noChangeShapeType="1"/>
          </p:cNvSpPr>
          <p:nvPr/>
        </p:nvSpPr>
        <p:spPr bwMode="auto">
          <a:xfrm>
            <a:off x="6237341" y="7148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6" name="Line 353"/>
          <p:cNvSpPr>
            <a:spLocks noChangeShapeType="1"/>
          </p:cNvSpPr>
          <p:nvPr/>
        </p:nvSpPr>
        <p:spPr bwMode="auto">
          <a:xfrm flipV="1">
            <a:off x="6237341" y="705299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7" name="Line 354"/>
          <p:cNvSpPr>
            <a:spLocks noChangeShapeType="1"/>
          </p:cNvSpPr>
          <p:nvPr/>
        </p:nvSpPr>
        <p:spPr bwMode="auto">
          <a:xfrm>
            <a:off x="6237341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8" name="Line 355"/>
          <p:cNvSpPr>
            <a:spLocks noChangeShapeType="1"/>
          </p:cNvSpPr>
          <p:nvPr/>
        </p:nvSpPr>
        <p:spPr bwMode="auto">
          <a:xfrm>
            <a:off x="6237341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9" name="Line 356"/>
          <p:cNvSpPr>
            <a:spLocks noChangeShapeType="1"/>
          </p:cNvSpPr>
          <p:nvPr/>
        </p:nvSpPr>
        <p:spPr bwMode="auto">
          <a:xfrm>
            <a:off x="6237341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0" name="Line 357"/>
          <p:cNvSpPr>
            <a:spLocks noChangeShapeType="1"/>
          </p:cNvSpPr>
          <p:nvPr/>
        </p:nvSpPr>
        <p:spPr bwMode="auto">
          <a:xfrm flipV="1">
            <a:off x="6237341" y="686249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1" name="Line 358"/>
          <p:cNvSpPr>
            <a:spLocks noChangeShapeType="1"/>
          </p:cNvSpPr>
          <p:nvPr/>
        </p:nvSpPr>
        <p:spPr bwMode="auto">
          <a:xfrm>
            <a:off x="6237341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2" name="Line 359"/>
          <p:cNvSpPr>
            <a:spLocks noChangeShapeType="1"/>
          </p:cNvSpPr>
          <p:nvPr/>
        </p:nvSpPr>
        <p:spPr bwMode="auto">
          <a:xfrm>
            <a:off x="6237341" y="686249"/>
            <a:ext cx="269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3" name="Line 360"/>
          <p:cNvSpPr>
            <a:spLocks noChangeShapeType="1"/>
          </p:cNvSpPr>
          <p:nvPr/>
        </p:nvSpPr>
        <p:spPr bwMode="auto">
          <a:xfrm>
            <a:off x="6264328" y="6862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" name="Line 361"/>
          <p:cNvSpPr>
            <a:spLocks noChangeShapeType="1"/>
          </p:cNvSpPr>
          <p:nvPr/>
        </p:nvSpPr>
        <p:spPr bwMode="auto">
          <a:xfrm>
            <a:off x="6264328" y="6862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" name="Line 362"/>
          <p:cNvSpPr>
            <a:spLocks noChangeShapeType="1"/>
          </p:cNvSpPr>
          <p:nvPr/>
        </p:nvSpPr>
        <p:spPr bwMode="auto">
          <a:xfrm>
            <a:off x="6264328" y="6862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6" name="Line 363"/>
          <p:cNvSpPr>
            <a:spLocks noChangeShapeType="1"/>
          </p:cNvSpPr>
          <p:nvPr/>
        </p:nvSpPr>
        <p:spPr bwMode="auto">
          <a:xfrm>
            <a:off x="6264328" y="68624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" name="Line 364"/>
          <p:cNvSpPr>
            <a:spLocks noChangeShapeType="1"/>
          </p:cNvSpPr>
          <p:nvPr/>
        </p:nvSpPr>
        <p:spPr bwMode="auto">
          <a:xfrm>
            <a:off x="6277028" y="6862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" name="Line 365"/>
          <p:cNvSpPr>
            <a:spLocks noChangeShapeType="1"/>
          </p:cNvSpPr>
          <p:nvPr/>
        </p:nvSpPr>
        <p:spPr bwMode="auto">
          <a:xfrm>
            <a:off x="6277028" y="686249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9" name="Line 366"/>
          <p:cNvSpPr>
            <a:spLocks noChangeShapeType="1"/>
          </p:cNvSpPr>
          <p:nvPr/>
        </p:nvSpPr>
        <p:spPr bwMode="auto">
          <a:xfrm>
            <a:off x="6289728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0" name="Freeform 367"/>
          <p:cNvSpPr>
            <a:spLocks/>
          </p:cNvSpPr>
          <p:nvPr/>
        </p:nvSpPr>
        <p:spPr bwMode="auto">
          <a:xfrm>
            <a:off x="6458003" y="679899"/>
            <a:ext cx="50800" cy="25400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368"/>
          <p:cNvSpPr>
            <a:spLocks noChangeShapeType="1"/>
          </p:cNvSpPr>
          <p:nvPr/>
        </p:nvSpPr>
        <p:spPr bwMode="auto">
          <a:xfrm flipH="1">
            <a:off x="6496103" y="69736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369"/>
          <p:cNvSpPr>
            <a:spLocks noChangeShapeType="1"/>
          </p:cNvSpPr>
          <p:nvPr/>
        </p:nvSpPr>
        <p:spPr bwMode="auto">
          <a:xfrm>
            <a:off x="6496103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3" name="Line 370"/>
          <p:cNvSpPr>
            <a:spLocks noChangeShapeType="1"/>
          </p:cNvSpPr>
          <p:nvPr/>
        </p:nvSpPr>
        <p:spPr bwMode="auto">
          <a:xfrm flipH="1">
            <a:off x="6483403" y="7052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4" name="Line 371"/>
          <p:cNvSpPr>
            <a:spLocks noChangeShapeType="1"/>
          </p:cNvSpPr>
          <p:nvPr/>
        </p:nvSpPr>
        <p:spPr bwMode="auto">
          <a:xfrm>
            <a:off x="6483403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Line 372"/>
          <p:cNvSpPr>
            <a:spLocks noChangeShapeType="1"/>
          </p:cNvSpPr>
          <p:nvPr/>
        </p:nvSpPr>
        <p:spPr bwMode="auto">
          <a:xfrm>
            <a:off x="6483403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6" name="Line 373"/>
          <p:cNvSpPr>
            <a:spLocks noChangeShapeType="1"/>
          </p:cNvSpPr>
          <p:nvPr/>
        </p:nvSpPr>
        <p:spPr bwMode="auto">
          <a:xfrm>
            <a:off x="6483403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7" name="Line 374"/>
          <p:cNvSpPr>
            <a:spLocks noChangeShapeType="1"/>
          </p:cNvSpPr>
          <p:nvPr/>
        </p:nvSpPr>
        <p:spPr bwMode="auto">
          <a:xfrm flipH="1">
            <a:off x="6470703" y="7052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" name="Line 375"/>
          <p:cNvSpPr>
            <a:spLocks noChangeShapeType="1"/>
          </p:cNvSpPr>
          <p:nvPr/>
        </p:nvSpPr>
        <p:spPr bwMode="auto">
          <a:xfrm>
            <a:off x="6470703" y="7052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9" name="Line 376"/>
          <p:cNvSpPr>
            <a:spLocks noChangeShapeType="1"/>
          </p:cNvSpPr>
          <p:nvPr/>
        </p:nvSpPr>
        <p:spPr bwMode="auto">
          <a:xfrm flipH="1" flipV="1">
            <a:off x="6458003" y="69736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0" name="Line 377"/>
          <p:cNvSpPr>
            <a:spLocks noChangeShapeType="1"/>
          </p:cNvSpPr>
          <p:nvPr/>
        </p:nvSpPr>
        <p:spPr bwMode="auto">
          <a:xfrm>
            <a:off x="6458003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1" name="Line 378"/>
          <p:cNvSpPr>
            <a:spLocks noChangeShapeType="1"/>
          </p:cNvSpPr>
          <p:nvPr/>
        </p:nvSpPr>
        <p:spPr bwMode="auto">
          <a:xfrm>
            <a:off x="6458003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2" name="Line 379"/>
          <p:cNvSpPr>
            <a:spLocks noChangeShapeType="1"/>
          </p:cNvSpPr>
          <p:nvPr/>
        </p:nvSpPr>
        <p:spPr bwMode="auto">
          <a:xfrm>
            <a:off x="6458003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3" name="Line 380"/>
          <p:cNvSpPr>
            <a:spLocks noChangeShapeType="1"/>
          </p:cNvSpPr>
          <p:nvPr/>
        </p:nvSpPr>
        <p:spPr bwMode="auto">
          <a:xfrm flipV="1">
            <a:off x="6458003" y="679899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4" name="Line 381"/>
          <p:cNvSpPr>
            <a:spLocks noChangeShapeType="1"/>
          </p:cNvSpPr>
          <p:nvPr/>
        </p:nvSpPr>
        <p:spPr bwMode="auto">
          <a:xfrm>
            <a:off x="6470703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5" name="Line 382"/>
          <p:cNvSpPr>
            <a:spLocks noChangeShapeType="1"/>
          </p:cNvSpPr>
          <p:nvPr/>
        </p:nvSpPr>
        <p:spPr bwMode="auto">
          <a:xfrm>
            <a:off x="6470703" y="6798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6" name="Line 383"/>
          <p:cNvSpPr>
            <a:spLocks noChangeShapeType="1"/>
          </p:cNvSpPr>
          <p:nvPr/>
        </p:nvSpPr>
        <p:spPr bwMode="auto">
          <a:xfrm>
            <a:off x="6483403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7" name="Line 384"/>
          <p:cNvSpPr>
            <a:spLocks noChangeShapeType="1"/>
          </p:cNvSpPr>
          <p:nvPr/>
        </p:nvSpPr>
        <p:spPr bwMode="auto">
          <a:xfrm>
            <a:off x="6483403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8" name="Line 385"/>
          <p:cNvSpPr>
            <a:spLocks noChangeShapeType="1"/>
          </p:cNvSpPr>
          <p:nvPr/>
        </p:nvSpPr>
        <p:spPr bwMode="auto">
          <a:xfrm>
            <a:off x="6483403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9" name="Line 386"/>
          <p:cNvSpPr>
            <a:spLocks noChangeShapeType="1"/>
          </p:cNvSpPr>
          <p:nvPr/>
        </p:nvSpPr>
        <p:spPr bwMode="auto">
          <a:xfrm>
            <a:off x="6483403" y="6798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0" name="Line 387"/>
          <p:cNvSpPr>
            <a:spLocks noChangeShapeType="1"/>
          </p:cNvSpPr>
          <p:nvPr/>
        </p:nvSpPr>
        <p:spPr bwMode="auto">
          <a:xfrm>
            <a:off x="6496103" y="6798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1" name="Line 388"/>
          <p:cNvSpPr>
            <a:spLocks noChangeShapeType="1"/>
          </p:cNvSpPr>
          <p:nvPr/>
        </p:nvSpPr>
        <p:spPr bwMode="auto">
          <a:xfrm>
            <a:off x="6496103" y="679899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2" name="Line 389"/>
          <p:cNvSpPr>
            <a:spLocks noChangeShapeType="1"/>
          </p:cNvSpPr>
          <p:nvPr/>
        </p:nvSpPr>
        <p:spPr bwMode="auto">
          <a:xfrm>
            <a:off x="6508803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3" name="Freeform 390"/>
          <p:cNvSpPr>
            <a:spLocks/>
          </p:cNvSpPr>
          <p:nvPr/>
        </p:nvSpPr>
        <p:spPr bwMode="auto">
          <a:xfrm>
            <a:off x="6586591" y="679899"/>
            <a:ext cx="50800" cy="25400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4" name="Line 391"/>
          <p:cNvSpPr>
            <a:spLocks noChangeShapeType="1"/>
          </p:cNvSpPr>
          <p:nvPr/>
        </p:nvSpPr>
        <p:spPr bwMode="auto">
          <a:xfrm flipH="1">
            <a:off x="6624691" y="69736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5" name="Line 392"/>
          <p:cNvSpPr>
            <a:spLocks noChangeShapeType="1"/>
          </p:cNvSpPr>
          <p:nvPr/>
        </p:nvSpPr>
        <p:spPr bwMode="auto">
          <a:xfrm>
            <a:off x="6624691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6" name="Line 393"/>
          <p:cNvSpPr>
            <a:spLocks noChangeShapeType="1"/>
          </p:cNvSpPr>
          <p:nvPr/>
        </p:nvSpPr>
        <p:spPr bwMode="auto">
          <a:xfrm flipH="1">
            <a:off x="6611991" y="7052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7" name="Line 394"/>
          <p:cNvSpPr>
            <a:spLocks noChangeShapeType="1"/>
          </p:cNvSpPr>
          <p:nvPr/>
        </p:nvSpPr>
        <p:spPr bwMode="auto">
          <a:xfrm>
            <a:off x="6611991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8" name="Line 395"/>
          <p:cNvSpPr>
            <a:spLocks noChangeShapeType="1"/>
          </p:cNvSpPr>
          <p:nvPr/>
        </p:nvSpPr>
        <p:spPr bwMode="auto">
          <a:xfrm>
            <a:off x="6611991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9" name="Line 396"/>
          <p:cNvSpPr>
            <a:spLocks noChangeShapeType="1"/>
          </p:cNvSpPr>
          <p:nvPr/>
        </p:nvSpPr>
        <p:spPr bwMode="auto">
          <a:xfrm>
            <a:off x="6611991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0" name="Line 397"/>
          <p:cNvSpPr>
            <a:spLocks noChangeShapeType="1"/>
          </p:cNvSpPr>
          <p:nvPr/>
        </p:nvSpPr>
        <p:spPr bwMode="auto">
          <a:xfrm flipH="1">
            <a:off x="6586591" y="705299"/>
            <a:ext cx="254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1" name="Line 398"/>
          <p:cNvSpPr>
            <a:spLocks noChangeShapeType="1"/>
          </p:cNvSpPr>
          <p:nvPr/>
        </p:nvSpPr>
        <p:spPr bwMode="auto">
          <a:xfrm>
            <a:off x="6586591" y="7052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2" name="Line 399"/>
          <p:cNvSpPr>
            <a:spLocks noChangeShapeType="1"/>
          </p:cNvSpPr>
          <p:nvPr/>
        </p:nvSpPr>
        <p:spPr bwMode="auto">
          <a:xfrm flipV="1">
            <a:off x="6586591" y="697361"/>
            <a:ext cx="15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3" name="Line 400"/>
          <p:cNvSpPr>
            <a:spLocks noChangeShapeType="1"/>
          </p:cNvSpPr>
          <p:nvPr/>
        </p:nvSpPr>
        <p:spPr bwMode="auto">
          <a:xfrm>
            <a:off x="6586591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4" name="Line 401"/>
          <p:cNvSpPr>
            <a:spLocks noChangeShapeType="1"/>
          </p:cNvSpPr>
          <p:nvPr/>
        </p:nvSpPr>
        <p:spPr bwMode="auto">
          <a:xfrm>
            <a:off x="6586591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5" name="Line 402"/>
          <p:cNvSpPr>
            <a:spLocks noChangeShapeType="1"/>
          </p:cNvSpPr>
          <p:nvPr/>
        </p:nvSpPr>
        <p:spPr bwMode="auto">
          <a:xfrm>
            <a:off x="6586591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6" name="Line 403"/>
          <p:cNvSpPr>
            <a:spLocks noChangeShapeType="1"/>
          </p:cNvSpPr>
          <p:nvPr/>
        </p:nvSpPr>
        <p:spPr bwMode="auto">
          <a:xfrm flipV="1">
            <a:off x="6586591" y="679899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7" name="Line 404"/>
          <p:cNvSpPr>
            <a:spLocks noChangeShapeType="1"/>
          </p:cNvSpPr>
          <p:nvPr/>
        </p:nvSpPr>
        <p:spPr bwMode="auto">
          <a:xfrm>
            <a:off x="6586591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8" name="Line 405"/>
          <p:cNvSpPr>
            <a:spLocks noChangeShapeType="1"/>
          </p:cNvSpPr>
          <p:nvPr/>
        </p:nvSpPr>
        <p:spPr bwMode="auto">
          <a:xfrm>
            <a:off x="6586591" y="679899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9" name="Line 406"/>
          <p:cNvSpPr>
            <a:spLocks noChangeShapeType="1"/>
          </p:cNvSpPr>
          <p:nvPr/>
        </p:nvSpPr>
        <p:spPr bwMode="auto">
          <a:xfrm>
            <a:off x="6611991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0" name="Line 407"/>
          <p:cNvSpPr>
            <a:spLocks noChangeShapeType="1"/>
          </p:cNvSpPr>
          <p:nvPr/>
        </p:nvSpPr>
        <p:spPr bwMode="auto">
          <a:xfrm>
            <a:off x="6611991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1" name="Line 408"/>
          <p:cNvSpPr>
            <a:spLocks noChangeShapeType="1"/>
          </p:cNvSpPr>
          <p:nvPr/>
        </p:nvSpPr>
        <p:spPr bwMode="auto">
          <a:xfrm>
            <a:off x="6611991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2" name="Line 409"/>
          <p:cNvSpPr>
            <a:spLocks noChangeShapeType="1"/>
          </p:cNvSpPr>
          <p:nvPr/>
        </p:nvSpPr>
        <p:spPr bwMode="auto">
          <a:xfrm>
            <a:off x="6611991" y="6798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3" name="Line 410"/>
          <p:cNvSpPr>
            <a:spLocks noChangeShapeType="1"/>
          </p:cNvSpPr>
          <p:nvPr/>
        </p:nvSpPr>
        <p:spPr bwMode="auto">
          <a:xfrm>
            <a:off x="6624691" y="6798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4" name="Line 411"/>
          <p:cNvSpPr>
            <a:spLocks noChangeShapeType="1"/>
          </p:cNvSpPr>
          <p:nvPr/>
        </p:nvSpPr>
        <p:spPr bwMode="auto">
          <a:xfrm>
            <a:off x="6624691" y="679899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5" name="Line 412"/>
          <p:cNvSpPr>
            <a:spLocks noChangeShapeType="1"/>
          </p:cNvSpPr>
          <p:nvPr/>
        </p:nvSpPr>
        <p:spPr bwMode="auto">
          <a:xfrm>
            <a:off x="6637391" y="6973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6" name="Freeform 413"/>
          <p:cNvSpPr>
            <a:spLocks/>
          </p:cNvSpPr>
          <p:nvPr/>
        </p:nvSpPr>
        <p:spPr bwMode="auto">
          <a:xfrm>
            <a:off x="6792966" y="668786"/>
            <a:ext cx="49212" cy="28575"/>
          </a:xfrm>
          <a:custGeom>
            <a:avLst/>
            <a:gdLst>
              <a:gd name="T0" fmla="*/ 2147483647 w 31"/>
              <a:gd name="T1" fmla="*/ 2147483647 h 23"/>
              <a:gd name="T2" fmla="*/ 2147483647 w 31"/>
              <a:gd name="T3" fmla="*/ 2147483647 h 23"/>
              <a:gd name="T4" fmla="*/ 2147483647 w 31"/>
              <a:gd name="T5" fmla="*/ 2147483647 h 23"/>
              <a:gd name="T6" fmla="*/ 2147483647 w 31"/>
              <a:gd name="T7" fmla="*/ 2147483647 h 23"/>
              <a:gd name="T8" fmla="*/ 2147483647 w 31"/>
              <a:gd name="T9" fmla="*/ 2147483647 h 23"/>
              <a:gd name="T10" fmla="*/ 0 w 31"/>
              <a:gd name="T11" fmla="*/ 2147483647 h 23"/>
              <a:gd name="T12" fmla="*/ 0 w 31"/>
              <a:gd name="T13" fmla="*/ 2147483647 h 23"/>
              <a:gd name="T14" fmla="*/ 2147483647 w 31"/>
              <a:gd name="T15" fmla="*/ 0 h 23"/>
              <a:gd name="T16" fmla="*/ 2147483647 w 31"/>
              <a:gd name="T17" fmla="*/ 0 h 23"/>
              <a:gd name="T18" fmla="*/ 2147483647 w 31"/>
              <a:gd name="T19" fmla="*/ 0 h 23"/>
              <a:gd name="T20" fmla="*/ 2147483647 w 31"/>
              <a:gd name="T21" fmla="*/ 0 h 23"/>
              <a:gd name="T22" fmla="*/ 2147483647 w 31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"/>
              <a:gd name="T37" fmla="*/ 0 h 23"/>
              <a:gd name="T38" fmla="*/ 31 w 31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" h="23">
                <a:moveTo>
                  <a:pt x="31" y="15"/>
                </a:moveTo>
                <a:lnTo>
                  <a:pt x="23" y="23"/>
                </a:lnTo>
                <a:lnTo>
                  <a:pt x="15" y="23"/>
                </a:lnTo>
                <a:lnTo>
                  <a:pt x="7" y="23"/>
                </a:lnTo>
                <a:lnTo>
                  <a:pt x="0" y="15"/>
                </a:lnTo>
                <a:lnTo>
                  <a:pt x="7" y="0"/>
                </a:lnTo>
                <a:lnTo>
                  <a:pt x="15" y="0"/>
                </a:lnTo>
                <a:lnTo>
                  <a:pt x="23" y="0"/>
                </a:lnTo>
                <a:lnTo>
                  <a:pt x="31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7" name="Line 414"/>
          <p:cNvSpPr>
            <a:spLocks noChangeShapeType="1"/>
          </p:cNvSpPr>
          <p:nvPr/>
        </p:nvSpPr>
        <p:spPr bwMode="auto">
          <a:xfrm flipH="1">
            <a:off x="6829478" y="686249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8" name="Line 415"/>
          <p:cNvSpPr>
            <a:spLocks noChangeShapeType="1"/>
          </p:cNvSpPr>
          <p:nvPr/>
        </p:nvSpPr>
        <p:spPr bwMode="auto">
          <a:xfrm>
            <a:off x="6829478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9" name="Line 416"/>
          <p:cNvSpPr>
            <a:spLocks noChangeShapeType="1"/>
          </p:cNvSpPr>
          <p:nvPr/>
        </p:nvSpPr>
        <p:spPr bwMode="auto">
          <a:xfrm flipH="1">
            <a:off x="6816778" y="6973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0" name="Line 417"/>
          <p:cNvSpPr>
            <a:spLocks noChangeShapeType="1"/>
          </p:cNvSpPr>
          <p:nvPr/>
        </p:nvSpPr>
        <p:spPr bwMode="auto">
          <a:xfrm>
            <a:off x="6816778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1" name="Line 418"/>
          <p:cNvSpPr>
            <a:spLocks noChangeShapeType="1"/>
          </p:cNvSpPr>
          <p:nvPr/>
        </p:nvSpPr>
        <p:spPr bwMode="auto">
          <a:xfrm>
            <a:off x="6816778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2" name="Line 419"/>
          <p:cNvSpPr>
            <a:spLocks noChangeShapeType="1"/>
          </p:cNvSpPr>
          <p:nvPr/>
        </p:nvSpPr>
        <p:spPr bwMode="auto">
          <a:xfrm>
            <a:off x="6816778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3" name="Line 420"/>
          <p:cNvSpPr>
            <a:spLocks noChangeShapeType="1"/>
          </p:cNvSpPr>
          <p:nvPr/>
        </p:nvSpPr>
        <p:spPr bwMode="auto">
          <a:xfrm flipH="1">
            <a:off x="6804078" y="6973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4" name="Line 421"/>
          <p:cNvSpPr>
            <a:spLocks noChangeShapeType="1"/>
          </p:cNvSpPr>
          <p:nvPr/>
        </p:nvSpPr>
        <p:spPr bwMode="auto">
          <a:xfrm>
            <a:off x="6804078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5" name="Line 422"/>
          <p:cNvSpPr>
            <a:spLocks noChangeShapeType="1"/>
          </p:cNvSpPr>
          <p:nvPr/>
        </p:nvSpPr>
        <p:spPr bwMode="auto">
          <a:xfrm flipH="1" flipV="1">
            <a:off x="6792966" y="686249"/>
            <a:ext cx="11112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6" name="Line 423"/>
          <p:cNvSpPr>
            <a:spLocks noChangeShapeType="1"/>
          </p:cNvSpPr>
          <p:nvPr/>
        </p:nvSpPr>
        <p:spPr bwMode="auto">
          <a:xfrm>
            <a:off x="6792966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7" name="Line 424"/>
          <p:cNvSpPr>
            <a:spLocks noChangeShapeType="1"/>
          </p:cNvSpPr>
          <p:nvPr/>
        </p:nvSpPr>
        <p:spPr bwMode="auto">
          <a:xfrm>
            <a:off x="6792966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8" name="Line 425"/>
          <p:cNvSpPr>
            <a:spLocks noChangeShapeType="1"/>
          </p:cNvSpPr>
          <p:nvPr/>
        </p:nvSpPr>
        <p:spPr bwMode="auto">
          <a:xfrm>
            <a:off x="6792966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9" name="Line 426"/>
          <p:cNvSpPr>
            <a:spLocks noChangeShapeType="1"/>
          </p:cNvSpPr>
          <p:nvPr/>
        </p:nvSpPr>
        <p:spPr bwMode="auto">
          <a:xfrm flipV="1">
            <a:off x="6792966" y="668786"/>
            <a:ext cx="11112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0" name="Line 427"/>
          <p:cNvSpPr>
            <a:spLocks noChangeShapeType="1"/>
          </p:cNvSpPr>
          <p:nvPr/>
        </p:nvSpPr>
        <p:spPr bwMode="auto">
          <a:xfrm>
            <a:off x="6804078" y="6687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1" name="Line 428"/>
          <p:cNvSpPr>
            <a:spLocks noChangeShapeType="1"/>
          </p:cNvSpPr>
          <p:nvPr/>
        </p:nvSpPr>
        <p:spPr bwMode="auto">
          <a:xfrm>
            <a:off x="6804078" y="66878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2" name="Line 429"/>
          <p:cNvSpPr>
            <a:spLocks noChangeShapeType="1"/>
          </p:cNvSpPr>
          <p:nvPr/>
        </p:nvSpPr>
        <p:spPr bwMode="auto">
          <a:xfrm>
            <a:off x="6816778" y="6687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3" name="Line 430"/>
          <p:cNvSpPr>
            <a:spLocks noChangeShapeType="1"/>
          </p:cNvSpPr>
          <p:nvPr/>
        </p:nvSpPr>
        <p:spPr bwMode="auto">
          <a:xfrm>
            <a:off x="6816778" y="6687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4" name="Line 431"/>
          <p:cNvSpPr>
            <a:spLocks noChangeShapeType="1"/>
          </p:cNvSpPr>
          <p:nvPr/>
        </p:nvSpPr>
        <p:spPr bwMode="auto">
          <a:xfrm>
            <a:off x="6816778" y="6687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5" name="Line 432"/>
          <p:cNvSpPr>
            <a:spLocks noChangeShapeType="1"/>
          </p:cNvSpPr>
          <p:nvPr/>
        </p:nvSpPr>
        <p:spPr bwMode="auto">
          <a:xfrm>
            <a:off x="6816778" y="66878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6" name="Line 433"/>
          <p:cNvSpPr>
            <a:spLocks noChangeShapeType="1"/>
          </p:cNvSpPr>
          <p:nvPr/>
        </p:nvSpPr>
        <p:spPr bwMode="auto">
          <a:xfrm>
            <a:off x="6829478" y="6687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7" name="Line 434"/>
          <p:cNvSpPr>
            <a:spLocks noChangeShapeType="1"/>
          </p:cNvSpPr>
          <p:nvPr/>
        </p:nvSpPr>
        <p:spPr bwMode="auto">
          <a:xfrm>
            <a:off x="6829478" y="668786"/>
            <a:ext cx="12700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8" name="Line 435"/>
          <p:cNvSpPr>
            <a:spLocks noChangeShapeType="1"/>
          </p:cNvSpPr>
          <p:nvPr/>
        </p:nvSpPr>
        <p:spPr bwMode="auto">
          <a:xfrm>
            <a:off x="6842178" y="6862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9" name="Freeform 436"/>
          <p:cNvSpPr>
            <a:spLocks/>
          </p:cNvSpPr>
          <p:nvPr/>
        </p:nvSpPr>
        <p:spPr bwMode="auto">
          <a:xfrm>
            <a:off x="6932666" y="668786"/>
            <a:ext cx="52387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0" name="Line 437"/>
          <p:cNvSpPr>
            <a:spLocks noChangeShapeType="1"/>
          </p:cNvSpPr>
          <p:nvPr/>
        </p:nvSpPr>
        <p:spPr bwMode="auto">
          <a:xfrm flipH="1">
            <a:off x="6972353" y="686249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1" name="Line 438"/>
          <p:cNvSpPr>
            <a:spLocks noChangeShapeType="1"/>
          </p:cNvSpPr>
          <p:nvPr/>
        </p:nvSpPr>
        <p:spPr bwMode="auto">
          <a:xfrm>
            <a:off x="6972353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2" name="Line 439"/>
          <p:cNvSpPr>
            <a:spLocks noChangeShapeType="1"/>
          </p:cNvSpPr>
          <p:nvPr/>
        </p:nvSpPr>
        <p:spPr bwMode="auto">
          <a:xfrm flipH="1">
            <a:off x="6959653" y="6973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3" name="Line 440"/>
          <p:cNvSpPr>
            <a:spLocks noChangeShapeType="1"/>
          </p:cNvSpPr>
          <p:nvPr/>
        </p:nvSpPr>
        <p:spPr bwMode="auto">
          <a:xfrm>
            <a:off x="6959653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4" name="Line 441"/>
          <p:cNvSpPr>
            <a:spLocks noChangeShapeType="1"/>
          </p:cNvSpPr>
          <p:nvPr/>
        </p:nvSpPr>
        <p:spPr bwMode="auto">
          <a:xfrm>
            <a:off x="6959653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5" name="Line 442"/>
          <p:cNvSpPr>
            <a:spLocks noChangeShapeType="1"/>
          </p:cNvSpPr>
          <p:nvPr/>
        </p:nvSpPr>
        <p:spPr bwMode="auto">
          <a:xfrm>
            <a:off x="6959653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6" name="Line 443"/>
          <p:cNvSpPr>
            <a:spLocks noChangeShapeType="1"/>
          </p:cNvSpPr>
          <p:nvPr/>
        </p:nvSpPr>
        <p:spPr bwMode="auto">
          <a:xfrm flipH="1">
            <a:off x="6946953" y="6973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7" name="Line 444"/>
          <p:cNvSpPr>
            <a:spLocks noChangeShapeType="1"/>
          </p:cNvSpPr>
          <p:nvPr/>
        </p:nvSpPr>
        <p:spPr bwMode="auto">
          <a:xfrm>
            <a:off x="6946953" y="6973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8" name="Line 445"/>
          <p:cNvSpPr>
            <a:spLocks noChangeShapeType="1"/>
          </p:cNvSpPr>
          <p:nvPr/>
        </p:nvSpPr>
        <p:spPr bwMode="auto">
          <a:xfrm flipH="1" flipV="1">
            <a:off x="6932666" y="686249"/>
            <a:ext cx="142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9" name="Line 446"/>
          <p:cNvSpPr>
            <a:spLocks noChangeShapeType="1"/>
          </p:cNvSpPr>
          <p:nvPr/>
        </p:nvSpPr>
        <p:spPr bwMode="auto">
          <a:xfrm>
            <a:off x="6932666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0" name="Line 447"/>
          <p:cNvSpPr>
            <a:spLocks noChangeShapeType="1"/>
          </p:cNvSpPr>
          <p:nvPr/>
        </p:nvSpPr>
        <p:spPr bwMode="auto">
          <a:xfrm>
            <a:off x="6932666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1" name="Line 448"/>
          <p:cNvSpPr>
            <a:spLocks noChangeShapeType="1"/>
          </p:cNvSpPr>
          <p:nvPr/>
        </p:nvSpPr>
        <p:spPr bwMode="auto">
          <a:xfrm>
            <a:off x="6932666" y="6862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2" name="Line 449"/>
          <p:cNvSpPr>
            <a:spLocks noChangeShapeType="1"/>
          </p:cNvSpPr>
          <p:nvPr/>
        </p:nvSpPr>
        <p:spPr bwMode="auto">
          <a:xfrm flipV="1">
            <a:off x="6932666" y="668786"/>
            <a:ext cx="14287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3" name="Line 450"/>
          <p:cNvSpPr>
            <a:spLocks noChangeShapeType="1"/>
          </p:cNvSpPr>
          <p:nvPr/>
        </p:nvSpPr>
        <p:spPr bwMode="auto">
          <a:xfrm>
            <a:off x="6946953" y="6687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4" name="Line 451"/>
          <p:cNvSpPr>
            <a:spLocks noChangeShapeType="1"/>
          </p:cNvSpPr>
          <p:nvPr/>
        </p:nvSpPr>
        <p:spPr bwMode="auto">
          <a:xfrm>
            <a:off x="6946953" y="66878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5" name="Line 452"/>
          <p:cNvSpPr>
            <a:spLocks noChangeShapeType="1"/>
          </p:cNvSpPr>
          <p:nvPr/>
        </p:nvSpPr>
        <p:spPr bwMode="auto">
          <a:xfrm>
            <a:off x="6959653" y="6687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6" name="Line 453"/>
          <p:cNvSpPr>
            <a:spLocks noChangeShapeType="1"/>
          </p:cNvSpPr>
          <p:nvPr/>
        </p:nvSpPr>
        <p:spPr bwMode="auto">
          <a:xfrm>
            <a:off x="6959653" y="6687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7" name="Line 454"/>
          <p:cNvSpPr>
            <a:spLocks noChangeShapeType="1"/>
          </p:cNvSpPr>
          <p:nvPr/>
        </p:nvSpPr>
        <p:spPr bwMode="auto">
          <a:xfrm>
            <a:off x="6959653" y="6687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8" name="Line 455"/>
          <p:cNvSpPr>
            <a:spLocks noChangeShapeType="1"/>
          </p:cNvSpPr>
          <p:nvPr/>
        </p:nvSpPr>
        <p:spPr bwMode="auto">
          <a:xfrm>
            <a:off x="6959653" y="66878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9" name="Line 456"/>
          <p:cNvSpPr>
            <a:spLocks noChangeShapeType="1"/>
          </p:cNvSpPr>
          <p:nvPr/>
        </p:nvSpPr>
        <p:spPr bwMode="auto">
          <a:xfrm>
            <a:off x="6972353" y="6687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0" name="Line 457"/>
          <p:cNvSpPr>
            <a:spLocks noChangeShapeType="1"/>
          </p:cNvSpPr>
          <p:nvPr/>
        </p:nvSpPr>
        <p:spPr bwMode="auto">
          <a:xfrm>
            <a:off x="6972353" y="668786"/>
            <a:ext cx="12700" cy="174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1" name="Line 458"/>
          <p:cNvSpPr>
            <a:spLocks noChangeShapeType="1"/>
          </p:cNvSpPr>
          <p:nvPr/>
        </p:nvSpPr>
        <p:spPr bwMode="auto">
          <a:xfrm>
            <a:off x="6985053" y="6862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2" name="Freeform 459"/>
          <p:cNvSpPr>
            <a:spLocks/>
          </p:cNvSpPr>
          <p:nvPr/>
        </p:nvSpPr>
        <p:spPr bwMode="auto">
          <a:xfrm>
            <a:off x="6985053" y="751336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6"/>
                </a:lnTo>
                <a:lnTo>
                  <a:pt x="16" y="23"/>
                </a:lnTo>
                <a:lnTo>
                  <a:pt x="0" y="16"/>
                </a:lnTo>
                <a:lnTo>
                  <a:pt x="0" y="8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3" name="Line 460"/>
          <p:cNvSpPr>
            <a:spLocks noChangeShapeType="1"/>
          </p:cNvSpPr>
          <p:nvPr/>
        </p:nvSpPr>
        <p:spPr bwMode="auto">
          <a:xfrm flipH="1">
            <a:off x="7023153" y="7608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4" name="Line 461"/>
          <p:cNvSpPr>
            <a:spLocks noChangeShapeType="1"/>
          </p:cNvSpPr>
          <p:nvPr/>
        </p:nvSpPr>
        <p:spPr bwMode="auto">
          <a:xfrm>
            <a:off x="7023153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5" name="Line 462"/>
          <p:cNvSpPr>
            <a:spLocks noChangeShapeType="1"/>
          </p:cNvSpPr>
          <p:nvPr/>
        </p:nvSpPr>
        <p:spPr bwMode="auto">
          <a:xfrm flipH="1">
            <a:off x="7010453" y="7703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" name="Line 463"/>
          <p:cNvSpPr>
            <a:spLocks noChangeShapeType="1"/>
          </p:cNvSpPr>
          <p:nvPr/>
        </p:nvSpPr>
        <p:spPr bwMode="auto">
          <a:xfrm>
            <a:off x="7010453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" name="Line 464"/>
          <p:cNvSpPr>
            <a:spLocks noChangeShapeType="1"/>
          </p:cNvSpPr>
          <p:nvPr/>
        </p:nvSpPr>
        <p:spPr bwMode="auto">
          <a:xfrm>
            <a:off x="7010453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8" name="Line 465"/>
          <p:cNvSpPr>
            <a:spLocks noChangeShapeType="1"/>
          </p:cNvSpPr>
          <p:nvPr/>
        </p:nvSpPr>
        <p:spPr bwMode="auto">
          <a:xfrm>
            <a:off x="7010453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9" name="Line 466"/>
          <p:cNvSpPr>
            <a:spLocks noChangeShapeType="1"/>
          </p:cNvSpPr>
          <p:nvPr/>
        </p:nvSpPr>
        <p:spPr bwMode="auto">
          <a:xfrm flipH="1" flipV="1">
            <a:off x="6985053" y="770386"/>
            <a:ext cx="254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0" name="Line 467"/>
          <p:cNvSpPr>
            <a:spLocks noChangeShapeType="1"/>
          </p:cNvSpPr>
          <p:nvPr/>
        </p:nvSpPr>
        <p:spPr bwMode="auto">
          <a:xfrm>
            <a:off x="6985053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1" name="Line 468"/>
          <p:cNvSpPr>
            <a:spLocks noChangeShapeType="1"/>
          </p:cNvSpPr>
          <p:nvPr/>
        </p:nvSpPr>
        <p:spPr bwMode="auto">
          <a:xfrm flipV="1">
            <a:off x="6985053" y="760861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2" name="Line 469"/>
          <p:cNvSpPr>
            <a:spLocks noChangeShapeType="1"/>
          </p:cNvSpPr>
          <p:nvPr/>
        </p:nvSpPr>
        <p:spPr bwMode="auto">
          <a:xfrm>
            <a:off x="6985053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3" name="Line 470"/>
          <p:cNvSpPr>
            <a:spLocks noChangeShapeType="1"/>
          </p:cNvSpPr>
          <p:nvPr/>
        </p:nvSpPr>
        <p:spPr bwMode="auto">
          <a:xfrm>
            <a:off x="6985053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4" name="Line 471"/>
          <p:cNvSpPr>
            <a:spLocks noChangeShapeType="1"/>
          </p:cNvSpPr>
          <p:nvPr/>
        </p:nvSpPr>
        <p:spPr bwMode="auto">
          <a:xfrm>
            <a:off x="6985053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5" name="Line 472"/>
          <p:cNvSpPr>
            <a:spLocks noChangeShapeType="1"/>
          </p:cNvSpPr>
          <p:nvPr/>
        </p:nvSpPr>
        <p:spPr bwMode="auto">
          <a:xfrm flipV="1">
            <a:off x="6985053" y="751336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6" name="Line 473"/>
          <p:cNvSpPr>
            <a:spLocks noChangeShapeType="1"/>
          </p:cNvSpPr>
          <p:nvPr/>
        </p:nvSpPr>
        <p:spPr bwMode="auto">
          <a:xfrm>
            <a:off x="6985053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7" name="Line 474"/>
          <p:cNvSpPr>
            <a:spLocks noChangeShapeType="1"/>
          </p:cNvSpPr>
          <p:nvPr/>
        </p:nvSpPr>
        <p:spPr bwMode="auto">
          <a:xfrm>
            <a:off x="6985053" y="751336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8" name="Line 475"/>
          <p:cNvSpPr>
            <a:spLocks noChangeShapeType="1"/>
          </p:cNvSpPr>
          <p:nvPr/>
        </p:nvSpPr>
        <p:spPr bwMode="auto">
          <a:xfrm>
            <a:off x="7010453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9" name="Line 476"/>
          <p:cNvSpPr>
            <a:spLocks noChangeShapeType="1"/>
          </p:cNvSpPr>
          <p:nvPr/>
        </p:nvSpPr>
        <p:spPr bwMode="auto">
          <a:xfrm>
            <a:off x="7010453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0" name="Line 477"/>
          <p:cNvSpPr>
            <a:spLocks noChangeShapeType="1"/>
          </p:cNvSpPr>
          <p:nvPr/>
        </p:nvSpPr>
        <p:spPr bwMode="auto">
          <a:xfrm>
            <a:off x="7010453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1" name="Line 478"/>
          <p:cNvSpPr>
            <a:spLocks noChangeShapeType="1"/>
          </p:cNvSpPr>
          <p:nvPr/>
        </p:nvSpPr>
        <p:spPr bwMode="auto">
          <a:xfrm>
            <a:off x="7010453" y="7513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2" name="Line 479"/>
          <p:cNvSpPr>
            <a:spLocks noChangeShapeType="1"/>
          </p:cNvSpPr>
          <p:nvPr/>
        </p:nvSpPr>
        <p:spPr bwMode="auto">
          <a:xfrm>
            <a:off x="7023153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3" name="Line 480"/>
          <p:cNvSpPr>
            <a:spLocks noChangeShapeType="1"/>
          </p:cNvSpPr>
          <p:nvPr/>
        </p:nvSpPr>
        <p:spPr bwMode="auto">
          <a:xfrm>
            <a:off x="7023153" y="75133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4" name="Line 481"/>
          <p:cNvSpPr>
            <a:spLocks noChangeShapeType="1"/>
          </p:cNvSpPr>
          <p:nvPr/>
        </p:nvSpPr>
        <p:spPr bwMode="auto">
          <a:xfrm>
            <a:off x="7035853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5" name="Freeform 482"/>
          <p:cNvSpPr>
            <a:spLocks/>
          </p:cNvSpPr>
          <p:nvPr/>
        </p:nvSpPr>
        <p:spPr bwMode="auto">
          <a:xfrm>
            <a:off x="6702478" y="743399"/>
            <a:ext cx="52388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6" name="Line 483"/>
          <p:cNvSpPr>
            <a:spLocks noChangeShapeType="1"/>
          </p:cNvSpPr>
          <p:nvPr/>
        </p:nvSpPr>
        <p:spPr bwMode="auto">
          <a:xfrm flipH="1">
            <a:off x="6740578" y="760861"/>
            <a:ext cx="142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7" name="Line 484"/>
          <p:cNvSpPr>
            <a:spLocks noChangeShapeType="1"/>
          </p:cNvSpPr>
          <p:nvPr/>
        </p:nvSpPr>
        <p:spPr bwMode="auto">
          <a:xfrm>
            <a:off x="6740578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8" name="Line 485"/>
          <p:cNvSpPr>
            <a:spLocks noChangeShapeType="1"/>
          </p:cNvSpPr>
          <p:nvPr/>
        </p:nvSpPr>
        <p:spPr bwMode="auto">
          <a:xfrm flipH="1">
            <a:off x="6727878" y="77038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9" name="Line 486"/>
          <p:cNvSpPr>
            <a:spLocks noChangeShapeType="1"/>
          </p:cNvSpPr>
          <p:nvPr/>
        </p:nvSpPr>
        <p:spPr bwMode="auto">
          <a:xfrm>
            <a:off x="6727878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0" name="Line 487"/>
          <p:cNvSpPr>
            <a:spLocks noChangeShapeType="1"/>
          </p:cNvSpPr>
          <p:nvPr/>
        </p:nvSpPr>
        <p:spPr bwMode="auto">
          <a:xfrm>
            <a:off x="6727878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1" name="Line 488"/>
          <p:cNvSpPr>
            <a:spLocks noChangeShapeType="1"/>
          </p:cNvSpPr>
          <p:nvPr/>
        </p:nvSpPr>
        <p:spPr bwMode="auto">
          <a:xfrm>
            <a:off x="6727878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2" name="Line 489"/>
          <p:cNvSpPr>
            <a:spLocks noChangeShapeType="1"/>
          </p:cNvSpPr>
          <p:nvPr/>
        </p:nvSpPr>
        <p:spPr bwMode="auto">
          <a:xfrm flipH="1">
            <a:off x="6715178" y="77038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3" name="Line 490"/>
          <p:cNvSpPr>
            <a:spLocks noChangeShapeType="1"/>
          </p:cNvSpPr>
          <p:nvPr/>
        </p:nvSpPr>
        <p:spPr bwMode="auto">
          <a:xfrm>
            <a:off x="6715178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4" name="Line 491"/>
          <p:cNvSpPr>
            <a:spLocks noChangeShapeType="1"/>
          </p:cNvSpPr>
          <p:nvPr/>
        </p:nvSpPr>
        <p:spPr bwMode="auto">
          <a:xfrm flipH="1" flipV="1">
            <a:off x="6702478" y="7608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5" name="Line 492"/>
          <p:cNvSpPr>
            <a:spLocks noChangeShapeType="1"/>
          </p:cNvSpPr>
          <p:nvPr/>
        </p:nvSpPr>
        <p:spPr bwMode="auto">
          <a:xfrm>
            <a:off x="6702478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6" name="Line 493"/>
          <p:cNvSpPr>
            <a:spLocks noChangeShapeType="1"/>
          </p:cNvSpPr>
          <p:nvPr/>
        </p:nvSpPr>
        <p:spPr bwMode="auto">
          <a:xfrm>
            <a:off x="6702478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7" name="Line 494"/>
          <p:cNvSpPr>
            <a:spLocks noChangeShapeType="1"/>
          </p:cNvSpPr>
          <p:nvPr/>
        </p:nvSpPr>
        <p:spPr bwMode="auto">
          <a:xfrm>
            <a:off x="6702478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8" name="Line 495"/>
          <p:cNvSpPr>
            <a:spLocks noChangeShapeType="1"/>
          </p:cNvSpPr>
          <p:nvPr/>
        </p:nvSpPr>
        <p:spPr bwMode="auto">
          <a:xfrm flipV="1">
            <a:off x="6702478" y="743399"/>
            <a:ext cx="12700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9" name="Line 496"/>
          <p:cNvSpPr>
            <a:spLocks noChangeShapeType="1"/>
          </p:cNvSpPr>
          <p:nvPr/>
        </p:nvSpPr>
        <p:spPr bwMode="auto">
          <a:xfrm>
            <a:off x="6715178" y="7433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0" name="Line 497"/>
          <p:cNvSpPr>
            <a:spLocks noChangeShapeType="1"/>
          </p:cNvSpPr>
          <p:nvPr/>
        </p:nvSpPr>
        <p:spPr bwMode="auto">
          <a:xfrm>
            <a:off x="6715178" y="7433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1" name="Line 498"/>
          <p:cNvSpPr>
            <a:spLocks noChangeShapeType="1"/>
          </p:cNvSpPr>
          <p:nvPr/>
        </p:nvSpPr>
        <p:spPr bwMode="auto">
          <a:xfrm>
            <a:off x="6727878" y="7433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2" name="Line 499"/>
          <p:cNvSpPr>
            <a:spLocks noChangeShapeType="1"/>
          </p:cNvSpPr>
          <p:nvPr/>
        </p:nvSpPr>
        <p:spPr bwMode="auto">
          <a:xfrm>
            <a:off x="6727878" y="7433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3" name="Line 500"/>
          <p:cNvSpPr>
            <a:spLocks noChangeShapeType="1"/>
          </p:cNvSpPr>
          <p:nvPr/>
        </p:nvSpPr>
        <p:spPr bwMode="auto">
          <a:xfrm>
            <a:off x="6727878" y="7433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4" name="Line 501"/>
          <p:cNvSpPr>
            <a:spLocks noChangeShapeType="1"/>
          </p:cNvSpPr>
          <p:nvPr/>
        </p:nvSpPr>
        <p:spPr bwMode="auto">
          <a:xfrm>
            <a:off x="6727878" y="7433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5" name="Line 502"/>
          <p:cNvSpPr>
            <a:spLocks noChangeShapeType="1"/>
          </p:cNvSpPr>
          <p:nvPr/>
        </p:nvSpPr>
        <p:spPr bwMode="auto">
          <a:xfrm>
            <a:off x="6740578" y="7433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6" name="Line 503"/>
          <p:cNvSpPr>
            <a:spLocks noChangeShapeType="1"/>
          </p:cNvSpPr>
          <p:nvPr/>
        </p:nvSpPr>
        <p:spPr bwMode="auto">
          <a:xfrm>
            <a:off x="6740578" y="743399"/>
            <a:ext cx="14288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7" name="Line 504"/>
          <p:cNvSpPr>
            <a:spLocks noChangeShapeType="1"/>
          </p:cNvSpPr>
          <p:nvPr/>
        </p:nvSpPr>
        <p:spPr bwMode="auto">
          <a:xfrm>
            <a:off x="6754866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8" name="Freeform 505"/>
          <p:cNvSpPr>
            <a:spLocks/>
          </p:cNvSpPr>
          <p:nvPr/>
        </p:nvSpPr>
        <p:spPr bwMode="auto">
          <a:xfrm>
            <a:off x="6637391" y="751336"/>
            <a:ext cx="52387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6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6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9" name="Line 506"/>
          <p:cNvSpPr>
            <a:spLocks noChangeShapeType="1"/>
          </p:cNvSpPr>
          <p:nvPr/>
        </p:nvSpPr>
        <p:spPr bwMode="auto">
          <a:xfrm flipH="1">
            <a:off x="6677078" y="7703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0" name="Line 507"/>
          <p:cNvSpPr>
            <a:spLocks noChangeShapeType="1"/>
          </p:cNvSpPr>
          <p:nvPr/>
        </p:nvSpPr>
        <p:spPr bwMode="auto">
          <a:xfrm>
            <a:off x="6677078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1" name="Line 508"/>
          <p:cNvSpPr>
            <a:spLocks noChangeShapeType="1"/>
          </p:cNvSpPr>
          <p:nvPr/>
        </p:nvSpPr>
        <p:spPr bwMode="auto">
          <a:xfrm flipH="1">
            <a:off x="6664378" y="7799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2" name="Line 509"/>
          <p:cNvSpPr>
            <a:spLocks noChangeShapeType="1"/>
          </p:cNvSpPr>
          <p:nvPr/>
        </p:nvSpPr>
        <p:spPr bwMode="auto">
          <a:xfrm>
            <a:off x="6664378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3" name="Line 510"/>
          <p:cNvSpPr>
            <a:spLocks noChangeShapeType="1"/>
          </p:cNvSpPr>
          <p:nvPr/>
        </p:nvSpPr>
        <p:spPr bwMode="auto">
          <a:xfrm>
            <a:off x="6664378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4" name="Line 511"/>
          <p:cNvSpPr>
            <a:spLocks noChangeShapeType="1"/>
          </p:cNvSpPr>
          <p:nvPr/>
        </p:nvSpPr>
        <p:spPr bwMode="auto">
          <a:xfrm>
            <a:off x="6664378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5" name="Line 512"/>
          <p:cNvSpPr>
            <a:spLocks noChangeShapeType="1"/>
          </p:cNvSpPr>
          <p:nvPr/>
        </p:nvSpPr>
        <p:spPr bwMode="auto">
          <a:xfrm flipH="1">
            <a:off x="6637391" y="779911"/>
            <a:ext cx="269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6" name="Line 513"/>
          <p:cNvSpPr>
            <a:spLocks noChangeShapeType="1"/>
          </p:cNvSpPr>
          <p:nvPr/>
        </p:nvSpPr>
        <p:spPr bwMode="auto">
          <a:xfrm>
            <a:off x="6637391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7" name="Line 514"/>
          <p:cNvSpPr>
            <a:spLocks noChangeShapeType="1"/>
          </p:cNvSpPr>
          <p:nvPr/>
        </p:nvSpPr>
        <p:spPr bwMode="auto">
          <a:xfrm flipV="1">
            <a:off x="6637391" y="770386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8" name="Line 515"/>
          <p:cNvSpPr>
            <a:spLocks noChangeShapeType="1"/>
          </p:cNvSpPr>
          <p:nvPr/>
        </p:nvSpPr>
        <p:spPr bwMode="auto">
          <a:xfrm>
            <a:off x="6637391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9" name="Line 516"/>
          <p:cNvSpPr>
            <a:spLocks noChangeShapeType="1"/>
          </p:cNvSpPr>
          <p:nvPr/>
        </p:nvSpPr>
        <p:spPr bwMode="auto">
          <a:xfrm>
            <a:off x="6637391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0" name="Line 517"/>
          <p:cNvSpPr>
            <a:spLocks noChangeShapeType="1"/>
          </p:cNvSpPr>
          <p:nvPr/>
        </p:nvSpPr>
        <p:spPr bwMode="auto">
          <a:xfrm>
            <a:off x="6637391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1" name="Line 518"/>
          <p:cNvSpPr>
            <a:spLocks noChangeShapeType="1"/>
          </p:cNvSpPr>
          <p:nvPr/>
        </p:nvSpPr>
        <p:spPr bwMode="auto">
          <a:xfrm flipV="1">
            <a:off x="6637391" y="751336"/>
            <a:ext cx="1587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2" name="Line 519"/>
          <p:cNvSpPr>
            <a:spLocks noChangeShapeType="1"/>
          </p:cNvSpPr>
          <p:nvPr/>
        </p:nvSpPr>
        <p:spPr bwMode="auto">
          <a:xfrm>
            <a:off x="6637391" y="7513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3" name="Line 520"/>
          <p:cNvSpPr>
            <a:spLocks noChangeShapeType="1"/>
          </p:cNvSpPr>
          <p:nvPr/>
        </p:nvSpPr>
        <p:spPr bwMode="auto">
          <a:xfrm>
            <a:off x="6637391" y="751336"/>
            <a:ext cx="269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4" name="Line 521"/>
          <p:cNvSpPr>
            <a:spLocks noChangeShapeType="1"/>
          </p:cNvSpPr>
          <p:nvPr/>
        </p:nvSpPr>
        <p:spPr bwMode="auto">
          <a:xfrm>
            <a:off x="6664378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5" name="Line 522"/>
          <p:cNvSpPr>
            <a:spLocks noChangeShapeType="1"/>
          </p:cNvSpPr>
          <p:nvPr/>
        </p:nvSpPr>
        <p:spPr bwMode="auto">
          <a:xfrm>
            <a:off x="6664378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6" name="Line 523"/>
          <p:cNvSpPr>
            <a:spLocks noChangeShapeType="1"/>
          </p:cNvSpPr>
          <p:nvPr/>
        </p:nvSpPr>
        <p:spPr bwMode="auto">
          <a:xfrm>
            <a:off x="6664378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7" name="Line 524"/>
          <p:cNvSpPr>
            <a:spLocks noChangeShapeType="1"/>
          </p:cNvSpPr>
          <p:nvPr/>
        </p:nvSpPr>
        <p:spPr bwMode="auto">
          <a:xfrm>
            <a:off x="6664378" y="7513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8" name="Line 525"/>
          <p:cNvSpPr>
            <a:spLocks noChangeShapeType="1"/>
          </p:cNvSpPr>
          <p:nvPr/>
        </p:nvSpPr>
        <p:spPr bwMode="auto">
          <a:xfrm>
            <a:off x="6677078" y="7513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9" name="Line 526"/>
          <p:cNvSpPr>
            <a:spLocks noChangeShapeType="1"/>
          </p:cNvSpPr>
          <p:nvPr/>
        </p:nvSpPr>
        <p:spPr bwMode="auto">
          <a:xfrm>
            <a:off x="6677078" y="751336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0" name="Line 528"/>
          <p:cNvSpPr>
            <a:spLocks noChangeShapeType="1"/>
          </p:cNvSpPr>
          <p:nvPr/>
        </p:nvSpPr>
        <p:spPr bwMode="auto">
          <a:xfrm>
            <a:off x="6689778" y="77038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1" name="Freeform 529"/>
          <p:cNvSpPr>
            <a:spLocks/>
          </p:cNvSpPr>
          <p:nvPr/>
        </p:nvSpPr>
        <p:spPr bwMode="auto">
          <a:xfrm>
            <a:off x="6431016" y="760861"/>
            <a:ext cx="52387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5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2" name="Line 530"/>
          <p:cNvSpPr>
            <a:spLocks noChangeShapeType="1"/>
          </p:cNvSpPr>
          <p:nvPr/>
        </p:nvSpPr>
        <p:spPr bwMode="auto">
          <a:xfrm flipH="1">
            <a:off x="6470703" y="77991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3" name="Line 531"/>
          <p:cNvSpPr>
            <a:spLocks noChangeShapeType="1"/>
          </p:cNvSpPr>
          <p:nvPr/>
        </p:nvSpPr>
        <p:spPr bwMode="auto">
          <a:xfrm>
            <a:off x="6470703" y="7878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4" name="Line 532"/>
          <p:cNvSpPr>
            <a:spLocks noChangeShapeType="1"/>
          </p:cNvSpPr>
          <p:nvPr/>
        </p:nvSpPr>
        <p:spPr bwMode="auto">
          <a:xfrm flipH="1">
            <a:off x="6458003" y="78784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5" name="Line 533"/>
          <p:cNvSpPr>
            <a:spLocks noChangeShapeType="1"/>
          </p:cNvSpPr>
          <p:nvPr/>
        </p:nvSpPr>
        <p:spPr bwMode="auto">
          <a:xfrm>
            <a:off x="6458003" y="7878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6" name="Line 534"/>
          <p:cNvSpPr>
            <a:spLocks noChangeShapeType="1"/>
          </p:cNvSpPr>
          <p:nvPr/>
        </p:nvSpPr>
        <p:spPr bwMode="auto">
          <a:xfrm>
            <a:off x="6458003" y="7878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7" name="Line 535"/>
          <p:cNvSpPr>
            <a:spLocks noChangeShapeType="1"/>
          </p:cNvSpPr>
          <p:nvPr/>
        </p:nvSpPr>
        <p:spPr bwMode="auto">
          <a:xfrm>
            <a:off x="6458003" y="787849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8" name="Line 536"/>
          <p:cNvSpPr>
            <a:spLocks noChangeShapeType="1"/>
          </p:cNvSpPr>
          <p:nvPr/>
        </p:nvSpPr>
        <p:spPr bwMode="auto">
          <a:xfrm flipH="1">
            <a:off x="6443716" y="787849"/>
            <a:ext cx="142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9" name="Line 537"/>
          <p:cNvSpPr>
            <a:spLocks noChangeShapeType="1"/>
          </p:cNvSpPr>
          <p:nvPr/>
        </p:nvSpPr>
        <p:spPr bwMode="auto">
          <a:xfrm>
            <a:off x="6443716" y="7878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0" name="Line 538"/>
          <p:cNvSpPr>
            <a:spLocks noChangeShapeType="1"/>
          </p:cNvSpPr>
          <p:nvPr/>
        </p:nvSpPr>
        <p:spPr bwMode="auto">
          <a:xfrm flipH="1" flipV="1">
            <a:off x="6431016" y="77991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1" name="Line 539"/>
          <p:cNvSpPr>
            <a:spLocks noChangeShapeType="1"/>
          </p:cNvSpPr>
          <p:nvPr/>
        </p:nvSpPr>
        <p:spPr bwMode="auto">
          <a:xfrm>
            <a:off x="6431016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2" name="Line 540"/>
          <p:cNvSpPr>
            <a:spLocks noChangeShapeType="1"/>
          </p:cNvSpPr>
          <p:nvPr/>
        </p:nvSpPr>
        <p:spPr bwMode="auto">
          <a:xfrm>
            <a:off x="6431016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3" name="Line 541"/>
          <p:cNvSpPr>
            <a:spLocks noChangeShapeType="1"/>
          </p:cNvSpPr>
          <p:nvPr/>
        </p:nvSpPr>
        <p:spPr bwMode="auto">
          <a:xfrm>
            <a:off x="6431016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4" name="Line 542"/>
          <p:cNvSpPr>
            <a:spLocks noChangeShapeType="1"/>
          </p:cNvSpPr>
          <p:nvPr/>
        </p:nvSpPr>
        <p:spPr bwMode="auto">
          <a:xfrm flipV="1">
            <a:off x="6431016" y="7608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5" name="Line 543"/>
          <p:cNvSpPr>
            <a:spLocks noChangeShapeType="1"/>
          </p:cNvSpPr>
          <p:nvPr/>
        </p:nvSpPr>
        <p:spPr bwMode="auto">
          <a:xfrm>
            <a:off x="6443716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6" name="Line 544"/>
          <p:cNvSpPr>
            <a:spLocks noChangeShapeType="1"/>
          </p:cNvSpPr>
          <p:nvPr/>
        </p:nvSpPr>
        <p:spPr bwMode="auto">
          <a:xfrm>
            <a:off x="6443716" y="760861"/>
            <a:ext cx="142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7" name="Line 545"/>
          <p:cNvSpPr>
            <a:spLocks noChangeShapeType="1"/>
          </p:cNvSpPr>
          <p:nvPr/>
        </p:nvSpPr>
        <p:spPr bwMode="auto">
          <a:xfrm>
            <a:off x="6458003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8" name="Line 546"/>
          <p:cNvSpPr>
            <a:spLocks noChangeShapeType="1"/>
          </p:cNvSpPr>
          <p:nvPr/>
        </p:nvSpPr>
        <p:spPr bwMode="auto">
          <a:xfrm>
            <a:off x="6458003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9" name="Line 547"/>
          <p:cNvSpPr>
            <a:spLocks noChangeShapeType="1"/>
          </p:cNvSpPr>
          <p:nvPr/>
        </p:nvSpPr>
        <p:spPr bwMode="auto">
          <a:xfrm>
            <a:off x="6458003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0" name="Line 548"/>
          <p:cNvSpPr>
            <a:spLocks noChangeShapeType="1"/>
          </p:cNvSpPr>
          <p:nvPr/>
        </p:nvSpPr>
        <p:spPr bwMode="auto">
          <a:xfrm>
            <a:off x="6458003" y="7608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1" name="Line 549"/>
          <p:cNvSpPr>
            <a:spLocks noChangeShapeType="1"/>
          </p:cNvSpPr>
          <p:nvPr/>
        </p:nvSpPr>
        <p:spPr bwMode="auto">
          <a:xfrm>
            <a:off x="6470703" y="76086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2" name="Line 550"/>
          <p:cNvSpPr>
            <a:spLocks noChangeShapeType="1"/>
          </p:cNvSpPr>
          <p:nvPr/>
        </p:nvSpPr>
        <p:spPr bwMode="auto">
          <a:xfrm>
            <a:off x="6470703" y="760861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3" name="Line 551"/>
          <p:cNvSpPr>
            <a:spLocks noChangeShapeType="1"/>
          </p:cNvSpPr>
          <p:nvPr/>
        </p:nvSpPr>
        <p:spPr bwMode="auto">
          <a:xfrm>
            <a:off x="6483403" y="7799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4" name="Freeform 552"/>
          <p:cNvSpPr>
            <a:spLocks/>
          </p:cNvSpPr>
          <p:nvPr/>
        </p:nvSpPr>
        <p:spPr bwMode="auto">
          <a:xfrm>
            <a:off x="6354816" y="760861"/>
            <a:ext cx="50800" cy="26988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5"/>
                </a:lnTo>
                <a:lnTo>
                  <a:pt x="16" y="23"/>
                </a:lnTo>
                <a:lnTo>
                  <a:pt x="8" y="15"/>
                </a:lnTo>
                <a:lnTo>
                  <a:pt x="0" y="8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5" name="Line 553"/>
          <p:cNvSpPr>
            <a:spLocks noChangeShapeType="1"/>
          </p:cNvSpPr>
          <p:nvPr/>
        </p:nvSpPr>
        <p:spPr bwMode="auto">
          <a:xfrm flipH="1">
            <a:off x="6392916" y="7703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6" name="Line 554"/>
          <p:cNvSpPr>
            <a:spLocks noChangeShapeType="1"/>
          </p:cNvSpPr>
          <p:nvPr/>
        </p:nvSpPr>
        <p:spPr bwMode="auto">
          <a:xfrm>
            <a:off x="6392916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7" name="Line 555"/>
          <p:cNvSpPr>
            <a:spLocks noChangeShapeType="1"/>
          </p:cNvSpPr>
          <p:nvPr/>
        </p:nvSpPr>
        <p:spPr bwMode="auto">
          <a:xfrm flipH="1">
            <a:off x="6380216" y="77991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8" name="Line 556"/>
          <p:cNvSpPr>
            <a:spLocks noChangeShapeType="1"/>
          </p:cNvSpPr>
          <p:nvPr/>
        </p:nvSpPr>
        <p:spPr bwMode="auto">
          <a:xfrm>
            <a:off x="6380216" y="7878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9" name="Line 557"/>
          <p:cNvSpPr>
            <a:spLocks noChangeShapeType="1"/>
          </p:cNvSpPr>
          <p:nvPr/>
        </p:nvSpPr>
        <p:spPr bwMode="auto">
          <a:xfrm>
            <a:off x="6380216" y="7878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0" name="Line 558"/>
          <p:cNvSpPr>
            <a:spLocks noChangeShapeType="1"/>
          </p:cNvSpPr>
          <p:nvPr/>
        </p:nvSpPr>
        <p:spPr bwMode="auto">
          <a:xfrm>
            <a:off x="6380216" y="78784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1" name="Line 559"/>
          <p:cNvSpPr>
            <a:spLocks noChangeShapeType="1"/>
          </p:cNvSpPr>
          <p:nvPr/>
        </p:nvSpPr>
        <p:spPr bwMode="auto">
          <a:xfrm flipH="1" flipV="1">
            <a:off x="6367516" y="779911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2" name="Line 560"/>
          <p:cNvSpPr>
            <a:spLocks noChangeShapeType="1"/>
          </p:cNvSpPr>
          <p:nvPr/>
        </p:nvSpPr>
        <p:spPr bwMode="auto">
          <a:xfrm>
            <a:off x="6367516" y="7799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3" name="Line 561"/>
          <p:cNvSpPr>
            <a:spLocks noChangeShapeType="1"/>
          </p:cNvSpPr>
          <p:nvPr/>
        </p:nvSpPr>
        <p:spPr bwMode="auto">
          <a:xfrm flipH="1" flipV="1">
            <a:off x="6354816" y="7703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4" name="Line 562"/>
          <p:cNvSpPr>
            <a:spLocks noChangeShapeType="1"/>
          </p:cNvSpPr>
          <p:nvPr/>
        </p:nvSpPr>
        <p:spPr bwMode="auto">
          <a:xfrm>
            <a:off x="6354816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5" name="Line 563"/>
          <p:cNvSpPr>
            <a:spLocks noChangeShapeType="1"/>
          </p:cNvSpPr>
          <p:nvPr/>
        </p:nvSpPr>
        <p:spPr bwMode="auto">
          <a:xfrm>
            <a:off x="6354816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6" name="Line 564"/>
          <p:cNvSpPr>
            <a:spLocks noChangeShapeType="1"/>
          </p:cNvSpPr>
          <p:nvPr/>
        </p:nvSpPr>
        <p:spPr bwMode="auto">
          <a:xfrm>
            <a:off x="6354816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7" name="Line 565"/>
          <p:cNvSpPr>
            <a:spLocks noChangeShapeType="1"/>
          </p:cNvSpPr>
          <p:nvPr/>
        </p:nvSpPr>
        <p:spPr bwMode="auto">
          <a:xfrm flipV="1">
            <a:off x="6354816" y="7608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8" name="Line 566"/>
          <p:cNvSpPr>
            <a:spLocks noChangeShapeType="1"/>
          </p:cNvSpPr>
          <p:nvPr/>
        </p:nvSpPr>
        <p:spPr bwMode="auto">
          <a:xfrm>
            <a:off x="6367516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" name="Line 567"/>
          <p:cNvSpPr>
            <a:spLocks noChangeShapeType="1"/>
          </p:cNvSpPr>
          <p:nvPr/>
        </p:nvSpPr>
        <p:spPr bwMode="auto">
          <a:xfrm>
            <a:off x="6367516" y="7608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" name="Line 568"/>
          <p:cNvSpPr>
            <a:spLocks noChangeShapeType="1"/>
          </p:cNvSpPr>
          <p:nvPr/>
        </p:nvSpPr>
        <p:spPr bwMode="auto">
          <a:xfrm>
            <a:off x="6380216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1" name="Line 569"/>
          <p:cNvSpPr>
            <a:spLocks noChangeShapeType="1"/>
          </p:cNvSpPr>
          <p:nvPr/>
        </p:nvSpPr>
        <p:spPr bwMode="auto">
          <a:xfrm>
            <a:off x="6380216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2" name="Line 570"/>
          <p:cNvSpPr>
            <a:spLocks noChangeShapeType="1"/>
          </p:cNvSpPr>
          <p:nvPr/>
        </p:nvSpPr>
        <p:spPr bwMode="auto">
          <a:xfrm>
            <a:off x="6380216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3" name="Line 571"/>
          <p:cNvSpPr>
            <a:spLocks noChangeShapeType="1"/>
          </p:cNvSpPr>
          <p:nvPr/>
        </p:nvSpPr>
        <p:spPr bwMode="auto">
          <a:xfrm>
            <a:off x="6380216" y="76086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4" name="Line 572"/>
          <p:cNvSpPr>
            <a:spLocks noChangeShapeType="1"/>
          </p:cNvSpPr>
          <p:nvPr/>
        </p:nvSpPr>
        <p:spPr bwMode="auto">
          <a:xfrm>
            <a:off x="6392916" y="76086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5" name="Line 573"/>
          <p:cNvSpPr>
            <a:spLocks noChangeShapeType="1"/>
          </p:cNvSpPr>
          <p:nvPr/>
        </p:nvSpPr>
        <p:spPr bwMode="auto">
          <a:xfrm>
            <a:off x="6392916" y="76086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6" name="Line 574"/>
          <p:cNvSpPr>
            <a:spLocks noChangeShapeType="1"/>
          </p:cNvSpPr>
          <p:nvPr/>
        </p:nvSpPr>
        <p:spPr bwMode="auto">
          <a:xfrm>
            <a:off x="6405616" y="77038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7" name="Freeform 575"/>
          <p:cNvSpPr>
            <a:spLocks/>
          </p:cNvSpPr>
          <p:nvPr/>
        </p:nvSpPr>
        <p:spPr bwMode="auto">
          <a:xfrm>
            <a:off x="6186541" y="797374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5"/>
                </a:lnTo>
                <a:lnTo>
                  <a:pt x="16" y="23"/>
                </a:lnTo>
                <a:lnTo>
                  <a:pt x="0" y="15"/>
                </a:lnTo>
                <a:lnTo>
                  <a:pt x="0" y="8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8" name="Line 576"/>
          <p:cNvSpPr>
            <a:spLocks noChangeShapeType="1"/>
          </p:cNvSpPr>
          <p:nvPr/>
        </p:nvSpPr>
        <p:spPr bwMode="auto">
          <a:xfrm flipH="1">
            <a:off x="6224641" y="808486"/>
            <a:ext cx="12700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9" name="Line 577"/>
          <p:cNvSpPr>
            <a:spLocks noChangeShapeType="1"/>
          </p:cNvSpPr>
          <p:nvPr/>
        </p:nvSpPr>
        <p:spPr bwMode="auto">
          <a:xfrm>
            <a:off x="6224641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0" name="Line 578"/>
          <p:cNvSpPr>
            <a:spLocks noChangeShapeType="1"/>
          </p:cNvSpPr>
          <p:nvPr/>
        </p:nvSpPr>
        <p:spPr bwMode="auto">
          <a:xfrm flipH="1">
            <a:off x="6211941" y="814836"/>
            <a:ext cx="127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1" name="Line 579"/>
          <p:cNvSpPr>
            <a:spLocks noChangeShapeType="1"/>
          </p:cNvSpPr>
          <p:nvPr/>
        </p:nvSpPr>
        <p:spPr bwMode="auto">
          <a:xfrm>
            <a:off x="6211941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2" name="Line 580"/>
          <p:cNvSpPr>
            <a:spLocks noChangeShapeType="1"/>
          </p:cNvSpPr>
          <p:nvPr/>
        </p:nvSpPr>
        <p:spPr bwMode="auto">
          <a:xfrm>
            <a:off x="6211941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3" name="Line 581"/>
          <p:cNvSpPr>
            <a:spLocks noChangeShapeType="1"/>
          </p:cNvSpPr>
          <p:nvPr/>
        </p:nvSpPr>
        <p:spPr bwMode="auto">
          <a:xfrm>
            <a:off x="6211941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4" name="Line 582"/>
          <p:cNvSpPr>
            <a:spLocks noChangeShapeType="1"/>
          </p:cNvSpPr>
          <p:nvPr/>
        </p:nvSpPr>
        <p:spPr bwMode="auto">
          <a:xfrm flipH="1" flipV="1">
            <a:off x="6186541" y="814836"/>
            <a:ext cx="25400" cy="1111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5" name="Line 583"/>
          <p:cNvSpPr>
            <a:spLocks noChangeShapeType="1"/>
          </p:cNvSpPr>
          <p:nvPr/>
        </p:nvSpPr>
        <p:spPr bwMode="auto">
          <a:xfrm>
            <a:off x="6186541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6" name="Line 584"/>
          <p:cNvSpPr>
            <a:spLocks noChangeShapeType="1"/>
          </p:cNvSpPr>
          <p:nvPr/>
        </p:nvSpPr>
        <p:spPr bwMode="auto">
          <a:xfrm flipV="1">
            <a:off x="6186541" y="808486"/>
            <a:ext cx="1587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7" name="Line 585"/>
          <p:cNvSpPr>
            <a:spLocks noChangeShapeType="1"/>
          </p:cNvSpPr>
          <p:nvPr/>
        </p:nvSpPr>
        <p:spPr bwMode="auto">
          <a:xfrm>
            <a:off x="6186541" y="8084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8" name="Line 586"/>
          <p:cNvSpPr>
            <a:spLocks noChangeShapeType="1"/>
          </p:cNvSpPr>
          <p:nvPr/>
        </p:nvSpPr>
        <p:spPr bwMode="auto">
          <a:xfrm>
            <a:off x="6186541" y="8084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9" name="Line 587"/>
          <p:cNvSpPr>
            <a:spLocks noChangeShapeType="1"/>
          </p:cNvSpPr>
          <p:nvPr/>
        </p:nvSpPr>
        <p:spPr bwMode="auto">
          <a:xfrm>
            <a:off x="6186541" y="8084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0" name="Line 588"/>
          <p:cNvSpPr>
            <a:spLocks noChangeShapeType="1"/>
          </p:cNvSpPr>
          <p:nvPr/>
        </p:nvSpPr>
        <p:spPr bwMode="auto">
          <a:xfrm flipV="1">
            <a:off x="6186541" y="797374"/>
            <a:ext cx="1587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1" name="Line 589"/>
          <p:cNvSpPr>
            <a:spLocks noChangeShapeType="1"/>
          </p:cNvSpPr>
          <p:nvPr/>
        </p:nvSpPr>
        <p:spPr bwMode="auto">
          <a:xfrm>
            <a:off x="6186541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2" name="Line 590"/>
          <p:cNvSpPr>
            <a:spLocks noChangeShapeType="1"/>
          </p:cNvSpPr>
          <p:nvPr/>
        </p:nvSpPr>
        <p:spPr bwMode="auto">
          <a:xfrm>
            <a:off x="6186541" y="797374"/>
            <a:ext cx="25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3" name="Line 591"/>
          <p:cNvSpPr>
            <a:spLocks noChangeShapeType="1"/>
          </p:cNvSpPr>
          <p:nvPr/>
        </p:nvSpPr>
        <p:spPr bwMode="auto">
          <a:xfrm>
            <a:off x="6211941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4" name="Line 592"/>
          <p:cNvSpPr>
            <a:spLocks noChangeShapeType="1"/>
          </p:cNvSpPr>
          <p:nvPr/>
        </p:nvSpPr>
        <p:spPr bwMode="auto">
          <a:xfrm>
            <a:off x="6211941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5" name="Line 593"/>
          <p:cNvSpPr>
            <a:spLocks noChangeShapeType="1"/>
          </p:cNvSpPr>
          <p:nvPr/>
        </p:nvSpPr>
        <p:spPr bwMode="auto">
          <a:xfrm>
            <a:off x="6211941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6" name="Line 594"/>
          <p:cNvSpPr>
            <a:spLocks noChangeShapeType="1"/>
          </p:cNvSpPr>
          <p:nvPr/>
        </p:nvSpPr>
        <p:spPr bwMode="auto">
          <a:xfrm>
            <a:off x="6211941" y="79737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7" name="Line 595"/>
          <p:cNvSpPr>
            <a:spLocks noChangeShapeType="1"/>
          </p:cNvSpPr>
          <p:nvPr/>
        </p:nvSpPr>
        <p:spPr bwMode="auto">
          <a:xfrm>
            <a:off x="6224641" y="7973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8" name="Line 596"/>
          <p:cNvSpPr>
            <a:spLocks noChangeShapeType="1"/>
          </p:cNvSpPr>
          <p:nvPr/>
        </p:nvSpPr>
        <p:spPr bwMode="auto">
          <a:xfrm>
            <a:off x="6224641" y="797374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9" name="Line 597"/>
          <p:cNvSpPr>
            <a:spLocks noChangeShapeType="1"/>
          </p:cNvSpPr>
          <p:nvPr/>
        </p:nvSpPr>
        <p:spPr bwMode="auto">
          <a:xfrm>
            <a:off x="6237341" y="80848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0" name="Freeform 598"/>
          <p:cNvSpPr>
            <a:spLocks/>
          </p:cNvSpPr>
          <p:nvPr/>
        </p:nvSpPr>
        <p:spPr bwMode="auto">
          <a:xfrm>
            <a:off x="6110341" y="825949"/>
            <a:ext cx="52387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1" name="Line 599"/>
          <p:cNvSpPr>
            <a:spLocks noChangeShapeType="1"/>
          </p:cNvSpPr>
          <p:nvPr/>
        </p:nvSpPr>
        <p:spPr bwMode="auto">
          <a:xfrm flipH="1">
            <a:off x="6148441" y="843411"/>
            <a:ext cx="142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2" name="Line 600"/>
          <p:cNvSpPr>
            <a:spLocks noChangeShapeType="1"/>
          </p:cNvSpPr>
          <p:nvPr/>
        </p:nvSpPr>
        <p:spPr bwMode="auto">
          <a:xfrm>
            <a:off x="6148441" y="852936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3" name="Line 601"/>
          <p:cNvSpPr>
            <a:spLocks noChangeShapeType="1"/>
          </p:cNvSpPr>
          <p:nvPr/>
        </p:nvSpPr>
        <p:spPr bwMode="auto">
          <a:xfrm flipH="1">
            <a:off x="6135741" y="8529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4" name="Line 602"/>
          <p:cNvSpPr>
            <a:spLocks noChangeShapeType="1"/>
          </p:cNvSpPr>
          <p:nvPr/>
        </p:nvSpPr>
        <p:spPr bwMode="auto">
          <a:xfrm>
            <a:off x="6135741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5" name="Line 603"/>
          <p:cNvSpPr>
            <a:spLocks noChangeShapeType="1"/>
          </p:cNvSpPr>
          <p:nvPr/>
        </p:nvSpPr>
        <p:spPr bwMode="auto">
          <a:xfrm>
            <a:off x="6135741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6" name="Line 604"/>
          <p:cNvSpPr>
            <a:spLocks noChangeShapeType="1"/>
          </p:cNvSpPr>
          <p:nvPr/>
        </p:nvSpPr>
        <p:spPr bwMode="auto">
          <a:xfrm>
            <a:off x="6135741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7" name="Line 605"/>
          <p:cNvSpPr>
            <a:spLocks noChangeShapeType="1"/>
          </p:cNvSpPr>
          <p:nvPr/>
        </p:nvSpPr>
        <p:spPr bwMode="auto">
          <a:xfrm flipH="1">
            <a:off x="6110341" y="852936"/>
            <a:ext cx="254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8" name="Line 606"/>
          <p:cNvSpPr>
            <a:spLocks noChangeShapeType="1"/>
          </p:cNvSpPr>
          <p:nvPr/>
        </p:nvSpPr>
        <p:spPr bwMode="auto">
          <a:xfrm>
            <a:off x="6110341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9" name="Line 607"/>
          <p:cNvSpPr>
            <a:spLocks noChangeShapeType="1"/>
          </p:cNvSpPr>
          <p:nvPr/>
        </p:nvSpPr>
        <p:spPr bwMode="auto">
          <a:xfrm flipV="1">
            <a:off x="6110341" y="843411"/>
            <a:ext cx="1587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0" name="Line 608"/>
          <p:cNvSpPr>
            <a:spLocks noChangeShapeType="1"/>
          </p:cNvSpPr>
          <p:nvPr/>
        </p:nvSpPr>
        <p:spPr bwMode="auto">
          <a:xfrm>
            <a:off x="6110341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1" name="Line 609"/>
          <p:cNvSpPr>
            <a:spLocks noChangeShapeType="1"/>
          </p:cNvSpPr>
          <p:nvPr/>
        </p:nvSpPr>
        <p:spPr bwMode="auto">
          <a:xfrm>
            <a:off x="6110341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2" name="Line 610"/>
          <p:cNvSpPr>
            <a:spLocks noChangeShapeType="1"/>
          </p:cNvSpPr>
          <p:nvPr/>
        </p:nvSpPr>
        <p:spPr bwMode="auto">
          <a:xfrm>
            <a:off x="6110341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3" name="Line 611"/>
          <p:cNvSpPr>
            <a:spLocks noChangeShapeType="1"/>
          </p:cNvSpPr>
          <p:nvPr/>
        </p:nvSpPr>
        <p:spPr bwMode="auto">
          <a:xfrm flipV="1">
            <a:off x="6110341" y="825949"/>
            <a:ext cx="15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4" name="Line 612"/>
          <p:cNvSpPr>
            <a:spLocks noChangeShapeType="1"/>
          </p:cNvSpPr>
          <p:nvPr/>
        </p:nvSpPr>
        <p:spPr bwMode="auto">
          <a:xfrm>
            <a:off x="6110341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5" name="Line 613"/>
          <p:cNvSpPr>
            <a:spLocks noChangeShapeType="1"/>
          </p:cNvSpPr>
          <p:nvPr/>
        </p:nvSpPr>
        <p:spPr bwMode="auto">
          <a:xfrm>
            <a:off x="6110341" y="825949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6" name="Line 614"/>
          <p:cNvSpPr>
            <a:spLocks noChangeShapeType="1"/>
          </p:cNvSpPr>
          <p:nvPr/>
        </p:nvSpPr>
        <p:spPr bwMode="auto">
          <a:xfrm>
            <a:off x="6135741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7" name="Line 615"/>
          <p:cNvSpPr>
            <a:spLocks noChangeShapeType="1"/>
          </p:cNvSpPr>
          <p:nvPr/>
        </p:nvSpPr>
        <p:spPr bwMode="auto">
          <a:xfrm>
            <a:off x="6135741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8" name="Line 616"/>
          <p:cNvSpPr>
            <a:spLocks noChangeShapeType="1"/>
          </p:cNvSpPr>
          <p:nvPr/>
        </p:nvSpPr>
        <p:spPr bwMode="auto">
          <a:xfrm>
            <a:off x="6135741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9" name="Line 617"/>
          <p:cNvSpPr>
            <a:spLocks noChangeShapeType="1"/>
          </p:cNvSpPr>
          <p:nvPr/>
        </p:nvSpPr>
        <p:spPr bwMode="auto">
          <a:xfrm>
            <a:off x="6135741" y="82594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0" name="Line 618"/>
          <p:cNvSpPr>
            <a:spLocks noChangeShapeType="1"/>
          </p:cNvSpPr>
          <p:nvPr/>
        </p:nvSpPr>
        <p:spPr bwMode="auto">
          <a:xfrm>
            <a:off x="6148441" y="825949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1" name="Line 619"/>
          <p:cNvSpPr>
            <a:spLocks noChangeShapeType="1"/>
          </p:cNvSpPr>
          <p:nvPr/>
        </p:nvSpPr>
        <p:spPr bwMode="auto">
          <a:xfrm>
            <a:off x="6148441" y="825949"/>
            <a:ext cx="14287" cy="174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2" name="Line 620"/>
          <p:cNvSpPr>
            <a:spLocks noChangeShapeType="1"/>
          </p:cNvSpPr>
          <p:nvPr/>
        </p:nvSpPr>
        <p:spPr bwMode="auto">
          <a:xfrm>
            <a:off x="6162728" y="8434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3" name="Freeform 621"/>
          <p:cNvSpPr>
            <a:spLocks/>
          </p:cNvSpPr>
          <p:nvPr/>
        </p:nvSpPr>
        <p:spPr bwMode="auto">
          <a:xfrm>
            <a:off x="6289728" y="879924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6"/>
                </a:lnTo>
                <a:lnTo>
                  <a:pt x="16" y="23"/>
                </a:lnTo>
                <a:lnTo>
                  <a:pt x="8" y="16"/>
                </a:lnTo>
                <a:lnTo>
                  <a:pt x="0" y="8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4" name="Line 622"/>
          <p:cNvSpPr>
            <a:spLocks noChangeShapeType="1"/>
          </p:cNvSpPr>
          <p:nvPr/>
        </p:nvSpPr>
        <p:spPr bwMode="auto">
          <a:xfrm flipH="1">
            <a:off x="6327828" y="8894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5" name="Line 623"/>
          <p:cNvSpPr>
            <a:spLocks noChangeShapeType="1"/>
          </p:cNvSpPr>
          <p:nvPr/>
        </p:nvSpPr>
        <p:spPr bwMode="auto">
          <a:xfrm>
            <a:off x="6327828" y="8989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6" name="Line 624"/>
          <p:cNvSpPr>
            <a:spLocks noChangeShapeType="1"/>
          </p:cNvSpPr>
          <p:nvPr/>
        </p:nvSpPr>
        <p:spPr bwMode="auto">
          <a:xfrm flipH="1">
            <a:off x="6315128" y="8989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7" name="Line 625"/>
          <p:cNvSpPr>
            <a:spLocks noChangeShapeType="1"/>
          </p:cNvSpPr>
          <p:nvPr/>
        </p:nvSpPr>
        <p:spPr bwMode="auto">
          <a:xfrm>
            <a:off x="6315128" y="9084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8" name="Line 626"/>
          <p:cNvSpPr>
            <a:spLocks noChangeShapeType="1"/>
          </p:cNvSpPr>
          <p:nvPr/>
        </p:nvSpPr>
        <p:spPr bwMode="auto">
          <a:xfrm>
            <a:off x="6315128" y="9084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9" name="Line 627"/>
          <p:cNvSpPr>
            <a:spLocks noChangeShapeType="1"/>
          </p:cNvSpPr>
          <p:nvPr/>
        </p:nvSpPr>
        <p:spPr bwMode="auto">
          <a:xfrm>
            <a:off x="6315128" y="9084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" name="Line 628"/>
          <p:cNvSpPr>
            <a:spLocks noChangeShapeType="1"/>
          </p:cNvSpPr>
          <p:nvPr/>
        </p:nvSpPr>
        <p:spPr bwMode="auto">
          <a:xfrm flipH="1" flipV="1">
            <a:off x="6302428" y="8989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1" name="Line 629"/>
          <p:cNvSpPr>
            <a:spLocks noChangeShapeType="1"/>
          </p:cNvSpPr>
          <p:nvPr/>
        </p:nvSpPr>
        <p:spPr bwMode="auto">
          <a:xfrm>
            <a:off x="6302428" y="8989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2" name="Line 630"/>
          <p:cNvSpPr>
            <a:spLocks noChangeShapeType="1"/>
          </p:cNvSpPr>
          <p:nvPr/>
        </p:nvSpPr>
        <p:spPr bwMode="auto">
          <a:xfrm flipH="1" flipV="1">
            <a:off x="6289728" y="8894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3" name="Line 631"/>
          <p:cNvSpPr>
            <a:spLocks noChangeShapeType="1"/>
          </p:cNvSpPr>
          <p:nvPr/>
        </p:nvSpPr>
        <p:spPr bwMode="auto">
          <a:xfrm>
            <a:off x="6289728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4" name="Line 632"/>
          <p:cNvSpPr>
            <a:spLocks noChangeShapeType="1"/>
          </p:cNvSpPr>
          <p:nvPr/>
        </p:nvSpPr>
        <p:spPr bwMode="auto">
          <a:xfrm>
            <a:off x="6289728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5" name="Line 633"/>
          <p:cNvSpPr>
            <a:spLocks noChangeShapeType="1"/>
          </p:cNvSpPr>
          <p:nvPr/>
        </p:nvSpPr>
        <p:spPr bwMode="auto">
          <a:xfrm>
            <a:off x="6289728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6" name="Line 634"/>
          <p:cNvSpPr>
            <a:spLocks noChangeShapeType="1"/>
          </p:cNvSpPr>
          <p:nvPr/>
        </p:nvSpPr>
        <p:spPr bwMode="auto">
          <a:xfrm flipV="1">
            <a:off x="6289728" y="87992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7" name="Line 635"/>
          <p:cNvSpPr>
            <a:spLocks noChangeShapeType="1"/>
          </p:cNvSpPr>
          <p:nvPr/>
        </p:nvSpPr>
        <p:spPr bwMode="auto">
          <a:xfrm>
            <a:off x="6302428" y="8799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8" name="Line 636"/>
          <p:cNvSpPr>
            <a:spLocks noChangeShapeType="1"/>
          </p:cNvSpPr>
          <p:nvPr/>
        </p:nvSpPr>
        <p:spPr bwMode="auto">
          <a:xfrm>
            <a:off x="6302428" y="87992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9" name="Line 637"/>
          <p:cNvSpPr>
            <a:spLocks noChangeShapeType="1"/>
          </p:cNvSpPr>
          <p:nvPr/>
        </p:nvSpPr>
        <p:spPr bwMode="auto">
          <a:xfrm>
            <a:off x="6315128" y="8799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0" name="Line 638"/>
          <p:cNvSpPr>
            <a:spLocks noChangeShapeType="1"/>
          </p:cNvSpPr>
          <p:nvPr/>
        </p:nvSpPr>
        <p:spPr bwMode="auto">
          <a:xfrm>
            <a:off x="6315128" y="8799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1" name="Line 639"/>
          <p:cNvSpPr>
            <a:spLocks noChangeShapeType="1"/>
          </p:cNvSpPr>
          <p:nvPr/>
        </p:nvSpPr>
        <p:spPr bwMode="auto">
          <a:xfrm>
            <a:off x="6315128" y="8799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2" name="Line 640"/>
          <p:cNvSpPr>
            <a:spLocks noChangeShapeType="1"/>
          </p:cNvSpPr>
          <p:nvPr/>
        </p:nvSpPr>
        <p:spPr bwMode="auto">
          <a:xfrm>
            <a:off x="6315128" y="87992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3" name="Line 641"/>
          <p:cNvSpPr>
            <a:spLocks noChangeShapeType="1"/>
          </p:cNvSpPr>
          <p:nvPr/>
        </p:nvSpPr>
        <p:spPr bwMode="auto">
          <a:xfrm>
            <a:off x="6327828" y="8799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4" name="Line 642"/>
          <p:cNvSpPr>
            <a:spLocks noChangeShapeType="1"/>
          </p:cNvSpPr>
          <p:nvPr/>
        </p:nvSpPr>
        <p:spPr bwMode="auto">
          <a:xfrm>
            <a:off x="6327828" y="87992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5" name="Line 643"/>
          <p:cNvSpPr>
            <a:spLocks noChangeShapeType="1"/>
          </p:cNvSpPr>
          <p:nvPr/>
        </p:nvSpPr>
        <p:spPr bwMode="auto">
          <a:xfrm>
            <a:off x="6340528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6" name="Freeform 644"/>
          <p:cNvSpPr>
            <a:spLocks/>
          </p:cNvSpPr>
          <p:nvPr/>
        </p:nvSpPr>
        <p:spPr bwMode="auto">
          <a:xfrm>
            <a:off x="6367516" y="870399"/>
            <a:ext cx="50800" cy="28575"/>
          </a:xfrm>
          <a:custGeom>
            <a:avLst/>
            <a:gdLst>
              <a:gd name="T0" fmla="*/ 2147483647 w 32"/>
              <a:gd name="T1" fmla="*/ 2147483647 h 24"/>
              <a:gd name="T2" fmla="*/ 2147483647 w 32"/>
              <a:gd name="T3" fmla="*/ 2147483647 h 24"/>
              <a:gd name="T4" fmla="*/ 2147483647 w 32"/>
              <a:gd name="T5" fmla="*/ 2147483647 h 24"/>
              <a:gd name="T6" fmla="*/ 2147483647 w 32"/>
              <a:gd name="T7" fmla="*/ 2147483647 h 24"/>
              <a:gd name="T8" fmla="*/ 2147483647 w 32"/>
              <a:gd name="T9" fmla="*/ 2147483647 h 24"/>
              <a:gd name="T10" fmla="*/ 0 w 32"/>
              <a:gd name="T11" fmla="*/ 2147483647 h 24"/>
              <a:gd name="T12" fmla="*/ 0 w 32"/>
              <a:gd name="T13" fmla="*/ 2147483647 h 24"/>
              <a:gd name="T14" fmla="*/ 2147483647 w 32"/>
              <a:gd name="T15" fmla="*/ 0 h 24"/>
              <a:gd name="T16" fmla="*/ 2147483647 w 32"/>
              <a:gd name="T17" fmla="*/ 0 h 24"/>
              <a:gd name="T18" fmla="*/ 2147483647 w 32"/>
              <a:gd name="T19" fmla="*/ 0 h 24"/>
              <a:gd name="T20" fmla="*/ 2147483647 w 32"/>
              <a:gd name="T21" fmla="*/ 0 h 24"/>
              <a:gd name="T22" fmla="*/ 2147483647 w 32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4"/>
              <a:gd name="T38" fmla="*/ 32 w 32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4">
                <a:moveTo>
                  <a:pt x="32" y="16"/>
                </a:moveTo>
                <a:lnTo>
                  <a:pt x="24" y="24"/>
                </a:lnTo>
                <a:lnTo>
                  <a:pt x="16" y="24"/>
                </a:lnTo>
                <a:lnTo>
                  <a:pt x="8" y="24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7" name="Line 645"/>
          <p:cNvSpPr>
            <a:spLocks noChangeShapeType="1"/>
          </p:cNvSpPr>
          <p:nvPr/>
        </p:nvSpPr>
        <p:spPr bwMode="auto">
          <a:xfrm flipH="1">
            <a:off x="6405616" y="8894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8" name="Line 646"/>
          <p:cNvSpPr>
            <a:spLocks noChangeShapeType="1"/>
          </p:cNvSpPr>
          <p:nvPr/>
        </p:nvSpPr>
        <p:spPr bwMode="auto">
          <a:xfrm>
            <a:off x="6405616" y="8989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9" name="Line 647"/>
          <p:cNvSpPr>
            <a:spLocks noChangeShapeType="1"/>
          </p:cNvSpPr>
          <p:nvPr/>
        </p:nvSpPr>
        <p:spPr bwMode="auto">
          <a:xfrm flipH="1">
            <a:off x="6392916" y="89897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0" name="Line 648"/>
          <p:cNvSpPr>
            <a:spLocks noChangeShapeType="1"/>
          </p:cNvSpPr>
          <p:nvPr/>
        </p:nvSpPr>
        <p:spPr bwMode="auto">
          <a:xfrm>
            <a:off x="6392916" y="8989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1" name="Line 649"/>
          <p:cNvSpPr>
            <a:spLocks noChangeShapeType="1"/>
          </p:cNvSpPr>
          <p:nvPr/>
        </p:nvSpPr>
        <p:spPr bwMode="auto">
          <a:xfrm>
            <a:off x="6392916" y="8989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2" name="Line 650"/>
          <p:cNvSpPr>
            <a:spLocks noChangeShapeType="1"/>
          </p:cNvSpPr>
          <p:nvPr/>
        </p:nvSpPr>
        <p:spPr bwMode="auto">
          <a:xfrm>
            <a:off x="6392916" y="8989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3" name="Line 651"/>
          <p:cNvSpPr>
            <a:spLocks noChangeShapeType="1"/>
          </p:cNvSpPr>
          <p:nvPr/>
        </p:nvSpPr>
        <p:spPr bwMode="auto">
          <a:xfrm flipH="1">
            <a:off x="6380216" y="89897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4" name="Line 652"/>
          <p:cNvSpPr>
            <a:spLocks noChangeShapeType="1"/>
          </p:cNvSpPr>
          <p:nvPr/>
        </p:nvSpPr>
        <p:spPr bwMode="auto">
          <a:xfrm>
            <a:off x="6380216" y="8989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5" name="Line 653"/>
          <p:cNvSpPr>
            <a:spLocks noChangeShapeType="1"/>
          </p:cNvSpPr>
          <p:nvPr/>
        </p:nvSpPr>
        <p:spPr bwMode="auto">
          <a:xfrm flipH="1" flipV="1">
            <a:off x="6367516" y="8894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6" name="Line 654"/>
          <p:cNvSpPr>
            <a:spLocks noChangeShapeType="1"/>
          </p:cNvSpPr>
          <p:nvPr/>
        </p:nvSpPr>
        <p:spPr bwMode="auto">
          <a:xfrm>
            <a:off x="6367516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7" name="Line 655"/>
          <p:cNvSpPr>
            <a:spLocks noChangeShapeType="1"/>
          </p:cNvSpPr>
          <p:nvPr/>
        </p:nvSpPr>
        <p:spPr bwMode="auto">
          <a:xfrm>
            <a:off x="6367516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8" name="Line 656"/>
          <p:cNvSpPr>
            <a:spLocks noChangeShapeType="1"/>
          </p:cNvSpPr>
          <p:nvPr/>
        </p:nvSpPr>
        <p:spPr bwMode="auto">
          <a:xfrm>
            <a:off x="6367516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9" name="Line 657"/>
          <p:cNvSpPr>
            <a:spLocks noChangeShapeType="1"/>
          </p:cNvSpPr>
          <p:nvPr/>
        </p:nvSpPr>
        <p:spPr bwMode="auto">
          <a:xfrm flipV="1">
            <a:off x="6367516" y="870399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0" name="Line 658"/>
          <p:cNvSpPr>
            <a:spLocks noChangeShapeType="1"/>
          </p:cNvSpPr>
          <p:nvPr/>
        </p:nvSpPr>
        <p:spPr bwMode="auto">
          <a:xfrm>
            <a:off x="6380216" y="8703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1" name="Line 659"/>
          <p:cNvSpPr>
            <a:spLocks noChangeShapeType="1"/>
          </p:cNvSpPr>
          <p:nvPr/>
        </p:nvSpPr>
        <p:spPr bwMode="auto">
          <a:xfrm>
            <a:off x="6380216" y="87039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2" name="Line 660"/>
          <p:cNvSpPr>
            <a:spLocks noChangeShapeType="1"/>
          </p:cNvSpPr>
          <p:nvPr/>
        </p:nvSpPr>
        <p:spPr bwMode="auto">
          <a:xfrm>
            <a:off x="6392916" y="8703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3" name="Line 661"/>
          <p:cNvSpPr>
            <a:spLocks noChangeShapeType="1"/>
          </p:cNvSpPr>
          <p:nvPr/>
        </p:nvSpPr>
        <p:spPr bwMode="auto">
          <a:xfrm>
            <a:off x="6392916" y="8703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4" name="Line 662"/>
          <p:cNvSpPr>
            <a:spLocks noChangeShapeType="1"/>
          </p:cNvSpPr>
          <p:nvPr/>
        </p:nvSpPr>
        <p:spPr bwMode="auto">
          <a:xfrm>
            <a:off x="6392916" y="8703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5" name="Line 663"/>
          <p:cNvSpPr>
            <a:spLocks noChangeShapeType="1"/>
          </p:cNvSpPr>
          <p:nvPr/>
        </p:nvSpPr>
        <p:spPr bwMode="auto">
          <a:xfrm>
            <a:off x="6392916" y="870399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6" name="Line 664"/>
          <p:cNvSpPr>
            <a:spLocks noChangeShapeType="1"/>
          </p:cNvSpPr>
          <p:nvPr/>
        </p:nvSpPr>
        <p:spPr bwMode="auto">
          <a:xfrm>
            <a:off x="6405616" y="870399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7" name="Line 665"/>
          <p:cNvSpPr>
            <a:spLocks noChangeShapeType="1"/>
          </p:cNvSpPr>
          <p:nvPr/>
        </p:nvSpPr>
        <p:spPr bwMode="auto">
          <a:xfrm>
            <a:off x="6405616" y="870399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8" name="Line 666"/>
          <p:cNvSpPr>
            <a:spLocks noChangeShapeType="1"/>
          </p:cNvSpPr>
          <p:nvPr/>
        </p:nvSpPr>
        <p:spPr bwMode="auto">
          <a:xfrm>
            <a:off x="6418316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9" name="Freeform 667"/>
          <p:cNvSpPr>
            <a:spLocks/>
          </p:cNvSpPr>
          <p:nvPr/>
        </p:nvSpPr>
        <p:spPr bwMode="auto">
          <a:xfrm>
            <a:off x="6470703" y="860874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5"/>
                </a:moveTo>
                <a:lnTo>
                  <a:pt x="24" y="23"/>
                </a:lnTo>
                <a:lnTo>
                  <a:pt x="16" y="23"/>
                </a:lnTo>
                <a:lnTo>
                  <a:pt x="0" y="23"/>
                </a:lnTo>
                <a:lnTo>
                  <a:pt x="0" y="15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0" name="Line 668"/>
          <p:cNvSpPr>
            <a:spLocks noChangeShapeType="1"/>
          </p:cNvSpPr>
          <p:nvPr/>
        </p:nvSpPr>
        <p:spPr bwMode="auto">
          <a:xfrm flipH="1">
            <a:off x="6508803" y="87992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" name="Line 669"/>
          <p:cNvSpPr>
            <a:spLocks noChangeShapeType="1"/>
          </p:cNvSpPr>
          <p:nvPr/>
        </p:nvSpPr>
        <p:spPr bwMode="auto">
          <a:xfrm>
            <a:off x="6508803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" name="Line 670"/>
          <p:cNvSpPr>
            <a:spLocks noChangeShapeType="1"/>
          </p:cNvSpPr>
          <p:nvPr/>
        </p:nvSpPr>
        <p:spPr bwMode="auto">
          <a:xfrm flipH="1">
            <a:off x="6496103" y="88944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" name="Line 671"/>
          <p:cNvSpPr>
            <a:spLocks noChangeShapeType="1"/>
          </p:cNvSpPr>
          <p:nvPr/>
        </p:nvSpPr>
        <p:spPr bwMode="auto">
          <a:xfrm>
            <a:off x="6496103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" name="Line 672"/>
          <p:cNvSpPr>
            <a:spLocks noChangeShapeType="1"/>
          </p:cNvSpPr>
          <p:nvPr/>
        </p:nvSpPr>
        <p:spPr bwMode="auto">
          <a:xfrm>
            <a:off x="6496103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" name="Line 673"/>
          <p:cNvSpPr>
            <a:spLocks noChangeShapeType="1"/>
          </p:cNvSpPr>
          <p:nvPr/>
        </p:nvSpPr>
        <p:spPr bwMode="auto">
          <a:xfrm>
            <a:off x="6496103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" name="Line 674"/>
          <p:cNvSpPr>
            <a:spLocks noChangeShapeType="1"/>
          </p:cNvSpPr>
          <p:nvPr/>
        </p:nvSpPr>
        <p:spPr bwMode="auto">
          <a:xfrm flipH="1">
            <a:off x="6470703" y="889449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" name="Line 675"/>
          <p:cNvSpPr>
            <a:spLocks noChangeShapeType="1"/>
          </p:cNvSpPr>
          <p:nvPr/>
        </p:nvSpPr>
        <p:spPr bwMode="auto">
          <a:xfrm>
            <a:off x="6470703" y="8894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" name="Line 676"/>
          <p:cNvSpPr>
            <a:spLocks noChangeShapeType="1"/>
          </p:cNvSpPr>
          <p:nvPr/>
        </p:nvSpPr>
        <p:spPr bwMode="auto">
          <a:xfrm flipV="1">
            <a:off x="6470703" y="879924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9" name="Line 677"/>
          <p:cNvSpPr>
            <a:spLocks noChangeShapeType="1"/>
          </p:cNvSpPr>
          <p:nvPr/>
        </p:nvSpPr>
        <p:spPr bwMode="auto">
          <a:xfrm>
            <a:off x="6470703" y="8799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0" name="Line 678"/>
          <p:cNvSpPr>
            <a:spLocks noChangeShapeType="1"/>
          </p:cNvSpPr>
          <p:nvPr/>
        </p:nvSpPr>
        <p:spPr bwMode="auto">
          <a:xfrm>
            <a:off x="6470703" y="8799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1" name="Line 679"/>
          <p:cNvSpPr>
            <a:spLocks noChangeShapeType="1"/>
          </p:cNvSpPr>
          <p:nvPr/>
        </p:nvSpPr>
        <p:spPr bwMode="auto">
          <a:xfrm>
            <a:off x="6470703" y="8799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2" name="Line 680"/>
          <p:cNvSpPr>
            <a:spLocks noChangeShapeType="1"/>
          </p:cNvSpPr>
          <p:nvPr/>
        </p:nvSpPr>
        <p:spPr bwMode="auto">
          <a:xfrm flipV="1">
            <a:off x="6470703" y="860874"/>
            <a:ext cx="15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3" name="Line 681"/>
          <p:cNvSpPr>
            <a:spLocks noChangeShapeType="1"/>
          </p:cNvSpPr>
          <p:nvPr/>
        </p:nvSpPr>
        <p:spPr bwMode="auto">
          <a:xfrm>
            <a:off x="6470703" y="8608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4" name="Line 682"/>
          <p:cNvSpPr>
            <a:spLocks noChangeShapeType="1"/>
          </p:cNvSpPr>
          <p:nvPr/>
        </p:nvSpPr>
        <p:spPr bwMode="auto">
          <a:xfrm>
            <a:off x="6470703" y="860874"/>
            <a:ext cx="254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5" name="Line 683"/>
          <p:cNvSpPr>
            <a:spLocks noChangeShapeType="1"/>
          </p:cNvSpPr>
          <p:nvPr/>
        </p:nvSpPr>
        <p:spPr bwMode="auto">
          <a:xfrm>
            <a:off x="6496103" y="8608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6" name="Line 684"/>
          <p:cNvSpPr>
            <a:spLocks noChangeShapeType="1"/>
          </p:cNvSpPr>
          <p:nvPr/>
        </p:nvSpPr>
        <p:spPr bwMode="auto">
          <a:xfrm>
            <a:off x="6496103" y="8608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7" name="Line 685"/>
          <p:cNvSpPr>
            <a:spLocks noChangeShapeType="1"/>
          </p:cNvSpPr>
          <p:nvPr/>
        </p:nvSpPr>
        <p:spPr bwMode="auto">
          <a:xfrm>
            <a:off x="6496103" y="8608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8" name="Line 686"/>
          <p:cNvSpPr>
            <a:spLocks noChangeShapeType="1"/>
          </p:cNvSpPr>
          <p:nvPr/>
        </p:nvSpPr>
        <p:spPr bwMode="auto">
          <a:xfrm>
            <a:off x="6496103" y="86087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9" name="Line 687"/>
          <p:cNvSpPr>
            <a:spLocks noChangeShapeType="1"/>
          </p:cNvSpPr>
          <p:nvPr/>
        </p:nvSpPr>
        <p:spPr bwMode="auto">
          <a:xfrm>
            <a:off x="6508803" y="86087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0" name="Line 688"/>
          <p:cNvSpPr>
            <a:spLocks noChangeShapeType="1"/>
          </p:cNvSpPr>
          <p:nvPr/>
        </p:nvSpPr>
        <p:spPr bwMode="auto">
          <a:xfrm>
            <a:off x="6508803" y="860874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1" name="Line 689"/>
          <p:cNvSpPr>
            <a:spLocks noChangeShapeType="1"/>
          </p:cNvSpPr>
          <p:nvPr/>
        </p:nvSpPr>
        <p:spPr bwMode="auto">
          <a:xfrm>
            <a:off x="6521503" y="8799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2" name="Freeform 690"/>
          <p:cNvSpPr>
            <a:spLocks/>
          </p:cNvSpPr>
          <p:nvPr/>
        </p:nvSpPr>
        <p:spPr bwMode="auto">
          <a:xfrm>
            <a:off x="6483403" y="943424"/>
            <a:ext cx="50800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6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3" name="Line 691"/>
          <p:cNvSpPr>
            <a:spLocks noChangeShapeType="1"/>
          </p:cNvSpPr>
          <p:nvPr/>
        </p:nvSpPr>
        <p:spPr bwMode="auto">
          <a:xfrm flipH="1">
            <a:off x="6521503" y="9624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4" name="Line 692"/>
          <p:cNvSpPr>
            <a:spLocks noChangeShapeType="1"/>
          </p:cNvSpPr>
          <p:nvPr/>
        </p:nvSpPr>
        <p:spPr bwMode="auto">
          <a:xfrm>
            <a:off x="6521503" y="9719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5" name="Line 693"/>
          <p:cNvSpPr>
            <a:spLocks noChangeShapeType="1"/>
          </p:cNvSpPr>
          <p:nvPr/>
        </p:nvSpPr>
        <p:spPr bwMode="auto">
          <a:xfrm flipH="1">
            <a:off x="6508803" y="9719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6" name="Line 694"/>
          <p:cNvSpPr>
            <a:spLocks noChangeShapeType="1"/>
          </p:cNvSpPr>
          <p:nvPr/>
        </p:nvSpPr>
        <p:spPr bwMode="auto">
          <a:xfrm>
            <a:off x="6508803" y="9719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7" name="Line 695"/>
          <p:cNvSpPr>
            <a:spLocks noChangeShapeType="1"/>
          </p:cNvSpPr>
          <p:nvPr/>
        </p:nvSpPr>
        <p:spPr bwMode="auto">
          <a:xfrm>
            <a:off x="6508803" y="9719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8" name="Line 696"/>
          <p:cNvSpPr>
            <a:spLocks noChangeShapeType="1"/>
          </p:cNvSpPr>
          <p:nvPr/>
        </p:nvSpPr>
        <p:spPr bwMode="auto">
          <a:xfrm>
            <a:off x="6508803" y="9719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9" name="Line 697"/>
          <p:cNvSpPr>
            <a:spLocks noChangeShapeType="1"/>
          </p:cNvSpPr>
          <p:nvPr/>
        </p:nvSpPr>
        <p:spPr bwMode="auto">
          <a:xfrm flipH="1">
            <a:off x="6496103" y="97199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0" name="Line 698"/>
          <p:cNvSpPr>
            <a:spLocks noChangeShapeType="1"/>
          </p:cNvSpPr>
          <p:nvPr/>
        </p:nvSpPr>
        <p:spPr bwMode="auto">
          <a:xfrm>
            <a:off x="6496103" y="97199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1" name="Line 699"/>
          <p:cNvSpPr>
            <a:spLocks noChangeShapeType="1"/>
          </p:cNvSpPr>
          <p:nvPr/>
        </p:nvSpPr>
        <p:spPr bwMode="auto">
          <a:xfrm flipH="1" flipV="1">
            <a:off x="6483403" y="9624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2" name="Line 700"/>
          <p:cNvSpPr>
            <a:spLocks noChangeShapeType="1"/>
          </p:cNvSpPr>
          <p:nvPr/>
        </p:nvSpPr>
        <p:spPr bwMode="auto">
          <a:xfrm>
            <a:off x="6483403" y="962474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3" name="Line 701"/>
          <p:cNvSpPr>
            <a:spLocks noChangeShapeType="1"/>
          </p:cNvSpPr>
          <p:nvPr/>
        </p:nvSpPr>
        <p:spPr bwMode="auto">
          <a:xfrm>
            <a:off x="6483403" y="962474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4" name="Line 702"/>
          <p:cNvSpPr>
            <a:spLocks noChangeShapeType="1"/>
          </p:cNvSpPr>
          <p:nvPr/>
        </p:nvSpPr>
        <p:spPr bwMode="auto">
          <a:xfrm>
            <a:off x="6483403" y="962474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5" name="Line 703"/>
          <p:cNvSpPr>
            <a:spLocks noChangeShapeType="1"/>
          </p:cNvSpPr>
          <p:nvPr/>
        </p:nvSpPr>
        <p:spPr bwMode="auto">
          <a:xfrm flipV="1">
            <a:off x="6483403" y="943424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6" name="Line 704"/>
          <p:cNvSpPr>
            <a:spLocks noChangeShapeType="1"/>
          </p:cNvSpPr>
          <p:nvPr/>
        </p:nvSpPr>
        <p:spPr bwMode="auto">
          <a:xfrm>
            <a:off x="6496103" y="9434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7" name="Line 705"/>
          <p:cNvSpPr>
            <a:spLocks noChangeShapeType="1"/>
          </p:cNvSpPr>
          <p:nvPr/>
        </p:nvSpPr>
        <p:spPr bwMode="auto">
          <a:xfrm>
            <a:off x="6496103" y="94342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8" name="Line 706"/>
          <p:cNvSpPr>
            <a:spLocks noChangeShapeType="1"/>
          </p:cNvSpPr>
          <p:nvPr/>
        </p:nvSpPr>
        <p:spPr bwMode="auto">
          <a:xfrm>
            <a:off x="6508803" y="9434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9" name="Line 707"/>
          <p:cNvSpPr>
            <a:spLocks noChangeShapeType="1"/>
          </p:cNvSpPr>
          <p:nvPr/>
        </p:nvSpPr>
        <p:spPr bwMode="auto">
          <a:xfrm>
            <a:off x="6508803" y="9434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0" name="Line 708"/>
          <p:cNvSpPr>
            <a:spLocks noChangeShapeType="1"/>
          </p:cNvSpPr>
          <p:nvPr/>
        </p:nvSpPr>
        <p:spPr bwMode="auto">
          <a:xfrm>
            <a:off x="6508803" y="9434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1" name="Line 709"/>
          <p:cNvSpPr>
            <a:spLocks noChangeShapeType="1"/>
          </p:cNvSpPr>
          <p:nvPr/>
        </p:nvSpPr>
        <p:spPr bwMode="auto">
          <a:xfrm>
            <a:off x="6508803" y="943424"/>
            <a:ext cx="12700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2" name="Line 710"/>
          <p:cNvSpPr>
            <a:spLocks noChangeShapeType="1"/>
          </p:cNvSpPr>
          <p:nvPr/>
        </p:nvSpPr>
        <p:spPr bwMode="auto">
          <a:xfrm>
            <a:off x="6521503" y="9434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3" name="Line 711"/>
          <p:cNvSpPr>
            <a:spLocks noChangeShapeType="1"/>
          </p:cNvSpPr>
          <p:nvPr/>
        </p:nvSpPr>
        <p:spPr bwMode="auto">
          <a:xfrm>
            <a:off x="6521503" y="943424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4" name="Line 712"/>
          <p:cNvSpPr>
            <a:spLocks noChangeShapeType="1"/>
          </p:cNvSpPr>
          <p:nvPr/>
        </p:nvSpPr>
        <p:spPr bwMode="auto">
          <a:xfrm>
            <a:off x="6534203" y="962474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5" name="Freeform 713"/>
          <p:cNvSpPr>
            <a:spLocks/>
          </p:cNvSpPr>
          <p:nvPr/>
        </p:nvSpPr>
        <p:spPr bwMode="auto">
          <a:xfrm>
            <a:off x="6624691" y="933899"/>
            <a:ext cx="52387" cy="28575"/>
          </a:xfrm>
          <a:custGeom>
            <a:avLst/>
            <a:gdLst>
              <a:gd name="T0" fmla="*/ 2147483647 w 32"/>
              <a:gd name="T1" fmla="*/ 2147483647 h 24"/>
              <a:gd name="T2" fmla="*/ 2147483647 w 32"/>
              <a:gd name="T3" fmla="*/ 2147483647 h 24"/>
              <a:gd name="T4" fmla="*/ 2147483647 w 32"/>
              <a:gd name="T5" fmla="*/ 2147483647 h 24"/>
              <a:gd name="T6" fmla="*/ 2147483647 w 32"/>
              <a:gd name="T7" fmla="*/ 2147483647 h 24"/>
              <a:gd name="T8" fmla="*/ 2147483647 w 32"/>
              <a:gd name="T9" fmla="*/ 2147483647 h 24"/>
              <a:gd name="T10" fmla="*/ 0 w 32"/>
              <a:gd name="T11" fmla="*/ 2147483647 h 24"/>
              <a:gd name="T12" fmla="*/ 0 w 32"/>
              <a:gd name="T13" fmla="*/ 2147483647 h 24"/>
              <a:gd name="T14" fmla="*/ 2147483647 w 32"/>
              <a:gd name="T15" fmla="*/ 0 h 24"/>
              <a:gd name="T16" fmla="*/ 2147483647 w 32"/>
              <a:gd name="T17" fmla="*/ 0 h 24"/>
              <a:gd name="T18" fmla="*/ 2147483647 w 32"/>
              <a:gd name="T19" fmla="*/ 0 h 24"/>
              <a:gd name="T20" fmla="*/ 2147483647 w 32"/>
              <a:gd name="T21" fmla="*/ 0 h 24"/>
              <a:gd name="T22" fmla="*/ 2147483647 w 32"/>
              <a:gd name="T23" fmla="*/ 2147483647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4"/>
              <a:gd name="T38" fmla="*/ 32 w 32"/>
              <a:gd name="T39" fmla="*/ 24 h 2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4">
                <a:moveTo>
                  <a:pt x="32" y="8"/>
                </a:moveTo>
                <a:lnTo>
                  <a:pt x="24" y="16"/>
                </a:lnTo>
                <a:lnTo>
                  <a:pt x="16" y="24"/>
                </a:lnTo>
                <a:lnTo>
                  <a:pt x="8" y="16"/>
                </a:lnTo>
                <a:lnTo>
                  <a:pt x="0" y="8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6" name="Line 714"/>
          <p:cNvSpPr>
            <a:spLocks noChangeShapeType="1"/>
          </p:cNvSpPr>
          <p:nvPr/>
        </p:nvSpPr>
        <p:spPr bwMode="auto">
          <a:xfrm flipH="1">
            <a:off x="6664378" y="943424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7" name="Line 715"/>
          <p:cNvSpPr>
            <a:spLocks noChangeShapeType="1"/>
          </p:cNvSpPr>
          <p:nvPr/>
        </p:nvSpPr>
        <p:spPr bwMode="auto">
          <a:xfrm>
            <a:off x="6664378" y="954536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8" name="Line 716"/>
          <p:cNvSpPr>
            <a:spLocks noChangeShapeType="1"/>
          </p:cNvSpPr>
          <p:nvPr/>
        </p:nvSpPr>
        <p:spPr bwMode="auto">
          <a:xfrm flipH="1">
            <a:off x="6651678" y="954536"/>
            <a:ext cx="12700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9" name="Line 717"/>
          <p:cNvSpPr>
            <a:spLocks noChangeShapeType="1"/>
          </p:cNvSpPr>
          <p:nvPr/>
        </p:nvSpPr>
        <p:spPr bwMode="auto">
          <a:xfrm>
            <a:off x="6651678" y="962474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0" name="Line 718"/>
          <p:cNvSpPr>
            <a:spLocks noChangeShapeType="1"/>
          </p:cNvSpPr>
          <p:nvPr/>
        </p:nvSpPr>
        <p:spPr bwMode="auto">
          <a:xfrm>
            <a:off x="6651678" y="962474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1" name="Line 719"/>
          <p:cNvSpPr>
            <a:spLocks noChangeShapeType="1"/>
          </p:cNvSpPr>
          <p:nvPr/>
        </p:nvSpPr>
        <p:spPr bwMode="auto">
          <a:xfrm>
            <a:off x="6651678" y="962474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2" name="Line 720"/>
          <p:cNvSpPr>
            <a:spLocks noChangeShapeType="1"/>
          </p:cNvSpPr>
          <p:nvPr/>
        </p:nvSpPr>
        <p:spPr bwMode="auto">
          <a:xfrm flipH="1" flipV="1">
            <a:off x="6637391" y="954536"/>
            <a:ext cx="14287" cy="793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3" name="Line 721"/>
          <p:cNvSpPr>
            <a:spLocks noChangeShapeType="1"/>
          </p:cNvSpPr>
          <p:nvPr/>
        </p:nvSpPr>
        <p:spPr bwMode="auto">
          <a:xfrm>
            <a:off x="6637391" y="954536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4" name="Line 722"/>
          <p:cNvSpPr>
            <a:spLocks noChangeShapeType="1"/>
          </p:cNvSpPr>
          <p:nvPr/>
        </p:nvSpPr>
        <p:spPr bwMode="auto">
          <a:xfrm flipH="1" flipV="1">
            <a:off x="6624691" y="943424"/>
            <a:ext cx="12700" cy="1111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5" name="Line 723"/>
          <p:cNvSpPr>
            <a:spLocks noChangeShapeType="1"/>
          </p:cNvSpPr>
          <p:nvPr/>
        </p:nvSpPr>
        <p:spPr bwMode="auto">
          <a:xfrm>
            <a:off x="6624691" y="9434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6" name="Line 724"/>
          <p:cNvSpPr>
            <a:spLocks noChangeShapeType="1"/>
          </p:cNvSpPr>
          <p:nvPr/>
        </p:nvSpPr>
        <p:spPr bwMode="auto">
          <a:xfrm>
            <a:off x="6624691" y="9434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7" name="Line 725"/>
          <p:cNvSpPr>
            <a:spLocks noChangeShapeType="1"/>
          </p:cNvSpPr>
          <p:nvPr/>
        </p:nvSpPr>
        <p:spPr bwMode="auto">
          <a:xfrm>
            <a:off x="6624691" y="94342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8" name="Line 726"/>
          <p:cNvSpPr>
            <a:spLocks noChangeShapeType="1"/>
          </p:cNvSpPr>
          <p:nvPr/>
        </p:nvSpPr>
        <p:spPr bwMode="auto">
          <a:xfrm flipV="1">
            <a:off x="6624691" y="93389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9" name="Line 727"/>
          <p:cNvSpPr>
            <a:spLocks noChangeShapeType="1"/>
          </p:cNvSpPr>
          <p:nvPr/>
        </p:nvSpPr>
        <p:spPr bwMode="auto">
          <a:xfrm>
            <a:off x="6637391" y="933899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0" name="Line 729"/>
          <p:cNvSpPr>
            <a:spLocks noChangeShapeType="1"/>
          </p:cNvSpPr>
          <p:nvPr/>
        </p:nvSpPr>
        <p:spPr bwMode="auto">
          <a:xfrm>
            <a:off x="6637391" y="933899"/>
            <a:ext cx="142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1" name="Line 730"/>
          <p:cNvSpPr>
            <a:spLocks noChangeShapeType="1"/>
          </p:cNvSpPr>
          <p:nvPr/>
        </p:nvSpPr>
        <p:spPr bwMode="auto">
          <a:xfrm>
            <a:off x="6651678" y="9338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" name="Line 731"/>
          <p:cNvSpPr>
            <a:spLocks noChangeShapeType="1"/>
          </p:cNvSpPr>
          <p:nvPr/>
        </p:nvSpPr>
        <p:spPr bwMode="auto">
          <a:xfrm>
            <a:off x="6651678" y="9338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3" name="Line 732"/>
          <p:cNvSpPr>
            <a:spLocks noChangeShapeType="1"/>
          </p:cNvSpPr>
          <p:nvPr/>
        </p:nvSpPr>
        <p:spPr bwMode="auto">
          <a:xfrm>
            <a:off x="6651678" y="9338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4" name="Line 733"/>
          <p:cNvSpPr>
            <a:spLocks noChangeShapeType="1"/>
          </p:cNvSpPr>
          <p:nvPr/>
        </p:nvSpPr>
        <p:spPr bwMode="auto">
          <a:xfrm>
            <a:off x="6651678" y="933899"/>
            <a:ext cx="12700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5" name="Line 734"/>
          <p:cNvSpPr>
            <a:spLocks noChangeShapeType="1"/>
          </p:cNvSpPr>
          <p:nvPr/>
        </p:nvSpPr>
        <p:spPr bwMode="auto">
          <a:xfrm>
            <a:off x="6664378" y="933899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6" name="Line 735"/>
          <p:cNvSpPr>
            <a:spLocks noChangeShapeType="1"/>
          </p:cNvSpPr>
          <p:nvPr/>
        </p:nvSpPr>
        <p:spPr bwMode="auto">
          <a:xfrm>
            <a:off x="6664378" y="93389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7" name="Line 736"/>
          <p:cNvSpPr>
            <a:spLocks noChangeShapeType="1"/>
          </p:cNvSpPr>
          <p:nvPr/>
        </p:nvSpPr>
        <p:spPr bwMode="auto">
          <a:xfrm>
            <a:off x="6677078" y="943424"/>
            <a:ext cx="1588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8" name="Freeform 737"/>
          <p:cNvSpPr>
            <a:spLocks/>
          </p:cNvSpPr>
          <p:nvPr/>
        </p:nvSpPr>
        <p:spPr bwMode="auto">
          <a:xfrm>
            <a:off x="6856466" y="889449"/>
            <a:ext cx="50800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5"/>
                </a:lnTo>
                <a:lnTo>
                  <a:pt x="16" y="23"/>
                </a:lnTo>
                <a:lnTo>
                  <a:pt x="8" y="15"/>
                </a:lnTo>
                <a:lnTo>
                  <a:pt x="0" y="8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9" name="Line 738"/>
          <p:cNvSpPr>
            <a:spLocks noChangeShapeType="1"/>
          </p:cNvSpPr>
          <p:nvPr/>
        </p:nvSpPr>
        <p:spPr bwMode="auto">
          <a:xfrm flipH="1">
            <a:off x="6894566" y="8989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0" name="Line 739"/>
          <p:cNvSpPr>
            <a:spLocks noChangeShapeType="1"/>
          </p:cNvSpPr>
          <p:nvPr/>
        </p:nvSpPr>
        <p:spPr bwMode="auto">
          <a:xfrm>
            <a:off x="6894566" y="9084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1" name="Line 740"/>
          <p:cNvSpPr>
            <a:spLocks noChangeShapeType="1"/>
          </p:cNvSpPr>
          <p:nvPr/>
        </p:nvSpPr>
        <p:spPr bwMode="auto">
          <a:xfrm flipH="1">
            <a:off x="6881866" y="908499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2" name="Line 741"/>
          <p:cNvSpPr>
            <a:spLocks noChangeShapeType="1"/>
          </p:cNvSpPr>
          <p:nvPr/>
        </p:nvSpPr>
        <p:spPr bwMode="auto">
          <a:xfrm>
            <a:off x="6881866" y="9164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3" name="Line 742"/>
          <p:cNvSpPr>
            <a:spLocks noChangeShapeType="1"/>
          </p:cNvSpPr>
          <p:nvPr/>
        </p:nvSpPr>
        <p:spPr bwMode="auto">
          <a:xfrm>
            <a:off x="6881866" y="9164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4" name="Line 743"/>
          <p:cNvSpPr>
            <a:spLocks noChangeShapeType="1"/>
          </p:cNvSpPr>
          <p:nvPr/>
        </p:nvSpPr>
        <p:spPr bwMode="auto">
          <a:xfrm>
            <a:off x="6881866" y="9164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5" name="Line 744"/>
          <p:cNvSpPr>
            <a:spLocks noChangeShapeType="1"/>
          </p:cNvSpPr>
          <p:nvPr/>
        </p:nvSpPr>
        <p:spPr bwMode="auto">
          <a:xfrm flipH="1" flipV="1">
            <a:off x="6869166" y="908499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6" name="Line 745"/>
          <p:cNvSpPr>
            <a:spLocks noChangeShapeType="1"/>
          </p:cNvSpPr>
          <p:nvPr/>
        </p:nvSpPr>
        <p:spPr bwMode="auto">
          <a:xfrm>
            <a:off x="6869166" y="90849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7" name="Line 746"/>
          <p:cNvSpPr>
            <a:spLocks noChangeShapeType="1"/>
          </p:cNvSpPr>
          <p:nvPr/>
        </p:nvSpPr>
        <p:spPr bwMode="auto">
          <a:xfrm flipH="1" flipV="1">
            <a:off x="6856466" y="898974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8" name="Line 747"/>
          <p:cNvSpPr>
            <a:spLocks noChangeShapeType="1"/>
          </p:cNvSpPr>
          <p:nvPr/>
        </p:nvSpPr>
        <p:spPr bwMode="auto">
          <a:xfrm>
            <a:off x="6856466" y="8989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9" name="Line 748"/>
          <p:cNvSpPr>
            <a:spLocks noChangeShapeType="1"/>
          </p:cNvSpPr>
          <p:nvPr/>
        </p:nvSpPr>
        <p:spPr bwMode="auto">
          <a:xfrm>
            <a:off x="6856466" y="8989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0" name="Line 749"/>
          <p:cNvSpPr>
            <a:spLocks noChangeShapeType="1"/>
          </p:cNvSpPr>
          <p:nvPr/>
        </p:nvSpPr>
        <p:spPr bwMode="auto">
          <a:xfrm>
            <a:off x="6856466" y="8989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1" name="Line 750"/>
          <p:cNvSpPr>
            <a:spLocks noChangeShapeType="1"/>
          </p:cNvSpPr>
          <p:nvPr/>
        </p:nvSpPr>
        <p:spPr bwMode="auto">
          <a:xfrm flipV="1">
            <a:off x="6856466" y="8894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2" name="Line 751"/>
          <p:cNvSpPr>
            <a:spLocks noChangeShapeType="1"/>
          </p:cNvSpPr>
          <p:nvPr/>
        </p:nvSpPr>
        <p:spPr bwMode="auto">
          <a:xfrm>
            <a:off x="6869166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3" name="Line 752"/>
          <p:cNvSpPr>
            <a:spLocks noChangeShapeType="1"/>
          </p:cNvSpPr>
          <p:nvPr/>
        </p:nvSpPr>
        <p:spPr bwMode="auto">
          <a:xfrm>
            <a:off x="6869166" y="88944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4" name="Line 753"/>
          <p:cNvSpPr>
            <a:spLocks noChangeShapeType="1"/>
          </p:cNvSpPr>
          <p:nvPr/>
        </p:nvSpPr>
        <p:spPr bwMode="auto">
          <a:xfrm>
            <a:off x="6881866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5" name="Line 754"/>
          <p:cNvSpPr>
            <a:spLocks noChangeShapeType="1"/>
          </p:cNvSpPr>
          <p:nvPr/>
        </p:nvSpPr>
        <p:spPr bwMode="auto">
          <a:xfrm>
            <a:off x="6881866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6" name="Line 755"/>
          <p:cNvSpPr>
            <a:spLocks noChangeShapeType="1"/>
          </p:cNvSpPr>
          <p:nvPr/>
        </p:nvSpPr>
        <p:spPr bwMode="auto">
          <a:xfrm>
            <a:off x="6881866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7" name="Line 756"/>
          <p:cNvSpPr>
            <a:spLocks noChangeShapeType="1"/>
          </p:cNvSpPr>
          <p:nvPr/>
        </p:nvSpPr>
        <p:spPr bwMode="auto">
          <a:xfrm>
            <a:off x="6881866" y="88944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8" name="Line 757"/>
          <p:cNvSpPr>
            <a:spLocks noChangeShapeType="1"/>
          </p:cNvSpPr>
          <p:nvPr/>
        </p:nvSpPr>
        <p:spPr bwMode="auto">
          <a:xfrm>
            <a:off x="6894566" y="8894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9" name="Line 758"/>
          <p:cNvSpPr>
            <a:spLocks noChangeShapeType="1"/>
          </p:cNvSpPr>
          <p:nvPr/>
        </p:nvSpPr>
        <p:spPr bwMode="auto">
          <a:xfrm>
            <a:off x="6894566" y="889449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0" name="Line 759"/>
          <p:cNvSpPr>
            <a:spLocks noChangeShapeType="1"/>
          </p:cNvSpPr>
          <p:nvPr/>
        </p:nvSpPr>
        <p:spPr bwMode="auto">
          <a:xfrm>
            <a:off x="6907266" y="898974"/>
            <a:ext cx="15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1" name="Freeform 760"/>
          <p:cNvSpPr>
            <a:spLocks/>
          </p:cNvSpPr>
          <p:nvPr/>
        </p:nvSpPr>
        <p:spPr bwMode="auto">
          <a:xfrm>
            <a:off x="6842178" y="814836"/>
            <a:ext cx="52388" cy="28575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16"/>
                </a:moveTo>
                <a:lnTo>
                  <a:pt x="24" y="23"/>
                </a:lnTo>
                <a:lnTo>
                  <a:pt x="16" y="23"/>
                </a:lnTo>
                <a:lnTo>
                  <a:pt x="8" y="23"/>
                </a:lnTo>
                <a:lnTo>
                  <a:pt x="0" y="16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2" name="Line 761"/>
          <p:cNvSpPr>
            <a:spLocks noChangeShapeType="1"/>
          </p:cNvSpPr>
          <p:nvPr/>
        </p:nvSpPr>
        <p:spPr bwMode="auto">
          <a:xfrm flipH="1">
            <a:off x="6881866" y="8338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3" name="Line 762"/>
          <p:cNvSpPr>
            <a:spLocks noChangeShapeType="1"/>
          </p:cNvSpPr>
          <p:nvPr/>
        </p:nvSpPr>
        <p:spPr bwMode="auto">
          <a:xfrm>
            <a:off x="6881866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4" name="Line 763"/>
          <p:cNvSpPr>
            <a:spLocks noChangeShapeType="1"/>
          </p:cNvSpPr>
          <p:nvPr/>
        </p:nvSpPr>
        <p:spPr bwMode="auto">
          <a:xfrm flipH="1">
            <a:off x="6869166" y="8434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5" name="Line 764"/>
          <p:cNvSpPr>
            <a:spLocks noChangeShapeType="1"/>
          </p:cNvSpPr>
          <p:nvPr/>
        </p:nvSpPr>
        <p:spPr bwMode="auto">
          <a:xfrm>
            <a:off x="6869166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6" name="Line 765"/>
          <p:cNvSpPr>
            <a:spLocks noChangeShapeType="1"/>
          </p:cNvSpPr>
          <p:nvPr/>
        </p:nvSpPr>
        <p:spPr bwMode="auto">
          <a:xfrm>
            <a:off x="6869166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7" name="Line 766"/>
          <p:cNvSpPr>
            <a:spLocks noChangeShapeType="1"/>
          </p:cNvSpPr>
          <p:nvPr/>
        </p:nvSpPr>
        <p:spPr bwMode="auto">
          <a:xfrm>
            <a:off x="6869166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8" name="Line 767"/>
          <p:cNvSpPr>
            <a:spLocks noChangeShapeType="1"/>
          </p:cNvSpPr>
          <p:nvPr/>
        </p:nvSpPr>
        <p:spPr bwMode="auto">
          <a:xfrm flipH="1">
            <a:off x="6856466" y="843411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9" name="Line 768"/>
          <p:cNvSpPr>
            <a:spLocks noChangeShapeType="1"/>
          </p:cNvSpPr>
          <p:nvPr/>
        </p:nvSpPr>
        <p:spPr bwMode="auto">
          <a:xfrm>
            <a:off x="6856466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0" name="Line 769"/>
          <p:cNvSpPr>
            <a:spLocks noChangeShapeType="1"/>
          </p:cNvSpPr>
          <p:nvPr/>
        </p:nvSpPr>
        <p:spPr bwMode="auto">
          <a:xfrm flipH="1" flipV="1">
            <a:off x="6842178" y="833886"/>
            <a:ext cx="142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1" name="Line 770"/>
          <p:cNvSpPr>
            <a:spLocks noChangeShapeType="1"/>
          </p:cNvSpPr>
          <p:nvPr/>
        </p:nvSpPr>
        <p:spPr bwMode="auto">
          <a:xfrm>
            <a:off x="6842178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2" name="Line 771"/>
          <p:cNvSpPr>
            <a:spLocks noChangeShapeType="1"/>
          </p:cNvSpPr>
          <p:nvPr/>
        </p:nvSpPr>
        <p:spPr bwMode="auto">
          <a:xfrm>
            <a:off x="6842178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3" name="Line 772"/>
          <p:cNvSpPr>
            <a:spLocks noChangeShapeType="1"/>
          </p:cNvSpPr>
          <p:nvPr/>
        </p:nvSpPr>
        <p:spPr bwMode="auto">
          <a:xfrm>
            <a:off x="6842178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" name="Line 773"/>
          <p:cNvSpPr>
            <a:spLocks noChangeShapeType="1"/>
          </p:cNvSpPr>
          <p:nvPr/>
        </p:nvSpPr>
        <p:spPr bwMode="auto">
          <a:xfrm flipV="1">
            <a:off x="6842178" y="814836"/>
            <a:ext cx="14288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" name="Line 774"/>
          <p:cNvSpPr>
            <a:spLocks noChangeShapeType="1"/>
          </p:cNvSpPr>
          <p:nvPr/>
        </p:nvSpPr>
        <p:spPr bwMode="auto">
          <a:xfrm>
            <a:off x="6856466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" name="Line 775"/>
          <p:cNvSpPr>
            <a:spLocks noChangeShapeType="1"/>
          </p:cNvSpPr>
          <p:nvPr/>
        </p:nvSpPr>
        <p:spPr bwMode="auto">
          <a:xfrm>
            <a:off x="6856466" y="8148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" name="Line 776"/>
          <p:cNvSpPr>
            <a:spLocks noChangeShapeType="1"/>
          </p:cNvSpPr>
          <p:nvPr/>
        </p:nvSpPr>
        <p:spPr bwMode="auto">
          <a:xfrm>
            <a:off x="6869166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" name="Line 777"/>
          <p:cNvSpPr>
            <a:spLocks noChangeShapeType="1"/>
          </p:cNvSpPr>
          <p:nvPr/>
        </p:nvSpPr>
        <p:spPr bwMode="auto">
          <a:xfrm>
            <a:off x="6869166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" name="Line 778"/>
          <p:cNvSpPr>
            <a:spLocks noChangeShapeType="1"/>
          </p:cNvSpPr>
          <p:nvPr/>
        </p:nvSpPr>
        <p:spPr bwMode="auto">
          <a:xfrm>
            <a:off x="6869166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" name="Line 779"/>
          <p:cNvSpPr>
            <a:spLocks noChangeShapeType="1"/>
          </p:cNvSpPr>
          <p:nvPr/>
        </p:nvSpPr>
        <p:spPr bwMode="auto">
          <a:xfrm>
            <a:off x="6869166" y="814836"/>
            <a:ext cx="1270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1" name="Line 780"/>
          <p:cNvSpPr>
            <a:spLocks noChangeShapeType="1"/>
          </p:cNvSpPr>
          <p:nvPr/>
        </p:nvSpPr>
        <p:spPr bwMode="auto">
          <a:xfrm>
            <a:off x="6881866" y="8148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2" name="Line 781"/>
          <p:cNvSpPr>
            <a:spLocks noChangeShapeType="1"/>
          </p:cNvSpPr>
          <p:nvPr/>
        </p:nvSpPr>
        <p:spPr bwMode="auto">
          <a:xfrm>
            <a:off x="6881866" y="814836"/>
            <a:ext cx="127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" name="Line 782"/>
          <p:cNvSpPr>
            <a:spLocks noChangeShapeType="1"/>
          </p:cNvSpPr>
          <p:nvPr/>
        </p:nvSpPr>
        <p:spPr bwMode="auto">
          <a:xfrm>
            <a:off x="6894566" y="83388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4" name="Freeform 783"/>
          <p:cNvSpPr>
            <a:spLocks/>
          </p:cNvSpPr>
          <p:nvPr/>
        </p:nvSpPr>
        <p:spPr bwMode="auto">
          <a:xfrm>
            <a:off x="6573891" y="825949"/>
            <a:ext cx="50800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2147483647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2147483647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5"/>
                </a:lnTo>
                <a:lnTo>
                  <a:pt x="16" y="23"/>
                </a:lnTo>
                <a:lnTo>
                  <a:pt x="8" y="15"/>
                </a:lnTo>
                <a:lnTo>
                  <a:pt x="0" y="8"/>
                </a:lnTo>
                <a:lnTo>
                  <a:pt x="8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5" name="Line 784"/>
          <p:cNvSpPr>
            <a:spLocks noChangeShapeType="1"/>
          </p:cNvSpPr>
          <p:nvPr/>
        </p:nvSpPr>
        <p:spPr bwMode="auto">
          <a:xfrm flipH="1">
            <a:off x="6611991" y="8338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6" name="Line 785"/>
          <p:cNvSpPr>
            <a:spLocks noChangeShapeType="1"/>
          </p:cNvSpPr>
          <p:nvPr/>
        </p:nvSpPr>
        <p:spPr bwMode="auto">
          <a:xfrm>
            <a:off x="6611991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7" name="Line 786"/>
          <p:cNvSpPr>
            <a:spLocks noChangeShapeType="1"/>
          </p:cNvSpPr>
          <p:nvPr/>
        </p:nvSpPr>
        <p:spPr bwMode="auto">
          <a:xfrm flipH="1">
            <a:off x="6599291" y="8434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8" name="Line 787"/>
          <p:cNvSpPr>
            <a:spLocks noChangeShapeType="1"/>
          </p:cNvSpPr>
          <p:nvPr/>
        </p:nvSpPr>
        <p:spPr bwMode="auto">
          <a:xfrm>
            <a:off x="6599291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9" name="Line 788"/>
          <p:cNvSpPr>
            <a:spLocks noChangeShapeType="1"/>
          </p:cNvSpPr>
          <p:nvPr/>
        </p:nvSpPr>
        <p:spPr bwMode="auto">
          <a:xfrm>
            <a:off x="6599291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0" name="Line 789"/>
          <p:cNvSpPr>
            <a:spLocks noChangeShapeType="1"/>
          </p:cNvSpPr>
          <p:nvPr/>
        </p:nvSpPr>
        <p:spPr bwMode="auto">
          <a:xfrm>
            <a:off x="6599291" y="852936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1" name="Line 790"/>
          <p:cNvSpPr>
            <a:spLocks noChangeShapeType="1"/>
          </p:cNvSpPr>
          <p:nvPr/>
        </p:nvSpPr>
        <p:spPr bwMode="auto">
          <a:xfrm flipH="1" flipV="1">
            <a:off x="6586591" y="8434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2" name="Line 791"/>
          <p:cNvSpPr>
            <a:spLocks noChangeShapeType="1"/>
          </p:cNvSpPr>
          <p:nvPr/>
        </p:nvSpPr>
        <p:spPr bwMode="auto">
          <a:xfrm>
            <a:off x="6586591" y="843411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3" name="Line 792"/>
          <p:cNvSpPr>
            <a:spLocks noChangeShapeType="1"/>
          </p:cNvSpPr>
          <p:nvPr/>
        </p:nvSpPr>
        <p:spPr bwMode="auto">
          <a:xfrm flipH="1" flipV="1">
            <a:off x="6573891" y="833886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4" name="Line 793"/>
          <p:cNvSpPr>
            <a:spLocks noChangeShapeType="1"/>
          </p:cNvSpPr>
          <p:nvPr/>
        </p:nvSpPr>
        <p:spPr bwMode="auto">
          <a:xfrm>
            <a:off x="6573891" y="83388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5" name="Line 794"/>
          <p:cNvSpPr>
            <a:spLocks noChangeShapeType="1"/>
          </p:cNvSpPr>
          <p:nvPr/>
        </p:nvSpPr>
        <p:spPr bwMode="auto">
          <a:xfrm>
            <a:off x="6573891" y="83388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6" name="Line 795"/>
          <p:cNvSpPr>
            <a:spLocks noChangeShapeType="1"/>
          </p:cNvSpPr>
          <p:nvPr/>
        </p:nvSpPr>
        <p:spPr bwMode="auto">
          <a:xfrm>
            <a:off x="6573891" y="83388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7" name="Line 796"/>
          <p:cNvSpPr>
            <a:spLocks noChangeShapeType="1"/>
          </p:cNvSpPr>
          <p:nvPr/>
        </p:nvSpPr>
        <p:spPr bwMode="auto">
          <a:xfrm flipV="1">
            <a:off x="6573891" y="825949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8" name="Line 797"/>
          <p:cNvSpPr>
            <a:spLocks noChangeShapeType="1"/>
          </p:cNvSpPr>
          <p:nvPr/>
        </p:nvSpPr>
        <p:spPr bwMode="auto">
          <a:xfrm>
            <a:off x="6586591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9" name="Line 798"/>
          <p:cNvSpPr>
            <a:spLocks noChangeShapeType="1"/>
          </p:cNvSpPr>
          <p:nvPr/>
        </p:nvSpPr>
        <p:spPr bwMode="auto">
          <a:xfrm>
            <a:off x="6586591" y="82594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0" name="Line 799"/>
          <p:cNvSpPr>
            <a:spLocks noChangeShapeType="1"/>
          </p:cNvSpPr>
          <p:nvPr/>
        </p:nvSpPr>
        <p:spPr bwMode="auto">
          <a:xfrm>
            <a:off x="6599291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1" name="Line 800"/>
          <p:cNvSpPr>
            <a:spLocks noChangeShapeType="1"/>
          </p:cNvSpPr>
          <p:nvPr/>
        </p:nvSpPr>
        <p:spPr bwMode="auto">
          <a:xfrm>
            <a:off x="6599291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2" name="Line 801"/>
          <p:cNvSpPr>
            <a:spLocks noChangeShapeType="1"/>
          </p:cNvSpPr>
          <p:nvPr/>
        </p:nvSpPr>
        <p:spPr bwMode="auto">
          <a:xfrm>
            <a:off x="6599291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3" name="Line 802"/>
          <p:cNvSpPr>
            <a:spLocks noChangeShapeType="1"/>
          </p:cNvSpPr>
          <p:nvPr/>
        </p:nvSpPr>
        <p:spPr bwMode="auto">
          <a:xfrm>
            <a:off x="6599291" y="82594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4" name="Line 803"/>
          <p:cNvSpPr>
            <a:spLocks noChangeShapeType="1"/>
          </p:cNvSpPr>
          <p:nvPr/>
        </p:nvSpPr>
        <p:spPr bwMode="auto">
          <a:xfrm>
            <a:off x="6611991" y="825949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5" name="Line 804"/>
          <p:cNvSpPr>
            <a:spLocks noChangeShapeType="1"/>
          </p:cNvSpPr>
          <p:nvPr/>
        </p:nvSpPr>
        <p:spPr bwMode="auto">
          <a:xfrm>
            <a:off x="6611991" y="825949"/>
            <a:ext cx="12700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6" name="Line 805"/>
          <p:cNvSpPr>
            <a:spLocks noChangeShapeType="1"/>
          </p:cNvSpPr>
          <p:nvPr/>
        </p:nvSpPr>
        <p:spPr bwMode="auto">
          <a:xfrm>
            <a:off x="6624691" y="83388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7" name="Freeform 806"/>
          <p:cNvSpPr>
            <a:spLocks/>
          </p:cNvSpPr>
          <p:nvPr/>
        </p:nvSpPr>
        <p:spPr bwMode="auto">
          <a:xfrm>
            <a:off x="6702478" y="825949"/>
            <a:ext cx="52388" cy="26987"/>
          </a:xfrm>
          <a:custGeom>
            <a:avLst/>
            <a:gdLst>
              <a:gd name="T0" fmla="*/ 2147483647 w 32"/>
              <a:gd name="T1" fmla="*/ 2147483647 h 23"/>
              <a:gd name="T2" fmla="*/ 2147483647 w 32"/>
              <a:gd name="T3" fmla="*/ 2147483647 h 23"/>
              <a:gd name="T4" fmla="*/ 2147483647 w 32"/>
              <a:gd name="T5" fmla="*/ 2147483647 h 23"/>
              <a:gd name="T6" fmla="*/ 2147483647 w 32"/>
              <a:gd name="T7" fmla="*/ 2147483647 h 23"/>
              <a:gd name="T8" fmla="*/ 0 w 32"/>
              <a:gd name="T9" fmla="*/ 2147483647 h 23"/>
              <a:gd name="T10" fmla="*/ 0 w 32"/>
              <a:gd name="T11" fmla="*/ 2147483647 h 23"/>
              <a:gd name="T12" fmla="*/ 0 w 32"/>
              <a:gd name="T13" fmla="*/ 2147483647 h 23"/>
              <a:gd name="T14" fmla="*/ 0 w 32"/>
              <a:gd name="T15" fmla="*/ 0 h 23"/>
              <a:gd name="T16" fmla="*/ 2147483647 w 32"/>
              <a:gd name="T17" fmla="*/ 0 h 23"/>
              <a:gd name="T18" fmla="*/ 2147483647 w 32"/>
              <a:gd name="T19" fmla="*/ 0 h 23"/>
              <a:gd name="T20" fmla="*/ 2147483647 w 32"/>
              <a:gd name="T21" fmla="*/ 0 h 23"/>
              <a:gd name="T22" fmla="*/ 2147483647 w 32"/>
              <a:gd name="T23" fmla="*/ 2147483647 h 2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2"/>
              <a:gd name="T37" fmla="*/ 0 h 23"/>
              <a:gd name="T38" fmla="*/ 32 w 32"/>
              <a:gd name="T39" fmla="*/ 23 h 2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2" h="23">
                <a:moveTo>
                  <a:pt x="32" y="8"/>
                </a:moveTo>
                <a:lnTo>
                  <a:pt x="24" y="15"/>
                </a:lnTo>
                <a:lnTo>
                  <a:pt x="16" y="23"/>
                </a:lnTo>
                <a:lnTo>
                  <a:pt x="0" y="15"/>
                </a:lnTo>
                <a:lnTo>
                  <a:pt x="0" y="8"/>
                </a:lnTo>
                <a:lnTo>
                  <a:pt x="0" y="0"/>
                </a:lnTo>
                <a:lnTo>
                  <a:pt x="16" y="0"/>
                </a:lnTo>
                <a:lnTo>
                  <a:pt x="24" y="0"/>
                </a:lnTo>
                <a:lnTo>
                  <a:pt x="32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8" name="Line 807"/>
          <p:cNvSpPr>
            <a:spLocks noChangeShapeType="1"/>
          </p:cNvSpPr>
          <p:nvPr/>
        </p:nvSpPr>
        <p:spPr bwMode="auto">
          <a:xfrm flipH="1">
            <a:off x="6740578" y="833886"/>
            <a:ext cx="142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9" name="Line 808"/>
          <p:cNvSpPr>
            <a:spLocks noChangeShapeType="1"/>
          </p:cNvSpPr>
          <p:nvPr/>
        </p:nvSpPr>
        <p:spPr bwMode="auto">
          <a:xfrm>
            <a:off x="6740578" y="8434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0" name="Line 809"/>
          <p:cNvSpPr>
            <a:spLocks noChangeShapeType="1"/>
          </p:cNvSpPr>
          <p:nvPr/>
        </p:nvSpPr>
        <p:spPr bwMode="auto">
          <a:xfrm flipH="1">
            <a:off x="6727878" y="843411"/>
            <a:ext cx="127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1" name="Line 810"/>
          <p:cNvSpPr>
            <a:spLocks noChangeShapeType="1"/>
          </p:cNvSpPr>
          <p:nvPr/>
        </p:nvSpPr>
        <p:spPr bwMode="auto">
          <a:xfrm>
            <a:off x="6727878" y="8529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2" name="Line 811"/>
          <p:cNvSpPr>
            <a:spLocks noChangeShapeType="1"/>
          </p:cNvSpPr>
          <p:nvPr/>
        </p:nvSpPr>
        <p:spPr bwMode="auto">
          <a:xfrm>
            <a:off x="6727878" y="8529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3" name="Line 812"/>
          <p:cNvSpPr>
            <a:spLocks noChangeShapeType="1"/>
          </p:cNvSpPr>
          <p:nvPr/>
        </p:nvSpPr>
        <p:spPr bwMode="auto">
          <a:xfrm>
            <a:off x="6727878" y="852936"/>
            <a:ext cx="15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4" name="Line 813"/>
          <p:cNvSpPr>
            <a:spLocks noChangeShapeType="1"/>
          </p:cNvSpPr>
          <p:nvPr/>
        </p:nvSpPr>
        <p:spPr bwMode="auto">
          <a:xfrm flipH="1" flipV="1">
            <a:off x="6702478" y="843411"/>
            <a:ext cx="25400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5" name="Line 814"/>
          <p:cNvSpPr>
            <a:spLocks noChangeShapeType="1"/>
          </p:cNvSpPr>
          <p:nvPr/>
        </p:nvSpPr>
        <p:spPr bwMode="auto">
          <a:xfrm>
            <a:off x="6702478" y="843411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6" name="Line 815"/>
          <p:cNvSpPr>
            <a:spLocks noChangeShapeType="1"/>
          </p:cNvSpPr>
          <p:nvPr/>
        </p:nvSpPr>
        <p:spPr bwMode="auto">
          <a:xfrm flipV="1">
            <a:off x="6702478" y="833886"/>
            <a:ext cx="1588" cy="9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7" name="Line 816"/>
          <p:cNvSpPr>
            <a:spLocks noChangeShapeType="1"/>
          </p:cNvSpPr>
          <p:nvPr/>
        </p:nvSpPr>
        <p:spPr bwMode="auto">
          <a:xfrm>
            <a:off x="6702478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8" name="Line 817"/>
          <p:cNvSpPr>
            <a:spLocks noChangeShapeType="1"/>
          </p:cNvSpPr>
          <p:nvPr/>
        </p:nvSpPr>
        <p:spPr bwMode="auto">
          <a:xfrm>
            <a:off x="6702478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9" name="Line 818"/>
          <p:cNvSpPr>
            <a:spLocks noChangeShapeType="1"/>
          </p:cNvSpPr>
          <p:nvPr/>
        </p:nvSpPr>
        <p:spPr bwMode="auto">
          <a:xfrm>
            <a:off x="6702478" y="833886"/>
            <a:ext cx="1588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0" name="Line 819"/>
          <p:cNvSpPr>
            <a:spLocks noChangeShapeType="1"/>
          </p:cNvSpPr>
          <p:nvPr/>
        </p:nvSpPr>
        <p:spPr bwMode="auto">
          <a:xfrm flipV="1">
            <a:off x="6702478" y="825949"/>
            <a:ext cx="1588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1" name="Line 820"/>
          <p:cNvSpPr>
            <a:spLocks noChangeShapeType="1"/>
          </p:cNvSpPr>
          <p:nvPr/>
        </p:nvSpPr>
        <p:spPr bwMode="auto">
          <a:xfrm>
            <a:off x="6702478" y="8259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2" name="Line 821"/>
          <p:cNvSpPr>
            <a:spLocks noChangeShapeType="1"/>
          </p:cNvSpPr>
          <p:nvPr/>
        </p:nvSpPr>
        <p:spPr bwMode="auto">
          <a:xfrm>
            <a:off x="6702478" y="825949"/>
            <a:ext cx="254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3" name="Line 822"/>
          <p:cNvSpPr>
            <a:spLocks noChangeShapeType="1"/>
          </p:cNvSpPr>
          <p:nvPr/>
        </p:nvSpPr>
        <p:spPr bwMode="auto">
          <a:xfrm>
            <a:off x="6727878" y="8259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4" name="Line 823"/>
          <p:cNvSpPr>
            <a:spLocks noChangeShapeType="1"/>
          </p:cNvSpPr>
          <p:nvPr/>
        </p:nvSpPr>
        <p:spPr bwMode="auto">
          <a:xfrm>
            <a:off x="6727878" y="8259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5" name="Line 824"/>
          <p:cNvSpPr>
            <a:spLocks noChangeShapeType="1"/>
          </p:cNvSpPr>
          <p:nvPr/>
        </p:nvSpPr>
        <p:spPr bwMode="auto">
          <a:xfrm>
            <a:off x="6727878" y="8259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6" name="Line 825"/>
          <p:cNvSpPr>
            <a:spLocks noChangeShapeType="1"/>
          </p:cNvSpPr>
          <p:nvPr/>
        </p:nvSpPr>
        <p:spPr bwMode="auto">
          <a:xfrm>
            <a:off x="6727878" y="825949"/>
            <a:ext cx="12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7" name="Line 826"/>
          <p:cNvSpPr>
            <a:spLocks noChangeShapeType="1"/>
          </p:cNvSpPr>
          <p:nvPr/>
        </p:nvSpPr>
        <p:spPr bwMode="auto">
          <a:xfrm>
            <a:off x="6740578" y="825949"/>
            <a:ext cx="158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8" name="Line 827"/>
          <p:cNvSpPr>
            <a:spLocks noChangeShapeType="1"/>
          </p:cNvSpPr>
          <p:nvPr/>
        </p:nvSpPr>
        <p:spPr bwMode="auto">
          <a:xfrm>
            <a:off x="6740578" y="825949"/>
            <a:ext cx="14288" cy="79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9" name="Line 828"/>
          <p:cNvSpPr>
            <a:spLocks noChangeShapeType="1"/>
          </p:cNvSpPr>
          <p:nvPr/>
        </p:nvSpPr>
        <p:spPr bwMode="auto">
          <a:xfrm>
            <a:off x="6754866" y="833886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0" name="Rectangle 829"/>
          <p:cNvSpPr>
            <a:spLocks noChangeArrowheads="1"/>
          </p:cNvSpPr>
          <p:nvPr/>
        </p:nvSpPr>
        <p:spPr bwMode="auto">
          <a:xfrm>
            <a:off x="4930835" y="1441930"/>
            <a:ext cx="1154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chemeClr val="folHlink"/>
                </a:solidFill>
              </a:rPr>
              <a:t>0</a:t>
            </a:r>
          </a:p>
        </p:txBody>
      </p:sp>
      <p:sp>
        <p:nvSpPr>
          <p:cNvPr id="1491" name="Rectangle 968"/>
          <p:cNvSpPr>
            <a:spLocks noChangeArrowheads="1"/>
          </p:cNvSpPr>
          <p:nvPr/>
        </p:nvSpPr>
        <p:spPr bwMode="auto">
          <a:xfrm>
            <a:off x="3747213" y="1438755"/>
            <a:ext cx="96500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 err="1">
                <a:solidFill>
                  <a:schemeClr val="folHlink"/>
                </a:solidFill>
              </a:rPr>
              <a:t>corr</a:t>
            </a:r>
            <a:r>
              <a:rPr lang="en-US" altLang="en-US" sz="1800" dirty="0">
                <a:solidFill>
                  <a:schemeClr val="folHlink"/>
                </a:solidFill>
              </a:rPr>
              <a:t>(</a:t>
            </a:r>
            <a:r>
              <a:rPr lang="en-US" altLang="en-US" sz="1800" dirty="0" err="1">
                <a:solidFill>
                  <a:schemeClr val="folHlink"/>
                </a:solidFill>
              </a:rPr>
              <a:t>x</a:t>
            </a:r>
            <a:r>
              <a:rPr lang="en-US" altLang="en-US" sz="1800" baseline="-25000" dirty="0" err="1">
                <a:solidFill>
                  <a:schemeClr val="folHlink"/>
                </a:solidFill>
              </a:rPr>
              <a:t>i</a:t>
            </a:r>
            <a:r>
              <a:rPr lang="en-US" altLang="en-US" sz="1800" dirty="0" err="1">
                <a:solidFill>
                  <a:schemeClr val="folHlink"/>
                </a:solidFill>
              </a:rPr>
              <a:t>,x</a:t>
            </a:r>
            <a:r>
              <a:rPr lang="en-US" altLang="en-US" sz="1800" baseline="-25000" dirty="0" err="1">
                <a:solidFill>
                  <a:schemeClr val="folHlink"/>
                </a:solidFill>
              </a:rPr>
              <a:t>j</a:t>
            </a:r>
            <a:r>
              <a:rPr lang="en-US" altLang="en-US" sz="1800" dirty="0" smtClean="0">
                <a:solidFill>
                  <a:schemeClr val="folHlink"/>
                </a:solidFill>
              </a:rPr>
              <a:t>):</a:t>
            </a:r>
            <a:endParaRPr lang="en-US" altLang="en-US" sz="1800" dirty="0">
              <a:solidFill>
                <a:schemeClr val="folHlink"/>
              </a:solidFill>
            </a:endParaRPr>
          </a:p>
        </p:txBody>
      </p:sp>
      <p:sp>
        <p:nvSpPr>
          <p:cNvPr id="1492" name="Rectangle 980"/>
          <p:cNvSpPr>
            <a:spLocks noChangeArrowheads="1"/>
          </p:cNvSpPr>
          <p:nvPr/>
        </p:nvSpPr>
        <p:spPr bwMode="auto">
          <a:xfrm>
            <a:off x="849933" y="1949337"/>
            <a:ext cx="1012713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Whether the pattern is “circular” or “elliptic” along the coordinate </a:t>
            </a:r>
            <a:r>
              <a:rPr lang="en-US" altLang="en-US" sz="18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axes, does 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not affect the </a:t>
            </a:r>
            <a:r>
              <a:rPr lang="en-US" altLang="en-US" sz="18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correlation</a:t>
            </a:r>
          </a:p>
          <a:p>
            <a:pPr algn="ctr" eaLnBrk="1" hangingPunct="1"/>
            <a:endParaRPr lang="en-US" altLang="en-US" sz="1200" b="1" dirty="0">
              <a:solidFill>
                <a:srgbClr val="FF3300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Since the </a:t>
            </a:r>
            <a:r>
              <a:rPr lang="en-US" altLang="en-US" sz="18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“</a:t>
            </a:r>
            <a:r>
              <a:rPr lang="en-US" altLang="en-US" sz="1800" b="1" dirty="0" err="1" smtClean="0">
                <a:solidFill>
                  <a:srgbClr val="FF3300"/>
                </a:solidFill>
                <a:latin typeface="Times" panose="02020603050405020304" pitchFamily="18" charset="0"/>
              </a:rPr>
              <a:t>ellipticity</a:t>
            </a:r>
            <a:r>
              <a:rPr lang="en-US" altLang="en-US" sz="18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” 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can be removed by re-scaling</a:t>
            </a:r>
          </a:p>
        </p:txBody>
      </p:sp>
      <p:sp>
        <p:nvSpPr>
          <p:cNvPr id="1493" name="Rectangle 988"/>
          <p:cNvSpPr>
            <a:spLocks noChangeArrowheads="1"/>
          </p:cNvSpPr>
          <p:nvPr/>
        </p:nvSpPr>
        <p:spPr bwMode="auto">
          <a:xfrm>
            <a:off x="4143770" y="3311525"/>
            <a:ext cx="124393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Independent</a:t>
            </a:r>
          </a:p>
        </p:txBody>
      </p:sp>
      <p:sp>
        <p:nvSpPr>
          <p:cNvPr id="1494" name="Rectangle 989"/>
          <p:cNvSpPr>
            <a:spLocks noChangeArrowheads="1"/>
          </p:cNvSpPr>
          <p:nvPr/>
        </p:nvSpPr>
        <p:spPr bwMode="auto">
          <a:xfrm>
            <a:off x="6155319" y="3311525"/>
            <a:ext cx="13038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Uncorrelated</a:t>
            </a:r>
          </a:p>
        </p:txBody>
      </p:sp>
      <p:sp>
        <p:nvSpPr>
          <p:cNvPr id="1495" name="Line 990"/>
          <p:cNvSpPr>
            <a:spLocks noChangeShapeType="1"/>
          </p:cNvSpPr>
          <p:nvPr/>
        </p:nvSpPr>
        <p:spPr bwMode="auto">
          <a:xfrm>
            <a:off x="5592822" y="3352800"/>
            <a:ext cx="419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6" name="Line 991"/>
          <p:cNvSpPr>
            <a:spLocks noChangeShapeType="1"/>
          </p:cNvSpPr>
          <p:nvPr/>
        </p:nvSpPr>
        <p:spPr bwMode="auto">
          <a:xfrm>
            <a:off x="5592822" y="3452813"/>
            <a:ext cx="4191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7" name="Line 992"/>
          <p:cNvSpPr>
            <a:spLocks noChangeShapeType="1"/>
          </p:cNvSpPr>
          <p:nvPr/>
        </p:nvSpPr>
        <p:spPr bwMode="auto">
          <a:xfrm flipH="1">
            <a:off x="5759510" y="3398838"/>
            <a:ext cx="139700" cy="120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4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2780084"/>
              </p:ext>
            </p:extLst>
          </p:nvPr>
        </p:nvGraphicFramePr>
        <p:xfrm>
          <a:off x="3873560" y="3633788"/>
          <a:ext cx="109220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3" name="Drawing" r:id="rId3" imgW="2088261" imgH="2087928" progId="Canvas.Drawing.9">
                  <p:embed/>
                </p:oleObj>
              </mc:Choice>
              <mc:Fallback>
                <p:oleObj name="Drawing" r:id="rId3" imgW="2088261" imgH="2087928" progId="Canvas.Drawing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3560" y="3633788"/>
                        <a:ext cx="1092200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00" name="Rectangle 995"/>
          <p:cNvSpPr>
            <a:spLocks noChangeArrowheads="1"/>
          </p:cNvSpPr>
          <p:nvPr/>
        </p:nvSpPr>
        <p:spPr bwMode="auto">
          <a:xfrm>
            <a:off x="4231574" y="2876083"/>
            <a:ext cx="306494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But it is important to 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</a:rPr>
              <a:t>realize 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that: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  <p:sp>
        <p:nvSpPr>
          <p:cNvPr id="1501" name="Line 996"/>
          <p:cNvSpPr>
            <a:spLocks noChangeShapeType="1"/>
          </p:cNvSpPr>
          <p:nvPr/>
        </p:nvSpPr>
        <p:spPr bwMode="auto">
          <a:xfrm>
            <a:off x="3824347" y="3594100"/>
            <a:ext cx="0" cy="612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02" name="Line 997"/>
          <p:cNvSpPr>
            <a:spLocks noChangeShapeType="1"/>
          </p:cNvSpPr>
          <p:nvPr/>
        </p:nvSpPr>
        <p:spPr bwMode="auto">
          <a:xfrm>
            <a:off x="3860860" y="4198938"/>
            <a:ext cx="11445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03" name="Rectangle 998"/>
          <p:cNvSpPr>
            <a:spLocks noChangeArrowheads="1"/>
          </p:cNvSpPr>
          <p:nvPr/>
        </p:nvSpPr>
        <p:spPr bwMode="auto">
          <a:xfrm>
            <a:off x="2959156" y="4412016"/>
            <a:ext cx="24638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corr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(</a:t>
            </a:r>
            <a:r>
              <a:rPr lang="en-US" altLang="en-US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x,y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) = -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</a:rPr>
              <a:t>1 for 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sample 1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  <p:graphicFrame>
        <p:nvGraphicFramePr>
          <p:cNvPr id="150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1315559"/>
              </p:ext>
            </p:extLst>
          </p:nvPr>
        </p:nvGraphicFramePr>
        <p:xfrm>
          <a:off x="6894572" y="3633788"/>
          <a:ext cx="109220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4" name="Drawing" r:id="rId5" imgW="2088261" imgH="2087928" progId="Canvas.Drawing.9">
                  <p:embed/>
                </p:oleObj>
              </mc:Choice>
              <mc:Fallback>
                <p:oleObj name="Drawing" r:id="rId5" imgW="2088261" imgH="2087928" progId="Canvas.Drawing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4572" y="3633788"/>
                        <a:ext cx="1092200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05" name="Line 1000"/>
          <p:cNvSpPr>
            <a:spLocks noChangeShapeType="1"/>
          </p:cNvSpPr>
          <p:nvPr/>
        </p:nvSpPr>
        <p:spPr bwMode="auto">
          <a:xfrm>
            <a:off x="6845360" y="3594100"/>
            <a:ext cx="0" cy="612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06" name="Line 1001"/>
          <p:cNvSpPr>
            <a:spLocks noChangeShapeType="1"/>
          </p:cNvSpPr>
          <p:nvPr/>
        </p:nvSpPr>
        <p:spPr bwMode="auto">
          <a:xfrm>
            <a:off x="6881872" y="4198938"/>
            <a:ext cx="11445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07" name="Rectangle 1002"/>
          <p:cNvSpPr>
            <a:spLocks noChangeArrowheads="1"/>
          </p:cNvSpPr>
          <p:nvPr/>
        </p:nvSpPr>
        <p:spPr bwMode="auto">
          <a:xfrm>
            <a:off x="6443598" y="4412016"/>
            <a:ext cx="251671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corr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(</a:t>
            </a:r>
            <a:r>
              <a:rPr lang="en-US" altLang="en-US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x,y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) = +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</a:rPr>
              <a:t>1 for 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sample 2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  <p:graphicFrame>
        <p:nvGraphicFramePr>
          <p:cNvPr id="150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8075840"/>
              </p:ext>
            </p:extLst>
          </p:nvPr>
        </p:nvGraphicFramePr>
        <p:xfrm>
          <a:off x="5735691" y="4856579"/>
          <a:ext cx="1096963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5" name="Drawing" r:id="rId7" imgW="2095862" imgH="2087928" progId="Canvas.Drawing.9">
                  <p:embed/>
                </p:oleObj>
              </mc:Choice>
              <mc:Fallback>
                <p:oleObj name="Drawing" r:id="rId7" imgW="2095862" imgH="2087928" progId="Canvas.Drawing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5691" y="4856579"/>
                        <a:ext cx="1096963" cy="56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09" name="Line 1004"/>
          <p:cNvSpPr>
            <a:spLocks noChangeShapeType="1"/>
          </p:cNvSpPr>
          <p:nvPr/>
        </p:nvSpPr>
        <p:spPr bwMode="auto">
          <a:xfrm>
            <a:off x="5671184" y="4887913"/>
            <a:ext cx="0" cy="612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0" name="Line 1005"/>
          <p:cNvSpPr>
            <a:spLocks noChangeShapeType="1"/>
          </p:cNvSpPr>
          <p:nvPr/>
        </p:nvSpPr>
        <p:spPr bwMode="auto">
          <a:xfrm>
            <a:off x="5707696" y="5491163"/>
            <a:ext cx="11445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1" name="Rectangle 1006"/>
          <p:cNvSpPr>
            <a:spLocks noChangeArrowheads="1"/>
          </p:cNvSpPr>
          <p:nvPr/>
        </p:nvSpPr>
        <p:spPr bwMode="auto">
          <a:xfrm>
            <a:off x="1815004" y="5626100"/>
            <a:ext cx="85119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Here </a:t>
            </a:r>
            <a:r>
              <a:rPr lang="en-US" altLang="en-US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corr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 (</a:t>
            </a:r>
            <a:r>
              <a:rPr lang="en-US" altLang="en-US" sz="1800" dirty="0" err="1">
                <a:solidFill>
                  <a:srgbClr val="0000FF"/>
                </a:solidFill>
                <a:latin typeface="Times" panose="02020603050405020304" pitchFamily="18" charset="0"/>
              </a:rPr>
              <a:t>x,y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)= 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</a:rPr>
              <a:t>0 for 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the combined sample 1 + 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</a:rPr>
              <a:t>2 </a:t>
            </a:r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b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</a:rPr>
              <a:t>ut x and y are definitely not independent</a:t>
            </a:r>
            <a:endParaRPr lang="en-US" altLang="en-US" sz="1800" dirty="0" smtClean="0">
              <a:latin typeface="Times" panose="02020603050405020304" pitchFamily="18" charset="0"/>
            </a:endParaRPr>
          </a:p>
        </p:txBody>
      </p:sp>
      <p:sp>
        <p:nvSpPr>
          <p:cNvPr id="1512" name="Rectangle 1007"/>
          <p:cNvSpPr>
            <a:spLocks noChangeArrowheads="1"/>
          </p:cNvSpPr>
          <p:nvPr/>
        </p:nvSpPr>
        <p:spPr bwMode="auto">
          <a:xfrm>
            <a:off x="4563539" y="4994198"/>
            <a:ext cx="4488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FF"/>
                </a:solidFill>
                <a:latin typeface="Times" panose="02020603050405020304" pitchFamily="18" charset="0"/>
              </a:rPr>
              <a:t>thus: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67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28"/>
          <p:cNvSpPr txBox="1">
            <a:spLocks noChangeArrowheads="1"/>
          </p:cNvSpPr>
          <p:nvPr/>
        </p:nvSpPr>
        <p:spPr bwMode="auto">
          <a:xfrm>
            <a:off x="3940235" y="80796"/>
            <a:ext cx="4098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0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Addition of two stochastic variables</a:t>
            </a:r>
            <a:endParaRPr lang="en-US" altLang="en-US" sz="2000" b="1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graphicFrame>
        <p:nvGraphicFramePr>
          <p:cNvPr id="6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02740"/>
              </p:ext>
            </p:extLst>
          </p:nvPr>
        </p:nvGraphicFramePr>
        <p:xfrm>
          <a:off x="114300" y="637425"/>
          <a:ext cx="12077700" cy="224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1" name="Equation" r:id="rId3" imgW="5092560" imgH="1676160" progId="Equation.DSMT4">
                  <p:embed/>
                </p:oleObj>
              </mc:Choice>
              <mc:Fallback>
                <p:oleObj name="Equation" r:id="rId3" imgW="5092560" imgH="1676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" y="637425"/>
                        <a:ext cx="12077700" cy="224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692067"/>
              </p:ext>
            </p:extLst>
          </p:nvPr>
        </p:nvGraphicFramePr>
        <p:xfrm>
          <a:off x="4117290" y="2965370"/>
          <a:ext cx="6887996" cy="4469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2" name="Equation" r:id="rId5" imgW="2641320" imgH="304560" progId="Equation.DSMT4">
                  <p:embed/>
                </p:oleObj>
              </mc:Choice>
              <mc:Fallback>
                <p:oleObj name="Equation" r:id="rId5" imgW="264132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7290" y="2965370"/>
                        <a:ext cx="6887996" cy="4469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Rectangle 1026"/>
          <p:cNvSpPr>
            <a:spLocks noChangeArrowheads="1"/>
          </p:cNvSpPr>
          <p:nvPr/>
        </p:nvSpPr>
        <p:spPr bwMode="auto">
          <a:xfrm>
            <a:off x="1134468" y="3081662"/>
            <a:ext cx="272670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x and y are uncorrelated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  <a:sym typeface="Wingdings" panose="05000000000000000000" pitchFamily="2" charset="2"/>
              </a:rPr>
              <a:t></a:t>
            </a:r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70" name="Rectangle 1026"/>
          <p:cNvSpPr>
            <a:spLocks noChangeArrowheads="1"/>
          </p:cNvSpPr>
          <p:nvPr/>
        </p:nvSpPr>
        <p:spPr bwMode="auto">
          <a:xfrm>
            <a:off x="600966" y="3613424"/>
            <a:ext cx="10060446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you subtract two random variables you get the same formula. X can be signal and y background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the signal plus background is 25 and the background 16 the error in N-B=9 is about 6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One can easily show that:                                                              </a:t>
            </a:r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and more general after linearizing:                                                                                                                       </a:t>
            </a:r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This is called the error propagation formula</a:t>
            </a:r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graphicFrame>
        <p:nvGraphicFramePr>
          <p:cNvPr id="7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468833"/>
              </p:ext>
            </p:extLst>
          </p:nvPr>
        </p:nvGraphicFramePr>
        <p:xfrm>
          <a:off x="5423269" y="4559623"/>
          <a:ext cx="4644959" cy="438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3" name="Equation" r:id="rId7" imgW="1739880" imgH="291960" progId="Equation.DSMT4">
                  <p:embed/>
                </p:oleObj>
              </mc:Choice>
              <mc:Fallback>
                <p:oleObj name="Equation" r:id="rId7" imgW="1739880" imgH="291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3269" y="4559623"/>
                        <a:ext cx="4644959" cy="4387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019207"/>
              </p:ext>
            </p:extLst>
          </p:nvPr>
        </p:nvGraphicFramePr>
        <p:xfrm>
          <a:off x="4027666" y="4998418"/>
          <a:ext cx="8022987" cy="749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4" name="Equation" r:id="rId9" imgW="3670200" imgH="609480" progId="Equation.DSMT4">
                  <p:embed/>
                </p:oleObj>
              </mc:Choice>
              <mc:Fallback>
                <p:oleObj name="Equation" r:id="rId9" imgW="3670200" imgH="609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7666" y="4998418"/>
                        <a:ext cx="8022987" cy="7494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Rectangle 1026"/>
          <p:cNvSpPr>
            <a:spLocks noChangeArrowheads="1"/>
          </p:cNvSpPr>
          <p:nvPr/>
        </p:nvSpPr>
        <p:spPr bwMode="auto">
          <a:xfrm>
            <a:off x="5019040" y="2579239"/>
            <a:ext cx="58156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you combine two measurements negatively covariance helps</a:t>
            </a:r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23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28"/>
          <p:cNvSpPr txBox="1">
            <a:spLocks noChangeArrowheads="1"/>
          </p:cNvSpPr>
          <p:nvPr/>
        </p:nvSpPr>
        <p:spPr bwMode="auto">
          <a:xfrm>
            <a:off x="3940235" y="80796"/>
            <a:ext cx="4098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0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Negative correlation</a:t>
            </a:r>
            <a:endParaRPr lang="en-US" altLang="en-US" sz="2000" b="1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graphicFrame>
        <p:nvGraphicFramePr>
          <p:cNvPr id="6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0121814"/>
              </p:ext>
            </p:extLst>
          </p:nvPr>
        </p:nvGraphicFramePr>
        <p:xfrm>
          <a:off x="4682769" y="3129318"/>
          <a:ext cx="2946400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name="Equation" r:id="rId3" imgW="1130040" imgH="203040" progId="Equation.DSMT4">
                  <p:embed/>
                </p:oleObj>
              </mc:Choice>
              <mc:Fallback>
                <p:oleObj name="Equation" r:id="rId3" imgW="113004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2769" y="3129318"/>
                        <a:ext cx="2946400" cy="29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Rectangle 1026"/>
          <p:cNvSpPr>
            <a:spLocks noChangeArrowheads="1"/>
          </p:cNvSpPr>
          <p:nvPr/>
        </p:nvSpPr>
        <p:spPr bwMode="auto">
          <a:xfrm>
            <a:off x="2286992" y="1041093"/>
            <a:ext cx="7960979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Estimating the DC bias of an AC signal by random sampling require many samples to get a precise result using averaging.</a:t>
            </a: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you realize that voltages are pairwise negatively correlated if the time interval is close to half the period.</a:t>
            </a: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the interval is exactly half the period the correlation is exactly -1. The variance is then:</a:t>
            </a: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Since:</a:t>
            </a: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The average of two sample points with half a periods distance is exactly base line.</a:t>
            </a: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058940"/>
              </p:ext>
            </p:extLst>
          </p:nvPr>
        </p:nvGraphicFramePr>
        <p:xfrm>
          <a:off x="3676455" y="3595573"/>
          <a:ext cx="5430837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0" name="Equation" r:id="rId5" imgW="2082600" imgH="393480" progId="Equation.DSMT4">
                  <p:embed/>
                </p:oleObj>
              </mc:Choice>
              <mc:Fallback>
                <p:oleObj name="Equation" r:id="rId5" imgW="208260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6455" y="3595573"/>
                        <a:ext cx="5430837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543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2"/>
          <p:cNvSpPr txBox="1">
            <a:spLocks noChangeArrowheads="1"/>
          </p:cNvSpPr>
          <p:nvPr/>
        </p:nvSpPr>
        <p:spPr bwMode="auto">
          <a:xfrm>
            <a:off x="3449851" y="3181117"/>
            <a:ext cx="55562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where the covariance matrix                           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is diagonal</a:t>
            </a:r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4075884" y="6031301"/>
            <a:ext cx="1004887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hlink"/>
                </a:solidFill>
                <a:latin typeface="Times" panose="02020603050405020304" pitchFamily="18" charset="0"/>
              </a:rPr>
              <a:t>Marginal</a:t>
            </a:r>
          </a:p>
          <a:p>
            <a:pPr eaLnBrk="1" hangingPunct="1"/>
            <a:r>
              <a:rPr lang="en-US" altLang="en-US" sz="1400" dirty="0">
                <a:solidFill>
                  <a:schemeClr val="hlink"/>
                </a:solidFill>
                <a:latin typeface="Times" panose="02020603050405020304" pitchFamily="18" charset="0"/>
              </a:rPr>
              <a:t>distributions </a:t>
            </a:r>
          </a:p>
        </p:txBody>
      </p:sp>
      <p:sp>
        <p:nvSpPr>
          <p:cNvPr id="4" name="Text Box 31"/>
          <p:cNvSpPr txBox="1">
            <a:spLocks noChangeArrowheads="1"/>
          </p:cNvSpPr>
          <p:nvPr/>
        </p:nvSpPr>
        <p:spPr bwMode="auto">
          <a:xfrm>
            <a:off x="3504384" y="173426"/>
            <a:ext cx="52784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Multidimensional probability distributions</a:t>
            </a:r>
          </a:p>
          <a:p>
            <a:pPr algn="ctr"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The multivariate distribution</a:t>
            </a:r>
          </a:p>
        </p:txBody>
      </p:sp>
      <p:sp>
        <p:nvSpPr>
          <p:cNvPr id="5" name="Text Box 33"/>
          <p:cNvSpPr txBox="1">
            <a:spLocks noChangeArrowheads="1"/>
          </p:cNvSpPr>
          <p:nvPr/>
        </p:nvSpPr>
        <p:spPr bwMode="auto">
          <a:xfrm>
            <a:off x="4124323" y="2141387"/>
            <a:ext cx="42691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This expression can be given in matrix form</a:t>
            </a:r>
          </a:p>
        </p:txBody>
      </p:sp>
      <p:sp>
        <p:nvSpPr>
          <p:cNvPr id="6" name="Text Box 34"/>
          <p:cNvSpPr txBox="1">
            <a:spLocks noChangeArrowheads="1"/>
          </p:cNvSpPr>
          <p:nvPr/>
        </p:nvSpPr>
        <p:spPr bwMode="auto">
          <a:xfrm>
            <a:off x="1525996" y="986370"/>
            <a:ext cx="90781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If 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1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and 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2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are independent and normally distributed, the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compound 2-d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distribution is given by:</a:t>
            </a: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903707"/>
              </p:ext>
            </p:extLst>
          </p:nvPr>
        </p:nvGraphicFramePr>
        <p:xfrm>
          <a:off x="3592421" y="1418082"/>
          <a:ext cx="4945276" cy="689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4" name="Equation" r:id="rId3" imgW="3848100" imgH="546100" progId="Equation.3">
                  <p:embed/>
                </p:oleObj>
              </mc:Choice>
              <mc:Fallback>
                <p:oleObj name="Equation" r:id="rId3" imgW="3848100" imgH="546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2421" y="1418082"/>
                        <a:ext cx="4945276" cy="6894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145338"/>
              </p:ext>
            </p:extLst>
          </p:nvPr>
        </p:nvGraphicFramePr>
        <p:xfrm>
          <a:off x="4578327" y="2477085"/>
          <a:ext cx="2976563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5" name="Equation" r:id="rId5" imgW="1726451" imgH="495085" progId="Equation.3">
                  <p:embed/>
                </p:oleObj>
              </mc:Choice>
              <mc:Fallback>
                <p:oleObj name="Equation" r:id="rId5" imgW="1726451" imgH="49508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8327" y="2477085"/>
                        <a:ext cx="2976563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1107006"/>
              </p:ext>
            </p:extLst>
          </p:nvPr>
        </p:nvGraphicFramePr>
        <p:xfrm>
          <a:off x="6227846" y="3063768"/>
          <a:ext cx="1398741" cy="685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36" name="Equation" r:id="rId7" imgW="901309" imgH="482391" progId="Equation.3">
                  <p:embed/>
                </p:oleObj>
              </mc:Choice>
              <mc:Fallback>
                <p:oleObj name="Equation" r:id="rId7" imgW="901309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846" y="3063768"/>
                        <a:ext cx="1398741" cy="6857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36"/>
          <p:cNvGrpSpPr>
            <a:grpSpLocks/>
          </p:cNvGrpSpPr>
          <p:nvPr/>
        </p:nvGrpSpPr>
        <p:grpSpPr bwMode="auto">
          <a:xfrm>
            <a:off x="4935140" y="4089513"/>
            <a:ext cx="3261893" cy="2360887"/>
            <a:chOff x="2535767" y="2747596"/>
            <a:chExt cx="4800600" cy="3887300"/>
          </a:xfrm>
        </p:grpSpPr>
        <p:sp>
          <p:nvSpPr>
            <p:cNvPr id="11" name="Oval 2"/>
            <p:cNvSpPr>
              <a:spLocks noChangeArrowheads="1"/>
            </p:cNvSpPr>
            <p:nvPr/>
          </p:nvSpPr>
          <p:spPr bwMode="auto">
            <a:xfrm>
              <a:off x="3913717" y="2810242"/>
              <a:ext cx="3412067" cy="298498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12" name="Oval 3"/>
            <p:cNvSpPr>
              <a:spLocks noChangeArrowheads="1"/>
            </p:cNvSpPr>
            <p:nvPr/>
          </p:nvSpPr>
          <p:spPr bwMode="auto">
            <a:xfrm>
              <a:off x="4521201" y="3285026"/>
              <a:ext cx="2197100" cy="1987062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13" name="Oval 4"/>
            <p:cNvSpPr>
              <a:spLocks noChangeArrowheads="1"/>
            </p:cNvSpPr>
            <p:nvPr/>
          </p:nvSpPr>
          <p:spPr bwMode="auto">
            <a:xfrm>
              <a:off x="4961468" y="3627926"/>
              <a:ext cx="1299633" cy="1301262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14" name="Oval 5"/>
            <p:cNvSpPr>
              <a:spLocks noChangeArrowheads="1"/>
            </p:cNvSpPr>
            <p:nvPr/>
          </p:nvSpPr>
          <p:spPr bwMode="auto">
            <a:xfrm>
              <a:off x="5162551" y="3874111"/>
              <a:ext cx="895349" cy="799001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9117" y="6008444"/>
              <a:ext cx="3378200" cy="626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35767" y="2747596"/>
              <a:ext cx="692151" cy="3109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5365751" y="4045561"/>
              <a:ext cx="508000" cy="456101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>
              <a:off x="2569633" y="5789735"/>
              <a:ext cx="3160184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2"/>
            <p:cNvSpPr>
              <a:spLocks noChangeShapeType="1"/>
            </p:cNvSpPr>
            <p:nvPr/>
          </p:nvSpPr>
          <p:spPr bwMode="auto">
            <a:xfrm flipH="1">
              <a:off x="2552700" y="3280630"/>
              <a:ext cx="3041651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 flipH="1">
              <a:off x="2552700" y="5276484"/>
              <a:ext cx="3041651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4"/>
            <p:cNvSpPr>
              <a:spLocks noChangeShapeType="1"/>
            </p:cNvSpPr>
            <p:nvPr/>
          </p:nvSpPr>
          <p:spPr bwMode="auto">
            <a:xfrm flipH="1">
              <a:off x="2535767" y="3623530"/>
              <a:ext cx="3058584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5"/>
            <p:cNvSpPr>
              <a:spLocks noChangeShapeType="1"/>
            </p:cNvSpPr>
            <p:nvPr/>
          </p:nvSpPr>
          <p:spPr bwMode="auto">
            <a:xfrm flipH="1">
              <a:off x="2569633" y="4924792"/>
              <a:ext cx="3058584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6"/>
            <p:cNvSpPr>
              <a:spLocks noChangeShapeType="1"/>
            </p:cNvSpPr>
            <p:nvPr/>
          </p:nvSpPr>
          <p:spPr bwMode="auto">
            <a:xfrm flipH="1">
              <a:off x="2552700" y="3869715"/>
              <a:ext cx="3041651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7"/>
            <p:cNvSpPr>
              <a:spLocks noChangeShapeType="1"/>
            </p:cNvSpPr>
            <p:nvPr/>
          </p:nvSpPr>
          <p:spPr bwMode="auto">
            <a:xfrm flipH="1">
              <a:off x="2552700" y="4677508"/>
              <a:ext cx="3041651" cy="219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18"/>
            <p:cNvSpPr>
              <a:spLocks noChangeShapeType="1"/>
            </p:cNvSpPr>
            <p:nvPr/>
          </p:nvSpPr>
          <p:spPr bwMode="auto">
            <a:xfrm flipH="1">
              <a:off x="2552700" y="4041165"/>
              <a:ext cx="3058584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19"/>
            <p:cNvSpPr>
              <a:spLocks noChangeShapeType="1"/>
            </p:cNvSpPr>
            <p:nvPr/>
          </p:nvSpPr>
          <p:spPr bwMode="auto">
            <a:xfrm flipH="1">
              <a:off x="2535767" y="4497266"/>
              <a:ext cx="3058584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20"/>
            <p:cNvSpPr>
              <a:spLocks noChangeShapeType="1"/>
            </p:cNvSpPr>
            <p:nvPr/>
          </p:nvSpPr>
          <p:spPr bwMode="auto">
            <a:xfrm>
              <a:off x="3905251" y="4277457"/>
              <a:ext cx="2116" cy="23486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21"/>
            <p:cNvSpPr>
              <a:spLocks noChangeShapeType="1"/>
            </p:cNvSpPr>
            <p:nvPr/>
          </p:nvSpPr>
          <p:spPr bwMode="auto">
            <a:xfrm>
              <a:off x="7334251" y="4277457"/>
              <a:ext cx="2116" cy="23486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22"/>
            <p:cNvSpPr>
              <a:spLocks noChangeShapeType="1"/>
            </p:cNvSpPr>
            <p:nvPr/>
          </p:nvSpPr>
          <p:spPr bwMode="auto">
            <a:xfrm>
              <a:off x="4512734" y="4287349"/>
              <a:ext cx="2117" cy="23387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23"/>
            <p:cNvSpPr>
              <a:spLocks noChangeShapeType="1"/>
            </p:cNvSpPr>
            <p:nvPr/>
          </p:nvSpPr>
          <p:spPr bwMode="auto">
            <a:xfrm>
              <a:off x="6709834" y="4287349"/>
              <a:ext cx="2117" cy="23387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24"/>
            <p:cNvSpPr>
              <a:spLocks noChangeShapeType="1"/>
            </p:cNvSpPr>
            <p:nvPr/>
          </p:nvSpPr>
          <p:spPr bwMode="auto">
            <a:xfrm>
              <a:off x="4953000" y="4315925"/>
              <a:ext cx="2117" cy="23101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25"/>
            <p:cNvSpPr>
              <a:spLocks noChangeShapeType="1"/>
            </p:cNvSpPr>
            <p:nvPr/>
          </p:nvSpPr>
          <p:spPr bwMode="auto">
            <a:xfrm>
              <a:off x="6252634" y="4315925"/>
              <a:ext cx="2117" cy="23101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26"/>
            <p:cNvSpPr>
              <a:spLocks noChangeShapeType="1"/>
            </p:cNvSpPr>
            <p:nvPr/>
          </p:nvSpPr>
          <p:spPr bwMode="auto">
            <a:xfrm>
              <a:off x="5154085" y="4325815"/>
              <a:ext cx="2116" cy="23002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27"/>
            <p:cNvSpPr>
              <a:spLocks noChangeShapeType="1"/>
            </p:cNvSpPr>
            <p:nvPr/>
          </p:nvSpPr>
          <p:spPr bwMode="auto">
            <a:xfrm>
              <a:off x="6049434" y="4325815"/>
              <a:ext cx="2117" cy="23002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28"/>
            <p:cNvSpPr>
              <a:spLocks noChangeShapeType="1"/>
            </p:cNvSpPr>
            <p:nvPr/>
          </p:nvSpPr>
          <p:spPr bwMode="auto">
            <a:xfrm>
              <a:off x="5357285" y="4277458"/>
              <a:ext cx="2116" cy="23387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29"/>
            <p:cNvSpPr>
              <a:spLocks noChangeShapeType="1"/>
            </p:cNvSpPr>
            <p:nvPr/>
          </p:nvSpPr>
          <p:spPr bwMode="auto">
            <a:xfrm>
              <a:off x="5865285" y="4287349"/>
              <a:ext cx="2116" cy="233875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10"/>
            <p:cNvSpPr>
              <a:spLocks noChangeShapeType="1"/>
            </p:cNvSpPr>
            <p:nvPr/>
          </p:nvSpPr>
          <p:spPr bwMode="auto">
            <a:xfrm>
              <a:off x="2552700" y="2794855"/>
              <a:ext cx="3160184" cy="109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265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1"/>
          <p:cNvSpPr txBox="1">
            <a:spLocks noChangeArrowheads="1"/>
          </p:cNvSpPr>
          <p:nvPr/>
        </p:nvSpPr>
        <p:spPr bwMode="auto">
          <a:xfrm>
            <a:off x="4345701" y="1482128"/>
            <a:ext cx="4113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Normality in several dimensions</a:t>
            </a:r>
          </a:p>
        </p:txBody>
      </p:sp>
      <p:sp>
        <p:nvSpPr>
          <p:cNvPr id="4" name="Text Box 39"/>
          <p:cNvSpPr txBox="1">
            <a:spLocks noChangeArrowheads="1"/>
          </p:cNvSpPr>
          <p:nvPr/>
        </p:nvSpPr>
        <p:spPr bwMode="auto">
          <a:xfrm>
            <a:off x="3178889" y="2872778"/>
            <a:ext cx="6319837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When measuring independent normal distributed parameters in connection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with events 67% are within one standard deviation from the mean and 95%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Within 2 standard deviations.</a:t>
            </a:r>
          </a:p>
          <a:p>
            <a:pPr eaLnBrk="1" hangingPunct="1"/>
            <a:endParaRPr lang="en-US" altLang="en-US" sz="140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The probability of 10 independent parameters each being within one standard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deviation from the mean in is 0.67</a:t>
            </a:r>
            <a:r>
              <a:rPr lang="en-US" altLang="en-US" sz="1400" baseline="30000">
                <a:solidFill>
                  <a:srgbClr val="6600FF"/>
                </a:solidFill>
                <a:latin typeface="Times" panose="02020603050405020304" pitchFamily="18" charset="0"/>
              </a:rPr>
              <a:t>10 </a:t>
            </a:r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= 1.8%. The corresponding probability for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being within two standard deviations is 0.95</a:t>
            </a:r>
            <a:r>
              <a:rPr lang="en-US" altLang="en-US" sz="1400" baseline="30000">
                <a:solidFill>
                  <a:srgbClr val="6600FF"/>
                </a:solidFill>
                <a:latin typeface="Times" panose="02020603050405020304" pitchFamily="18" charset="0"/>
              </a:rPr>
              <a:t>10 </a:t>
            </a:r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= 60%. </a:t>
            </a:r>
          </a:p>
          <a:p>
            <a:pPr eaLnBrk="1" hangingPunct="1"/>
            <a:endParaRPr lang="en-US" altLang="en-US" sz="1400">
              <a:solidFill>
                <a:srgbClr val="FF3300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en-US" sz="1400">
              <a:solidFill>
                <a:srgbClr val="FF3300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Thus when considering several parameters in connection with an</a:t>
            </a:r>
          </a:p>
          <a:p>
            <a:pPr eaLnBrk="1" hangingPunct="1"/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event it is probable that some parameters are far from the mean.</a:t>
            </a:r>
          </a:p>
        </p:txBody>
      </p:sp>
    </p:spTree>
    <p:extLst>
      <p:ext uri="{BB962C8B-B14F-4D97-AF65-F5344CB8AC3E}">
        <p14:creationId xmlns:p14="http://schemas.microsoft.com/office/powerpoint/2010/main" val="141948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496271" y="1610642"/>
            <a:ext cx="46390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If V is not diagonal then 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1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and x</a:t>
            </a:r>
            <a:r>
              <a:rPr lang="en-US" altLang="en-US" sz="1800" baseline="-25000" dirty="0">
                <a:solidFill>
                  <a:srgbClr val="6600FF"/>
                </a:solidFill>
                <a:latin typeface="Times" panose="02020603050405020304" pitchFamily="18" charset="0"/>
              </a:rPr>
              <a:t>2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are correlated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4767706" y="300039"/>
            <a:ext cx="3228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000" b="1" dirty="0">
                <a:solidFill>
                  <a:srgbClr val="FF3300"/>
                </a:solidFill>
                <a:latin typeface="Times" panose="02020603050405020304" pitchFamily="18" charset="0"/>
              </a:rPr>
              <a:t>Multivariate distributions</a:t>
            </a:r>
          </a:p>
        </p:txBody>
      </p:sp>
      <p:graphicFrame>
        <p:nvGraphicFramePr>
          <p:cNvPr id="3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080960"/>
              </p:ext>
            </p:extLst>
          </p:nvPr>
        </p:nvGraphicFramePr>
        <p:xfrm>
          <a:off x="4318609" y="925411"/>
          <a:ext cx="387634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2" name="Equation" r:id="rId3" imgW="1726451" imgH="495085" progId="Equation.3">
                  <p:embed/>
                </p:oleObj>
              </mc:Choice>
              <mc:Fallback>
                <p:oleObj name="Equation" r:id="rId3" imgW="1726451" imgH="49508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609" y="925411"/>
                        <a:ext cx="3876345" cy="57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ctangle 39"/>
          <p:cNvSpPr>
            <a:spLocks noChangeArrowheads="1"/>
          </p:cNvSpPr>
          <p:nvPr/>
        </p:nvSpPr>
        <p:spPr bwMode="auto">
          <a:xfrm>
            <a:off x="4374041" y="4874601"/>
            <a:ext cx="100488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hlink"/>
                </a:solidFill>
                <a:latin typeface="Times" panose="02020603050405020304" pitchFamily="18" charset="0"/>
              </a:rPr>
              <a:t>Marginal</a:t>
            </a:r>
          </a:p>
          <a:p>
            <a:pPr eaLnBrk="1" hangingPunct="1"/>
            <a:r>
              <a:rPr lang="en-US" altLang="en-US" sz="1400" dirty="0">
                <a:solidFill>
                  <a:schemeClr val="hlink"/>
                </a:solidFill>
                <a:latin typeface="Times" panose="02020603050405020304" pitchFamily="18" charset="0"/>
              </a:rPr>
              <a:t>distributions </a:t>
            </a:r>
          </a:p>
        </p:txBody>
      </p:sp>
      <p:sp>
        <p:nvSpPr>
          <p:cNvPr id="38" name="Text Box 40"/>
          <p:cNvSpPr txBox="1">
            <a:spLocks noChangeArrowheads="1"/>
          </p:cNvSpPr>
          <p:nvPr/>
        </p:nvSpPr>
        <p:spPr bwMode="auto">
          <a:xfrm>
            <a:off x="3954292" y="5627421"/>
            <a:ext cx="51049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The marginal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distributions do not tell the whole story</a:t>
            </a:r>
          </a:p>
        </p:txBody>
      </p:sp>
      <p:graphicFrame>
        <p:nvGraphicFramePr>
          <p:cNvPr id="3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4178597"/>
              </p:ext>
            </p:extLst>
          </p:nvPr>
        </p:nvGraphicFramePr>
        <p:xfrm>
          <a:off x="8232900" y="1426813"/>
          <a:ext cx="1060450" cy="649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3" name="Equation" r:id="rId5" imgW="685800" imgH="482600" progId="Equation.3">
                  <p:embed/>
                </p:oleObj>
              </mc:Choice>
              <mc:Fallback>
                <p:oleObj name="Equation" r:id="rId5" imgW="6858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2900" y="1426813"/>
                        <a:ext cx="1060450" cy="6491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" name="Group 42"/>
          <p:cNvGrpSpPr/>
          <p:nvPr/>
        </p:nvGrpSpPr>
        <p:grpSpPr>
          <a:xfrm>
            <a:off x="4515357" y="2326161"/>
            <a:ext cx="3910318" cy="2950300"/>
            <a:chOff x="3485007" y="1785938"/>
            <a:chExt cx="5567362" cy="4200525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5102669" y="1884363"/>
              <a:ext cx="3941763" cy="3148012"/>
            </a:xfrm>
            <a:custGeom>
              <a:avLst/>
              <a:gdLst>
                <a:gd name="T0" fmla="*/ 2147483647 w 1862"/>
                <a:gd name="T1" fmla="*/ 2147483647 h 2643"/>
                <a:gd name="T2" fmla="*/ 2147483647 w 1862"/>
                <a:gd name="T3" fmla="*/ 2147483647 h 2643"/>
                <a:gd name="T4" fmla="*/ 2147483647 w 1862"/>
                <a:gd name="T5" fmla="*/ 2147483647 h 2643"/>
                <a:gd name="T6" fmla="*/ 2147483647 w 1862"/>
                <a:gd name="T7" fmla="*/ 2147483647 h 2643"/>
                <a:gd name="T8" fmla="*/ 2147483647 w 1862"/>
                <a:gd name="T9" fmla="*/ 2147483647 h 2643"/>
                <a:gd name="T10" fmla="*/ 2147483647 w 1862"/>
                <a:gd name="T11" fmla="*/ 2147483647 h 2643"/>
                <a:gd name="T12" fmla="*/ 2147483647 w 1862"/>
                <a:gd name="T13" fmla="*/ 2147483647 h 2643"/>
                <a:gd name="T14" fmla="*/ 2147483647 w 1862"/>
                <a:gd name="T15" fmla="*/ 2147483647 h 2643"/>
                <a:gd name="T16" fmla="*/ 2147483647 w 1862"/>
                <a:gd name="T17" fmla="*/ 2147483647 h 2643"/>
                <a:gd name="T18" fmla="*/ 2147483647 w 1862"/>
                <a:gd name="T19" fmla="*/ 2147483647 h 2643"/>
                <a:gd name="T20" fmla="*/ 2147483647 w 1862"/>
                <a:gd name="T21" fmla="*/ 2147483647 h 2643"/>
                <a:gd name="T22" fmla="*/ 2147483647 w 1862"/>
                <a:gd name="T23" fmla="*/ 2147483647 h 2643"/>
                <a:gd name="T24" fmla="*/ 2147483647 w 1862"/>
                <a:gd name="T25" fmla="*/ 2147483647 h 2643"/>
                <a:gd name="T26" fmla="*/ 2147483647 w 1862"/>
                <a:gd name="T27" fmla="*/ 2147483647 h 2643"/>
                <a:gd name="T28" fmla="*/ 2147483647 w 1862"/>
                <a:gd name="T29" fmla="*/ 2147483647 h 2643"/>
                <a:gd name="T30" fmla="*/ 2147483647 w 1862"/>
                <a:gd name="T31" fmla="*/ 2147483647 h 2643"/>
                <a:gd name="T32" fmla="*/ 2147483647 w 1862"/>
                <a:gd name="T33" fmla="*/ 2147483647 h 2643"/>
                <a:gd name="T34" fmla="*/ 2147483647 w 1862"/>
                <a:gd name="T35" fmla="*/ 2147483647 h 2643"/>
                <a:gd name="T36" fmla="*/ 2147483647 w 1862"/>
                <a:gd name="T37" fmla="*/ 2147483647 h 2643"/>
                <a:gd name="T38" fmla="*/ 0 w 1862"/>
                <a:gd name="T39" fmla="*/ 2147483647 h 2643"/>
                <a:gd name="T40" fmla="*/ 2147483647 w 1862"/>
                <a:gd name="T41" fmla="*/ 2147483647 h 2643"/>
                <a:gd name="T42" fmla="*/ 2147483647 w 1862"/>
                <a:gd name="T43" fmla="*/ 2147483647 h 2643"/>
                <a:gd name="T44" fmla="*/ 2147483647 w 1862"/>
                <a:gd name="T45" fmla="*/ 2147483647 h 2643"/>
                <a:gd name="T46" fmla="*/ 2147483647 w 1862"/>
                <a:gd name="T47" fmla="*/ 2147483647 h 2643"/>
                <a:gd name="T48" fmla="*/ 2147483647 w 1862"/>
                <a:gd name="T49" fmla="*/ 2147483647 h 2643"/>
                <a:gd name="T50" fmla="*/ 2147483647 w 1862"/>
                <a:gd name="T51" fmla="*/ 2147483647 h 2643"/>
                <a:gd name="T52" fmla="*/ 2147483647 w 1862"/>
                <a:gd name="T53" fmla="*/ 2147483647 h 2643"/>
                <a:gd name="T54" fmla="*/ 2147483647 w 1862"/>
                <a:gd name="T55" fmla="*/ 2147483647 h 2643"/>
                <a:gd name="T56" fmla="*/ 2147483647 w 1862"/>
                <a:gd name="T57" fmla="*/ 2147483647 h 2643"/>
                <a:gd name="T58" fmla="*/ 2147483647 w 1862"/>
                <a:gd name="T59" fmla="*/ 2147483647 h 2643"/>
                <a:gd name="T60" fmla="*/ 2147483647 w 1862"/>
                <a:gd name="T61" fmla="*/ 2147483647 h 2643"/>
                <a:gd name="T62" fmla="*/ 2147483647 w 1862"/>
                <a:gd name="T63" fmla="*/ 2147483647 h 2643"/>
                <a:gd name="T64" fmla="*/ 2147483647 w 1862"/>
                <a:gd name="T65" fmla="*/ 2147483647 h 2643"/>
                <a:gd name="T66" fmla="*/ 2147483647 w 1862"/>
                <a:gd name="T67" fmla="*/ 2147483647 h 2643"/>
                <a:gd name="T68" fmla="*/ 2147483647 w 1862"/>
                <a:gd name="T69" fmla="*/ 2147483647 h 2643"/>
                <a:gd name="T70" fmla="*/ 2147483647 w 1862"/>
                <a:gd name="T71" fmla="*/ 2147483647 h 2643"/>
                <a:gd name="T72" fmla="*/ 2147483647 w 1862"/>
                <a:gd name="T73" fmla="*/ 2147483647 h 2643"/>
                <a:gd name="T74" fmla="*/ 2147483647 w 1862"/>
                <a:gd name="T75" fmla="*/ 2147483647 h 2643"/>
                <a:gd name="T76" fmla="*/ 2147483647 w 1862"/>
                <a:gd name="T77" fmla="*/ 2147483647 h 2643"/>
                <a:gd name="T78" fmla="*/ 2147483647 w 1862"/>
                <a:gd name="T79" fmla="*/ 2147483647 h 2643"/>
                <a:gd name="T80" fmla="*/ 2147483647 w 1862"/>
                <a:gd name="T81" fmla="*/ 2147483647 h 2643"/>
                <a:gd name="T82" fmla="*/ 2147483647 w 1862"/>
                <a:gd name="T83" fmla="*/ 2147483647 h 2643"/>
                <a:gd name="T84" fmla="*/ 2147483647 w 1862"/>
                <a:gd name="T85" fmla="*/ 2147483647 h 2643"/>
                <a:gd name="T86" fmla="*/ 2147483647 w 1862"/>
                <a:gd name="T87" fmla="*/ 2147483647 h 2643"/>
                <a:gd name="T88" fmla="*/ 2147483647 w 1862"/>
                <a:gd name="T89" fmla="*/ 0 h 2643"/>
                <a:gd name="T90" fmla="*/ 2147483647 w 1862"/>
                <a:gd name="T91" fmla="*/ 2147483647 h 2643"/>
                <a:gd name="T92" fmla="*/ 2147483647 w 1862"/>
                <a:gd name="T93" fmla="*/ 2147483647 h 2643"/>
                <a:gd name="T94" fmla="*/ 2147483647 w 1862"/>
                <a:gd name="T95" fmla="*/ 2147483647 h 2643"/>
                <a:gd name="T96" fmla="*/ 2147483647 w 1862"/>
                <a:gd name="T97" fmla="*/ 2147483647 h 2643"/>
                <a:gd name="T98" fmla="*/ 2147483647 w 1862"/>
                <a:gd name="T99" fmla="*/ 2147483647 h 2643"/>
                <a:gd name="T100" fmla="*/ 2147483647 w 1862"/>
                <a:gd name="T101" fmla="*/ 2147483647 h 2643"/>
                <a:gd name="T102" fmla="*/ 2147483647 w 1862"/>
                <a:gd name="T103" fmla="*/ 2147483647 h 2643"/>
                <a:gd name="T104" fmla="*/ 2147483647 w 1862"/>
                <a:gd name="T105" fmla="*/ 2147483647 h 2643"/>
                <a:gd name="T106" fmla="*/ 2147483647 w 1862"/>
                <a:gd name="T107" fmla="*/ 2147483647 h 2643"/>
                <a:gd name="T108" fmla="*/ 2147483647 w 1862"/>
                <a:gd name="T109" fmla="*/ 2147483647 h 2643"/>
                <a:gd name="T110" fmla="*/ 2147483647 w 1862"/>
                <a:gd name="T111" fmla="*/ 2147483647 h 2643"/>
                <a:gd name="T112" fmla="*/ 2147483647 w 1862"/>
                <a:gd name="T113" fmla="*/ 2147483647 h 2643"/>
                <a:gd name="T114" fmla="*/ 2147483647 w 1862"/>
                <a:gd name="T115" fmla="*/ 2147483647 h 2643"/>
                <a:gd name="T116" fmla="*/ 2147483647 w 1862"/>
                <a:gd name="T117" fmla="*/ 2147483647 h 2643"/>
                <a:gd name="T118" fmla="*/ 2147483647 w 1862"/>
                <a:gd name="T119" fmla="*/ 2147483647 h 2643"/>
                <a:gd name="T120" fmla="*/ 2147483647 w 1862"/>
                <a:gd name="T121" fmla="*/ 2147483647 h 2643"/>
                <a:gd name="T122" fmla="*/ 2147483647 w 1862"/>
                <a:gd name="T123" fmla="*/ 2147483647 h 264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862"/>
                <a:gd name="T187" fmla="*/ 0 h 2643"/>
                <a:gd name="T188" fmla="*/ 1862 w 1862"/>
                <a:gd name="T189" fmla="*/ 2643 h 264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862" h="2643">
                  <a:moveTo>
                    <a:pt x="1326" y="1526"/>
                  </a:moveTo>
                  <a:lnTo>
                    <a:pt x="1238" y="1658"/>
                  </a:lnTo>
                  <a:lnTo>
                    <a:pt x="1149" y="1783"/>
                  </a:lnTo>
                  <a:lnTo>
                    <a:pt x="1103" y="1844"/>
                  </a:lnTo>
                  <a:lnTo>
                    <a:pt x="1059" y="1903"/>
                  </a:lnTo>
                  <a:lnTo>
                    <a:pt x="1013" y="1960"/>
                  </a:lnTo>
                  <a:lnTo>
                    <a:pt x="967" y="2016"/>
                  </a:lnTo>
                  <a:lnTo>
                    <a:pt x="923" y="2070"/>
                  </a:lnTo>
                  <a:lnTo>
                    <a:pt x="877" y="2121"/>
                  </a:lnTo>
                  <a:lnTo>
                    <a:pt x="832" y="2172"/>
                  </a:lnTo>
                  <a:lnTo>
                    <a:pt x="788" y="2219"/>
                  </a:lnTo>
                  <a:lnTo>
                    <a:pt x="744" y="2264"/>
                  </a:lnTo>
                  <a:lnTo>
                    <a:pt x="699" y="2308"/>
                  </a:lnTo>
                  <a:lnTo>
                    <a:pt x="656" y="2349"/>
                  </a:lnTo>
                  <a:lnTo>
                    <a:pt x="613" y="2387"/>
                  </a:lnTo>
                  <a:lnTo>
                    <a:pt x="572" y="2424"/>
                  </a:lnTo>
                  <a:lnTo>
                    <a:pt x="531" y="2457"/>
                  </a:lnTo>
                  <a:lnTo>
                    <a:pt x="491" y="2489"/>
                  </a:lnTo>
                  <a:lnTo>
                    <a:pt x="452" y="2518"/>
                  </a:lnTo>
                  <a:lnTo>
                    <a:pt x="414" y="2543"/>
                  </a:lnTo>
                  <a:lnTo>
                    <a:pt x="377" y="2567"/>
                  </a:lnTo>
                  <a:lnTo>
                    <a:pt x="341" y="2586"/>
                  </a:lnTo>
                  <a:lnTo>
                    <a:pt x="306" y="2604"/>
                  </a:lnTo>
                  <a:lnTo>
                    <a:pt x="273" y="2618"/>
                  </a:lnTo>
                  <a:lnTo>
                    <a:pt x="242" y="2629"/>
                  </a:lnTo>
                  <a:lnTo>
                    <a:pt x="211" y="2637"/>
                  </a:lnTo>
                  <a:lnTo>
                    <a:pt x="183" y="2642"/>
                  </a:lnTo>
                  <a:lnTo>
                    <a:pt x="156" y="2643"/>
                  </a:lnTo>
                  <a:lnTo>
                    <a:pt x="131" y="2642"/>
                  </a:lnTo>
                  <a:lnTo>
                    <a:pt x="108" y="2637"/>
                  </a:lnTo>
                  <a:lnTo>
                    <a:pt x="87" y="2627"/>
                  </a:lnTo>
                  <a:lnTo>
                    <a:pt x="68" y="2615"/>
                  </a:lnTo>
                  <a:lnTo>
                    <a:pt x="50" y="2601"/>
                  </a:lnTo>
                  <a:lnTo>
                    <a:pt x="37" y="2582"/>
                  </a:lnTo>
                  <a:lnTo>
                    <a:pt x="25" y="2560"/>
                  </a:lnTo>
                  <a:lnTo>
                    <a:pt x="14" y="2536"/>
                  </a:lnTo>
                  <a:lnTo>
                    <a:pt x="7" y="2508"/>
                  </a:lnTo>
                  <a:lnTo>
                    <a:pt x="3" y="2478"/>
                  </a:lnTo>
                  <a:lnTo>
                    <a:pt x="0" y="2445"/>
                  </a:lnTo>
                  <a:lnTo>
                    <a:pt x="0" y="2411"/>
                  </a:lnTo>
                  <a:lnTo>
                    <a:pt x="1" y="2372"/>
                  </a:lnTo>
                  <a:lnTo>
                    <a:pt x="6" y="2333"/>
                  </a:lnTo>
                  <a:lnTo>
                    <a:pt x="11" y="2290"/>
                  </a:lnTo>
                  <a:lnTo>
                    <a:pt x="19" y="2246"/>
                  </a:lnTo>
                  <a:lnTo>
                    <a:pt x="29" y="2198"/>
                  </a:lnTo>
                  <a:lnTo>
                    <a:pt x="41" y="2150"/>
                  </a:lnTo>
                  <a:lnTo>
                    <a:pt x="56" y="2100"/>
                  </a:lnTo>
                  <a:lnTo>
                    <a:pt x="72" y="2047"/>
                  </a:lnTo>
                  <a:lnTo>
                    <a:pt x="90" y="1993"/>
                  </a:lnTo>
                  <a:lnTo>
                    <a:pt x="111" y="1938"/>
                  </a:lnTo>
                  <a:lnTo>
                    <a:pt x="133" y="1881"/>
                  </a:lnTo>
                  <a:lnTo>
                    <a:pt x="156" y="1823"/>
                  </a:lnTo>
                  <a:lnTo>
                    <a:pt x="182" y="1763"/>
                  </a:lnTo>
                  <a:lnTo>
                    <a:pt x="210" y="1703"/>
                  </a:lnTo>
                  <a:lnTo>
                    <a:pt x="239" y="1641"/>
                  </a:lnTo>
                  <a:lnTo>
                    <a:pt x="270" y="1577"/>
                  </a:lnTo>
                  <a:lnTo>
                    <a:pt x="303" y="1514"/>
                  </a:lnTo>
                  <a:lnTo>
                    <a:pt x="338" y="1449"/>
                  </a:lnTo>
                  <a:lnTo>
                    <a:pt x="374" y="1384"/>
                  </a:lnTo>
                  <a:lnTo>
                    <a:pt x="452" y="1252"/>
                  </a:lnTo>
                  <a:lnTo>
                    <a:pt x="535" y="1118"/>
                  </a:lnTo>
                  <a:lnTo>
                    <a:pt x="624" y="987"/>
                  </a:lnTo>
                  <a:lnTo>
                    <a:pt x="713" y="860"/>
                  </a:lnTo>
                  <a:lnTo>
                    <a:pt x="758" y="799"/>
                  </a:lnTo>
                  <a:lnTo>
                    <a:pt x="803" y="741"/>
                  </a:lnTo>
                  <a:lnTo>
                    <a:pt x="849" y="683"/>
                  </a:lnTo>
                  <a:lnTo>
                    <a:pt x="895" y="628"/>
                  </a:lnTo>
                  <a:lnTo>
                    <a:pt x="939" y="575"/>
                  </a:lnTo>
                  <a:lnTo>
                    <a:pt x="985" y="523"/>
                  </a:lnTo>
                  <a:lnTo>
                    <a:pt x="1029" y="473"/>
                  </a:lnTo>
                  <a:lnTo>
                    <a:pt x="1074" y="426"/>
                  </a:lnTo>
                  <a:lnTo>
                    <a:pt x="1118" y="379"/>
                  </a:lnTo>
                  <a:lnTo>
                    <a:pt x="1162" y="336"/>
                  </a:lnTo>
                  <a:lnTo>
                    <a:pt x="1205" y="295"/>
                  </a:lnTo>
                  <a:lnTo>
                    <a:pt x="1248" y="256"/>
                  </a:lnTo>
                  <a:lnTo>
                    <a:pt x="1289" y="221"/>
                  </a:lnTo>
                  <a:lnTo>
                    <a:pt x="1331" y="186"/>
                  </a:lnTo>
                  <a:lnTo>
                    <a:pt x="1371" y="155"/>
                  </a:lnTo>
                  <a:lnTo>
                    <a:pt x="1409" y="127"/>
                  </a:lnTo>
                  <a:lnTo>
                    <a:pt x="1448" y="101"/>
                  </a:lnTo>
                  <a:lnTo>
                    <a:pt x="1485" y="78"/>
                  </a:lnTo>
                  <a:lnTo>
                    <a:pt x="1520" y="58"/>
                  </a:lnTo>
                  <a:lnTo>
                    <a:pt x="1554" y="40"/>
                  </a:lnTo>
                  <a:lnTo>
                    <a:pt x="1588" y="27"/>
                  </a:lnTo>
                  <a:lnTo>
                    <a:pt x="1619" y="15"/>
                  </a:lnTo>
                  <a:lnTo>
                    <a:pt x="1650" y="7"/>
                  </a:lnTo>
                  <a:lnTo>
                    <a:pt x="1678" y="2"/>
                  </a:lnTo>
                  <a:lnTo>
                    <a:pt x="1705" y="0"/>
                  </a:lnTo>
                  <a:lnTo>
                    <a:pt x="1730" y="3"/>
                  </a:lnTo>
                  <a:lnTo>
                    <a:pt x="1754" y="7"/>
                  </a:lnTo>
                  <a:lnTo>
                    <a:pt x="1775" y="16"/>
                  </a:lnTo>
                  <a:lnTo>
                    <a:pt x="1794" y="28"/>
                  </a:lnTo>
                  <a:lnTo>
                    <a:pt x="1810" y="44"/>
                  </a:lnTo>
                  <a:lnTo>
                    <a:pt x="1825" y="62"/>
                  </a:lnTo>
                  <a:lnTo>
                    <a:pt x="1837" y="83"/>
                  </a:lnTo>
                  <a:lnTo>
                    <a:pt x="1847" y="109"/>
                  </a:lnTo>
                  <a:lnTo>
                    <a:pt x="1855" y="136"/>
                  </a:lnTo>
                  <a:lnTo>
                    <a:pt x="1859" y="165"/>
                  </a:lnTo>
                  <a:lnTo>
                    <a:pt x="1862" y="198"/>
                  </a:lnTo>
                  <a:lnTo>
                    <a:pt x="1862" y="234"/>
                  </a:lnTo>
                  <a:lnTo>
                    <a:pt x="1860" y="271"/>
                  </a:lnTo>
                  <a:lnTo>
                    <a:pt x="1856" y="312"/>
                  </a:lnTo>
                  <a:lnTo>
                    <a:pt x="1850" y="354"/>
                  </a:lnTo>
                  <a:lnTo>
                    <a:pt x="1843" y="399"/>
                  </a:lnTo>
                  <a:lnTo>
                    <a:pt x="1832" y="445"/>
                  </a:lnTo>
                  <a:lnTo>
                    <a:pt x="1820" y="494"/>
                  </a:lnTo>
                  <a:lnTo>
                    <a:pt x="1806" y="544"/>
                  </a:lnTo>
                  <a:lnTo>
                    <a:pt x="1789" y="597"/>
                  </a:lnTo>
                  <a:lnTo>
                    <a:pt x="1772" y="650"/>
                  </a:lnTo>
                  <a:lnTo>
                    <a:pt x="1751" y="706"/>
                  </a:lnTo>
                  <a:lnTo>
                    <a:pt x="1729" y="762"/>
                  </a:lnTo>
                  <a:lnTo>
                    <a:pt x="1705" y="822"/>
                  </a:lnTo>
                  <a:lnTo>
                    <a:pt x="1680" y="881"/>
                  </a:lnTo>
                  <a:lnTo>
                    <a:pt x="1652" y="942"/>
                  </a:lnTo>
                  <a:lnTo>
                    <a:pt x="1622" y="1004"/>
                  </a:lnTo>
                  <a:lnTo>
                    <a:pt x="1591" y="1066"/>
                  </a:lnTo>
                  <a:lnTo>
                    <a:pt x="1559" y="1130"/>
                  </a:lnTo>
                  <a:lnTo>
                    <a:pt x="1523" y="1194"/>
                  </a:lnTo>
                  <a:lnTo>
                    <a:pt x="1488" y="1260"/>
                  </a:lnTo>
                  <a:lnTo>
                    <a:pt x="1409" y="1392"/>
                  </a:lnTo>
                  <a:lnTo>
                    <a:pt x="1326" y="15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5091557" y="1882775"/>
              <a:ext cx="3960812" cy="3152775"/>
            </a:xfrm>
            <a:custGeom>
              <a:avLst/>
              <a:gdLst>
                <a:gd name="T0" fmla="*/ 2147483647 w 1871"/>
                <a:gd name="T1" fmla="*/ 2147483647 h 2649"/>
                <a:gd name="T2" fmla="*/ 2147483647 w 1871"/>
                <a:gd name="T3" fmla="*/ 2147483647 h 2649"/>
                <a:gd name="T4" fmla="*/ 2147483647 w 1871"/>
                <a:gd name="T5" fmla="*/ 2147483647 h 2649"/>
                <a:gd name="T6" fmla="*/ 2147483647 w 1871"/>
                <a:gd name="T7" fmla="*/ 2147483647 h 2649"/>
                <a:gd name="T8" fmla="*/ 2147483647 w 1871"/>
                <a:gd name="T9" fmla="*/ 2147483647 h 2649"/>
                <a:gd name="T10" fmla="*/ 2147483647 w 1871"/>
                <a:gd name="T11" fmla="*/ 2147483647 h 2649"/>
                <a:gd name="T12" fmla="*/ 2147483647 w 1871"/>
                <a:gd name="T13" fmla="*/ 2147483647 h 2649"/>
                <a:gd name="T14" fmla="*/ 2147483647 w 1871"/>
                <a:gd name="T15" fmla="*/ 2147483647 h 2649"/>
                <a:gd name="T16" fmla="*/ 2147483647 w 1871"/>
                <a:gd name="T17" fmla="*/ 2147483647 h 2649"/>
                <a:gd name="T18" fmla="*/ 2147483647 w 1871"/>
                <a:gd name="T19" fmla="*/ 2147483647 h 2649"/>
                <a:gd name="T20" fmla="*/ 2147483647 w 1871"/>
                <a:gd name="T21" fmla="*/ 2147483647 h 2649"/>
                <a:gd name="T22" fmla="*/ 2147483647 w 1871"/>
                <a:gd name="T23" fmla="*/ 2147483647 h 2649"/>
                <a:gd name="T24" fmla="*/ 0 w 1871"/>
                <a:gd name="T25" fmla="*/ 2147483647 h 2649"/>
                <a:gd name="T26" fmla="*/ 2147483647 w 1871"/>
                <a:gd name="T27" fmla="*/ 2147483647 h 2649"/>
                <a:gd name="T28" fmla="*/ 2147483647 w 1871"/>
                <a:gd name="T29" fmla="*/ 2147483647 h 2649"/>
                <a:gd name="T30" fmla="*/ 2147483647 w 1871"/>
                <a:gd name="T31" fmla="*/ 2147483647 h 2649"/>
                <a:gd name="T32" fmla="*/ 2147483647 w 1871"/>
                <a:gd name="T33" fmla="*/ 2147483647 h 2649"/>
                <a:gd name="T34" fmla="*/ 2147483647 w 1871"/>
                <a:gd name="T35" fmla="*/ 2147483647 h 2649"/>
                <a:gd name="T36" fmla="*/ 2147483647 w 1871"/>
                <a:gd name="T37" fmla="*/ 2147483647 h 2649"/>
                <a:gd name="T38" fmla="*/ 2147483647 w 1871"/>
                <a:gd name="T39" fmla="*/ 2147483647 h 2649"/>
                <a:gd name="T40" fmla="*/ 2147483647 w 1871"/>
                <a:gd name="T41" fmla="*/ 2147483647 h 2649"/>
                <a:gd name="T42" fmla="*/ 2147483647 w 1871"/>
                <a:gd name="T43" fmla="*/ 2147483647 h 2649"/>
                <a:gd name="T44" fmla="*/ 2147483647 w 1871"/>
                <a:gd name="T45" fmla="*/ 2147483647 h 2649"/>
                <a:gd name="T46" fmla="*/ 2147483647 w 1871"/>
                <a:gd name="T47" fmla="*/ 2147483647 h 2649"/>
                <a:gd name="T48" fmla="*/ 2147483647 w 1871"/>
                <a:gd name="T49" fmla="*/ 2147483647 h 2649"/>
                <a:gd name="T50" fmla="*/ 2147483647 w 1871"/>
                <a:gd name="T51" fmla="*/ 2147483647 h 2649"/>
                <a:gd name="T52" fmla="*/ 2147483647 w 1871"/>
                <a:gd name="T53" fmla="*/ 2147483647 h 2649"/>
                <a:gd name="T54" fmla="*/ 2147483647 w 1871"/>
                <a:gd name="T55" fmla="*/ 2147483647 h 2649"/>
                <a:gd name="T56" fmla="*/ 2147483647 w 1871"/>
                <a:gd name="T57" fmla="*/ 0 h 2649"/>
                <a:gd name="T58" fmla="*/ 2147483647 w 1871"/>
                <a:gd name="T59" fmla="*/ 2147483647 h 2649"/>
                <a:gd name="T60" fmla="*/ 2147483647 w 1871"/>
                <a:gd name="T61" fmla="*/ 2147483647 h 2649"/>
                <a:gd name="T62" fmla="*/ 2147483647 w 1871"/>
                <a:gd name="T63" fmla="*/ 2147483647 h 2649"/>
                <a:gd name="T64" fmla="*/ 2147483647 w 1871"/>
                <a:gd name="T65" fmla="*/ 2147483647 h 2649"/>
                <a:gd name="T66" fmla="*/ 2147483647 w 1871"/>
                <a:gd name="T67" fmla="*/ 2147483647 h 2649"/>
                <a:gd name="T68" fmla="*/ 2147483647 w 1871"/>
                <a:gd name="T69" fmla="*/ 2147483647 h 2649"/>
                <a:gd name="T70" fmla="*/ 2147483647 w 1871"/>
                <a:gd name="T71" fmla="*/ 2147483647 h 2649"/>
                <a:gd name="T72" fmla="*/ 2147483647 w 1871"/>
                <a:gd name="T73" fmla="*/ 2147483647 h 2649"/>
                <a:gd name="T74" fmla="*/ 2147483647 w 1871"/>
                <a:gd name="T75" fmla="*/ 2147483647 h 2649"/>
                <a:gd name="T76" fmla="*/ 2147483647 w 1871"/>
                <a:gd name="T77" fmla="*/ 2147483647 h 2649"/>
                <a:gd name="T78" fmla="*/ 2147483647 w 1871"/>
                <a:gd name="T79" fmla="*/ 2147483647 h 2649"/>
                <a:gd name="T80" fmla="*/ 2147483647 w 1871"/>
                <a:gd name="T81" fmla="*/ 2147483647 h 2649"/>
                <a:gd name="T82" fmla="*/ 2147483647 w 1871"/>
                <a:gd name="T83" fmla="*/ 2147483647 h 2649"/>
                <a:gd name="T84" fmla="*/ 2147483647 w 1871"/>
                <a:gd name="T85" fmla="*/ 2147483647 h 2649"/>
                <a:gd name="T86" fmla="*/ 2147483647 w 1871"/>
                <a:gd name="T87" fmla="*/ 2147483647 h 2649"/>
                <a:gd name="T88" fmla="*/ 2147483647 w 1871"/>
                <a:gd name="T89" fmla="*/ 2147483647 h 2649"/>
                <a:gd name="T90" fmla="*/ 2147483647 w 1871"/>
                <a:gd name="T91" fmla="*/ 2147483647 h 2649"/>
                <a:gd name="T92" fmla="*/ 2147483647 w 1871"/>
                <a:gd name="T93" fmla="*/ 2147483647 h 2649"/>
                <a:gd name="T94" fmla="*/ 2147483647 w 1871"/>
                <a:gd name="T95" fmla="*/ 2147483647 h 2649"/>
                <a:gd name="T96" fmla="*/ 2147483647 w 1871"/>
                <a:gd name="T97" fmla="*/ 2147483647 h 2649"/>
                <a:gd name="T98" fmla="*/ 2147483647 w 1871"/>
                <a:gd name="T99" fmla="*/ 2147483647 h 2649"/>
                <a:gd name="T100" fmla="*/ 2147483647 w 1871"/>
                <a:gd name="T101" fmla="*/ 2147483647 h 2649"/>
                <a:gd name="T102" fmla="*/ 2147483647 w 1871"/>
                <a:gd name="T103" fmla="*/ 2147483647 h 2649"/>
                <a:gd name="T104" fmla="*/ 2147483647 w 1871"/>
                <a:gd name="T105" fmla="*/ 2147483647 h 2649"/>
                <a:gd name="T106" fmla="*/ 2147483647 w 1871"/>
                <a:gd name="T107" fmla="*/ 2147483647 h 2649"/>
                <a:gd name="T108" fmla="*/ 2147483647 w 1871"/>
                <a:gd name="T109" fmla="*/ 2147483647 h 2649"/>
                <a:gd name="T110" fmla="*/ 2147483647 w 1871"/>
                <a:gd name="T111" fmla="*/ 2147483647 h 2649"/>
                <a:gd name="T112" fmla="*/ 2147483647 w 1871"/>
                <a:gd name="T113" fmla="*/ 2147483647 h 2649"/>
                <a:gd name="T114" fmla="*/ 2147483647 w 1871"/>
                <a:gd name="T115" fmla="*/ 2147483647 h 2649"/>
                <a:gd name="T116" fmla="*/ 2147483647 w 1871"/>
                <a:gd name="T117" fmla="*/ 2147483647 h 2649"/>
                <a:gd name="T118" fmla="*/ 2147483647 w 1871"/>
                <a:gd name="T119" fmla="*/ 2147483647 h 2649"/>
                <a:gd name="T120" fmla="*/ 2147483647 w 1871"/>
                <a:gd name="T121" fmla="*/ 2147483647 h 264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71"/>
                <a:gd name="T184" fmla="*/ 0 h 2649"/>
                <a:gd name="T185" fmla="*/ 1871 w 1871"/>
                <a:gd name="T186" fmla="*/ 2649 h 264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71" h="2649">
                  <a:moveTo>
                    <a:pt x="1334" y="1529"/>
                  </a:moveTo>
                  <a:lnTo>
                    <a:pt x="1247" y="1661"/>
                  </a:lnTo>
                  <a:lnTo>
                    <a:pt x="1157" y="1788"/>
                  </a:lnTo>
                  <a:lnTo>
                    <a:pt x="1113" y="1849"/>
                  </a:lnTo>
                  <a:lnTo>
                    <a:pt x="1067" y="1907"/>
                  </a:lnTo>
                  <a:lnTo>
                    <a:pt x="1021" y="1965"/>
                  </a:lnTo>
                  <a:lnTo>
                    <a:pt x="976" y="2020"/>
                  </a:lnTo>
                  <a:lnTo>
                    <a:pt x="931" y="2073"/>
                  </a:lnTo>
                  <a:lnTo>
                    <a:pt x="885" y="2126"/>
                  </a:lnTo>
                  <a:lnTo>
                    <a:pt x="840" y="2175"/>
                  </a:lnTo>
                  <a:lnTo>
                    <a:pt x="796" y="2222"/>
                  </a:lnTo>
                  <a:lnTo>
                    <a:pt x="752" y="2269"/>
                  </a:lnTo>
                  <a:lnTo>
                    <a:pt x="707" y="2312"/>
                  </a:lnTo>
                  <a:lnTo>
                    <a:pt x="664" y="2353"/>
                  </a:lnTo>
                  <a:lnTo>
                    <a:pt x="621" y="2392"/>
                  </a:lnTo>
                  <a:lnTo>
                    <a:pt x="580" y="2429"/>
                  </a:lnTo>
                  <a:lnTo>
                    <a:pt x="539" y="2462"/>
                  </a:lnTo>
                  <a:lnTo>
                    <a:pt x="499" y="2493"/>
                  </a:lnTo>
                  <a:lnTo>
                    <a:pt x="459" y="2522"/>
                  </a:lnTo>
                  <a:lnTo>
                    <a:pt x="422" y="2547"/>
                  </a:lnTo>
                  <a:lnTo>
                    <a:pt x="385" y="2571"/>
                  </a:lnTo>
                  <a:lnTo>
                    <a:pt x="383" y="2571"/>
                  </a:lnTo>
                  <a:lnTo>
                    <a:pt x="348" y="2591"/>
                  </a:lnTo>
                  <a:lnTo>
                    <a:pt x="314" y="2608"/>
                  </a:lnTo>
                  <a:lnTo>
                    <a:pt x="280" y="2623"/>
                  </a:lnTo>
                  <a:lnTo>
                    <a:pt x="249" y="2635"/>
                  </a:lnTo>
                  <a:lnTo>
                    <a:pt x="218" y="2642"/>
                  </a:lnTo>
                  <a:lnTo>
                    <a:pt x="188" y="2648"/>
                  </a:lnTo>
                  <a:lnTo>
                    <a:pt x="161" y="2649"/>
                  </a:lnTo>
                  <a:lnTo>
                    <a:pt x="136" y="2648"/>
                  </a:lnTo>
                  <a:lnTo>
                    <a:pt x="135" y="2648"/>
                  </a:lnTo>
                  <a:lnTo>
                    <a:pt x="111" y="2642"/>
                  </a:lnTo>
                  <a:lnTo>
                    <a:pt x="90" y="2633"/>
                  </a:lnTo>
                  <a:lnTo>
                    <a:pt x="89" y="2633"/>
                  </a:lnTo>
                  <a:lnTo>
                    <a:pt x="70" y="2620"/>
                  </a:lnTo>
                  <a:lnTo>
                    <a:pt x="53" y="2604"/>
                  </a:lnTo>
                  <a:lnTo>
                    <a:pt x="52" y="2604"/>
                  </a:lnTo>
                  <a:lnTo>
                    <a:pt x="39" y="2586"/>
                  </a:lnTo>
                  <a:lnTo>
                    <a:pt x="25" y="2563"/>
                  </a:lnTo>
                  <a:lnTo>
                    <a:pt x="16" y="2539"/>
                  </a:lnTo>
                  <a:lnTo>
                    <a:pt x="16" y="2538"/>
                  </a:lnTo>
                  <a:lnTo>
                    <a:pt x="9" y="2512"/>
                  </a:lnTo>
                  <a:lnTo>
                    <a:pt x="9" y="2510"/>
                  </a:lnTo>
                  <a:lnTo>
                    <a:pt x="3" y="2481"/>
                  </a:lnTo>
                  <a:lnTo>
                    <a:pt x="3" y="2480"/>
                  </a:lnTo>
                  <a:lnTo>
                    <a:pt x="2" y="2448"/>
                  </a:lnTo>
                  <a:lnTo>
                    <a:pt x="2" y="2447"/>
                  </a:lnTo>
                  <a:lnTo>
                    <a:pt x="0" y="2413"/>
                  </a:lnTo>
                  <a:lnTo>
                    <a:pt x="2" y="2374"/>
                  </a:lnTo>
                  <a:lnTo>
                    <a:pt x="6" y="2333"/>
                  </a:lnTo>
                  <a:lnTo>
                    <a:pt x="12" y="2291"/>
                  </a:lnTo>
                  <a:lnTo>
                    <a:pt x="21" y="2246"/>
                  </a:lnTo>
                  <a:lnTo>
                    <a:pt x="30" y="2200"/>
                  </a:lnTo>
                  <a:lnTo>
                    <a:pt x="43" y="2151"/>
                  </a:lnTo>
                  <a:lnTo>
                    <a:pt x="56" y="2101"/>
                  </a:lnTo>
                  <a:lnTo>
                    <a:pt x="73" y="2048"/>
                  </a:lnTo>
                  <a:lnTo>
                    <a:pt x="92" y="1994"/>
                  </a:lnTo>
                  <a:lnTo>
                    <a:pt x="111" y="1939"/>
                  </a:lnTo>
                  <a:lnTo>
                    <a:pt x="133" y="1882"/>
                  </a:lnTo>
                  <a:lnTo>
                    <a:pt x="158" y="1824"/>
                  </a:lnTo>
                  <a:lnTo>
                    <a:pt x="184" y="1764"/>
                  </a:lnTo>
                  <a:lnTo>
                    <a:pt x="212" y="1703"/>
                  </a:lnTo>
                  <a:lnTo>
                    <a:pt x="241" y="1641"/>
                  </a:lnTo>
                  <a:lnTo>
                    <a:pt x="272" y="1578"/>
                  </a:lnTo>
                  <a:lnTo>
                    <a:pt x="305" y="1515"/>
                  </a:lnTo>
                  <a:lnTo>
                    <a:pt x="339" y="1450"/>
                  </a:lnTo>
                  <a:lnTo>
                    <a:pt x="376" y="1385"/>
                  </a:lnTo>
                  <a:lnTo>
                    <a:pt x="453" y="1252"/>
                  </a:lnTo>
                  <a:lnTo>
                    <a:pt x="537" y="1118"/>
                  </a:lnTo>
                  <a:lnTo>
                    <a:pt x="624" y="986"/>
                  </a:lnTo>
                  <a:lnTo>
                    <a:pt x="715" y="861"/>
                  </a:lnTo>
                  <a:lnTo>
                    <a:pt x="759" y="800"/>
                  </a:lnTo>
                  <a:lnTo>
                    <a:pt x="805" y="741"/>
                  </a:lnTo>
                  <a:lnTo>
                    <a:pt x="851" y="684"/>
                  </a:lnTo>
                  <a:lnTo>
                    <a:pt x="895" y="628"/>
                  </a:lnTo>
                  <a:lnTo>
                    <a:pt x="941" y="574"/>
                  </a:lnTo>
                  <a:lnTo>
                    <a:pt x="987" y="523"/>
                  </a:lnTo>
                  <a:lnTo>
                    <a:pt x="1031" y="472"/>
                  </a:lnTo>
                  <a:lnTo>
                    <a:pt x="1076" y="425"/>
                  </a:lnTo>
                  <a:lnTo>
                    <a:pt x="1120" y="380"/>
                  </a:lnTo>
                  <a:lnTo>
                    <a:pt x="1164" y="336"/>
                  </a:lnTo>
                  <a:lnTo>
                    <a:pt x="1207" y="295"/>
                  </a:lnTo>
                  <a:lnTo>
                    <a:pt x="1250" y="256"/>
                  </a:lnTo>
                  <a:lnTo>
                    <a:pt x="1292" y="220"/>
                  </a:lnTo>
                  <a:lnTo>
                    <a:pt x="1333" y="186"/>
                  </a:lnTo>
                  <a:lnTo>
                    <a:pt x="1373" y="154"/>
                  </a:lnTo>
                  <a:lnTo>
                    <a:pt x="1413" y="126"/>
                  </a:lnTo>
                  <a:lnTo>
                    <a:pt x="1450" y="100"/>
                  </a:lnTo>
                  <a:lnTo>
                    <a:pt x="1487" y="78"/>
                  </a:lnTo>
                  <a:lnTo>
                    <a:pt x="1524" y="56"/>
                  </a:lnTo>
                  <a:lnTo>
                    <a:pt x="1558" y="39"/>
                  </a:lnTo>
                  <a:lnTo>
                    <a:pt x="1592" y="25"/>
                  </a:lnTo>
                  <a:lnTo>
                    <a:pt x="1623" y="14"/>
                  </a:lnTo>
                  <a:lnTo>
                    <a:pt x="1654" y="5"/>
                  </a:lnTo>
                  <a:lnTo>
                    <a:pt x="1683" y="1"/>
                  </a:lnTo>
                  <a:lnTo>
                    <a:pt x="1710" y="0"/>
                  </a:lnTo>
                  <a:lnTo>
                    <a:pt x="1735" y="1"/>
                  </a:lnTo>
                  <a:lnTo>
                    <a:pt x="1737" y="1"/>
                  </a:lnTo>
                  <a:lnTo>
                    <a:pt x="1760" y="6"/>
                  </a:lnTo>
                  <a:lnTo>
                    <a:pt x="1781" y="15"/>
                  </a:lnTo>
                  <a:lnTo>
                    <a:pt x="1783" y="15"/>
                  </a:lnTo>
                  <a:lnTo>
                    <a:pt x="1802" y="27"/>
                  </a:lnTo>
                  <a:lnTo>
                    <a:pt x="1818" y="43"/>
                  </a:lnTo>
                  <a:lnTo>
                    <a:pt x="1820" y="43"/>
                  </a:lnTo>
                  <a:lnTo>
                    <a:pt x="1833" y="62"/>
                  </a:lnTo>
                  <a:lnTo>
                    <a:pt x="1833" y="63"/>
                  </a:lnTo>
                  <a:lnTo>
                    <a:pt x="1846" y="84"/>
                  </a:lnTo>
                  <a:lnTo>
                    <a:pt x="1855" y="109"/>
                  </a:lnTo>
                  <a:lnTo>
                    <a:pt x="1862" y="137"/>
                  </a:lnTo>
                  <a:lnTo>
                    <a:pt x="1868" y="167"/>
                  </a:lnTo>
                  <a:lnTo>
                    <a:pt x="1870" y="200"/>
                  </a:lnTo>
                  <a:lnTo>
                    <a:pt x="1871" y="236"/>
                  </a:lnTo>
                  <a:lnTo>
                    <a:pt x="1870" y="274"/>
                  </a:lnTo>
                  <a:lnTo>
                    <a:pt x="1865" y="314"/>
                  </a:lnTo>
                  <a:lnTo>
                    <a:pt x="1860" y="356"/>
                  </a:lnTo>
                  <a:lnTo>
                    <a:pt x="1851" y="401"/>
                  </a:lnTo>
                  <a:lnTo>
                    <a:pt x="1842" y="447"/>
                  </a:lnTo>
                  <a:lnTo>
                    <a:pt x="1842" y="449"/>
                  </a:lnTo>
                  <a:lnTo>
                    <a:pt x="1828" y="496"/>
                  </a:lnTo>
                  <a:lnTo>
                    <a:pt x="1815" y="548"/>
                  </a:lnTo>
                  <a:lnTo>
                    <a:pt x="1799" y="599"/>
                  </a:lnTo>
                  <a:lnTo>
                    <a:pt x="1780" y="653"/>
                  </a:lnTo>
                  <a:lnTo>
                    <a:pt x="1760" y="709"/>
                  </a:lnTo>
                  <a:lnTo>
                    <a:pt x="1738" y="766"/>
                  </a:lnTo>
                  <a:lnTo>
                    <a:pt x="1713" y="825"/>
                  </a:lnTo>
                  <a:lnTo>
                    <a:pt x="1688" y="885"/>
                  </a:lnTo>
                  <a:lnTo>
                    <a:pt x="1660" y="945"/>
                  </a:lnTo>
                  <a:lnTo>
                    <a:pt x="1630" y="1007"/>
                  </a:lnTo>
                  <a:lnTo>
                    <a:pt x="1599" y="1069"/>
                  </a:lnTo>
                  <a:lnTo>
                    <a:pt x="1567" y="1134"/>
                  </a:lnTo>
                  <a:lnTo>
                    <a:pt x="1533" y="1199"/>
                  </a:lnTo>
                  <a:lnTo>
                    <a:pt x="1496" y="1264"/>
                  </a:lnTo>
                  <a:lnTo>
                    <a:pt x="1419" y="1396"/>
                  </a:lnTo>
                  <a:lnTo>
                    <a:pt x="1334" y="1529"/>
                  </a:lnTo>
                  <a:lnTo>
                    <a:pt x="1247" y="1661"/>
                  </a:lnTo>
                  <a:lnTo>
                    <a:pt x="1240" y="1657"/>
                  </a:lnTo>
                  <a:lnTo>
                    <a:pt x="1328" y="1526"/>
                  </a:lnTo>
                  <a:lnTo>
                    <a:pt x="1411" y="1393"/>
                  </a:lnTo>
                  <a:lnTo>
                    <a:pt x="1488" y="1261"/>
                  </a:lnTo>
                  <a:lnTo>
                    <a:pt x="1525" y="1195"/>
                  </a:lnTo>
                  <a:lnTo>
                    <a:pt x="1559" y="1130"/>
                  </a:lnTo>
                  <a:lnTo>
                    <a:pt x="1592" y="1067"/>
                  </a:lnTo>
                  <a:lnTo>
                    <a:pt x="1624" y="1005"/>
                  </a:lnTo>
                  <a:lnTo>
                    <a:pt x="1652" y="943"/>
                  </a:lnTo>
                  <a:lnTo>
                    <a:pt x="1681" y="882"/>
                  </a:lnTo>
                  <a:lnTo>
                    <a:pt x="1706" y="822"/>
                  </a:lnTo>
                  <a:lnTo>
                    <a:pt x="1731" y="764"/>
                  </a:lnTo>
                  <a:lnTo>
                    <a:pt x="1753" y="706"/>
                  </a:lnTo>
                  <a:lnTo>
                    <a:pt x="1772" y="652"/>
                  </a:lnTo>
                  <a:lnTo>
                    <a:pt x="1790" y="598"/>
                  </a:lnTo>
                  <a:lnTo>
                    <a:pt x="1806" y="545"/>
                  </a:lnTo>
                  <a:lnTo>
                    <a:pt x="1821" y="495"/>
                  </a:lnTo>
                  <a:lnTo>
                    <a:pt x="1833" y="446"/>
                  </a:lnTo>
                  <a:lnTo>
                    <a:pt x="1843" y="400"/>
                  </a:lnTo>
                  <a:lnTo>
                    <a:pt x="1852" y="356"/>
                  </a:lnTo>
                  <a:lnTo>
                    <a:pt x="1858" y="314"/>
                  </a:lnTo>
                  <a:lnTo>
                    <a:pt x="1861" y="273"/>
                  </a:lnTo>
                  <a:lnTo>
                    <a:pt x="1862" y="236"/>
                  </a:lnTo>
                  <a:lnTo>
                    <a:pt x="1862" y="200"/>
                  </a:lnTo>
                  <a:lnTo>
                    <a:pt x="1860" y="169"/>
                  </a:lnTo>
                  <a:lnTo>
                    <a:pt x="1855" y="138"/>
                  </a:lnTo>
                  <a:lnTo>
                    <a:pt x="1848" y="112"/>
                  </a:lnTo>
                  <a:lnTo>
                    <a:pt x="1839" y="87"/>
                  </a:lnTo>
                  <a:lnTo>
                    <a:pt x="1827" y="66"/>
                  </a:lnTo>
                  <a:lnTo>
                    <a:pt x="1812" y="48"/>
                  </a:lnTo>
                  <a:lnTo>
                    <a:pt x="1796" y="33"/>
                  </a:lnTo>
                  <a:lnTo>
                    <a:pt x="1778" y="21"/>
                  </a:lnTo>
                  <a:lnTo>
                    <a:pt x="1778" y="22"/>
                  </a:lnTo>
                  <a:lnTo>
                    <a:pt x="1757" y="13"/>
                  </a:lnTo>
                  <a:lnTo>
                    <a:pt x="1735" y="8"/>
                  </a:lnTo>
                  <a:lnTo>
                    <a:pt x="1710" y="6"/>
                  </a:lnTo>
                  <a:lnTo>
                    <a:pt x="1683" y="8"/>
                  </a:lnTo>
                  <a:lnTo>
                    <a:pt x="1655" y="13"/>
                  </a:lnTo>
                  <a:lnTo>
                    <a:pt x="1626" y="21"/>
                  </a:lnTo>
                  <a:lnTo>
                    <a:pt x="1595" y="31"/>
                  </a:lnTo>
                  <a:lnTo>
                    <a:pt x="1562" y="46"/>
                  </a:lnTo>
                  <a:lnTo>
                    <a:pt x="1528" y="63"/>
                  </a:lnTo>
                  <a:lnTo>
                    <a:pt x="1491" y="83"/>
                  </a:lnTo>
                  <a:lnTo>
                    <a:pt x="1456" y="105"/>
                  </a:lnTo>
                  <a:lnTo>
                    <a:pt x="1417" y="132"/>
                  </a:lnTo>
                  <a:lnTo>
                    <a:pt x="1377" y="161"/>
                  </a:lnTo>
                  <a:lnTo>
                    <a:pt x="1337" y="191"/>
                  </a:lnTo>
                  <a:lnTo>
                    <a:pt x="1297" y="225"/>
                  </a:lnTo>
                  <a:lnTo>
                    <a:pt x="1256" y="261"/>
                  </a:lnTo>
                  <a:lnTo>
                    <a:pt x="1213" y="299"/>
                  </a:lnTo>
                  <a:lnTo>
                    <a:pt x="1170" y="340"/>
                  </a:lnTo>
                  <a:lnTo>
                    <a:pt x="1126" y="384"/>
                  </a:lnTo>
                  <a:lnTo>
                    <a:pt x="1081" y="429"/>
                  </a:lnTo>
                  <a:lnTo>
                    <a:pt x="1037" y="478"/>
                  </a:lnTo>
                  <a:lnTo>
                    <a:pt x="993" y="527"/>
                  </a:lnTo>
                  <a:lnTo>
                    <a:pt x="947" y="578"/>
                  </a:lnTo>
                  <a:lnTo>
                    <a:pt x="902" y="632"/>
                  </a:lnTo>
                  <a:lnTo>
                    <a:pt x="857" y="688"/>
                  </a:lnTo>
                  <a:lnTo>
                    <a:pt x="811" y="745"/>
                  </a:lnTo>
                  <a:lnTo>
                    <a:pt x="766" y="804"/>
                  </a:lnTo>
                  <a:lnTo>
                    <a:pt x="721" y="865"/>
                  </a:lnTo>
                  <a:lnTo>
                    <a:pt x="632" y="990"/>
                  </a:lnTo>
                  <a:lnTo>
                    <a:pt x="543" y="1122"/>
                  </a:lnTo>
                  <a:lnTo>
                    <a:pt x="460" y="1256"/>
                  </a:lnTo>
                  <a:lnTo>
                    <a:pt x="383" y="1388"/>
                  </a:lnTo>
                  <a:lnTo>
                    <a:pt x="346" y="1452"/>
                  </a:lnTo>
                  <a:lnTo>
                    <a:pt x="312" y="1517"/>
                  </a:lnTo>
                  <a:lnTo>
                    <a:pt x="278" y="1581"/>
                  </a:lnTo>
                  <a:lnTo>
                    <a:pt x="247" y="1644"/>
                  </a:lnTo>
                  <a:lnTo>
                    <a:pt x="219" y="1706"/>
                  </a:lnTo>
                  <a:lnTo>
                    <a:pt x="191" y="1767"/>
                  </a:lnTo>
                  <a:lnTo>
                    <a:pt x="166" y="1826"/>
                  </a:lnTo>
                  <a:lnTo>
                    <a:pt x="141" y="1884"/>
                  </a:lnTo>
                  <a:lnTo>
                    <a:pt x="119" y="1941"/>
                  </a:lnTo>
                  <a:lnTo>
                    <a:pt x="99" y="1997"/>
                  </a:lnTo>
                  <a:lnTo>
                    <a:pt x="82" y="2051"/>
                  </a:lnTo>
                  <a:lnTo>
                    <a:pt x="65" y="2102"/>
                  </a:lnTo>
                  <a:lnTo>
                    <a:pt x="50" y="2152"/>
                  </a:lnTo>
                  <a:lnTo>
                    <a:pt x="39" y="2201"/>
                  </a:lnTo>
                  <a:lnTo>
                    <a:pt x="28" y="2248"/>
                  </a:lnTo>
                  <a:lnTo>
                    <a:pt x="19" y="2292"/>
                  </a:lnTo>
                  <a:lnTo>
                    <a:pt x="14" y="2335"/>
                  </a:lnTo>
                  <a:lnTo>
                    <a:pt x="11" y="2374"/>
                  </a:lnTo>
                  <a:lnTo>
                    <a:pt x="9" y="2413"/>
                  </a:lnTo>
                  <a:lnTo>
                    <a:pt x="9" y="2447"/>
                  </a:lnTo>
                  <a:lnTo>
                    <a:pt x="12" y="2480"/>
                  </a:lnTo>
                  <a:lnTo>
                    <a:pt x="16" y="2509"/>
                  </a:lnTo>
                  <a:lnTo>
                    <a:pt x="24" y="2537"/>
                  </a:lnTo>
                  <a:lnTo>
                    <a:pt x="33" y="2561"/>
                  </a:lnTo>
                  <a:lnTo>
                    <a:pt x="45" y="2582"/>
                  </a:lnTo>
                  <a:lnTo>
                    <a:pt x="59" y="2600"/>
                  </a:lnTo>
                  <a:lnTo>
                    <a:pt x="76" y="2615"/>
                  </a:lnTo>
                  <a:lnTo>
                    <a:pt x="93" y="2627"/>
                  </a:lnTo>
                  <a:lnTo>
                    <a:pt x="114" y="2635"/>
                  </a:lnTo>
                  <a:lnTo>
                    <a:pt x="136" y="2640"/>
                  </a:lnTo>
                  <a:lnTo>
                    <a:pt x="161" y="2642"/>
                  </a:lnTo>
                  <a:lnTo>
                    <a:pt x="188" y="2640"/>
                  </a:lnTo>
                  <a:lnTo>
                    <a:pt x="216" y="2636"/>
                  </a:lnTo>
                  <a:lnTo>
                    <a:pt x="246" y="2628"/>
                  </a:lnTo>
                  <a:lnTo>
                    <a:pt x="277" y="2616"/>
                  </a:lnTo>
                  <a:lnTo>
                    <a:pt x="309" y="2603"/>
                  </a:lnTo>
                  <a:lnTo>
                    <a:pt x="343" y="2586"/>
                  </a:lnTo>
                  <a:lnTo>
                    <a:pt x="380" y="2565"/>
                  </a:lnTo>
                  <a:lnTo>
                    <a:pt x="416" y="2542"/>
                  </a:lnTo>
                  <a:lnTo>
                    <a:pt x="454" y="2517"/>
                  </a:lnTo>
                  <a:lnTo>
                    <a:pt x="494" y="2488"/>
                  </a:lnTo>
                  <a:lnTo>
                    <a:pt x="534" y="2456"/>
                  </a:lnTo>
                  <a:lnTo>
                    <a:pt x="574" y="2423"/>
                  </a:lnTo>
                  <a:lnTo>
                    <a:pt x="616" y="2386"/>
                  </a:lnTo>
                  <a:lnTo>
                    <a:pt x="658" y="2348"/>
                  </a:lnTo>
                  <a:lnTo>
                    <a:pt x="701" y="2307"/>
                  </a:lnTo>
                  <a:lnTo>
                    <a:pt x="746" y="2263"/>
                  </a:lnTo>
                  <a:lnTo>
                    <a:pt x="790" y="2219"/>
                  </a:lnTo>
                  <a:lnTo>
                    <a:pt x="834" y="2171"/>
                  </a:lnTo>
                  <a:lnTo>
                    <a:pt x="879" y="2121"/>
                  </a:lnTo>
                  <a:lnTo>
                    <a:pt x="925" y="2069"/>
                  </a:lnTo>
                  <a:lnTo>
                    <a:pt x="969" y="2016"/>
                  </a:lnTo>
                  <a:lnTo>
                    <a:pt x="1015" y="1961"/>
                  </a:lnTo>
                  <a:lnTo>
                    <a:pt x="1061" y="1903"/>
                  </a:lnTo>
                  <a:lnTo>
                    <a:pt x="1105" y="1845"/>
                  </a:lnTo>
                  <a:lnTo>
                    <a:pt x="1151" y="1784"/>
                  </a:lnTo>
                  <a:lnTo>
                    <a:pt x="1240" y="1657"/>
                  </a:lnTo>
                  <a:lnTo>
                    <a:pt x="1328" y="1526"/>
                  </a:lnTo>
                  <a:lnTo>
                    <a:pt x="1334" y="15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5794819" y="2392363"/>
              <a:ext cx="2608263" cy="2089150"/>
            </a:xfrm>
            <a:custGeom>
              <a:avLst/>
              <a:gdLst>
                <a:gd name="T0" fmla="*/ 2147483647 w 1232"/>
                <a:gd name="T1" fmla="*/ 2147483647 h 1755"/>
                <a:gd name="T2" fmla="*/ 2147483647 w 1232"/>
                <a:gd name="T3" fmla="*/ 2147483647 h 1755"/>
                <a:gd name="T4" fmla="*/ 2147483647 w 1232"/>
                <a:gd name="T5" fmla="*/ 2147483647 h 1755"/>
                <a:gd name="T6" fmla="*/ 2147483647 w 1232"/>
                <a:gd name="T7" fmla="*/ 2147483647 h 1755"/>
                <a:gd name="T8" fmla="*/ 2147483647 w 1232"/>
                <a:gd name="T9" fmla="*/ 2147483647 h 1755"/>
                <a:gd name="T10" fmla="*/ 2147483647 w 1232"/>
                <a:gd name="T11" fmla="*/ 2147483647 h 1755"/>
                <a:gd name="T12" fmla="*/ 2147483647 w 1232"/>
                <a:gd name="T13" fmla="*/ 2147483647 h 1755"/>
                <a:gd name="T14" fmla="*/ 2147483647 w 1232"/>
                <a:gd name="T15" fmla="*/ 2147483647 h 1755"/>
                <a:gd name="T16" fmla="*/ 2147483647 w 1232"/>
                <a:gd name="T17" fmla="*/ 2147483647 h 1755"/>
                <a:gd name="T18" fmla="*/ 2147483647 w 1232"/>
                <a:gd name="T19" fmla="*/ 2147483647 h 1755"/>
                <a:gd name="T20" fmla="*/ 2147483647 w 1232"/>
                <a:gd name="T21" fmla="*/ 2147483647 h 1755"/>
                <a:gd name="T22" fmla="*/ 2147483647 w 1232"/>
                <a:gd name="T23" fmla="*/ 2147483647 h 1755"/>
                <a:gd name="T24" fmla="*/ 2147483647 w 1232"/>
                <a:gd name="T25" fmla="*/ 2147483647 h 1755"/>
                <a:gd name="T26" fmla="*/ 2147483647 w 1232"/>
                <a:gd name="T27" fmla="*/ 2147483647 h 1755"/>
                <a:gd name="T28" fmla="*/ 2147483647 w 1232"/>
                <a:gd name="T29" fmla="*/ 2147483647 h 1755"/>
                <a:gd name="T30" fmla="*/ 2147483647 w 1232"/>
                <a:gd name="T31" fmla="*/ 2147483647 h 1755"/>
                <a:gd name="T32" fmla="*/ 2147483647 w 1232"/>
                <a:gd name="T33" fmla="*/ 2147483647 h 1755"/>
                <a:gd name="T34" fmla="*/ 0 w 1232"/>
                <a:gd name="T35" fmla="*/ 2147483647 h 1755"/>
                <a:gd name="T36" fmla="*/ 2147483647 w 1232"/>
                <a:gd name="T37" fmla="*/ 2147483647 h 1755"/>
                <a:gd name="T38" fmla="*/ 2147483647 w 1232"/>
                <a:gd name="T39" fmla="*/ 2147483647 h 1755"/>
                <a:gd name="T40" fmla="*/ 2147483647 w 1232"/>
                <a:gd name="T41" fmla="*/ 2147483647 h 1755"/>
                <a:gd name="T42" fmla="*/ 2147483647 w 1232"/>
                <a:gd name="T43" fmla="*/ 2147483647 h 1755"/>
                <a:gd name="T44" fmla="*/ 2147483647 w 1232"/>
                <a:gd name="T45" fmla="*/ 2147483647 h 1755"/>
                <a:gd name="T46" fmla="*/ 2147483647 w 1232"/>
                <a:gd name="T47" fmla="*/ 2147483647 h 1755"/>
                <a:gd name="T48" fmla="*/ 2147483647 w 1232"/>
                <a:gd name="T49" fmla="*/ 2147483647 h 1755"/>
                <a:gd name="T50" fmla="*/ 2147483647 w 1232"/>
                <a:gd name="T51" fmla="*/ 2147483647 h 1755"/>
                <a:gd name="T52" fmla="*/ 2147483647 w 1232"/>
                <a:gd name="T53" fmla="*/ 2147483647 h 1755"/>
                <a:gd name="T54" fmla="*/ 2147483647 w 1232"/>
                <a:gd name="T55" fmla="*/ 2147483647 h 1755"/>
                <a:gd name="T56" fmla="*/ 2147483647 w 1232"/>
                <a:gd name="T57" fmla="*/ 2147483647 h 1755"/>
                <a:gd name="T58" fmla="*/ 2147483647 w 1232"/>
                <a:gd name="T59" fmla="*/ 2147483647 h 1755"/>
                <a:gd name="T60" fmla="*/ 2147483647 w 1232"/>
                <a:gd name="T61" fmla="*/ 2147483647 h 1755"/>
                <a:gd name="T62" fmla="*/ 2147483647 w 1232"/>
                <a:gd name="T63" fmla="*/ 2147483647 h 1755"/>
                <a:gd name="T64" fmla="*/ 2147483647 w 1232"/>
                <a:gd name="T65" fmla="*/ 2147483647 h 1755"/>
                <a:gd name="T66" fmla="*/ 2147483647 w 1232"/>
                <a:gd name="T67" fmla="*/ 2147483647 h 1755"/>
                <a:gd name="T68" fmla="*/ 2147483647 w 1232"/>
                <a:gd name="T69" fmla="*/ 2147483647 h 1755"/>
                <a:gd name="T70" fmla="*/ 2147483647 w 1232"/>
                <a:gd name="T71" fmla="*/ 2147483647 h 1755"/>
                <a:gd name="T72" fmla="*/ 2147483647 w 1232"/>
                <a:gd name="T73" fmla="*/ 2147483647 h 1755"/>
                <a:gd name="T74" fmla="*/ 2147483647 w 1232"/>
                <a:gd name="T75" fmla="*/ 2147483647 h 1755"/>
                <a:gd name="T76" fmla="*/ 2147483647 w 1232"/>
                <a:gd name="T77" fmla="*/ 0 h 1755"/>
                <a:gd name="T78" fmla="*/ 2147483647 w 1232"/>
                <a:gd name="T79" fmla="*/ 2147483647 h 1755"/>
                <a:gd name="T80" fmla="*/ 2147483647 w 1232"/>
                <a:gd name="T81" fmla="*/ 2147483647 h 1755"/>
                <a:gd name="T82" fmla="*/ 2147483647 w 1232"/>
                <a:gd name="T83" fmla="*/ 2147483647 h 1755"/>
                <a:gd name="T84" fmla="*/ 2147483647 w 1232"/>
                <a:gd name="T85" fmla="*/ 2147483647 h 1755"/>
                <a:gd name="T86" fmla="*/ 2147483647 w 1232"/>
                <a:gd name="T87" fmla="*/ 2147483647 h 1755"/>
                <a:gd name="T88" fmla="*/ 2147483647 w 1232"/>
                <a:gd name="T89" fmla="*/ 2147483647 h 1755"/>
                <a:gd name="T90" fmla="*/ 2147483647 w 1232"/>
                <a:gd name="T91" fmla="*/ 2147483647 h 1755"/>
                <a:gd name="T92" fmla="*/ 2147483647 w 1232"/>
                <a:gd name="T93" fmla="*/ 2147483647 h 1755"/>
                <a:gd name="T94" fmla="*/ 2147483647 w 1232"/>
                <a:gd name="T95" fmla="*/ 2147483647 h 1755"/>
                <a:gd name="T96" fmla="*/ 2147483647 w 1232"/>
                <a:gd name="T97" fmla="*/ 2147483647 h 1755"/>
                <a:gd name="T98" fmla="*/ 2147483647 w 1232"/>
                <a:gd name="T99" fmla="*/ 2147483647 h 1755"/>
                <a:gd name="T100" fmla="*/ 2147483647 w 1232"/>
                <a:gd name="T101" fmla="*/ 2147483647 h 1755"/>
                <a:gd name="T102" fmla="*/ 2147483647 w 1232"/>
                <a:gd name="T103" fmla="*/ 2147483647 h 1755"/>
                <a:gd name="T104" fmla="*/ 2147483647 w 1232"/>
                <a:gd name="T105" fmla="*/ 2147483647 h 1755"/>
                <a:gd name="T106" fmla="*/ 2147483647 w 1232"/>
                <a:gd name="T107" fmla="*/ 2147483647 h 17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32"/>
                <a:gd name="T163" fmla="*/ 0 h 1755"/>
                <a:gd name="T164" fmla="*/ 1232 w 1232"/>
                <a:gd name="T165" fmla="*/ 1755 h 175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32" h="1755">
                  <a:moveTo>
                    <a:pt x="871" y="1009"/>
                  </a:moveTo>
                  <a:lnTo>
                    <a:pt x="812" y="1096"/>
                  </a:lnTo>
                  <a:lnTo>
                    <a:pt x="752" y="1180"/>
                  </a:lnTo>
                  <a:lnTo>
                    <a:pt x="692" y="1260"/>
                  </a:lnTo>
                  <a:lnTo>
                    <a:pt x="633" y="1335"/>
                  </a:lnTo>
                  <a:lnTo>
                    <a:pt x="572" y="1405"/>
                  </a:lnTo>
                  <a:lnTo>
                    <a:pt x="513" y="1470"/>
                  </a:lnTo>
                  <a:lnTo>
                    <a:pt x="485" y="1500"/>
                  </a:lnTo>
                  <a:lnTo>
                    <a:pt x="455" y="1529"/>
                  </a:lnTo>
                  <a:lnTo>
                    <a:pt x="427" y="1557"/>
                  </a:lnTo>
                  <a:lnTo>
                    <a:pt x="399" y="1583"/>
                  </a:lnTo>
                  <a:lnTo>
                    <a:pt x="372" y="1607"/>
                  </a:lnTo>
                  <a:lnTo>
                    <a:pt x="344" y="1629"/>
                  </a:lnTo>
                  <a:lnTo>
                    <a:pt x="319" y="1651"/>
                  </a:lnTo>
                  <a:lnTo>
                    <a:pt x="292" y="1669"/>
                  </a:lnTo>
                  <a:lnTo>
                    <a:pt x="267" y="1687"/>
                  </a:lnTo>
                  <a:lnTo>
                    <a:pt x="244" y="1702"/>
                  </a:lnTo>
                  <a:lnTo>
                    <a:pt x="220" y="1717"/>
                  </a:lnTo>
                  <a:lnTo>
                    <a:pt x="198" y="1728"/>
                  </a:lnTo>
                  <a:lnTo>
                    <a:pt x="176" y="1738"/>
                  </a:lnTo>
                  <a:lnTo>
                    <a:pt x="155" y="1746"/>
                  </a:lnTo>
                  <a:lnTo>
                    <a:pt x="136" y="1751"/>
                  </a:lnTo>
                  <a:lnTo>
                    <a:pt x="116" y="1755"/>
                  </a:lnTo>
                  <a:lnTo>
                    <a:pt x="100" y="1755"/>
                  </a:lnTo>
                  <a:lnTo>
                    <a:pt x="84" y="1755"/>
                  </a:lnTo>
                  <a:lnTo>
                    <a:pt x="68" y="1751"/>
                  </a:lnTo>
                  <a:lnTo>
                    <a:pt x="54" y="1746"/>
                  </a:lnTo>
                  <a:lnTo>
                    <a:pt x="42" y="1738"/>
                  </a:lnTo>
                  <a:lnTo>
                    <a:pt x="32" y="1728"/>
                  </a:lnTo>
                  <a:lnTo>
                    <a:pt x="22" y="1715"/>
                  </a:lnTo>
                  <a:lnTo>
                    <a:pt x="14" y="1702"/>
                  </a:lnTo>
                  <a:lnTo>
                    <a:pt x="8" y="1686"/>
                  </a:lnTo>
                  <a:lnTo>
                    <a:pt x="4" y="1668"/>
                  </a:lnTo>
                  <a:lnTo>
                    <a:pt x="1" y="1648"/>
                  </a:lnTo>
                  <a:lnTo>
                    <a:pt x="0" y="1627"/>
                  </a:lnTo>
                  <a:lnTo>
                    <a:pt x="0" y="1603"/>
                  </a:lnTo>
                  <a:lnTo>
                    <a:pt x="1" y="1578"/>
                  </a:lnTo>
                  <a:lnTo>
                    <a:pt x="4" y="1551"/>
                  </a:lnTo>
                  <a:lnTo>
                    <a:pt x="8" y="1524"/>
                  </a:lnTo>
                  <a:lnTo>
                    <a:pt x="14" y="1493"/>
                  </a:lnTo>
                  <a:lnTo>
                    <a:pt x="22" y="1463"/>
                  </a:lnTo>
                  <a:lnTo>
                    <a:pt x="31" y="1431"/>
                  </a:lnTo>
                  <a:lnTo>
                    <a:pt x="39" y="1398"/>
                  </a:lnTo>
                  <a:lnTo>
                    <a:pt x="51" y="1363"/>
                  </a:lnTo>
                  <a:lnTo>
                    <a:pt x="63" y="1327"/>
                  </a:lnTo>
                  <a:lnTo>
                    <a:pt x="78" y="1290"/>
                  </a:lnTo>
                  <a:lnTo>
                    <a:pt x="93" y="1253"/>
                  </a:lnTo>
                  <a:lnTo>
                    <a:pt x="125" y="1175"/>
                  </a:lnTo>
                  <a:lnTo>
                    <a:pt x="164" y="1093"/>
                  </a:lnTo>
                  <a:lnTo>
                    <a:pt x="207" y="1009"/>
                  </a:lnTo>
                  <a:lnTo>
                    <a:pt x="254" y="923"/>
                  </a:lnTo>
                  <a:lnTo>
                    <a:pt x="306" y="836"/>
                  </a:lnTo>
                  <a:lnTo>
                    <a:pt x="362" y="746"/>
                  </a:lnTo>
                  <a:lnTo>
                    <a:pt x="420" y="659"/>
                  </a:lnTo>
                  <a:lnTo>
                    <a:pt x="479" y="574"/>
                  </a:lnTo>
                  <a:lnTo>
                    <a:pt x="539" y="495"/>
                  </a:lnTo>
                  <a:lnTo>
                    <a:pt x="600" y="420"/>
                  </a:lnTo>
                  <a:lnTo>
                    <a:pt x="659" y="350"/>
                  </a:lnTo>
                  <a:lnTo>
                    <a:pt x="718" y="285"/>
                  </a:lnTo>
                  <a:lnTo>
                    <a:pt x="748" y="254"/>
                  </a:lnTo>
                  <a:lnTo>
                    <a:pt x="776" y="225"/>
                  </a:lnTo>
                  <a:lnTo>
                    <a:pt x="804" y="198"/>
                  </a:lnTo>
                  <a:lnTo>
                    <a:pt x="832" y="171"/>
                  </a:lnTo>
                  <a:lnTo>
                    <a:pt x="860" y="147"/>
                  </a:lnTo>
                  <a:lnTo>
                    <a:pt x="887" y="125"/>
                  </a:lnTo>
                  <a:lnTo>
                    <a:pt x="914" y="104"/>
                  </a:lnTo>
                  <a:lnTo>
                    <a:pt x="939" y="85"/>
                  </a:lnTo>
                  <a:lnTo>
                    <a:pt x="964" y="67"/>
                  </a:lnTo>
                  <a:lnTo>
                    <a:pt x="989" y="52"/>
                  </a:lnTo>
                  <a:lnTo>
                    <a:pt x="1011" y="38"/>
                  </a:lnTo>
                  <a:lnTo>
                    <a:pt x="1035" y="27"/>
                  </a:lnTo>
                  <a:lnTo>
                    <a:pt x="1056" y="17"/>
                  </a:lnTo>
                  <a:lnTo>
                    <a:pt x="1076" y="9"/>
                  </a:lnTo>
                  <a:lnTo>
                    <a:pt x="1097" y="4"/>
                  </a:lnTo>
                  <a:lnTo>
                    <a:pt x="1115" y="1"/>
                  </a:lnTo>
                  <a:lnTo>
                    <a:pt x="1133" y="0"/>
                  </a:lnTo>
                  <a:lnTo>
                    <a:pt x="1149" y="0"/>
                  </a:lnTo>
                  <a:lnTo>
                    <a:pt x="1164" y="4"/>
                  </a:lnTo>
                  <a:lnTo>
                    <a:pt x="1177" y="9"/>
                  </a:lnTo>
                  <a:lnTo>
                    <a:pt x="1190" y="17"/>
                  </a:lnTo>
                  <a:lnTo>
                    <a:pt x="1201" y="27"/>
                  </a:lnTo>
                  <a:lnTo>
                    <a:pt x="1209" y="39"/>
                  </a:lnTo>
                  <a:lnTo>
                    <a:pt x="1217" y="52"/>
                  </a:lnTo>
                  <a:lnTo>
                    <a:pt x="1223" y="70"/>
                  </a:lnTo>
                  <a:lnTo>
                    <a:pt x="1227" y="87"/>
                  </a:lnTo>
                  <a:lnTo>
                    <a:pt x="1230" y="107"/>
                  </a:lnTo>
                  <a:lnTo>
                    <a:pt x="1232" y="129"/>
                  </a:lnTo>
                  <a:lnTo>
                    <a:pt x="1232" y="151"/>
                  </a:lnTo>
                  <a:lnTo>
                    <a:pt x="1230" y="177"/>
                  </a:lnTo>
                  <a:lnTo>
                    <a:pt x="1227" y="203"/>
                  </a:lnTo>
                  <a:lnTo>
                    <a:pt x="1223" y="231"/>
                  </a:lnTo>
                  <a:lnTo>
                    <a:pt x="1217" y="261"/>
                  </a:lnTo>
                  <a:lnTo>
                    <a:pt x="1209" y="291"/>
                  </a:lnTo>
                  <a:lnTo>
                    <a:pt x="1202" y="323"/>
                  </a:lnTo>
                  <a:lnTo>
                    <a:pt x="1192" y="357"/>
                  </a:lnTo>
                  <a:lnTo>
                    <a:pt x="1180" y="392"/>
                  </a:lnTo>
                  <a:lnTo>
                    <a:pt x="1168" y="427"/>
                  </a:lnTo>
                  <a:lnTo>
                    <a:pt x="1155" y="464"/>
                  </a:lnTo>
                  <a:lnTo>
                    <a:pt x="1140" y="501"/>
                  </a:lnTo>
                  <a:lnTo>
                    <a:pt x="1106" y="579"/>
                  </a:lnTo>
                  <a:lnTo>
                    <a:pt x="1067" y="661"/>
                  </a:lnTo>
                  <a:lnTo>
                    <a:pt x="1025" y="746"/>
                  </a:lnTo>
                  <a:lnTo>
                    <a:pt x="977" y="832"/>
                  </a:lnTo>
                  <a:lnTo>
                    <a:pt x="925" y="919"/>
                  </a:lnTo>
                  <a:lnTo>
                    <a:pt x="871" y="10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788469" y="2387600"/>
              <a:ext cx="2622550" cy="2098675"/>
            </a:xfrm>
            <a:custGeom>
              <a:avLst/>
              <a:gdLst>
                <a:gd name="T0" fmla="*/ 2147483647 w 1239"/>
                <a:gd name="T1" fmla="*/ 2147483647 h 1763"/>
                <a:gd name="T2" fmla="*/ 2147483647 w 1239"/>
                <a:gd name="T3" fmla="*/ 2147483647 h 1763"/>
                <a:gd name="T4" fmla="*/ 2147483647 w 1239"/>
                <a:gd name="T5" fmla="*/ 2147483647 h 1763"/>
                <a:gd name="T6" fmla="*/ 2147483647 w 1239"/>
                <a:gd name="T7" fmla="*/ 2147483647 h 1763"/>
                <a:gd name="T8" fmla="*/ 2147483647 w 1239"/>
                <a:gd name="T9" fmla="*/ 2147483647 h 1763"/>
                <a:gd name="T10" fmla="*/ 2147483647 w 1239"/>
                <a:gd name="T11" fmla="*/ 2147483647 h 1763"/>
                <a:gd name="T12" fmla="*/ 2147483647 w 1239"/>
                <a:gd name="T13" fmla="*/ 2147483647 h 1763"/>
                <a:gd name="T14" fmla="*/ 2147483647 w 1239"/>
                <a:gd name="T15" fmla="*/ 2147483647 h 1763"/>
                <a:gd name="T16" fmla="*/ 2147483647 w 1239"/>
                <a:gd name="T17" fmla="*/ 2147483647 h 1763"/>
                <a:gd name="T18" fmla="*/ 2147483647 w 1239"/>
                <a:gd name="T19" fmla="*/ 2147483647 h 1763"/>
                <a:gd name="T20" fmla="*/ 2147483647 w 1239"/>
                <a:gd name="T21" fmla="*/ 2147483647 h 1763"/>
                <a:gd name="T22" fmla="*/ 2147483647 w 1239"/>
                <a:gd name="T23" fmla="*/ 2147483647 h 1763"/>
                <a:gd name="T24" fmla="*/ 2147483647 w 1239"/>
                <a:gd name="T25" fmla="*/ 2147483647 h 1763"/>
                <a:gd name="T26" fmla="*/ 2147483647 w 1239"/>
                <a:gd name="T27" fmla="*/ 2147483647 h 1763"/>
                <a:gd name="T28" fmla="*/ 2147483647 w 1239"/>
                <a:gd name="T29" fmla="*/ 2147483647 h 1763"/>
                <a:gd name="T30" fmla="*/ 2147483647 w 1239"/>
                <a:gd name="T31" fmla="*/ 2147483647 h 1763"/>
                <a:gd name="T32" fmla="*/ 2147483647 w 1239"/>
                <a:gd name="T33" fmla="*/ 2147483647 h 1763"/>
                <a:gd name="T34" fmla="*/ 2147483647 w 1239"/>
                <a:gd name="T35" fmla="*/ 2147483647 h 1763"/>
                <a:gd name="T36" fmla="*/ 2147483647 w 1239"/>
                <a:gd name="T37" fmla="*/ 2147483647 h 1763"/>
                <a:gd name="T38" fmla="*/ 2147483647 w 1239"/>
                <a:gd name="T39" fmla="*/ 2147483647 h 1763"/>
                <a:gd name="T40" fmla="*/ 2147483647 w 1239"/>
                <a:gd name="T41" fmla="*/ 2147483647 h 1763"/>
                <a:gd name="T42" fmla="*/ 2147483647 w 1239"/>
                <a:gd name="T43" fmla="*/ 2147483647 h 1763"/>
                <a:gd name="T44" fmla="*/ 2147483647 w 1239"/>
                <a:gd name="T45" fmla="*/ 2147483647 h 1763"/>
                <a:gd name="T46" fmla="*/ 2147483647 w 1239"/>
                <a:gd name="T47" fmla="*/ 2147483647 h 1763"/>
                <a:gd name="T48" fmla="*/ 2147483647 w 1239"/>
                <a:gd name="T49" fmla="*/ 0 h 1763"/>
                <a:gd name="T50" fmla="*/ 2147483647 w 1239"/>
                <a:gd name="T51" fmla="*/ 2147483647 h 1763"/>
                <a:gd name="T52" fmla="*/ 2147483647 w 1239"/>
                <a:gd name="T53" fmla="*/ 2147483647 h 1763"/>
                <a:gd name="T54" fmla="*/ 2147483647 w 1239"/>
                <a:gd name="T55" fmla="*/ 2147483647 h 1763"/>
                <a:gd name="T56" fmla="*/ 2147483647 w 1239"/>
                <a:gd name="T57" fmla="*/ 2147483647 h 1763"/>
                <a:gd name="T58" fmla="*/ 2147483647 w 1239"/>
                <a:gd name="T59" fmla="*/ 2147483647 h 1763"/>
                <a:gd name="T60" fmla="*/ 2147483647 w 1239"/>
                <a:gd name="T61" fmla="*/ 2147483647 h 1763"/>
                <a:gd name="T62" fmla="*/ 2147483647 w 1239"/>
                <a:gd name="T63" fmla="*/ 2147483647 h 1763"/>
                <a:gd name="T64" fmla="*/ 2147483647 w 1239"/>
                <a:gd name="T65" fmla="*/ 2147483647 h 1763"/>
                <a:gd name="T66" fmla="*/ 2147483647 w 1239"/>
                <a:gd name="T67" fmla="*/ 2147483647 h 1763"/>
                <a:gd name="T68" fmla="*/ 2147483647 w 1239"/>
                <a:gd name="T69" fmla="*/ 2147483647 h 1763"/>
                <a:gd name="T70" fmla="*/ 2147483647 w 1239"/>
                <a:gd name="T71" fmla="*/ 2147483647 h 1763"/>
                <a:gd name="T72" fmla="*/ 2147483647 w 1239"/>
                <a:gd name="T73" fmla="*/ 2147483647 h 1763"/>
                <a:gd name="T74" fmla="*/ 2147483647 w 1239"/>
                <a:gd name="T75" fmla="*/ 2147483647 h 1763"/>
                <a:gd name="T76" fmla="*/ 2147483647 w 1239"/>
                <a:gd name="T77" fmla="*/ 2147483647 h 1763"/>
                <a:gd name="T78" fmla="*/ 2147483647 w 1239"/>
                <a:gd name="T79" fmla="*/ 2147483647 h 1763"/>
                <a:gd name="T80" fmla="*/ 2147483647 w 1239"/>
                <a:gd name="T81" fmla="*/ 2147483647 h 1763"/>
                <a:gd name="T82" fmla="*/ 2147483647 w 1239"/>
                <a:gd name="T83" fmla="*/ 2147483647 h 1763"/>
                <a:gd name="T84" fmla="*/ 2147483647 w 1239"/>
                <a:gd name="T85" fmla="*/ 2147483647 h 1763"/>
                <a:gd name="T86" fmla="*/ 2147483647 w 1239"/>
                <a:gd name="T87" fmla="*/ 2147483647 h 1763"/>
                <a:gd name="T88" fmla="*/ 2147483647 w 1239"/>
                <a:gd name="T89" fmla="*/ 2147483647 h 1763"/>
                <a:gd name="T90" fmla="*/ 2147483647 w 1239"/>
                <a:gd name="T91" fmla="*/ 2147483647 h 1763"/>
                <a:gd name="T92" fmla="*/ 2147483647 w 1239"/>
                <a:gd name="T93" fmla="*/ 2147483647 h 1763"/>
                <a:gd name="T94" fmla="*/ 2147483647 w 1239"/>
                <a:gd name="T95" fmla="*/ 2147483647 h 1763"/>
                <a:gd name="T96" fmla="*/ 2147483647 w 1239"/>
                <a:gd name="T97" fmla="*/ 2147483647 h 1763"/>
                <a:gd name="T98" fmla="*/ 2147483647 w 1239"/>
                <a:gd name="T99" fmla="*/ 2147483647 h 1763"/>
                <a:gd name="T100" fmla="*/ 2147483647 w 1239"/>
                <a:gd name="T101" fmla="*/ 2147483647 h 1763"/>
                <a:gd name="T102" fmla="*/ 2147483647 w 1239"/>
                <a:gd name="T103" fmla="*/ 2147483647 h 1763"/>
                <a:gd name="T104" fmla="*/ 2147483647 w 1239"/>
                <a:gd name="T105" fmla="*/ 2147483647 h 176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239"/>
                <a:gd name="T160" fmla="*/ 0 h 1763"/>
                <a:gd name="T161" fmla="*/ 1239 w 1239"/>
                <a:gd name="T162" fmla="*/ 1763 h 176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239" h="1763">
                  <a:moveTo>
                    <a:pt x="877" y="1014"/>
                  </a:moveTo>
                  <a:lnTo>
                    <a:pt x="818" y="1101"/>
                  </a:lnTo>
                  <a:lnTo>
                    <a:pt x="818" y="1102"/>
                  </a:lnTo>
                  <a:lnTo>
                    <a:pt x="758" y="1186"/>
                  </a:lnTo>
                  <a:lnTo>
                    <a:pt x="699" y="1265"/>
                  </a:lnTo>
                  <a:lnTo>
                    <a:pt x="639" y="1340"/>
                  </a:lnTo>
                  <a:lnTo>
                    <a:pt x="579" y="1411"/>
                  </a:lnTo>
                  <a:lnTo>
                    <a:pt x="520" y="1476"/>
                  </a:lnTo>
                  <a:lnTo>
                    <a:pt x="491" y="1507"/>
                  </a:lnTo>
                  <a:lnTo>
                    <a:pt x="461" y="1536"/>
                  </a:lnTo>
                  <a:lnTo>
                    <a:pt x="433" y="1563"/>
                  </a:lnTo>
                  <a:lnTo>
                    <a:pt x="405" y="1588"/>
                  </a:lnTo>
                  <a:lnTo>
                    <a:pt x="377" y="1614"/>
                  </a:lnTo>
                  <a:lnTo>
                    <a:pt x="350" y="1636"/>
                  </a:lnTo>
                  <a:lnTo>
                    <a:pt x="324" y="1657"/>
                  </a:lnTo>
                  <a:lnTo>
                    <a:pt x="298" y="1677"/>
                  </a:lnTo>
                  <a:lnTo>
                    <a:pt x="273" y="1694"/>
                  </a:lnTo>
                  <a:lnTo>
                    <a:pt x="248" y="1710"/>
                  </a:lnTo>
                  <a:lnTo>
                    <a:pt x="224" y="1723"/>
                  </a:lnTo>
                  <a:lnTo>
                    <a:pt x="202" y="1735"/>
                  </a:lnTo>
                  <a:lnTo>
                    <a:pt x="180" y="1744"/>
                  </a:lnTo>
                  <a:lnTo>
                    <a:pt x="159" y="1752"/>
                  </a:lnTo>
                  <a:lnTo>
                    <a:pt x="140" y="1758"/>
                  </a:lnTo>
                  <a:lnTo>
                    <a:pt x="121" y="1761"/>
                  </a:lnTo>
                  <a:lnTo>
                    <a:pt x="103" y="1763"/>
                  </a:lnTo>
                  <a:lnTo>
                    <a:pt x="85" y="1761"/>
                  </a:lnTo>
                  <a:lnTo>
                    <a:pt x="71" y="1759"/>
                  </a:lnTo>
                  <a:lnTo>
                    <a:pt x="69" y="1759"/>
                  </a:lnTo>
                  <a:lnTo>
                    <a:pt x="56" y="1754"/>
                  </a:lnTo>
                  <a:lnTo>
                    <a:pt x="56" y="1752"/>
                  </a:lnTo>
                  <a:lnTo>
                    <a:pt x="42" y="1744"/>
                  </a:lnTo>
                  <a:lnTo>
                    <a:pt x="32" y="1734"/>
                  </a:lnTo>
                  <a:lnTo>
                    <a:pt x="31" y="1734"/>
                  </a:lnTo>
                  <a:lnTo>
                    <a:pt x="22" y="1722"/>
                  </a:lnTo>
                  <a:lnTo>
                    <a:pt x="14" y="1707"/>
                  </a:lnTo>
                  <a:lnTo>
                    <a:pt x="8" y="1690"/>
                  </a:lnTo>
                  <a:lnTo>
                    <a:pt x="4" y="1672"/>
                  </a:lnTo>
                  <a:lnTo>
                    <a:pt x="1" y="1652"/>
                  </a:lnTo>
                  <a:lnTo>
                    <a:pt x="0" y="1631"/>
                  </a:lnTo>
                  <a:lnTo>
                    <a:pt x="0" y="1607"/>
                  </a:lnTo>
                  <a:lnTo>
                    <a:pt x="1" y="1582"/>
                  </a:lnTo>
                  <a:lnTo>
                    <a:pt x="4" y="1555"/>
                  </a:lnTo>
                  <a:lnTo>
                    <a:pt x="8" y="1526"/>
                  </a:lnTo>
                  <a:lnTo>
                    <a:pt x="14" y="1497"/>
                  </a:lnTo>
                  <a:lnTo>
                    <a:pt x="20" y="1467"/>
                  </a:lnTo>
                  <a:lnTo>
                    <a:pt x="29" y="1434"/>
                  </a:lnTo>
                  <a:lnTo>
                    <a:pt x="40" y="1401"/>
                  </a:lnTo>
                  <a:lnTo>
                    <a:pt x="50" y="1367"/>
                  </a:lnTo>
                  <a:lnTo>
                    <a:pt x="63" y="1331"/>
                  </a:lnTo>
                  <a:lnTo>
                    <a:pt x="63" y="1330"/>
                  </a:lnTo>
                  <a:lnTo>
                    <a:pt x="76" y="1294"/>
                  </a:lnTo>
                  <a:lnTo>
                    <a:pt x="91" y="1256"/>
                  </a:lnTo>
                  <a:lnTo>
                    <a:pt x="125" y="1178"/>
                  </a:lnTo>
                  <a:lnTo>
                    <a:pt x="164" y="1096"/>
                  </a:lnTo>
                  <a:lnTo>
                    <a:pt x="207" y="1011"/>
                  </a:lnTo>
                  <a:lnTo>
                    <a:pt x="254" y="925"/>
                  </a:lnTo>
                  <a:lnTo>
                    <a:pt x="306" y="837"/>
                  </a:lnTo>
                  <a:lnTo>
                    <a:pt x="360" y="748"/>
                  </a:lnTo>
                  <a:lnTo>
                    <a:pt x="420" y="661"/>
                  </a:lnTo>
                  <a:lnTo>
                    <a:pt x="479" y="577"/>
                  </a:lnTo>
                  <a:lnTo>
                    <a:pt x="539" y="498"/>
                  </a:lnTo>
                  <a:lnTo>
                    <a:pt x="599" y="422"/>
                  </a:lnTo>
                  <a:lnTo>
                    <a:pt x="659" y="351"/>
                  </a:lnTo>
                  <a:lnTo>
                    <a:pt x="718" y="286"/>
                  </a:lnTo>
                  <a:lnTo>
                    <a:pt x="748" y="256"/>
                  </a:lnTo>
                  <a:lnTo>
                    <a:pt x="776" y="227"/>
                  </a:lnTo>
                  <a:lnTo>
                    <a:pt x="804" y="199"/>
                  </a:lnTo>
                  <a:lnTo>
                    <a:pt x="832" y="174"/>
                  </a:lnTo>
                  <a:lnTo>
                    <a:pt x="860" y="149"/>
                  </a:lnTo>
                  <a:lnTo>
                    <a:pt x="887" y="126"/>
                  </a:lnTo>
                  <a:lnTo>
                    <a:pt x="914" y="105"/>
                  </a:lnTo>
                  <a:lnTo>
                    <a:pt x="940" y="87"/>
                  </a:lnTo>
                  <a:lnTo>
                    <a:pt x="965" y="68"/>
                  </a:lnTo>
                  <a:lnTo>
                    <a:pt x="989" y="54"/>
                  </a:lnTo>
                  <a:lnTo>
                    <a:pt x="1013" y="39"/>
                  </a:lnTo>
                  <a:lnTo>
                    <a:pt x="1035" y="27"/>
                  </a:lnTo>
                  <a:lnTo>
                    <a:pt x="1057" y="18"/>
                  </a:lnTo>
                  <a:lnTo>
                    <a:pt x="1078" y="10"/>
                  </a:lnTo>
                  <a:lnTo>
                    <a:pt x="1099" y="5"/>
                  </a:lnTo>
                  <a:lnTo>
                    <a:pt x="1118" y="1"/>
                  </a:lnTo>
                  <a:lnTo>
                    <a:pt x="1136" y="0"/>
                  </a:lnTo>
                  <a:lnTo>
                    <a:pt x="1152" y="1"/>
                  </a:lnTo>
                  <a:lnTo>
                    <a:pt x="1168" y="4"/>
                  </a:lnTo>
                  <a:lnTo>
                    <a:pt x="1181" y="10"/>
                  </a:lnTo>
                  <a:lnTo>
                    <a:pt x="1183" y="10"/>
                  </a:lnTo>
                  <a:lnTo>
                    <a:pt x="1195" y="18"/>
                  </a:lnTo>
                  <a:lnTo>
                    <a:pt x="1207" y="29"/>
                  </a:lnTo>
                  <a:lnTo>
                    <a:pt x="1215" y="41"/>
                  </a:lnTo>
                  <a:lnTo>
                    <a:pt x="1223" y="55"/>
                  </a:lnTo>
                  <a:lnTo>
                    <a:pt x="1230" y="72"/>
                  </a:lnTo>
                  <a:lnTo>
                    <a:pt x="1235" y="91"/>
                  </a:lnTo>
                  <a:lnTo>
                    <a:pt x="1238" y="111"/>
                  </a:lnTo>
                  <a:lnTo>
                    <a:pt x="1239" y="132"/>
                  </a:lnTo>
                  <a:lnTo>
                    <a:pt x="1239" y="155"/>
                  </a:lnTo>
                  <a:lnTo>
                    <a:pt x="1238" y="181"/>
                  </a:lnTo>
                  <a:lnTo>
                    <a:pt x="1235" y="207"/>
                  </a:lnTo>
                  <a:lnTo>
                    <a:pt x="1230" y="236"/>
                  </a:lnTo>
                  <a:lnTo>
                    <a:pt x="1224" y="265"/>
                  </a:lnTo>
                  <a:lnTo>
                    <a:pt x="1217" y="295"/>
                  </a:lnTo>
                  <a:lnTo>
                    <a:pt x="1217" y="297"/>
                  </a:lnTo>
                  <a:lnTo>
                    <a:pt x="1208" y="328"/>
                  </a:lnTo>
                  <a:lnTo>
                    <a:pt x="1199" y="361"/>
                  </a:lnTo>
                  <a:lnTo>
                    <a:pt x="1187" y="397"/>
                  </a:lnTo>
                  <a:lnTo>
                    <a:pt x="1176" y="433"/>
                  </a:lnTo>
                  <a:lnTo>
                    <a:pt x="1161" y="468"/>
                  </a:lnTo>
                  <a:lnTo>
                    <a:pt x="1161" y="470"/>
                  </a:lnTo>
                  <a:lnTo>
                    <a:pt x="1146" y="507"/>
                  </a:lnTo>
                  <a:lnTo>
                    <a:pt x="1113" y="585"/>
                  </a:lnTo>
                  <a:lnTo>
                    <a:pt x="1075" y="667"/>
                  </a:lnTo>
                  <a:lnTo>
                    <a:pt x="1032" y="751"/>
                  </a:lnTo>
                  <a:lnTo>
                    <a:pt x="985" y="837"/>
                  </a:lnTo>
                  <a:lnTo>
                    <a:pt x="933" y="925"/>
                  </a:lnTo>
                  <a:lnTo>
                    <a:pt x="877" y="1014"/>
                  </a:lnTo>
                  <a:lnTo>
                    <a:pt x="818" y="1101"/>
                  </a:lnTo>
                  <a:lnTo>
                    <a:pt x="812" y="1098"/>
                  </a:lnTo>
                  <a:lnTo>
                    <a:pt x="869" y="1010"/>
                  </a:lnTo>
                  <a:lnTo>
                    <a:pt x="926" y="921"/>
                  </a:lnTo>
                  <a:lnTo>
                    <a:pt x="977" y="834"/>
                  </a:lnTo>
                  <a:lnTo>
                    <a:pt x="1025" y="748"/>
                  </a:lnTo>
                  <a:lnTo>
                    <a:pt x="1068" y="664"/>
                  </a:lnTo>
                  <a:lnTo>
                    <a:pt x="1106" y="582"/>
                  </a:lnTo>
                  <a:lnTo>
                    <a:pt x="1139" y="504"/>
                  </a:lnTo>
                  <a:lnTo>
                    <a:pt x="1153" y="467"/>
                  </a:lnTo>
                  <a:lnTo>
                    <a:pt x="1168" y="430"/>
                  </a:lnTo>
                  <a:lnTo>
                    <a:pt x="1180" y="394"/>
                  </a:lnTo>
                  <a:lnTo>
                    <a:pt x="1190" y="360"/>
                  </a:lnTo>
                  <a:lnTo>
                    <a:pt x="1201" y="327"/>
                  </a:lnTo>
                  <a:lnTo>
                    <a:pt x="1210" y="294"/>
                  </a:lnTo>
                  <a:lnTo>
                    <a:pt x="1215" y="264"/>
                  </a:lnTo>
                  <a:lnTo>
                    <a:pt x="1221" y="235"/>
                  </a:lnTo>
                  <a:lnTo>
                    <a:pt x="1226" y="207"/>
                  </a:lnTo>
                  <a:lnTo>
                    <a:pt x="1229" y="181"/>
                  </a:lnTo>
                  <a:lnTo>
                    <a:pt x="1230" y="155"/>
                  </a:lnTo>
                  <a:lnTo>
                    <a:pt x="1230" y="133"/>
                  </a:lnTo>
                  <a:lnTo>
                    <a:pt x="1229" y="111"/>
                  </a:lnTo>
                  <a:lnTo>
                    <a:pt x="1226" y="92"/>
                  </a:lnTo>
                  <a:lnTo>
                    <a:pt x="1221" y="74"/>
                  </a:lnTo>
                  <a:lnTo>
                    <a:pt x="1217" y="58"/>
                  </a:lnTo>
                  <a:lnTo>
                    <a:pt x="1210" y="44"/>
                  </a:lnTo>
                  <a:lnTo>
                    <a:pt x="1201" y="33"/>
                  </a:lnTo>
                  <a:lnTo>
                    <a:pt x="1190" y="23"/>
                  </a:lnTo>
                  <a:lnTo>
                    <a:pt x="1178" y="15"/>
                  </a:lnTo>
                  <a:lnTo>
                    <a:pt x="1165" y="10"/>
                  </a:lnTo>
                  <a:lnTo>
                    <a:pt x="1150" y="8"/>
                  </a:lnTo>
                  <a:lnTo>
                    <a:pt x="1136" y="6"/>
                  </a:lnTo>
                  <a:lnTo>
                    <a:pt x="1118" y="8"/>
                  </a:lnTo>
                  <a:lnTo>
                    <a:pt x="1100" y="11"/>
                  </a:lnTo>
                  <a:lnTo>
                    <a:pt x="1081" y="17"/>
                  </a:lnTo>
                  <a:lnTo>
                    <a:pt x="1060" y="25"/>
                  </a:lnTo>
                  <a:lnTo>
                    <a:pt x="1039" y="34"/>
                  </a:lnTo>
                  <a:lnTo>
                    <a:pt x="1017" y="46"/>
                  </a:lnTo>
                  <a:lnTo>
                    <a:pt x="994" y="59"/>
                  </a:lnTo>
                  <a:lnTo>
                    <a:pt x="970" y="75"/>
                  </a:lnTo>
                  <a:lnTo>
                    <a:pt x="945" y="92"/>
                  </a:lnTo>
                  <a:lnTo>
                    <a:pt x="920" y="111"/>
                  </a:lnTo>
                  <a:lnTo>
                    <a:pt x="893" y="132"/>
                  </a:lnTo>
                  <a:lnTo>
                    <a:pt x="866" y="154"/>
                  </a:lnTo>
                  <a:lnTo>
                    <a:pt x="838" y="178"/>
                  </a:lnTo>
                  <a:lnTo>
                    <a:pt x="810" y="204"/>
                  </a:lnTo>
                  <a:lnTo>
                    <a:pt x="782" y="232"/>
                  </a:lnTo>
                  <a:lnTo>
                    <a:pt x="754" y="261"/>
                  </a:lnTo>
                  <a:lnTo>
                    <a:pt x="724" y="290"/>
                  </a:lnTo>
                  <a:lnTo>
                    <a:pt x="665" y="356"/>
                  </a:lnTo>
                  <a:lnTo>
                    <a:pt x="606" y="426"/>
                  </a:lnTo>
                  <a:lnTo>
                    <a:pt x="545" y="501"/>
                  </a:lnTo>
                  <a:lnTo>
                    <a:pt x="486" y="581"/>
                  </a:lnTo>
                  <a:lnTo>
                    <a:pt x="426" y="664"/>
                  </a:lnTo>
                  <a:lnTo>
                    <a:pt x="368" y="752"/>
                  </a:lnTo>
                  <a:lnTo>
                    <a:pt x="312" y="841"/>
                  </a:lnTo>
                  <a:lnTo>
                    <a:pt x="261" y="928"/>
                  </a:lnTo>
                  <a:lnTo>
                    <a:pt x="214" y="1015"/>
                  </a:lnTo>
                  <a:lnTo>
                    <a:pt x="171" y="1098"/>
                  </a:lnTo>
                  <a:lnTo>
                    <a:pt x="133" y="1180"/>
                  </a:lnTo>
                  <a:lnTo>
                    <a:pt x="99" y="1258"/>
                  </a:lnTo>
                  <a:lnTo>
                    <a:pt x="84" y="1295"/>
                  </a:lnTo>
                  <a:lnTo>
                    <a:pt x="71" y="1332"/>
                  </a:lnTo>
                  <a:lnTo>
                    <a:pt x="59" y="1368"/>
                  </a:lnTo>
                  <a:lnTo>
                    <a:pt x="47" y="1402"/>
                  </a:lnTo>
                  <a:lnTo>
                    <a:pt x="37" y="1435"/>
                  </a:lnTo>
                  <a:lnTo>
                    <a:pt x="29" y="1468"/>
                  </a:lnTo>
                  <a:lnTo>
                    <a:pt x="22" y="1499"/>
                  </a:lnTo>
                  <a:lnTo>
                    <a:pt x="16" y="1528"/>
                  </a:lnTo>
                  <a:lnTo>
                    <a:pt x="11" y="1555"/>
                  </a:lnTo>
                  <a:lnTo>
                    <a:pt x="8" y="1582"/>
                  </a:lnTo>
                  <a:lnTo>
                    <a:pt x="7" y="1607"/>
                  </a:lnTo>
                  <a:lnTo>
                    <a:pt x="7" y="1629"/>
                  </a:lnTo>
                  <a:lnTo>
                    <a:pt x="8" y="1652"/>
                  </a:lnTo>
                  <a:lnTo>
                    <a:pt x="11" y="1670"/>
                  </a:lnTo>
                  <a:lnTo>
                    <a:pt x="16" y="1689"/>
                  </a:lnTo>
                  <a:lnTo>
                    <a:pt x="22" y="1705"/>
                  </a:lnTo>
                  <a:lnTo>
                    <a:pt x="29" y="1718"/>
                  </a:lnTo>
                  <a:lnTo>
                    <a:pt x="38" y="1730"/>
                  </a:lnTo>
                  <a:lnTo>
                    <a:pt x="48" y="1739"/>
                  </a:lnTo>
                  <a:lnTo>
                    <a:pt x="60" y="1747"/>
                  </a:lnTo>
                  <a:lnTo>
                    <a:pt x="59" y="1747"/>
                  </a:lnTo>
                  <a:lnTo>
                    <a:pt x="72" y="1752"/>
                  </a:lnTo>
                  <a:lnTo>
                    <a:pt x="87" y="1755"/>
                  </a:lnTo>
                  <a:lnTo>
                    <a:pt x="102" y="1756"/>
                  </a:lnTo>
                  <a:lnTo>
                    <a:pt x="119" y="1755"/>
                  </a:lnTo>
                  <a:lnTo>
                    <a:pt x="137" y="1751"/>
                  </a:lnTo>
                  <a:lnTo>
                    <a:pt x="156" y="1746"/>
                  </a:lnTo>
                  <a:lnTo>
                    <a:pt x="177" y="1738"/>
                  </a:lnTo>
                  <a:lnTo>
                    <a:pt x="198" y="1728"/>
                  </a:lnTo>
                  <a:lnTo>
                    <a:pt x="221" y="1717"/>
                  </a:lnTo>
                  <a:lnTo>
                    <a:pt x="244" y="1703"/>
                  </a:lnTo>
                  <a:lnTo>
                    <a:pt x="269" y="1688"/>
                  </a:lnTo>
                  <a:lnTo>
                    <a:pt x="292" y="1670"/>
                  </a:lnTo>
                  <a:lnTo>
                    <a:pt x="319" y="1652"/>
                  </a:lnTo>
                  <a:lnTo>
                    <a:pt x="346" y="1631"/>
                  </a:lnTo>
                  <a:lnTo>
                    <a:pt x="372" y="1608"/>
                  </a:lnTo>
                  <a:lnTo>
                    <a:pt x="399" y="1585"/>
                  </a:lnTo>
                  <a:lnTo>
                    <a:pt x="427" y="1558"/>
                  </a:lnTo>
                  <a:lnTo>
                    <a:pt x="455" y="1530"/>
                  </a:lnTo>
                  <a:lnTo>
                    <a:pt x="485" y="1503"/>
                  </a:lnTo>
                  <a:lnTo>
                    <a:pt x="513" y="1472"/>
                  </a:lnTo>
                  <a:lnTo>
                    <a:pt x="572" y="1406"/>
                  </a:lnTo>
                  <a:lnTo>
                    <a:pt x="633" y="1336"/>
                  </a:lnTo>
                  <a:lnTo>
                    <a:pt x="692" y="1261"/>
                  </a:lnTo>
                  <a:lnTo>
                    <a:pt x="752" y="1182"/>
                  </a:lnTo>
                  <a:lnTo>
                    <a:pt x="812" y="1098"/>
                  </a:lnTo>
                  <a:lnTo>
                    <a:pt x="869" y="1010"/>
                  </a:lnTo>
                  <a:lnTo>
                    <a:pt x="877" y="10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6256782" y="2752725"/>
              <a:ext cx="1677987" cy="1365250"/>
            </a:xfrm>
            <a:custGeom>
              <a:avLst/>
              <a:gdLst>
                <a:gd name="T0" fmla="*/ 2147483647 w 793"/>
                <a:gd name="T1" fmla="*/ 2147483647 h 1147"/>
                <a:gd name="T2" fmla="*/ 2147483647 w 793"/>
                <a:gd name="T3" fmla="*/ 2147483647 h 1147"/>
                <a:gd name="T4" fmla="*/ 2147483647 w 793"/>
                <a:gd name="T5" fmla="*/ 2147483647 h 1147"/>
                <a:gd name="T6" fmla="*/ 2147483647 w 793"/>
                <a:gd name="T7" fmla="*/ 2147483647 h 1147"/>
                <a:gd name="T8" fmla="*/ 2147483647 w 793"/>
                <a:gd name="T9" fmla="*/ 2147483647 h 1147"/>
                <a:gd name="T10" fmla="*/ 2147483647 w 793"/>
                <a:gd name="T11" fmla="*/ 2147483647 h 1147"/>
                <a:gd name="T12" fmla="*/ 2147483647 w 793"/>
                <a:gd name="T13" fmla="*/ 2147483647 h 1147"/>
                <a:gd name="T14" fmla="*/ 2147483647 w 793"/>
                <a:gd name="T15" fmla="*/ 2147483647 h 1147"/>
                <a:gd name="T16" fmla="*/ 2147483647 w 793"/>
                <a:gd name="T17" fmla="*/ 2147483647 h 1147"/>
                <a:gd name="T18" fmla="*/ 2147483647 w 793"/>
                <a:gd name="T19" fmla="*/ 2147483647 h 1147"/>
                <a:gd name="T20" fmla="*/ 2147483647 w 793"/>
                <a:gd name="T21" fmla="*/ 2147483647 h 1147"/>
                <a:gd name="T22" fmla="*/ 2147483647 w 793"/>
                <a:gd name="T23" fmla="*/ 2147483647 h 1147"/>
                <a:gd name="T24" fmla="*/ 0 w 793"/>
                <a:gd name="T25" fmla="*/ 2147483647 h 1147"/>
                <a:gd name="T26" fmla="*/ 2147483647 w 793"/>
                <a:gd name="T27" fmla="*/ 2147483647 h 1147"/>
                <a:gd name="T28" fmla="*/ 2147483647 w 793"/>
                <a:gd name="T29" fmla="*/ 2147483647 h 1147"/>
                <a:gd name="T30" fmla="*/ 2147483647 w 793"/>
                <a:gd name="T31" fmla="*/ 2147483647 h 1147"/>
                <a:gd name="T32" fmla="*/ 2147483647 w 793"/>
                <a:gd name="T33" fmla="*/ 2147483647 h 1147"/>
                <a:gd name="T34" fmla="*/ 2147483647 w 793"/>
                <a:gd name="T35" fmla="*/ 2147483647 h 1147"/>
                <a:gd name="T36" fmla="*/ 2147483647 w 793"/>
                <a:gd name="T37" fmla="*/ 2147483647 h 1147"/>
                <a:gd name="T38" fmla="*/ 2147483647 w 793"/>
                <a:gd name="T39" fmla="*/ 2147483647 h 1147"/>
                <a:gd name="T40" fmla="*/ 2147483647 w 793"/>
                <a:gd name="T41" fmla="*/ 2147483647 h 1147"/>
                <a:gd name="T42" fmla="*/ 2147483647 w 793"/>
                <a:gd name="T43" fmla="*/ 2147483647 h 1147"/>
                <a:gd name="T44" fmla="*/ 2147483647 w 793"/>
                <a:gd name="T45" fmla="*/ 2147483647 h 1147"/>
                <a:gd name="T46" fmla="*/ 2147483647 w 793"/>
                <a:gd name="T47" fmla="*/ 2147483647 h 1147"/>
                <a:gd name="T48" fmla="*/ 2147483647 w 793"/>
                <a:gd name="T49" fmla="*/ 2147483647 h 1147"/>
                <a:gd name="T50" fmla="*/ 2147483647 w 793"/>
                <a:gd name="T51" fmla="*/ 2147483647 h 1147"/>
                <a:gd name="T52" fmla="*/ 2147483647 w 793"/>
                <a:gd name="T53" fmla="*/ 0 h 1147"/>
                <a:gd name="T54" fmla="*/ 2147483647 w 793"/>
                <a:gd name="T55" fmla="*/ 2147483647 h 1147"/>
                <a:gd name="T56" fmla="*/ 2147483647 w 793"/>
                <a:gd name="T57" fmla="*/ 2147483647 h 1147"/>
                <a:gd name="T58" fmla="*/ 2147483647 w 793"/>
                <a:gd name="T59" fmla="*/ 2147483647 h 1147"/>
                <a:gd name="T60" fmla="*/ 2147483647 w 793"/>
                <a:gd name="T61" fmla="*/ 2147483647 h 1147"/>
                <a:gd name="T62" fmla="*/ 2147483647 w 793"/>
                <a:gd name="T63" fmla="*/ 2147483647 h 1147"/>
                <a:gd name="T64" fmla="*/ 2147483647 w 793"/>
                <a:gd name="T65" fmla="*/ 2147483647 h 1147"/>
                <a:gd name="T66" fmla="*/ 2147483647 w 793"/>
                <a:gd name="T67" fmla="*/ 2147483647 h 1147"/>
                <a:gd name="T68" fmla="*/ 2147483647 w 793"/>
                <a:gd name="T69" fmla="*/ 2147483647 h 1147"/>
                <a:gd name="T70" fmla="*/ 2147483647 w 793"/>
                <a:gd name="T71" fmla="*/ 2147483647 h 1147"/>
                <a:gd name="T72" fmla="*/ 2147483647 w 793"/>
                <a:gd name="T73" fmla="*/ 2147483647 h 1147"/>
                <a:gd name="T74" fmla="*/ 2147483647 w 793"/>
                <a:gd name="T75" fmla="*/ 2147483647 h 11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93"/>
                <a:gd name="T115" fmla="*/ 0 h 1147"/>
                <a:gd name="T116" fmla="*/ 793 w 793"/>
                <a:gd name="T117" fmla="*/ 1147 h 114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93" h="1147">
                  <a:moveTo>
                    <a:pt x="546" y="651"/>
                  </a:moveTo>
                  <a:lnTo>
                    <a:pt x="508" y="708"/>
                  </a:lnTo>
                  <a:lnTo>
                    <a:pt x="469" y="764"/>
                  </a:lnTo>
                  <a:lnTo>
                    <a:pt x="431" y="815"/>
                  </a:lnTo>
                  <a:lnTo>
                    <a:pt x="392" y="865"/>
                  </a:lnTo>
                  <a:lnTo>
                    <a:pt x="354" y="912"/>
                  </a:lnTo>
                  <a:lnTo>
                    <a:pt x="316" y="954"/>
                  </a:lnTo>
                  <a:lnTo>
                    <a:pt x="279" y="994"/>
                  </a:lnTo>
                  <a:lnTo>
                    <a:pt x="243" y="1029"/>
                  </a:lnTo>
                  <a:lnTo>
                    <a:pt x="209" y="1061"/>
                  </a:lnTo>
                  <a:lnTo>
                    <a:pt x="175" y="1087"/>
                  </a:lnTo>
                  <a:lnTo>
                    <a:pt x="145" y="1110"/>
                  </a:lnTo>
                  <a:lnTo>
                    <a:pt x="116" y="1127"/>
                  </a:lnTo>
                  <a:lnTo>
                    <a:pt x="89" y="1139"/>
                  </a:lnTo>
                  <a:lnTo>
                    <a:pt x="67" y="1145"/>
                  </a:lnTo>
                  <a:lnTo>
                    <a:pt x="55" y="1147"/>
                  </a:lnTo>
                  <a:lnTo>
                    <a:pt x="46" y="1147"/>
                  </a:lnTo>
                  <a:lnTo>
                    <a:pt x="37" y="1145"/>
                  </a:lnTo>
                  <a:lnTo>
                    <a:pt x="29" y="1141"/>
                  </a:lnTo>
                  <a:lnTo>
                    <a:pt x="21" y="1138"/>
                  </a:lnTo>
                  <a:lnTo>
                    <a:pt x="15" y="1131"/>
                  </a:lnTo>
                  <a:lnTo>
                    <a:pt x="11" y="1124"/>
                  </a:lnTo>
                  <a:lnTo>
                    <a:pt x="6" y="1115"/>
                  </a:lnTo>
                  <a:lnTo>
                    <a:pt x="0" y="1094"/>
                  </a:lnTo>
                  <a:lnTo>
                    <a:pt x="0" y="1068"/>
                  </a:lnTo>
                  <a:lnTo>
                    <a:pt x="2" y="1036"/>
                  </a:lnTo>
                  <a:lnTo>
                    <a:pt x="8" y="1001"/>
                  </a:lnTo>
                  <a:lnTo>
                    <a:pt x="18" y="962"/>
                  </a:lnTo>
                  <a:lnTo>
                    <a:pt x="32" y="920"/>
                  </a:lnTo>
                  <a:lnTo>
                    <a:pt x="48" y="875"/>
                  </a:lnTo>
                  <a:lnTo>
                    <a:pt x="67" y="826"/>
                  </a:lnTo>
                  <a:lnTo>
                    <a:pt x="91" y="776"/>
                  </a:lnTo>
                  <a:lnTo>
                    <a:pt x="116" y="723"/>
                  </a:lnTo>
                  <a:lnTo>
                    <a:pt x="144" y="669"/>
                  </a:lnTo>
                  <a:lnTo>
                    <a:pt x="176" y="612"/>
                  </a:lnTo>
                  <a:lnTo>
                    <a:pt x="210" y="554"/>
                  </a:lnTo>
                  <a:lnTo>
                    <a:pt x="246" y="496"/>
                  </a:lnTo>
                  <a:lnTo>
                    <a:pt x="284" y="439"/>
                  </a:lnTo>
                  <a:lnTo>
                    <a:pt x="323" y="383"/>
                  </a:lnTo>
                  <a:lnTo>
                    <a:pt x="361" y="332"/>
                  </a:lnTo>
                  <a:lnTo>
                    <a:pt x="401" y="282"/>
                  </a:lnTo>
                  <a:lnTo>
                    <a:pt x="440" y="235"/>
                  </a:lnTo>
                  <a:lnTo>
                    <a:pt x="477" y="193"/>
                  </a:lnTo>
                  <a:lnTo>
                    <a:pt x="514" y="154"/>
                  </a:lnTo>
                  <a:lnTo>
                    <a:pt x="551" y="118"/>
                  </a:lnTo>
                  <a:lnTo>
                    <a:pt x="585" y="86"/>
                  </a:lnTo>
                  <a:lnTo>
                    <a:pt x="617" y="60"/>
                  </a:lnTo>
                  <a:lnTo>
                    <a:pt x="648" y="37"/>
                  </a:lnTo>
                  <a:lnTo>
                    <a:pt x="676" y="20"/>
                  </a:lnTo>
                  <a:lnTo>
                    <a:pt x="703" y="8"/>
                  </a:lnTo>
                  <a:lnTo>
                    <a:pt x="727" y="2"/>
                  </a:lnTo>
                  <a:lnTo>
                    <a:pt x="737" y="0"/>
                  </a:lnTo>
                  <a:lnTo>
                    <a:pt x="747" y="0"/>
                  </a:lnTo>
                  <a:lnTo>
                    <a:pt x="756" y="2"/>
                  </a:lnTo>
                  <a:lnTo>
                    <a:pt x="764" y="6"/>
                  </a:lnTo>
                  <a:lnTo>
                    <a:pt x="771" y="10"/>
                  </a:lnTo>
                  <a:lnTo>
                    <a:pt x="777" y="16"/>
                  </a:lnTo>
                  <a:lnTo>
                    <a:pt x="783" y="23"/>
                  </a:lnTo>
                  <a:lnTo>
                    <a:pt x="786" y="32"/>
                  </a:lnTo>
                  <a:lnTo>
                    <a:pt x="792" y="53"/>
                  </a:lnTo>
                  <a:lnTo>
                    <a:pt x="793" y="80"/>
                  </a:lnTo>
                  <a:lnTo>
                    <a:pt x="790" y="111"/>
                  </a:lnTo>
                  <a:lnTo>
                    <a:pt x="784" y="146"/>
                  </a:lnTo>
                  <a:lnTo>
                    <a:pt x="774" y="184"/>
                  </a:lnTo>
                  <a:lnTo>
                    <a:pt x="762" y="228"/>
                  </a:lnTo>
                  <a:lnTo>
                    <a:pt x="744" y="272"/>
                  </a:lnTo>
                  <a:lnTo>
                    <a:pt x="725" y="320"/>
                  </a:lnTo>
                  <a:lnTo>
                    <a:pt x="703" y="371"/>
                  </a:lnTo>
                  <a:lnTo>
                    <a:pt x="676" y="424"/>
                  </a:lnTo>
                  <a:lnTo>
                    <a:pt x="648" y="478"/>
                  </a:lnTo>
                  <a:lnTo>
                    <a:pt x="617" y="535"/>
                  </a:lnTo>
                  <a:lnTo>
                    <a:pt x="583" y="592"/>
                  </a:lnTo>
                  <a:lnTo>
                    <a:pt x="546" y="6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6247257" y="2747963"/>
              <a:ext cx="1698625" cy="1376362"/>
            </a:xfrm>
            <a:custGeom>
              <a:avLst/>
              <a:gdLst>
                <a:gd name="T0" fmla="*/ 2147483647 w 802"/>
                <a:gd name="T1" fmla="*/ 2147483647 h 1155"/>
                <a:gd name="T2" fmla="*/ 2147483647 w 802"/>
                <a:gd name="T3" fmla="*/ 2147483647 h 1155"/>
                <a:gd name="T4" fmla="*/ 2147483647 w 802"/>
                <a:gd name="T5" fmla="*/ 2147483647 h 1155"/>
                <a:gd name="T6" fmla="*/ 2147483647 w 802"/>
                <a:gd name="T7" fmla="*/ 2147483647 h 1155"/>
                <a:gd name="T8" fmla="*/ 2147483647 w 802"/>
                <a:gd name="T9" fmla="*/ 2147483647 h 1155"/>
                <a:gd name="T10" fmla="*/ 2147483647 w 802"/>
                <a:gd name="T11" fmla="*/ 2147483647 h 1155"/>
                <a:gd name="T12" fmla="*/ 2147483647 w 802"/>
                <a:gd name="T13" fmla="*/ 2147483647 h 1155"/>
                <a:gd name="T14" fmla="*/ 2147483647 w 802"/>
                <a:gd name="T15" fmla="*/ 2147483647 h 1155"/>
                <a:gd name="T16" fmla="*/ 2147483647 w 802"/>
                <a:gd name="T17" fmla="*/ 2147483647 h 1155"/>
                <a:gd name="T18" fmla="*/ 2147483647 w 802"/>
                <a:gd name="T19" fmla="*/ 2147483647 h 1155"/>
                <a:gd name="T20" fmla="*/ 2147483647 w 802"/>
                <a:gd name="T21" fmla="*/ 2147483647 h 1155"/>
                <a:gd name="T22" fmla="*/ 0 w 802"/>
                <a:gd name="T23" fmla="*/ 2147483647 h 1155"/>
                <a:gd name="T24" fmla="*/ 2147483647 w 802"/>
                <a:gd name="T25" fmla="*/ 2147483647 h 1155"/>
                <a:gd name="T26" fmla="*/ 2147483647 w 802"/>
                <a:gd name="T27" fmla="*/ 2147483647 h 1155"/>
                <a:gd name="T28" fmla="*/ 2147483647 w 802"/>
                <a:gd name="T29" fmla="*/ 2147483647 h 1155"/>
                <a:gd name="T30" fmla="*/ 2147483647 w 802"/>
                <a:gd name="T31" fmla="*/ 2147483647 h 1155"/>
                <a:gd name="T32" fmla="*/ 2147483647 w 802"/>
                <a:gd name="T33" fmla="*/ 2147483647 h 1155"/>
                <a:gd name="T34" fmla="*/ 2147483647 w 802"/>
                <a:gd name="T35" fmla="*/ 2147483647 h 1155"/>
                <a:gd name="T36" fmla="*/ 2147483647 w 802"/>
                <a:gd name="T37" fmla="*/ 2147483647 h 1155"/>
                <a:gd name="T38" fmla="*/ 2147483647 w 802"/>
                <a:gd name="T39" fmla="*/ 2147483647 h 1155"/>
                <a:gd name="T40" fmla="*/ 2147483647 w 802"/>
                <a:gd name="T41" fmla="*/ 2147483647 h 1155"/>
                <a:gd name="T42" fmla="*/ 2147483647 w 802"/>
                <a:gd name="T43" fmla="*/ 2147483647 h 1155"/>
                <a:gd name="T44" fmla="*/ 2147483647 w 802"/>
                <a:gd name="T45" fmla="*/ 2147483647 h 1155"/>
                <a:gd name="T46" fmla="*/ 2147483647 w 802"/>
                <a:gd name="T47" fmla="*/ 2147483647 h 1155"/>
                <a:gd name="T48" fmla="*/ 2147483647 w 802"/>
                <a:gd name="T49" fmla="*/ 2147483647 h 1155"/>
                <a:gd name="T50" fmla="*/ 2147483647 w 802"/>
                <a:gd name="T51" fmla="*/ 0 h 1155"/>
                <a:gd name="T52" fmla="*/ 2147483647 w 802"/>
                <a:gd name="T53" fmla="*/ 2147483647 h 1155"/>
                <a:gd name="T54" fmla="*/ 2147483647 w 802"/>
                <a:gd name="T55" fmla="*/ 2147483647 h 1155"/>
                <a:gd name="T56" fmla="*/ 2147483647 w 802"/>
                <a:gd name="T57" fmla="*/ 2147483647 h 1155"/>
                <a:gd name="T58" fmla="*/ 2147483647 w 802"/>
                <a:gd name="T59" fmla="*/ 2147483647 h 1155"/>
                <a:gd name="T60" fmla="*/ 2147483647 w 802"/>
                <a:gd name="T61" fmla="*/ 2147483647 h 1155"/>
                <a:gd name="T62" fmla="*/ 2147483647 w 802"/>
                <a:gd name="T63" fmla="*/ 2147483647 h 1155"/>
                <a:gd name="T64" fmla="*/ 2147483647 w 802"/>
                <a:gd name="T65" fmla="*/ 2147483647 h 1155"/>
                <a:gd name="T66" fmla="*/ 2147483647 w 802"/>
                <a:gd name="T67" fmla="*/ 2147483647 h 1155"/>
                <a:gd name="T68" fmla="*/ 2147483647 w 802"/>
                <a:gd name="T69" fmla="*/ 2147483647 h 1155"/>
                <a:gd name="T70" fmla="*/ 2147483647 w 802"/>
                <a:gd name="T71" fmla="*/ 2147483647 h 1155"/>
                <a:gd name="T72" fmla="*/ 2147483647 w 802"/>
                <a:gd name="T73" fmla="*/ 2147483647 h 1155"/>
                <a:gd name="T74" fmla="*/ 2147483647 w 802"/>
                <a:gd name="T75" fmla="*/ 2147483647 h 1155"/>
                <a:gd name="T76" fmla="*/ 2147483647 w 802"/>
                <a:gd name="T77" fmla="*/ 2147483647 h 1155"/>
                <a:gd name="T78" fmla="*/ 2147483647 w 802"/>
                <a:gd name="T79" fmla="*/ 2147483647 h 1155"/>
                <a:gd name="T80" fmla="*/ 2147483647 w 802"/>
                <a:gd name="T81" fmla="*/ 2147483647 h 1155"/>
                <a:gd name="T82" fmla="*/ 2147483647 w 802"/>
                <a:gd name="T83" fmla="*/ 2147483647 h 1155"/>
                <a:gd name="T84" fmla="*/ 2147483647 w 802"/>
                <a:gd name="T85" fmla="*/ 2147483647 h 1155"/>
                <a:gd name="T86" fmla="*/ 2147483647 w 802"/>
                <a:gd name="T87" fmla="*/ 2147483647 h 1155"/>
                <a:gd name="T88" fmla="*/ 2147483647 w 802"/>
                <a:gd name="T89" fmla="*/ 2147483647 h 1155"/>
                <a:gd name="T90" fmla="*/ 2147483647 w 802"/>
                <a:gd name="T91" fmla="*/ 2147483647 h 1155"/>
                <a:gd name="T92" fmla="*/ 2147483647 w 802"/>
                <a:gd name="T93" fmla="*/ 2147483647 h 1155"/>
                <a:gd name="T94" fmla="*/ 2147483647 w 802"/>
                <a:gd name="T95" fmla="*/ 2147483647 h 1155"/>
                <a:gd name="T96" fmla="*/ 2147483647 w 802"/>
                <a:gd name="T97" fmla="*/ 2147483647 h 1155"/>
                <a:gd name="T98" fmla="*/ 2147483647 w 802"/>
                <a:gd name="T99" fmla="*/ 2147483647 h 1155"/>
                <a:gd name="T100" fmla="*/ 2147483647 w 802"/>
                <a:gd name="T101" fmla="*/ 2147483647 h 1155"/>
                <a:gd name="T102" fmla="*/ 2147483647 w 802"/>
                <a:gd name="T103" fmla="*/ 2147483647 h 1155"/>
                <a:gd name="T104" fmla="*/ 2147483647 w 802"/>
                <a:gd name="T105" fmla="*/ 2147483647 h 1155"/>
                <a:gd name="T106" fmla="*/ 2147483647 w 802"/>
                <a:gd name="T107" fmla="*/ 2147483647 h 1155"/>
                <a:gd name="T108" fmla="*/ 2147483647 w 802"/>
                <a:gd name="T109" fmla="*/ 2147483647 h 1155"/>
                <a:gd name="T110" fmla="*/ 2147483647 w 802"/>
                <a:gd name="T111" fmla="*/ 2147483647 h 115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02"/>
                <a:gd name="T169" fmla="*/ 0 h 1155"/>
                <a:gd name="T170" fmla="*/ 802 w 802"/>
                <a:gd name="T171" fmla="*/ 1155 h 115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02" h="1155">
                  <a:moveTo>
                    <a:pt x="553" y="657"/>
                  </a:moveTo>
                  <a:lnTo>
                    <a:pt x="516" y="714"/>
                  </a:lnTo>
                  <a:lnTo>
                    <a:pt x="476" y="769"/>
                  </a:lnTo>
                  <a:lnTo>
                    <a:pt x="438" y="822"/>
                  </a:lnTo>
                  <a:lnTo>
                    <a:pt x="399" y="871"/>
                  </a:lnTo>
                  <a:lnTo>
                    <a:pt x="361" y="917"/>
                  </a:lnTo>
                  <a:lnTo>
                    <a:pt x="322" y="961"/>
                  </a:lnTo>
                  <a:lnTo>
                    <a:pt x="285" y="1000"/>
                  </a:lnTo>
                  <a:lnTo>
                    <a:pt x="250" y="1036"/>
                  </a:lnTo>
                  <a:lnTo>
                    <a:pt x="214" y="1068"/>
                  </a:lnTo>
                  <a:lnTo>
                    <a:pt x="182" y="1094"/>
                  </a:lnTo>
                  <a:lnTo>
                    <a:pt x="151" y="1116"/>
                  </a:lnTo>
                  <a:lnTo>
                    <a:pt x="123" y="1134"/>
                  </a:lnTo>
                  <a:lnTo>
                    <a:pt x="121" y="1134"/>
                  </a:lnTo>
                  <a:lnTo>
                    <a:pt x="96" y="1147"/>
                  </a:lnTo>
                  <a:lnTo>
                    <a:pt x="95" y="1147"/>
                  </a:lnTo>
                  <a:lnTo>
                    <a:pt x="71" y="1153"/>
                  </a:lnTo>
                  <a:lnTo>
                    <a:pt x="61" y="1155"/>
                  </a:lnTo>
                  <a:lnTo>
                    <a:pt x="50" y="1155"/>
                  </a:lnTo>
                  <a:lnTo>
                    <a:pt x="49" y="1155"/>
                  </a:lnTo>
                  <a:lnTo>
                    <a:pt x="40" y="1152"/>
                  </a:lnTo>
                  <a:lnTo>
                    <a:pt x="31" y="1149"/>
                  </a:lnTo>
                  <a:lnTo>
                    <a:pt x="24" y="1144"/>
                  </a:lnTo>
                  <a:lnTo>
                    <a:pt x="16" y="1138"/>
                  </a:lnTo>
                  <a:lnTo>
                    <a:pt x="10" y="1130"/>
                  </a:lnTo>
                  <a:lnTo>
                    <a:pt x="6" y="1120"/>
                  </a:lnTo>
                  <a:lnTo>
                    <a:pt x="1" y="1098"/>
                  </a:lnTo>
                  <a:lnTo>
                    <a:pt x="0" y="1072"/>
                  </a:lnTo>
                  <a:lnTo>
                    <a:pt x="3" y="1040"/>
                  </a:lnTo>
                  <a:lnTo>
                    <a:pt x="9" y="1004"/>
                  </a:lnTo>
                  <a:lnTo>
                    <a:pt x="18" y="966"/>
                  </a:lnTo>
                  <a:lnTo>
                    <a:pt x="31" y="924"/>
                  </a:lnTo>
                  <a:lnTo>
                    <a:pt x="47" y="877"/>
                  </a:lnTo>
                  <a:lnTo>
                    <a:pt x="68" y="830"/>
                  </a:lnTo>
                  <a:lnTo>
                    <a:pt x="90" y="778"/>
                  </a:lnTo>
                  <a:lnTo>
                    <a:pt x="117" y="725"/>
                  </a:lnTo>
                  <a:lnTo>
                    <a:pt x="145" y="670"/>
                  </a:lnTo>
                  <a:lnTo>
                    <a:pt x="176" y="615"/>
                  </a:lnTo>
                  <a:lnTo>
                    <a:pt x="210" y="556"/>
                  </a:lnTo>
                  <a:lnTo>
                    <a:pt x="247" y="498"/>
                  </a:lnTo>
                  <a:lnTo>
                    <a:pt x="285" y="442"/>
                  </a:lnTo>
                  <a:lnTo>
                    <a:pt x="324" y="386"/>
                  </a:lnTo>
                  <a:lnTo>
                    <a:pt x="362" y="333"/>
                  </a:lnTo>
                  <a:lnTo>
                    <a:pt x="401" y="284"/>
                  </a:lnTo>
                  <a:lnTo>
                    <a:pt x="402" y="284"/>
                  </a:lnTo>
                  <a:lnTo>
                    <a:pt x="441" y="237"/>
                  </a:lnTo>
                  <a:lnTo>
                    <a:pt x="478" y="195"/>
                  </a:lnTo>
                  <a:lnTo>
                    <a:pt x="515" y="155"/>
                  </a:lnTo>
                  <a:lnTo>
                    <a:pt x="552" y="119"/>
                  </a:lnTo>
                  <a:lnTo>
                    <a:pt x="586" y="88"/>
                  </a:lnTo>
                  <a:lnTo>
                    <a:pt x="618" y="61"/>
                  </a:lnTo>
                  <a:lnTo>
                    <a:pt x="649" y="39"/>
                  </a:lnTo>
                  <a:lnTo>
                    <a:pt x="679" y="21"/>
                  </a:lnTo>
                  <a:lnTo>
                    <a:pt x="706" y="8"/>
                  </a:lnTo>
                  <a:lnTo>
                    <a:pt x="729" y="2"/>
                  </a:lnTo>
                  <a:lnTo>
                    <a:pt x="741" y="0"/>
                  </a:lnTo>
                  <a:lnTo>
                    <a:pt x="751" y="0"/>
                  </a:lnTo>
                  <a:lnTo>
                    <a:pt x="760" y="2"/>
                  </a:lnTo>
                  <a:lnTo>
                    <a:pt x="762" y="3"/>
                  </a:lnTo>
                  <a:lnTo>
                    <a:pt x="769" y="6"/>
                  </a:lnTo>
                  <a:lnTo>
                    <a:pt x="771" y="6"/>
                  </a:lnTo>
                  <a:lnTo>
                    <a:pt x="778" y="11"/>
                  </a:lnTo>
                  <a:lnTo>
                    <a:pt x="784" y="18"/>
                  </a:lnTo>
                  <a:lnTo>
                    <a:pt x="790" y="25"/>
                  </a:lnTo>
                  <a:lnTo>
                    <a:pt x="794" y="35"/>
                  </a:lnTo>
                  <a:lnTo>
                    <a:pt x="800" y="57"/>
                  </a:lnTo>
                  <a:lnTo>
                    <a:pt x="802" y="84"/>
                  </a:lnTo>
                  <a:lnTo>
                    <a:pt x="799" y="115"/>
                  </a:lnTo>
                  <a:lnTo>
                    <a:pt x="793" y="150"/>
                  </a:lnTo>
                  <a:lnTo>
                    <a:pt x="793" y="151"/>
                  </a:lnTo>
                  <a:lnTo>
                    <a:pt x="782" y="189"/>
                  </a:lnTo>
                  <a:lnTo>
                    <a:pt x="769" y="232"/>
                  </a:lnTo>
                  <a:lnTo>
                    <a:pt x="753" y="278"/>
                  </a:lnTo>
                  <a:lnTo>
                    <a:pt x="734" y="325"/>
                  </a:lnTo>
                  <a:lnTo>
                    <a:pt x="710" y="377"/>
                  </a:lnTo>
                  <a:lnTo>
                    <a:pt x="685" y="430"/>
                  </a:lnTo>
                  <a:lnTo>
                    <a:pt x="655" y="485"/>
                  </a:lnTo>
                  <a:lnTo>
                    <a:pt x="624" y="541"/>
                  </a:lnTo>
                  <a:lnTo>
                    <a:pt x="590" y="599"/>
                  </a:lnTo>
                  <a:lnTo>
                    <a:pt x="553" y="657"/>
                  </a:lnTo>
                  <a:lnTo>
                    <a:pt x="516" y="714"/>
                  </a:lnTo>
                  <a:lnTo>
                    <a:pt x="509" y="711"/>
                  </a:lnTo>
                  <a:lnTo>
                    <a:pt x="547" y="653"/>
                  </a:lnTo>
                  <a:lnTo>
                    <a:pt x="583" y="595"/>
                  </a:lnTo>
                  <a:lnTo>
                    <a:pt x="617" y="538"/>
                  </a:lnTo>
                  <a:lnTo>
                    <a:pt x="649" y="481"/>
                  </a:lnTo>
                  <a:lnTo>
                    <a:pt x="677" y="427"/>
                  </a:lnTo>
                  <a:lnTo>
                    <a:pt x="703" y="374"/>
                  </a:lnTo>
                  <a:lnTo>
                    <a:pt x="726" y="324"/>
                  </a:lnTo>
                  <a:lnTo>
                    <a:pt x="746" y="275"/>
                  </a:lnTo>
                  <a:lnTo>
                    <a:pt x="762" y="230"/>
                  </a:lnTo>
                  <a:lnTo>
                    <a:pt x="775" y="188"/>
                  </a:lnTo>
                  <a:lnTo>
                    <a:pt x="784" y="150"/>
                  </a:lnTo>
                  <a:lnTo>
                    <a:pt x="791" y="114"/>
                  </a:lnTo>
                  <a:lnTo>
                    <a:pt x="793" y="84"/>
                  </a:lnTo>
                  <a:lnTo>
                    <a:pt x="791" y="58"/>
                  </a:lnTo>
                  <a:lnTo>
                    <a:pt x="787" y="37"/>
                  </a:lnTo>
                  <a:lnTo>
                    <a:pt x="782" y="29"/>
                  </a:lnTo>
                  <a:lnTo>
                    <a:pt x="778" y="21"/>
                  </a:lnTo>
                  <a:lnTo>
                    <a:pt x="772" y="16"/>
                  </a:lnTo>
                  <a:lnTo>
                    <a:pt x="766" y="12"/>
                  </a:lnTo>
                  <a:lnTo>
                    <a:pt x="759" y="10"/>
                  </a:lnTo>
                  <a:lnTo>
                    <a:pt x="750" y="7"/>
                  </a:lnTo>
                  <a:lnTo>
                    <a:pt x="741" y="7"/>
                  </a:lnTo>
                  <a:lnTo>
                    <a:pt x="731" y="8"/>
                  </a:lnTo>
                  <a:lnTo>
                    <a:pt x="709" y="15"/>
                  </a:lnTo>
                  <a:lnTo>
                    <a:pt x="683" y="27"/>
                  </a:lnTo>
                  <a:lnTo>
                    <a:pt x="654" y="44"/>
                  </a:lnTo>
                  <a:lnTo>
                    <a:pt x="624" y="66"/>
                  </a:lnTo>
                  <a:lnTo>
                    <a:pt x="592" y="93"/>
                  </a:lnTo>
                  <a:lnTo>
                    <a:pt x="556" y="125"/>
                  </a:lnTo>
                  <a:lnTo>
                    <a:pt x="521" y="159"/>
                  </a:lnTo>
                  <a:lnTo>
                    <a:pt x="484" y="198"/>
                  </a:lnTo>
                  <a:lnTo>
                    <a:pt x="447" y="242"/>
                  </a:lnTo>
                  <a:lnTo>
                    <a:pt x="408" y="288"/>
                  </a:lnTo>
                  <a:lnTo>
                    <a:pt x="370" y="337"/>
                  </a:lnTo>
                  <a:lnTo>
                    <a:pt x="330" y="390"/>
                  </a:lnTo>
                  <a:lnTo>
                    <a:pt x="291" y="444"/>
                  </a:lnTo>
                  <a:lnTo>
                    <a:pt x="254" y="502"/>
                  </a:lnTo>
                  <a:lnTo>
                    <a:pt x="217" y="560"/>
                  </a:lnTo>
                  <a:lnTo>
                    <a:pt x="183" y="617"/>
                  </a:lnTo>
                  <a:lnTo>
                    <a:pt x="152" y="674"/>
                  </a:lnTo>
                  <a:lnTo>
                    <a:pt x="123" y="728"/>
                  </a:lnTo>
                  <a:lnTo>
                    <a:pt x="98" y="781"/>
                  </a:lnTo>
                  <a:lnTo>
                    <a:pt x="75" y="831"/>
                  </a:lnTo>
                  <a:lnTo>
                    <a:pt x="55" y="880"/>
                  </a:lnTo>
                  <a:lnTo>
                    <a:pt x="38" y="925"/>
                  </a:lnTo>
                  <a:lnTo>
                    <a:pt x="25" y="967"/>
                  </a:lnTo>
                  <a:lnTo>
                    <a:pt x="16" y="1005"/>
                  </a:lnTo>
                  <a:lnTo>
                    <a:pt x="10" y="1041"/>
                  </a:lnTo>
                  <a:lnTo>
                    <a:pt x="7" y="1072"/>
                  </a:lnTo>
                  <a:lnTo>
                    <a:pt x="9" y="1097"/>
                  </a:lnTo>
                  <a:lnTo>
                    <a:pt x="13" y="1118"/>
                  </a:lnTo>
                  <a:lnTo>
                    <a:pt x="18" y="1126"/>
                  </a:lnTo>
                  <a:lnTo>
                    <a:pt x="22" y="1134"/>
                  </a:lnTo>
                  <a:lnTo>
                    <a:pt x="28" y="1139"/>
                  </a:lnTo>
                  <a:lnTo>
                    <a:pt x="36" y="1143"/>
                  </a:lnTo>
                  <a:lnTo>
                    <a:pt x="34" y="1143"/>
                  </a:lnTo>
                  <a:lnTo>
                    <a:pt x="41" y="1145"/>
                  </a:lnTo>
                  <a:lnTo>
                    <a:pt x="50" y="1147"/>
                  </a:lnTo>
                  <a:lnTo>
                    <a:pt x="59" y="1148"/>
                  </a:lnTo>
                  <a:lnTo>
                    <a:pt x="70" y="1147"/>
                  </a:lnTo>
                  <a:lnTo>
                    <a:pt x="92" y="1140"/>
                  </a:lnTo>
                  <a:lnTo>
                    <a:pt x="118" y="1128"/>
                  </a:lnTo>
                  <a:lnTo>
                    <a:pt x="146" y="1111"/>
                  </a:lnTo>
                  <a:lnTo>
                    <a:pt x="178" y="1089"/>
                  </a:lnTo>
                  <a:lnTo>
                    <a:pt x="210" y="1062"/>
                  </a:lnTo>
                  <a:lnTo>
                    <a:pt x="244" y="1031"/>
                  </a:lnTo>
                  <a:lnTo>
                    <a:pt x="280" y="995"/>
                  </a:lnTo>
                  <a:lnTo>
                    <a:pt x="317" y="957"/>
                  </a:lnTo>
                  <a:lnTo>
                    <a:pt x="355" y="913"/>
                  </a:lnTo>
                  <a:lnTo>
                    <a:pt x="393" y="867"/>
                  </a:lnTo>
                  <a:lnTo>
                    <a:pt x="432" y="818"/>
                  </a:lnTo>
                  <a:lnTo>
                    <a:pt x="470" y="765"/>
                  </a:lnTo>
                  <a:lnTo>
                    <a:pt x="509" y="711"/>
                  </a:lnTo>
                  <a:lnTo>
                    <a:pt x="547" y="653"/>
                  </a:lnTo>
                  <a:lnTo>
                    <a:pt x="553" y="6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6580632" y="3006725"/>
              <a:ext cx="1047750" cy="842963"/>
            </a:xfrm>
            <a:custGeom>
              <a:avLst/>
              <a:gdLst>
                <a:gd name="T0" fmla="*/ 2147483647 w 495"/>
                <a:gd name="T1" fmla="*/ 2147483647 h 707"/>
                <a:gd name="T2" fmla="*/ 2147483647 w 495"/>
                <a:gd name="T3" fmla="*/ 2147483647 h 707"/>
                <a:gd name="T4" fmla="*/ 2147483647 w 495"/>
                <a:gd name="T5" fmla="*/ 2147483647 h 707"/>
                <a:gd name="T6" fmla="*/ 2147483647 w 495"/>
                <a:gd name="T7" fmla="*/ 2147483647 h 707"/>
                <a:gd name="T8" fmla="*/ 2147483647 w 495"/>
                <a:gd name="T9" fmla="*/ 2147483647 h 707"/>
                <a:gd name="T10" fmla="*/ 2147483647 w 495"/>
                <a:gd name="T11" fmla="*/ 2147483647 h 707"/>
                <a:gd name="T12" fmla="*/ 2147483647 w 495"/>
                <a:gd name="T13" fmla="*/ 2147483647 h 707"/>
                <a:gd name="T14" fmla="*/ 2147483647 w 495"/>
                <a:gd name="T15" fmla="*/ 2147483647 h 707"/>
                <a:gd name="T16" fmla="*/ 2147483647 w 495"/>
                <a:gd name="T17" fmla="*/ 2147483647 h 707"/>
                <a:gd name="T18" fmla="*/ 2147483647 w 495"/>
                <a:gd name="T19" fmla="*/ 2147483647 h 707"/>
                <a:gd name="T20" fmla="*/ 0 w 495"/>
                <a:gd name="T21" fmla="*/ 2147483647 h 707"/>
                <a:gd name="T22" fmla="*/ 2147483647 w 495"/>
                <a:gd name="T23" fmla="*/ 2147483647 h 707"/>
                <a:gd name="T24" fmla="*/ 2147483647 w 495"/>
                <a:gd name="T25" fmla="*/ 2147483647 h 707"/>
                <a:gd name="T26" fmla="*/ 2147483647 w 495"/>
                <a:gd name="T27" fmla="*/ 2147483647 h 707"/>
                <a:gd name="T28" fmla="*/ 2147483647 w 495"/>
                <a:gd name="T29" fmla="*/ 2147483647 h 707"/>
                <a:gd name="T30" fmla="*/ 2147483647 w 495"/>
                <a:gd name="T31" fmla="*/ 2147483647 h 707"/>
                <a:gd name="T32" fmla="*/ 2147483647 w 495"/>
                <a:gd name="T33" fmla="*/ 2147483647 h 707"/>
                <a:gd name="T34" fmla="*/ 2147483647 w 495"/>
                <a:gd name="T35" fmla="*/ 2147483647 h 707"/>
                <a:gd name="T36" fmla="*/ 2147483647 w 495"/>
                <a:gd name="T37" fmla="*/ 2147483647 h 707"/>
                <a:gd name="T38" fmla="*/ 2147483647 w 495"/>
                <a:gd name="T39" fmla="*/ 2147483647 h 707"/>
                <a:gd name="T40" fmla="*/ 2147483647 w 495"/>
                <a:gd name="T41" fmla="*/ 2147483647 h 707"/>
                <a:gd name="T42" fmla="*/ 2147483647 w 495"/>
                <a:gd name="T43" fmla="*/ 2147483647 h 707"/>
                <a:gd name="T44" fmla="*/ 2147483647 w 495"/>
                <a:gd name="T45" fmla="*/ 2147483647 h 707"/>
                <a:gd name="T46" fmla="*/ 2147483647 w 495"/>
                <a:gd name="T47" fmla="*/ 2147483647 h 707"/>
                <a:gd name="T48" fmla="*/ 2147483647 w 495"/>
                <a:gd name="T49" fmla="*/ 0 h 707"/>
                <a:gd name="T50" fmla="*/ 2147483647 w 495"/>
                <a:gd name="T51" fmla="*/ 2147483647 h 707"/>
                <a:gd name="T52" fmla="*/ 2147483647 w 495"/>
                <a:gd name="T53" fmla="*/ 2147483647 h 707"/>
                <a:gd name="T54" fmla="*/ 2147483647 w 495"/>
                <a:gd name="T55" fmla="*/ 2147483647 h 707"/>
                <a:gd name="T56" fmla="*/ 2147483647 w 495"/>
                <a:gd name="T57" fmla="*/ 2147483647 h 707"/>
                <a:gd name="T58" fmla="*/ 2147483647 w 495"/>
                <a:gd name="T59" fmla="*/ 2147483647 h 707"/>
                <a:gd name="T60" fmla="*/ 2147483647 w 495"/>
                <a:gd name="T61" fmla="*/ 2147483647 h 707"/>
                <a:gd name="T62" fmla="*/ 2147483647 w 495"/>
                <a:gd name="T63" fmla="*/ 2147483647 h 707"/>
                <a:gd name="T64" fmla="*/ 2147483647 w 495"/>
                <a:gd name="T65" fmla="*/ 2147483647 h 707"/>
                <a:gd name="T66" fmla="*/ 2147483647 w 495"/>
                <a:gd name="T67" fmla="*/ 2147483647 h 70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5"/>
                <a:gd name="T103" fmla="*/ 0 h 707"/>
                <a:gd name="T104" fmla="*/ 495 w 495"/>
                <a:gd name="T105" fmla="*/ 707 h 70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5" h="707">
                  <a:moveTo>
                    <a:pt x="350" y="406"/>
                  </a:moveTo>
                  <a:lnTo>
                    <a:pt x="327" y="441"/>
                  </a:lnTo>
                  <a:lnTo>
                    <a:pt x="303" y="476"/>
                  </a:lnTo>
                  <a:lnTo>
                    <a:pt x="279" y="507"/>
                  </a:lnTo>
                  <a:lnTo>
                    <a:pt x="254" y="538"/>
                  </a:lnTo>
                  <a:lnTo>
                    <a:pt x="231" y="566"/>
                  </a:lnTo>
                  <a:lnTo>
                    <a:pt x="207" y="592"/>
                  </a:lnTo>
                  <a:lnTo>
                    <a:pt x="183" y="616"/>
                  </a:lnTo>
                  <a:lnTo>
                    <a:pt x="161" y="638"/>
                  </a:lnTo>
                  <a:lnTo>
                    <a:pt x="139" y="657"/>
                  </a:lnTo>
                  <a:lnTo>
                    <a:pt x="118" y="673"/>
                  </a:lnTo>
                  <a:lnTo>
                    <a:pt x="97" y="686"/>
                  </a:lnTo>
                  <a:lnTo>
                    <a:pt x="80" y="696"/>
                  </a:lnTo>
                  <a:lnTo>
                    <a:pt x="62" y="703"/>
                  </a:lnTo>
                  <a:lnTo>
                    <a:pt x="47" y="707"/>
                  </a:lnTo>
                  <a:lnTo>
                    <a:pt x="32" y="707"/>
                  </a:lnTo>
                  <a:lnTo>
                    <a:pt x="21" y="703"/>
                  </a:lnTo>
                  <a:lnTo>
                    <a:pt x="12" y="696"/>
                  </a:lnTo>
                  <a:lnTo>
                    <a:pt x="6" y="686"/>
                  </a:lnTo>
                  <a:lnTo>
                    <a:pt x="1" y="671"/>
                  </a:lnTo>
                  <a:lnTo>
                    <a:pt x="0" y="655"/>
                  </a:lnTo>
                  <a:lnTo>
                    <a:pt x="0" y="636"/>
                  </a:lnTo>
                  <a:lnTo>
                    <a:pt x="3" y="613"/>
                  </a:lnTo>
                  <a:lnTo>
                    <a:pt x="7" y="589"/>
                  </a:lnTo>
                  <a:lnTo>
                    <a:pt x="15" y="563"/>
                  </a:lnTo>
                  <a:lnTo>
                    <a:pt x="25" y="534"/>
                  </a:lnTo>
                  <a:lnTo>
                    <a:pt x="37" y="505"/>
                  </a:lnTo>
                  <a:lnTo>
                    <a:pt x="50" y="473"/>
                  </a:lnTo>
                  <a:lnTo>
                    <a:pt x="65" y="440"/>
                  </a:lnTo>
                  <a:lnTo>
                    <a:pt x="83" y="406"/>
                  </a:lnTo>
                  <a:lnTo>
                    <a:pt x="102" y="371"/>
                  </a:lnTo>
                  <a:lnTo>
                    <a:pt x="123" y="336"/>
                  </a:lnTo>
                  <a:lnTo>
                    <a:pt x="145" y="300"/>
                  </a:lnTo>
                  <a:lnTo>
                    <a:pt x="168" y="264"/>
                  </a:lnTo>
                  <a:lnTo>
                    <a:pt x="192" y="231"/>
                  </a:lnTo>
                  <a:lnTo>
                    <a:pt x="216" y="198"/>
                  </a:lnTo>
                  <a:lnTo>
                    <a:pt x="241" y="169"/>
                  </a:lnTo>
                  <a:lnTo>
                    <a:pt x="265" y="140"/>
                  </a:lnTo>
                  <a:lnTo>
                    <a:pt x="288" y="114"/>
                  </a:lnTo>
                  <a:lnTo>
                    <a:pt x="312" y="90"/>
                  </a:lnTo>
                  <a:lnTo>
                    <a:pt x="334" y="69"/>
                  </a:lnTo>
                  <a:lnTo>
                    <a:pt x="356" y="50"/>
                  </a:lnTo>
                  <a:lnTo>
                    <a:pt x="377" y="33"/>
                  </a:lnTo>
                  <a:lnTo>
                    <a:pt x="398" y="20"/>
                  </a:lnTo>
                  <a:lnTo>
                    <a:pt x="415" y="11"/>
                  </a:lnTo>
                  <a:lnTo>
                    <a:pt x="433" y="3"/>
                  </a:lnTo>
                  <a:lnTo>
                    <a:pt x="448" y="0"/>
                  </a:lnTo>
                  <a:lnTo>
                    <a:pt x="461" y="0"/>
                  </a:lnTo>
                  <a:lnTo>
                    <a:pt x="473" y="3"/>
                  </a:lnTo>
                  <a:lnTo>
                    <a:pt x="483" y="11"/>
                  </a:lnTo>
                  <a:lnTo>
                    <a:pt x="489" y="21"/>
                  </a:lnTo>
                  <a:lnTo>
                    <a:pt x="494" y="35"/>
                  </a:lnTo>
                  <a:lnTo>
                    <a:pt x="495" y="52"/>
                  </a:lnTo>
                  <a:lnTo>
                    <a:pt x="495" y="72"/>
                  </a:lnTo>
                  <a:lnTo>
                    <a:pt x="492" y="93"/>
                  </a:lnTo>
                  <a:lnTo>
                    <a:pt x="486" y="118"/>
                  </a:lnTo>
                  <a:lnTo>
                    <a:pt x="479" y="144"/>
                  </a:lnTo>
                  <a:lnTo>
                    <a:pt x="470" y="172"/>
                  </a:lnTo>
                  <a:lnTo>
                    <a:pt x="458" y="202"/>
                  </a:lnTo>
                  <a:lnTo>
                    <a:pt x="445" y="234"/>
                  </a:lnTo>
                  <a:lnTo>
                    <a:pt x="430" y="267"/>
                  </a:lnTo>
                  <a:lnTo>
                    <a:pt x="412" y="300"/>
                  </a:lnTo>
                  <a:lnTo>
                    <a:pt x="393" y="334"/>
                  </a:lnTo>
                  <a:lnTo>
                    <a:pt x="373" y="370"/>
                  </a:lnTo>
                  <a:lnTo>
                    <a:pt x="350" y="4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6569519" y="3003550"/>
              <a:ext cx="1068388" cy="850900"/>
            </a:xfrm>
            <a:custGeom>
              <a:avLst/>
              <a:gdLst>
                <a:gd name="T0" fmla="*/ 2147483647 w 505"/>
                <a:gd name="T1" fmla="*/ 2147483647 h 715"/>
                <a:gd name="T2" fmla="*/ 2147483647 w 505"/>
                <a:gd name="T3" fmla="*/ 2147483647 h 715"/>
                <a:gd name="T4" fmla="*/ 2147483647 w 505"/>
                <a:gd name="T5" fmla="*/ 2147483647 h 715"/>
                <a:gd name="T6" fmla="*/ 2147483647 w 505"/>
                <a:gd name="T7" fmla="*/ 2147483647 h 715"/>
                <a:gd name="T8" fmla="*/ 2147483647 w 505"/>
                <a:gd name="T9" fmla="*/ 2147483647 h 715"/>
                <a:gd name="T10" fmla="*/ 2147483647 w 505"/>
                <a:gd name="T11" fmla="*/ 2147483647 h 715"/>
                <a:gd name="T12" fmla="*/ 2147483647 w 505"/>
                <a:gd name="T13" fmla="*/ 2147483647 h 715"/>
                <a:gd name="T14" fmla="*/ 2147483647 w 505"/>
                <a:gd name="T15" fmla="*/ 2147483647 h 715"/>
                <a:gd name="T16" fmla="*/ 2147483647 w 505"/>
                <a:gd name="T17" fmla="*/ 2147483647 h 715"/>
                <a:gd name="T18" fmla="*/ 0 w 505"/>
                <a:gd name="T19" fmla="*/ 2147483647 h 715"/>
                <a:gd name="T20" fmla="*/ 2147483647 w 505"/>
                <a:gd name="T21" fmla="*/ 2147483647 h 715"/>
                <a:gd name="T22" fmla="*/ 2147483647 w 505"/>
                <a:gd name="T23" fmla="*/ 2147483647 h 715"/>
                <a:gd name="T24" fmla="*/ 2147483647 w 505"/>
                <a:gd name="T25" fmla="*/ 2147483647 h 715"/>
                <a:gd name="T26" fmla="*/ 2147483647 w 505"/>
                <a:gd name="T27" fmla="*/ 2147483647 h 715"/>
                <a:gd name="T28" fmla="*/ 2147483647 w 505"/>
                <a:gd name="T29" fmla="*/ 2147483647 h 715"/>
                <a:gd name="T30" fmla="*/ 2147483647 w 505"/>
                <a:gd name="T31" fmla="*/ 2147483647 h 715"/>
                <a:gd name="T32" fmla="*/ 2147483647 w 505"/>
                <a:gd name="T33" fmla="*/ 2147483647 h 715"/>
                <a:gd name="T34" fmla="*/ 2147483647 w 505"/>
                <a:gd name="T35" fmla="*/ 2147483647 h 715"/>
                <a:gd name="T36" fmla="*/ 2147483647 w 505"/>
                <a:gd name="T37" fmla="*/ 2147483647 h 715"/>
                <a:gd name="T38" fmla="*/ 2147483647 w 505"/>
                <a:gd name="T39" fmla="*/ 2147483647 h 715"/>
                <a:gd name="T40" fmla="*/ 2147483647 w 505"/>
                <a:gd name="T41" fmla="*/ 2147483647 h 715"/>
                <a:gd name="T42" fmla="*/ 2147483647 w 505"/>
                <a:gd name="T43" fmla="*/ 2147483647 h 715"/>
                <a:gd name="T44" fmla="*/ 2147483647 w 505"/>
                <a:gd name="T45" fmla="*/ 0 h 715"/>
                <a:gd name="T46" fmla="*/ 2147483647 w 505"/>
                <a:gd name="T47" fmla="*/ 2147483647 h 715"/>
                <a:gd name="T48" fmla="*/ 2147483647 w 505"/>
                <a:gd name="T49" fmla="*/ 2147483647 h 715"/>
                <a:gd name="T50" fmla="*/ 2147483647 w 505"/>
                <a:gd name="T51" fmla="*/ 2147483647 h 715"/>
                <a:gd name="T52" fmla="*/ 2147483647 w 505"/>
                <a:gd name="T53" fmla="*/ 2147483647 h 715"/>
                <a:gd name="T54" fmla="*/ 2147483647 w 505"/>
                <a:gd name="T55" fmla="*/ 2147483647 h 715"/>
                <a:gd name="T56" fmla="*/ 2147483647 w 505"/>
                <a:gd name="T57" fmla="*/ 2147483647 h 715"/>
                <a:gd name="T58" fmla="*/ 2147483647 w 505"/>
                <a:gd name="T59" fmla="*/ 2147483647 h 715"/>
                <a:gd name="T60" fmla="*/ 2147483647 w 505"/>
                <a:gd name="T61" fmla="*/ 2147483647 h 715"/>
                <a:gd name="T62" fmla="*/ 2147483647 w 505"/>
                <a:gd name="T63" fmla="*/ 2147483647 h 715"/>
                <a:gd name="T64" fmla="*/ 2147483647 w 505"/>
                <a:gd name="T65" fmla="*/ 2147483647 h 715"/>
                <a:gd name="T66" fmla="*/ 2147483647 w 505"/>
                <a:gd name="T67" fmla="*/ 2147483647 h 715"/>
                <a:gd name="T68" fmla="*/ 2147483647 w 505"/>
                <a:gd name="T69" fmla="*/ 2147483647 h 715"/>
                <a:gd name="T70" fmla="*/ 2147483647 w 505"/>
                <a:gd name="T71" fmla="*/ 2147483647 h 715"/>
                <a:gd name="T72" fmla="*/ 2147483647 w 505"/>
                <a:gd name="T73" fmla="*/ 2147483647 h 715"/>
                <a:gd name="T74" fmla="*/ 2147483647 w 505"/>
                <a:gd name="T75" fmla="*/ 2147483647 h 715"/>
                <a:gd name="T76" fmla="*/ 2147483647 w 505"/>
                <a:gd name="T77" fmla="*/ 2147483647 h 715"/>
                <a:gd name="T78" fmla="*/ 2147483647 w 505"/>
                <a:gd name="T79" fmla="*/ 2147483647 h 715"/>
                <a:gd name="T80" fmla="*/ 2147483647 w 505"/>
                <a:gd name="T81" fmla="*/ 2147483647 h 715"/>
                <a:gd name="T82" fmla="*/ 2147483647 w 505"/>
                <a:gd name="T83" fmla="*/ 2147483647 h 715"/>
                <a:gd name="T84" fmla="*/ 2147483647 w 505"/>
                <a:gd name="T85" fmla="*/ 2147483647 h 715"/>
                <a:gd name="T86" fmla="*/ 2147483647 w 505"/>
                <a:gd name="T87" fmla="*/ 2147483647 h 715"/>
                <a:gd name="T88" fmla="*/ 2147483647 w 505"/>
                <a:gd name="T89" fmla="*/ 2147483647 h 715"/>
                <a:gd name="T90" fmla="*/ 2147483647 w 505"/>
                <a:gd name="T91" fmla="*/ 2147483647 h 715"/>
                <a:gd name="T92" fmla="*/ 2147483647 w 505"/>
                <a:gd name="T93" fmla="*/ 2147483647 h 715"/>
                <a:gd name="T94" fmla="*/ 2147483647 w 505"/>
                <a:gd name="T95" fmla="*/ 2147483647 h 715"/>
                <a:gd name="T96" fmla="*/ 2147483647 w 505"/>
                <a:gd name="T97" fmla="*/ 2147483647 h 715"/>
                <a:gd name="T98" fmla="*/ 2147483647 w 505"/>
                <a:gd name="T99" fmla="*/ 2147483647 h 7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05"/>
                <a:gd name="T151" fmla="*/ 0 h 715"/>
                <a:gd name="T152" fmla="*/ 505 w 505"/>
                <a:gd name="T153" fmla="*/ 715 h 7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05" h="715">
                  <a:moveTo>
                    <a:pt x="358" y="412"/>
                  </a:moveTo>
                  <a:lnTo>
                    <a:pt x="335" y="447"/>
                  </a:lnTo>
                  <a:lnTo>
                    <a:pt x="335" y="448"/>
                  </a:lnTo>
                  <a:lnTo>
                    <a:pt x="311" y="481"/>
                  </a:lnTo>
                  <a:lnTo>
                    <a:pt x="287" y="513"/>
                  </a:lnTo>
                  <a:lnTo>
                    <a:pt x="287" y="514"/>
                  </a:lnTo>
                  <a:lnTo>
                    <a:pt x="262" y="543"/>
                  </a:lnTo>
                  <a:lnTo>
                    <a:pt x="262" y="544"/>
                  </a:lnTo>
                  <a:lnTo>
                    <a:pt x="239" y="572"/>
                  </a:lnTo>
                  <a:lnTo>
                    <a:pt x="215" y="599"/>
                  </a:lnTo>
                  <a:lnTo>
                    <a:pt x="191" y="622"/>
                  </a:lnTo>
                  <a:lnTo>
                    <a:pt x="169" y="644"/>
                  </a:lnTo>
                  <a:lnTo>
                    <a:pt x="168" y="644"/>
                  </a:lnTo>
                  <a:lnTo>
                    <a:pt x="147" y="663"/>
                  </a:lnTo>
                  <a:lnTo>
                    <a:pt x="125" y="679"/>
                  </a:lnTo>
                  <a:lnTo>
                    <a:pt x="105" y="692"/>
                  </a:lnTo>
                  <a:lnTo>
                    <a:pt x="86" y="703"/>
                  </a:lnTo>
                  <a:lnTo>
                    <a:pt x="68" y="710"/>
                  </a:lnTo>
                  <a:lnTo>
                    <a:pt x="68" y="711"/>
                  </a:lnTo>
                  <a:lnTo>
                    <a:pt x="52" y="714"/>
                  </a:lnTo>
                  <a:lnTo>
                    <a:pt x="37" y="715"/>
                  </a:lnTo>
                  <a:lnTo>
                    <a:pt x="26" y="711"/>
                  </a:lnTo>
                  <a:lnTo>
                    <a:pt x="24" y="710"/>
                  </a:lnTo>
                  <a:lnTo>
                    <a:pt x="14" y="703"/>
                  </a:lnTo>
                  <a:lnTo>
                    <a:pt x="14" y="702"/>
                  </a:lnTo>
                  <a:lnTo>
                    <a:pt x="6" y="691"/>
                  </a:lnTo>
                  <a:lnTo>
                    <a:pt x="2" y="677"/>
                  </a:lnTo>
                  <a:lnTo>
                    <a:pt x="0" y="659"/>
                  </a:lnTo>
                  <a:lnTo>
                    <a:pt x="0" y="640"/>
                  </a:lnTo>
                  <a:lnTo>
                    <a:pt x="3" y="617"/>
                  </a:lnTo>
                  <a:lnTo>
                    <a:pt x="9" y="592"/>
                  </a:lnTo>
                  <a:lnTo>
                    <a:pt x="17" y="566"/>
                  </a:lnTo>
                  <a:lnTo>
                    <a:pt x="26" y="538"/>
                  </a:lnTo>
                  <a:lnTo>
                    <a:pt x="37" y="508"/>
                  </a:lnTo>
                  <a:lnTo>
                    <a:pt x="51" y="476"/>
                  </a:lnTo>
                  <a:lnTo>
                    <a:pt x="67" y="443"/>
                  </a:lnTo>
                  <a:lnTo>
                    <a:pt x="83" y="408"/>
                  </a:lnTo>
                  <a:lnTo>
                    <a:pt x="102" y="374"/>
                  </a:lnTo>
                  <a:lnTo>
                    <a:pt x="123" y="338"/>
                  </a:lnTo>
                  <a:lnTo>
                    <a:pt x="147" y="303"/>
                  </a:lnTo>
                  <a:lnTo>
                    <a:pt x="169" y="267"/>
                  </a:lnTo>
                  <a:lnTo>
                    <a:pt x="194" y="233"/>
                  </a:lnTo>
                  <a:lnTo>
                    <a:pt x="218" y="201"/>
                  </a:lnTo>
                  <a:lnTo>
                    <a:pt x="241" y="171"/>
                  </a:lnTo>
                  <a:lnTo>
                    <a:pt x="267" y="143"/>
                  </a:lnTo>
                  <a:lnTo>
                    <a:pt x="267" y="142"/>
                  </a:lnTo>
                  <a:lnTo>
                    <a:pt x="290" y="117"/>
                  </a:lnTo>
                  <a:lnTo>
                    <a:pt x="314" y="91"/>
                  </a:lnTo>
                  <a:lnTo>
                    <a:pt x="336" y="70"/>
                  </a:lnTo>
                  <a:lnTo>
                    <a:pt x="358" y="52"/>
                  </a:lnTo>
                  <a:lnTo>
                    <a:pt x="381" y="35"/>
                  </a:lnTo>
                  <a:lnTo>
                    <a:pt x="400" y="21"/>
                  </a:lnTo>
                  <a:lnTo>
                    <a:pt x="419" y="11"/>
                  </a:lnTo>
                  <a:lnTo>
                    <a:pt x="437" y="4"/>
                  </a:lnTo>
                  <a:lnTo>
                    <a:pt x="453" y="0"/>
                  </a:lnTo>
                  <a:lnTo>
                    <a:pt x="466" y="0"/>
                  </a:lnTo>
                  <a:lnTo>
                    <a:pt x="468" y="0"/>
                  </a:lnTo>
                  <a:lnTo>
                    <a:pt x="480" y="4"/>
                  </a:lnTo>
                  <a:lnTo>
                    <a:pt x="481" y="4"/>
                  </a:lnTo>
                  <a:lnTo>
                    <a:pt x="490" y="12"/>
                  </a:lnTo>
                  <a:lnTo>
                    <a:pt x="491" y="12"/>
                  </a:lnTo>
                  <a:lnTo>
                    <a:pt x="497" y="24"/>
                  </a:lnTo>
                  <a:lnTo>
                    <a:pt x="499" y="24"/>
                  </a:lnTo>
                  <a:lnTo>
                    <a:pt x="503" y="39"/>
                  </a:lnTo>
                  <a:lnTo>
                    <a:pt x="505" y="56"/>
                  </a:lnTo>
                  <a:lnTo>
                    <a:pt x="505" y="76"/>
                  </a:lnTo>
                  <a:lnTo>
                    <a:pt x="503" y="76"/>
                  </a:lnTo>
                  <a:lnTo>
                    <a:pt x="502" y="98"/>
                  </a:lnTo>
                  <a:lnTo>
                    <a:pt x="496" y="122"/>
                  </a:lnTo>
                  <a:lnTo>
                    <a:pt x="488" y="148"/>
                  </a:lnTo>
                  <a:lnTo>
                    <a:pt x="480" y="177"/>
                  </a:lnTo>
                  <a:lnTo>
                    <a:pt x="468" y="208"/>
                  </a:lnTo>
                  <a:lnTo>
                    <a:pt x="454" y="239"/>
                  </a:lnTo>
                  <a:lnTo>
                    <a:pt x="438" y="272"/>
                  </a:lnTo>
                  <a:lnTo>
                    <a:pt x="422" y="305"/>
                  </a:lnTo>
                  <a:lnTo>
                    <a:pt x="403" y="341"/>
                  </a:lnTo>
                  <a:lnTo>
                    <a:pt x="382" y="377"/>
                  </a:lnTo>
                  <a:lnTo>
                    <a:pt x="358" y="412"/>
                  </a:lnTo>
                  <a:lnTo>
                    <a:pt x="335" y="447"/>
                  </a:lnTo>
                  <a:lnTo>
                    <a:pt x="329" y="444"/>
                  </a:lnTo>
                  <a:lnTo>
                    <a:pt x="352" y="408"/>
                  </a:lnTo>
                  <a:lnTo>
                    <a:pt x="375" y="373"/>
                  </a:lnTo>
                  <a:lnTo>
                    <a:pt x="395" y="337"/>
                  </a:lnTo>
                  <a:lnTo>
                    <a:pt x="415" y="303"/>
                  </a:lnTo>
                  <a:lnTo>
                    <a:pt x="431" y="268"/>
                  </a:lnTo>
                  <a:lnTo>
                    <a:pt x="447" y="237"/>
                  </a:lnTo>
                  <a:lnTo>
                    <a:pt x="460" y="205"/>
                  </a:lnTo>
                  <a:lnTo>
                    <a:pt x="472" y="175"/>
                  </a:lnTo>
                  <a:lnTo>
                    <a:pt x="481" y="147"/>
                  </a:lnTo>
                  <a:lnTo>
                    <a:pt x="488" y="121"/>
                  </a:lnTo>
                  <a:lnTo>
                    <a:pt x="493" y="97"/>
                  </a:lnTo>
                  <a:lnTo>
                    <a:pt x="496" y="74"/>
                  </a:lnTo>
                  <a:lnTo>
                    <a:pt x="497" y="56"/>
                  </a:lnTo>
                  <a:lnTo>
                    <a:pt x="494" y="40"/>
                  </a:lnTo>
                  <a:lnTo>
                    <a:pt x="491" y="27"/>
                  </a:lnTo>
                  <a:lnTo>
                    <a:pt x="486" y="18"/>
                  </a:lnTo>
                  <a:lnTo>
                    <a:pt x="477" y="10"/>
                  </a:lnTo>
                  <a:lnTo>
                    <a:pt x="477" y="11"/>
                  </a:lnTo>
                  <a:lnTo>
                    <a:pt x="466" y="7"/>
                  </a:lnTo>
                  <a:lnTo>
                    <a:pt x="454" y="7"/>
                  </a:lnTo>
                  <a:lnTo>
                    <a:pt x="440" y="11"/>
                  </a:lnTo>
                  <a:lnTo>
                    <a:pt x="423" y="18"/>
                  </a:lnTo>
                  <a:lnTo>
                    <a:pt x="404" y="28"/>
                  </a:lnTo>
                  <a:lnTo>
                    <a:pt x="385" y="41"/>
                  </a:lnTo>
                  <a:lnTo>
                    <a:pt x="364" y="57"/>
                  </a:lnTo>
                  <a:lnTo>
                    <a:pt x="342" y="76"/>
                  </a:lnTo>
                  <a:lnTo>
                    <a:pt x="320" y="97"/>
                  </a:lnTo>
                  <a:lnTo>
                    <a:pt x="296" y="121"/>
                  </a:lnTo>
                  <a:lnTo>
                    <a:pt x="273" y="147"/>
                  </a:lnTo>
                  <a:lnTo>
                    <a:pt x="249" y="175"/>
                  </a:lnTo>
                  <a:lnTo>
                    <a:pt x="224" y="205"/>
                  </a:lnTo>
                  <a:lnTo>
                    <a:pt x="200" y="237"/>
                  </a:lnTo>
                  <a:lnTo>
                    <a:pt x="176" y="271"/>
                  </a:lnTo>
                  <a:lnTo>
                    <a:pt x="153" y="305"/>
                  </a:lnTo>
                  <a:lnTo>
                    <a:pt x="131" y="341"/>
                  </a:lnTo>
                  <a:lnTo>
                    <a:pt x="110" y="377"/>
                  </a:lnTo>
                  <a:lnTo>
                    <a:pt x="91" y="411"/>
                  </a:lnTo>
                  <a:lnTo>
                    <a:pt x="74" y="445"/>
                  </a:lnTo>
                  <a:lnTo>
                    <a:pt x="58" y="478"/>
                  </a:lnTo>
                  <a:lnTo>
                    <a:pt x="45" y="510"/>
                  </a:lnTo>
                  <a:lnTo>
                    <a:pt x="33" y="539"/>
                  </a:lnTo>
                  <a:lnTo>
                    <a:pt x="24" y="568"/>
                  </a:lnTo>
                  <a:lnTo>
                    <a:pt x="17" y="593"/>
                  </a:lnTo>
                  <a:lnTo>
                    <a:pt x="12" y="618"/>
                  </a:lnTo>
                  <a:lnTo>
                    <a:pt x="9" y="640"/>
                  </a:lnTo>
                  <a:lnTo>
                    <a:pt x="8" y="659"/>
                  </a:lnTo>
                  <a:lnTo>
                    <a:pt x="9" y="675"/>
                  </a:lnTo>
                  <a:lnTo>
                    <a:pt x="14" y="688"/>
                  </a:lnTo>
                  <a:lnTo>
                    <a:pt x="20" y="698"/>
                  </a:lnTo>
                  <a:lnTo>
                    <a:pt x="28" y="704"/>
                  </a:lnTo>
                  <a:lnTo>
                    <a:pt x="27" y="704"/>
                  </a:lnTo>
                  <a:lnTo>
                    <a:pt x="39" y="707"/>
                  </a:lnTo>
                  <a:lnTo>
                    <a:pt x="51" y="707"/>
                  </a:lnTo>
                  <a:lnTo>
                    <a:pt x="65" y="704"/>
                  </a:lnTo>
                  <a:lnTo>
                    <a:pt x="82" y="696"/>
                  </a:lnTo>
                  <a:lnTo>
                    <a:pt x="101" y="687"/>
                  </a:lnTo>
                  <a:lnTo>
                    <a:pt x="120" y="674"/>
                  </a:lnTo>
                  <a:lnTo>
                    <a:pt x="141" y="658"/>
                  </a:lnTo>
                  <a:lnTo>
                    <a:pt x="163" y="640"/>
                  </a:lnTo>
                  <a:lnTo>
                    <a:pt x="185" y="617"/>
                  </a:lnTo>
                  <a:lnTo>
                    <a:pt x="209" y="593"/>
                  </a:lnTo>
                  <a:lnTo>
                    <a:pt x="233" y="568"/>
                  </a:lnTo>
                  <a:lnTo>
                    <a:pt x="256" y="539"/>
                  </a:lnTo>
                  <a:lnTo>
                    <a:pt x="280" y="509"/>
                  </a:lnTo>
                  <a:lnTo>
                    <a:pt x="305" y="477"/>
                  </a:lnTo>
                  <a:lnTo>
                    <a:pt x="329" y="444"/>
                  </a:lnTo>
                  <a:lnTo>
                    <a:pt x="352" y="408"/>
                  </a:lnTo>
                  <a:lnTo>
                    <a:pt x="358" y="4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6810819" y="3189288"/>
              <a:ext cx="598488" cy="481012"/>
            </a:xfrm>
            <a:custGeom>
              <a:avLst/>
              <a:gdLst>
                <a:gd name="T0" fmla="*/ 2147483647 w 283"/>
                <a:gd name="T1" fmla="*/ 2147483647 h 404"/>
                <a:gd name="T2" fmla="*/ 2147483647 w 283"/>
                <a:gd name="T3" fmla="*/ 2147483647 h 404"/>
                <a:gd name="T4" fmla="*/ 2147483647 w 283"/>
                <a:gd name="T5" fmla="*/ 2147483647 h 404"/>
                <a:gd name="T6" fmla="*/ 2147483647 w 283"/>
                <a:gd name="T7" fmla="*/ 2147483647 h 404"/>
                <a:gd name="T8" fmla="*/ 2147483647 w 283"/>
                <a:gd name="T9" fmla="*/ 2147483647 h 404"/>
                <a:gd name="T10" fmla="*/ 2147483647 w 283"/>
                <a:gd name="T11" fmla="*/ 2147483647 h 404"/>
                <a:gd name="T12" fmla="*/ 2147483647 w 283"/>
                <a:gd name="T13" fmla="*/ 2147483647 h 404"/>
                <a:gd name="T14" fmla="*/ 2147483647 w 283"/>
                <a:gd name="T15" fmla="*/ 2147483647 h 404"/>
                <a:gd name="T16" fmla="*/ 2147483647 w 283"/>
                <a:gd name="T17" fmla="*/ 2147483647 h 404"/>
                <a:gd name="T18" fmla="*/ 2147483647 w 283"/>
                <a:gd name="T19" fmla="*/ 2147483647 h 404"/>
                <a:gd name="T20" fmla="*/ 2147483647 w 283"/>
                <a:gd name="T21" fmla="*/ 2147483647 h 404"/>
                <a:gd name="T22" fmla="*/ 2147483647 w 283"/>
                <a:gd name="T23" fmla="*/ 2147483647 h 404"/>
                <a:gd name="T24" fmla="*/ 2147483647 w 283"/>
                <a:gd name="T25" fmla="*/ 2147483647 h 404"/>
                <a:gd name="T26" fmla="*/ 2147483647 w 283"/>
                <a:gd name="T27" fmla="*/ 2147483647 h 404"/>
                <a:gd name="T28" fmla="*/ 2147483647 w 283"/>
                <a:gd name="T29" fmla="*/ 2147483647 h 404"/>
                <a:gd name="T30" fmla="*/ 2147483647 w 283"/>
                <a:gd name="T31" fmla="*/ 2147483647 h 404"/>
                <a:gd name="T32" fmla="*/ 0 w 283"/>
                <a:gd name="T33" fmla="*/ 2147483647 h 404"/>
                <a:gd name="T34" fmla="*/ 0 w 283"/>
                <a:gd name="T35" fmla="*/ 2147483647 h 404"/>
                <a:gd name="T36" fmla="*/ 0 w 283"/>
                <a:gd name="T37" fmla="*/ 2147483647 h 404"/>
                <a:gd name="T38" fmla="*/ 2147483647 w 283"/>
                <a:gd name="T39" fmla="*/ 2147483647 h 404"/>
                <a:gd name="T40" fmla="*/ 2147483647 w 283"/>
                <a:gd name="T41" fmla="*/ 2147483647 h 404"/>
                <a:gd name="T42" fmla="*/ 2147483647 w 283"/>
                <a:gd name="T43" fmla="*/ 2147483647 h 404"/>
                <a:gd name="T44" fmla="*/ 2147483647 w 283"/>
                <a:gd name="T45" fmla="*/ 2147483647 h 404"/>
                <a:gd name="T46" fmla="*/ 2147483647 w 283"/>
                <a:gd name="T47" fmla="*/ 2147483647 h 404"/>
                <a:gd name="T48" fmla="*/ 2147483647 w 283"/>
                <a:gd name="T49" fmla="*/ 2147483647 h 404"/>
                <a:gd name="T50" fmla="*/ 2147483647 w 283"/>
                <a:gd name="T51" fmla="*/ 2147483647 h 404"/>
                <a:gd name="T52" fmla="*/ 2147483647 w 283"/>
                <a:gd name="T53" fmla="*/ 2147483647 h 404"/>
                <a:gd name="T54" fmla="*/ 2147483647 w 283"/>
                <a:gd name="T55" fmla="*/ 2147483647 h 404"/>
                <a:gd name="T56" fmla="*/ 2147483647 w 283"/>
                <a:gd name="T57" fmla="*/ 2147483647 h 404"/>
                <a:gd name="T58" fmla="*/ 2147483647 w 283"/>
                <a:gd name="T59" fmla="*/ 2147483647 h 404"/>
                <a:gd name="T60" fmla="*/ 2147483647 w 283"/>
                <a:gd name="T61" fmla="*/ 2147483647 h 404"/>
                <a:gd name="T62" fmla="*/ 2147483647 w 283"/>
                <a:gd name="T63" fmla="*/ 2147483647 h 404"/>
                <a:gd name="T64" fmla="*/ 2147483647 w 283"/>
                <a:gd name="T65" fmla="*/ 2147483647 h 404"/>
                <a:gd name="T66" fmla="*/ 2147483647 w 283"/>
                <a:gd name="T67" fmla="*/ 2147483647 h 404"/>
                <a:gd name="T68" fmla="*/ 2147483647 w 283"/>
                <a:gd name="T69" fmla="*/ 2147483647 h 404"/>
                <a:gd name="T70" fmla="*/ 2147483647 w 283"/>
                <a:gd name="T71" fmla="*/ 2147483647 h 404"/>
                <a:gd name="T72" fmla="*/ 2147483647 w 283"/>
                <a:gd name="T73" fmla="*/ 2147483647 h 404"/>
                <a:gd name="T74" fmla="*/ 2147483647 w 283"/>
                <a:gd name="T75" fmla="*/ 0 h 404"/>
                <a:gd name="T76" fmla="*/ 2147483647 w 283"/>
                <a:gd name="T77" fmla="*/ 2147483647 h 404"/>
                <a:gd name="T78" fmla="*/ 2147483647 w 283"/>
                <a:gd name="T79" fmla="*/ 2147483647 h 404"/>
                <a:gd name="T80" fmla="*/ 2147483647 w 283"/>
                <a:gd name="T81" fmla="*/ 2147483647 h 404"/>
                <a:gd name="T82" fmla="*/ 2147483647 w 283"/>
                <a:gd name="T83" fmla="*/ 2147483647 h 404"/>
                <a:gd name="T84" fmla="*/ 2147483647 w 283"/>
                <a:gd name="T85" fmla="*/ 2147483647 h 404"/>
                <a:gd name="T86" fmla="*/ 2147483647 w 283"/>
                <a:gd name="T87" fmla="*/ 2147483647 h 404"/>
                <a:gd name="T88" fmla="*/ 2147483647 w 283"/>
                <a:gd name="T89" fmla="*/ 2147483647 h 404"/>
                <a:gd name="T90" fmla="*/ 2147483647 w 283"/>
                <a:gd name="T91" fmla="*/ 2147483647 h 404"/>
                <a:gd name="T92" fmla="*/ 2147483647 w 283"/>
                <a:gd name="T93" fmla="*/ 2147483647 h 404"/>
                <a:gd name="T94" fmla="*/ 2147483647 w 283"/>
                <a:gd name="T95" fmla="*/ 2147483647 h 404"/>
                <a:gd name="T96" fmla="*/ 2147483647 w 283"/>
                <a:gd name="T97" fmla="*/ 2147483647 h 404"/>
                <a:gd name="T98" fmla="*/ 2147483647 w 283"/>
                <a:gd name="T99" fmla="*/ 2147483647 h 404"/>
                <a:gd name="T100" fmla="*/ 2147483647 w 283"/>
                <a:gd name="T101" fmla="*/ 2147483647 h 404"/>
                <a:gd name="T102" fmla="*/ 2147483647 w 283"/>
                <a:gd name="T103" fmla="*/ 2147483647 h 40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3"/>
                <a:gd name="T157" fmla="*/ 0 h 404"/>
                <a:gd name="T158" fmla="*/ 283 w 283"/>
                <a:gd name="T159" fmla="*/ 404 h 40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3" h="404">
                  <a:moveTo>
                    <a:pt x="200" y="233"/>
                  </a:moveTo>
                  <a:lnTo>
                    <a:pt x="173" y="272"/>
                  </a:lnTo>
                  <a:lnTo>
                    <a:pt x="145" y="308"/>
                  </a:lnTo>
                  <a:lnTo>
                    <a:pt x="119" y="340"/>
                  </a:lnTo>
                  <a:lnTo>
                    <a:pt x="92" y="365"/>
                  </a:lnTo>
                  <a:lnTo>
                    <a:pt x="79" y="377"/>
                  </a:lnTo>
                  <a:lnTo>
                    <a:pt x="67" y="386"/>
                  </a:lnTo>
                  <a:lnTo>
                    <a:pt x="56" y="392"/>
                  </a:lnTo>
                  <a:lnTo>
                    <a:pt x="45" y="399"/>
                  </a:lnTo>
                  <a:lnTo>
                    <a:pt x="36" y="403"/>
                  </a:lnTo>
                  <a:lnTo>
                    <a:pt x="27" y="404"/>
                  </a:lnTo>
                  <a:lnTo>
                    <a:pt x="19" y="404"/>
                  </a:lnTo>
                  <a:lnTo>
                    <a:pt x="12" y="403"/>
                  </a:lnTo>
                  <a:lnTo>
                    <a:pt x="6" y="399"/>
                  </a:lnTo>
                  <a:lnTo>
                    <a:pt x="3" y="392"/>
                  </a:lnTo>
                  <a:lnTo>
                    <a:pt x="0" y="385"/>
                  </a:lnTo>
                  <a:lnTo>
                    <a:pt x="0" y="375"/>
                  </a:lnTo>
                  <a:lnTo>
                    <a:pt x="0" y="363"/>
                  </a:lnTo>
                  <a:lnTo>
                    <a:pt x="2" y="352"/>
                  </a:lnTo>
                  <a:lnTo>
                    <a:pt x="5" y="337"/>
                  </a:lnTo>
                  <a:lnTo>
                    <a:pt x="9" y="322"/>
                  </a:lnTo>
                  <a:lnTo>
                    <a:pt x="21" y="289"/>
                  </a:lnTo>
                  <a:lnTo>
                    <a:pt x="37" y="252"/>
                  </a:lnTo>
                  <a:lnTo>
                    <a:pt x="58" y="213"/>
                  </a:lnTo>
                  <a:lnTo>
                    <a:pt x="83" y="172"/>
                  </a:lnTo>
                  <a:lnTo>
                    <a:pt x="110" y="134"/>
                  </a:lnTo>
                  <a:lnTo>
                    <a:pt x="138" y="98"/>
                  </a:lnTo>
                  <a:lnTo>
                    <a:pt x="164" y="66"/>
                  </a:lnTo>
                  <a:lnTo>
                    <a:pt x="191" y="40"/>
                  </a:lnTo>
                  <a:lnTo>
                    <a:pt x="204" y="29"/>
                  </a:lnTo>
                  <a:lnTo>
                    <a:pt x="216" y="20"/>
                  </a:lnTo>
                  <a:lnTo>
                    <a:pt x="227" y="13"/>
                  </a:lnTo>
                  <a:lnTo>
                    <a:pt x="237" y="7"/>
                  </a:lnTo>
                  <a:lnTo>
                    <a:pt x="247" y="3"/>
                  </a:lnTo>
                  <a:lnTo>
                    <a:pt x="256" y="2"/>
                  </a:lnTo>
                  <a:lnTo>
                    <a:pt x="264" y="0"/>
                  </a:lnTo>
                  <a:lnTo>
                    <a:pt x="271" y="3"/>
                  </a:lnTo>
                  <a:lnTo>
                    <a:pt x="275" y="7"/>
                  </a:lnTo>
                  <a:lnTo>
                    <a:pt x="280" y="13"/>
                  </a:lnTo>
                  <a:lnTo>
                    <a:pt x="283" y="21"/>
                  </a:lnTo>
                  <a:lnTo>
                    <a:pt x="283" y="31"/>
                  </a:lnTo>
                  <a:lnTo>
                    <a:pt x="283" y="41"/>
                  </a:lnTo>
                  <a:lnTo>
                    <a:pt x="281" y="54"/>
                  </a:lnTo>
                  <a:lnTo>
                    <a:pt x="278" y="68"/>
                  </a:lnTo>
                  <a:lnTo>
                    <a:pt x="274" y="83"/>
                  </a:lnTo>
                  <a:lnTo>
                    <a:pt x="262" y="116"/>
                  </a:lnTo>
                  <a:lnTo>
                    <a:pt x="246" y="153"/>
                  </a:lnTo>
                  <a:lnTo>
                    <a:pt x="225" y="193"/>
                  </a:lnTo>
                  <a:lnTo>
                    <a:pt x="200" y="2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6802882" y="3186113"/>
              <a:ext cx="615950" cy="488950"/>
            </a:xfrm>
            <a:custGeom>
              <a:avLst/>
              <a:gdLst>
                <a:gd name="T0" fmla="*/ 2147483647 w 291"/>
                <a:gd name="T1" fmla="*/ 2147483647 h 410"/>
                <a:gd name="T2" fmla="*/ 2147483647 w 291"/>
                <a:gd name="T3" fmla="*/ 2147483647 h 410"/>
                <a:gd name="T4" fmla="*/ 2147483647 w 291"/>
                <a:gd name="T5" fmla="*/ 2147483647 h 410"/>
                <a:gd name="T6" fmla="*/ 2147483647 w 291"/>
                <a:gd name="T7" fmla="*/ 2147483647 h 410"/>
                <a:gd name="T8" fmla="*/ 2147483647 w 291"/>
                <a:gd name="T9" fmla="*/ 2147483647 h 410"/>
                <a:gd name="T10" fmla="*/ 2147483647 w 291"/>
                <a:gd name="T11" fmla="*/ 2147483647 h 410"/>
                <a:gd name="T12" fmla="*/ 2147483647 w 291"/>
                <a:gd name="T13" fmla="*/ 2147483647 h 410"/>
                <a:gd name="T14" fmla="*/ 2147483647 w 291"/>
                <a:gd name="T15" fmla="*/ 2147483647 h 410"/>
                <a:gd name="T16" fmla="*/ 2147483647 w 291"/>
                <a:gd name="T17" fmla="*/ 2147483647 h 410"/>
                <a:gd name="T18" fmla="*/ 2147483647 w 291"/>
                <a:gd name="T19" fmla="*/ 2147483647 h 410"/>
                <a:gd name="T20" fmla="*/ 0 w 291"/>
                <a:gd name="T21" fmla="*/ 2147483647 h 410"/>
                <a:gd name="T22" fmla="*/ 2147483647 w 291"/>
                <a:gd name="T23" fmla="*/ 2147483647 h 410"/>
                <a:gd name="T24" fmla="*/ 2147483647 w 291"/>
                <a:gd name="T25" fmla="*/ 2147483647 h 410"/>
                <a:gd name="T26" fmla="*/ 2147483647 w 291"/>
                <a:gd name="T27" fmla="*/ 2147483647 h 410"/>
                <a:gd name="T28" fmla="*/ 2147483647 w 291"/>
                <a:gd name="T29" fmla="*/ 2147483647 h 410"/>
                <a:gd name="T30" fmla="*/ 2147483647 w 291"/>
                <a:gd name="T31" fmla="*/ 2147483647 h 410"/>
                <a:gd name="T32" fmla="*/ 2147483647 w 291"/>
                <a:gd name="T33" fmla="*/ 2147483647 h 410"/>
                <a:gd name="T34" fmla="*/ 2147483647 w 291"/>
                <a:gd name="T35" fmla="*/ 2147483647 h 410"/>
                <a:gd name="T36" fmla="*/ 2147483647 w 291"/>
                <a:gd name="T37" fmla="*/ 2147483647 h 410"/>
                <a:gd name="T38" fmla="*/ 2147483647 w 291"/>
                <a:gd name="T39" fmla="*/ 2147483647 h 410"/>
                <a:gd name="T40" fmla="*/ 2147483647 w 291"/>
                <a:gd name="T41" fmla="*/ 2147483647 h 410"/>
                <a:gd name="T42" fmla="*/ 2147483647 w 291"/>
                <a:gd name="T43" fmla="*/ 2147483647 h 410"/>
                <a:gd name="T44" fmla="*/ 2147483647 w 291"/>
                <a:gd name="T45" fmla="*/ 0 h 410"/>
                <a:gd name="T46" fmla="*/ 2147483647 w 291"/>
                <a:gd name="T47" fmla="*/ 2147483647 h 410"/>
                <a:gd name="T48" fmla="*/ 2147483647 w 291"/>
                <a:gd name="T49" fmla="*/ 2147483647 h 410"/>
                <a:gd name="T50" fmla="*/ 2147483647 w 291"/>
                <a:gd name="T51" fmla="*/ 2147483647 h 410"/>
                <a:gd name="T52" fmla="*/ 2147483647 w 291"/>
                <a:gd name="T53" fmla="*/ 2147483647 h 410"/>
                <a:gd name="T54" fmla="*/ 2147483647 w 291"/>
                <a:gd name="T55" fmla="*/ 2147483647 h 410"/>
                <a:gd name="T56" fmla="*/ 2147483647 w 291"/>
                <a:gd name="T57" fmla="*/ 2147483647 h 410"/>
                <a:gd name="T58" fmla="*/ 2147483647 w 291"/>
                <a:gd name="T59" fmla="*/ 2147483647 h 410"/>
                <a:gd name="T60" fmla="*/ 2147483647 w 291"/>
                <a:gd name="T61" fmla="*/ 2147483647 h 410"/>
                <a:gd name="T62" fmla="*/ 2147483647 w 291"/>
                <a:gd name="T63" fmla="*/ 2147483647 h 410"/>
                <a:gd name="T64" fmla="*/ 2147483647 w 291"/>
                <a:gd name="T65" fmla="*/ 2147483647 h 410"/>
                <a:gd name="T66" fmla="*/ 2147483647 w 291"/>
                <a:gd name="T67" fmla="*/ 2147483647 h 410"/>
                <a:gd name="T68" fmla="*/ 2147483647 w 291"/>
                <a:gd name="T69" fmla="*/ 2147483647 h 410"/>
                <a:gd name="T70" fmla="*/ 2147483647 w 291"/>
                <a:gd name="T71" fmla="*/ 2147483647 h 410"/>
                <a:gd name="T72" fmla="*/ 2147483647 w 291"/>
                <a:gd name="T73" fmla="*/ 2147483647 h 410"/>
                <a:gd name="T74" fmla="*/ 2147483647 w 291"/>
                <a:gd name="T75" fmla="*/ 2147483647 h 410"/>
                <a:gd name="T76" fmla="*/ 2147483647 w 291"/>
                <a:gd name="T77" fmla="*/ 2147483647 h 410"/>
                <a:gd name="T78" fmla="*/ 2147483647 w 291"/>
                <a:gd name="T79" fmla="*/ 2147483647 h 410"/>
                <a:gd name="T80" fmla="*/ 2147483647 w 291"/>
                <a:gd name="T81" fmla="*/ 2147483647 h 410"/>
                <a:gd name="T82" fmla="*/ 2147483647 w 291"/>
                <a:gd name="T83" fmla="*/ 2147483647 h 410"/>
                <a:gd name="T84" fmla="*/ 2147483647 w 291"/>
                <a:gd name="T85" fmla="*/ 2147483647 h 410"/>
                <a:gd name="T86" fmla="*/ 2147483647 w 291"/>
                <a:gd name="T87" fmla="*/ 2147483647 h 410"/>
                <a:gd name="T88" fmla="*/ 2147483647 w 291"/>
                <a:gd name="T89" fmla="*/ 2147483647 h 410"/>
                <a:gd name="T90" fmla="*/ 2147483647 w 291"/>
                <a:gd name="T91" fmla="*/ 2147483647 h 410"/>
                <a:gd name="T92" fmla="*/ 2147483647 w 291"/>
                <a:gd name="T93" fmla="*/ 2147483647 h 410"/>
                <a:gd name="T94" fmla="*/ 2147483647 w 291"/>
                <a:gd name="T95" fmla="*/ 2147483647 h 410"/>
                <a:gd name="T96" fmla="*/ 2147483647 w 291"/>
                <a:gd name="T97" fmla="*/ 2147483647 h 410"/>
                <a:gd name="T98" fmla="*/ 2147483647 w 291"/>
                <a:gd name="T99" fmla="*/ 2147483647 h 41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91"/>
                <a:gd name="T151" fmla="*/ 0 h 410"/>
                <a:gd name="T152" fmla="*/ 291 w 291"/>
                <a:gd name="T153" fmla="*/ 410 h 41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91" h="410">
                  <a:moveTo>
                    <a:pt x="207" y="237"/>
                  </a:moveTo>
                  <a:lnTo>
                    <a:pt x="180" y="277"/>
                  </a:lnTo>
                  <a:lnTo>
                    <a:pt x="152" y="313"/>
                  </a:lnTo>
                  <a:lnTo>
                    <a:pt x="126" y="343"/>
                  </a:lnTo>
                  <a:lnTo>
                    <a:pt x="126" y="344"/>
                  </a:lnTo>
                  <a:lnTo>
                    <a:pt x="99" y="369"/>
                  </a:lnTo>
                  <a:lnTo>
                    <a:pt x="86" y="380"/>
                  </a:lnTo>
                  <a:lnTo>
                    <a:pt x="86" y="381"/>
                  </a:lnTo>
                  <a:lnTo>
                    <a:pt x="74" y="390"/>
                  </a:lnTo>
                  <a:lnTo>
                    <a:pt x="62" y="397"/>
                  </a:lnTo>
                  <a:lnTo>
                    <a:pt x="52" y="404"/>
                  </a:lnTo>
                  <a:lnTo>
                    <a:pt x="41" y="408"/>
                  </a:lnTo>
                  <a:lnTo>
                    <a:pt x="31" y="410"/>
                  </a:lnTo>
                  <a:lnTo>
                    <a:pt x="23" y="410"/>
                  </a:lnTo>
                  <a:lnTo>
                    <a:pt x="22" y="410"/>
                  </a:lnTo>
                  <a:lnTo>
                    <a:pt x="15" y="408"/>
                  </a:lnTo>
                  <a:lnTo>
                    <a:pt x="13" y="408"/>
                  </a:lnTo>
                  <a:lnTo>
                    <a:pt x="9" y="404"/>
                  </a:lnTo>
                  <a:lnTo>
                    <a:pt x="7" y="402"/>
                  </a:lnTo>
                  <a:lnTo>
                    <a:pt x="4" y="396"/>
                  </a:lnTo>
                  <a:lnTo>
                    <a:pt x="3" y="396"/>
                  </a:lnTo>
                  <a:lnTo>
                    <a:pt x="1" y="388"/>
                  </a:lnTo>
                  <a:lnTo>
                    <a:pt x="0" y="377"/>
                  </a:lnTo>
                  <a:lnTo>
                    <a:pt x="0" y="365"/>
                  </a:lnTo>
                  <a:lnTo>
                    <a:pt x="1" y="354"/>
                  </a:lnTo>
                  <a:lnTo>
                    <a:pt x="4" y="339"/>
                  </a:lnTo>
                  <a:lnTo>
                    <a:pt x="9" y="323"/>
                  </a:lnTo>
                  <a:lnTo>
                    <a:pt x="21" y="290"/>
                  </a:lnTo>
                  <a:lnTo>
                    <a:pt x="37" y="253"/>
                  </a:lnTo>
                  <a:lnTo>
                    <a:pt x="59" y="214"/>
                  </a:lnTo>
                  <a:lnTo>
                    <a:pt x="83" y="173"/>
                  </a:lnTo>
                  <a:lnTo>
                    <a:pt x="111" y="133"/>
                  </a:lnTo>
                  <a:lnTo>
                    <a:pt x="137" y="97"/>
                  </a:lnTo>
                  <a:lnTo>
                    <a:pt x="139" y="97"/>
                  </a:lnTo>
                  <a:lnTo>
                    <a:pt x="165" y="66"/>
                  </a:lnTo>
                  <a:lnTo>
                    <a:pt x="192" y="40"/>
                  </a:lnTo>
                  <a:lnTo>
                    <a:pt x="205" y="29"/>
                  </a:lnTo>
                  <a:lnTo>
                    <a:pt x="217" y="19"/>
                  </a:lnTo>
                  <a:lnTo>
                    <a:pt x="229" y="11"/>
                  </a:lnTo>
                  <a:lnTo>
                    <a:pt x="239" y="6"/>
                  </a:lnTo>
                  <a:lnTo>
                    <a:pt x="250" y="2"/>
                  </a:lnTo>
                  <a:lnTo>
                    <a:pt x="259" y="0"/>
                  </a:lnTo>
                  <a:lnTo>
                    <a:pt x="260" y="0"/>
                  </a:lnTo>
                  <a:lnTo>
                    <a:pt x="268" y="0"/>
                  </a:lnTo>
                  <a:lnTo>
                    <a:pt x="269" y="0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82" y="6"/>
                  </a:lnTo>
                  <a:lnTo>
                    <a:pt x="287" y="13"/>
                  </a:lnTo>
                  <a:lnTo>
                    <a:pt x="287" y="14"/>
                  </a:lnTo>
                  <a:lnTo>
                    <a:pt x="290" y="22"/>
                  </a:lnTo>
                  <a:lnTo>
                    <a:pt x="291" y="33"/>
                  </a:lnTo>
                  <a:lnTo>
                    <a:pt x="291" y="43"/>
                  </a:lnTo>
                  <a:lnTo>
                    <a:pt x="291" y="44"/>
                  </a:lnTo>
                  <a:lnTo>
                    <a:pt x="290" y="56"/>
                  </a:lnTo>
                  <a:lnTo>
                    <a:pt x="287" y="71"/>
                  </a:lnTo>
                  <a:lnTo>
                    <a:pt x="282" y="85"/>
                  </a:lnTo>
                  <a:lnTo>
                    <a:pt x="271" y="120"/>
                  </a:lnTo>
                  <a:lnTo>
                    <a:pt x="253" y="157"/>
                  </a:lnTo>
                  <a:lnTo>
                    <a:pt x="232" y="196"/>
                  </a:lnTo>
                  <a:lnTo>
                    <a:pt x="208" y="237"/>
                  </a:lnTo>
                  <a:lnTo>
                    <a:pt x="207" y="237"/>
                  </a:lnTo>
                  <a:lnTo>
                    <a:pt x="180" y="277"/>
                  </a:lnTo>
                  <a:lnTo>
                    <a:pt x="174" y="273"/>
                  </a:lnTo>
                  <a:lnTo>
                    <a:pt x="201" y="233"/>
                  </a:lnTo>
                  <a:lnTo>
                    <a:pt x="225" y="192"/>
                  </a:lnTo>
                  <a:lnTo>
                    <a:pt x="245" y="154"/>
                  </a:lnTo>
                  <a:lnTo>
                    <a:pt x="263" y="117"/>
                  </a:lnTo>
                  <a:lnTo>
                    <a:pt x="275" y="84"/>
                  </a:lnTo>
                  <a:lnTo>
                    <a:pt x="278" y="70"/>
                  </a:lnTo>
                  <a:lnTo>
                    <a:pt x="281" y="55"/>
                  </a:lnTo>
                  <a:lnTo>
                    <a:pt x="282" y="43"/>
                  </a:lnTo>
                  <a:lnTo>
                    <a:pt x="284" y="33"/>
                  </a:lnTo>
                  <a:lnTo>
                    <a:pt x="282" y="23"/>
                  </a:lnTo>
                  <a:lnTo>
                    <a:pt x="279" y="17"/>
                  </a:lnTo>
                  <a:lnTo>
                    <a:pt x="276" y="11"/>
                  </a:lnTo>
                  <a:lnTo>
                    <a:pt x="272" y="7"/>
                  </a:lnTo>
                  <a:lnTo>
                    <a:pt x="273" y="9"/>
                  </a:lnTo>
                  <a:lnTo>
                    <a:pt x="268" y="6"/>
                  </a:lnTo>
                  <a:lnTo>
                    <a:pt x="260" y="6"/>
                  </a:lnTo>
                  <a:lnTo>
                    <a:pt x="253" y="9"/>
                  </a:lnTo>
                  <a:lnTo>
                    <a:pt x="244" y="11"/>
                  </a:lnTo>
                  <a:lnTo>
                    <a:pt x="234" y="18"/>
                  </a:lnTo>
                  <a:lnTo>
                    <a:pt x="222" y="25"/>
                  </a:lnTo>
                  <a:lnTo>
                    <a:pt x="210" y="34"/>
                  </a:lnTo>
                  <a:lnTo>
                    <a:pt x="198" y="44"/>
                  </a:lnTo>
                  <a:lnTo>
                    <a:pt x="171" y="71"/>
                  </a:lnTo>
                  <a:lnTo>
                    <a:pt x="145" y="101"/>
                  </a:lnTo>
                  <a:lnTo>
                    <a:pt x="117" y="137"/>
                  </a:lnTo>
                  <a:lnTo>
                    <a:pt x="90" y="177"/>
                  </a:lnTo>
                  <a:lnTo>
                    <a:pt x="65" y="216"/>
                  </a:lnTo>
                  <a:lnTo>
                    <a:pt x="44" y="256"/>
                  </a:lnTo>
                  <a:lnTo>
                    <a:pt x="28" y="293"/>
                  </a:lnTo>
                  <a:lnTo>
                    <a:pt x="16" y="326"/>
                  </a:lnTo>
                  <a:lnTo>
                    <a:pt x="12" y="340"/>
                  </a:lnTo>
                  <a:lnTo>
                    <a:pt x="10" y="354"/>
                  </a:lnTo>
                  <a:lnTo>
                    <a:pt x="7" y="367"/>
                  </a:lnTo>
                  <a:lnTo>
                    <a:pt x="7" y="377"/>
                  </a:lnTo>
                  <a:lnTo>
                    <a:pt x="9" y="387"/>
                  </a:lnTo>
                  <a:lnTo>
                    <a:pt x="10" y="393"/>
                  </a:lnTo>
                  <a:lnTo>
                    <a:pt x="15" y="398"/>
                  </a:lnTo>
                  <a:lnTo>
                    <a:pt x="19" y="402"/>
                  </a:lnTo>
                  <a:lnTo>
                    <a:pt x="18" y="401"/>
                  </a:lnTo>
                  <a:lnTo>
                    <a:pt x="23" y="404"/>
                  </a:lnTo>
                  <a:lnTo>
                    <a:pt x="29" y="404"/>
                  </a:lnTo>
                  <a:lnTo>
                    <a:pt x="38" y="401"/>
                  </a:lnTo>
                  <a:lnTo>
                    <a:pt x="47" y="397"/>
                  </a:lnTo>
                  <a:lnTo>
                    <a:pt x="58" y="392"/>
                  </a:lnTo>
                  <a:lnTo>
                    <a:pt x="69" y="384"/>
                  </a:lnTo>
                  <a:lnTo>
                    <a:pt x="81" y="376"/>
                  </a:lnTo>
                  <a:lnTo>
                    <a:pt x="93" y="365"/>
                  </a:lnTo>
                  <a:lnTo>
                    <a:pt x="120" y="339"/>
                  </a:lnTo>
                  <a:lnTo>
                    <a:pt x="146" y="309"/>
                  </a:lnTo>
                  <a:lnTo>
                    <a:pt x="174" y="273"/>
                  </a:lnTo>
                  <a:lnTo>
                    <a:pt x="201" y="233"/>
                  </a:lnTo>
                  <a:lnTo>
                    <a:pt x="207" y="2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4257" y="5330825"/>
              <a:ext cx="3943350" cy="655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9769" y="1785938"/>
              <a:ext cx="804863" cy="326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3508819" y="1884363"/>
              <a:ext cx="5281613" cy="111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3527869" y="2389188"/>
              <a:ext cx="4700588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3485007" y="4471988"/>
              <a:ext cx="2489200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3497707" y="4114800"/>
              <a:ext cx="2862262" cy="95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3494532" y="3843338"/>
              <a:ext cx="3175000" cy="63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8385619" y="2535238"/>
              <a:ext cx="17463" cy="344963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7915719" y="2838450"/>
              <a:ext cx="19050" cy="31353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6569519" y="3762375"/>
              <a:ext cx="14288" cy="221932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7615682" y="3074988"/>
              <a:ext cx="15875" cy="28987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6796532" y="3625850"/>
              <a:ext cx="14287" cy="23415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7409307" y="3217863"/>
              <a:ext cx="15875" cy="27559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/>
              <a:endParaRPr lang="sv-SE" altLang="en-US" sz="1400">
                <a:latin typeface="Times" panose="02020603050405020304" pitchFamily="18" charset="0"/>
              </a:endParaRPr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>
              <a:off x="5104257" y="4775200"/>
              <a:ext cx="0" cy="12096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 flipH="1">
              <a:off x="3496119" y="5027613"/>
              <a:ext cx="193833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 flipH="1">
              <a:off x="3496119" y="3667125"/>
              <a:ext cx="33528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 flipH="1">
              <a:off x="3504057" y="3189288"/>
              <a:ext cx="385286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 flipH="1">
              <a:off x="3488182" y="3009900"/>
              <a:ext cx="40544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 flipH="1">
              <a:off x="3488182" y="2752725"/>
              <a:ext cx="43338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>
              <a:off x="9041257" y="2109788"/>
              <a:ext cx="0" cy="3860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>
              <a:off x="5790057" y="4310063"/>
              <a:ext cx="0" cy="16748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6256782" y="4027488"/>
              <a:ext cx="0" cy="19478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42"/>
            <p:cNvSpPr>
              <a:spLocks noChangeShapeType="1"/>
            </p:cNvSpPr>
            <p:nvPr/>
          </p:nvSpPr>
          <p:spPr bwMode="auto">
            <a:xfrm flipH="1">
              <a:off x="3488182" y="4124325"/>
              <a:ext cx="28321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43"/>
            <p:cNvSpPr>
              <a:spLocks noChangeShapeType="1"/>
            </p:cNvSpPr>
            <p:nvPr/>
          </p:nvSpPr>
          <p:spPr bwMode="auto">
            <a:xfrm flipH="1">
              <a:off x="3496119" y="3849688"/>
              <a:ext cx="31559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44"/>
            <p:cNvSpPr>
              <a:spLocks noChangeShapeType="1"/>
            </p:cNvSpPr>
            <p:nvPr/>
          </p:nvSpPr>
          <p:spPr bwMode="auto">
            <a:xfrm flipH="1">
              <a:off x="3488182" y="1895475"/>
              <a:ext cx="5207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914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014275" y="59317"/>
            <a:ext cx="20614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Tests of hypotheses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103323" y="541917"/>
            <a:ext cx="10176184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H0	null-hypothesis- the hypothesis you want to test - e.g. there is a pulse</a:t>
            </a: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H1	an alternative hypothesis – there was no pulse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Error of the first kind (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E1):   Erroneous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rejection of the null-hypothesis – the pulse was lost,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inefficiency</a:t>
            </a:r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Error of the second kind (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E2):  Erroneous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rejection of the alternate hypothesis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– noise</a:t>
            </a:r>
          </a:p>
          <a:p>
            <a:pPr algn="ctr" eaLnBrk="1" hangingPunct="1"/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Choose a limit so that P(E2) becomes sufficiently small – below a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significance level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5% is common. </a:t>
            </a:r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In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particle physics you demand 5</a:t>
            </a:r>
            <a:r>
              <a:rPr lang="en-US" altLang="en-US" sz="1800" dirty="0">
                <a:solidFill>
                  <a:srgbClr val="6600FF"/>
                </a:solidFill>
                <a:latin typeface="Symbol" panose="05050102010706020507" pitchFamily="18" charset="2"/>
              </a:rPr>
              <a:t>s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 for a discovery of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a new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particle (this corresponds to P(E1) =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0.00003%).</a:t>
            </a:r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If P(E2) becomes too large improve the data (improve the measurements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)</a:t>
            </a:r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Find a cost function which includes the probabilities and the cost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caused by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errors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Choose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the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hypothesis that minimizes the cost function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6672165" y="2859285"/>
            <a:ext cx="7232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latin typeface="Times" panose="02020603050405020304" pitchFamily="18" charset="0"/>
              </a:rPr>
              <a:t>P(E2)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4743352" y="2873573"/>
            <a:ext cx="7232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latin typeface="Times" panose="02020603050405020304" pitchFamily="18" charset="0"/>
              </a:rPr>
              <a:t>P(E1)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3212431" y="2460823"/>
            <a:ext cx="9621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latin typeface="Times" panose="02020603050405020304" pitchFamily="18" charset="0"/>
              </a:rPr>
              <a:t>P(X|H1)</a:t>
            </a: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503892" y="2460823"/>
            <a:ext cx="39757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latin typeface="Times" panose="02020603050405020304" pitchFamily="18" charset="0"/>
              </a:rPr>
              <a:t>P(X|H0) – does the data look like a pulse</a:t>
            </a: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6701914" y="2127801"/>
            <a:ext cx="11785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latin typeface="Times" panose="02020603050405020304" pitchFamily="18" charset="0"/>
              </a:rPr>
              <a:t>Accept H0</a:t>
            </a: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3826688" y="2168429"/>
            <a:ext cx="11144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latin typeface="Times" panose="02020603050405020304" pitchFamily="18" charset="0"/>
              </a:rPr>
              <a:t>Reject H0</a:t>
            </a:r>
          </a:p>
        </p:txBody>
      </p:sp>
      <p:sp>
        <p:nvSpPr>
          <p:cNvPr id="16" name="Freeform 2"/>
          <p:cNvSpPr>
            <a:spLocks/>
          </p:cNvSpPr>
          <p:nvPr/>
        </p:nvSpPr>
        <p:spPr bwMode="auto">
          <a:xfrm flipH="1">
            <a:off x="5827615" y="2681485"/>
            <a:ext cx="330200" cy="152400"/>
          </a:xfrm>
          <a:custGeom>
            <a:avLst/>
            <a:gdLst>
              <a:gd name="T0" fmla="*/ 2147483647 w 156"/>
              <a:gd name="T1" fmla="*/ 0 h 128"/>
              <a:gd name="T2" fmla="*/ 0 w 156"/>
              <a:gd name="T3" fmla="*/ 2147483647 h 128"/>
              <a:gd name="T4" fmla="*/ 2147483647 w 156"/>
              <a:gd name="T5" fmla="*/ 2147483647 h 128"/>
              <a:gd name="T6" fmla="*/ 2147483647 w 156"/>
              <a:gd name="T7" fmla="*/ 0 h 128"/>
              <a:gd name="T8" fmla="*/ 0 60000 65536"/>
              <a:gd name="T9" fmla="*/ 0 60000 65536"/>
              <a:gd name="T10" fmla="*/ 0 60000 65536"/>
              <a:gd name="T11" fmla="*/ 0 60000 65536"/>
              <a:gd name="T12" fmla="*/ 0 w 156"/>
              <a:gd name="T13" fmla="*/ 0 h 128"/>
              <a:gd name="T14" fmla="*/ 156 w 156"/>
              <a:gd name="T15" fmla="*/ 128 h 1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" h="128">
                <a:moveTo>
                  <a:pt x="152" y="0"/>
                </a:moveTo>
                <a:lnTo>
                  <a:pt x="0" y="128"/>
                </a:lnTo>
                <a:lnTo>
                  <a:pt x="156" y="124"/>
                </a:lnTo>
                <a:lnTo>
                  <a:pt x="152" y="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 flipH="1">
            <a:off x="5610127" y="2498923"/>
            <a:ext cx="1600200" cy="347662"/>
          </a:xfrm>
          <a:custGeom>
            <a:avLst/>
            <a:gdLst>
              <a:gd name="T0" fmla="*/ 2147483647 w 1467"/>
              <a:gd name="T1" fmla="*/ 2147483647 h 293"/>
              <a:gd name="T2" fmla="*/ 2147483647 w 1467"/>
              <a:gd name="T3" fmla="*/ 2147483647 h 293"/>
              <a:gd name="T4" fmla="*/ 2147483647 w 1467"/>
              <a:gd name="T5" fmla="*/ 2147483647 h 293"/>
              <a:gd name="T6" fmla="*/ 2147483647 w 1467"/>
              <a:gd name="T7" fmla="*/ 2147483647 h 293"/>
              <a:gd name="T8" fmla="*/ 0 60000 65536"/>
              <a:gd name="T9" fmla="*/ 0 60000 65536"/>
              <a:gd name="T10" fmla="*/ 0 60000 65536"/>
              <a:gd name="T11" fmla="*/ 0 60000 65536"/>
              <a:gd name="T12" fmla="*/ 0 w 1467"/>
              <a:gd name="T13" fmla="*/ 0 h 293"/>
              <a:gd name="T14" fmla="*/ 1467 w 1467"/>
              <a:gd name="T15" fmla="*/ 293 h 2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67" h="293">
                <a:moveTo>
                  <a:pt x="10" y="293"/>
                </a:moveTo>
                <a:cubicBezTo>
                  <a:pt x="5" y="277"/>
                  <a:pt x="0" y="261"/>
                  <a:pt x="134" y="214"/>
                </a:cubicBezTo>
                <a:cubicBezTo>
                  <a:pt x="268" y="167"/>
                  <a:pt x="590" y="0"/>
                  <a:pt x="812" y="11"/>
                </a:cubicBezTo>
                <a:cubicBezTo>
                  <a:pt x="1034" y="22"/>
                  <a:pt x="1364" y="237"/>
                  <a:pt x="1467" y="28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6"/>
          <p:cNvSpPr>
            <a:spLocks/>
          </p:cNvSpPr>
          <p:nvPr/>
        </p:nvSpPr>
        <p:spPr bwMode="auto">
          <a:xfrm flipH="1">
            <a:off x="4557615" y="2498923"/>
            <a:ext cx="1600200" cy="347662"/>
          </a:xfrm>
          <a:custGeom>
            <a:avLst/>
            <a:gdLst>
              <a:gd name="T0" fmla="*/ 2147483647 w 1467"/>
              <a:gd name="T1" fmla="*/ 2147483647 h 293"/>
              <a:gd name="T2" fmla="*/ 2147483647 w 1467"/>
              <a:gd name="T3" fmla="*/ 2147483647 h 293"/>
              <a:gd name="T4" fmla="*/ 2147483647 w 1467"/>
              <a:gd name="T5" fmla="*/ 2147483647 h 293"/>
              <a:gd name="T6" fmla="*/ 2147483647 w 1467"/>
              <a:gd name="T7" fmla="*/ 2147483647 h 293"/>
              <a:gd name="T8" fmla="*/ 0 60000 65536"/>
              <a:gd name="T9" fmla="*/ 0 60000 65536"/>
              <a:gd name="T10" fmla="*/ 0 60000 65536"/>
              <a:gd name="T11" fmla="*/ 0 60000 65536"/>
              <a:gd name="T12" fmla="*/ 0 w 1467"/>
              <a:gd name="T13" fmla="*/ 0 h 293"/>
              <a:gd name="T14" fmla="*/ 1467 w 1467"/>
              <a:gd name="T15" fmla="*/ 293 h 2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67" h="293">
                <a:moveTo>
                  <a:pt x="10" y="293"/>
                </a:moveTo>
                <a:cubicBezTo>
                  <a:pt x="5" y="277"/>
                  <a:pt x="0" y="261"/>
                  <a:pt x="134" y="214"/>
                </a:cubicBezTo>
                <a:cubicBezTo>
                  <a:pt x="268" y="167"/>
                  <a:pt x="590" y="0"/>
                  <a:pt x="812" y="11"/>
                </a:cubicBezTo>
                <a:cubicBezTo>
                  <a:pt x="1034" y="22"/>
                  <a:pt x="1364" y="237"/>
                  <a:pt x="1467" y="28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5830143" y="2327473"/>
            <a:ext cx="14287" cy="573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>
            <a:off x="4397277" y="2833885"/>
            <a:ext cx="304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 flipH="1">
            <a:off x="5616477" y="2714823"/>
            <a:ext cx="211138" cy="119062"/>
          </a:xfrm>
          <a:custGeom>
            <a:avLst/>
            <a:gdLst>
              <a:gd name="T0" fmla="*/ 0 w 100"/>
              <a:gd name="T1" fmla="*/ 2147483647 h 100"/>
              <a:gd name="T2" fmla="*/ 0 w 100"/>
              <a:gd name="T3" fmla="*/ 0 h 100"/>
              <a:gd name="T4" fmla="*/ 2147483647 w 100"/>
              <a:gd name="T5" fmla="*/ 2147483647 h 100"/>
              <a:gd name="T6" fmla="*/ 0 w 100"/>
              <a:gd name="T7" fmla="*/ 2147483647 h 100"/>
              <a:gd name="T8" fmla="*/ 0 60000 65536"/>
              <a:gd name="T9" fmla="*/ 0 60000 65536"/>
              <a:gd name="T10" fmla="*/ 0 60000 65536"/>
              <a:gd name="T11" fmla="*/ 0 60000 65536"/>
              <a:gd name="T12" fmla="*/ 0 w 100"/>
              <a:gd name="T13" fmla="*/ 0 h 100"/>
              <a:gd name="T14" fmla="*/ 100 w 100"/>
              <a:gd name="T15" fmla="*/ 100 h 1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0" h="100">
                <a:moveTo>
                  <a:pt x="0" y="96"/>
                </a:moveTo>
                <a:lnTo>
                  <a:pt x="0" y="0"/>
                </a:lnTo>
                <a:lnTo>
                  <a:pt x="100" y="100"/>
                </a:lnTo>
                <a:lnTo>
                  <a:pt x="0" y="96"/>
                </a:lnTo>
                <a:close/>
              </a:path>
            </a:pathLst>
          </a:cu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17"/>
          <p:cNvSpPr>
            <a:spLocks noChangeShapeType="1"/>
          </p:cNvSpPr>
          <p:nvPr/>
        </p:nvSpPr>
        <p:spPr bwMode="auto">
          <a:xfrm flipH="1" flipV="1">
            <a:off x="6011765" y="2787848"/>
            <a:ext cx="698500" cy="179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8"/>
          <p:cNvSpPr>
            <a:spLocks noChangeShapeType="1"/>
          </p:cNvSpPr>
          <p:nvPr/>
        </p:nvSpPr>
        <p:spPr bwMode="auto">
          <a:xfrm flipV="1">
            <a:off x="5275165" y="2816423"/>
            <a:ext cx="469900" cy="150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>
            <a:off x="4174554" y="2651029"/>
            <a:ext cx="651348" cy="2728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 flipH="1">
            <a:off x="6956327" y="2649533"/>
            <a:ext cx="508841" cy="4624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 rot="10548362" flipH="1" flipV="1">
            <a:off x="5086252" y="2330648"/>
            <a:ext cx="488950" cy="206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26"/>
          <p:cNvSpPr>
            <a:spLocks noChangeShapeType="1"/>
          </p:cNvSpPr>
          <p:nvPr/>
        </p:nvSpPr>
        <p:spPr bwMode="auto">
          <a:xfrm flipH="1">
            <a:off x="6119715" y="2321123"/>
            <a:ext cx="5143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 flipH="1">
            <a:off x="6119715" y="6019522"/>
            <a:ext cx="1445734" cy="347662"/>
          </a:xfrm>
          <a:custGeom>
            <a:avLst/>
            <a:gdLst>
              <a:gd name="T0" fmla="*/ 2147483647 w 1467"/>
              <a:gd name="T1" fmla="*/ 2147483647 h 293"/>
              <a:gd name="T2" fmla="*/ 2147483647 w 1467"/>
              <a:gd name="T3" fmla="*/ 2147483647 h 293"/>
              <a:gd name="T4" fmla="*/ 2147483647 w 1467"/>
              <a:gd name="T5" fmla="*/ 2147483647 h 293"/>
              <a:gd name="T6" fmla="*/ 2147483647 w 1467"/>
              <a:gd name="T7" fmla="*/ 2147483647 h 293"/>
              <a:gd name="T8" fmla="*/ 0 60000 65536"/>
              <a:gd name="T9" fmla="*/ 0 60000 65536"/>
              <a:gd name="T10" fmla="*/ 0 60000 65536"/>
              <a:gd name="T11" fmla="*/ 0 60000 65536"/>
              <a:gd name="T12" fmla="*/ 0 w 1467"/>
              <a:gd name="T13" fmla="*/ 0 h 293"/>
              <a:gd name="T14" fmla="*/ 1467 w 1467"/>
              <a:gd name="T15" fmla="*/ 293 h 2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67" h="293">
                <a:moveTo>
                  <a:pt x="10" y="293"/>
                </a:moveTo>
                <a:cubicBezTo>
                  <a:pt x="5" y="277"/>
                  <a:pt x="0" y="261"/>
                  <a:pt x="134" y="214"/>
                </a:cubicBezTo>
                <a:cubicBezTo>
                  <a:pt x="268" y="167"/>
                  <a:pt x="590" y="0"/>
                  <a:pt x="812" y="11"/>
                </a:cubicBezTo>
                <a:cubicBezTo>
                  <a:pt x="1034" y="22"/>
                  <a:pt x="1364" y="237"/>
                  <a:pt x="1467" y="28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 flipH="1">
            <a:off x="4912737" y="6019522"/>
            <a:ext cx="1475800" cy="347662"/>
          </a:xfrm>
          <a:custGeom>
            <a:avLst/>
            <a:gdLst>
              <a:gd name="T0" fmla="*/ 2147483647 w 1467"/>
              <a:gd name="T1" fmla="*/ 2147483647 h 293"/>
              <a:gd name="T2" fmla="*/ 2147483647 w 1467"/>
              <a:gd name="T3" fmla="*/ 2147483647 h 293"/>
              <a:gd name="T4" fmla="*/ 2147483647 w 1467"/>
              <a:gd name="T5" fmla="*/ 2147483647 h 293"/>
              <a:gd name="T6" fmla="*/ 2147483647 w 1467"/>
              <a:gd name="T7" fmla="*/ 2147483647 h 293"/>
              <a:gd name="T8" fmla="*/ 0 60000 65536"/>
              <a:gd name="T9" fmla="*/ 0 60000 65536"/>
              <a:gd name="T10" fmla="*/ 0 60000 65536"/>
              <a:gd name="T11" fmla="*/ 0 60000 65536"/>
              <a:gd name="T12" fmla="*/ 0 w 1467"/>
              <a:gd name="T13" fmla="*/ 0 h 293"/>
              <a:gd name="T14" fmla="*/ 1467 w 1467"/>
              <a:gd name="T15" fmla="*/ 293 h 2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67" h="293">
                <a:moveTo>
                  <a:pt x="10" y="293"/>
                </a:moveTo>
                <a:cubicBezTo>
                  <a:pt x="5" y="277"/>
                  <a:pt x="0" y="261"/>
                  <a:pt x="134" y="214"/>
                </a:cubicBezTo>
                <a:cubicBezTo>
                  <a:pt x="268" y="167"/>
                  <a:pt x="590" y="0"/>
                  <a:pt x="812" y="11"/>
                </a:cubicBezTo>
                <a:cubicBezTo>
                  <a:pt x="1034" y="22"/>
                  <a:pt x="1364" y="237"/>
                  <a:pt x="1467" y="282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Freeform 9"/>
          <p:cNvSpPr>
            <a:spLocks/>
          </p:cNvSpPr>
          <p:nvPr/>
        </p:nvSpPr>
        <p:spPr bwMode="auto">
          <a:xfrm flipH="1">
            <a:off x="6120341" y="6271148"/>
            <a:ext cx="130554" cy="79994"/>
          </a:xfrm>
          <a:custGeom>
            <a:avLst/>
            <a:gdLst>
              <a:gd name="T0" fmla="*/ 0 w 100"/>
              <a:gd name="T1" fmla="*/ 2147483647 h 100"/>
              <a:gd name="T2" fmla="*/ 0 w 100"/>
              <a:gd name="T3" fmla="*/ 0 h 100"/>
              <a:gd name="T4" fmla="*/ 2147483647 w 100"/>
              <a:gd name="T5" fmla="*/ 2147483647 h 100"/>
              <a:gd name="T6" fmla="*/ 0 w 100"/>
              <a:gd name="T7" fmla="*/ 2147483647 h 100"/>
              <a:gd name="T8" fmla="*/ 0 60000 65536"/>
              <a:gd name="T9" fmla="*/ 0 60000 65536"/>
              <a:gd name="T10" fmla="*/ 0 60000 65536"/>
              <a:gd name="T11" fmla="*/ 0 60000 65536"/>
              <a:gd name="T12" fmla="*/ 0 w 100"/>
              <a:gd name="T13" fmla="*/ 0 h 100"/>
              <a:gd name="T14" fmla="*/ 100 w 100"/>
              <a:gd name="T15" fmla="*/ 100 h 1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0" h="100">
                <a:moveTo>
                  <a:pt x="0" y="96"/>
                </a:moveTo>
                <a:lnTo>
                  <a:pt x="0" y="0"/>
                </a:lnTo>
                <a:lnTo>
                  <a:pt x="100" y="100"/>
                </a:lnTo>
                <a:lnTo>
                  <a:pt x="0" y="96"/>
                </a:lnTo>
                <a:close/>
              </a:path>
            </a:pathLst>
          </a:cu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Freeform 2"/>
          <p:cNvSpPr>
            <a:spLocks/>
          </p:cNvSpPr>
          <p:nvPr/>
        </p:nvSpPr>
        <p:spPr bwMode="auto">
          <a:xfrm flipH="1">
            <a:off x="6247898" y="6274722"/>
            <a:ext cx="174892" cy="76420"/>
          </a:xfrm>
          <a:custGeom>
            <a:avLst/>
            <a:gdLst>
              <a:gd name="T0" fmla="*/ 2147483647 w 156"/>
              <a:gd name="T1" fmla="*/ 0 h 128"/>
              <a:gd name="T2" fmla="*/ 0 w 156"/>
              <a:gd name="T3" fmla="*/ 2147483647 h 128"/>
              <a:gd name="T4" fmla="*/ 2147483647 w 156"/>
              <a:gd name="T5" fmla="*/ 2147483647 h 128"/>
              <a:gd name="T6" fmla="*/ 2147483647 w 156"/>
              <a:gd name="T7" fmla="*/ 0 h 128"/>
              <a:gd name="T8" fmla="*/ 0 60000 65536"/>
              <a:gd name="T9" fmla="*/ 0 60000 65536"/>
              <a:gd name="T10" fmla="*/ 0 60000 65536"/>
              <a:gd name="T11" fmla="*/ 0 60000 65536"/>
              <a:gd name="T12" fmla="*/ 0 w 156"/>
              <a:gd name="T13" fmla="*/ 0 h 128"/>
              <a:gd name="T14" fmla="*/ 156 w 156"/>
              <a:gd name="T15" fmla="*/ 128 h 1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" h="128">
                <a:moveTo>
                  <a:pt x="152" y="0"/>
                </a:moveTo>
                <a:lnTo>
                  <a:pt x="0" y="128"/>
                </a:lnTo>
                <a:lnTo>
                  <a:pt x="156" y="124"/>
                </a:lnTo>
                <a:lnTo>
                  <a:pt x="152" y="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" name="Line 8"/>
          <p:cNvSpPr>
            <a:spLocks noChangeShapeType="1"/>
          </p:cNvSpPr>
          <p:nvPr/>
        </p:nvSpPr>
        <p:spPr bwMode="auto">
          <a:xfrm>
            <a:off x="4644326" y="6343215"/>
            <a:ext cx="304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7"/>
          <p:cNvSpPr>
            <a:spLocks noChangeShapeType="1"/>
          </p:cNvSpPr>
          <p:nvPr/>
        </p:nvSpPr>
        <p:spPr bwMode="auto">
          <a:xfrm>
            <a:off x="6238928" y="5852253"/>
            <a:ext cx="14287" cy="573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8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/>
          <p:cNvSpPr txBox="1">
            <a:spLocks noChangeArrowheads="1"/>
          </p:cNvSpPr>
          <p:nvPr/>
        </p:nvSpPr>
        <p:spPr>
          <a:xfrm>
            <a:off x="1888821" y="-2781"/>
            <a:ext cx="8556480" cy="630927"/>
          </a:xfrm>
          <a:prstGeom prst="rect">
            <a:avLst/>
          </a:prstGeom>
        </p:spPr>
        <p:txBody>
          <a:bodyPr vert="horz" lIns="91440" tIns="35268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US" altLang="en-US" sz="2800" dirty="0" smtClean="0">
                <a:solidFill>
                  <a:srgbClr val="FF0000"/>
                </a:solidFill>
              </a:rPr>
              <a:t>Why we need to record many events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2054563" y="1984513"/>
            <a:ext cx="6396480" cy="3851511"/>
          </a:xfrm>
          <a:prstGeom prst="rect">
            <a:avLst/>
          </a:prstGeom>
        </p:spPr>
        <p:txBody>
          <a:bodyPr vert="horz" wrap="square" lIns="91440" tIns="14368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97921">
              <a:tabLst>
                <a:tab pos="0" algn="l"/>
                <a:tab pos="95041" algn="l"/>
                <a:tab pos="502568" algn="l"/>
                <a:tab pos="910093" algn="l"/>
                <a:tab pos="1317620" algn="l"/>
                <a:tab pos="1725145" algn="l"/>
                <a:tab pos="2132672" algn="l"/>
                <a:tab pos="2540197" algn="l"/>
                <a:tab pos="2947724" algn="l"/>
                <a:tab pos="3355250" algn="l"/>
                <a:tab pos="3762776" algn="l"/>
                <a:tab pos="4170302" algn="l"/>
                <a:tab pos="4577828" algn="l"/>
                <a:tab pos="4985354" algn="l"/>
                <a:tab pos="5392880" algn="l"/>
                <a:tab pos="5800406" algn="l"/>
                <a:tab pos="6207932" algn="l"/>
                <a:tab pos="6615458" algn="l"/>
                <a:tab pos="7022984" algn="l"/>
                <a:tab pos="7430510" algn="l"/>
                <a:tab pos="7838036" algn="l"/>
                <a:tab pos="7879796" algn="l"/>
              </a:tabLst>
            </a:pP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To determine if our</a:t>
            </a:r>
            <a:r>
              <a:rPr lang="en-US" altLang="en-US" sz="1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new observed events constitute a discovery we must determine if the same data could be produced by combinations of well-known events. The probability for is the background </a:t>
            </a:r>
            <a:r>
              <a:rPr lang="en-US" altLang="en-US" sz="1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</a:p>
          <a:p>
            <a:pPr indent="97921">
              <a:tabLst>
                <a:tab pos="0" algn="l"/>
                <a:tab pos="95041" algn="l"/>
                <a:tab pos="502568" algn="l"/>
                <a:tab pos="910093" algn="l"/>
                <a:tab pos="1317620" algn="l"/>
                <a:tab pos="1725145" algn="l"/>
                <a:tab pos="2132672" algn="l"/>
                <a:tab pos="2540197" algn="l"/>
                <a:tab pos="2947724" algn="l"/>
                <a:tab pos="3355250" algn="l"/>
                <a:tab pos="3762776" algn="l"/>
                <a:tab pos="4170302" algn="l"/>
                <a:tab pos="4577828" algn="l"/>
                <a:tab pos="4985354" algn="l"/>
                <a:tab pos="5392880" algn="l"/>
                <a:tab pos="5800406" algn="l"/>
                <a:tab pos="6207932" algn="l"/>
                <a:tab pos="6615458" algn="l"/>
                <a:tab pos="7022984" algn="l"/>
                <a:tab pos="7430510" algn="l"/>
                <a:tab pos="7838036" algn="l"/>
                <a:tab pos="7879796" algn="l"/>
              </a:tabLst>
            </a:pP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</a:t>
            </a:r>
            <a:r>
              <a:rPr lang="en-US" altLang="en-US" sz="1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to be a discovery </a:t>
            </a:r>
            <a:r>
              <a:rPr lang="en-US" altLang="en-US" sz="1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must be significantly larger than </a:t>
            </a:r>
            <a:r>
              <a:rPr lang="en-US" altLang="en-US" sz="1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</a:p>
          <a:p>
            <a:pPr indent="97921">
              <a:tabLst>
                <a:tab pos="0" algn="l"/>
                <a:tab pos="95041" algn="l"/>
                <a:tab pos="502568" algn="l"/>
                <a:tab pos="910093" algn="l"/>
                <a:tab pos="1317620" algn="l"/>
                <a:tab pos="1725145" algn="l"/>
                <a:tab pos="2132672" algn="l"/>
                <a:tab pos="2540197" algn="l"/>
                <a:tab pos="2947724" algn="l"/>
                <a:tab pos="3355250" algn="l"/>
                <a:tab pos="3762776" algn="l"/>
                <a:tab pos="4170302" algn="l"/>
                <a:tab pos="4577828" algn="l"/>
                <a:tab pos="4985354" algn="l"/>
                <a:tab pos="5392880" algn="l"/>
                <a:tab pos="5800406" algn="l"/>
                <a:tab pos="6207932" algn="l"/>
                <a:tab pos="6615458" algn="l"/>
                <a:tab pos="7022984" algn="l"/>
                <a:tab pos="7430510" algn="l"/>
                <a:tab pos="7838036" algn="l"/>
                <a:tab pos="7879796" algn="l"/>
              </a:tabLst>
            </a:pP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For example if </a:t>
            </a:r>
            <a:r>
              <a:rPr lang="en-US" altLang="en-US" sz="1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is 80 and </a:t>
            </a:r>
            <a:r>
              <a:rPr lang="en-US" altLang="en-US" sz="1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is 64 then </a:t>
            </a:r>
            <a:r>
              <a:rPr lang="en-US" altLang="en-US" sz="1800" dirty="0" smtClean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</a:t>
            </a:r>
            <a:r>
              <a:rPr lang="en-US" altLang="en-US" sz="1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) is 8 (assume Poisson distribution </a:t>
            </a:r>
            <a:r>
              <a:rPr lang="en-US" altLang="en-US" sz="1800" dirty="0" smtClean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en-US" altLang="en-US" sz="1800" baseline="300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=N)</a:t>
            </a:r>
          </a:p>
          <a:p>
            <a:pPr indent="97921">
              <a:tabLst>
                <a:tab pos="0" algn="l"/>
                <a:tab pos="95041" algn="l"/>
                <a:tab pos="502568" algn="l"/>
                <a:tab pos="910093" algn="l"/>
                <a:tab pos="1317620" algn="l"/>
                <a:tab pos="1725145" algn="l"/>
                <a:tab pos="2132672" algn="l"/>
                <a:tab pos="2540197" algn="l"/>
                <a:tab pos="2947724" algn="l"/>
                <a:tab pos="3355250" algn="l"/>
                <a:tab pos="3762776" algn="l"/>
                <a:tab pos="4170302" algn="l"/>
                <a:tab pos="4577828" algn="l"/>
                <a:tab pos="4985354" algn="l"/>
                <a:tab pos="5392880" algn="l"/>
                <a:tab pos="5800406" algn="l"/>
                <a:tab pos="6207932" algn="l"/>
                <a:tab pos="6615458" algn="l"/>
                <a:tab pos="7022984" algn="l"/>
                <a:tab pos="7430510" algn="l"/>
                <a:tab pos="7838036" algn="l"/>
                <a:tab pos="7879796" algn="l"/>
              </a:tabLst>
            </a:pPr>
            <a:r>
              <a:rPr lang="en-US" altLang="en-US" sz="1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 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is 2</a:t>
            </a:r>
            <a:r>
              <a:rPr lang="en-US" altLang="en-US" sz="1800" dirty="0" smtClean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above i.e. 2% probability that N is just random noise</a:t>
            </a:r>
          </a:p>
          <a:p>
            <a:pPr indent="97921">
              <a:tabLst>
                <a:tab pos="0" algn="l"/>
                <a:tab pos="95041" algn="l"/>
                <a:tab pos="502568" algn="l"/>
                <a:tab pos="910093" algn="l"/>
                <a:tab pos="1317620" algn="l"/>
                <a:tab pos="1725145" algn="l"/>
                <a:tab pos="2132672" algn="l"/>
                <a:tab pos="2540197" algn="l"/>
                <a:tab pos="2947724" algn="l"/>
                <a:tab pos="3355250" algn="l"/>
                <a:tab pos="3762776" algn="l"/>
                <a:tab pos="4170302" algn="l"/>
                <a:tab pos="4577828" algn="l"/>
                <a:tab pos="4985354" algn="l"/>
                <a:tab pos="5392880" algn="l"/>
                <a:tab pos="5800406" algn="l"/>
                <a:tab pos="6207932" algn="l"/>
                <a:tab pos="6615458" algn="l"/>
                <a:tab pos="7022984" algn="l"/>
                <a:tab pos="7430510" algn="l"/>
                <a:tab pos="7838036" algn="l"/>
                <a:tab pos="7879796" algn="l"/>
              </a:tabLst>
            </a:pP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If we measure twice as long </a:t>
            </a:r>
            <a:r>
              <a:rPr lang="en-US" altLang="en-US" sz="1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will be 320, </a:t>
            </a:r>
            <a:r>
              <a:rPr lang="en-US" altLang="en-US" sz="1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is 256 and </a:t>
            </a:r>
            <a:r>
              <a:rPr lang="en-US" altLang="en-US" sz="1800" dirty="0" smtClean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(B) is 16 i.e. about 4</a:t>
            </a:r>
            <a:r>
              <a:rPr lang="en-US" altLang="en-US" sz="1800" dirty="0" smtClean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above (0.004% that it is random noise). Much smaller probability that </a:t>
            </a:r>
            <a:r>
              <a:rPr lang="en-US" altLang="en-US" sz="1800" b="1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N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is due to random noise but not enough.</a:t>
            </a:r>
          </a:p>
          <a:p>
            <a:pPr indent="97921">
              <a:tabLst>
                <a:tab pos="0" algn="l"/>
                <a:tab pos="95041" algn="l"/>
                <a:tab pos="502568" algn="l"/>
                <a:tab pos="910093" algn="l"/>
                <a:tab pos="1317620" algn="l"/>
                <a:tab pos="1725145" algn="l"/>
                <a:tab pos="2132672" algn="l"/>
                <a:tab pos="2540197" algn="l"/>
                <a:tab pos="2947724" algn="l"/>
                <a:tab pos="3355250" algn="l"/>
                <a:tab pos="3762776" algn="l"/>
                <a:tab pos="4170302" algn="l"/>
                <a:tab pos="4577828" algn="l"/>
                <a:tab pos="4985354" algn="l"/>
                <a:tab pos="5392880" algn="l"/>
                <a:tab pos="5800406" algn="l"/>
                <a:tab pos="6207932" algn="l"/>
                <a:tab pos="6615458" algn="l"/>
                <a:tab pos="7022984" algn="l"/>
                <a:tab pos="7430510" algn="l"/>
                <a:tab pos="7838036" algn="l"/>
                <a:tab pos="7879796" algn="l"/>
              </a:tabLst>
            </a:pP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5</a:t>
            </a:r>
            <a:r>
              <a:rPr lang="en-US" altLang="en-US" sz="1800" dirty="0" smtClean="0">
                <a:solidFill>
                  <a:srgbClr val="0000FF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s</a:t>
            </a:r>
            <a:r>
              <a:rPr lang="en-US" altLang="en-US" sz="1800" dirty="0" smtClean="0">
                <a:solidFill>
                  <a:srgbClr val="0000F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(0.00002% it is random noise) is required for discovery.</a:t>
            </a:r>
            <a:endParaRPr lang="en-US" altLang="en-US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1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0186136"/>
              </p:ext>
            </p:extLst>
          </p:nvPr>
        </p:nvGraphicFramePr>
        <p:xfrm>
          <a:off x="8535163" y="2825473"/>
          <a:ext cx="2220480" cy="173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8" name="Drawing" r:id="rId3" imgW="3908954" imgH="1912321" progId="Canvas.Drawing.X">
                  <p:embed/>
                </p:oleObj>
              </mc:Choice>
              <mc:Fallback>
                <p:oleObj name="Drawing" r:id="rId3" imgW="3908954" imgH="1912321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35163" y="2825473"/>
                        <a:ext cx="2220480" cy="1735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9201283" y="3332353"/>
            <a:ext cx="431528" cy="25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089"/>
              <a:t>68.3</a:t>
            </a:r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9211363" y="4091233"/>
            <a:ext cx="431528" cy="25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089"/>
              <a:t>95.5</a:t>
            </a:r>
          </a:p>
        </p:txBody>
      </p:sp>
      <p:sp>
        <p:nvSpPr>
          <p:cNvPr id="16" name="TextBox 9"/>
          <p:cNvSpPr txBox="1">
            <a:spLocks noChangeArrowheads="1"/>
          </p:cNvSpPr>
          <p:nvPr/>
        </p:nvSpPr>
        <p:spPr bwMode="auto">
          <a:xfrm>
            <a:off x="9214243" y="4291393"/>
            <a:ext cx="431528" cy="25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089"/>
              <a:t>99.7</a:t>
            </a:r>
          </a:p>
        </p:txBody>
      </p:sp>
      <p:sp>
        <p:nvSpPr>
          <p:cNvPr id="17" name="TextBox 10"/>
          <p:cNvSpPr txBox="1">
            <a:spLocks noChangeArrowheads="1"/>
          </p:cNvSpPr>
          <p:nvPr/>
        </p:nvSpPr>
        <p:spPr bwMode="auto">
          <a:xfrm>
            <a:off x="8881602" y="4477153"/>
            <a:ext cx="426720" cy="25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089">
                <a:latin typeface="Symbol" panose="05050102010706020507" pitchFamily="18" charset="2"/>
              </a:rPr>
              <a:t>m-s</a:t>
            </a: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9565603" y="4477153"/>
            <a:ext cx="426720" cy="25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089">
                <a:latin typeface="Symbol" panose="05050102010706020507" pitchFamily="18" charset="2"/>
              </a:rPr>
              <a:t>m+s</a:t>
            </a:r>
          </a:p>
        </p:txBody>
      </p:sp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9307842" y="4477153"/>
            <a:ext cx="264816" cy="25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089">
                <a:latin typeface="Symbol" panose="05050102010706020507" pitchFamily="18" charset="2"/>
              </a:rPr>
              <a:t>m</a:t>
            </a: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8931163" y="2011873"/>
            <a:ext cx="161896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/>
              <a:t>Normal distribution</a:t>
            </a:r>
          </a:p>
          <a:p>
            <a:r>
              <a:rPr lang="en-US" altLang="en-US" sz="1400" dirty="0"/>
              <a:t>Almost the same</a:t>
            </a:r>
          </a:p>
          <a:p>
            <a:r>
              <a:rPr lang="en-US" altLang="en-US" sz="1400" dirty="0"/>
              <a:t>as Poisson if N&gt;50</a:t>
            </a:r>
          </a:p>
        </p:txBody>
      </p:sp>
    </p:spTree>
    <p:extLst>
      <p:ext uri="{BB962C8B-B14F-4D97-AF65-F5344CB8AC3E}">
        <p14:creationId xmlns:p14="http://schemas.microsoft.com/office/powerpoint/2010/main" val="233359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618847" y="796488"/>
            <a:ext cx="3878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Stochastic processes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318207" y="2706251"/>
            <a:ext cx="6777496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A stochastic process is a family (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ensemble</a:t>
            </a:r>
            <a:r>
              <a:rPr lang="en-US" altLang="en-US" sz="1800" dirty="0">
                <a:solidFill>
                  <a:srgbClr val="FF3300"/>
                </a:solidFill>
                <a:latin typeface="Times" panose="02020603050405020304" pitchFamily="18" charset="0"/>
              </a:rPr>
              <a:t>)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of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functions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depends on time t and the outcome of the experiment</a:t>
            </a:r>
            <a:r>
              <a:rPr lang="en-US" altLang="en-US" sz="2000" dirty="0" smtClean="0">
                <a:solidFill>
                  <a:srgbClr val="6600FF"/>
                </a:solidFill>
                <a:latin typeface="Symbol" panose="05050102010706020507" pitchFamily="18" charset="2"/>
              </a:rPr>
              <a:t> z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(family member)</a:t>
            </a:r>
          </a:p>
          <a:p>
            <a:pPr algn="ctr" eaLnBrk="1" hangingPunct="1"/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for each t, </a:t>
            </a:r>
            <a:r>
              <a:rPr lang="en-US" altLang="en-US" sz="1800" b="1" dirty="0" smtClean="0">
                <a:solidFill>
                  <a:srgbClr val="6600FF"/>
                </a:solidFill>
                <a:latin typeface="Times" panose="02020603050405020304" pitchFamily="18" charset="0"/>
              </a:rPr>
              <a:t>x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(</a:t>
            </a:r>
            <a:r>
              <a:rPr lang="en-US" altLang="en-US" sz="1800" dirty="0" err="1" smtClean="0">
                <a:solidFill>
                  <a:srgbClr val="6600FF"/>
                </a:solidFill>
                <a:latin typeface="Times" panose="02020603050405020304" pitchFamily="18" charset="0"/>
              </a:rPr>
              <a:t>t,</a:t>
            </a:r>
            <a:r>
              <a:rPr lang="en-US" altLang="en-US" sz="1800" dirty="0" err="1" smtClean="0">
                <a:solidFill>
                  <a:srgbClr val="6600FF"/>
                </a:solidFill>
                <a:latin typeface="Symbol" panose="05050102010706020507" pitchFamily="18" charset="2"/>
              </a:rPr>
              <a:t>z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) is a stochastic variable and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for each z, </a:t>
            </a:r>
            <a:r>
              <a:rPr lang="en-US" altLang="en-US" sz="1800" b="1" dirty="0" smtClean="0">
                <a:solidFill>
                  <a:srgbClr val="6600FF"/>
                </a:solidFill>
                <a:latin typeface="Times" panose="02020603050405020304" pitchFamily="18" charset="0"/>
              </a:rPr>
              <a:t>x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(</a:t>
            </a:r>
            <a:r>
              <a:rPr lang="en-US" altLang="en-US" sz="1800" dirty="0" err="1" smtClean="0">
                <a:solidFill>
                  <a:srgbClr val="6600FF"/>
                </a:solidFill>
                <a:latin typeface="Times" panose="02020603050405020304" pitchFamily="18" charset="0"/>
              </a:rPr>
              <a:t>t,</a:t>
            </a:r>
            <a:r>
              <a:rPr lang="en-US" altLang="en-US" sz="1800" dirty="0" err="1" smtClean="0">
                <a:solidFill>
                  <a:srgbClr val="6600FF"/>
                </a:solidFill>
                <a:latin typeface="Symbol" panose="05050102010706020507" pitchFamily="18" charset="2"/>
              </a:rPr>
              <a:t>z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) is an ordinary time function</a:t>
            </a:r>
          </a:p>
          <a:p>
            <a:pPr algn="ctr" eaLnBrk="1" hangingPunct="1"/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It is thus a time dependent stochastic variable whose values are described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by a multi-ordered probability distribution function:</a:t>
            </a: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0691238"/>
              </p:ext>
            </p:extLst>
          </p:nvPr>
        </p:nvGraphicFramePr>
        <p:xfrm>
          <a:off x="3009247" y="1663263"/>
          <a:ext cx="4368800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3" name="Drawing" r:id="rId3" imgW="3276810" imgH="472726" progId="Canvas.Drawing.9">
                  <p:embed/>
                </p:oleObj>
              </mc:Choice>
              <mc:Fallback>
                <p:oleObj name="Drawing" r:id="rId3" imgW="3276810" imgH="472726" progId="Canvas.Drawing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9247" y="1663263"/>
                        <a:ext cx="4368800" cy="328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Line 18"/>
          <p:cNvSpPr>
            <a:spLocks noChangeShapeType="1"/>
          </p:cNvSpPr>
          <p:nvPr/>
        </p:nvSpPr>
        <p:spPr bwMode="auto">
          <a:xfrm flipH="1" flipV="1">
            <a:off x="7255810" y="2033151"/>
            <a:ext cx="261937" cy="136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6927197" y="2195076"/>
            <a:ext cx="9604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ensemble</a:t>
            </a:r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>
            <a:off x="4160185" y="1517213"/>
            <a:ext cx="0" cy="593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3663297" y="2068076"/>
            <a:ext cx="860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Random</a:t>
            </a:r>
          </a:p>
          <a:p>
            <a:pPr algn="ctr"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variable</a:t>
            </a: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2454674"/>
              </p:ext>
            </p:extLst>
          </p:nvPr>
        </p:nvGraphicFramePr>
        <p:xfrm>
          <a:off x="5027975" y="3073516"/>
          <a:ext cx="1357960" cy="370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4" name="Equation" r:id="rId5" imgW="418918" imgH="203112" progId="Equation.3">
                  <p:embed/>
                </p:oleObj>
              </mc:Choice>
              <mc:Fallback>
                <p:oleObj name="Equation" r:id="rId5" imgW="418918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7975" y="3073516"/>
                        <a:ext cx="1357960" cy="3701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846514"/>
              </p:ext>
            </p:extLst>
          </p:nvPr>
        </p:nvGraphicFramePr>
        <p:xfrm>
          <a:off x="4154369" y="5577392"/>
          <a:ext cx="3342741" cy="384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35" name="Equation" r:id="rId7" imgW="1053643" imgH="215806" progId="Equation.3">
                  <p:embed/>
                </p:oleObj>
              </mc:Choice>
              <mc:Fallback>
                <p:oleObj name="Equation" r:id="rId7" imgW="1053643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4369" y="5577392"/>
                        <a:ext cx="3342741" cy="3847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725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6"/>
          <p:cNvSpPr>
            <a:spLocks noChangeArrowheads="1"/>
          </p:cNvSpPr>
          <p:nvPr/>
        </p:nvSpPr>
        <p:spPr bwMode="auto">
          <a:xfrm>
            <a:off x="2927410" y="1656042"/>
            <a:ext cx="4007507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Random walk</a:t>
            </a: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Weiner process</a:t>
            </a: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Telegraph process</a:t>
            </a: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Poisson process</a:t>
            </a:r>
          </a:p>
          <a:p>
            <a:pPr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.</a:t>
            </a:r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Noise can be expressed as a wiener process</a:t>
            </a:r>
            <a:endParaRPr lang="en-US" altLang="en-US" sz="1800" b="1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3" name="Text Box 1028"/>
          <p:cNvSpPr txBox="1">
            <a:spLocks noChangeArrowheads="1"/>
          </p:cNvSpPr>
          <p:nvPr/>
        </p:nvSpPr>
        <p:spPr bwMode="auto">
          <a:xfrm>
            <a:off x="3940235" y="474942"/>
            <a:ext cx="40989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Examples of stochastic processes</a:t>
            </a:r>
          </a:p>
        </p:txBody>
      </p:sp>
      <p:sp>
        <p:nvSpPr>
          <p:cNvPr id="4" name="Line 1029"/>
          <p:cNvSpPr>
            <a:spLocks noChangeShapeType="1"/>
          </p:cNvSpPr>
          <p:nvPr/>
        </p:nvSpPr>
        <p:spPr bwMode="auto">
          <a:xfrm>
            <a:off x="4349810" y="2111655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1030"/>
          <p:cNvSpPr>
            <a:spLocks noChangeShapeType="1"/>
          </p:cNvSpPr>
          <p:nvPr/>
        </p:nvSpPr>
        <p:spPr bwMode="auto">
          <a:xfrm flipV="1">
            <a:off x="4667310" y="1925917"/>
            <a:ext cx="0" cy="192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31"/>
          <p:cNvSpPr>
            <a:spLocks noChangeShapeType="1"/>
          </p:cNvSpPr>
          <p:nvPr/>
        </p:nvSpPr>
        <p:spPr bwMode="auto">
          <a:xfrm>
            <a:off x="4654610" y="1925917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Line 1032"/>
          <p:cNvSpPr>
            <a:spLocks noChangeShapeType="1"/>
          </p:cNvSpPr>
          <p:nvPr/>
        </p:nvSpPr>
        <p:spPr bwMode="auto">
          <a:xfrm flipV="1">
            <a:off x="4972110" y="1740180"/>
            <a:ext cx="0" cy="192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Line 1033"/>
          <p:cNvSpPr>
            <a:spLocks noChangeShapeType="1"/>
          </p:cNvSpPr>
          <p:nvPr/>
        </p:nvSpPr>
        <p:spPr bwMode="auto">
          <a:xfrm>
            <a:off x="4984810" y="1732242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034"/>
          <p:cNvSpPr>
            <a:spLocks noChangeShapeType="1"/>
          </p:cNvSpPr>
          <p:nvPr/>
        </p:nvSpPr>
        <p:spPr bwMode="auto">
          <a:xfrm flipV="1">
            <a:off x="5302310" y="1732242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1035"/>
          <p:cNvSpPr>
            <a:spLocks noChangeShapeType="1"/>
          </p:cNvSpPr>
          <p:nvPr/>
        </p:nvSpPr>
        <p:spPr bwMode="auto">
          <a:xfrm>
            <a:off x="5315010" y="1917980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1036"/>
          <p:cNvSpPr>
            <a:spLocks noChangeShapeType="1"/>
          </p:cNvSpPr>
          <p:nvPr/>
        </p:nvSpPr>
        <p:spPr bwMode="auto">
          <a:xfrm flipV="1">
            <a:off x="5632510" y="1917980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037"/>
          <p:cNvSpPr>
            <a:spLocks noChangeShapeType="1"/>
          </p:cNvSpPr>
          <p:nvPr/>
        </p:nvSpPr>
        <p:spPr bwMode="auto">
          <a:xfrm>
            <a:off x="5645210" y="2103717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Line 1038"/>
          <p:cNvSpPr>
            <a:spLocks noChangeShapeType="1"/>
          </p:cNvSpPr>
          <p:nvPr/>
        </p:nvSpPr>
        <p:spPr bwMode="auto">
          <a:xfrm flipV="1">
            <a:off x="5962710" y="1917980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1039"/>
          <p:cNvSpPr>
            <a:spLocks noChangeShapeType="1"/>
          </p:cNvSpPr>
          <p:nvPr/>
        </p:nvSpPr>
        <p:spPr bwMode="auto">
          <a:xfrm>
            <a:off x="5962710" y="1917980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1040"/>
          <p:cNvSpPr>
            <a:spLocks noChangeShapeType="1"/>
          </p:cNvSpPr>
          <p:nvPr/>
        </p:nvSpPr>
        <p:spPr bwMode="auto">
          <a:xfrm flipV="1">
            <a:off x="6280210" y="1917980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1041"/>
          <p:cNvSpPr>
            <a:spLocks noChangeShapeType="1"/>
          </p:cNvSpPr>
          <p:nvPr/>
        </p:nvSpPr>
        <p:spPr bwMode="auto">
          <a:xfrm>
            <a:off x="6267510" y="2097367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1042"/>
          <p:cNvSpPr>
            <a:spLocks noChangeShapeType="1"/>
          </p:cNvSpPr>
          <p:nvPr/>
        </p:nvSpPr>
        <p:spPr bwMode="auto">
          <a:xfrm flipV="1">
            <a:off x="6585010" y="2097367"/>
            <a:ext cx="0" cy="192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1043"/>
          <p:cNvSpPr>
            <a:spLocks noChangeShapeType="1"/>
          </p:cNvSpPr>
          <p:nvPr/>
        </p:nvSpPr>
        <p:spPr bwMode="auto">
          <a:xfrm>
            <a:off x="6585010" y="2289455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1044"/>
          <p:cNvSpPr>
            <a:spLocks noChangeShapeType="1"/>
          </p:cNvSpPr>
          <p:nvPr/>
        </p:nvSpPr>
        <p:spPr bwMode="auto">
          <a:xfrm flipV="1">
            <a:off x="6902510" y="2283105"/>
            <a:ext cx="0" cy="192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1045"/>
          <p:cNvSpPr>
            <a:spLocks noChangeShapeType="1"/>
          </p:cNvSpPr>
          <p:nvPr/>
        </p:nvSpPr>
        <p:spPr bwMode="auto">
          <a:xfrm>
            <a:off x="6889810" y="2468842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1046"/>
          <p:cNvSpPr>
            <a:spLocks noChangeShapeType="1"/>
          </p:cNvSpPr>
          <p:nvPr/>
        </p:nvSpPr>
        <p:spPr bwMode="auto">
          <a:xfrm flipV="1">
            <a:off x="7207310" y="2283105"/>
            <a:ext cx="0" cy="192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1047"/>
          <p:cNvSpPr>
            <a:spLocks noChangeShapeType="1"/>
          </p:cNvSpPr>
          <p:nvPr/>
        </p:nvSpPr>
        <p:spPr bwMode="auto">
          <a:xfrm>
            <a:off x="7232710" y="2289455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1048"/>
          <p:cNvSpPr>
            <a:spLocks noChangeShapeType="1"/>
          </p:cNvSpPr>
          <p:nvPr/>
        </p:nvSpPr>
        <p:spPr bwMode="auto">
          <a:xfrm flipV="1">
            <a:off x="7550210" y="2103717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Line 1049"/>
          <p:cNvSpPr>
            <a:spLocks noChangeShapeType="1"/>
          </p:cNvSpPr>
          <p:nvPr/>
        </p:nvSpPr>
        <p:spPr bwMode="auto">
          <a:xfrm>
            <a:off x="7550210" y="2103717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1050"/>
          <p:cNvSpPr>
            <a:spLocks noChangeShapeType="1"/>
          </p:cNvSpPr>
          <p:nvPr/>
        </p:nvSpPr>
        <p:spPr bwMode="auto">
          <a:xfrm flipV="1">
            <a:off x="7867710" y="2103717"/>
            <a:ext cx="0" cy="1936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1051"/>
          <p:cNvSpPr>
            <a:spLocks noChangeShapeType="1"/>
          </p:cNvSpPr>
          <p:nvPr/>
        </p:nvSpPr>
        <p:spPr bwMode="auto">
          <a:xfrm>
            <a:off x="7855010" y="2283105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1052"/>
          <p:cNvSpPr>
            <a:spLocks noChangeShapeType="1"/>
          </p:cNvSpPr>
          <p:nvPr/>
        </p:nvSpPr>
        <p:spPr bwMode="auto">
          <a:xfrm flipV="1">
            <a:off x="8172510" y="2283105"/>
            <a:ext cx="0" cy="192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1053"/>
          <p:cNvSpPr>
            <a:spLocks noChangeShapeType="1"/>
          </p:cNvSpPr>
          <p:nvPr/>
        </p:nvSpPr>
        <p:spPr bwMode="auto">
          <a:xfrm>
            <a:off x="8185210" y="2468842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054"/>
          <p:cNvSpPr>
            <a:spLocks noChangeShapeType="1"/>
          </p:cNvSpPr>
          <p:nvPr/>
        </p:nvSpPr>
        <p:spPr bwMode="auto">
          <a:xfrm flipV="1">
            <a:off x="8502710" y="2283105"/>
            <a:ext cx="0" cy="1920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055"/>
          <p:cNvSpPr>
            <a:spLocks noChangeShapeType="1"/>
          </p:cNvSpPr>
          <p:nvPr/>
        </p:nvSpPr>
        <p:spPr bwMode="auto">
          <a:xfrm>
            <a:off x="8490010" y="2283105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1056"/>
          <p:cNvSpPr>
            <a:spLocks noChangeShapeType="1"/>
          </p:cNvSpPr>
          <p:nvPr/>
        </p:nvSpPr>
        <p:spPr bwMode="auto">
          <a:xfrm flipV="1">
            <a:off x="8807510" y="2097367"/>
            <a:ext cx="0" cy="1920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Line 1057"/>
          <p:cNvSpPr>
            <a:spLocks noChangeShapeType="1"/>
          </p:cNvSpPr>
          <p:nvPr/>
        </p:nvSpPr>
        <p:spPr bwMode="auto">
          <a:xfrm>
            <a:off x="8820210" y="2089430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Freeform 1058"/>
          <p:cNvSpPr>
            <a:spLocks/>
          </p:cNvSpPr>
          <p:nvPr/>
        </p:nvSpPr>
        <p:spPr bwMode="auto">
          <a:xfrm>
            <a:off x="4464110" y="2997480"/>
            <a:ext cx="4711700" cy="377825"/>
          </a:xfrm>
          <a:custGeom>
            <a:avLst/>
            <a:gdLst>
              <a:gd name="T0" fmla="*/ 0 w 2226"/>
              <a:gd name="T1" fmla="*/ 2147483647 h 318"/>
              <a:gd name="T2" fmla="*/ 2147483647 w 2226"/>
              <a:gd name="T3" fmla="*/ 2147483647 h 318"/>
              <a:gd name="T4" fmla="*/ 2147483647 w 2226"/>
              <a:gd name="T5" fmla="*/ 2147483647 h 318"/>
              <a:gd name="T6" fmla="*/ 2147483647 w 2226"/>
              <a:gd name="T7" fmla="*/ 2147483647 h 318"/>
              <a:gd name="T8" fmla="*/ 2147483647 w 2226"/>
              <a:gd name="T9" fmla="*/ 2147483647 h 318"/>
              <a:gd name="T10" fmla="*/ 2147483647 w 2226"/>
              <a:gd name="T11" fmla="*/ 2147483647 h 318"/>
              <a:gd name="T12" fmla="*/ 2147483647 w 2226"/>
              <a:gd name="T13" fmla="*/ 2147483647 h 318"/>
              <a:gd name="T14" fmla="*/ 2147483647 w 2226"/>
              <a:gd name="T15" fmla="*/ 0 h 318"/>
              <a:gd name="T16" fmla="*/ 2147483647 w 2226"/>
              <a:gd name="T17" fmla="*/ 2147483647 h 318"/>
              <a:gd name="T18" fmla="*/ 2147483647 w 2226"/>
              <a:gd name="T19" fmla="*/ 2147483647 h 318"/>
              <a:gd name="T20" fmla="*/ 2147483647 w 2226"/>
              <a:gd name="T21" fmla="*/ 2147483647 h 318"/>
              <a:gd name="T22" fmla="*/ 2147483647 w 2226"/>
              <a:gd name="T23" fmla="*/ 2147483647 h 318"/>
              <a:gd name="T24" fmla="*/ 2147483647 w 2226"/>
              <a:gd name="T25" fmla="*/ 2147483647 h 318"/>
              <a:gd name="T26" fmla="*/ 2147483647 w 2226"/>
              <a:gd name="T27" fmla="*/ 2147483647 h 318"/>
              <a:gd name="T28" fmla="*/ 2147483647 w 2226"/>
              <a:gd name="T29" fmla="*/ 2147483647 h 318"/>
              <a:gd name="T30" fmla="*/ 2147483647 w 2226"/>
              <a:gd name="T31" fmla="*/ 2147483647 h 318"/>
              <a:gd name="T32" fmla="*/ 2147483647 w 2226"/>
              <a:gd name="T33" fmla="*/ 2147483647 h 318"/>
              <a:gd name="T34" fmla="*/ 2147483647 w 2226"/>
              <a:gd name="T35" fmla="*/ 2147483647 h 318"/>
              <a:gd name="T36" fmla="*/ 2147483647 w 2226"/>
              <a:gd name="T37" fmla="*/ 2147483647 h 318"/>
              <a:gd name="T38" fmla="*/ 2147483647 w 2226"/>
              <a:gd name="T39" fmla="*/ 2147483647 h 318"/>
              <a:gd name="T40" fmla="*/ 2147483647 w 2226"/>
              <a:gd name="T41" fmla="*/ 2147483647 h 318"/>
              <a:gd name="T42" fmla="*/ 2147483647 w 2226"/>
              <a:gd name="T43" fmla="*/ 2147483647 h 318"/>
              <a:gd name="T44" fmla="*/ 2147483647 w 2226"/>
              <a:gd name="T45" fmla="*/ 2147483647 h 318"/>
              <a:gd name="T46" fmla="*/ 2147483647 w 2226"/>
              <a:gd name="T47" fmla="*/ 2147483647 h 318"/>
              <a:gd name="T48" fmla="*/ 2147483647 w 2226"/>
              <a:gd name="T49" fmla="*/ 2147483647 h 318"/>
              <a:gd name="T50" fmla="*/ 2147483647 w 2226"/>
              <a:gd name="T51" fmla="*/ 2147483647 h 318"/>
              <a:gd name="T52" fmla="*/ 2147483647 w 2226"/>
              <a:gd name="T53" fmla="*/ 2147483647 h 318"/>
              <a:gd name="T54" fmla="*/ 2147483647 w 2226"/>
              <a:gd name="T55" fmla="*/ 2147483647 h 318"/>
              <a:gd name="T56" fmla="*/ 2147483647 w 2226"/>
              <a:gd name="T57" fmla="*/ 2147483647 h 318"/>
              <a:gd name="T58" fmla="*/ 2147483647 w 2226"/>
              <a:gd name="T59" fmla="*/ 2147483647 h 318"/>
              <a:gd name="T60" fmla="*/ 2147483647 w 2226"/>
              <a:gd name="T61" fmla="*/ 2147483647 h 318"/>
              <a:gd name="T62" fmla="*/ 2147483647 w 2226"/>
              <a:gd name="T63" fmla="*/ 2147483647 h 31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226"/>
              <a:gd name="T97" fmla="*/ 0 h 318"/>
              <a:gd name="T98" fmla="*/ 2226 w 2226"/>
              <a:gd name="T99" fmla="*/ 318 h 31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226" h="318">
                <a:moveTo>
                  <a:pt x="0" y="234"/>
                </a:moveTo>
                <a:cubicBezTo>
                  <a:pt x="38" y="209"/>
                  <a:pt x="54" y="162"/>
                  <a:pt x="96" y="138"/>
                </a:cubicBezTo>
                <a:cubicBezTo>
                  <a:pt x="104" y="134"/>
                  <a:pt x="112" y="131"/>
                  <a:pt x="120" y="126"/>
                </a:cubicBezTo>
                <a:cubicBezTo>
                  <a:pt x="132" y="119"/>
                  <a:pt x="156" y="102"/>
                  <a:pt x="156" y="102"/>
                </a:cubicBezTo>
                <a:cubicBezTo>
                  <a:pt x="160" y="96"/>
                  <a:pt x="163" y="89"/>
                  <a:pt x="168" y="84"/>
                </a:cubicBezTo>
                <a:cubicBezTo>
                  <a:pt x="173" y="79"/>
                  <a:pt x="181" y="77"/>
                  <a:pt x="186" y="72"/>
                </a:cubicBezTo>
                <a:cubicBezTo>
                  <a:pt x="226" y="27"/>
                  <a:pt x="191" y="42"/>
                  <a:pt x="228" y="30"/>
                </a:cubicBezTo>
                <a:cubicBezTo>
                  <a:pt x="249" y="9"/>
                  <a:pt x="260" y="7"/>
                  <a:pt x="288" y="0"/>
                </a:cubicBezTo>
                <a:cubicBezTo>
                  <a:pt x="304" y="2"/>
                  <a:pt x="321" y="1"/>
                  <a:pt x="336" y="6"/>
                </a:cubicBezTo>
                <a:cubicBezTo>
                  <a:pt x="350" y="11"/>
                  <a:pt x="372" y="30"/>
                  <a:pt x="372" y="30"/>
                </a:cubicBezTo>
                <a:cubicBezTo>
                  <a:pt x="382" y="60"/>
                  <a:pt x="404" y="83"/>
                  <a:pt x="414" y="114"/>
                </a:cubicBezTo>
                <a:cubicBezTo>
                  <a:pt x="483" y="107"/>
                  <a:pt x="461" y="106"/>
                  <a:pt x="510" y="90"/>
                </a:cubicBezTo>
                <a:cubicBezTo>
                  <a:pt x="518" y="92"/>
                  <a:pt x="526" y="97"/>
                  <a:pt x="534" y="96"/>
                </a:cubicBezTo>
                <a:cubicBezTo>
                  <a:pt x="550" y="95"/>
                  <a:pt x="582" y="84"/>
                  <a:pt x="582" y="84"/>
                </a:cubicBezTo>
                <a:cubicBezTo>
                  <a:pt x="605" y="92"/>
                  <a:pt x="616" y="107"/>
                  <a:pt x="636" y="120"/>
                </a:cubicBezTo>
                <a:cubicBezTo>
                  <a:pt x="655" y="149"/>
                  <a:pt x="674" y="156"/>
                  <a:pt x="702" y="174"/>
                </a:cubicBezTo>
                <a:cubicBezTo>
                  <a:pt x="718" y="171"/>
                  <a:pt x="745" y="162"/>
                  <a:pt x="762" y="174"/>
                </a:cubicBezTo>
                <a:cubicBezTo>
                  <a:pt x="777" y="185"/>
                  <a:pt x="784" y="204"/>
                  <a:pt x="798" y="216"/>
                </a:cubicBezTo>
                <a:cubicBezTo>
                  <a:pt x="817" y="232"/>
                  <a:pt x="847" y="244"/>
                  <a:pt x="870" y="252"/>
                </a:cubicBezTo>
                <a:cubicBezTo>
                  <a:pt x="913" y="247"/>
                  <a:pt x="953" y="239"/>
                  <a:pt x="996" y="234"/>
                </a:cubicBezTo>
                <a:cubicBezTo>
                  <a:pt x="1025" y="224"/>
                  <a:pt x="1043" y="199"/>
                  <a:pt x="1068" y="180"/>
                </a:cubicBezTo>
                <a:cubicBezTo>
                  <a:pt x="1087" y="165"/>
                  <a:pt x="1108" y="145"/>
                  <a:pt x="1128" y="132"/>
                </a:cubicBezTo>
                <a:cubicBezTo>
                  <a:pt x="1145" y="122"/>
                  <a:pt x="1164" y="117"/>
                  <a:pt x="1182" y="108"/>
                </a:cubicBezTo>
                <a:cubicBezTo>
                  <a:pt x="1216" y="125"/>
                  <a:pt x="1254" y="166"/>
                  <a:pt x="1278" y="198"/>
                </a:cubicBezTo>
                <a:cubicBezTo>
                  <a:pt x="1289" y="232"/>
                  <a:pt x="1329" y="224"/>
                  <a:pt x="1362" y="228"/>
                </a:cubicBezTo>
                <a:cubicBezTo>
                  <a:pt x="1400" y="239"/>
                  <a:pt x="1438" y="251"/>
                  <a:pt x="1476" y="264"/>
                </a:cubicBezTo>
                <a:cubicBezTo>
                  <a:pt x="1496" y="271"/>
                  <a:pt x="1515" y="284"/>
                  <a:pt x="1536" y="288"/>
                </a:cubicBezTo>
                <a:cubicBezTo>
                  <a:pt x="1610" y="300"/>
                  <a:pt x="1682" y="313"/>
                  <a:pt x="1758" y="318"/>
                </a:cubicBezTo>
                <a:cubicBezTo>
                  <a:pt x="1860" y="308"/>
                  <a:pt x="1960" y="297"/>
                  <a:pt x="2058" y="264"/>
                </a:cubicBezTo>
                <a:cubicBezTo>
                  <a:pt x="2094" y="276"/>
                  <a:pt x="2114" y="278"/>
                  <a:pt x="2148" y="258"/>
                </a:cubicBezTo>
                <a:cubicBezTo>
                  <a:pt x="2160" y="251"/>
                  <a:pt x="2184" y="234"/>
                  <a:pt x="2184" y="234"/>
                </a:cubicBezTo>
                <a:cubicBezTo>
                  <a:pt x="2198" y="236"/>
                  <a:pt x="2226" y="240"/>
                  <a:pt x="2226" y="24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1059"/>
          <p:cNvSpPr>
            <a:spLocks noChangeShapeType="1"/>
          </p:cNvSpPr>
          <p:nvPr/>
        </p:nvSpPr>
        <p:spPr bwMode="auto">
          <a:xfrm flipV="1">
            <a:off x="8109010" y="5104092"/>
            <a:ext cx="0" cy="185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" name="Line 1060"/>
          <p:cNvSpPr>
            <a:spLocks noChangeShapeType="1"/>
          </p:cNvSpPr>
          <p:nvPr/>
        </p:nvSpPr>
        <p:spPr bwMode="auto">
          <a:xfrm flipV="1">
            <a:off x="8553510" y="5104092"/>
            <a:ext cx="0" cy="185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Line 1061"/>
          <p:cNvSpPr>
            <a:spLocks noChangeShapeType="1"/>
          </p:cNvSpPr>
          <p:nvPr/>
        </p:nvSpPr>
        <p:spPr bwMode="auto">
          <a:xfrm flipV="1">
            <a:off x="9315510" y="5104092"/>
            <a:ext cx="0" cy="185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062"/>
          <p:cNvSpPr>
            <a:spLocks noChangeShapeType="1"/>
          </p:cNvSpPr>
          <p:nvPr/>
        </p:nvSpPr>
        <p:spPr bwMode="auto">
          <a:xfrm flipV="1">
            <a:off x="4591110" y="5104092"/>
            <a:ext cx="0" cy="185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1063"/>
          <p:cNvSpPr>
            <a:spLocks noChangeShapeType="1"/>
          </p:cNvSpPr>
          <p:nvPr/>
        </p:nvSpPr>
        <p:spPr bwMode="auto">
          <a:xfrm flipV="1">
            <a:off x="5022910" y="5104092"/>
            <a:ext cx="0" cy="185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064"/>
          <p:cNvSpPr>
            <a:spLocks noChangeShapeType="1"/>
          </p:cNvSpPr>
          <p:nvPr/>
        </p:nvSpPr>
        <p:spPr bwMode="auto">
          <a:xfrm flipV="1">
            <a:off x="5759510" y="5104092"/>
            <a:ext cx="0" cy="185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1065"/>
          <p:cNvSpPr>
            <a:spLocks noChangeShapeType="1"/>
          </p:cNvSpPr>
          <p:nvPr/>
        </p:nvSpPr>
        <p:spPr bwMode="auto">
          <a:xfrm flipV="1">
            <a:off x="6229410" y="5104092"/>
            <a:ext cx="0" cy="185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1066"/>
          <p:cNvSpPr>
            <a:spLocks noChangeShapeType="1"/>
          </p:cNvSpPr>
          <p:nvPr/>
        </p:nvSpPr>
        <p:spPr bwMode="auto">
          <a:xfrm flipV="1">
            <a:off x="6419910" y="5104092"/>
            <a:ext cx="0" cy="185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1067"/>
          <p:cNvSpPr>
            <a:spLocks noChangeShapeType="1"/>
          </p:cNvSpPr>
          <p:nvPr/>
        </p:nvSpPr>
        <p:spPr bwMode="auto">
          <a:xfrm flipV="1">
            <a:off x="7118410" y="5104092"/>
            <a:ext cx="0" cy="185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1068"/>
          <p:cNvSpPr>
            <a:spLocks noChangeShapeType="1"/>
          </p:cNvSpPr>
          <p:nvPr/>
        </p:nvSpPr>
        <p:spPr bwMode="auto">
          <a:xfrm flipV="1">
            <a:off x="7448610" y="5104092"/>
            <a:ext cx="0" cy="185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069"/>
          <p:cNvSpPr>
            <a:spLocks noChangeShapeType="1"/>
          </p:cNvSpPr>
          <p:nvPr/>
        </p:nvSpPr>
        <p:spPr bwMode="auto">
          <a:xfrm flipH="1">
            <a:off x="4121210" y="5283480"/>
            <a:ext cx="5257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5" name="Group 1070"/>
          <p:cNvGrpSpPr>
            <a:grpSpLocks/>
          </p:cNvGrpSpPr>
          <p:nvPr/>
        </p:nvGrpSpPr>
        <p:grpSpPr bwMode="auto">
          <a:xfrm>
            <a:off x="4070410" y="4137305"/>
            <a:ext cx="5283200" cy="193675"/>
            <a:chOff x="1416" y="341"/>
            <a:chExt cx="2496" cy="162"/>
          </a:xfrm>
        </p:grpSpPr>
        <p:sp>
          <p:nvSpPr>
            <p:cNvPr id="46" name="Line 1071"/>
            <p:cNvSpPr>
              <a:spLocks noChangeShapeType="1"/>
            </p:cNvSpPr>
            <p:nvPr/>
          </p:nvSpPr>
          <p:spPr bwMode="auto">
            <a:xfrm flipV="1">
              <a:off x="1668" y="347"/>
              <a:ext cx="0" cy="1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1072"/>
            <p:cNvSpPr>
              <a:spLocks noChangeShapeType="1"/>
            </p:cNvSpPr>
            <p:nvPr/>
          </p:nvSpPr>
          <p:spPr bwMode="auto">
            <a:xfrm flipV="1">
              <a:off x="1878" y="347"/>
              <a:ext cx="0" cy="1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1073"/>
            <p:cNvSpPr>
              <a:spLocks noChangeShapeType="1"/>
            </p:cNvSpPr>
            <p:nvPr/>
          </p:nvSpPr>
          <p:spPr bwMode="auto">
            <a:xfrm flipV="1">
              <a:off x="2238" y="347"/>
              <a:ext cx="0" cy="1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074"/>
            <p:cNvSpPr>
              <a:spLocks noChangeShapeType="1"/>
            </p:cNvSpPr>
            <p:nvPr/>
          </p:nvSpPr>
          <p:spPr bwMode="auto">
            <a:xfrm flipV="1">
              <a:off x="2292" y="341"/>
              <a:ext cx="0" cy="1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1075"/>
            <p:cNvSpPr>
              <a:spLocks noChangeShapeType="1"/>
            </p:cNvSpPr>
            <p:nvPr/>
          </p:nvSpPr>
          <p:spPr bwMode="auto">
            <a:xfrm flipV="1">
              <a:off x="2496" y="341"/>
              <a:ext cx="0" cy="1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1076"/>
            <p:cNvSpPr>
              <a:spLocks noChangeShapeType="1"/>
            </p:cNvSpPr>
            <p:nvPr/>
          </p:nvSpPr>
          <p:spPr bwMode="auto">
            <a:xfrm flipV="1">
              <a:off x="2844" y="341"/>
              <a:ext cx="0" cy="1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1077"/>
            <p:cNvSpPr>
              <a:spLocks noChangeShapeType="1"/>
            </p:cNvSpPr>
            <p:nvPr/>
          </p:nvSpPr>
          <p:spPr bwMode="auto">
            <a:xfrm flipV="1">
              <a:off x="3066" y="341"/>
              <a:ext cx="0" cy="1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1078"/>
            <p:cNvSpPr>
              <a:spLocks noChangeShapeType="1"/>
            </p:cNvSpPr>
            <p:nvPr/>
          </p:nvSpPr>
          <p:spPr bwMode="auto">
            <a:xfrm flipV="1">
              <a:off x="3156" y="341"/>
              <a:ext cx="0" cy="1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1079"/>
            <p:cNvSpPr>
              <a:spLocks noChangeShapeType="1"/>
            </p:cNvSpPr>
            <p:nvPr/>
          </p:nvSpPr>
          <p:spPr bwMode="auto">
            <a:xfrm flipV="1">
              <a:off x="3486" y="341"/>
              <a:ext cx="0" cy="1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1080"/>
            <p:cNvSpPr>
              <a:spLocks noChangeShapeType="1"/>
            </p:cNvSpPr>
            <p:nvPr/>
          </p:nvSpPr>
          <p:spPr bwMode="auto">
            <a:xfrm flipV="1">
              <a:off x="3642" y="341"/>
              <a:ext cx="0" cy="1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1081"/>
            <p:cNvSpPr>
              <a:spLocks noChangeShapeType="1"/>
            </p:cNvSpPr>
            <p:nvPr/>
          </p:nvSpPr>
          <p:spPr bwMode="auto">
            <a:xfrm>
              <a:off x="1878" y="498"/>
              <a:ext cx="3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1082"/>
            <p:cNvSpPr>
              <a:spLocks noChangeShapeType="1"/>
            </p:cNvSpPr>
            <p:nvPr/>
          </p:nvSpPr>
          <p:spPr bwMode="auto">
            <a:xfrm>
              <a:off x="1416" y="498"/>
              <a:ext cx="2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Line 1083"/>
            <p:cNvSpPr>
              <a:spLocks noChangeShapeType="1"/>
            </p:cNvSpPr>
            <p:nvPr/>
          </p:nvSpPr>
          <p:spPr bwMode="auto">
            <a:xfrm>
              <a:off x="2292" y="498"/>
              <a:ext cx="1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Line 1084"/>
            <p:cNvSpPr>
              <a:spLocks noChangeShapeType="1"/>
            </p:cNvSpPr>
            <p:nvPr/>
          </p:nvSpPr>
          <p:spPr bwMode="auto">
            <a:xfrm>
              <a:off x="2844" y="498"/>
              <a:ext cx="22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Line 1085"/>
            <p:cNvSpPr>
              <a:spLocks noChangeShapeType="1"/>
            </p:cNvSpPr>
            <p:nvPr/>
          </p:nvSpPr>
          <p:spPr bwMode="auto">
            <a:xfrm>
              <a:off x="3156" y="498"/>
              <a:ext cx="3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1086"/>
            <p:cNvSpPr>
              <a:spLocks noChangeShapeType="1"/>
            </p:cNvSpPr>
            <p:nvPr/>
          </p:nvSpPr>
          <p:spPr bwMode="auto">
            <a:xfrm>
              <a:off x="3642" y="498"/>
              <a:ext cx="2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1087"/>
            <p:cNvSpPr>
              <a:spLocks noChangeShapeType="1"/>
            </p:cNvSpPr>
            <p:nvPr/>
          </p:nvSpPr>
          <p:spPr bwMode="auto">
            <a:xfrm>
              <a:off x="1674" y="342"/>
              <a:ext cx="20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1088"/>
            <p:cNvSpPr>
              <a:spLocks noChangeShapeType="1"/>
            </p:cNvSpPr>
            <p:nvPr/>
          </p:nvSpPr>
          <p:spPr bwMode="auto">
            <a:xfrm>
              <a:off x="2244" y="342"/>
              <a:ext cx="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1089"/>
            <p:cNvSpPr>
              <a:spLocks noChangeShapeType="1"/>
            </p:cNvSpPr>
            <p:nvPr/>
          </p:nvSpPr>
          <p:spPr bwMode="auto">
            <a:xfrm>
              <a:off x="2502" y="342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Line 1090"/>
            <p:cNvSpPr>
              <a:spLocks noChangeShapeType="1"/>
            </p:cNvSpPr>
            <p:nvPr/>
          </p:nvSpPr>
          <p:spPr bwMode="auto">
            <a:xfrm>
              <a:off x="3072" y="342"/>
              <a:ext cx="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Line 1091"/>
            <p:cNvSpPr>
              <a:spLocks noChangeShapeType="1"/>
            </p:cNvSpPr>
            <p:nvPr/>
          </p:nvSpPr>
          <p:spPr bwMode="auto">
            <a:xfrm>
              <a:off x="3492" y="342"/>
              <a:ext cx="15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619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1937702" y="1244006"/>
            <a:ext cx="730071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Probability distribution function (PDF)</a:t>
            </a:r>
            <a:r>
              <a:rPr lang="en-US" altLang="en-US" sz="1800">
                <a:solidFill>
                  <a:srgbClr val="FF3300"/>
                </a:solidFill>
                <a:latin typeface="Times" panose="02020603050405020304" pitchFamily="18" charset="0"/>
              </a:rPr>
              <a:t>  </a:t>
            </a:r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-&gt; </a:t>
            </a:r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Complete information</a:t>
            </a:r>
            <a:r>
              <a:rPr lang="en-US" altLang="en-US" sz="180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about all</a:t>
            </a:r>
          </a:p>
          <a:p>
            <a:pPr algn="ctr" eaLnBrk="1" hangingPunct="1"/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statistic properties of the random variable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2524980" y="1575793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800">
              <a:latin typeface="Times" panose="02020603050405020304" pitchFamily="18" charset="0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3761642" y="1815506"/>
            <a:ext cx="506773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Main classification 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discrete </a:t>
            </a:r>
            <a:r>
              <a:rPr lang="en-US" altLang="en-US" sz="1800" b="1" dirty="0">
                <a:solidFill>
                  <a:schemeClr val="hlink"/>
                </a:solidFill>
                <a:latin typeface="Times" panose="02020603050405020304" pitchFamily="18" charset="0"/>
              </a:rPr>
              <a:t>- 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continuous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 distributions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auto">
          <a:xfrm>
            <a:off x="8401905" y="1709143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800">
              <a:latin typeface="Times" panose="02020603050405020304" pitchFamily="18" charset="0"/>
            </a:endParaRPr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3121880" y="2056806"/>
            <a:ext cx="57708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which distribution function - depend on the measuring process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7971692" y="1974256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800">
              <a:latin typeface="Times" panose="02020603050405020304" pitchFamily="18" charset="0"/>
            </a:endParaRPr>
          </a:p>
        </p:txBody>
      </p:sp>
      <p:sp>
        <p:nvSpPr>
          <p:cNvPr id="12" name="Rectangle 25"/>
          <p:cNvSpPr>
            <a:spLocks noChangeArrowheads="1"/>
          </p:cNvSpPr>
          <p:nvPr/>
        </p:nvSpPr>
        <p:spPr bwMode="auto">
          <a:xfrm>
            <a:off x="7404955" y="2891831"/>
            <a:ext cx="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800">
              <a:latin typeface="Times" panose="02020603050405020304" pitchFamily="18" charset="0"/>
            </a:endParaRPr>
          </a:p>
        </p:txBody>
      </p:sp>
      <p:sp>
        <p:nvSpPr>
          <p:cNvPr id="17" name="Rectangle 37"/>
          <p:cNvSpPr>
            <a:spLocks noChangeArrowheads="1"/>
          </p:cNvSpPr>
          <p:nvPr/>
        </p:nvSpPr>
        <p:spPr bwMode="auto">
          <a:xfrm>
            <a:off x="7343042" y="2315568"/>
            <a:ext cx="27892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Other names: density function</a:t>
            </a:r>
          </a:p>
          <a:p>
            <a:pPr eaLnBrk="1" hangingPunct="1"/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or frequency function</a:t>
            </a:r>
          </a:p>
        </p:txBody>
      </p:sp>
      <p:graphicFrame>
        <p:nvGraphicFramePr>
          <p:cNvPr id="1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750680"/>
              </p:ext>
            </p:extLst>
          </p:nvPr>
        </p:nvGraphicFramePr>
        <p:xfrm>
          <a:off x="3220305" y="3744318"/>
          <a:ext cx="2089150" cy="63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Formel" r:id="rId3" imgW="825500" imgH="482600" progId="Equation.3">
                  <p:embed/>
                </p:oleObj>
              </mc:Choice>
              <mc:Fallback>
                <p:oleObj name="Formel" r:id="rId3" imgW="8255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0305" y="3744318"/>
                        <a:ext cx="2089150" cy="633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41"/>
          <p:cNvSpPr txBox="1">
            <a:spLocks noChangeArrowheads="1"/>
          </p:cNvSpPr>
          <p:nvPr/>
        </p:nvSpPr>
        <p:spPr bwMode="auto">
          <a:xfrm>
            <a:off x="5284055" y="347603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800">
              <a:latin typeface="Times" panose="02020603050405020304" pitchFamily="18" charset="0"/>
            </a:endParaRPr>
          </a:p>
        </p:txBody>
      </p:sp>
      <p:sp>
        <p:nvSpPr>
          <p:cNvPr id="21" name="Rectangle 42"/>
          <p:cNvSpPr>
            <a:spLocks noChangeArrowheads="1"/>
          </p:cNvSpPr>
          <p:nvPr/>
        </p:nvSpPr>
        <p:spPr bwMode="auto">
          <a:xfrm>
            <a:off x="3960080" y="3507781"/>
            <a:ext cx="8883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latin typeface="Times" panose="02020603050405020304" pitchFamily="18" charset="0"/>
              </a:rPr>
              <a:t>f(x) ≥ 0</a:t>
            </a:r>
          </a:p>
        </p:txBody>
      </p:sp>
      <p:sp>
        <p:nvSpPr>
          <p:cNvPr id="22" name="Text Box 43"/>
          <p:cNvSpPr txBox="1">
            <a:spLocks noChangeArrowheads="1"/>
          </p:cNvSpPr>
          <p:nvPr/>
        </p:nvSpPr>
        <p:spPr bwMode="auto">
          <a:xfrm>
            <a:off x="4763355" y="548681"/>
            <a:ext cx="2847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Distribution functions</a:t>
            </a:r>
          </a:p>
        </p:txBody>
      </p:sp>
      <p:graphicFrame>
        <p:nvGraphicFramePr>
          <p:cNvPr id="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8569296"/>
              </p:ext>
            </p:extLst>
          </p:nvPr>
        </p:nvGraphicFramePr>
        <p:xfrm>
          <a:off x="2505930" y="2999781"/>
          <a:ext cx="1052512" cy="34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Equation" r:id="rId5" imgW="342751" imgH="203112" progId="Equation.3">
                  <p:embed/>
                </p:oleObj>
              </mc:Choice>
              <mc:Fallback>
                <p:oleObj name="Equation" r:id="rId5" imgW="342751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5930" y="2999781"/>
                        <a:ext cx="1052512" cy="347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46"/>
          <p:cNvSpPr>
            <a:spLocks noChangeArrowheads="1"/>
          </p:cNvSpPr>
          <p:nvPr/>
        </p:nvSpPr>
        <p:spPr bwMode="auto">
          <a:xfrm>
            <a:off x="3217130" y="5383480"/>
            <a:ext cx="62241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The measurement result is completely characterized by its PDF</a:t>
            </a:r>
          </a:p>
        </p:txBody>
      </p:sp>
      <p:sp>
        <p:nvSpPr>
          <p:cNvPr id="26" name="Freeform 48"/>
          <p:cNvSpPr>
            <a:spLocks/>
          </p:cNvSpPr>
          <p:nvPr/>
        </p:nvSpPr>
        <p:spPr bwMode="auto">
          <a:xfrm>
            <a:off x="3502880" y="3048993"/>
            <a:ext cx="1657350" cy="146050"/>
          </a:xfrm>
          <a:custGeom>
            <a:avLst/>
            <a:gdLst>
              <a:gd name="T0" fmla="*/ 0 w 783"/>
              <a:gd name="T1" fmla="*/ 2147483647 h 133"/>
              <a:gd name="T2" fmla="*/ 2147483647 w 783"/>
              <a:gd name="T3" fmla="*/ 2147483647 h 133"/>
              <a:gd name="T4" fmla="*/ 2147483647 w 783"/>
              <a:gd name="T5" fmla="*/ 2147483647 h 133"/>
              <a:gd name="T6" fmla="*/ 2147483647 w 783"/>
              <a:gd name="T7" fmla="*/ 2147483647 h 133"/>
              <a:gd name="T8" fmla="*/ 2147483647 w 783"/>
              <a:gd name="T9" fmla="*/ 2147483647 h 133"/>
              <a:gd name="T10" fmla="*/ 2147483647 w 783"/>
              <a:gd name="T11" fmla="*/ 2147483647 h 133"/>
              <a:gd name="T12" fmla="*/ 2147483647 w 783"/>
              <a:gd name="T13" fmla="*/ 2147483647 h 133"/>
              <a:gd name="T14" fmla="*/ 2147483647 w 783"/>
              <a:gd name="T15" fmla="*/ 2147483647 h 133"/>
              <a:gd name="T16" fmla="*/ 2147483647 w 783"/>
              <a:gd name="T17" fmla="*/ 2147483647 h 133"/>
              <a:gd name="T18" fmla="*/ 2147483647 w 783"/>
              <a:gd name="T19" fmla="*/ 2147483647 h 133"/>
              <a:gd name="T20" fmla="*/ 2147483647 w 783"/>
              <a:gd name="T21" fmla="*/ 0 h 133"/>
              <a:gd name="T22" fmla="*/ 2147483647 w 783"/>
              <a:gd name="T23" fmla="*/ 2147483647 h 133"/>
              <a:gd name="T24" fmla="*/ 2147483647 w 783"/>
              <a:gd name="T25" fmla="*/ 2147483647 h 133"/>
              <a:gd name="T26" fmla="*/ 2147483647 w 783"/>
              <a:gd name="T27" fmla="*/ 2147483647 h 133"/>
              <a:gd name="T28" fmla="*/ 2147483647 w 783"/>
              <a:gd name="T29" fmla="*/ 2147483647 h 133"/>
              <a:gd name="T30" fmla="*/ 2147483647 w 783"/>
              <a:gd name="T31" fmla="*/ 2147483647 h 133"/>
              <a:gd name="T32" fmla="*/ 2147483647 w 783"/>
              <a:gd name="T33" fmla="*/ 2147483647 h 133"/>
              <a:gd name="T34" fmla="*/ 2147483647 w 783"/>
              <a:gd name="T35" fmla="*/ 2147483647 h 133"/>
              <a:gd name="T36" fmla="*/ 2147483647 w 783"/>
              <a:gd name="T37" fmla="*/ 2147483647 h 133"/>
              <a:gd name="T38" fmla="*/ 2147483647 w 783"/>
              <a:gd name="T39" fmla="*/ 2147483647 h 133"/>
              <a:gd name="T40" fmla="*/ 2147483647 w 783"/>
              <a:gd name="T41" fmla="*/ 2147483647 h 133"/>
              <a:gd name="T42" fmla="*/ 2147483647 w 783"/>
              <a:gd name="T43" fmla="*/ 2147483647 h 133"/>
              <a:gd name="T44" fmla="*/ 2147483647 w 783"/>
              <a:gd name="T45" fmla="*/ 2147483647 h 133"/>
              <a:gd name="T46" fmla="*/ 0 w 783"/>
              <a:gd name="T47" fmla="*/ 2147483647 h 13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783"/>
              <a:gd name="T73" fmla="*/ 0 h 133"/>
              <a:gd name="T74" fmla="*/ 783 w 783"/>
              <a:gd name="T75" fmla="*/ 133 h 133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783" h="133">
                <a:moveTo>
                  <a:pt x="0" y="125"/>
                </a:moveTo>
                <a:lnTo>
                  <a:pt x="32" y="125"/>
                </a:lnTo>
                <a:lnTo>
                  <a:pt x="85" y="125"/>
                </a:lnTo>
                <a:lnTo>
                  <a:pt x="148" y="118"/>
                </a:lnTo>
                <a:lnTo>
                  <a:pt x="191" y="103"/>
                </a:lnTo>
                <a:lnTo>
                  <a:pt x="222" y="88"/>
                </a:lnTo>
                <a:lnTo>
                  <a:pt x="254" y="66"/>
                </a:lnTo>
                <a:lnTo>
                  <a:pt x="275" y="37"/>
                </a:lnTo>
                <a:lnTo>
                  <a:pt x="297" y="22"/>
                </a:lnTo>
                <a:lnTo>
                  <a:pt x="328" y="7"/>
                </a:lnTo>
                <a:lnTo>
                  <a:pt x="371" y="0"/>
                </a:lnTo>
                <a:lnTo>
                  <a:pt x="392" y="7"/>
                </a:lnTo>
                <a:lnTo>
                  <a:pt x="423" y="14"/>
                </a:lnTo>
                <a:lnTo>
                  <a:pt x="466" y="29"/>
                </a:lnTo>
                <a:lnTo>
                  <a:pt x="519" y="51"/>
                </a:lnTo>
                <a:lnTo>
                  <a:pt x="540" y="66"/>
                </a:lnTo>
                <a:lnTo>
                  <a:pt x="561" y="81"/>
                </a:lnTo>
                <a:lnTo>
                  <a:pt x="582" y="88"/>
                </a:lnTo>
                <a:lnTo>
                  <a:pt x="614" y="103"/>
                </a:lnTo>
                <a:lnTo>
                  <a:pt x="656" y="118"/>
                </a:lnTo>
                <a:lnTo>
                  <a:pt x="699" y="125"/>
                </a:lnTo>
                <a:lnTo>
                  <a:pt x="741" y="125"/>
                </a:lnTo>
                <a:lnTo>
                  <a:pt x="783" y="133"/>
                </a:lnTo>
                <a:lnTo>
                  <a:pt x="0" y="1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Freeform 49"/>
          <p:cNvSpPr>
            <a:spLocks/>
          </p:cNvSpPr>
          <p:nvPr/>
        </p:nvSpPr>
        <p:spPr bwMode="auto">
          <a:xfrm>
            <a:off x="3502880" y="3048993"/>
            <a:ext cx="1657350" cy="146050"/>
          </a:xfrm>
          <a:custGeom>
            <a:avLst/>
            <a:gdLst>
              <a:gd name="T0" fmla="*/ 0 w 783"/>
              <a:gd name="T1" fmla="*/ 2147483647 h 133"/>
              <a:gd name="T2" fmla="*/ 2147483647 w 783"/>
              <a:gd name="T3" fmla="*/ 2147483647 h 133"/>
              <a:gd name="T4" fmla="*/ 2147483647 w 783"/>
              <a:gd name="T5" fmla="*/ 2147483647 h 133"/>
              <a:gd name="T6" fmla="*/ 2147483647 w 783"/>
              <a:gd name="T7" fmla="*/ 2147483647 h 133"/>
              <a:gd name="T8" fmla="*/ 2147483647 w 783"/>
              <a:gd name="T9" fmla="*/ 2147483647 h 133"/>
              <a:gd name="T10" fmla="*/ 2147483647 w 783"/>
              <a:gd name="T11" fmla="*/ 2147483647 h 133"/>
              <a:gd name="T12" fmla="*/ 2147483647 w 783"/>
              <a:gd name="T13" fmla="*/ 2147483647 h 133"/>
              <a:gd name="T14" fmla="*/ 2147483647 w 783"/>
              <a:gd name="T15" fmla="*/ 2147483647 h 133"/>
              <a:gd name="T16" fmla="*/ 2147483647 w 783"/>
              <a:gd name="T17" fmla="*/ 2147483647 h 133"/>
              <a:gd name="T18" fmla="*/ 2147483647 w 783"/>
              <a:gd name="T19" fmla="*/ 2147483647 h 133"/>
              <a:gd name="T20" fmla="*/ 2147483647 w 783"/>
              <a:gd name="T21" fmla="*/ 0 h 133"/>
              <a:gd name="T22" fmla="*/ 2147483647 w 783"/>
              <a:gd name="T23" fmla="*/ 2147483647 h 133"/>
              <a:gd name="T24" fmla="*/ 2147483647 w 783"/>
              <a:gd name="T25" fmla="*/ 2147483647 h 133"/>
              <a:gd name="T26" fmla="*/ 2147483647 w 783"/>
              <a:gd name="T27" fmla="*/ 2147483647 h 133"/>
              <a:gd name="T28" fmla="*/ 2147483647 w 783"/>
              <a:gd name="T29" fmla="*/ 2147483647 h 133"/>
              <a:gd name="T30" fmla="*/ 2147483647 w 783"/>
              <a:gd name="T31" fmla="*/ 2147483647 h 133"/>
              <a:gd name="T32" fmla="*/ 2147483647 w 783"/>
              <a:gd name="T33" fmla="*/ 2147483647 h 133"/>
              <a:gd name="T34" fmla="*/ 2147483647 w 783"/>
              <a:gd name="T35" fmla="*/ 2147483647 h 133"/>
              <a:gd name="T36" fmla="*/ 2147483647 w 783"/>
              <a:gd name="T37" fmla="*/ 2147483647 h 133"/>
              <a:gd name="T38" fmla="*/ 2147483647 w 783"/>
              <a:gd name="T39" fmla="*/ 2147483647 h 133"/>
              <a:gd name="T40" fmla="*/ 2147483647 w 783"/>
              <a:gd name="T41" fmla="*/ 2147483647 h 133"/>
              <a:gd name="T42" fmla="*/ 2147483647 w 783"/>
              <a:gd name="T43" fmla="*/ 2147483647 h 133"/>
              <a:gd name="T44" fmla="*/ 2147483647 w 783"/>
              <a:gd name="T45" fmla="*/ 2147483647 h 13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83"/>
              <a:gd name="T70" fmla="*/ 0 h 133"/>
              <a:gd name="T71" fmla="*/ 783 w 783"/>
              <a:gd name="T72" fmla="*/ 133 h 133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83" h="133">
                <a:moveTo>
                  <a:pt x="0" y="125"/>
                </a:moveTo>
                <a:lnTo>
                  <a:pt x="32" y="125"/>
                </a:lnTo>
                <a:lnTo>
                  <a:pt x="85" y="125"/>
                </a:lnTo>
                <a:lnTo>
                  <a:pt x="148" y="118"/>
                </a:lnTo>
                <a:lnTo>
                  <a:pt x="191" y="103"/>
                </a:lnTo>
                <a:lnTo>
                  <a:pt x="222" y="88"/>
                </a:lnTo>
                <a:lnTo>
                  <a:pt x="254" y="66"/>
                </a:lnTo>
                <a:lnTo>
                  <a:pt x="275" y="37"/>
                </a:lnTo>
                <a:lnTo>
                  <a:pt x="297" y="22"/>
                </a:lnTo>
                <a:lnTo>
                  <a:pt x="328" y="7"/>
                </a:lnTo>
                <a:lnTo>
                  <a:pt x="371" y="0"/>
                </a:lnTo>
                <a:lnTo>
                  <a:pt x="392" y="7"/>
                </a:lnTo>
                <a:lnTo>
                  <a:pt x="423" y="14"/>
                </a:lnTo>
                <a:lnTo>
                  <a:pt x="466" y="29"/>
                </a:lnTo>
                <a:lnTo>
                  <a:pt x="519" y="51"/>
                </a:lnTo>
                <a:lnTo>
                  <a:pt x="540" y="66"/>
                </a:lnTo>
                <a:lnTo>
                  <a:pt x="561" y="81"/>
                </a:lnTo>
                <a:lnTo>
                  <a:pt x="582" y="88"/>
                </a:lnTo>
                <a:lnTo>
                  <a:pt x="614" y="103"/>
                </a:lnTo>
                <a:lnTo>
                  <a:pt x="656" y="118"/>
                </a:lnTo>
                <a:lnTo>
                  <a:pt x="699" y="125"/>
                </a:lnTo>
                <a:lnTo>
                  <a:pt x="741" y="125"/>
                </a:lnTo>
                <a:lnTo>
                  <a:pt x="783" y="133"/>
                </a:lnTo>
              </a:path>
            </a:pathLst>
          </a:cu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50"/>
          <p:cNvSpPr>
            <a:spLocks noChangeShapeType="1"/>
          </p:cNvSpPr>
          <p:nvPr/>
        </p:nvSpPr>
        <p:spPr bwMode="auto">
          <a:xfrm>
            <a:off x="3458430" y="3195043"/>
            <a:ext cx="1770062" cy="1588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61"/>
          <p:cNvSpPr>
            <a:spLocks noChangeShapeType="1"/>
          </p:cNvSpPr>
          <p:nvPr/>
        </p:nvSpPr>
        <p:spPr bwMode="auto">
          <a:xfrm>
            <a:off x="5585680" y="3195043"/>
            <a:ext cx="1770062" cy="1588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Freeform 63"/>
          <p:cNvSpPr>
            <a:spLocks/>
          </p:cNvSpPr>
          <p:nvPr/>
        </p:nvSpPr>
        <p:spPr bwMode="auto">
          <a:xfrm>
            <a:off x="5811105" y="3096618"/>
            <a:ext cx="111125" cy="49213"/>
          </a:xfrm>
          <a:custGeom>
            <a:avLst/>
            <a:gdLst>
              <a:gd name="T0" fmla="*/ 2147483647 w 53"/>
              <a:gd name="T1" fmla="*/ 0 h 44"/>
              <a:gd name="T2" fmla="*/ 2147483647 w 53"/>
              <a:gd name="T3" fmla="*/ 2147483647 h 44"/>
              <a:gd name="T4" fmla="*/ 2147483647 w 53"/>
              <a:gd name="T5" fmla="*/ 2147483647 h 44"/>
              <a:gd name="T6" fmla="*/ 0 w 53"/>
              <a:gd name="T7" fmla="*/ 2147483647 h 44"/>
              <a:gd name="T8" fmla="*/ 2147483647 w 53"/>
              <a:gd name="T9" fmla="*/ 0 h 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"/>
              <a:gd name="T16" fmla="*/ 0 h 44"/>
              <a:gd name="T17" fmla="*/ 53 w 53"/>
              <a:gd name="T18" fmla="*/ 44 h 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" h="44">
                <a:moveTo>
                  <a:pt x="32" y="0"/>
                </a:moveTo>
                <a:lnTo>
                  <a:pt x="53" y="44"/>
                </a:lnTo>
                <a:lnTo>
                  <a:pt x="32" y="22"/>
                </a:lnTo>
                <a:lnTo>
                  <a:pt x="0" y="44"/>
                </a:lnTo>
                <a:lnTo>
                  <a:pt x="3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64"/>
          <p:cNvSpPr>
            <a:spLocks noChangeShapeType="1"/>
          </p:cNvSpPr>
          <p:nvPr/>
        </p:nvSpPr>
        <p:spPr bwMode="auto">
          <a:xfrm flipV="1">
            <a:off x="5877780" y="3120431"/>
            <a:ext cx="3175" cy="650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Freeform 65"/>
          <p:cNvSpPr>
            <a:spLocks/>
          </p:cNvSpPr>
          <p:nvPr/>
        </p:nvSpPr>
        <p:spPr bwMode="auto">
          <a:xfrm>
            <a:off x="6034942" y="3007718"/>
            <a:ext cx="112713" cy="49213"/>
          </a:xfrm>
          <a:custGeom>
            <a:avLst/>
            <a:gdLst>
              <a:gd name="T0" fmla="*/ 2147483647 w 53"/>
              <a:gd name="T1" fmla="*/ 0 h 44"/>
              <a:gd name="T2" fmla="*/ 2147483647 w 53"/>
              <a:gd name="T3" fmla="*/ 2147483647 h 44"/>
              <a:gd name="T4" fmla="*/ 2147483647 w 53"/>
              <a:gd name="T5" fmla="*/ 2147483647 h 44"/>
              <a:gd name="T6" fmla="*/ 0 w 53"/>
              <a:gd name="T7" fmla="*/ 2147483647 h 44"/>
              <a:gd name="T8" fmla="*/ 2147483647 w 53"/>
              <a:gd name="T9" fmla="*/ 0 h 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"/>
              <a:gd name="T16" fmla="*/ 0 h 44"/>
              <a:gd name="T17" fmla="*/ 53 w 53"/>
              <a:gd name="T18" fmla="*/ 44 h 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" h="44">
                <a:moveTo>
                  <a:pt x="32" y="0"/>
                </a:moveTo>
                <a:lnTo>
                  <a:pt x="53" y="44"/>
                </a:lnTo>
                <a:lnTo>
                  <a:pt x="32" y="22"/>
                </a:lnTo>
                <a:lnTo>
                  <a:pt x="0" y="44"/>
                </a:lnTo>
                <a:lnTo>
                  <a:pt x="3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66"/>
          <p:cNvSpPr>
            <a:spLocks noChangeShapeType="1"/>
          </p:cNvSpPr>
          <p:nvPr/>
        </p:nvSpPr>
        <p:spPr bwMode="auto">
          <a:xfrm flipV="1">
            <a:off x="6103205" y="3031531"/>
            <a:ext cx="1587" cy="1539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Freeform 67"/>
          <p:cNvSpPr>
            <a:spLocks/>
          </p:cNvSpPr>
          <p:nvPr/>
        </p:nvSpPr>
        <p:spPr bwMode="auto">
          <a:xfrm>
            <a:off x="6258780" y="2910881"/>
            <a:ext cx="111125" cy="47625"/>
          </a:xfrm>
          <a:custGeom>
            <a:avLst/>
            <a:gdLst>
              <a:gd name="T0" fmla="*/ 2147483647 w 52"/>
              <a:gd name="T1" fmla="*/ 0 h 44"/>
              <a:gd name="T2" fmla="*/ 2147483647 w 52"/>
              <a:gd name="T3" fmla="*/ 2147483647 h 44"/>
              <a:gd name="T4" fmla="*/ 2147483647 w 52"/>
              <a:gd name="T5" fmla="*/ 2147483647 h 44"/>
              <a:gd name="T6" fmla="*/ 0 w 52"/>
              <a:gd name="T7" fmla="*/ 2147483647 h 44"/>
              <a:gd name="T8" fmla="*/ 2147483647 w 52"/>
              <a:gd name="T9" fmla="*/ 0 h 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44"/>
              <a:gd name="T17" fmla="*/ 52 w 52"/>
              <a:gd name="T18" fmla="*/ 44 h 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44">
                <a:moveTo>
                  <a:pt x="31" y="0"/>
                </a:moveTo>
                <a:lnTo>
                  <a:pt x="52" y="44"/>
                </a:lnTo>
                <a:lnTo>
                  <a:pt x="31" y="22"/>
                </a:lnTo>
                <a:lnTo>
                  <a:pt x="0" y="44"/>
                </a:lnTo>
                <a:lnTo>
                  <a:pt x="3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Line 68"/>
          <p:cNvSpPr>
            <a:spLocks noChangeShapeType="1"/>
          </p:cNvSpPr>
          <p:nvPr/>
        </p:nvSpPr>
        <p:spPr bwMode="auto">
          <a:xfrm flipV="1">
            <a:off x="6325455" y="2934693"/>
            <a:ext cx="1587" cy="250825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Freeform 69"/>
          <p:cNvSpPr>
            <a:spLocks/>
          </p:cNvSpPr>
          <p:nvPr/>
        </p:nvSpPr>
        <p:spPr bwMode="auto">
          <a:xfrm>
            <a:off x="6481030" y="3007718"/>
            <a:ext cx="112712" cy="49213"/>
          </a:xfrm>
          <a:custGeom>
            <a:avLst/>
            <a:gdLst>
              <a:gd name="T0" fmla="*/ 2147483647 w 53"/>
              <a:gd name="T1" fmla="*/ 0 h 44"/>
              <a:gd name="T2" fmla="*/ 2147483647 w 53"/>
              <a:gd name="T3" fmla="*/ 2147483647 h 44"/>
              <a:gd name="T4" fmla="*/ 2147483647 w 53"/>
              <a:gd name="T5" fmla="*/ 2147483647 h 44"/>
              <a:gd name="T6" fmla="*/ 0 w 53"/>
              <a:gd name="T7" fmla="*/ 2147483647 h 44"/>
              <a:gd name="T8" fmla="*/ 2147483647 w 53"/>
              <a:gd name="T9" fmla="*/ 0 h 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"/>
              <a:gd name="T16" fmla="*/ 0 h 44"/>
              <a:gd name="T17" fmla="*/ 53 w 53"/>
              <a:gd name="T18" fmla="*/ 44 h 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" h="44">
                <a:moveTo>
                  <a:pt x="32" y="0"/>
                </a:moveTo>
                <a:lnTo>
                  <a:pt x="53" y="44"/>
                </a:lnTo>
                <a:lnTo>
                  <a:pt x="32" y="22"/>
                </a:lnTo>
                <a:lnTo>
                  <a:pt x="0" y="44"/>
                </a:lnTo>
                <a:lnTo>
                  <a:pt x="3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Line 70"/>
          <p:cNvSpPr>
            <a:spLocks noChangeShapeType="1"/>
          </p:cNvSpPr>
          <p:nvPr/>
        </p:nvSpPr>
        <p:spPr bwMode="auto">
          <a:xfrm flipV="1">
            <a:off x="6549292" y="3031531"/>
            <a:ext cx="1588" cy="153987"/>
          </a:xfrm>
          <a:prstGeom prst="line">
            <a:avLst/>
          </a:prstGeom>
          <a:noFill/>
          <a:ln w="174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Text Box 98"/>
          <p:cNvSpPr txBox="1">
            <a:spLocks noChangeArrowheads="1"/>
          </p:cNvSpPr>
          <p:nvPr/>
        </p:nvSpPr>
        <p:spPr bwMode="auto">
          <a:xfrm>
            <a:off x="6077805" y="3530006"/>
            <a:ext cx="33502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Probabilities are always positive</a:t>
            </a:r>
          </a:p>
        </p:txBody>
      </p:sp>
      <p:sp>
        <p:nvSpPr>
          <p:cNvPr id="51" name="Text Box 99"/>
          <p:cNvSpPr txBox="1">
            <a:spLocks noChangeArrowheads="1"/>
          </p:cNvSpPr>
          <p:nvPr/>
        </p:nvSpPr>
        <p:spPr bwMode="auto">
          <a:xfrm>
            <a:off x="6041292" y="3906243"/>
            <a:ext cx="34592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The probability for any value is 1</a:t>
            </a:r>
          </a:p>
        </p:txBody>
      </p:sp>
    </p:spTree>
    <p:extLst>
      <p:ext uri="{BB962C8B-B14F-4D97-AF65-F5344CB8AC3E}">
        <p14:creationId xmlns:p14="http://schemas.microsoft.com/office/powerpoint/2010/main" val="27432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28"/>
          <p:cNvSpPr txBox="1">
            <a:spLocks noChangeArrowheads="1"/>
          </p:cNvSpPr>
          <p:nvPr/>
        </p:nvSpPr>
        <p:spPr bwMode="auto">
          <a:xfrm>
            <a:off x="3940235" y="474942"/>
            <a:ext cx="4098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0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Correlation in stochastic processes</a:t>
            </a:r>
            <a:endParaRPr lang="en-US" altLang="en-US" sz="2000" b="1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69" name="Rectangle 1026"/>
          <p:cNvSpPr>
            <a:spLocks noChangeArrowheads="1"/>
          </p:cNvSpPr>
          <p:nvPr/>
        </p:nvSpPr>
        <p:spPr bwMode="auto">
          <a:xfrm>
            <a:off x="752527" y="1057693"/>
            <a:ext cx="10677473" cy="498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In stochastic processes it is possible to calculate the correlation between the stochastic process at different times. 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This is called </a:t>
            </a:r>
            <a:r>
              <a:rPr lang="en-US" altLang="en-US" sz="1800" b="1" dirty="0" smtClean="0">
                <a:solidFill>
                  <a:srgbClr val="6600FF"/>
                </a:solidFill>
                <a:latin typeface="Times" panose="02020603050405020304" pitchFamily="18" charset="0"/>
              </a:rPr>
              <a:t>autocorrelation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.</a:t>
            </a:r>
          </a:p>
          <a:p>
            <a:pPr algn="ctr" eaLnBrk="1" hangingPunct="1"/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the autocorrelation is localized measurement separated with an interval larger than the </a:t>
            </a:r>
            <a:r>
              <a:rPr lang="en-US" altLang="en-US" sz="1800" b="1" dirty="0" smtClean="0">
                <a:solidFill>
                  <a:srgbClr val="6600FF"/>
                </a:solidFill>
                <a:latin typeface="Times" panose="02020603050405020304" pitchFamily="18" charset="0"/>
              </a:rPr>
              <a:t>width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 of the autocorrelation function, these values are </a:t>
            </a:r>
            <a:r>
              <a:rPr lang="en-US" altLang="en-US" sz="1800" b="1" dirty="0" smtClean="0">
                <a:solidFill>
                  <a:srgbClr val="6600FF"/>
                </a:solidFill>
                <a:latin typeface="Times" panose="02020603050405020304" pitchFamily="18" charset="0"/>
              </a:rPr>
              <a:t>uncorrelated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. If the autocorrelation function is a delta infinitely close data are uncorrelated (clearly unphysical). This is the case of white noise (also unphysical).</a:t>
            </a:r>
          </a:p>
          <a:p>
            <a:pPr algn="ctr" eaLnBrk="1" hangingPunct="1"/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you sample a stochastic process so that the samples are uncorrelated but normal every third sample is more than 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one standard deviation away from the mean. 5</a:t>
            </a:r>
            <a:r>
              <a:rPr lang="en-US" altLang="en-US" sz="1800" dirty="0" smtClean="0">
                <a:solidFill>
                  <a:srgbClr val="6600FF"/>
                </a:solidFill>
                <a:latin typeface="Symbol" panose="05050102010706020507" pitchFamily="18" charset="2"/>
              </a:rPr>
              <a:t>s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is a good criterion if you look at one measurement. 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you have many measurements this reasoning is </a:t>
            </a:r>
            <a:r>
              <a:rPr lang="en-US" altLang="en-US" sz="1800" b="1" dirty="0" smtClean="0">
                <a:solidFill>
                  <a:srgbClr val="6600FF"/>
                </a:solidFill>
                <a:latin typeface="Times" panose="02020603050405020304" pitchFamily="18" charset="0"/>
              </a:rPr>
              <a:t>not valid anymore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.</a:t>
            </a:r>
          </a:p>
          <a:p>
            <a:pPr algn="ctr" eaLnBrk="1" hangingPunct="1"/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you have a digital transmission you need a </a:t>
            </a:r>
            <a:r>
              <a:rPr lang="en-US" altLang="en-US" sz="1800" b="1" dirty="0" smtClean="0">
                <a:solidFill>
                  <a:srgbClr val="6600FF"/>
                </a:solidFill>
                <a:latin typeface="Times" panose="02020603050405020304" pitchFamily="18" charset="0"/>
              </a:rPr>
              <a:t>Bit </a:t>
            </a:r>
            <a:r>
              <a:rPr lang="en-US" altLang="en-US" sz="1800" b="1" dirty="0">
                <a:solidFill>
                  <a:srgbClr val="6600FF"/>
                </a:solidFill>
                <a:latin typeface="Times" panose="02020603050405020304" pitchFamily="18" charset="0"/>
              </a:rPr>
              <a:t>E</a:t>
            </a:r>
            <a:r>
              <a:rPr lang="en-US" altLang="en-US" sz="1800" b="1" dirty="0" smtClean="0">
                <a:solidFill>
                  <a:srgbClr val="6600FF"/>
                </a:solidFill>
                <a:latin typeface="Times" panose="02020603050405020304" pitchFamily="18" charset="0"/>
              </a:rPr>
              <a:t>rror </a:t>
            </a:r>
            <a:r>
              <a:rPr lang="en-US" altLang="en-US" sz="1800" b="1" dirty="0">
                <a:solidFill>
                  <a:srgbClr val="6600FF"/>
                </a:solidFill>
                <a:latin typeface="Times" panose="02020603050405020304" pitchFamily="18" charset="0"/>
              </a:rPr>
              <a:t>R</a:t>
            </a:r>
            <a:r>
              <a:rPr lang="en-US" altLang="en-US" sz="1800" b="1" dirty="0" smtClean="0">
                <a:solidFill>
                  <a:srgbClr val="6600FF"/>
                </a:solidFill>
                <a:latin typeface="Times" panose="02020603050405020304" pitchFamily="18" charset="0"/>
              </a:rPr>
              <a:t>ate 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(BER), i.e. the probability that noise would corrupt one bit, of the order of or better that 10</a:t>
            </a:r>
            <a:r>
              <a:rPr lang="en-US" altLang="en-US" sz="1800" baseline="30000" dirty="0" smtClean="0">
                <a:solidFill>
                  <a:srgbClr val="6600FF"/>
                </a:solidFill>
                <a:latin typeface="Times" panose="02020603050405020304" pitchFamily="18" charset="0"/>
              </a:rPr>
              <a:t>-16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.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 With 5</a:t>
            </a:r>
            <a:r>
              <a:rPr lang="en-US" altLang="en-US" sz="1800" dirty="0" smtClean="0">
                <a:solidFill>
                  <a:srgbClr val="6600FF"/>
                </a:solidFill>
                <a:latin typeface="Symbol" panose="05050102010706020507" pitchFamily="18" charset="2"/>
              </a:rPr>
              <a:t>s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 for each sample you would find 2 pulses/second if you sample with 40 </a:t>
            </a:r>
            <a:r>
              <a:rPr lang="en-US" altLang="en-US" sz="1800" dirty="0" err="1" smtClean="0">
                <a:solidFill>
                  <a:srgbClr val="6600FF"/>
                </a:solidFill>
                <a:latin typeface="Times" panose="02020603050405020304" pitchFamily="18" charset="0"/>
              </a:rPr>
              <a:t>MHz.</a:t>
            </a:r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This argument can be applied to the situation where you look for a pulse in noise or a peak in a noisy spectrum.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This is sometimes called the </a:t>
            </a:r>
            <a:r>
              <a:rPr lang="en-US" altLang="en-US" sz="1800" b="1" dirty="0" smtClean="0">
                <a:solidFill>
                  <a:srgbClr val="6600FF"/>
                </a:solidFill>
                <a:latin typeface="Times" panose="02020603050405020304" pitchFamily="18" charset="0"/>
              </a:rPr>
              <a:t>“Look elsewhere effect”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a peak could happen in any of n bins you need to improve the 5</a:t>
            </a:r>
            <a:r>
              <a:rPr lang="en-US" altLang="en-US" sz="1800" dirty="0" smtClean="0">
                <a:solidFill>
                  <a:srgbClr val="6600FF"/>
                </a:solidFill>
                <a:latin typeface="Symbol" panose="05050102010706020507" pitchFamily="18" charset="2"/>
              </a:rPr>
              <a:t>s</a:t>
            </a:r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 margin with the factor n.</a:t>
            </a:r>
          </a:p>
        </p:txBody>
      </p:sp>
    </p:spTree>
    <p:extLst>
      <p:ext uri="{BB962C8B-B14F-4D97-AF65-F5344CB8AC3E}">
        <p14:creationId xmlns:p14="http://schemas.microsoft.com/office/powerpoint/2010/main" val="296205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719" y="1811223"/>
            <a:ext cx="5390871" cy="3888219"/>
          </a:xfrm>
          <a:prstGeom prst="rect">
            <a:avLst/>
          </a:prstGeom>
        </p:spPr>
      </p:pic>
      <p:sp>
        <p:nvSpPr>
          <p:cNvPr id="3" name="Text Box 1028"/>
          <p:cNvSpPr txBox="1">
            <a:spLocks noChangeArrowheads="1"/>
          </p:cNvSpPr>
          <p:nvPr/>
        </p:nvSpPr>
        <p:spPr bwMode="auto">
          <a:xfrm>
            <a:off x="3451413" y="80796"/>
            <a:ext cx="527124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0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Example of interpretation of uncertain experimental results</a:t>
            </a:r>
            <a:endParaRPr lang="en-US" altLang="en-US" sz="2000" b="1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73" name="Rectangle 1026"/>
          <p:cNvSpPr>
            <a:spLocks noChangeArrowheads="1"/>
          </p:cNvSpPr>
          <p:nvPr/>
        </p:nvSpPr>
        <p:spPr bwMode="auto">
          <a:xfrm>
            <a:off x="1640541" y="849052"/>
            <a:ext cx="9412942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sz="1800" dirty="0" smtClean="0">
                <a:solidFill>
                  <a:srgbClr val="9852E4"/>
                </a:solidFill>
              </a:rPr>
              <a:t>The </a:t>
            </a:r>
            <a:r>
              <a:rPr lang="en-US" sz="1800" b="1" dirty="0" smtClean="0">
                <a:solidFill>
                  <a:srgbClr val="9852E4"/>
                </a:solidFill>
              </a:rPr>
              <a:t>750 GeV </a:t>
            </a:r>
            <a:r>
              <a:rPr lang="en-US" sz="1800" b="1" dirty="0" err="1" smtClean="0">
                <a:solidFill>
                  <a:srgbClr val="9852E4"/>
                </a:solidFill>
              </a:rPr>
              <a:t>diphoton</a:t>
            </a:r>
            <a:r>
              <a:rPr lang="en-US" sz="1800" b="1" dirty="0" smtClean="0">
                <a:solidFill>
                  <a:srgbClr val="9852E4"/>
                </a:solidFill>
              </a:rPr>
              <a:t> excess</a:t>
            </a:r>
            <a:r>
              <a:rPr lang="en-US" sz="1800" dirty="0" smtClean="0">
                <a:solidFill>
                  <a:srgbClr val="9852E4"/>
                </a:solidFill>
              </a:rPr>
              <a:t> reported by ATLAS and CMS in 2015 disappeared in 2016 data, in the meantime about 500 theoretical studies were made to explain the early results. It never reached the 5</a:t>
            </a:r>
            <a:r>
              <a:rPr lang="en-US" sz="1800" dirty="0" smtClean="0">
                <a:solidFill>
                  <a:srgbClr val="9852E4"/>
                </a:solidFill>
                <a:latin typeface="Symbol" panose="05050102010706020507" pitchFamily="18" charset="2"/>
              </a:rPr>
              <a:t>s </a:t>
            </a:r>
            <a:r>
              <a:rPr lang="en-US" sz="1800" dirty="0" smtClean="0">
                <a:solidFill>
                  <a:srgbClr val="9852E4"/>
                </a:solidFill>
              </a:rPr>
              <a:t>level but showed promise. There was also a hope to find something new after the Higgs (see Wikipedia for more information).</a:t>
            </a:r>
          </a:p>
          <a:p>
            <a:pPr algn="ctr" eaLnBrk="1" hangingPunct="1"/>
            <a:endParaRPr lang="en-US" sz="1800" dirty="0"/>
          </a:p>
          <a:p>
            <a:pPr algn="ctr" eaLnBrk="1" hangingPunct="1"/>
            <a:endParaRPr lang="en-US" sz="1800" dirty="0" smtClean="0"/>
          </a:p>
          <a:p>
            <a:pPr algn="ctr" eaLnBrk="1" hangingPunct="1"/>
            <a:endParaRPr lang="en-US" sz="1800" dirty="0"/>
          </a:p>
          <a:p>
            <a:pPr algn="ctr" eaLnBrk="1" hangingPunct="1"/>
            <a:endParaRPr lang="en-US" sz="1800" dirty="0" smtClean="0"/>
          </a:p>
          <a:p>
            <a:pPr algn="ctr" eaLnBrk="1" hangingPunct="1"/>
            <a:endParaRPr lang="en-US" sz="1800" dirty="0"/>
          </a:p>
          <a:p>
            <a:pPr algn="ctr" eaLnBrk="1" hangingPunct="1"/>
            <a:endParaRPr lang="en-US" sz="1800" dirty="0" smtClean="0"/>
          </a:p>
          <a:p>
            <a:pPr algn="ctr" eaLnBrk="1" hangingPunct="1"/>
            <a:endParaRPr lang="en-US" sz="1800" dirty="0"/>
          </a:p>
          <a:p>
            <a:pPr algn="ctr" eaLnBrk="1" hangingPunct="1"/>
            <a:endParaRPr lang="en-US" sz="1800" dirty="0" smtClean="0"/>
          </a:p>
          <a:p>
            <a:pPr algn="ctr" eaLnBrk="1" hangingPunct="1"/>
            <a:endParaRPr lang="en-US" sz="1800" dirty="0"/>
          </a:p>
          <a:p>
            <a:pPr algn="ctr" eaLnBrk="1" hangingPunct="1"/>
            <a:endParaRPr lang="en-US" sz="1800" dirty="0" smtClean="0"/>
          </a:p>
          <a:p>
            <a:pPr algn="ctr" eaLnBrk="1" hangingPunct="1"/>
            <a:endParaRPr lang="en-US" sz="1800" dirty="0"/>
          </a:p>
          <a:p>
            <a:pPr algn="ctr" eaLnBrk="1" hangingPunct="1"/>
            <a:endParaRPr lang="en-US" sz="1800" dirty="0" smtClean="0"/>
          </a:p>
          <a:p>
            <a:pPr algn="ctr" eaLnBrk="1" hangingPunct="1"/>
            <a:endParaRPr lang="en-US" sz="1800" dirty="0"/>
          </a:p>
          <a:p>
            <a:pPr algn="ctr" eaLnBrk="1" hangingPunct="1"/>
            <a:endParaRPr lang="en-US" sz="1800" dirty="0" smtClean="0"/>
          </a:p>
          <a:p>
            <a:pPr algn="ctr" eaLnBrk="1" hangingPunct="1"/>
            <a:r>
              <a:rPr lang="en-US" sz="1800" dirty="0" smtClean="0">
                <a:solidFill>
                  <a:srgbClr val="9852E4"/>
                </a:solidFill>
              </a:rPr>
              <a:t>From https://physicsworld.com &gt; and-so-to-bed-for-the-750-gev-bump</a:t>
            </a:r>
          </a:p>
        </p:txBody>
      </p:sp>
    </p:spTree>
    <p:extLst>
      <p:ext uri="{BB962C8B-B14F-4D97-AF65-F5344CB8AC3E}">
        <p14:creationId xmlns:p14="http://schemas.microsoft.com/office/powerpoint/2010/main" val="58202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28"/>
          <p:cNvSpPr txBox="1">
            <a:spLocks noChangeArrowheads="1"/>
          </p:cNvSpPr>
          <p:nvPr/>
        </p:nvSpPr>
        <p:spPr bwMode="auto">
          <a:xfrm>
            <a:off x="3940235" y="80796"/>
            <a:ext cx="40989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0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Literature</a:t>
            </a:r>
            <a:endParaRPr lang="en-US" altLang="en-US" sz="2000" b="1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73" name="Rectangle 1026"/>
          <p:cNvSpPr>
            <a:spLocks noChangeArrowheads="1"/>
          </p:cNvSpPr>
          <p:nvPr/>
        </p:nvSpPr>
        <p:spPr bwMode="auto">
          <a:xfrm>
            <a:off x="1378352" y="651827"/>
            <a:ext cx="9222717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My favorite statistic book: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sz="1800" b="1" dirty="0" smtClean="0"/>
              <a:t>Statistical methods in experimental physics</a:t>
            </a:r>
          </a:p>
          <a:p>
            <a:pPr algn="ctr" eaLnBrk="1" hangingPunct="1"/>
            <a:r>
              <a:rPr lang="en-US" sz="1800" b="1" dirty="0" smtClean="0"/>
              <a:t>By Frederic James</a:t>
            </a:r>
          </a:p>
          <a:p>
            <a:pPr algn="ctr" eaLnBrk="1" hangingPunct="1"/>
            <a:endParaRPr lang="en-US" altLang="en-US" sz="1800" dirty="0" smtClean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This book contains everything that is necessary to know in experimental statistic,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But it is rather extensive and takes time to read if you want read it thoroughly.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6600FF"/>
                </a:solidFill>
                <a:latin typeface="Times" panose="02020603050405020304" pitchFamily="18" charset="0"/>
              </a:rPr>
              <a:t>If you don’t intend to spend much time on the project there are many other good books on statistics.</a:t>
            </a: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algn="ctr" eaLnBrk="1" hangingPunct="1"/>
            <a:endParaRPr lang="en-US" altLang="en-US" sz="1800" dirty="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16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1739154" y="2587077"/>
            <a:ext cx="9188514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If it is not possible to </a:t>
            </a:r>
            <a:r>
              <a:rPr lang="en-US" altLang="en-US" sz="18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identify</a:t>
            </a:r>
            <a:r>
              <a:rPr lang="en-US" altLang="en-US" sz="1800" dirty="0" smtClean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the pdf</a:t>
            </a:r>
            <a:r>
              <a:rPr lang="en-US" altLang="en-US" sz="1800" dirty="0" smtClean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of the result - one should </a:t>
            </a:r>
            <a:r>
              <a:rPr lang="en-US" altLang="en-US" sz="18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characterize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 it as well as possible</a:t>
            </a:r>
          </a:p>
          <a:p>
            <a:pPr algn="ctr" eaLnBrk="1" hangingPunct="1"/>
            <a:endParaRPr lang="en-US" altLang="en-US" sz="1800" dirty="0" smtClean="0">
              <a:solidFill>
                <a:srgbClr val="1930FF"/>
              </a:solidFill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The most important parameter is </a:t>
            </a:r>
            <a:r>
              <a:rPr lang="en-US" altLang="en-US" sz="18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position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, then </a:t>
            </a:r>
            <a:r>
              <a:rPr lang="en-US" altLang="en-US" sz="18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width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, </a:t>
            </a:r>
            <a:r>
              <a:rPr lang="en-US" altLang="en-US" sz="18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skewness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, etc.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(these parameters can be determined with good precision from a smaller amount of data)</a:t>
            </a:r>
            <a:endParaRPr lang="en-US" altLang="en-US" sz="1800" dirty="0" smtClean="0">
              <a:latin typeface="Times" panose="02020603050405020304" pitchFamily="18" charset="0"/>
            </a:endParaRPr>
          </a:p>
          <a:p>
            <a:pPr algn="ctr" eaLnBrk="1" hangingPunct="1"/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</a:p>
          <a:p>
            <a:pPr algn="ctr" eaLnBrk="1" hangingPunct="1"/>
            <a:endParaRPr lang="en-US" altLang="en-US" sz="18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1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8"/>
          <p:cNvSpPr>
            <a:spLocks noChangeArrowheads="1"/>
          </p:cNvSpPr>
          <p:nvPr/>
        </p:nvSpPr>
        <p:spPr bwMode="auto">
          <a:xfrm>
            <a:off x="5715609" y="2286000"/>
            <a:ext cx="16735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Population mean</a:t>
            </a:r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3996346" y="5245100"/>
            <a:ext cx="5232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Choice of parameter depend on the type of measurement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5509234" y="5510213"/>
            <a:ext cx="189795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1930FF"/>
                </a:solidFill>
                <a:latin typeface="Times" panose="02020603050405020304" pitchFamily="18" charset="0"/>
              </a:rPr>
              <a:t>Mean most common</a:t>
            </a:r>
            <a:endParaRPr lang="en-US" altLang="en-US" sz="1800">
              <a:latin typeface="Times" panose="02020603050405020304" pitchFamily="18" charset="0"/>
            </a:endParaRPr>
          </a:p>
        </p:txBody>
      </p:sp>
      <p:pic>
        <p:nvPicPr>
          <p:cNvPr id="9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246" y="2601913"/>
            <a:ext cx="6738938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37"/>
          <p:cNvSpPr txBox="1">
            <a:spLocks noChangeArrowheads="1"/>
          </p:cNvSpPr>
          <p:nvPr/>
        </p:nvSpPr>
        <p:spPr bwMode="auto">
          <a:xfrm>
            <a:off x="4942496" y="214313"/>
            <a:ext cx="246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Position measures</a:t>
            </a:r>
          </a:p>
        </p:txBody>
      </p:sp>
      <p:sp>
        <p:nvSpPr>
          <p:cNvPr id="11" name="Rectangle 39"/>
          <p:cNvSpPr>
            <a:spLocks noChangeArrowheads="1"/>
          </p:cNvSpPr>
          <p:nvPr/>
        </p:nvSpPr>
        <p:spPr bwMode="auto">
          <a:xfrm>
            <a:off x="8053996" y="1214438"/>
            <a:ext cx="17783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f’s 1:st moment</a:t>
            </a:r>
          </a:p>
          <a:p>
            <a:pPr eaLnBrk="1" hangingPunct="1"/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(center of gravity)</a:t>
            </a:r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1395368"/>
              </p:ext>
            </p:extLst>
          </p:nvPr>
        </p:nvGraphicFramePr>
        <p:xfrm>
          <a:off x="4799621" y="1214438"/>
          <a:ext cx="3006725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Formel" r:id="rId4" imgW="1117115" imgH="482391" progId="Equation.3">
                  <p:embed/>
                </p:oleObj>
              </mc:Choice>
              <mc:Fallback>
                <p:oleObj name="Formel" r:id="rId4" imgW="1117115" imgH="482391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9621" y="1214438"/>
                        <a:ext cx="3006725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42"/>
          <p:cNvSpPr>
            <a:spLocks noChangeArrowheads="1"/>
          </p:cNvSpPr>
          <p:nvPr/>
        </p:nvSpPr>
        <p:spPr bwMode="auto">
          <a:xfrm>
            <a:off x="6995134" y="2634918"/>
            <a:ext cx="5642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 dirty="0" smtClean="0">
                <a:solidFill>
                  <a:srgbClr val="FF3300"/>
                </a:solidFill>
                <a:latin typeface="Times" panose="02020603050405020304" pitchFamily="18" charset="0"/>
              </a:rPr>
              <a:t>Mode</a:t>
            </a:r>
            <a:endParaRPr lang="en-US" altLang="en-US" sz="1800" b="1" dirty="0">
              <a:solidFill>
                <a:srgbClr val="FF3300"/>
              </a:solidFill>
              <a:latin typeface="Times" panose="02020603050405020304" pitchFamily="18" charset="0"/>
            </a:endParaRPr>
          </a:p>
        </p:txBody>
      </p:sp>
      <p:sp>
        <p:nvSpPr>
          <p:cNvPr id="14" name="Rectangle 43"/>
          <p:cNvSpPr>
            <a:spLocks noChangeArrowheads="1"/>
          </p:cNvSpPr>
          <p:nvPr/>
        </p:nvSpPr>
        <p:spPr bwMode="auto">
          <a:xfrm>
            <a:off x="6379184" y="4056063"/>
            <a:ext cx="75661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Median</a:t>
            </a:r>
          </a:p>
        </p:txBody>
      </p:sp>
      <p:sp>
        <p:nvSpPr>
          <p:cNvPr id="15" name="Rectangle 44"/>
          <p:cNvSpPr>
            <a:spLocks noChangeArrowheads="1"/>
          </p:cNvSpPr>
          <p:nvPr/>
        </p:nvSpPr>
        <p:spPr bwMode="auto">
          <a:xfrm>
            <a:off x="4959081" y="806858"/>
            <a:ext cx="25519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The</a:t>
            </a:r>
            <a:r>
              <a:rPr lang="en-US" altLang="en-US" sz="18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expectation value</a:t>
            </a:r>
            <a:r>
              <a:rPr lang="en-US" altLang="en-US" sz="1800" dirty="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 dirty="0">
                <a:solidFill>
                  <a:srgbClr val="6600FF"/>
                </a:solidFill>
                <a:latin typeface="Times" panose="02020603050405020304" pitchFamily="18" charset="0"/>
              </a:rPr>
              <a:t>of x</a:t>
            </a:r>
          </a:p>
        </p:txBody>
      </p:sp>
      <p:sp>
        <p:nvSpPr>
          <p:cNvPr id="16" name="Line 45"/>
          <p:cNvSpPr>
            <a:spLocks noChangeShapeType="1"/>
          </p:cNvSpPr>
          <p:nvPr/>
        </p:nvSpPr>
        <p:spPr bwMode="auto">
          <a:xfrm flipH="1">
            <a:off x="5286984" y="1128713"/>
            <a:ext cx="457200" cy="2857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1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059955"/>
              </p:ext>
            </p:extLst>
          </p:nvPr>
        </p:nvGraphicFramePr>
        <p:xfrm>
          <a:off x="7577548" y="2268190"/>
          <a:ext cx="16510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Equation" r:id="rId6" imgW="596641" imgH="203112" progId="Equation.3">
                  <p:embed/>
                </p:oleObj>
              </mc:Choice>
              <mc:Fallback>
                <p:oleObj name="Equation" r:id="rId6" imgW="596641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7548" y="2268190"/>
                        <a:ext cx="1651000" cy="29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1937577"/>
              </p:ext>
            </p:extLst>
          </p:nvPr>
        </p:nvGraphicFramePr>
        <p:xfrm>
          <a:off x="5453671" y="4387850"/>
          <a:ext cx="2703513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Formel" r:id="rId8" imgW="952087" imgH="482391" progId="Equation.3">
                  <p:embed/>
                </p:oleObj>
              </mc:Choice>
              <mc:Fallback>
                <p:oleObj name="Formel" r:id="rId8" imgW="952087" imgH="48239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53671" y="4387850"/>
                        <a:ext cx="2703513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8788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5456042"/>
              </p:ext>
            </p:extLst>
          </p:nvPr>
        </p:nvGraphicFramePr>
        <p:xfrm>
          <a:off x="1886639" y="1156554"/>
          <a:ext cx="89662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9" name="Formel" r:id="rId3" imgW="4419600" imgH="482600" progId="Equation.3">
                  <p:embed/>
                </p:oleObj>
              </mc:Choice>
              <mc:Fallback>
                <p:oleObj name="Formel" r:id="rId3" imgW="44196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6639" y="1156554"/>
                        <a:ext cx="89662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52276" y="2243709"/>
            <a:ext cx="24240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3300"/>
                </a:solidFill>
                <a:latin typeface="Symbol" panose="05050102010706020507" pitchFamily="18" charset="2"/>
              </a:rPr>
              <a:t>s</a:t>
            </a:r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 =</a:t>
            </a:r>
            <a:r>
              <a:rPr lang="en-US" altLang="en-US" sz="180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standard deviation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066401" y="299304"/>
            <a:ext cx="2162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Width measures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5001020" y="780873"/>
            <a:ext cx="21659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Population variance</a:t>
            </a: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8046139" y="1818542"/>
            <a:ext cx="16199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f’s 2:nd moment</a:t>
            </a: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H="1" flipV="1">
            <a:off x="8195364" y="1547079"/>
            <a:ext cx="508000" cy="2682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3214009" y="5021560"/>
            <a:ext cx="5232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Choice of parameter depend on the type of measurement</a:t>
            </a:r>
            <a:endParaRPr lang="en-US" altLang="en-US" sz="1800" dirty="0">
              <a:latin typeface="Times" panose="02020603050405020304" pitchFamily="18" charset="0"/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2613714" y="5390139"/>
            <a:ext cx="708527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Standard deviation and 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F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ull 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W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idth 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H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alf 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M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aximum (</a:t>
            </a:r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FWHM</a:t>
            </a:r>
            <a:r>
              <a:rPr lang="en-US" altLang="en-US" sz="1800" dirty="0">
                <a:solidFill>
                  <a:srgbClr val="FF3300"/>
                </a:solidFill>
                <a:latin typeface="Times" panose="02020603050405020304" pitchFamily="18" charset="0"/>
              </a:rPr>
              <a:t>) </a:t>
            </a:r>
            <a:r>
              <a:rPr lang="en-US" altLang="en-US" sz="1800" dirty="0">
                <a:solidFill>
                  <a:srgbClr val="1930FF"/>
                </a:solidFill>
                <a:latin typeface="Times" panose="02020603050405020304" pitchFamily="18" charset="0"/>
              </a:rPr>
              <a:t>most </a:t>
            </a:r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common</a:t>
            </a:r>
          </a:p>
          <a:p>
            <a:pPr algn="ctr" eaLnBrk="1" hangingPunct="1"/>
            <a:r>
              <a:rPr lang="en-US" altLang="en-US" sz="1800" dirty="0" smtClean="0">
                <a:solidFill>
                  <a:srgbClr val="1930FF"/>
                </a:solidFill>
                <a:latin typeface="Times" panose="02020603050405020304" pitchFamily="18" charset="0"/>
              </a:rPr>
              <a:t>For a normal distribution FWHM=2.355</a:t>
            </a:r>
            <a:r>
              <a:rPr lang="en-US" altLang="en-US" sz="1800" dirty="0" smtClean="0">
                <a:solidFill>
                  <a:srgbClr val="1930FF"/>
                </a:solidFill>
                <a:latin typeface="Symbol" panose="05050102010706020507" pitchFamily="18" charset="2"/>
              </a:rPr>
              <a:t>s</a:t>
            </a:r>
            <a:endParaRPr lang="en-US" altLang="en-US" sz="1800" dirty="0">
              <a:latin typeface="Symbol" panose="05050102010706020507" pitchFamily="18" charset="2"/>
            </a:endParaRPr>
          </a:p>
        </p:txBody>
      </p:sp>
      <p:graphicFrame>
        <p:nvGraphicFramePr>
          <p:cNvPr id="1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961587"/>
              </p:ext>
            </p:extLst>
          </p:nvPr>
        </p:nvGraphicFramePr>
        <p:xfrm>
          <a:off x="2780401" y="2871054"/>
          <a:ext cx="6604000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Drawing" r:id="rId5" imgW="15554249" imgH="4486046" progId="Canvas.Drawing.9">
                  <p:embed/>
                </p:oleObj>
              </mc:Choice>
              <mc:Fallback>
                <p:oleObj name="Drawing" r:id="rId5" imgW="15554249" imgH="4486046" progId="Canvas.Drawing.9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0401" y="2871054"/>
                        <a:ext cx="6604000" cy="98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2554976" y="3904517"/>
            <a:ext cx="7264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3756714" y="3798154"/>
            <a:ext cx="5207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>
            <a:off x="5742676" y="3383817"/>
            <a:ext cx="27559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31"/>
          <p:cNvSpPr>
            <a:spLocks noChangeShapeType="1"/>
          </p:cNvSpPr>
          <p:nvPr/>
        </p:nvSpPr>
        <p:spPr bwMode="auto">
          <a:xfrm>
            <a:off x="7419076" y="2847242"/>
            <a:ext cx="0" cy="9429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32"/>
          <p:cNvSpPr>
            <a:spLocks noChangeShapeType="1"/>
          </p:cNvSpPr>
          <p:nvPr/>
        </p:nvSpPr>
        <p:spPr bwMode="auto">
          <a:xfrm>
            <a:off x="7419076" y="3390167"/>
            <a:ext cx="0" cy="514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33"/>
          <p:cNvSpPr>
            <a:spLocks noChangeShapeType="1"/>
          </p:cNvSpPr>
          <p:nvPr/>
        </p:nvSpPr>
        <p:spPr bwMode="auto">
          <a:xfrm>
            <a:off x="7419076" y="3804504"/>
            <a:ext cx="0" cy="936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34"/>
          <p:cNvSpPr>
            <a:spLocks noChangeShapeType="1"/>
          </p:cNvSpPr>
          <p:nvPr/>
        </p:nvSpPr>
        <p:spPr bwMode="auto">
          <a:xfrm flipV="1">
            <a:off x="6225276" y="3904517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Line 35"/>
          <p:cNvSpPr>
            <a:spLocks noChangeShapeType="1"/>
          </p:cNvSpPr>
          <p:nvPr/>
        </p:nvSpPr>
        <p:spPr bwMode="auto">
          <a:xfrm flipV="1">
            <a:off x="7076176" y="3904517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" name="Line 36"/>
          <p:cNvSpPr>
            <a:spLocks noChangeShapeType="1"/>
          </p:cNvSpPr>
          <p:nvPr/>
        </p:nvSpPr>
        <p:spPr bwMode="auto">
          <a:xfrm flipV="1">
            <a:off x="7965176" y="3904517"/>
            <a:ext cx="0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Text Box 37"/>
          <p:cNvSpPr txBox="1">
            <a:spLocks noChangeArrowheads="1"/>
          </p:cNvSpPr>
          <p:nvPr/>
        </p:nvSpPr>
        <p:spPr bwMode="auto">
          <a:xfrm>
            <a:off x="6801539" y="4058504"/>
            <a:ext cx="543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latin typeface="Times" panose="02020603050405020304" pitchFamily="18" charset="0"/>
              </a:rPr>
              <a:t>f</a:t>
            </a:r>
            <a:r>
              <a:rPr lang="en-US" altLang="en-US" sz="1800" baseline="-25000">
                <a:latin typeface="Times" panose="02020603050405020304" pitchFamily="18" charset="0"/>
              </a:rPr>
              <a:t>50%</a:t>
            </a:r>
          </a:p>
        </p:txBody>
      </p:sp>
      <p:sp>
        <p:nvSpPr>
          <p:cNvPr id="25" name="Text Box 38"/>
          <p:cNvSpPr txBox="1">
            <a:spLocks noChangeArrowheads="1"/>
          </p:cNvSpPr>
          <p:nvPr/>
        </p:nvSpPr>
        <p:spPr bwMode="auto">
          <a:xfrm>
            <a:off x="7677839" y="4058504"/>
            <a:ext cx="543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latin typeface="Times" panose="02020603050405020304" pitchFamily="18" charset="0"/>
              </a:rPr>
              <a:t>f</a:t>
            </a:r>
            <a:r>
              <a:rPr lang="en-US" altLang="en-US" sz="1800" baseline="-25000">
                <a:latin typeface="Times" panose="02020603050405020304" pitchFamily="18" charset="0"/>
              </a:rPr>
              <a:t>75%</a:t>
            </a:r>
          </a:p>
        </p:txBody>
      </p:sp>
      <p:sp>
        <p:nvSpPr>
          <p:cNvPr id="26" name="Text Box 39"/>
          <p:cNvSpPr txBox="1">
            <a:spLocks noChangeArrowheads="1"/>
          </p:cNvSpPr>
          <p:nvPr/>
        </p:nvSpPr>
        <p:spPr bwMode="auto">
          <a:xfrm>
            <a:off x="5937939" y="4058504"/>
            <a:ext cx="543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latin typeface="Times" panose="02020603050405020304" pitchFamily="18" charset="0"/>
              </a:rPr>
              <a:t>f</a:t>
            </a:r>
            <a:r>
              <a:rPr lang="en-US" altLang="en-US" sz="1800" baseline="-25000">
                <a:latin typeface="Times" panose="02020603050405020304" pitchFamily="18" charset="0"/>
              </a:rPr>
              <a:t>25%</a:t>
            </a:r>
          </a:p>
        </p:txBody>
      </p:sp>
      <p:sp>
        <p:nvSpPr>
          <p:cNvPr id="27" name="Line 41"/>
          <p:cNvSpPr>
            <a:spLocks noChangeShapeType="1"/>
          </p:cNvSpPr>
          <p:nvPr/>
        </p:nvSpPr>
        <p:spPr bwMode="auto">
          <a:xfrm>
            <a:off x="6237976" y="4401404"/>
            <a:ext cx="171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42"/>
          <p:cNvSpPr>
            <a:spLocks noChangeShapeType="1"/>
          </p:cNvSpPr>
          <p:nvPr/>
        </p:nvSpPr>
        <p:spPr bwMode="auto">
          <a:xfrm>
            <a:off x="2783576" y="4715729"/>
            <a:ext cx="6591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45"/>
          <p:cNvSpPr>
            <a:spLocks noChangeShapeType="1"/>
          </p:cNvSpPr>
          <p:nvPr/>
        </p:nvSpPr>
        <p:spPr bwMode="auto">
          <a:xfrm>
            <a:off x="6441176" y="2586609"/>
            <a:ext cx="165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Text Box 47"/>
          <p:cNvSpPr txBox="1">
            <a:spLocks noChangeArrowheads="1"/>
          </p:cNvSpPr>
          <p:nvPr/>
        </p:nvSpPr>
        <p:spPr bwMode="auto">
          <a:xfrm>
            <a:off x="6263376" y="3094142"/>
            <a:ext cx="9541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FF3300"/>
                </a:solidFill>
                <a:latin typeface="Times" panose="02020603050405020304" pitchFamily="18" charset="0"/>
              </a:rPr>
              <a:t>FWHM</a:t>
            </a:r>
          </a:p>
        </p:txBody>
      </p:sp>
      <p:sp>
        <p:nvSpPr>
          <p:cNvPr id="31" name="Text Box 48"/>
          <p:cNvSpPr txBox="1">
            <a:spLocks noChangeArrowheads="1"/>
          </p:cNvSpPr>
          <p:nvPr/>
        </p:nvSpPr>
        <p:spPr bwMode="auto">
          <a:xfrm>
            <a:off x="4731439" y="3508479"/>
            <a:ext cx="9284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FWTM</a:t>
            </a:r>
          </a:p>
        </p:txBody>
      </p:sp>
      <p:sp>
        <p:nvSpPr>
          <p:cNvPr id="32" name="Text Box 49"/>
          <p:cNvSpPr txBox="1">
            <a:spLocks noChangeArrowheads="1"/>
          </p:cNvSpPr>
          <p:nvPr/>
        </p:nvSpPr>
        <p:spPr bwMode="auto">
          <a:xfrm>
            <a:off x="7030139" y="2543932"/>
            <a:ext cx="7232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latin typeface="Times" panose="02020603050405020304" pitchFamily="18" charset="0"/>
              </a:rPr>
              <a:t>100%</a:t>
            </a:r>
          </a:p>
        </p:txBody>
      </p:sp>
      <p:sp>
        <p:nvSpPr>
          <p:cNvPr id="33" name="Text Box 50"/>
          <p:cNvSpPr txBox="1">
            <a:spLocks noChangeArrowheads="1"/>
          </p:cNvSpPr>
          <p:nvPr/>
        </p:nvSpPr>
        <p:spPr bwMode="auto">
          <a:xfrm>
            <a:off x="7436539" y="3078919"/>
            <a:ext cx="6078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latin typeface="Times" panose="02020603050405020304" pitchFamily="18" charset="0"/>
              </a:rPr>
              <a:t>50%</a:t>
            </a:r>
          </a:p>
        </p:txBody>
      </p:sp>
      <p:sp>
        <p:nvSpPr>
          <p:cNvPr id="34" name="Text Box 51"/>
          <p:cNvSpPr txBox="1">
            <a:spLocks noChangeArrowheads="1"/>
          </p:cNvSpPr>
          <p:nvPr/>
        </p:nvSpPr>
        <p:spPr bwMode="auto">
          <a:xfrm>
            <a:off x="7436539" y="3459919"/>
            <a:ext cx="6078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>
                <a:latin typeface="Times" panose="02020603050405020304" pitchFamily="18" charset="0"/>
              </a:rPr>
              <a:t>10%</a:t>
            </a:r>
          </a:p>
        </p:txBody>
      </p:sp>
      <p:sp>
        <p:nvSpPr>
          <p:cNvPr id="35" name="Text Box 52"/>
          <p:cNvSpPr txBox="1">
            <a:spLocks noChangeArrowheads="1"/>
          </p:cNvSpPr>
          <p:nvPr/>
        </p:nvSpPr>
        <p:spPr bwMode="auto">
          <a:xfrm>
            <a:off x="5423589" y="4718904"/>
            <a:ext cx="8130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Range</a:t>
            </a:r>
          </a:p>
        </p:txBody>
      </p:sp>
      <p:sp>
        <p:nvSpPr>
          <p:cNvPr id="36" name="Text Box 53"/>
          <p:cNvSpPr txBox="1">
            <a:spLocks noChangeArrowheads="1"/>
          </p:cNvSpPr>
          <p:nvPr/>
        </p:nvSpPr>
        <p:spPr bwMode="auto">
          <a:xfrm>
            <a:off x="6217339" y="4390292"/>
            <a:ext cx="18838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Quartile distance</a:t>
            </a: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2416864" y="1837592"/>
            <a:ext cx="23702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3300"/>
                </a:solidFill>
                <a:latin typeface="Times" panose="02020603050405020304" pitchFamily="18" charset="0"/>
              </a:rPr>
              <a:t>f’s 2:nd central moment</a:t>
            </a:r>
          </a:p>
        </p:txBody>
      </p:sp>
      <p:sp>
        <p:nvSpPr>
          <p:cNvPr id="38" name="Line 55"/>
          <p:cNvSpPr>
            <a:spLocks noChangeShapeType="1"/>
          </p:cNvSpPr>
          <p:nvPr/>
        </p:nvSpPr>
        <p:spPr bwMode="auto">
          <a:xfrm flipV="1">
            <a:off x="3477314" y="1601054"/>
            <a:ext cx="339725" cy="1889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605687"/>
              </p:ext>
            </p:extLst>
          </p:nvPr>
        </p:nvGraphicFramePr>
        <p:xfrm>
          <a:off x="5229816" y="1607170"/>
          <a:ext cx="1800324" cy="280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Formel" r:id="rId7" imgW="825500" imgH="228600" progId="Equation.3">
                  <p:embed/>
                </p:oleObj>
              </mc:Choice>
              <mc:Fallback>
                <p:oleObj name="Formel" r:id="rId7" imgW="8255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9816" y="1607170"/>
                        <a:ext cx="1800324" cy="2801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465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843510" y="952500"/>
            <a:ext cx="6018213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Repeating independent elementary binary events (succeed – fail)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each with the probability p</a:t>
            </a:r>
          </a:p>
          <a:p>
            <a:pPr eaLnBrk="1" hangingPunct="1"/>
            <a:endParaRPr lang="en-US" altLang="en-US" sz="140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E.g.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Tossing coins		elementary event – coin toss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Drawing tickets with replacement	elementary event – draw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Radioactive decay		elementary event – decay of a nucleus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Monte Carlo simulations 	elementary event – one case</a:t>
            </a:r>
          </a:p>
          <a:p>
            <a:pPr eaLnBrk="1" hangingPunct="1"/>
            <a:endParaRPr lang="en-US" altLang="en-US" sz="140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Parameters	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			N&gt;0  number of trails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Variable			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Probability distribution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Mean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Variance		</a:t>
            </a:r>
          </a:p>
        </p:txBody>
      </p:sp>
      <p:pic>
        <p:nvPicPr>
          <p:cNvPr id="7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873" y="3500438"/>
            <a:ext cx="27146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435" y="4000500"/>
            <a:ext cx="1376363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331123" y="142875"/>
            <a:ext cx="2847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Discrete Distributions</a:t>
            </a:r>
          </a:p>
          <a:p>
            <a:pPr algn="ctr"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Binomial distribution</a:t>
            </a: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526663"/>
              </p:ext>
            </p:extLst>
          </p:nvPr>
        </p:nvGraphicFramePr>
        <p:xfrm>
          <a:off x="4616873" y="2887663"/>
          <a:ext cx="1417637" cy="25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0" name="Equation" r:id="rId5" imgW="583947" imgH="203112" progId="Equation.3">
                  <p:embed/>
                </p:oleObj>
              </mc:Choice>
              <mc:Fallback>
                <p:oleObj name="Equation" r:id="rId5" imgW="583947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6873" y="2887663"/>
                        <a:ext cx="1417637" cy="255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974185" y="2835275"/>
            <a:ext cx="1000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probability</a:t>
            </a:r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2733174"/>
              </p:ext>
            </p:extLst>
          </p:nvPr>
        </p:nvGraphicFramePr>
        <p:xfrm>
          <a:off x="4626398" y="3500438"/>
          <a:ext cx="347662" cy="200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1" name="Equation" r:id="rId7" imgW="114102" imgH="126780" progId="Equation.3">
                  <p:embed/>
                </p:oleObj>
              </mc:Choice>
              <mc:Fallback>
                <p:oleObj name="Equation" r:id="rId7" imgW="114102" imgH="1267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6398" y="3500438"/>
                        <a:ext cx="347662" cy="200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435" y="4357688"/>
            <a:ext cx="19399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20"/>
          <p:cNvSpPr>
            <a:spLocks noChangeShapeType="1"/>
          </p:cNvSpPr>
          <p:nvPr/>
        </p:nvSpPr>
        <p:spPr bwMode="auto">
          <a:xfrm flipV="1">
            <a:off x="2762673" y="5059363"/>
            <a:ext cx="3175" cy="12430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>
            <a:off x="2762673" y="6302375"/>
            <a:ext cx="25336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" name="Line 22"/>
          <p:cNvSpPr>
            <a:spLocks noChangeShapeType="1"/>
          </p:cNvSpPr>
          <p:nvPr/>
        </p:nvSpPr>
        <p:spPr bwMode="auto">
          <a:xfrm flipV="1">
            <a:off x="2762673" y="5059363"/>
            <a:ext cx="3175" cy="12430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 flipV="1">
            <a:off x="2762673" y="6284913"/>
            <a:ext cx="3175" cy="174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2711873" y="6330950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 flipV="1">
            <a:off x="3015085" y="6284913"/>
            <a:ext cx="1588" cy="174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Rectangle 28"/>
          <p:cNvSpPr>
            <a:spLocks noChangeArrowheads="1"/>
          </p:cNvSpPr>
          <p:nvPr/>
        </p:nvSpPr>
        <p:spPr bwMode="auto">
          <a:xfrm>
            <a:off x="2959523" y="6330950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2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21" name="Line 29"/>
          <p:cNvSpPr>
            <a:spLocks noChangeShapeType="1"/>
          </p:cNvSpPr>
          <p:nvPr/>
        </p:nvSpPr>
        <p:spPr bwMode="auto">
          <a:xfrm flipV="1">
            <a:off x="3267498" y="6284913"/>
            <a:ext cx="1587" cy="174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" name="Rectangle 31"/>
          <p:cNvSpPr>
            <a:spLocks noChangeArrowheads="1"/>
          </p:cNvSpPr>
          <p:nvPr/>
        </p:nvSpPr>
        <p:spPr bwMode="auto">
          <a:xfrm>
            <a:off x="3216698" y="6330950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4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23" name="Line 32"/>
          <p:cNvSpPr>
            <a:spLocks noChangeShapeType="1"/>
          </p:cNvSpPr>
          <p:nvPr/>
        </p:nvSpPr>
        <p:spPr bwMode="auto">
          <a:xfrm flipV="1">
            <a:off x="3523085" y="6284913"/>
            <a:ext cx="1588" cy="174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auto">
          <a:xfrm>
            <a:off x="3467523" y="6330950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6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25" name="Line 35"/>
          <p:cNvSpPr>
            <a:spLocks noChangeShapeType="1"/>
          </p:cNvSpPr>
          <p:nvPr/>
        </p:nvSpPr>
        <p:spPr bwMode="auto">
          <a:xfrm flipV="1">
            <a:off x="3775498" y="6284913"/>
            <a:ext cx="1587" cy="174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Rectangle 37"/>
          <p:cNvSpPr>
            <a:spLocks noChangeArrowheads="1"/>
          </p:cNvSpPr>
          <p:nvPr/>
        </p:nvSpPr>
        <p:spPr bwMode="auto">
          <a:xfrm>
            <a:off x="3721523" y="6330950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8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27" name="Line 38"/>
          <p:cNvSpPr>
            <a:spLocks noChangeShapeType="1"/>
          </p:cNvSpPr>
          <p:nvPr/>
        </p:nvSpPr>
        <p:spPr bwMode="auto">
          <a:xfrm flipV="1">
            <a:off x="4029498" y="6284913"/>
            <a:ext cx="1587" cy="174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Rectangle 40"/>
          <p:cNvSpPr>
            <a:spLocks noChangeArrowheads="1"/>
          </p:cNvSpPr>
          <p:nvPr/>
        </p:nvSpPr>
        <p:spPr bwMode="auto">
          <a:xfrm>
            <a:off x="3956473" y="6330950"/>
            <a:ext cx="169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10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29" name="Line 41"/>
          <p:cNvSpPr>
            <a:spLocks noChangeShapeType="1"/>
          </p:cNvSpPr>
          <p:nvPr/>
        </p:nvSpPr>
        <p:spPr bwMode="auto">
          <a:xfrm flipV="1">
            <a:off x="4280323" y="6284913"/>
            <a:ext cx="3175" cy="174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Rectangle 43"/>
          <p:cNvSpPr>
            <a:spLocks noChangeArrowheads="1"/>
          </p:cNvSpPr>
          <p:nvPr/>
        </p:nvSpPr>
        <p:spPr bwMode="auto">
          <a:xfrm>
            <a:off x="4213648" y="6330950"/>
            <a:ext cx="169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12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31" name="Line 44"/>
          <p:cNvSpPr>
            <a:spLocks noChangeShapeType="1"/>
          </p:cNvSpPr>
          <p:nvPr/>
        </p:nvSpPr>
        <p:spPr bwMode="auto">
          <a:xfrm flipV="1">
            <a:off x="4537498" y="6284913"/>
            <a:ext cx="1587" cy="174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" name="Rectangle 46"/>
          <p:cNvSpPr>
            <a:spLocks noChangeArrowheads="1"/>
          </p:cNvSpPr>
          <p:nvPr/>
        </p:nvSpPr>
        <p:spPr bwMode="auto">
          <a:xfrm>
            <a:off x="4464473" y="6330950"/>
            <a:ext cx="169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14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33" name="Line 47"/>
          <p:cNvSpPr>
            <a:spLocks noChangeShapeType="1"/>
          </p:cNvSpPr>
          <p:nvPr/>
        </p:nvSpPr>
        <p:spPr bwMode="auto">
          <a:xfrm flipV="1">
            <a:off x="4788323" y="6284913"/>
            <a:ext cx="3175" cy="174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Rectangle 49"/>
          <p:cNvSpPr>
            <a:spLocks noChangeArrowheads="1"/>
          </p:cNvSpPr>
          <p:nvPr/>
        </p:nvSpPr>
        <p:spPr bwMode="auto">
          <a:xfrm>
            <a:off x="4721648" y="6330950"/>
            <a:ext cx="169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16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35" name="Line 50"/>
          <p:cNvSpPr>
            <a:spLocks noChangeShapeType="1"/>
          </p:cNvSpPr>
          <p:nvPr/>
        </p:nvSpPr>
        <p:spPr bwMode="auto">
          <a:xfrm flipV="1">
            <a:off x="5040735" y="6284913"/>
            <a:ext cx="1588" cy="174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Rectangle 52"/>
          <p:cNvSpPr>
            <a:spLocks noChangeArrowheads="1"/>
          </p:cNvSpPr>
          <p:nvPr/>
        </p:nvSpPr>
        <p:spPr bwMode="auto">
          <a:xfrm>
            <a:off x="4972473" y="6330950"/>
            <a:ext cx="169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18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37" name="Rectangle 55"/>
          <p:cNvSpPr>
            <a:spLocks noChangeArrowheads="1"/>
          </p:cNvSpPr>
          <p:nvPr/>
        </p:nvSpPr>
        <p:spPr bwMode="auto">
          <a:xfrm>
            <a:off x="5226473" y="6330950"/>
            <a:ext cx="169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20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38" name="Line 56"/>
          <p:cNvSpPr>
            <a:spLocks noChangeShapeType="1"/>
          </p:cNvSpPr>
          <p:nvPr/>
        </p:nvSpPr>
        <p:spPr bwMode="auto">
          <a:xfrm>
            <a:off x="2762673" y="6302375"/>
            <a:ext cx="238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Rectangle 58"/>
          <p:cNvSpPr>
            <a:spLocks noChangeArrowheads="1"/>
          </p:cNvSpPr>
          <p:nvPr/>
        </p:nvSpPr>
        <p:spPr bwMode="auto">
          <a:xfrm>
            <a:off x="2438823" y="6245225"/>
            <a:ext cx="857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40" name="Line 59"/>
          <p:cNvSpPr>
            <a:spLocks noChangeShapeType="1"/>
          </p:cNvSpPr>
          <p:nvPr/>
        </p:nvSpPr>
        <p:spPr bwMode="auto">
          <a:xfrm>
            <a:off x="2762673" y="6053138"/>
            <a:ext cx="23812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Rectangle 61"/>
          <p:cNvSpPr>
            <a:spLocks noChangeArrowheads="1"/>
          </p:cNvSpPr>
          <p:nvPr/>
        </p:nvSpPr>
        <p:spPr bwMode="auto">
          <a:xfrm>
            <a:off x="2438823" y="6034088"/>
            <a:ext cx="2984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0.05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42" name="Line 62"/>
          <p:cNvSpPr>
            <a:spLocks noChangeShapeType="1"/>
          </p:cNvSpPr>
          <p:nvPr/>
        </p:nvSpPr>
        <p:spPr bwMode="auto">
          <a:xfrm>
            <a:off x="2762673" y="5805488"/>
            <a:ext cx="23812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Rectangle 64"/>
          <p:cNvSpPr>
            <a:spLocks noChangeArrowheads="1"/>
          </p:cNvSpPr>
          <p:nvPr/>
        </p:nvSpPr>
        <p:spPr bwMode="auto">
          <a:xfrm>
            <a:off x="2437235" y="5784850"/>
            <a:ext cx="2127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0.1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44" name="Line 65"/>
          <p:cNvSpPr>
            <a:spLocks noChangeShapeType="1"/>
          </p:cNvSpPr>
          <p:nvPr/>
        </p:nvSpPr>
        <p:spPr bwMode="auto">
          <a:xfrm>
            <a:off x="2762673" y="5556250"/>
            <a:ext cx="238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" name="Rectangle 67"/>
          <p:cNvSpPr>
            <a:spLocks noChangeArrowheads="1"/>
          </p:cNvSpPr>
          <p:nvPr/>
        </p:nvSpPr>
        <p:spPr bwMode="auto">
          <a:xfrm>
            <a:off x="2438823" y="5534025"/>
            <a:ext cx="2984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0.15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46" name="Line 68"/>
          <p:cNvSpPr>
            <a:spLocks noChangeShapeType="1"/>
          </p:cNvSpPr>
          <p:nvPr/>
        </p:nvSpPr>
        <p:spPr bwMode="auto">
          <a:xfrm>
            <a:off x="2762673" y="5308600"/>
            <a:ext cx="23812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" name="Rectangle 70"/>
          <p:cNvSpPr>
            <a:spLocks noChangeArrowheads="1"/>
          </p:cNvSpPr>
          <p:nvPr/>
        </p:nvSpPr>
        <p:spPr bwMode="auto">
          <a:xfrm>
            <a:off x="2468985" y="5287963"/>
            <a:ext cx="212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0.2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48" name="Rectangle 73"/>
          <p:cNvSpPr>
            <a:spLocks noChangeArrowheads="1"/>
          </p:cNvSpPr>
          <p:nvPr/>
        </p:nvSpPr>
        <p:spPr bwMode="auto">
          <a:xfrm>
            <a:off x="2438823" y="5038725"/>
            <a:ext cx="298450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0.25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49" name="Line 76"/>
          <p:cNvSpPr>
            <a:spLocks noChangeShapeType="1"/>
          </p:cNvSpPr>
          <p:nvPr/>
        </p:nvSpPr>
        <p:spPr bwMode="auto">
          <a:xfrm flipV="1">
            <a:off x="2762673" y="5059363"/>
            <a:ext cx="3175" cy="12430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Line 77"/>
          <p:cNvSpPr>
            <a:spLocks noChangeShapeType="1"/>
          </p:cNvSpPr>
          <p:nvPr/>
        </p:nvSpPr>
        <p:spPr bwMode="auto">
          <a:xfrm>
            <a:off x="2873798" y="6016625"/>
            <a:ext cx="2857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" name="Line 78"/>
          <p:cNvSpPr>
            <a:spLocks noChangeShapeType="1"/>
          </p:cNvSpPr>
          <p:nvPr/>
        </p:nvSpPr>
        <p:spPr bwMode="auto">
          <a:xfrm>
            <a:off x="2886498" y="6008688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Line 79"/>
          <p:cNvSpPr>
            <a:spLocks noChangeShapeType="1"/>
          </p:cNvSpPr>
          <p:nvPr/>
        </p:nvSpPr>
        <p:spPr bwMode="auto">
          <a:xfrm>
            <a:off x="2997623" y="5621338"/>
            <a:ext cx="30162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" name="Line 80"/>
          <p:cNvSpPr>
            <a:spLocks noChangeShapeType="1"/>
          </p:cNvSpPr>
          <p:nvPr/>
        </p:nvSpPr>
        <p:spPr bwMode="auto">
          <a:xfrm>
            <a:off x="3015085" y="5611813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Line 81"/>
          <p:cNvSpPr>
            <a:spLocks noChangeShapeType="1"/>
          </p:cNvSpPr>
          <p:nvPr/>
        </p:nvSpPr>
        <p:spPr bwMode="auto">
          <a:xfrm>
            <a:off x="3127798" y="5281613"/>
            <a:ext cx="26987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" name="Line 82"/>
          <p:cNvSpPr>
            <a:spLocks noChangeShapeType="1"/>
          </p:cNvSpPr>
          <p:nvPr/>
        </p:nvSpPr>
        <p:spPr bwMode="auto">
          <a:xfrm>
            <a:off x="3142085" y="5272088"/>
            <a:ext cx="1588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Line 83"/>
          <p:cNvSpPr>
            <a:spLocks noChangeShapeType="1"/>
          </p:cNvSpPr>
          <p:nvPr/>
        </p:nvSpPr>
        <p:spPr bwMode="auto">
          <a:xfrm>
            <a:off x="3254798" y="5216525"/>
            <a:ext cx="26987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" name="Line 84"/>
          <p:cNvSpPr>
            <a:spLocks noChangeShapeType="1"/>
          </p:cNvSpPr>
          <p:nvPr/>
        </p:nvSpPr>
        <p:spPr bwMode="auto">
          <a:xfrm>
            <a:off x="3267498" y="5208588"/>
            <a:ext cx="1587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Line 85"/>
          <p:cNvSpPr>
            <a:spLocks noChangeShapeType="1"/>
          </p:cNvSpPr>
          <p:nvPr/>
        </p:nvSpPr>
        <p:spPr bwMode="auto">
          <a:xfrm>
            <a:off x="3378623" y="5435600"/>
            <a:ext cx="28575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" name="Line 86"/>
          <p:cNvSpPr>
            <a:spLocks noChangeShapeType="1"/>
          </p:cNvSpPr>
          <p:nvPr/>
        </p:nvSpPr>
        <p:spPr bwMode="auto">
          <a:xfrm>
            <a:off x="3394498" y="5427663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Line 87"/>
          <p:cNvSpPr>
            <a:spLocks noChangeShapeType="1"/>
          </p:cNvSpPr>
          <p:nvPr/>
        </p:nvSpPr>
        <p:spPr bwMode="auto">
          <a:xfrm>
            <a:off x="3505623" y="5759450"/>
            <a:ext cx="3016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" name="Line 88"/>
          <p:cNvSpPr>
            <a:spLocks noChangeShapeType="1"/>
          </p:cNvSpPr>
          <p:nvPr/>
        </p:nvSpPr>
        <p:spPr bwMode="auto">
          <a:xfrm>
            <a:off x="3523085" y="5751513"/>
            <a:ext cx="1588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Line 89"/>
          <p:cNvSpPr>
            <a:spLocks noChangeShapeType="1"/>
          </p:cNvSpPr>
          <p:nvPr/>
        </p:nvSpPr>
        <p:spPr bwMode="auto">
          <a:xfrm>
            <a:off x="3635798" y="6030913"/>
            <a:ext cx="26987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" name="Line 90"/>
          <p:cNvSpPr>
            <a:spLocks noChangeShapeType="1"/>
          </p:cNvSpPr>
          <p:nvPr/>
        </p:nvSpPr>
        <p:spPr bwMode="auto">
          <a:xfrm>
            <a:off x="3648498" y="6022975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Line 91"/>
          <p:cNvSpPr>
            <a:spLocks noChangeShapeType="1"/>
          </p:cNvSpPr>
          <p:nvPr/>
        </p:nvSpPr>
        <p:spPr bwMode="auto">
          <a:xfrm>
            <a:off x="3759623" y="6191250"/>
            <a:ext cx="28575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5" name="Line 92"/>
          <p:cNvSpPr>
            <a:spLocks noChangeShapeType="1"/>
          </p:cNvSpPr>
          <p:nvPr/>
        </p:nvSpPr>
        <p:spPr bwMode="auto">
          <a:xfrm>
            <a:off x="3775498" y="6181725"/>
            <a:ext cx="1587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" name="Line 93"/>
          <p:cNvSpPr>
            <a:spLocks noChangeShapeType="1"/>
          </p:cNvSpPr>
          <p:nvPr/>
        </p:nvSpPr>
        <p:spPr bwMode="auto">
          <a:xfrm>
            <a:off x="3886623" y="6267450"/>
            <a:ext cx="2857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" name="Line 94"/>
          <p:cNvSpPr>
            <a:spLocks noChangeShapeType="1"/>
          </p:cNvSpPr>
          <p:nvPr/>
        </p:nvSpPr>
        <p:spPr bwMode="auto">
          <a:xfrm>
            <a:off x="3899323" y="6257925"/>
            <a:ext cx="3175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8" name="Line 95"/>
          <p:cNvSpPr>
            <a:spLocks noChangeShapeType="1"/>
          </p:cNvSpPr>
          <p:nvPr/>
        </p:nvSpPr>
        <p:spPr bwMode="auto">
          <a:xfrm>
            <a:off x="4012035" y="6291263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Line 96"/>
          <p:cNvSpPr>
            <a:spLocks noChangeShapeType="1"/>
          </p:cNvSpPr>
          <p:nvPr/>
        </p:nvSpPr>
        <p:spPr bwMode="auto">
          <a:xfrm>
            <a:off x="4029498" y="6283325"/>
            <a:ext cx="1587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" name="Line 97"/>
          <p:cNvSpPr>
            <a:spLocks noChangeShapeType="1"/>
          </p:cNvSpPr>
          <p:nvPr/>
        </p:nvSpPr>
        <p:spPr bwMode="auto">
          <a:xfrm>
            <a:off x="4140623" y="6299200"/>
            <a:ext cx="2857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Line 98"/>
          <p:cNvSpPr>
            <a:spLocks noChangeShapeType="1"/>
          </p:cNvSpPr>
          <p:nvPr/>
        </p:nvSpPr>
        <p:spPr bwMode="auto">
          <a:xfrm>
            <a:off x="4156498" y="6289675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" name="Line 99"/>
          <p:cNvSpPr>
            <a:spLocks noChangeShapeType="1"/>
          </p:cNvSpPr>
          <p:nvPr/>
        </p:nvSpPr>
        <p:spPr bwMode="auto">
          <a:xfrm>
            <a:off x="4267623" y="6300788"/>
            <a:ext cx="28575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Line 100"/>
          <p:cNvSpPr>
            <a:spLocks noChangeShapeType="1"/>
          </p:cNvSpPr>
          <p:nvPr/>
        </p:nvSpPr>
        <p:spPr bwMode="auto">
          <a:xfrm>
            <a:off x="4280323" y="6291263"/>
            <a:ext cx="317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4" name="Line 101"/>
          <p:cNvSpPr>
            <a:spLocks noChangeShapeType="1"/>
          </p:cNvSpPr>
          <p:nvPr/>
        </p:nvSpPr>
        <p:spPr bwMode="auto">
          <a:xfrm>
            <a:off x="4393035" y="6300788"/>
            <a:ext cx="26988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Line 102"/>
          <p:cNvSpPr>
            <a:spLocks noChangeShapeType="1"/>
          </p:cNvSpPr>
          <p:nvPr/>
        </p:nvSpPr>
        <p:spPr bwMode="auto">
          <a:xfrm>
            <a:off x="4407323" y="6291263"/>
            <a:ext cx="317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6" name="Line 103"/>
          <p:cNvSpPr>
            <a:spLocks noChangeShapeType="1"/>
          </p:cNvSpPr>
          <p:nvPr/>
        </p:nvSpPr>
        <p:spPr bwMode="auto">
          <a:xfrm>
            <a:off x="4520035" y="6300788"/>
            <a:ext cx="30163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" name="Line 104"/>
          <p:cNvSpPr>
            <a:spLocks noChangeShapeType="1"/>
          </p:cNvSpPr>
          <p:nvPr/>
        </p:nvSpPr>
        <p:spPr bwMode="auto">
          <a:xfrm>
            <a:off x="4537498" y="6291263"/>
            <a:ext cx="158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" name="Line 105"/>
          <p:cNvSpPr>
            <a:spLocks noChangeShapeType="1"/>
          </p:cNvSpPr>
          <p:nvPr/>
        </p:nvSpPr>
        <p:spPr bwMode="auto">
          <a:xfrm>
            <a:off x="4648623" y="6300788"/>
            <a:ext cx="28575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Line 106"/>
          <p:cNvSpPr>
            <a:spLocks noChangeShapeType="1"/>
          </p:cNvSpPr>
          <p:nvPr/>
        </p:nvSpPr>
        <p:spPr bwMode="auto">
          <a:xfrm>
            <a:off x="4661323" y="6291263"/>
            <a:ext cx="317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" name="Line 107"/>
          <p:cNvSpPr>
            <a:spLocks noChangeShapeType="1"/>
          </p:cNvSpPr>
          <p:nvPr/>
        </p:nvSpPr>
        <p:spPr bwMode="auto">
          <a:xfrm>
            <a:off x="4775623" y="6300788"/>
            <a:ext cx="2540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Line 108"/>
          <p:cNvSpPr>
            <a:spLocks noChangeShapeType="1"/>
          </p:cNvSpPr>
          <p:nvPr/>
        </p:nvSpPr>
        <p:spPr bwMode="auto">
          <a:xfrm>
            <a:off x="4788323" y="6291263"/>
            <a:ext cx="317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" name="Line 109"/>
          <p:cNvSpPr>
            <a:spLocks noChangeShapeType="1"/>
          </p:cNvSpPr>
          <p:nvPr/>
        </p:nvSpPr>
        <p:spPr bwMode="auto">
          <a:xfrm>
            <a:off x="4901035" y="6300788"/>
            <a:ext cx="26988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Line 110"/>
          <p:cNvSpPr>
            <a:spLocks noChangeShapeType="1"/>
          </p:cNvSpPr>
          <p:nvPr/>
        </p:nvSpPr>
        <p:spPr bwMode="auto">
          <a:xfrm>
            <a:off x="4915323" y="6291263"/>
            <a:ext cx="317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4" name="Line 111"/>
          <p:cNvSpPr>
            <a:spLocks noChangeShapeType="1"/>
          </p:cNvSpPr>
          <p:nvPr/>
        </p:nvSpPr>
        <p:spPr bwMode="auto">
          <a:xfrm>
            <a:off x="5028035" y="6300788"/>
            <a:ext cx="30163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Line 112"/>
          <p:cNvSpPr>
            <a:spLocks noChangeShapeType="1"/>
          </p:cNvSpPr>
          <p:nvPr/>
        </p:nvSpPr>
        <p:spPr bwMode="auto">
          <a:xfrm>
            <a:off x="5040735" y="6291263"/>
            <a:ext cx="1588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" name="Line 113"/>
          <p:cNvSpPr>
            <a:spLocks noChangeShapeType="1"/>
          </p:cNvSpPr>
          <p:nvPr/>
        </p:nvSpPr>
        <p:spPr bwMode="auto">
          <a:xfrm>
            <a:off x="5156623" y="6300788"/>
            <a:ext cx="28575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Line 114"/>
          <p:cNvSpPr>
            <a:spLocks noChangeShapeType="1"/>
          </p:cNvSpPr>
          <p:nvPr/>
        </p:nvSpPr>
        <p:spPr bwMode="auto">
          <a:xfrm>
            <a:off x="5169323" y="6291263"/>
            <a:ext cx="317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Line 117"/>
          <p:cNvSpPr>
            <a:spLocks noChangeShapeType="1"/>
          </p:cNvSpPr>
          <p:nvPr/>
        </p:nvSpPr>
        <p:spPr bwMode="auto">
          <a:xfrm>
            <a:off x="2875385" y="6010275"/>
            <a:ext cx="20638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Line 118"/>
          <p:cNvSpPr>
            <a:spLocks noChangeShapeType="1"/>
          </p:cNvSpPr>
          <p:nvPr/>
        </p:nvSpPr>
        <p:spPr bwMode="auto">
          <a:xfrm flipH="1">
            <a:off x="2875385" y="6010275"/>
            <a:ext cx="20638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Line 119"/>
          <p:cNvSpPr>
            <a:spLocks noChangeShapeType="1"/>
          </p:cNvSpPr>
          <p:nvPr/>
        </p:nvSpPr>
        <p:spPr bwMode="auto">
          <a:xfrm>
            <a:off x="3003973" y="5616575"/>
            <a:ext cx="22225" cy="111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Line 120"/>
          <p:cNvSpPr>
            <a:spLocks noChangeShapeType="1"/>
          </p:cNvSpPr>
          <p:nvPr/>
        </p:nvSpPr>
        <p:spPr bwMode="auto">
          <a:xfrm flipH="1">
            <a:off x="3003973" y="5616575"/>
            <a:ext cx="22225" cy="111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121"/>
          <p:cNvSpPr>
            <a:spLocks noChangeShapeType="1"/>
          </p:cNvSpPr>
          <p:nvPr/>
        </p:nvSpPr>
        <p:spPr bwMode="auto">
          <a:xfrm>
            <a:off x="3130973" y="5273675"/>
            <a:ext cx="19050" cy="142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Line 122"/>
          <p:cNvSpPr>
            <a:spLocks noChangeShapeType="1"/>
          </p:cNvSpPr>
          <p:nvPr/>
        </p:nvSpPr>
        <p:spPr bwMode="auto">
          <a:xfrm flipH="1">
            <a:off x="3130973" y="5273675"/>
            <a:ext cx="19050" cy="142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Line 123"/>
          <p:cNvSpPr>
            <a:spLocks noChangeShapeType="1"/>
          </p:cNvSpPr>
          <p:nvPr/>
        </p:nvSpPr>
        <p:spPr bwMode="auto">
          <a:xfrm>
            <a:off x="3256385" y="5210175"/>
            <a:ext cx="20638" cy="142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Line 124"/>
          <p:cNvSpPr>
            <a:spLocks noChangeShapeType="1"/>
          </p:cNvSpPr>
          <p:nvPr/>
        </p:nvSpPr>
        <p:spPr bwMode="auto">
          <a:xfrm flipH="1">
            <a:off x="3256385" y="5210175"/>
            <a:ext cx="20638" cy="142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Line 125"/>
          <p:cNvSpPr>
            <a:spLocks noChangeShapeType="1"/>
          </p:cNvSpPr>
          <p:nvPr/>
        </p:nvSpPr>
        <p:spPr bwMode="auto">
          <a:xfrm>
            <a:off x="3383385" y="5429250"/>
            <a:ext cx="19050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Line 126"/>
          <p:cNvSpPr>
            <a:spLocks noChangeShapeType="1"/>
          </p:cNvSpPr>
          <p:nvPr/>
        </p:nvSpPr>
        <p:spPr bwMode="auto">
          <a:xfrm flipH="1">
            <a:off x="3383385" y="5429250"/>
            <a:ext cx="19050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" name="Line 127"/>
          <p:cNvSpPr>
            <a:spLocks noChangeShapeType="1"/>
          </p:cNvSpPr>
          <p:nvPr/>
        </p:nvSpPr>
        <p:spPr bwMode="auto">
          <a:xfrm>
            <a:off x="3508798" y="5753100"/>
            <a:ext cx="25400" cy="142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Line 128"/>
          <p:cNvSpPr>
            <a:spLocks noChangeShapeType="1"/>
          </p:cNvSpPr>
          <p:nvPr/>
        </p:nvSpPr>
        <p:spPr bwMode="auto">
          <a:xfrm flipH="1">
            <a:off x="3508798" y="5753100"/>
            <a:ext cx="25400" cy="142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Line 129"/>
          <p:cNvSpPr>
            <a:spLocks noChangeShapeType="1"/>
          </p:cNvSpPr>
          <p:nvPr/>
        </p:nvSpPr>
        <p:spPr bwMode="auto">
          <a:xfrm>
            <a:off x="3637385" y="6024563"/>
            <a:ext cx="20638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Line 130"/>
          <p:cNvSpPr>
            <a:spLocks noChangeShapeType="1"/>
          </p:cNvSpPr>
          <p:nvPr/>
        </p:nvSpPr>
        <p:spPr bwMode="auto">
          <a:xfrm flipH="1">
            <a:off x="3637385" y="6024563"/>
            <a:ext cx="20638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Line 131"/>
          <p:cNvSpPr>
            <a:spLocks noChangeShapeType="1"/>
          </p:cNvSpPr>
          <p:nvPr/>
        </p:nvSpPr>
        <p:spPr bwMode="auto">
          <a:xfrm>
            <a:off x="3764385" y="6184900"/>
            <a:ext cx="20638" cy="142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132"/>
          <p:cNvSpPr>
            <a:spLocks noChangeShapeType="1"/>
          </p:cNvSpPr>
          <p:nvPr/>
        </p:nvSpPr>
        <p:spPr bwMode="auto">
          <a:xfrm flipH="1">
            <a:off x="3764385" y="6184900"/>
            <a:ext cx="20638" cy="142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Line 133"/>
          <p:cNvSpPr>
            <a:spLocks noChangeShapeType="1"/>
          </p:cNvSpPr>
          <p:nvPr/>
        </p:nvSpPr>
        <p:spPr bwMode="auto">
          <a:xfrm>
            <a:off x="3889798" y="6259513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" name="Line 134"/>
          <p:cNvSpPr>
            <a:spLocks noChangeShapeType="1"/>
          </p:cNvSpPr>
          <p:nvPr/>
        </p:nvSpPr>
        <p:spPr bwMode="auto">
          <a:xfrm flipH="1">
            <a:off x="3889798" y="6259513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Line 135"/>
          <p:cNvSpPr>
            <a:spLocks noChangeShapeType="1"/>
          </p:cNvSpPr>
          <p:nvPr/>
        </p:nvSpPr>
        <p:spPr bwMode="auto">
          <a:xfrm>
            <a:off x="4016798" y="6284913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Line 136"/>
          <p:cNvSpPr>
            <a:spLocks noChangeShapeType="1"/>
          </p:cNvSpPr>
          <p:nvPr/>
        </p:nvSpPr>
        <p:spPr bwMode="auto">
          <a:xfrm flipH="1">
            <a:off x="4016798" y="6284913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" name="Line 137"/>
          <p:cNvSpPr>
            <a:spLocks noChangeShapeType="1"/>
          </p:cNvSpPr>
          <p:nvPr/>
        </p:nvSpPr>
        <p:spPr bwMode="auto">
          <a:xfrm>
            <a:off x="4145385" y="6291263"/>
            <a:ext cx="20638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Line 138"/>
          <p:cNvSpPr>
            <a:spLocks noChangeShapeType="1"/>
          </p:cNvSpPr>
          <p:nvPr/>
        </p:nvSpPr>
        <p:spPr bwMode="auto">
          <a:xfrm flipH="1">
            <a:off x="4145385" y="6291263"/>
            <a:ext cx="20638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Line 139"/>
          <p:cNvSpPr>
            <a:spLocks noChangeShapeType="1"/>
          </p:cNvSpPr>
          <p:nvPr/>
        </p:nvSpPr>
        <p:spPr bwMode="auto">
          <a:xfrm>
            <a:off x="4272385" y="6294438"/>
            <a:ext cx="14288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" name="Line 140"/>
          <p:cNvSpPr>
            <a:spLocks noChangeShapeType="1"/>
          </p:cNvSpPr>
          <p:nvPr/>
        </p:nvSpPr>
        <p:spPr bwMode="auto">
          <a:xfrm flipH="1">
            <a:off x="4277148" y="6294438"/>
            <a:ext cx="14287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" name="Line 141"/>
          <p:cNvSpPr>
            <a:spLocks noChangeShapeType="1"/>
          </p:cNvSpPr>
          <p:nvPr/>
        </p:nvSpPr>
        <p:spPr bwMode="auto">
          <a:xfrm>
            <a:off x="4397798" y="6294438"/>
            <a:ext cx="15875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Line 142"/>
          <p:cNvSpPr>
            <a:spLocks noChangeShapeType="1"/>
          </p:cNvSpPr>
          <p:nvPr/>
        </p:nvSpPr>
        <p:spPr bwMode="auto">
          <a:xfrm flipH="1">
            <a:off x="4400973" y="6294438"/>
            <a:ext cx="17462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" name="Line 143"/>
          <p:cNvSpPr>
            <a:spLocks noChangeShapeType="1"/>
          </p:cNvSpPr>
          <p:nvPr/>
        </p:nvSpPr>
        <p:spPr bwMode="auto">
          <a:xfrm>
            <a:off x="4524798" y="6294438"/>
            <a:ext cx="19050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Line 144"/>
          <p:cNvSpPr>
            <a:spLocks noChangeShapeType="1"/>
          </p:cNvSpPr>
          <p:nvPr/>
        </p:nvSpPr>
        <p:spPr bwMode="auto">
          <a:xfrm flipH="1">
            <a:off x="4527973" y="6294438"/>
            <a:ext cx="19050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" name="Line 145"/>
          <p:cNvSpPr>
            <a:spLocks noChangeShapeType="1"/>
          </p:cNvSpPr>
          <p:nvPr/>
        </p:nvSpPr>
        <p:spPr bwMode="auto">
          <a:xfrm>
            <a:off x="4653385" y="6294438"/>
            <a:ext cx="14288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" name="Line 146"/>
          <p:cNvSpPr>
            <a:spLocks noChangeShapeType="1"/>
          </p:cNvSpPr>
          <p:nvPr/>
        </p:nvSpPr>
        <p:spPr bwMode="auto">
          <a:xfrm flipH="1">
            <a:off x="4658148" y="6294438"/>
            <a:ext cx="14287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" name="Line 147"/>
          <p:cNvSpPr>
            <a:spLocks noChangeShapeType="1"/>
          </p:cNvSpPr>
          <p:nvPr/>
        </p:nvSpPr>
        <p:spPr bwMode="auto">
          <a:xfrm>
            <a:off x="4778798" y="6294438"/>
            <a:ext cx="15875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" name="Line 148"/>
          <p:cNvSpPr>
            <a:spLocks noChangeShapeType="1"/>
          </p:cNvSpPr>
          <p:nvPr/>
        </p:nvSpPr>
        <p:spPr bwMode="auto">
          <a:xfrm flipH="1">
            <a:off x="4781973" y="6294438"/>
            <a:ext cx="17462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" name="Line 149"/>
          <p:cNvSpPr>
            <a:spLocks noChangeShapeType="1"/>
          </p:cNvSpPr>
          <p:nvPr/>
        </p:nvSpPr>
        <p:spPr bwMode="auto">
          <a:xfrm>
            <a:off x="4905798" y="6294438"/>
            <a:ext cx="14287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" name="Line 150"/>
          <p:cNvSpPr>
            <a:spLocks noChangeShapeType="1"/>
          </p:cNvSpPr>
          <p:nvPr/>
        </p:nvSpPr>
        <p:spPr bwMode="auto">
          <a:xfrm flipH="1">
            <a:off x="4908973" y="6294438"/>
            <a:ext cx="15875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" name="Line 151"/>
          <p:cNvSpPr>
            <a:spLocks noChangeShapeType="1"/>
          </p:cNvSpPr>
          <p:nvPr/>
        </p:nvSpPr>
        <p:spPr bwMode="auto">
          <a:xfrm>
            <a:off x="5029623" y="6294438"/>
            <a:ext cx="19050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" name="Line 152"/>
          <p:cNvSpPr>
            <a:spLocks noChangeShapeType="1"/>
          </p:cNvSpPr>
          <p:nvPr/>
        </p:nvSpPr>
        <p:spPr bwMode="auto">
          <a:xfrm flipH="1">
            <a:off x="5034385" y="6294438"/>
            <a:ext cx="19050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" name="Line 153"/>
          <p:cNvSpPr>
            <a:spLocks noChangeShapeType="1"/>
          </p:cNvSpPr>
          <p:nvPr/>
        </p:nvSpPr>
        <p:spPr bwMode="auto">
          <a:xfrm>
            <a:off x="5159798" y="6294438"/>
            <a:ext cx="15875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" name="Line 154"/>
          <p:cNvSpPr>
            <a:spLocks noChangeShapeType="1"/>
          </p:cNvSpPr>
          <p:nvPr/>
        </p:nvSpPr>
        <p:spPr bwMode="auto">
          <a:xfrm flipH="1">
            <a:off x="5162973" y="6294438"/>
            <a:ext cx="17462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" name="Line 162"/>
          <p:cNvSpPr>
            <a:spLocks noChangeShapeType="1"/>
          </p:cNvSpPr>
          <p:nvPr/>
        </p:nvSpPr>
        <p:spPr bwMode="auto">
          <a:xfrm flipV="1">
            <a:off x="6988598" y="5060950"/>
            <a:ext cx="1587" cy="12430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" name="Line 163"/>
          <p:cNvSpPr>
            <a:spLocks noChangeShapeType="1"/>
          </p:cNvSpPr>
          <p:nvPr/>
        </p:nvSpPr>
        <p:spPr bwMode="auto">
          <a:xfrm>
            <a:off x="6969548" y="6303963"/>
            <a:ext cx="2533650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" name="Line 164"/>
          <p:cNvSpPr>
            <a:spLocks noChangeShapeType="1"/>
          </p:cNvSpPr>
          <p:nvPr/>
        </p:nvSpPr>
        <p:spPr bwMode="auto">
          <a:xfrm flipV="1">
            <a:off x="6988598" y="5060950"/>
            <a:ext cx="1587" cy="12430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" name="Line 165"/>
          <p:cNvSpPr>
            <a:spLocks noChangeShapeType="1"/>
          </p:cNvSpPr>
          <p:nvPr/>
        </p:nvSpPr>
        <p:spPr bwMode="auto">
          <a:xfrm flipV="1">
            <a:off x="6988598" y="6286500"/>
            <a:ext cx="1587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" name="Line 166"/>
          <p:cNvSpPr>
            <a:spLocks noChangeShapeType="1"/>
          </p:cNvSpPr>
          <p:nvPr/>
        </p:nvSpPr>
        <p:spPr bwMode="auto">
          <a:xfrm>
            <a:off x="6988598" y="5060950"/>
            <a:ext cx="1587" cy="158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" name="Rectangle 167"/>
          <p:cNvSpPr>
            <a:spLocks noChangeArrowheads="1"/>
          </p:cNvSpPr>
          <p:nvPr/>
        </p:nvSpPr>
        <p:spPr bwMode="auto">
          <a:xfrm>
            <a:off x="6956848" y="6321425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32" name="Line 168"/>
          <p:cNvSpPr>
            <a:spLocks noChangeShapeType="1"/>
          </p:cNvSpPr>
          <p:nvPr/>
        </p:nvSpPr>
        <p:spPr bwMode="auto">
          <a:xfrm flipV="1">
            <a:off x="7239423" y="6286500"/>
            <a:ext cx="3175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" name="Rectangle 170"/>
          <p:cNvSpPr>
            <a:spLocks noChangeArrowheads="1"/>
          </p:cNvSpPr>
          <p:nvPr/>
        </p:nvSpPr>
        <p:spPr bwMode="auto">
          <a:xfrm>
            <a:off x="7204498" y="6321425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2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34" name="Line 171"/>
          <p:cNvSpPr>
            <a:spLocks noChangeShapeType="1"/>
          </p:cNvSpPr>
          <p:nvPr/>
        </p:nvSpPr>
        <p:spPr bwMode="auto">
          <a:xfrm flipV="1">
            <a:off x="7491835" y="6286500"/>
            <a:ext cx="1588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" name="Rectangle 173"/>
          <p:cNvSpPr>
            <a:spLocks noChangeArrowheads="1"/>
          </p:cNvSpPr>
          <p:nvPr/>
        </p:nvSpPr>
        <p:spPr bwMode="auto">
          <a:xfrm>
            <a:off x="7460085" y="6321425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4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36" name="Line 174"/>
          <p:cNvSpPr>
            <a:spLocks noChangeShapeType="1"/>
          </p:cNvSpPr>
          <p:nvPr/>
        </p:nvSpPr>
        <p:spPr bwMode="auto">
          <a:xfrm flipV="1">
            <a:off x="7747423" y="6286500"/>
            <a:ext cx="3175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Rectangle 176"/>
          <p:cNvSpPr>
            <a:spLocks noChangeArrowheads="1"/>
          </p:cNvSpPr>
          <p:nvPr/>
        </p:nvSpPr>
        <p:spPr bwMode="auto">
          <a:xfrm>
            <a:off x="7712498" y="6321425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6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38" name="Line 177"/>
          <p:cNvSpPr>
            <a:spLocks noChangeShapeType="1"/>
          </p:cNvSpPr>
          <p:nvPr/>
        </p:nvSpPr>
        <p:spPr bwMode="auto">
          <a:xfrm flipV="1">
            <a:off x="7999835" y="6286500"/>
            <a:ext cx="1588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" name="Rectangle 179"/>
          <p:cNvSpPr>
            <a:spLocks noChangeArrowheads="1"/>
          </p:cNvSpPr>
          <p:nvPr/>
        </p:nvSpPr>
        <p:spPr bwMode="auto">
          <a:xfrm>
            <a:off x="7966498" y="6321425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8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40" name="Line 180"/>
          <p:cNvSpPr>
            <a:spLocks noChangeShapeType="1"/>
          </p:cNvSpPr>
          <p:nvPr/>
        </p:nvSpPr>
        <p:spPr bwMode="auto">
          <a:xfrm flipV="1">
            <a:off x="8253835" y="6286500"/>
            <a:ext cx="1588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" name="Rectangle 182"/>
          <p:cNvSpPr>
            <a:spLocks noChangeArrowheads="1"/>
          </p:cNvSpPr>
          <p:nvPr/>
        </p:nvSpPr>
        <p:spPr bwMode="auto">
          <a:xfrm>
            <a:off x="8201448" y="6321425"/>
            <a:ext cx="169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10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42" name="Line 183"/>
          <p:cNvSpPr>
            <a:spLocks noChangeShapeType="1"/>
          </p:cNvSpPr>
          <p:nvPr/>
        </p:nvSpPr>
        <p:spPr bwMode="auto">
          <a:xfrm flipV="1">
            <a:off x="8506248" y="6286500"/>
            <a:ext cx="1587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Rectangle 185"/>
          <p:cNvSpPr>
            <a:spLocks noChangeArrowheads="1"/>
          </p:cNvSpPr>
          <p:nvPr/>
        </p:nvSpPr>
        <p:spPr bwMode="auto">
          <a:xfrm>
            <a:off x="8457035" y="6321425"/>
            <a:ext cx="169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12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44" name="Line 186"/>
          <p:cNvSpPr>
            <a:spLocks noChangeShapeType="1"/>
          </p:cNvSpPr>
          <p:nvPr/>
        </p:nvSpPr>
        <p:spPr bwMode="auto">
          <a:xfrm flipV="1">
            <a:off x="8761835" y="6286500"/>
            <a:ext cx="1588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" name="Rectangle 188"/>
          <p:cNvSpPr>
            <a:spLocks noChangeArrowheads="1"/>
          </p:cNvSpPr>
          <p:nvPr/>
        </p:nvSpPr>
        <p:spPr bwMode="auto">
          <a:xfrm>
            <a:off x="8709448" y="6321425"/>
            <a:ext cx="169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14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46" name="Line 189"/>
          <p:cNvSpPr>
            <a:spLocks noChangeShapeType="1"/>
          </p:cNvSpPr>
          <p:nvPr/>
        </p:nvSpPr>
        <p:spPr bwMode="auto">
          <a:xfrm flipV="1">
            <a:off x="9014248" y="6286500"/>
            <a:ext cx="1587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" name="Rectangle 191"/>
          <p:cNvSpPr>
            <a:spLocks noChangeArrowheads="1"/>
          </p:cNvSpPr>
          <p:nvPr/>
        </p:nvSpPr>
        <p:spPr bwMode="auto">
          <a:xfrm>
            <a:off x="8965035" y="6321425"/>
            <a:ext cx="169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16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48" name="Line 192"/>
          <p:cNvSpPr>
            <a:spLocks noChangeShapeType="1"/>
          </p:cNvSpPr>
          <p:nvPr/>
        </p:nvSpPr>
        <p:spPr bwMode="auto">
          <a:xfrm flipV="1">
            <a:off x="9265073" y="6286500"/>
            <a:ext cx="3175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Rectangle 194"/>
          <p:cNvSpPr>
            <a:spLocks noChangeArrowheads="1"/>
          </p:cNvSpPr>
          <p:nvPr/>
        </p:nvSpPr>
        <p:spPr bwMode="auto">
          <a:xfrm>
            <a:off x="9217448" y="6321425"/>
            <a:ext cx="169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18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50" name="Line 195"/>
          <p:cNvSpPr>
            <a:spLocks noChangeShapeType="1"/>
          </p:cNvSpPr>
          <p:nvPr/>
        </p:nvSpPr>
        <p:spPr bwMode="auto">
          <a:xfrm flipV="1">
            <a:off x="9522248" y="6286500"/>
            <a:ext cx="1587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" name="Rectangle 197"/>
          <p:cNvSpPr>
            <a:spLocks noChangeArrowheads="1"/>
          </p:cNvSpPr>
          <p:nvPr/>
        </p:nvSpPr>
        <p:spPr bwMode="auto">
          <a:xfrm>
            <a:off x="9471448" y="6321425"/>
            <a:ext cx="169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20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52" name="Line 198"/>
          <p:cNvSpPr>
            <a:spLocks noChangeShapeType="1"/>
          </p:cNvSpPr>
          <p:nvPr/>
        </p:nvSpPr>
        <p:spPr bwMode="auto">
          <a:xfrm>
            <a:off x="6969548" y="6313488"/>
            <a:ext cx="222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" name="Line 199"/>
          <p:cNvSpPr>
            <a:spLocks noChangeShapeType="1"/>
          </p:cNvSpPr>
          <p:nvPr/>
        </p:nvSpPr>
        <p:spPr bwMode="auto">
          <a:xfrm flipH="1">
            <a:off x="9474623" y="6313488"/>
            <a:ext cx="2857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" name="Rectangle 200"/>
          <p:cNvSpPr>
            <a:spLocks noChangeArrowheads="1"/>
          </p:cNvSpPr>
          <p:nvPr/>
        </p:nvSpPr>
        <p:spPr bwMode="auto">
          <a:xfrm>
            <a:off x="6780635" y="6284913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55" name="Line 201"/>
          <p:cNvSpPr>
            <a:spLocks noChangeShapeType="1"/>
          </p:cNvSpPr>
          <p:nvPr/>
        </p:nvSpPr>
        <p:spPr bwMode="auto">
          <a:xfrm>
            <a:off x="6988598" y="6165850"/>
            <a:ext cx="222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6" name="Rectangle 203"/>
          <p:cNvSpPr>
            <a:spLocks noChangeArrowheads="1"/>
          </p:cNvSpPr>
          <p:nvPr/>
        </p:nvSpPr>
        <p:spPr bwMode="auto">
          <a:xfrm>
            <a:off x="6702848" y="6146800"/>
            <a:ext cx="296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0.02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57" name="Line 204"/>
          <p:cNvSpPr>
            <a:spLocks noChangeShapeType="1"/>
          </p:cNvSpPr>
          <p:nvPr/>
        </p:nvSpPr>
        <p:spPr bwMode="auto">
          <a:xfrm>
            <a:off x="6988598" y="6027738"/>
            <a:ext cx="222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8" name="Rectangle 206"/>
          <p:cNvSpPr>
            <a:spLocks noChangeArrowheads="1"/>
          </p:cNvSpPr>
          <p:nvPr/>
        </p:nvSpPr>
        <p:spPr bwMode="auto">
          <a:xfrm>
            <a:off x="6702848" y="6010275"/>
            <a:ext cx="296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0.04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59" name="Line 207"/>
          <p:cNvSpPr>
            <a:spLocks noChangeShapeType="1"/>
          </p:cNvSpPr>
          <p:nvPr/>
        </p:nvSpPr>
        <p:spPr bwMode="auto">
          <a:xfrm>
            <a:off x="6988598" y="5889625"/>
            <a:ext cx="222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" name="Rectangle 209"/>
          <p:cNvSpPr>
            <a:spLocks noChangeArrowheads="1"/>
          </p:cNvSpPr>
          <p:nvPr/>
        </p:nvSpPr>
        <p:spPr bwMode="auto">
          <a:xfrm>
            <a:off x="6702848" y="5870575"/>
            <a:ext cx="296862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0000"/>
                </a:solidFill>
                <a:latin typeface="Times" panose="02020603050405020304" pitchFamily="18" charset="0"/>
              </a:rPr>
              <a:t>0.06</a:t>
            </a:r>
            <a:endParaRPr lang="en-US" altLang="en-US" sz="1200">
              <a:latin typeface="Times" panose="02020603050405020304" pitchFamily="18" charset="0"/>
            </a:endParaRPr>
          </a:p>
        </p:txBody>
      </p:sp>
      <p:sp>
        <p:nvSpPr>
          <p:cNvPr id="161" name="Line 210"/>
          <p:cNvSpPr>
            <a:spLocks noChangeShapeType="1"/>
          </p:cNvSpPr>
          <p:nvPr/>
        </p:nvSpPr>
        <p:spPr bwMode="auto">
          <a:xfrm>
            <a:off x="6988598" y="575310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" name="Rectangle 212"/>
          <p:cNvSpPr>
            <a:spLocks noChangeArrowheads="1"/>
          </p:cNvSpPr>
          <p:nvPr/>
        </p:nvSpPr>
        <p:spPr bwMode="auto">
          <a:xfrm>
            <a:off x="6702848" y="5730875"/>
            <a:ext cx="347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Times" panose="02020603050405020304" pitchFamily="18" charset="0"/>
              </a:rPr>
              <a:t>0.08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63" name="Line 213"/>
          <p:cNvSpPr>
            <a:spLocks noChangeShapeType="1"/>
          </p:cNvSpPr>
          <p:nvPr/>
        </p:nvSpPr>
        <p:spPr bwMode="auto">
          <a:xfrm>
            <a:off x="6988598" y="5613400"/>
            <a:ext cx="22225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" name="Rectangle 215"/>
          <p:cNvSpPr>
            <a:spLocks noChangeArrowheads="1"/>
          </p:cNvSpPr>
          <p:nvPr/>
        </p:nvSpPr>
        <p:spPr bwMode="auto">
          <a:xfrm>
            <a:off x="6731423" y="5592763"/>
            <a:ext cx="2492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Times" panose="02020603050405020304" pitchFamily="18" charset="0"/>
              </a:rPr>
              <a:t>0.1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65" name="Line 216"/>
          <p:cNvSpPr>
            <a:spLocks noChangeShapeType="1"/>
          </p:cNvSpPr>
          <p:nvPr/>
        </p:nvSpPr>
        <p:spPr bwMode="auto">
          <a:xfrm>
            <a:off x="6988598" y="5473700"/>
            <a:ext cx="222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6" name="Rectangle 218"/>
          <p:cNvSpPr>
            <a:spLocks noChangeArrowheads="1"/>
          </p:cNvSpPr>
          <p:nvPr/>
        </p:nvSpPr>
        <p:spPr bwMode="auto">
          <a:xfrm>
            <a:off x="6702848" y="5456238"/>
            <a:ext cx="347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Times" panose="02020603050405020304" pitchFamily="18" charset="0"/>
              </a:rPr>
              <a:t>0.12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67" name="Line 219"/>
          <p:cNvSpPr>
            <a:spLocks noChangeShapeType="1"/>
          </p:cNvSpPr>
          <p:nvPr/>
        </p:nvSpPr>
        <p:spPr bwMode="auto">
          <a:xfrm>
            <a:off x="6988598" y="5334000"/>
            <a:ext cx="222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8" name="Rectangle 221"/>
          <p:cNvSpPr>
            <a:spLocks noChangeArrowheads="1"/>
          </p:cNvSpPr>
          <p:nvPr/>
        </p:nvSpPr>
        <p:spPr bwMode="auto">
          <a:xfrm>
            <a:off x="6702848" y="5316538"/>
            <a:ext cx="347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Times" panose="02020603050405020304" pitchFamily="18" charset="0"/>
              </a:rPr>
              <a:t>0.14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69" name="Line 222"/>
          <p:cNvSpPr>
            <a:spLocks noChangeShapeType="1"/>
          </p:cNvSpPr>
          <p:nvPr/>
        </p:nvSpPr>
        <p:spPr bwMode="auto">
          <a:xfrm>
            <a:off x="6988598" y="5197475"/>
            <a:ext cx="222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0" name="Rectangle 224"/>
          <p:cNvSpPr>
            <a:spLocks noChangeArrowheads="1"/>
          </p:cNvSpPr>
          <p:nvPr/>
        </p:nvSpPr>
        <p:spPr bwMode="auto">
          <a:xfrm>
            <a:off x="6702848" y="5176838"/>
            <a:ext cx="347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Times" panose="02020603050405020304" pitchFamily="18" charset="0"/>
              </a:rPr>
              <a:t>0.16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71" name="Line 225"/>
          <p:cNvSpPr>
            <a:spLocks noChangeShapeType="1"/>
          </p:cNvSpPr>
          <p:nvPr/>
        </p:nvSpPr>
        <p:spPr bwMode="auto">
          <a:xfrm>
            <a:off x="6988598" y="5060950"/>
            <a:ext cx="222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2" name="Rectangle 227"/>
          <p:cNvSpPr>
            <a:spLocks noChangeArrowheads="1"/>
          </p:cNvSpPr>
          <p:nvPr/>
        </p:nvSpPr>
        <p:spPr bwMode="auto">
          <a:xfrm>
            <a:off x="6702848" y="5040313"/>
            <a:ext cx="3476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00"/>
                </a:solidFill>
                <a:latin typeface="Times" panose="02020603050405020304" pitchFamily="18" charset="0"/>
              </a:rPr>
              <a:t>0.18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73" name="Line 230"/>
          <p:cNvSpPr>
            <a:spLocks noChangeShapeType="1"/>
          </p:cNvSpPr>
          <p:nvPr/>
        </p:nvSpPr>
        <p:spPr bwMode="auto">
          <a:xfrm flipV="1">
            <a:off x="6988598" y="5060950"/>
            <a:ext cx="1587" cy="124301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" name="Line 231"/>
          <p:cNvSpPr>
            <a:spLocks noChangeShapeType="1"/>
          </p:cNvSpPr>
          <p:nvPr/>
        </p:nvSpPr>
        <p:spPr bwMode="auto">
          <a:xfrm>
            <a:off x="7098135" y="6302375"/>
            <a:ext cx="30163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" name="Line 232"/>
          <p:cNvSpPr>
            <a:spLocks noChangeShapeType="1"/>
          </p:cNvSpPr>
          <p:nvPr/>
        </p:nvSpPr>
        <p:spPr bwMode="auto">
          <a:xfrm>
            <a:off x="7110835" y="6292850"/>
            <a:ext cx="1588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" name="Line 233"/>
          <p:cNvSpPr>
            <a:spLocks noChangeShapeType="1"/>
          </p:cNvSpPr>
          <p:nvPr/>
        </p:nvSpPr>
        <p:spPr bwMode="auto">
          <a:xfrm>
            <a:off x="7223548" y="6302375"/>
            <a:ext cx="2857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7" name="Line 234"/>
          <p:cNvSpPr>
            <a:spLocks noChangeShapeType="1"/>
          </p:cNvSpPr>
          <p:nvPr/>
        </p:nvSpPr>
        <p:spPr bwMode="auto">
          <a:xfrm>
            <a:off x="7239423" y="6292850"/>
            <a:ext cx="3175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8" name="Line 235"/>
          <p:cNvSpPr>
            <a:spLocks noChangeShapeType="1"/>
          </p:cNvSpPr>
          <p:nvPr/>
        </p:nvSpPr>
        <p:spPr bwMode="auto">
          <a:xfrm>
            <a:off x="7352135" y="6296025"/>
            <a:ext cx="26988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" name="Line 236"/>
          <p:cNvSpPr>
            <a:spLocks noChangeShapeType="1"/>
          </p:cNvSpPr>
          <p:nvPr/>
        </p:nvSpPr>
        <p:spPr bwMode="auto">
          <a:xfrm>
            <a:off x="7366423" y="6286500"/>
            <a:ext cx="3175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0" name="Line 237"/>
          <p:cNvSpPr>
            <a:spLocks noChangeShapeType="1"/>
          </p:cNvSpPr>
          <p:nvPr/>
        </p:nvSpPr>
        <p:spPr bwMode="auto">
          <a:xfrm>
            <a:off x="7479135" y="6272213"/>
            <a:ext cx="26988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1" name="Line 238"/>
          <p:cNvSpPr>
            <a:spLocks noChangeShapeType="1"/>
          </p:cNvSpPr>
          <p:nvPr/>
        </p:nvSpPr>
        <p:spPr bwMode="auto">
          <a:xfrm>
            <a:off x="7491835" y="6262688"/>
            <a:ext cx="1588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2" name="Line 239"/>
          <p:cNvSpPr>
            <a:spLocks noChangeShapeType="1"/>
          </p:cNvSpPr>
          <p:nvPr/>
        </p:nvSpPr>
        <p:spPr bwMode="auto">
          <a:xfrm>
            <a:off x="7604548" y="6202363"/>
            <a:ext cx="26987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" name="Line 240"/>
          <p:cNvSpPr>
            <a:spLocks noChangeShapeType="1"/>
          </p:cNvSpPr>
          <p:nvPr/>
        </p:nvSpPr>
        <p:spPr bwMode="auto">
          <a:xfrm>
            <a:off x="7618835" y="6192838"/>
            <a:ext cx="1588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" name="Line 241"/>
          <p:cNvSpPr>
            <a:spLocks noChangeShapeType="1"/>
          </p:cNvSpPr>
          <p:nvPr/>
        </p:nvSpPr>
        <p:spPr bwMode="auto">
          <a:xfrm>
            <a:off x="7731548" y="6046788"/>
            <a:ext cx="28575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" name="Line 242"/>
          <p:cNvSpPr>
            <a:spLocks noChangeShapeType="1"/>
          </p:cNvSpPr>
          <p:nvPr/>
        </p:nvSpPr>
        <p:spPr bwMode="auto">
          <a:xfrm>
            <a:off x="7747423" y="6038850"/>
            <a:ext cx="3175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" name="Line 243"/>
          <p:cNvSpPr>
            <a:spLocks noChangeShapeType="1"/>
          </p:cNvSpPr>
          <p:nvPr/>
        </p:nvSpPr>
        <p:spPr bwMode="auto">
          <a:xfrm>
            <a:off x="7860135" y="5792788"/>
            <a:ext cx="26988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" name="Line 244"/>
          <p:cNvSpPr>
            <a:spLocks noChangeShapeType="1"/>
          </p:cNvSpPr>
          <p:nvPr/>
        </p:nvSpPr>
        <p:spPr bwMode="auto">
          <a:xfrm>
            <a:off x="7872835" y="5784850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8" name="Line 245"/>
          <p:cNvSpPr>
            <a:spLocks noChangeShapeType="1"/>
          </p:cNvSpPr>
          <p:nvPr/>
        </p:nvSpPr>
        <p:spPr bwMode="auto">
          <a:xfrm>
            <a:off x="7985548" y="5472113"/>
            <a:ext cx="26987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" name="Line 246"/>
          <p:cNvSpPr>
            <a:spLocks noChangeShapeType="1"/>
          </p:cNvSpPr>
          <p:nvPr/>
        </p:nvSpPr>
        <p:spPr bwMode="auto">
          <a:xfrm>
            <a:off x="7999835" y="5464175"/>
            <a:ext cx="1588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0" name="Line 247"/>
          <p:cNvSpPr>
            <a:spLocks noChangeShapeType="1"/>
          </p:cNvSpPr>
          <p:nvPr/>
        </p:nvSpPr>
        <p:spPr bwMode="auto">
          <a:xfrm>
            <a:off x="8112548" y="5197475"/>
            <a:ext cx="26987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" name="Line 248"/>
          <p:cNvSpPr>
            <a:spLocks noChangeShapeType="1"/>
          </p:cNvSpPr>
          <p:nvPr/>
        </p:nvSpPr>
        <p:spPr bwMode="auto">
          <a:xfrm>
            <a:off x="8125248" y="5187950"/>
            <a:ext cx="1587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2" name="Line 249"/>
          <p:cNvSpPr>
            <a:spLocks noChangeShapeType="1"/>
          </p:cNvSpPr>
          <p:nvPr/>
        </p:nvSpPr>
        <p:spPr bwMode="auto">
          <a:xfrm>
            <a:off x="8236373" y="5084763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" name="Line 250"/>
          <p:cNvSpPr>
            <a:spLocks noChangeShapeType="1"/>
          </p:cNvSpPr>
          <p:nvPr/>
        </p:nvSpPr>
        <p:spPr bwMode="auto">
          <a:xfrm>
            <a:off x="8253835" y="5076825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" name="Line 251"/>
          <p:cNvSpPr>
            <a:spLocks noChangeShapeType="1"/>
          </p:cNvSpPr>
          <p:nvPr/>
        </p:nvSpPr>
        <p:spPr bwMode="auto">
          <a:xfrm>
            <a:off x="8366548" y="5197475"/>
            <a:ext cx="26987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" name="Line 252"/>
          <p:cNvSpPr>
            <a:spLocks noChangeShapeType="1"/>
          </p:cNvSpPr>
          <p:nvPr/>
        </p:nvSpPr>
        <p:spPr bwMode="auto">
          <a:xfrm>
            <a:off x="8380835" y="5187950"/>
            <a:ext cx="1588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" name="Line 253"/>
          <p:cNvSpPr>
            <a:spLocks noChangeShapeType="1"/>
          </p:cNvSpPr>
          <p:nvPr/>
        </p:nvSpPr>
        <p:spPr bwMode="auto">
          <a:xfrm>
            <a:off x="8493548" y="5472113"/>
            <a:ext cx="26987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" name="Line 254"/>
          <p:cNvSpPr>
            <a:spLocks noChangeShapeType="1"/>
          </p:cNvSpPr>
          <p:nvPr/>
        </p:nvSpPr>
        <p:spPr bwMode="auto">
          <a:xfrm>
            <a:off x="8506248" y="5464175"/>
            <a:ext cx="1587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" name="Line 255"/>
          <p:cNvSpPr>
            <a:spLocks noChangeShapeType="1"/>
          </p:cNvSpPr>
          <p:nvPr/>
        </p:nvSpPr>
        <p:spPr bwMode="auto">
          <a:xfrm>
            <a:off x="8617373" y="5792788"/>
            <a:ext cx="28575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" name="Line 256"/>
          <p:cNvSpPr>
            <a:spLocks noChangeShapeType="1"/>
          </p:cNvSpPr>
          <p:nvPr/>
        </p:nvSpPr>
        <p:spPr bwMode="auto">
          <a:xfrm>
            <a:off x="8633248" y="5784850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" name="Line 257"/>
          <p:cNvSpPr>
            <a:spLocks noChangeShapeType="1"/>
          </p:cNvSpPr>
          <p:nvPr/>
        </p:nvSpPr>
        <p:spPr bwMode="auto">
          <a:xfrm>
            <a:off x="8744373" y="6046788"/>
            <a:ext cx="30162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1" name="Line 258"/>
          <p:cNvSpPr>
            <a:spLocks noChangeShapeType="1"/>
          </p:cNvSpPr>
          <p:nvPr/>
        </p:nvSpPr>
        <p:spPr bwMode="auto">
          <a:xfrm>
            <a:off x="8761835" y="6038850"/>
            <a:ext cx="1588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2" name="Line 259"/>
          <p:cNvSpPr>
            <a:spLocks noChangeShapeType="1"/>
          </p:cNvSpPr>
          <p:nvPr/>
        </p:nvSpPr>
        <p:spPr bwMode="auto">
          <a:xfrm>
            <a:off x="8874548" y="6202363"/>
            <a:ext cx="26987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3" name="Line 260"/>
          <p:cNvSpPr>
            <a:spLocks noChangeShapeType="1"/>
          </p:cNvSpPr>
          <p:nvPr/>
        </p:nvSpPr>
        <p:spPr bwMode="auto">
          <a:xfrm>
            <a:off x="8887248" y="6192838"/>
            <a:ext cx="1587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" name="Line 261"/>
          <p:cNvSpPr>
            <a:spLocks noChangeShapeType="1"/>
          </p:cNvSpPr>
          <p:nvPr/>
        </p:nvSpPr>
        <p:spPr bwMode="auto">
          <a:xfrm>
            <a:off x="9001548" y="6272213"/>
            <a:ext cx="2540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" name="Line 262"/>
          <p:cNvSpPr>
            <a:spLocks noChangeShapeType="1"/>
          </p:cNvSpPr>
          <p:nvPr/>
        </p:nvSpPr>
        <p:spPr bwMode="auto">
          <a:xfrm>
            <a:off x="9014248" y="6262688"/>
            <a:ext cx="1587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" name="Line 263"/>
          <p:cNvSpPr>
            <a:spLocks noChangeShapeType="1"/>
          </p:cNvSpPr>
          <p:nvPr/>
        </p:nvSpPr>
        <p:spPr bwMode="auto">
          <a:xfrm>
            <a:off x="9125373" y="6296025"/>
            <a:ext cx="2857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" name="Line 264"/>
          <p:cNvSpPr>
            <a:spLocks noChangeShapeType="1"/>
          </p:cNvSpPr>
          <p:nvPr/>
        </p:nvSpPr>
        <p:spPr bwMode="auto">
          <a:xfrm>
            <a:off x="9141248" y="6286500"/>
            <a:ext cx="1587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" name="Line 265"/>
          <p:cNvSpPr>
            <a:spLocks noChangeShapeType="1"/>
          </p:cNvSpPr>
          <p:nvPr/>
        </p:nvSpPr>
        <p:spPr bwMode="auto">
          <a:xfrm>
            <a:off x="9252373" y="6302375"/>
            <a:ext cx="30162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9" name="Line 266"/>
          <p:cNvSpPr>
            <a:spLocks noChangeShapeType="1"/>
          </p:cNvSpPr>
          <p:nvPr/>
        </p:nvSpPr>
        <p:spPr bwMode="auto">
          <a:xfrm>
            <a:off x="9265073" y="6292850"/>
            <a:ext cx="3175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0" name="Line 267"/>
          <p:cNvSpPr>
            <a:spLocks noChangeShapeType="1"/>
          </p:cNvSpPr>
          <p:nvPr/>
        </p:nvSpPr>
        <p:spPr bwMode="auto">
          <a:xfrm>
            <a:off x="9382548" y="6302375"/>
            <a:ext cx="26987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1" name="Line 268"/>
          <p:cNvSpPr>
            <a:spLocks noChangeShapeType="1"/>
          </p:cNvSpPr>
          <p:nvPr/>
        </p:nvSpPr>
        <p:spPr bwMode="auto">
          <a:xfrm>
            <a:off x="9395248" y="6292850"/>
            <a:ext cx="1587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2" name="Line 269"/>
          <p:cNvSpPr>
            <a:spLocks noChangeShapeType="1"/>
          </p:cNvSpPr>
          <p:nvPr/>
        </p:nvSpPr>
        <p:spPr bwMode="auto">
          <a:xfrm>
            <a:off x="9506373" y="6302375"/>
            <a:ext cx="17462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3" name="Line 270"/>
          <p:cNvSpPr>
            <a:spLocks noChangeShapeType="1"/>
          </p:cNvSpPr>
          <p:nvPr/>
        </p:nvSpPr>
        <p:spPr bwMode="auto">
          <a:xfrm>
            <a:off x="9522248" y="6292850"/>
            <a:ext cx="1587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4" name="Line 271"/>
          <p:cNvSpPr>
            <a:spLocks noChangeShapeType="1"/>
          </p:cNvSpPr>
          <p:nvPr/>
        </p:nvSpPr>
        <p:spPr bwMode="auto">
          <a:xfrm>
            <a:off x="7099723" y="6296025"/>
            <a:ext cx="17462" cy="95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" name="Line 272"/>
          <p:cNvSpPr>
            <a:spLocks noChangeShapeType="1"/>
          </p:cNvSpPr>
          <p:nvPr/>
        </p:nvSpPr>
        <p:spPr bwMode="auto">
          <a:xfrm flipH="1">
            <a:off x="7104485" y="6296025"/>
            <a:ext cx="17463" cy="95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6" name="Line 273"/>
          <p:cNvSpPr>
            <a:spLocks noChangeShapeType="1"/>
          </p:cNvSpPr>
          <p:nvPr/>
        </p:nvSpPr>
        <p:spPr bwMode="auto">
          <a:xfrm>
            <a:off x="7229898" y="6296025"/>
            <a:ext cx="15875" cy="95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7" name="Line 274"/>
          <p:cNvSpPr>
            <a:spLocks noChangeShapeType="1"/>
          </p:cNvSpPr>
          <p:nvPr/>
        </p:nvSpPr>
        <p:spPr bwMode="auto">
          <a:xfrm flipH="1">
            <a:off x="7233073" y="6296025"/>
            <a:ext cx="17462" cy="95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8" name="Line 275"/>
          <p:cNvSpPr>
            <a:spLocks noChangeShapeType="1"/>
          </p:cNvSpPr>
          <p:nvPr/>
        </p:nvSpPr>
        <p:spPr bwMode="auto">
          <a:xfrm>
            <a:off x="7356898" y="6288088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9" name="Line 276"/>
          <p:cNvSpPr>
            <a:spLocks noChangeShapeType="1"/>
          </p:cNvSpPr>
          <p:nvPr/>
        </p:nvSpPr>
        <p:spPr bwMode="auto">
          <a:xfrm flipH="1">
            <a:off x="7356898" y="6288088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0" name="Line 277"/>
          <p:cNvSpPr>
            <a:spLocks noChangeShapeType="1"/>
          </p:cNvSpPr>
          <p:nvPr/>
        </p:nvSpPr>
        <p:spPr bwMode="auto">
          <a:xfrm>
            <a:off x="7480723" y="6265863"/>
            <a:ext cx="22225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1" name="Line 278"/>
          <p:cNvSpPr>
            <a:spLocks noChangeShapeType="1"/>
          </p:cNvSpPr>
          <p:nvPr/>
        </p:nvSpPr>
        <p:spPr bwMode="auto">
          <a:xfrm flipH="1">
            <a:off x="7480723" y="6265863"/>
            <a:ext cx="22225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2" name="Line 279"/>
          <p:cNvSpPr>
            <a:spLocks noChangeShapeType="1"/>
          </p:cNvSpPr>
          <p:nvPr/>
        </p:nvSpPr>
        <p:spPr bwMode="auto">
          <a:xfrm>
            <a:off x="7607723" y="6196013"/>
            <a:ext cx="19050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3" name="Line 280"/>
          <p:cNvSpPr>
            <a:spLocks noChangeShapeType="1"/>
          </p:cNvSpPr>
          <p:nvPr/>
        </p:nvSpPr>
        <p:spPr bwMode="auto">
          <a:xfrm flipH="1">
            <a:off x="7607723" y="6196013"/>
            <a:ext cx="19050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4" name="Line 281"/>
          <p:cNvSpPr>
            <a:spLocks noChangeShapeType="1"/>
          </p:cNvSpPr>
          <p:nvPr/>
        </p:nvSpPr>
        <p:spPr bwMode="auto">
          <a:xfrm>
            <a:off x="7733135" y="6040438"/>
            <a:ext cx="25400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" name="Line 282"/>
          <p:cNvSpPr>
            <a:spLocks noChangeShapeType="1"/>
          </p:cNvSpPr>
          <p:nvPr/>
        </p:nvSpPr>
        <p:spPr bwMode="auto">
          <a:xfrm flipH="1">
            <a:off x="7733135" y="6040438"/>
            <a:ext cx="25400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6" name="Line 283"/>
          <p:cNvSpPr>
            <a:spLocks noChangeShapeType="1"/>
          </p:cNvSpPr>
          <p:nvPr/>
        </p:nvSpPr>
        <p:spPr bwMode="auto">
          <a:xfrm>
            <a:off x="7861723" y="5786438"/>
            <a:ext cx="22225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7" name="Line 284"/>
          <p:cNvSpPr>
            <a:spLocks noChangeShapeType="1"/>
          </p:cNvSpPr>
          <p:nvPr/>
        </p:nvSpPr>
        <p:spPr bwMode="auto">
          <a:xfrm flipH="1">
            <a:off x="7861723" y="5786438"/>
            <a:ext cx="22225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8" name="Line 285"/>
          <p:cNvSpPr>
            <a:spLocks noChangeShapeType="1"/>
          </p:cNvSpPr>
          <p:nvPr/>
        </p:nvSpPr>
        <p:spPr bwMode="auto">
          <a:xfrm>
            <a:off x="7988723" y="5467350"/>
            <a:ext cx="22225" cy="111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9" name="Line 286"/>
          <p:cNvSpPr>
            <a:spLocks noChangeShapeType="1"/>
          </p:cNvSpPr>
          <p:nvPr/>
        </p:nvSpPr>
        <p:spPr bwMode="auto">
          <a:xfrm flipH="1">
            <a:off x="7988723" y="5467350"/>
            <a:ext cx="22225" cy="111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0" name="Line 287"/>
          <p:cNvSpPr>
            <a:spLocks noChangeShapeType="1"/>
          </p:cNvSpPr>
          <p:nvPr/>
        </p:nvSpPr>
        <p:spPr bwMode="auto">
          <a:xfrm>
            <a:off x="8114135" y="5191125"/>
            <a:ext cx="20638" cy="111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1" name="Line 288"/>
          <p:cNvSpPr>
            <a:spLocks noChangeShapeType="1"/>
          </p:cNvSpPr>
          <p:nvPr/>
        </p:nvSpPr>
        <p:spPr bwMode="auto">
          <a:xfrm flipH="1">
            <a:off x="8114135" y="5191125"/>
            <a:ext cx="20638" cy="111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" name="Line 289"/>
          <p:cNvSpPr>
            <a:spLocks noChangeShapeType="1"/>
          </p:cNvSpPr>
          <p:nvPr/>
        </p:nvSpPr>
        <p:spPr bwMode="auto">
          <a:xfrm>
            <a:off x="8241135" y="5078413"/>
            <a:ext cx="23813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" name="Line 290"/>
          <p:cNvSpPr>
            <a:spLocks noChangeShapeType="1"/>
          </p:cNvSpPr>
          <p:nvPr/>
        </p:nvSpPr>
        <p:spPr bwMode="auto">
          <a:xfrm flipH="1">
            <a:off x="8241135" y="5078413"/>
            <a:ext cx="23813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4" name="Line 291"/>
          <p:cNvSpPr>
            <a:spLocks noChangeShapeType="1"/>
          </p:cNvSpPr>
          <p:nvPr/>
        </p:nvSpPr>
        <p:spPr bwMode="auto">
          <a:xfrm>
            <a:off x="8369723" y="5191125"/>
            <a:ext cx="22225" cy="111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" name="Line 292"/>
          <p:cNvSpPr>
            <a:spLocks noChangeShapeType="1"/>
          </p:cNvSpPr>
          <p:nvPr/>
        </p:nvSpPr>
        <p:spPr bwMode="auto">
          <a:xfrm flipH="1">
            <a:off x="8369723" y="5191125"/>
            <a:ext cx="22225" cy="111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6" name="Line 293"/>
          <p:cNvSpPr>
            <a:spLocks noChangeShapeType="1"/>
          </p:cNvSpPr>
          <p:nvPr/>
        </p:nvSpPr>
        <p:spPr bwMode="auto">
          <a:xfrm>
            <a:off x="8496723" y="5467350"/>
            <a:ext cx="19050" cy="111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" name="Line 294"/>
          <p:cNvSpPr>
            <a:spLocks noChangeShapeType="1"/>
          </p:cNvSpPr>
          <p:nvPr/>
        </p:nvSpPr>
        <p:spPr bwMode="auto">
          <a:xfrm flipH="1">
            <a:off x="8496723" y="5467350"/>
            <a:ext cx="19050" cy="111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8" name="Line 295"/>
          <p:cNvSpPr>
            <a:spLocks noChangeShapeType="1"/>
          </p:cNvSpPr>
          <p:nvPr/>
        </p:nvSpPr>
        <p:spPr bwMode="auto">
          <a:xfrm>
            <a:off x="8622135" y="5786438"/>
            <a:ext cx="20638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9" name="Line 296"/>
          <p:cNvSpPr>
            <a:spLocks noChangeShapeType="1"/>
          </p:cNvSpPr>
          <p:nvPr/>
        </p:nvSpPr>
        <p:spPr bwMode="auto">
          <a:xfrm flipH="1">
            <a:off x="8622135" y="5786438"/>
            <a:ext cx="20638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" name="Line 297"/>
          <p:cNvSpPr>
            <a:spLocks noChangeShapeType="1"/>
          </p:cNvSpPr>
          <p:nvPr/>
        </p:nvSpPr>
        <p:spPr bwMode="auto">
          <a:xfrm>
            <a:off x="8749135" y="6040438"/>
            <a:ext cx="23813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1" name="Line 298"/>
          <p:cNvSpPr>
            <a:spLocks noChangeShapeType="1"/>
          </p:cNvSpPr>
          <p:nvPr/>
        </p:nvSpPr>
        <p:spPr bwMode="auto">
          <a:xfrm flipH="1">
            <a:off x="8749135" y="6040438"/>
            <a:ext cx="23813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2" name="Line 299"/>
          <p:cNvSpPr>
            <a:spLocks noChangeShapeType="1"/>
          </p:cNvSpPr>
          <p:nvPr/>
        </p:nvSpPr>
        <p:spPr bwMode="auto">
          <a:xfrm>
            <a:off x="8877723" y="6196013"/>
            <a:ext cx="19050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3" name="Line 300"/>
          <p:cNvSpPr>
            <a:spLocks noChangeShapeType="1"/>
          </p:cNvSpPr>
          <p:nvPr/>
        </p:nvSpPr>
        <p:spPr bwMode="auto">
          <a:xfrm flipH="1">
            <a:off x="8877723" y="6196013"/>
            <a:ext cx="19050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4" name="Line 301"/>
          <p:cNvSpPr>
            <a:spLocks noChangeShapeType="1"/>
          </p:cNvSpPr>
          <p:nvPr/>
        </p:nvSpPr>
        <p:spPr bwMode="auto">
          <a:xfrm>
            <a:off x="9003135" y="6265863"/>
            <a:ext cx="20638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" name="Line 302"/>
          <p:cNvSpPr>
            <a:spLocks noChangeShapeType="1"/>
          </p:cNvSpPr>
          <p:nvPr/>
        </p:nvSpPr>
        <p:spPr bwMode="auto">
          <a:xfrm flipH="1">
            <a:off x="9003135" y="6265863"/>
            <a:ext cx="20638" cy="1270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6" name="Line 303"/>
          <p:cNvSpPr>
            <a:spLocks noChangeShapeType="1"/>
          </p:cNvSpPr>
          <p:nvPr/>
        </p:nvSpPr>
        <p:spPr bwMode="auto">
          <a:xfrm>
            <a:off x="9130135" y="6288088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7" name="Line 304"/>
          <p:cNvSpPr>
            <a:spLocks noChangeShapeType="1"/>
          </p:cNvSpPr>
          <p:nvPr/>
        </p:nvSpPr>
        <p:spPr bwMode="auto">
          <a:xfrm flipH="1">
            <a:off x="9130135" y="6288088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8" name="Line 305"/>
          <p:cNvSpPr>
            <a:spLocks noChangeShapeType="1"/>
          </p:cNvSpPr>
          <p:nvPr/>
        </p:nvSpPr>
        <p:spPr bwMode="auto">
          <a:xfrm>
            <a:off x="9255548" y="6296025"/>
            <a:ext cx="19050" cy="95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" name="Line 306"/>
          <p:cNvSpPr>
            <a:spLocks noChangeShapeType="1"/>
          </p:cNvSpPr>
          <p:nvPr/>
        </p:nvSpPr>
        <p:spPr bwMode="auto">
          <a:xfrm flipH="1">
            <a:off x="9258723" y="6296025"/>
            <a:ext cx="19050" cy="95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0" name="Line 307"/>
          <p:cNvSpPr>
            <a:spLocks noChangeShapeType="1"/>
          </p:cNvSpPr>
          <p:nvPr/>
        </p:nvSpPr>
        <p:spPr bwMode="auto">
          <a:xfrm>
            <a:off x="9384135" y="6296025"/>
            <a:ext cx="17463" cy="95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1" name="Line 308"/>
          <p:cNvSpPr>
            <a:spLocks noChangeShapeType="1"/>
          </p:cNvSpPr>
          <p:nvPr/>
        </p:nvSpPr>
        <p:spPr bwMode="auto">
          <a:xfrm flipH="1">
            <a:off x="9388898" y="6296025"/>
            <a:ext cx="15875" cy="95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2" name="Line 309"/>
          <p:cNvSpPr>
            <a:spLocks noChangeShapeType="1"/>
          </p:cNvSpPr>
          <p:nvPr/>
        </p:nvSpPr>
        <p:spPr bwMode="auto">
          <a:xfrm>
            <a:off x="9511135" y="6296025"/>
            <a:ext cx="12700" cy="79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3" name="Line 310"/>
          <p:cNvSpPr>
            <a:spLocks noChangeShapeType="1"/>
          </p:cNvSpPr>
          <p:nvPr/>
        </p:nvSpPr>
        <p:spPr bwMode="auto">
          <a:xfrm flipH="1">
            <a:off x="9515898" y="6299200"/>
            <a:ext cx="7937" cy="63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5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697631"/>
              </p:ext>
            </p:extLst>
          </p:nvPr>
        </p:nvGraphicFramePr>
        <p:xfrm>
          <a:off x="9284123" y="498475"/>
          <a:ext cx="725487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2" name="Drawing" r:id="rId10" imgW="678485" imgH="876443" progId="Canvas.Drawing.9">
                  <p:embed/>
                </p:oleObj>
              </mc:Choice>
              <mc:Fallback>
                <p:oleObj name="Drawing" r:id="rId10" imgW="678485" imgH="876443" progId="Canvas.Drawing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4123" y="498475"/>
                        <a:ext cx="725487" cy="48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5" name="Text Box 315"/>
          <p:cNvSpPr txBox="1">
            <a:spLocks noChangeArrowheads="1"/>
          </p:cNvSpPr>
          <p:nvPr/>
        </p:nvSpPr>
        <p:spPr bwMode="auto">
          <a:xfrm>
            <a:off x="4259685" y="5214938"/>
            <a:ext cx="6365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latin typeface="Times" panose="02020603050405020304" pitchFamily="18" charset="0"/>
              </a:rPr>
              <a:t>N=20</a:t>
            </a:r>
          </a:p>
          <a:p>
            <a:pPr eaLnBrk="1" hangingPunct="1"/>
            <a:r>
              <a:rPr lang="en-US" altLang="en-US" sz="1400">
                <a:latin typeface="Times" panose="02020603050405020304" pitchFamily="18" charset="0"/>
              </a:rPr>
              <a:t>p=0.2</a:t>
            </a:r>
          </a:p>
        </p:txBody>
      </p:sp>
      <p:sp>
        <p:nvSpPr>
          <p:cNvPr id="256" name="Text Box 316"/>
          <p:cNvSpPr txBox="1">
            <a:spLocks noChangeArrowheads="1"/>
          </p:cNvSpPr>
          <p:nvPr/>
        </p:nvSpPr>
        <p:spPr bwMode="auto">
          <a:xfrm>
            <a:off x="8685635" y="5214938"/>
            <a:ext cx="6365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latin typeface="Times" panose="02020603050405020304" pitchFamily="18" charset="0"/>
              </a:rPr>
              <a:t>N=20</a:t>
            </a:r>
          </a:p>
          <a:p>
            <a:pPr eaLnBrk="1" hangingPunct="1"/>
            <a:r>
              <a:rPr lang="en-US" altLang="en-US" sz="1400">
                <a:latin typeface="Times" panose="02020603050405020304" pitchFamily="18" charset="0"/>
              </a:rPr>
              <a:t>p=0.5</a:t>
            </a:r>
          </a:p>
        </p:txBody>
      </p:sp>
      <p:sp>
        <p:nvSpPr>
          <p:cNvPr id="257" name="Line 317"/>
          <p:cNvSpPr>
            <a:spLocks noChangeShapeType="1"/>
          </p:cNvSpPr>
          <p:nvPr/>
        </p:nvSpPr>
        <p:spPr bwMode="auto">
          <a:xfrm>
            <a:off x="5282035" y="6300788"/>
            <a:ext cx="26988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8" name="Line 318"/>
          <p:cNvSpPr>
            <a:spLocks noChangeShapeType="1"/>
          </p:cNvSpPr>
          <p:nvPr/>
        </p:nvSpPr>
        <p:spPr bwMode="auto">
          <a:xfrm>
            <a:off x="5294735" y="6291263"/>
            <a:ext cx="1588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9" name="Line 319"/>
          <p:cNvSpPr>
            <a:spLocks noChangeShapeType="1"/>
          </p:cNvSpPr>
          <p:nvPr/>
        </p:nvSpPr>
        <p:spPr bwMode="auto">
          <a:xfrm>
            <a:off x="5283623" y="6294438"/>
            <a:ext cx="17462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0" name="Line 320"/>
          <p:cNvSpPr>
            <a:spLocks noChangeShapeType="1"/>
          </p:cNvSpPr>
          <p:nvPr/>
        </p:nvSpPr>
        <p:spPr bwMode="auto">
          <a:xfrm flipH="1">
            <a:off x="5288385" y="6294438"/>
            <a:ext cx="17463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0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2"/>
          <p:cNvSpPr txBox="1">
            <a:spLocks noChangeArrowheads="1"/>
          </p:cNvSpPr>
          <p:nvPr/>
        </p:nvSpPr>
        <p:spPr bwMode="auto">
          <a:xfrm>
            <a:off x="2337293" y="959233"/>
            <a:ext cx="7978775" cy="418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Repeated independent elementary events with many (k) outcomes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each with the probability p</a:t>
            </a:r>
            <a:r>
              <a:rPr lang="en-US" altLang="en-US" sz="1400" baseline="-25000">
                <a:solidFill>
                  <a:srgbClr val="6600FF"/>
                </a:solidFill>
                <a:latin typeface="Times" panose="02020603050405020304" pitchFamily="18" charset="0"/>
              </a:rPr>
              <a:t>i</a:t>
            </a:r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 where </a:t>
            </a:r>
          </a:p>
          <a:p>
            <a:pPr eaLnBrk="1" hangingPunct="1"/>
            <a:endParaRPr lang="en-US" altLang="en-US" sz="140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e.g.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Throwing dices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Monte Carlo simulations with several outcomes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Histograms</a:t>
            </a:r>
          </a:p>
          <a:p>
            <a:pPr eaLnBrk="1" hangingPunct="1"/>
            <a:endParaRPr lang="en-US" altLang="en-US" sz="140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Parameters			                 	      probability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			k, the number of outcomes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			N number of trails</a:t>
            </a: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Variable			r</a:t>
            </a:r>
            <a:r>
              <a:rPr lang="en-US" altLang="en-US" sz="1400" baseline="-25000">
                <a:solidFill>
                  <a:srgbClr val="6600FF"/>
                </a:solidFill>
                <a:latin typeface="Times" panose="02020603050405020304" pitchFamily="18" charset="0"/>
              </a:rPr>
              <a:t>i</a:t>
            </a:r>
          </a:p>
          <a:p>
            <a:pPr eaLnBrk="1" hangingPunct="1"/>
            <a:endParaRPr lang="en-US" altLang="en-US" sz="140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Probability distribution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Mean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Variance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Covariance</a:t>
            </a:r>
          </a:p>
        </p:txBody>
      </p:sp>
      <p:pic>
        <p:nvPicPr>
          <p:cNvPr id="7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693" y="3665920"/>
            <a:ext cx="3335337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768" y="4118358"/>
            <a:ext cx="142875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643" y="4462845"/>
            <a:ext cx="1835150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2988823"/>
              </p:ext>
            </p:extLst>
          </p:nvPr>
        </p:nvGraphicFramePr>
        <p:xfrm>
          <a:off x="4972543" y="4759708"/>
          <a:ext cx="3197225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7" name="Equation" r:id="rId6" imgW="1295400" imgH="241300" progId="Equation.3">
                  <p:embed/>
                </p:oleObj>
              </mc:Choice>
              <mc:Fallback>
                <p:oleObj name="Equation" r:id="rId6" imgW="12954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2543" y="4759708"/>
                        <a:ext cx="3197225" cy="307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4172443" y="387733"/>
            <a:ext cx="3627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The multinomial distribution</a:t>
            </a:r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754983"/>
              </p:ext>
            </p:extLst>
          </p:nvPr>
        </p:nvGraphicFramePr>
        <p:xfrm>
          <a:off x="5101130" y="2675320"/>
          <a:ext cx="1219200" cy="238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8" name="Formel" r:id="rId8" imgW="609600" imgH="228600" progId="Equation.3">
                  <p:embed/>
                </p:oleObj>
              </mc:Choice>
              <mc:Fallback>
                <p:oleObj name="Formel" r:id="rId8" imgW="609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1130" y="2675320"/>
                        <a:ext cx="1219200" cy="238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966401"/>
              </p:ext>
            </p:extLst>
          </p:nvPr>
        </p:nvGraphicFramePr>
        <p:xfrm>
          <a:off x="5170980" y="1213233"/>
          <a:ext cx="1201738" cy="21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9" name="Formel" r:id="rId10" imgW="520248" imgH="177646" progId="Equation.3">
                  <p:embed/>
                </p:oleObj>
              </mc:Choice>
              <mc:Fallback>
                <p:oleObj name="Formel" r:id="rId10" imgW="520248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0980" y="1213233"/>
                        <a:ext cx="1201738" cy="212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2388305"/>
              </p:ext>
            </p:extLst>
          </p:nvPr>
        </p:nvGraphicFramePr>
        <p:xfrm>
          <a:off x="7172818" y="1818070"/>
          <a:ext cx="981075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0" name="Drawing" r:id="rId12" imgW="1066933" imgH="602075" progId="Canvas.Drawing.9">
                  <p:embed/>
                </p:oleObj>
              </mc:Choice>
              <mc:Fallback>
                <p:oleObj name="Drawing" r:id="rId12" imgW="1066933" imgH="602075" progId="Canvas.Drawing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72818" y="1818070"/>
                        <a:ext cx="981075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2386505" y="5247070"/>
            <a:ext cx="26209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2 dices</a:t>
            </a:r>
          </a:p>
          <a:p>
            <a:pPr eaLnBrk="1" hangingPunct="1"/>
            <a:endParaRPr lang="en-US" altLang="en-US" sz="1400">
              <a:solidFill>
                <a:srgbClr val="6600FF"/>
              </a:solidFill>
              <a:latin typeface="Times" panose="02020603050405020304" pitchFamily="18" charset="0"/>
            </a:endParaRPr>
          </a:p>
          <a:p>
            <a:pPr eaLnBrk="1" hangingPunct="1"/>
            <a:r>
              <a:rPr lang="en-US" altLang="en-US" sz="1400">
                <a:solidFill>
                  <a:srgbClr val="6600FF"/>
                </a:solidFill>
                <a:latin typeface="Times" panose="02020603050405020304" pitchFamily="18" charset="0"/>
              </a:rPr>
              <a:t>Probability for one 5 and one 2</a:t>
            </a:r>
          </a:p>
          <a:p>
            <a:pPr eaLnBrk="1" hangingPunct="1"/>
            <a:endParaRPr lang="en-US" altLang="en-US" sz="1400">
              <a:solidFill>
                <a:srgbClr val="6600FF"/>
              </a:solidFill>
              <a:latin typeface="Times" panose="02020603050405020304" pitchFamily="18" charset="0"/>
            </a:endParaRPr>
          </a:p>
        </p:txBody>
      </p:sp>
      <p:graphicFrame>
        <p:nvGraphicFramePr>
          <p:cNvPr id="1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525630"/>
              </p:ext>
            </p:extLst>
          </p:nvPr>
        </p:nvGraphicFramePr>
        <p:xfrm>
          <a:off x="2451593" y="6104320"/>
          <a:ext cx="7493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1" name="Formel" r:id="rId14" imgW="3987800" imgH="469900" progId="Equation.3">
                  <p:embed/>
                </p:oleObj>
              </mc:Choice>
              <mc:Fallback>
                <p:oleObj name="Formel" r:id="rId14" imgW="39878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593" y="6104320"/>
                        <a:ext cx="7493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814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3969483" y="230079"/>
            <a:ext cx="30051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3300"/>
                </a:solidFill>
                <a:latin typeface="Times" panose="02020603050405020304" pitchFamily="18" charset="0"/>
              </a:rPr>
              <a:t>The Poisson distribution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1492983" y="807929"/>
            <a:ext cx="8437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The </a:t>
            </a:r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probability for a certain number of events during a time period </a:t>
            </a:r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if the </a:t>
            </a:r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probability per time unit</a:t>
            </a:r>
            <a:r>
              <a:rPr lang="en-US" altLang="en-US" sz="1400">
                <a:solidFill>
                  <a:srgbClr val="FF3300"/>
                </a:solidFill>
                <a:latin typeface="Times" panose="02020603050405020304" pitchFamily="18" charset="0"/>
              </a:rPr>
              <a:t> </a:t>
            </a:r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for</a:t>
            </a:r>
          </a:p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such a event is </a:t>
            </a:r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constant</a:t>
            </a:r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 (l) and </a:t>
            </a:r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independent of what happened befor</a:t>
            </a:r>
            <a:r>
              <a:rPr lang="en-US" altLang="en-US" sz="1400" b="1">
                <a:solidFill>
                  <a:schemeClr val="hlink"/>
                </a:solidFill>
                <a:latin typeface="Times" panose="02020603050405020304" pitchFamily="18" charset="0"/>
              </a:rPr>
              <a:t>e</a:t>
            </a:r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. One can say that the process</a:t>
            </a:r>
          </a:p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have </a:t>
            </a:r>
            <a:r>
              <a:rPr lang="en-US" altLang="en-US" sz="1400" b="1">
                <a:solidFill>
                  <a:srgbClr val="FF3300"/>
                </a:solidFill>
                <a:latin typeface="Times" panose="02020603050405020304" pitchFamily="18" charset="0"/>
              </a:rPr>
              <a:t>no memory</a:t>
            </a:r>
          </a:p>
        </p:txBody>
      </p:sp>
      <p:sp>
        <p:nvSpPr>
          <p:cNvPr id="8" name="Rectangle 23"/>
          <p:cNvSpPr>
            <a:spLocks noChangeArrowheads="1"/>
          </p:cNvSpPr>
          <p:nvPr/>
        </p:nvSpPr>
        <p:spPr bwMode="auto">
          <a:xfrm>
            <a:off x="2026383" y="1539766"/>
            <a:ext cx="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400">
              <a:latin typeface="Times" panose="02020603050405020304" pitchFamily="18" charset="0"/>
            </a:endParaRP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1492983" y="3913079"/>
            <a:ext cx="30051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Radioactive decays (approx. Poisson)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1897795" y="1530241"/>
            <a:ext cx="22177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Telephone switchboard load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1" name="Rectangle 28"/>
          <p:cNvSpPr>
            <a:spLocks noChangeArrowheads="1"/>
          </p:cNvSpPr>
          <p:nvPr/>
        </p:nvSpPr>
        <p:spPr bwMode="auto">
          <a:xfrm>
            <a:off x="2026383" y="1939816"/>
            <a:ext cx="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400">
              <a:latin typeface="Times" panose="02020603050405020304" pitchFamily="18" charset="0"/>
            </a:endParaRPr>
          </a:p>
        </p:txBody>
      </p:sp>
      <p:sp>
        <p:nvSpPr>
          <p:cNvPr id="12" name="Rectangle 29"/>
          <p:cNvSpPr>
            <a:spLocks noChangeArrowheads="1"/>
          </p:cNvSpPr>
          <p:nvPr/>
        </p:nvSpPr>
        <p:spPr bwMode="auto">
          <a:xfrm>
            <a:off x="1492983" y="1804879"/>
            <a:ext cx="8350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Parameter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3" name="Rectangle 33"/>
          <p:cNvSpPr>
            <a:spLocks noChangeArrowheads="1"/>
          </p:cNvSpPr>
          <p:nvPr/>
        </p:nvSpPr>
        <p:spPr bwMode="auto">
          <a:xfrm>
            <a:off x="5750658" y="1804879"/>
            <a:ext cx="254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0&lt;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4" name="Rectangle 34"/>
          <p:cNvSpPr>
            <a:spLocks noChangeArrowheads="1"/>
          </p:cNvSpPr>
          <p:nvPr/>
        </p:nvSpPr>
        <p:spPr bwMode="auto">
          <a:xfrm>
            <a:off x="6044345" y="1769954"/>
            <a:ext cx="1127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1930FF"/>
                </a:solidFill>
                <a:latin typeface="Symbol" panose="05050102010706020507" pitchFamily="18" charset="2"/>
              </a:rPr>
              <a:t>l</a:t>
            </a:r>
            <a:endParaRPr lang="en-US" altLang="en-US" sz="1600">
              <a:latin typeface="Symbol" panose="05050102010706020507" pitchFamily="18" charset="2"/>
            </a:endParaRPr>
          </a:p>
        </p:txBody>
      </p:sp>
      <p:sp>
        <p:nvSpPr>
          <p:cNvPr id="15" name="Rectangle 35"/>
          <p:cNvSpPr>
            <a:spLocks noChangeArrowheads="1"/>
          </p:cNvSpPr>
          <p:nvPr/>
        </p:nvSpPr>
        <p:spPr bwMode="auto">
          <a:xfrm>
            <a:off x="6196745" y="1804879"/>
            <a:ext cx="13525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, events/time unit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6" name="Rectangle 40"/>
          <p:cNvSpPr>
            <a:spLocks noChangeArrowheads="1"/>
          </p:cNvSpPr>
          <p:nvPr/>
        </p:nvSpPr>
        <p:spPr bwMode="auto">
          <a:xfrm>
            <a:off x="1492983" y="2079516"/>
            <a:ext cx="6445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Variabel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7" name="Rectangle 44"/>
          <p:cNvSpPr>
            <a:spLocks noChangeArrowheads="1"/>
          </p:cNvSpPr>
          <p:nvPr/>
        </p:nvSpPr>
        <p:spPr bwMode="auto">
          <a:xfrm>
            <a:off x="5750658" y="2079516"/>
            <a:ext cx="20351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r≥0, the number of events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8" name="Rectangle 46"/>
          <p:cNvSpPr>
            <a:spLocks noChangeArrowheads="1"/>
          </p:cNvSpPr>
          <p:nvPr/>
        </p:nvSpPr>
        <p:spPr bwMode="auto">
          <a:xfrm>
            <a:off x="2026383" y="2735154"/>
            <a:ext cx="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400">
              <a:latin typeface="Times" panose="02020603050405020304" pitchFamily="18" charset="0"/>
            </a:endParaRPr>
          </a:p>
        </p:txBody>
      </p:sp>
      <p:sp>
        <p:nvSpPr>
          <p:cNvPr id="19" name="Rectangle 47"/>
          <p:cNvSpPr>
            <a:spLocks noChangeArrowheads="1"/>
          </p:cNvSpPr>
          <p:nvPr/>
        </p:nvSpPr>
        <p:spPr bwMode="auto">
          <a:xfrm>
            <a:off x="1492983" y="2435116"/>
            <a:ext cx="175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Probability distribution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0" name="Rectangle 49"/>
          <p:cNvSpPr>
            <a:spLocks noChangeArrowheads="1"/>
          </p:cNvSpPr>
          <p:nvPr/>
        </p:nvSpPr>
        <p:spPr bwMode="auto">
          <a:xfrm>
            <a:off x="1492983" y="2736741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1" name="Rectangle 50"/>
          <p:cNvSpPr>
            <a:spLocks noChangeArrowheads="1"/>
          </p:cNvSpPr>
          <p:nvPr/>
        </p:nvSpPr>
        <p:spPr bwMode="auto">
          <a:xfrm>
            <a:off x="1492983" y="2754204"/>
            <a:ext cx="4476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Mean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2" name="Rectangle 52"/>
          <p:cNvSpPr>
            <a:spLocks noChangeArrowheads="1"/>
          </p:cNvSpPr>
          <p:nvPr/>
        </p:nvSpPr>
        <p:spPr bwMode="auto">
          <a:xfrm>
            <a:off x="1492983" y="3001854"/>
            <a:ext cx="49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3" name="Rectangle 53"/>
          <p:cNvSpPr>
            <a:spLocks noChangeArrowheads="1"/>
          </p:cNvSpPr>
          <p:nvPr/>
        </p:nvSpPr>
        <p:spPr bwMode="auto">
          <a:xfrm>
            <a:off x="1492983" y="3044716"/>
            <a:ext cx="6937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Variance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4" name="Rectangle 54"/>
          <p:cNvSpPr>
            <a:spLocks noChangeArrowheads="1"/>
          </p:cNvSpPr>
          <p:nvPr/>
        </p:nvSpPr>
        <p:spPr bwMode="auto">
          <a:xfrm>
            <a:off x="2743933" y="3401904"/>
            <a:ext cx="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400">
              <a:latin typeface="Times" panose="02020603050405020304" pitchFamily="18" charset="0"/>
            </a:endParaRPr>
          </a:p>
        </p:txBody>
      </p:sp>
      <p:sp>
        <p:nvSpPr>
          <p:cNvPr id="25" name="Rectangle 55"/>
          <p:cNvSpPr>
            <a:spLocks noChangeArrowheads="1"/>
          </p:cNvSpPr>
          <p:nvPr/>
        </p:nvSpPr>
        <p:spPr bwMode="auto">
          <a:xfrm>
            <a:off x="2026383" y="3533666"/>
            <a:ext cx="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400">
              <a:latin typeface="Times" panose="02020603050405020304" pitchFamily="18" charset="0"/>
            </a:endParaRPr>
          </a:p>
        </p:txBody>
      </p:sp>
      <p:sp>
        <p:nvSpPr>
          <p:cNvPr id="26" name="Rectangle 56"/>
          <p:cNvSpPr>
            <a:spLocks noChangeArrowheads="1"/>
          </p:cNvSpPr>
          <p:nvPr/>
        </p:nvSpPr>
        <p:spPr bwMode="auto">
          <a:xfrm>
            <a:off x="1492983" y="3520966"/>
            <a:ext cx="3846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Binomial distribution --&gt; Poisson distribution with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27" name="Rectangle 58"/>
          <p:cNvSpPr>
            <a:spLocks noChangeArrowheads="1"/>
          </p:cNvSpPr>
          <p:nvPr/>
        </p:nvSpPr>
        <p:spPr bwMode="auto">
          <a:xfrm>
            <a:off x="2026383" y="3800366"/>
            <a:ext cx="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400">
              <a:latin typeface="Times" panose="02020603050405020304" pitchFamily="18" charset="0"/>
            </a:endParaRPr>
          </a:p>
        </p:txBody>
      </p:sp>
      <p:sp>
        <p:nvSpPr>
          <p:cNvPr id="28" name="Rectangle 59"/>
          <p:cNvSpPr>
            <a:spLocks noChangeArrowheads="1"/>
          </p:cNvSpPr>
          <p:nvPr/>
        </p:nvSpPr>
        <p:spPr bwMode="auto">
          <a:xfrm>
            <a:off x="2026383" y="3932129"/>
            <a:ext cx="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400">
              <a:latin typeface="Times" panose="02020603050405020304" pitchFamily="18" charset="0"/>
            </a:endParaRPr>
          </a:p>
        </p:txBody>
      </p:sp>
      <p:sp>
        <p:nvSpPr>
          <p:cNvPr id="29" name="Rectangle 62"/>
          <p:cNvSpPr>
            <a:spLocks noChangeArrowheads="1"/>
          </p:cNvSpPr>
          <p:nvPr/>
        </p:nvSpPr>
        <p:spPr bwMode="auto">
          <a:xfrm>
            <a:off x="1707295" y="4457591"/>
            <a:ext cx="85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1930FF"/>
                </a:solidFill>
                <a:latin typeface="Times" panose="02020603050405020304" pitchFamily="18" charset="0"/>
              </a:rPr>
              <a:t> </a:t>
            </a:r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30" name="Rectangle 63"/>
          <p:cNvSpPr>
            <a:spLocks noChangeArrowheads="1"/>
          </p:cNvSpPr>
          <p:nvPr/>
        </p:nvSpPr>
        <p:spPr bwMode="auto">
          <a:xfrm>
            <a:off x="2026383" y="4332179"/>
            <a:ext cx="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endParaRPr lang="sv-SE" altLang="en-US" sz="1400">
              <a:latin typeface="Times" panose="02020603050405020304" pitchFamily="18" charset="0"/>
            </a:endParaRPr>
          </a:p>
        </p:txBody>
      </p:sp>
      <p:graphicFrame>
        <p:nvGraphicFramePr>
          <p:cNvPr id="3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26773"/>
              </p:ext>
            </p:extLst>
          </p:nvPr>
        </p:nvGraphicFramePr>
        <p:xfrm>
          <a:off x="5649058" y="2268429"/>
          <a:ext cx="1809750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4" name="Equation" r:id="rId3" imgW="800100" imgH="393700" progId="Equation.3">
                  <p:embed/>
                </p:oleObj>
              </mc:Choice>
              <mc:Fallback>
                <p:oleObj name="Equation" r:id="rId3" imgW="8001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9058" y="2268429"/>
                        <a:ext cx="1809750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200874"/>
              </p:ext>
            </p:extLst>
          </p:nvPr>
        </p:nvGraphicFramePr>
        <p:xfrm>
          <a:off x="5625245" y="2746266"/>
          <a:ext cx="1204913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5" name="Equation" r:id="rId5" imgW="558800" imgH="177800" progId="Equation.3">
                  <p:embed/>
                </p:oleObj>
              </mc:Choice>
              <mc:Fallback>
                <p:oleObj name="Equation" r:id="rId5" imgW="5588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5245" y="2746266"/>
                        <a:ext cx="1204913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961273"/>
              </p:ext>
            </p:extLst>
          </p:nvPr>
        </p:nvGraphicFramePr>
        <p:xfrm>
          <a:off x="5650645" y="3036779"/>
          <a:ext cx="1176338" cy="19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6" name="Equation" r:id="rId7" imgW="558800" imgH="177800" progId="Equation.3">
                  <p:embed/>
                </p:oleObj>
              </mc:Choice>
              <mc:Fallback>
                <p:oleObj name="Equation" r:id="rId7" imgW="5588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0645" y="3036779"/>
                        <a:ext cx="1176338" cy="195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662452"/>
              </p:ext>
            </p:extLst>
          </p:nvPr>
        </p:nvGraphicFramePr>
        <p:xfrm>
          <a:off x="5398233" y="3516204"/>
          <a:ext cx="1095375" cy="23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7" name="Equation" r:id="rId9" imgW="469900" imgH="177800" progId="Equation.3">
                  <p:embed/>
                </p:oleObj>
              </mc:Choice>
              <mc:Fallback>
                <p:oleObj name="Equation" r:id="rId9" imgW="4699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8233" y="3516204"/>
                        <a:ext cx="1095375" cy="23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hlink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ctangle 73"/>
          <p:cNvSpPr>
            <a:spLocks noChangeArrowheads="1"/>
          </p:cNvSpPr>
          <p:nvPr/>
        </p:nvSpPr>
        <p:spPr bwMode="auto">
          <a:xfrm>
            <a:off x="1492983" y="1514366"/>
            <a:ext cx="3190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E.g.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graphicFrame>
        <p:nvGraphicFramePr>
          <p:cNvPr id="3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4927466"/>
              </p:ext>
            </p:extLst>
          </p:nvPr>
        </p:nvGraphicFramePr>
        <p:xfrm>
          <a:off x="2407383" y="3373329"/>
          <a:ext cx="877887" cy="179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8" name="Formel" r:id="rId11" imgW="494870" imgH="177646" progId="Equation.3">
                  <p:embed/>
                </p:oleObj>
              </mc:Choice>
              <mc:Fallback>
                <p:oleObj name="Formel" r:id="rId11" imgW="494870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7383" y="3373329"/>
                        <a:ext cx="877887" cy="179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8224710"/>
              </p:ext>
            </p:extLst>
          </p:nvPr>
        </p:nvGraphicFramePr>
        <p:xfrm>
          <a:off x="3388458" y="3390791"/>
          <a:ext cx="762000" cy="18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89" name="Formel" r:id="rId13" imgW="431613" imgH="203112" progId="Equation.3">
                  <p:embed/>
                </p:oleObj>
              </mc:Choice>
              <mc:Fallback>
                <p:oleObj name="Formel" r:id="rId13" imgW="431613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8458" y="3390791"/>
                        <a:ext cx="762000" cy="187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 Box 76"/>
          <p:cNvSpPr txBox="1">
            <a:spLocks noChangeArrowheads="1"/>
          </p:cNvSpPr>
          <p:nvPr/>
        </p:nvSpPr>
        <p:spPr bwMode="auto">
          <a:xfrm>
            <a:off x="2805845" y="3632091"/>
            <a:ext cx="838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200">
                <a:latin typeface="Times" panose="02020603050405020304" pitchFamily="18" charset="0"/>
              </a:rPr>
              <a:t>Np=const</a:t>
            </a:r>
          </a:p>
        </p:txBody>
      </p:sp>
      <p:sp>
        <p:nvSpPr>
          <p:cNvPr id="39" name="Line 82"/>
          <p:cNvSpPr>
            <a:spLocks noChangeShapeType="1"/>
          </p:cNvSpPr>
          <p:nvPr/>
        </p:nvSpPr>
        <p:spPr bwMode="auto">
          <a:xfrm flipV="1">
            <a:off x="2023208" y="4581416"/>
            <a:ext cx="1587" cy="1476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83"/>
          <p:cNvSpPr>
            <a:spLocks noChangeShapeType="1"/>
          </p:cNvSpPr>
          <p:nvPr/>
        </p:nvSpPr>
        <p:spPr bwMode="auto">
          <a:xfrm>
            <a:off x="2023208" y="6057791"/>
            <a:ext cx="300990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84"/>
          <p:cNvSpPr>
            <a:spLocks noChangeShapeType="1"/>
          </p:cNvSpPr>
          <p:nvPr/>
        </p:nvSpPr>
        <p:spPr bwMode="auto">
          <a:xfrm flipV="1">
            <a:off x="2023208" y="4581416"/>
            <a:ext cx="1587" cy="1476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85"/>
          <p:cNvSpPr>
            <a:spLocks noChangeShapeType="1"/>
          </p:cNvSpPr>
          <p:nvPr/>
        </p:nvSpPr>
        <p:spPr bwMode="auto">
          <a:xfrm flipV="1">
            <a:off x="2023208" y="603715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Line 86"/>
          <p:cNvSpPr>
            <a:spLocks noChangeShapeType="1"/>
          </p:cNvSpPr>
          <p:nvPr/>
        </p:nvSpPr>
        <p:spPr bwMode="auto">
          <a:xfrm>
            <a:off x="2023208" y="4581416"/>
            <a:ext cx="1587" cy="1746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Rectangle 87"/>
          <p:cNvSpPr>
            <a:spLocks noChangeArrowheads="1"/>
          </p:cNvSpPr>
          <p:nvPr/>
        </p:nvSpPr>
        <p:spPr bwMode="auto">
          <a:xfrm>
            <a:off x="1980345" y="6100654"/>
            <a:ext cx="571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45" name="Line 88"/>
          <p:cNvSpPr>
            <a:spLocks noChangeShapeType="1"/>
          </p:cNvSpPr>
          <p:nvPr/>
        </p:nvSpPr>
        <p:spPr bwMode="auto">
          <a:xfrm flipV="1">
            <a:off x="2321658" y="603715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" name="Rectangle 90"/>
          <p:cNvSpPr>
            <a:spLocks noChangeArrowheads="1"/>
          </p:cNvSpPr>
          <p:nvPr/>
        </p:nvSpPr>
        <p:spPr bwMode="auto">
          <a:xfrm>
            <a:off x="2277208" y="6100654"/>
            <a:ext cx="571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2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47" name="Line 91"/>
          <p:cNvSpPr>
            <a:spLocks noChangeShapeType="1"/>
          </p:cNvSpPr>
          <p:nvPr/>
        </p:nvSpPr>
        <p:spPr bwMode="auto">
          <a:xfrm flipV="1">
            <a:off x="2621695" y="6037154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" name="Rectangle 93"/>
          <p:cNvSpPr>
            <a:spLocks noChangeArrowheads="1"/>
          </p:cNvSpPr>
          <p:nvPr/>
        </p:nvSpPr>
        <p:spPr bwMode="auto">
          <a:xfrm>
            <a:off x="2578833" y="6100654"/>
            <a:ext cx="5873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4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49" name="Line 94"/>
          <p:cNvSpPr>
            <a:spLocks noChangeShapeType="1"/>
          </p:cNvSpPr>
          <p:nvPr/>
        </p:nvSpPr>
        <p:spPr bwMode="auto">
          <a:xfrm flipV="1">
            <a:off x="2924908" y="603715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Rectangle 96"/>
          <p:cNvSpPr>
            <a:spLocks noChangeArrowheads="1"/>
          </p:cNvSpPr>
          <p:nvPr/>
        </p:nvSpPr>
        <p:spPr bwMode="auto">
          <a:xfrm>
            <a:off x="2880458" y="6100654"/>
            <a:ext cx="5715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6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51" name="Line 97"/>
          <p:cNvSpPr>
            <a:spLocks noChangeShapeType="1"/>
          </p:cNvSpPr>
          <p:nvPr/>
        </p:nvSpPr>
        <p:spPr bwMode="auto">
          <a:xfrm flipV="1">
            <a:off x="3224945" y="6037154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" name="Rectangle 99"/>
          <p:cNvSpPr>
            <a:spLocks noChangeArrowheads="1"/>
          </p:cNvSpPr>
          <p:nvPr/>
        </p:nvSpPr>
        <p:spPr bwMode="auto">
          <a:xfrm>
            <a:off x="3182083" y="6100654"/>
            <a:ext cx="5873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8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53" name="Line 100"/>
          <p:cNvSpPr>
            <a:spLocks noChangeShapeType="1"/>
          </p:cNvSpPr>
          <p:nvPr/>
        </p:nvSpPr>
        <p:spPr bwMode="auto">
          <a:xfrm flipV="1">
            <a:off x="3528158" y="603715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" name="Rectangle 102"/>
          <p:cNvSpPr>
            <a:spLocks noChangeArrowheads="1"/>
          </p:cNvSpPr>
          <p:nvPr/>
        </p:nvSpPr>
        <p:spPr bwMode="auto">
          <a:xfrm>
            <a:off x="3461483" y="6100654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10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55" name="Line 103"/>
          <p:cNvSpPr>
            <a:spLocks noChangeShapeType="1"/>
          </p:cNvSpPr>
          <p:nvPr/>
        </p:nvSpPr>
        <p:spPr bwMode="auto">
          <a:xfrm flipV="1">
            <a:off x="3826608" y="603715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" name="Rectangle 105"/>
          <p:cNvSpPr>
            <a:spLocks noChangeArrowheads="1"/>
          </p:cNvSpPr>
          <p:nvPr/>
        </p:nvSpPr>
        <p:spPr bwMode="auto">
          <a:xfrm>
            <a:off x="3764695" y="6100654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12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57" name="Line 106"/>
          <p:cNvSpPr>
            <a:spLocks noChangeShapeType="1"/>
          </p:cNvSpPr>
          <p:nvPr/>
        </p:nvSpPr>
        <p:spPr bwMode="auto">
          <a:xfrm flipV="1">
            <a:off x="4131408" y="603715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" name="Rectangle 108"/>
          <p:cNvSpPr>
            <a:spLocks noChangeArrowheads="1"/>
          </p:cNvSpPr>
          <p:nvPr/>
        </p:nvSpPr>
        <p:spPr bwMode="auto">
          <a:xfrm>
            <a:off x="4064733" y="6100654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14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59" name="Line 109"/>
          <p:cNvSpPr>
            <a:spLocks noChangeShapeType="1"/>
          </p:cNvSpPr>
          <p:nvPr/>
        </p:nvSpPr>
        <p:spPr bwMode="auto">
          <a:xfrm flipV="1">
            <a:off x="4429858" y="603715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" name="Rectangle 111"/>
          <p:cNvSpPr>
            <a:spLocks noChangeArrowheads="1"/>
          </p:cNvSpPr>
          <p:nvPr/>
        </p:nvSpPr>
        <p:spPr bwMode="auto">
          <a:xfrm>
            <a:off x="4367945" y="6100654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16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61" name="Line 112"/>
          <p:cNvSpPr>
            <a:spLocks noChangeShapeType="1"/>
          </p:cNvSpPr>
          <p:nvPr/>
        </p:nvSpPr>
        <p:spPr bwMode="auto">
          <a:xfrm flipV="1">
            <a:off x="4729895" y="6037154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" name="Rectangle 114"/>
          <p:cNvSpPr>
            <a:spLocks noChangeArrowheads="1"/>
          </p:cNvSpPr>
          <p:nvPr/>
        </p:nvSpPr>
        <p:spPr bwMode="auto">
          <a:xfrm>
            <a:off x="4666395" y="6100654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18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63" name="Line 115"/>
          <p:cNvSpPr>
            <a:spLocks noChangeShapeType="1"/>
          </p:cNvSpPr>
          <p:nvPr/>
        </p:nvSpPr>
        <p:spPr bwMode="auto">
          <a:xfrm flipV="1">
            <a:off x="5033108" y="6037154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Rectangle 117"/>
          <p:cNvSpPr>
            <a:spLocks noChangeArrowheads="1"/>
          </p:cNvSpPr>
          <p:nvPr/>
        </p:nvSpPr>
        <p:spPr bwMode="auto">
          <a:xfrm>
            <a:off x="4971195" y="6100654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20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65" name="Line 118"/>
          <p:cNvSpPr>
            <a:spLocks noChangeShapeType="1"/>
          </p:cNvSpPr>
          <p:nvPr/>
        </p:nvSpPr>
        <p:spPr bwMode="auto">
          <a:xfrm>
            <a:off x="2023208" y="6057791"/>
            <a:ext cx="269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6" name="Line 119"/>
          <p:cNvSpPr>
            <a:spLocks noChangeShapeType="1"/>
          </p:cNvSpPr>
          <p:nvPr/>
        </p:nvSpPr>
        <p:spPr bwMode="auto">
          <a:xfrm flipH="1">
            <a:off x="5001358" y="6057791"/>
            <a:ext cx="31750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" name="Rectangle 120"/>
          <p:cNvSpPr>
            <a:spLocks noChangeArrowheads="1"/>
          </p:cNvSpPr>
          <p:nvPr/>
        </p:nvSpPr>
        <p:spPr bwMode="auto">
          <a:xfrm>
            <a:off x="1816833" y="6035566"/>
            <a:ext cx="587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68" name="Line 121"/>
          <p:cNvSpPr>
            <a:spLocks noChangeShapeType="1"/>
          </p:cNvSpPr>
          <p:nvPr/>
        </p:nvSpPr>
        <p:spPr bwMode="auto">
          <a:xfrm>
            <a:off x="2023208" y="5894279"/>
            <a:ext cx="269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" name="Rectangle 123"/>
          <p:cNvSpPr>
            <a:spLocks noChangeArrowheads="1"/>
          </p:cNvSpPr>
          <p:nvPr/>
        </p:nvSpPr>
        <p:spPr bwMode="auto">
          <a:xfrm>
            <a:off x="1724758" y="5872054"/>
            <a:ext cx="201612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0.02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70" name="Line 124"/>
          <p:cNvSpPr>
            <a:spLocks noChangeShapeType="1"/>
          </p:cNvSpPr>
          <p:nvPr/>
        </p:nvSpPr>
        <p:spPr bwMode="auto">
          <a:xfrm>
            <a:off x="2023208" y="5729179"/>
            <a:ext cx="269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" name="Rectangle 126"/>
          <p:cNvSpPr>
            <a:spLocks noChangeArrowheads="1"/>
          </p:cNvSpPr>
          <p:nvPr/>
        </p:nvSpPr>
        <p:spPr bwMode="auto">
          <a:xfrm>
            <a:off x="1724758" y="5706954"/>
            <a:ext cx="2016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0.04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72" name="Line 127"/>
          <p:cNvSpPr>
            <a:spLocks noChangeShapeType="1"/>
          </p:cNvSpPr>
          <p:nvPr/>
        </p:nvSpPr>
        <p:spPr bwMode="auto">
          <a:xfrm>
            <a:off x="2023208" y="5565666"/>
            <a:ext cx="269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3" name="Rectangle 129"/>
          <p:cNvSpPr>
            <a:spLocks noChangeArrowheads="1"/>
          </p:cNvSpPr>
          <p:nvPr/>
        </p:nvSpPr>
        <p:spPr bwMode="auto">
          <a:xfrm>
            <a:off x="1724758" y="5543441"/>
            <a:ext cx="2016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0.06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74" name="Line 130"/>
          <p:cNvSpPr>
            <a:spLocks noChangeShapeType="1"/>
          </p:cNvSpPr>
          <p:nvPr/>
        </p:nvSpPr>
        <p:spPr bwMode="auto">
          <a:xfrm>
            <a:off x="2023208" y="5402154"/>
            <a:ext cx="269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5" name="Rectangle 132"/>
          <p:cNvSpPr>
            <a:spLocks noChangeArrowheads="1"/>
          </p:cNvSpPr>
          <p:nvPr/>
        </p:nvSpPr>
        <p:spPr bwMode="auto">
          <a:xfrm>
            <a:off x="1724758" y="5376754"/>
            <a:ext cx="2016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0.08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76" name="Line 133"/>
          <p:cNvSpPr>
            <a:spLocks noChangeShapeType="1"/>
          </p:cNvSpPr>
          <p:nvPr/>
        </p:nvSpPr>
        <p:spPr bwMode="auto">
          <a:xfrm>
            <a:off x="2023208" y="5235466"/>
            <a:ext cx="269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7" name="Rectangle 135"/>
          <p:cNvSpPr>
            <a:spLocks noChangeArrowheads="1"/>
          </p:cNvSpPr>
          <p:nvPr/>
        </p:nvSpPr>
        <p:spPr bwMode="auto">
          <a:xfrm>
            <a:off x="1759683" y="5213241"/>
            <a:ext cx="14446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0.1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78" name="Line 136"/>
          <p:cNvSpPr>
            <a:spLocks noChangeShapeType="1"/>
          </p:cNvSpPr>
          <p:nvPr/>
        </p:nvSpPr>
        <p:spPr bwMode="auto">
          <a:xfrm>
            <a:off x="2023208" y="5071954"/>
            <a:ext cx="26987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9" name="Rectangle 138"/>
          <p:cNvSpPr>
            <a:spLocks noChangeArrowheads="1"/>
          </p:cNvSpPr>
          <p:nvPr/>
        </p:nvSpPr>
        <p:spPr bwMode="auto">
          <a:xfrm>
            <a:off x="1724758" y="5049729"/>
            <a:ext cx="201612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0.12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80" name="Line 139"/>
          <p:cNvSpPr>
            <a:spLocks noChangeShapeType="1"/>
          </p:cNvSpPr>
          <p:nvPr/>
        </p:nvSpPr>
        <p:spPr bwMode="auto">
          <a:xfrm>
            <a:off x="2023208" y="4906854"/>
            <a:ext cx="26987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" name="Rectangle 141"/>
          <p:cNvSpPr>
            <a:spLocks noChangeArrowheads="1"/>
          </p:cNvSpPr>
          <p:nvPr/>
        </p:nvSpPr>
        <p:spPr bwMode="auto">
          <a:xfrm>
            <a:off x="1724758" y="4883041"/>
            <a:ext cx="2016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0.14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82" name="Line 142"/>
          <p:cNvSpPr>
            <a:spLocks noChangeShapeType="1"/>
          </p:cNvSpPr>
          <p:nvPr/>
        </p:nvSpPr>
        <p:spPr bwMode="auto">
          <a:xfrm>
            <a:off x="2023208" y="4743341"/>
            <a:ext cx="26987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3" name="Rectangle 144"/>
          <p:cNvSpPr>
            <a:spLocks noChangeArrowheads="1"/>
          </p:cNvSpPr>
          <p:nvPr/>
        </p:nvSpPr>
        <p:spPr bwMode="auto">
          <a:xfrm>
            <a:off x="1724758" y="4719529"/>
            <a:ext cx="2016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0.16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84" name="Line 145"/>
          <p:cNvSpPr>
            <a:spLocks noChangeShapeType="1"/>
          </p:cNvSpPr>
          <p:nvPr/>
        </p:nvSpPr>
        <p:spPr bwMode="auto">
          <a:xfrm>
            <a:off x="2023208" y="4581416"/>
            <a:ext cx="26987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" name="Rectangle 147"/>
          <p:cNvSpPr>
            <a:spLocks noChangeArrowheads="1"/>
          </p:cNvSpPr>
          <p:nvPr/>
        </p:nvSpPr>
        <p:spPr bwMode="auto">
          <a:xfrm>
            <a:off x="1724758" y="4556016"/>
            <a:ext cx="2016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0.18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86" name="Line 150"/>
          <p:cNvSpPr>
            <a:spLocks noChangeShapeType="1"/>
          </p:cNvSpPr>
          <p:nvPr/>
        </p:nvSpPr>
        <p:spPr bwMode="auto">
          <a:xfrm flipV="1">
            <a:off x="2023208" y="4581416"/>
            <a:ext cx="1587" cy="1476375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" name="Line 151"/>
          <p:cNvSpPr>
            <a:spLocks noChangeShapeType="1"/>
          </p:cNvSpPr>
          <p:nvPr/>
        </p:nvSpPr>
        <p:spPr bwMode="auto">
          <a:xfrm>
            <a:off x="2151795" y="5779979"/>
            <a:ext cx="36513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8" name="Line 152"/>
          <p:cNvSpPr>
            <a:spLocks noChangeShapeType="1"/>
          </p:cNvSpPr>
          <p:nvPr/>
        </p:nvSpPr>
        <p:spPr bwMode="auto">
          <a:xfrm>
            <a:off x="2169258" y="5770454"/>
            <a:ext cx="1587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9" name="Line 153"/>
          <p:cNvSpPr>
            <a:spLocks noChangeShapeType="1"/>
          </p:cNvSpPr>
          <p:nvPr/>
        </p:nvSpPr>
        <p:spPr bwMode="auto">
          <a:xfrm>
            <a:off x="2302608" y="5364054"/>
            <a:ext cx="34925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" name="Line 154"/>
          <p:cNvSpPr>
            <a:spLocks noChangeShapeType="1"/>
          </p:cNvSpPr>
          <p:nvPr/>
        </p:nvSpPr>
        <p:spPr bwMode="auto">
          <a:xfrm>
            <a:off x="2321658" y="5354529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Line 155"/>
          <p:cNvSpPr>
            <a:spLocks noChangeShapeType="1"/>
          </p:cNvSpPr>
          <p:nvPr/>
        </p:nvSpPr>
        <p:spPr bwMode="auto">
          <a:xfrm>
            <a:off x="2455008" y="4903679"/>
            <a:ext cx="33337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" name="Line 156"/>
          <p:cNvSpPr>
            <a:spLocks noChangeShapeType="1"/>
          </p:cNvSpPr>
          <p:nvPr/>
        </p:nvSpPr>
        <p:spPr bwMode="auto">
          <a:xfrm>
            <a:off x="2470883" y="4892566"/>
            <a:ext cx="3175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3" name="Line 157"/>
          <p:cNvSpPr>
            <a:spLocks noChangeShapeType="1"/>
          </p:cNvSpPr>
          <p:nvPr/>
        </p:nvSpPr>
        <p:spPr bwMode="auto">
          <a:xfrm>
            <a:off x="2604233" y="46163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4" name="Line 158"/>
          <p:cNvSpPr>
            <a:spLocks noChangeShapeType="1"/>
          </p:cNvSpPr>
          <p:nvPr/>
        </p:nvSpPr>
        <p:spPr bwMode="auto">
          <a:xfrm>
            <a:off x="2621695" y="4606816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5" name="Line 159"/>
          <p:cNvSpPr>
            <a:spLocks noChangeShapeType="1"/>
          </p:cNvSpPr>
          <p:nvPr/>
        </p:nvSpPr>
        <p:spPr bwMode="auto">
          <a:xfrm>
            <a:off x="2755045" y="46163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6" name="Line 160"/>
          <p:cNvSpPr>
            <a:spLocks noChangeShapeType="1"/>
          </p:cNvSpPr>
          <p:nvPr/>
        </p:nvSpPr>
        <p:spPr bwMode="auto">
          <a:xfrm>
            <a:off x="2772508" y="4606816"/>
            <a:ext cx="1587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" name="Line 161"/>
          <p:cNvSpPr>
            <a:spLocks noChangeShapeType="1"/>
          </p:cNvSpPr>
          <p:nvPr/>
        </p:nvSpPr>
        <p:spPr bwMode="auto">
          <a:xfrm>
            <a:off x="2905858" y="4856054"/>
            <a:ext cx="34925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8" name="Line 162"/>
          <p:cNvSpPr>
            <a:spLocks noChangeShapeType="1"/>
          </p:cNvSpPr>
          <p:nvPr/>
        </p:nvSpPr>
        <p:spPr bwMode="auto">
          <a:xfrm>
            <a:off x="2924908" y="4846529"/>
            <a:ext cx="1587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9" name="Line 163"/>
          <p:cNvSpPr>
            <a:spLocks noChangeShapeType="1"/>
          </p:cNvSpPr>
          <p:nvPr/>
        </p:nvSpPr>
        <p:spPr bwMode="auto">
          <a:xfrm>
            <a:off x="3058258" y="5198954"/>
            <a:ext cx="33337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0" name="Line 164"/>
          <p:cNvSpPr>
            <a:spLocks noChangeShapeType="1"/>
          </p:cNvSpPr>
          <p:nvPr/>
        </p:nvSpPr>
        <p:spPr bwMode="auto">
          <a:xfrm>
            <a:off x="3074133" y="5187841"/>
            <a:ext cx="3175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" name="Line 165"/>
          <p:cNvSpPr>
            <a:spLocks noChangeShapeType="1"/>
          </p:cNvSpPr>
          <p:nvPr/>
        </p:nvSpPr>
        <p:spPr bwMode="auto">
          <a:xfrm>
            <a:off x="3207483" y="5521216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" name="Line 166"/>
          <p:cNvSpPr>
            <a:spLocks noChangeShapeType="1"/>
          </p:cNvSpPr>
          <p:nvPr/>
        </p:nvSpPr>
        <p:spPr bwMode="auto">
          <a:xfrm>
            <a:off x="3224945" y="5511691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" name="Line 167"/>
          <p:cNvSpPr>
            <a:spLocks noChangeShapeType="1"/>
          </p:cNvSpPr>
          <p:nvPr/>
        </p:nvSpPr>
        <p:spPr bwMode="auto">
          <a:xfrm>
            <a:off x="3358295" y="5757754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4" name="Line 168"/>
          <p:cNvSpPr>
            <a:spLocks noChangeShapeType="1"/>
          </p:cNvSpPr>
          <p:nvPr/>
        </p:nvSpPr>
        <p:spPr bwMode="auto">
          <a:xfrm>
            <a:off x="3372583" y="5748229"/>
            <a:ext cx="3175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5" name="Line 169"/>
          <p:cNvSpPr>
            <a:spLocks noChangeShapeType="1"/>
          </p:cNvSpPr>
          <p:nvPr/>
        </p:nvSpPr>
        <p:spPr bwMode="auto">
          <a:xfrm>
            <a:off x="3505933" y="5906979"/>
            <a:ext cx="3810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6" name="Line 170"/>
          <p:cNvSpPr>
            <a:spLocks noChangeShapeType="1"/>
          </p:cNvSpPr>
          <p:nvPr/>
        </p:nvSpPr>
        <p:spPr bwMode="auto">
          <a:xfrm>
            <a:off x="3528158" y="5897454"/>
            <a:ext cx="1587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7" name="Line 171"/>
          <p:cNvSpPr>
            <a:spLocks noChangeShapeType="1"/>
          </p:cNvSpPr>
          <p:nvPr/>
        </p:nvSpPr>
        <p:spPr bwMode="auto">
          <a:xfrm>
            <a:off x="3661508" y="5989529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8" name="Line 172"/>
          <p:cNvSpPr>
            <a:spLocks noChangeShapeType="1"/>
          </p:cNvSpPr>
          <p:nvPr/>
        </p:nvSpPr>
        <p:spPr bwMode="auto">
          <a:xfrm>
            <a:off x="3677383" y="5978416"/>
            <a:ext cx="3175" cy="2381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9" name="Line 173"/>
          <p:cNvSpPr>
            <a:spLocks noChangeShapeType="1"/>
          </p:cNvSpPr>
          <p:nvPr/>
        </p:nvSpPr>
        <p:spPr bwMode="auto">
          <a:xfrm>
            <a:off x="3810733" y="602921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0" name="Line 174"/>
          <p:cNvSpPr>
            <a:spLocks noChangeShapeType="1"/>
          </p:cNvSpPr>
          <p:nvPr/>
        </p:nvSpPr>
        <p:spPr bwMode="auto">
          <a:xfrm>
            <a:off x="3826608" y="6019691"/>
            <a:ext cx="1587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1" name="Line 175"/>
          <p:cNvSpPr>
            <a:spLocks noChangeShapeType="1"/>
          </p:cNvSpPr>
          <p:nvPr/>
        </p:nvSpPr>
        <p:spPr bwMode="auto">
          <a:xfrm>
            <a:off x="3961545" y="604509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" name="Line 176"/>
          <p:cNvSpPr>
            <a:spLocks noChangeShapeType="1"/>
          </p:cNvSpPr>
          <p:nvPr/>
        </p:nvSpPr>
        <p:spPr bwMode="auto">
          <a:xfrm>
            <a:off x="3975833" y="6035566"/>
            <a:ext cx="3175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" name="Line 177"/>
          <p:cNvSpPr>
            <a:spLocks noChangeShapeType="1"/>
          </p:cNvSpPr>
          <p:nvPr/>
        </p:nvSpPr>
        <p:spPr bwMode="auto">
          <a:xfrm>
            <a:off x="4109183" y="6053029"/>
            <a:ext cx="36512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4" name="Line 178"/>
          <p:cNvSpPr>
            <a:spLocks noChangeShapeType="1"/>
          </p:cNvSpPr>
          <p:nvPr/>
        </p:nvSpPr>
        <p:spPr bwMode="auto">
          <a:xfrm>
            <a:off x="4131408" y="6043504"/>
            <a:ext cx="1587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5" name="Line 179"/>
          <p:cNvSpPr>
            <a:spLocks noChangeShapeType="1"/>
          </p:cNvSpPr>
          <p:nvPr/>
        </p:nvSpPr>
        <p:spPr bwMode="auto">
          <a:xfrm>
            <a:off x="4264758" y="605461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6" name="Line 180"/>
          <p:cNvSpPr>
            <a:spLocks noChangeShapeType="1"/>
          </p:cNvSpPr>
          <p:nvPr/>
        </p:nvSpPr>
        <p:spPr bwMode="auto">
          <a:xfrm>
            <a:off x="4280633" y="6045091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7" name="Line 181"/>
          <p:cNvSpPr>
            <a:spLocks noChangeShapeType="1"/>
          </p:cNvSpPr>
          <p:nvPr/>
        </p:nvSpPr>
        <p:spPr bwMode="auto">
          <a:xfrm>
            <a:off x="4413983" y="605461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8" name="Line 182"/>
          <p:cNvSpPr>
            <a:spLocks noChangeShapeType="1"/>
          </p:cNvSpPr>
          <p:nvPr/>
        </p:nvSpPr>
        <p:spPr bwMode="auto">
          <a:xfrm>
            <a:off x="4429858" y="6045091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9" name="Line 183"/>
          <p:cNvSpPr>
            <a:spLocks noChangeShapeType="1"/>
          </p:cNvSpPr>
          <p:nvPr/>
        </p:nvSpPr>
        <p:spPr bwMode="auto">
          <a:xfrm>
            <a:off x="4563208" y="6054616"/>
            <a:ext cx="33337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0" name="Line 184"/>
          <p:cNvSpPr>
            <a:spLocks noChangeShapeType="1"/>
          </p:cNvSpPr>
          <p:nvPr/>
        </p:nvSpPr>
        <p:spPr bwMode="auto">
          <a:xfrm>
            <a:off x="4579083" y="6045091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1" name="Line 185"/>
          <p:cNvSpPr>
            <a:spLocks noChangeShapeType="1"/>
          </p:cNvSpPr>
          <p:nvPr/>
        </p:nvSpPr>
        <p:spPr bwMode="auto">
          <a:xfrm>
            <a:off x="4712433" y="6054616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" name="Line 186"/>
          <p:cNvSpPr>
            <a:spLocks noChangeShapeType="1"/>
          </p:cNvSpPr>
          <p:nvPr/>
        </p:nvSpPr>
        <p:spPr bwMode="auto">
          <a:xfrm>
            <a:off x="4729895" y="604509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" name="Line 187"/>
          <p:cNvSpPr>
            <a:spLocks noChangeShapeType="1"/>
          </p:cNvSpPr>
          <p:nvPr/>
        </p:nvSpPr>
        <p:spPr bwMode="auto">
          <a:xfrm>
            <a:off x="4868008" y="605461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4" name="Line 188"/>
          <p:cNvSpPr>
            <a:spLocks noChangeShapeType="1"/>
          </p:cNvSpPr>
          <p:nvPr/>
        </p:nvSpPr>
        <p:spPr bwMode="auto">
          <a:xfrm>
            <a:off x="4882295" y="6045091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" name="Line 189"/>
          <p:cNvSpPr>
            <a:spLocks noChangeShapeType="1"/>
          </p:cNvSpPr>
          <p:nvPr/>
        </p:nvSpPr>
        <p:spPr bwMode="auto">
          <a:xfrm>
            <a:off x="5015645" y="6054616"/>
            <a:ext cx="20638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6" name="Line 190"/>
          <p:cNvSpPr>
            <a:spLocks noChangeShapeType="1"/>
          </p:cNvSpPr>
          <p:nvPr/>
        </p:nvSpPr>
        <p:spPr bwMode="auto">
          <a:xfrm>
            <a:off x="5033108" y="6045091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7" name="Line 191"/>
          <p:cNvSpPr>
            <a:spLocks noChangeShapeType="1"/>
          </p:cNvSpPr>
          <p:nvPr/>
        </p:nvSpPr>
        <p:spPr bwMode="auto">
          <a:xfrm>
            <a:off x="2156558" y="5772041"/>
            <a:ext cx="2222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8" name="Line 192"/>
          <p:cNvSpPr>
            <a:spLocks noChangeShapeType="1"/>
          </p:cNvSpPr>
          <p:nvPr/>
        </p:nvSpPr>
        <p:spPr bwMode="auto">
          <a:xfrm flipH="1">
            <a:off x="2156558" y="5772041"/>
            <a:ext cx="2222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" name="Line 193"/>
          <p:cNvSpPr>
            <a:spLocks noChangeShapeType="1"/>
          </p:cNvSpPr>
          <p:nvPr/>
        </p:nvSpPr>
        <p:spPr bwMode="auto">
          <a:xfrm>
            <a:off x="2310545" y="5357704"/>
            <a:ext cx="23813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" name="Line 194"/>
          <p:cNvSpPr>
            <a:spLocks noChangeShapeType="1"/>
          </p:cNvSpPr>
          <p:nvPr/>
        </p:nvSpPr>
        <p:spPr bwMode="auto">
          <a:xfrm flipH="1">
            <a:off x="2310545" y="5357704"/>
            <a:ext cx="23813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" name="Line 195"/>
          <p:cNvSpPr>
            <a:spLocks noChangeShapeType="1"/>
          </p:cNvSpPr>
          <p:nvPr/>
        </p:nvSpPr>
        <p:spPr bwMode="auto">
          <a:xfrm>
            <a:off x="2458183" y="4895741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2" name="Line 196"/>
          <p:cNvSpPr>
            <a:spLocks noChangeShapeType="1"/>
          </p:cNvSpPr>
          <p:nvPr/>
        </p:nvSpPr>
        <p:spPr bwMode="auto">
          <a:xfrm flipH="1">
            <a:off x="2458183" y="4895741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" name="Line 197"/>
          <p:cNvSpPr>
            <a:spLocks noChangeShapeType="1"/>
          </p:cNvSpPr>
          <p:nvPr/>
        </p:nvSpPr>
        <p:spPr bwMode="auto">
          <a:xfrm>
            <a:off x="2608995" y="4608404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4" name="Line 198"/>
          <p:cNvSpPr>
            <a:spLocks noChangeShapeType="1"/>
          </p:cNvSpPr>
          <p:nvPr/>
        </p:nvSpPr>
        <p:spPr bwMode="auto">
          <a:xfrm flipH="1">
            <a:off x="2608995" y="4608404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5" name="Line 199"/>
          <p:cNvSpPr>
            <a:spLocks noChangeShapeType="1"/>
          </p:cNvSpPr>
          <p:nvPr/>
        </p:nvSpPr>
        <p:spPr bwMode="auto">
          <a:xfrm>
            <a:off x="2759808" y="4608404"/>
            <a:ext cx="2222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6" name="Line 200"/>
          <p:cNvSpPr>
            <a:spLocks noChangeShapeType="1"/>
          </p:cNvSpPr>
          <p:nvPr/>
        </p:nvSpPr>
        <p:spPr bwMode="auto">
          <a:xfrm flipH="1">
            <a:off x="2759808" y="4608404"/>
            <a:ext cx="2222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7" name="Line 201"/>
          <p:cNvSpPr>
            <a:spLocks noChangeShapeType="1"/>
          </p:cNvSpPr>
          <p:nvPr/>
        </p:nvSpPr>
        <p:spPr bwMode="auto">
          <a:xfrm>
            <a:off x="2909033" y="4848116"/>
            <a:ext cx="28575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8" name="Line 202"/>
          <p:cNvSpPr>
            <a:spLocks noChangeShapeType="1"/>
          </p:cNvSpPr>
          <p:nvPr/>
        </p:nvSpPr>
        <p:spPr bwMode="auto">
          <a:xfrm flipH="1">
            <a:off x="2909033" y="4848116"/>
            <a:ext cx="28575" cy="17463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" name="Line 203"/>
          <p:cNvSpPr>
            <a:spLocks noChangeShapeType="1"/>
          </p:cNvSpPr>
          <p:nvPr/>
        </p:nvSpPr>
        <p:spPr bwMode="auto">
          <a:xfrm>
            <a:off x="3061433" y="5191016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0" name="Line 204"/>
          <p:cNvSpPr>
            <a:spLocks noChangeShapeType="1"/>
          </p:cNvSpPr>
          <p:nvPr/>
        </p:nvSpPr>
        <p:spPr bwMode="auto">
          <a:xfrm flipH="1">
            <a:off x="3061433" y="5191016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" name="Line 205"/>
          <p:cNvSpPr>
            <a:spLocks noChangeShapeType="1"/>
          </p:cNvSpPr>
          <p:nvPr/>
        </p:nvSpPr>
        <p:spPr bwMode="auto">
          <a:xfrm>
            <a:off x="3212245" y="5513279"/>
            <a:ext cx="2381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2" name="Line 206"/>
          <p:cNvSpPr>
            <a:spLocks noChangeShapeType="1"/>
          </p:cNvSpPr>
          <p:nvPr/>
        </p:nvSpPr>
        <p:spPr bwMode="auto">
          <a:xfrm flipH="1">
            <a:off x="3212245" y="5513279"/>
            <a:ext cx="2381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" name="Line 207"/>
          <p:cNvSpPr>
            <a:spLocks noChangeShapeType="1"/>
          </p:cNvSpPr>
          <p:nvPr/>
        </p:nvSpPr>
        <p:spPr bwMode="auto">
          <a:xfrm>
            <a:off x="3363058" y="5749816"/>
            <a:ext cx="2222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" name="Line 208"/>
          <p:cNvSpPr>
            <a:spLocks noChangeShapeType="1"/>
          </p:cNvSpPr>
          <p:nvPr/>
        </p:nvSpPr>
        <p:spPr bwMode="auto">
          <a:xfrm flipH="1">
            <a:off x="3363058" y="5749816"/>
            <a:ext cx="2222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" name="Line 209"/>
          <p:cNvSpPr>
            <a:spLocks noChangeShapeType="1"/>
          </p:cNvSpPr>
          <p:nvPr/>
        </p:nvSpPr>
        <p:spPr bwMode="auto">
          <a:xfrm>
            <a:off x="3510695" y="5899041"/>
            <a:ext cx="3016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6" name="Line 210"/>
          <p:cNvSpPr>
            <a:spLocks noChangeShapeType="1"/>
          </p:cNvSpPr>
          <p:nvPr/>
        </p:nvSpPr>
        <p:spPr bwMode="auto">
          <a:xfrm flipH="1">
            <a:off x="3510695" y="5899041"/>
            <a:ext cx="3016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7" name="Line 211"/>
          <p:cNvSpPr>
            <a:spLocks noChangeShapeType="1"/>
          </p:cNvSpPr>
          <p:nvPr/>
        </p:nvSpPr>
        <p:spPr bwMode="auto">
          <a:xfrm>
            <a:off x="3664683" y="5983179"/>
            <a:ext cx="23812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8" name="Line 212"/>
          <p:cNvSpPr>
            <a:spLocks noChangeShapeType="1"/>
          </p:cNvSpPr>
          <p:nvPr/>
        </p:nvSpPr>
        <p:spPr bwMode="auto">
          <a:xfrm flipH="1">
            <a:off x="3664683" y="5983179"/>
            <a:ext cx="23812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9" name="Line 213"/>
          <p:cNvSpPr>
            <a:spLocks noChangeShapeType="1"/>
          </p:cNvSpPr>
          <p:nvPr/>
        </p:nvSpPr>
        <p:spPr bwMode="auto">
          <a:xfrm>
            <a:off x="3815495" y="6021279"/>
            <a:ext cx="2381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0" name="Line 214"/>
          <p:cNvSpPr>
            <a:spLocks noChangeShapeType="1"/>
          </p:cNvSpPr>
          <p:nvPr/>
        </p:nvSpPr>
        <p:spPr bwMode="auto">
          <a:xfrm flipH="1">
            <a:off x="3815495" y="6021279"/>
            <a:ext cx="2381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" name="Line 215"/>
          <p:cNvSpPr>
            <a:spLocks noChangeShapeType="1"/>
          </p:cNvSpPr>
          <p:nvPr/>
        </p:nvSpPr>
        <p:spPr bwMode="auto">
          <a:xfrm>
            <a:off x="3963133" y="6037154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2" name="Line 216"/>
          <p:cNvSpPr>
            <a:spLocks noChangeShapeType="1"/>
          </p:cNvSpPr>
          <p:nvPr/>
        </p:nvSpPr>
        <p:spPr bwMode="auto">
          <a:xfrm flipH="1">
            <a:off x="3963133" y="6037154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" name="Line 217"/>
          <p:cNvSpPr>
            <a:spLocks noChangeShapeType="1"/>
          </p:cNvSpPr>
          <p:nvPr/>
        </p:nvSpPr>
        <p:spPr bwMode="auto">
          <a:xfrm>
            <a:off x="4113945" y="6045091"/>
            <a:ext cx="3016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" name="Line 218"/>
          <p:cNvSpPr>
            <a:spLocks noChangeShapeType="1"/>
          </p:cNvSpPr>
          <p:nvPr/>
        </p:nvSpPr>
        <p:spPr bwMode="auto">
          <a:xfrm flipH="1">
            <a:off x="4113945" y="6045091"/>
            <a:ext cx="30163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5" name="Line 219"/>
          <p:cNvSpPr>
            <a:spLocks noChangeShapeType="1"/>
          </p:cNvSpPr>
          <p:nvPr/>
        </p:nvSpPr>
        <p:spPr bwMode="auto">
          <a:xfrm>
            <a:off x="4267933" y="604667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6" name="Line 220"/>
          <p:cNvSpPr>
            <a:spLocks noChangeShapeType="1"/>
          </p:cNvSpPr>
          <p:nvPr/>
        </p:nvSpPr>
        <p:spPr bwMode="auto">
          <a:xfrm flipH="1">
            <a:off x="4272695" y="604667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7" name="Line 221"/>
          <p:cNvSpPr>
            <a:spLocks noChangeShapeType="1"/>
          </p:cNvSpPr>
          <p:nvPr/>
        </p:nvSpPr>
        <p:spPr bwMode="auto">
          <a:xfrm>
            <a:off x="4418745" y="604667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8" name="Line 222"/>
          <p:cNvSpPr>
            <a:spLocks noChangeShapeType="1"/>
          </p:cNvSpPr>
          <p:nvPr/>
        </p:nvSpPr>
        <p:spPr bwMode="auto">
          <a:xfrm flipH="1">
            <a:off x="4423508" y="604667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9" name="Line 223"/>
          <p:cNvSpPr>
            <a:spLocks noChangeShapeType="1"/>
          </p:cNvSpPr>
          <p:nvPr/>
        </p:nvSpPr>
        <p:spPr bwMode="auto">
          <a:xfrm>
            <a:off x="4566383" y="6046679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0" name="Line 224"/>
          <p:cNvSpPr>
            <a:spLocks noChangeShapeType="1"/>
          </p:cNvSpPr>
          <p:nvPr/>
        </p:nvSpPr>
        <p:spPr bwMode="auto">
          <a:xfrm flipH="1">
            <a:off x="4571145" y="6046679"/>
            <a:ext cx="20638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1" name="Line 225"/>
          <p:cNvSpPr>
            <a:spLocks noChangeShapeType="1"/>
          </p:cNvSpPr>
          <p:nvPr/>
        </p:nvSpPr>
        <p:spPr bwMode="auto">
          <a:xfrm>
            <a:off x="4717195" y="6046679"/>
            <a:ext cx="23813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2" name="Line 226"/>
          <p:cNvSpPr>
            <a:spLocks noChangeShapeType="1"/>
          </p:cNvSpPr>
          <p:nvPr/>
        </p:nvSpPr>
        <p:spPr bwMode="auto">
          <a:xfrm flipH="1">
            <a:off x="4721958" y="6046679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" name="Line 227"/>
          <p:cNvSpPr>
            <a:spLocks noChangeShapeType="1"/>
          </p:cNvSpPr>
          <p:nvPr/>
        </p:nvSpPr>
        <p:spPr bwMode="auto">
          <a:xfrm>
            <a:off x="4871183" y="604667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" name="Line 228"/>
          <p:cNvSpPr>
            <a:spLocks noChangeShapeType="1"/>
          </p:cNvSpPr>
          <p:nvPr/>
        </p:nvSpPr>
        <p:spPr bwMode="auto">
          <a:xfrm flipH="1">
            <a:off x="4875945" y="6046679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" name="Line 229"/>
          <p:cNvSpPr>
            <a:spLocks noChangeShapeType="1"/>
          </p:cNvSpPr>
          <p:nvPr/>
        </p:nvSpPr>
        <p:spPr bwMode="auto">
          <a:xfrm>
            <a:off x="5020408" y="6046679"/>
            <a:ext cx="15875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6" name="Line 230"/>
          <p:cNvSpPr>
            <a:spLocks noChangeShapeType="1"/>
          </p:cNvSpPr>
          <p:nvPr/>
        </p:nvSpPr>
        <p:spPr bwMode="auto">
          <a:xfrm flipH="1">
            <a:off x="5023583" y="6051441"/>
            <a:ext cx="12700" cy="95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7" name="Text Box 232"/>
          <p:cNvSpPr txBox="1">
            <a:spLocks noChangeArrowheads="1"/>
          </p:cNvSpPr>
          <p:nvPr/>
        </p:nvSpPr>
        <p:spPr bwMode="auto">
          <a:xfrm>
            <a:off x="4106008" y="4840179"/>
            <a:ext cx="500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>
                <a:latin typeface="Symbol" panose="05050102010706020507" pitchFamily="18" charset="2"/>
              </a:rPr>
              <a:t>l</a:t>
            </a:r>
            <a:r>
              <a:rPr lang="en-US" altLang="en-US" sz="1400">
                <a:latin typeface="Times" panose="02020603050405020304" pitchFamily="18" charset="0"/>
              </a:rPr>
              <a:t>=5</a:t>
            </a:r>
          </a:p>
        </p:txBody>
      </p:sp>
      <p:sp>
        <p:nvSpPr>
          <p:cNvPr id="168" name="Rectangle 233"/>
          <p:cNvSpPr>
            <a:spLocks noChangeArrowheads="1"/>
          </p:cNvSpPr>
          <p:nvPr/>
        </p:nvSpPr>
        <p:spPr bwMode="auto">
          <a:xfrm>
            <a:off x="3183670" y="6230829"/>
            <a:ext cx="48212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Poisson distribution with n&gt;50 looks like a normal distribution</a:t>
            </a:r>
            <a:endParaRPr lang="en-US" altLang="en-US" sz="1400">
              <a:latin typeface="Times" panose="02020603050405020304" pitchFamily="18" charset="0"/>
            </a:endParaRPr>
          </a:p>
        </p:txBody>
      </p:sp>
      <p:sp>
        <p:nvSpPr>
          <p:cNvPr id="169" name="Text Box 301"/>
          <p:cNvSpPr txBox="1">
            <a:spLocks noChangeArrowheads="1"/>
          </p:cNvSpPr>
          <p:nvPr/>
        </p:nvSpPr>
        <p:spPr bwMode="auto">
          <a:xfrm>
            <a:off x="8030308" y="4802079"/>
            <a:ext cx="6000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600">
                <a:latin typeface="Symbol" panose="05050102010706020507" pitchFamily="18" charset="2"/>
              </a:rPr>
              <a:t>l</a:t>
            </a:r>
            <a:r>
              <a:rPr lang="en-US" altLang="en-US" sz="1400">
                <a:latin typeface="Times" panose="02020603050405020304" pitchFamily="18" charset="0"/>
              </a:rPr>
              <a:t>=50</a:t>
            </a:r>
          </a:p>
        </p:txBody>
      </p:sp>
      <p:sp>
        <p:nvSpPr>
          <p:cNvPr id="170" name="Line 308"/>
          <p:cNvSpPr>
            <a:spLocks noChangeShapeType="1"/>
          </p:cNvSpPr>
          <p:nvPr/>
        </p:nvSpPr>
        <p:spPr bwMode="auto">
          <a:xfrm flipV="1">
            <a:off x="5923695" y="4583004"/>
            <a:ext cx="1588" cy="14716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1" name="Line 309"/>
          <p:cNvSpPr>
            <a:spLocks noChangeShapeType="1"/>
          </p:cNvSpPr>
          <p:nvPr/>
        </p:nvSpPr>
        <p:spPr bwMode="auto">
          <a:xfrm>
            <a:off x="5923695" y="6054616"/>
            <a:ext cx="2998788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2" name="Line 310"/>
          <p:cNvSpPr>
            <a:spLocks noChangeShapeType="1"/>
          </p:cNvSpPr>
          <p:nvPr/>
        </p:nvSpPr>
        <p:spPr bwMode="auto">
          <a:xfrm flipV="1">
            <a:off x="5923695" y="4583004"/>
            <a:ext cx="1588" cy="14716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3" name="Line 311"/>
          <p:cNvSpPr>
            <a:spLocks noChangeShapeType="1"/>
          </p:cNvSpPr>
          <p:nvPr/>
        </p:nvSpPr>
        <p:spPr bwMode="auto">
          <a:xfrm flipV="1">
            <a:off x="5923695" y="6033979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" name="Line 312"/>
          <p:cNvSpPr>
            <a:spLocks noChangeShapeType="1"/>
          </p:cNvSpPr>
          <p:nvPr/>
        </p:nvSpPr>
        <p:spPr bwMode="auto">
          <a:xfrm>
            <a:off x="5923695" y="4583004"/>
            <a:ext cx="1588" cy="1746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" name="Rectangle 313"/>
          <p:cNvSpPr>
            <a:spLocks noChangeArrowheads="1"/>
          </p:cNvSpPr>
          <p:nvPr/>
        </p:nvSpPr>
        <p:spPr bwMode="auto">
          <a:xfrm>
            <a:off x="5906233" y="6100654"/>
            <a:ext cx="5873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176" name="Line 314"/>
          <p:cNvSpPr>
            <a:spLocks noChangeShapeType="1"/>
          </p:cNvSpPr>
          <p:nvPr/>
        </p:nvSpPr>
        <p:spPr bwMode="auto">
          <a:xfrm flipV="1">
            <a:off x="6222145" y="6033979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7" name="Rectangle 316"/>
          <p:cNvSpPr>
            <a:spLocks noChangeArrowheads="1"/>
          </p:cNvSpPr>
          <p:nvPr/>
        </p:nvSpPr>
        <p:spPr bwMode="auto">
          <a:xfrm>
            <a:off x="6182458" y="6100654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10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178" name="Line 317"/>
          <p:cNvSpPr>
            <a:spLocks noChangeShapeType="1"/>
          </p:cNvSpPr>
          <p:nvPr/>
        </p:nvSpPr>
        <p:spPr bwMode="auto">
          <a:xfrm flipV="1">
            <a:off x="6520595" y="6033979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" name="Rectangle 319"/>
          <p:cNvSpPr>
            <a:spLocks noChangeArrowheads="1"/>
          </p:cNvSpPr>
          <p:nvPr/>
        </p:nvSpPr>
        <p:spPr bwMode="auto">
          <a:xfrm>
            <a:off x="6484083" y="6100654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20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180" name="Line 320"/>
          <p:cNvSpPr>
            <a:spLocks noChangeShapeType="1"/>
          </p:cNvSpPr>
          <p:nvPr/>
        </p:nvSpPr>
        <p:spPr bwMode="auto">
          <a:xfrm flipV="1">
            <a:off x="6823808" y="603397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1" name="Rectangle 322"/>
          <p:cNvSpPr>
            <a:spLocks noChangeArrowheads="1"/>
          </p:cNvSpPr>
          <p:nvPr/>
        </p:nvSpPr>
        <p:spPr bwMode="auto">
          <a:xfrm>
            <a:off x="6782533" y="6100654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30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182" name="Line 323"/>
          <p:cNvSpPr>
            <a:spLocks noChangeShapeType="1"/>
          </p:cNvSpPr>
          <p:nvPr/>
        </p:nvSpPr>
        <p:spPr bwMode="auto">
          <a:xfrm flipV="1">
            <a:off x="7122258" y="603397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3" name="Rectangle 325"/>
          <p:cNvSpPr>
            <a:spLocks noChangeArrowheads="1"/>
          </p:cNvSpPr>
          <p:nvPr/>
        </p:nvSpPr>
        <p:spPr bwMode="auto">
          <a:xfrm>
            <a:off x="7084158" y="6100654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40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184" name="Line 326"/>
          <p:cNvSpPr>
            <a:spLocks noChangeShapeType="1"/>
          </p:cNvSpPr>
          <p:nvPr/>
        </p:nvSpPr>
        <p:spPr bwMode="auto">
          <a:xfrm flipV="1">
            <a:off x="7422295" y="6033979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" name="Rectangle 328"/>
          <p:cNvSpPr>
            <a:spLocks noChangeArrowheads="1"/>
          </p:cNvSpPr>
          <p:nvPr/>
        </p:nvSpPr>
        <p:spPr bwMode="auto">
          <a:xfrm>
            <a:off x="7382608" y="6100654"/>
            <a:ext cx="114300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50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186" name="Line 329"/>
          <p:cNvSpPr>
            <a:spLocks noChangeShapeType="1"/>
          </p:cNvSpPr>
          <p:nvPr/>
        </p:nvSpPr>
        <p:spPr bwMode="auto">
          <a:xfrm flipV="1">
            <a:off x="7720745" y="6033979"/>
            <a:ext cx="1588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7" name="Rectangle 331"/>
          <p:cNvSpPr>
            <a:spLocks noChangeArrowheads="1"/>
          </p:cNvSpPr>
          <p:nvPr/>
        </p:nvSpPr>
        <p:spPr bwMode="auto">
          <a:xfrm>
            <a:off x="7684233" y="6100654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60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188" name="Line 332"/>
          <p:cNvSpPr>
            <a:spLocks noChangeShapeType="1"/>
          </p:cNvSpPr>
          <p:nvPr/>
        </p:nvSpPr>
        <p:spPr bwMode="auto">
          <a:xfrm flipV="1">
            <a:off x="8023958" y="603397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9" name="Rectangle 334"/>
          <p:cNvSpPr>
            <a:spLocks noChangeArrowheads="1"/>
          </p:cNvSpPr>
          <p:nvPr/>
        </p:nvSpPr>
        <p:spPr bwMode="auto">
          <a:xfrm>
            <a:off x="7982683" y="6100654"/>
            <a:ext cx="115887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70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190" name="Line 335"/>
          <p:cNvSpPr>
            <a:spLocks noChangeShapeType="1"/>
          </p:cNvSpPr>
          <p:nvPr/>
        </p:nvSpPr>
        <p:spPr bwMode="auto">
          <a:xfrm flipV="1">
            <a:off x="8322408" y="603397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1" name="Rectangle 337"/>
          <p:cNvSpPr>
            <a:spLocks noChangeArrowheads="1"/>
          </p:cNvSpPr>
          <p:nvPr/>
        </p:nvSpPr>
        <p:spPr bwMode="auto">
          <a:xfrm>
            <a:off x="8285895" y="6100654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80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192" name="Line 338"/>
          <p:cNvSpPr>
            <a:spLocks noChangeShapeType="1"/>
          </p:cNvSpPr>
          <p:nvPr/>
        </p:nvSpPr>
        <p:spPr bwMode="auto">
          <a:xfrm flipV="1">
            <a:off x="8620858" y="6033979"/>
            <a:ext cx="1587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3" name="Rectangle 340"/>
          <p:cNvSpPr>
            <a:spLocks noChangeArrowheads="1"/>
          </p:cNvSpPr>
          <p:nvPr/>
        </p:nvSpPr>
        <p:spPr bwMode="auto">
          <a:xfrm>
            <a:off x="8584345" y="6100654"/>
            <a:ext cx="11588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90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194" name="Line 341"/>
          <p:cNvSpPr>
            <a:spLocks noChangeShapeType="1"/>
          </p:cNvSpPr>
          <p:nvPr/>
        </p:nvSpPr>
        <p:spPr bwMode="auto">
          <a:xfrm flipV="1">
            <a:off x="8922483" y="6033979"/>
            <a:ext cx="3175" cy="206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" name="Rectangle 343"/>
          <p:cNvSpPr>
            <a:spLocks noChangeArrowheads="1"/>
          </p:cNvSpPr>
          <p:nvPr/>
        </p:nvSpPr>
        <p:spPr bwMode="auto">
          <a:xfrm>
            <a:off x="8870095" y="6100654"/>
            <a:ext cx="173038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100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196" name="Line 344"/>
          <p:cNvSpPr>
            <a:spLocks noChangeShapeType="1"/>
          </p:cNvSpPr>
          <p:nvPr/>
        </p:nvSpPr>
        <p:spPr bwMode="auto">
          <a:xfrm>
            <a:off x="5923695" y="6054616"/>
            <a:ext cx="26988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" name="Line 345"/>
          <p:cNvSpPr>
            <a:spLocks noChangeShapeType="1"/>
          </p:cNvSpPr>
          <p:nvPr/>
        </p:nvSpPr>
        <p:spPr bwMode="auto">
          <a:xfrm flipH="1">
            <a:off x="8889145" y="6054616"/>
            <a:ext cx="33338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8" name="Rectangle 346"/>
          <p:cNvSpPr>
            <a:spLocks noChangeArrowheads="1"/>
          </p:cNvSpPr>
          <p:nvPr/>
        </p:nvSpPr>
        <p:spPr bwMode="auto">
          <a:xfrm>
            <a:off x="5709383" y="6032391"/>
            <a:ext cx="587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199" name="Line 347"/>
          <p:cNvSpPr>
            <a:spLocks noChangeShapeType="1"/>
          </p:cNvSpPr>
          <p:nvPr/>
        </p:nvSpPr>
        <p:spPr bwMode="auto">
          <a:xfrm>
            <a:off x="5923695" y="5806966"/>
            <a:ext cx="269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0" name="Rectangle 349"/>
          <p:cNvSpPr>
            <a:spLocks noChangeArrowheads="1"/>
          </p:cNvSpPr>
          <p:nvPr/>
        </p:nvSpPr>
        <p:spPr bwMode="auto">
          <a:xfrm>
            <a:off x="5618895" y="5786329"/>
            <a:ext cx="201613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0.01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201" name="Line 350"/>
          <p:cNvSpPr>
            <a:spLocks noChangeShapeType="1"/>
          </p:cNvSpPr>
          <p:nvPr/>
        </p:nvSpPr>
        <p:spPr bwMode="auto">
          <a:xfrm>
            <a:off x="5923695" y="5564079"/>
            <a:ext cx="26988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2" name="Rectangle 352"/>
          <p:cNvSpPr>
            <a:spLocks noChangeArrowheads="1"/>
          </p:cNvSpPr>
          <p:nvPr/>
        </p:nvSpPr>
        <p:spPr bwMode="auto">
          <a:xfrm>
            <a:off x="5618895" y="5541854"/>
            <a:ext cx="201613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0.02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203" name="Line 353"/>
          <p:cNvSpPr>
            <a:spLocks noChangeShapeType="1"/>
          </p:cNvSpPr>
          <p:nvPr/>
        </p:nvSpPr>
        <p:spPr bwMode="auto">
          <a:xfrm>
            <a:off x="5923695" y="5318016"/>
            <a:ext cx="269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" name="Rectangle 355"/>
          <p:cNvSpPr>
            <a:spLocks noChangeArrowheads="1"/>
          </p:cNvSpPr>
          <p:nvPr/>
        </p:nvSpPr>
        <p:spPr bwMode="auto">
          <a:xfrm>
            <a:off x="5618895" y="5292616"/>
            <a:ext cx="2016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0.03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205" name="Line 356"/>
          <p:cNvSpPr>
            <a:spLocks noChangeShapeType="1"/>
          </p:cNvSpPr>
          <p:nvPr/>
        </p:nvSpPr>
        <p:spPr bwMode="auto">
          <a:xfrm>
            <a:off x="5923695" y="5070366"/>
            <a:ext cx="269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" name="Rectangle 358"/>
          <p:cNvSpPr>
            <a:spLocks noChangeArrowheads="1"/>
          </p:cNvSpPr>
          <p:nvPr/>
        </p:nvSpPr>
        <p:spPr bwMode="auto">
          <a:xfrm>
            <a:off x="5618895" y="5046554"/>
            <a:ext cx="2016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0.04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207" name="Line 359"/>
          <p:cNvSpPr>
            <a:spLocks noChangeShapeType="1"/>
          </p:cNvSpPr>
          <p:nvPr/>
        </p:nvSpPr>
        <p:spPr bwMode="auto">
          <a:xfrm>
            <a:off x="5923695" y="4825891"/>
            <a:ext cx="26988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" name="Rectangle 361"/>
          <p:cNvSpPr>
            <a:spLocks noChangeArrowheads="1"/>
          </p:cNvSpPr>
          <p:nvPr/>
        </p:nvSpPr>
        <p:spPr bwMode="auto">
          <a:xfrm>
            <a:off x="5618895" y="4803666"/>
            <a:ext cx="2016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0.05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209" name="Line 362"/>
          <p:cNvSpPr>
            <a:spLocks noChangeShapeType="1"/>
          </p:cNvSpPr>
          <p:nvPr/>
        </p:nvSpPr>
        <p:spPr bwMode="auto">
          <a:xfrm>
            <a:off x="5923695" y="4583004"/>
            <a:ext cx="26988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0" name="Rectangle 364"/>
          <p:cNvSpPr>
            <a:spLocks noChangeArrowheads="1"/>
          </p:cNvSpPr>
          <p:nvPr/>
        </p:nvSpPr>
        <p:spPr bwMode="auto">
          <a:xfrm>
            <a:off x="5618895" y="4557604"/>
            <a:ext cx="201613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800">
                <a:solidFill>
                  <a:srgbClr val="000000"/>
                </a:solidFill>
                <a:latin typeface="Times" panose="02020603050405020304" pitchFamily="18" charset="0"/>
              </a:rPr>
              <a:t>0.06</a:t>
            </a:r>
            <a:endParaRPr lang="en-US" altLang="en-US" sz="800">
              <a:latin typeface="Times" panose="02020603050405020304" pitchFamily="18" charset="0"/>
            </a:endParaRPr>
          </a:p>
        </p:txBody>
      </p:sp>
      <p:sp>
        <p:nvSpPr>
          <p:cNvPr id="211" name="Line 367"/>
          <p:cNvSpPr>
            <a:spLocks noChangeShapeType="1"/>
          </p:cNvSpPr>
          <p:nvPr/>
        </p:nvSpPr>
        <p:spPr bwMode="auto">
          <a:xfrm flipV="1">
            <a:off x="5923695" y="4583004"/>
            <a:ext cx="1588" cy="1471612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2" name="Line 368"/>
          <p:cNvSpPr>
            <a:spLocks noChangeShapeType="1"/>
          </p:cNvSpPr>
          <p:nvPr/>
        </p:nvSpPr>
        <p:spPr bwMode="auto">
          <a:xfrm>
            <a:off x="5936395" y="6054616"/>
            <a:ext cx="36513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3" name="Line 369"/>
          <p:cNvSpPr>
            <a:spLocks noChangeShapeType="1"/>
          </p:cNvSpPr>
          <p:nvPr/>
        </p:nvSpPr>
        <p:spPr bwMode="auto">
          <a:xfrm>
            <a:off x="5950683" y="6043504"/>
            <a:ext cx="317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4" name="Line 370"/>
          <p:cNvSpPr>
            <a:spLocks noChangeShapeType="1"/>
          </p:cNvSpPr>
          <p:nvPr/>
        </p:nvSpPr>
        <p:spPr bwMode="auto">
          <a:xfrm>
            <a:off x="5968145" y="6054616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" name="Line 371"/>
          <p:cNvSpPr>
            <a:spLocks noChangeShapeType="1"/>
          </p:cNvSpPr>
          <p:nvPr/>
        </p:nvSpPr>
        <p:spPr bwMode="auto">
          <a:xfrm>
            <a:off x="5985608" y="6043504"/>
            <a:ext cx="158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6" name="Line 372"/>
          <p:cNvSpPr>
            <a:spLocks noChangeShapeType="1"/>
          </p:cNvSpPr>
          <p:nvPr/>
        </p:nvSpPr>
        <p:spPr bwMode="auto">
          <a:xfrm>
            <a:off x="5995133" y="6054616"/>
            <a:ext cx="3492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7" name="Line 373"/>
          <p:cNvSpPr>
            <a:spLocks noChangeShapeType="1"/>
          </p:cNvSpPr>
          <p:nvPr/>
        </p:nvSpPr>
        <p:spPr bwMode="auto">
          <a:xfrm>
            <a:off x="6012595" y="6043504"/>
            <a:ext cx="1588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8" name="Line 374"/>
          <p:cNvSpPr>
            <a:spLocks noChangeShapeType="1"/>
          </p:cNvSpPr>
          <p:nvPr/>
        </p:nvSpPr>
        <p:spPr bwMode="auto">
          <a:xfrm>
            <a:off x="6025295" y="60514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9" name="Line 375"/>
          <p:cNvSpPr>
            <a:spLocks noChangeShapeType="1"/>
          </p:cNvSpPr>
          <p:nvPr/>
        </p:nvSpPr>
        <p:spPr bwMode="auto">
          <a:xfrm>
            <a:off x="6039583" y="6041916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0" name="Line 376"/>
          <p:cNvSpPr>
            <a:spLocks noChangeShapeType="1"/>
          </p:cNvSpPr>
          <p:nvPr/>
        </p:nvSpPr>
        <p:spPr bwMode="auto">
          <a:xfrm>
            <a:off x="6052283" y="6051441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1" name="Line 377"/>
          <p:cNvSpPr>
            <a:spLocks noChangeShapeType="1"/>
          </p:cNvSpPr>
          <p:nvPr/>
        </p:nvSpPr>
        <p:spPr bwMode="auto">
          <a:xfrm>
            <a:off x="6069745" y="604191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2" name="Line 378"/>
          <p:cNvSpPr>
            <a:spLocks noChangeShapeType="1"/>
          </p:cNvSpPr>
          <p:nvPr/>
        </p:nvSpPr>
        <p:spPr bwMode="auto">
          <a:xfrm>
            <a:off x="6088795" y="60514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3" name="Line 379"/>
          <p:cNvSpPr>
            <a:spLocks noChangeShapeType="1"/>
          </p:cNvSpPr>
          <p:nvPr/>
        </p:nvSpPr>
        <p:spPr bwMode="auto">
          <a:xfrm>
            <a:off x="6106258" y="6041916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4" name="Line 380"/>
          <p:cNvSpPr>
            <a:spLocks noChangeShapeType="1"/>
          </p:cNvSpPr>
          <p:nvPr/>
        </p:nvSpPr>
        <p:spPr bwMode="auto">
          <a:xfrm>
            <a:off x="6115783" y="6051441"/>
            <a:ext cx="34925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" name="Line 381"/>
          <p:cNvSpPr>
            <a:spLocks noChangeShapeType="1"/>
          </p:cNvSpPr>
          <p:nvPr/>
        </p:nvSpPr>
        <p:spPr bwMode="auto">
          <a:xfrm>
            <a:off x="6133245" y="604191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6" name="Line 382"/>
          <p:cNvSpPr>
            <a:spLocks noChangeShapeType="1"/>
          </p:cNvSpPr>
          <p:nvPr/>
        </p:nvSpPr>
        <p:spPr bwMode="auto">
          <a:xfrm>
            <a:off x="6145945" y="60514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7" name="Line 383"/>
          <p:cNvSpPr>
            <a:spLocks noChangeShapeType="1"/>
          </p:cNvSpPr>
          <p:nvPr/>
        </p:nvSpPr>
        <p:spPr bwMode="auto">
          <a:xfrm>
            <a:off x="6160233" y="6041916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8" name="Line 384"/>
          <p:cNvSpPr>
            <a:spLocks noChangeShapeType="1"/>
          </p:cNvSpPr>
          <p:nvPr/>
        </p:nvSpPr>
        <p:spPr bwMode="auto">
          <a:xfrm>
            <a:off x="6172933" y="6051441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9" name="Line 385"/>
          <p:cNvSpPr>
            <a:spLocks noChangeShapeType="1"/>
          </p:cNvSpPr>
          <p:nvPr/>
        </p:nvSpPr>
        <p:spPr bwMode="auto">
          <a:xfrm>
            <a:off x="6190395" y="604191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0" name="Line 386"/>
          <p:cNvSpPr>
            <a:spLocks noChangeShapeType="1"/>
          </p:cNvSpPr>
          <p:nvPr/>
        </p:nvSpPr>
        <p:spPr bwMode="auto">
          <a:xfrm>
            <a:off x="6201508" y="6051441"/>
            <a:ext cx="3810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1" name="Line 387"/>
          <p:cNvSpPr>
            <a:spLocks noChangeShapeType="1"/>
          </p:cNvSpPr>
          <p:nvPr/>
        </p:nvSpPr>
        <p:spPr bwMode="auto">
          <a:xfrm>
            <a:off x="6222145" y="604191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" name="Line 388"/>
          <p:cNvSpPr>
            <a:spLocks noChangeShapeType="1"/>
          </p:cNvSpPr>
          <p:nvPr/>
        </p:nvSpPr>
        <p:spPr bwMode="auto">
          <a:xfrm>
            <a:off x="6239608" y="60514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" name="Line 389"/>
          <p:cNvSpPr>
            <a:spLocks noChangeShapeType="1"/>
          </p:cNvSpPr>
          <p:nvPr/>
        </p:nvSpPr>
        <p:spPr bwMode="auto">
          <a:xfrm>
            <a:off x="6253895" y="604191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4" name="Line 390"/>
          <p:cNvSpPr>
            <a:spLocks noChangeShapeType="1"/>
          </p:cNvSpPr>
          <p:nvPr/>
        </p:nvSpPr>
        <p:spPr bwMode="auto">
          <a:xfrm>
            <a:off x="6266595" y="60514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" name="Line 391"/>
          <p:cNvSpPr>
            <a:spLocks noChangeShapeType="1"/>
          </p:cNvSpPr>
          <p:nvPr/>
        </p:nvSpPr>
        <p:spPr bwMode="auto">
          <a:xfrm>
            <a:off x="6280883" y="6041916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6" name="Line 392"/>
          <p:cNvSpPr>
            <a:spLocks noChangeShapeType="1"/>
          </p:cNvSpPr>
          <p:nvPr/>
        </p:nvSpPr>
        <p:spPr bwMode="auto">
          <a:xfrm>
            <a:off x="6293583" y="6051441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" name="Line 393"/>
          <p:cNvSpPr>
            <a:spLocks noChangeShapeType="1"/>
          </p:cNvSpPr>
          <p:nvPr/>
        </p:nvSpPr>
        <p:spPr bwMode="auto">
          <a:xfrm>
            <a:off x="6311045" y="604191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8" name="Line 394"/>
          <p:cNvSpPr>
            <a:spLocks noChangeShapeType="1"/>
          </p:cNvSpPr>
          <p:nvPr/>
        </p:nvSpPr>
        <p:spPr bwMode="auto">
          <a:xfrm>
            <a:off x="6323745" y="6051441"/>
            <a:ext cx="36513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9" name="Line 395"/>
          <p:cNvSpPr>
            <a:spLocks noChangeShapeType="1"/>
          </p:cNvSpPr>
          <p:nvPr/>
        </p:nvSpPr>
        <p:spPr bwMode="auto">
          <a:xfrm>
            <a:off x="6342795" y="604191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" name="Line 396"/>
          <p:cNvSpPr>
            <a:spLocks noChangeShapeType="1"/>
          </p:cNvSpPr>
          <p:nvPr/>
        </p:nvSpPr>
        <p:spPr bwMode="auto">
          <a:xfrm>
            <a:off x="6355495" y="60514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1" name="Line 397"/>
          <p:cNvSpPr>
            <a:spLocks noChangeShapeType="1"/>
          </p:cNvSpPr>
          <p:nvPr/>
        </p:nvSpPr>
        <p:spPr bwMode="auto">
          <a:xfrm>
            <a:off x="6369783" y="6041916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2" name="Line 398"/>
          <p:cNvSpPr>
            <a:spLocks noChangeShapeType="1"/>
          </p:cNvSpPr>
          <p:nvPr/>
        </p:nvSpPr>
        <p:spPr bwMode="auto">
          <a:xfrm>
            <a:off x="6387245" y="60514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3" name="Line 399"/>
          <p:cNvSpPr>
            <a:spLocks noChangeShapeType="1"/>
          </p:cNvSpPr>
          <p:nvPr/>
        </p:nvSpPr>
        <p:spPr bwMode="auto">
          <a:xfrm>
            <a:off x="6404708" y="6041916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4" name="Line 400"/>
          <p:cNvSpPr>
            <a:spLocks noChangeShapeType="1"/>
          </p:cNvSpPr>
          <p:nvPr/>
        </p:nvSpPr>
        <p:spPr bwMode="auto">
          <a:xfrm>
            <a:off x="6414233" y="6051441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" name="Line 401"/>
          <p:cNvSpPr>
            <a:spLocks noChangeShapeType="1"/>
          </p:cNvSpPr>
          <p:nvPr/>
        </p:nvSpPr>
        <p:spPr bwMode="auto">
          <a:xfrm>
            <a:off x="6431695" y="604191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6" name="Line 402"/>
          <p:cNvSpPr>
            <a:spLocks noChangeShapeType="1"/>
          </p:cNvSpPr>
          <p:nvPr/>
        </p:nvSpPr>
        <p:spPr bwMode="auto">
          <a:xfrm>
            <a:off x="6444395" y="6051441"/>
            <a:ext cx="36513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7" name="Line 403"/>
          <p:cNvSpPr>
            <a:spLocks noChangeShapeType="1"/>
          </p:cNvSpPr>
          <p:nvPr/>
        </p:nvSpPr>
        <p:spPr bwMode="auto">
          <a:xfrm>
            <a:off x="6463445" y="604191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8" name="Line 404"/>
          <p:cNvSpPr>
            <a:spLocks noChangeShapeType="1"/>
          </p:cNvSpPr>
          <p:nvPr/>
        </p:nvSpPr>
        <p:spPr bwMode="auto">
          <a:xfrm>
            <a:off x="6476145" y="60514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" name="Line 405"/>
          <p:cNvSpPr>
            <a:spLocks noChangeShapeType="1"/>
          </p:cNvSpPr>
          <p:nvPr/>
        </p:nvSpPr>
        <p:spPr bwMode="auto">
          <a:xfrm>
            <a:off x="6493608" y="6041916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0" name="Line 406"/>
          <p:cNvSpPr>
            <a:spLocks noChangeShapeType="1"/>
          </p:cNvSpPr>
          <p:nvPr/>
        </p:nvSpPr>
        <p:spPr bwMode="auto">
          <a:xfrm>
            <a:off x="6503133" y="60514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1" name="Line 407"/>
          <p:cNvSpPr>
            <a:spLocks noChangeShapeType="1"/>
          </p:cNvSpPr>
          <p:nvPr/>
        </p:nvSpPr>
        <p:spPr bwMode="auto">
          <a:xfrm>
            <a:off x="6520595" y="604191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2" name="Line 408"/>
          <p:cNvSpPr>
            <a:spLocks noChangeShapeType="1"/>
          </p:cNvSpPr>
          <p:nvPr/>
        </p:nvSpPr>
        <p:spPr bwMode="auto">
          <a:xfrm>
            <a:off x="6533295" y="60514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3" name="Line 409"/>
          <p:cNvSpPr>
            <a:spLocks noChangeShapeType="1"/>
          </p:cNvSpPr>
          <p:nvPr/>
        </p:nvSpPr>
        <p:spPr bwMode="auto">
          <a:xfrm>
            <a:off x="6547583" y="6041916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4" name="Line 410"/>
          <p:cNvSpPr>
            <a:spLocks noChangeShapeType="1"/>
          </p:cNvSpPr>
          <p:nvPr/>
        </p:nvSpPr>
        <p:spPr bwMode="auto">
          <a:xfrm>
            <a:off x="6565045" y="6051441"/>
            <a:ext cx="36513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5" name="Line 411"/>
          <p:cNvSpPr>
            <a:spLocks noChangeShapeType="1"/>
          </p:cNvSpPr>
          <p:nvPr/>
        </p:nvSpPr>
        <p:spPr bwMode="auto">
          <a:xfrm>
            <a:off x="6584095" y="604191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6" name="Line 412"/>
          <p:cNvSpPr>
            <a:spLocks noChangeShapeType="1"/>
          </p:cNvSpPr>
          <p:nvPr/>
        </p:nvSpPr>
        <p:spPr bwMode="auto">
          <a:xfrm>
            <a:off x="6596795" y="60514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7" name="Line 413"/>
          <p:cNvSpPr>
            <a:spLocks noChangeShapeType="1"/>
          </p:cNvSpPr>
          <p:nvPr/>
        </p:nvSpPr>
        <p:spPr bwMode="auto">
          <a:xfrm>
            <a:off x="6614258" y="6041916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8" name="Line 414"/>
          <p:cNvSpPr>
            <a:spLocks noChangeShapeType="1"/>
          </p:cNvSpPr>
          <p:nvPr/>
        </p:nvSpPr>
        <p:spPr bwMode="auto">
          <a:xfrm>
            <a:off x="6623783" y="6051441"/>
            <a:ext cx="34925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9" name="Line 415"/>
          <p:cNvSpPr>
            <a:spLocks noChangeShapeType="1"/>
          </p:cNvSpPr>
          <p:nvPr/>
        </p:nvSpPr>
        <p:spPr bwMode="auto">
          <a:xfrm>
            <a:off x="6641245" y="6041916"/>
            <a:ext cx="1588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0" name="Line 416"/>
          <p:cNvSpPr>
            <a:spLocks noChangeShapeType="1"/>
          </p:cNvSpPr>
          <p:nvPr/>
        </p:nvSpPr>
        <p:spPr bwMode="auto">
          <a:xfrm>
            <a:off x="6653945" y="60514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1" name="Line 417"/>
          <p:cNvSpPr>
            <a:spLocks noChangeShapeType="1"/>
          </p:cNvSpPr>
          <p:nvPr/>
        </p:nvSpPr>
        <p:spPr bwMode="auto">
          <a:xfrm>
            <a:off x="6668233" y="6041916"/>
            <a:ext cx="3175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2" name="Line 418"/>
          <p:cNvSpPr>
            <a:spLocks noChangeShapeType="1"/>
          </p:cNvSpPr>
          <p:nvPr/>
        </p:nvSpPr>
        <p:spPr bwMode="auto">
          <a:xfrm>
            <a:off x="6680933" y="6051441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3" name="Line 419"/>
          <p:cNvSpPr>
            <a:spLocks noChangeShapeType="1"/>
          </p:cNvSpPr>
          <p:nvPr/>
        </p:nvSpPr>
        <p:spPr bwMode="auto">
          <a:xfrm>
            <a:off x="6703158" y="6041916"/>
            <a:ext cx="1587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4" name="Line 420"/>
          <p:cNvSpPr>
            <a:spLocks noChangeShapeType="1"/>
          </p:cNvSpPr>
          <p:nvPr/>
        </p:nvSpPr>
        <p:spPr bwMode="auto">
          <a:xfrm>
            <a:off x="6717445" y="6049854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5" name="Line 421"/>
          <p:cNvSpPr>
            <a:spLocks noChangeShapeType="1"/>
          </p:cNvSpPr>
          <p:nvPr/>
        </p:nvSpPr>
        <p:spPr bwMode="auto">
          <a:xfrm>
            <a:off x="6734908" y="6040329"/>
            <a:ext cx="1587" cy="1746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" name="Line 422"/>
          <p:cNvSpPr>
            <a:spLocks noChangeShapeType="1"/>
          </p:cNvSpPr>
          <p:nvPr/>
        </p:nvSpPr>
        <p:spPr bwMode="auto">
          <a:xfrm>
            <a:off x="6744433" y="6046679"/>
            <a:ext cx="3492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7" name="Line 423"/>
          <p:cNvSpPr>
            <a:spLocks noChangeShapeType="1"/>
          </p:cNvSpPr>
          <p:nvPr/>
        </p:nvSpPr>
        <p:spPr bwMode="auto">
          <a:xfrm>
            <a:off x="6761895" y="6035566"/>
            <a:ext cx="1588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8" name="Line 424"/>
          <p:cNvSpPr>
            <a:spLocks noChangeShapeType="1"/>
          </p:cNvSpPr>
          <p:nvPr/>
        </p:nvSpPr>
        <p:spPr bwMode="auto">
          <a:xfrm>
            <a:off x="6774595" y="6043504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9" name="Line 425"/>
          <p:cNvSpPr>
            <a:spLocks noChangeShapeType="1"/>
          </p:cNvSpPr>
          <p:nvPr/>
        </p:nvSpPr>
        <p:spPr bwMode="auto">
          <a:xfrm>
            <a:off x="6788883" y="6033979"/>
            <a:ext cx="3175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0" name="Line 426"/>
          <p:cNvSpPr>
            <a:spLocks noChangeShapeType="1"/>
          </p:cNvSpPr>
          <p:nvPr/>
        </p:nvSpPr>
        <p:spPr bwMode="auto">
          <a:xfrm>
            <a:off x="6801583" y="6035566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1" name="Line 427"/>
          <p:cNvSpPr>
            <a:spLocks noChangeShapeType="1"/>
          </p:cNvSpPr>
          <p:nvPr/>
        </p:nvSpPr>
        <p:spPr bwMode="auto">
          <a:xfrm>
            <a:off x="6823808" y="6026041"/>
            <a:ext cx="1587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2" name="Line 428"/>
          <p:cNvSpPr>
            <a:spLocks noChangeShapeType="1"/>
          </p:cNvSpPr>
          <p:nvPr/>
        </p:nvSpPr>
        <p:spPr bwMode="auto">
          <a:xfrm>
            <a:off x="6833333" y="6026041"/>
            <a:ext cx="34925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3" name="Line 429"/>
          <p:cNvSpPr>
            <a:spLocks noChangeShapeType="1"/>
          </p:cNvSpPr>
          <p:nvPr/>
        </p:nvSpPr>
        <p:spPr bwMode="auto">
          <a:xfrm>
            <a:off x="6850795" y="6016516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4" name="Line 430"/>
          <p:cNvSpPr>
            <a:spLocks noChangeShapeType="1"/>
          </p:cNvSpPr>
          <p:nvPr/>
        </p:nvSpPr>
        <p:spPr bwMode="auto">
          <a:xfrm>
            <a:off x="6868258" y="6011754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5" name="Line 431"/>
          <p:cNvSpPr>
            <a:spLocks noChangeShapeType="1"/>
          </p:cNvSpPr>
          <p:nvPr/>
        </p:nvSpPr>
        <p:spPr bwMode="auto">
          <a:xfrm>
            <a:off x="6882545" y="6000641"/>
            <a:ext cx="1588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" name="Line 432"/>
          <p:cNvSpPr>
            <a:spLocks noChangeShapeType="1"/>
          </p:cNvSpPr>
          <p:nvPr/>
        </p:nvSpPr>
        <p:spPr bwMode="auto">
          <a:xfrm>
            <a:off x="6895245" y="5989529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7" name="Line 433"/>
          <p:cNvSpPr>
            <a:spLocks noChangeShapeType="1"/>
          </p:cNvSpPr>
          <p:nvPr/>
        </p:nvSpPr>
        <p:spPr bwMode="auto">
          <a:xfrm>
            <a:off x="6912708" y="5978416"/>
            <a:ext cx="1587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8" name="Line 434"/>
          <p:cNvSpPr>
            <a:spLocks noChangeShapeType="1"/>
          </p:cNvSpPr>
          <p:nvPr/>
        </p:nvSpPr>
        <p:spPr bwMode="auto">
          <a:xfrm>
            <a:off x="6922233" y="5960954"/>
            <a:ext cx="36512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9" name="Line 435"/>
          <p:cNvSpPr>
            <a:spLocks noChangeShapeType="1"/>
          </p:cNvSpPr>
          <p:nvPr/>
        </p:nvSpPr>
        <p:spPr bwMode="auto">
          <a:xfrm>
            <a:off x="6944458" y="5951429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0" name="Line 436"/>
          <p:cNvSpPr>
            <a:spLocks noChangeShapeType="1"/>
          </p:cNvSpPr>
          <p:nvPr/>
        </p:nvSpPr>
        <p:spPr bwMode="auto">
          <a:xfrm>
            <a:off x="6953983" y="5921266"/>
            <a:ext cx="3492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1" name="Line 437"/>
          <p:cNvSpPr>
            <a:spLocks noChangeShapeType="1"/>
          </p:cNvSpPr>
          <p:nvPr/>
        </p:nvSpPr>
        <p:spPr bwMode="auto">
          <a:xfrm>
            <a:off x="6971445" y="5908566"/>
            <a:ext cx="1588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2" name="Line 438"/>
          <p:cNvSpPr>
            <a:spLocks noChangeShapeType="1"/>
          </p:cNvSpPr>
          <p:nvPr/>
        </p:nvSpPr>
        <p:spPr bwMode="auto">
          <a:xfrm>
            <a:off x="6984145" y="5868879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3" name="Line 439"/>
          <p:cNvSpPr>
            <a:spLocks noChangeShapeType="1"/>
          </p:cNvSpPr>
          <p:nvPr/>
        </p:nvSpPr>
        <p:spPr bwMode="auto">
          <a:xfrm>
            <a:off x="6998433" y="5857766"/>
            <a:ext cx="3175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4" name="Line 440"/>
          <p:cNvSpPr>
            <a:spLocks noChangeShapeType="1"/>
          </p:cNvSpPr>
          <p:nvPr/>
        </p:nvSpPr>
        <p:spPr bwMode="auto">
          <a:xfrm>
            <a:off x="7015895" y="5803791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5" name="Line 441"/>
          <p:cNvSpPr>
            <a:spLocks noChangeShapeType="1"/>
          </p:cNvSpPr>
          <p:nvPr/>
        </p:nvSpPr>
        <p:spPr bwMode="auto">
          <a:xfrm>
            <a:off x="7033358" y="5792679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" name="Line 442"/>
          <p:cNvSpPr>
            <a:spLocks noChangeShapeType="1"/>
          </p:cNvSpPr>
          <p:nvPr/>
        </p:nvSpPr>
        <p:spPr bwMode="auto">
          <a:xfrm>
            <a:off x="7042883" y="5726004"/>
            <a:ext cx="3810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7" name="Line 443"/>
          <p:cNvSpPr>
            <a:spLocks noChangeShapeType="1"/>
          </p:cNvSpPr>
          <p:nvPr/>
        </p:nvSpPr>
        <p:spPr bwMode="auto">
          <a:xfrm>
            <a:off x="7065108" y="5714891"/>
            <a:ext cx="1587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8" name="Line 444"/>
          <p:cNvSpPr>
            <a:spLocks noChangeShapeType="1"/>
          </p:cNvSpPr>
          <p:nvPr/>
        </p:nvSpPr>
        <p:spPr bwMode="auto">
          <a:xfrm>
            <a:off x="7077808" y="5632341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9" name="Line 445"/>
          <p:cNvSpPr>
            <a:spLocks noChangeShapeType="1"/>
          </p:cNvSpPr>
          <p:nvPr/>
        </p:nvSpPr>
        <p:spPr bwMode="auto">
          <a:xfrm>
            <a:off x="7092095" y="5621229"/>
            <a:ext cx="1588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0" name="Line 446"/>
          <p:cNvSpPr>
            <a:spLocks noChangeShapeType="1"/>
          </p:cNvSpPr>
          <p:nvPr/>
        </p:nvSpPr>
        <p:spPr bwMode="auto">
          <a:xfrm>
            <a:off x="7104795" y="552439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1" name="Line 447"/>
          <p:cNvSpPr>
            <a:spLocks noChangeShapeType="1"/>
          </p:cNvSpPr>
          <p:nvPr/>
        </p:nvSpPr>
        <p:spPr bwMode="auto">
          <a:xfrm>
            <a:off x="7122258" y="5514866"/>
            <a:ext cx="1587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2" name="Line 448"/>
          <p:cNvSpPr>
            <a:spLocks noChangeShapeType="1"/>
          </p:cNvSpPr>
          <p:nvPr/>
        </p:nvSpPr>
        <p:spPr bwMode="auto">
          <a:xfrm>
            <a:off x="7131783" y="5411679"/>
            <a:ext cx="34925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3" name="Line 449"/>
          <p:cNvSpPr>
            <a:spLocks noChangeShapeType="1"/>
          </p:cNvSpPr>
          <p:nvPr/>
        </p:nvSpPr>
        <p:spPr bwMode="auto">
          <a:xfrm>
            <a:off x="7149245" y="5400566"/>
            <a:ext cx="1588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4" name="Line 450"/>
          <p:cNvSpPr>
            <a:spLocks noChangeShapeType="1"/>
          </p:cNvSpPr>
          <p:nvPr/>
        </p:nvSpPr>
        <p:spPr bwMode="auto">
          <a:xfrm>
            <a:off x="7161945" y="5287854"/>
            <a:ext cx="36513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5" name="Line 451"/>
          <p:cNvSpPr>
            <a:spLocks noChangeShapeType="1"/>
          </p:cNvSpPr>
          <p:nvPr/>
        </p:nvSpPr>
        <p:spPr bwMode="auto">
          <a:xfrm>
            <a:off x="7180995" y="5278329"/>
            <a:ext cx="1588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6" name="Line 452"/>
          <p:cNvSpPr>
            <a:spLocks noChangeShapeType="1"/>
          </p:cNvSpPr>
          <p:nvPr/>
        </p:nvSpPr>
        <p:spPr bwMode="auto">
          <a:xfrm>
            <a:off x="7198458" y="5164029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" name="Line 453"/>
          <p:cNvSpPr>
            <a:spLocks noChangeShapeType="1"/>
          </p:cNvSpPr>
          <p:nvPr/>
        </p:nvSpPr>
        <p:spPr bwMode="auto">
          <a:xfrm>
            <a:off x="7212745" y="5152916"/>
            <a:ext cx="1588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8" name="Line 454"/>
          <p:cNvSpPr>
            <a:spLocks noChangeShapeType="1"/>
          </p:cNvSpPr>
          <p:nvPr/>
        </p:nvSpPr>
        <p:spPr bwMode="auto">
          <a:xfrm>
            <a:off x="7225445" y="504179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9" name="Line 455"/>
          <p:cNvSpPr>
            <a:spLocks noChangeShapeType="1"/>
          </p:cNvSpPr>
          <p:nvPr/>
        </p:nvSpPr>
        <p:spPr bwMode="auto">
          <a:xfrm>
            <a:off x="7242908" y="5032266"/>
            <a:ext cx="1587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0" name="Line 456"/>
          <p:cNvSpPr>
            <a:spLocks noChangeShapeType="1"/>
          </p:cNvSpPr>
          <p:nvPr/>
        </p:nvSpPr>
        <p:spPr bwMode="auto">
          <a:xfrm>
            <a:off x="7252433" y="4925904"/>
            <a:ext cx="34925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1" name="Line 457"/>
          <p:cNvSpPr>
            <a:spLocks noChangeShapeType="1"/>
          </p:cNvSpPr>
          <p:nvPr/>
        </p:nvSpPr>
        <p:spPr bwMode="auto">
          <a:xfrm>
            <a:off x="7269895" y="4916379"/>
            <a:ext cx="1588" cy="238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2" name="Line 458"/>
          <p:cNvSpPr>
            <a:spLocks noChangeShapeType="1"/>
          </p:cNvSpPr>
          <p:nvPr/>
        </p:nvSpPr>
        <p:spPr bwMode="auto">
          <a:xfrm>
            <a:off x="7282595" y="4832241"/>
            <a:ext cx="36513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3" name="Line 459"/>
          <p:cNvSpPr>
            <a:spLocks noChangeShapeType="1"/>
          </p:cNvSpPr>
          <p:nvPr/>
        </p:nvSpPr>
        <p:spPr bwMode="auto">
          <a:xfrm>
            <a:off x="7301645" y="4821129"/>
            <a:ext cx="1588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4" name="Line 460"/>
          <p:cNvSpPr>
            <a:spLocks noChangeShapeType="1"/>
          </p:cNvSpPr>
          <p:nvPr/>
        </p:nvSpPr>
        <p:spPr bwMode="auto">
          <a:xfrm>
            <a:off x="7314345" y="4754454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5" name="Line 461"/>
          <p:cNvSpPr>
            <a:spLocks noChangeShapeType="1"/>
          </p:cNvSpPr>
          <p:nvPr/>
        </p:nvSpPr>
        <p:spPr bwMode="auto">
          <a:xfrm>
            <a:off x="7331808" y="4743341"/>
            <a:ext cx="1587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6" name="Line 462"/>
          <p:cNvSpPr>
            <a:spLocks noChangeShapeType="1"/>
          </p:cNvSpPr>
          <p:nvPr/>
        </p:nvSpPr>
        <p:spPr bwMode="auto">
          <a:xfrm>
            <a:off x="7346095" y="4697304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" name="Line 463"/>
          <p:cNvSpPr>
            <a:spLocks noChangeShapeType="1"/>
          </p:cNvSpPr>
          <p:nvPr/>
        </p:nvSpPr>
        <p:spPr bwMode="auto">
          <a:xfrm>
            <a:off x="7363558" y="4687779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" name="Line 464"/>
          <p:cNvSpPr>
            <a:spLocks noChangeShapeType="1"/>
          </p:cNvSpPr>
          <p:nvPr/>
        </p:nvSpPr>
        <p:spPr bwMode="auto">
          <a:xfrm>
            <a:off x="7376258" y="467031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" name="Line 465"/>
          <p:cNvSpPr>
            <a:spLocks noChangeShapeType="1"/>
          </p:cNvSpPr>
          <p:nvPr/>
        </p:nvSpPr>
        <p:spPr bwMode="auto">
          <a:xfrm>
            <a:off x="7390545" y="4660791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" name="Line 466"/>
          <p:cNvSpPr>
            <a:spLocks noChangeShapeType="1"/>
          </p:cNvSpPr>
          <p:nvPr/>
        </p:nvSpPr>
        <p:spPr bwMode="auto">
          <a:xfrm>
            <a:off x="7403245" y="4670316"/>
            <a:ext cx="36513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" name="Line 467"/>
          <p:cNvSpPr>
            <a:spLocks noChangeShapeType="1"/>
          </p:cNvSpPr>
          <p:nvPr/>
        </p:nvSpPr>
        <p:spPr bwMode="auto">
          <a:xfrm>
            <a:off x="7422295" y="4660791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" name="Line 468"/>
          <p:cNvSpPr>
            <a:spLocks noChangeShapeType="1"/>
          </p:cNvSpPr>
          <p:nvPr/>
        </p:nvSpPr>
        <p:spPr bwMode="auto">
          <a:xfrm>
            <a:off x="7434995" y="4697304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3" name="Line 469"/>
          <p:cNvSpPr>
            <a:spLocks noChangeShapeType="1"/>
          </p:cNvSpPr>
          <p:nvPr/>
        </p:nvSpPr>
        <p:spPr bwMode="auto">
          <a:xfrm>
            <a:off x="7452458" y="4687779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4" name="Line 470"/>
          <p:cNvSpPr>
            <a:spLocks noChangeShapeType="1"/>
          </p:cNvSpPr>
          <p:nvPr/>
        </p:nvSpPr>
        <p:spPr bwMode="auto">
          <a:xfrm>
            <a:off x="7461983" y="4749691"/>
            <a:ext cx="34925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" name="Line 471"/>
          <p:cNvSpPr>
            <a:spLocks noChangeShapeType="1"/>
          </p:cNvSpPr>
          <p:nvPr/>
        </p:nvSpPr>
        <p:spPr bwMode="auto">
          <a:xfrm>
            <a:off x="7479445" y="4740166"/>
            <a:ext cx="1588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" name="Line 472"/>
          <p:cNvSpPr>
            <a:spLocks noChangeShapeType="1"/>
          </p:cNvSpPr>
          <p:nvPr/>
        </p:nvSpPr>
        <p:spPr bwMode="auto">
          <a:xfrm>
            <a:off x="7496908" y="4824304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" name="Line 473"/>
          <p:cNvSpPr>
            <a:spLocks noChangeShapeType="1"/>
          </p:cNvSpPr>
          <p:nvPr/>
        </p:nvSpPr>
        <p:spPr bwMode="auto">
          <a:xfrm>
            <a:off x="7511195" y="4814779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" name="Line 474"/>
          <p:cNvSpPr>
            <a:spLocks noChangeShapeType="1"/>
          </p:cNvSpPr>
          <p:nvPr/>
        </p:nvSpPr>
        <p:spPr bwMode="auto">
          <a:xfrm>
            <a:off x="7523895" y="4914791"/>
            <a:ext cx="36513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" name="Line 475"/>
          <p:cNvSpPr>
            <a:spLocks noChangeShapeType="1"/>
          </p:cNvSpPr>
          <p:nvPr/>
        </p:nvSpPr>
        <p:spPr bwMode="auto">
          <a:xfrm>
            <a:off x="7542945" y="4903679"/>
            <a:ext cx="1588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" name="Line 476"/>
          <p:cNvSpPr>
            <a:spLocks noChangeShapeType="1"/>
          </p:cNvSpPr>
          <p:nvPr/>
        </p:nvSpPr>
        <p:spPr bwMode="auto">
          <a:xfrm>
            <a:off x="7555645" y="501956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" name="Line 477"/>
          <p:cNvSpPr>
            <a:spLocks noChangeShapeType="1"/>
          </p:cNvSpPr>
          <p:nvPr/>
        </p:nvSpPr>
        <p:spPr bwMode="auto">
          <a:xfrm>
            <a:off x="7573108" y="5006866"/>
            <a:ext cx="1587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" name="Line 478"/>
          <p:cNvSpPr>
            <a:spLocks noChangeShapeType="1"/>
          </p:cNvSpPr>
          <p:nvPr/>
        </p:nvSpPr>
        <p:spPr bwMode="auto">
          <a:xfrm>
            <a:off x="7585808" y="5129104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" name="Line 479"/>
          <p:cNvSpPr>
            <a:spLocks noChangeShapeType="1"/>
          </p:cNvSpPr>
          <p:nvPr/>
        </p:nvSpPr>
        <p:spPr bwMode="auto">
          <a:xfrm>
            <a:off x="7600095" y="5119579"/>
            <a:ext cx="1588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" name="Line 480"/>
          <p:cNvSpPr>
            <a:spLocks noChangeShapeType="1"/>
          </p:cNvSpPr>
          <p:nvPr/>
        </p:nvSpPr>
        <p:spPr bwMode="auto">
          <a:xfrm>
            <a:off x="7612795" y="5243404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" name="Line 481"/>
          <p:cNvSpPr>
            <a:spLocks noChangeShapeType="1"/>
          </p:cNvSpPr>
          <p:nvPr/>
        </p:nvSpPr>
        <p:spPr bwMode="auto">
          <a:xfrm>
            <a:off x="7627083" y="5230704"/>
            <a:ext cx="3175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" name="Line 482"/>
          <p:cNvSpPr>
            <a:spLocks noChangeShapeType="1"/>
          </p:cNvSpPr>
          <p:nvPr/>
        </p:nvSpPr>
        <p:spPr bwMode="auto">
          <a:xfrm>
            <a:off x="7644545" y="5354529"/>
            <a:ext cx="36513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" name="Line 483"/>
          <p:cNvSpPr>
            <a:spLocks noChangeShapeType="1"/>
          </p:cNvSpPr>
          <p:nvPr/>
        </p:nvSpPr>
        <p:spPr bwMode="auto">
          <a:xfrm>
            <a:off x="7665183" y="5343416"/>
            <a:ext cx="3175" cy="2063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" name="Line 484"/>
          <p:cNvSpPr>
            <a:spLocks noChangeShapeType="1"/>
          </p:cNvSpPr>
          <p:nvPr/>
        </p:nvSpPr>
        <p:spPr bwMode="auto">
          <a:xfrm>
            <a:off x="7676295" y="5460891"/>
            <a:ext cx="33338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" name="Line 485"/>
          <p:cNvSpPr>
            <a:spLocks noChangeShapeType="1"/>
          </p:cNvSpPr>
          <p:nvPr/>
        </p:nvSpPr>
        <p:spPr bwMode="auto">
          <a:xfrm>
            <a:off x="7693758" y="5451366"/>
            <a:ext cx="1587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" name="Line 486"/>
          <p:cNvSpPr>
            <a:spLocks noChangeShapeType="1"/>
          </p:cNvSpPr>
          <p:nvPr/>
        </p:nvSpPr>
        <p:spPr bwMode="auto">
          <a:xfrm>
            <a:off x="7706458" y="5560904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" name="Line 487"/>
          <p:cNvSpPr>
            <a:spLocks noChangeShapeType="1"/>
          </p:cNvSpPr>
          <p:nvPr/>
        </p:nvSpPr>
        <p:spPr bwMode="auto">
          <a:xfrm>
            <a:off x="7720745" y="5551379"/>
            <a:ext cx="1588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" name="Line 488"/>
          <p:cNvSpPr>
            <a:spLocks noChangeShapeType="1"/>
          </p:cNvSpPr>
          <p:nvPr/>
        </p:nvSpPr>
        <p:spPr bwMode="auto">
          <a:xfrm>
            <a:off x="7733445" y="5649804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" name="Line 489"/>
          <p:cNvSpPr>
            <a:spLocks noChangeShapeType="1"/>
          </p:cNvSpPr>
          <p:nvPr/>
        </p:nvSpPr>
        <p:spPr bwMode="auto">
          <a:xfrm>
            <a:off x="7750908" y="5640279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" name="Line 490"/>
          <p:cNvSpPr>
            <a:spLocks noChangeShapeType="1"/>
          </p:cNvSpPr>
          <p:nvPr/>
        </p:nvSpPr>
        <p:spPr bwMode="auto">
          <a:xfrm>
            <a:off x="7760433" y="5727591"/>
            <a:ext cx="36512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" name="Line 491"/>
          <p:cNvSpPr>
            <a:spLocks noChangeShapeType="1"/>
          </p:cNvSpPr>
          <p:nvPr/>
        </p:nvSpPr>
        <p:spPr bwMode="auto">
          <a:xfrm>
            <a:off x="7782658" y="5718066"/>
            <a:ext cx="1587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" name="Line 492"/>
          <p:cNvSpPr>
            <a:spLocks noChangeShapeType="1"/>
          </p:cNvSpPr>
          <p:nvPr/>
        </p:nvSpPr>
        <p:spPr bwMode="auto">
          <a:xfrm>
            <a:off x="7795358" y="5795854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" name="Line 493"/>
          <p:cNvSpPr>
            <a:spLocks noChangeShapeType="1"/>
          </p:cNvSpPr>
          <p:nvPr/>
        </p:nvSpPr>
        <p:spPr bwMode="auto">
          <a:xfrm>
            <a:off x="7809645" y="5786329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" name="Line 494"/>
          <p:cNvSpPr>
            <a:spLocks noChangeShapeType="1"/>
          </p:cNvSpPr>
          <p:nvPr/>
        </p:nvSpPr>
        <p:spPr bwMode="auto">
          <a:xfrm>
            <a:off x="7827108" y="5853004"/>
            <a:ext cx="3175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" name="Line 495"/>
          <p:cNvSpPr>
            <a:spLocks noChangeShapeType="1"/>
          </p:cNvSpPr>
          <p:nvPr/>
        </p:nvSpPr>
        <p:spPr bwMode="auto">
          <a:xfrm>
            <a:off x="7841395" y="5843479"/>
            <a:ext cx="1588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" name="Line 496"/>
          <p:cNvSpPr>
            <a:spLocks noChangeShapeType="1"/>
          </p:cNvSpPr>
          <p:nvPr/>
        </p:nvSpPr>
        <p:spPr bwMode="auto">
          <a:xfrm>
            <a:off x="7854095" y="5899041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" name="Line 497"/>
          <p:cNvSpPr>
            <a:spLocks noChangeShapeType="1"/>
          </p:cNvSpPr>
          <p:nvPr/>
        </p:nvSpPr>
        <p:spPr bwMode="auto">
          <a:xfrm>
            <a:off x="7871558" y="5887929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" name="Line 498"/>
          <p:cNvSpPr>
            <a:spLocks noChangeShapeType="1"/>
          </p:cNvSpPr>
          <p:nvPr/>
        </p:nvSpPr>
        <p:spPr bwMode="auto">
          <a:xfrm>
            <a:off x="7881083" y="5935554"/>
            <a:ext cx="38100" cy="15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3" name="Line 499"/>
          <p:cNvSpPr>
            <a:spLocks noChangeShapeType="1"/>
          </p:cNvSpPr>
          <p:nvPr/>
        </p:nvSpPr>
        <p:spPr bwMode="auto">
          <a:xfrm>
            <a:off x="7903308" y="5926029"/>
            <a:ext cx="1587" cy="2063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" name="Line 500"/>
          <p:cNvSpPr>
            <a:spLocks noChangeShapeType="1"/>
          </p:cNvSpPr>
          <p:nvPr/>
        </p:nvSpPr>
        <p:spPr bwMode="auto">
          <a:xfrm>
            <a:off x="7916008" y="5965716"/>
            <a:ext cx="31750" cy="15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" name="Line 501"/>
          <p:cNvSpPr>
            <a:spLocks noChangeShapeType="1"/>
          </p:cNvSpPr>
          <p:nvPr/>
        </p:nvSpPr>
        <p:spPr bwMode="auto">
          <a:xfrm>
            <a:off x="7930295" y="5956191"/>
            <a:ext cx="1588" cy="1905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" name="Line 502"/>
          <p:cNvSpPr>
            <a:spLocks noChangeShapeType="1"/>
          </p:cNvSpPr>
          <p:nvPr/>
        </p:nvSpPr>
        <p:spPr bwMode="auto">
          <a:xfrm>
            <a:off x="7942995" y="5989529"/>
            <a:ext cx="31750" cy="0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" name="Line 503"/>
          <p:cNvSpPr>
            <a:spLocks noChangeShapeType="1"/>
          </p:cNvSpPr>
          <p:nvPr/>
        </p:nvSpPr>
        <p:spPr bwMode="auto">
          <a:xfrm>
            <a:off x="7960458" y="5978416"/>
            <a:ext cx="1587" cy="2222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48" name="Group 705"/>
          <p:cNvGrpSpPr>
            <a:grpSpLocks/>
          </p:cNvGrpSpPr>
          <p:nvPr/>
        </p:nvGrpSpPr>
        <p:grpSpPr bwMode="auto">
          <a:xfrm>
            <a:off x="5941158" y="4662379"/>
            <a:ext cx="2986087" cy="1395412"/>
            <a:chOff x="2315" y="4343"/>
            <a:chExt cx="1411" cy="1269"/>
          </a:xfrm>
        </p:grpSpPr>
        <p:sp>
          <p:nvSpPr>
            <p:cNvPr id="349" name="Line 505"/>
            <p:cNvSpPr>
              <a:spLocks noChangeShapeType="1"/>
            </p:cNvSpPr>
            <p:nvPr/>
          </p:nvSpPr>
          <p:spPr bwMode="auto">
            <a:xfrm>
              <a:off x="3276" y="5566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0" name="Line 506"/>
            <p:cNvSpPr>
              <a:spLocks noChangeShapeType="1"/>
            </p:cNvSpPr>
            <p:nvPr/>
          </p:nvSpPr>
          <p:spPr bwMode="auto">
            <a:xfrm>
              <a:off x="3284" y="5557"/>
              <a:ext cx="1" cy="1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1" name="Line 507"/>
            <p:cNvSpPr>
              <a:spLocks noChangeShapeType="1"/>
            </p:cNvSpPr>
            <p:nvPr/>
          </p:nvSpPr>
          <p:spPr bwMode="auto">
            <a:xfrm>
              <a:off x="3290" y="5580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2" name="Line 508"/>
            <p:cNvSpPr>
              <a:spLocks noChangeShapeType="1"/>
            </p:cNvSpPr>
            <p:nvPr/>
          </p:nvSpPr>
          <p:spPr bwMode="auto">
            <a:xfrm>
              <a:off x="3299" y="5570"/>
              <a:ext cx="1" cy="19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3" name="Line 509"/>
            <p:cNvSpPr>
              <a:spLocks noChangeShapeType="1"/>
            </p:cNvSpPr>
            <p:nvPr/>
          </p:nvSpPr>
          <p:spPr bwMode="auto">
            <a:xfrm>
              <a:off x="3305" y="5586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4" name="Line 510"/>
            <p:cNvSpPr>
              <a:spLocks noChangeShapeType="1"/>
            </p:cNvSpPr>
            <p:nvPr/>
          </p:nvSpPr>
          <p:spPr bwMode="auto">
            <a:xfrm>
              <a:off x="3312" y="5577"/>
              <a:ext cx="1" cy="19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5" name="Line 511"/>
            <p:cNvSpPr>
              <a:spLocks noChangeShapeType="1"/>
            </p:cNvSpPr>
            <p:nvPr/>
          </p:nvSpPr>
          <p:spPr bwMode="auto">
            <a:xfrm>
              <a:off x="3318" y="5593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6" name="Line 512"/>
            <p:cNvSpPr>
              <a:spLocks noChangeShapeType="1"/>
            </p:cNvSpPr>
            <p:nvPr/>
          </p:nvSpPr>
          <p:spPr bwMode="auto">
            <a:xfrm>
              <a:off x="3326" y="5584"/>
              <a:ext cx="1" cy="1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7" name="Line 513"/>
            <p:cNvSpPr>
              <a:spLocks noChangeShapeType="1"/>
            </p:cNvSpPr>
            <p:nvPr/>
          </p:nvSpPr>
          <p:spPr bwMode="auto">
            <a:xfrm>
              <a:off x="3331" y="5598"/>
              <a:ext cx="16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8" name="Line 514"/>
            <p:cNvSpPr>
              <a:spLocks noChangeShapeType="1"/>
            </p:cNvSpPr>
            <p:nvPr/>
          </p:nvSpPr>
          <p:spPr bwMode="auto">
            <a:xfrm>
              <a:off x="3339" y="5589"/>
              <a:ext cx="1" cy="1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9" name="Line 515"/>
            <p:cNvSpPr>
              <a:spLocks noChangeShapeType="1"/>
            </p:cNvSpPr>
            <p:nvPr/>
          </p:nvSpPr>
          <p:spPr bwMode="auto">
            <a:xfrm>
              <a:off x="3347" y="5602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0" name="Line 516"/>
            <p:cNvSpPr>
              <a:spLocks noChangeShapeType="1"/>
            </p:cNvSpPr>
            <p:nvPr/>
          </p:nvSpPr>
          <p:spPr bwMode="auto">
            <a:xfrm>
              <a:off x="3356" y="5593"/>
              <a:ext cx="1" cy="19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1" name="Line 517"/>
            <p:cNvSpPr>
              <a:spLocks noChangeShapeType="1"/>
            </p:cNvSpPr>
            <p:nvPr/>
          </p:nvSpPr>
          <p:spPr bwMode="auto">
            <a:xfrm>
              <a:off x="3362" y="5605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2" name="Line 518"/>
            <p:cNvSpPr>
              <a:spLocks noChangeShapeType="1"/>
            </p:cNvSpPr>
            <p:nvPr/>
          </p:nvSpPr>
          <p:spPr bwMode="auto">
            <a:xfrm>
              <a:off x="3370" y="5596"/>
              <a:ext cx="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3" name="Line 519"/>
            <p:cNvSpPr>
              <a:spLocks noChangeShapeType="1"/>
            </p:cNvSpPr>
            <p:nvPr/>
          </p:nvSpPr>
          <p:spPr bwMode="auto">
            <a:xfrm>
              <a:off x="3375" y="5605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4" name="Line 520"/>
            <p:cNvSpPr>
              <a:spLocks noChangeShapeType="1"/>
            </p:cNvSpPr>
            <p:nvPr/>
          </p:nvSpPr>
          <p:spPr bwMode="auto">
            <a:xfrm>
              <a:off x="3383" y="5596"/>
              <a:ext cx="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5" name="Line 521"/>
            <p:cNvSpPr>
              <a:spLocks noChangeShapeType="1"/>
            </p:cNvSpPr>
            <p:nvPr/>
          </p:nvSpPr>
          <p:spPr bwMode="auto">
            <a:xfrm>
              <a:off x="3389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6" name="Line 522"/>
            <p:cNvSpPr>
              <a:spLocks noChangeShapeType="1"/>
            </p:cNvSpPr>
            <p:nvPr/>
          </p:nvSpPr>
          <p:spPr bwMode="auto">
            <a:xfrm>
              <a:off x="3396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7" name="Line 523"/>
            <p:cNvSpPr>
              <a:spLocks noChangeShapeType="1"/>
            </p:cNvSpPr>
            <p:nvPr/>
          </p:nvSpPr>
          <p:spPr bwMode="auto">
            <a:xfrm>
              <a:off x="3402" y="5607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8" name="Line 524"/>
            <p:cNvSpPr>
              <a:spLocks noChangeShapeType="1"/>
            </p:cNvSpPr>
            <p:nvPr/>
          </p:nvSpPr>
          <p:spPr bwMode="auto">
            <a:xfrm>
              <a:off x="3410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9" name="Line 525"/>
            <p:cNvSpPr>
              <a:spLocks noChangeShapeType="1"/>
            </p:cNvSpPr>
            <p:nvPr/>
          </p:nvSpPr>
          <p:spPr bwMode="auto">
            <a:xfrm>
              <a:off x="3419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0" name="Line 526"/>
            <p:cNvSpPr>
              <a:spLocks noChangeShapeType="1"/>
            </p:cNvSpPr>
            <p:nvPr/>
          </p:nvSpPr>
          <p:spPr bwMode="auto">
            <a:xfrm>
              <a:off x="3427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1" name="Line 527"/>
            <p:cNvSpPr>
              <a:spLocks noChangeShapeType="1"/>
            </p:cNvSpPr>
            <p:nvPr/>
          </p:nvSpPr>
          <p:spPr bwMode="auto">
            <a:xfrm>
              <a:off x="3432" y="5607"/>
              <a:ext cx="16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" name="Line 528"/>
            <p:cNvSpPr>
              <a:spLocks noChangeShapeType="1"/>
            </p:cNvSpPr>
            <p:nvPr/>
          </p:nvSpPr>
          <p:spPr bwMode="auto">
            <a:xfrm>
              <a:off x="3440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3" name="Line 529"/>
            <p:cNvSpPr>
              <a:spLocks noChangeShapeType="1"/>
            </p:cNvSpPr>
            <p:nvPr/>
          </p:nvSpPr>
          <p:spPr bwMode="auto">
            <a:xfrm>
              <a:off x="3446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4" name="Line 530"/>
            <p:cNvSpPr>
              <a:spLocks noChangeShapeType="1"/>
            </p:cNvSpPr>
            <p:nvPr/>
          </p:nvSpPr>
          <p:spPr bwMode="auto">
            <a:xfrm>
              <a:off x="3453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5" name="Line 531"/>
            <p:cNvSpPr>
              <a:spLocks noChangeShapeType="1"/>
            </p:cNvSpPr>
            <p:nvPr/>
          </p:nvSpPr>
          <p:spPr bwMode="auto">
            <a:xfrm>
              <a:off x="3459" y="5607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6" name="Line 532"/>
            <p:cNvSpPr>
              <a:spLocks noChangeShapeType="1"/>
            </p:cNvSpPr>
            <p:nvPr/>
          </p:nvSpPr>
          <p:spPr bwMode="auto">
            <a:xfrm>
              <a:off x="3467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7" name="Line 533"/>
            <p:cNvSpPr>
              <a:spLocks noChangeShapeType="1"/>
            </p:cNvSpPr>
            <p:nvPr/>
          </p:nvSpPr>
          <p:spPr bwMode="auto">
            <a:xfrm>
              <a:off x="3474" y="5607"/>
              <a:ext cx="16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Line 534"/>
            <p:cNvSpPr>
              <a:spLocks noChangeShapeType="1"/>
            </p:cNvSpPr>
            <p:nvPr/>
          </p:nvSpPr>
          <p:spPr bwMode="auto">
            <a:xfrm>
              <a:off x="3482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" name="Line 535"/>
            <p:cNvSpPr>
              <a:spLocks noChangeShapeType="1"/>
            </p:cNvSpPr>
            <p:nvPr/>
          </p:nvSpPr>
          <p:spPr bwMode="auto">
            <a:xfrm>
              <a:off x="3488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0" name="Line 536"/>
            <p:cNvSpPr>
              <a:spLocks noChangeShapeType="1"/>
            </p:cNvSpPr>
            <p:nvPr/>
          </p:nvSpPr>
          <p:spPr bwMode="auto">
            <a:xfrm>
              <a:off x="3495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1" name="Line 537"/>
            <p:cNvSpPr>
              <a:spLocks noChangeShapeType="1"/>
            </p:cNvSpPr>
            <p:nvPr/>
          </p:nvSpPr>
          <p:spPr bwMode="auto">
            <a:xfrm>
              <a:off x="3503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2" name="Line 538"/>
            <p:cNvSpPr>
              <a:spLocks noChangeShapeType="1"/>
            </p:cNvSpPr>
            <p:nvPr/>
          </p:nvSpPr>
          <p:spPr bwMode="auto">
            <a:xfrm>
              <a:off x="3510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3" name="Line 539"/>
            <p:cNvSpPr>
              <a:spLocks noChangeShapeType="1"/>
            </p:cNvSpPr>
            <p:nvPr/>
          </p:nvSpPr>
          <p:spPr bwMode="auto">
            <a:xfrm>
              <a:off x="3516" y="5607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4" name="Line 540"/>
            <p:cNvSpPr>
              <a:spLocks noChangeShapeType="1"/>
            </p:cNvSpPr>
            <p:nvPr/>
          </p:nvSpPr>
          <p:spPr bwMode="auto">
            <a:xfrm>
              <a:off x="3524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5" name="Line 541"/>
            <p:cNvSpPr>
              <a:spLocks noChangeShapeType="1"/>
            </p:cNvSpPr>
            <p:nvPr/>
          </p:nvSpPr>
          <p:spPr bwMode="auto">
            <a:xfrm>
              <a:off x="3531" y="5607"/>
              <a:ext cx="16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6" name="Line 542"/>
            <p:cNvSpPr>
              <a:spLocks noChangeShapeType="1"/>
            </p:cNvSpPr>
            <p:nvPr/>
          </p:nvSpPr>
          <p:spPr bwMode="auto">
            <a:xfrm>
              <a:off x="3539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7" name="Line 543"/>
            <p:cNvSpPr>
              <a:spLocks noChangeShapeType="1"/>
            </p:cNvSpPr>
            <p:nvPr/>
          </p:nvSpPr>
          <p:spPr bwMode="auto">
            <a:xfrm>
              <a:off x="3545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8" name="Line 544"/>
            <p:cNvSpPr>
              <a:spLocks noChangeShapeType="1"/>
            </p:cNvSpPr>
            <p:nvPr/>
          </p:nvSpPr>
          <p:spPr bwMode="auto">
            <a:xfrm>
              <a:off x="3552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9" name="Line 545"/>
            <p:cNvSpPr>
              <a:spLocks noChangeShapeType="1"/>
            </p:cNvSpPr>
            <p:nvPr/>
          </p:nvSpPr>
          <p:spPr bwMode="auto">
            <a:xfrm>
              <a:off x="3558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0" name="Line 546"/>
            <p:cNvSpPr>
              <a:spLocks noChangeShapeType="1"/>
            </p:cNvSpPr>
            <p:nvPr/>
          </p:nvSpPr>
          <p:spPr bwMode="auto">
            <a:xfrm>
              <a:off x="3566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1" name="Line 547"/>
            <p:cNvSpPr>
              <a:spLocks noChangeShapeType="1"/>
            </p:cNvSpPr>
            <p:nvPr/>
          </p:nvSpPr>
          <p:spPr bwMode="auto">
            <a:xfrm>
              <a:off x="3573" y="5607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2" name="Line 548"/>
            <p:cNvSpPr>
              <a:spLocks noChangeShapeType="1"/>
            </p:cNvSpPr>
            <p:nvPr/>
          </p:nvSpPr>
          <p:spPr bwMode="auto">
            <a:xfrm>
              <a:off x="3581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3" name="Line 549"/>
            <p:cNvSpPr>
              <a:spLocks noChangeShapeType="1"/>
            </p:cNvSpPr>
            <p:nvPr/>
          </p:nvSpPr>
          <p:spPr bwMode="auto">
            <a:xfrm>
              <a:off x="3589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4" name="Line 550"/>
            <p:cNvSpPr>
              <a:spLocks noChangeShapeType="1"/>
            </p:cNvSpPr>
            <p:nvPr/>
          </p:nvSpPr>
          <p:spPr bwMode="auto">
            <a:xfrm>
              <a:off x="3596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5" name="Line 551"/>
            <p:cNvSpPr>
              <a:spLocks noChangeShapeType="1"/>
            </p:cNvSpPr>
            <p:nvPr/>
          </p:nvSpPr>
          <p:spPr bwMode="auto">
            <a:xfrm>
              <a:off x="3602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6" name="Line 552"/>
            <p:cNvSpPr>
              <a:spLocks noChangeShapeType="1"/>
            </p:cNvSpPr>
            <p:nvPr/>
          </p:nvSpPr>
          <p:spPr bwMode="auto">
            <a:xfrm>
              <a:off x="3609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7" name="Line 553"/>
            <p:cNvSpPr>
              <a:spLocks noChangeShapeType="1"/>
            </p:cNvSpPr>
            <p:nvPr/>
          </p:nvSpPr>
          <p:spPr bwMode="auto">
            <a:xfrm>
              <a:off x="3615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8" name="Line 554"/>
            <p:cNvSpPr>
              <a:spLocks noChangeShapeType="1"/>
            </p:cNvSpPr>
            <p:nvPr/>
          </p:nvSpPr>
          <p:spPr bwMode="auto">
            <a:xfrm>
              <a:off x="3623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" name="Line 555"/>
            <p:cNvSpPr>
              <a:spLocks noChangeShapeType="1"/>
            </p:cNvSpPr>
            <p:nvPr/>
          </p:nvSpPr>
          <p:spPr bwMode="auto">
            <a:xfrm>
              <a:off x="3629" y="5607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0" name="Line 556"/>
            <p:cNvSpPr>
              <a:spLocks noChangeShapeType="1"/>
            </p:cNvSpPr>
            <p:nvPr/>
          </p:nvSpPr>
          <p:spPr bwMode="auto">
            <a:xfrm>
              <a:off x="3636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1" name="Line 557"/>
            <p:cNvSpPr>
              <a:spLocks noChangeShapeType="1"/>
            </p:cNvSpPr>
            <p:nvPr/>
          </p:nvSpPr>
          <p:spPr bwMode="auto">
            <a:xfrm>
              <a:off x="3646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2" name="Line 558"/>
            <p:cNvSpPr>
              <a:spLocks noChangeShapeType="1"/>
            </p:cNvSpPr>
            <p:nvPr/>
          </p:nvSpPr>
          <p:spPr bwMode="auto">
            <a:xfrm>
              <a:off x="3653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3" name="Line 559"/>
            <p:cNvSpPr>
              <a:spLocks noChangeShapeType="1"/>
            </p:cNvSpPr>
            <p:nvPr/>
          </p:nvSpPr>
          <p:spPr bwMode="auto">
            <a:xfrm>
              <a:off x="3659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4" name="Line 560"/>
            <p:cNvSpPr>
              <a:spLocks noChangeShapeType="1"/>
            </p:cNvSpPr>
            <p:nvPr/>
          </p:nvSpPr>
          <p:spPr bwMode="auto">
            <a:xfrm>
              <a:off x="3667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5" name="Line 561"/>
            <p:cNvSpPr>
              <a:spLocks noChangeShapeType="1"/>
            </p:cNvSpPr>
            <p:nvPr/>
          </p:nvSpPr>
          <p:spPr bwMode="auto">
            <a:xfrm>
              <a:off x="3672" y="5607"/>
              <a:ext cx="16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6" name="Line 562"/>
            <p:cNvSpPr>
              <a:spLocks noChangeShapeType="1"/>
            </p:cNvSpPr>
            <p:nvPr/>
          </p:nvSpPr>
          <p:spPr bwMode="auto">
            <a:xfrm>
              <a:off x="3680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7" name="Line 563"/>
            <p:cNvSpPr>
              <a:spLocks noChangeShapeType="1"/>
            </p:cNvSpPr>
            <p:nvPr/>
          </p:nvSpPr>
          <p:spPr bwMode="auto">
            <a:xfrm>
              <a:off x="3686" y="5607"/>
              <a:ext cx="17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8" name="Line 564"/>
            <p:cNvSpPr>
              <a:spLocks noChangeShapeType="1"/>
            </p:cNvSpPr>
            <p:nvPr/>
          </p:nvSpPr>
          <p:spPr bwMode="auto">
            <a:xfrm>
              <a:off x="3693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" name="Line 565"/>
            <p:cNvSpPr>
              <a:spLocks noChangeShapeType="1"/>
            </p:cNvSpPr>
            <p:nvPr/>
          </p:nvSpPr>
          <p:spPr bwMode="auto">
            <a:xfrm>
              <a:off x="3701" y="5607"/>
              <a:ext cx="15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" name="Line 566"/>
            <p:cNvSpPr>
              <a:spLocks noChangeShapeType="1"/>
            </p:cNvSpPr>
            <p:nvPr/>
          </p:nvSpPr>
          <p:spPr bwMode="auto">
            <a:xfrm>
              <a:off x="3708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" name="Line 567"/>
            <p:cNvSpPr>
              <a:spLocks noChangeShapeType="1"/>
            </p:cNvSpPr>
            <p:nvPr/>
          </p:nvSpPr>
          <p:spPr bwMode="auto">
            <a:xfrm>
              <a:off x="3716" y="5607"/>
              <a:ext cx="10" cy="1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" name="Line 568"/>
            <p:cNvSpPr>
              <a:spLocks noChangeShapeType="1"/>
            </p:cNvSpPr>
            <p:nvPr/>
          </p:nvSpPr>
          <p:spPr bwMode="auto">
            <a:xfrm>
              <a:off x="3724" y="5598"/>
              <a:ext cx="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" name="Line 569"/>
            <p:cNvSpPr>
              <a:spLocks noChangeShapeType="1"/>
            </p:cNvSpPr>
            <p:nvPr/>
          </p:nvSpPr>
          <p:spPr bwMode="auto">
            <a:xfrm>
              <a:off x="2315" y="5602"/>
              <a:ext cx="9" cy="1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" name="Line 570"/>
            <p:cNvSpPr>
              <a:spLocks noChangeShapeType="1"/>
            </p:cNvSpPr>
            <p:nvPr/>
          </p:nvSpPr>
          <p:spPr bwMode="auto">
            <a:xfrm flipH="1">
              <a:off x="2319" y="5602"/>
              <a:ext cx="9" cy="1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" name="Line 571"/>
            <p:cNvSpPr>
              <a:spLocks noChangeShapeType="1"/>
            </p:cNvSpPr>
            <p:nvPr/>
          </p:nvSpPr>
          <p:spPr bwMode="auto">
            <a:xfrm>
              <a:off x="2330" y="5602"/>
              <a:ext cx="7" cy="1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6" name="Line 572"/>
            <p:cNvSpPr>
              <a:spLocks noChangeShapeType="1"/>
            </p:cNvSpPr>
            <p:nvPr/>
          </p:nvSpPr>
          <p:spPr bwMode="auto">
            <a:xfrm flipH="1">
              <a:off x="2334" y="5602"/>
              <a:ext cx="7" cy="1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7" name="Line 573"/>
            <p:cNvSpPr>
              <a:spLocks noChangeShapeType="1"/>
            </p:cNvSpPr>
            <p:nvPr/>
          </p:nvSpPr>
          <p:spPr bwMode="auto">
            <a:xfrm>
              <a:off x="2343" y="5602"/>
              <a:ext cx="8" cy="1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8" name="Line 574"/>
            <p:cNvSpPr>
              <a:spLocks noChangeShapeType="1"/>
            </p:cNvSpPr>
            <p:nvPr/>
          </p:nvSpPr>
          <p:spPr bwMode="auto">
            <a:xfrm flipH="1">
              <a:off x="2347" y="5602"/>
              <a:ext cx="8" cy="1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" name="Line 575"/>
            <p:cNvSpPr>
              <a:spLocks noChangeShapeType="1"/>
            </p:cNvSpPr>
            <p:nvPr/>
          </p:nvSpPr>
          <p:spPr bwMode="auto">
            <a:xfrm>
              <a:off x="2357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" name="Line 576"/>
            <p:cNvSpPr>
              <a:spLocks noChangeShapeType="1"/>
            </p:cNvSpPr>
            <p:nvPr/>
          </p:nvSpPr>
          <p:spPr bwMode="auto">
            <a:xfrm flipH="1">
              <a:off x="2359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1" name="Line 577"/>
            <p:cNvSpPr>
              <a:spLocks noChangeShapeType="1"/>
            </p:cNvSpPr>
            <p:nvPr/>
          </p:nvSpPr>
          <p:spPr bwMode="auto">
            <a:xfrm>
              <a:off x="2370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2" name="Line 578"/>
            <p:cNvSpPr>
              <a:spLocks noChangeShapeType="1"/>
            </p:cNvSpPr>
            <p:nvPr/>
          </p:nvSpPr>
          <p:spPr bwMode="auto">
            <a:xfrm flipH="1">
              <a:off x="2372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3" name="Line 579"/>
            <p:cNvSpPr>
              <a:spLocks noChangeShapeType="1"/>
            </p:cNvSpPr>
            <p:nvPr/>
          </p:nvSpPr>
          <p:spPr bwMode="auto">
            <a:xfrm>
              <a:off x="2387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4" name="Line 580"/>
            <p:cNvSpPr>
              <a:spLocks noChangeShapeType="1"/>
            </p:cNvSpPr>
            <p:nvPr/>
          </p:nvSpPr>
          <p:spPr bwMode="auto">
            <a:xfrm flipH="1">
              <a:off x="2389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5" name="Line 581"/>
            <p:cNvSpPr>
              <a:spLocks noChangeShapeType="1"/>
            </p:cNvSpPr>
            <p:nvPr/>
          </p:nvSpPr>
          <p:spPr bwMode="auto">
            <a:xfrm>
              <a:off x="2400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6" name="Line 582"/>
            <p:cNvSpPr>
              <a:spLocks noChangeShapeType="1"/>
            </p:cNvSpPr>
            <p:nvPr/>
          </p:nvSpPr>
          <p:spPr bwMode="auto">
            <a:xfrm flipH="1">
              <a:off x="2402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7" name="Line 583"/>
            <p:cNvSpPr>
              <a:spLocks noChangeShapeType="1"/>
            </p:cNvSpPr>
            <p:nvPr/>
          </p:nvSpPr>
          <p:spPr bwMode="auto">
            <a:xfrm>
              <a:off x="2414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8" name="Line 584"/>
            <p:cNvSpPr>
              <a:spLocks noChangeShapeType="1"/>
            </p:cNvSpPr>
            <p:nvPr/>
          </p:nvSpPr>
          <p:spPr bwMode="auto">
            <a:xfrm flipH="1">
              <a:off x="2416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" name="Line 585"/>
            <p:cNvSpPr>
              <a:spLocks noChangeShapeType="1"/>
            </p:cNvSpPr>
            <p:nvPr/>
          </p:nvSpPr>
          <p:spPr bwMode="auto">
            <a:xfrm>
              <a:off x="2427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" name="Line 586"/>
            <p:cNvSpPr>
              <a:spLocks noChangeShapeType="1"/>
            </p:cNvSpPr>
            <p:nvPr/>
          </p:nvSpPr>
          <p:spPr bwMode="auto">
            <a:xfrm flipH="1">
              <a:off x="2429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1" name="Line 587"/>
            <p:cNvSpPr>
              <a:spLocks noChangeShapeType="1"/>
            </p:cNvSpPr>
            <p:nvPr/>
          </p:nvSpPr>
          <p:spPr bwMode="auto">
            <a:xfrm>
              <a:off x="2442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2" name="Line 588"/>
            <p:cNvSpPr>
              <a:spLocks noChangeShapeType="1"/>
            </p:cNvSpPr>
            <p:nvPr/>
          </p:nvSpPr>
          <p:spPr bwMode="auto">
            <a:xfrm flipH="1">
              <a:off x="2444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3" name="Line 589"/>
            <p:cNvSpPr>
              <a:spLocks noChangeShapeType="1"/>
            </p:cNvSpPr>
            <p:nvPr/>
          </p:nvSpPr>
          <p:spPr bwMode="auto">
            <a:xfrm>
              <a:off x="2457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4" name="Line 590"/>
            <p:cNvSpPr>
              <a:spLocks noChangeShapeType="1"/>
            </p:cNvSpPr>
            <p:nvPr/>
          </p:nvSpPr>
          <p:spPr bwMode="auto">
            <a:xfrm flipH="1">
              <a:off x="2459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5" name="Line 591"/>
            <p:cNvSpPr>
              <a:spLocks noChangeShapeType="1"/>
            </p:cNvSpPr>
            <p:nvPr/>
          </p:nvSpPr>
          <p:spPr bwMode="auto">
            <a:xfrm>
              <a:off x="2471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6" name="Line 592"/>
            <p:cNvSpPr>
              <a:spLocks noChangeShapeType="1"/>
            </p:cNvSpPr>
            <p:nvPr/>
          </p:nvSpPr>
          <p:spPr bwMode="auto">
            <a:xfrm flipH="1">
              <a:off x="2473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7" name="Line 593"/>
            <p:cNvSpPr>
              <a:spLocks noChangeShapeType="1"/>
            </p:cNvSpPr>
            <p:nvPr/>
          </p:nvSpPr>
          <p:spPr bwMode="auto">
            <a:xfrm>
              <a:off x="2484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8" name="Line 594"/>
            <p:cNvSpPr>
              <a:spLocks noChangeShapeType="1"/>
            </p:cNvSpPr>
            <p:nvPr/>
          </p:nvSpPr>
          <p:spPr bwMode="auto">
            <a:xfrm flipH="1">
              <a:off x="2486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9" name="Line 595"/>
            <p:cNvSpPr>
              <a:spLocks noChangeShapeType="1"/>
            </p:cNvSpPr>
            <p:nvPr/>
          </p:nvSpPr>
          <p:spPr bwMode="auto">
            <a:xfrm>
              <a:off x="2499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" name="Line 596"/>
            <p:cNvSpPr>
              <a:spLocks noChangeShapeType="1"/>
            </p:cNvSpPr>
            <p:nvPr/>
          </p:nvSpPr>
          <p:spPr bwMode="auto">
            <a:xfrm flipH="1">
              <a:off x="2501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" name="Line 597"/>
            <p:cNvSpPr>
              <a:spLocks noChangeShapeType="1"/>
            </p:cNvSpPr>
            <p:nvPr/>
          </p:nvSpPr>
          <p:spPr bwMode="auto">
            <a:xfrm>
              <a:off x="2513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2" name="Line 598"/>
            <p:cNvSpPr>
              <a:spLocks noChangeShapeType="1"/>
            </p:cNvSpPr>
            <p:nvPr/>
          </p:nvSpPr>
          <p:spPr bwMode="auto">
            <a:xfrm flipH="1">
              <a:off x="2515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3" name="Line 599"/>
            <p:cNvSpPr>
              <a:spLocks noChangeShapeType="1"/>
            </p:cNvSpPr>
            <p:nvPr/>
          </p:nvSpPr>
          <p:spPr bwMode="auto">
            <a:xfrm>
              <a:off x="2528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4" name="Line 600"/>
            <p:cNvSpPr>
              <a:spLocks noChangeShapeType="1"/>
            </p:cNvSpPr>
            <p:nvPr/>
          </p:nvSpPr>
          <p:spPr bwMode="auto">
            <a:xfrm flipH="1">
              <a:off x="2530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5" name="Line 601"/>
            <p:cNvSpPr>
              <a:spLocks noChangeShapeType="1"/>
            </p:cNvSpPr>
            <p:nvPr/>
          </p:nvSpPr>
          <p:spPr bwMode="auto">
            <a:xfrm>
              <a:off x="2541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6" name="Line 602"/>
            <p:cNvSpPr>
              <a:spLocks noChangeShapeType="1"/>
            </p:cNvSpPr>
            <p:nvPr/>
          </p:nvSpPr>
          <p:spPr bwMode="auto">
            <a:xfrm flipH="1">
              <a:off x="2543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7" name="Line 603"/>
            <p:cNvSpPr>
              <a:spLocks noChangeShapeType="1"/>
            </p:cNvSpPr>
            <p:nvPr/>
          </p:nvSpPr>
          <p:spPr bwMode="auto">
            <a:xfrm>
              <a:off x="2556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8" name="Line 604"/>
            <p:cNvSpPr>
              <a:spLocks noChangeShapeType="1"/>
            </p:cNvSpPr>
            <p:nvPr/>
          </p:nvSpPr>
          <p:spPr bwMode="auto">
            <a:xfrm flipH="1">
              <a:off x="2558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9" name="Line 605"/>
            <p:cNvSpPr>
              <a:spLocks noChangeShapeType="1"/>
            </p:cNvSpPr>
            <p:nvPr/>
          </p:nvSpPr>
          <p:spPr bwMode="auto">
            <a:xfrm>
              <a:off x="2570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0" name="Line 606"/>
            <p:cNvSpPr>
              <a:spLocks noChangeShapeType="1"/>
            </p:cNvSpPr>
            <p:nvPr/>
          </p:nvSpPr>
          <p:spPr bwMode="auto">
            <a:xfrm flipH="1">
              <a:off x="2572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1" name="Line 607"/>
            <p:cNvSpPr>
              <a:spLocks noChangeShapeType="1"/>
            </p:cNvSpPr>
            <p:nvPr/>
          </p:nvSpPr>
          <p:spPr bwMode="auto">
            <a:xfrm>
              <a:off x="2583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2" name="Line 608"/>
            <p:cNvSpPr>
              <a:spLocks noChangeShapeType="1"/>
            </p:cNvSpPr>
            <p:nvPr/>
          </p:nvSpPr>
          <p:spPr bwMode="auto">
            <a:xfrm flipH="1">
              <a:off x="2585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3" name="Line 609"/>
            <p:cNvSpPr>
              <a:spLocks noChangeShapeType="1"/>
            </p:cNvSpPr>
            <p:nvPr/>
          </p:nvSpPr>
          <p:spPr bwMode="auto">
            <a:xfrm>
              <a:off x="2596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4" name="Line 610"/>
            <p:cNvSpPr>
              <a:spLocks noChangeShapeType="1"/>
            </p:cNvSpPr>
            <p:nvPr/>
          </p:nvSpPr>
          <p:spPr bwMode="auto">
            <a:xfrm flipH="1">
              <a:off x="2598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5" name="Line 611"/>
            <p:cNvSpPr>
              <a:spLocks noChangeShapeType="1"/>
            </p:cNvSpPr>
            <p:nvPr/>
          </p:nvSpPr>
          <p:spPr bwMode="auto">
            <a:xfrm>
              <a:off x="2614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6" name="Line 612"/>
            <p:cNvSpPr>
              <a:spLocks noChangeShapeType="1"/>
            </p:cNvSpPr>
            <p:nvPr/>
          </p:nvSpPr>
          <p:spPr bwMode="auto">
            <a:xfrm flipH="1">
              <a:off x="2616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7" name="Line 613"/>
            <p:cNvSpPr>
              <a:spLocks noChangeShapeType="1"/>
            </p:cNvSpPr>
            <p:nvPr/>
          </p:nvSpPr>
          <p:spPr bwMode="auto">
            <a:xfrm>
              <a:off x="2627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8" name="Line 614"/>
            <p:cNvSpPr>
              <a:spLocks noChangeShapeType="1"/>
            </p:cNvSpPr>
            <p:nvPr/>
          </p:nvSpPr>
          <p:spPr bwMode="auto">
            <a:xfrm flipH="1">
              <a:off x="2629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9" name="Line 615"/>
            <p:cNvSpPr>
              <a:spLocks noChangeShapeType="1"/>
            </p:cNvSpPr>
            <p:nvPr/>
          </p:nvSpPr>
          <p:spPr bwMode="auto">
            <a:xfrm>
              <a:off x="2640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0" name="Line 616"/>
            <p:cNvSpPr>
              <a:spLocks noChangeShapeType="1"/>
            </p:cNvSpPr>
            <p:nvPr/>
          </p:nvSpPr>
          <p:spPr bwMode="auto">
            <a:xfrm flipH="1">
              <a:off x="2642" y="5600"/>
              <a:ext cx="10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1" name="Line 617"/>
            <p:cNvSpPr>
              <a:spLocks noChangeShapeType="1"/>
            </p:cNvSpPr>
            <p:nvPr/>
          </p:nvSpPr>
          <p:spPr bwMode="auto">
            <a:xfrm>
              <a:off x="2654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2" name="Line 618"/>
            <p:cNvSpPr>
              <a:spLocks noChangeShapeType="1"/>
            </p:cNvSpPr>
            <p:nvPr/>
          </p:nvSpPr>
          <p:spPr bwMode="auto">
            <a:xfrm flipH="1">
              <a:off x="2656" y="5600"/>
              <a:ext cx="9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3" name="Line 619"/>
            <p:cNvSpPr>
              <a:spLocks noChangeShapeType="1"/>
            </p:cNvSpPr>
            <p:nvPr/>
          </p:nvSpPr>
          <p:spPr bwMode="auto">
            <a:xfrm>
              <a:off x="2667" y="5600"/>
              <a:ext cx="11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4" name="Line 620"/>
            <p:cNvSpPr>
              <a:spLocks noChangeShapeType="1"/>
            </p:cNvSpPr>
            <p:nvPr/>
          </p:nvSpPr>
          <p:spPr bwMode="auto">
            <a:xfrm flipH="1">
              <a:off x="2669" y="5600"/>
              <a:ext cx="11" cy="12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5" name="Line 621"/>
            <p:cNvSpPr>
              <a:spLocks noChangeShapeType="1"/>
            </p:cNvSpPr>
            <p:nvPr/>
          </p:nvSpPr>
          <p:spPr bwMode="auto">
            <a:xfrm>
              <a:off x="2684" y="5598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6" name="Line 622"/>
            <p:cNvSpPr>
              <a:spLocks noChangeShapeType="1"/>
            </p:cNvSpPr>
            <p:nvPr/>
          </p:nvSpPr>
          <p:spPr bwMode="auto">
            <a:xfrm flipH="1">
              <a:off x="2684" y="5598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7" name="Line 623"/>
            <p:cNvSpPr>
              <a:spLocks noChangeShapeType="1"/>
            </p:cNvSpPr>
            <p:nvPr/>
          </p:nvSpPr>
          <p:spPr bwMode="auto">
            <a:xfrm>
              <a:off x="2697" y="5596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8" name="Line 624"/>
            <p:cNvSpPr>
              <a:spLocks noChangeShapeType="1"/>
            </p:cNvSpPr>
            <p:nvPr/>
          </p:nvSpPr>
          <p:spPr bwMode="auto">
            <a:xfrm flipH="1">
              <a:off x="2697" y="5596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9" name="Line 625"/>
            <p:cNvSpPr>
              <a:spLocks noChangeShapeType="1"/>
            </p:cNvSpPr>
            <p:nvPr/>
          </p:nvSpPr>
          <p:spPr bwMode="auto">
            <a:xfrm>
              <a:off x="2711" y="5593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0" name="Line 626"/>
            <p:cNvSpPr>
              <a:spLocks noChangeShapeType="1"/>
            </p:cNvSpPr>
            <p:nvPr/>
          </p:nvSpPr>
          <p:spPr bwMode="auto">
            <a:xfrm flipH="1">
              <a:off x="2711" y="5593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1" name="Line 627"/>
            <p:cNvSpPr>
              <a:spLocks noChangeShapeType="1"/>
            </p:cNvSpPr>
            <p:nvPr/>
          </p:nvSpPr>
          <p:spPr bwMode="auto">
            <a:xfrm>
              <a:off x="2724" y="5586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2" name="Line 628"/>
            <p:cNvSpPr>
              <a:spLocks noChangeShapeType="1"/>
            </p:cNvSpPr>
            <p:nvPr/>
          </p:nvSpPr>
          <p:spPr bwMode="auto">
            <a:xfrm flipH="1">
              <a:off x="2724" y="5586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3" name="Line 629"/>
            <p:cNvSpPr>
              <a:spLocks noChangeShapeType="1"/>
            </p:cNvSpPr>
            <p:nvPr/>
          </p:nvSpPr>
          <p:spPr bwMode="auto">
            <a:xfrm>
              <a:off x="2739" y="5577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4" name="Line 630"/>
            <p:cNvSpPr>
              <a:spLocks noChangeShapeType="1"/>
            </p:cNvSpPr>
            <p:nvPr/>
          </p:nvSpPr>
          <p:spPr bwMode="auto">
            <a:xfrm flipH="1">
              <a:off x="2739" y="5577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5" name="Line 631"/>
            <p:cNvSpPr>
              <a:spLocks noChangeShapeType="1"/>
            </p:cNvSpPr>
            <p:nvPr/>
          </p:nvSpPr>
          <p:spPr bwMode="auto">
            <a:xfrm>
              <a:off x="2755" y="5564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6" name="Line 632"/>
            <p:cNvSpPr>
              <a:spLocks noChangeShapeType="1"/>
            </p:cNvSpPr>
            <p:nvPr/>
          </p:nvSpPr>
          <p:spPr bwMode="auto">
            <a:xfrm flipH="1">
              <a:off x="2755" y="5564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7" name="Line 633"/>
            <p:cNvSpPr>
              <a:spLocks noChangeShapeType="1"/>
            </p:cNvSpPr>
            <p:nvPr/>
          </p:nvSpPr>
          <p:spPr bwMode="auto">
            <a:xfrm>
              <a:off x="2768" y="5543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8" name="Line 634"/>
            <p:cNvSpPr>
              <a:spLocks noChangeShapeType="1"/>
            </p:cNvSpPr>
            <p:nvPr/>
          </p:nvSpPr>
          <p:spPr bwMode="auto">
            <a:xfrm flipH="1">
              <a:off x="2768" y="5543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9" name="Line 635"/>
            <p:cNvSpPr>
              <a:spLocks noChangeShapeType="1"/>
            </p:cNvSpPr>
            <p:nvPr/>
          </p:nvSpPr>
          <p:spPr bwMode="auto">
            <a:xfrm>
              <a:off x="2781" y="5518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0" name="Line 636"/>
            <p:cNvSpPr>
              <a:spLocks noChangeShapeType="1"/>
            </p:cNvSpPr>
            <p:nvPr/>
          </p:nvSpPr>
          <p:spPr bwMode="auto">
            <a:xfrm flipH="1">
              <a:off x="2781" y="5518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1" name="Line 637"/>
            <p:cNvSpPr>
              <a:spLocks noChangeShapeType="1"/>
            </p:cNvSpPr>
            <p:nvPr/>
          </p:nvSpPr>
          <p:spPr bwMode="auto">
            <a:xfrm>
              <a:off x="2796" y="5479"/>
              <a:ext cx="12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2" name="Line 638"/>
            <p:cNvSpPr>
              <a:spLocks noChangeShapeType="1"/>
            </p:cNvSpPr>
            <p:nvPr/>
          </p:nvSpPr>
          <p:spPr bwMode="auto">
            <a:xfrm flipH="1">
              <a:off x="2796" y="5479"/>
              <a:ext cx="12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3" name="Line 639"/>
            <p:cNvSpPr>
              <a:spLocks noChangeShapeType="1"/>
            </p:cNvSpPr>
            <p:nvPr/>
          </p:nvSpPr>
          <p:spPr bwMode="auto">
            <a:xfrm>
              <a:off x="2810" y="5433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4" name="Line 640"/>
            <p:cNvSpPr>
              <a:spLocks noChangeShapeType="1"/>
            </p:cNvSpPr>
            <p:nvPr/>
          </p:nvSpPr>
          <p:spPr bwMode="auto">
            <a:xfrm flipH="1">
              <a:off x="2810" y="5433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5" name="Line 641"/>
            <p:cNvSpPr>
              <a:spLocks noChangeShapeType="1"/>
            </p:cNvSpPr>
            <p:nvPr/>
          </p:nvSpPr>
          <p:spPr bwMode="auto">
            <a:xfrm>
              <a:off x="2825" y="5374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6" name="Line 642"/>
            <p:cNvSpPr>
              <a:spLocks noChangeShapeType="1"/>
            </p:cNvSpPr>
            <p:nvPr/>
          </p:nvSpPr>
          <p:spPr bwMode="auto">
            <a:xfrm flipH="1">
              <a:off x="2825" y="5374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7" name="Line 643"/>
            <p:cNvSpPr>
              <a:spLocks noChangeShapeType="1"/>
            </p:cNvSpPr>
            <p:nvPr/>
          </p:nvSpPr>
          <p:spPr bwMode="auto">
            <a:xfrm>
              <a:off x="2838" y="5303"/>
              <a:ext cx="14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8" name="Line 644"/>
            <p:cNvSpPr>
              <a:spLocks noChangeShapeType="1"/>
            </p:cNvSpPr>
            <p:nvPr/>
          </p:nvSpPr>
          <p:spPr bwMode="auto">
            <a:xfrm flipH="1">
              <a:off x="2838" y="5303"/>
              <a:ext cx="14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9" name="Line 645"/>
            <p:cNvSpPr>
              <a:spLocks noChangeShapeType="1"/>
            </p:cNvSpPr>
            <p:nvPr/>
          </p:nvSpPr>
          <p:spPr bwMode="auto">
            <a:xfrm>
              <a:off x="2854" y="5219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0" name="Line 646"/>
            <p:cNvSpPr>
              <a:spLocks noChangeShapeType="1"/>
            </p:cNvSpPr>
            <p:nvPr/>
          </p:nvSpPr>
          <p:spPr bwMode="auto">
            <a:xfrm flipH="1">
              <a:off x="2854" y="5219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1" name="Line 647"/>
            <p:cNvSpPr>
              <a:spLocks noChangeShapeType="1"/>
            </p:cNvSpPr>
            <p:nvPr/>
          </p:nvSpPr>
          <p:spPr bwMode="auto">
            <a:xfrm>
              <a:off x="2867" y="5120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2" name="Line 648"/>
            <p:cNvSpPr>
              <a:spLocks noChangeShapeType="1"/>
            </p:cNvSpPr>
            <p:nvPr/>
          </p:nvSpPr>
          <p:spPr bwMode="auto">
            <a:xfrm flipH="1">
              <a:off x="2867" y="5120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3" name="Line 649"/>
            <p:cNvSpPr>
              <a:spLocks noChangeShapeType="1"/>
            </p:cNvSpPr>
            <p:nvPr/>
          </p:nvSpPr>
          <p:spPr bwMode="auto">
            <a:xfrm>
              <a:off x="2880" y="5017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4" name="Line 650"/>
            <p:cNvSpPr>
              <a:spLocks noChangeShapeType="1"/>
            </p:cNvSpPr>
            <p:nvPr/>
          </p:nvSpPr>
          <p:spPr bwMode="auto">
            <a:xfrm flipH="1">
              <a:off x="2880" y="5017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5" name="Line 651"/>
            <p:cNvSpPr>
              <a:spLocks noChangeShapeType="1"/>
            </p:cNvSpPr>
            <p:nvPr/>
          </p:nvSpPr>
          <p:spPr bwMode="auto">
            <a:xfrm>
              <a:off x="2894" y="4906"/>
              <a:ext cx="13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6" name="Line 652"/>
            <p:cNvSpPr>
              <a:spLocks noChangeShapeType="1"/>
            </p:cNvSpPr>
            <p:nvPr/>
          </p:nvSpPr>
          <p:spPr bwMode="auto">
            <a:xfrm flipH="1">
              <a:off x="2894" y="4906"/>
              <a:ext cx="13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7" name="Line 653"/>
            <p:cNvSpPr>
              <a:spLocks noChangeShapeType="1"/>
            </p:cNvSpPr>
            <p:nvPr/>
          </p:nvSpPr>
          <p:spPr bwMode="auto">
            <a:xfrm>
              <a:off x="2911" y="4791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8" name="Line 654"/>
            <p:cNvSpPr>
              <a:spLocks noChangeShapeType="1"/>
            </p:cNvSpPr>
            <p:nvPr/>
          </p:nvSpPr>
          <p:spPr bwMode="auto">
            <a:xfrm flipH="1">
              <a:off x="2911" y="4791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9" name="Line 655"/>
            <p:cNvSpPr>
              <a:spLocks noChangeShapeType="1"/>
            </p:cNvSpPr>
            <p:nvPr/>
          </p:nvSpPr>
          <p:spPr bwMode="auto">
            <a:xfrm>
              <a:off x="2924" y="4682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0" name="Line 656"/>
            <p:cNvSpPr>
              <a:spLocks noChangeShapeType="1"/>
            </p:cNvSpPr>
            <p:nvPr/>
          </p:nvSpPr>
          <p:spPr bwMode="auto">
            <a:xfrm flipH="1">
              <a:off x="2924" y="4682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1" name="Line 657"/>
            <p:cNvSpPr>
              <a:spLocks noChangeShapeType="1"/>
            </p:cNvSpPr>
            <p:nvPr/>
          </p:nvSpPr>
          <p:spPr bwMode="auto">
            <a:xfrm>
              <a:off x="2937" y="4577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2" name="Line 658"/>
            <p:cNvSpPr>
              <a:spLocks noChangeShapeType="1"/>
            </p:cNvSpPr>
            <p:nvPr/>
          </p:nvSpPr>
          <p:spPr bwMode="auto">
            <a:xfrm flipH="1">
              <a:off x="2937" y="4577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3" name="Line 659"/>
            <p:cNvSpPr>
              <a:spLocks noChangeShapeType="1"/>
            </p:cNvSpPr>
            <p:nvPr/>
          </p:nvSpPr>
          <p:spPr bwMode="auto">
            <a:xfrm>
              <a:off x="2951" y="4490"/>
              <a:ext cx="13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4" name="Line 660"/>
            <p:cNvSpPr>
              <a:spLocks noChangeShapeType="1"/>
            </p:cNvSpPr>
            <p:nvPr/>
          </p:nvSpPr>
          <p:spPr bwMode="auto">
            <a:xfrm flipH="1">
              <a:off x="2951" y="4490"/>
              <a:ext cx="13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5" name="Line 661"/>
            <p:cNvSpPr>
              <a:spLocks noChangeShapeType="1"/>
            </p:cNvSpPr>
            <p:nvPr/>
          </p:nvSpPr>
          <p:spPr bwMode="auto">
            <a:xfrm>
              <a:off x="2966" y="4419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6" name="Line 662"/>
            <p:cNvSpPr>
              <a:spLocks noChangeShapeType="1"/>
            </p:cNvSpPr>
            <p:nvPr/>
          </p:nvSpPr>
          <p:spPr bwMode="auto">
            <a:xfrm flipH="1">
              <a:off x="2966" y="4419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7" name="Line 663"/>
            <p:cNvSpPr>
              <a:spLocks noChangeShapeType="1"/>
            </p:cNvSpPr>
            <p:nvPr/>
          </p:nvSpPr>
          <p:spPr bwMode="auto">
            <a:xfrm>
              <a:off x="2981" y="4369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8" name="Line 664"/>
            <p:cNvSpPr>
              <a:spLocks noChangeShapeType="1"/>
            </p:cNvSpPr>
            <p:nvPr/>
          </p:nvSpPr>
          <p:spPr bwMode="auto">
            <a:xfrm flipH="1">
              <a:off x="2981" y="4369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9" name="Line 665"/>
            <p:cNvSpPr>
              <a:spLocks noChangeShapeType="1"/>
            </p:cNvSpPr>
            <p:nvPr/>
          </p:nvSpPr>
          <p:spPr bwMode="auto">
            <a:xfrm>
              <a:off x="2994" y="4343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0" name="Line 666"/>
            <p:cNvSpPr>
              <a:spLocks noChangeShapeType="1"/>
            </p:cNvSpPr>
            <p:nvPr/>
          </p:nvSpPr>
          <p:spPr bwMode="auto">
            <a:xfrm flipH="1">
              <a:off x="2994" y="4343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1" name="Line 667"/>
            <p:cNvSpPr>
              <a:spLocks noChangeShapeType="1"/>
            </p:cNvSpPr>
            <p:nvPr/>
          </p:nvSpPr>
          <p:spPr bwMode="auto">
            <a:xfrm>
              <a:off x="3008" y="4343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2" name="Line 668"/>
            <p:cNvSpPr>
              <a:spLocks noChangeShapeType="1"/>
            </p:cNvSpPr>
            <p:nvPr/>
          </p:nvSpPr>
          <p:spPr bwMode="auto">
            <a:xfrm flipH="1">
              <a:off x="3008" y="4343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3" name="Line 669"/>
            <p:cNvSpPr>
              <a:spLocks noChangeShapeType="1"/>
            </p:cNvSpPr>
            <p:nvPr/>
          </p:nvSpPr>
          <p:spPr bwMode="auto">
            <a:xfrm>
              <a:off x="3023" y="4369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4" name="Line 670"/>
            <p:cNvSpPr>
              <a:spLocks noChangeShapeType="1"/>
            </p:cNvSpPr>
            <p:nvPr/>
          </p:nvSpPr>
          <p:spPr bwMode="auto">
            <a:xfrm flipH="1">
              <a:off x="3023" y="4369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5" name="Line 671"/>
            <p:cNvSpPr>
              <a:spLocks noChangeShapeType="1"/>
            </p:cNvSpPr>
            <p:nvPr/>
          </p:nvSpPr>
          <p:spPr bwMode="auto">
            <a:xfrm>
              <a:off x="3036" y="4417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6" name="Line 672"/>
            <p:cNvSpPr>
              <a:spLocks noChangeShapeType="1"/>
            </p:cNvSpPr>
            <p:nvPr/>
          </p:nvSpPr>
          <p:spPr bwMode="auto">
            <a:xfrm flipH="1">
              <a:off x="3036" y="4417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7" name="Line 673"/>
            <p:cNvSpPr>
              <a:spLocks noChangeShapeType="1"/>
            </p:cNvSpPr>
            <p:nvPr/>
          </p:nvSpPr>
          <p:spPr bwMode="auto">
            <a:xfrm>
              <a:off x="3052" y="4483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8" name="Line 674"/>
            <p:cNvSpPr>
              <a:spLocks noChangeShapeType="1"/>
            </p:cNvSpPr>
            <p:nvPr/>
          </p:nvSpPr>
          <p:spPr bwMode="auto">
            <a:xfrm flipH="1">
              <a:off x="3052" y="4483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9" name="Line 675"/>
            <p:cNvSpPr>
              <a:spLocks noChangeShapeType="1"/>
            </p:cNvSpPr>
            <p:nvPr/>
          </p:nvSpPr>
          <p:spPr bwMode="auto">
            <a:xfrm>
              <a:off x="3065" y="4565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0" name="Line 676"/>
            <p:cNvSpPr>
              <a:spLocks noChangeShapeType="1"/>
            </p:cNvSpPr>
            <p:nvPr/>
          </p:nvSpPr>
          <p:spPr bwMode="auto">
            <a:xfrm flipH="1">
              <a:off x="3065" y="4565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1" name="Line 677"/>
            <p:cNvSpPr>
              <a:spLocks noChangeShapeType="1"/>
            </p:cNvSpPr>
            <p:nvPr/>
          </p:nvSpPr>
          <p:spPr bwMode="auto">
            <a:xfrm>
              <a:off x="3080" y="4659"/>
              <a:ext cx="12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2" name="Line 678"/>
            <p:cNvSpPr>
              <a:spLocks noChangeShapeType="1"/>
            </p:cNvSpPr>
            <p:nvPr/>
          </p:nvSpPr>
          <p:spPr bwMode="auto">
            <a:xfrm flipH="1">
              <a:off x="3080" y="4659"/>
              <a:ext cx="12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3" name="Line 679"/>
            <p:cNvSpPr>
              <a:spLocks noChangeShapeType="1"/>
            </p:cNvSpPr>
            <p:nvPr/>
          </p:nvSpPr>
          <p:spPr bwMode="auto">
            <a:xfrm>
              <a:off x="3093" y="4762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4" name="Line 680"/>
            <p:cNvSpPr>
              <a:spLocks noChangeShapeType="1"/>
            </p:cNvSpPr>
            <p:nvPr/>
          </p:nvSpPr>
          <p:spPr bwMode="auto">
            <a:xfrm flipH="1">
              <a:off x="3093" y="4762"/>
              <a:ext cx="12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5" name="Line 681"/>
            <p:cNvSpPr>
              <a:spLocks noChangeShapeType="1"/>
            </p:cNvSpPr>
            <p:nvPr/>
          </p:nvSpPr>
          <p:spPr bwMode="auto">
            <a:xfrm>
              <a:off x="3107" y="4862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6" name="Line 682"/>
            <p:cNvSpPr>
              <a:spLocks noChangeShapeType="1"/>
            </p:cNvSpPr>
            <p:nvPr/>
          </p:nvSpPr>
          <p:spPr bwMode="auto">
            <a:xfrm flipH="1">
              <a:off x="3107" y="4862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7" name="Line 683"/>
            <p:cNvSpPr>
              <a:spLocks noChangeShapeType="1"/>
            </p:cNvSpPr>
            <p:nvPr/>
          </p:nvSpPr>
          <p:spPr bwMode="auto">
            <a:xfrm>
              <a:off x="3122" y="4965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8" name="Line 684"/>
            <p:cNvSpPr>
              <a:spLocks noChangeShapeType="1"/>
            </p:cNvSpPr>
            <p:nvPr/>
          </p:nvSpPr>
          <p:spPr bwMode="auto">
            <a:xfrm flipH="1">
              <a:off x="3122" y="4965"/>
              <a:ext cx="13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9" name="Line 685"/>
            <p:cNvSpPr>
              <a:spLocks noChangeShapeType="1"/>
            </p:cNvSpPr>
            <p:nvPr/>
          </p:nvSpPr>
          <p:spPr bwMode="auto">
            <a:xfrm>
              <a:off x="3137" y="5063"/>
              <a:ext cx="12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0" name="Line 686"/>
            <p:cNvSpPr>
              <a:spLocks noChangeShapeType="1"/>
            </p:cNvSpPr>
            <p:nvPr/>
          </p:nvSpPr>
          <p:spPr bwMode="auto">
            <a:xfrm flipH="1">
              <a:off x="3137" y="5063"/>
              <a:ext cx="12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1" name="Line 687"/>
            <p:cNvSpPr>
              <a:spLocks noChangeShapeType="1"/>
            </p:cNvSpPr>
            <p:nvPr/>
          </p:nvSpPr>
          <p:spPr bwMode="auto">
            <a:xfrm>
              <a:off x="3151" y="5155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2" name="Line 688"/>
            <p:cNvSpPr>
              <a:spLocks noChangeShapeType="1"/>
            </p:cNvSpPr>
            <p:nvPr/>
          </p:nvSpPr>
          <p:spPr bwMode="auto">
            <a:xfrm flipH="1">
              <a:off x="3151" y="5155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3" name="Line 689"/>
            <p:cNvSpPr>
              <a:spLocks noChangeShapeType="1"/>
            </p:cNvSpPr>
            <p:nvPr/>
          </p:nvSpPr>
          <p:spPr bwMode="auto">
            <a:xfrm>
              <a:off x="3164" y="5235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4" name="Line 690"/>
            <p:cNvSpPr>
              <a:spLocks noChangeShapeType="1"/>
            </p:cNvSpPr>
            <p:nvPr/>
          </p:nvSpPr>
          <p:spPr bwMode="auto">
            <a:xfrm flipH="1">
              <a:off x="3164" y="5235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5" name="Line 691"/>
            <p:cNvSpPr>
              <a:spLocks noChangeShapeType="1"/>
            </p:cNvSpPr>
            <p:nvPr/>
          </p:nvSpPr>
          <p:spPr bwMode="auto">
            <a:xfrm>
              <a:off x="3177" y="5305"/>
              <a:ext cx="14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6" name="Line 692"/>
            <p:cNvSpPr>
              <a:spLocks noChangeShapeType="1"/>
            </p:cNvSpPr>
            <p:nvPr/>
          </p:nvSpPr>
          <p:spPr bwMode="auto">
            <a:xfrm flipH="1">
              <a:off x="3177" y="5305"/>
              <a:ext cx="14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7" name="Line 693"/>
            <p:cNvSpPr>
              <a:spLocks noChangeShapeType="1"/>
            </p:cNvSpPr>
            <p:nvPr/>
          </p:nvSpPr>
          <p:spPr bwMode="auto">
            <a:xfrm>
              <a:off x="3192" y="5367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8" name="Line 694"/>
            <p:cNvSpPr>
              <a:spLocks noChangeShapeType="1"/>
            </p:cNvSpPr>
            <p:nvPr/>
          </p:nvSpPr>
          <p:spPr bwMode="auto">
            <a:xfrm flipH="1">
              <a:off x="3192" y="5367"/>
              <a:ext cx="12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" name="Line 695"/>
            <p:cNvSpPr>
              <a:spLocks noChangeShapeType="1"/>
            </p:cNvSpPr>
            <p:nvPr/>
          </p:nvSpPr>
          <p:spPr bwMode="auto">
            <a:xfrm>
              <a:off x="3208" y="5420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0" name="Line 696"/>
            <p:cNvSpPr>
              <a:spLocks noChangeShapeType="1"/>
            </p:cNvSpPr>
            <p:nvPr/>
          </p:nvSpPr>
          <p:spPr bwMode="auto">
            <a:xfrm flipH="1">
              <a:off x="3208" y="5420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1" name="Line 697"/>
            <p:cNvSpPr>
              <a:spLocks noChangeShapeType="1"/>
            </p:cNvSpPr>
            <p:nvPr/>
          </p:nvSpPr>
          <p:spPr bwMode="auto">
            <a:xfrm>
              <a:off x="3221" y="5461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2" name="Line 698"/>
            <p:cNvSpPr>
              <a:spLocks noChangeShapeType="1"/>
            </p:cNvSpPr>
            <p:nvPr/>
          </p:nvSpPr>
          <p:spPr bwMode="auto">
            <a:xfrm flipH="1">
              <a:off x="3221" y="5461"/>
              <a:ext cx="11" cy="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3" name="Line 699"/>
            <p:cNvSpPr>
              <a:spLocks noChangeShapeType="1"/>
            </p:cNvSpPr>
            <p:nvPr/>
          </p:nvSpPr>
          <p:spPr bwMode="auto">
            <a:xfrm>
              <a:off x="3234" y="5495"/>
              <a:ext cx="14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4" name="Line 700"/>
            <p:cNvSpPr>
              <a:spLocks noChangeShapeType="1"/>
            </p:cNvSpPr>
            <p:nvPr/>
          </p:nvSpPr>
          <p:spPr bwMode="auto">
            <a:xfrm flipH="1">
              <a:off x="3234" y="5495"/>
              <a:ext cx="14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5" name="Line 701"/>
            <p:cNvSpPr>
              <a:spLocks noChangeShapeType="1"/>
            </p:cNvSpPr>
            <p:nvPr/>
          </p:nvSpPr>
          <p:spPr bwMode="auto">
            <a:xfrm>
              <a:off x="3250" y="5522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6" name="Line 702"/>
            <p:cNvSpPr>
              <a:spLocks noChangeShapeType="1"/>
            </p:cNvSpPr>
            <p:nvPr/>
          </p:nvSpPr>
          <p:spPr bwMode="auto">
            <a:xfrm flipH="1">
              <a:off x="3250" y="5522"/>
              <a:ext cx="11" cy="1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7" name="Line 703"/>
            <p:cNvSpPr>
              <a:spLocks noChangeShapeType="1"/>
            </p:cNvSpPr>
            <p:nvPr/>
          </p:nvSpPr>
          <p:spPr bwMode="auto">
            <a:xfrm>
              <a:off x="3263" y="5543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8" name="Line 704"/>
            <p:cNvSpPr>
              <a:spLocks noChangeShapeType="1"/>
            </p:cNvSpPr>
            <p:nvPr/>
          </p:nvSpPr>
          <p:spPr bwMode="auto">
            <a:xfrm flipH="1">
              <a:off x="3263" y="5543"/>
              <a:ext cx="11" cy="16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9" name="Line 706"/>
          <p:cNvSpPr>
            <a:spLocks noChangeShapeType="1"/>
          </p:cNvSpPr>
          <p:nvPr/>
        </p:nvSpPr>
        <p:spPr bwMode="auto">
          <a:xfrm>
            <a:off x="7979508" y="5999054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" name="Line 707"/>
          <p:cNvSpPr>
            <a:spLocks noChangeShapeType="1"/>
          </p:cNvSpPr>
          <p:nvPr/>
        </p:nvSpPr>
        <p:spPr bwMode="auto">
          <a:xfrm flipH="1">
            <a:off x="7979508" y="5999054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1" name="Line 708"/>
          <p:cNvSpPr>
            <a:spLocks noChangeShapeType="1"/>
          </p:cNvSpPr>
          <p:nvPr/>
        </p:nvSpPr>
        <p:spPr bwMode="auto">
          <a:xfrm>
            <a:off x="8006495" y="6014929"/>
            <a:ext cx="30163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2" name="Line 709"/>
          <p:cNvSpPr>
            <a:spLocks noChangeShapeType="1"/>
          </p:cNvSpPr>
          <p:nvPr/>
        </p:nvSpPr>
        <p:spPr bwMode="auto">
          <a:xfrm flipH="1">
            <a:off x="8006495" y="6014929"/>
            <a:ext cx="30163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" name="Line 710"/>
          <p:cNvSpPr>
            <a:spLocks noChangeShapeType="1"/>
          </p:cNvSpPr>
          <p:nvPr/>
        </p:nvSpPr>
        <p:spPr bwMode="auto">
          <a:xfrm>
            <a:off x="8039833" y="6021279"/>
            <a:ext cx="23812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4" name="Line 711"/>
          <p:cNvSpPr>
            <a:spLocks noChangeShapeType="1"/>
          </p:cNvSpPr>
          <p:nvPr/>
        </p:nvSpPr>
        <p:spPr bwMode="auto">
          <a:xfrm flipH="1">
            <a:off x="8039833" y="6021279"/>
            <a:ext cx="23812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5" name="Line 712"/>
          <p:cNvSpPr>
            <a:spLocks noChangeShapeType="1"/>
          </p:cNvSpPr>
          <p:nvPr/>
        </p:nvSpPr>
        <p:spPr bwMode="auto">
          <a:xfrm>
            <a:off x="8068408" y="6029216"/>
            <a:ext cx="22225" cy="142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6" name="Line 713"/>
          <p:cNvSpPr>
            <a:spLocks noChangeShapeType="1"/>
          </p:cNvSpPr>
          <p:nvPr/>
        </p:nvSpPr>
        <p:spPr bwMode="auto">
          <a:xfrm flipH="1">
            <a:off x="8068408" y="6029216"/>
            <a:ext cx="22225" cy="14288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7" name="Line 714"/>
          <p:cNvSpPr>
            <a:spLocks noChangeShapeType="1"/>
          </p:cNvSpPr>
          <p:nvPr/>
        </p:nvSpPr>
        <p:spPr bwMode="auto">
          <a:xfrm>
            <a:off x="8095395" y="6033979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8" name="Line 715"/>
          <p:cNvSpPr>
            <a:spLocks noChangeShapeType="1"/>
          </p:cNvSpPr>
          <p:nvPr/>
        </p:nvSpPr>
        <p:spPr bwMode="auto">
          <a:xfrm flipH="1">
            <a:off x="8095395" y="6033979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9" name="Line 716"/>
          <p:cNvSpPr>
            <a:spLocks noChangeShapeType="1"/>
          </p:cNvSpPr>
          <p:nvPr/>
        </p:nvSpPr>
        <p:spPr bwMode="auto">
          <a:xfrm>
            <a:off x="8128733" y="6040329"/>
            <a:ext cx="2857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0" name="Line 717"/>
          <p:cNvSpPr>
            <a:spLocks noChangeShapeType="1"/>
          </p:cNvSpPr>
          <p:nvPr/>
        </p:nvSpPr>
        <p:spPr bwMode="auto">
          <a:xfrm flipH="1">
            <a:off x="8128733" y="6040329"/>
            <a:ext cx="2857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1" name="Line 718"/>
          <p:cNvSpPr>
            <a:spLocks noChangeShapeType="1"/>
          </p:cNvSpPr>
          <p:nvPr/>
        </p:nvSpPr>
        <p:spPr bwMode="auto">
          <a:xfrm>
            <a:off x="8160483" y="6041916"/>
            <a:ext cx="23812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2" name="Line 719"/>
          <p:cNvSpPr>
            <a:spLocks noChangeShapeType="1"/>
          </p:cNvSpPr>
          <p:nvPr/>
        </p:nvSpPr>
        <p:spPr bwMode="auto">
          <a:xfrm flipH="1">
            <a:off x="8160483" y="6041916"/>
            <a:ext cx="23812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3" name="Line 720"/>
          <p:cNvSpPr>
            <a:spLocks noChangeShapeType="1"/>
          </p:cNvSpPr>
          <p:nvPr/>
        </p:nvSpPr>
        <p:spPr bwMode="auto">
          <a:xfrm>
            <a:off x="8189058" y="6041916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4" name="Line 721"/>
          <p:cNvSpPr>
            <a:spLocks noChangeShapeType="1"/>
          </p:cNvSpPr>
          <p:nvPr/>
        </p:nvSpPr>
        <p:spPr bwMode="auto">
          <a:xfrm flipH="1">
            <a:off x="8189058" y="6041916"/>
            <a:ext cx="25400" cy="15875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5" name="Line 722"/>
          <p:cNvSpPr>
            <a:spLocks noChangeShapeType="1"/>
          </p:cNvSpPr>
          <p:nvPr/>
        </p:nvSpPr>
        <p:spPr bwMode="auto">
          <a:xfrm>
            <a:off x="8216045" y="6043504"/>
            <a:ext cx="20638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6" name="Line 723"/>
          <p:cNvSpPr>
            <a:spLocks noChangeShapeType="1"/>
          </p:cNvSpPr>
          <p:nvPr/>
        </p:nvSpPr>
        <p:spPr bwMode="auto">
          <a:xfrm flipH="1">
            <a:off x="8220808" y="6043504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7" name="Line 724"/>
          <p:cNvSpPr>
            <a:spLocks noChangeShapeType="1"/>
          </p:cNvSpPr>
          <p:nvPr/>
        </p:nvSpPr>
        <p:spPr bwMode="auto">
          <a:xfrm>
            <a:off x="8246208" y="6043504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8" name="Line 725"/>
          <p:cNvSpPr>
            <a:spLocks noChangeShapeType="1"/>
          </p:cNvSpPr>
          <p:nvPr/>
        </p:nvSpPr>
        <p:spPr bwMode="auto">
          <a:xfrm flipH="1">
            <a:off x="8249383" y="6043504"/>
            <a:ext cx="23812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69" name="Line 726"/>
          <p:cNvSpPr>
            <a:spLocks noChangeShapeType="1"/>
          </p:cNvSpPr>
          <p:nvPr/>
        </p:nvSpPr>
        <p:spPr bwMode="auto">
          <a:xfrm>
            <a:off x="8281133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0" name="Line 727"/>
          <p:cNvSpPr>
            <a:spLocks noChangeShapeType="1"/>
          </p:cNvSpPr>
          <p:nvPr/>
        </p:nvSpPr>
        <p:spPr bwMode="auto">
          <a:xfrm flipH="1">
            <a:off x="8285895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1" name="Line 728"/>
          <p:cNvSpPr>
            <a:spLocks noChangeShapeType="1"/>
          </p:cNvSpPr>
          <p:nvPr/>
        </p:nvSpPr>
        <p:spPr bwMode="auto">
          <a:xfrm>
            <a:off x="8309708" y="6043504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2" name="Line 729"/>
          <p:cNvSpPr>
            <a:spLocks noChangeShapeType="1"/>
          </p:cNvSpPr>
          <p:nvPr/>
        </p:nvSpPr>
        <p:spPr bwMode="auto">
          <a:xfrm flipH="1">
            <a:off x="8312883" y="6043504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3" name="Line 730"/>
          <p:cNvSpPr>
            <a:spLocks noChangeShapeType="1"/>
          </p:cNvSpPr>
          <p:nvPr/>
        </p:nvSpPr>
        <p:spPr bwMode="auto">
          <a:xfrm>
            <a:off x="8338283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4" name="Line 731"/>
          <p:cNvSpPr>
            <a:spLocks noChangeShapeType="1"/>
          </p:cNvSpPr>
          <p:nvPr/>
        </p:nvSpPr>
        <p:spPr bwMode="auto">
          <a:xfrm flipH="1">
            <a:off x="8343045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5" name="Line 732"/>
          <p:cNvSpPr>
            <a:spLocks noChangeShapeType="1"/>
          </p:cNvSpPr>
          <p:nvPr/>
        </p:nvSpPr>
        <p:spPr bwMode="auto">
          <a:xfrm>
            <a:off x="8366858" y="6043504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6" name="Line 733"/>
          <p:cNvSpPr>
            <a:spLocks noChangeShapeType="1"/>
          </p:cNvSpPr>
          <p:nvPr/>
        </p:nvSpPr>
        <p:spPr bwMode="auto">
          <a:xfrm flipH="1">
            <a:off x="8370033" y="6043504"/>
            <a:ext cx="23812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7" name="Line 734"/>
          <p:cNvSpPr>
            <a:spLocks noChangeShapeType="1"/>
          </p:cNvSpPr>
          <p:nvPr/>
        </p:nvSpPr>
        <p:spPr bwMode="auto">
          <a:xfrm>
            <a:off x="8398608" y="6043504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8" name="Line 735"/>
          <p:cNvSpPr>
            <a:spLocks noChangeShapeType="1"/>
          </p:cNvSpPr>
          <p:nvPr/>
        </p:nvSpPr>
        <p:spPr bwMode="auto">
          <a:xfrm flipH="1">
            <a:off x="8401783" y="6043504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79" name="Line 736"/>
          <p:cNvSpPr>
            <a:spLocks noChangeShapeType="1"/>
          </p:cNvSpPr>
          <p:nvPr/>
        </p:nvSpPr>
        <p:spPr bwMode="auto">
          <a:xfrm>
            <a:off x="8427183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0" name="Line 737"/>
          <p:cNvSpPr>
            <a:spLocks noChangeShapeType="1"/>
          </p:cNvSpPr>
          <p:nvPr/>
        </p:nvSpPr>
        <p:spPr bwMode="auto">
          <a:xfrm flipH="1">
            <a:off x="8431945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1" name="Line 738"/>
          <p:cNvSpPr>
            <a:spLocks noChangeShapeType="1"/>
          </p:cNvSpPr>
          <p:nvPr/>
        </p:nvSpPr>
        <p:spPr bwMode="auto">
          <a:xfrm>
            <a:off x="8458933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2" name="Line 739"/>
          <p:cNvSpPr>
            <a:spLocks noChangeShapeType="1"/>
          </p:cNvSpPr>
          <p:nvPr/>
        </p:nvSpPr>
        <p:spPr bwMode="auto">
          <a:xfrm flipH="1">
            <a:off x="8463695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3" name="Line 740"/>
          <p:cNvSpPr>
            <a:spLocks noChangeShapeType="1"/>
          </p:cNvSpPr>
          <p:nvPr/>
        </p:nvSpPr>
        <p:spPr bwMode="auto">
          <a:xfrm>
            <a:off x="8487508" y="6043504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4" name="Line 741"/>
          <p:cNvSpPr>
            <a:spLocks noChangeShapeType="1"/>
          </p:cNvSpPr>
          <p:nvPr/>
        </p:nvSpPr>
        <p:spPr bwMode="auto">
          <a:xfrm flipH="1">
            <a:off x="8490683" y="6043504"/>
            <a:ext cx="23812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5" name="Line 742"/>
          <p:cNvSpPr>
            <a:spLocks noChangeShapeType="1"/>
          </p:cNvSpPr>
          <p:nvPr/>
        </p:nvSpPr>
        <p:spPr bwMode="auto">
          <a:xfrm>
            <a:off x="8519258" y="6043504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6" name="Line 743"/>
          <p:cNvSpPr>
            <a:spLocks noChangeShapeType="1"/>
          </p:cNvSpPr>
          <p:nvPr/>
        </p:nvSpPr>
        <p:spPr bwMode="auto">
          <a:xfrm flipH="1">
            <a:off x="8522433" y="6043504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7" name="Line 744"/>
          <p:cNvSpPr>
            <a:spLocks noChangeShapeType="1"/>
          </p:cNvSpPr>
          <p:nvPr/>
        </p:nvSpPr>
        <p:spPr bwMode="auto">
          <a:xfrm>
            <a:off x="8547833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8" name="Line 745"/>
          <p:cNvSpPr>
            <a:spLocks noChangeShapeType="1"/>
          </p:cNvSpPr>
          <p:nvPr/>
        </p:nvSpPr>
        <p:spPr bwMode="auto">
          <a:xfrm flipH="1">
            <a:off x="8552595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89" name="Line 746"/>
          <p:cNvSpPr>
            <a:spLocks noChangeShapeType="1"/>
          </p:cNvSpPr>
          <p:nvPr/>
        </p:nvSpPr>
        <p:spPr bwMode="auto">
          <a:xfrm>
            <a:off x="8576408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0" name="Line 747"/>
          <p:cNvSpPr>
            <a:spLocks noChangeShapeType="1"/>
          </p:cNvSpPr>
          <p:nvPr/>
        </p:nvSpPr>
        <p:spPr bwMode="auto">
          <a:xfrm flipH="1">
            <a:off x="8579583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1" name="Line 748"/>
          <p:cNvSpPr>
            <a:spLocks noChangeShapeType="1"/>
          </p:cNvSpPr>
          <p:nvPr/>
        </p:nvSpPr>
        <p:spPr bwMode="auto">
          <a:xfrm>
            <a:off x="8608158" y="6043504"/>
            <a:ext cx="2540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2" name="Line 749"/>
          <p:cNvSpPr>
            <a:spLocks noChangeShapeType="1"/>
          </p:cNvSpPr>
          <p:nvPr/>
        </p:nvSpPr>
        <p:spPr bwMode="auto">
          <a:xfrm flipH="1">
            <a:off x="8611333" y="6043504"/>
            <a:ext cx="2540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3" name="Line 750"/>
          <p:cNvSpPr>
            <a:spLocks noChangeShapeType="1"/>
          </p:cNvSpPr>
          <p:nvPr/>
        </p:nvSpPr>
        <p:spPr bwMode="auto">
          <a:xfrm>
            <a:off x="8639908" y="6043504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4" name="Line 751"/>
          <p:cNvSpPr>
            <a:spLocks noChangeShapeType="1"/>
          </p:cNvSpPr>
          <p:nvPr/>
        </p:nvSpPr>
        <p:spPr bwMode="auto">
          <a:xfrm flipH="1">
            <a:off x="8643083" y="6043504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5" name="Line 752"/>
          <p:cNvSpPr>
            <a:spLocks noChangeShapeType="1"/>
          </p:cNvSpPr>
          <p:nvPr/>
        </p:nvSpPr>
        <p:spPr bwMode="auto">
          <a:xfrm>
            <a:off x="8668483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6" name="Line 753"/>
          <p:cNvSpPr>
            <a:spLocks noChangeShapeType="1"/>
          </p:cNvSpPr>
          <p:nvPr/>
        </p:nvSpPr>
        <p:spPr bwMode="auto">
          <a:xfrm flipH="1">
            <a:off x="8673245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7" name="Line 754"/>
          <p:cNvSpPr>
            <a:spLocks noChangeShapeType="1"/>
          </p:cNvSpPr>
          <p:nvPr/>
        </p:nvSpPr>
        <p:spPr bwMode="auto">
          <a:xfrm>
            <a:off x="8697058" y="6043504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8" name="Line 755"/>
          <p:cNvSpPr>
            <a:spLocks noChangeShapeType="1"/>
          </p:cNvSpPr>
          <p:nvPr/>
        </p:nvSpPr>
        <p:spPr bwMode="auto">
          <a:xfrm flipH="1">
            <a:off x="8700233" y="6043504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99" name="Line 756"/>
          <p:cNvSpPr>
            <a:spLocks noChangeShapeType="1"/>
          </p:cNvSpPr>
          <p:nvPr/>
        </p:nvSpPr>
        <p:spPr bwMode="auto">
          <a:xfrm>
            <a:off x="8724045" y="6043504"/>
            <a:ext cx="2540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0" name="Line 757"/>
          <p:cNvSpPr>
            <a:spLocks noChangeShapeType="1"/>
          </p:cNvSpPr>
          <p:nvPr/>
        </p:nvSpPr>
        <p:spPr bwMode="auto">
          <a:xfrm flipH="1">
            <a:off x="8728808" y="6043504"/>
            <a:ext cx="2540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1" name="Line 758"/>
          <p:cNvSpPr>
            <a:spLocks noChangeShapeType="1"/>
          </p:cNvSpPr>
          <p:nvPr/>
        </p:nvSpPr>
        <p:spPr bwMode="auto">
          <a:xfrm>
            <a:off x="8762145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2" name="Line 759"/>
          <p:cNvSpPr>
            <a:spLocks noChangeShapeType="1"/>
          </p:cNvSpPr>
          <p:nvPr/>
        </p:nvSpPr>
        <p:spPr bwMode="auto">
          <a:xfrm flipH="1">
            <a:off x="8766908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3" name="Line 760"/>
          <p:cNvSpPr>
            <a:spLocks noChangeShapeType="1"/>
          </p:cNvSpPr>
          <p:nvPr/>
        </p:nvSpPr>
        <p:spPr bwMode="auto">
          <a:xfrm>
            <a:off x="8789133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4" name="Line 761"/>
          <p:cNvSpPr>
            <a:spLocks noChangeShapeType="1"/>
          </p:cNvSpPr>
          <p:nvPr/>
        </p:nvSpPr>
        <p:spPr bwMode="auto">
          <a:xfrm flipH="1">
            <a:off x="8793895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5" name="Line 762"/>
          <p:cNvSpPr>
            <a:spLocks noChangeShapeType="1"/>
          </p:cNvSpPr>
          <p:nvPr/>
        </p:nvSpPr>
        <p:spPr bwMode="auto">
          <a:xfrm>
            <a:off x="8817708" y="6043504"/>
            <a:ext cx="20637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6" name="Line 763"/>
          <p:cNvSpPr>
            <a:spLocks noChangeShapeType="1"/>
          </p:cNvSpPr>
          <p:nvPr/>
        </p:nvSpPr>
        <p:spPr bwMode="auto">
          <a:xfrm flipH="1">
            <a:off x="8820883" y="6043504"/>
            <a:ext cx="22225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7" name="Line 764"/>
          <p:cNvSpPr>
            <a:spLocks noChangeShapeType="1"/>
          </p:cNvSpPr>
          <p:nvPr/>
        </p:nvSpPr>
        <p:spPr bwMode="auto">
          <a:xfrm>
            <a:off x="8846283" y="6043504"/>
            <a:ext cx="23812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8" name="Line 765"/>
          <p:cNvSpPr>
            <a:spLocks noChangeShapeType="1"/>
          </p:cNvSpPr>
          <p:nvPr/>
        </p:nvSpPr>
        <p:spPr bwMode="auto">
          <a:xfrm flipH="1">
            <a:off x="8851045" y="6043504"/>
            <a:ext cx="23813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09" name="Line 766"/>
          <p:cNvSpPr>
            <a:spLocks noChangeShapeType="1"/>
          </p:cNvSpPr>
          <p:nvPr/>
        </p:nvSpPr>
        <p:spPr bwMode="auto">
          <a:xfrm>
            <a:off x="8878033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0" name="Line 767"/>
          <p:cNvSpPr>
            <a:spLocks noChangeShapeType="1"/>
          </p:cNvSpPr>
          <p:nvPr/>
        </p:nvSpPr>
        <p:spPr bwMode="auto">
          <a:xfrm flipH="1">
            <a:off x="8882795" y="6043504"/>
            <a:ext cx="19050" cy="14287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1" name="Line 768"/>
          <p:cNvSpPr>
            <a:spLocks noChangeShapeType="1"/>
          </p:cNvSpPr>
          <p:nvPr/>
        </p:nvSpPr>
        <p:spPr bwMode="auto">
          <a:xfrm>
            <a:off x="8909783" y="6043504"/>
            <a:ext cx="17462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2" name="Line 769"/>
          <p:cNvSpPr>
            <a:spLocks noChangeShapeType="1"/>
          </p:cNvSpPr>
          <p:nvPr/>
        </p:nvSpPr>
        <p:spPr bwMode="auto">
          <a:xfrm flipH="1">
            <a:off x="8912958" y="6046679"/>
            <a:ext cx="14287" cy="11112"/>
          </a:xfrm>
          <a:prstGeom prst="line">
            <a:avLst/>
          </a:prstGeom>
          <a:noFill/>
          <a:ln w="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3" name="Rectangle 770"/>
          <p:cNvSpPr>
            <a:spLocks noChangeArrowheads="1"/>
          </p:cNvSpPr>
          <p:nvPr/>
        </p:nvSpPr>
        <p:spPr bwMode="auto">
          <a:xfrm>
            <a:off x="1492983" y="4157554"/>
            <a:ext cx="37417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1930FF"/>
                </a:solidFill>
                <a:latin typeface="Times" panose="02020603050405020304" pitchFamily="18" charset="0"/>
              </a:rPr>
              <a:t>Histograms with many events (approx Poisson)</a:t>
            </a:r>
            <a:endParaRPr lang="en-US" altLang="en-US" sz="140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40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2398</Words>
  <Application>Microsoft Office PowerPoint</Application>
  <PresentationFormat>Widescreen</PresentationFormat>
  <Paragraphs>595</Paragraphs>
  <Slides>32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Arial</vt:lpstr>
      <vt:lpstr>Calibri</vt:lpstr>
      <vt:lpstr>Calibri Light</vt:lpstr>
      <vt:lpstr>Symbol</vt:lpstr>
      <vt:lpstr>Times</vt:lpstr>
      <vt:lpstr>Times New Roman</vt:lpstr>
      <vt:lpstr>Wingdings</vt:lpstr>
      <vt:lpstr>Office Theme</vt:lpstr>
      <vt:lpstr>Microsoft Equation 3.0</vt:lpstr>
      <vt:lpstr>Canvas 9 Drawing</vt:lpstr>
      <vt:lpstr>MathType 6.0 Equation</vt:lpstr>
      <vt:lpstr>Canvas Drawing</vt:lpstr>
      <vt:lpstr>Statistics and Error propagation Christian Bohm - Stockholm University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Bohm</dc:creator>
  <cp:lastModifiedBy>Christian Bohm</cp:lastModifiedBy>
  <cp:revision>56</cp:revision>
  <dcterms:created xsi:type="dcterms:W3CDTF">2019-11-12T04:00:59Z</dcterms:created>
  <dcterms:modified xsi:type="dcterms:W3CDTF">2019-11-13T08:07:16Z</dcterms:modified>
</cp:coreProperties>
</file>