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36"/>
  </p:notesMasterIdLst>
  <p:sldIdLst>
    <p:sldId id="256" r:id="rId3"/>
    <p:sldId id="313" r:id="rId4"/>
    <p:sldId id="315" r:id="rId5"/>
    <p:sldId id="259" r:id="rId6"/>
    <p:sldId id="299" r:id="rId7"/>
    <p:sldId id="330" r:id="rId8"/>
    <p:sldId id="331" r:id="rId9"/>
    <p:sldId id="316" r:id="rId10"/>
    <p:sldId id="332" r:id="rId11"/>
    <p:sldId id="319" r:id="rId12"/>
    <p:sldId id="333" r:id="rId13"/>
    <p:sldId id="310" r:id="rId14"/>
    <p:sldId id="323" r:id="rId15"/>
    <p:sldId id="326" r:id="rId16"/>
    <p:sldId id="336" r:id="rId17"/>
    <p:sldId id="343" r:id="rId18"/>
    <p:sldId id="320" r:id="rId19"/>
    <p:sldId id="303" r:id="rId20"/>
    <p:sldId id="328" r:id="rId21"/>
    <p:sldId id="329" r:id="rId22"/>
    <p:sldId id="322" r:id="rId23"/>
    <p:sldId id="337" r:id="rId24"/>
    <p:sldId id="327" r:id="rId25"/>
    <p:sldId id="321" r:id="rId26"/>
    <p:sldId id="338" r:id="rId27"/>
    <p:sldId id="342" r:id="rId28"/>
    <p:sldId id="339" r:id="rId29"/>
    <p:sldId id="340" r:id="rId30"/>
    <p:sldId id="341" r:id="rId31"/>
    <p:sldId id="301" r:id="rId32"/>
    <p:sldId id="344" r:id="rId33"/>
    <p:sldId id="309" r:id="rId34"/>
    <p:sldId id="25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D000"/>
    <a:srgbClr val="FFC000"/>
    <a:srgbClr val="5B9BD5"/>
    <a:srgbClr val="F84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49" autoAdjust="0"/>
  </p:normalViewPr>
  <p:slideViewPr>
    <p:cSldViewPr snapToGrid="0">
      <p:cViewPr varScale="1">
        <p:scale>
          <a:sx n="60" d="100"/>
          <a:sy n="60" d="100"/>
        </p:scale>
        <p:origin x="1140" y="66"/>
      </p:cViewPr>
      <p:guideLst/>
    </p:cSldViewPr>
  </p:slideViewPr>
  <p:outlineViewPr>
    <p:cViewPr>
      <p:scale>
        <a:sx n="33" d="100"/>
        <a:sy n="33" d="100"/>
      </p:scale>
      <p:origin x="0" y="-73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BFF1B-51BC-46F1-ACBA-520866195DA7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64A6B-10C5-4BF1-9CB9-8B539A1F82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0323" y="6286015"/>
            <a:ext cx="1556232" cy="365125"/>
          </a:xfrm>
        </p:spPr>
        <p:txBody>
          <a:bodyPr/>
          <a:lstStyle/>
          <a:p>
            <a:fld id="{3722BD0E-21D3-43F1-B9A1-A074AE8413A7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5177" y="6286015"/>
            <a:ext cx="5424617" cy="365125"/>
          </a:xfrm>
        </p:spPr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1070" y="6286015"/>
            <a:ext cx="1309816" cy="365125"/>
          </a:xfrm>
        </p:spPr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908" y="5714562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60" y="2454230"/>
            <a:ext cx="3796639" cy="3228975"/>
          </a:xfrm>
          <a:prstGeom prst="rect">
            <a:avLst/>
          </a:prstGeom>
        </p:spPr>
      </p:pic>
      <p:pic>
        <p:nvPicPr>
          <p:cNvPr id="15" name="Picture 16">
            <a:extLst>
              <a:ext uri="{FF2B5EF4-FFF2-40B4-BE49-F238E27FC236}">
                <a16:creationId xmlns:a16="http://schemas.microsoft.com/office/drawing/2014/main" id="{5DA60349-C89F-4A52-BC2B-C9736A3740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517" y="5979426"/>
            <a:ext cx="2890427" cy="701458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AFC5C130-51A0-43EB-B31D-5149922E6D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377" y="5974661"/>
            <a:ext cx="2479799" cy="710823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2B881146-34D1-4AC2-9F05-DBB04D74F1D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0" y="5978769"/>
            <a:ext cx="3053308" cy="70274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8B4C3B8-0113-4EE5-92C8-EC13592585D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810" y="5942840"/>
            <a:ext cx="1933399" cy="773360"/>
          </a:xfrm>
          <a:prstGeom prst="rect">
            <a:avLst/>
          </a:prstGeom>
        </p:spPr>
      </p:pic>
      <p:pic>
        <p:nvPicPr>
          <p:cNvPr id="20" name="Image 10">
            <a:extLst>
              <a:ext uri="{FF2B5EF4-FFF2-40B4-BE49-F238E27FC236}">
                <a16:creationId xmlns:a16="http://schemas.microsoft.com/office/drawing/2014/main" id="{4D6A25F2-41C3-4526-8A90-30FF6BC6458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13" y="5837057"/>
            <a:ext cx="1009528" cy="96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6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13B2-EFBD-4D0E-8BA4-BECF7565BA01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1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DB19-63D6-4487-A3EF-4C6C105BF009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0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2164-4FC7-46D5-BC4D-E6DC4788AE3E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873220"/>
            <a:ext cx="3410380" cy="8255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86" y="5873220"/>
            <a:ext cx="2880182" cy="8255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882751"/>
            <a:ext cx="3587045" cy="82559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48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6162-C5E7-41F6-9EC6-71D332E3B1B9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7143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95115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2FC2-B808-44F3-A451-F873C3B938B3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0" y="6700128"/>
            <a:ext cx="12192000" cy="158224"/>
          </a:xfrm>
          <a:prstGeom prst="rect">
            <a:avLst/>
          </a:prstGeom>
          <a:gradFill flip="none" rotWithShape="1">
            <a:gsLst>
              <a:gs pos="1000">
                <a:srgbClr val="008AB0"/>
              </a:gs>
              <a:gs pos="75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7F5172-9902-4CBE-A121-0E27B9DD1D4A}" type="datetimeFigureOut">
              <a:rPr lang="en-US" sz="1200" smtClean="0"/>
              <a:pPr/>
              <a:t>11/14/2019</a:t>
            </a:fld>
            <a:endParaRPr lang="en-US" sz="120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242E3-CE8C-4C91-B304-F174BACF2CDB}" type="slidenum">
              <a:rPr lang="en-US" sz="1200" smtClean="0"/>
              <a:pPr/>
              <a:t>‹N°›</a:t>
            </a:fld>
            <a:endParaRPr lang="en-US" sz="1200"/>
          </a:p>
        </p:txBody>
      </p:sp>
      <p:sp>
        <p:nvSpPr>
          <p:cNvPr id="18" name="Rectangle 17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873220"/>
            <a:ext cx="3410380" cy="8255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86" y="5873220"/>
            <a:ext cx="2880182" cy="8255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882751"/>
            <a:ext cx="3587045" cy="82559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0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5C1F-6F62-4004-953D-60DA0F9D5961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422031" y="199293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16" y="1321228"/>
            <a:ext cx="548176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16" y="2276191"/>
            <a:ext cx="5481760" cy="3913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1228"/>
            <a:ext cx="547272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76192"/>
            <a:ext cx="5472723" cy="3913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DFDF-E8EA-4077-BA0C-2851F3D11BFF}" type="datetime1">
              <a:rPr lang="en-US" smtClean="0"/>
              <a:t>11/14/2019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422031" y="199292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381B-BE12-4F9E-A567-5693A568D0D3}" type="datetime1">
              <a:rPr lang="en-US" smtClean="0"/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22031" y="199293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/>
              <a:t>Click to edit Master title style</a:t>
            </a:r>
            <a:endParaRPr lang="en-US" sz="4400" dirty="0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95379-34EA-434A-8CFE-B5E3EEDAEAA0}" type="datetime1">
              <a:rPr lang="en-US" smtClean="0"/>
              <a:t>11/14/2019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B3B2-5157-4599-9EA3-30D0D58BB0B1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4804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5E55-FECF-46D5-97BC-4C32BA26BFD7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1070" y="6286015"/>
            <a:ext cx="586385" cy="365125"/>
          </a:xfrm>
        </p:spPr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B91FDF-5D3D-45A7-BD91-B95E377E15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349" y="6121695"/>
            <a:ext cx="289328" cy="53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0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53CC-BB78-4B9F-9B59-6BD02439EE9B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9C94-FE37-4496-9DF8-D321D8C04D22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36EE-C6DA-4308-B9D2-7EAAF75C27BC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869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83841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1E3B-180C-4960-9694-BFEA2D51269B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0" y="6700128"/>
            <a:ext cx="12192000" cy="158224"/>
          </a:xfrm>
          <a:prstGeom prst="rect">
            <a:avLst/>
          </a:prstGeom>
          <a:gradFill flip="none" rotWithShape="1">
            <a:gsLst>
              <a:gs pos="1000">
                <a:srgbClr val="008AB0"/>
              </a:gs>
              <a:gs pos="75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7F5172-9902-4CBE-A121-0E27B9DD1D4A}" type="datetimeFigureOut">
              <a:rPr lang="en-US" sz="1200" smtClean="0"/>
              <a:pPr/>
              <a:t>11/14/2019</a:t>
            </a:fld>
            <a:endParaRPr lang="en-US" sz="120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242E3-CE8C-4C91-B304-F174BACF2CDB}" type="slidenum">
              <a:rPr lang="en-US" sz="1200" smtClean="0"/>
              <a:pPr/>
              <a:t>‹N°›</a:t>
            </a:fld>
            <a:endParaRPr lang="en-US" sz="1200"/>
          </a:p>
        </p:txBody>
      </p:sp>
      <p:sp>
        <p:nvSpPr>
          <p:cNvPr id="18" name="Rectangle 17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61" y="2434051"/>
            <a:ext cx="3796639" cy="3228975"/>
          </a:xfrm>
          <a:prstGeom prst="rect">
            <a:avLst/>
          </a:prstGeom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id="{B267E60B-9C1B-4A7C-96A7-F5C313C4E1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517" y="5979426"/>
            <a:ext cx="2890427" cy="701458"/>
          </a:xfrm>
          <a:prstGeom prst="rect">
            <a:avLst/>
          </a:prstGeom>
        </p:spPr>
      </p:pic>
      <p:pic>
        <p:nvPicPr>
          <p:cNvPr id="24" name="Picture 17">
            <a:extLst>
              <a:ext uri="{FF2B5EF4-FFF2-40B4-BE49-F238E27FC236}">
                <a16:creationId xmlns:a16="http://schemas.microsoft.com/office/drawing/2014/main" id="{CB90D13D-0860-4D79-BF50-C44C50B15E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835" y="5974661"/>
            <a:ext cx="2479799" cy="710823"/>
          </a:xfrm>
          <a:prstGeom prst="rect">
            <a:avLst/>
          </a:prstGeom>
        </p:spPr>
      </p:pic>
      <p:pic>
        <p:nvPicPr>
          <p:cNvPr id="25" name="Picture 18">
            <a:extLst>
              <a:ext uri="{FF2B5EF4-FFF2-40B4-BE49-F238E27FC236}">
                <a16:creationId xmlns:a16="http://schemas.microsoft.com/office/drawing/2014/main" id="{54DC4E65-C145-4FA1-B056-90D3DCF1263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0" y="5978769"/>
            <a:ext cx="3053308" cy="70274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2A75406-45E3-4F56-BE28-413CDEA4B6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810" y="5942840"/>
            <a:ext cx="1933399" cy="773360"/>
          </a:xfrm>
          <a:prstGeom prst="rect">
            <a:avLst/>
          </a:prstGeom>
        </p:spPr>
      </p:pic>
      <p:pic>
        <p:nvPicPr>
          <p:cNvPr id="30" name="Image 10">
            <a:extLst>
              <a:ext uri="{FF2B5EF4-FFF2-40B4-BE49-F238E27FC236}">
                <a16:creationId xmlns:a16="http://schemas.microsoft.com/office/drawing/2014/main" id="{549A69C3-36AD-4BC8-BF9C-72FCFC965BF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13" y="5837057"/>
            <a:ext cx="1009528" cy="96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0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0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7E6A-96E7-4ECF-9E45-6016D49E6628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9902F70-887F-4B48-AD22-1CB4CF93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356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16" y="1321228"/>
            <a:ext cx="548176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16" y="2276191"/>
            <a:ext cx="5481760" cy="39134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1228"/>
            <a:ext cx="547272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76192"/>
            <a:ext cx="5472723" cy="39134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C6DF-6B93-4E74-BC8B-1EF6AEDE7DED}" type="datetime1">
              <a:rPr lang="en-US" smtClean="0"/>
              <a:t>11/14/2019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B065E0-6795-42B3-8C90-02C657846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765F-8B9F-469E-B2E8-CCF403F807FC}" type="datetime1">
              <a:rPr lang="en-US" smtClean="0"/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/>
              <a:t>Science on Tap! Sept. 20th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A54242E3-CE8C-4C91-B304-F174BACF2CD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7176E84-27B6-4D4A-AF31-34C02CACC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879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2A6E-F729-44CD-A5E7-44DA9957BEA1}" type="datetime1">
              <a:rPr lang="en-US" smtClean="0"/>
              <a:t>11/14/2019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21C0-B0AC-478B-BDC7-D93F072CAB3D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4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9707-CF93-4579-9687-57E1E890640A}" type="datetime1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Science on Tap! Sept. 20th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9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62" y="1182653"/>
            <a:ext cx="11519877" cy="473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0323" y="6286015"/>
            <a:ext cx="15562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96634-C115-40D5-BD0D-280907B1DA54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5177" y="6286015"/>
            <a:ext cx="5424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1070" y="6286015"/>
            <a:ext cx="130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42E3-CE8C-4C91-B304-F174BACF2CD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1048161"/>
            <a:ext cx="12192000" cy="47625"/>
          </a:xfrm>
          <a:prstGeom prst="rect">
            <a:avLst/>
          </a:prstGeom>
          <a:gradFill flip="none" rotWithShape="1">
            <a:gsLst>
              <a:gs pos="0">
                <a:srgbClr val="008AB0"/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5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88" y="6048493"/>
            <a:ext cx="626626" cy="69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0" descr="Harvard_shield-Medica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1" y="6058556"/>
            <a:ext cx="57760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679EE6A-FF46-4567-A499-93DCD539080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235" y="5905952"/>
            <a:ext cx="1009528" cy="96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5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62" y="1182653"/>
            <a:ext cx="11519877" cy="473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0323" y="6286015"/>
            <a:ext cx="15562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09A3F-7C1F-4E05-B359-C51859D803B4}" type="datetime1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5177" y="6286015"/>
            <a:ext cx="5424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Science on Tap! Sept. 20th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1070" y="6286015"/>
            <a:ext cx="130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1048161"/>
            <a:ext cx="12192000" cy="47625"/>
          </a:xfrm>
          <a:prstGeom prst="rect">
            <a:avLst/>
          </a:prstGeom>
          <a:gradFill flip="none" rotWithShape="1">
            <a:gsLst>
              <a:gs pos="0">
                <a:srgbClr val="008AB0"/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5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88" y="6048493"/>
            <a:ext cx="626626" cy="69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0" descr="Harvard_shield-Medica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1" y="6058556"/>
            <a:ext cx="57760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2490" y="6035661"/>
            <a:ext cx="1468880" cy="7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346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20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Review </a:t>
            </a:r>
            <a:r>
              <a:rPr lang="en-CA" b="1"/>
              <a:t>of Coincidence </a:t>
            </a:r>
            <a:r>
              <a:rPr lang="en-CA" b="1" dirty="0"/>
              <a:t>D</a:t>
            </a:r>
            <a:r>
              <a:rPr lang="en-CA" b="1"/>
              <a:t>etection </a:t>
            </a:r>
            <a:r>
              <a:rPr lang="en-CA" b="1" dirty="0"/>
              <a:t>for Positron Emission Tomography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Marc-André Tétrault</a:t>
            </a:r>
          </a:p>
          <a:p>
            <a:r>
              <a:rPr lang="en-CA" dirty="0"/>
              <a:t>IEEE NPSS International School for Real Time Systems</a:t>
            </a:r>
          </a:p>
          <a:p>
            <a:r>
              <a:rPr lang="en-CA" dirty="0"/>
              <a:t>November 10-15</a:t>
            </a:r>
            <a:r>
              <a:rPr lang="en-CA" baseline="30000" dirty="0"/>
              <a:t>th</a:t>
            </a:r>
            <a:r>
              <a:rPr lang="en-CA" dirty="0"/>
              <a:t>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00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93A9B3-D5BF-4F40-9440-980F0EE3D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The PET detector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E25F14-DA4C-40BF-B5C6-F2EB3B2B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10</a:t>
            </a:fld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21E9587-9F6A-4557-8AFF-8D83F1369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37" y="1681718"/>
            <a:ext cx="5799319" cy="3518070"/>
          </a:xfrm>
          <a:prstGeom prst="rect">
            <a:avLst/>
          </a:prstGeom>
          <a:ln w="50800">
            <a:solidFill>
              <a:schemeClr val="accent1">
                <a:lumMod val="60000"/>
                <a:lumOff val="40000"/>
              </a:schemeClr>
            </a:solidFill>
          </a:ln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3B1ECA9A-F6FD-4F83-B2C5-76E2292942EB}"/>
              </a:ext>
            </a:extLst>
          </p:cNvPr>
          <p:cNvGrpSpPr/>
          <p:nvPr/>
        </p:nvGrpSpPr>
        <p:grpSpPr>
          <a:xfrm>
            <a:off x="7146586" y="1295297"/>
            <a:ext cx="4270395" cy="4261440"/>
            <a:chOff x="7146586" y="1295297"/>
            <a:chExt cx="4270395" cy="4261440"/>
          </a:xfrm>
        </p:grpSpPr>
        <p:pic>
          <p:nvPicPr>
            <p:cNvPr id="10" name="Image 29">
              <a:extLst>
                <a:ext uri="{FF2B5EF4-FFF2-40B4-BE49-F238E27FC236}">
                  <a16:creationId xmlns:a16="http://schemas.microsoft.com/office/drawing/2014/main" id="{26E245E2-8311-404F-B45D-CD285EBCA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6586" y="1295297"/>
              <a:ext cx="4270395" cy="4261440"/>
            </a:xfrm>
            <a:prstGeom prst="rect">
              <a:avLst/>
            </a:prstGeom>
          </p:spPr>
        </p:pic>
        <p:sp>
          <p:nvSpPr>
            <p:cNvPr id="11" name="Étoile à 5 branches 30">
              <a:extLst>
                <a:ext uri="{FF2B5EF4-FFF2-40B4-BE49-F238E27FC236}">
                  <a16:creationId xmlns:a16="http://schemas.microsoft.com/office/drawing/2014/main" id="{5E923DF6-17D2-4C34-A399-C4CEB9168673}"/>
                </a:ext>
              </a:extLst>
            </p:cNvPr>
            <p:cNvSpPr/>
            <p:nvPr/>
          </p:nvSpPr>
          <p:spPr>
            <a:xfrm>
              <a:off x="8687596" y="3222242"/>
              <a:ext cx="452775" cy="407549"/>
            </a:xfrm>
            <a:prstGeom prst="star5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2" name="Connecteur droit avec flèche 31">
              <a:extLst>
                <a:ext uri="{FF2B5EF4-FFF2-40B4-BE49-F238E27FC236}">
                  <a16:creationId xmlns:a16="http://schemas.microsoft.com/office/drawing/2014/main" id="{7A0D27EF-9ACF-40EA-9205-36F006CC86C3}"/>
                </a:ext>
              </a:extLst>
            </p:cNvPr>
            <p:cNvCxnSpPr/>
            <p:nvPr/>
          </p:nvCxnSpPr>
          <p:spPr>
            <a:xfrm flipV="1">
              <a:off x="8913984" y="2116391"/>
              <a:ext cx="756134" cy="13243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34">
              <a:extLst>
                <a:ext uri="{FF2B5EF4-FFF2-40B4-BE49-F238E27FC236}">
                  <a16:creationId xmlns:a16="http://schemas.microsoft.com/office/drawing/2014/main" id="{A25E007D-6E50-45E5-BD0E-900BC856BDEA}"/>
                </a:ext>
              </a:extLst>
            </p:cNvPr>
            <p:cNvCxnSpPr/>
            <p:nvPr/>
          </p:nvCxnSpPr>
          <p:spPr>
            <a:xfrm flipH="1">
              <a:off x="8369464" y="3440753"/>
              <a:ext cx="544520" cy="10237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7022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B58BCFA-D763-4472-B82D-2A1AE06D7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Unique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properties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of PET radiation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49B1439-BFA1-4037-AC1F-0EA609F88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We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need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to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find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events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with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the correct</a:t>
            </a:r>
          </a:p>
          <a:p>
            <a:pPr lvl="1"/>
            <a:r>
              <a:rPr lang="fr-CA" dirty="0"/>
              <a:t>Energy</a:t>
            </a:r>
          </a:p>
          <a:p>
            <a:pPr lvl="1"/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Timing</a:t>
            </a:r>
          </a:p>
          <a:p>
            <a:pPr lvl="1"/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Position (in the ring)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2C47A-8E8B-4867-AFD0-15E38F4C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11</a:t>
            </a:fld>
            <a:endParaRPr lang="en-US"/>
          </a:p>
        </p:txBody>
      </p:sp>
      <p:pic>
        <p:nvPicPr>
          <p:cNvPr id="14" name="Image 29">
            <a:extLst>
              <a:ext uri="{FF2B5EF4-FFF2-40B4-BE49-F238E27FC236}">
                <a16:creationId xmlns:a16="http://schemas.microsoft.com/office/drawing/2014/main" id="{C76B0849-97B0-45EF-9F91-2E2019791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86" y="1295297"/>
            <a:ext cx="4270395" cy="4261440"/>
          </a:xfrm>
          <a:prstGeom prst="rect">
            <a:avLst/>
          </a:prstGeom>
        </p:spPr>
      </p:pic>
      <p:sp>
        <p:nvSpPr>
          <p:cNvPr id="15" name="Étoile à 5 branches 30">
            <a:extLst>
              <a:ext uri="{FF2B5EF4-FFF2-40B4-BE49-F238E27FC236}">
                <a16:creationId xmlns:a16="http://schemas.microsoft.com/office/drawing/2014/main" id="{C38A408B-42A3-489D-92E7-6F58AF7A2A37}"/>
              </a:ext>
            </a:extLst>
          </p:cNvPr>
          <p:cNvSpPr/>
          <p:nvPr/>
        </p:nvSpPr>
        <p:spPr>
          <a:xfrm>
            <a:off x="8687596" y="3222242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Connecteur droit avec flèche 31">
            <a:extLst>
              <a:ext uri="{FF2B5EF4-FFF2-40B4-BE49-F238E27FC236}">
                <a16:creationId xmlns:a16="http://schemas.microsoft.com/office/drawing/2014/main" id="{3CF069EB-F7AE-47A6-B617-D44373825C59}"/>
              </a:ext>
            </a:extLst>
          </p:cNvPr>
          <p:cNvCxnSpPr/>
          <p:nvPr/>
        </p:nvCxnSpPr>
        <p:spPr>
          <a:xfrm flipV="1">
            <a:off x="8913984" y="2116391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34">
            <a:extLst>
              <a:ext uri="{FF2B5EF4-FFF2-40B4-BE49-F238E27FC236}">
                <a16:creationId xmlns:a16="http://schemas.microsoft.com/office/drawing/2014/main" id="{B38D8F93-A6A2-4294-A526-1888B4156F95}"/>
              </a:ext>
            </a:extLst>
          </p:cNvPr>
          <p:cNvCxnSpPr/>
          <p:nvPr/>
        </p:nvCxnSpPr>
        <p:spPr>
          <a:xfrm flipH="1">
            <a:off x="8369464" y="3440753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10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5B11C-1E80-4ED5-B429-90332B90B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to find 511 keV events?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10791-9147-4B8B-B55A-FFDC9C296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301263"/>
            <a:ext cx="5864469" cy="4480463"/>
          </a:xfrm>
        </p:spPr>
        <p:txBody>
          <a:bodyPr>
            <a:normAutofit/>
          </a:bodyPr>
          <a:lstStyle/>
          <a:p>
            <a:r>
              <a:rPr lang="fr-CA" dirty="0"/>
              <a:t>Energy ≡ </a:t>
            </a:r>
            <a:r>
              <a:rPr lang="fr-CA" dirty="0" err="1"/>
              <a:t>Number</a:t>
            </a:r>
            <a:r>
              <a:rPr lang="fr-CA" dirty="0"/>
              <a:t> of </a:t>
            </a:r>
            <a:r>
              <a:rPr lang="fr-CA" dirty="0" err="1"/>
              <a:t>Scint</a:t>
            </a:r>
            <a:r>
              <a:rPr lang="fr-CA" dirty="0"/>
              <a:t>. Photons</a:t>
            </a:r>
          </a:p>
          <a:p>
            <a:pPr lvl="1"/>
            <a:r>
              <a:rPr lang="fr-CA" dirty="0"/>
              <a:t>Like photon </a:t>
            </a:r>
            <a:r>
              <a:rPr lang="fr-CA" dirty="0" err="1"/>
              <a:t>counting</a:t>
            </a:r>
            <a:r>
              <a:rPr lang="fr-CA" dirty="0"/>
              <a:t> </a:t>
            </a:r>
            <a:r>
              <a:rPr lang="fr-CA" dirty="0" err="1"/>
              <a:t>exercise</a:t>
            </a:r>
            <a:endParaRPr lang="fr-CA" dirty="0"/>
          </a:p>
          <a:p>
            <a:pPr lvl="1"/>
            <a:r>
              <a:rPr lang="fr-CA" dirty="0" err="1"/>
              <a:t>Usually</a:t>
            </a:r>
            <a:r>
              <a:rPr lang="fr-CA" dirty="0"/>
              <a:t> charge </a:t>
            </a:r>
            <a:r>
              <a:rPr lang="fr-CA" dirty="0" err="1"/>
              <a:t>measurement</a:t>
            </a:r>
            <a:endParaRPr lang="fr-CA" dirty="0"/>
          </a:p>
          <a:p>
            <a:pPr lvl="1"/>
            <a:endParaRPr lang="fr-CA" dirty="0"/>
          </a:p>
          <a:p>
            <a:r>
              <a:rPr lang="fr-CA" dirty="0"/>
              <a:t>How to </a:t>
            </a:r>
            <a:r>
              <a:rPr lang="fr-CA" dirty="0" err="1"/>
              <a:t>determine</a:t>
            </a:r>
            <a:r>
              <a:rPr lang="fr-CA" dirty="0"/>
              <a:t> </a:t>
            </a:r>
            <a:r>
              <a:rPr lang="fr-CA" dirty="0" err="1"/>
              <a:t>energy</a:t>
            </a:r>
            <a:r>
              <a:rPr lang="fr-CA" dirty="0"/>
              <a:t>?</a:t>
            </a:r>
          </a:p>
          <a:p>
            <a:pPr lvl="1"/>
            <a:r>
              <a:rPr lang="fr-CA" dirty="0" err="1"/>
              <a:t>Collect</a:t>
            </a:r>
            <a:r>
              <a:rPr lang="fr-CA" dirty="0"/>
              <a:t> </a:t>
            </a:r>
            <a:r>
              <a:rPr lang="fr-CA" dirty="0" err="1"/>
              <a:t>many</a:t>
            </a:r>
            <a:r>
              <a:rPr lang="fr-CA" dirty="0"/>
              <a:t> </a:t>
            </a:r>
            <a:r>
              <a:rPr lang="fr-CA" dirty="0" err="1"/>
              <a:t>events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known</a:t>
            </a:r>
            <a:r>
              <a:rPr lang="fr-CA" dirty="0"/>
              <a:t> source</a:t>
            </a:r>
          </a:p>
          <a:p>
            <a:pPr lvl="1"/>
            <a:r>
              <a:rPr lang="fr-CA" dirty="0" err="1"/>
              <a:t>Build</a:t>
            </a:r>
            <a:r>
              <a:rPr lang="fr-CA" dirty="0"/>
              <a:t> </a:t>
            </a:r>
            <a:r>
              <a:rPr lang="fr-CA" dirty="0" err="1"/>
              <a:t>histogram</a:t>
            </a:r>
            <a:endParaRPr lang="fr-CA" dirty="0"/>
          </a:p>
          <a:p>
            <a:pPr lvl="1"/>
            <a:r>
              <a:rPr lang="fr-CA" dirty="0" err="1"/>
              <a:t>Find</a:t>
            </a:r>
            <a:r>
              <a:rPr lang="fr-CA" dirty="0"/>
              <a:t> </a:t>
            </a:r>
            <a:r>
              <a:rPr lang="fr-CA" dirty="0" err="1"/>
              <a:t>peak</a:t>
            </a:r>
            <a:endParaRPr lang="fr-CA" dirty="0"/>
          </a:p>
          <a:p>
            <a:pPr lvl="1"/>
            <a:r>
              <a:rPr lang="fr-CA" dirty="0" err="1"/>
              <a:t>Scale</a:t>
            </a:r>
            <a:r>
              <a:rPr lang="fr-CA" dirty="0"/>
              <a:t> axis</a:t>
            </a:r>
          </a:p>
          <a:p>
            <a:pPr lvl="1"/>
            <a:r>
              <a:rPr lang="fr-CA" dirty="0"/>
              <a:t>Compare new </a:t>
            </a:r>
            <a:r>
              <a:rPr lang="fr-CA" dirty="0" err="1"/>
              <a:t>events</a:t>
            </a:r>
            <a:r>
              <a:rPr lang="fr-CA" dirty="0"/>
              <a:t> to </a:t>
            </a:r>
            <a:r>
              <a:rPr lang="fr-CA" dirty="0" err="1"/>
              <a:t>scale</a:t>
            </a:r>
            <a:endParaRPr lang="fr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B24D9-E649-4FEF-818F-02A8450ED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12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4F494ED-E178-4D46-8CED-3781D92E3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615" y="1115766"/>
            <a:ext cx="3813222" cy="23132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59DEAC4-FB08-49E3-B478-A7D95833C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788" y="2749279"/>
            <a:ext cx="5724640" cy="3298222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ADE25B5-15ED-48EA-B000-AC4726551845}"/>
              </a:ext>
            </a:extLst>
          </p:cNvPr>
          <p:cNvCxnSpPr>
            <a:cxnSpLocks/>
          </p:cNvCxnSpPr>
          <p:nvPr/>
        </p:nvCxnSpPr>
        <p:spPr>
          <a:xfrm>
            <a:off x="5918200" y="1574800"/>
            <a:ext cx="1878263" cy="5115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69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11D085-7FC2-4850-9182-45ACEE93C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How good </a:t>
            </a:r>
            <a:r>
              <a:rPr lang="fr-CA" dirty="0" err="1"/>
              <a:t>is</a:t>
            </a:r>
            <a:r>
              <a:rPr lang="fr-CA" dirty="0"/>
              <a:t> an </a:t>
            </a:r>
            <a:r>
              <a:rPr lang="fr-CA" dirty="0" err="1"/>
              <a:t>energy</a:t>
            </a:r>
            <a:r>
              <a:rPr lang="fr-CA" dirty="0"/>
              <a:t> </a:t>
            </a:r>
            <a:r>
              <a:rPr lang="fr-CA" dirty="0" err="1"/>
              <a:t>measurement</a:t>
            </a:r>
            <a:r>
              <a:rPr lang="fr-CA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6E027545-0E58-487D-93F5-A655B637AB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032" y="1301263"/>
                <a:ext cx="4342474" cy="4480463"/>
              </a:xfrm>
            </p:spPr>
            <p:txBody>
              <a:bodyPr>
                <a:normAutofit/>
              </a:bodyPr>
              <a:lstStyle/>
              <a:p>
                <a:r>
                  <a:rPr lang="fr-CA" dirty="0"/>
                  <a:t>Depends on </a:t>
                </a:r>
                <a:r>
                  <a:rPr lang="fr-CA" dirty="0" err="1"/>
                  <a:t>crystal</a:t>
                </a:r>
                <a:endParaRPr lang="fr-CA" dirty="0"/>
              </a:p>
              <a:p>
                <a:r>
                  <a:rPr lang="fr-CA" dirty="0" err="1"/>
                  <a:t>Depends</a:t>
                </a:r>
                <a:r>
                  <a:rPr lang="fr-CA" dirty="0"/>
                  <a:t> on </a:t>
                </a:r>
                <a:r>
                  <a:rPr lang="fr-CA" dirty="0" err="1"/>
                  <a:t>photosensor</a:t>
                </a:r>
                <a:endParaRPr lang="fr-CA" dirty="0"/>
              </a:p>
              <a:p>
                <a:r>
                  <a:rPr lang="fr-CA" dirty="0" err="1"/>
                  <a:t>Depends</a:t>
                </a:r>
                <a:r>
                  <a:rPr lang="fr-CA" dirty="0"/>
                  <a:t> on </a:t>
                </a:r>
                <a:r>
                  <a:rPr lang="fr-CA" dirty="0" err="1"/>
                  <a:t>electronics</a:t>
                </a:r>
                <a:endParaRPr lang="fr-CA" dirty="0"/>
              </a:p>
              <a:p>
                <a:endParaRPr lang="fr-CA" dirty="0"/>
              </a:p>
              <a:p>
                <a:r>
                  <a:rPr lang="fr-CA" dirty="0" err="1"/>
                  <a:t>Width</a:t>
                </a:r>
                <a:r>
                  <a:rPr lang="fr-CA" dirty="0"/>
                  <a:t> of </a:t>
                </a:r>
                <a:r>
                  <a:rPr lang="fr-CA" dirty="0" err="1"/>
                  <a:t>peak</a:t>
                </a:r>
                <a:r>
                  <a:rPr lang="fr-CA" dirty="0"/>
                  <a:t> </a:t>
                </a:r>
                <a:r>
                  <a:rPr lang="fr-CA" dirty="0" err="1"/>
                  <a:t>divided</a:t>
                </a:r>
                <a:r>
                  <a:rPr lang="fr-CA" dirty="0"/>
                  <a:t> by position on </a:t>
                </a:r>
                <a:r>
                  <a:rPr lang="fr-CA" dirty="0" err="1"/>
                  <a:t>histogram</a:t>
                </a:r>
                <a:endParaRPr lang="fr-CA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fr-CA" sz="35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3500" b="0" i="1" smtClean="0">
                            <a:latin typeface="Cambria Math" panose="02040503050406030204" pitchFamily="18" charset="0"/>
                          </a:rPr>
                          <m:t>𝐹𝑊𝐻𝑀</m:t>
                        </m:r>
                      </m:num>
                      <m:den>
                        <m:r>
                          <a:rPr lang="fr-CA" sz="35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endParaRPr lang="fr-CA" dirty="0"/>
              </a:p>
              <a:p>
                <a:pPr lvl="1"/>
                <a:r>
                  <a:rPr lang="fr-CA" dirty="0"/>
                  <a:t>For </a:t>
                </a:r>
                <a:r>
                  <a:rPr lang="fr-CA" dirty="0" err="1"/>
                  <a:t>SiPM</a:t>
                </a:r>
                <a:r>
                  <a:rPr lang="fr-CA" dirty="0"/>
                  <a:t>-LYSO, </a:t>
                </a:r>
                <a:br>
                  <a:rPr lang="fr-CA" dirty="0"/>
                </a:br>
                <a:r>
                  <a:rPr lang="fr-CA" dirty="0" err="1"/>
                  <a:t>typically</a:t>
                </a:r>
                <a:r>
                  <a:rPr lang="fr-CA" dirty="0"/>
                  <a:t> 10-12% FWHM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6E027545-0E58-487D-93F5-A655B637AB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032" y="1301263"/>
                <a:ext cx="4342474" cy="4480463"/>
              </a:xfrm>
              <a:blipFill>
                <a:blip r:embed="rId2"/>
                <a:stretch>
                  <a:fillRect l="-2525" t="-2177" b="-544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A89A28-22F0-45CD-9C1B-B7E270C19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13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BDD7DA6-F181-473C-99E4-65CDC7B4C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732" y="1530790"/>
            <a:ext cx="6977026" cy="4019778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FA753730-30F5-4912-9275-2F2746163BB1}"/>
              </a:ext>
            </a:extLst>
          </p:cNvPr>
          <p:cNvCxnSpPr/>
          <p:nvPr/>
        </p:nvCxnSpPr>
        <p:spPr>
          <a:xfrm>
            <a:off x="8999621" y="4283242"/>
            <a:ext cx="593558" cy="0"/>
          </a:xfrm>
          <a:prstGeom prst="straightConnector1">
            <a:avLst/>
          </a:prstGeom>
          <a:ln w="508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44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9B831E-6165-4E0E-BC23-38BCAC48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What’s</a:t>
            </a:r>
            <a:r>
              <a:rPr lang="fr-CA" dirty="0"/>
              <a:t> </a:t>
            </a:r>
            <a:r>
              <a:rPr lang="fr-CA" dirty="0" err="1"/>
              <a:t>that</a:t>
            </a:r>
            <a:r>
              <a:rPr lang="fr-CA" dirty="0"/>
              <a:t> </a:t>
            </a:r>
            <a:r>
              <a:rPr lang="fr-CA" dirty="0" err="1"/>
              <a:t>before</a:t>
            </a:r>
            <a:r>
              <a:rPr lang="fr-CA" dirty="0"/>
              <a:t> the </a:t>
            </a:r>
            <a:r>
              <a:rPr lang="fr-CA" dirty="0" err="1"/>
              <a:t>peak</a:t>
            </a:r>
            <a:r>
              <a:rPr lang="fr-CA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E809B6-FB63-46A4-81E4-D14872CDC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Events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less</a:t>
            </a:r>
            <a:r>
              <a:rPr lang="fr-CA" dirty="0"/>
              <a:t> </a:t>
            </a:r>
            <a:r>
              <a:rPr lang="fr-CA" dirty="0" err="1"/>
              <a:t>than</a:t>
            </a:r>
            <a:r>
              <a:rPr lang="fr-CA" dirty="0"/>
              <a:t> 511?</a:t>
            </a:r>
          </a:p>
          <a:p>
            <a:r>
              <a:rPr lang="fr-CA" dirty="0"/>
              <a:t>Compton </a:t>
            </a:r>
            <a:r>
              <a:rPr lang="fr-CA" dirty="0" err="1"/>
              <a:t>Scatter</a:t>
            </a:r>
            <a:endParaRPr lang="fr-CA" dirty="0"/>
          </a:p>
          <a:p>
            <a:pPr lvl="1"/>
            <a:r>
              <a:rPr lang="fr-CA" dirty="0"/>
              <a:t>Partial </a:t>
            </a:r>
            <a:r>
              <a:rPr lang="fr-CA" dirty="0" err="1"/>
              <a:t>energy</a:t>
            </a:r>
            <a:r>
              <a:rPr lang="fr-CA" dirty="0"/>
              <a:t> </a:t>
            </a:r>
            <a:r>
              <a:rPr lang="fr-CA" dirty="0" err="1"/>
              <a:t>transfer</a:t>
            </a: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961959-4B1F-4A4E-9361-B41A8D7B0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14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755C87-1433-498B-96CD-B18321281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732" y="1530790"/>
            <a:ext cx="6977026" cy="40197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8927D66-9FCB-49CB-87E4-47729E2BF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66038">
            <a:off x="1339507" y="2585041"/>
            <a:ext cx="2170075" cy="360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8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03ED39-F878-46A2-A04E-CDD573D3F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How </a:t>
            </a:r>
            <a:r>
              <a:rPr lang="fr-CA" dirty="0" err="1"/>
              <a:t>does</a:t>
            </a:r>
            <a:r>
              <a:rPr lang="fr-CA" dirty="0"/>
              <a:t> </a:t>
            </a:r>
            <a:r>
              <a:rPr lang="fr-CA" dirty="0" err="1"/>
              <a:t>this</a:t>
            </a:r>
            <a:r>
              <a:rPr lang="fr-CA" dirty="0"/>
              <a:t> affect the image?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812FEF-279D-4177-8229-B27AAC4A5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              </a:t>
            </a:r>
            <a:r>
              <a:rPr lang="fr-CA" dirty="0" err="1"/>
              <a:t>True</a:t>
            </a:r>
            <a:r>
              <a:rPr lang="fr-CA" dirty="0"/>
              <a:t>              </a:t>
            </a:r>
            <a:r>
              <a:rPr lang="fr-CA" dirty="0" err="1"/>
              <a:t>Scatter</a:t>
            </a:r>
            <a:r>
              <a:rPr lang="fr-CA" dirty="0"/>
              <a:t>          </a:t>
            </a:r>
            <a:r>
              <a:rPr lang="fr-CA" dirty="0" err="1"/>
              <a:t>Scatter</a:t>
            </a:r>
            <a:r>
              <a:rPr lang="fr-CA" dirty="0"/>
              <a:t>         </a:t>
            </a:r>
            <a:r>
              <a:rPr lang="fr-CA" dirty="0" err="1"/>
              <a:t>Random</a:t>
            </a:r>
            <a:r>
              <a:rPr lang="fr-CA" dirty="0"/>
              <a:t>         </a:t>
            </a:r>
            <a:r>
              <a:rPr lang="fr-CA" dirty="0" err="1"/>
              <a:t>Random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2C983-F8D7-4556-AB59-EE692C5F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ACDA9D-F7C1-49B2-B0BA-03F25A95F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025" y="1815549"/>
            <a:ext cx="8808670" cy="418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E666E7C-5DB1-4A70-A6D1-3AA447D55B39}"/>
              </a:ext>
            </a:extLst>
          </p:cNvPr>
          <p:cNvSpPr/>
          <p:nvPr/>
        </p:nvSpPr>
        <p:spPr>
          <a:xfrm>
            <a:off x="3339548" y="1177908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7FC371-CC43-4F61-A60F-965EDD7DB054}"/>
              </a:ext>
            </a:extLst>
          </p:cNvPr>
          <p:cNvSpPr/>
          <p:nvPr/>
        </p:nvSpPr>
        <p:spPr>
          <a:xfrm>
            <a:off x="5177725" y="1197681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04C214-C122-42F6-A3EB-2BC69E3CFD8D}"/>
              </a:ext>
            </a:extLst>
          </p:cNvPr>
          <p:cNvSpPr/>
          <p:nvPr/>
        </p:nvSpPr>
        <p:spPr>
          <a:xfrm>
            <a:off x="7015902" y="1178525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082514-D92C-4510-880D-69BC4DA5B6B0}"/>
              </a:ext>
            </a:extLst>
          </p:cNvPr>
          <p:cNvSpPr/>
          <p:nvPr/>
        </p:nvSpPr>
        <p:spPr>
          <a:xfrm>
            <a:off x="8854079" y="1197681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637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B58BCFA-D763-4472-B82D-2A1AE06D7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Unique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properties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of PET radiation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49B1439-BFA1-4037-AC1F-0EA609F88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We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need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to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find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events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A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with</a:t>
            </a:r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the correct</a:t>
            </a:r>
          </a:p>
          <a:p>
            <a:pPr lvl="1"/>
            <a:r>
              <a:rPr lang="fr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Energy</a:t>
            </a:r>
          </a:p>
          <a:p>
            <a:pPr lvl="1"/>
            <a:r>
              <a:rPr lang="fr-CA" dirty="0"/>
              <a:t>Timing</a:t>
            </a:r>
          </a:p>
          <a:p>
            <a:pPr lvl="1"/>
            <a:r>
              <a:rPr lang="fr-CA" dirty="0"/>
              <a:t>Position (in the ring)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2C47A-8E8B-4867-AFD0-15E38F4C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16</a:t>
            </a:fld>
            <a:endParaRPr lang="en-US"/>
          </a:p>
        </p:txBody>
      </p:sp>
      <p:pic>
        <p:nvPicPr>
          <p:cNvPr id="14" name="Image 29">
            <a:extLst>
              <a:ext uri="{FF2B5EF4-FFF2-40B4-BE49-F238E27FC236}">
                <a16:creationId xmlns:a16="http://schemas.microsoft.com/office/drawing/2014/main" id="{C76B0849-97B0-45EF-9F91-2E2019791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86" y="1295297"/>
            <a:ext cx="4270395" cy="4261440"/>
          </a:xfrm>
          <a:prstGeom prst="rect">
            <a:avLst/>
          </a:prstGeom>
        </p:spPr>
      </p:pic>
      <p:sp>
        <p:nvSpPr>
          <p:cNvPr id="15" name="Étoile à 5 branches 30">
            <a:extLst>
              <a:ext uri="{FF2B5EF4-FFF2-40B4-BE49-F238E27FC236}">
                <a16:creationId xmlns:a16="http://schemas.microsoft.com/office/drawing/2014/main" id="{C38A408B-42A3-489D-92E7-6F58AF7A2A37}"/>
              </a:ext>
            </a:extLst>
          </p:cNvPr>
          <p:cNvSpPr/>
          <p:nvPr/>
        </p:nvSpPr>
        <p:spPr>
          <a:xfrm>
            <a:off x="8687596" y="3222242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Connecteur droit avec flèche 31">
            <a:extLst>
              <a:ext uri="{FF2B5EF4-FFF2-40B4-BE49-F238E27FC236}">
                <a16:creationId xmlns:a16="http://schemas.microsoft.com/office/drawing/2014/main" id="{3CF069EB-F7AE-47A6-B617-D44373825C59}"/>
              </a:ext>
            </a:extLst>
          </p:cNvPr>
          <p:cNvCxnSpPr/>
          <p:nvPr/>
        </p:nvCxnSpPr>
        <p:spPr>
          <a:xfrm flipV="1">
            <a:off x="8913984" y="2116391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34">
            <a:extLst>
              <a:ext uri="{FF2B5EF4-FFF2-40B4-BE49-F238E27FC236}">
                <a16:creationId xmlns:a16="http://schemas.microsoft.com/office/drawing/2014/main" id="{B38D8F93-A6A2-4294-A526-1888B4156F95}"/>
              </a:ext>
            </a:extLst>
          </p:cNvPr>
          <p:cNvCxnSpPr/>
          <p:nvPr/>
        </p:nvCxnSpPr>
        <p:spPr>
          <a:xfrm flipH="1">
            <a:off x="8369464" y="3440753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048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799CA5-F32D-4E93-A299-5E512D9DA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Time and Position </a:t>
            </a:r>
            <a:r>
              <a:rPr lang="fr-CA" dirty="0" err="1"/>
              <a:t>Electronic</a:t>
            </a:r>
            <a:r>
              <a:rPr lang="fr-CA" dirty="0"/>
              <a:t> Collimation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EAE8DF-B197-4CA5-9423-A4B7349D9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2" y="2390274"/>
            <a:ext cx="6498168" cy="3391452"/>
          </a:xfrm>
        </p:spPr>
        <p:txBody>
          <a:bodyPr/>
          <a:lstStyle/>
          <a:p>
            <a:r>
              <a:rPr lang="fr-CA" dirty="0"/>
              <a:t>Pulse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generated</a:t>
            </a:r>
            <a:r>
              <a:rPr lang="fr-CA" dirty="0"/>
              <a:t> </a:t>
            </a:r>
            <a:r>
              <a:rPr lang="fr-CA" dirty="0" err="1"/>
              <a:t>when</a:t>
            </a:r>
            <a:r>
              <a:rPr lang="fr-CA" dirty="0"/>
              <a:t> gamma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found</a:t>
            </a:r>
            <a:endParaRPr lang="fr-CA" dirty="0"/>
          </a:p>
          <a:p>
            <a:pPr lvl="1"/>
            <a:r>
              <a:rPr lang="fr-CA" dirty="0"/>
              <a:t>But </a:t>
            </a:r>
            <a:r>
              <a:rPr lang="fr-CA" dirty="0" err="1"/>
              <a:t>save</a:t>
            </a:r>
            <a:r>
              <a:rPr lang="fr-CA" dirty="0"/>
              <a:t> data </a:t>
            </a:r>
            <a:r>
              <a:rPr lang="fr-CA" dirty="0" err="1"/>
              <a:t>only</a:t>
            </a:r>
            <a:r>
              <a:rPr lang="fr-CA" dirty="0"/>
              <a:t> </a:t>
            </a:r>
            <a:r>
              <a:rPr lang="fr-CA" dirty="0" err="1"/>
              <a:t>when</a:t>
            </a:r>
            <a:r>
              <a:rPr lang="fr-CA" dirty="0"/>
              <a:t> </a:t>
            </a:r>
            <a:r>
              <a:rPr lang="fr-CA" dirty="0" err="1"/>
              <a:t>found</a:t>
            </a:r>
            <a:r>
              <a:rPr lang="fr-CA" dirty="0"/>
              <a:t> in pair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B1E80A-6980-4F29-9EB6-4F8FDE1CC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17</a:t>
            </a:fld>
            <a:endParaRPr lang="en-US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23A515E-ECCA-49A0-956A-955663581273}"/>
              </a:ext>
            </a:extLst>
          </p:cNvPr>
          <p:cNvGrpSpPr/>
          <p:nvPr/>
        </p:nvGrpSpPr>
        <p:grpSpPr>
          <a:xfrm>
            <a:off x="7045872" y="1955280"/>
            <a:ext cx="4270395" cy="4261440"/>
            <a:chOff x="7146586" y="1295297"/>
            <a:chExt cx="4270395" cy="4261440"/>
          </a:xfrm>
        </p:grpSpPr>
        <p:pic>
          <p:nvPicPr>
            <p:cNvPr id="5" name="Image 29">
              <a:extLst>
                <a:ext uri="{FF2B5EF4-FFF2-40B4-BE49-F238E27FC236}">
                  <a16:creationId xmlns:a16="http://schemas.microsoft.com/office/drawing/2014/main" id="{F7E2D83F-03CC-4912-A98E-0288B0EA4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46586" y="1295297"/>
              <a:ext cx="4270395" cy="4261440"/>
            </a:xfrm>
            <a:prstGeom prst="rect">
              <a:avLst/>
            </a:prstGeom>
          </p:spPr>
        </p:pic>
        <p:sp>
          <p:nvSpPr>
            <p:cNvPr id="6" name="Étoile à 5 branches 30">
              <a:extLst>
                <a:ext uri="{FF2B5EF4-FFF2-40B4-BE49-F238E27FC236}">
                  <a16:creationId xmlns:a16="http://schemas.microsoft.com/office/drawing/2014/main" id="{D84ACBAD-BB10-49DD-80A0-E3406E5A1AF9}"/>
                </a:ext>
              </a:extLst>
            </p:cNvPr>
            <p:cNvSpPr/>
            <p:nvPr/>
          </p:nvSpPr>
          <p:spPr>
            <a:xfrm>
              <a:off x="8687596" y="3222242"/>
              <a:ext cx="452775" cy="407549"/>
            </a:xfrm>
            <a:prstGeom prst="star5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7" name="Connecteur droit avec flèche 31">
              <a:extLst>
                <a:ext uri="{FF2B5EF4-FFF2-40B4-BE49-F238E27FC236}">
                  <a16:creationId xmlns:a16="http://schemas.microsoft.com/office/drawing/2014/main" id="{3F022667-F234-438B-B777-95A759EF1F9A}"/>
                </a:ext>
              </a:extLst>
            </p:cNvPr>
            <p:cNvCxnSpPr/>
            <p:nvPr/>
          </p:nvCxnSpPr>
          <p:spPr>
            <a:xfrm flipV="1">
              <a:off x="8913984" y="2116391"/>
              <a:ext cx="756134" cy="13243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34">
              <a:extLst>
                <a:ext uri="{FF2B5EF4-FFF2-40B4-BE49-F238E27FC236}">
                  <a16:creationId xmlns:a16="http://schemas.microsoft.com/office/drawing/2014/main" id="{1CE60C25-EFBF-4314-BDF0-6662240464FC}"/>
                </a:ext>
              </a:extLst>
            </p:cNvPr>
            <p:cNvCxnSpPr/>
            <p:nvPr/>
          </p:nvCxnSpPr>
          <p:spPr>
            <a:xfrm flipH="1">
              <a:off x="8369464" y="3440753"/>
              <a:ext cx="544520" cy="10237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Image 11">
            <a:extLst>
              <a:ext uri="{FF2B5EF4-FFF2-40B4-BE49-F238E27FC236}">
                <a16:creationId xmlns:a16="http://schemas.microsoft.com/office/drawing/2014/main" id="{18F0BC31-46BF-47F1-92D5-A4C9993BB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280" y="1325601"/>
            <a:ext cx="9498668" cy="83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9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27CD-2203-4EAF-BA2A-E8AC41C7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Time and Position </a:t>
            </a:r>
            <a:r>
              <a:rPr lang="fr-CA" dirty="0" err="1"/>
              <a:t>Electronic</a:t>
            </a:r>
            <a:r>
              <a:rPr lang="fr-CA" dirty="0"/>
              <a:t> Collimation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5513E-4452-4950-8DC5-5B5EE901A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Pulsed</a:t>
            </a:r>
            <a:r>
              <a:rPr lang="fr-CA" dirty="0"/>
              <a:t> </a:t>
            </a:r>
            <a:r>
              <a:rPr lang="fr-CA" dirty="0" err="1"/>
              <a:t>systems</a:t>
            </a:r>
            <a:r>
              <a:rPr lang="fr-CA" dirty="0"/>
              <a:t> (</a:t>
            </a:r>
            <a:r>
              <a:rPr lang="fr-CA" dirty="0" err="1"/>
              <a:t>before</a:t>
            </a:r>
            <a:r>
              <a:rPr lang="fr-CA" dirty="0"/>
              <a:t> 2004)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Digital sampling </a:t>
            </a:r>
            <a:r>
              <a:rPr lang="fr-CA" dirty="0" err="1"/>
              <a:t>systems</a:t>
            </a:r>
            <a:r>
              <a:rPr lang="fr-CA" dirty="0"/>
              <a:t> (2003- )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 err="1"/>
              <a:t>Triggered</a:t>
            </a:r>
            <a:r>
              <a:rPr lang="fr-CA" dirty="0"/>
              <a:t> </a:t>
            </a:r>
            <a:r>
              <a:rPr lang="fr-CA" dirty="0" err="1"/>
              <a:t>systems</a:t>
            </a:r>
            <a:r>
              <a:rPr lang="fr-CA" dirty="0"/>
              <a:t> (</a:t>
            </a:r>
            <a:r>
              <a:rPr lang="fr-CA" dirty="0" err="1"/>
              <a:t>many</a:t>
            </a:r>
            <a:r>
              <a:rPr lang="fr-CA" dirty="0"/>
              <a:t> variations)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46C10-926E-49EA-A24A-8CD74DCE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18</a:t>
            </a:fld>
            <a:endParaRPr lang="en-US"/>
          </a:p>
        </p:txBody>
      </p:sp>
      <p:pic>
        <p:nvPicPr>
          <p:cNvPr id="8" name="Image 12">
            <a:extLst>
              <a:ext uri="{FF2B5EF4-FFF2-40B4-BE49-F238E27FC236}">
                <a16:creationId xmlns:a16="http://schemas.microsoft.com/office/drawing/2014/main" id="{3AABF079-B1AA-4878-8D56-28B69858E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445" y="3384146"/>
            <a:ext cx="7184546" cy="818985"/>
          </a:xfrm>
          <a:prstGeom prst="rect">
            <a:avLst/>
          </a:prstGeom>
        </p:spPr>
      </p:pic>
      <p:pic>
        <p:nvPicPr>
          <p:cNvPr id="9" name="Image 13">
            <a:extLst>
              <a:ext uri="{FF2B5EF4-FFF2-40B4-BE49-F238E27FC236}">
                <a16:creationId xmlns:a16="http://schemas.microsoft.com/office/drawing/2014/main" id="{A8DDAD52-8524-457F-9334-DFE7F5E7E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91" y="4864768"/>
            <a:ext cx="7198000" cy="818985"/>
          </a:xfrm>
          <a:prstGeom prst="rect">
            <a:avLst/>
          </a:prstGeom>
        </p:spPr>
      </p:pic>
      <p:pic>
        <p:nvPicPr>
          <p:cNvPr id="10" name="Image 11">
            <a:extLst>
              <a:ext uri="{FF2B5EF4-FFF2-40B4-BE49-F238E27FC236}">
                <a16:creationId xmlns:a16="http://schemas.microsoft.com/office/drawing/2014/main" id="{7A4DAA86-7FCF-4F83-A0B7-3C60106F0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45" y="1843543"/>
            <a:ext cx="9498668" cy="8324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8D4B4B-8D94-4A2B-832A-32F52CA1D930}"/>
              </a:ext>
            </a:extLst>
          </p:cNvPr>
          <p:cNvSpPr/>
          <p:nvPr/>
        </p:nvSpPr>
        <p:spPr>
          <a:xfrm>
            <a:off x="7315200" y="3384146"/>
            <a:ext cx="848139" cy="2299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E704F17-6ADC-4826-9503-DD20525493C2}"/>
              </a:ext>
            </a:extLst>
          </p:cNvPr>
          <p:cNvSpPr txBox="1"/>
          <p:nvPr/>
        </p:nvSpPr>
        <p:spPr>
          <a:xfrm>
            <a:off x="8229437" y="3384146"/>
            <a:ext cx="30760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event</a:t>
            </a:r>
            <a:r>
              <a:rPr lang="fr-CA" dirty="0"/>
              <a:t> 1: Time, Position, Energy</a:t>
            </a:r>
          </a:p>
          <a:p>
            <a:r>
              <a:rPr lang="fr-CA" dirty="0" err="1"/>
              <a:t>event</a:t>
            </a:r>
            <a:r>
              <a:rPr lang="fr-CA" dirty="0"/>
              <a:t> 2: Time, Position, Energy</a:t>
            </a:r>
          </a:p>
          <a:p>
            <a:r>
              <a:rPr lang="fr-CA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5768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336ED6-538B-4AB0-8810-28AAFFE03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Building the timing </a:t>
            </a:r>
            <a:r>
              <a:rPr lang="fr-CA" dirty="0" err="1"/>
              <a:t>histogram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3DADB2-2A18-4DFE-B3D0-7AF26840E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19</a:t>
            </a:fld>
            <a:endParaRPr lang="en-US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EFA1648-F8D3-4B85-80ED-E94CDBD572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403" y="3617495"/>
            <a:ext cx="5950828" cy="244198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34F95A4-B97F-4F3C-BF92-BB259731AA8E}"/>
              </a:ext>
            </a:extLst>
          </p:cNvPr>
          <p:cNvSpPr txBox="1"/>
          <p:nvPr/>
        </p:nvSpPr>
        <p:spPr>
          <a:xfrm rot="16200000">
            <a:off x="-5970" y="4312366"/>
            <a:ext cx="3380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 err="1"/>
              <a:t>Number</a:t>
            </a:r>
            <a:r>
              <a:rPr lang="fr-CA" sz="2800" dirty="0"/>
              <a:t> of </a:t>
            </a:r>
            <a:r>
              <a:rPr lang="fr-CA" sz="2800" dirty="0" err="1"/>
              <a:t>detections</a:t>
            </a:r>
            <a:endParaRPr lang="fr-CA" sz="2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BA5D885-A067-471D-B7B9-8AA20FF839B9}"/>
              </a:ext>
            </a:extLst>
          </p:cNvPr>
          <p:cNvSpPr txBox="1"/>
          <p:nvPr/>
        </p:nvSpPr>
        <p:spPr>
          <a:xfrm>
            <a:off x="4196406" y="6002412"/>
            <a:ext cx="245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Time </a:t>
            </a:r>
            <a:r>
              <a:rPr lang="fr-CA" sz="2800" dirty="0" err="1"/>
              <a:t>difference</a:t>
            </a:r>
            <a:endParaRPr lang="fr-CA" sz="2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91E4443-6C0E-40B4-8299-E175F13FC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182" y="1193884"/>
            <a:ext cx="6264273" cy="355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5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4A02F4-849A-40D3-9EC8-E62FCC8FF1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Structural Imaging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9B1941-7F68-477B-B63B-40EFBA407C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 err="1"/>
              <a:t>Molecular</a:t>
            </a:r>
            <a:r>
              <a:rPr lang="fr-CA" dirty="0"/>
              <a:t> Imaging (</a:t>
            </a:r>
            <a:r>
              <a:rPr lang="fr-CA" dirty="0" err="1"/>
              <a:t>see</a:t>
            </a:r>
            <a:r>
              <a:rPr lang="fr-CA" dirty="0"/>
              <a:t> </a:t>
            </a:r>
            <a:r>
              <a:rPr lang="fr-CA" dirty="0" err="1"/>
              <a:t>metabolism</a:t>
            </a:r>
            <a:r>
              <a:rPr lang="fr-CA" dirty="0"/>
              <a:t>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0E370-92F2-4A25-86B9-6310BED5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BADB1-E27E-4A00-99D7-1F4F4D1A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Families</a:t>
            </a:r>
            <a:r>
              <a:rPr lang="fr-CA" dirty="0"/>
              <a:t> of </a:t>
            </a:r>
            <a:r>
              <a:rPr lang="fr-CA" dirty="0" err="1"/>
              <a:t>medical</a:t>
            </a:r>
            <a:r>
              <a:rPr lang="fr-CA" dirty="0"/>
              <a:t> </a:t>
            </a:r>
            <a:r>
              <a:rPr lang="fr-CA" dirty="0" err="1"/>
              <a:t>imaging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3B5A0FB-CFB6-4A04-A5C7-5C93B92234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2" y="2145140"/>
            <a:ext cx="1850571" cy="185057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4D1EEA5-50EE-42AD-BB78-DE06E13D2D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98" y="2129239"/>
            <a:ext cx="1916565" cy="185057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D638E78-D6AA-4B09-9344-4D0D937D1C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309" y="4451370"/>
            <a:ext cx="1850571" cy="178647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64E21DD-757F-412A-8BC4-6A8EA811AD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384" y="2251070"/>
            <a:ext cx="2385316" cy="27828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9B2560F-1771-4161-B5A7-DD6ED84412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784" y="2254017"/>
            <a:ext cx="2140153" cy="278707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0E1C11C-4AFB-4C76-8D70-81D92AE0A5E6}"/>
              </a:ext>
            </a:extLst>
          </p:cNvPr>
          <p:cNvSpPr txBox="1"/>
          <p:nvPr/>
        </p:nvSpPr>
        <p:spPr>
          <a:xfrm>
            <a:off x="903545" y="3948060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MRI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CFD9430-695B-4983-915E-22A04D227323}"/>
              </a:ext>
            </a:extLst>
          </p:cNvPr>
          <p:cNvSpPr txBox="1"/>
          <p:nvPr/>
        </p:nvSpPr>
        <p:spPr>
          <a:xfrm>
            <a:off x="3587222" y="3903630"/>
            <a:ext cx="551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CT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54ADEF8-1D26-4B86-85AD-7997C8EA5974}"/>
              </a:ext>
            </a:extLst>
          </p:cNvPr>
          <p:cNvSpPr txBox="1"/>
          <p:nvPr/>
        </p:nvSpPr>
        <p:spPr>
          <a:xfrm>
            <a:off x="2104424" y="6170279"/>
            <a:ext cx="1804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 err="1"/>
              <a:t>Ultrasound</a:t>
            </a:r>
            <a:endParaRPr lang="fr-CA" sz="28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858E2F7-908B-4D10-8DCB-75A166A700FE}"/>
              </a:ext>
            </a:extLst>
          </p:cNvPr>
          <p:cNvSpPr txBox="1"/>
          <p:nvPr/>
        </p:nvSpPr>
        <p:spPr>
          <a:xfrm>
            <a:off x="6702142" y="5005480"/>
            <a:ext cx="1073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SPECT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D760B4F-DDBF-4C8E-A801-370E5FE5D7FF}"/>
              </a:ext>
            </a:extLst>
          </p:cNvPr>
          <p:cNvSpPr txBox="1"/>
          <p:nvPr/>
        </p:nvSpPr>
        <p:spPr>
          <a:xfrm>
            <a:off x="9636007" y="5013552"/>
            <a:ext cx="720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PET</a:t>
            </a:r>
          </a:p>
        </p:txBody>
      </p:sp>
    </p:spTree>
    <p:extLst>
      <p:ext uri="{BB962C8B-B14F-4D97-AF65-F5344CB8AC3E}">
        <p14:creationId xmlns:p14="http://schemas.microsoft.com/office/powerpoint/2010/main" val="945100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A39C10-4B8C-454A-9A4F-2E45B7441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Actual</a:t>
            </a:r>
            <a:r>
              <a:rPr lang="fr-CA" dirty="0"/>
              <a:t> timing </a:t>
            </a:r>
            <a:r>
              <a:rPr lang="fr-CA" dirty="0" err="1"/>
              <a:t>spectrum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0A7654-102D-46EF-98DA-F3BD48E53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20</a:t>
            </a:fld>
            <a:endParaRPr lang="en-US"/>
          </a:p>
        </p:txBody>
      </p:sp>
      <p:pic>
        <p:nvPicPr>
          <p:cNvPr id="9" name="Espace réservé du contenu 5">
            <a:extLst>
              <a:ext uri="{FF2B5EF4-FFF2-40B4-BE49-F238E27FC236}">
                <a16:creationId xmlns:a16="http://schemas.microsoft.com/office/drawing/2014/main" id="{C87C94D1-EE75-4B44-BEF6-CFB951360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935" y="2398295"/>
            <a:ext cx="5950828" cy="244198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2269659-C18A-40EE-9959-BEBD878E418D}"/>
              </a:ext>
            </a:extLst>
          </p:cNvPr>
          <p:cNvSpPr txBox="1"/>
          <p:nvPr/>
        </p:nvSpPr>
        <p:spPr>
          <a:xfrm rot="16200000">
            <a:off x="1067456" y="3093166"/>
            <a:ext cx="3380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 err="1"/>
              <a:t>Number</a:t>
            </a:r>
            <a:r>
              <a:rPr lang="fr-CA" sz="2800" dirty="0"/>
              <a:t> of </a:t>
            </a:r>
            <a:r>
              <a:rPr lang="fr-CA" sz="2800" dirty="0" err="1"/>
              <a:t>detections</a:t>
            </a:r>
            <a:endParaRPr lang="fr-CA" sz="28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EBC6A5F-003C-4801-9DD5-F8987BAC71A3}"/>
              </a:ext>
            </a:extLst>
          </p:cNvPr>
          <p:cNvSpPr txBox="1"/>
          <p:nvPr/>
        </p:nvSpPr>
        <p:spPr>
          <a:xfrm>
            <a:off x="5269832" y="4783212"/>
            <a:ext cx="245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Time </a:t>
            </a:r>
            <a:r>
              <a:rPr lang="fr-CA" sz="2800" dirty="0" err="1"/>
              <a:t>difference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3411396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03ED39-F878-46A2-A04E-CDD573D3F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Types of </a:t>
            </a:r>
            <a:r>
              <a:rPr lang="fr-CA" dirty="0" err="1"/>
              <a:t>coincidence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812FEF-279D-4177-8229-B27AAC4A5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              </a:t>
            </a:r>
            <a:r>
              <a:rPr lang="fr-CA" dirty="0" err="1"/>
              <a:t>True</a:t>
            </a:r>
            <a:r>
              <a:rPr lang="fr-CA" dirty="0"/>
              <a:t>              </a:t>
            </a:r>
            <a:r>
              <a:rPr lang="fr-CA" dirty="0" err="1"/>
              <a:t>Scatter</a:t>
            </a:r>
            <a:r>
              <a:rPr lang="fr-CA" dirty="0"/>
              <a:t>          </a:t>
            </a:r>
            <a:r>
              <a:rPr lang="fr-CA" dirty="0" err="1"/>
              <a:t>Scatter</a:t>
            </a:r>
            <a:r>
              <a:rPr lang="fr-CA" dirty="0"/>
              <a:t>         </a:t>
            </a:r>
            <a:r>
              <a:rPr lang="fr-CA" dirty="0" err="1"/>
              <a:t>Random</a:t>
            </a:r>
            <a:r>
              <a:rPr lang="fr-CA" dirty="0"/>
              <a:t>         </a:t>
            </a:r>
            <a:r>
              <a:rPr lang="fr-CA" dirty="0" err="1"/>
              <a:t>Random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2C983-F8D7-4556-AB59-EE692C5F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ACDA9D-F7C1-49B2-B0BA-03F25A95F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025" y="1815549"/>
            <a:ext cx="8808670" cy="418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04C214-C122-42F6-A3EB-2BC69E3CFD8D}"/>
              </a:ext>
            </a:extLst>
          </p:cNvPr>
          <p:cNvSpPr/>
          <p:nvPr/>
        </p:nvSpPr>
        <p:spPr>
          <a:xfrm>
            <a:off x="7015902" y="1178525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082514-D92C-4510-880D-69BC4DA5B6B0}"/>
              </a:ext>
            </a:extLst>
          </p:cNvPr>
          <p:cNvSpPr/>
          <p:nvPr/>
        </p:nvSpPr>
        <p:spPr>
          <a:xfrm>
            <a:off x="8854079" y="1197681"/>
            <a:ext cx="1643269" cy="471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844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B7DF1D-C4A5-4A9D-8FB0-A03D2359C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Coincidences</a:t>
            </a:r>
            <a:r>
              <a:rPr lang="fr-CA" dirty="0"/>
              <a:t> vs Relative Activity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8A6022-F233-48E8-9619-CC33CFEF0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22</a:t>
            </a:fld>
            <a:endParaRPr lang="en-US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5145E2C4-8FDE-4444-B974-19314757F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320" y="1140604"/>
            <a:ext cx="8014002" cy="514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55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C22B40-FB44-4347-8D9A-AE119F5F0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The </a:t>
            </a:r>
            <a:r>
              <a:rPr lang="fr-CA" dirty="0" err="1"/>
              <a:t>coincidence</a:t>
            </a:r>
            <a:r>
              <a:rPr lang="fr-CA" dirty="0"/>
              <a:t> timing </a:t>
            </a:r>
            <a:r>
              <a:rPr lang="fr-CA" dirty="0" err="1"/>
              <a:t>spectrum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9D60F5-8877-4EDF-AC7E-F7C14815B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23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343B642-D92F-4C35-8CE9-C98D645F9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474" y="1629644"/>
            <a:ext cx="6955458" cy="414003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39BE6EA-B0CE-4C64-A1B1-64B3FF60E2ED}"/>
              </a:ext>
            </a:extLst>
          </p:cNvPr>
          <p:cNvSpPr txBox="1"/>
          <p:nvPr/>
        </p:nvSpPr>
        <p:spPr>
          <a:xfrm>
            <a:off x="8361280" y="2736502"/>
            <a:ext cx="3408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 err="1"/>
              <a:t>Coincidence</a:t>
            </a:r>
            <a:r>
              <a:rPr lang="fr-CA" sz="2400" dirty="0"/>
              <a:t> time </a:t>
            </a:r>
            <a:r>
              <a:rPr lang="fr-CA" sz="2400" dirty="0" err="1"/>
              <a:t>window</a:t>
            </a:r>
            <a:endParaRPr lang="fr-CA" sz="2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2A0BDA2-28BA-491B-BED3-90F472EC20E5}"/>
              </a:ext>
            </a:extLst>
          </p:cNvPr>
          <p:cNvSpPr txBox="1"/>
          <p:nvPr/>
        </p:nvSpPr>
        <p:spPr>
          <a:xfrm>
            <a:off x="9866738" y="3429000"/>
            <a:ext cx="1791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/>
              <a:t>(Count rate)</a:t>
            </a:r>
            <a:r>
              <a:rPr lang="fr-CA" sz="2400" baseline="30000" dirty="0"/>
              <a:t>2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CCBB462-60AD-4F49-830D-AD7BDC0094F7}"/>
              </a:ext>
            </a:extLst>
          </p:cNvPr>
          <p:cNvCxnSpPr>
            <a:cxnSpLocks/>
          </p:cNvCxnSpPr>
          <p:nvPr/>
        </p:nvCxnSpPr>
        <p:spPr>
          <a:xfrm flipH="1" flipV="1">
            <a:off x="6734629" y="2322286"/>
            <a:ext cx="1538514" cy="7112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48E3861-DA11-4CFC-93E3-8C991834CA86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8556932" y="3659833"/>
            <a:ext cx="1309806" cy="2590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77B6CA2D-EDA5-4D0E-ABDB-6382A826127A}"/>
              </a:ext>
            </a:extLst>
          </p:cNvPr>
          <p:cNvSpPr txBox="1"/>
          <p:nvPr/>
        </p:nvSpPr>
        <p:spPr>
          <a:xfrm>
            <a:off x="7722651" y="1394705"/>
            <a:ext cx="2824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/>
              <a:t>Prompt </a:t>
            </a:r>
            <a:r>
              <a:rPr lang="fr-CA" sz="2400" dirty="0" err="1"/>
              <a:t>Coincidences</a:t>
            </a:r>
            <a:endParaRPr lang="fr-CA" sz="2400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B253170-F01F-4184-B292-5C634623F3C5}"/>
              </a:ext>
            </a:extLst>
          </p:cNvPr>
          <p:cNvCxnSpPr>
            <a:cxnSpLocks/>
          </p:cNvCxnSpPr>
          <p:nvPr/>
        </p:nvCxnSpPr>
        <p:spPr>
          <a:xfrm flipH="1">
            <a:off x="5515429" y="1691689"/>
            <a:ext cx="2119085" cy="4273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0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F7CAA8-5BAD-4608-81C6-B58ABE257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Solution 1: </a:t>
            </a:r>
            <a:r>
              <a:rPr lang="fr-CA" dirty="0" err="1"/>
              <a:t>Estimate</a:t>
            </a:r>
            <a:r>
              <a:rPr lang="fr-CA" dirty="0"/>
              <a:t> </a:t>
            </a:r>
            <a:r>
              <a:rPr lang="fr-CA" dirty="0" err="1"/>
              <a:t>Random</a:t>
            </a:r>
            <a:r>
              <a:rPr lang="fr-CA" dirty="0"/>
              <a:t> </a:t>
            </a:r>
            <a:r>
              <a:rPr lang="fr-CA" dirty="0" err="1"/>
              <a:t>Coincidences</a:t>
            </a:r>
            <a:endParaRPr lang="fr-CA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CDE72F5-622C-4864-92BF-3211F9EE1A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885" y="1444486"/>
            <a:ext cx="9956495" cy="4028661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05D3A8-FB2C-4262-A97C-F9297F60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65E850-E832-4FA9-A686-00B3279A1B58}"/>
              </a:ext>
            </a:extLst>
          </p:cNvPr>
          <p:cNvSpPr/>
          <p:nvPr/>
        </p:nvSpPr>
        <p:spPr>
          <a:xfrm>
            <a:off x="5805715" y="3429000"/>
            <a:ext cx="5297714" cy="2347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1B7AC0-1AE1-4B94-B368-8674002BA500}"/>
              </a:ext>
            </a:extLst>
          </p:cNvPr>
          <p:cNvSpPr/>
          <p:nvPr/>
        </p:nvSpPr>
        <p:spPr>
          <a:xfrm>
            <a:off x="355600" y="3135086"/>
            <a:ext cx="5958113" cy="264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6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EB914-9A42-4F21-986B-97D61E444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Solution 2: </a:t>
            </a:r>
            <a:r>
              <a:rPr lang="fr-CA" dirty="0" err="1"/>
              <a:t>better</a:t>
            </a:r>
            <a:r>
              <a:rPr lang="fr-CA" dirty="0"/>
              <a:t> timing </a:t>
            </a:r>
            <a:r>
              <a:rPr lang="fr-CA" dirty="0" err="1"/>
              <a:t>measurement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A4981D5-92BB-4F4F-A802-40EC4FF2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25</a:t>
            </a:fld>
            <a:endParaRPr lang="en-US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DA912DD7-6345-46CB-8EB4-6126F0187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9338" y="1412457"/>
            <a:ext cx="6491811" cy="265622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74E5E9-9B4B-4198-BF9E-C7D54FB41992}"/>
              </a:ext>
            </a:extLst>
          </p:cNvPr>
          <p:cNvSpPr/>
          <p:nvPr/>
        </p:nvSpPr>
        <p:spPr>
          <a:xfrm>
            <a:off x="4996070" y="3446330"/>
            <a:ext cx="821634" cy="46382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0AB540C2-CF6D-46C1-8602-30DD624953E3}"/>
              </a:ext>
            </a:extLst>
          </p:cNvPr>
          <p:cNvGrpSpPr/>
          <p:nvPr/>
        </p:nvGrpSpPr>
        <p:grpSpPr>
          <a:xfrm>
            <a:off x="2029337" y="4101509"/>
            <a:ext cx="6491811" cy="2656220"/>
            <a:chOff x="2029337" y="1287189"/>
            <a:chExt cx="6491811" cy="2656220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48E2106-9C6F-4E0A-9BA7-B6B9F1E38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29337" y="1287189"/>
              <a:ext cx="6491811" cy="265622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64D799-14ED-4B35-8865-6850018C9433}"/>
                </a:ext>
              </a:extLst>
            </p:cNvPr>
            <p:cNvSpPr/>
            <p:nvPr/>
          </p:nvSpPr>
          <p:spPr>
            <a:xfrm>
              <a:off x="5346946" y="3307257"/>
              <a:ext cx="168029" cy="463826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05354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F8C64-FBC2-462B-A7DF-8E643A656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Review</a:t>
            </a:r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9AC175-BE87-4E33-AE32-F508773A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26</a:t>
            </a:fld>
            <a:endParaRPr lang="en-US"/>
          </a:p>
        </p:txBody>
      </p:sp>
      <p:pic>
        <p:nvPicPr>
          <p:cNvPr id="16" name="Image 29">
            <a:extLst>
              <a:ext uri="{FF2B5EF4-FFF2-40B4-BE49-F238E27FC236}">
                <a16:creationId xmlns:a16="http://schemas.microsoft.com/office/drawing/2014/main" id="{CA546C85-6F99-4775-9D13-E42F0674E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86" y="1170000"/>
            <a:ext cx="4270395" cy="4261440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3C310C0-1E9F-4201-8D16-CBCB4CFDC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227" y="1170000"/>
            <a:ext cx="7024720" cy="5488707"/>
          </a:xfrm>
        </p:spPr>
        <p:txBody>
          <a:bodyPr>
            <a:normAutofit/>
          </a:bodyPr>
          <a:lstStyle/>
          <a:p>
            <a:r>
              <a:rPr lang="en-CA" noProof="0" dirty="0"/>
              <a:t>Find lines of response (LOR) using</a:t>
            </a:r>
          </a:p>
          <a:p>
            <a:pPr lvl="1"/>
            <a:r>
              <a:rPr lang="en-CA" noProof="0" dirty="0"/>
              <a:t>Energy</a:t>
            </a:r>
          </a:p>
          <a:p>
            <a:pPr lvl="1"/>
            <a:r>
              <a:rPr lang="en-CA" noProof="0" dirty="0"/>
              <a:t>Timing</a:t>
            </a:r>
          </a:p>
          <a:p>
            <a:pPr lvl="1"/>
            <a:r>
              <a:rPr lang="en-CA" dirty="0"/>
              <a:t>Position</a:t>
            </a:r>
          </a:p>
          <a:p>
            <a:r>
              <a:rPr lang="en-CA" noProof="0" dirty="0"/>
              <a:t>Use image reconstruction program</a:t>
            </a:r>
          </a:p>
          <a:p>
            <a:endParaRPr lang="en-CA" dirty="0"/>
          </a:p>
          <a:p>
            <a:r>
              <a:rPr lang="en-CA" noProof="0" dirty="0"/>
              <a:t>Goal: Support doctors and scientists in </a:t>
            </a:r>
            <a:br>
              <a:rPr lang="en-CA" noProof="0" dirty="0"/>
            </a:br>
            <a:r>
              <a:rPr lang="en-CA" noProof="0" dirty="0"/>
              <a:t>          medicine and biology</a:t>
            </a:r>
          </a:p>
          <a:p>
            <a:pPr marL="0" indent="0">
              <a:buNone/>
            </a:pPr>
            <a:endParaRPr lang="en-CA" noProof="0" dirty="0"/>
          </a:p>
          <a:p>
            <a:r>
              <a:rPr lang="en-CA" dirty="0"/>
              <a:t>How to make better? (Today’s research)</a:t>
            </a:r>
            <a:endParaRPr lang="en-CA" noProof="0" dirty="0"/>
          </a:p>
        </p:txBody>
      </p:sp>
      <p:cxnSp>
        <p:nvCxnSpPr>
          <p:cNvPr id="22" name="Connecteur droit avec flèche 19">
            <a:extLst>
              <a:ext uri="{FF2B5EF4-FFF2-40B4-BE49-F238E27FC236}">
                <a16:creationId xmlns:a16="http://schemas.microsoft.com/office/drawing/2014/main" id="{BD020756-F099-4078-A4D1-85E246B9790C}"/>
              </a:ext>
            </a:extLst>
          </p:cNvPr>
          <p:cNvCxnSpPr/>
          <p:nvPr/>
        </p:nvCxnSpPr>
        <p:spPr>
          <a:xfrm flipH="1">
            <a:off x="1351030" y="1587210"/>
            <a:ext cx="1765102" cy="296753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3">
            <a:extLst>
              <a:ext uri="{FF2B5EF4-FFF2-40B4-BE49-F238E27FC236}">
                <a16:creationId xmlns:a16="http://schemas.microsoft.com/office/drawing/2014/main" id="{93D89874-4805-4B5E-856B-EF5B35D2F399}"/>
              </a:ext>
            </a:extLst>
          </p:cNvPr>
          <p:cNvCxnSpPr/>
          <p:nvPr/>
        </p:nvCxnSpPr>
        <p:spPr>
          <a:xfrm>
            <a:off x="1178502" y="2495094"/>
            <a:ext cx="2628032" cy="189364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6">
            <a:extLst>
              <a:ext uri="{FF2B5EF4-FFF2-40B4-BE49-F238E27FC236}">
                <a16:creationId xmlns:a16="http://schemas.microsoft.com/office/drawing/2014/main" id="{52B12E9A-C715-44D4-B4BD-E0B785BE7447}"/>
              </a:ext>
            </a:extLst>
          </p:cNvPr>
          <p:cNvCxnSpPr/>
          <p:nvPr/>
        </p:nvCxnSpPr>
        <p:spPr>
          <a:xfrm>
            <a:off x="2233581" y="1587210"/>
            <a:ext cx="0" cy="320907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Étoile à 5 branches 30">
            <a:extLst>
              <a:ext uri="{FF2B5EF4-FFF2-40B4-BE49-F238E27FC236}">
                <a16:creationId xmlns:a16="http://schemas.microsoft.com/office/drawing/2014/main" id="{36742363-B3F2-4C50-BE44-83FA60D34037}"/>
              </a:ext>
            </a:extLst>
          </p:cNvPr>
          <p:cNvSpPr/>
          <p:nvPr/>
        </p:nvSpPr>
        <p:spPr>
          <a:xfrm>
            <a:off x="2045496" y="3096945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2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E7A896-9093-45C4-AB9A-04227A35D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Another</a:t>
            </a:r>
            <a:r>
              <a:rPr lang="fr-CA" dirty="0"/>
              <a:t> </a:t>
            </a:r>
            <a:r>
              <a:rPr lang="fr-CA" dirty="0" err="1"/>
              <a:t>way</a:t>
            </a:r>
            <a:r>
              <a:rPr lang="fr-CA" dirty="0"/>
              <a:t> to use </a:t>
            </a:r>
            <a:r>
              <a:rPr lang="fr-CA" dirty="0" err="1"/>
              <a:t>very</a:t>
            </a:r>
            <a:r>
              <a:rPr lang="fr-CA" dirty="0"/>
              <a:t> good timing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1CFC9-EA63-42F8-ADB5-180DC9290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27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39C315-A6B9-4A23-901E-36CE8328E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596" y="2204980"/>
            <a:ext cx="4939587" cy="300082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DD41484-D8A3-48E7-99E4-13D31B5D9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475" y="2521668"/>
            <a:ext cx="3623851" cy="21083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443889-A150-48BF-88BE-0CAFDDFA6DDE}"/>
              </a:ext>
            </a:extLst>
          </p:cNvPr>
          <p:cNvSpPr/>
          <p:nvPr/>
        </p:nvSpPr>
        <p:spPr>
          <a:xfrm>
            <a:off x="5718629" y="1799771"/>
            <a:ext cx="5733142" cy="3802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564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346BA3-9E16-4509-AC69-3C6264745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Time of Flight PET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82FF4-EBE9-408A-A503-2E068BF10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480463"/>
          </a:xfrm>
        </p:spPr>
        <p:txBody>
          <a:bodyPr/>
          <a:lstStyle/>
          <a:p>
            <a:r>
              <a:rPr lang="fr-CA" dirty="0"/>
              <a:t>How fast do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need</a:t>
            </a:r>
            <a:r>
              <a:rPr lang="fr-CA" dirty="0"/>
              <a:t> to </a:t>
            </a:r>
            <a:r>
              <a:rPr lang="fr-CA" dirty="0" err="1"/>
              <a:t>be</a:t>
            </a:r>
            <a:r>
              <a:rPr lang="fr-CA" dirty="0"/>
              <a:t>?</a:t>
            </a:r>
          </a:p>
          <a:p>
            <a:pPr lvl="1"/>
            <a:r>
              <a:rPr lang="fr-CA" dirty="0"/>
              <a:t>Say 1.5 mm</a:t>
            </a:r>
          </a:p>
          <a:p>
            <a:pPr lvl="1"/>
            <a:endParaRPr lang="fr-CA" dirty="0"/>
          </a:p>
          <a:p>
            <a:pPr lvl="1"/>
            <a:endParaRPr lang="fr-CA" dirty="0"/>
          </a:p>
          <a:p>
            <a:r>
              <a:rPr lang="fr-CA" dirty="0" err="1"/>
              <a:t>Other</a:t>
            </a:r>
            <a:r>
              <a:rPr lang="fr-CA" dirty="0"/>
              <a:t> </a:t>
            </a:r>
            <a:r>
              <a:rPr lang="fr-CA" dirty="0" err="1"/>
              <a:t>advantage</a:t>
            </a:r>
            <a:endParaRPr lang="fr-CA" dirty="0"/>
          </a:p>
          <a:p>
            <a:pPr lvl="1"/>
            <a:r>
              <a:rPr lang="fr-CA" dirty="0"/>
              <a:t>If &lt; 10 </a:t>
            </a:r>
            <a:r>
              <a:rPr lang="fr-CA" dirty="0" err="1"/>
              <a:t>ps</a:t>
            </a:r>
            <a:r>
              <a:rPr lang="fr-CA" dirty="0"/>
              <a:t>, </a:t>
            </a:r>
            <a:br>
              <a:rPr lang="fr-CA" dirty="0"/>
            </a:br>
            <a:r>
              <a:rPr lang="fr-CA" dirty="0"/>
              <a:t>no </a:t>
            </a:r>
            <a:r>
              <a:rPr lang="fr-CA" dirty="0" err="1"/>
              <a:t>need</a:t>
            </a:r>
            <a:r>
              <a:rPr lang="fr-CA" dirty="0"/>
              <a:t> for image reconstruction	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C061C5-38FA-4057-8A42-058D77A4B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28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EA0B5BF-3E8B-4CFE-A697-AFB458624747}"/>
              </a:ext>
            </a:extLst>
          </p:cNvPr>
          <p:cNvSpPr txBox="1"/>
          <p:nvPr/>
        </p:nvSpPr>
        <p:spPr>
          <a:xfrm>
            <a:off x="2917371" y="1728529"/>
            <a:ext cx="4702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A" sz="2400" dirty="0">
                <a:sym typeface="Wingdings" panose="05000000000000000000" pitchFamily="2" charset="2"/>
              </a:rPr>
              <a:t>10 </a:t>
            </a:r>
            <a:r>
              <a:rPr lang="fr-CA" sz="2400" dirty="0" err="1">
                <a:sym typeface="Wingdings" panose="05000000000000000000" pitchFamily="2" charset="2"/>
              </a:rPr>
              <a:t>picoseconds</a:t>
            </a:r>
            <a:r>
              <a:rPr lang="fr-CA" sz="2400" dirty="0">
                <a:sym typeface="Wingdings" panose="05000000000000000000" pitchFamily="2" charset="2"/>
              </a:rPr>
              <a:t> (!!!) or </a:t>
            </a:r>
            <a:r>
              <a:rPr lang="fr-CA" sz="2400" dirty="0" err="1">
                <a:sym typeface="Wingdings" panose="05000000000000000000" pitchFamily="2" charset="2"/>
              </a:rPr>
              <a:t>better</a:t>
            </a:r>
            <a:endParaRPr lang="fr-CA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A" sz="2400" dirty="0">
                <a:sym typeface="Wingdings" panose="05000000000000000000" pitchFamily="2" charset="2"/>
              </a:rPr>
              <a:t> 10 *10</a:t>
            </a:r>
            <a:r>
              <a:rPr lang="fr-CA" sz="2400" baseline="30000" dirty="0">
                <a:sym typeface="Wingdings" panose="05000000000000000000" pitchFamily="2" charset="2"/>
              </a:rPr>
              <a:t>-12 </a:t>
            </a:r>
            <a:r>
              <a:rPr lang="fr-CA" sz="2400" dirty="0">
                <a:sym typeface="Wingdings" panose="05000000000000000000" pitchFamily="2" charset="2"/>
              </a:rPr>
              <a:t>seconds</a:t>
            </a:r>
            <a:endParaRPr lang="fr-CA" sz="24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0D535CF-DABF-4866-B844-5442A10E4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596" y="2204980"/>
            <a:ext cx="4939587" cy="300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5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A5A9BE-3D94-47B7-B9F5-CAEB82B0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Time of Flight PET </a:t>
            </a:r>
            <a:r>
              <a:rPr lang="fr-CA" dirty="0" err="1"/>
              <a:t>Today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43BC11-B5A5-40C6-844C-B541C6E4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263502B-B5E1-4E37-8E1D-5EF519A38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629235"/>
              </p:ext>
            </p:extLst>
          </p:nvPr>
        </p:nvGraphicFramePr>
        <p:xfrm>
          <a:off x="1091920" y="1402773"/>
          <a:ext cx="9579430" cy="272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6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83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33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PET </a:t>
                      </a:r>
                      <a:r>
                        <a:rPr lang="fr-CA" dirty="0" err="1"/>
                        <a:t>Systems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Laboratory</a:t>
                      </a:r>
                      <a:r>
                        <a:rPr lang="fr-CA" baseline="0" dirty="0"/>
                        <a:t> setups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11">
                <a:tc>
                  <a:txBody>
                    <a:bodyPr/>
                    <a:lstStyle/>
                    <a:p>
                      <a:r>
                        <a:rPr lang="fr-CA" dirty="0"/>
                        <a:t>PMT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473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         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234±20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 </a:t>
                      </a:r>
                      <a:r>
                        <a:rPr lang="fr-CA" dirty="0" err="1"/>
                        <a:t>rms</a:t>
                      </a:r>
                      <a:r>
                        <a:rPr lang="fr-CA" dirty="0"/>
                        <a:t>          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514">
                <a:tc>
                  <a:txBody>
                    <a:bodyPr/>
                    <a:lstStyle/>
                    <a:p>
                      <a:r>
                        <a:rPr lang="fr-CA" dirty="0"/>
                        <a:t>APD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6.6 ns FWHM          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1.9 ns FWHM            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898">
                <a:tc>
                  <a:txBody>
                    <a:bodyPr/>
                    <a:lstStyle/>
                    <a:p>
                      <a:r>
                        <a:rPr lang="fr-CA" dirty="0" err="1"/>
                        <a:t>Analog</a:t>
                      </a:r>
                      <a:r>
                        <a:rPr lang="fr-CA" dirty="0"/>
                        <a:t> </a:t>
                      </a:r>
                      <a:r>
                        <a:rPr lang="fr-CA" dirty="0" err="1"/>
                        <a:t>SiPM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385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         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58±3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 </a:t>
                      </a:r>
                      <a:r>
                        <a:rPr lang="fr-CA" baseline="0" dirty="0"/>
                        <a:t>         </a:t>
                      </a:r>
                      <a:r>
                        <a:rPr lang="fr-CA" dirty="0"/>
                        <a:t>(7)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079">
                <a:tc rowSpan="2">
                  <a:txBody>
                    <a:bodyPr/>
                    <a:lstStyle/>
                    <a:p>
                      <a:r>
                        <a:rPr lang="fr-CA" dirty="0"/>
                        <a:t>Digital </a:t>
                      </a:r>
                      <a:r>
                        <a:rPr lang="fr-CA" dirty="0" err="1"/>
                        <a:t>SiPM</a:t>
                      </a:r>
                      <a:endParaRPr lang="fr-CA" dirty="0"/>
                    </a:p>
                    <a:p>
                      <a:r>
                        <a:rPr lang="fr-CA" dirty="0" err="1"/>
                        <a:t>Frach</a:t>
                      </a:r>
                      <a:r>
                        <a:rPr lang="fr-CA" dirty="0"/>
                        <a:t> et al, 2009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266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          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/>
                        <a:t>177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FWHM,           (8)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321">
                <a:tc v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120 </a:t>
                      </a:r>
                      <a:r>
                        <a:rPr lang="fr-CA" dirty="0" err="1"/>
                        <a:t>ps</a:t>
                      </a:r>
                      <a:r>
                        <a:rPr lang="fr-CA" dirty="0"/>
                        <a:t> FWHM,           (9)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F03DF41F-5F3D-4E19-94B7-4F16D51103FD}"/>
              </a:ext>
            </a:extLst>
          </p:cNvPr>
          <p:cNvSpPr txBox="1"/>
          <p:nvPr/>
        </p:nvSpPr>
        <p:spPr>
          <a:xfrm>
            <a:off x="1898022" y="4476167"/>
            <a:ext cx="8151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1- Wong et al, TNS 2015		5- Peng et al, TNS 2013</a:t>
            </a:r>
          </a:p>
          <a:p>
            <a:r>
              <a:rPr lang="fr-CA" dirty="0"/>
              <a:t>2- Bergeron et al, TNS 2009		6- Leroux et al, TNS 2009</a:t>
            </a:r>
          </a:p>
          <a:p>
            <a:r>
              <a:rPr lang="fr-CA" dirty="0"/>
              <a:t>3- Levin et al, TMI 2016		7- </a:t>
            </a:r>
            <a:r>
              <a:rPr lang="fr-CA" dirty="0" err="1"/>
              <a:t>Gundacker</a:t>
            </a:r>
            <a:r>
              <a:rPr lang="fr-CA" dirty="0"/>
              <a:t> et al, PMB 2019</a:t>
            </a:r>
          </a:p>
          <a:p>
            <a:r>
              <a:rPr lang="fr-CA" dirty="0"/>
              <a:t>4- </a:t>
            </a:r>
            <a:r>
              <a:rPr lang="fr-CA" dirty="0" err="1"/>
              <a:t>Degenhardt</a:t>
            </a:r>
            <a:r>
              <a:rPr lang="fr-CA" dirty="0"/>
              <a:t> et al, NSS-MIC 2012	8- </a:t>
            </a:r>
            <a:r>
              <a:rPr lang="fr-CA" dirty="0" err="1"/>
              <a:t>Somlai</a:t>
            </a:r>
            <a:r>
              <a:rPr lang="fr-CA" dirty="0"/>
              <a:t>-Schweiger et al, J. </a:t>
            </a:r>
            <a:r>
              <a:rPr lang="fr-CA" dirty="0" err="1"/>
              <a:t>Inst</a:t>
            </a:r>
            <a:r>
              <a:rPr lang="fr-CA" dirty="0"/>
              <a:t>. 2015</a:t>
            </a:r>
          </a:p>
          <a:p>
            <a:r>
              <a:rPr lang="fr-CA" dirty="0"/>
              <a:t>				9- van Dam et al, PMB 2013</a:t>
            </a:r>
          </a:p>
        </p:txBody>
      </p:sp>
    </p:spTree>
    <p:extLst>
      <p:ext uri="{BB962C8B-B14F-4D97-AF65-F5344CB8AC3E}">
        <p14:creationId xmlns:p14="http://schemas.microsoft.com/office/powerpoint/2010/main" val="3063427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4D322-271F-4D23-84EF-EBEEC79E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Positron </a:t>
            </a:r>
            <a:r>
              <a:rPr lang="fr-CA" dirty="0" err="1"/>
              <a:t>Emission</a:t>
            </a:r>
            <a:r>
              <a:rPr lang="fr-CA" dirty="0"/>
              <a:t> </a:t>
            </a:r>
            <a:r>
              <a:rPr lang="fr-CA" dirty="0" err="1"/>
              <a:t>Tomography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7B052-C406-46FD-8224-1A0F83342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7A7079-90FC-4016-B120-B5D6FC85EF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679" y="1245586"/>
            <a:ext cx="7914583" cy="3897914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2D4D688-B2A4-4ED9-BE14-0501E298DDB5}"/>
              </a:ext>
            </a:extLst>
          </p:cNvPr>
          <p:cNvCxnSpPr/>
          <p:nvPr/>
        </p:nvCxnSpPr>
        <p:spPr>
          <a:xfrm flipH="1">
            <a:off x="5605870" y="1898157"/>
            <a:ext cx="2572930" cy="15308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849C012-02A9-4B50-ADB6-21D0085D5C34}"/>
              </a:ext>
            </a:extLst>
          </p:cNvPr>
          <p:cNvCxnSpPr>
            <a:cxnSpLocks/>
          </p:cNvCxnSpPr>
          <p:nvPr/>
        </p:nvCxnSpPr>
        <p:spPr>
          <a:xfrm flipH="1">
            <a:off x="3822700" y="1898157"/>
            <a:ext cx="4356100" cy="13366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EA90113-6CD4-4EF8-BE6F-F76917FAC2AF}"/>
              </a:ext>
            </a:extLst>
          </p:cNvPr>
          <p:cNvCxnSpPr>
            <a:cxnSpLocks/>
          </p:cNvCxnSpPr>
          <p:nvPr/>
        </p:nvCxnSpPr>
        <p:spPr>
          <a:xfrm flipH="1">
            <a:off x="2717738" y="1898157"/>
            <a:ext cx="876362" cy="15308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919818F-0F94-4A44-911D-F8344A4D3BF4}"/>
              </a:ext>
            </a:extLst>
          </p:cNvPr>
          <p:cNvCxnSpPr>
            <a:cxnSpLocks/>
          </p:cNvCxnSpPr>
          <p:nvPr/>
        </p:nvCxnSpPr>
        <p:spPr>
          <a:xfrm flipV="1">
            <a:off x="533400" y="2273300"/>
            <a:ext cx="1219200" cy="23723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0ECB110C-0485-44C5-BF31-69CAA0064859}"/>
              </a:ext>
            </a:extLst>
          </p:cNvPr>
          <p:cNvCxnSpPr>
            <a:cxnSpLocks/>
          </p:cNvCxnSpPr>
          <p:nvPr/>
        </p:nvCxnSpPr>
        <p:spPr>
          <a:xfrm>
            <a:off x="533400" y="4645624"/>
            <a:ext cx="2794000" cy="2842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79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5B11C-1E80-4ED5-B429-90332B90B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Challenges to reach 10 </a:t>
            </a:r>
            <a:r>
              <a:rPr lang="en-CA" dirty="0" err="1"/>
              <a:t>ps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10791-9147-4B8B-B55A-FFDC9C296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2657231"/>
            <a:ext cx="5238105" cy="1543537"/>
          </a:xfrm>
        </p:spPr>
        <p:txBody>
          <a:bodyPr/>
          <a:lstStyle/>
          <a:p>
            <a:r>
              <a:rPr lang="fr-CA" dirty="0"/>
              <a:t>Need </a:t>
            </a:r>
            <a:r>
              <a:rPr lang="fr-CA" dirty="0" err="1"/>
              <a:t>better</a:t>
            </a:r>
            <a:r>
              <a:rPr lang="fr-CA" dirty="0"/>
              <a:t> </a:t>
            </a:r>
            <a:r>
              <a:rPr lang="fr-CA" dirty="0" err="1"/>
              <a:t>scintillators</a:t>
            </a:r>
            <a:endParaRPr lang="fr-CA" dirty="0"/>
          </a:p>
          <a:p>
            <a:r>
              <a:rPr lang="fr-CA" dirty="0"/>
              <a:t>Need </a:t>
            </a:r>
            <a:r>
              <a:rPr lang="fr-CA" dirty="0" err="1"/>
              <a:t>better</a:t>
            </a:r>
            <a:r>
              <a:rPr lang="fr-CA" dirty="0"/>
              <a:t> </a:t>
            </a:r>
            <a:r>
              <a:rPr lang="fr-CA" dirty="0" err="1"/>
              <a:t>photosensors</a:t>
            </a:r>
            <a:endParaRPr lang="fr-CA" dirty="0"/>
          </a:p>
          <a:p>
            <a:r>
              <a:rPr lang="fr-CA" dirty="0"/>
              <a:t>Need </a:t>
            </a:r>
            <a:r>
              <a:rPr lang="fr-CA" dirty="0" err="1"/>
              <a:t>better</a:t>
            </a:r>
            <a:r>
              <a:rPr lang="fr-CA" dirty="0"/>
              <a:t> </a:t>
            </a:r>
            <a:r>
              <a:rPr lang="fr-CA" dirty="0" err="1"/>
              <a:t>electronics</a:t>
            </a:r>
            <a:endParaRPr lang="fr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B24D9-E649-4FEF-818F-02A8450ED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30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20BF53F-C419-4CE2-B934-7197DBCCD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136" y="1669964"/>
            <a:ext cx="5799319" cy="3518070"/>
          </a:xfrm>
          <a:prstGeom prst="rect">
            <a:avLst/>
          </a:prstGeom>
          <a:ln w="50800">
            <a:noFill/>
          </a:ln>
        </p:spPr>
      </p:pic>
    </p:spTree>
    <p:extLst>
      <p:ext uri="{BB962C8B-B14F-4D97-AF65-F5344CB8AC3E}">
        <p14:creationId xmlns:p14="http://schemas.microsoft.com/office/powerpoint/2010/main" val="72484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ABED124-2839-4BBF-B7FF-D39C8B79B6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 err="1"/>
              <a:t>EasyPET</a:t>
            </a:r>
            <a:endParaRPr lang="fr-CA" dirty="0"/>
          </a:p>
          <a:p>
            <a:pPr lvl="1"/>
            <a:endParaRPr lang="fr-CA" dirty="0"/>
          </a:p>
          <a:p>
            <a:endParaRPr lang="fr-CA" dirty="0"/>
          </a:p>
          <a:p>
            <a:r>
              <a:rPr lang="fr-CA" dirty="0"/>
              <a:t>Image Reconstruction</a:t>
            </a:r>
          </a:p>
          <a:p>
            <a:pPr lvl="1"/>
            <a:endParaRPr lang="fr-CA" dirty="0"/>
          </a:p>
          <a:p>
            <a:endParaRPr lang="fr-CA" dirty="0"/>
          </a:p>
          <a:p>
            <a:r>
              <a:rPr lang="fr-CA" dirty="0"/>
              <a:t>Photon </a:t>
            </a:r>
            <a:r>
              <a:rPr lang="fr-CA" dirty="0" err="1"/>
              <a:t>Counting</a:t>
            </a:r>
            <a:endParaRPr lang="fr-CA" dirty="0"/>
          </a:p>
          <a:p>
            <a:pPr lvl="1"/>
            <a:r>
              <a:rPr lang="fr-CA" dirty="0"/>
              <a:t>Energy </a:t>
            </a:r>
            <a:r>
              <a:rPr lang="fr-CA" dirty="0" err="1"/>
              <a:t>measurement</a:t>
            </a:r>
            <a:endParaRPr lang="fr-CA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A6E2E3C-40BA-43A7-83AD-FDD0E5547D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Pulse Shape </a:t>
            </a:r>
            <a:r>
              <a:rPr lang="fr-CA" dirty="0" err="1"/>
              <a:t>Discriminator</a:t>
            </a:r>
            <a:endParaRPr lang="fr-CA" dirty="0"/>
          </a:p>
          <a:p>
            <a:pPr lvl="1"/>
            <a:r>
              <a:rPr lang="fr-CA" dirty="0"/>
              <a:t>Signal </a:t>
            </a:r>
            <a:r>
              <a:rPr lang="fr-CA" dirty="0" err="1"/>
              <a:t>analysis</a:t>
            </a:r>
            <a:r>
              <a:rPr lang="fr-CA" dirty="0"/>
              <a:t> of </a:t>
            </a:r>
            <a:r>
              <a:rPr lang="fr-CA" dirty="0" err="1"/>
              <a:t>crystal</a:t>
            </a:r>
            <a:r>
              <a:rPr lang="fr-CA" dirty="0"/>
              <a:t> </a:t>
            </a:r>
            <a:r>
              <a:rPr lang="fr-CA" dirty="0" err="1"/>
              <a:t>response</a:t>
            </a:r>
            <a:endParaRPr lang="fr-CA" dirty="0"/>
          </a:p>
          <a:p>
            <a:endParaRPr lang="fr-CA" dirty="0"/>
          </a:p>
          <a:p>
            <a:r>
              <a:rPr lang="fr-CA" dirty="0"/>
              <a:t>Time of Flight</a:t>
            </a:r>
          </a:p>
          <a:p>
            <a:pPr lvl="1"/>
            <a:r>
              <a:rPr lang="fr-CA" dirty="0" err="1"/>
              <a:t>Improve</a:t>
            </a:r>
            <a:r>
              <a:rPr lang="fr-CA" dirty="0"/>
              <a:t> image </a:t>
            </a:r>
            <a:r>
              <a:rPr lang="fr-CA" dirty="0" err="1"/>
              <a:t>contrast</a:t>
            </a:r>
            <a:endParaRPr lang="fr-CA" dirty="0"/>
          </a:p>
          <a:p>
            <a:pPr marL="0" indent="0">
              <a:buNone/>
            </a:pPr>
            <a:endParaRPr lang="fr-CA" dirty="0"/>
          </a:p>
          <a:p>
            <a:r>
              <a:rPr lang="fr-CA" dirty="0" err="1"/>
              <a:t>TimePix</a:t>
            </a:r>
            <a:endParaRPr lang="fr-CA" dirty="0"/>
          </a:p>
          <a:p>
            <a:pPr lvl="1"/>
            <a:r>
              <a:rPr lang="fr-CA" dirty="0"/>
              <a:t>Fast timing for single photons</a:t>
            </a:r>
          </a:p>
          <a:p>
            <a:pPr lvl="2"/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415338-049B-4627-9928-966ADEA58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31</a:t>
            </a:fld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59C4862-507C-4CE0-AECC-F21D22AB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PET Relationship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Exercises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8000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3EEE4-5F52-4530-9DB6-10385257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err="1"/>
              <a:t>Thanks</a:t>
            </a:r>
            <a:r>
              <a:rPr lang="fr-CA" dirty="0"/>
              <a:t>! </a:t>
            </a:r>
            <a:r>
              <a:rPr lang="fr-CA"/>
              <a:t>Questions?</a:t>
            </a:r>
            <a:endParaRPr lang="fr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EFD66-E105-48BC-9F2B-26A794432F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73E2A-2C83-43EF-9258-6BC40504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14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627D6A-DCAC-4E22-9C65-90E619EA3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Spatial </a:t>
            </a:r>
            <a:r>
              <a:rPr lang="fr-CA" dirty="0" err="1"/>
              <a:t>Resolution</a:t>
            </a:r>
            <a:r>
              <a:rPr lang="fr-CA"/>
              <a:t> Limit</a:t>
            </a:r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BB1DFC-09FE-42A3-B24E-C6FE4030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91">
            <a:extLst>
              <a:ext uri="{FF2B5EF4-FFF2-40B4-BE49-F238E27FC236}">
                <a16:creationId xmlns:a16="http://schemas.microsoft.com/office/drawing/2014/main" id="{4D48345F-E16A-40FB-AE47-B726D9E13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97" y="2281254"/>
            <a:ext cx="2877964" cy="269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2A7B7D5-C21A-4220-85BC-7614FD574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61" y="4910981"/>
            <a:ext cx="552450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B11A27-7247-427D-8E44-77F5B21EAE69}"/>
              </a:ext>
            </a:extLst>
          </p:cNvPr>
          <p:cNvSpPr/>
          <p:nvPr/>
        </p:nvSpPr>
        <p:spPr>
          <a:xfrm>
            <a:off x="57241" y="1142190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400" dirty="0"/>
              <a:t>By Jens Maus (http://jens-maus.de/) - </a:t>
            </a:r>
            <a:r>
              <a:rPr lang="fr-CA" sz="1400" dirty="0" err="1"/>
              <a:t>own</a:t>
            </a:r>
            <a:r>
              <a:rPr lang="fr-CA" sz="1400" dirty="0"/>
              <a:t> </a:t>
            </a:r>
            <a:r>
              <a:rPr lang="fr-CA" sz="1400" dirty="0" err="1"/>
              <a:t>work</a:t>
            </a:r>
            <a:r>
              <a:rPr lang="fr-CA" sz="1400" dirty="0"/>
              <a:t> - part of PhD thesishttp://nbn-resolving.de/urn:nbn:de:bsz:14-qucosa-23509, Public Domain, https://commons.wikimedia.org/w/index.php?curid=379922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571163-7287-4590-8233-119D3E95AB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329" y="905584"/>
            <a:ext cx="5934007" cy="292064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D3C9BC8-41C3-444D-8FCE-418E69D974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0330" y="961294"/>
            <a:ext cx="4270395" cy="42614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A3D3BB7-08E5-4FA2-9846-5A2877F49889}"/>
              </a:ext>
            </a:extLst>
          </p:cNvPr>
          <p:cNvSpPr/>
          <p:nvPr/>
        </p:nvSpPr>
        <p:spPr>
          <a:xfrm>
            <a:off x="5337544" y="5222734"/>
            <a:ext cx="423176" cy="382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910282-B3CF-496D-81B7-B44DF76A6EDF}"/>
              </a:ext>
            </a:extLst>
          </p:cNvPr>
          <p:cNvSpPr/>
          <p:nvPr/>
        </p:nvSpPr>
        <p:spPr>
          <a:xfrm>
            <a:off x="6219694" y="5414003"/>
            <a:ext cx="423176" cy="382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0F2A21-E239-44B9-8A17-EA0498AF117C}"/>
              </a:ext>
            </a:extLst>
          </p:cNvPr>
          <p:cNvSpPr/>
          <p:nvPr/>
        </p:nvSpPr>
        <p:spPr>
          <a:xfrm>
            <a:off x="7820330" y="5414003"/>
            <a:ext cx="423176" cy="382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43B320-ED62-45A2-A116-D6D8AD31DBEF}"/>
              </a:ext>
            </a:extLst>
          </p:cNvPr>
          <p:cNvCxnSpPr/>
          <p:nvPr/>
        </p:nvCxnSpPr>
        <p:spPr>
          <a:xfrm flipH="1" flipV="1">
            <a:off x="1885503" y="3923414"/>
            <a:ext cx="3452041" cy="12993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3874C6-5DF2-4340-8E67-7C49B2C863DD}"/>
              </a:ext>
            </a:extLst>
          </p:cNvPr>
          <p:cNvCxnSpPr>
            <a:cxnSpLocks/>
          </p:cNvCxnSpPr>
          <p:nvPr/>
        </p:nvCxnSpPr>
        <p:spPr>
          <a:xfrm flipH="1" flipV="1">
            <a:off x="2979239" y="3826228"/>
            <a:ext cx="3240456" cy="15877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1C9105-7356-44FC-A936-98BD1E40CF5F}"/>
              </a:ext>
            </a:extLst>
          </p:cNvPr>
          <p:cNvCxnSpPr>
            <a:cxnSpLocks/>
          </p:cNvCxnSpPr>
          <p:nvPr/>
        </p:nvCxnSpPr>
        <p:spPr>
          <a:xfrm flipV="1">
            <a:off x="8023000" y="2934586"/>
            <a:ext cx="844672" cy="24344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3FED9D-4D4D-41D4-A07B-BAA115139237}"/>
              </a:ext>
            </a:extLst>
          </p:cNvPr>
          <p:cNvCxnSpPr/>
          <p:nvPr/>
        </p:nvCxnSpPr>
        <p:spPr>
          <a:xfrm>
            <a:off x="8612372" y="2732567"/>
            <a:ext cx="2474188" cy="102413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3888635-0E4B-42BC-BEAC-5110AF8B0DA4}"/>
              </a:ext>
            </a:extLst>
          </p:cNvPr>
          <p:cNvSpPr/>
          <p:nvPr/>
        </p:nvSpPr>
        <p:spPr>
          <a:xfrm>
            <a:off x="8648206" y="5424753"/>
            <a:ext cx="423176" cy="382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18ABAA6-BB69-43F6-A7DC-567F1E36F1A9}"/>
              </a:ext>
            </a:extLst>
          </p:cNvPr>
          <p:cNvCxnSpPr>
            <a:cxnSpLocks/>
          </p:cNvCxnSpPr>
          <p:nvPr/>
        </p:nvCxnSpPr>
        <p:spPr>
          <a:xfrm flipH="1" flipV="1">
            <a:off x="4371671" y="2732567"/>
            <a:ext cx="4348066" cy="26921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8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8" grpId="1" animBg="1"/>
      <p:bldP spid="13" grpId="0" animBg="1"/>
      <p:bldP spid="13" grpId="1" animBg="1"/>
      <p:bldP spid="14" grpId="0" animBg="1"/>
      <p:bldP spid="14" grpId="1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F8C64-FBC2-462B-A7DF-8E643A656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Positron </a:t>
            </a:r>
            <a:r>
              <a:rPr lang="fr-CA" dirty="0" err="1"/>
              <a:t>Emission</a:t>
            </a:r>
            <a:r>
              <a:rPr lang="fr-CA" dirty="0"/>
              <a:t> </a:t>
            </a:r>
            <a:r>
              <a:rPr lang="fr-CA" dirty="0" err="1"/>
              <a:t>Tomography</a:t>
            </a:r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9AC175-BE87-4E33-AE32-F508773A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4</a:t>
            </a:fld>
            <a:endParaRPr lang="en-US"/>
          </a:p>
        </p:txBody>
      </p:sp>
      <p:pic>
        <p:nvPicPr>
          <p:cNvPr id="16" name="Image 29">
            <a:extLst>
              <a:ext uri="{FF2B5EF4-FFF2-40B4-BE49-F238E27FC236}">
                <a16:creationId xmlns:a16="http://schemas.microsoft.com/office/drawing/2014/main" id="{CA546C85-6F99-4775-9D13-E42F0674E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86" y="1170000"/>
            <a:ext cx="4270395" cy="4261440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3C310C0-1E9F-4201-8D16-CBCB4CFDC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338" y="1170000"/>
            <a:ext cx="7227609" cy="4956163"/>
          </a:xfrm>
        </p:spPr>
        <p:txBody>
          <a:bodyPr>
            <a:normAutofit/>
          </a:bodyPr>
          <a:lstStyle/>
          <a:p>
            <a:r>
              <a:rPr lang="en-CA" noProof="0" dirty="0"/>
              <a:t>Molecular Imaging Modality</a:t>
            </a:r>
          </a:p>
          <a:p>
            <a:pPr lvl="1"/>
            <a:r>
              <a:rPr lang="en-CA" noProof="0" dirty="0"/>
              <a:t>Tracer distribution (positron emitter)</a:t>
            </a:r>
          </a:p>
          <a:p>
            <a:pPr lvl="2"/>
            <a:r>
              <a:rPr lang="en-CA" noProof="0" dirty="0"/>
              <a:t>Hot spot on the left side</a:t>
            </a:r>
          </a:p>
          <a:p>
            <a:pPr lvl="1"/>
            <a:r>
              <a:rPr lang="en-CA" noProof="0" dirty="0"/>
              <a:t>Positron Annihilation</a:t>
            </a:r>
          </a:p>
          <a:p>
            <a:pPr lvl="1"/>
            <a:r>
              <a:rPr lang="en-CA" noProof="0" dirty="0"/>
              <a:t>Collinear 511 </a:t>
            </a:r>
            <a:r>
              <a:rPr lang="en-CA" noProof="0" dirty="0" err="1"/>
              <a:t>keV</a:t>
            </a:r>
            <a:r>
              <a:rPr lang="en-CA" noProof="0" dirty="0"/>
              <a:t> particles</a:t>
            </a:r>
          </a:p>
          <a:p>
            <a:pPr lvl="1"/>
            <a:r>
              <a:rPr lang="en-CA" noProof="0" dirty="0"/>
              <a:t>Line of response</a:t>
            </a:r>
          </a:p>
          <a:p>
            <a:pPr lvl="1"/>
            <a:endParaRPr lang="en-CA" noProof="0" dirty="0"/>
          </a:p>
        </p:txBody>
      </p:sp>
      <p:cxnSp>
        <p:nvCxnSpPr>
          <p:cNvPr id="18" name="Connecteur droit avec flèche 4">
            <a:extLst>
              <a:ext uri="{FF2B5EF4-FFF2-40B4-BE49-F238E27FC236}">
                <a16:creationId xmlns:a16="http://schemas.microsoft.com/office/drawing/2014/main" id="{6D6CD71E-266E-4E01-B6AE-1B813C0696CC}"/>
              </a:ext>
            </a:extLst>
          </p:cNvPr>
          <p:cNvCxnSpPr>
            <a:cxnSpLocks/>
          </p:cNvCxnSpPr>
          <p:nvPr/>
        </p:nvCxnSpPr>
        <p:spPr>
          <a:xfrm flipH="1">
            <a:off x="3407581" y="1858917"/>
            <a:ext cx="1765101" cy="121206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9">
            <a:extLst>
              <a:ext uri="{FF2B5EF4-FFF2-40B4-BE49-F238E27FC236}">
                <a16:creationId xmlns:a16="http://schemas.microsoft.com/office/drawing/2014/main" id="{7EBE1D12-4494-4963-94E6-A342CDC00C66}"/>
              </a:ext>
            </a:extLst>
          </p:cNvPr>
          <p:cNvCxnSpPr>
            <a:cxnSpLocks/>
          </p:cNvCxnSpPr>
          <p:nvPr/>
        </p:nvCxnSpPr>
        <p:spPr>
          <a:xfrm flipH="1">
            <a:off x="2449903" y="2514989"/>
            <a:ext cx="2657216" cy="74579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2">
            <a:extLst>
              <a:ext uri="{FF2B5EF4-FFF2-40B4-BE49-F238E27FC236}">
                <a16:creationId xmlns:a16="http://schemas.microsoft.com/office/drawing/2014/main" id="{F90AE594-538C-4D33-9014-961A6A12FF59}"/>
              </a:ext>
            </a:extLst>
          </p:cNvPr>
          <p:cNvCxnSpPr>
            <a:cxnSpLocks/>
          </p:cNvCxnSpPr>
          <p:nvPr/>
        </p:nvCxnSpPr>
        <p:spPr>
          <a:xfrm flipH="1" flipV="1">
            <a:off x="2863424" y="2400301"/>
            <a:ext cx="2243695" cy="53189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14">
            <a:extLst>
              <a:ext uri="{FF2B5EF4-FFF2-40B4-BE49-F238E27FC236}">
                <a16:creationId xmlns:a16="http://schemas.microsoft.com/office/drawing/2014/main" id="{AA0950CF-494C-4F29-A93D-50467E528965}"/>
              </a:ext>
            </a:extLst>
          </p:cNvPr>
          <p:cNvCxnSpPr>
            <a:cxnSpLocks/>
          </p:cNvCxnSpPr>
          <p:nvPr/>
        </p:nvCxnSpPr>
        <p:spPr>
          <a:xfrm flipH="1">
            <a:off x="2110741" y="2986870"/>
            <a:ext cx="2996378" cy="74579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19">
            <a:extLst>
              <a:ext uri="{FF2B5EF4-FFF2-40B4-BE49-F238E27FC236}">
                <a16:creationId xmlns:a16="http://schemas.microsoft.com/office/drawing/2014/main" id="{BD020756-F099-4078-A4D1-85E246B9790C}"/>
              </a:ext>
            </a:extLst>
          </p:cNvPr>
          <p:cNvCxnSpPr/>
          <p:nvPr/>
        </p:nvCxnSpPr>
        <p:spPr>
          <a:xfrm flipH="1">
            <a:off x="1351030" y="1587210"/>
            <a:ext cx="1765102" cy="296753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3">
            <a:extLst>
              <a:ext uri="{FF2B5EF4-FFF2-40B4-BE49-F238E27FC236}">
                <a16:creationId xmlns:a16="http://schemas.microsoft.com/office/drawing/2014/main" id="{93D89874-4805-4B5E-856B-EF5B35D2F399}"/>
              </a:ext>
            </a:extLst>
          </p:cNvPr>
          <p:cNvCxnSpPr/>
          <p:nvPr/>
        </p:nvCxnSpPr>
        <p:spPr>
          <a:xfrm>
            <a:off x="1178502" y="2495094"/>
            <a:ext cx="2628032" cy="189364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6">
            <a:extLst>
              <a:ext uri="{FF2B5EF4-FFF2-40B4-BE49-F238E27FC236}">
                <a16:creationId xmlns:a16="http://schemas.microsoft.com/office/drawing/2014/main" id="{52B12E9A-C715-44D4-B4BD-E0B785BE7447}"/>
              </a:ext>
            </a:extLst>
          </p:cNvPr>
          <p:cNvCxnSpPr/>
          <p:nvPr/>
        </p:nvCxnSpPr>
        <p:spPr>
          <a:xfrm>
            <a:off x="2233581" y="1587210"/>
            <a:ext cx="0" cy="320907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Étoile à 5 branches 30">
            <a:extLst>
              <a:ext uri="{FF2B5EF4-FFF2-40B4-BE49-F238E27FC236}">
                <a16:creationId xmlns:a16="http://schemas.microsoft.com/office/drawing/2014/main" id="{36742363-B3F2-4C50-BE44-83FA60D34037}"/>
              </a:ext>
            </a:extLst>
          </p:cNvPr>
          <p:cNvSpPr/>
          <p:nvPr/>
        </p:nvSpPr>
        <p:spPr>
          <a:xfrm>
            <a:off x="2045496" y="3096945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6" name="Connecteur droit avec flèche 31">
            <a:extLst>
              <a:ext uri="{FF2B5EF4-FFF2-40B4-BE49-F238E27FC236}">
                <a16:creationId xmlns:a16="http://schemas.microsoft.com/office/drawing/2014/main" id="{45EC0214-6919-4A41-9251-42686B4E6A6B}"/>
              </a:ext>
            </a:extLst>
          </p:cNvPr>
          <p:cNvCxnSpPr/>
          <p:nvPr/>
        </p:nvCxnSpPr>
        <p:spPr>
          <a:xfrm flipV="1">
            <a:off x="2271884" y="1991094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34">
            <a:extLst>
              <a:ext uri="{FF2B5EF4-FFF2-40B4-BE49-F238E27FC236}">
                <a16:creationId xmlns:a16="http://schemas.microsoft.com/office/drawing/2014/main" id="{B03B546F-0613-488F-B327-C98FA5CCA84A}"/>
              </a:ext>
            </a:extLst>
          </p:cNvPr>
          <p:cNvCxnSpPr/>
          <p:nvPr/>
        </p:nvCxnSpPr>
        <p:spPr>
          <a:xfrm flipH="1">
            <a:off x="1727364" y="3315456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53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EEE9F-FBD5-4322-874B-542228DF2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Examples of PET images</a:t>
            </a:r>
            <a:endParaRPr lang="fr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DF5AB2-890C-4C4F-B474-B964BA8DE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5</a:t>
            </a:fld>
            <a:endParaRPr lang="en-US"/>
          </a:p>
        </p:txBody>
      </p:sp>
      <p:pic>
        <p:nvPicPr>
          <p:cNvPr id="6" name="Image 13">
            <a:extLst>
              <a:ext uri="{FF2B5EF4-FFF2-40B4-BE49-F238E27FC236}">
                <a16:creationId xmlns:a16="http://schemas.microsoft.com/office/drawing/2014/main" id="{69CEF49C-9939-4678-A90F-6AC3720DE3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3336" y="1359068"/>
            <a:ext cx="2493627" cy="5456237"/>
          </a:xfrm>
          <a:prstGeom prst="rect">
            <a:avLst/>
          </a:prstGeom>
        </p:spPr>
      </p:pic>
      <p:pic>
        <p:nvPicPr>
          <p:cNvPr id="7" name="120921_r_SodiumFluoride_010_RAT_L8_350kev.mpg">
            <a:hlinkClick r:id="" action="ppaction://media"/>
            <a:extLst>
              <a:ext uri="{FF2B5EF4-FFF2-40B4-BE49-F238E27FC236}">
                <a16:creationId xmlns:a16="http://schemas.microsoft.com/office/drawing/2014/main" id="{9BB447C4-4629-48DD-A3BB-E705504754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5358" t="6783" r="24044" b="2381"/>
          <a:stretch/>
        </p:blipFill>
        <p:spPr>
          <a:xfrm rot="5400000">
            <a:off x="7605386" y="1366913"/>
            <a:ext cx="2366089" cy="556253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A6C25AA-5391-4D40-ADA7-23D41861AB59}"/>
              </a:ext>
            </a:extLst>
          </p:cNvPr>
          <p:cNvSpPr txBox="1"/>
          <p:nvPr/>
        </p:nvSpPr>
        <p:spPr>
          <a:xfrm>
            <a:off x="7852315" y="2317152"/>
            <a:ext cx="1915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Bone Tracer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B2C47D5-B068-46FB-B8D8-959A6437F4D4}"/>
              </a:ext>
            </a:extLst>
          </p:cNvPr>
          <p:cNvSpPr txBox="1"/>
          <p:nvPr/>
        </p:nvSpPr>
        <p:spPr>
          <a:xfrm>
            <a:off x="1409700" y="2317152"/>
            <a:ext cx="3197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/>
              <a:t>FDG (Glucose) tracer</a:t>
            </a:r>
          </a:p>
        </p:txBody>
      </p:sp>
    </p:spTree>
    <p:extLst>
      <p:ext uri="{BB962C8B-B14F-4D97-AF65-F5344CB8AC3E}">
        <p14:creationId xmlns:p14="http://schemas.microsoft.com/office/powerpoint/2010/main" val="316242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9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remove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C1345DE-FE52-41D8-B93B-801B1A054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But how </a:t>
            </a:r>
            <a:r>
              <a:rPr lang="fr-CA" dirty="0" err="1"/>
              <a:t>does</a:t>
            </a:r>
            <a:r>
              <a:rPr lang="fr-CA" dirty="0"/>
              <a:t> a PET scanner </a:t>
            </a:r>
            <a:r>
              <a:rPr lang="fr-CA" dirty="0" err="1"/>
              <a:t>work</a:t>
            </a:r>
            <a:r>
              <a:rPr lang="fr-CA" dirty="0"/>
              <a:t>?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2E9174D-D31B-4886-89AF-2F62EC099D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024A21-F904-4E01-A70A-814A844C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8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A0FD2E9-C53E-467E-A772-363DA2F58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Goal of PET Scanner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E4EC9C1-8F65-4331-BF55-79486BB24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301263"/>
            <a:ext cx="6540243" cy="4480463"/>
          </a:xfrm>
        </p:spPr>
        <p:txBody>
          <a:bodyPr/>
          <a:lstStyle/>
          <a:p>
            <a:r>
              <a:rPr lang="fr-CA" dirty="0" err="1"/>
              <a:t>Get</a:t>
            </a:r>
            <a:r>
              <a:rPr lang="fr-CA" dirty="0"/>
              <a:t> image to help </a:t>
            </a:r>
            <a:r>
              <a:rPr lang="fr-CA" dirty="0" err="1"/>
              <a:t>doctors</a:t>
            </a:r>
            <a:r>
              <a:rPr lang="fr-CA" dirty="0"/>
              <a:t> and </a:t>
            </a:r>
            <a:r>
              <a:rPr lang="fr-CA" dirty="0" err="1"/>
              <a:t>scientists</a:t>
            </a:r>
            <a:r>
              <a:rPr lang="fr-CA" dirty="0"/>
              <a:t> do </a:t>
            </a:r>
            <a:r>
              <a:rPr lang="fr-CA" dirty="0" err="1"/>
              <a:t>their</a:t>
            </a:r>
            <a:r>
              <a:rPr lang="fr-CA" dirty="0"/>
              <a:t> </a:t>
            </a:r>
            <a:r>
              <a:rPr lang="fr-CA" dirty="0" err="1"/>
              <a:t>work</a:t>
            </a:r>
            <a:endParaRPr lang="fr-CA" dirty="0"/>
          </a:p>
          <a:p>
            <a:endParaRPr lang="fr-CA" dirty="0"/>
          </a:p>
          <a:p>
            <a:r>
              <a:rPr lang="fr-CA" dirty="0"/>
              <a:t>To </a:t>
            </a:r>
            <a:r>
              <a:rPr lang="fr-CA" dirty="0" err="1"/>
              <a:t>build</a:t>
            </a:r>
            <a:r>
              <a:rPr lang="fr-CA" dirty="0"/>
              <a:t> an image, scanner </a:t>
            </a:r>
            <a:r>
              <a:rPr lang="fr-CA" dirty="0" err="1"/>
              <a:t>needs</a:t>
            </a:r>
            <a:r>
              <a:rPr lang="fr-CA" dirty="0"/>
              <a:t> to </a:t>
            </a:r>
            <a:r>
              <a:rPr lang="fr-CA" dirty="0" err="1"/>
              <a:t>collect</a:t>
            </a:r>
            <a:r>
              <a:rPr lang="fr-CA" dirty="0"/>
              <a:t> as </a:t>
            </a:r>
            <a:r>
              <a:rPr lang="fr-CA" dirty="0" err="1"/>
              <a:t>many</a:t>
            </a:r>
            <a:r>
              <a:rPr lang="fr-CA" dirty="0"/>
              <a:t> </a:t>
            </a:r>
            <a:r>
              <a:rPr lang="fr-CA" dirty="0" err="1"/>
              <a:t>lines</a:t>
            </a:r>
            <a:r>
              <a:rPr lang="fr-CA" dirty="0"/>
              <a:t> of </a:t>
            </a:r>
            <a:r>
              <a:rPr lang="fr-CA" dirty="0" err="1"/>
              <a:t>response</a:t>
            </a:r>
            <a:r>
              <a:rPr lang="fr-CA" dirty="0"/>
              <a:t> (LOR) as possible</a:t>
            </a:r>
          </a:p>
          <a:p>
            <a:pPr lvl="1"/>
            <a:r>
              <a:rPr lang="fr-CA" dirty="0"/>
              <a:t>How do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find</a:t>
            </a:r>
            <a:r>
              <a:rPr lang="fr-CA" dirty="0"/>
              <a:t> </a:t>
            </a:r>
            <a:r>
              <a:rPr lang="fr-CA" dirty="0" err="1"/>
              <a:t>them</a:t>
            </a:r>
            <a:r>
              <a:rPr lang="fr-CA" dirty="0"/>
              <a:t>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4105A5-2A43-4996-A406-4E7FE85D8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7</a:t>
            </a:fld>
            <a:endParaRPr lang="en-US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1555147-80A5-4309-B6F9-5529A8DFBC96}"/>
              </a:ext>
            </a:extLst>
          </p:cNvPr>
          <p:cNvGrpSpPr/>
          <p:nvPr/>
        </p:nvGrpSpPr>
        <p:grpSpPr>
          <a:xfrm>
            <a:off x="7146586" y="1295297"/>
            <a:ext cx="4270395" cy="4261440"/>
            <a:chOff x="7146586" y="1295297"/>
            <a:chExt cx="4270395" cy="4261440"/>
          </a:xfrm>
        </p:grpSpPr>
        <p:pic>
          <p:nvPicPr>
            <p:cNvPr id="9" name="Image 29">
              <a:extLst>
                <a:ext uri="{FF2B5EF4-FFF2-40B4-BE49-F238E27FC236}">
                  <a16:creationId xmlns:a16="http://schemas.microsoft.com/office/drawing/2014/main" id="{D1CDB63F-FF4C-47F0-A92D-25066CF00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6586" y="1295297"/>
              <a:ext cx="4270395" cy="4261440"/>
            </a:xfrm>
            <a:prstGeom prst="rect">
              <a:avLst/>
            </a:prstGeom>
          </p:spPr>
        </p:pic>
        <p:sp>
          <p:nvSpPr>
            <p:cNvPr id="10" name="Étoile à 5 branches 30">
              <a:extLst>
                <a:ext uri="{FF2B5EF4-FFF2-40B4-BE49-F238E27FC236}">
                  <a16:creationId xmlns:a16="http://schemas.microsoft.com/office/drawing/2014/main" id="{212891B1-1921-4655-A3C2-E26B2CBFD955}"/>
                </a:ext>
              </a:extLst>
            </p:cNvPr>
            <p:cNvSpPr/>
            <p:nvPr/>
          </p:nvSpPr>
          <p:spPr>
            <a:xfrm>
              <a:off x="8687596" y="3222242"/>
              <a:ext cx="452775" cy="407549"/>
            </a:xfrm>
            <a:prstGeom prst="star5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" name="Connecteur droit avec flèche 31">
              <a:extLst>
                <a:ext uri="{FF2B5EF4-FFF2-40B4-BE49-F238E27FC236}">
                  <a16:creationId xmlns:a16="http://schemas.microsoft.com/office/drawing/2014/main" id="{CC323AE9-CD50-4DA1-ADF7-3AA550224AFE}"/>
                </a:ext>
              </a:extLst>
            </p:cNvPr>
            <p:cNvCxnSpPr/>
            <p:nvPr/>
          </p:nvCxnSpPr>
          <p:spPr>
            <a:xfrm flipV="1">
              <a:off x="8913984" y="2116391"/>
              <a:ext cx="756134" cy="13243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34">
              <a:extLst>
                <a:ext uri="{FF2B5EF4-FFF2-40B4-BE49-F238E27FC236}">
                  <a16:creationId xmlns:a16="http://schemas.microsoft.com/office/drawing/2014/main" id="{E6340FBB-6807-4379-9517-F290F0219C3A}"/>
                </a:ext>
              </a:extLst>
            </p:cNvPr>
            <p:cNvCxnSpPr/>
            <p:nvPr/>
          </p:nvCxnSpPr>
          <p:spPr>
            <a:xfrm flipH="1">
              <a:off x="8369464" y="3440753"/>
              <a:ext cx="544520" cy="10237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120921_r_SodiumFluoride_010_RAT_L8_350kev.mpg">
            <a:hlinkClick r:id="" action="ppaction://media"/>
            <a:extLst>
              <a:ext uri="{FF2B5EF4-FFF2-40B4-BE49-F238E27FC236}">
                <a16:creationId xmlns:a16="http://schemas.microsoft.com/office/drawing/2014/main" id="{FA02D2B9-401A-4EB9-BA66-26B49642B2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5358" t="6783" r="24044" b="2381"/>
          <a:stretch/>
        </p:blipFill>
        <p:spPr>
          <a:xfrm rot="5400000">
            <a:off x="2659662" y="1943270"/>
            <a:ext cx="2366089" cy="556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5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repeatCount="indefinite" fill="remove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B58BCFA-D763-4472-B82D-2A1AE06D7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Unique </a:t>
            </a:r>
            <a:r>
              <a:rPr lang="fr-CA" dirty="0" err="1"/>
              <a:t>properties</a:t>
            </a:r>
            <a:r>
              <a:rPr lang="fr-CA" dirty="0"/>
              <a:t> of PET radiation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49B1439-BFA1-4037-AC1F-0EA609F88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3848302"/>
            <a:ext cx="11347939" cy="1933424"/>
          </a:xfrm>
        </p:spPr>
        <p:txBody>
          <a:bodyPr/>
          <a:lstStyle/>
          <a:p>
            <a:r>
              <a:rPr lang="fr-CA" dirty="0"/>
              <a:t>The gamma </a:t>
            </a:r>
            <a:r>
              <a:rPr lang="fr-CA" dirty="0" err="1"/>
              <a:t>energy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known</a:t>
            </a:r>
            <a:r>
              <a:rPr lang="fr-CA" dirty="0"/>
              <a:t> (511 keV)</a:t>
            </a:r>
          </a:p>
          <a:p>
            <a:r>
              <a:rPr lang="fr-CA" dirty="0" err="1"/>
              <a:t>They</a:t>
            </a:r>
            <a:r>
              <a:rPr lang="fr-CA" dirty="0"/>
              <a:t> </a:t>
            </a:r>
            <a:r>
              <a:rPr lang="fr-CA" u="sng" dirty="0" err="1"/>
              <a:t>always</a:t>
            </a:r>
            <a:r>
              <a:rPr lang="fr-CA" dirty="0"/>
              <a:t> come in pairs</a:t>
            </a:r>
          </a:p>
          <a:p>
            <a:pPr lvl="1"/>
            <a:r>
              <a:rPr lang="fr-CA" dirty="0" err="1"/>
              <a:t>Found</a:t>
            </a:r>
            <a:r>
              <a:rPr lang="fr-CA" dirty="0"/>
              <a:t> at the </a:t>
            </a:r>
            <a:r>
              <a:rPr lang="fr-CA" dirty="0" err="1"/>
              <a:t>same</a:t>
            </a:r>
            <a:r>
              <a:rPr lang="fr-CA" dirty="0"/>
              <a:t> time</a:t>
            </a:r>
          </a:p>
          <a:p>
            <a:pPr lvl="1"/>
            <a:r>
              <a:rPr lang="fr-CA" dirty="0"/>
              <a:t>On opposite </a:t>
            </a:r>
            <a:r>
              <a:rPr lang="fr-CA" dirty="0" err="1"/>
              <a:t>sides</a:t>
            </a:r>
            <a:r>
              <a:rPr lang="fr-CA" dirty="0"/>
              <a:t> of the scanner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2C47A-8E8B-4867-AFD0-15E38F4C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8</a:t>
            </a:fld>
            <a:endParaRPr lang="en-US"/>
          </a:p>
        </p:txBody>
      </p:sp>
      <p:pic>
        <p:nvPicPr>
          <p:cNvPr id="14" name="Image 29">
            <a:extLst>
              <a:ext uri="{FF2B5EF4-FFF2-40B4-BE49-F238E27FC236}">
                <a16:creationId xmlns:a16="http://schemas.microsoft.com/office/drawing/2014/main" id="{C76B0849-97B0-45EF-9F91-2E2019791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86" y="1295297"/>
            <a:ext cx="4270395" cy="4261440"/>
          </a:xfrm>
          <a:prstGeom prst="rect">
            <a:avLst/>
          </a:prstGeom>
        </p:spPr>
      </p:pic>
      <p:sp>
        <p:nvSpPr>
          <p:cNvPr id="15" name="Étoile à 5 branches 30">
            <a:extLst>
              <a:ext uri="{FF2B5EF4-FFF2-40B4-BE49-F238E27FC236}">
                <a16:creationId xmlns:a16="http://schemas.microsoft.com/office/drawing/2014/main" id="{C38A408B-42A3-489D-92E7-6F58AF7A2A37}"/>
              </a:ext>
            </a:extLst>
          </p:cNvPr>
          <p:cNvSpPr/>
          <p:nvPr/>
        </p:nvSpPr>
        <p:spPr>
          <a:xfrm>
            <a:off x="8687596" y="3222242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Connecteur droit avec flèche 31">
            <a:extLst>
              <a:ext uri="{FF2B5EF4-FFF2-40B4-BE49-F238E27FC236}">
                <a16:creationId xmlns:a16="http://schemas.microsoft.com/office/drawing/2014/main" id="{3CF069EB-F7AE-47A6-B617-D44373825C59}"/>
              </a:ext>
            </a:extLst>
          </p:cNvPr>
          <p:cNvCxnSpPr/>
          <p:nvPr/>
        </p:nvCxnSpPr>
        <p:spPr>
          <a:xfrm flipV="1">
            <a:off x="8913984" y="2116391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34">
            <a:extLst>
              <a:ext uri="{FF2B5EF4-FFF2-40B4-BE49-F238E27FC236}">
                <a16:creationId xmlns:a16="http://schemas.microsoft.com/office/drawing/2014/main" id="{B38D8F93-A6A2-4294-A526-1888B4156F95}"/>
              </a:ext>
            </a:extLst>
          </p:cNvPr>
          <p:cNvCxnSpPr/>
          <p:nvPr/>
        </p:nvCxnSpPr>
        <p:spPr>
          <a:xfrm flipH="1">
            <a:off x="8369464" y="3440753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174F743-BD2A-4F81-8D9B-6EE56773DB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38" y="1190516"/>
            <a:ext cx="4841048" cy="23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53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B58BCFA-D763-4472-B82D-2A1AE06D7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Unique </a:t>
            </a:r>
            <a:r>
              <a:rPr lang="fr-CA" dirty="0" err="1"/>
              <a:t>properties</a:t>
            </a:r>
            <a:r>
              <a:rPr lang="fr-CA" dirty="0"/>
              <a:t> of PET radiation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49B1439-BFA1-4037-AC1F-0EA609F88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need</a:t>
            </a:r>
            <a:r>
              <a:rPr lang="fr-CA" dirty="0"/>
              <a:t> to </a:t>
            </a:r>
            <a:r>
              <a:rPr lang="fr-CA" dirty="0" err="1"/>
              <a:t>find</a:t>
            </a:r>
            <a:r>
              <a:rPr lang="fr-CA" dirty="0"/>
              <a:t> </a:t>
            </a:r>
            <a:r>
              <a:rPr lang="fr-CA" dirty="0" err="1"/>
              <a:t>events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the correct</a:t>
            </a:r>
          </a:p>
          <a:p>
            <a:pPr lvl="1"/>
            <a:r>
              <a:rPr lang="fr-CA" dirty="0"/>
              <a:t>Energy</a:t>
            </a:r>
          </a:p>
          <a:p>
            <a:pPr lvl="1"/>
            <a:r>
              <a:rPr lang="fr-CA" dirty="0"/>
              <a:t>Timing</a:t>
            </a:r>
          </a:p>
          <a:p>
            <a:pPr lvl="1"/>
            <a:r>
              <a:rPr lang="fr-CA" dirty="0"/>
              <a:t>Position (in the ring)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2C47A-8E8B-4867-AFD0-15E38F4C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9</a:t>
            </a:fld>
            <a:endParaRPr lang="en-US"/>
          </a:p>
        </p:txBody>
      </p:sp>
      <p:pic>
        <p:nvPicPr>
          <p:cNvPr id="14" name="Image 29">
            <a:extLst>
              <a:ext uri="{FF2B5EF4-FFF2-40B4-BE49-F238E27FC236}">
                <a16:creationId xmlns:a16="http://schemas.microsoft.com/office/drawing/2014/main" id="{C76B0849-97B0-45EF-9F91-2E2019791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86" y="1295297"/>
            <a:ext cx="4270395" cy="4261440"/>
          </a:xfrm>
          <a:prstGeom prst="rect">
            <a:avLst/>
          </a:prstGeom>
        </p:spPr>
      </p:pic>
      <p:sp>
        <p:nvSpPr>
          <p:cNvPr id="15" name="Étoile à 5 branches 30">
            <a:extLst>
              <a:ext uri="{FF2B5EF4-FFF2-40B4-BE49-F238E27FC236}">
                <a16:creationId xmlns:a16="http://schemas.microsoft.com/office/drawing/2014/main" id="{C38A408B-42A3-489D-92E7-6F58AF7A2A37}"/>
              </a:ext>
            </a:extLst>
          </p:cNvPr>
          <p:cNvSpPr/>
          <p:nvPr/>
        </p:nvSpPr>
        <p:spPr>
          <a:xfrm>
            <a:off x="8687596" y="3222242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Connecteur droit avec flèche 31">
            <a:extLst>
              <a:ext uri="{FF2B5EF4-FFF2-40B4-BE49-F238E27FC236}">
                <a16:creationId xmlns:a16="http://schemas.microsoft.com/office/drawing/2014/main" id="{3CF069EB-F7AE-47A6-B617-D44373825C59}"/>
              </a:ext>
            </a:extLst>
          </p:cNvPr>
          <p:cNvCxnSpPr/>
          <p:nvPr/>
        </p:nvCxnSpPr>
        <p:spPr>
          <a:xfrm flipV="1">
            <a:off x="8913984" y="2116391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34">
            <a:extLst>
              <a:ext uri="{FF2B5EF4-FFF2-40B4-BE49-F238E27FC236}">
                <a16:creationId xmlns:a16="http://schemas.microsoft.com/office/drawing/2014/main" id="{B38D8F93-A6A2-4294-A526-1888B4156F95}"/>
              </a:ext>
            </a:extLst>
          </p:cNvPr>
          <p:cNvCxnSpPr/>
          <p:nvPr/>
        </p:nvCxnSpPr>
        <p:spPr>
          <a:xfrm flipH="1">
            <a:off x="8369464" y="3440753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96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MI_Template_16_9_blackwhite" id="{DCFF03CD-6D0D-6744-895A-BD61534AF1FD}" vid="{722FC9F8-895D-CF43-A320-B6152735E18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MI_Template_16_9_blackwhite" id="{DCFF03CD-6D0D-6744-895A-BD61534AF1FD}" vid="{687138D2-F4FC-5C47-A173-2B4EE66469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GCMI_TEMPLATE_16x9</Template>
  <TotalTime>4421</TotalTime>
  <Words>721</Words>
  <Application>Microsoft Office PowerPoint</Application>
  <PresentationFormat>Grand écran</PresentationFormat>
  <Paragraphs>202</Paragraphs>
  <Slides>33</Slides>
  <Notes>0</Notes>
  <HiddenSlides>0</HiddenSlides>
  <MMClips>2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Wingdings</vt:lpstr>
      <vt:lpstr>Office Theme</vt:lpstr>
      <vt:lpstr>1_Office Theme</vt:lpstr>
      <vt:lpstr>Review of Coincidence Detection for Positron Emission Tomography</vt:lpstr>
      <vt:lpstr>Families of medical imaging</vt:lpstr>
      <vt:lpstr>Positron Emission Tomography</vt:lpstr>
      <vt:lpstr>Positron Emission Tomography</vt:lpstr>
      <vt:lpstr>Examples of PET images</vt:lpstr>
      <vt:lpstr>But how does a PET scanner work?</vt:lpstr>
      <vt:lpstr>Goal of PET Scanner</vt:lpstr>
      <vt:lpstr>Unique properties of PET radiation</vt:lpstr>
      <vt:lpstr>Unique properties of PET radiation</vt:lpstr>
      <vt:lpstr>The PET detector</vt:lpstr>
      <vt:lpstr>Unique properties of PET radiation</vt:lpstr>
      <vt:lpstr>How to find 511 keV events?</vt:lpstr>
      <vt:lpstr>How good is an energy measurement?</vt:lpstr>
      <vt:lpstr>What’s that before the peak?</vt:lpstr>
      <vt:lpstr>How does this affect the image?</vt:lpstr>
      <vt:lpstr>Unique properties of PET radiation</vt:lpstr>
      <vt:lpstr>Time and Position Electronic Collimation</vt:lpstr>
      <vt:lpstr>Time and Position Electronic Collimation</vt:lpstr>
      <vt:lpstr>Building the timing histogram</vt:lpstr>
      <vt:lpstr>Actual timing spectrum</vt:lpstr>
      <vt:lpstr>Types of coincidence</vt:lpstr>
      <vt:lpstr>Coincidences vs Relative Activity</vt:lpstr>
      <vt:lpstr>The coincidence timing spectrum</vt:lpstr>
      <vt:lpstr>Solution 1: Estimate Random Coincidences</vt:lpstr>
      <vt:lpstr>Solution 2: better timing measurement</vt:lpstr>
      <vt:lpstr>Review</vt:lpstr>
      <vt:lpstr>Another way to use very good timing</vt:lpstr>
      <vt:lpstr>Time of Flight PET</vt:lpstr>
      <vt:lpstr>Time of Flight PET Today</vt:lpstr>
      <vt:lpstr>Challenges to reach 10 ps</vt:lpstr>
      <vt:lpstr>PET Relationship with Exercises</vt:lpstr>
      <vt:lpstr>Thanks! Questions?</vt:lpstr>
      <vt:lpstr>Spatial Resolution Limit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mtetrault</dc:creator>
  <cp:lastModifiedBy>Marc-André Tétrault</cp:lastModifiedBy>
  <cp:revision>967</cp:revision>
  <dcterms:created xsi:type="dcterms:W3CDTF">2018-05-07T17:17:13Z</dcterms:created>
  <dcterms:modified xsi:type="dcterms:W3CDTF">2019-11-15T01:30:37Z</dcterms:modified>
</cp:coreProperties>
</file>