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60" r:id="rId1"/>
  </p:sldMasterIdLst>
  <p:notesMasterIdLst>
    <p:notesMasterId r:id="rId79"/>
  </p:notesMasterIdLst>
  <p:handoutMasterIdLst>
    <p:handoutMasterId r:id="rId80"/>
  </p:handoutMasterIdLst>
  <p:sldIdLst>
    <p:sldId id="256" r:id="rId2"/>
    <p:sldId id="333" r:id="rId3"/>
    <p:sldId id="334" r:id="rId4"/>
    <p:sldId id="292" r:id="rId5"/>
    <p:sldId id="290" r:id="rId6"/>
    <p:sldId id="295" r:id="rId7"/>
    <p:sldId id="296" r:id="rId8"/>
    <p:sldId id="297" r:id="rId9"/>
    <p:sldId id="298" r:id="rId10"/>
    <p:sldId id="294" r:id="rId11"/>
    <p:sldId id="260" r:id="rId12"/>
    <p:sldId id="271" r:id="rId13"/>
    <p:sldId id="276" r:id="rId14"/>
    <p:sldId id="272" r:id="rId15"/>
    <p:sldId id="278" r:id="rId16"/>
    <p:sldId id="277" r:id="rId17"/>
    <p:sldId id="291" r:id="rId18"/>
    <p:sldId id="273" r:id="rId19"/>
    <p:sldId id="279" r:id="rId20"/>
    <p:sldId id="281" r:id="rId21"/>
    <p:sldId id="282" r:id="rId22"/>
    <p:sldId id="330" r:id="rId23"/>
    <p:sldId id="270" r:id="rId24"/>
    <p:sldId id="261" r:id="rId25"/>
    <p:sldId id="262" r:id="rId26"/>
    <p:sldId id="263" r:id="rId27"/>
    <p:sldId id="264" r:id="rId28"/>
    <p:sldId id="265" r:id="rId29"/>
    <p:sldId id="266" r:id="rId30"/>
    <p:sldId id="267" r:id="rId31"/>
    <p:sldId id="269" r:id="rId32"/>
    <p:sldId id="268" r:id="rId33"/>
    <p:sldId id="332" r:id="rId34"/>
    <p:sldId id="326" r:id="rId35"/>
    <p:sldId id="288" r:id="rId36"/>
    <p:sldId id="283" r:id="rId37"/>
    <p:sldId id="285" r:id="rId38"/>
    <p:sldId id="286" r:id="rId39"/>
    <p:sldId id="321" r:id="rId40"/>
    <p:sldId id="320" r:id="rId41"/>
    <p:sldId id="322" r:id="rId42"/>
    <p:sldId id="284" r:id="rId43"/>
    <p:sldId id="323" r:id="rId44"/>
    <p:sldId id="324" r:id="rId45"/>
    <p:sldId id="325" r:id="rId46"/>
    <p:sldId id="331" r:id="rId47"/>
    <p:sldId id="293" r:id="rId48"/>
    <p:sldId id="258" r:id="rId49"/>
    <p:sldId id="300" r:id="rId50"/>
    <p:sldId id="316" r:id="rId51"/>
    <p:sldId id="327" r:id="rId52"/>
    <p:sldId id="289" r:id="rId53"/>
    <p:sldId id="257" r:id="rId54"/>
    <p:sldId id="299" r:id="rId55"/>
    <p:sldId id="259" r:id="rId56"/>
    <p:sldId id="275" r:id="rId57"/>
    <p:sldId id="301" r:id="rId58"/>
    <p:sldId id="318" r:id="rId59"/>
    <p:sldId id="319" r:id="rId60"/>
    <p:sldId id="302" r:id="rId61"/>
    <p:sldId id="311" r:id="rId62"/>
    <p:sldId id="315" r:id="rId63"/>
    <p:sldId id="314" r:id="rId64"/>
    <p:sldId id="312" r:id="rId65"/>
    <p:sldId id="329" r:id="rId66"/>
    <p:sldId id="306" r:id="rId67"/>
    <p:sldId id="305" r:id="rId68"/>
    <p:sldId id="303" r:id="rId69"/>
    <p:sldId id="308" r:id="rId70"/>
    <p:sldId id="307" r:id="rId71"/>
    <p:sldId id="309" r:id="rId72"/>
    <p:sldId id="310" r:id="rId73"/>
    <p:sldId id="317" r:id="rId74"/>
    <p:sldId id="328" r:id="rId75"/>
    <p:sldId id="274" r:id="rId76"/>
    <p:sldId id="313" r:id="rId77"/>
    <p:sldId id="304" r:id="rId78"/>
  </p:sldIdLst>
  <p:sldSz cx="9144000" cy="6858000" type="screen4x3"/>
  <p:notesSz cx="6807200" cy="9939338"/>
  <p:embeddedFontLst>
    <p:embeddedFont>
      <p:font typeface="A-OTF 見出ゴMB31 Pro MB31" panose="020B0600000000000000"/>
      <p:bold r:id="rId81"/>
    </p:embeddedFont>
    <p:embeddedFont>
      <p:font typeface="Adobe Garamond Pro Bold" panose="02020702060506090403" pitchFamily="18" charset="0"/>
      <p:bold r:id="rId82"/>
      <p:boldItalic r:id="rId83"/>
    </p:embeddedFont>
    <p:embeddedFont>
      <p:font typeface="Arial Black" panose="020B0604020202020204" pitchFamily="34" charset="0"/>
      <p:bold r:id="rId84"/>
    </p:embeddedFont>
    <p:embeddedFont>
      <p:font typeface="Calibri" panose="020F0502020204030204" pitchFamily="34" charset="0"/>
      <p:regular r:id="rId85"/>
      <p:bold r:id="rId86"/>
      <p:italic r:id="rId87"/>
      <p:boldItalic r:id="rId88"/>
    </p:embeddedFont>
    <p:embeddedFont>
      <p:font typeface="Calibri Light" panose="020F0302020204030204" pitchFamily="34" charset="0"/>
      <p:regular r:id="rId89"/>
      <p:italic r:id="rId90"/>
    </p:embeddedFont>
    <p:embeddedFont>
      <p:font typeface="Cambria Math" panose="02040503050406030204" pitchFamily="18" charset="0"/>
      <p:regular r:id="rId91"/>
    </p:embeddedFont>
    <p:embeddedFont>
      <p:font typeface="cmti9" panose="020B0500000000000000"/>
      <p:regular r:id="rId92"/>
    </p:embeddedFont>
    <p:embeddedFont>
      <p:font typeface="Euclid Extra" panose="02050502000505020303" pitchFamily="2"/>
      <p:regular r:id="rId93"/>
      <p:bold r:id="rId94"/>
    </p:embeddedFont>
    <p:embeddedFont>
      <p:font typeface="Euclid Symbol" pitchFamily="2"/>
      <p:regular r:id="rId95"/>
      <p:bold r:id="rId96"/>
      <p:italic r:id="rId97"/>
      <p:boldItalic r:id="rId98"/>
    </p:embeddedFont>
    <p:embeddedFont>
      <p:font typeface="游ゴシック" panose="020B0400000000000000" pitchFamily="34" charset="-128"/>
      <p:regular r:id="rId99"/>
      <p:bold r:id="rId100"/>
    </p:embeddedFont>
    <p:embeddedFont>
      <p:font typeface="游ゴシック Light" panose="020B0300000000000000" pitchFamily="34" charset="-128"/>
      <p:regular r:id="rId101"/>
    </p:embeddedFont>
  </p:embeddedFont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828" autoAdjust="0"/>
    <p:restoredTop sz="86415" autoAdjust="0"/>
  </p:normalViewPr>
  <p:slideViewPr>
    <p:cSldViewPr snapToGrid="0">
      <p:cViewPr varScale="1">
        <p:scale>
          <a:sx n="114" d="100"/>
          <a:sy n="114" d="100"/>
        </p:scale>
        <p:origin x="176" y="15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00" d="100"/>
          <a:sy n="100" d="100"/>
        </p:scale>
        <p:origin x="1734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font" Target="fonts/font4.fntdata"/><Relationship Id="rId89" Type="http://schemas.openxmlformats.org/officeDocument/2006/relationships/font" Target="fonts/font9.fntdata"/><Relationship Id="rId16" Type="http://schemas.openxmlformats.org/officeDocument/2006/relationships/slide" Target="slides/slide15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notesMaster" Target="notesMasters/notesMaster1.xml"/><Relationship Id="rId102" Type="http://schemas.openxmlformats.org/officeDocument/2006/relationships/presProps" Target="presProps.xml"/><Relationship Id="rId5" Type="http://schemas.openxmlformats.org/officeDocument/2006/relationships/slide" Target="slides/slide4.xml"/><Relationship Id="rId90" Type="http://schemas.openxmlformats.org/officeDocument/2006/relationships/font" Target="fonts/font10.fntdata"/><Relationship Id="rId95" Type="http://schemas.openxmlformats.org/officeDocument/2006/relationships/font" Target="fonts/font15.fntdata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80" Type="http://schemas.openxmlformats.org/officeDocument/2006/relationships/handoutMaster" Target="handoutMasters/handoutMaster1.xml"/><Relationship Id="rId85" Type="http://schemas.openxmlformats.org/officeDocument/2006/relationships/font" Target="fonts/font5.fntdata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59" Type="http://schemas.openxmlformats.org/officeDocument/2006/relationships/slide" Target="slides/slide58.xml"/><Relationship Id="rId103" Type="http://schemas.openxmlformats.org/officeDocument/2006/relationships/viewProps" Target="view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font" Target="fonts/font3.fntdata"/><Relationship Id="rId88" Type="http://schemas.openxmlformats.org/officeDocument/2006/relationships/font" Target="fonts/font8.fntdata"/><Relationship Id="rId91" Type="http://schemas.openxmlformats.org/officeDocument/2006/relationships/font" Target="fonts/font11.fntdata"/><Relationship Id="rId96" Type="http://schemas.openxmlformats.org/officeDocument/2006/relationships/font" Target="fonts/font16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font" Target="fonts/font1.fntdata"/><Relationship Id="rId86" Type="http://schemas.openxmlformats.org/officeDocument/2006/relationships/font" Target="fonts/font6.fntdata"/><Relationship Id="rId94" Type="http://schemas.openxmlformats.org/officeDocument/2006/relationships/font" Target="fonts/font14.fntdata"/><Relationship Id="rId99" Type="http://schemas.openxmlformats.org/officeDocument/2006/relationships/font" Target="fonts/font19.fntdata"/><Relationship Id="rId101" Type="http://schemas.openxmlformats.org/officeDocument/2006/relationships/font" Target="fonts/font21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font" Target="fonts/font17.fntdata"/><Relationship Id="rId104" Type="http://schemas.openxmlformats.org/officeDocument/2006/relationships/theme" Target="theme/theme1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font" Target="fonts/font12.fntdata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font" Target="fonts/font7.fntdata"/><Relationship Id="rId61" Type="http://schemas.openxmlformats.org/officeDocument/2006/relationships/slide" Target="slides/slide60.xml"/><Relationship Id="rId82" Type="http://schemas.openxmlformats.org/officeDocument/2006/relationships/font" Target="fonts/font2.fntdata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56" Type="http://schemas.openxmlformats.org/officeDocument/2006/relationships/slide" Target="slides/slide55.xml"/><Relationship Id="rId77" Type="http://schemas.openxmlformats.org/officeDocument/2006/relationships/slide" Target="slides/slide76.xml"/><Relationship Id="rId100" Type="http://schemas.openxmlformats.org/officeDocument/2006/relationships/font" Target="fonts/font20.fntdata"/><Relationship Id="rId105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93" Type="http://schemas.openxmlformats.org/officeDocument/2006/relationships/font" Target="fonts/font13.fntdata"/><Relationship Id="rId98" Type="http://schemas.openxmlformats.org/officeDocument/2006/relationships/font" Target="fonts/font18.fntdata"/><Relationship Id="rId3" Type="http://schemas.openxmlformats.org/officeDocument/2006/relationships/slide" Target="slides/slide2.xml"/><Relationship Id="rId25" Type="http://schemas.openxmlformats.org/officeDocument/2006/relationships/slide" Target="slides/slide24.xml"/><Relationship Id="rId46" Type="http://schemas.openxmlformats.org/officeDocument/2006/relationships/slide" Target="slides/slide45.xml"/><Relationship Id="rId67" Type="http://schemas.openxmlformats.org/officeDocument/2006/relationships/slide" Target="slides/slide66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787" cy="49869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55838" y="0"/>
            <a:ext cx="2949787" cy="49869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9440647"/>
            <a:ext cx="2949787" cy="49869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55838" y="9440647"/>
            <a:ext cx="2949787" cy="49869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D6D4401-0A01-401B-B1D6-C9EB4626F488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771430243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787" cy="49869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5838" y="0"/>
            <a:ext cx="2949787" cy="49869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endParaRPr kumimoji="1" lang="ja-JP" altLang="en-US" dirty="0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68400" y="1243013"/>
            <a:ext cx="4470400" cy="33543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 dirty="0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0720" y="4783307"/>
            <a:ext cx="5445760" cy="3913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40647"/>
            <a:ext cx="2949787" cy="49869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5838" y="9440647"/>
            <a:ext cx="2949787" cy="49869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34D807A-AED0-454E-AA34-CD8B5CF4BE41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841294853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48185314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84593059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83782789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08164637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5388984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7" name="タイトル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8" name="日付プレースホルダー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64D2A5-8EA1-4B67-9459-7E7444E8B5BB}" type="datetime1">
              <a:rPr kumimoji="1" lang="ja-JP" altLang="en-US" smtClean="0"/>
              <a:t>2019/11/13</a:t>
            </a:fld>
            <a:endParaRPr kumimoji="1" lang="ja-JP" altLang="en-US" dirty="0"/>
          </a:p>
        </p:txBody>
      </p:sp>
      <p:sp>
        <p:nvSpPr>
          <p:cNvPr id="9" name="フッター プレースホルダー 8"/>
          <p:cNvSpPr>
            <a:spLocks noGrp="1"/>
          </p:cNvSpPr>
          <p:nvPr>
            <p:ph type="ftr" sz="quarter" idx="11"/>
          </p:nvPr>
        </p:nvSpPr>
        <p:spPr>
          <a:effectLst>
            <a:glow rad="63500">
              <a:schemeClr val="accent4">
                <a:satMod val="175000"/>
                <a:alpha val="40000"/>
              </a:schemeClr>
            </a:glow>
            <a:outerShdw blurRad="76200" dist="12700" dir="2700000" sy="-23000" kx="-800400" algn="bl" rotWithShape="0">
              <a:prstClr val="black">
                <a:alpha val="20000"/>
              </a:prstClr>
            </a:outerShdw>
          </a:effectLst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kumimoji="1" lang="en-US" altLang="ja-JP" dirty="0"/>
              <a:t>Nov. 14, 2019</a:t>
            </a:r>
            <a:endParaRPr kumimoji="1" lang="ja-JP" altLang="en-US" dirty="0"/>
          </a:p>
        </p:txBody>
      </p:sp>
      <p:sp>
        <p:nvSpPr>
          <p:cNvPr id="10" name="スライド番号プレースホルダー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75BCCA-4C42-44A4-A55B-AF41469C7B59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1790260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C90BC7-444B-465A-92ED-880A4DC755CF}" type="datetime1">
              <a:rPr kumimoji="1" lang="ja-JP" altLang="en-US" smtClean="0"/>
              <a:t>2019/11/13</a:t>
            </a:fld>
            <a:endParaRPr kumimoji="1" lang="ja-JP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dirty="0"/>
              <a:t>Nov. 14, 2019</a:t>
            </a:r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75BCCA-4C42-44A4-A55B-AF41469C7B59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6233912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2E86A6-035D-41A8-982F-DECB8EA644B8}" type="datetime1">
              <a:rPr kumimoji="1" lang="ja-JP" altLang="en-US" smtClean="0"/>
              <a:t>2019/11/13</a:t>
            </a:fld>
            <a:endParaRPr kumimoji="1" lang="ja-JP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dirty="0"/>
              <a:t>Nov. 14, 2019</a:t>
            </a:r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75BCCA-4C42-44A4-A55B-AF41469C7B59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7211727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6C2D45-F9DD-42C6-8814-FF7158BA9BDB}" type="datetime1">
              <a:rPr kumimoji="1" lang="ja-JP" altLang="en-US" smtClean="0"/>
              <a:t>2019/11/13</a:t>
            </a:fld>
            <a:endParaRPr kumimoji="1" lang="ja-JP" altLang="en-US" dirty="0"/>
          </a:p>
        </p:txBody>
      </p:sp>
      <p:sp>
        <p:nvSpPr>
          <p:cNvPr id="7" name="フッター プレースホルダー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dirty="0"/>
              <a:t>Nov. 14, 2019</a:t>
            </a:r>
            <a:endParaRPr kumimoji="1" lang="ja-JP" altLang="en-US" dirty="0"/>
          </a:p>
        </p:txBody>
      </p:sp>
      <p:sp>
        <p:nvSpPr>
          <p:cNvPr id="8" name="スライド番号プレースホルダー 7"/>
          <p:cNvSpPr>
            <a:spLocks noGrp="1"/>
          </p:cNvSpPr>
          <p:nvPr>
            <p:ph type="sldNum" sz="quarter" idx="12"/>
          </p:nvPr>
        </p:nvSpPr>
        <p:spPr>
          <a:xfrm>
            <a:off x="8515350" y="6564532"/>
            <a:ext cx="628650" cy="365125"/>
          </a:xfrm>
        </p:spPr>
        <p:txBody>
          <a:bodyPr/>
          <a:lstStyle/>
          <a:p>
            <a:fld id="{C075BCCA-4C42-44A4-A55B-AF41469C7B59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8104752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9" name="タイトル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10" name="日付プレースホルダー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B79A23-C6B2-415D-9825-7FB068D7F6D9}" type="datetime1">
              <a:rPr kumimoji="1" lang="ja-JP" altLang="en-US" smtClean="0"/>
              <a:t>2019/11/13</a:t>
            </a:fld>
            <a:endParaRPr kumimoji="1" lang="ja-JP" altLang="en-US" dirty="0"/>
          </a:p>
        </p:txBody>
      </p:sp>
      <p:sp>
        <p:nvSpPr>
          <p:cNvPr id="11" name="フッター プレースホルダー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dirty="0"/>
              <a:t>Nov. 14, 2019</a:t>
            </a:r>
            <a:endParaRPr kumimoji="1" lang="ja-JP" altLang="en-US" dirty="0"/>
          </a:p>
        </p:txBody>
      </p:sp>
      <p:sp>
        <p:nvSpPr>
          <p:cNvPr id="12" name="スライド番号プレースホルダー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75BCCA-4C42-44A4-A55B-AF41469C7B59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5809255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4674C3-6DEF-4286-B54C-F1D7F9890F8A}" type="datetime1">
              <a:rPr kumimoji="1" lang="ja-JP" altLang="en-US" smtClean="0"/>
              <a:t>2019/11/13</a:t>
            </a:fld>
            <a:endParaRPr kumimoji="1" lang="ja-JP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dirty="0"/>
              <a:t>Nov. 14, 2019</a:t>
            </a:r>
            <a:endParaRPr kumimoji="1" lang="ja-JP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75BCCA-4C42-44A4-A55B-AF41469C7B59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6902908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5E3035-0C57-498D-AF8C-8D5C6744FFF1}" type="datetime1">
              <a:rPr kumimoji="1" lang="ja-JP" altLang="en-US" smtClean="0"/>
              <a:t>2019/11/13</a:t>
            </a:fld>
            <a:endParaRPr kumimoji="1" lang="ja-JP" alt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dirty="0"/>
              <a:t>Nov. 14, 2019</a:t>
            </a:r>
            <a:endParaRPr kumimoji="1" lang="ja-JP" alt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75BCCA-4C42-44A4-A55B-AF41469C7B59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0784827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6E370A-6A27-4859-80E8-2EFBAB503FC3}" type="datetime1">
              <a:rPr kumimoji="1" lang="ja-JP" altLang="en-US" smtClean="0"/>
              <a:t>2019/11/13</a:t>
            </a:fld>
            <a:endParaRPr kumimoji="1" lang="ja-JP" alt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dirty="0"/>
              <a:t>Nov. 14, 2019</a:t>
            </a:r>
            <a:endParaRPr kumimoji="1" lang="ja-JP" alt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75BCCA-4C42-44A4-A55B-AF41469C7B59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3256295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4682D6-44D7-48B3-BFE0-2DEE8C92A911}" type="datetime1">
              <a:rPr kumimoji="1" lang="ja-JP" altLang="en-US" smtClean="0"/>
              <a:t>2019/11/13</a:t>
            </a:fld>
            <a:endParaRPr kumimoji="1" lang="ja-JP" alt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dirty="0"/>
              <a:t>Nov. 14, 2019</a:t>
            </a:r>
            <a:endParaRPr kumimoji="1" lang="ja-JP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75BCCA-4C42-44A4-A55B-AF41469C7B59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0287564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23BB24-2EE0-4975-B3D2-AF848DB0ADEA}" type="datetime1">
              <a:rPr kumimoji="1" lang="ja-JP" altLang="en-US" smtClean="0"/>
              <a:t>2019/11/13</a:t>
            </a:fld>
            <a:endParaRPr kumimoji="1" lang="ja-JP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dirty="0"/>
              <a:t>Nov. 14, 2019</a:t>
            </a:r>
            <a:endParaRPr kumimoji="1" lang="ja-JP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75BCCA-4C42-44A4-A55B-AF41469C7B59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0855609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dirty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C6A98E-FB84-495A-A130-6EE8926B87CE}" type="datetime1">
              <a:rPr kumimoji="1" lang="ja-JP" altLang="en-US" smtClean="0"/>
              <a:t>2019/11/13</a:t>
            </a:fld>
            <a:endParaRPr kumimoji="1" lang="ja-JP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dirty="0"/>
              <a:t>Nov. 14, 2019</a:t>
            </a:r>
            <a:endParaRPr kumimoji="1" lang="ja-JP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75BCCA-4C42-44A4-A55B-AF41469C7B59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7429134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IEEE NPSS International School for Real Time Systems in Particle Physics 2019"/>
          <p:cNvPicPr>
            <a:picLocks noChangeAspect="1" noChangeArrowheads="1"/>
          </p:cNvPicPr>
          <p:nvPr userDrawn="1"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64604" y="6410447"/>
            <a:ext cx="2150745" cy="4514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D0B809-1C97-454E-BC85-F5B48A766964}" type="datetime1">
              <a:rPr kumimoji="1" lang="ja-JP" altLang="en-US" smtClean="0"/>
              <a:t>2019/11/13</a:t>
            </a:fld>
            <a:endParaRPr kumimoji="1" lang="ja-JP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097917" y="6636190"/>
            <a:ext cx="1417432" cy="221810"/>
          </a:xfrm>
          <a:prstGeom prst="rect">
            <a:avLst/>
          </a:prstGeom>
          <a:effectLst>
            <a:glow rad="101600">
              <a:schemeClr val="accent3">
                <a:satMod val="175000"/>
                <a:alpha val="40000"/>
              </a:schemeClr>
            </a:glow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  <p:txBody>
          <a:bodyPr vert="horz" lIns="91440" tIns="45720" rIns="91440" bIns="45720" rtlCol="0" anchor="ctr"/>
          <a:lstStyle>
            <a:lvl1pPr algn="ctr">
              <a:defRPr sz="1600" b="1">
                <a:solidFill>
                  <a:srgbClr val="FFC000"/>
                </a:solidFill>
                <a:latin typeface="Adobe Garamond Pro Bold" panose="02020702060506020403" pitchFamily="18" charset="0"/>
              </a:defRPr>
            </a:lvl1pPr>
          </a:lstStyle>
          <a:p>
            <a:r>
              <a:rPr kumimoji="1" lang="en-US" altLang="ja-JP" dirty="0"/>
              <a:t>Nov. 14, 2019</a:t>
            </a:r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15350" y="6492875"/>
            <a:ext cx="6286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rgbClr val="C00000"/>
                </a:solidFill>
                <a:latin typeface="Adobe Garamond Pro Bold" panose="02020702060506020403" pitchFamily="18" charset="0"/>
              </a:defRPr>
            </a:lvl1pPr>
          </a:lstStyle>
          <a:p>
            <a:fld id="{C075BCCA-4C42-44A4-A55B-AF41469C7B59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6598409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mailto:ishikawa@lns.tohoku.ac.jp" TargetMode="Externa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e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emf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emf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emf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emf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490.pn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9.png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5.png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jpeg"/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0.png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90.png"/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2.jpg"/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0.png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83030" y="1357695"/>
            <a:ext cx="6377940" cy="4243388"/>
          </a:xfrm>
          <a:prstGeom prst="rect">
            <a:avLst/>
          </a:prstGeom>
        </p:spPr>
      </p:pic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26749" y="163895"/>
            <a:ext cx="8917663" cy="1384248"/>
          </a:xfrm>
          <a:solidFill>
            <a:schemeClr val="accent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n-US" altLang="ja-JP" sz="4200" dirty="0">
                <a:latin typeface="Arial Black" panose="020B0A04020102020204" pitchFamily="34" charset="0"/>
                <a:cs typeface="Arial" panose="020B0604020202020204" pitchFamily="34" charset="0"/>
              </a:rPr>
              <a:t>EM calorimeter for detecting h</a:t>
            </a:r>
            <a:r>
              <a:rPr kumimoji="1" lang="en-US" altLang="ja-JP" sz="4200" dirty="0">
                <a:latin typeface="Arial Black" panose="020B0A04020102020204" pitchFamily="34" charset="0"/>
                <a:cs typeface="Arial" panose="020B0604020202020204" pitchFamily="34" charset="0"/>
              </a:rPr>
              <a:t>igh-energy photons</a:t>
            </a:r>
            <a:endParaRPr kumimoji="1" lang="ja-JP" altLang="en-US" sz="4200" dirty="0"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796705" y="4967594"/>
            <a:ext cx="8247707" cy="1410294"/>
          </a:xfrm>
          <a:solidFill>
            <a:schemeClr val="accent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>
            <a:normAutofit fontScale="70000" lnSpcReduction="20000"/>
          </a:bodyPr>
          <a:lstStyle/>
          <a:p>
            <a:r>
              <a:rPr kumimoji="1" lang="en-US" altLang="ja-JP" dirty="0">
                <a:latin typeface="Arial Black" panose="020B0A04020102020204" pitchFamily="34" charset="0"/>
              </a:rPr>
              <a:t>Takatsugu Ishikawa</a:t>
            </a:r>
          </a:p>
          <a:p>
            <a:r>
              <a:rPr lang="en-US" altLang="ja-JP" dirty="0">
                <a:latin typeface="Arial Black" panose="020B0A04020102020204" pitchFamily="34" charset="0"/>
              </a:rPr>
              <a:t>Research Center for Electron Photon Science (ELPH), </a:t>
            </a:r>
            <a:br>
              <a:rPr lang="en-US" altLang="ja-JP" dirty="0">
                <a:latin typeface="Arial Black" panose="020B0A04020102020204" pitchFamily="34" charset="0"/>
              </a:rPr>
            </a:br>
            <a:r>
              <a:rPr lang="en-US" altLang="ja-JP" dirty="0">
                <a:latin typeface="Arial Black" panose="020B0A04020102020204" pitchFamily="34" charset="0"/>
              </a:rPr>
              <a:t>Tohoku University, Japan</a:t>
            </a:r>
          </a:p>
          <a:p>
            <a:r>
              <a:rPr kumimoji="1" lang="en-US" altLang="ja-JP" b="1" dirty="0">
                <a:latin typeface="Courier New" panose="02070309020205020404" pitchFamily="49" charset="0"/>
                <a:cs typeface="Courier New" panose="02070309020205020404" pitchFamily="49" charset="0"/>
                <a:hlinkClick r:id="rId4"/>
              </a:rPr>
              <a:t>ishikawa@lns.tohoku.ac.jp</a:t>
            </a:r>
            <a:endParaRPr kumimoji="1" lang="en-US" altLang="ja-JP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altLang="ja-JP" b="1" dirty="0">
                <a:latin typeface="cmti9" panose="020B0500000000000000" pitchFamily="34" charset="0"/>
                <a:cs typeface="Courier New" panose="02070309020205020404" pitchFamily="49" charset="0"/>
              </a:rPr>
              <a:t>IEEE NPSS International School for Real Time Systems in Particle Physics 2019</a:t>
            </a:r>
            <a:endParaRPr kumimoji="1" lang="en-US" altLang="ja-JP" b="1" dirty="0">
              <a:latin typeface="cmti9" panose="020B0500000000000000" pitchFamily="34" charset="0"/>
              <a:cs typeface="Courier New" panose="02070309020205020404" pitchFamily="49" charset="0"/>
            </a:endParaRPr>
          </a:p>
        </p:txBody>
      </p:sp>
      <p:sp>
        <p:nvSpPr>
          <p:cNvPr id="13" name="フッター プレースホルダー 12"/>
          <p:cNvSpPr>
            <a:spLocks noGrp="1"/>
          </p:cNvSpPr>
          <p:nvPr>
            <p:ph type="ftr" sz="quarter" idx="11"/>
          </p:nvPr>
        </p:nvSpPr>
        <p:spPr>
          <a:effectLst>
            <a:glow rad="25400">
              <a:schemeClr val="accent1"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r>
              <a:rPr kumimoji="1" lang="en-US" altLang="ja-JP" dirty="0">
                <a:solidFill>
                  <a:srgbClr val="FFC000"/>
                </a:solidFill>
              </a:rPr>
              <a:t>Nov. 14, 2019</a:t>
            </a:r>
            <a:endParaRPr kumimoji="1" lang="ja-JP" altLang="en-US" dirty="0">
              <a:solidFill>
                <a:srgbClr val="FFC000"/>
              </a:solidFill>
            </a:endParaRPr>
          </a:p>
        </p:txBody>
      </p:sp>
      <p:sp>
        <p:nvSpPr>
          <p:cNvPr id="14" name="スライド番号プレースホルダー 13"/>
          <p:cNvSpPr>
            <a:spLocks noGrp="1"/>
          </p:cNvSpPr>
          <p:nvPr>
            <p:ph type="sldNum" sz="quarter" idx="12"/>
          </p:nvPr>
        </p:nvSpPr>
        <p:spPr>
          <a:xfrm>
            <a:off x="8515349" y="6564532"/>
            <a:ext cx="628650" cy="365125"/>
          </a:xfrm>
        </p:spPr>
        <p:txBody>
          <a:bodyPr/>
          <a:lstStyle/>
          <a:p>
            <a:fld id="{C075BCCA-4C42-44A4-A55B-AF41469C7B59}" type="slidenum">
              <a:rPr kumimoji="1" lang="ja-JP" altLang="en-US" smtClean="0"/>
              <a:pPr/>
              <a:t>1</a:t>
            </a:fld>
            <a:endParaRPr kumimoji="1" lang="ja-JP" altLang="en-US" dirty="0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7921782" y="2009869"/>
            <a:ext cx="4988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>
                <a:solidFill>
                  <a:schemeClr val="bg1"/>
                </a:solidFill>
                <a:latin typeface="Euclid Symbol" panose="05050102010706020507" pitchFamily="18" charset="2"/>
              </a:rPr>
              <a:t>A</a:t>
            </a:r>
            <a:r>
              <a:rPr kumimoji="1" lang="en-US" altLang="ja-JP" dirty="0">
                <a:solidFill>
                  <a:schemeClr val="bg1"/>
                </a:solidFill>
                <a:latin typeface="Euclid Extra" panose="02050502000505020303" pitchFamily="18" charset="2"/>
              </a:rPr>
              <a:t>c</a:t>
            </a:r>
            <a:endParaRPr kumimoji="1" lang="ja-JP" altLang="en-US" dirty="0">
              <a:solidFill>
                <a:schemeClr val="bg1"/>
              </a:solidFill>
              <a:latin typeface="Euclid Extra" panose="02050502000505020303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419413633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0" y="10594"/>
            <a:ext cx="9144000" cy="725120"/>
          </a:xfrm>
          <a:gradFill>
            <a:gsLst>
              <a:gs pos="0">
                <a:schemeClr val="bg1"/>
              </a:gs>
              <a:gs pos="74000">
                <a:schemeClr val="accent4">
                  <a:lumMod val="40000"/>
                  <a:lumOff val="60000"/>
                </a:schemeClr>
              </a:gs>
              <a:gs pos="83000">
                <a:schemeClr val="accent2">
                  <a:lumMod val="75000"/>
                </a:schemeClr>
              </a:gs>
              <a:gs pos="100000">
                <a:srgbClr val="FF0000"/>
              </a:gs>
            </a:gsLst>
            <a:lin ang="5400000" scaled="1"/>
          </a:gradFill>
        </p:spPr>
        <p:txBody>
          <a:bodyPr>
            <a:normAutofit/>
          </a:bodyPr>
          <a:lstStyle/>
          <a:p>
            <a:r>
              <a:rPr lang="en-US" altLang="ja-JP" sz="3800" dirty="0">
                <a:latin typeface="Arial Black" panose="020B0A04020102020204" pitchFamily="34" charset="0"/>
                <a:ea typeface="A-OTF 見出ゴMB31 Pro MB31" panose="020B0600000000000000" pitchFamily="34" charset="-128"/>
              </a:rPr>
              <a:t>Getting started</a:t>
            </a:r>
            <a:endParaRPr kumimoji="1" lang="ja-JP" altLang="en-US" sz="3800" dirty="0">
              <a:latin typeface="Arial Black" panose="020B0A04020102020204" pitchFamily="34" charset="0"/>
              <a:ea typeface="A-OTF 見出ゴMB31 Pro MB31" panose="020B0600000000000000" pitchFamily="34" charset="-128"/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28650" y="1090247"/>
            <a:ext cx="7886700" cy="5086716"/>
          </a:xfrm>
        </p:spPr>
        <p:txBody>
          <a:bodyPr wrap="square">
            <a:noAutofit/>
          </a:bodyPr>
          <a:lstStyle/>
          <a:p>
            <a:pPr marL="0" indent="0">
              <a:buNone/>
            </a:pPr>
            <a:r>
              <a:rPr lang="en-US" altLang="ja-JP" sz="4800" b="1" dirty="0">
                <a:latin typeface="Arial Black" panose="020B0A04020102020204" pitchFamily="34" charset="0"/>
                <a:cs typeface="Arial" panose="020B0604020202020204" pitchFamily="34" charset="0"/>
              </a:rPr>
              <a:t>calorimetry</a:t>
            </a:r>
          </a:p>
          <a:p>
            <a:pPr marL="0" indent="0">
              <a:buNone/>
            </a:pPr>
            <a:endParaRPr lang="en-US" altLang="ja-JP" sz="4800" b="1" dirty="0">
              <a:latin typeface="Arial Black" panose="020B0A040201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altLang="ja-JP" sz="4800" b="1" dirty="0">
                <a:latin typeface="Arial Black" panose="020B0A04020102020204" pitchFamily="34" charset="0"/>
                <a:cs typeface="Arial" panose="020B0604020202020204" pitchFamily="34" charset="0"/>
              </a:rPr>
              <a:t>electromagnetic shower</a:t>
            </a:r>
          </a:p>
        </p:txBody>
      </p:sp>
      <p:sp>
        <p:nvSpPr>
          <p:cNvPr id="12" name="フッター プレースホルダー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dirty="0"/>
              <a:t>Nov. 14, 2019</a:t>
            </a:r>
            <a:endParaRPr kumimoji="1" lang="ja-JP" altLang="en-US" dirty="0"/>
          </a:p>
        </p:txBody>
      </p:sp>
      <p:sp>
        <p:nvSpPr>
          <p:cNvPr id="13" name="スライド番号プレースホルダー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75BCCA-4C42-44A4-A55B-AF41469C7B59}" type="slidenum">
              <a:rPr kumimoji="1" lang="ja-JP" altLang="en-US" smtClean="0"/>
              <a:pPr/>
              <a:t>10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85098115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0" y="10594"/>
            <a:ext cx="9144000" cy="725120"/>
          </a:xfrm>
          <a:gradFill>
            <a:gsLst>
              <a:gs pos="0">
                <a:schemeClr val="bg1"/>
              </a:gs>
              <a:gs pos="74000">
                <a:schemeClr val="accent4">
                  <a:lumMod val="40000"/>
                  <a:lumOff val="60000"/>
                </a:schemeClr>
              </a:gs>
              <a:gs pos="83000">
                <a:schemeClr val="accent2">
                  <a:lumMod val="75000"/>
                </a:schemeClr>
              </a:gs>
              <a:gs pos="100000">
                <a:srgbClr val="FF0000"/>
              </a:gs>
            </a:gsLst>
            <a:lin ang="5400000" scaled="1"/>
          </a:gradFill>
        </p:spPr>
        <p:txBody>
          <a:bodyPr>
            <a:normAutofit/>
          </a:bodyPr>
          <a:lstStyle/>
          <a:p>
            <a:r>
              <a:rPr lang="en-US" altLang="ja-JP" sz="4000" dirty="0">
                <a:latin typeface="Arial Black" panose="020B0A04020102020204" pitchFamily="34" charset="0"/>
                <a:ea typeface="A-OTF 見出ゴMB31 Pro MB31" panose="020B0600000000000000" pitchFamily="34" charset="-128"/>
              </a:rPr>
              <a:t>Calorimetry</a:t>
            </a:r>
            <a:endParaRPr kumimoji="1" lang="ja-JP" altLang="en-US" sz="4000" dirty="0">
              <a:latin typeface="Arial Black" panose="020B0A04020102020204" pitchFamily="34" charset="0"/>
              <a:ea typeface="A-OTF 見出ゴMB31 Pro MB31" panose="020B0600000000000000" pitchFamily="34" charset="-128"/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28650" y="1090247"/>
            <a:ext cx="8307120" cy="5086716"/>
          </a:xfrm>
        </p:spPr>
        <p:txBody>
          <a:bodyPr wrap="square">
            <a:normAutofit/>
          </a:bodyPr>
          <a:lstStyle/>
          <a:p>
            <a:pPr marL="0" indent="0">
              <a:buNone/>
            </a:pPr>
            <a:r>
              <a:rPr lang="en-US" altLang="ja-JP" b="1" dirty="0">
                <a:latin typeface="Arial" panose="020B0604020202020204" pitchFamily="34" charset="0"/>
                <a:cs typeface="Arial" panose="020B0604020202020204" pitchFamily="34" charset="0"/>
              </a:rPr>
              <a:t>in thermodynamics</a:t>
            </a:r>
          </a:p>
          <a:p>
            <a:pPr marL="0" indent="0">
              <a:buNone/>
            </a:pPr>
            <a:r>
              <a:rPr lang="en-US" altLang="ja-JP" b="1" dirty="0">
                <a:latin typeface="Arial" panose="020B0604020202020204" pitchFamily="34" charset="0"/>
                <a:cs typeface="Arial" panose="020B0604020202020204" pitchFamily="34" charset="0"/>
              </a:rPr>
              <a:t>	measuring the heat transfer</a:t>
            </a:r>
          </a:p>
          <a:p>
            <a:pPr marL="0" indent="0">
              <a:buNone/>
            </a:pPr>
            <a:endParaRPr lang="en-US" altLang="ja-JP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altLang="ja-JP" b="1" dirty="0">
                <a:latin typeface="Arial" panose="020B0604020202020204" pitchFamily="34" charset="0"/>
                <a:cs typeface="Arial" panose="020B0604020202020204" pitchFamily="34" charset="0"/>
              </a:rPr>
              <a:t>in nuclear physics</a:t>
            </a:r>
          </a:p>
          <a:p>
            <a:pPr marL="0" indent="0">
              <a:buNone/>
            </a:pPr>
            <a:r>
              <a:rPr lang="en-US" altLang="ja-JP" b="1" dirty="0">
                <a:latin typeface="Arial" panose="020B0604020202020204" pitchFamily="34" charset="0"/>
                <a:cs typeface="Arial" panose="020B0604020202020204" pitchFamily="34" charset="0"/>
              </a:rPr>
              <a:t>	measuring the energy of a particle</a:t>
            </a:r>
          </a:p>
          <a:p>
            <a:pPr marL="0" indent="0">
              <a:buNone/>
            </a:pPr>
            <a:r>
              <a:rPr lang="en-US" altLang="ja-JP" b="1" dirty="0">
                <a:latin typeface="Arial" panose="020B0604020202020204" pitchFamily="34" charset="0"/>
                <a:cs typeface="Arial" panose="020B0604020202020204" pitchFamily="34" charset="0"/>
              </a:rPr>
              <a:t>	through total absorption in a block of</a:t>
            </a:r>
          </a:p>
          <a:p>
            <a:pPr marL="0" indent="0">
              <a:buNone/>
            </a:pPr>
            <a:r>
              <a:rPr lang="en-US" altLang="ja-JP" b="1" dirty="0">
                <a:latin typeface="Arial" panose="020B0604020202020204" pitchFamily="34" charset="0"/>
                <a:cs typeface="Arial" panose="020B0604020202020204" pitchFamily="34" charset="0"/>
              </a:rPr>
              <a:t>	matter (</a:t>
            </a:r>
            <a:r>
              <a:rPr lang="en-US" altLang="ja-JP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energy of the particle is </a:t>
            </a:r>
          </a:p>
          <a:p>
            <a:pPr marL="0" indent="0">
              <a:buNone/>
            </a:pPr>
            <a:r>
              <a:rPr lang="en-US" altLang="ja-JP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eventually	converted into heat</a:t>
            </a:r>
            <a:r>
              <a:rPr lang="en-US" altLang="ja-JP" b="1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marL="0" indent="0">
              <a:buNone/>
            </a:pPr>
            <a:r>
              <a:rPr lang="en-US" altLang="ja-JP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the calorimeter must have a destructive</a:t>
            </a:r>
          </a:p>
          <a:p>
            <a:pPr marL="0" indent="0">
              <a:buNone/>
            </a:pPr>
            <a:r>
              <a:rPr lang="en-US" altLang="ja-JP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feature</a:t>
            </a:r>
          </a:p>
        </p:txBody>
      </p:sp>
      <p:sp>
        <p:nvSpPr>
          <p:cNvPr id="18" name="フッター プレースホルダー 1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dirty="0"/>
              <a:t>Nov. 14, 2019</a:t>
            </a:r>
            <a:endParaRPr kumimoji="1" lang="ja-JP" altLang="en-US" dirty="0"/>
          </a:p>
        </p:txBody>
      </p:sp>
      <p:sp>
        <p:nvSpPr>
          <p:cNvPr id="19" name="スライド番号プレースホルダー 1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75BCCA-4C42-44A4-A55B-AF41469C7B59}" type="slidenum">
              <a:rPr kumimoji="1" lang="ja-JP" altLang="en-US" smtClean="0"/>
              <a:pPr/>
              <a:t>11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4091293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0" y="10594"/>
            <a:ext cx="9144000" cy="725120"/>
          </a:xfrm>
          <a:gradFill>
            <a:gsLst>
              <a:gs pos="0">
                <a:schemeClr val="bg1"/>
              </a:gs>
              <a:gs pos="74000">
                <a:schemeClr val="accent4">
                  <a:lumMod val="40000"/>
                  <a:lumOff val="60000"/>
                </a:schemeClr>
              </a:gs>
              <a:gs pos="83000">
                <a:schemeClr val="accent2">
                  <a:lumMod val="75000"/>
                </a:schemeClr>
              </a:gs>
              <a:gs pos="100000">
                <a:srgbClr val="FF0000"/>
              </a:gs>
            </a:gsLst>
            <a:lin ang="5400000" scaled="1"/>
          </a:gradFill>
        </p:spPr>
        <p:txBody>
          <a:bodyPr>
            <a:normAutofit/>
          </a:bodyPr>
          <a:lstStyle/>
          <a:p>
            <a:r>
              <a:rPr lang="en-US" altLang="ja-JP" sz="4000" dirty="0">
                <a:latin typeface="Arial Black" panose="020B0A04020102020204" pitchFamily="34" charset="0"/>
                <a:ea typeface="A-OTF 見出ゴMB31 Pro MB31" panose="020B0600000000000000" pitchFamily="34" charset="-128"/>
              </a:rPr>
              <a:t>Electromagnetic shower</a:t>
            </a:r>
            <a:endParaRPr kumimoji="1" lang="ja-JP" altLang="en-US" sz="4000" dirty="0">
              <a:latin typeface="Arial Black" panose="020B0A04020102020204" pitchFamily="34" charset="0"/>
              <a:ea typeface="A-OTF 見出ゴMB31 Pro MB31" panose="020B0600000000000000" pitchFamily="34" charset="-128"/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28650" y="1090247"/>
            <a:ext cx="7886700" cy="5086716"/>
          </a:xfrm>
        </p:spPr>
        <p:txBody>
          <a:bodyPr wrap="square">
            <a:normAutofit/>
          </a:bodyPr>
          <a:lstStyle/>
          <a:p>
            <a:pPr marL="0" indent="0">
              <a:buNone/>
            </a:pPr>
            <a:r>
              <a:rPr lang="en-US" altLang="ja-JP" b="1" dirty="0">
                <a:latin typeface="Arial" panose="020B0604020202020204" pitchFamily="34" charset="0"/>
                <a:cs typeface="Arial" panose="020B0604020202020204" pitchFamily="34" charset="0"/>
              </a:rPr>
              <a:t>shower</a:t>
            </a:r>
          </a:p>
          <a:p>
            <a:pPr marL="0" indent="0">
              <a:buNone/>
            </a:pPr>
            <a:r>
              <a:rPr lang="en-US" altLang="ja-JP" b="1" dirty="0">
                <a:latin typeface="Arial" panose="020B0604020202020204" pitchFamily="34" charset="0"/>
                <a:cs typeface="Arial" panose="020B0604020202020204" pitchFamily="34" charset="0"/>
              </a:rPr>
              <a:t>	a cascade of secondary particles</a:t>
            </a:r>
          </a:p>
          <a:p>
            <a:pPr marL="0" indent="0">
              <a:buNone/>
            </a:pPr>
            <a:r>
              <a:rPr lang="en-US" altLang="ja-JP" b="1" dirty="0">
                <a:latin typeface="Arial" panose="020B0604020202020204" pitchFamily="34" charset="0"/>
                <a:cs typeface="Arial" panose="020B0604020202020204" pitchFamily="34" charset="0"/>
              </a:rPr>
              <a:t>	produced as the result of a high-energy</a:t>
            </a:r>
          </a:p>
          <a:p>
            <a:pPr marL="0" indent="0">
              <a:buNone/>
            </a:pPr>
            <a:r>
              <a:rPr lang="en-US" altLang="ja-JP" b="1" dirty="0">
                <a:latin typeface="Arial" panose="020B0604020202020204" pitchFamily="34" charset="0"/>
                <a:cs typeface="Arial" panose="020B0604020202020204" pitchFamily="34" charset="0"/>
              </a:rPr>
              <a:t>	particle interaction with dense matter</a:t>
            </a:r>
          </a:p>
          <a:p>
            <a:pPr marL="0" indent="0">
              <a:buNone/>
            </a:pPr>
            <a:endParaRPr lang="en-US" altLang="ja-JP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altLang="ja-JP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electromagnetic (EM) shower</a:t>
            </a:r>
          </a:p>
          <a:p>
            <a:pPr marL="0" indent="0">
              <a:buNone/>
            </a:pPr>
            <a:r>
              <a:rPr lang="en-US" altLang="ja-JP" b="1" dirty="0">
                <a:latin typeface="Arial" panose="020B0604020202020204" pitchFamily="34" charset="0"/>
                <a:cs typeface="Arial" panose="020B0604020202020204" pitchFamily="34" charset="0"/>
              </a:rPr>
              <a:t>	produced by a photon, electron, or</a:t>
            </a:r>
          </a:p>
          <a:p>
            <a:pPr marL="0" indent="0">
              <a:buNone/>
            </a:pPr>
            <a:r>
              <a:rPr lang="en-US" altLang="ja-JP" b="1" dirty="0">
                <a:latin typeface="Arial" panose="020B0604020202020204" pitchFamily="34" charset="0"/>
                <a:cs typeface="Arial" panose="020B0604020202020204" pitchFamily="34" charset="0"/>
              </a:rPr>
              <a:t> 	positron</a:t>
            </a:r>
          </a:p>
          <a:p>
            <a:pPr marL="0" indent="0">
              <a:buNone/>
            </a:pPr>
            <a:r>
              <a:rPr lang="en-US" altLang="ja-JP" b="1" dirty="0">
                <a:latin typeface="Arial" panose="020B0604020202020204" pitchFamily="34" charset="0"/>
                <a:cs typeface="Arial" panose="020B0604020202020204" pitchFamily="34" charset="0"/>
              </a:rPr>
              <a:t>hadronic shower</a:t>
            </a:r>
          </a:p>
          <a:p>
            <a:pPr marL="0" indent="0">
              <a:buNone/>
            </a:pPr>
            <a:r>
              <a:rPr lang="en-US" altLang="ja-JP" b="1" dirty="0">
                <a:latin typeface="Arial" panose="020B0604020202020204" pitchFamily="34" charset="0"/>
                <a:cs typeface="Arial" panose="020B0604020202020204" pitchFamily="34" charset="0"/>
              </a:rPr>
              <a:t>	produced by a hadron</a:t>
            </a:r>
          </a:p>
        </p:txBody>
      </p:sp>
      <p:sp>
        <p:nvSpPr>
          <p:cNvPr id="12" name="フッター プレースホルダー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dirty="0"/>
              <a:t>Nov. 14, 2019</a:t>
            </a:r>
            <a:endParaRPr kumimoji="1" lang="ja-JP" altLang="en-US" dirty="0"/>
          </a:p>
        </p:txBody>
      </p:sp>
      <p:sp>
        <p:nvSpPr>
          <p:cNvPr id="13" name="スライド番号プレースホルダー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75BCCA-4C42-44A4-A55B-AF41469C7B59}" type="slidenum">
              <a:rPr kumimoji="1" lang="ja-JP" altLang="en-US" smtClean="0"/>
              <a:pPr/>
              <a:t>12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81508530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0" y="10594"/>
            <a:ext cx="9144000" cy="725120"/>
          </a:xfrm>
          <a:gradFill>
            <a:gsLst>
              <a:gs pos="0">
                <a:schemeClr val="bg1"/>
              </a:gs>
              <a:gs pos="74000">
                <a:schemeClr val="accent4">
                  <a:lumMod val="40000"/>
                  <a:lumOff val="60000"/>
                </a:schemeClr>
              </a:gs>
              <a:gs pos="83000">
                <a:schemeClr val="accent2">
                  <a:lumMod val="75000"/>
                </a:schemeClr>
              </a:gs>
              <a:gs pos="100000">
                <a:srgbClr val="FF0000"/>
              </a:gs>
            </a:gsLst>
            <a:lin ang="5400000" scaled="1"/>
          </a:gradFill>
        </p:spPr>
        <p:txBody>
          <a:bodyPr>
            <a:normAutofit/>
          </a:bodyPr>
          <a:lstStyle/>
          <a:p>
            <a:r>
              <a:rPr lang="en-US" altLang="ja-JP" sz="4000" dirty="0">
                <a:latin typeface="Arial Black" panose="020B0A04020102020204" pitchFamily="34" charset="0"/>
                <a:ea typeface="A-OTF 見出ゴMB31 Pro MB31" panose="020B0600000000000000" pitchFamily="34" charset="-128"/>
              </a:rPr>
              <a:t>Electromagnetic shower</a:t>
            </a:r>
            <a:endParaRPr kumimoji="1" lang="ja-JP" altLang="en-US" sz="4000" dirty="0">
              <a:latin typeface="Arial Black" panose="020B0A04020102020204" pitchFamily="34" charset="0"/>
              <a:ea typeface="A-OTF 見出ゴMB31 Pro MB31" panose="020B0600000000000000" pitchFamily="34" charset="-128"/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28650" y="1090247"/>
            <a:ext cx="7886700" cy="5086716"/>
          </a:xfrm>
        </p:spPr>
        <p:txBody>
          <a:bodyPr wrap="square">
            <a:normAutofit/>
          </a:bodyPr>
          <a:lstStyle/>
          <a:p>
            <a:pPr marL="0" indent="0">
              <a:buNone/>
            </a:pPr>
            <a:r>
              <a:rPr lang="en-US" altLang="ja-JP" b="1" dirty="0">
                <a:latin typeface="Arial" panose="020B0604020202020204" pitchFamily="34" charset="0"/>
                <a:cs typeface="Arial" panose="020B0604020202020204" pitchFamily="34" charset="0"/>
              </a:rPr>
              <a:t>shower</a:t>
            </a:r>
          </a:p>
          <a:p>
            <a:pPr marL="0" indent="0">
              <a:buNone/>
            </a:pPr>
            <a:r>
              <a:rPr lang="en-US" altLang="ja-JP" b="1" dirty="0">
                <a:latin typeface="Arial" panose="020B0604020202020204" pitchFamily="34" charset="0"/>
                <a:cs typeface="Arial" panose="020B0604020202020204" pitchFamily="34" charset="0"/>
              </a:rPr>
              <a:t>	a cascade of secondary particles</a:t>
            </a:r>
          </a:p>
          <a:p>
            <a:pPr marL="0" indent="0">
              <a:buNone/>
            </a:pPr>
            <a:r>
              <a:rPr lang="en-US" altLang="ja-JP" b="1" dirty="0">
                <a:latin typeface="Arial" panose="020B0604020202020204" pitchFamily="34" charset="0"/>
                <a:cs typeface="Arial" panose="020B0604020202020204" pitchFamily="34" charset="0"/>
              </a:rPr>
              <a:t>	produced as the result of a high-energy</a:t>
            </a:r>
          </a:p>
          <a:p>
            <a:pPr marL="0" indent="0">
              <a:buNone/>
            </a:pPr>
            <a:r>
              <a:rPr lang="en-US" altLang="ja-JP" b="1" dirty="0">
                <a:latin typeface="Arial" panose="020B0604020202020204" pitchFamily="34" charset="0"/>
                <a:cs typeface="Arial" panose="020B0604020202020204" pitchFamily="34" charset="0"/>
              </a:rPr>
              <a:t>	particle interaction with dense matter</a:t>
            </a:r>
          </a:p>
          <a:p>
            <a:pPr marL="0" indent="0">
              <a:buNone/>
            </a:pPr>
            <a:endParaRPr lang="en-US" altLang="ja-JP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altLang="ja-JP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electromagnetic (EM) shower</a:t>
            </a:r>
          </a:p>
          <a:p>
            <a:pPr marL="0" indent="0">
              <a:buNone/>
            </a:pPr>
            <a:r>
              <a:rPr lang="en-US" altLang="ja-JP" b="1" dirty="0">
                <a:latin typeface="Arial" panose="020B0604020202020204" pitchFamily="34" charset="0"/>
                <a:cs typeface="Arial" panose="020B0604020202020204" pitchFamily="34" charset="0"/>
              </a:rPr>
              <a:t>	produced by a photon, electron, or</a:t>
            </a:r>
          </a:p>
          <a:p>
            <a:pPr marL="0" indent="0">
              <a:buNone/>
            </a:pPr>
            <a:r>
              <a:rPr lang="en-US" altLang="ja-JP" b="1" dirty="0">
                <a:latin typeface="Arial" panose="020B0604020202020204" pitchFamily="34" charset="0"/>
                <a:cs typeface="Arial" panose="020B0604020202020204" pitchFamily="34" charset="0"/>
              </a:rPr>
              <a:t> 	positron</a:t>
            </a:r>
          </a:p>
          <a:p>
            <a:pPr marL="0" indent="0">
              <a:buNone/>
            </a:pPr>
            <a:r>
              <a:rPr lang="en-US" altLang="ja-JP" b="1" dirty="0">
                <a:latin typeface="Arial" panose="020B0604020202020204" pitchFamily="34" charset="0"/>
                <a:cs typeface="Arial" panose="020B0604020202020204" pitchFamily="34" charset="0"/>
              </a:rPr>
              <a:t>hadronic shower</a:t>
            </a:r>
          </a:p>
          <a:p>
            <a:pPr marL="0" indent="0">
              <a:buNone/>
            </a:pPr>
            <a:r>
              <a:rPr lang="en-US" altLang="ja-JP" b="1" dirty="0">
                <a:latin typeface="Arial" panose="020B0604020202020204" pitchFamily="34" charset="0"/>
                <a:cs typeface="Arial" panose="020B0604020202020204" pitchFamily="34" charset="0"/>
              </a:rPr>
              <a:t>	produced by a hadron</a:t>
            </a:r>
          </a:p>
        </p:txBody>
      </p:sp>
      <p:sp>
        <p:nvSpPr>
          <p:cNvPr id="12" name="フッター プレースホルダー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dirty="0"/>
              <a:t>Nov. 14, 2019</a:t>
            </a:r>
            <a:endParaRPr kumimoji="1" lang="ja-JP" altLang="en-US" dirty="0"/>
          </a:p>
        </p:txBody>
      </p:sp>
      <p:sp>
        <p:nvSpPr>
          <p:cNvPr id="13" name="スライド番号プレースホルダー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75BCCA-4C42-44A4-A55B-AF41469C7B59}" type="slidenum">
              <a:rPr kumimoji="1" lang="ja-JP" altLang="en-US" smtClean="0"/>
              <a:pPr/>
              <a:t>13</a:t>
            </a:fld>
            <a:endParaRPr kumimoji="1" lang="ja-JP" altLang="en-US" dirty="0"/>
          </a:p>
        </p:txBody>
      </p:sp>
      <p:pic>
        <p:nvPicPr>
          <p:cNvPr id="14" name="図 1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24668" y="758258"/>
            <a:ext cx="4819332" cy="5561061"/>
          </a:xfrm>
          <a:prstGeom prst="rect">
            <a:avLst/>
          </a:prstGeom>
        </p:spPr>
      </p:pic>
      <p:sp>
        <p:nvSpPr>
          <p:cNvPr id="15" name="テキスト ボックス 14"/>
          <p:cNvSpPr txBox="1"/>
          <p:nvPr/>
        </p:nvSpPr>
        <p:spPr>
          <a:xfrm>
            <a:off x="476250" y="6170398"/>
            <a:ext cx="882344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>
                <a:latin typeface="Arial Black" panose="020B0A04020102020204" pitchFamily="34" charset="0"/>
              </a:rPr>
              <a:t>R. Wigmans, beam tree created by EM showers frozen into a piece of plastic </a:t>
            </a:r>
            <a:endParaRPr kumimoji="1" lang="ja-JP" altLang="en-US" sz="1600" dirty="0"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2682057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0" y="10594"/>
            <a:ext cx="9144000" cy="725120"/>
          </a:xfrm>
          <a:gradFill>
            <a:gsLst>
              <a:gs pos="0">
                <a:schemeClr val="bg1"/>
              </a:gs>
              <a:gs pos="74000">
                <a:schemeClr val="accent4">
                  <a:lumMod val="40000"/>
                  <a:lumOff val="60000"/>
                </a:schemeClr>
              </a:gs>
              <a:gs pos="83000">
                <a:schemeClr val="accent2">
                  <a:lumMod val="75000"/>
                </a:schemeClr>
              </a:gs>
              <a:gs pos="100000">
                <a:srgbClr val="FF0000"/>
              </a:gs>
            </a:gsLst>
            <a:lin ang="5400000" scaled="1"/>
          </a:gradFill>
        </p:spPr>
        <p:txBody>
          <a:bodyPr>
            <a:normAutofit/>
          </a:bodyPr>
          <a:lstStyle/>
          <a:p>
            <a:r>
              <a:rPr lang="en-US" altLang="ja-JP" sz="4000" dirty="0">
                <a:latin typeface="Arial Black" panose="020B0A04020102020204" pitchFamily="34" charset="0"/>
                <a:ea typeface="A-OTF 見出ゴMB31 Pro MB31" panose="020B0600000000000000" pitchFamily="34" charset="-128"/>
              </a:rPr>
              <a:t>Electromagnetic shower</a:t>
            </a:r>
            <a:endParaRPr kumimoji="1" lang="ja-JP" altLang="en-US" sz="4000" dirty="0">
              <a:latin typeface="Arial Black" panose="020B0A04020102020204" pitchFamily="34" charset="0"/>
              <a:ea typeface="A-OTF 見出ゴMB31 Pro MB31" panose="020B0600000000000000" pitchFamily="34" charset="-128"/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28650" y="1090247"/>
            <a:ext cx="7886700" cy="5086716"/>
          </a:xfrm>
        </p:spPr>
        <p:txBody>
          <a:bodyPr wrap="square">
            <a:normAutofit/>
          </a:bodyPr>
          <a:lstStyle/>
          <a:p>
            <a:pPr marL="0" indent="0">
              <a:buNone/>
            </a:pPr>
            <a:r>
              <a:rPr lang="en-US" altLang="ja-JP" b="1" dirty="0">
                <a:latin typeface="Arial" panose="020B0604020202020204" pitchFamily="34" charset="0"/>
                <a:cs typeface="Arial" panose="020B0604020202020204" pitchFamily="34" charset="0"/>
              </a:rPr>
              <a:t>EM shower</a:t>
            </a:r>
          </a:p>
          <a:p>
            <a:pPr marL="0" indent="0">
              <a:buNone/>
            </a:pPr>
            <a:r>
              <a:rPr lang="en-US" altLang="ja-JP" b="1" dirty="0">
                <a:latin typeface="Arial" panose="020B0604020202020204" pitchFamily="34" charset="0"/>
                <a:cs typeface="Arial" panose="020B0604020202020204" pitchFamily="34" charset="0"/>
              </a:rPr>
              <a:t>	cascade of the following two processes</a:t>
            </a:r>
          </a:p>
          <a:p>
            <a:pPr marL="0" indent="0">
              <a:buNone/>
            </a:pPr>
            <a:endParaRPr lang="en-US" altLang="ja-JP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altLang="ja-JP" b="1" dirty="0">
                <a:latin typeface="Arial" panose="020B0604020202020204" pitchFamily="34" charset="0"/>
                <a:cs typeface="Arial" panose="020B0604020202020204" pitchFamily="34" charset="0"/>
              </a:rPr>
              <a:t>pair production</a:t>
            </a:r>
          </a:p>
          <a:p>
            <a:pPr marL="0" indent="0">
              <a:buNone/>
            </a:pPr>
            <a:r>
              <a:rPr lang="en-US" altLang="ja-JP" b="1" dirty="0">
                <a:latin typeface="Arial" panose="020B0604020202020204" pitchFamily="34" charset="0"/>
                <a:cs typeface="Arial" panose="020B0604020202020204" pitchFamily="34" charset="0"/>
              </a:rPr>
              <a:t>	a high-energy photon is converted into</a:t>
            </a:r>
          </a:p>
          <a:p>
            <a:pPr marL="0" indent="0">
              <a:buNone/>
            </a:pPr>
            <a:r>
              <a:rPr lang="en-US" altLang="ja-JP" b="1" dirty="0">
                <a:latin typeface="Arial" panose="020B0604020202020204" pitchFamily="34" charset="0"/>
                <a:cs typeface="Arial" panose="020B0604020202020204" pitchFamily="34" charset="0"/>
              </a:rPr>
              <a:t>	an electron and positron pair</a:t>
            </a:r>
          </a:p>
          <a:p>
            <a:pPr marL="0" indent="0">
              <a:buNone/>
            </a:pPr>
            <a:endParaRPr lang="en-US" altLang="ja-JP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altLang="ja-JP" b="1" dirty="0">
                <a:latin typeface="Arial" panose="020B0604020202020204" pitchFamily="34" charset="0"/>
                <a:cs typeface="Arial" panose="020B0604020202020204" pitchFamily="34" charset="0"/>
              </a:rPr>
              <a:t>bremsstrahlung</a:t>
            </a:r>
          </a:p>
          <a:p>
            <a:pPr marL="0" indent="0">
              <a:buNone/>
            </a:pPr>
            <a:r>
              <a:rPr lang="en-US" altLang="ja-JP" b="1" dirty="0">
                <a:latin typeface="Arial" panose="020B0604020202020204" pitchFamily="34" charset="0"/>
                <a:cs typeface="Arial" panose="020B0604020202020204" pitchFamily="34" charset="0"/>
              </a:rPr>
              <a:t>	a high-energy electron (positron) emits</a:t>
            </a:r>
          </a:p>
          <a:p>
            <a:pPr marL="0" indent="0">
              <a:buNone/>
            </a:pPr>
            <a:r>
              <a:rPr lang="en-US" altLang="ja-JP" b="1" dirty="0">
                <a:latin typeface="Arial" panose="020B0604020202020204" pitchFamily="34" charset="0"/>
                <a:cs typeface="Arial" panose="020B0604020202020204" pitchFamily="34" charset="0"/>
              </a:rPr>
              <a:t>	a photon</a:t>
            </a:r>
          </a:p>
        </p:txBody>
      </p:sp>
      <p:sp>
        <p:nvSpPr>
          <p:cNvPr id="12" name="フッター プレースホルダー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dirty="0"/>
              <a:t>Nov. 14, 2019</a:t>
            </a:r>
            <a:endParaRPr kumimoji="1" lang="ja-JP" altLang="en-US" dirty="0"/>
          </a:p>
        </p:txBody>
      </p:sp>
      <p:sp>
        <p:nvSpPr>
          <p:cNvPr id="13" name="スライド番号プレースホルダー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75BCCA-4C42-44A4-A55B-AF41469C7B59}" type="slidenum">
              <a:rPr kumimoji="1" lang="ja-JP" altLang="en-US" smtClean="0"/>
              <a:pPr/>
              <a:t>14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01240704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0" y="10594"/>
            <a:ext cx="9144000" cy="725120"/>
          </a:xfrm>
          <a:gradFill>
            <a:gsLst>
              <a:gs pos="0">
                <a:schemeClr val="bg1"/>
              </a:gs>
              <a:gs pos="74000">
                <a:schemeClr val="accent4">
                  <a:lumMod val="40000"/>
                  <a:lumOff val="60000"/>
                </a:schemeClr>
              </a:gs>
              <a:gs pos="83000">
                <a:schemeClr val="accent2">
                  <a:lumMod val="75000"/>
                </a:schemeClr>
              </a:gs>
              <a:gs pos="100000">
                <a:srgbClr val="FF0000"/>
              </a:gs>
            </a:gsLst>
            <a:lin ang="5400000" scaled="1"/>
          </a:gradFill>
        </p:spPr>
        <p:txBody>
          <a:bodyPr>
            <a:normAutofit/>
          </a:bodyPr>
          <a:lstStyle/>
          <a:p>
            <a:r>
              <a:rPr lang="en-US" altLang="ja-JP" sz="4000" dirty="0">
                <a:latin typeface="Arial Black" panose="020B0A04020102020204" pitchFamily="34" charset="0"/>
                <a:ea typeface="A-OTF 見出ゴMB31 Pro MB31" panose="020B0600000000000000" pitchFamily="34" charset="-128"/>
              </a:rPr>
              <a:t>Electromagnetic shower</a:t>
            </a:r>
            <a:endParaRPr kumimoji="1" lang="ja-JP" altLang="en-US" sz="4000" dirty="0">
              <a:latin typeface="Arial Black" panose="020B0A04020102020204" pitchFamily="34" charset="0"/>
              <a:ea typeface="A-OTF 見出ゴMB31 Pro MB31" panose="020B0600000000000000" pitchFamily="34" charset="-128"/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28650" y="1090247"/>
            <a:ext cx="7886700" cy="5086716"/>
          </a:xfrm>
        </p:spPr>
        <p:txBody>
          <a:bodyPr wrap="square">
            <a:normAutofit/>
          </a:bodyPr>
          <a:lstStyle/>
          <a:p>
            <a:pPr marL="0" indent="0">
              <a:buNone/>
            </a:pPr>
            <a:r>
              <a:rPr lang="en-US" altLang="ja-JP" b="1" dirty="0">
                <a:latin typeface="Arial" panose="020B0604020202020204" pitchFamily="34" charset="0"/>
                <a:cs typeface="Arial" panose="020B0604020202020204" pitchFamily="34" charset="0"/>
              </a:rPr>
              <a:t>EM shower</a:t>
            </a:r>
          </a:p>
          <a:p>
            <a:pPr marL="0" indent="0">
              <a:buNone/>
            </a:pPr>
            <a:r>
              <a:rPr lang="en-US" altLang="ja-JP" b="1" dirty="0">
                <a:latin typeface="Arial" panose="020B0604020202020204" pitchFamily="34" charset="0"/>
                <a:cs typeface="Arial" panose="020B0604020202020204" pitchFamily="34" charset="0"/>
              </a:rPr>
              <a:t>	cascade of the following two processes</a:t>
            </a:r>
          </a:p>
          <a:p>
            <a:pPr marL="0" indent="0">
              <a:buNone/>
            </a:pPr>
            <a:endParaRPr lang="en-US" altLang="ja-JP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altLang="ja-JP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pair production</a:t>
            </a:r>
          </a:p>
          <a:p>
            <a:pPr marL="0" indent="0">
              <a:buNone/>
            </a:pPr>
            <a:r>
              <a:rPr lang="en-US" altLang="ja-JP" b="1" dirty="0">
                <a:latin typeface="Arial" panose="020B0604020202020204" pitchFamily="34" charset="0"/>
                <a:cs typeface="Arial" panose="020B0604020202020204" pitchFamily="34" charset="0"/>
              </a:rPr>
              <a:t>	a high-energy photon is converted into</a:t>
            </a:r>
          </a:p>
          <a:p>
            <a:pPr marL="0" indent="0">
              <a:buNone/>
            </a:pPr>
            <a:r>
              <a:rPr lang="en-US" altLang="ja-JP" b="1" dirty="0">
                <a:latin typeface="Arial" panose="020B0604020202020204" pitchFamily="34" charset="0"/>
                <a:cs typeface="Arial" panose="020B0604020202020204" pitchFamily="34" charset="0"/>
              </a:rPr>
              <a:t>	an electron and positron pair</a:t>
            </a:r>
          </a:p>
          <a:p>
            <a:pPr marL="0" indent="0">
              <a:buNone/>
            </a:pPr>
            <a:endParaRPr lang="en-US" altLang="ja-JP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altLang="ja-JP" b="1" dirty="0">
                <a:latin typeface="Arial" panose="020B0604020202020204" pitchFamily="34" charset="0"/>
                <a:cs typeface="Arial" panose="020B0604020202020204" pitchFamily="34" charset="0"/>
              </a:rPr>
              <a:t>bremsstrahlung</a:t>
            </a:r>
          </a:p>
          <a:p>
            <a:pPr marL="0" indent="0">
              <a:buNone/>
            </a:pPr>
            <a:r>
              <a:rPr lang="en-US" altLang="ja-JP" b="1" dirty="0">
                <a:latin typeface="Arial" panose="020B0604020202020204" pitchFamily="34" charset="0"/>
                <a:cs typeface="Arial" panose="020B0604020202020204" pitchFamily="34" charset="0"/>
              </a:rPr>
              <a:t>	a high-energy electron (positron) emits</a:t>
            </a:r>
          </a:p>
          <a:p>
            <a:pPr marL="0" indent="0">
              <a:buNone/>
            </a:pPr>
            <a:r>
              <a:rPr lang="en-US" altLang="ja-JP" b="1" dirty="0">
                <a:latin typeface="Arial" panose="020B0604020202020204" pitchFamily="34" charset="0"/>
                <a:cs typeface="Arial" panose="020B0604020202020204" pitchFamily="34" charset="0"/>
              </a:rPr>
              <a:t>	a photon</a:t>
            </a:r>
          </a:p>
        </p:txBody>
      </p:sp>
      <p:sp>
        <p:nvSpPr>
          <p:cNvPr id="12" name="フッター プレースホルダー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dirty="0"/>
              <a:t>Nov. 14, 2019</a:t>
            </a:r>
            <a:endParaRPr kumimoji="1" lang="ja-JP" altLang="en-US" dirty="0"/>
          </a:p>
        </p:txBody>
      </p:sp>
      <p:sp>
        <p:nvSpPr>
          <p:cNvPr id="13" name="スライド番号プレースホルダー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75BCCA-4C42-44A4-A55B-AF41469C7B59}" type="slidenum">
              <a:rPr kumimoji="1" lang="ja-JP" altLang="en-US" smtClean="0"/>
              <a:pPr/>
              <a:t>15</a:t>
            </a:fld>
            <a:endParaRPr kumimoji="1" lang="ja-JP" altLang="en-US" dirty="0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00400" y="4534693"/>
            <a:ext cx="5629275" cy="1800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962486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0" y="10594"/>
            <a:ext cx="9144000" cy="725120"/>
          </a:xfrm>
          <a:gradFill>
            <a:gsLst>
              <a:gs pos="0">
                <a:schemeClr val="bg1"/>
              </a:gs>
              <a:gs pos="74000">
                <a:schemeClr val="accent4">
                  <a:lumMod val="40000"/>
                  <a:lumOff val="60000"/>
                </a:schemeClr>
              </a:gs>
              <a:gs pos="83000">
                <a:schemeClr val="accent2">
                  <a:lumMod val="75000"/>
                </a:schemeClr>
              </a:gs>
              <a:gs pos="100000">
                <a:srgbClr val="FF0000"/>
              </a:gs>
            </a:gsLst>
            <a:lin ang="5400000" scaled="1"/>
          </a:gradFill>
        </p:spPr>
        <p:txBody>
          <a:bodyPr>
            <a:normAutofit/>
          </a:bodyPr>
          <a:lstStyle/>
          <a:p>
            <a:r>
              <a:rPr lang="en-US" altLang="ja-JP" sz="4000" dirty="0">
                <a:latin typeface="Arial Black" panose="020B0A04020102020204" pitchFamily="34" charset="0"/>
                <a:ea typeface="A-OTF 見出ゴMB31 Pro MB31" panose="020B0600000000000000" pitchFamily="34" charset="-128"/>
              </a:rPr>
              <a:t>Electromagnetic shower</a:t>
            </a:r>
            <a:endParaRPr kumimoji="1" lang="ja-JP" altLang="en-US" sz="4000" dirty="0">
              <a:latin typeface="Arial Black" panose="020B0A04020102020204" pitchFamily="34" charset="0"/>
              <a:ea typeface="A-OTF 見出ゴMB31 Pro MB31" panose="020B0600000000000000" pitchFamily="34" charset="-128"/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28650" y="1090247"/>
            <a:ext cx="7886700" cy="5086716"/>
          </a:xfrm>
        </p:spPr>
        <p:txBody>
          <a:bodyPr wrap="square">
            <a:normAutofit/>
          </a:bodyPr>
          <a:lstStyle/>
          <a:p>
            <a:pPr marL="0" indent="0">
              <a:buNone/>
            </a:pPr>
            <a:r>
              <a:rPr lang="en-US" altLang="ja-JP" b="1" dirty="0">
                <a:latin typeface="Arial" panose="020B0604020202020204" pitchFamily="34" charset="0"/>
                <a:cs typeface="Arial" panose="020B0604020202020204" pitchFamily="34" charset="0"/>
              </a:rPr>
              <a:t>EM shower</a:t>
            </a:r>
          </a:p>
          <a:p>
            <a:pPr marL="0" indent="0">
              <a:buNone/>
            </a:pPr>
            <a:r>
              <a:rPr lang="en-US" altLang="ja-JP" b="1" dirty="0">
                <a:latin typeface="Arial" panose="020B0604020202020204" pitchFamily="34" charset="0"/>
                <a:cs typeface="Arial" panose="020B0604020202020204" pitchFamily="34" charset="0"/>
              </a:rPr>
              <a:t>	cascade of the following two processes</a:t>
            </a:r>
          </a:p>
          <a:p>
            <a:pPr marL="0" indent="0">
              <a:buNone/>
            </a:pPr>
            <a:endParaRPr lang="en-US" altLang="ja-JP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altLang="ja-JP" b="1" dirty="0">
                <a:latin typeface="Arial" panose="020B0604020202020204" pitchFamily="34" charset="0"/>
                <a:cs typeface="Arial" panose="020B0604020202020204" pitchFamily="34" charset="0"/>
              </a:rPr>
              <a:t>pair production</a:t>
            </a:r>
          </a:p>
          <a:p>
            <a:pPr marL="0" indent="0">
              <a:buNone/>
            </a:pPr>
            <a:r>
              <a:rPr lang="en-US" altLang="ja-JP" b="1" dirty="0">
                <a:latin typeface="Arial" panose="020B0604020202020204" pitchFamily="34" charset="0"/>
                <a:cs typeface="Arial" panose="020B0604020202020204" pitchFamily="34" charset="0"/>
              </a:rPr>
              <a:t>	a high-energy photon is converted into</a:t>
            </a:r>
          </a:p>
          <a:p>
            <a:pPr marL="0" indent="0">
              <a:buNone/>
            </a:pPr>
            <a:r>
              <a:rPr lang="en-US" altLang="ja-JP" b="1" dirty="0">
                <a:latin typeface="Arial" panose="020B0604020202020204" pitchFamily="34" charset="0"/>
                <a:cs typeface="Arial" panose="020B0604020202020204" pitchFamily="34" charset="0"/>
              </a:rPr>
              <a:t>	an electron and positron pair</a:t>
            </a:r>
          </a:p>
          <a:p>
            <a:pPr marL="0" indent="0">
              <a:buNone/>
            </a:pPr>
            <a:endParaRPr lang="en-US" altLang="ja-JP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altLang="ja-JP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bremsstrahlung</a:t>
            </a:r>
          </a:p>
          <a:p>
            <a:pPr marL="0" indent="0">
              <a:buNone/>
            </a:pPr>
            <a:r>
              <a:rPr lang="en-US" altLang="ja-JP" b="1" dirty="0">
                <a:latin typeface="Arial" panose="020B0604020202020204" pitchFamily="34" charset="0"/>
                <a:cs typeface="Arial" panose="020B0604020202020204" pitchFamily="34" charset="0"/>
              </a:rPr>
              <a:t>	a high-energy electron (positron) emits</a:t>
            </a:r>
          </a:p>
          <a:p>
            <a:pPr marL="0" indent="0">
              <a:buNone/>
            </a:pPr>
            <a:r>
              <a:rPr lang="en-US" altLang="ja-JP" b="1" dirty="0">
                <a:latin typeface="Arial" panose="020B0604020202020204" pitchFamily="34" charset="0"/>
                <a:cs typeface="Arial" panose="020B0604020202020204" pitchFamily="34" charset="0"/>
              </a:rPr>
              <a:t>	a photon</a:t>
            </a:r>
          </a:p>
        </p:txBody>
      </p:sp>
      <p:sp>
        <p:nvSpPr>
          <p:cNvPr id="12" name="フッター プレースホルダー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dirty="0"/>
              <a:t>Nov. 14, 2019</a:t>
            </a:r>
            <a:endParaRPr kumimoji="1" lang="ja-JP" altLang="en-US" dirty="0"/>
          </a:p>
        </p:txBody>
      </p:sp>
      <p:sp>
        <p:nvSpPr>
          <p:cNvPr id="13" name="スライド番号プレースホルダー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75BCCA-4C42-44A4-A55B-AF41469C7B59}" type="slidenum">
              <a:rPr kumimoji="1" lang="ja-JP" altLang="en-US" smtClean="0"/>
              <a:pPr/>
              <a:t>16</a:t>
            </a:fld>
            <a:endParaRPr kumimoji="1" lang="ja-JP" altLang="en-US" dirty="0"/>
          </a:p>
        </p:txBody>
      </p:sp>
      <p:pic>
        <p:nvPicPr>
          <p:cNvPr id="14" name="図 1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37877" y="3126692"/>
            <a:ext cx="3990975" cy="2057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991039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0" y="10594"/>
            <a:ext cx="9144000" cy="725120"/>
          </a:xfrm>
          <a:gradFill>
            <a:gsLst>
              <a:gs pos="0">
                <a:schemeClr val="bg1"/>
              </a:gs>
              <a:gs pos="74000">
                <a:schemeClr val="accent4">
                  <a:lumMod val="40000"/>
                  <a:lumOff val="60000"/>
                </a:schemeClr>
              </a:gs>
              <a:gs pos="83000">
                <a:schemeClr val="accent2">
                  <a:lumMod val="75000"/>
                </a:schemeClr>
              </a:gs>
              <a:gs pos="100000">
                <a:srgbClr val="FF0000"/>
              </a:gs>
            </a:gsLst>
            <a:lin ang="5400000" scaled="1"/>
          </a:gradFill>
        </p:spPr>
        <p:txBody>
          <a:bodyPr>
            <a:normAutofit/>
          </a:bodyPr>
          <a:lstStyle/>
          <a:p>
            <a:r>
              <a:rPr lang="en-US" altLang="ja-JP" sz="3800" dirty="0">
                <a:latin typeface="Arial Black" panose="020B0A04020102020204" pitchFamily="34" charset="0"/>
                <a:ea typeface="A-OTF 見出ゴMB31 Pro MB31" panose="020B0600000000000000" pitchFamily="34" charset="-128"/>
              </a:rPr>
              <a:t>Physics processes in EM showers</a:t>
            </a:r>
            <a:endParaRPr kumimoji="1" lang="ja-JP" altLang="en-US" sz="3800" dirty="0">
              <a:latin typeface="Arial Black" panose="020B0A04020102020204" pitchFamily="34" charset="0"/>
              <a:ea typeface="A-OTF 見出ゴMB31 Pro MB31" panose="020B0600000000000000" pitchFamily="34" charset="-128"/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28650" y="1090247"/>
            <a:ext cx="7886700" cy="5086716"/>
          </a:xfrm>
        </p:spPr>
        <p:txBody>
          <a:bodyPr wrap="square">
            <a:noAutofit/>
          </a:bodyPr>
          <a:lstStyle/>
          <a:p>
            <a:pPr marL="0" indent="0">
              <a:buNone/>
            </a:pPr>
            <a:r>
              <a:rPr lang="en-US" altLang="ja-JP" sz="4800" b="1" dirty="0">
                <a:latin typeface="Arial Black" panose="020B0A04020102020204" pitchFamily="34" charset="0"/>
                <a:cs typeface="Arial" panose="020B0604020202020204" pitchFamily="34" charset="0"/>
              </a:rPr>
              <a:t>energy loss of a charged particle</a:t>
            </a:r>
          </a:p>
          <a:p>
            <a:pPr marL="0" indent="0">
              <a:buNone/>
            </a:pPr>
            <a:endParaRPr lang="en-US" altLang="ja-JP" sz="4800" b="1" dirty="0">
              <a:latin typeface="Arial Black" panose="020B0A040201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altLang="ja-JP" sz="4800" b="1" dirty="0">
                <a:latin typeface="Arial Black" panose="020B0A04020102020204" pitchFamily="34" charset="0"/>
                <a:cs typeface="Arial" panose="020B0604020202020204" pitchFamily="34" charset="0"/>
              </a:rPr>
              <a:t>critical energy</a:t>
            </a:r>
          </a:p>
          <a:p>
            <a:pPr marL="0" indent="0">
              <a:buNone/>
            </a:pPr>
            <a:endParaRPr lang="en-US" altLang="ja-JP" sz="4800" b="1" dirty="0">
              <a:latin typeface="Arial Black" panose="020B0A040201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altLang="ja-JP" sz="4800" b="1" dirty="0">
                <a:latin typeface="Arial Black" panose="020B0A04020102020204" pitchFamily="34" charset="0"/>
                <a:cs typeface="Arial" panose="020B0604020202020204" pitchFamily="34" charset="0"/>
              </a:rPr>
              <a:t>Photon interaction</a:t>
            </a:r>
          </a:p>
        </p:txBody>
      </p:sp>
      <p:sp>
        <p:nvSpPr>
          <p:cNvPr id="12" name="フッター プレースホルダー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dirty="0"/>
              <a:t>Nov. 14, 2019</a:t>
            </a:r>
            <a:endParaRPr kumimoji="1" lang="ja-JP" altLang="en-US" dirty="0"/>
          </a:p>
        </p:txBody>
      </p:sp>
      <p:sp>
        <p:nvSpPr>
          <p:cNvPr id="13" name="スライド番号プレースホルダー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75BCCA-4C42-44A4-A55B-AF41469C7B59}" type="slidenum">
              <a:rPr kumimoji="1" lang="ja-JP" altLang="en-US" smtClean="0"/>
              <a:pPr/>
              <a:t>17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59337051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0" y="10594"/>
            <a:ext cx="9144000" cy="725120"/>
          </a:xfrm>
          <a:gradFill>
            <a:gsLst>
              <a:gs pos="0">
                <a:schemeClr val="bg1"/>
              </a:gs>
              <a:gs pos="74000">
                <a:schemeClr val="accent4">
                  <a:lumMod val="40000"/>
                  <a:lumOff val="60000"/>
                </a:schemeClr>
              </a:gs>
              <a:gs pos="83000">
                <a:schemeClr val="accent2">
                  <a:lumMod val="75000"/>
                </a:schemeClr>
              </a:gs>
              <a:gs pos="100000">
                <a:srgbClr val="FF0000"/>
              </a:gs>
            </a:gsLst>
            <a:lin ang="5400000" scaled="1"/>
          </a:gradFill>
        </p:spPr>
        <p:txBody>
          <a:bodyPr>
            <a:normAutofit/>
          </a:bodyPr>
          <a:lstStyle/>
          <a:p>
            <a:r>
              <a:rPr lang="en-US" altLang="ja-JP" sz="3800" dirty="0">
                <a:latin typeface="Arial Black" panose="020B0A04020102020204" pitchFamily="34" charset="0"/>
                <a:ea typeface="A-OTF 見出ゴMB31 Pro MB31" panose="020B0600000000000000" pitchFamily="34" charset="-128"/>
              </a:rPr>
              <a:t>Energy loss of a charged particle</a:t>
            </a:r>
            <a:endParaRPr kumimoji="1" lang="ja-JP" altLang="en-US" sz="3800" dirty="0">
              <a:latin typeface="Arial Black" panose="020B0A04020102020204" pitchFamily="34" charset="0"/>
              <a:ea typeface="A-OTF 見出ゴMB31 Pro MB31" panose="020B0600000000000000" pitchFamily="34" charset="-128"/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28650" y="1090247"/>
            <a:ext cx="7886700" cy="5086716"/>
          </a:xfrm>
        </p:spPr>
        <p:txBody>
          <a:bodyPr wrap="square">
            <a:noAutofit/>
          </a:bodyPr>
          <a:lstStyle/>
          <a:p>
            <a:pPr marL="0" indent="0">
              <a:buNone/>
            </a:pPr>
            <a:r>
              <a:rPr lang="en-US" altLang="ja-JP" sz="2600" b="1" dirty="0">
                <a:latin typeface="Arial" panose="020B0604020202020204" pitchFamily="34" charset="0"/>
                <a:cs typeface="Arial" panose="020B0604020202020204" pitchFamily="34" charset="0"/>
              </a:rPr>
              <a:t>EM interaction </a:t>
            </a:r>
          </a:p>
          <a:p>
            <a:r>
              <a:rPr lang="en-US" altLang="ja-JP" sz="26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ionizing the medium</a:t>
            </a:r>
          </a:p>
          <a:p>
            <a:pPr marL="0" indent="0">
              <a:buNone/>
            </a:pPr>
            <a:r>
              <a:rPr lang="en-US" altLang="ja-JP" sz="2600" b="1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altLang="ja-JP" sz="2000" b="1" dirty="0">
                <a:latin typeface="Arial" panose="020B0604020202020204" pitchFamily="34" charset="0"/>
                <a:cs typeface="Arial" panose="020B0604020202020204" pitchFamily="34" charset="0"/>
              </a:rPr>
              <a:t>energy transfer is sufficient to release a bound electron</a:t>
            </a:r>
          </a:p>
          <a:p>
            <a:pPr marL="0" indent="0">
              <a:buNone/>
            </a:pPr>
            <a:r>
              <a:rPr lang="en-US" altLang="ja-JP" sz="2000" b="1" dirty="0">
                <a:latin typeface="Arial" panose="020B0604020202020204" pitchFamily="34" charset="0"/>
                <a:cs typeface="Arial" panose="020B0604020202020204" pitchFamily="34" charset="0"/>
              </a:rPr>
              <a:t>	principle on which many detectors are based</a:t>
            </a:r>
          </a:p>
          <a:p>
            <a:r>
              <a:rPr lang="en-US" altLang="ja-JP" sz="2600" b="1" dirty="0">
                <a:latin typeface="Arial" panose="020B0604020202020204" pitchFamily="34" charset="0"/>
                <a:cs typeface="Arial" panose="020B0604020202020204" pitchFamily="34" charset="0"/>
              </a:rPr>
              <a:t>exciting atoms or molecules</a:t>
            </a:r>
          </a:p>
          <a:p>
            <a:pPr marL="0" indent="0">
              <a:buNone/>
            </a:pPr>
            <a:r>
              <a:rPr lang="en-US" altLang="ja-JP" sz="2000" b="1" dirty="0">
                <a:latin typeface="Arial" panose="020B0604020202020204" pitchFamily="34" charset="0"/>
                <a:cs typeface="Arial" panose="020B0604020202020204" pitchFamily="34" charset="0"/>
              </a:rPr>
              <a:t>	de-excitation from these metastable states may yield</a:t>
            </a:r>
          </a:p>
          <a:p>
            <a:pPr marL="0" indent="0">
              <a:buNone/>
            </a:pPr>
            <a:r>
              <a:rPr lang="en-US" altLang="ja-JP" sz="2000" b="1" dirty="0">
                <a:latin typeface="Arial" panose="020B0604020202020204" pitchFamily="34" charset="0"/>
                <a:cs typeface="Arial" panose="020B0604020202020204" pitchFamily="34" charset="0"/>
              </a:rPr>
              <a:t>	scintillation light</a:t>
            </a:r>
          </a:p>
          <a:p>
            <a:r>
              <a:rPr lang="en-US" altLang="ja-JP" sz="2600" b="1" dirty="0">
                <a:latin typeface="Arial" panose="020B0604020202020204" pitchFamily="34" charset="0"/>
                <a:cs typeface="Arial" panose="020B0604020202020204" pitchFamily="34" charset="0"/>
              </a:rPr>
              <a:t>emitting Cherenkov light</a:t>
            </a:r>
          </a:p>
          <a:p>
            <a:r>
              <a:rPr lang="en-US" altLang="ja-JP" sz="2600" b="1" dirty="0">
                <a:latin typeface="Arial" panose="020B0604020202020204" pitchFamily="34" charset="0"/>
                <a:cs typeface="Arial" panose="020B0604020202020204" pitchFamily="34" charset="0"/>
              </a:rPr>
              <a:t>producing energetic knock-on electrons (</a:t>
            </a:r>
            <a:r>
              <a:rPr lang="en-US" altLang="ja-JP" sz="2600" b="1" i="1" dirty="0">
                <a:latin typeface="Euclid Symbol" panose="05050102010706020507" pitchFamily="18" charset="2"/>
                <a:cs typeface="Arial" panose="020B0604020202020204" pitchFamily="34" charset="0"/>
              </a:rPr>
              <a:t>d</a:t>
            </a:r>
            <a:r>
              <a:rPr lang="en-US" altLang="ja-JP" sz="2600" b="1" dirty="0">
                <a:latin typeface="Arial" panose="020B0604020202020204" pitchFamily="34" charset="0"/>
                <a:cs typeface="Arial" panose="020B0604020202020204" pitchFamily="34" charset="0"/>
              </a:rPr>
              <a:t> ray)</a:t>
            </a:r>
          </a:p>
          <a:p>
            <a:r>
              <a:rPr lang="en-US" altLang="ja-JP" sz="2600" b="1" dirty="0">
                <a:latin typeface="Arial" panose="020B0604020202020204" pitchFamily="34" charset="0"/>
                <a:cs typeface="Arial" panose="020B0604020202020204" pitchFamily="34" charset="0"/>
              </a:rPr>
              <a:t>producing bremsstrahlung</a:t>
            </a:r>
          </a:p>
          <a:p>
            <a:r>
              <a:rPr lang="en-US" altLang="ja-JP" sz="2600" b="1" dirty="0">
                <a:latin typeface="Arial" panose="020B0604020202020204" pitchFamily="34" charset="0"/>
                <a:cs typeface="Arial" panose="020B0604020202020204" pitchFamily="34" charset="0"/>
              </a:rPr>
              <a:t>nuclear reaction</a:t>
            </a:r>
          </a:p>
        </p:txBody>
      </p:sp>
      <p:sp>
        <p:nvSpPr>
          <p:cNvPr id="12" name="フッター プレースホルダー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dirty="0"/>
              <a:t>Nov. 14, 2019</a:t>
            </a:r>
            <a:endParaRPr kumimoji="1" lang="ja-JP" altLang="en-US" dirty="0"/>
          </a:p>
        </p:txBody>
      </p:sp>
      <p:sp>
        <p:nvSpPr>
          <p:cNvPr id="13" name="スライド番号プレースホルダー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75BCCA-4C42-44A4-A55B-AF41469C7B59}" type="slidenum">
              <a:rPr kumimoji="1" lang="ja-JP" altLang="en-US" smtClean="0"/>
              <a:pPr/>
              <a:t>18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7031821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0" y="10594"/>
            <a:ext cx="9144000" cy="725120"/>
          </a:xfrm>
          <a:gradFill>
            <a:gsLst>
              <a:gs pos="0">
                <a:schemeClr val="bg1"/>
              </a:gs>
              <a:gs pos="74000">
                <a:schemeClr val="accent4">
                  <a:lumMod val="40000"/>
                  <a:lumOff val="60000"/>
                </a:schemeClr>
              </a:gs>
              <a:gs pos="83000">
                <a:schemeClr val="accent2">
                  <a:lumMod val="75000"/>
                </a:schemeClr>
              </a:gs>
              <a:gs pos="100000">
                <a:srgbClr val="FF0000"/>
              </a:gs>
            </a:gsLst>
            <a:lin ang="5400000" scaled="1"/>
          </a:gradFill>
        </p:spPr>
        <p:txBody>
          <a:bodyPr>
            <a:normAutofit/>
          </a:bodyPr>
          <a:lstStyle/>
          <a:p>
            <a:r>
              <a:rPr lang="en-US" altLang="ja-JP" sz="3800" dirty="0">
                <a:latin typeface="Arial Black" panose="020B0A04020102020204" pitchFamily="34" charset="0"/>
                <a:ea typeface="A-OTF 見出ゴMB31 Pro MB31" panose="020B0600000000000000" pitchFamily="34" charset="-128"/>
              </a:rPr>
              <a:t>Critical energy</a:t>
            </a:r>
            <a:endParaRPr kumimoji="1" lang="ja-JP" altLang="en-US" sz="3800" dirty="0">
              <a:latin typeface="Arial Black" panose="020B0A04020102020204" pitchFamily="34" charset="0"/>
              <a:ea typeface="A-OTF 見出ゴMB31 Pro MB31" panose="020B0600000000000000" pitchFamily="34" charset="-128"/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28650" y="1090247"/>
            <a:ext cx="7886700" cy="5086716"/>
          </a:xfrm>
        </p:spPr>
        <p:txBody>
          <a:bodyPr wrap="square">
            <a:noAutofit/>
          </a:bodyPr>
          <a:lstStyle/>
          <a:p>
            <a:pPr marL="0" indent="0">
              <a:buNone/>
            </a:pPr>
            <a:r>
              <a:rPr lang="en-US" altLang="ja-JP" sz="2600" b="1" dirty="0">
                <a:latin typeface="Arial" panose="020B0604020202020204" pitchFamily="34" charset="0"/>
                <a:cs typeface="Arial" panose="020B0604020202020204" pitchFamily="34" charset="0"/>
              </a:rPr>
              <a:t>traditional definition</a:t>
            </a:r>
          </a:p>
          <a:p>
            <a:pPr marL="0" indent="0">
              <a:buNone/>
            </a:pPr>
            <a:r>
              <a:rPr lang="en-US" altLang="ja-JP" sz="2600" b="1" dirty="0">
                <a:latin typeface="Arial" panose="020B0604020202020204" pitchFamily="34" charset="0"/>
                <a:cs typeface="Arial" panose="020B0604020202020204" pitchFamily="34" charset="0"/>
              </a:rPr>
              <a:t>	energy loss of the radiation process</a:t>
            </a:r>
          </a:p>
          <a:p>
            <a:pPr marL="0" indent="0">
              <a:buNone/>
            </a:pPr>
            <a:r>
              <a:rPr lang="en-US" altLang="ja-JP" sz="2600" b="1" dirty="0">
                <a:latin typeface="Arial" panose="020B0604020202020204" pitchFamily="34" charset="0"/>
                <a:cs typeface="Arial" panose="020B0604020202020204" pitchFamily="34" charset="0"/>
              </a:rPr>
              <a:t>	= energy loss of the ionization</a:t>
            </a:r>
          </a:p>
          <a:p>
            <a:pPr marL="0" indent="0">
              <a:buNone/>
            </a:pPr>
            <a:r>
              <a:rPr lang="en-US" altLang="ja-JP" sz="2600" b="1" dirty="0">
                <a:latin typeface="Arial" panose="020B0604020202020204" pitchFamily="34" charset="0"/>
                <a:cs typeface="Arial" panose="020B0604020202020204" pitchFamily="34" charset="0"/>
              </a:rPr>
              <a:t>Rossi definition using </a:t>
            </a:r>
            <a:r>
              <a:rPr lang="en-US" altLang="ja-JP" sz="26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radiation length</a:t>
            </a:r>
          </a:p>
          <a:p>
            <a:pPr marL="0" indent="0">
              <a:buNone/>
            </a:pPr>
            <a:endParaRPr lang="en-US" altLang="ja-JP" sz="26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altLang="ja-JP" sz="26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altLang="ja-JP" sz="26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altLang="ja-JP" sz="2600" b="1" dirty="0">
                <a:latin typeface="Arial" panose="020B0604020202020204" pitchFamily="34" charset="0"/>
                <a:cs typeface="Arial" panose="020B0604020202020204" pitchFamily="34" charset="0"/>
              </a:rPr>
              <a:t>	this definition is equivalent when</a:t>
            </a:r>
          </a:p>
          <a:p>
            <a:pPr marL="0" indent="0">
              <a:buNone/>
            </a:pPr>
            <a:endParaRPr lang="en-US" altLang="ja-JP" sz="260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altLang="ja-JP" sz="26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			(high energy limit)</a:t>
            </a:r>
          </a:p>
        </p:txBody>
      </p:sp>
      <p:sp>
        <p:nvSpPr>
          <p:cNvPr id="12" name="フッター プレースホルダー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dirty="0"/>
              <a:t>Nov. 14, 2019</a:t>
            </a:r>
            <a:endParaRPr kumimoji="1" lang="ja-JP" altLang="en-US" dirty="0"/>
          </a:p>
        </p:txBody>
      </p:sp>
      <p:sp>
        <p:nvSpPr>
          <p:cNvPr id="13" name="スライド番号プレースホルダー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75BCCA-4C42-44A4-A55B-AF41469C7B59}" type="slidenum">
              <a:rPr kumimoji="1" lang="ja-JP" altLang="en-US" smtClean="0"/>
              <a:pPr/>
              <a:t>19</a:t>
            </a:fld>
            <a:endParaRPr kumimoji="1" lang="ja-JP" altLang="en-US" dirty="0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61946" y="2569675"/>
            <a:ext cx="6218459" cy="34750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02287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0" y="10594"/>
            <a:ext cx="9144000" cy="725120"/>
          </a:xfrm>
          <a:gradFill>
            <a:gsLst>
              <a:gs pos="0">
                <a:schemeClr val="bg1"/>
              </a:gs>
              <a:gs pos="74000">
                <a:schemeClr val="accent4">
                  <a:lumMod val="40000"/>
                  <a:lumOff val="60000"/>
                </a:schemeClr>
              </a:gs>
              <a:gs pos="83000">
                <a:schemeClr val="accent2">
                  <a:lumMod val="75000"/>
                </a:schemeClr>
              </a:gs>
              <a:gs pos="100000">
                <a:srgbClr val="FF0000"/>
              </a:gs>
            </a:gsLst>
            <a:lin ang="5400000" scaled="1"/>
          </a:gradFill>
        </p:spPr>
        <p:txBody>
          <a:bodyPr>
            <a:normAutofit/>
          </a:bodyPr>
          <a:lstStyle/>
          <a:p>
            <a:r>
              <a:rPr lang="en-US" altLang="ja-JP" sz="3800" dirty="0">
                <a:latin typeface="Arial Black" panose="020B0A04020102020204" pitchFamily="34" charset="0"/>
                <a:ea typeface="A-OTF 見出ゴMB31 Pro MB31" panose="020B0600000000000000" pitchFamily="34" charset="-128"/>
              </a:rPr>
              <a:t>Unit of the energy</a:t>
            </a:r>
            <a:endParaRPr kumimoji="1" lang="ja-JP" altLang="en-US" sz="3800" dirty="0">
              <a:latin typeface="Arial Black" panose="020B0A04020102020204" pitchFamily="34" charset="0"/>
              <a:ea typeface="A-OTF 見出ゴMB31 Pro MB31" panose="020B0600000000000000" pitchFamily="34" charset="-128"/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28649" y="1090247"/>
            <a:ext cx="8289013" cy="5086716"/>
          </a:xfrm>
        </p:spPr>
        <p:txBody>
          <a:bodyPr wrap="square">
            <a:noAutofit/>
          </a:bodyPr>
          <a:lstStyle/>
          <a:p>
            <a:pPr marL="0" indent="0">
              <a:buNone/>
            </a:pPr>
            <a:r>
              <a:rPr lang="en-US" altLang="ja-JP" sz="2600" b="1" dirty="0">
                <a:latin typeface="Arial" panose="020B0604020202020204" pitchFamily="34" charset="0"/>
                <a:cs typeface="Arial" panose="020B0604020202020204" pitchFamily="34" charset="0"/>
              </a:rPr>
              <a:t>electron volt (eV)</a:t>
            </a:r>
          </a:p>
          <a:p>
            <a:r>
              <a:rPr lang="en-US" altLang="ja-JP" sz="2600" b="1" dirty="0">
                <a:latin typeface="Arial" panose="020B0604020202020204" pitchFamily="34" charset="0"/>
                <a:cs typeface="Arial" panose="020B0604020202020204" pitchFamily="34" charset="0"/>
              </a:rPr>
              <a:t>amount of kinetic energy gained by an electron accelerating from rest through an electric potential difference of 1 V in vacuum</a:t>
            </a:r>
          </a:p>
          <a:p>
            <a:pPr marL="0" indent="0">
              <a:buNone/>
            </a:pPr>
            <a:endParaRPr lang="en-US" altLang="ja-JP" sz="2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altLang="ja-JP" sz="2600" b="1" dirty="0">
                <a:latin typeface="Arial" panose="020B0604020202020204" pitchFamily="34" charset="0"/>
                <a:cs typeface="Arial" panose="020B0604020202020204" pitchFamily="34" charset="0"/>
              </a:rPr>
              <a:t>eV ~ energy of a visible photon</a:t>
            </a:r>
          </a:p>
          <a:p>
            <a:pPr marL="0" indent="0">
              <a:buNone/>
            </a:pPr>
            <a:r>
              <a:rPr lang="en-US" altLang="ja-JP" sz="2600" b="1" dirty="0">
                <a:latin typeface="Arial" panose="020B0604020202020204" pitchFamily="34" charset="0"/>
                <a:cs typeface="Arial" panose="020B0604020202020204" pitchFamily="34" charset="0"/>
              </a:rPr>
              <a:t>keV=1000 eV</a:t>
            </a:r>
          </a:p>
          <a:p>
            <a:pPr marL="0" indent="0">
              <a:buNone/>
            </a:pPr>
            <a:r>
              <a:rPr lang="en-US" altLang="ja-JP" sz="2600" b="1" dirty="0">
                <a:latin typeface="Arial" panose="020B0604020202020204" pitchFamily="34" charset="0"/>
                <a:cs typeface="Arial" panose="020B0604020202020204" pitchFamily="34" charset="0"/>
              </a:rPr>
              <a:t>MeV=1000 keV ~	minimum energy loss in a certain</a:t>
            </a:r>
            <a:br>
              <a:rPr lang="en-US" altLang="ja-JP" sz="26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ja-JP" sz="2600" b="1" dirty="0">
                <a:latin typeface="Arial" panose="020B0604020202020204" pitchFamily="34" charset="0"/>
                <a:cs typeface="Arial" panose="020B0604020202020204" pitchFamily="34" charset="0"/>
              </a:rPr>
              <a:t>			thickness g/cm</a:t>
            </a:r>
            <a:r>
              <a:rPr lang="en-US" altLang="ja-JP" sz="2600" b="1" baseline="300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</a:p>
          <a:p>
            <a:pPr marL="0" indent="0">
              <a:buNone/>
            </a:pPr>
            <a:r>
              <a:rPr lang="en-US" altLang="ja-JP" sz="2600" b="1" dirty="0">
                <a:latin typeface="Arial" panose="020B0604020202020204" pitchFamily="34" charset="0"/>
                <a:cs typeface="Arial" panose="020B0604020202020204" pitchFamily="34" charset="0"/>
              </a:rPr>
              <a:t>GeV=1000 MeV ~ energy corresponding to the rest</a:t>
            </a:r>
            <a:br>
              <a:rPr lang="en-US" altLang="ja-JP" sz="26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ja-JP" sz="2600" b="1" dirty="0">
                <a:latin typeface="Arial" panose="020B0604020202020204" pitchFamily="34" charset="0"/>
                <a:cs typeface="Arial" panose="020B0604020202020204" pitchFamily="34" charset="0"/>
              </a:rPr>
              <a:t>			mass of a proton (neutron)</a:t>
            </a:r>
          </a:p>
        </p:txBody>
      </p:sp>
      <p:sp>
        <p:nvSpPr>
          <p:cNvPr id="12" name="フッター プレースホルダー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dirty="0"/>
              <a:t>Nov. 14, 2019</a:t>
            </a:r>
            <a:endParaRPr kumimoji="1" lang="ja-JP" altLang="en-US" dirty="0"/>
          </a:p>
        </p:txBody>
      </p:sp>
      <p:sp>
        <p:nvSpPr>
          <p:cNvPr id="13" name="スライド番号プレースホルダー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75BCCA-4C42-44A4-A55B-AF41469C7B59}" type="slidenum">
              <a:rPr kumimoji="1" lang="ja-JP" altLang="en-US" smtClean="0"/>
              <a:pPr/>
              <a:t>2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6327537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46822" y="2993427"/>
            <a:ext cx="4005419" cy="3029975"/>
          </a:xfrm>
          <a:prstGeom prst="rect">
            <a:avLst/>
          </a:prstGeom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0" y="10594"/>
            <a:ext cx="9144000" cy="725120"/>
          </a:xfrm>
          <a:gradFill>
            <a:gsLst>
              <a:gs pos="0">
                <a:schemeClr val="bg1"/>
              </a:gs>
              <a:gs pos="74000">
                <a:schemeClr val="accent4">
                  <a:lumMod val="40000"/>
                  <a:lumOff val="60000"/>
                </a:schemeClr>
              </a:gs>
              <a:gs pos="83000">
                <a:schemeClr val="accent2">
                  <a:lumMod val="75000"/>
                </a:schemeClr>
              </a:gs>
              <a:gs pos="100000">
                <a:srgbClr val="FF0000"/>
              </a:gs>
            </a:gsLst>
            <a:lin ang="5400000" scaled="1"/>
          </a:gradFill>
        </p:spPr>
        <p:txBody>
          <a:bodyPr>
            <a:normAutofit/>
          </a:bodyPr>
          <a:lstStyle/>
          <a:p>
            <a:r>
              <a:rPr lang="en-US" altLang="ja-JP" sz="3800" dirty="0">
                <a:latin typeface="Arial Black" panose="020B0A04020102020204" pitchFamily="34" charset="0"/>
                <a:ea typeface="A-OTF 見出ゴMB31 Pro MB31" panose="020B0600000000000000" pitchFamily="34" charset="-128"/>
              </a:rPr>
              <a:t>Critical energy</a:t>
            </a:r>
            <a:endParaRPr kumimoji="1" lang="ja-JP" altLang="en-US" sz="3800" dirty="0">
              <a:latin typeface="Arial Black" panose="020B0A04020102020204" pitchFamily="34" charset="0"/>
              <a:ea typeface="A-OTF 見出ゴMB31 Pro MB31" panose="020B0600000000000000" pitchFamily="34" charset="-128"/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28650" y="1090247"/>
            <a:ext cx="7886700" cy="5086716"/>
          </a:xfrm>
        </p:spPr>
        <p:txBody>
          <a:bodyPr wrap="square">
            <a:noAutofit/>
          </a:bodyPr>
          <a:lstStyle/>
          <a:p>
            <a:pPr marL="0" indent="0">
              <a:buNone/>
            </a:pPr>
            <a:r>
              <a:rPr lang="en-US" altLang="ja-JP" sz="2600" b="1" dirty="0">
                <a:latin typeface="Arial" panose="020B0604020202020204" pitchFamily="34" charset="0"/>
                <a:cs typeface="Arial" panose="020B0604020202020204" pitchFamily="34" charset="0"/>
              </a:rPr>
              <a:t>traditional definition</a:t>
            </a:r>
          </a:p>
          <a:p>
            <a:pPr marL="0" indent="0">
              <a:buNone/>
            </a:pPr>
            <a:r>
              <a:rPr lang="en-US" altLang="ja-JP" sz="2600" b="1" dirty="0">
                <a:latin typeface="Arial" panose="020B0604020202020204" pitchFamily="34" charset="0"/>
                <a:cs typeface="Arial" panose="020B0604020202020204" pitchFamily="34" charset="0"/>
              </a:rPr>
              <a:t>	energy loss of the radiation process</a:t>
            </a:r>
          </a:p>
          <a:p>
            <a:pPr marL="0" indent="0">
              <a:buNone/>
            </a:pPr>
            <a:r>
              <a:rPr lang="en-US" altLang="ja-JP" sz="2600" b="1" dirty="0">
                <a:latin typeface="Arial" panose="020B0604020202020204" pitchFamily="34" charset="0"/>
                <a:cs typeface="Arial" panose="020B0604020202020204" pitchFamily="34" charset="0"/>
              </a:rPr>
              <a:t>	= energy loss of the ionization</a:t>
            </a:r>
          </a:p>
          <a:p>
            <a:pPr marL="0" indent="0">
              <a:buNone/>
            </a:pPr>
            <a:r>
              <a:rPr lang="en-US" altLang="ja-JP" sz="2600" b="1" dirty="0">
                <a:latin typeface="Arial" panose="020B0604020202020204" pitchFamily="34" charset="0"/>
                <a:cs typeface="Arial" panose="020B0604020202020204" pitchFamily="34" charset="0"/>
              </a:rPr>
              <a:t>Rossi definition using </a:t>
            </a:r>
            <a:r>
              <a:rPr lang="en-US" altLang="ja-JP" sz="26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radiation length</a:t>
            </a:r>
          </a:p>
          <a:p>
            <a:pPr marL="0" indent="0">
              <a:buNone/>
            </a:pPr>
            <a:endParaRPr lang="en-US" altLang="ja-JP" sz="26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altLang="ja-JP" sz="26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altLang="ja-JP" sz="26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altLang="ja-JP" sz="2600" b="1" dirty="0">
                <a:latin typeface="Arial" panose="020B0604020202020204" pitchFamily="34" charset="0"/>
                <a:cs typeface="Arial" panose="020B0604020202020204" pitchFamily="34" charset="0"/>
              </a:rPr>
              <a:t>	this definition is equivalent when</a:t>
            </a:r>
          </a:p>
          <a:p>
            <a:pPr marL="0" indent="0">
              <a:buNone/>
            </a:pPr>
            <a:endParaRPr lang="en-US" altLang="ja-JP" sz="260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altLang="ja-JP" sz="26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			(high energy limit)</a:t>
            </a:r>
          </a:p>
        </p:txBody>
      </p:sp>
      <p:sp>
        <p:nvSpPr>
          <p:cNvPr id="12" name="フッター プレースホルダー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dirty="0"/>
              <a:t>Nov. 14, 2019</a:t>
            </a:r>
            <a:endParaRPr kumimoji="1" lang="ja-JP" altLang="en-US" dirty="0"/>
          </a:p>
        </p:txBody>
      </p:sp>
      <p:sp>
        <p:nvSpPr>
          <p:cNvPr id="13" name="スライド番号プレースホルダー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75BCCA-4C42-44A4-A55B-AF41469C7B59}" type="slidenum">
              <a:rPr kumimoji="1" lang="ja-JP" altLang="en-US" smtClean="0"/>
              <a:pPr/>
              <a:t>20</a:t>
            </a:fld>
            <a:endParaRPr kumimoji="1" lang="ja-JP" altLang="en-US" dirty="0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8308250" y="1508835"/>
            <a:ext cx="66396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>
                <a:latin typeface="Arial Black" panose="020B0A04020102020204" pitchFamily="34" charset="0"/>
              </a:rPr>
              <a:t>PDG</a:t>
            </a:r>
            <a:endParaRPr kumimoji="1" lang="ja-JP" altLang="en-US" sz="1600" dirty="0"/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49393" y="2548380"/>
            <a:ext cx="457240" cy="445047"/>
          </a:xfrm>
          <a:prstGeom prst="rect">
            <a:avLst/>
          </a:prstGeom>
        </p:spPr>
      </p:pic>
      <p:pic>
        <p:nvPicPr>
          <p:cNvPr id="9" name="図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60483" y="1508835"/>
            <a:ext cx="6183517" cy="48418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533967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図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7976" y="2072032"/>
            <a:ext cx="5486023" cy="4287038"/>
          </a:xfrm>
          <a:prstGeom prst="rect">
            <a:avLst/>
          </a:prstGeom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0" y="10594"/>
            <a:ext cx="9144000" cy="725120"/>
          </a:xfrm>
          <a:gradFill>
            <a:gsLst>
              <a:gs pos="0">
                <a:schemeClr val="bg1"/>
              </a:gs>
              <a:gs pos="74000">
                <a:schemeClr val="accent4">
                  <a:lumMod val="40000"/>
                  <a:lumOff val="60000"/>
                </a:schemeClr>
              </a:gs>
              <a:gs pos="83000">
                <a:schemeClr val="accent2">
                  <a:lumMod val="75000"/>
                </a:schemeClr>
              </a:gs>
              <a:gs pos="100000">
                <a:srgbClr val="FF0000"/>
              </a:gs>
            </a:gsLst>
            <a:lin ang="5400000" scaled="1"/>
          </a:gradFill>
        </p:spPr>
        <p:txBody>
          <a:bodyPr>
            <a:normAutofit/>
          </a:bodyPr>
          <a:lstStyle/>
          <a:p>
            <a:r>
              <a:rPr lang="en-US" altLang="ja-JP" sz="3800" dirty="0">
                <a:latin typeface="Arial Black" panose="020B0A04020102020204" pitchFamily="34" charset="0"/>
                <a:ea typeface="A-OTF 見出ゴMB31 Pro MB31" panose="020B0600000000000000" pitchFamily="34" charset="-128"/>
              </a:rPr>
              <a:t>Critical energy</a:t>
            </a:r>
            <a:endParaRPr kumimoji="1" lang="ja-JP" altLang="en-US" sz="3800" dirty="0">
              <a:latin typeface="Arial Black" panose="020B0A04020102020204" pitchFamily="34" charset="0"/>
              <a:ea typeface="A-OTF 見出ゴMB31 Pro MB31" panose="020B0600000000000000" pitchFamily="34" charset="-128"/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28650" y="1090247"/>
            <a:ext cx="7886700" cy="5086716"/>
          </a:xfrm>
        </p:spPr>
        <p:txBody>
          <a:bodyPr wrap="square">
            <a:noAutofit/>
          </a:bodyPr>
          <a:lstStyle/>
          <a:p>
            <a:pPr marL="0" indent="0">
              <a:buNone/>
            </a:pPr>
            <a:r>
              <a:rPr lang="en-US" altLang="ja-JP" sz="2600" b="1" dirty="0">
                <a:latin typeface="Arial" panose="020B0604020202020204" pitchFamily="34" charset="0"/>
                <a:cs typeface="Arial" panose="020B0604020202020204" pitchFamily="34" charset="0"/>
              </a:rPr>
              <a:t>Rossi definition</a:t>
            </a:r>
          </a:p>
          <a:p>
            <a:pPr marL="0" indent="0">
              <a:buNone/>
            </a:pPr>
            <a:r>
              <a:rPr lang="en-US" altLang="ja-JP" sz="2600" b="1" dirty="0">
                <a:latin typeface="Arial" panose="020B0604020202020204" pitchFamily="34" charset="0"/>
                <a:cs typeface="Arial" panose="020B0604020202020204" pitchFamily="34" charset="0"/>
              </a:rPr>
              <a:t>	radiation is more likely to occur for </a:t>
            </a:r>
            <a:endParaRPr lang="en-US" altLang="ja-JP" sz="260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フッター プレースホルダー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dirty="0"/>
              <a:t>Nov. 14, 2019</a:t>
            </a:r>
            <a:endParaRPr kumimoji="1" lang="ja-JP" altLang="en-US" dirty="0"/>
          </a:p>
        </p:txBody>
      </p:sp>
      <p:sp>
        <p:nvSpPr>
          <p:cNvPr id="13" name="スライド番号プレースホルダー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75BCCA-4C42-44A4-A55B-AF41469C7B59}" type="slidenum">
              <a:rPr kumimoji="1" lang="ja-JP" altLang="en-US" smtClean="0"/>
              <a:pPr/>
              <a:t>21</a:t>
            </a:fld>
            <a:endParaRPr kumimoji="1" lang="ja-JP" altLang="en-US" dirty="0"/>
          </a:p>
        </p:txBody>
      </p:sp>
      <p:sp>
        <p:nvSpPr>
          <p:cNvPr id="10" name="正方形/長方形 9"/>
          <p:cNvSpPr/>
          <p:nvPr/>
        </p:nvSpPr>
        <p:spPr>
          <a:xfrm>
            <a:off x="2474422" y="6228501"/>
            <a:ext cx="4086101" cy="16373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>
            <a:outerShdw blurRad="50800" dist="50800" dir="5400000" algn="ctr" rotWithShape="0">
              <a:schemeClr val="bg1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4" name="正方形/長方形 13"/>
          <p:cNvSpPr/>
          <p:nvPr/>
        </p:nvSpPr>
        <p:spPr>
          <a:xfrm>
            <a:off x="6786543" y="6313033"/>
            <a:ext cx="2897109" cy="8186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5" name="正方形/長方形 14"/>
          <p:cNvSpPr/>
          <p:nvPr/>
        </p:nvSpPr>
        <p:spPr>
          <a:xfrm>
            <a:off x="6065822" y="5214713"/>
            <a:ext cx="219643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2400" b="1" dirty="0">
                <a:latin typeface="Arial" panose="020B0604020202020204" pitchFamily="34" charset="0"/>
                <a:cs typeface="Arial" panose="020B0604020202020204" pitchFamily="34" charset="0"/>
              </a:rPr>
              <a:t>solid or liquid</a:t>
            </a:r>
            <a:endParaRPr lang="en-US" altLang="ja-JP" sz="240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正方形/長方形 15"/>
          <p:cNvSpPr/>
          <p:nvPr/>
        </p:nvSpPr>
        <p:spPr>
          <a:xfrm>
            <a:off x="5146688" y="2435075"/>
            <a:ext cx="71526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2400" b="1" dirty="0">
                <a:latin typeface="Arial" panose="020B0604020202020204" pitchFamily="34" charset="0"/>
                <a:cs typeface="Arial" panose="020B0604020202020204" pitchFamily="34" charset="0"/>
              </a:rPr>
              <a:t>gas</a:t>
            </a:r>
            <a:endParaRPr lang="en-US" altLang="ja-JP" sz="240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3276977" y="6028451"/>
            <a:ext cx="66396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>
                <a:latin typeface="Arial Black" panose="020B0A04020102020204" pitchFamily="34" charset="0"/>
              </a:rPr>
              <a:t>PDG</a:t>
            </a:r>
            <a:endParaRPr kumimoji="1" lang="ja-JP" altLang="en-US" sz="1600" dirty="0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76977" y="1090247"/>
            <a:ext cx="5060119" cy="9266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320570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0" y="10594"/>
            <a:ext cx="9144000" cy="725120"/>
          </a:xfrm>
          <a:gradFill>
            <a:gsLst>
              <a:gs pos="0">
                <a:schemeClr val="bg1"/>
              </a:gs>
              <a:gs pos="74000">
                <a:schemeClr val="accent4">
                  <a:lumMod val="40000"/>
                  <a:lumOff val="60000"/>
                </a:schemeClr>
              </a:gs>
              <a:gs pos="83000">
                <a:schemeClr val="accent2">
                  <a:lumMod val="75000"/>
                </a:schemeClr>
              </a:gs>
              <a:gs pos="100000">
                <a:srgbClr val="FF0000"/>
              </a:gs>
            </a:gsLst>
            <a:lin ang="5400000" scaled="1"/>
          </a:gradFill>
        </p:spPr>
        <p:txBody>
          <a:bodyPr>
            <a:normAutofit/>
          </a:bodyPr>
          <a:lstStyle/>
          <a:p>
            <a:r>
              <a:rPr lang="en-US" altLang="ja-JP" sz="3800" dirty="0">
                <a:latin typeface="Arial Black" panose="020B0A04020102020204" pitchFamily="34" charset="0"/>
                <a:ea typeface="A-OTF 見出ゴMB31 Pro MB31" panose="020B0600000000000000" pitchFamily="34" charset="-128"/>
              </a:rPr>
              <a:t>Exercise 1</a:t>
            </a:r>
            <a:endParaRPr kumimoji="1" lang="ja-JP" altLang="en-US" sz="3800" dirty="0">
              <a:latin typeface="Arial Black" panose="020B0A04020102020204" pitchFamily="34" charset="0"/>
              <a:ea typeface="A-OTF 見出ゴMB31 Pro MB31" panose="020B0600000000000000" pitchFamily="34" charset="-128"/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28649" y="1090247"/>
            <a:ext cx="8381535" cy="5086716"/>
          </a:xfrm>
        </p:spPr>
        <p:txBody>
          <a:bodyPr wrap="square">
            <a:noAutofit/>
          </a:bodyPr>
          <a:lstStyle/>
          <a:p>
            <a:pPr marL="0" indent="0">
              <a:buNone/>
            </a:pPr>
            <a:r>
              <a:rPr lang="en-US" altLang="ja-JP" b="1" dirty="0">
                <a:latin typeface="Arial" panose="020B0604020202020204" pitchFamily="34" charset="0"/>
                <a:cs typeface="Arial" panose="020B0604020202020204" pitchFamily="34" charset="0"/>
              </a:rPr>
              <a:t>Obtain the shower maximum (depth giving the maximum energy deposit) in the following simple shower model.</a:t>
            </a:r>
          </a:p>
          <a:p>
            <a:pPr marL="0" indent="0">
              <a:buNone/>
            </a:pPr>
            <a:r>
              <a:rPr lang="en-US" altLang="ja-JP" sz="2400" b="1" dirty="0">
                <a:latin typeface="Arial" panose="020B0604020202020204" pitchFamily="34" charset="0"/>
                <a:cs typeface="Arial" panose="020B0604020202020204" pitchFamily="34" charset="0"/>
              </a:rPr>
              <a:t>bremsstrahlung / pair production at each step (=depth)</a:t>
            </a:r>
          </a:p>
          <a:p>
            <a:pPr marL="0" indent="0">
              <a:buNone/>
            </a:pPr>
            <a:r>
              <a:rPr lang="en-US" altLang="ja-JP" sz="2400" b="1" dirty="0">
                <a:latin typeface="Arial" panose="020B0604020202020204" pitchFamily="34" charset="0"/>
                <a:cs typeface="Arial" panose="020B0604020202020204" pitchFamily="34" charset="0"/>
              </a:rPr>
              <a:t>energy sharing is symmetric after each process</a:t>
            </a:r>
          </a:p>
          <a:p>
            <a:pPr marL="0" indent="0">
              <a:buNone/>
            </a:pPr>
            <a:r>
              <a:rPr lang="en-US" altLang="ja-JP" sz="2400" b="1" dirty="0">
                <a:latin typeface="Arial" panose="020B0604020202020204" pitchFamily="34" charset="0"/>
                <a:cs typeface="Arial" panose="020B0604020202020204" pitchFamily="34" charset="0"/>
              </a:rPr>
              <a:t>no energy loss by ionization (excitation) for </a:t>
            </a:r>
          </a:p>
          <a:p>
            <a:pPr marL="0" indent="0">
              <a:buNone/>
            </a:pPr>
            <a:r>
              <a:rPr lang="en-US" altLang="ja-JP" sz="2400" b="1" dirty="0">
                <a:latin typeface="Arial" panose="020B0604020202020204" pitchFamily="34" charset="0"/>
                <a:cs typeface="Arial" panose="020B0604020202020204" pitchFamily="34" charset="0"/>
              </a:rPr>
              <a:t>full energy loss by ionization for</a:t>
            </a:r>
          </a:p>
          <a:p>
            <a:pPr marL="0" indent="0">
              <a:buNone/>
            </a:pPr>
            <a:endParaRPr lang="en-US" altLang="ja-JP" sz="22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>
              <a:buAutoNum type="arabicPeriod"/>
            </a:pPr>
            <a:r>
              <a:rPr lang="en-US" altLang="ja-JP" sz="2200" b="1" dirty="0">
                <a:latin typeface="Arial" panose="020B0604020202020204" pitchFamily="34" charset="0"/>
                <a:cs typeface="Arial" panose="020B0604020202020204" pitchFamily="34" charset="0"/>
              </a:rPr>
              <a:t>number of  particles after depth</a:t>
            </a:r>
          </a:p>
          <a:p>
            <a:pPr marL="457200" indent="-457200">
              <a:buAutoNum type="arabicPeriod"/>
            </a:pPr>
            <a:r>
              <a:rPr lang="en-US" altLang="ja-JP" sz="2200" b="1" dirty="0">
                <a:latin typeface="Arial" panose="020B0604020202020204" pitchFamily="34" charset="0"/>
                <a:cs typeface="Arial" panose="020B0604020202020204" pitchFamily="34" charset="0"/>
              </a:rPr>
              <a:t>energy per particle after depth</a:t>
            </a:r>
          </a:p>
          <a:p>
            <a:pPr marL="457200" indent="-457200">
              <a:buFont typeface="Arial" panose="020B0604020202020204" pitchFamily="34" charset="0"/>
              <a:buAutoNum type="arabicPeriod"/>
            </a:pPr>
            <a:r>
              <a:rPr lang="en-US" altLang="ja-JP" sz="2200" b="1" dirty="0">
                <a:latin typeface="Arial" panose="020B0604020202020204" pitchFamily="34" charset="0"/>
                <a:cs typeface="Arial" panose="020B0604020202020204" pitchFamily="34" charset="0"/>
              </a:rPr>
              <a:t>number of  shower particles with</a:t>
            </a:r>
          </a:p>
          <a:p>
            <a:pPr marL="457200" indent="-457200">
              <a:buFont typeface="Arial" panose="020B0604020202020204" pitchFamily="34" charset="0"/>
              <a:buAutoNum type="arabicPeriod"/>
            </a:pPr>
            <a:r>
              <a:rPr lang="en-US" altLang="ja-JP" sz="2200" b="1" dirty="0">
                <a:latin typeface="Arial" panose="020B0604020202020204" pitchFamily="34" charset="0"/>
                <a:cs typeface="Arial" panose="020B0604020202020204" pitchFamily="34" charset="0"/>
              </a:rPr>
              <a:t>shower maximum in </a:t>
            </a:r>
          </a:p>
        </p:txBody>
      </p:sp>
      <p:sp>
        <p:nvSpPr>
          <p:cNvPr id="12" name="フッター プレースホルダー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dirty="0"/>
              <a:t>Nov. 14, 2019</a:t>
            </a:r>
            <a:endParaRPr kumimoji="1" lang="ja-JP" altLang="en-US" dirty="0"/>
          </a:p>
        </p:txBody>
      </p:sp>
      <p:sp>
        <p:nvSpPr>
          <p:cNvPr id="13" name="スライド番号プレースホルダー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75BCCA-4C42-44A4-A55B-AF41469C7B59}" type="slidenum">
              <a:rPr kumimoji="1" lang="ja-JP" altLang="en-US" smtClean="0"/>
              <a:pPr/>
              <a:t>22</a:t>
            </a:fld>
            <a:endParaRPr kumimoji="1" lang="ja-JP" altLang="en-US" dirty="0"/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06790" y="4055789"/>
            <a:ext cx="3003394" cy="2350787"/>
          </a:xfrm>
          <a:prstGeom prst="rect">
            <a:avLst/>
          </a:prstGeom>
        </p:spPr>
      </p:pic>
      <p:cxnSp>
        <p:nvCxnSpPr>
          <p:cNvPr id="21" name="直線矢印コネクタ 20"/>
          <p:cNvCxnSpPr/>
          <p:nvPr/>
        </p:nvCxnSpPr>
        <p:spPr>
          <a:xfrm>
            <a:off x="6536602" y="4683434"/>
            <a:ext cx="0" cy="503286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図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52452" y="3292000"/>
            <a:ext cx="4877223" cy="30787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928296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30432" y="819188"/>
            <a:ext cx="3261929" cy="5582916"/>
          </a:xfrm>
          <a:prstGeom prst="rect">
            <a:avLst/>
          </a:prstGeom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0" y="10594"/>
            <a:ext cx="9144000" cy="725120"/>
          </a:xfrm>
          <a:gradFill>
            <a:gsLst>
              <a:gs pos="0">
                <a:schemeClr val="bg1"/>
              </a:gs>
              <a:gs pos="74000">
                <a:schemeClr val="accent4">
                  <a:lumMod val="40000"/>
                  <a:lumOff val="60000"/>
                </a:schemeClr>
              </a:gs>
              <a:gs pos="83000">
                <a:schemeClr val="accent2">
                  <a:lumMod val="75000"/>
                </a:schemeClr>
              </a:gs>
              <a:gs pos="100000">
                <a:srgbClr val="FF0000"/>
              </a:gs>
            </a:gsLst>
            <a:lin ang="5400000" scaled="1"/>
          </a:gradFill>
        </p:spPr>
        <p:txBody>
          <a:bodyPr>
            <a:normAutofit/>
          </a:bodyPr>
          <a:lstStyle/>
          <a:p>
            <a:r>
              <a:rPr lang="en-US" altLang="ja-JP" sz="4000" dirty="0">
                <a:latin typeface="Arial Black" panose="020B0A04020102020204" pitchFamily="34" charset="0"/>
                <a:ea typeface="A-OTF 見出ゴMB31 Pro MB31" panose="020B0600000000000000" pitchFamily="34" charset="-128"/>
              </a:rPr>
              <a:t>Photon interactions</a:t>
            </a:r>
            <a:endParaRPr kumimoji="1" lang="ja-JP" altLang="en-US" sz="4000" dirty="0">
              <a:latin typeface="Arial Black" panose="020B0A04020102020204" pitchFamily="34" charset="0"/>
              <a:ea typeface="A-OTF 見出ゴMB31 Pro MB31" panose="020B0600000000000000" pitchFamily="34" charset="-128"/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28650" y="1090247"/>
            <a:ext cx="7886700" cy="5086716"/>
          </a:xfrm>
        </p:spPr>
        <p:txBody>
          <a:bodyPr wrap="square">
            <a:normAutofit/>
          </a:bodyPr>
          <a:lstStyle/>
          <a:p>
            <a:pPr marL="0" indent="0">
              <a:buNone/>
            </a:pPr>
            <a:r>
              <a:rPr lang="en-US" altLang="ja-JP" b="1" dirty="0">
                <a:latin typeface="Arial" panose="020B0604020202020204" pitchFamily="34" charset="0"/>
                <a:cs typeface="Arial" panose="020B0604020202020204" pitchFamily="34" charset="0"/>
              </a:rPr>
              <a:t>photoelectric effect</a:t>
            </a:r>
          </a:p>
          <a:p>
            <a:pPr marL="0" indent="0">
              <a:buNone/>
            </a:pPr>
            <a:r>
              <a:rPr lang="en-US" altLang="ja-JP" b="1" dirty="0">
                <a:latin typeface="Arial" panose="020B0604020202020204" pitchFamily="34" charset="0"/>
                <a:cs typeface="Arial" panose="020B0604020202020204" pitchFamily="34" charset="0"/>
              </a:rPr>
              <a:t>Rayleigh scattering</a:t>
            </a:r>
          </a:p>
          <a:p>
            <a:pPr marL="0" indent="0">
              <a:buNone/>
            </a:pPr>
            <a:r>
              <a:rPr lang="en-US" altLang="ja-JP" b="1" dirty="0">
                <a:latin typeface="Arial" panose="020B0604020202020204" pitchFamily="34" charset="0"/>
                <a:cs typeface="Arial" panose="020B0604020202020204" pitchFamily="34" charset="0"/>
              </a:rPr>
              <a:t>Compton scattering</a:t>
            </a:r>
          </a:p>
          <a:p>
            <a:pPr marL="0" indent="0">
              <a:buNone/>
            </a:pPr>
            <a:r>
              <a:rPr lang="en-US" altLang="ja-JP" b="1" dirty="0">
                <a:latin typeface="Arial" panose="020B0604020202020204" pitchFamily="34" charset="0"/>
                <a:cs typeface="Arial" panose="020B0604020202020204" pitchFamily="34" charset="0"/>
              </a:rPr>
              <a:t>pair production</a:t>
            </a:r>
          </a:p>
          <a:p>
            <a:pPr marL="0" indent="0">
              <a:buNone/>
            </a:pPr>
            <a:r>
              <a:rPr lang="en-US" altLang="ja-JP" b="1" dirty="0">
                <a:latin typeface="Arial" panose="020B0604020202020204" pitchFamily="34" charset="0"/>
                <a:cs typeface="Arial" panose="020B0604020202020204" pitchFamily="34" charset="0"/>
              </a:rPr>
              <a:t>photonuclear reaction</a:t>
            </a:r>
          </a:p>
        </p:txBody>
      </p:sp>
      <p:sp>
        <p:nvSpPr>
          <p:cNvPr id="13" name="フッター プレースホルダー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dirty="0"/>
              <a:t>Nov. 14, 2019</a:t>
            </a:r>
            <a:endParaRPr kumimoji="1" lang="ja-JP" altLang="en-US" dirty="0"/>
          </a:p>
        </p:txBody>
      </p:sp>
      <p:sp>
        <p:nvSpPr>
          <p:cNvPr id="14" name="スライド番号プレースホルダー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75BCCA-4C42-44A4-A55B-AF41469C7B59}" type="slidenum">
              <a:rPr kumimoji="1" lang="ja-JP" altLang="en-US" smtClean="0"/>
              <a:pPr/>
              <a:t>23</a:t>
            </a:fld>
            <a:endParaRPr kumimoji="1" lang="ja-JP" altLang="en-US" dirty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8299197" y="638095"/>
            <a:ext cx="66396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>
                <a:latin typeface="Arial Black" panose="020B0A04020102020204" pitchFamily="34" charset="0"/>
              </a:rPr>
              <a:t>PDG</a:t>
            </a:r>
            <a:endParaRPr kumimoji="1" lang="ja-JP" altLang="en-US" sz="1600" dirty="0"/>
          </a:p>
        </p:txBody>
      </p:sp>
    </p:spTree>
    <p:extLst>
      <p:ext uri="{BB962C8B-B14F-4D97-AF65-F5344CB8AC3E}">
        <p14:creationId xmlns:p14="http://schemas.microsoft.com/office/powerpoint/2010/main" val="403168150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図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71291" y="2373551"/>
            <a:ext cx="3962400" cy="3590925"/>
          </a:xfrm>
          <a:prstGeom prst="rect">
            <a:avLst/>
          </a:prstGeom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0" y="14192"/>
            <a:ext cx="9144000" cy="725120"/>
          </a:xfrm>
          <a:gradFill>
            <a:gsLst>
              <a:gs pos="0">
                <a:schemeClr val="bg1"/>
              </a:gs>
              <a:gs pos="74000">
                <a:schemeClr val="accent4">
                  <a:lumMod val="40000"/>
                  <a:lumOff val="60000"/>
                </a:schemeClr>
              </a:gs>
              <a:gs pos="83000">
                <a:schemeClr val="accent2">
                  <a:lumMod val="75000"/>
                </a:schemeClr>
              </a:gs>
              <a:gs pos="100000">
                <a:srgbClr val="FF0000"/>
              </a:gs>
            </a:gsLst>
            <a:lin ang="5400000" scaled="1"/>
          </a:gradFill>
        </p:spPr>
        <p:txBody>
          <a:bodyPr>
            <a:normAutofit/>
          </a:bodyPr>
          <a:lstStyle/>
          <a:p>
            <a:r>
              <a:rPr lang="en-US" altLang="ja-JP" sz="4000" dirty="0">
                <a:latin typeface="Arial Black" panose="020B0A04020102020204" pitchFamily="34" charset="0"/>
                <a:ea typeface="A-OTF 見出ゴMB31 Pro MB31" panose="020B0600000000000000" pitchFamily="34" charset="-128"/>
              </a:rPr>
              <a:t>Photon interactions</a:t>
            </a:r>
            <a:endParaRPr lang="ja-JP" altLang="en-US" sz="4000" dirty="0">
              <a:latin typeface="Arial Black" panose="020B0A04020102020204" pitchFamily="34" charset="0"/>
              <a:ea typeface="A-OTF 見出ゴMB31 Pro MB31" panose="020B0600000000000000" pitchFamily="34" charset="-128"/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28650" y="1090247"/>
            <a:ext cx="7886700" cy="5086716"/>
          </a:xfrm>
        </p:spPr>
        <p:txBody>
          <a:bodyPr wrap="square">
            <a:normAutofit/>
          </a:bodyPr>
          <a:lstStyle/>
          <a:p>
            <a:pPr marL="0" indent="0">
              <a:buNone/>
            </a:pPr>
            <a:r>
              <a:rPr lang="en-US" altLang="ja-JP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photoelectric effect</a:t>
            </a:r>
          </a:p>
          <a:p>
            <a:pPr marL="0" indent="0">
              <a:buNone/>
            </a:pPr>
            <a:r>
              <a:rPr lang="en-US" altLang="ja-JP" b="1" dirty="0">
                <a:latin typeface="Arial" panose="020B0604020202020204" pitchFamily="34" charset="0"/>
                <a:cs typeface="Arial" panose="020B0604020202020204" pitchFamily="34" charset="0"/>
              </a:rPr>
              <a:t>	most likely to occur at low energies</a:t>
            </a:r>
          </a:p>
          <a:p>
            <a:pPr marL="0" indent="0">
              <a:buNone/>
            </a:pPr>
            <a:r>
              <a:rPr lang="en-US" altLang="ja-JP" b="1" dirty="0">
                <a:latin typeface="Arial" panose="020B0604020202020204" pitchFamily="34" charset="0"/>
                <a:cs typeface="Arial" panose="020B0604020202020204" pitchFamily="34" charset="0"/>
              </a:rPr>
              <a:t>	a bound electron is kicked out</a:t>
            </a:r>
          </a:p>
          <a:p>
            <a:pPr marL="0" indent="0">
              <a:buNone/>
            </a:pPr>
            <a:r>
              <a:rPr lang="en-US" altLang="ja-JP" b="1" dirty="0">
                <a:latin typeface="Arial" panose="020B0604020202020204" pitchFamily="34" charset="0"/>
                <a:cs typeface="Arial" panose="020B0604020202020204" pitchFamily="34" charset="0"/>
              </a:rPr>
              <a:t>	photon is absorbed</a:t>
            </a:r>
          </a:p>
          <a:p>
            <a:pPr marL="0" indent="0">
              <a:buNone/>
            </a:pPr>
            <a:r>
              <a:rPr lang="en-US" altLang="ja-JP" b="1" dirty="0">
                <a:latin typeface="Arial" panose="020B0604020202020204" pitchFamily="34" charset="0"/>
                <a:cs typeface="Arial" panose="020B0604020202020204" pitchFamily="34" charset="0"/>
              </a:rPr>
              <a:t>	complicated </a:t>
            </a:r>
          </a:p>
          <a:p>
            <a:pPr marL="0" indent="0">
              <a:buNone/>
            </a:pPr>
            <a:r>
              <a:rPr lang="en-US" altLang="ja-JP" b="1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</a:p>
          <a:p>
            <a:pPr marL="0" indent="0">
              <a:buNone/>
            </a:pPr>
            <a:endParaRPr lang="en-US" altLang="ja-JP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altLang="ja-JP" sz="1800" b="1" dirty="0">
                <a:latin typeface="Arial" panose="020B0604020202020204" pitchFamily="34" charset="0"/>
                <a:cs typeface="Arial" panose="020B0604020202020204" pitchFamily="34" charset="0"/>
              </a:rPr>
              <a:t>Rayleigh scattering</a:t>
            </a:r>
          </a:p>
          <a:p>
            <a:pPr marL="0" indent="0">
              <a:buNone/>
            </a:pPr>
            <a:r>
              <a:rPr lang="en-US" altLang="ja-JP" sz="1800" b="1" dirty="0">
                <a:latin typeface="Arial" panose="020B0604020202020204" pitchFamily="34" charset="0"/>
                <a:cs typeface="Arial" panose="020B0604020202020204" pitchFamily="34" charset="0"/>
              </a:rPr>
              <a:t>Compton scattering</a:t>
            </a:r>
          </a:p>
          <a:p>
            <a:pPr marL="0" indent="0">
              <a:buNone/>
            </a:pPr>
            <a:r>
              <a:rPr lang="en-US" altLang="ja-JP" sz="1800" b="1" dirty="0">
                <a:latin typeface="Arial" panose="020B0604020202020204" pitchFamily="34" charset="0"/>
                <a:cs typeface="Arial" panose="020B0604020202020204" pitchFamily="34" charset="0"/>
              </a:rPr>
              <a:t>pair production</a:t>
            </a:r>
          </a:p>
          <a:p>
            <a:pPr marL="0" indent="0">
              <a:buNone/>
            </a:pPr>
            <a:r>
              <a:rPr lang="en-US" altLang="ja-JP" sz="1800" b="1" dirty="0">
                <a:latin typeface="Arial" panose="020B0604020202020204" pitchFamily="34" charset="0"/>
                <a:cs typeface="Arial" panose="020B0604020202020204" pitchFamily="34" charset="0"/>
              </a:rPr>
              <a:t>Photonuclear reaction</a:t>
            </a:r>
          </a:p>
        </p:txBody>
      </p:sp>
      <p:sp>
        <p:nvSpPr>
          <p:cNvPr id="16" name="フッター プレースホルダー 1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dirty="0"/>
              <a:t>Nov. 14, 2019</a:t>
            </a:r>
            <a:endParaRPr kumimoji="1" lang="ja-JP" altLang="en-US" dirty="0"/>
          </a:p>
        </p:txBody>
      </p:sp>
      <p:sp>
        <p:nvSpPr>
          <p:cNvPr id="17" name="スライド番号プレースホルダー 1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75BCCA-4C42-44A4-A55B-AF41469C7B59}" type="slidenum">
              <a:rPr kumimoji="1" lang="ja-JP" altLang="en-US" smtClean="0"/>
              <a:pPr/>
              <a:t>24</a:t>
            </a:fld>
            <a:endParaRPr kumimoji="1" lang="ja-JP" altLang="en-US" dirty="0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91944" y="3633605"/>
            <a:ext cx="2298391" cy="10303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105940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28650" y="1090247"/>
            <a:ext cx="7886700" cy="5086716"/>
          </a:xfrm>
        </p:spPr>
        <p:txBody>
          <a:bodyPr wrap="square">
            <a:normAutofit/>
          </a:bodyPr>
          <a:lstStyle/>
          <a:p>
            <a:pPr marL="0" indent="0">
              <a:buNone/>
            </a:pPr>
            <a:r>
              <a:rPr lang="en-US" altLang="ja-JP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photoelectric effect</a:t>
            </a:r>
          </a:p>
          <a:p>
            <a:pPr marL="0" indent="0">
              <a:buNone/>
            </a:pPr>
            <a:r>
              <a:rPr lang="en-US" altLang="ja-JP" b="1" dirty="0">
                <a:latin typeface="Arial" panose="020B0604020202020204" pitchFamily="34" charset="0"/>
                <a:cs typeface="Arial" panose="020B0604020202020204" pitchFamily="34" charset="0"/>
              </a:rPr>
              <a:t>	most likely to occur at low energies</a:t>
            </a:r>
          </a:p>
          <a:p>
            <a:pPr marL="0" indent="0">
              <a:buNone/>
            </a:pPr>
            <a:r>
              <a:rPr lang="en-US" altLang="ja-JP" b="1" dirty="0">
                <a:latin typeface="Arial" panose="020B0604020202020204" pitchFamily="34" charset="0"/>
                <a:cs typeface="Arial" panose="020B0604020202020204" pitchFamily="34" charset="0"/>
              </a:rPr>
              <a:t>	a bound electron is kicked out</a:t>
            </a:r>
          </a:p>
          <a:p>
            <a:pPr marL="0" indent="0">
              <a:buNone/>
            </a:pPr>
            <a:r>
              <a:rPr lang="en-US" altLang="ja-JP" b="1" dirty="0">
                <a:latin typeface="Arial" panose="020B0604020202020204" pitchFamily="34" charset="0"/>
                <a:cs typeface="Arial" panose="020B0604020202020204" pitchFamily="34" charset="0"/>
              </a:rPr>
              <a:t>	complicated </a:t>
            </a:r>
          </a:p>
          <a:p>
            <a:pPr marL="0" indent="0">
              <a:buNone/>
            </a:pPr>
            <a:r>
              <a:rPr lang="en-US" altLang="ja-JP" b="1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</a:p>
          <a:p>
            <a:pPr marL="0" indent="0">
              <a:buNone/>
            </a:pPr>
            <a:endParaRPr lang="en-US" altLang="ja-JP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altLang="ja-JP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altLang="ja-JP" b="1" dirty="0">
                <a:latin typeface="Arial" panose="020B0604020202020204" pitchFamily="34" charset="0"/>
                <a:cs typeface="Arial" panose="020B0604020202020204" pitchFamily="34" charset="0"/>
              </a:rPr>
              <a:t>Rayleigh scattering</a:t>
            </a:r>
          </a:p>
          <a:p>
            <a:pPr marL="0" indent="0">
              <a:buNone/>
            </a:pPr>
            <a:r>
              <a:rPr lang="en-US" altLang="ja-JP" b="1" dirty="0">
                <a:latin typeface="Arial" panose="020B0604020202020204" pitchFamily="34" charset="0"/>
                <a:cs typeface="Arial" panose="020B0604020202020204" pitchFamily="34" charset="0"/>
              </a:rPr>
              <a:t>Compton scattering</a:t>
            </a:r>
          </a:p>
          <a:p>
            <a:pPr marL="0" indent="0">
              <a:buNone/>
            </a:pPr>
            <a:r>
              <a:rPr lang="en-US" altLang="ja-JP" b="1" dirty="0">
                <a:latin typeface="Arial" panose="020B0604020202020204" pitchFamily="34" charset="0"/>
                <a:cs typeface="Arial" panose="020B0604020202020204" pitchFamily="34" charset="0"/>
              </a:rPr>
              <a:t>pair production</a:t>
            </a:r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0" y="13863"/>
            <a:ext cx="9144000" cy="725120"/>
          </a:xfrm>
          <a:gradFill>
            <a:gsLst>
              <a:gs pos="0">
                <a:schemeClr val="bg1"/>
              </a:gs>
              <a:gs pos="74000">
                <a:schemeClr val="accent4">
                  <a:lumMod val="40000"/>
                  <a:lumOff val="60000"/>
                </a:schemeClr>
              </a:gs>
              <a:gs pos="83000">
                <a:schemeClr val="accent2">
                  <a:lumMod val="75000"/>
                </a:schemeClr>
              </a:gs>
              <a:gs pos="100000">
                <a:srgbClr val="FF0000"/>
              </a:gs>
            </a:gsLst>
            <a:lin ang="5400000" scaled="1"/>
          </a:gradFill>
        </p:spPr>
        <p:txBody>
          <a:bodyPr>
            <a:normAutofit/>
          </a:bodyPr>
          <a:lstStyle/>
          <a:p>
            <a:r>
              <a:rPr lang="en-US" altLang="ja-JP" sz="4000" dirty="0">
                <a:latin typeface="Arial Black" panose="020B0A04020102020204" pitchFamily="34" charset="0"/>
                <a:ea typeface="A-OTF 見出ゴMB31 Pro MB31" panose="020B0600000000000000" pitchFamily="34" charset="-128"/>
              </a:rPr>
              <a:t>Photon interactions</a:t>
            </a:r>
            <a:endParaRPr kumimoji="1" lang="ja-JP" altLang="en-US" sz="4000" dirty="0">
              <a:latin typeface="Arial Black" panose="020B0A04020102020204" pitchFamily="34" charset="0"/>
              <a:ea typeface="A-OTF 見出ゴMB31 Pro MB31" panose="020B0600000000000000" pitchFamily="34" charset="-128"/>
            </a:endParaRPr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71291" y="2373551"/>
            <a:ext cx="3962400" cy="3590925"/>
          </a:xfrm>
          <a:prstGeom prst="rect">
            <a:avLst/>
          </a:prstGeom>
        </p:spPr>
      </p:pic>
      <p:sp>
        <p:nvSpPr>
          <p:cNvPr id="5" name="テキスト ボックス 4"/>
          <p:cNvSpPr txBox="1"/>
          <p:nvPr/>
        </p:nvSpPr>
        <p:spPr>
          <a:xfrm>
            <a:off x="2588965" y="3301196"/>
            <a:ext cx="44114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>
                <a:solidFill>
                  <a:schemeClr val="accent1">
                    <a:lumMod val="50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K</a:t>
            </a:r>
            <a:endParaRPr kumimoji="1" lang="ja-JP" altLang="en-US" sz="2400" dirty="0">
              <a:solidFill>
                <a:schemeClr val="accent1">
                  <a:lumMod val="50000"/>
                </a:schemeClr>
              </a:solidFill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正方形/長方形 7"/>
          <p:cNvSpPr/>
          <p:nvPr/>
        </p:nvSpPr>
        <p:spPr>
          <a:xfrm>
            <a:off x="2233133" y="2764324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1" lang="en-US" altLang="ja-JP" sz="2400" dirty="0">
                <a:solidFill>
                  <a:schemeClr val="accent1">
                    <a:lumMod val="50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L</a:t>
            </a:r>
            <a:endParaRPr kumimoji="1" lang="ja-JP" altLang="en-US" sz="2400" dirty="0">
              <a:solidFill>
                <a:schemeClr val="accent1">
                  <a:lumMod val="50000"/>
                </a:schemeClr>
              </a:solidFill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正方形/長方形 8"/>
          <p:cNvSpPr/>
          <p:nvPr/>
        </p:nvSpPr>
        <p:spPr>
          <a:xfrm>
            <a:off x="1921573" y="2222949"/>
            <a:ext cx="47481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2400" dirty="0">
                <a:solidFill>
                  <a:schemeClr val="accent1">
                    <a:lumMod val="50000"/>
                  </a:schemeClr>
                </a:solidFill>
                <a:latin typeface="Arial Black" panose="020B0A04020102020204" pitchFamily="34" charset="0"/>
              </a:rPr>
              <a:t>M</a:t>
            </a:r>
            <a:endParaRPr lang="ja-JP" altLang="en-US" sz="2400" dirty="0">
              <a:solidFill>
                <a:schemeClr val="accent1">
                  <a:lumMod val="50000"/>
                </a:schemeClr>
              </a:solidFill>
              <a:latin typeface="Arial Black" panose="020B0A04020102020204" pitchFamily="34" charset="0"/>
            </a:endParaRPr>
          </a:p>
        </p:txBody>
      </p:sp>
      <p:sp>
        <p:nvSpPr>
          <p:cNvPr id="18" name="フッター プレースホルダー 1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dirty="0"/>
              <a:t>Nov. 14, 2019</a:t>
            </a:r>
            <a:endParaRPr kumimoji="1" lang="ja-JP" altLang="en-US" dirty="0"/>
          </a:p>
        </p:txBody>
      </p:sp>
      <p:sp>
        <p:nvSpPr>
          <p:cNvPr id="19" name="スライド番号プレースホルダー 1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75BCCA-4C42-44A4-A55B-AF41469C7B59}" type="slidenum">
              <a:rPr kumimoji="1" lang="ja-JP" altLang="en-US" smtClean="0"/>
              <a:pPr/>
              <a:t>25</a:t>
            </a:fld>
            <a:endParaRPr kumimoji="1" lang="ja-JP" altLang="en-US" dirty="0"/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4523064" y="6007686"/>
            <a:ext cx="66396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>
                <a:latin typeface="Arial Black" panose="020B0A04020102020204" pitchFamily="34" charset="0"/>
              </a:rPr>
              <a:t>PDG</a:t>
            </a:r>
            <a:endParaRPr kumimoji="1" lang="ja-JP" altLang="en-US" sz="1600" dirty="0"/>
          </a:p>
        </p:txBody>
      </p:sp>
      <p:pic>
        <p:nvPicPr>
          <p:cNvPr id="7" name="図 6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47997"/>
          <a:stretch/>
        </p:blipFill>
        <p:spPr>
          <a:xfrm>
            <a:off x="110450" y="1671022"/>
            <a:ext cx="5279041" cy="4698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815413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0" y="-423"/>
            <a:ext cx="9144000" cy="725120"/>
          </a:xfrm>
          <a:gradFill>
            <a:gsLst>
              <a:gs pos="0">
                <a:schemeClr val="bg1"/>
              </a:gs>
              <a:gs pos="74000">
                <a:schemeClr val="accent4">
                  <a:lumMod val="40000"/>
                  <a:lumOff val="60000"/>
                </a:schemeClr>
              </a:gs>
              <a:gs pos="83000">
                <a:schemeClr val="accent2">
                  <a:lumMod val="75000"/>
                </a:schemeClr>
              </a:gs>
              <a:gs pos="100000">
                <a:srgbClr val="FF0000"/>
              </a:gs>
            </a:gsLst>
            <a:lin ang="5400000" scaled="1"/>
          </a:gradFill>
        </p:spPr>
        <p:txBody>
          <a:bodyPr>
            <a:normAutofit/>
          </a:bodyPr>
          <a:lstStyle/>
          <a:p>
            <a:r>
              <a:rPr lang="en-US" altLang="ja-JP" sz="4000" dirty="0">
                <a:latin typeface="Arial Black" panose="020B0A04020102020204" pitchFamily="34" charset="0"/>
                <a:ea typeface="A-OTF 見出ゴMB31 Pro MB31" panose="020B0600000000000000" pitchFamily="34" charset="-128"/>
              </a:rPr>
              <a:t>Photon interactions</a:t>
            </a:r>
            <a:endParaRPr kumimoji="1" lang="ja-JP" altLang="en-US" sz="4000" dirty="0">
              <a:latin typeface="Arial Black" panose="020B0A04020102020204" pitchFamily="34" charset="0"/>
              <a:ea typeface="A-OTF 見出ゴMB31 Pro MB31" panose="020B0600000000000000" pitchFamily="34" charset="-128"/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28650" y="1090247"/>
            <a:ext cx="7886700" cy="5086716"/>
          </a:xfrm>
        </p:spPr>
        <p:txBody>
          <a:bodyPr wrap="square">
            <a:normAutofit/>
          </a:bodyPr>
          <a:lstStyle/>
          <a:p>
            <a:pPr marL="0" indent="0">
              <a:buNone/>
            </a:pPr>
            <a:r>
              <a:rPr lang="en-US" altLang="ja-JP" sz="1900" b="1" dirty="0">
                <a:latin typeface="Arial" panose="020B0604020202020204" pitchFamily="34" charset="0"/>
                <a:cs typeface="Arial" panose="020B0604020202020204" pitchFamily="34" charset="0"/>
              </a:rPr>
              <a:t>photoelectric effect</a:t>
            </a:r>
          </a:p>
          <a:p>
            <a:pPr marL="0" indent="0">
              <a:buNone/>
            </a:pPr>
            <a:r>
              <a:rPr lang="en-US" altLang="ja-JP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Rayleigh scattering [coherent]</a:t>
            </a:r>
          </a:p>
          <a:p>
            <a:pPr marL="0" indent="0">
              <a:buNone/>
            </a:pPr>
            <a:r>
              <a:rPr lang="en-US" altLang="ja-JP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important at low energies</a:t>
            </a:r>
            <a:endParaRPr lang="en-US" altLang="ja-JP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altLang="ja-JP" b="1" dirty="0">
                <a:latin typeface="Arial" panose="020B0604020202020204" pitchFamily="34" charset="0"/>
                <a:cs typeface="Arial" panose="020B0604020202020204" pitchFamily="34" charset="0"/>
              </a:rPr>
              <a:t>	photon is deflected by atomic electrons</a:t>
            </a:r>
          </a:p>
          <a:p>
            <a:pPr marL="0" indent="0">
              <a:buNone/>
            </a:pPr>
            <a:r>
              <a:rPr lang="en-US" altLang="ja-JP" b="1" dirty="0">
                <a:latin typeface="Arial" panose="020B0604020202020204" pitchFamily="34" charset="0"/>
                <a:cs typeface="Arial" panose="020B0604020202020204" pitchFamily="34" charset="0"/>
              </a:rPr>
              <a:t>	without losing its energy</a:t>
            </a:r>
          </a:p>
          <a:p>
            <a:pPr marL="0" indent="0">
              <a:buNone/>
            </a:pPr>
            <a:r>
              <a:rPr lang="en-US" altLang="ja-JP" b="1" dirty="0">
                <a:latin typeface="Arial" panose="020B0604020202020204" pitchFamily="34" charset="0"/>
                <a:cs typeface="Arial" panose="020B0604020202020204" pitchFamily="34" charset="0"/>
              </a:rPr>
              <a:t>	only affects </a:t>
            </a:r>
            <a:r>
              <a:rPr lang="en-US" altLang="ja-JP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spatial distribution </a:t>
            </a:r>
            <a:r>
              <a:rPr lang="en-US" altLang="ja-JP" b="1" dirty="0">
                <a:latin typeface="Arial" panose="020B0604020202020204" pitchFamily="34" charset="0"/>
                <a:cs typeface="Arial" panose="020B0604020202020204" pitchFamily="34" charset="0"/>
              </a:rPr>
              <a:t>of 	the energy deposit</a:t>
            </a:r>
          </a:p>
          <a:p>
            <a:pPr marL="0" indent="0">
              <a:buNone/>
            </a:pPr>
            <a:endParaRPr lang="en-US" altLang="ja-JP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altLang="ja-JP" sz="1900" b="1" dirty="0">
                <a:latin typeface="Arial" panose="020B0604020202020204" pitchFamily="34" charset="0"/>
                <a:cs typeface="Arial" panose="020B0604020202020204" pitchFamily="34" charset="0"/>
              </a:rPr>
              <a:t>Compton scattering [incoherent]</a:t>
            </a:r>
          </a:p>
          <a:p>
            <a:pPr marL="0" indent="0">
              <a:buNone/>
            </a:pPr>
            <a:r>
              <a:rPr lang="en-US" altLang="ja-JP" sz="1900" b="1" dirty="0">
                <a:latin typeface="Arial" panose="020B0604020202020204" pitchFamily="34" charset="0"/>
                <a:cs typeface="Arial" panose="020B0604020202020204" pitchFamily="34" charset="0"/>
              </a:rPr>
              <a:t>pair production</a:t>
            </a:r>
          </a:p>
          <a:p>
            <a:pPr marL="0" indent="0">
              <a:buNone/>
            </a:pPr>
            <a:r>
              <a:rPr lang="en-US" altLang="ja-JP" sz="1900" b="1" dirty="0">
                <a:latin typeface="Arial" panose="020B0604020202020204" pitchFamily="34" charset="0"/>
                <a:cs typeface="Arial" panose="020B0604020202020204" pitchFamily="34" charset="0"/>
              </a:rPr>
              <a:t>photonuclear reaction</a:t>
            </a:r>
          </a:p>
        </p:txBody>
      </p:sp>
      <p:sp>
        <p:nvSpPr>
          <p:cNvPr id="13" name="フッター プレースホルダー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dirty="0"/>
              <a:t>Nov. 14, 2019</a:t>
            </a:r>
            <a:endParaRPr kumimoji="1" lang="ja-JP" altLang="en-US" dirty="0"/>
          </a:p>
        </p:txBody>
      </p:sp>
      <p:sp>
        <p:nvSpPr>
          <p:cNvPr id="14" name="スライド番号プレースホルダー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75BCCA-4C42-44A4-A55B-AF41469C7B59}" type="slidenum">
              <a:rPr kumimoji="1" lang="ja-JP" altLang="en-US" smtClean="0"/>
              <a:pPr/>
              <a:t>26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46867765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8650" y="3286294"/>
            <a:ext cx="8191500" cy="2209800"/>
          </a:xfrm>
          <a:prstGeom prst="rect">
            <a:avLst/>
          </a:prstGeom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25120"/>
          </a:xfrm>
          <a:gradFill>
            <a:gsLst>
              <a:gs pos="0">
                <a:schemeClr val="bg1"/>
              </a:gs>
              <a:gs pos="74000">
                <a:schemeClr val="accent4">
                  <a:lumMod val="40000"/>
                  <a:lumOff val="60000"/>
                </a:schemeClr>
              </a:gs>
              <a:gs pos="83000">
                <a:schemeClr val="accent2">
                  <a:lumMod val="75000"/>
                </a:schemeClr>
              </a:gs>
              <a:gs pos="100000">
                <a:srgbClr val="FF0000"/>
              </a:gs>
            </a:gsLst>
            <a:lin ang="5400000" scaled="1"/>
          </a:gradFill>
        </p:spPr>
        <p:txBody>
          <a:bodyPr>
            <a:normAutofit/>
          </a:bodyPr>
          <a:lstStyle/>
          <a:p>
            <a:r>
              <a:rPr lang="en-US" altLang="ja-JP" sz="4000" dirty="0">
                <a:latin typeface="Arial Black" panose="020B0A04020102020204" pitchFamily="34" charset="0"/>
                <a:ea typeface="A-OTF 見出ゴMB31 Pro MB31" panose="020B0600000000000000" pitchFamily="34" charset="-128"/>
              </a:rPr>
              <a:t>Photon interactions</a:t>
            </a:r>
            <a:endParaRPr kumimoji="1" lang="ja-JP" altLang="en-US" sz="4000" dirty="0">
              <a:latin typeface="Arial Black" panose="020B0A04020102020204" pitchFamily="34" charset="0"/>
              <a:ea typeface="A-OTF 見出ゴMB31 Pro MB31" panose="020B0600000000000000" pitchFamily="34" charset="-128"/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28650" y="1090247"/>
            <a:ext cx="7886700" cy="5086716"/>
          </a:xfrm>
        </p:spPr>
        <p:txBody>
          <a:bodyPr wrap="square">
            <a:normAutofit/>
          </a:bodyPr>
          <a:lstStyle/>
          <a:p>
            <a:pPr marL="0" indent="0">
              <a:buNone/>
            </a:pPr>
            <a:r>
              <a:rPr lang="en-US" altLang="ja-JP" sz="1800" b="1" dirty="0">
                <a:latin typeface="Arial" panose="020B0604020202020204" pitchFamily="34" charset="0"/>
                <a:cs typeface="Arial" panose="020B0604020202020204" pitchFamily="34" charset="0"/>
              </a:rPr>
              <a:t>photoelectric effect</a:t>
            </a:r>
          </a:p>
          <a:p>
            <a:pPr marL="0" indent="0">
              <a:buNone/>
            </a:pPr>
            <a:r>
              <a:rPr lang="en-US" altLang="ja-JP" sz="1800" b="1" dirty="0">
                <a:latin typeface="Arial" panose="020B0604020202020204" pitchFamily="34" charset="0"/>
                <a:cs typeface="Arial" panose="020B0604020202020204" pitchFamily="34" charset="0"/>
              </a:rPr>
              <a:t>Rayleigh scattering [coherent]</a:t>
            </a:r>
          </a:p>
          <a:p>
            <a:pPr marL="0" indent="0">
              <a:buNone/>
            </a:pPr>
            <a:r>
              <a:rPr lang="en-US" altLang="ja-JP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Compton scattering [incoherent]</a:t>
            </a:r>
          </a:p>
          <a:p>
            <a:pPr marL="0" indent="0">
              <a:buNone/>
            </a:pPr>
            <a:r>
              <a:rPr lang="en-US" altLang="ja-JP" b="1" dirty="0">
                <a:latin typeface="Arial" panose="020B0604020202020204" pitchFamily="34" charset="0"/>
                <a:cs typeface="Arial" panose="020B0604020202020204" pitchFamily="34" charset="0"/>
              </a:rPr>
              <a:t>	a bound electron is kicked out</a:t>
            </a:r>
          </a:p>
          <a:p>
            <a:pPr marL="0" indent="0">
              <a:buNone/>
            </a:pPr>
            <a:r>
              <a:rPr lang="en-US" altLang="ja-JP" b="1" dirty="0">
                <a:latin typeface="Arial" panose="020B0604020202020204" pitchFamily="34" charset="0"/>
                <a:cs typeface="Arial" panose="020B0604020202020204" pitchFamily="34" charset="0"/>
              </a:rPr>
              <a:t>	photon is not absorbed</a:t>
            </a:r>
          </a:p>
          <a:p>
            <a:pPr marL="0" indent="0">
              <a:buNone/>
            </a:pPr>
            <a:endParaRPr lang="en-US" altLang="ja-JP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altLang="ja-JP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altLang="ja-JP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altLang="ja-JP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altLang="ja-JP" sz="1800" b="1" dirty="0">
                <a:latin typeface="Arial" panose="020B0604020202020204" pitchFamily="34" charset="0"/>
                <a:cs typeface="Arial" panose="020B0604020202020204" pitchFamily="34" charset="0"/>
              </a:rPr>
              <a:t>pair production</a:t>
            </a:r>
          </a:p>
          <a:p>
            <a:pPr marL="0" indent="0">
              <a:buNone/>
            </a:pPr>
            <a:r>
              <a:rPr lang="en-US" altLang="ja-JP" sz="1800" b="1" dirty="0">
                <a:latin typeface="Arial" panose="020B0604020202020204" pitchFamily="34" charset="0"/>
                <a:cs typeface="Arial" panose="020B0604020202020204" pitchFamily="34" charset="0"/>
              </a:rPr>
              <a:t>photonuclear reaction</a:t>
            </a:r>
          </a:p>
        </p:txBody>
      </p:sp>
      <p:sp>
        <p:nvSpPr>
          <p:cNvPr id="14" name="フッター プレースホルダー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dirty="0"/>
              <a:t>Nov. 14, 2019</a:t>
            </a:r>
            <a:endParaRPr kumimoji="1" lang="ja-JP" altLang="en-US" dirty="0"/>
          </a:p>
        </p:txBody>
      </p:sp>
      <p:sp>
        <p:nvSpPr>
          <p:cNvPr id="15" name="スライド番号プレースホルダー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75BCCA-4C42-44A4-A55B-AF41469C7B59}" type="slidenum">
              <a:rPr kumimoji="1" lang="ja-JP" altLang="en-US" smtClean="0"/>
              <a:pPr/>
              <a:t>27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26053362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28650" y="1090247"/>
            <a:ext cx="7886700" cy="5086716"/>
          </a:xfrm>
        </p:spPr>
        <p:txBody>
          <a:bodyPr wrap="square">
            <a:normAutofit lnSpcReduction="10000"/>
          </a:bodyPr>
          <a:lstStyle/>
          <a:p>
            <a:pPr marL="0" indent="0">
              <a:buNone/>
            </a:pPr>
            <a:r>
              <a:rPr lang="en-US" altLang="ja-JP" sz="1800" b="1" dirty="0">
                <a:latin typeface="Arial" panose="020B0604020202020204" pitchFamily="34" charset="0"/>
                <a:cs typeface="Arial" panose="020B0604020202020204" pitchFamily="34" charset="0"/>
              </a:rPr>
              <a:t>photoelectric effect</a:t>
            </a:r>
          </a:p>
          <a:p>
            <a:pPr marL="0" indent="0">
              <a:buNone/>
            </a:pPr>
            <a:r>
              <a:rPr lang="en-US" altLang="ja-JP" sz="1800" b="1" dirty="0">
                <a:latin typeface="Arial" panose="020B0604020202020204" pitchFamily="34" charset="0"/>
                <a:cs typeface="Arial" panose="020B0604020202020204" pitchFamily="34" charset="0"/>
              </a:rPr>
              <a:t>Rayleigh scattering [coherent]</a:t>
            </a:r>
          </a:p>
          <a:p>
            <a:pPr marL="0" indent="0">
              <a:buNone/>
            </a:pPr>
            <a:r>
              <a:rPr lang="en-US" altLang="ja-JP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Compton scattering [incoherent]</a:t>
            </a:r>
          </a:p>
          <a:p>
            <a:pPr marL="0" indent="0">
              <a:buNone/>
            </a:pPr>
            <a:r>
              <a:rPr lang="en-US" altLang="ja-JP" b="1" dirty="0">
                <a:latin typeface="Arial" panose="020B0604020202020204" pitchFamily="34" charset="0"/>
                <a:cs typeface="Arial" panose="020B0604020202020204" pitchFamily="34" charset="0"/>
              </a:rPr>
              <a:t>	a bound electron is kicked out</a:t>
            </a:r>
          </a:p>
          <a:p>
            <a:pPr marL="0" indent="0">
              <a:buNone/>
            </a:pPr>
            <a:r>
              <a:rPr lang="en-US" altLang="ja-JP" b="1" dirty="0">
                <a:latin typeface="Arial" panose="020B0604020202020204" pitchFamily="34" charset="0"/>
                <a:cs typeface="Arial" panose="020B0604020202020204" pitchFamily="34" charset="0"/>
              </a:rPr>
              <a:t>	photon is not absorbed</a:t>
            </a:r>
          </a:p>
          <a:p>
            <a:pPr marL="0" indent="0">
              <a:buNone/>
            </a:pPr>
            <a:endParaRPr lang="en-US" altLang="ja-JP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altLang="ja-JP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altLang="ja-JP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altLang="ja-JP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lvl="1" indent="0">
              <a:buNone/>
            </a:pPr>
            <a:r>
              <a:rPr lang="en-US" altLang="ja-JP" sz="2800" b="1" dirty="0">
                <a:latin typeface="Arial" panose="020B0604020202020204" pitchFamily="34" charset="0"/>
                <a:cs typeface="Arial" panose="020B0604020202020204" pitchFamily="34" charset="0"/>
              </a:rPr>
              <a:t>energy transfer</a:t>
            </a:r>
          </a:p>
          <a:p>
            <a:pPr marL="0" indent="0">
              <a:buNone/>
            </a:pPr>
            <a:r>
              <a:rPr lang="en-US" altLang="ja-JP" sz="1800" b="1" dirty="0">
                <a:latin typeface="Arial" panose="020B0604020202020204" pitchFamily="34" charset="0"/>
                <a:cs typeface="Arial" panose="020B0604020202020204" pitchFamily="34" charset="0"/>
              </a:rPr>
              <a:t>pair production</a:t>
            </a:r>
          </a:p>
          <a:p>
            <a:pPr marL="0" indent="0">
              <a:buNone/>
            </a:pPr>
            <a:r>
              <a:rPr lang="en-US" altLang="ja-JP" sz="1800" b="1" dirty="0">
                <a:latin typeface="Arial" panose="020B0604020202020204" pitchFamily="34" charset="0"/>
                <a:cs typeface="Arial" panose="020B0604020202020204" pitchFamily="34" charset="0"/>
              </a:rPr>
              <a:t>photonuclear reaction</a:t>
            </a:r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0" y="11747"/>
            <a:ext cx="9144000" cy="725120"/>
          </a:xfrm>
          <a:gradFill>
            <a:gsLst>
              <a:gs pos="0">
                <a:schemeClr val="bg1"/>
              </a:gs>
              <a:gs pos="74000">
                <a:schemeClr val="accent4">
                  <a:lumMod val="40000"/>
                  <a:lumOff val="60000"/>
                </a:schemeClr>
              </a:gs>
              <a:gs pos="83000">
                <a:schemeClr val="accent2">
                  <a:lumMod val="75000"/>
                </a:schemeClr>
              </a:gs>
              <a:gs pos="100000">
                <a:srgbClr val="FF0000"/>
              </a:gs>
            </a:gsLst>
            <a:lin ang="5400000" scaled="1"/>
          </a:gradFill>
        </p:spPr>
        <p:txBody>
          <a:bodyPr>
            <a:normAutofit/>
          </a:bodyPr>
          <a:lstStyle/>
          <a:p>
            <a:r>
              <a:rPr lang="en-US" altLang="ja-JP" sz="4000" dirty="0">
                <a:latin typeface="Arial Black" panose="020B0A04020102020204" pitchFamily="34" charset="0"/>
                <a:ea typeface="A-OTF 見出ゴMB31 Pro MB31" panose="020B0600000000000000" pitchFamily="34" charset="-128"/>
              </a:rPr>
              <a:t>Photon interactions</a:t>
            </a:r>
            <a:endParaRPr kumimoji="1" lang="ja-JP" altLang="en-US" sz="4000" dirty="0">
              <a:latin typeface="Arial Black" panose="020B0A04020102020204" pitchFamily="34" charset="0"/>
              <a:ea typeface="A-OTF 見出ゴMB31 Pro MB31" panose="020B0600000000000000" pitchFamily="34" charset="-128"/>
            </a:endParaRPr>
          </a:p>
        </p:txBody>
      </p:sp>
      <p:sp>
        <p:nvSpPr>
          <p:cNvPr id="18" name="フッター プレースホルダー 1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dirty="0"/>
              <a:t>Nov. 14, 2019</a:t>
            </a:r>
            <a:endParaRPr kumimoji="1" lang="ja-JP" altLang="en-US" dirty="0"/>
          </a:p>
        </p:txBody>
      </p:sp>
      <p:sp>
        <p:nvSpPr>
          <p:cNvPr id="19" name="スライド番号プレースホルダー 1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75BCCA-4C42-44A4-A55B-AF41469C7B59}" type="slidenum">
              <a:rPr kumimoji="1" lang="ja-JP" altLang="en-US" smtClean="0"/>
              <a:pPr/>
              <a:t>28</a:t>
            </a:fld>
            <a:endParaRPr kumimoji="1" lang="ja-JP" altLang="en-US" dirty="0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5573" y="3345064"/>
            <a:ext cx="7632854" cy="23044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74117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28650" y="1090247"/>
            <a:ext cx="7886700" cy="5086716"/>
          </a:xfrm>
        </p:spPr>
        <p:txBody>
          <a:bodyPr wrap="square">
            <a:normAutofit lnSpcReduction="10000"/>
          </a:bodyPr>
          <a:lstStyle/>
          <a:p>
            <a:pPr marL="0" indent="0">
              <a:buNone/>
            </a:pPr>
            <a:r>
              <a:rPr lang="en-US" altLang="ja-JP" sz="1800" b="1" dirty="0">
                <a:latin typeface="Arial" panose="020B0604020202020204" pitchFamily="34" charset="0"/>
                <a:cs typeface="Arial" panose="020B0604020202020204" pitchFamily="34" charset="0"/>
              </a:rPr>
              <a:t>photoelectric effect</a:t>
            </a:r>
          </a:p>
          <a:p>
            <a:pPr marL="0" indent="0">
              <a:buNone/>
            </a:pPr>
            <a:r>
              <a:rPr lang="en-US" altLang="ja-JP" sz="1800" b="1" dirty="0">
                <a:latin typeface="Arial" panose="020B0604020202020204" pitchFamily="34" charset="0"/>
                <a:cs typeface="Arial" panose="020B0604020202020204" pitchFamily="34" charset="0"/>
              </a:rPr>
              <a:t>Rayleigh scattering [coherent]</a:t>
            </a:r>
          </a:p>
          <a:p>
            <a:pPr marL="0" indent="0">
              <a:buNone/>
            </a:pPr>
            <a:r>
              <a:rPr lang="en-US" altLang="ja-JP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Compton scattering [incoherent]</a:t>
            </a:r>
          </a:p>
          <a:p>
            <a:pPr marL="0" indent="0">
              <a:buNone/>
            </a:pPr>
            <a:r>
              <a:rPr lang="en-US" altLang="ja-JP" b="1" dirty="0">
                <a:latin typeface="Arial" panose="020B0604020202020204" pitchFamily="34" charset="0"/>
                <a:cs typeface="Arial" panose="020B0604020202020204" pitchFamily="34" charset="0"/>
              </a:rPr>
              <a:t>	many MeV photon are absorbed finally</a:t>
            </a:r>
          </a:p>
          <a:p>
            <a:pPr marL="0" indent="0">
              <a:buNone/>
            </a:pPr>
            <a:r>
              <a:rPr lang="en-US" altLang="ja-JP" b="1" dirty="0">
                <a:latin typeface="Arial" panose="020B0604020202020204" pitchFamily="34" charset="0"/>
                <a:cs typeface="Arial" panose="020B0604020202020204" pitchFamily="34" charset="0"/>
              </a:rPr>
              <a:t>	in a sequence of Compton scattering</a:t>
            </a:r>
          </a:p>
          <a:p>
            <a:pPr marL="0" indent="0">
              <a:buNone/>
            </a:pPr>
            <a:r>
              <a:rPr lang="en-US" altLang="ja-JP" b="1" dirty="0">
                <a:latin typeface="Arial" panose="020B0604020202020204" pitchFamily="34" charset="0"/>
                <a:cs typeface="Arial" panose="020B0604020202020204" pitchFamily="34" charset="0"/>
              </a:rPr>
              <a:t>	angular distribution disappears quickly</a:t>
            </a:r>
          </a:p>
          <a:p>
            <a:pPr marL="0" indent="0">
              <a:buNone/>
            </a:pPr>
            <a:r>
              <a:rPr lang="en-US" altLang="ja-JP" b="1" dirty="0">
                <a:latin typeface="Arial" panose="020B0604020202020204" pitchFamily="34" charset="0"/>
                <a:cs typeface="Arial" panose="020B0604020202020204" pitchFamily="34" charset="0"/>
              </a:rPr>
              <a:t>	in this sequence</a:t>
            </a:r>
          </a:p>
          <a:p>
            <a:pPr marL="0" indent="0">
              <a:buNone/>
            </a:pPr>
            <a:r>
              <a:rPr lang="en-US" altLang="ja-JP" b="1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</a:p>
          <a:p>
            <a:pPr marL="0" indent="0">
              <a:buNone/>
            </a:pPr>
            <a:r>
              <a:rPr lang="en-US" altLang="ja-JP" b="1" dirty="0">
                <a:latin typeface="Arial" panose="020B0604020202020204" pitchFamily="34" charset="0"/>
                <a:cs typeface="Arial" panose="020B0604020202020204" pitchFamily="34" charset="0"/>
              </a:rPr>
              <a:t>	more likely to occur than photoelectric 	effect at energies</a:t>
            </a:r>
          </a:p>
          <a:p>
            <a:pPr marL="0" indent="0">
              <a:buNone/>
            </a:pPr>
            <a:r>
              <a:rPr lang="en-US" altLang="ja-JP" sz="1800" b="1" dirty="0">
                <a:latin typeface="Arial" panose="020B0604020202020204" pitchFamily="34" charset="0"/>
                <a:cs typeface="Arial" panose="020B0604020202020204" pitchFamily="34" charset="0"/>
              </a:rPr>
              <a:t>pair production</a:t>
            </a:r>
          </a:p>
          <a:p>
            <a:pPr marL="0" indent="0">
              <a:buNone/>
            </a:pPr>
            <a:r>
              <a:rPr lang="en-US" altLang="ja-JP" sz="1800" b="1" dirty="0">
                <a:latin typeface="Arial" panose="020B0604020202020204" pitchFamily="34" charset="0"/>
                <a:cs typeface="Arial" panose="020B0604020202020204" pitchFamily="34" charset="0"/>
              </a:rPr>
              <a:t>photonuclear reaction</a:t>
            </a:r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0" y="-11440"/>
            <a:ext cx="9144000" cy="725120"/>
          </a:xfrm>
          <a:gradFill>
            <a:gsLst>
              <a:gs pos="0">
                <a:schemeClr val="bg1"/>
              </a:gs>
              <a:gs pos="74000">
                <a:schemeClr val="accent4">
                  <a:lumMod val="40000"/>
                  <a:lumOff val="60000"/>
                </a:schemeClr>
              </a:gs>
              <a:gs pos="83000">
                <a:schemeClr val="accent2">
                  <a:lumMod val="75000"/>
                </a:schemeClr>
              </a:gs>
              <a:gs pos="100000">
                <a:srgbClr val="FF0000"/>
              </a:gs>
            </a:gsLst>
            <a:lin ang="5400000" scaled="1"/>
          </a:gradFill>
        </p:spPr>
        <p:txBody>
          <a:bodyPr>
            <a:normAutofit/>
          </a:bodyPr>
          <a:lstStyle/>
          <a:p>
            <a:r>
              <a:rPr lang="en-US" altLang="ja-JP" sz="4000" dirty="0">
                <a:latin typeface="Arial Black" panose="020B0A04020102020204" pitchFamily="34" charset="0"/>
                <a:ea typeface="A-OTF 見出ゴMB31 Pro MB31" panose="020B0600000000000000" pitchFamily="34" charset="-128"/>
              </a:rPr>
              <a:t>Photon interactions</a:t>
            </a:r>
            <a:endParaRPr kumimoji="1" lang="ja-JP" altLang="en-US" sz="4000" dirty="0">
              <a:latin typeface="Arial Black" panose="020B0A04020102020204" pitchFamily="34" charset="0"/>
              <a:ea typeface="A-OTF 見出ゴMB31 Pro MB31" panose="020B0600000000000000" pitchFamily="34" charset="-128"/>
            </a:endParaRPr>
          </a:p>
        </p:txBody>
      </p:sp>
      <p:sp>
        <p:nvSpPr>
          <p:cNvPr id="19" name="フッター プレースホルダー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dirty="0"/>
              <a:t>Nov. 14, 2019</a:t>
            </a:r>
            <a:endParaRPr kumimoji="1" lang="ja-JP" altLang="en-US" dirty="0"/>
          </a:p>
        </p:txBody>
      </p:sp>
      <p:sp>
        <p:nvSpPr>
          <p:cNvPr id="20" name="スライド番号プレースホルダー 1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75BCCA-4C42-44A4-A55B-AF41469C7B59}" type="slidenum">
              <a:rPr kumimoji="1" lang="ja-JP" altLang="en-US" smtClean="0"/>
              <a:pPr/>
              <a:t>29</a:t>
            </a:fld>
            <a:endParaRPr kumimoji="1" lang="ja-JP" altLang="en-US" dirty="0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02833" y="4043368"/>
            <a:ext cx="7126842" cy="20667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0278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0" y="10594"/>
            <a:ext cx="9144000" cy="725120"/>
          </a:xfrm>
          <a:gradFill>
            <a:gsLst>
              <a:gs pos="0">
                <a:schemeClr val="bg1"/>
              </a:gs>
              <a:gs pos="74000">
                <a:schemeClr val="accent4">
                  <a:lumMod val="40000"/>
                  <a:lumOff val="60000"/>
                </a:schemeClr>
              </a:gs>
              <a:gs pos="83000">
                <a:schemeClr val="accent2">
                  <a:lumMod val="75000"/>
                </a:schemeClr>
              </a:gs>
              <a:gs pos="100000">
                <a:srgbClr val="FF0000"/>
              </a:gs>
            </a:gsLst>
            <a:lin ang="5400000" scaled="1"/>
          </a:gradFill>
        </p:spPr>
        <p:txBody>
          <a:bodyPr>
            <a:normAutofit/>
          </a:bodyPr>
          <a:lstStyle/>
          <a:p>
            <a:r>
              <a:rPr lang="en-US" altLang="ja-JP" sz="3800" dirty="0">
                <a:latin typeface="Arial Black" panose="020B0A04020102020204" pitchFamily="34" charset="0"/>
                <a:ea typeface="A-OTF 見出ゴMB31 Pro MB31" panose="020B0600000000000000" pitchFamily="34" charset="-128"/>
              </a:rPr>
              <a:t>What is different</a:t>
            </a:r>
            <a:endParaRPr kumimoji="1" lang="ja-JP" altLang="en-US" sz="3800" dirty="0">
              <a:latin typeface="Arial Black" panose="020B0A04020102020204" pitchFamily="34" charset="0"/>
              <a:ea typeface="A-OTF 見出ゴMB31 Pro MB31" panose="020B0600000000000000" pitchFamily="34" charset="-128"/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28649" y="1090247"/>
            <a:ext cx="8289013" cy="5086716"/>
          </a:xfrm>
        </p:spPr>
        <p:txBody>
          <a:bodyPr wrap="square">
            <a:noAutofit/>
          </a:bodyPr>
          <a:lstStyle/>
          <a:p>
            <a:pPr marL="0" indent="0">
              <a:buNone/>
            </a:pPr>
            <a:r>
              <a:rPr lang="en-US" altLang="ja-JP" sz="2600" b="1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</a:p>
        </p:txBody>
      </p:sp>
      <p:sp>
        <p:nvSpPr>
          <p:cNvPr id="12" name="フッター プレースホルダー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dirty="0"/>
              <a:t>Nov. 14, 2019</a:t>
            </a:r>
            <a:endParaRPr kumimoji="1" lang="ja-JP" altLang="en-US" dirty="0"/>
          </a:p>
        </p:txBody>
      </p:sp>
      <p:sp>
        <p:nvSpPr>
          <p:cNvPr id="13" name="スライド番号プレースホルダー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75BCCA-4C42-44A4-A55B-AF41469C7B59}" type="slidenum">
              <a:rPr kumimoji="1" lang="ja-JP" altLang="en-US" smtClean="0"/>
              <a:pPr/>
              <a:t>3</a:t>
            </a:fld>
            <a:endParaRPr kumimoji="1" lang="ja-JP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5" name="表 4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40036606"/>
                  </p:ext>
                </p:extLst>
              </p:nvPr>
            </p:nvGraphicFramePr>
            <p:xfrm>
              <a:off x="260196" y="910707"/>
              <a:ext cx="8657466" cy="5363712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885822">
                      <a:extLst>
                        <a:ext uri="{9D8B030D-6E8A-4147-A177-3AD203B41FA5}">
                          <a16:colId xmlns:a16="http://schemas.microsoft.com/office/drawing/2014/main" val="1563398214"/>
                        </a:ext>
                      </a:extLst>
                    </a:gridCol>
                    <a:gridCol w="2885822">
                      <a:extLst>
                        <a:ext uri="{9D8B030D-6E8A-4147-A177-3AD203B41FA5}">
                          <a16:colId xmlns:a16="http://schemas.microsoft.com/office/drawing/2014/main" val="3859686407"/>
                        </a:ext>
                      </a:extLst>
                    </a:gridCol>
                    <a:gridCol w="2885822">
                      <a:extLst>
                        <a:ext uri="{9D8B030D-6E8A-4147-A177-3AD203B41FA5}">
                          <a16:colId xmlns:a16="http://schemas.microsoft.com/office/drawing/2014/main" val="863451215"/>
                        </a:ext>
                      </a:extLst>
                    </a:gridCol>
                  </a:tblGrid>
                  <a:tr h="1024454">
                    <a:tc>
                      <a:txBody>
                        <a:bodyPr/>
                        <a:lstStyle/>
                        <a:p>
                          <a:endParaRPr kumimoji="1" lang="ja-JP" altLang="en-US" sz="2800" dirty="0">
                            <a:latin typeface="Arial Black" panose="020B0A04020102020204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kumimoji="1" lang="en-US" altLang="ja-JP" sz="2800" dirty="0">
                              <a:latin typeface="Arial Black" panose="020B0A04020102020204" pitchFamily="34" charset="0"/>
                            </a:rPr>
                            <a:t>EM</a:t>
                          </a:r>
                          <a:r>
                            <a:rPr kumimoji="1" lang="en-US" altLang="ja-JP" sz="2800" baseline="0" dirty="0">
                              <a:latin typeface="Arial Black" panose="020B0A04020102020204" pitchFamily="34" charset="0"/>
                            </a:rPr>
                            <a:t> calorimeter</a:t>
                          </a:r>
                          <a:endParaRPr kumimoji="1" lang="ja-JP" altLang="en-US" sz="2800" dirty="0">
                            <a:latin typeface="Arial Black" panose="020B0A04020102020204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kumimoji="1" lang="en-US" altLang="ja-JP" sz="3200" i="1" dirty="0">
                              <a:latin typeface="Euclid Symbol" panose="05050102010706020507" pitchFamily="18" charset="2"/>
                            </a:rPr>
                            <a:t>g</a:t>
                          </a:r>
                          <a:r>
                            <a:rPr kumimoji="1" lang="en-US" altLang="ja-JP" sz="2800" dirty="0">
                              <a:latin typeface="Arial Black" panose="020B0A04020102020204" pitchFamily="34" charset="0"/>
                            </a:rPr>
                            <a:t>-ray measurement</a:t>
                          </a:r>
                          <a:endParaRPr kumimoji="1" lang="ja-JP" altLang="en-US" sz="2800" dirty="0">
                            <a:latin typeface="Arial Black" panose="020B0A04020102020204" pitchFamily="34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029667602"/>
                      </a:ext>
                    </a:extLst>
                  </a:tr>
                  <a:tr h="962366">
                    <a:tc>
                      <a:txBody>
                        <a:bodyPr/>
                        <a:lstStyle/>
                        <a:p>
                          <a:r>
                            <a:rPr kumimoji="1" lang="en-US" altLang="ja-JP" sz="2800" dirty="0">
                              <a:solidFill>
                                <a:srgbClr val="FF0000"/>
                              </a:solidFill>
                              <a:latin typeface="Arial Black" panose="020B0A04020102020204" pitchFamily="34" charset="0"/>
                            </a:rPr>
                            <a:t>energy of interest</a:t>
                          </a:r>
                          <a:endParaRPr kumimoji="1" lang="ja-JP" altLang="en-US" sz="2800" dirty="0">
                            <a:solidFill>
                              <a:srgbClr val="FF0000"/>
                            </a:solidFill>
                            <a:latin typeface="Arial Black" panose="020B0A04020102020204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kumimoji="1" lang="en-US" altLang="ja-JP" sz="2800" dirty="0">
                              <a:solidFill>
                                <a:srgbClr val="FF0000"/>
                              </a:solidFill>
                              <a:latin typeface="Arial Black" panose="020B0A04020102020204" pitchFamily="34" charset="0"/>
                            </a:rPr>
                            <a:t>10 MeV</a:t>
                          </a:r>
                          <a:r>
                            <a:rPr kumimoji="1" lang="en-US" altLang="ja-JP" sz="2800" baseline="0" dirty="0">
                              <a:solidFill>
                                <a:srgbClr val="FF0000"/>
                              </a:solidFill>
                              <a:latin typeface="Arial Black" panose="020B0A04020102020204" pitchFamily="34" charset="0"/>
                            </a:rPr>
                            <a:t> </a:t>
                          </a:r>
                          <a14:m>
                            <m:oMath xmlns:m="http://schemas.openxmlformats.org/officeDocument/2006/math">
                              <m:r>
                                <a:rPr kumimoji="1" lang="en-US" altLang="ja-JP" sz="2800" b="0" i="1" baseline="0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∼</m:t>
                              </m:r>
                            </m:oMath>
                          </a14:m>
                          <a:r>
                            <a:rPr kumimoji="1" lang="en-US" altLang="ja-JP" sz="2800" baseline="0" dirty="0">
                              <a:solidFill>
                                <a:srgbClr val="FF0000"/>
                              </a:solidFill>
                              <a:latin typeface="Arial Black" panose="020B0A04020102020204" pitchFamily="34" charset="0"/>
                            </a:rPr>
                            <a:t> GeV </a:t>
                          </a:r>
                          <a14:m>
                            <m:oMath xmlns:m="http://schemas.openxmlformats.org/officeDocument/2006/math">
                              <m:r>
                                <a:rPr kumimoji="1" lang="en-US" altLang="ja-JP" sz="2800" b="0" i="1" baseline="0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∼</m:t>
                              </m:r>
                            </m:oMath>
                          </a14:m>
                          <a:r>
                            <a:rPr kumimoji="1" lang="en-US" altLang="ja-JP" sz="2800" baseline="0" dirty="0">
                              <a:solidFill>
                                <a:srgbClr val="FF0000"/>
                              </a:solidFill>
                              <a:latin typeface="Arial Black" panose="020B0A04020102020204" pitchFamily="34" charset="0"/>
                            </a:rPr>
                            <a:t> 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kumimoji="1" lang="en-US" altLang="ja-JP" sz="2800" baseline="0" dirty="0">
                              <a:solidFill>
                                <a:srgbClr val="FF0000"/>
                              </a:solidFill>
                              <a:latin typeface="Arial Black" panose="020B0A04020102020204" pitchFamily="34" charset="0"/>
                            </a:rPr>
                            <a:t> </a:t>
                          </a:r>
                          <a14:m>
                            <m:oMath xmlns:m="http://schemas.openxmlformats.org/officeDocument/2006/math">
                              <m:r>
                                <a:rPr kumimoji="1" lang="en-US" altLang="ja-JP" sz="2800" b="0" i="1" baseline="0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∼</m:t>
                              </m:r>
                            </m:oMath>
                          </a14:m>
                          <a:r>
                            <a:rPr kumimoji="1" lang="en-US" altLang="ja-JP" sz="2800" baseline="0" dirty="0">
                              <a:solidFill>
                                <a:srgbClr val="FF0000"/>
                              </a:solidFill>
                              <a:latin typeface="Arial Black" panose="020B0A04020102020204" pitchFamily="34" charset="0"/>
                            </a:rPr>
                            <a:t> </a:t>
                          </a:r>
                          <a:r>
                            <a:rPr kumimoji="1" lang="en-US" altLang="ja-JP" sz="2800" dirty="0">
                              <a:solidFill>
                                <a:srgbClr val="FF0000"/>
                              </a:solidFill>
                              <a:latin typeface="Arial Black" panose="020B0A04020102020204" pitchFamily="34" charset="0"/>
                            </a:rPr>
                            <a:t>MeV</a:t>
                          </a:r>
                          <a:endParaRPr kumimoji="1" lang="ja-JP" altLang="en-US" sz="2800" dirty="0">
                            <a:solidFill>
                              <a:srgbClr val="FF0000"/>
                            </a:solidFill>
                            <a:latin typeface="Arial Black" panose="020B0A04020102020204" pitchFamily="34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971839090"/>
                      </a:ext>
                    </a:extLst>
                  </a:tr>
                  <a:tr h="962366">
                    <a:tc>
                      <a:txBody>
                        <a:bodyPr/>
                        <a:lstStyle/>
                        <a:p>
                          <a:r>
                            <a:rPr kumimoji="1" lang="en-US" altLang="ja-JP" sz="2800" dirty="0">
                              <a:latin typeface="Arial Black" panose="020B0A04020102020204" pitchFamily="34" charset="0"/>
                            </a:rPr>
                            <a:t>photon interaction</a:t>
                          </a:r>
                          <a:endParaRPr kumimoji="1" lang="ja-JP" altLang="en-US" sz="2800" dirty="0">
                            <a:latin typeface="Arial Black" panose="020B0A04020102020204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kumimoji="1" lang="en-US" altLang="ja-JP" sz="2800" dirty="0">
                              <a:latin typeface="Arial Black" panose="020B0A04020102020204" pitchFamily="34" charset="0"/>
                            </a:rPr>
                            <a:t>pair production</a:t>
                          </a:r>
                          <a:endParaRPr kumimoji="1" lang="ja-JP" altLang="en-US" sz="2800" dirty="0">
                            <a:latin typeface="Arial Black" panose="020B0A04020102020204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kumimoji="1" lang="en-US" altLang="ja-JP" sz="2800" dirty="0">
                              <a:latin typeface="Arial Black" panose="020B0A04020102020204" pitchFamily="34" charset="0"/>
                            </a:rPr>
                            <a:t>photoelectric</a:t>
                          </a:r>
                          <a:r>
                            <a:rPr kumimoji="1" lang="en-US" altLang="ja-JP" sz="2800" baseline="0" dirty="0">
                              <a:latin typeface="Arial Black" panose="020B0A04020102020204" pitchFamily="34" charset="0"/>
                            </a:rPr>
                            <a:t> effect</a:t>
                          </a:r>
                          <a:endParaRPr kumimoji="1" lang="ja-JP" altLang="en-US" sz="2800" dirty="0">
                            <a:latin typeface="Arial Black" panose="020B0A04020102020204" pitchFamily="34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166113691"/>
                      </a:ext>
                    </a:extLst>
                  </a:tr>
                  <a:tr h="726080">
                    <a:tc>
                      <a:txBody>
                        <a:bodyPr/>
                        <a:lstStyle/>
                        <a:p>
                          <a:endParaRPr kumimoji="1" lang="ja-JP" altLang="en-US" sz="2800" dirty="0">
                            <a:latin typeface="Arial Black" panose="020B0A04020102020204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kumimoji="1" lang="ja-JP" altLang="en-US" sz="2800" dirty="0">
                            <a:latin typeface="Arial Black" panose="020B0A04020102020204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kumimoji="1" lang="ja-JP" altLang="en-US" sz="2800" dirty="0">
                            <a:latin typeface="Arial Black" panose="020B0A04020102020204" pitchFamily="34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233683135"/>
                      </a:ext>
                    </a:extLst>
                  </a:tr>
                  <a:tr h="962366">
                    <a:tc>
                      <a:txBody>
                        <a:bodyPr/>
                        <a:lstStyle/>
                        <a:p>
                          <a:r>
                            <a:rPr kumimoji="1" lang="en-US" altLang="ja-JP" sz="2800" dirty="0">
                              <a:latin typeface="Arial Black" panose="020B0A04020102020204" pitchFamily="34" charset="0"/>
                            </a:rPr>
                            <a:t>energy deposit</a:t>
                          </a:r>
                          <a:endParaRPr kumimoji="1" lang="ja-JP" altLang="en-US" sz="2800" dirty="0">
                            <a:latin typeface="Arial Black" panose="020B0A04020102020204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1" lang="en-US" altLang="ja-JP" sz="2800" dirty="0">
                              <a:latin typeface="Arial Black" panose="020B0A04020102020204" pitchFamily="34" charset="0"/>
                            </a:rPr>
                            <a:t>shower</a:t>
                          </a:r>
                          <a:endParaRPr kumimoji="1" lang="ja-JP" altLang="en-US" sz="2800" dirty="0">
                            <a:latin typeface="Arial Black" panose="020B0A04020102020204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kumimoji="1" lang="en-US" altLang="ja-JP" sz="2800" dirty="0">
                              <a:latin typeface="Arial Black" panose="020B0A04020102020204" pitchFamily="34" charset="0"/>
                            </a:rPr>
                            <a:t>point-like</a:t>
                          </a:r>
                          <a:endParaRPr kumimoji="1" lang="ja-JP" altLang="en-US" sz="2800" dirty="0">
                            <a:latin typeface="Arial Black" panose="020B0A04020102020204" pitchFamily="34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662253474"/>
                      </a:ext>
                    </a:extLst>
                  </a:tr>
                  <a:tr h="726080">
                    <a:tc>
                      <a:txBody>
                        <a:bodyPr/>
                        <a:lstStyle/>
                        <a:p>
                          <a:r>
                            <a:rPr kumimoji="1" lang="en-US" altLang="ja-JP" sz="2800" dirty="0">
                              <a:latin typeface="Arial Black" panose="020B0A04020102020204" pitchFamily="34" charset="0"/>
                            </a:rPr>
                            <a:t>detector size</a:t>
                          </a:r>
                          <a:endParaRPr kumimoji="1" lang="ja-JP" altLang="en-US" sz="2800" dirty="0">
                            <a:latin typeface="Arial Black" panose="020B0A04020102020204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kumimoji="1" lang="en-US" altLang="ja-JP" sz="2800" dirty="0">
                              <a:latin typeface="Arial Black" panose="020B0A04020102020204" pitchFamily="34" charset="0"/>
                            </a:rPr>
                            <a:t>large</a:t>
                          </a:r>
                          <a:endParaRPr kumimoji="1" lang="ja-JP" altLang="en-US" sz="2800" dirty="0">
                            <a:latin typeface="Arial Black" panose="020B0A04020102020204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kumimoji="1" lang="en-US" altLang="ja-JP" sz="2800" dirty="0">
                              <a:latin typeface="Arial Black" panose="020B0A04020102020204" pitchFamily="34" charset="0"/>
                            </a:rPr>
                            <a:t>small</a:t>
                          </a:r>
                          <a:endParaRPr kumimoji="1" lang="ja-JP" altLang="en-US" sz="2800" dirty="0">
                            <a:latin typeface="Arial Black" panose="020B0A04020102020204" pitchFamily="34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198518334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5" name="表 4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40036606"/>
                  </p:ext>
                </p:extLst>
              </p:nvPr>
            </p:nvGraphicFramePr>
            <p:xfrm>
              <a:off x="260196" y="910707"/>
              <a:ext cx="8657466" cy="5363712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885822">
                      <a:extLst>
                        <a:ext uri="{9D8B030D-6E8A-4147-A177-3AD203B41FA5}">
                          <a16:colId xmlns:a16="http://schemas.microsoft.com/office/drawing/2014/main" val="1563398214"/>
                        </a:ext>
                      </a:extLst>
                    </a:gridCol>
                    <a:gridCol w="2885822">
                      <a:extLst>
                        <a:ext uri="{9D8B030D-6E8A-4147-A177-3AD203B41FA5}">
                          <a16:colId xmlns:a16="http://schemas.microsoft.com/office/drawing/2014/main" val="3859686407"/>
                        </a:ext>
                      </a:extLst>
                    </a:gridCol>
                    <a:gridCol w="2885822">
                      <a:extLst>
                        <a:ext uri="{9D8B030D-6E8A-4147-A177-3AD203B41FA5}">
                          <a16:colId xmlns:a16="http://schemas.microsoft.com/office/drawing/2014/main" val="863451215"/>
                        </a:ext>
                      </a:extLst>
                    </a:gridCol>
                  </a:tblGrid>
                  <a:tr h="1024454">
                    <a:tc>
                      <a:txBody>
                        <a:bodyPr/>
                        <a:lstStyle/>
                        <a:p>
                          <a:endParaRPr kumimoji="1" lang="ja-JP" altLang="en-US" sz="2800" dirty="0">
                            <a:latin typeface="Arial Black" panose="020B0A04020102020204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kumimoji="1" lang="en-US" altLang="ja-JP" sz="2800" dirty="0" smtClean="0">
                              <a:latin typeface="Arial Black" panose="020B0A04020102020204" pitchFamily="34" charset="0"/>
                            </a:rPr>
                            <a:t>EM</a:t>
                          </a:r>
                          <a:r>
                            <a:rPr kumimoji="1" lang="en-US" altLang="ja-JP" sz="2800" baseline="0" dirty="0" smtClean="0">
                              <a:latin typeface="Arial Black" panose="020B0A04020102020204" pitchFamily="34" charset="0"/>
                            </a:rPr>
                            <a:t> calorimeter</a:t>
                          </a:r>
                          <a:endParaRPr kumimoji="1" lang="ja-JP" altLang="en-US" sz="2800" dirty="0">
                            <a:latin typeface="Arial Black" panose="020B0A04020102020204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kumimoji="1" lang="en-US" altLang="ja-JP" sz="3200" i="1" dirty="0" smtClean="0">
                              <a:latin typeface="Euclid Symbol" panose="05050102010706020507" pitchFamily="18" charset="2"/>
                            </a:rPr>
                            <a:t>g</a:t>
                          </a:r>
                          <a:r>
                            <a:rPr kumimoji="1" lang="en-US" altLang="ja-JP" sz="2800" dirty="0" smtClean="0">
                              <a:latin typeface="Arial Black" panose="020B0A04020102020204" pitchFamily="34" charset="0"/>
                            </a:rPr>
                            <a:t>-ray measurement</a:t>
                          </a:r>
                          <a:endParaRPr kumimoji="1" lang="ja-JP" altLang="en-US" sz="2800" dirty="0">
                            <a:latin typeface="Arial Black" panose="020B0A04020102020204" pitchFamily="34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029667602"/>
                      </a:ext>
                    </a:extLst>
                  </a:tr>
                  <a:tr h="962366">
                    <a:tc>
                      <a:txBody>
                        <a:bodyPr/>
                        <a:lstStyle/>
                        <a:p>
                          <a:r>
                            <a:rPr kumimoji="1" lang="en-US" altLang="ja-JP" sz="2800" dirty="0" smtClean="0">
                              <a:solidFill>
                                <a:srgbClr val="FF0000"/>
                              </a:solidFill>
                              <a:latin typeface="Arial Black" panose="020B0A04020102020204" pitchFamily="34" charset="0"/>
                            </a:rPr>
                            <a:t>energy of interest</a:t>
                          </a:r>
                          <a:endParaRPr kumimoji="1" lang="ja-JP" altLang="en-US" sz="2800" dirty="0">
                            <a:solidFill>
                              <a:srgbClr val="FF0000"/>
                            </a:solidFill>
                            <a:latin typeface="Arial Black" panose="020B0A04020102020204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ja-JP"/>
                        </a:p>
                      </a:txBody>
                      <a:tcPr>
                        <a:blipFill>
                          <a:blip r:embed="rId2"/>
                          <a:stretch>
                            <a:fillRect l="-100423" t="-113924" r="-101268" b="-35253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ja-JP"/>
                        </a:p>
                      </a:txBody>
                      <a:tcPr>
                        <a:blipFill>
                          <a:blip r:embed="rId2"/>
                          <a:stretch>
                            <a:fillRect l="-200000" t="-113924" r="-1055" b="-352532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971839090"/>
                      </a:ext>
                    </a:extLst>
                  </a:tr>
                  <a:tr h="962366">
                    <a:tc>
                      <a:txBody>
                        <a:bodyPr/>
                        <a:lstStyle/>
                        <a:p>
                          <a:r>
                            <a:rPr kumimoji="1" lang="en-US" altLang="ja-JP" sz="2800" dirty="0" smtClean="0">
                              <a:latin typeface="Arial Black" panose="020B0A04020102020204" pitchFamily="34" charset="0"/>
                            </a:rPr>
                            <a:t>photon interaction</a:t>
                          </a:r>
                          <a:endParaRPr kumimoji="1" lang="ja-JP" altLang="en-US" sz="2800" dirty="0">
                            <a:latin typeface="Arial Black" panose="020B0A04020102020204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kumimoji="1" lang="en-US" altLang="ja-JP" sz="2800" dirty="0" smtClean="0">
                              <a:latin typeface="Arial Black" panose="020B0A04020102020204" pitchFamily="34" charset="0"/>
                            </a:rPr>
                            <a:t>pair production</a:t>
                          </a:r>
                          <a:endParaRPr kumimoji="1" lang="ja-JP" altLang="en-US" sz="2800" dirty="0">
                            <a:latin typeface="Arial Black" panose="020B0A04020102020204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kumimoji="1" lang="en-US" altLang="ja-JP" sz="2800" dirty="0" smtClean="0">
                              <a:latin typeface="Arial Black" panose="020B0A04020102020204" pitchFamily="34" charset="0"/>
                            </a:rPr>
                            <a:t>photoelectric</a:t>
                          </a:r>
                          <a:r>
                            <a:rPr kumimoji="1" lang="en-US" altLang="ja-JP" sz="2800" baseline="0" dirty="0" smtClean="0">
                              <a:latin typeface="Arial Black" panose="020B0A04020102020204" pitchFamily="34" charset="0"/>
                            </a:rPr>
                            <a:t> effect</a:t>
                          </a:r>
                          <a:endParaRPr kumimoji="1" lang="ja-JP" altLang="en-US" sz="2800" dirty="0">
                            <a:latin typeface="Arial Black" panose="020B0A04020102020204" pitchFamily="34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166113691"/>
                      </a:ext>
                    </a:extLst>
                  </a:tr>
                  <a:tr h="726080">
                    <a:tc>
                      <a:txBody>
                        <a:bodyPr/>
                        <a:lstStyle/>
                        <a:p>
                          <a:endParaRPr kumimoji="1" lang="ja-JP" altLang="en-US" sz="2800">
                            <a:latin typeface="Arial Black" panose="020B0A04020102020204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kumimoji="1" lang="ja-JP" altLang="en-US" sz="2800" dirty="0">
                            <a:latin typeface="Arial Black" panose="020B0A04020102020204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kumimoji="1" lang="ja-JP" altLang="en-US" sz="2800" dirty="0">
                            <a:latin typeface="Arial Black" panose="020B0A04020102020204" pitchFamily="34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233683135"/>
                      </a:ext>
                    </a:extLst>
                  </a:tr>
                  <a:tr h="962366">
                    <a:tc>
                      <a:txBody>
                        <a:bodyPr/>
                        <a:lstStyle/>
                        <a:p>
                          <a:r>
                            <a:rPr kumimoji="1" lang="en-US" altLang="ja-JP" sz="2800" dirty="0" smtClean="0">
                              <a:latin typeface="Arial Black" panose="020B0A04020102020204" pitchFamily="34" charset="0"/>
                            </a:rPr>
                            <a:t>energy deposit</a:t>
                          </a:r>
                          <a:endParaRPr kumimoji="1" lang="ja-JP" altLang="en-US" sz="2800" dirty="0">
                            <a:latin typeface="Arial Black" panose="020B0A04020102020204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1" lang="en-US" altLang="ja-JP" sz="2800" dirty="0" smtClean="0">
                              <a:latin typeface="Arial Black" panose="020B0A04020102020204" pitchFamily="34" charset="0"/>
                            </a:rPr>
                            <a:t>shower</a:t>
                          </a:r>
                          <a:endParaRPr kumimoji="1" lang="ja-JP" altLang="en-US" sz="2800" dirty="0" smtClean="0">
                            <a:latin typeface="Arial Black" panose="020B0A04020102020204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kumimoji="1" lang="en-US" altLang="ja-JP" sz="2800" dirty="0" smtClean="0">
                              <a:latin typeface="Arial Black" panose="020B0A04020102020204" pitchFamily="34" charset="0"/>
                            </a:rPr>
                            <a:t>point-like</a:t>
                          </a:r>
                          <a:endParaRPr kumimoji="1" lang="ja-JP" altLang="en-US" sz="2800" dirty="0">
                            <a:latin typeface="Arial Black" panose="020B0A04020102020204" pitchFamily="34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662253474"/>
                      </a:ext>
                    </a:extLst>
                  </a:tr>
                  <a:tr h="726080">
                    <a:tc>
                      <a:txBody>
                        <a:bodyPr/>
                        <a:lstStyle/>
                        <a:p>
                          <a:r>
                            <a:rPr kumimoji="1" lang="en-US" altLang="ja-JP" sz="2800" dirty="0" smtClean="0">
                              <a:latin typeface="Arial Black" panose="020B0A04020102020204" pitchFamily="34" charset="0"/>
                            </a:rPr>
                            <a:t>detector size</a:t>
                          </a:r>
                          <a:endParaRPr kumimoji="1" lang="ja-JP" altLang="en-US" sz="2800" dirty="0">
                            <a:latin typeface="Arial Black" panose="020B0A04020102020204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kumimoji="1" lang="en-US" altLang="ja-JP" sz="2800" dirty="0" smtClean="0">
                              <a:latin typeface="Arial Black" panose="020B0A04020102020204" pitchFamily="34" charset="0"/>
                            </a:rPr>
                            <a:t>large</a:t>
                          </a:r>
                          <a:endParaRPr kumimoji="1" lang="ja-JP" altLang="en-US" sz="2800" dirty="0">
                            <a:latin typeface="Arial Black" panose="020B0A04020102020204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kumimoji="1" lang="en-US" altLang="ja-JP" sz="2800" dirty="0" smtClean="0">
                              <a:latin typeface="Arial Black" panose="020B0A04020102020204" pitchFamily="34" charset="0"/>
                            </a:rPr>
                            <a:t>small</a:t>
                          </a:r>
                          <a:endParaRPr kumimoji="1" lang="ja-JP" altLang="en-US" sz="2800" dirty="0">
                            <a:latin typeface="Arial Black" panose="020B0A04020102020204" pitchFamily="34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198518334"/>
                      </a:ext>
                    </a:extLst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166469852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28650" y="1090247"/>
            <a:ext cx="7886700" cy="5086716"/>
          </a:xfrm>
        </p:spPr>
        <p:txBody>
          <a:bodyPr wrap="square">
            <a:normAutofit/>
          </a:bodyPr>
          <a:lstStyle/>
          <a:p>
            <a:pPr marL="0" indent="0">
              <a:buNone/>
            </a:pPr>
            <a:r>
              <a:rPr lang="en-US" altLang="ja-JP" sz="1800" b="1" dirty="0">
                <a:latin typeface="Arial" panose="020B0604020202020204" pitchFamily="34" charset="0"/>
                <a:cs typeface="Arial" panose="020B0604020202020204" pitchFamily="34" charset="0"/>
              </a:rPr>
              <a:t>photoelectric effect</a:t>
            </a:r>
          </a:p>
          <a:p>
            <a:pPr marL="0" indent="0">
              <a:buNone/>
            </a:pPr>
            <a:r>
              <a:rPr lang="en-US" altLang="ja-JP" sz="1800" b="1" dirty="0">
                <a:latin typeface="Arial" panose="020B0604020202020204" pitchFamily="34" charset="0"/>
                <a:cs typeface="Arial" panose="020B0604020202020204" pitchFamily="34" charset="0"/>
              </a:rPr>
              <a:t>Rayleigh scattering</a:t>
            </a:r>
          </a:p>
          <a:p>
            <a:pPr marL="0" indent="0">
              <a:buNone/>
            </a:pPr>
            <a:r>
              <a:rPr lang="en-US" altLang="ja-JP" sz="1800" b="1" dirty="0">
                <a:latin typeface="Arial" panose="020B0604020202020204" pitchFamily="34" charset="0"/>
                <a:cs typeface="Arial" panose="020B0604020202020204" pitchFamily="34" charset="0"/>
              </a:rPr>
              <a:t>Compton scattering</a:t>
            </a:r>
          </a:p>
          <a:p>
            <a:pPr marL="0" indent="0">
              <a:buNone/>
            </a:pPr>
            <a:r>
              <a:rPr lang="en-US" altLang="ja-JP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pair production</a:t>
            </a:r>
          </a:p>
          <a:p>
            <a:pPr marL="0" indent="0">
              <a:buNone/>
            </a:pPr>
            <a:r>
              <a:rPr lang="en-US" altLang="ja-JP" b="1" dirty="0">
                <a:latin typeface="Arial" panose="020B0604020202020204" pitchFamily="34" charset="0"/>
                <a:cs typeface="Arial" panose="020B0604020202020204" pitchFamily="34" charset="0"/>
              </a:rPr>
              <a:t>	threshold </a:t>
            </a:r>
          </a:p>
          <a:p>
            <a:pPr marL="0" indent="0">
              <a:buNone/>
            </a:pPr>
            <a:r>
              <a:rPr lang="en-US" altLang="ja-JP" b="1" dirty="0">
                <a:latin typeface="Arial" panose="020B0604020202020204" pitchFamily="34" charset="0"/>
                <a:cs typeface="Arial" panose="020B0604020202020204" pitchFamily="34" charset="0"/>
              </a:rPr>
              <a:t>	increasing with energy</a:t>
            </a:r>
          </a:p>
          <a:p>
            <a:pPr marL="0" indent="0">
              <a:buNone/>
            </a:pPr>
            <a:r>
              <a:rPr lang="en-US" altLang="ja-JP" b="1" dirty="0">
                <a:latin typeface="Arial" panose="020B0604020202020204" pitchFamily="34" charset="0"/>
                <a:cs typeface="Arial" panose="020B0604020202020204" pitchFamily="34" charset="0"/>
              </a:rPr>
              <a:t>	reaching an asymptotic value at high 	energies </a:t>
            </a:r>
          </a:p>
          <a:p>
            <a:pPr marL="0" indent="0">
              <a:buNone/>
            </a:pPr>
            <a:r>
              <a:rPr lang="en-US" altLang="ja-JP" b="1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</a:p>
          <a:p>
            <a:pPr marL="0" indent="0">
              <a:buNone/>
            </a:pPr>
            <a:r>
              <a:rPr lang="en-US" altLang="ja-JP" b="1" dirty="0">
                <a:latin typeface="Arial" panose="020B0604020202020204" pitchFamily="34" charset="0"/>
                <a:cs typeface="Arial" panose="020B0604020202020204" pitchFamily="34" charset="0"/>
              </a:rPr>
              <a:t>	related </a:t>
            </a:r>
            <a:r>
              <a:rPr lang="en-US" altLang="ja-JP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 the radiation length</a:t>
            </a:r>
            <a:r>
              <a:rPr lang="en-US" altLang="ja-JP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0" indent="0">
              <a:buNone/>
            </a:pPr>
            <a:r>
              <a:rPr lang="en-US" altLang="ja-JP" sz="1800" b="1" dirty="0">
                <a:latin typeface="Arial" panose="020B0604020202020204" pitchFamily="34" charset="0"/>
                <a:cs typeface="Arial" panose="020B0604020202020204" pitchFamily="34" charset="0"/>
              </a:rPr>
              <a:t>photonuclear reaction</a:t>
            </a:r>
            <a:endParaRPr lang="en-US" altLang="ja-JP" sz="18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0" y="-11440"/>
            <a:ext cx="9144000" cy="725120"/>
          </a:xfrm>
          <a:gradFill>
            <a:gsLst>
              <a:gs pos="0">
                <a:schemeClr val="bg1"/>
              </a:gs>
              <a:gs pos="74000">
                <a:schemeClr val="accent4">
                  <a:lumMod val="40000"/>
                  <a:lumOff val="60000"/>
                </a:schemeClr>
              </a:gs>
              <a:gs pos="83000">
                <a:schemeClr val="accent2">
                  <a:lumMod val="75000"/>
                </a:schemeClr>
              </a:gs>
              <a:gs pos="100000">
                <a:srgbClr val="FF0000"/>
              </a:gs>
            </a:gsLst>
            <a:lin ang="5400000" scaled="1"/>
          </a:gradFill>
        </p:spPr>
        <p:txBody>
          <a:bodyPr>
            <a:normAutofit/>
          </a:bodyPr>
          <a:lstStyle/>
          <a:p>
            <a:r>
              <a:rPr lang="en-US" altLang="ja-JP" sz="4000" dirty="0">
                <a:latin typeface="Arial Black" panose="020B0A04020102020204" pitchFamily="34" charset="0"/>
                <a:ea typeface="A-OTF 見出ゴMB31 Pro MB31" panose="020B0600000000000000" pitchFamily="34" charset="-128"/>
              </a:rPr>
              <a:t>Photon interactions</a:t>
            </a:r>
            <a:endParaRPr kumimoji="1" lang="ja-JP" altLang="en-US" sz="4000" dirty="0">
              <a:latin typeface="Arial Black" panose="020B0A04020102020204" pitchFamily="34" charset="0"/>
              <a:ea typeface="A-OTF 見出ゴMB31 Pro MB31" panose="020B0600000000000000" pitchFamily="34" charset="-128"/>
            </a:endParaRPr>
          </a:p>
        </p:txBody>
      </p:sp>
      <p:sp>
        <p:nvSpPr>
          <p:cNvPr id="17" name="フッター プレースホルダー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dirty="0"/>
              <a:t>Nov. 14, 2019</a:t>
            </a:r>
            <a:endParaRPr kumimoji="1" lang="ja-JP" altLang="en-US" dirty="0"/>
          </a:p>
        </p:txBody>
      </p:sp>
      <p:sp>
        <p:nvSpPr>
          <p:cNvPr id="18" name="スライド番号プレースホルダー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75BCCA-4C42-44A4-A55B-AF41469C7B59}" type="slidenum">
              <a:rPr kumimoji="1" lang="ja-JP" altLang="en-US" smtClean="0"/>
              <a:pPr/>
              <a:t>30</a:t>
            </a:fld>
            <a:endParaRPr kumimoji="1" lang="ja-JP" altLang="en-US" dirty="0"/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5754" y="2705260"/>
            <a:ext cx="3828620" cy="29141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557147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28650" y="1090247"/>
            <a:ext cx="7886700" cy="5086716"/>
          </a:xfrm>
        </p:spPr>
        <p:txBody>
          <a:bodyPr wrap="square">
            <a:normAutofit/>
          </a:bodyPr>
          <a:lstStyle/>
          <a:p>
            <a:pPr marL="0" indent="0">
              <a:buNone/>
            </a:pPr>
            <a:r>
              <a:rPr lang="en-US" altLang="ja-JP" sz="1800" b="1" dirty="0">
                <a:latin typeface="Arial" panose="020B0604020202020204" pitchFamily="34" charset="0"/>
                <a:cs typeface="Arial" panose="020B0604020202020204" pitchFamily="34" charset="0"/>
              </a:rPr>
              <a:t>photoelectric effect</a:t>
            </a:r>
          </a:p>
          <a:p>
            <a:pPr marL="0" indent="0">
              <a:buNone/>
            </a:pPr>
            <a:r>
              <a:rPr lang="en-US" altLang="ja-JP" sz="1800" b="1" dirty="0">
                <a:latin typeface="Arial" panose="020B0604020202020204" pitchFamily="34" charset="0"/>
                <a:cs typeface="Arial" panose="020B0604020202020204" pitchFamily="34" charset="0"/>
              </a:rPr>
              <a:t>Rayleigh scattering</a:t>
            </a:r>
          </a:p>
          <a:p>
            <a:pPr marL="0" indent="0">
              <a:buNone/>
            </a:pPr>
            <a:r>
              <a:rPr lang="en-US" altLang="ja-JP" sz="1800" b="1" dirty="0">
                <a:latin typeface="Arial" panose="020B0604020202020204" pitchFamily="34" charset="0"/>
                <a:cs typeface="Arial" panose="020B0604020202020204" pitchFamily="34" charset="0"/>
              </a:rPr>
              <a:t>Compton scattering</a:t>
            </a:r>
          </a:p>
          <a:p>
            <a:pPr marL="0" indent="0">
              <a:buNone/>
            </a:pPr>
            <a:r>
              <a:rPr lang="en-US" altLang="ja-JP" sz="1800" b="1" dirty="0">
                <a:latin typeface="Arial" panose="020B0604020202020204" pitchFamily="34" charset="0"/>
                <a:cs typeface="Arial" panose="020B0604020202020204" pitchFamily="34" charset="0"/>
              </a:rPr>
              <a:t>pair production</a:t>
            </a:r>
          </a:p>
          <a:p>
            <a:pPr marL="0" indent="0">
              <a:buNone/>
            </a:pPr>
            <a:r>
              <a:rPr lang="en-US" altLang="ja-JP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photonuclear reaction</a:t>
            </a:r>
          </a:p>
          <a:p>
            <a:pPr marL="0" indent="0">
              <a:buNone/>
            </a:pPr>
            <a:r>
              <a:rPr lang="en-US" altLang="ja-JP" b="1" dirty="0">
                <a:latin typeface="Arial" panose="020B0604020202020204" pitchFamily="34" charset="0"/>
                <a:cs typeface="Arial" panose="020B0604020202020204" pitchFamily="34" charset="0"/>
              </a:rPr>
              <a:t>	at energies 5~20 MeV</a:t>
            </a:r>
          </a:p>
          <a:p>
            <a:pPr marL="0" indent="0">
              <a:buNone/>
            </a:pPr>
            <a:r>
              <a:rPr lang="en-US" altLang="ja-JP" b="1" dirty="0">
                <a:latin typeface="Arial" panose="020B0604020202020204" pitchFamily="34" charset="0"/>
                <a:cs typeface="Arial" panose="020B0604020202020204" pitchFamily="34" charset="0"/>
              </a:rPr>
              <a:t>	giant dipole resonance (GDR)</a:t>
            </a:r>
          </a:p>
          <a:p>
            <a:pPr marL="0" indent="0">
              <a:buNone/>
            </a:pPr>
            <a:r>
              <a:rPr lang="en-US" altLang="ja-JP" b="1" dirty="0">
                <a:latin typeface="Arial" panose="020B0604020202020204" pitchFamily="34" charset="0"/>
                <a:cs typeface="Arial" panose="020B0604020202020204" pitchFamily="34" charset="0"/>
              </a:rPr>
              <a:t>	less than 1% of the total</a:t>
            </a:r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0" y="-11440"/>
            <a:ext cx="9144000" cy="725120"/>
          </a:xfrm>
          <a:gradFill>
            <a:gsLst>
              <a:gs pos="0">
                <a:schemeClr val="bg1"/>
              </a:gs>
              <a:gs pos="74000">
                <a:schemeClr val="accent4">
                  <a:lumMod val="40000"/>
                  <a:lumOff val="60000"/>
                </a:schemeClr>
              </a:gs>
              <a:gs pos="83000">
                <a:schemeClr val="accent2">
                  <a:lumMod val="75000"/>
                </a:schemeClr>
              </a:gs>
              <a:gs pos="100000">
                <a:srgbClr val="FF0000"/>
              </a:gs>
            </a:gsLst>
            <a:lin ang="5400000" scaled="1"/>
          </a:gradFill>
        </p:spPr>
        <p:txBody>
          <a:bodyPr>
            <a:normAutofit/>
          </a:bodyPr>
          <a:lstStyle/>
          <a:p>
            <a:r>
              <a:rPr lang="en-US" altLang="ja-JP" sz="4000" dirty="0">
                <a:latin typeface="Arial Black" panose="020B0A04020102020204" pitchFamily="34" charset="0"/>
                <a:ea typeface="A-OTF 見出ゴMB31 Pro MB31" panose="020B0600000000000000" pitchFamily="34" charset="-128"/>
              </a:rPr>
              <a:t>Photon interactions</a:t>
            </a:r>
            <a:endParaRPr kumimoji="1" lang="ja-JP" altLang="en-US" sz="4000" dirty="0">
              <a:latin typeface="Arial Black" panose="020B0A04020102020204" pitchFamily="34" charset="0"/>
              <a:ea typeface="A-OTF 見出ゴMB31 Pro MB31" panose="020B0600000000000000" pitchFamily="34" charset="-128"/>
            </a:endParaRPr>
          </a:p>
        </p:txBody>
      </p:sp>
      <p:sp>
        <p:nvSpPr>
          <p:cNvPr id="15" name="フッター プレースホルダー 1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dirty="0"/>
              <a:t>Nov. 14, 2019</a:t>
            </a:r>
            <a:endParaRPr kumimoji="1" lang="ja-JP" altLang="en-US" dirty="0"/>
          </a:p>
        </p:txBody>
      </p:sp>
      <p:sp>
        <p:nvSpPr>
          <p:cNvPr id="16" name="スライド番号プレースホルダー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75BCCA-4C42-44A4-A55B-AF41469C7B59}" type="slidenum">
              <a:rPr kumimoji="1" lang="ja-JP" altLang="en-US" smtClean="0"/>
              <a:pPr/>
              <a:t>31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71875406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96540" y="1542149"/>
            <a:ext cx="6347460" cy="4152900"/>
          </a:xfrm>
          <a:prstGeom prst="rect">
            <a:avLst/>
          </a:prstGeom>
        </p:spPr>
      </p:pic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28650" y="1090247"/>
            <a:ext cx="7886700" cy="5086716"/>
          </a:xfrm>
        </p:spPr>
        <p:txBody>
          <a:bodyPr wrap="square">
            <a:normAutofit/>
          </a:bodyPr>
          <a:lstStyle/>
          <a:p>
            <a:pPr marL="0" indent="0">
              <a:buNone/>
            </a:pPr>
            <a:r>
              <a:rPr lang="en-US" altLang="ja-JP" sz="1800" b="1" dirty="0">
                <a:latin typeface="Arial" panose="020B0604020202020204" pitchFamily="34" charset="0"/>
                <a:cs typeface="Arial" panose="020B0604020202020204" pitchFamily="34" charset="0"/>
              </a:rPr>
              <a:t>photoelectric effect</a:t>
            </a:r>
          </a:p>
          <a:p>
            <a:pPr marL="0" indent="0">
              <a:buNone/>
            </a:pPr>
            <a:r>
              <a:rPr lang="en-US" altLang="ja-JP" sz="1800" b="1" dirty="0">
                <a:latin typeface="Arial" panose="020B0604020202020204" pitchFamily="34" charset="0"/>
                <a:cs typeface="Arial" panose="020B0604020202020204" pitchFamily="34" charset="0"/>
              </a:rPr>
              <a:t>Rayleigh scattering</a:t>
            </a:r>
          </a:p>
          <a:p>
            <a:pPr marL="0" indent="0">
              <a:buNone/>
            </a:pPr>
            <a:r>
              <a:rPr lang="en-US" altLang="ja-JP" sz="1800" b="1" dirty="0">
                <a:latin typeface="Arial" panose="020B0604020202020204" pitchFamily="34" charset="0"/>
                <a:cs typeface="Arial" panose="020B0604020202020204" pitchFamily="34" charset="0"/>
              </a:rPr>
              <a:t>Compton scattering</a:t>
            </a:r>
          </a:p>
          <a:p>
            <a:pPr marL="0" indent="0">
              <a:buNone/>
            </a:pPr>
            <a:r>
              <a:rPr lang="en-US" altLang="ja-JP" sz="1800" b="1" dirty="0">
                <a:latin typeface="Arial" panose="020B0604020202020204" pitchFamily="34" charset="0"/>
                <a:cs typeface="Arial" panose="020B0604020202020204" pitchFamily="34" charset="0"/>
              </a:rPr>
              <a:t>pair production</a:t>
            </a:r>
          </a:p>
          <a:p>
            <a:pPr marL="0" indent="0">
              <a:buNone/>
            </a:pPr>
            <a:r>
              <a:rPr lang="en-US" altLang="ja-JP" sz="1800" b="1" dirty="0">
                <a:latin typeface="Arial" panose="020B0604020202020204" pitchFamily="34" charset="0"/>
                <a:cs typeface="Arial" panose="020B0604020202020204" pitchFamily="34" charset="0"/>
              </a:rPr>
              <a:t>photonuclear reaction</a:t>
            </a:r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0" y="-11440"/>
            <a:ext cx="9144000" cy="725120"/>
          </a:xfrm>
          <a:gradFill>
            <a:gsLst>
              <a:gs pos="0">
                <a:schemeClr val="bg1"/>
              </a:gs>
              <a:gs pos="74000">
                <a:schemeClr val="accent4">
                  <a:lumMod val="40000"/>
                  <a:lumOff val="60000"/>
                </a:schemeClr>
              </a:gs>
              <a:gs pos="83000">
                <a:schemeClr val="accent2">
                  <a:lumMod val="75000"/>
                </a:schemeClr>
              </a:gs>
              <a:gs pos="100000">
                <a:srgbClr val="FF0000"/>
              </a:gs>
            </a:gsLst>
            <a:lin ang="5400000" scaled="1"/>
          </a:gradFill>
        </p:spPr>
        <p:txBody>
          <a:bodyPr>
            <a:normAutofit/>
          </a:bodyPr>
          <a:lstStyle/>
          <a:p>
            <a:r>
              <a:rPr lang="en-US" altLang="ja-JP" sz="4000" dirty="0">
                <a:latin typeface="Arial Black" panose="020B0A04020102020204" pitchFamily="34" charset="0"/>
                <a:ea typeface="A-OTF 見出ゴMB31 Pro MB31" panose="020B0600000000000000" pitchFamily="34" charset="-128"/>
              </a:rPr>
              <a:t>Photon interactions</a:t>
            </a:r>
            <a:endParaRPr kumimoji="1" lang="ja-JP" altLang="en-US" sz="4000" dirty="0">
              <a:latin typeface="Arial Black" panose="020B0A04020102020204" pitchFamily="34" charset="0"/>
              <a:ea typeface="A-OTF 見出ゴMB31 Pro MB31" panose="020B0600000000000000" pitchFamily="34" charset="-128"/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3852159" y="5612841"/>
            <a:ext cx="497751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>
                <a:latin typeface="Arial Black" panose="020B0A04020102020204" pitchFamily="34" charset="0"/>
              </a:rPr>
              <a:t>Energy domain in which each process</a:t>
            </a:r>
            <a:br>
              <a:rPr kumimoji="1" lang="en-US" altLang="ja-JP" dirty="0">
                <a:latin typeface="Arial Black" panose="020B0A04020102020204" pitchFamily="34" charset="0"/>
              </a:rPr>
            </a:br>
            <a:r>
              <a:rPr kumimoji="1" lang="en-US" altLang="ja-JP" dirty="0">
                <a:latin typeface="Arial Black" panose="020B0A04020102020204" pitchFamily="34" charset="0"/>
              </a:rPr>
              <a:t>is most likely to occur</a:t>
            </a:r>
          </a:p>
        </p:txBody>
      </p:sp>
      <p:sp>
        <p:nvSpPr>
          <p:cNvPr id="14" name="フッター プレースホルダー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dirty="0"/>
              <a:t>Nov. 14, 2019</a:t>
            </a:r>
            <a:endParaRPr kumimoji="1" lang="ja-JP" altLang="en-US" dirty="0"/>
          </a:p>
        </p:txBody>
      </p:sp>
      <p:sp>
        <p:nvSpPr>
          <p:cNvPr id="15" name="スライド番号プレースホルダー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75BCCA-4C42-44A4-A55B-AF41469C7B59}" type="slidenum">
              <a:rPr kumimoji="1" lang="ja-JP" altLang="en-US" smtClean="0"/>
              <a:pPr/>
              <a:t>32</a:t>
            </a:fld>
            <a:endParaRPr kumimoji="1" lang="ja-JP" altLang="en-US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3609502" y="1372872"/>
            <a:ext cx="15027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>
                <a:latin typeface="Arial Black" panose="020B0A04020102020204" pitchFamily="34" charset="0"/>
              </a:rPr>
              <a:t>R. Wigmans</a:t>
            </a:r>
            <a:endParaRPr kumimoji="1" lang="ja-JP" altLang="en-US" sz="1600" dirty="0"/>
          </a:p>
        </p:txBody>
      </p:sp>
    </p:spTree>
    <p:extLst>
      <p:ext uri="{BB962C8B-B14F-4D97-AF65-F5344CB8AC3E}">
        <p14:creationId xmlns:p14="http://schemas.microsoft.com/office/powerpoint/2010/main" val="3620953865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0" y="10594"/>
            <a:ext cx="9144000" cy="725120"/>
          </a:xfrm>
          <a:gradFill>
            <a:gsLst>
              <a:gs pos="0">
                <a:schemeClr val="bg1"/>
              </a:gs>
              <a:gs pos="74000">
                <a:schemeClr val="accent4">
                  <a:lumMod val="40000"/>
                  <a:lumOff val="60000"/>
                </a:schemeClr>
              </a:gs>
              <a:gs pos="83000">
                <a:schemeClr val="accent2">
                  <a:lumMod val="75000"/>
                </a:schemeClr>
              </a:gs>
              <a:gs pos="100000">
                <a:srgbClr val="FF0000"/>
              </a:gs>
            </a:gsLst>
            <a:lin ang="5400000" scaled="1"/>
          </a:gradFill>
        </p:spPr>
        <p:txBody>
          <a:bodyPr>
            <a:normAutofit/>
          </a:bodyPr>
          <a:lstStyle/>
          <a:p>
            <a:r>
              <a:rPr lang="en-US" altLang="ja-JP" sz="3800" dirty="0">
                <a:latin typeface="Arial Black" panose="020B0A04020102020204" pitchFamily="34" charset="0"/>
                <a:ea typeface="A-OTF 見出ゴMB31 Pro MB31" panose="020B0600000000000000" pitchFamily="34" charset="-128"/>
              </a:rPr>
              <a:t>Exercise 2</a:t>
            </a:r>
            <a:endParaRPr kumimoji="1" lang="ja-JP" altLang="en-US" sz="3800" dirty="0">
              <a:latin typeface="Arial Black" panose="020B0A04020102020204" pitchFamily="34" charset="0"/>
              <a:ea typeface="A-OTF 見出ゴMB31 Pro MB31" panose="020B0600000000000000" pitchFamily="34" charset="-128"/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28650" y="1090247"/>
            <a:ext cx="8188248" cy="5086716"/>
          </a:xfrm>
        </p:spPr>
        <p:txBody>
          <a:bodyPr wrap="square">
            <a:noAutofit/>
          </a:bodyPr>
          <a:lstStyle/>
          <a:p>
            <a:pPr marL="0" indent="0">
              <a:buNone/>
            </a:pPr>
            <a:r>
              <a:rPr lang="en-US" altLang="ja-JP" dirty="0">
                <a:latin typeface="Arial Black" panose="020B0A04020102020204" pitchFamily="34" charset="0"/>
                <a:ea typeface="A-OTF 見出ゴMB31 Pro MB31" panose="020B0600000000000000" pitchFamily="34" charset="-128"/>
              </a:rPr>
              <a:t>What is the main process in the total energy deposit (more than 2/3) ? </a:t>
            </a:r>
            <a:endParaRPr lang="en-US" altLang="ja-JP" b="1" dirty="0">
              <a:latin typeface="Arial Black" panose="020B0A04020102020204" pitchFamily="34" charset="0"/>
              <a:ea typeface="A-OTF 見出ゴMB31 Pro MB31" panose="020B0600000000000000" pitchFamily="34" charset="-128"/>
              <a:cs typeface="Arial" panose="020B0604020202020204" pitchFamily="34" charset="0"/>
            </a:endParaRPr>
          </a:p>
        </p:txBody>
      </p:sp>
      <p:sp>
        <p:nvSpPr>
          <p:cNvPr id="12" name="フッター プレースホルダー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dirty="0"/>
              <a:t>Nov. 14, 2019</a:t>
            </a:r>
            <a:endParaRPr kumimoji="1" lang="ja-JP" altLang="en-US" dirty="0"/>
          </a:p>
        </p:txBody>
      </p:sp>
      <p:sp>
        <p:nvSpPr>
          <p:cNvPr id="13" name="スライド番号プレースホルダー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75BCCA-4C42-44A4-A55B-AF41469C7B59}" type="slidenum">
              <a:rPr kumimoji="1" lang="ja-JP" altLang="en-US" smtClean="0"/>
              <a:pPr/>
              <a:t>33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902058268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0" y="10594"/>
            <a:ext cx="9144000" cy="725120"/>
          </a:xfrm>
          <a:gradFill>
            <a:gsLst>
              <a:gs pos="0">
                <a:schemeClr val="bg1"/>
              </a:gs>
              <a:gs pos="74000">
                <a:schemeClr val="accent4">
                  <a:lumMod val="40000"/>
                  <a:lumOff val="60000"/>
                </a:schemeClr>
              </a:gs>
              <a:gs pos="83000">
                <a:schemeClr val="accent2">
                  <a:lumMod val="75000"/>
                </a:schemeClr>
              </a:gs>
              <a:gs pos="100000">
                <a:srgbClr val="FF0000"/>
              </a:gs>
            </a:gsLst>
            <a:lin ang="5400000" scaled="1"/>
          </a:gradFill>
        </p:spPr>
        <p:txBody>
          <a:bodyPr>
            <a:normAutofit/>
          </a:bodyPr>
          <a:lstStyle/>
          <a:p>
            <a:r>
              <a:rPr lang="en-US" altLang="ja-JP" sz="3800" dirty="0">
                <a:latin typeface="Arial Black" panose="020B0A04020102020204" pitchFamily="34" charset="0"/>
                <a:ea typeface="A-OTF 見出ゴMB31 Pro MB31" panose="020B0600000000000000" pitchFamily="34" charset="-128"/>
              </a:rPr>
              <a:t>Outline ~ 2</a:t>
            </a:r>
            <a:r>
              <a:rPr lang="en-US" altLang="ja-JP" sz="3800" baseline="30000" dirty="0">
                <a:latin typeface="Arial Black" panose="020B0A04020102020204" pitchFamily="34" charset="0"/>
                <a:ea typeface="A-OTF 見出ゴMB31 Pro MB31" panose="020B0600000000000000" pitchFamily="34" charset="-128"/>
              </a:rPr>
              <a:t>nd</a:t>
            </a:r>
            <a:r>
              <a:rPr lang="en-US" altLang="ja-JP" sz="3800" dirty="0">
                <a:latin typeface="Arial Black" panose="020B0A04020102020204" pitchFamily="34" charset="0"/>
                <a:ea typeface="A-OTF 見出ゴMB31 Pro MB31" panose="020B0600000000000000" pitchFamily="34" charset="-128"/>
              </a:rPr>
              <a:t> lesson</a:t>
            </a:r>
            <a:endParaRPr kumimoji="1" lang="ja-JP" altLang="en-US" sz="3800" dirty="0">
              <a:latin typeface="Arial Black" panose="020B0A04020102020204" pitchFamily="34" charset="0"/>
              <a:ea typeface="A-OTF 見出ゴMB31 Pro MB31" panose="020B0600000000000000" pitchFamily="34" charset="-128"/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25514" y="1065832"/>
            <a:ext cx="8510257" cy="5086716"/>
          </a:xfrm>
        </p:spPr>
        <p:txBody>
          <a:bodyPr wrap="square">
            <a:noAutofit/>
          </a:bodyPr>
          <a:lstStyle/>
          <a:p>
            <a:pPr marL="0" indent="0">
              <a:lnSpc>
                <a:spcPct val="100000"/>
              </a:lnSpc>
              <a:buNone/>
            </a:pPr>
            <a:r>
              <a:rPr lang="en-US" altLang="ja-JP" b="1" dirty="0">
                <a:latin typeface="Arial Black" panose="020B0A04020102020204" pitchFamily="34" charset="0"/>
                <a:cs typeface="Arial" panose="020B0604020202020204" pitchFamily="34" charset="0"/>
              </a:rPr>
              <a:t>introduction ~ hadron physics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US" altLang="ja-JP" b="1" dirty="0">
                <a:latin typeface="Arial Black" panose="020B0A04020102020204" pitchFamily="34" charset="0"/>
                <a:cs typeface="Arial" panose="020B0604020202020204" pitchFamily="34" charset="0"/>
              </a:rPr>
              <a:t>getting started ~ calorimetry &amp; EM shower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US" altLang="ja-JP" dirty="0">
                <a:latin typeface="Arial Black" panose="020B0A04020102020204" pitchFamily="34" charset="0"/>
                <a:ea typeface="A-OTF 見出ゴMB31 Pro MB31" panose="020B0600000000000000" pitchFamily="34" charset="-128"/>
              </a:rPr>
              <a:t>physics processes in EM showers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US" altLang="ja-JP" dirty="0">
                <a:solidFill>
                  <a:srgbClr val="FF0000"/>
                </a:solidFill>
                <a:latin typeface="Arial Black" panose="020B0A04020102020204" pitchFamily="34" charset="0"/>
                <a:ea typeface="A-OTF 見出ゴMB31 Pro MB31" panose="020B0600000000000000" pitchFamily="34" charset="-128"/>
              </a:rPr>
              <a:t>EM shower profile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US" altLang="ja-JP" dirty="0">
                <a:solidFill>
                  <a:srgbClr val="FF0000"/>
                </a:solidFill>
                <a:latin typeface="Arial Black" panose="020B0A04020102020204" pitchFamily="34" charset="0"/>
                <a:ea typeface="A-OTF 見出ゴMB31 Pro MB31" panose="020B0600000000000000" pitchFamily="34" charset="-128"/>
              </a:rPr>
              <a:t>light source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US" altLang="ja-JP" dirty="0">
                <a:solidFill>
                  <a:srgbClr val="FF0000"/>
                </a:solidFill>
                <a:latin typeface="Arial Black" panose="020B0A04020102020204" pitchFamily="34" charset="0"/>
                <a:ea typeface="A-OTF 見出ゴMB31 Pro MB31" panose="020B0600000000000000" pitchFamily="34" charset="-128"/>
              </a:rPr>
              <a:t>light detection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US" altLang="ja-JP" dirty="0">
                <a:solidFill>
                  <a:srgbClr val="FF0000"/>
                </a:solidFill>
                <a:latin typeface="Arial Black" panose="020B0A04020102020204" pitchFamily="34" charset="0"/>
                <a:ea typeface="A-OTF 見出ゴMB31 Pro MB31" panose="020B0600000000000000" pitchFamily="34" charset="-128"/>
              </a:rPr>
              <a:t>energy response of a calorimeter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US" altLang="ja-JP" dirty="0">
                <a:solidFill>
                  <a:srgbClr val="FF0000"/>
                </a:solidFill>
                <a:latin typeface="Arial Black" panose="020B0A04020102020204" pitchFamily="34" charset="0"/>
                <a:ea typeface="A-OTF 見出ゴMB31 Pro MB31" panose="020B0600000000000000" pitchFamily="34" charset="-128"/>
              </a:rPr>
              <a:t>FOREST detector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US" altLang="ja-JP" dirty="0">
                <a:solidFill>
                  <a:srgbClr val="FF0000"/>
                </a:solidFill>
                <a:latin typeface="Arial Black" panose="020B0A04020102020204" pitchFamily="34" charset="0"/>
                <a:ea typeface="A-OTF 見出ゴMB31 Pro MB31" panose="020B0600000000000000" pitchFamily="34" charset="-128"/>
              </a:rPr>
              <a:t>summary </a:t>
            </a:r>
            <a:endParaRPr lang="en-US" altLang="ja-JP" b="1" dirty="0">
              <a:solidFill>
                <a:srgbClr val="FF0000"/>
              </a:solidFill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フッター プレースホルダー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dirty="0"/>
              <a:t>Nov. 14, 2019</a:t>
            </a:r>
            <a:endParaRPr kumimoji="1" lang="ja-JP" altLang="en-US" dirty="0"/>
          </a:p>
        </p:txBody>
      </p:sp>
      <p:sp>
        <p:nvSpPr>
          <p:cNvPr id="13" name="スライド番号プレースホルダー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75BCCA-4C42-44A4-A55B-AF41469C7B59}" type="slidenum">
              <a:rPr kumimoji="1" lang="ja-JP" altLang="en-US" smtClean="0"/>
              <a:pPr/>
              <a:t>34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72377057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0" y="10594"/>
            <a:ext cx="9144000" cy="725120"/>
          </a:xfrm>
          <a:gradFill>
            <a:gsLst>
              <a:gs pos="0">
                <a:schemeClr val="bg1"/>
              </a:gs>
              <a:gs pos="74000">
                <a:schemeClr val="accent4">
                  <a:lumMod val="40000"/>
                  <a:lumOff val="60000"/>
                </a:schemeClr>
              </a:gs>
              <a:gs pos="83000">
                <a:schemeClr val="accent2">
                  <a:lumMod val="75000"/>
                </a:schemeClr>
              </a:gs>
              <a:gs pos="100000">
                <a:srgbClr val="FF0000"/>
              </a:gs>
            </a:gsLst>
            <a:lin ang="5400000" scaled="1"/>
          </a:gradFill>
        </p:spPr>
        <p:txBody>
          <a:bodyPr>
            <a:normAutofit/>
          </a:bodyPr>
          <a:lstStyle/>
          <a:p>
            <a:r>
              <a:rPr lang="en-US" altLang="ja-JP" sz="3800" dirty="0">
                <a:latin typeface="Arial Black" panose="020B0A04020102020204" pitchFamily="34" charset="0"/>
                <a:ea typeface="A-OTF 見出ゴMB31 Pro MB31" panose="020B0600000000000000" pitchFamily="34" charset="-128"/>
              </a:rPr>
              <a:t>EM shower profile</a:t>
            </a:r>
            <a:endParaRPr kumimoji="1" lang="ja-JP" altLang="en-US" sz="3800" dirty="0">
              <a:latin typeface="Arial Black" panose="020B0A04020102020204" pitchFamily="34" charset="0"/>
              <a:ea typeface="A-OTF 見出ゴMB31 Pro MB31" panose="020B0600000000000000" pitchFamily="34" charset="-128"/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28650" y="1090247"/>
            <a:ext cx="7886700" cy="5086716"/>
          </a:xfrm>
        </p:spPr>
        <p:txBody>
          <a:bodyPr wrap="square">
            <a:noAutofit/>
          </a:bodyPr>
          <a:lstStyle/>
          <a:p>
            <a:pPr marL="0" indent="0">
              <a:buNone/>
            </a:pPr>
            <a:r>
              <a:rPr lang="en-US" altLang="ja-JP" sz="4800" b="1" dirty="0">
                <a:latin typeface="Arial Black" panose="020B0A04020102020204" pitchFamily="34" charset="0"/>
                <a:cs typeface="Arial" panose="020B0604020202020204" pitchFamily="34" charset="0"/>
              </a:rPr>
              <a:t>scaling variables</a:t>
            </a:r>
          </a:p>
          <a:p>
            <a:pPr marL="0" indent="0">
              <a:buNone/>
            </a:pPr>
            <a:r>
              <a:rPr lang="en-US" altLang="ja-JP" sz="4800" b="1" dirty="0">
                <a:latin typeface="Arial Black" panose="020B0A04020102020204" pitchFamily="34" charset="0"/>
                <a:cs typeface="Arial" panose="020B0604020202020204" pitchFamily="34" charset="0"/>
              </a:rPr>
              <a:t>	radiation length</a:t>
            </a:r>
          </a:p>
          <a:p>
            <a:pPr marL="0" indent="0">
              <a:buNone/>
            </a:pPr>
            <a:r>
              <a:rPr lang="en-US" altLang="ja-JP" sz="4800" b="1" dirty="0">
                <a:latin typeface="Arial Black" panose="020B0A04020102020204" pitchFamily="34" charset="0"/>
                <a:cs typeface="Arial" panose="020B0604020202020204" pitchFamily="34" charset="0"/>
              </a:rPr>
              <a:t>	Moli</a:t>
            </a:r>
            <a:r>
              <a:rPr lang="en-US" altLang="ja-JP" sz="4800" dirty="0">
                <a:latin typeface="Arial Black" panose="020B0A04020102020204" pitchFamily="34" charset="0"/>
                <a:ea typeface="A-OTF 見出ゴMB31 Pro MB31" panose="020B0600000000000000" pitchFamily="34" charset="-128"/>
              </a:rPr>
              <a:t>è</a:t>
            </a:r>
            <a:r>
              <a:rPr lang="en-US" altLang="ja-JP" sz="4800" b="1" dirty="0">
                <a:latin typeface="Arial Black" panose="020B0A04020102020204" pitchFamily="34" charset="0"/>
                <a:cs typeface="Arial" panose="020B0604020202020204" pitchFamily="34" charset="0"/>
              </a:rPr>
              <a:t>re radius</a:t>
            </a:r>
          </a:p>
          <a:p>
            <a:pPr marL="0" indent="0">
              <a:buNone/>
            </a:pPr>
            <a:r>
              <a:rPr lang="en-US" altLang="ja-JP" sz="4800" b="1" dirty="0">
                <a:latin typeface="Arial Black" panose="020B0A04020102020204" pitchFamily="34" charset="0"/>
                <a:cs typeface="Arial" panose="020B0604020202020204" pitchFamily="34" charset="0"/>
              </a:rPr>
              <a:t>shower development</a:t>
            </a:r>
          </a:p>
          <a:p>
            <a:pPr marL="0" indent="0">
              <a:buNone/>
            </a:pPr>
            <a:r>
              <a:rPr lang="en-US" altLang="ja-JP" sz="4800" b="1" dirty="0">
                <a:latin typeface="Arial Black" panose="020B0A04020102020204" pitchFamily="34" charset="0"/>
                <a:cs typeface="Arial" panose="020B0604020202020204" pitchFamily="34" charset="0"/>
              </a:rPr>
              <a:t>	longitudinal</a:t>
            </a:r>
          </a:p>
          <a:p>
            <a:pPr marL="0" indent="0">
              <a:buNone/>
            </a:pPr>
            <a:r>
              <a:rPr lang="en-US" altLang="ja-JP" sz="4800" b="1" dirty="0">
                <a:latin typeface="Arial Black" panose="020B0A04020102020204" pitchFamily="34" charset="0"/>
                <a:cs typeface="Arial" panose="020B0604020202020204" pitchFamily="34" charset="0"/>
              </a:rPr>
              <a:t>	transverse</a:t>
            </a:r>
          </a:p>
        </p:txBody>
      </p:sp>
      <p:sp>
        <p:nvSpPr>
          <p:cNvPr id="12" name="フッター プレースホルダー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dirty="0"/>
              <a:t>Nov. 14, 2019</a:t>
            </a:r>
            <a:endParaRPr kumimoji="1" lang="ja-JP" altLang="en-US" dirty="0"/>
          </a:p>
        </p:txBody>
      </p:sp>
      <p:sp>
        <p:nvSpPr>
          <p:cNvPr id="13" name="スライド番号プレースホルダー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75BCCA-4C42-44A4-A55B-AF41469C7B59}" type="slidenum">
              <a:rPr kumimoji="1" lang="ja-JP" altLang="en-US" smtClean="0"/>
              <a:pPr/>
              <a:t>35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281996117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0" y="10594"/>
            <a:ext cx="9144000" cy="725120"/>
          </a:xfrm>
          <a:gradFill>
            <a:gsLst>
              <a:gs pos="0">
                <a:schemeClr val="bg1"/>
              </a:gs>
              <a:gs pos="74000">
                <a:schemeClr val="accent4">
                  <a:lumMod val="40000"/>
                  <a:lumOff val="60000"/>
                </a:schemeClr>
              </a:gs>
              <a:gs pos="83000">
                <a:schemeClr val="accent2">
                  <a:lumMod val="75000"/>
                </a:schemeClr>
              </a:gs>
              <a:gs pos="100000">
                <a:srgbClr val="FF0000"/>
              </a:gs>
            </a:gsLst>
            <a:lin ang="5400000" scaled="1"/>
          </a:gradFill>
        </p:spPr>
        <p:txBody>
          <a:bodyPr>
            <a:normAutofit/>
          </a:bodyPr>
          <a:lstStyle/>
          <a:p>
            <a:r>
              <a:rPr lang="en-US" altLang="ja-JP" sz="3800" dirty="0">
                <a:latin typeface="Arial Black" panose="020B0A04020102020204" pitchFamily="34" charset="0"/>
                <a:ea typeface="A-OTF 見出ゴMB31 Pro MB31" panose="020B0600000000000000" pitchFamily="34" charset="-128"/>
              </a:rPr>
              <a:t>Radiation length</a:t>
            </a:r>
            <a:endParaRPr kumimoji="1" lang="ja-JP" altLang="en-US" sz="3800" dirty="0">
              <a:latin typeface="Arial Black" panose="020B0A04020102020204" pitchFamily="34" charset="0"/>
              <a:ea typeface="A-OTF 見出ゴMB31 Pro MB31" panose="020B0600000000000000" pitchFamily="34" charset="-128"/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28650" y="1090247"/>
            <a:ext cx="7886700" cy="5086716"/>
          </a:xfrm>
        </p:spPr>
        <p:txBody>
          <a:bodyPr wrap="square">
            <a:noAutofit/>
          </a:bodyPr>
          <a:lstStyle/>
          <a:p>
            <a:pPr marL="0" indent="0">
              <a:buNone/>
            </a:pPr>
            <a:r>
              <a:rPr lang="en-US" altLang="ja-JP" b="1" dirty="0">
                <a:latin typeface="Arial" panose="020B0604020202020204" pitchFamily="34" charset="0"/>
                <a:cs typeface="Arial" panose="020B0604020202020204" pitchFamily="34" charset="0"/>
              </a:rPr>
              <a:t>mean distance      over which a high-energy</a:t>
            </a:r>
          </a:p>
          <a:p>
            <a:pPr marL="0" indent="0">
              <a:buNone/>
            </a:pPr>
            <a:r>
              <a:rPr lang="en-US" altLang="ja-JP" b="1" dirty="0">
                <a:latin typeface="Arial" panose="020B0604020202020204" pitchFamily="34" charset="0"/>
                <a:cs typeface="Arial" panose="020B0604020202020204" pitchFamily="34" charset="0"/>
              </a:rPr>
              <a:t>electron or positron loses all but       of its</a:t>
            </a:r>
          </a:p>
          <a:p>
            <a:pPr marL="0" indent="0">
              <a:buNone/>
            </a:pPr>
            <a:r>
              <a:rPr lang="en-US" altLang="ja-JP" b="1" dirty="0">
                <a:latin typeface="Arial" panose="020B0604020202020204" pitchFamily="34" charset="0"/>
                <a:cs typeface="Arial" panose="020B0604020202020204" pitchFamily="34" charset="0"/>
              </a:rPr>
              <a:t>energy</a:t>
            </a:r>
          </a:p>
          <a:p>
            <a:pPr marL="0" indent="0">
              <a:buNone/>
            </a:pPr>
            <a:endParaRPr lang="en-US" altLang="ja-JP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altLang="ja-JP" b="1" dirty="0">
                <a:latin typeface="Arial" panose="020B0604020202020204" pitchFamily="34" charset="0"/>
                <a:cs typeface="Arial" panose="020B0604020202020204" pitchFamily="34" charset="0"/>
              </a:rPr>
              <a:t>high-energy electrons lose the same fraction</a:t>
            </a:r>
          </a:p>
          <a:p>
            <a:pPr marL="0" indent="0">
              <a:buNone/>
            </a:pPr>
            <a:r>
              <a:rPr lang="en-US" altLang="ja-JP" b="1" dirty="0">
                <a:latin typeface="Arial" panose="020B0604020202020204" pitchFamily="34" charset="0"/>
                <a:cs typeface="Arial" panose="020B0604020202020204" pitchFamily="34" charset="0"/>
              </a:rPr>
              <a:t>of their energy in the same number in </a:t>
            </a:r>
          </a:p>
          <a:p>
            <a:pPr marL="0" indent="0">
              <a:buNone/>
            </a:pPr>
            <a:r>
              <a:rPr lang="en-US" altLang="ja-JP" b="1" dirty="0">
                <a:latin typeface="Arial" panose="020B0604020202020204" pitchFamily="34" charset="0"/>
                <a:cs typeface="Arial" panose="020B0604020202020204" pitchFamily="34" charset="0"/>
              </a:rPr>
              <a:t>material-dependent effects are eliminated</a:t>
            </a:r>
          </a:p>
          <a:p>
            <a:pPr marL="0" indent="0">
              <a:buNone/>
            </a:pPr>
            <a:endParaRPr lang="en-US" altLang="ja-JP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altLang="ja-JP" b="1" dirty="0">
                <a:latin typeface="Arial" panose="020B0604020202020204" pitchFamily="34" charset="0"/>
                <a:cs typeface="Arial" panose="020B0604020202020204" pitchFamily="34" charset="0"/>
              </a:rPr>
              <a:t>                                   for photon interactions 				(pair production)</a:t>
            </a:r>
          </a:p>
          <a:p>
            <a:pPr marL="0" indent="0">
              <a:buNone/>
            </a:pPr>
            <a:endParaRPr lang="en-US" altLang="ja-JP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フッター プレースホルダー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dirty="0"/>
              <a:t>Nov. 14, 2019</a:t>
            </a:r>
            <a:endParaRPr kumimoji="1" lang="ja-JP" altLang="en-US" dirty="0"/>
          </a:p>
        </p:txBody>
      </p:sp>
      <p:sp>
        <p:nvSpPr>
          <p:cNvPr id="13" name="スライド番号プレースホルダー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75BCCA-4C42-44A4-A55B-AF41469C7B59}" type="slidenum">
              <a:rPr kumimoji="1" lang="ja-JP" altLang="en-US" smtClean="0"/>
              <a:pPr/>
              <a:t>36</a:t>
            </a:fld>
            <a:endParaRPr kumimoji="1" lang="ja-JP" altLang="en-US" dirty="0"/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8650" y="1090247"/>
            <a:ext cx="6218459" cy="5480779"/>
          </a:xfrm>
          <a:prstGeom prst="rect">
            <a:avLst/>
          </a:prstGeom>
        </p:spPr>
      </p:pic>
      <p:pic>
        <p:nvPicPr>
          <p:cNvPr id="4" name="図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97917" y="3713470"/>
            <a:ext cx="457240" cy="4450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8156422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0" y="10594"/>
            <a:ext cx="9144000" cy="725120"/>
          </a:xfrm>
          <a:gradFill>
            <a:gsLst>
              <a:gs pos="0">
                <a:schemeClr val="bg1"/>
              </a:gs>
              <a:gs pos="74000">
                <a:schemeClr val="accent4">
                  <a:lumMod val="40000"/>
                  <a:lumOff val="60000"/>
                </a:schemeClr>
              </a:gs>
              <a:gs pos="83000">
                <a:schemeClr val="accent2">
                  <a:lumMod val="75000"/>
                </a:schemeClr>
              </a:gs>
              <a:gs pos="100000">
                <a:srgbClr val="FF0000"/>
              </a:gs>
            </a:gsLst>
            <a:lin ang="5400000" scaled="1"/>
          </a:gradFill>
        </p:spPr>
        <p:txBody>
          <a:bodyPr>
            <a:normAutofit/>
          </a:bodyPr>
          <a:lstStyle/>
          <a:p>
            <a:r>
              <a:rPr lang="en-US" altLang="ja-JP" sz="3800" dirty="0">
                <a:latin typeface="Arial Black" panose="020B0A04020102020204" pitchFamily="34" charset="0"/>
                <a:ea typeface="A-OTF 見出ゴMB31 Pro MB31" panose="020B0600000000000000" pitchFamily="34" charset="-128"/>
              </a:rPr>
              <a:t>Radiation length</a:t>
            </a:r>
            <a:endParaRPr kumimoji="1" lang="ja-JP" altLang="en-US" sz="3800" dirty="0">
              <a:latin typeface="Arial Black" panose="020B0A04020102020204" pitchFamily="34" charset="0"/>
              <a:ea typeface="A-OTF 見出ゴMB31 Pro MB31" panose="020B0600000000000000" pitchFamily="34" charset="-128"/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28650" y="1090247"/>
            <a:ext cx="7886700" cy="5086716"/>
          </a:xfrm>
        </p:spPr>
        <p:txBody>
          <a:bodyPr wrap="square">
            <a:noAutofit/>
          </a:bodyPr>
          <a:lstStyle/>
          <a:p>
            <a:pPr marL="0" indent="0">
              <a:buNone/>
            </a:pPr>
            <a:r>
              <a:rPr lang="en-US" altLang="ja-JP" b="1" dirty="0">
                <a:latin typeface="Arial" panose="020B0604020202020204" pitchFamily="34" charset="0"/>
                <a:cs typeface="Arial" panose="020B0604020202020204" pitchFamily="34" charset="0"/>
              </a:rPr>
              <a:t>usually         is expressed simply by </a:t>
            </a:r>
          </a:p>
          <a:p>
            <a:pPr marL="0" indent="0">
              <a:buNone/>
            </a:pPr>
            <a:r>
              <a:rPr lang="en-US" altLang="ja-JP" b="1" dirty="0">
                <a:latin typeface="Arial" panose="020B0604020202020204" pitchFamily="34" charset="0"/>
                <a:cs typeface="Arial" panose="020B0604020202020204" pitchFamily="34" charset="0"/>
              </a:rPr>
              <a:t>namely             is used as a unit for </a:t>
            </a:r>
          </a:p>
          <a:p>
            <a:pPr marL="0" indent="0">
              <a:buNone/>
            </a:pPr>
            <a:r>
              <a:rPr lang="en-US" altLang="ja-JP" b="1" dirty="0">
                <a:latin typeface="Arial" panose="020B0604020202020204" pitchFamily="34" charset="0"/>
                <a:cs typeface="Arial" panose="020B0604020202020204" pitchFamily="34" charset="0"/>
              </a:rPr>
              <a:t>calculation by Tsai</a:t>
            </a:r>
          </a:p>
          <a:p>
            <a:pPr marL="0" indent="0">
              <a:buNone/>
            </a:pPr>
            <a:endParaRPr lang="en-US" altLang="ja-JP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altLang="ja-JP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altLang="ja-JP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altLang="ja-JP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altLang="ja-JP" b="1" dirty="0">
                <a:latin typeface="Arial" panose="020B0604020202020204" pitchFamily="34" charset="0"/>
                <a:cs typeface="Arial" panose="020B0604020202020204" pitchFamily="34" charset="0"/>
              </a:rPr>
              <a:t>mixture or compound</a:t>
            </a:r>
          </a:p>
        </p:txBody>
      </p:sp>
      <p:sp>
        <p:nvSpPr>
          <p:cNvPr id="12" name="フッター プレースホルダー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dirty="0"/>
              <a:t>Nov. 14, 2019</a:t>
            </a:r>
            <a:endParaRPr kumimoji="1" lang="ja-JP" altLang="en-US" dirty="0"/>
          </a:p>
        </p:txBody>
      </p:sp>
      <p:sp>
        <p:nvSpPr>
          <p:cNvPr id="13" name="スライド番号プレースホルダー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75BCCA-4C42-44A4-A55B-AF41469C7B59}" type="slidenum">
              <a:rPr kumimoji="1" lang="ja-JP" altLang="en-US" smtClean="0"/>
              <a:pPr/>
              <a:t>37</a:t>
            </a:fld>
            <a:endParaRPr kumimoji="1" lang="ja-JP" altLang="en-US" dirty="0"/>
          </a:p>
        </p:txBody>
      </p:sp>
      <p:pic>
        <p:nvPicPr>
          <p:cNvPr id="10" name="図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41232" y="4474185"/>
            <a:ext cx="4644541" cy="1643356"/>
          </a:xfrm>
          <a:prstGeom prst="rect">
            <a:avLst/>
          </a:prstGeom>
        </p:spPr>
      </p:pic>
      <p:sp>
        <p:nvSpPr>
          <p:cNvPr id="16" name="楕円 15"/>
          <p:cNvSpPr/>
          <p:nvPr/>
        </p:nvSpPr>
        <p:spPr>
          <a:xfrm>
            <a:off x="2444437" y="5131455"/>
            <a:ext cx="388575" cy="388575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2802553" y="5069431"/>
            <a:ext cx="24806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400" dirty="0">
                <a:solidFill>
                  <a:srgbClr val="FF0000"/>
                </a:solidFill>
                <a:latin typeface="Arial Black" panose="020B0A04020102020204" pitchFamily="34" charset="0"/>
              </a:rPr>
              <a:t>fraction by weight</a:t>
            </a:r>
            <a:endParaRPr kumimoji="1" lang="ja-JP" altLang="en-US" sz="1400" dirty="0">
              <a:solidFill>
                <a:srgbClr val="FF0000"/>
              </a:solidFill>
              <a:latin typeface="Arial Black" panose="020B0A04020102020204" pitchFamily="34" charset="0"/>
            </a:endParaRPr>
          </a:p>
        </p:txBody>
      </p:sp>
      <p:sp>
        <p:nvSpPr>
          <p:cNvPr id="19" name="正方形/長方形 18"/>
          <p:cNvSpPr/>
          <p:nvPr/>
        </p:nvSpPr>
        <p:spPr>
          <a:xfrm>
            <a:off x="1837160" y="5949506"/>
            <a:ext cx="186461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b="1" dirty="0">
                <a:latin typeface="Arial" panose="020B0604020202020204" pitchFamily="34" charset="0"/>
                <a:cs typeface="Arial" panose="020B0604020202020204" pitchFamily="34" charset="0"/>
              </a:rPr>
              <a:t>is measured in </a:t>
            </a:r>
            <a:endParaRPr lang="ja-JP" altLang="en-US" dirty="0"/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8421809" y="6037397"/>
            <a:ext cx="66396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>
                <a:latin typeface="Arial Black" panose="020B0A04020102020204" pitchFamily="34" charset="0"/>
              </a:rPr>
              <a:t>PDG</a:t>
            </a:r>
            <a:endParaRPr kumimoji="1" lang="ja-JP" altLang="en-US" sz="1600" dirty="0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09856" y="1090247"/>
            <a:ext cx="6706181" cy="51881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2955597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0" y="10594"/>
            <a:ext cx="9144000" cy="725120"/>
          </a:xfrm>
          <a:gradFill>
            <a:gsLst>
              <a:gs pos="0">
                <a:schemeClr val="bg1"/>
              </a:gs>
              <a:gs pos="74000">
                <a:schemeClr val="accent4">
                  <a:lumMod val="40000"/>
                  <a:lumOff val="60000"/>
                </a:schemeClr>
              </a:gs>
              <a:gs pos="83000">
                <a:schemeClr val="accent2">
                  <a:lumMod val="75000"/>
                </a:schemeClr>
              </a:gs>
              <a:gs pos="100000">
                <a:srgbClr val="FF0000"/>
              </a:gs>
            </a:gsLst>
            <a:lin ang="5400000" scaled="1"/>
          </a:gradFill>
        </p:spPr>
        <p:txBody>
          <a:bodyPr>
            <a:normAutofit/>
          </a:bodyPr>
          <a:lstStyle/>
          <a:p>
            <a:r>
              <a:rPr lang="en-US" altLang="ja-JP" sz="3800" dirty="0">
                <a:latin typeface="Arial Black" panose="020B0A04020102020204" pitchFamily="34" charset="0"/>
                <a:ea typeface="A-OTF 見出ゴMB31 Pro MB31" panose="020B0600000000000000" pitchFamily="34" charset="-128"/>
              </a:rPr>
              <a:t>Radiation length</a:t>
            </a:r>
            <a:endParaRPr kumimoji="1" lang="ja-JP" altLang="en-US" sz="3800" dirty="0">
              <a:latin typeface="Arial Black" panose="020B0A04020102020204" pitchFamily="34" charset="0"/>
              <a:ea typeface="A-OTF 見出ゴMB31 Pro MB31" panose="020B0600000000000000" pitchFamily="34" charset="-128"/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28650" y="1090247"/>
            <a:ext cx="7886700" cy="5086716"/>
          </a:xfrm>
        </p:spPr>
        <p:txBody>
          <a:bodyPr wrap="square">
            <a:noAutofit/>
          </a:bodyPr>
          <a:lstStyle/>
          <a:p>
            <a:pPr marL="0" indent="0">
              <a:buNone/>
            </a:pPr>
            <a:r>
              <a:rPr lang="en-US" altLang="ja-JP" b="1" dirty="0">
                <a:latin typeface="Arial" panose="020B0604020202020204" pitchFamily="34" charset="0"/>
                <a:cs typeface="Arial" panose="020B0604020202020204" pitchFamily="34" charset="0"/>
              </a:rPr>
              <a:t>typical       values</a:t>
            </a:r>
          </a:p>
        </p:txBody>
      </p:sp>
      <p:sp>
        <p:nvSpPr>
          <p:cNvPr id="12" name="フッター プレースホルダー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dirty="0"/>
              <a:t>Nov. 14, 2019</a:t>
            </a:r>
            <a:endParaRPr kumimoji="1" lang="ja-JP" altLang="en-US" dirty="0"/>
          </a:p>
        </p:txBody>
      </p:sp>
      <p:sp>
        <p:nvSpPr>
          <p:cNvPr id="13" name="スライド番号プレースホルダー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75BCCA-4C42-44A4-A55B-AF41469C7B59}" type="slidenum">
              <a:rPr kumimoji="1" lang="ja-JP" altLang="en-US" smtClean="0"/>
              <a:pPr/>
              <a:t>38</a:t>
            </a:fld>
            <a:endParaRPr kumimoji="1" lang="ja-JP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表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800058115"/>
                  </p:ext>
                </p:extLst>
              </p:nvPr>
            </p:nvGraphicFramePr>
            <p:xfrm>
              <a:off x="835463" y="1580166"/>
              <a:ext cx="7994212" cy="500796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453647">
                      <a:extLst>
                        <a:ext uri="{9D8B030D-6E8A-4147-A177-3AD203B41FA5}">
                          <a16:colId xmlns:a16="http://schemas.microsoft.com/office/drawing/2014/main" val="3502529377"/>
                        </a:ext>
                      </a:extLst>
                    </a:gridCol>
                    <a:gridCol w="1308113">
                      <a:extLst>
                        <a:ext uri="{9D8B030D-6E8A-4147-A177-3AD203B41FA5}">
                          <a16:colId xmlns:a16="http://schemas.microsoft.com/office/drawing/2014/main" val="240702419"/>
                        </a:ext>
                      </a:extLst>
                    </a:gridCol>
                    <a:gridCol w="1308113">
                      <a:extLst>
                        <a:ext uri="{9D8B030D-6E8A-4147-A177-3AD203B41FA5}">
                          <a16:colId xmlns:a16="http://schemas.microsoft.com/office/drawing/2014/main" val="1635949089"/>
                        </a:ext>
                      </a:extLst>
                    </a:gridCol>
                    <a:gridCol w="1308113">
                      <a:extLst>
                        <a:ext uri="{9D8B030D-6E8A-4147-A177-3AD203B41FA5}">
                          <a16:colId xmlns:a16="http://schemas.microsoft.com/office/drawing/2014/main" val="1482713641"/>
                        </a:ext>
                      </a:extLst>
                    </a:gridCol>
                    <a:gridCol w="1308113">
                      <a:extLst>
                        <a:ext uri="{9D8B030D-6E8A-4147-A177-3AD203B41FA5}">
                          <a16:colId xmlns:a16="http://schemas.microsoft.com/office/drawing/2014/main" val="4141735672"/>
                        </a:ext>
                      </a:extLst>
                    </a:gridCol>
                    <a:gridCol w="1308113">
                      <a:extLst>
                        <a:ext uri="{9D8B030D-6E8A-4147-A177-3AD203B41FA5}">
                          <a16:colId xmlns:a16="http://schemas.microsoft.com/office/drawing/2014/main" val="3498714316"/>
                        </a:ext>
                      </a:extLst>
                    </a:gridCol>
                  </a:tblGrid>
                  <a:tr h="531040">
                    <a:tc>
                      <a:txBody>
                        <a:bodyPr/>
                        <a:lstStyle/>
                        <a:p>
                          <a:r>
                            <a:rPr kumimoji="1" lang="en-US" altLang="ja-JP" sz="1500" dirty="0"/>
                            <a:t>material</a:t>
                          </a:r>
                          <a:endParaRPr kumimoji="1" lang="ja-JP" altLang="en-US" sz="1500" dirty="0"/>
                        </a:p>
                      </a:txBody>
                      <a:tcPr marL="73840" marR="73840" marT="36920" marB="36920"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kumimoji="1" lang="en-US" altLang="ja-JP" sz="1500" b="1" i="1" smtClean="0">
                                    <a:latin typeface="Cambria Math" panose="02040503050406030204" pitchFamily="18" charset="0"/>
                                  </a:rPr>
                                  <m:t>𝒁</m:t>
                                </m:r>
                              </m:oMath>
                            </m:oMathPara>
                          </a14:m>
                          <a:endParaRPr kumimoji="1" lang="ja-JP" altLang="en-US" sz="1500" dirty="0"/>
                        </a:p>
                      </a:txBody>
                      <a:tcPr marL="73840" marR="73840" marT="36920" marB="36920"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kumimoji="1" lang="en-US" altLang="ja-JP" sz="1500" b="1" i="1" smtClean="0">
                                    <a:latin typeface="Cambria Math" panose="02040503050406030204" pitchFamily="18" charset="0"/>
                                  </a:rPr>
                                  <m:t>𝑨</m:t>
                                </m:r>
                              </m:oMath>
                            </m:oMathPara>
                          </a14:m>
                          <a:endParaRPr kumimoji="1" lang="en-US" altLang="ja-JP" sz="1500" b="1" dirty="0"/>
                        </a:p>
                      </a:txBody>
                      <a:tcPr marL="73840" marR="73840" marT="36920" marB="36920"/>
                    </a:tc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kumimoji="1" lang="en-US" altLang="ja-JP" sz="1500" b="1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kumimoji="1" lang="en-US" altLang="ja-JP" sz="1500" b="1" i="1" smtClean="0">
                                      <a:latin typeface="Cambria Math" panose="02040503050406030204" pitchFamily="18" charset="0"/>
                                    </a:rPr>
                                    <m:t>𝑿</m:t>
                                  </m:r>
                                </m:e>
                                <m:sub>
                                  <m:r>
                                    <a:rPr kumimoji="1" lang="en-US" altLang="ja-JP" sz="1500" b="1" i="1" smtClean="0">
                                      <a:latin typeface="Cambria Math" panose="02040503050406030204" pitchFamily="18" charset="0"/>
                                    </a:rPr>
                                    <m:t>𝟎</m:t>
                                  </m:r>
                                </m:sub>
                              </m:sSub>
                            </m:oMath>
                          </a14:m>
                          <a:r>
                            <a:rPr kumimoji="1" lang="en-US" altLang="ja-JP" sz="1500" b="1" dirty="0"/>
                            <a:t> [g/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kumimoji="1" lang="en-US" altLang="ja-JP" sz="1500" b="1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kumimoji="1" lang="en-US" altLang="ja-JP" sz="1500" b="1" i="0" smtClean="0">
                                      <a:latin typeface="Cambria Math" panose="02040503050406030204" pitchFamily="18" charset="0"/>
                                    </a:rPr>
                                    <m:t>𝐜𝐦</m:t>
                                  </m:r>
                                </m:e>
                                <m:sup>
                                  <m:r>
                                    <a:rPr kumimoji="1" lang="en-US" altLang="ja-JP" sz="1500" b="1" i="1" smtClean="0">
                                      <a:latin typeface="Cambria Math" panose="02040503050406030204" pitchFamily="18" charset="0"/>
                                    </a:rPr>
                                    <m:t>𝟐</m:t>
                                  </m:r>
                                </m:sup>
                              </m:sSup>
                            </m:oMath>
                          </a14:m>
                          <a:r>
                            <a:rPr kumimoji="1" lang="en-US" altLang="ja-JP" sz="1500" b="1" dirty="0"/>
                            <a:t>]</a:t>
                          </a:r>
                        </a:p>
                      </a:txBody>
                      <a:tcPr marL="73840" marR="73840" marT="36920" marB="36920"/>
                    </a:tc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r>
                                <a:rPr kumimoji="1" lang="en-US" altLang="ja-JP" sz="1500" b="0" i="1" smtClean="0">
                                  <a:latin typeface="Cambria Math" panose="02040503050406030204" pitchFamily="18" charset="0"/>
                                </a:rPr>
                                <m:t>𝜌</m:t>
                              </m:r>
                            </m:oMath>
                          </a14:m>
                          <a:r>
                            <a:rPr kumimoji="1" lang="en-US" altLang="ja-JP" sz="1500" b="1" dirty="0"/>
                            <a:t> [g/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kumimoji="1" lang="en-US" altLang="ja-JP" sz="1500" b="1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kumimoji="1" lang="en-US" altLang="ja-JP" sz="1500" b="1" i="0" smtClean="0">
                                      <a:latin typeface="Cambria Math" panose="02040503050406030204" pitchFamily="18" charset="0"/>
                                    </a:rPr>
                                    <m:t>𝐜𝐦</m:t>
                                  </m:r>
                                </m:e>
                                <m:sup>
                                  <m:r>
                                    <a:rPr kumimoji="1" lang="en-US" altLang="ja-JP" sz="1500" b="1" i="1" smtClean="0">
                                      <a:latin typeface="Cambria Math" panose="02040503050406030204" pitchFamily="18" charset="0"/>
                                    </a:rPr>
                                    <m:t>𝟑</m:t>
                                  </m:r>
                                </m:sup>
                              </m:sSup>
                            </m:oMath>
                          </a14:m>
                          <a:r>
                            <a:rPr kumimoji="1" lang="en-US" altLang="ja-JP" sz="1500" b="1" dirty="0"/>
                            <a:t>]</a:t>
                          </a:r>
                        </a:p>
                      </a:txBody>
                      <a:tcPr marL="73840" marR="73840" marT="36920" marB="36920"/>
                    </a:tc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kumimoji="1" lang="en-US" altLang="ja-JP" sz="1500" b="1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kumimoji="1" lang="en-US" altLang="ja-JP" sz="1500" b="1" i="1" smtClean="0">
                                      <a:latin typeface="Cambria Math" panose="02040503050406030204" pitchFamily="18" charset="0"/>
                                    </a:rPr>
                                    <m:t>𝑿</m:t>
                                  </m:r>
                                </m:e>
                                <m:sub>
                                  <m:r>
                                    <a:rPr kumimoji="1" lang="en-US" altLang="ja-JP" sz="1500" b="1" i="1" smtClean="0">
                                      <a:latin typeface="Cambria Math" panose="02040503050406030204" pitchFamily="18" charset="0"/>
                                    </a:rPr>
                                    <m:t>𝟎</m:t>
                                  </m:r>
                                </m:sub>
                              </m:sSub>
                            </m:oMath>
                          </a14:m>
                          <a:r>
                            <a:rPr kumimoji="1" lang="en-US" altLang="ja-JP" sz="1500" b="1" dirty="0"/>
                            <a:t> [cm]</a:t>
                          </a:r>
                        </a:p>
                      </a:txBody>
                      <a:tcPr marL="73840" marR="73840" marT="36920" marB="36920"/>
                    </a:tc>
                    <a:extLst>
                      <a:ext uri="{0D108BD9-81ED-4DB2-BD59-A6C34878D82A}">
                        <a16:rowId xmlns:a16="http://schemas.microsoft.com/office/drawing/2014/main" val="3945835783"/>
                      </a:ext>
                    </a:extLst>
                  </a:tr>
                  <a:tr h="531040">
                    <a:tc>
                      <a:txBody>
                        <a:bodyPr/>
                        <a:lstStyle/>
                        <a:p>
                          <a:r>
                            <a:rPr kumimoji="1" lang="en-US" altLang="ja-JP" sz="1500" dirty="0"/>
                            <a:t>H2 (liq)</a:t>
                          </a:r>
                          <a:endParaRPr kumimoji="1" lang="ja-JP" altLang="en-US" sz="1500" dirty="0"/>
                        </a:p>
                      </a:txBody>
                      <a:tcPr marL="73840" marR="73840" marT="36920" marB="36920"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kumimoji="1" lang="en-US" altLang="ja-JP" sz="1500" i="1" smtClean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oMath>
                            </m:oMathPara>
                          </a14:m>
                          <a:endParaRPr kumimoji="1" lang="ja-JP" altLang="en-US" sz="1500" dirty="0"/>
                        </a:p>
                      </a:txBody>
                      <a:tcPr marL="73840" marR="73840" marT="36920" marB="36920"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kumimoji="1" lang="en-US" altLang="ja-JP" sz="1500" i="1" smtClean="0">
                                    <a:latin typeface="Cambria Math" panose="02040503050406030204" pitchFamily="18" charset="0"/>
                                  </a:rPr>
                                  <m:t>1.008</m:t>
                                </m:r>
                              </m:oMath>
                            </m:oMathPara>
                          </a14:m>
                          <a:endParaRPr kumimoji="1" lang="ja-JP" altLang="en-US" sz="1500" dirty="0"/>
                        </a:p>
                      </a:txBody>
                      <a:tcPr marL="73840" marR="73840" marT="36920" marB="36920"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kumimoji="1" lang="en-US" altLang="ja-JP" sz="1500" i="1" smtClean="0">
                                    <a:latin typeface="Cambria Math" panose="02040503050406030204" pitchFamily="18" charset="0"/>
                                  </a:rPr>
                                  <m:t>63.05</m:t>
                                </m:r>
                              </m:oMath>
                            </m:oMathPara>
                          </a14:m>
                          <a:endParaRPr kumimoji="1" lang="ja-JP" altLang="en-US" sz="1500" dirty="0"/>
                        </a:p>
                      </a:txBody>
                      <a:tcPr marL="73840" marR="73840" marT="36920" marB="36920"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kumimoji="1" lang="en-US" altLang="ja-JP" sz="1500" b="0" i="1" smtClean="0">
                                    <a:latin typeface="Cambria Math" panose="02040503050406030204" pitchFamily="18" charset="0"/>
                                  </a:rPr>
                                  <m:t>0.071</m:t>
                                </m:r>
                              </m:oMath>
                            </m:oMathPara>
                          </a14:m>
                          <a:endParaRPr kumimoji="1" lang="ja-JP" altLang="en-US" sz="1500" dirty="0"/>
                        </a:p>
                      </a:txBody>
                      <a:tcPr marL="73840" marR="73840" marT="36920" marB="36920"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kumimoji="1" lang="en-US" altLang="ja-JP" sz="1500" i="1" smtClean="0">
                                    <a:latin typeface="Cambria Math" panose="02040503050406030204" pitchFamily="18" charset="0"/>
                                  </a:rPr>
                                  <m:t>888</m:t>
                                </m:r>
                              </m:oMath>
                            </m:oMathPara>
                          </a14:m>
                          <a:endParaRPr kumimoji="1" lang="ja-JP" altLang="en-US" sz="1500" dirty="0"/>
                        </a:p>
                      </a:txBody>
                      <a:tcPr marL="73840" marR="73840" marT="36920" marB="36920"/>
                    </a:tc>
                    <a:extLst>
                      <a:ext uri="{0D108BD9-81ED-4DB2-BD59-A6C34878D82A}">
                        <a16:rowId xmlns:a16="http://schemas.microsoft.com/office/drawing/2014/main" val="3407087724"/>
                      </a:ext>
                    </a:extLst>
                  </a:tr>
                  <a:tr h="531040">
                    <a:tc>
                      <a:txBody>
                        <a:bodyPr/>
                        <a:lstStyle/>
                        <a:p>
                          <a:r>
                            <a:rPr kumimoji="1" lang="en-US" altLang="ja-JP" sz="1500" dirty="0"/>
                            <a:t>D2 (liq)</a:t>
                          </a:r>
                          <a:endParaRPr kumimoji="1" lang="ja-JP" altLang="en-US" sz="1500" dirty="0"/>
                        </a:p>
                      </a:txBody>
                      <a:tcPr marL="73840" marR="73840" marT="36920" marB="36920"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kumimoji="1" lang="en-US" altLang="ja-JP" sz="1500" i="1" smtClean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oMath>
                            </m:oMathPara>
                          </a14:m>
                          <a:endParaRPr kumimoji="1" lang="ja-JP" altLang="en-US" sz="1500" dirty="0"/>
                        </a:p>
                      </a:txBody>
                      <a:tcPr marL="73840" marR="73840" marT="36920" marB="36920"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kumimoji="1" lang="en-US" altLang="ja-JP" sz="1500" i="1" smtClean="0">
                                    <a:latin typeface="Cambria Math" panose="02040503050406030204" pitchFamily="18" charset="0"/>
                                  </a:rPr>
                                  <m:t>2.014</m:t>
                                </m:r>
                              </m:oMath>
                            </m:oMathPara>
                          </a14:m>
                          <a:endParaRPr kumimoji="1" lang="ja-JP" altLang="en-US" sz="1500" dirty="0"/>
                        </a:p>
                      </a:txBody>
                      <a:tcPr marL="73840" marR="73840" marT="36920" marB="36920"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kumimoji="1" lang="en-US" altLang="ja-JP" sz="1500" i="1" smtClean="0">
                                    <a:latin typeface="Cambria Math" panose="02040503050406030204" pitchFamily="18" charset="0"/>
                                  </a:rPr>
                                  <m:t>126.0</m:t>
                                </m:r>
                              </m:oMath>
                            </m:oMathPara>
                          </a14:m>
                          <a:endParaRPr kumimoji="1" lang="ja-JP" altLang="en-US" sz="1500" dirty="0"/>
                        </a:p>
                      </a:txBody>
                      <a:tcPr marL="73840" marR="73840" marT="36920" marB="36920"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kumimoji="1" lang="en-US" altLang="ja-JP" sz="1500" b="0" i="1" smtClean="0">
                                    <a:latin typeface="Cambria Math" panose="02040503050406030204" pitchFamily="18" charset="0"/>
                                  </a:rPr>
                                  <m:t>0.169</m:t>
                                </m:r>
                              </m:oMath>
                            </m:oMathPara>
                          </a14:m>
                          <a:endParaRPr kumimoji="1" lang="ja-JP" altLang="en-US" sz="1500" dirty="0"/>
                        </a:p>
                      </a:txBody>
                      <a:tcPr marL="73840" marR="73840" marT="36920" marB="36920"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kumimoji="1" lang="en-US" altLang="ja-JP" sz="1500" i="1" smtClean="0">
                                    <a:latin typeface="Cambria Math" panose="02040503050406030204" pitchFamily="18" charset="0"/>
                                  </a:rPr>
                                  <m:t>746</m:t>
                                </m:r>
                              </m:oMath>
                            </m:oMathPara>
                          </a14:m>
                          <a:endParaRPr kumimoji="1" lang="ja-JP" altLang="en-US" sz="1500" dirty="0"/>
                        </a:p>
                      </a:txBody>
                      <a:tcPr marL="73840" marR="73840" marT="36920" marB="36920"/>
                    </a:tc>
                    <a:extLst>
                      <a:ext uri="{0D108BD9-81ED-4DB2-BD59-A6C34878D82A}">
                        <a16:rowId xmlns:a16="http://schemas.microsoft.com/office/drawing/2014/main" val="1410505511"/>
                      </a:ext>
                    </a:extLst>
                  </a:tr>
                  <a:tr h="531040">
                    <a:tc>
                      <a:txBody>
                        <a:bodyPr/>
                        <a:lstStyle/>
                        <a:p>
                          <a:r>
                            <a:rPr kumimoji="1" lang="en-US" altLang="ja-JP" sz="1500" dirty="0"/>
                            <a:t>C</a:t>
                          </a:r>
                          <a:endParaRPr kumimoji="1" lang="ja-JP" altLang="en-US" sz="1500" dirty="0"/>
                        </a:p>
                      </a:txBody>
                      <a:tcPr marL="73840" marR="73840" marT="36920" marB="36920"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kumimoji="1" lang="en-US" altLang="ja-JP" sz="1500" i="1" smtClean="0">
                                    <a:latin typeface="Cambria Math" panose="02040503050406030204" pitchFamily="18" charset="0"/>
                                  </a:rPr>
                                  <m:t>6</m:t>
                                </m:r>
                              </m:oMath>
                            </m:oMathPara>
                          </a14:m>
                          <a:endParaRPr kumimoji="1" lang="ja-JP" altLang="en-US" sz="1500" dirty="0"/>
                        </a:p>
                      </a:txBody>
                      <a:tcPr marL="73840" marR="73840" marT="36920" marB="36920"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kumimoji="1" lang="en-US" altLang="ja-JP" sz="1500" i="1" smtClean="0">
                                    <a:latin typeface="Cambria Math" panose="02040503050406030204" pitchFamily="18" charset="0"/>
                                  </a:rPr>
                                  <m:t>12.01</m:t>
                                </m:r>
                              </m:oMath>
                            </m:oMathPara>
                          </a14:m>
                          <a:endParaRPr kumimoji="1" lang="ja-JP" altLang="en-US" sz="1500" dirty="0"/>
                        </a:p>
                      </a:txBody>
                      <a:tcPr marL="73840" marR="73840" marT="36920" marB="36920"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kumimoji="1" lang="en-US" altLang="ja-JP" sz="1500" i="1" smtClean="0">
                                    <a:latin typeface="Cambria Math" panose="02040503050406030204" pitchFamily="18" charset="0"/>
                                  </a:rPr>
                                  <m:t>42.70</m:t>
                                </m:r>
                              </m:oMath>
                            </m:oMathPara>
                          </a14:m>
                          <a:endParaRPr kumimoji="1" lang="ja-JP" altLang="en-US" sz="1500" dirty="0"/>
                        </a:p>
                      </a:txBody>
                      <a:tcPr marL="73840" marR="73840" marT="36920" marB="36920"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kumimoji="1" lang="en-US" altLang="ja-JP" sz="1500" b="0" i="1" smtClean="0">
                                    <a:latin typeface="Cambria Math" panose="02040503050406030204" pitchFamily="18" charset="0"/>
                                  </a:rPr>
                                  <m:t>∼1.53</m:t>
                                </m:r>
                              </m:oMath>
                            </m:oMathPara>
                          </a14:m>
                          <a:endParaRPr kumimoji="1" lang="en-US" altLang="ja-JP" sz="1500" b="0" dirty="0"/>
                        </a:p>
                        <a:p>
                          <a:endParaRPr kumimoji="1" lang="ja-JP" altLang="en-US" sz="1500" dirty="0"/>
                        </a:p>
                      </a:txBody>
                      <a:tcPr marL="73840" marR="73840" marT="36920" marB="36920"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kumimoji="1" lang="en-US" altLang="ja-JP" sz="1500" i="1" smtClean="0">
                                    <a:latin typeface="Cambria Math" panose="02040503050406030204" pitchFamily="18" charset="0"/>
                                  </a:rPr>
                                  <m:t>~27.9</m:t>
                                </m:r>
                              </m:oMath>
                            </m:oMathPara>
                          </a14:m>
                          <a:endParaRPr kumimoji="1" lang="ja-JP" altLang="en-US" sz="1500" dirty="0"/>
                        </a:p>
                      </a:txBody>
                      <a:tcPr marL="73840" marR="73840" marT="36920" marB="36920"/>
                    </a:tc>
                    <a:extLst>
                      <a:ext uri="{0D108BD9-81ED-4DB2-BD59-A6C34878D82A}">
                        <a16:rowId xmlns:a16="http://schemas.microsoft.com/office/drawing/2014/main" val="540838410"/>
                      </a:ext>
                    </a:extLst>
                  </a:tr>
                  <a:tr h="531040">
                    <a:tc>
                      <a:txBody>
                        <a:bodyPr/>
                        <a:lstStyle/>
                        <a:p>
                          <a:r>
                            <a:rPr kumimoji="1" lang="en-US" altLang="ja-JP" sz="1500" dirty="0"/>
                            <a:t>Al</a:t>
                          </a:r>
                          <a:endParaRPr kumimoji="1" lang="ja-JP" altLang="en-US" sz="1500" dirty="0"/>
                        </a:p>
                      </a:txBody>
                      <a:tcPr marL="73840" marR="73840" marT="36920" marB="36920"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kumimoji="1" lang="en-US" altLang="ja-JP" sz="1500" i="1" smtClean="0">
                                    <a:latin typeface="Cambria Math" panose="02040503050406030204" pitchFamily="18" charset="0"/>
                                  </a:rPr>
                                  <m:t>13</m:t>
                                </m:r>
                              </m:oMath>
                            </m:oMathPara>
                          </a14:m>
                          <a:endParaRPr kumimoji="1" lang="ja-JP" altLang="en-US" sz="1500" dirty="0"/>
                        </a:p>
                      </a:txBody>
                      <a:tcPr marL="73840" marR="73840" marT="36920" marB="36920"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kumimoji="1" lang="en-US" altLang="ja-JP" sz="1500" i="1" smtClean="0">
                                    <a:latin typeface="Cambria Math" panose="02040503050406030204" pitchFamily="18" charset="0"/>
                                  </a:rPr>
                                  <m:t>26.98</m:t>
                                </m:r>
                              </m:oMath>
                            </m:oMathPara>
                          </a14:m>
                          <a:endParaRPr kumimoji="1" lang="ja-JP" altLang="en-US" sz="1500" dirty="0"/>
                        </a:p>
                      </a:txBody>
                      <a:tcPr marL="73840" marR="73840" marT="36920" marB="36920"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kumimoji="1" lang="en-US" altLang="ja-JP" sz="1500" i="1" smtClean="0">
                                    <a:latin typeface="Cambria Math" panose="02040503050406030204" pitchFamily="18" charset="0"/>
                                  </a:rPr>
                                  <m:t>24.01</m:t>
                                </m:r>
                              </m:oMath>
                            </m:oMathPara>
                          </a14:m>
                          <a:endParaRPr kumimoji="1" lang="ja-JP" altLang="en-US" sz="1500" dirty="0"/>
                        </a:p>
                      </a:txBody>
                      <a:tcPr marL="73840" marR="73840" marT="36920" marB="36920"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kumimoji="1" lang="en-US" altLang="ja-JP" sz="1500" b="0" i="1" smtClean="0">
                                    <a:latin typeface="Cambria Math" panose="02040503050406030204" pitchFamily="18" charset="0"/>
                                  </a:rPr>
                                  <m:t>2.70</m:t>
                                </m:r>
                              </m:oMath>
                            </m:oMathPara>
                          </a14:m>
                          <a:endParaRPr kumimoji="1" lang="ja-JP" altLang="en-US" sz="1500" dirty="0"/>
                        </a:p>
                      </a:txBody>
                      <a:tcPr marL="73840" marR="73840" marT="36920" marB="36920"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kumimoji="1" lang="en-US" altLang="ja-JP" sz="1500" i="1" smtClean="0">
                                    <a:latin typeface="Cambria Math" panose="02040503050406030204" pitchFamily="18" charset="0"/>
                                  </a:rPr>
                                  <m:t>8.90</m:t>
                                </m:r>
                              </m:oMath>
                            </m:oMathPara>
                          </a14:m>
                          <a:endParaRPr kumimoji="1" lang="ja-JP" altLang="en-US" sz="1500" dirty="0"/>
                        </a:p>
                      </a:txBody>
                      <a:tcPr marL="73840" marR="73840" marT="36920" marB="36920"/>
                    </a:tc>
                    <a:extLst>
                      <a:ext uri="{0D108BD9-81ED-4DB2-BD59-A6C34878D82A}">
                        <a16:rowId xmlns:a16="http://schemas.microsoft.com/office/drawing/2014/main" val="3258109817"/>
                      </a:ext>
                    </a:extLst>
                  </a:tr>
                  <a:tr h="531040">
                    <a:tc>
                      <a:txBody>
                        <a:bodyPr/>
                        <a:lstStyle/>
                        <a:p>
                          <a:r>
                            <a:rPr kumimoji="1" lang="en-US" altLang="ja-JP" sz="1500" dirty="0"/>
                            <a:t>Cu</a:t>
                          </a:r>
                          <a:endParaRPr kumimoji="1" lang="ja-JP" altLang="en-US" sz="1500" dirty="0"/>
                        </a:p>
                      </a:txBody>
                      <a:tcPr marL="73840" marR="73840" marT="36920" marB="36920"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kumimoji="1" lang="en-US" altLang="ja-JP" sz="1500" i="1" smtClean="0">
                                    <a:latin typeface="Cambria Math" panose="02040503050406030204" pitchFamily="18" charset="0"/>
                                  </a:rPr>
                                  <m:t>29</m:t>
                                </m:r>
                              </m:oMath>
                            </m:oMathPara>
                          </a14:m>
                          <a:endParaRPr kumimoji="1" lang="ja-JP" altLang="en-US" sz="1500" dirty="0"/>
                        </a:p>
                      </a:txBody>
                      <a:tcPr marL="73840" marR="73840" marT="36920" marB="36920"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kumimoji="1" lang="en-US" altLang="ja-JP" sz="1500" i="1" smtClean="0">
                                    <a:latin typeface="Cambria Math" panose="02040503050406030204" pitchFamily="18" charset="0"/>
                                  </a:rPr>
                                  <m:t>63.55</m:t>
                                </m:r>
                              </m:oMath>
                            </m:oMathPara>
                          </a14:m>
                          <a:endParaRPr kumimoji="1" lang="ja-JP" altLang="en-US" sz="1500" dirty="0"/>
                        </a:p>
                      </a:txBody>
                      <a:tcPr marL="73840" marR="73840" marT="36920" marB="36920"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kumimoji="1" lang="en-US" altLang="ja-JP" sz="1500" i="1" smtClean="0">
                                    <a:latin typeface="Cambria Math" panose="02040503050406030204" pitchFamily="18" charset="0"/>
                                  </a:rPr>
                                  <m:t>12.86</m:t>
                                </m:r>
                              </m:oMath>
                            </m:oMathPara>
                          </a14:m>
                          <a:endParaRPr kumimoji="1" lang="ja-JP" altLang="en-US" sz="1500" dirty="0"/>
                        </a:p>
                      </a:txBody>
                      <a:tcPr marL="73840" marR="73840" marT="36920" marB="36920"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kumimoji="1" lang="en-US" altLang="ja-JP" sz="1500" b="0" i="1" smtClean="0">
                                    <a:latin typeface="Cambria Math" panose="02040503050406030204" pitchFamily="18" charset="0"/>
                                  </a:rPr>
                                  <m:t>8.96</m:t>
                                </m:r>
                              </m:oMath>
                            </m:oMathPara>
                          </a14:m>
                          <a:endParaRPr kumimoji="1" lang="en-US" altLang="ja-JP" sz="1500" b="0" dirty="0"/>
                        </a:p>
                        <a:p>
                          <a:endParaRPr kumimoji="1" lang="ja-JP" altLang="en-US" sz="1500" dirty="0"/>
                        </a:p>
                      </a:txBody>
                      <a:tcPr marL="73840" marR="73840" marT="36920" marB="36920"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kumimoji="1" lang="en-US" altLang="ja-JP" sz="1500" i="1" smtClean="0">
                                    <a:latin typeface="Cambria Math" panose="02040503050406030204" pitchFamily="18" charset="0"/>
                                  </a:rPr>
                                  <m:t>1.44</m:t>
                                </m:r>
                              </m:oMath>
                            </m:oMathPara>
                          </a14:m>
                          <a:endParaRPr kumimoji="1" lang="ja-JP" altLang="en-US" sz="1500" dirty="0"/>
                        </a:p>
                      </a:txBody>
                      <a:tcPr marL="73840" marR="73840" marT="36920" marB="36920"/>
                    </a:tc>
                    <a:extLst>
                      <a:ext uri="{0D108BD9-81ED-4DB2-BD59-A6C34878D82A}">
                        <a16:rowId xmlns:a16="http://schemas.microsoft.com/office/drawing/2014/main" val="153231003"/>
                      </a:ext>
                    </a:extLst>
                  </a:tr>
                  <a:tr h="531040">
                    <a:tc>
                      <a:txBody>
                        <a:bodyPr/>
                        <a:lstStyle/>
                        <a:p>
                          <a:r>
                            <a:rPr kumimoji="1" lang="en-US" altLang="ja-JP" sz="1500" dirty="0"/>
                            <a:t>W</a:t>
                          </a:r>
                          <a:endParaRPr kumimoji="1" lang="ja-JP" altLang="en-US" sz="1500" dirty="0"/>
                        </a:p>
                      </a:txBody>
                      <a:tcPr marL="73840" marR="73840" marT="36920" marB="36920"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kumimoji="1" lang="en-US" altLang="ja-JP" sz="1500" i="1" smtClean="0">
                                    <a:latin typeface="Cambria Math" panose="02040503050406030204" pitchFamily="18" charset="0"/>
                                  </a:rPr>
                                  <m:t>74</m:t>
                                </m:r>
                              </m:oMath>
                            </m:oMathPara>
                          </a14:m>
                          <a:endParaRPr kumimoji="1" lang="ja-JP" altLang="en-US" sz="1500" dirty="0"/>
                        </a:p>
                      </a:txBody>
                      <a:tcPr marL="73840" marR="73840" marT="36920" marB="36920"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kumimoji="1" lang="en-US" altLang="ja-JP" sz="1500" i="1" smtClean="0">
                                    <a:latin typeface="Cambria Math" panose="02040503050406030204" pitchFamily="18" charset="0"/>
                                  </a:rPr>
                                  <m:t>183.8</m:t>
                                </m:r>
                              </m:oMath>
                            </m:oMathPara>
                          </a14:m>
                          <a:endParaRPr kumimoji="1" lang="ja-JP" altLang="en-US" sz="1500" dirty="0"/>
                        </a:p>
                      </a:txBody>
                      <a:tcPr marL="73840" marR="73840" marT="36920" marB="36920"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kumimoji="1" lang="en-US" altLang="ja-JP" sz="1500" i="1" smtClean="0">
                                    <a:latin typeface="Cambria Math" panose="02040503050406030204" pitchFamily="18" charset="0"/>
                                  </a:rPr>
                                  <m:t>6.76</m:t>
                                </m:r>
                              </m:oMath>
                            </m:oMathPara>
                          </a14:m>
                          <a:endParaRPr kumimoji="1" lang="ja-JP" altLang="en-US" sz="1500" dirty="0"/>
                        </a:p>
                      </a:txBody>
                      <a:tcPr marL="73840" marR="73840" marT="36920" marB="36920"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kumimoji="1" lang="en-US" altLang="ja-JP" sz="1500" i="1" smtClean="0">
                                    <a:latin typeface="Cambria Math" panose="02040503050406030204" pitchFamily="18" charset="0"/>
                                  </a:rPr>
                                  <m:t>19.3</m:t>
                                </m:r>
                              </m:oMath>
                            </m:oMathPara>
                          </a14:m>
                          <a:endParaRPr kumimoji="1" lang="ja-JP" altLang="en-US" sz="1500" dirty="0"/>
                        </a:p>
                      </a:txBody>
                      <a:tcPr marL="73840" marR="73840" marT="36920" marB="36920"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kumimoji="1" lang="en-US" altLang="ja-JP" sz="1500" i="1" smtClean="0">
                                    <a:latin typeface="Cambria Math" panose="02040503050406030204" pitchFamily="18" charset="0"/>
                                  </a:rPr>
                                  <m:t>0.35</m:t>
                                </m:r>
                              </m:oMath>
                            </m:oMathPara>
                          </a14:m>
                          <a:endParaRPr kumimoji="1" lang="ja-JP" altLang="en-US" sz="1500" dirty="0"/>
                        </a:p>
                      </a:txBody>
                      <a:tcPr marL="73840" marR="73840" marT="36920" marB="36920"/>
                    </a:tc>
                    <a:extLst>
                      <a:ext uri="{0D108BD9-81ED-4DB2-BD59-A6C34878D82A}">
                        <a16:rowId xmlns:a16="http://schemas.microsoft.com/office/drawing/2014/main" val="455184364"/>
                      </a:ext>
                    </a:extLst>
                  </a:tr>
                  <a:tr h="531040">
                    <a:tc>
                      <a:txBody>
                        <a:bodyPr/>
                        <a:lstStyle/>
                        <a:p>
                          <a:r>
                            <a:rPr kumimoji="1" lang="en-US" altLang="ja-JP" sz="1500" dirty="0"/>
                            <a:t>air</a:t>
                          </a:r>
                          <a:endParaRPr kumimoji="1" lang="ja-JP" altLang="en-US" sz="1500" dirty="0"/>
                        </a:p>
                      </a:txBody>
                      <a:tcPr marL="73840" marR="73840" marT="36920" marB="36920"/>
                    </a:tc>
                    <a:tc>
                      <a:txBody>
                        <a:bodyPr/>
                        <a:lstStyle/>
                        <a:p>
                          <a:endParaRPr kumimoji="1" lang="ja-JP" altLang="en-US" sz="1500" dirty="0"/>
                        </a:p>
                      </a:txBody>
                      <a:tcPr marL="73840" marR="73840" marT="36920" marB="36920"/>
                    </a:tc>
                    <a:tc>
                      <a:txBody>
                        <a:bodyPr/>
                        <a:lstStyle/>
                        <a:p>
                          <a:endParaRPr kumimoji="1" lang="ja-JP" altLang="en-US" sz="1500" dirty="0"/>
                        </a:p>
                      </a:txBody>
                      <a:tcPr marL="73840" marR="73840" marT="36920" marB="36920"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kumimoji="1" lang="en-US" altLang="ja-JP" sz="1500" i="1" smtClean="0">
                                    <a:latin typeface="Cambria Math" panose="02040503050406030204" pitchFamily="18" charset="0"/>
                                  </a:rPr>
                                  <m:t>36.62</m:t>
                                </m:r>
                              </m:oMath>
                            </m:oMathPara>
                          </a14:m>
                          <a:endParaRPr kumimoji="1" lang="ja-JP" altLang="en-US" sz="1500" dirty="0"/>
                        </a:p>
                      </a:txBody>
                      <a:tcPr marL="73840" marR="73840" marT="36920" marB="36920"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kumimoji="1" lang="en-US" altLang="ja-JP" sz="1500" b="0" i="1" smtClean="0">
                                    <a:latin typeface="Cambria Math" panose="02040503050406030204" pitchFamily="18" charset="0"/>
                                  </a:rPr>
                                  <m:t>1.205×</m:t>
                                </m:r>
                                <m:sSup>
                                  <m:sSupPr>
                                    <m:ctrlPr>
                                      <a:rPr kumimoji="1" lang="en-US" altLang="ja-JP" sz="15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kumimoji="1" lang="en-US" altLang="ja-JP" sz="1500" b="0" i="1" smtClean="0">
                                        <a:latin typeface="Cambria Math" panose="020405030504060302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kumimoji="1" lang="en-US" altLang="ja-JP" sz="1500" b="0" i="1" smtClean="0">
                                        <a:latin typeface="Cambria Math" panose="02040503050406030204" pitchFamily="18" charset="0"/>
                                      </a:rPr>
                                      <m:t>−3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kumimoji="1" lang="en-US" altLang="ja-JP" sz="1500" b="0" dirty="0"/>
                        </a:p>
                        <a:p>
                          <a:endParaRPr kumimoji="1" lang="ja-JP" altLang="en-US" sz="1500" dirty="0"/>
                        </a:p>
                      </a:txBody>
                      <a:tcPr marL="73840" marR="73840" marT="36920" marB="36920"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kumimoji="1" lang="en-US" altLang="ja-JP" sz="1500" b="0" i="1" smtClean="0">
                                    <a:latin typeface="Cambria Math" panose="02040503050406030204" pitchFamily="18" charset="0"/>
                                  </a:rPr>
                                  <m:t>3.04×</m:t>
                                </m:r>
                                <m:sSup>
                                  <m:sSupPr>
                                    <m:ctrlPr>
                                      <a:rPr kumimoji="1" lang="en-US" altLang="ja-JP" sz="15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kumimoji="1" lang="en-US" altLang="ja-JP" sz="1500" b="0" i="1" smtClean="0">
                                        <a:latin typeface="Cambria Math" panose="020405030504060302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kumimoji="1" lang="en-US" altLang="ja-JP" sz="1500" b="0" i="1" smtClean="0">
                                        <a:latin typeface="Cambria Math" panose="02040503050406030204" pitchFamily="18" charset="0"/>
                                      </a:rPr>
                                      <m:t>4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kumimoji="1" lang="en-US" altLang="ja-JP" sz="1500" b="0" dirty="0"/>
                        </a:p>
                        <a:p>
                          <a:endParaRPr kumimoji="1" lang="ja-JP" altLang="en-US" sz="1500" dirty="0"/>
                        </a:p>
                      </a:txBody>
                      <a:tcPr marL="73840" marR="73840" marT="36920" marB="36920"/>
                    </a:tc>
                    <a:extLst>
                      <a:ext uri="{0D108BD9-81ED-4DB2-BD59-A6C34878D82A}">
                        <a16:rowId xmlns:a16="http://schemas.microsoft.com/office/drawing/2014/main" val="194669234"/>
                      </a:ext>
                    </a:extLst>
                  </a:tr>
                  <a:tr h="531040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1" lang="en-US" altLang="ja-JP" sz="1500" dirty="0"/>
                            <a:t>polyvinyl toluene</a:t>
                          </a:r>
                          <a:endParaRPr kumimoji="1" lang="ja-JP" altLang="en-US" sz="1500" dirty="0"/>
                        </a:p>
                        <a:p>
                          <a:endParaRPr kumimoji="1" lang="ja-JP" altLang="en-US" sz="1500" dirty="0"/>
                        </a:p>
                      </a:txBody>
                      <a:tcPr marL="73840" marR="73840" marT="36920" marB="36920"/>
                    </a:tc>
                    <a:tc>
                      <a:txBody>
                        <a:bodyPr/>
                        <a:lstStyle/>
                        <a:p>
                          <a:endParaRPr kumimoji="1" lang="ja-JP" altLang="en-US" sz="1500" dirty="0"/>
                        </a:p>
                      </a:txBody>
                      <a:tcPr marL="73840" marR="73840" marT="36920" marB="36920"/>
                    </a:tc>
                    <a:tc>
                      <a:txBody>
                        <a:bodyPr/>
                        <a:lstStyle/>
                        <a:p>
                          <a:endParaRPr kumimoji="1" lang="ja-JP" altLang="en-US" sz="1500" dirty="0"/>
                        </a:p>
                      </a:txBody>
                      <a:tcPr marL="73840" marR="73840" marT="36920" marB="36920"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kumimoji="1" lang="en-US" altLang="ja-JP" sz="1500" i="1" smtClean="0">
                                    <a:latin typeface="Cambria Math" panose="02040503050406030204" pitchFamily="18" charset="0"/>
                                  </a:rPr>
                                  <m:t>43.90</m:t>
                                </m:r>
                              </m:oMath>
                            </m:oMathPara>
                          </a14:m>
                          <a:endParaRPr kumimoji="1" lang="ja-JP" altLang="en-US" sz="1500" dirty="0"/>
                        </a:p>
                      </a:txBody>
                      <a:tcPr marL="73840" marR="73840" marT="36920" marB="36920"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kumimoji="1" lang="en-US" altLang="ja-JP" sz="1500" i="1" smtClean="0">
                                    <a:latin typeface="Cambria Math" panose="02040503050406030204" pitchFamily="18" charset="0"/>
                                  </a:rPr>
                                  <m:t>1.03</m:t>
                                </m:r>
                              </m:oMath>
                            </m:oMathPara>
                          </a14:m>
                          <a:endParaRPr kumimoji="1" lang="ja-JP" altLang="en-US" sz="1500" dirty="0"/>
                        </a:p>
                      </a:txBody>
                      <a:tcPr marL="73840" marR="73840" marT="36920" marB="36920"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kumimoji="1" lang="en-US" altLang="ja-JP" sz="1500" i="1" smtClean="0">
                                    <a:latin typeface="Cambria Math" panose="02040503050406030204" pitchFamily="18" charset="0"/>
                                  </a:rPr>
                                  <m:t>42.6</m:t>
                                </m:r>
                              </m:oMath>
                            </m:oMathPara>
                          </a14:m>
                          <a:endParaRPr kumimoji="1" lang="ja-JP" altLang="en-US" sz="1500" dirty="0"/>
                        </a:p>
                      </a:txBody>
                      <a:tcPr marL="73840" marR="73840" marT="36920" marB="36920"/>
                    </a:tc>
                    <a:extLst>
                      <a:ext uri="{0D108BD9-81ED-4DB2-BD59-A6C34878D82A}">
                        <a16:rowId xmlns:a16="http://schemas.microsoft.com/office/drawing/2014/main" val="3159784682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4" name="表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800058115"/>
                  </p:ext>
                </p:extLst>
              </p:nvPr>
            </p:nvGraphicFramePr>
            <p:xfrm>
              <a:off x="835463" y="1580166"/>
              <a:ext cx="7994212" cy="500796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453647">
                      <a:extLst>
                        <a:ext uri="{9D8B030D-6E8A-4147-A177-3AD203B41FA5}">
                          <a16:colId xmlns:a16="http://schemas.microsoft.com/office/drawing/2014/main" val="3502529377"/>
                        </a:ext>
                      </a:extLst>
                    </a:gridCol>
                    <a:gridCol w="1308113">
                      <a:extLst>
                        <a:ext uri="{9D8B030D-6E8A-4147-A177-3AD203B41FA5}">
                          <a16:colId xmlns:a16="http://schemas.microsoft.com/office/drawing/2014/main" val="240702419"/>
                        </a:ext>
                      </a:extLst>
                    </a:gridCol>
                    <a:gridCol w="1308113">
                      <a:extLst>
                        <a:ext uri="{9D8B030D-6E8A-4147-A177-3AD203B41FA5}">
                          <a16:colId xmlns:a16="http://schemas.microsoft.com/office/drawing/2014/main" val="1635949089"/>
                        </a:ext>
                      </a:extLst>
                    </a:gridCol>
                    <a:gridCol w="1308113">
                      <a:extLst>
                        <a:ext uri="{9D8B030D-6E8A-4147-A177-3AD203B41FA5}">
                          <a16:colId xmlns:a16="http://schemas.microsoft.com/office/drawing/2014/main" val="1482713641"/>
                        </a:ext>
                      </a:extLst>
                    </a:gridCol>
                    <a:gridCol w="1308113">
                      <a:extLst>
                        <a:ext uri="{9D8B030D-6E8A-4147-A177-3AD203B41FA5}">
                          <a16:colId xmlns:a16="http://schemas.microsoft.com/office/drawing/2014/main" val="4141735672"/>
                        </a:ext>
                      </a:extLst>
                    </a:gridCol>
                    <a:gridCol w="1308113">
                      <a:extLst>
                        <a:ext uri="{9D8B030D-6E8A-4147-A177-3AD203B41FA5}">
                          <a16:colId xmlns:a16="http://schemas.microsoft.com/office/drawing/2014/main" val="3498714316"/>
                        </a:ext>
                      </a:extLst>
                    </a:gridCol>
                  </a:tblGrid>
                  <a:tr h="531040">
                    <a:tc>
                      <a:txBody>
                        <a:bodyPr/>
                        <a:lstStyle/>
                        <a:p>
                          <a:r>
                            <a:rPr kumimoji="1" lang="en-US" altLang="ja-JP" sz="1500" dirty="0" smtClean="0"/>
                            <a:t>material</a:t>
                          </a:r>
                          <a:endParaRPr kumimoji="1" lang="ja-JP" altLang="en-US" sz="1500" dirty="0"/>
                        </a:p>
                      </a:txBody>
                      <a:tcPr marL="73840" marR="73840" marT="36920" marB="36920"/>
                    </a:tc>
                    <a:tc>
                      <a:txBody>
                        <a:bodyPr/>
                        <a:lstStyle/>
                        <a:p>
                          <a:endParaRPr lang="ja-JP"/>
                        </a:p>
                      </a:txBody>
                      <a:tcPr marL="73840" marR="73840" marT="36920" marB="36920">
                        <a:blipFill>
                          <a:blip r:embed="rId2"/>
                          <a:stretch>
                            <a:fillRect l="-112150" t="-3448" r="-403271" b="-84712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ja-JP"/>
                        </a:p>
                      </a:txBody>
                      <a:tcPr marL="73840" marR="73840" marT="36920" marB="36920">
                        <a:blipFill>
                          <a:blip r:embed="rId2"/>
                          <a:stretch>
                            <a:fillRect l="-211163" t="-3448" r="-301395" b="-84712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ja-JP"/>
                        </a:p>
                      </a:txBody>
                      <a:tcPr marL="73840" marR="73840" marT="36920" marB="36920">
                        <a:blipFill>
                          <a:blip r:embed="rId2"/>
                          <a:stretch>
                            <a:fillRect l="-311163" t="-3448" r="-201395" b="-84712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ja-JP"/>
                        </a:p>
                      </a:txBody>
                      <a:tcPr marL="73840" marR="73840" marT="36920" marB="36920">
                        <a:blipFill>
                          <a:blip r:embed="rId2"/>
                          <a:stretch>
                            <a:fillRect l="-413084" t="-3448" r="-102336" b="-84712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ja-JP"/>
                        </a:p>
                      </a:txBody>
                      <a:tcPr marL="73840" marR="73840" marT="36920" marB="36920">
                        <a:blipFill>
                          <a:blip r:embed="rId2"/>
                          <a:stretch>
                            <a:fillRect l="-510698" t="-3448" r="-1860" b="-847126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945835783"/>
                      </a:ext>
                    </a:extLst>
                  </a:tr>
                  <a:tr h="531040">
                    <a:tc>
                      <a:txBody>
                        <a:bodyPr/>
                        <a:lstStyle/>
                        <a:p>
                          <a:r>
                            <a:rPr kumimoji="1" lang="en-US" altLang="ja-JP" sz="1500" dirty="0" smtClean="0"/>
                            <a:t>H2 (liq)</a:t>
                          </a:r>
                          <a:endParaRPr kumimoji="1" lang="ja-JP" altLang="en-US" sz="1500" dirty="0"/>
                        </a:p>
                      </a:txBody>
                      <a:tcPr marL="73840" marR="73840" marT="36920" marB="36920"/>
                    </a:tc>
                    <a:tc>
                      <a:txBody>
                        <a:bodyPr/>
                        <a:lstStyle/>
                        <a:p>
                          <a:endParaRPr lang="ja-JP"/>
                        </a:p>
                      </a:txBody>
                      <a:tcPr marL="73840" marR="73840" marT="36920" marB="36920">
                        <a:blipFill>
                          <a:blip r:embed="rId2"/>
                          <a:stretch>
                            <a:fillRect l="-112150" t="-103448" r="-403271" b="-74712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ja-JP"/>
                        </a:p>
                      </a:txBody>
                      <a:tcPr marL="73840" marR="73840" marT="36920" marB="36920">
                        <a:blipFill>
                          <a:blip r:embed="rId2"/>
                          <a:stretch>
                            <a:fillRect l="-211163" t="-103448" r="-301395" b="-74712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ja-JP"/>
                        </a:p>
                      </a:txBody>
                      <a:tcPr marL="73840" marR="73840" marT="36920" marB="36920">
                        <a:blipFill>
                          <a:blip r:embed="rId2"/>
                          <a:stretch>
                            <a:fillRect l="-311163" t="-103448" r="-201395" b="-74712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ja-JP"/>
                        </a:p>
                      </a:txBody>
                      <a:tcPr marL="73840" marR="73840" marT="36920" marB="36920">
                        <a:blipFill>
                          <a:blip r:embed="rId2"/>
                          <a:stretch>
                            <a:fillRect l="-413084" t="-103448" r="-102336" b="-74712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ja-JP"/>
                        </a:p>
                      </a:txBody>
                      <a:tcPr marL="73840" marR="73840" marT="36920" marB="36920">
                        <a:blipFill>
                          <a:blip r:embed="rId2"/>
                          <a:stretch>
                            <a:fillRect l="-510698" t="-103448" r="-1860" b="-747126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407087724"/>
                      </a:ext>
                    </a:extLst>
                  </a:tr>
                  <a:tr h="531040">
                    <a:tc>
                      <a:txBody>
                        <a:bodyPr/>
                        <a:lstStyle/>
                        <a:p>
                          <a:r>
                            <a:rPr kumimoji="1" lang="en-US" altLang="ja-JP" sz="1500" dirty="0" smtClean="0"/>
                            <a:t>D2 (liq)</a:t>
                          </a:r>
                          <a:endParaRPr kumimoji="1" lang="ja-JP" altLang="en-US" sz="1500" dirty="0"/>
                        </a:p>
                      </a:txBody>
                      <a:tcPr marL="73840" marR="73840" marT="36920" marB="36920"/>
                    </a:tc>
                    <a:tc>
                      <a:txBody>
                        <a:bodyPr/>
                        <a:lstStyle/>
                        <a:p>
                          <a:endParaRPr lang="ja-JP"/>
                        </a:p>
                      </a:txBody>
                      <a:tcPr marL="73840" marR="73840" marT="36920" marB="36920">
                        <a:blipFill>
                          <a:blip r:embed="rId2"/>
                          <a:stretch>
                            <a:fillRect l="-112150" t="-203448" r="-403271" b="-64712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ja-JP"/>
                        </a:p>
                      </a:txBody>
                      <a:tcPr marL="73840" marR="73840" marT="36920" marB="36920">
                        <a:blipFill>
                          <a:blip r:embed="rId2"/>
                          <a:stretch>
                            <a:fillRect l="-211163" t="-203448" r="-301395" b="-64712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ja-JP"/>
                        </a:p>
                      </a:txBody>
                      <a:tcPr marL="73840" marR="73840" marT="36920" marB="36920">
                        <a:blipFill>
                          <a:blip r:embed="rId2"/>
                          <a:stretch>
                            <a:fillRect l="-311163" t="-203448" r="-201395" b="-64712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ja-JP"/>
                        </a:p>
                      </a:txBody>
                      <a:tcPr marL="73840" marR="73840" marT="36920" marB="36920">
                        <a:blipFill>
                          <a:blip r:embed="rId2"/>
                          <a:stretch>
                            <a:fillRect l="-413084" t="-203448" r="-102336" b="-64712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ja-JP"/>
                        </a:p>
                      </a:txBody>
                      <a:tcPr marL="73840" marR="73840" marT="36920" marB="36920">
                        <a:blipFill>
                          <a:blip r:embed="rId2"/>
                          <a:stretch>
                            <a:fillRect l="-510698" t="-203448" r="-1860" b="-647126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410505511"/>
                      </a:ext>
                    </a:extLst>
                  </a:tr>
                  <a:tr h="531040">
                    <a:tc>
                      <a:txBody>
                        <a:bodyPr/>
                        <a:lstStyle/>
                        <a:p>
                          <a:r>
                            <a:rPr kumimoji="1" lang="en-US" altLang="ja-JP" sz="1500" dirty="0" smtClean="0"/>
                            <a:t>C</a:t>
                          </a:r>
                          <a:endParaRPr kumimoji="1" lang="ja-JP" altLang="en-US" sz="1500" dirty="0"/>
                        </a:p>
                      </a:txBody>
                      <a:tcPr marL="73840" marR="73840" marT="36920" marB="36920"/>
                    </a:tc>
                    <a:tc>
                      <a:txBody>
                        <a:bodyPr/>
                        <a:lstStyle/>
                        <a:p>
                          <a:endParaRPr lang="ja-JP"/>
                        </a:p>
                      </a:txBody>
                      <a:tcPr marL="73840" marR="73840" marT="36920" marB="36920">
                        <a:blipFill>
                          <a:blip r:embed="rId2"/>
                          <a:stretch>
                            <a:fillRect l="-112150" t="-300000" r="-403271" b="-53977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ja-JP"/>
                        </a:p>
                      </a:txBody>
                      <a:tcPr marL="73840" marR="73840" marT="36920" marB="36920">
                        <a:blipFill>
                          <a:blip r:embed="rId2"/>
                          <a:stretch>
                            <a:fillRect l="-211163" t="-300000" r="-301395" b="-53977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ja-JP"/>
                        </a:p>
                      </a:txBody>
                      <a:tcPr marL="73840" marR="73840" marT="36920" marB="36920">
                        <a:blipFill>
                          <a:blip r:embed="rId2"/>
                          <a:stretch>
                            <a:fillRect l="-311163" t="-300000" r="-201395" b="-53977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ja-JP"/>
                        </a:p>
                      </a:txBody>
                      <a:tcPr marL="73840" marR="73840" marT="36920" marB="36920">
                        <a:blipFill>
                          <a:blip r:embed="rId2"/>
                          <a:stretch>
                            <a:fillRect l="-413084" t="-300000" r="-102336" b="-53977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ja-JP"/>
                        </a:p>
                      </a:txBody>
                      <a:tcPr marL="73840" marR="73840" marT="36920" marB="36920">
                        <a:blipFill>
                          <a:blip r:embed="rId2"/>
                          <a:stretch>
                            <a:fillRect l="-510698" t="-300000" r="-1860" b="-539773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540838410"/>
                      </a:ext>
                    </a:extLst>
                  </a:tr>
                  <a:tr h="531040">
                    <a:tc>
                      <a:txBody>
                        <a:bodyPr/>
                        <a:lstStyle/>
                        <a:p>
                          <a:r>
                            <a:rPr kumimoji="1" lang="en-US" altLang="ja-JP" sz="1500" dirty="0" smtClean="0"/>
                            <a:t>Al</a:t>
                          </a:r>
                          <a:endParaRPr kumimoji="1" lang="ja-JP" altLang="en-US" sz="1500" dirty="0"/>
                        </a:p>
                      </a:txBody>
                      <a:tcPr marL="73840" marR="73840" marT="36920" marB="36920"/>
                    </a:tc>
                    <a:tc>
                      <a:txBody>
                        <a:bodyPr/>
                        <a:lstStyle/>
                        <a:p>
                          <a:endParaRPr lang="ja-JP"/>
                        </a:p>
                      </a:txBody>
                      <a:tcPr marL="73840" marR="73840" marT="36920" marB="36920">
                        <a:blipFill>
                          <a:blip r:embed="rId2"/>
                          <a:stretch>
                            <a:fillRect l="-112150" t="-404598" r="-403271" b="-44597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ja-JP"/>
                        </a:p>
                      </a:txBody>
                      <a:tcPr marL="73840" marR="73840" marT="36920" marB="36920">
                        <a:blipFill>
                          <a:blip r:embed="rId2"/>
                          <a:stretch>
                            <a:fillRect l="-211163" t="-404598" r="-301395" b="-44597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ja-JP"/>
                        </a:p>
                      </a:txBody>
                      <a:tcPr marL="73840" marR="73840" marT="36920" marB="36920">
                        <a:blipFill>
                          <a:blip r:embed="rId2"/>
                          <a:stretch>
                            <a:fillRect l="-311163" t="-404598" r="-201395" b="-44597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ja-JP"/>
                        </a:p>
                      </a:txBody>
                      <a:tcPr marL="73840" marR="73840" marT="36920" marB="36920">
                        <a:blipFill>
                          <a:blip r:embed="rId2"/>
                          <a:stretch>
                            <a:fillRect l="-413084" t="-404598" r="-102336" b="-44597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ja-JP"/>
                        </a:p>
                      </a:txBody>
                      <a:tcPr marL="73840" marR="73840" marT="36920" marB="36920">
                        <a:blipFill>
                          <a:blip r:embed="rId2"/>
                          <a:stretch>
                            <a:fillRect l="-510698" t="-404598" r="-1860" b="-445977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258109817"/>
                      </a:ext>
                    </a:extLst>
                  </a:tr>
                  <a:tr h="531040">
                    <a:tc>
                      <a:txBody>
                        <a:bodyPr/>
                        <a:lstStyle/>
                        <a:p>
                          <a:r>
                            <a:rPr kumimoji="1" lang="en-US" altLang="ja-JP" sz="1500" dirty="0" smtClean="0"/>
                            <a:t>Cu</a:t>
                          </a:r>
                          <a:endParaRPr kumimoji="1" lang="ja-JP" altLang="en-US" sz="1500" dirty="0"/>
                        </a:p>
                      </a:txBody>
                      <a:tcPr marL="73840" marR="73840" marT="36920" marB="36920"/>
                    </a:tc>
                    <a:tc>
                      <a:txBody>
                        <a:bodyPr/>
                        <a:lstStyle/>
                        <a:p>
                          <a:endParaRPr lang="ja-JP"/>
                        </a:p>
                      </a:txBody>
                      <a:tcPr marL="73840" marR="73840" marT="36920" marB="36920">
                        <a:blipFill>
                          <a:blip r:embed="rId2"/>
                          <a:stretch>
                            <a:fillRect l="-112150" t="-504598" r="-403271" b="-34597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ja-JP"/>
                        </a:p>
                      </a:txBody>
                      <a:tcPr marL="73840" marR="73840" marT="36920" marB="36920">
                        <a:blipFill>
                          <a:blip r:embed="rId2"/>
                          <a:stretch>
                            <a:fillRect l="-211163" t="-504598" r="-301395" b="-34597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ja-JP"/>
                        </a:p>
                      </a:txBody>
                      <a:tcPr marL="73840" marR="73840" marT="36920" marB="36920">
                        <a:blipFill>
                          <a:blip r:embed="rId2"/>
                          <a:stretch>
                            <a:fillRect l="-311163" t="-504598" r="-201395" b="-34597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ja-JP"/>
                        </a:p>
                      </a:txBody>
                      <a:tcPr marL="73840" marR="73840" marT="36920" marB="36920">
                        <a:blipFill>
                          <a:blip r:embed="rId2"/>
                          <a:stretch>
                            <a:fillRect l="-413084" t="-504598" r="-102336" b="-34597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ja-JP"/>
                        </a:p>
                      </a:txBody>
                      <a:tcPr marL="73840" marR="73840" marT="36920" marB="36920">
                        <a:blipFill>
                          <a:blip r:embed="rId2"/>
                          <a:stretch>
                            <a:fillRect l="-510698" t="-504598" r="-1860" b="-345977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53231003"/>
                      </a:ext>
                    </a:extLst>
                  </a:tr>
                  <a:tr h="531040">
                    <a:tc>
                      <a:txBody>
                        <a:bodyPr/>
                        <a:lstStyle/>
                        <a:p>
                          <a:r>
                            <a:rPr kumimoji="1" lang="en-US" altLang="ja-JP" sz="1500" dirty="0" smtClean="0"/>
                            <a:t>W</a:t>
                          </a:r>
                          <a:endParaRPr kumimoji="1" lang="ja-JP" altLang="en-US" sz="1500" dirty="0"/>
                        </a:p>
                      </a:txBody>
                      <a:tcPr marL="73840" marR="73840" marT="36920" marB="36920"/>
                    </a:tc>
                    <a:tc>
                      <a:txBody>
                        <a:bodyPr/>
                        <a:lstStyle/>
                        <a:p>
                          <a:endParaRPr lang="ja-JP"/>
                        </a:p>
                      </a:txBody>
                      <a:tcPr marL="73840" marR="73840" marT="36920" marB="36920">
                        <a:blipFill>
                          <a:blip r:embed="rId2"/>
                          <a:stretch>
                            <a:fillRect l="-112150" t="-604598" r="-403271" b="-24597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ja-JP"/>
                        </a:p>
                      </a:txBody>
                      <a:tcPr marL="73840" marR="73840" marT="36920" marB="36920">
                        <a:blipFill>
                          <a:blip r:embed="rId2"/>
                          <a:stretch>
                            <a:fillRect l="-211163" t="-604598" r="-301395" b="-24597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ja-JP"/>
                        </a:p>
                      </a:txBody>
                      <a:tcPr marL="73840" marR="73840" marT="36920" marB="36920">
                        <a:blipFill>
                          <a:blip r:embed="rId2"/>
                          <a:stretch>
                            <a:fillRect l="-311163" t="-604598" r="-201395" b="-24597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ja-JP"/>
                        </a:p>
                      </a:txBody>
                      <a:tcPr marL="73840" marR="73840" marT="36920" marB="36920">
                        <a:blipFill>
                          <a:blip r:embed="rId2"/>
                          <a:stretch>
                            <a:fillRect l="-413084" t="-604598" r="-102336" b="-24597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ja-JP"/>
                        </a:p>
                      </a:txBody>
                      <a:tcPr marL="73840" marR="73840" marT="36920" marB="36920">
                        <a:blipFill>
                          <a:blip r:embed="rId2"/>
                          <a:stretch>
                            <a:fillRect l="-510698" t="-604598" r="-1860" b="-245977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455184364"/>
                      </a:ext>
                    </a:extLst>
                  </a:tr>
                  <a:tr h="531040">
                    <a:tc>
                      <a:txBody>
                        <a:bodyPr/>
                        <a:lstStyle/>
                        <a:p>
                          <a:r>
                            <a:rPr kumimoji="1" lang="en-US" altLang="ja-JP" sz="1500" dirty="0" smtClean="0"/>
                            <a:t>air</a:t>
                          </a:r>
                          <a:endParaRPr kumimoji="1" lang="ja-JP" altLang="en-US" sz="1500" dirty="0"/>
                        </a:p>
                      </a:txBody>
                      <a:tcPr marL="73840" marR="73840" marT="36920" marB="36920"/>
                    </a:tc>
                    <a:tc>
                      <a:txBody>
                        <a:bodyPr/>
                        <a:lstStyle/>
                        <a:p>
                          <a:endParaRPr kumimoji="1" lang="ja-JP" altLang="en-US" sz="1500" dirty="0"/>
                        </a:p>
                      </a:txBody>
                      <a:tcPr marL="73840" marR="73840" marT="36920" marB="36920"/>
                    </a:tc>
                    <a:tc>
                      <a:txBody>
                        <a:bodyPr/>
                        <a:lstStyle/>
                        <a:p>
                          <a:endParaRPr kumimoji="1" lang="ja-JP" altLang="en-US" sz="1500" dirty="0"/>
                        </a:p>
                      </a:txBody>
                      <a:tcPr marL="73840" marR="73840" marT="36920" marB="36920"/>
                    </a:tc>
                    <a:tc>
                      <a:txBody>
                        <a:bodyPr/>
                        <a:lstStyle/>
                        <a:p>
                          <a:endParaRPr lang="ja-JP"/>
                        </a:p>
                      </a:txBody>
                      <a:tcPr marL="73840" marR="73840" marT="36920" marB="36920">
                        <a:blipFill>
                          <a:blip r:embed="rId2"/>
                          <a:stretch>
                            <a:fillRect l="-311163" t="-704598" r="-201395" b="-14597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ja-JP"/>
                        </a:p>
                      </a:txBody>
                      <a:tcPr marL="73840" marR="73840" marT="36920" marB="36920">
                        <a:blipFill>
                          <a:blip r:embed="rId2"/>
                          <a:stretch>
                            <a:fillRect l="-413084" t="-704598" r="-102336" b="-14597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ja-JP"/>
                        </a:p>
                      </a:txBody>
                      <a:tcPr marL="73840" marR="73840" marT="36920" marB="36920">
                        <a:blipFill>
                          <a:blip r:embed="rId2"/>
                          <a:stretch>
                            <a:fillRect l="-510698" t="-704598" r="-1860" b="-145977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94669234"/>
                      </a:ext>
                    </a:extLst>
                  </a:tr>
                  <a:tr h="759640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1" lang="en-US" altLang="ja-JP" sz="1500" dirty="0" smtClean="0"/>
                            <a:t>polyvinyl toluene</a:t>
                          </a:r>
                          <a:endParaRPr kumimoji="1" lang="ja-JP" altLang="en-US" sz="1500" dirty="0" smtClean="0"/>
                        </a:p>
                        <a:p>
                          <a:endParaRPr kumimoji="1" lang="ja-JP" altLang="en-US" sz="1500" dirty="0"/>
                        </a:p>
                      </a:txBody>
                      <a:tcPr marL="73840" marR="73840" marT="36920" marB="36920"/>
                    </a:tc>
                    <a:tc>
                      <a:txBody>
                        <a:bodyPr/>
                        <a:lstStyle/>
                        <a:p>
                          <a:endParaRPr kumimoji="1" lang="ja-JP" altLang="en-US" sz="1500" dirty="0"/>
                        </a:p>
                      </a:txBody>
                      <a:tcPr marL="73840" marR="73840" marT="36920" marB="36920"/>
                    </a:tc>
                    <a:tc>
                      <a:txBody>
                        <a:bodyPr/>
                        <a:lstStyle/>
                        <a:p>
                          <a:endParaRPr kumimoji="1" lang="ja-JP" altLang="en-US" sz="1500" dirty="0"/>
                        </a:p>
                      </a:txBody>
                      <a:tcPr marL="73840" marR="73840" marT="36920" marB="36920"/>
                    </a:tc>
                    <a:tc>
                      <a:txBody>
                        <a:bodyPr/>
                        <a:lstStyle/>
                        <a:p>
                          <a:endParaRPr lang="ja-JP"/>
                        </a:p>
                      </a:txBody>
                      <a:tcPr marL="73840" marR="73840" marT="36920" marB="36920">
                        <a:blipFill>
                          <a:blip r:embed="rId2"/>
                          <a:stretch>
                            <a:fillRect l="-311163" t="-560000" r="-201395" b="-16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ja-JP"/>
                        </a:p>
                      </a:txBody>
                      <a:tcPr marL="73840" marR="73840" marT="36920" marB="36920">
                        <a:blipFill>
                          <a:blip r:embed="rId2"/>
                          <a:stretch>
                            <a:fillRect l="-413084" t="-560000" r="-102336" b="-16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ja-JP"/>
                        </a:p>
                      </a:txBody>
                      <a:tcPr marL="73840" marR="73840" marT="36920" marB="36920">
                        <a:blipFill>
                          <a:blip r:embed="rId2"/>
                          <a:stretch>
                            <a:fillRect l="-510698" t="-560000" r="-1860" b="-160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159784682"/>
                      </a:ext>
                    </a:extLst>
                  </a:tr>
                </a:tbl>
              </a:graphicData>
            </a:graphic>
          </p:graphicFrame>
        </mc:Fallback>
      </mc:AlternateContent>
      <p:pic>
        <p:nvPicPr>
          <p:cNvPr id="5" name="図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44211" y="1090247"/>
            <a:ext cx="457240" cy="4450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5930911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0" y="10594"/>
            <a:ext cx="9144000" cy="725120"/>
          </a:xfrm>
          <a:gradFill>
            <a:gsLst>
              <a:gs pos="0">
                <a:schemeClr val="bg1"/>
              </a:gs>
              <a:gs pos="74000">
                <a:schemeClr val="accent4">
                  <a:lumMod val="40000"/>
                  <a:lumOff val="60000"/>
                </a:schemeClr>
              </a:gs>
              <a:gs pos="83000">
                <a:schemeClr val="accent2">
                  <a:lumMod val="75000"/>
                </a:schemeClr>
              </a:gs>
              <a:gs pos="100000">
                <a:srgbClr val="FF0000"/>
              </a:gs>
            </a:gsLst>
            <a:lin ang="5400000" scaled="1"/>
          </a:gradFill>
        </p:spPr>
        <p:txBody>
          <a:bodyPr>
            <a:normAutofit/>
          </a:bodyPr>
          <a:lstStyle/>
          <a:p>
            <a:r>
              <a:rPr lang="en-US" altLang="ja-JP" sz="3800" dirty="0">
                <a:latin typeface="Arial Black" panose="020B0A04020102020204" pitchFamily="34" charset="0"/>
                <a:ea typeface="A-OTF 見出ゴMB31 Pro MB31" panose="020B0600000000000000" pitchFamily="34" charset="-128"/>
              </a:rPr>
              <a:t>Longitudinal development</a:t>
            </a:r>
            <a:endParaRPr kumimoji="1" lang="ja-JP" altLang="en-US" sz="3800" dirty="0">
              <a:latin typeface="Arial Black" panose="020B0A04020102020204" pitchFamily="34" charset="0"/>
              <a:ea typeface="A-OTF 見出ゴMB31 Pro MB31" panose="020B0600000000000000" pitchFamily="34" charset="-128"/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28650" y="1090247"/>
            <a:ext cx="8343334" cy="5086716"/>
          </a:xfrm>
        </p:spPr>
        <p:txBody>
          <a:bodyPr wrap="square">
            <a:noAutofit/>
          </a:bodyPr>
          <a:lstStyle/>
          <a:p>
            <a:pPr marL="0" indent="0">
              <a:buNone/>
            </a:pPr>
            <a:r>
              <a:rPr lang="en-US" altLang="ja-JP" b="1" dirty="0">
                <a:latin typeface="Arial" panose="020B0604020202020204" pitchFamily="34" charset="0"/>
                <a:cs typeface="Arial" panose="020B0604020202020204" pitchFamily="34" charset="0"/>
              </a:rPr>
              <a:t>energy deposit as a function of depth</a:t>
            </a:r>
          </a:p>
          <a:p>
            <a:pPr marL="0" indent="0">
              <a:buNone/>
            </a:pPr>
            <a:r>
              <a:rPr lang="en-US" altLang="ja-JP" b="1" dirty="0">
                <a:latin typeface="Arial" panose="020B0604020202020204" pitchFamily="34" charset="0"/>
                <a:cs typeface="Arial" panose="020B0604020202020204" pitchFamily="34" charset="0"/>
              </a:rPr>
              <a:t>	expressed by the radiation length</a:t>
            </a:r>
          </a:p>
          <a:p>
            <a:pPr marL="0" indent="0">
              <a:buNone/>
            </a:pPr>
            <a:r>
              <a:rPr lang="en-US" altLang="ja-JP" b="1" dirty="0">
                <a:latin typeface="Arial" panose="020B0604020202020204" pitchFamily="34" charset="0"/>
                <a:cs typeface="Arial" panose="020B0604020202020204" pitchFamily="34" charset="0"/>
              </a:rPr>
              <a:t>	almost material-independent</a:t>
            </a:r>
          </a:p>
        </p:txBody>
      </p:sp>
      <p:sp>
        <p:nvSpPr>
          <p:cNvPr id="12" name="フッター プレースホルダー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dirty="0"/>
              <a:t>Nov. 14, 2019</a:t>
            </a:r>
            <a:endParaRPr kumimoji="1" lang="ja-JP" altLang="en-US" dirty="0"/>
          </a:p>
        </p:txBody>
      </p:sp>
      <p:sp>
        <p:nvSpPr>
          <p:cNvPr id="13" name="スライド番号プレースホルダー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75BCCA-4C42-44A4-A55B-AF41469C7B59}" type="slidenum">
              <a:rPr kumimoji="1" lang="ja-JP" altLang="en-US" smtClean="0"/>
              <a:pPr/>
              <a:t>39</a:t>
            </a:fld>
            <a:endParaRPr kumimoji="1" lang="ja-JP" altLang="en-US" dirty="0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1047"/>
          <a:stretch/>
        </p:blipFill>
        <p:spPr>
          <a:xfrm>
            <a:off x="3083161" y="2508219"/>
            <a:ext cx="5979358" cy="3756660"/>
          </a:xfrm>
          <a:prstGeom prst="rect">
            <a:avLst/>
          </a:prstGeom>
        </p:spPr>
      </p:pic>
      <p:sp>
        <p:nvSpPr>
          <p:cNvPr id="6" name="テキスト ボックス 5"/>
          <p:cNvSpPr txBox="1"/>
          <p:nvPr/>
        </p:nvSpPr>
        <p:spPr>
          <a:xfrm>
            <a:off x="2395537" y="5950004"/>
            <a:ext cx="15034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b="1" dirty="0">
                <a:latin typeface="Arial" panose="020B0604020202020204" pitchFamily="34" charset="0"/>
                <a:cs typeface="Arial" panose="020B0604020202020204" pitchFamily="34" charset="0"/>
              </a:rPr>
              <a:t>R. Wigmans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0727642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0" y="10594"/>
            <a:ext cx="9144000" cy="725120"/>
          </a:xfrm>
          <a:gradFill>
            <a:gsLst>
              <a:gs pos="0">
                <a:schemeClr val="bg1"/>
              </a:gs>
              <a:gs pos="74000">
                <a:schemeClr val="accent4">
                  <a:lumMod val="40000"/>
                  <a:lumOff val="60000"/>
                </a:schemeClr>
              </a:gs>
              <a:gs pos="83000">
                <a:schemeClr val="accent2">
                  <a:lumMod val="75000"/>
                </a:schemeClr>
              </a:gs>
              <a:gs pos="100000">
                <a:srgbClr val="FF0000"/>
              </a:gs>
            </a:gsLst>
            <a:lin ang="5400000" scaled="1"/>
          </a:gradFill>
        </p:spPr>
        <p:txBody>
          <a:bodyPr>
            <a:normAutofit/>
          </a:bodyPr>
          <a:lstStyle/>
          <a:p>
            <a:r>
              <a:rPr lang="en-US" altLang="ja-JP" sz="3800" dirty="0">
                <a:latin typeface="Arial Black" panose="020B0A04020102020204" pitchFamily="34" charset="0"/>
                <a:ea typeface="A-OTF 見出ゴMB31 Pro MB31" panose="020B0600000000000000" pitchFamily="34" charset="-128"/>
              </a:rPr>
              <a:t>Outline ~ 1</a:t>
            </a:r>
            <a:r>
              <a:rPr lang="en-US" altLang="ja-JP" sz="3800" baseline="30000" dirty="0">
                <a:latin typeface="Arial Black" panose="020B0A04020102020204" pitchFamily="34" charset="0"/>
                <a:ea typeface="A-OTF 見出ゴMB31 Pro MB31" panose="020B0600000000000000" pitchFamily="34" charset="-128"/>
              </a:rPr>
              <a:t>st</a:t>
            </a:r>
            <a:r>
              <a:rPr lang="en-US" altLang="ja-JP" sz="3800" dirty="0">
                <a:latin typeface="Arial Black" panose="020B0A04020102020204" pitchFamily="34" charset="0"/>
                <a:ea typeface="A-OTF 見出ゴMB31 Pro MB31" panose="020B0600000000000000" pitchFamily="34" charset="-128"/>
              </a:rPr>
              <a:t> lesson</a:t>
            </a:r>
            <a:endParaRPr kumimoji="1" lang="ja-JP" altLang="en-US" sz="3800" dirty="0">
              <a:latin typeface="Arial Black" panose="020B0A04020102020204" pitchFamily="34" charset="0"/>
              <a:ea typeface="A-OTF 見出ゴMB31 Pro MB31" panose="020B0600000000000000" pitchFamily="34" charset="-128"/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25514" y="1065832"/>
            <a:ext cx="8510257" cy="5086716"/>
          </a:xfrm>
        </p:spPr>
        <p:txBody>
          <a:bodyPr wrap="square">
            <a:noAutofit/>
          </a:bodyPr>
          <a:lstStyle/>
          <a:p>
            <a:pPr marL="0" indent="0">
              <a:lnSpc>
                <a:spcPct val="100000"/>
              </a:lnSpc>
              <a:buNone/>
            </a:pPr>
            <a:r>
              <a:rPr lang="en-US" altLang="ja-JP" b="1" dirty="0">
                <a:solidFill>
                  <a:srgbClr val="FF000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introduction ~ hadron physics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US" altLang="ja-JP" b="1" dirty="0">
                <a:solidFill>
                  <a:srgbClr val="FF000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getting started ~ calorimetry &amp; EM shower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US" altLang="ja-JP" dirty="0">
                <a:solidFill>
                  <a:srgbClr val="FF0000"/>
                </a:solidFill>
                <a:latin typeface="Arial Black" panose="020B0A04020102020204" pitchFamily="34" charset="0"/>
                <a:ea typeface="A-OTF 見出ゴMB31 Pro MB31" panose="020B0600000000000000" pitchFamily="34" charset="-128"/>
              </a:rPr>
              <a:t>physics processes in EM showers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US" altLang="ja-JP" dirty="0">
                <a:latin typeface="Arial Black" panose="020B0A04020102020204" pitchFamily="34" charset="0"/>
                <a:ea typeface="A-OTF 見出ゴMB31 Pro MB31" panose="020B0600000000000000" pitchFamily="34" charset="-128"/>
              </a:rPr>
              <a:t>EM shower profile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US" altLang="ja-JP" dirty="0">
                <a:latin typeface="Arial Black" panose="020B0A04020102020204" pitchFamily="34" charset="0"/>
                <a:ea typeface="A-OTF 見出ゴMB31 Pro MB31" panose="020B0600000000000000" pitchFamily="34" charset="-128"/>
              </a:rPr>
              <a:t>light source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US" altLang="ja-JP" dirty="0">
                <a:latin typeface="Arial Black" panose="020B0A04020102020204" pitchFamily="34" charset="0"/>
                <a:ea typeface="A-OTF 見出ゴMB31 Pro MB31" panose="020B0600000000000000" pitchFamily="34" charset="-128"/>
              </a:rPr>
              <a:t>light detection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US" altLang="ja-JP" dirty="0">
                <a:latin typeface="Arial Black" panose="020B0A04020102020204" pitchFamily="34" charset="0"/>
                <a:ea typeface="A-OTF 見出ゴMB31 Pro MB31" panose="020B0600000000000000" pitchFamily="34" charset="-128"/>
              </a:rPr>
              <a:t>energy response of a calorimeter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US" altLang="ja-JP" dirty="0">
                <a:latin typeface="Arial Black" panose="020B0A04020102020204" pitchFamily="34" charset="0"/>
                <a:ea typeface="A-OTF 見出ゴMB31 Pro MB31" panose="020B0600000000000000" pitchFamily="34" charset="-128"/>
              </a:rPr>
              <a:t>FOREST detector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US" altLang="ja-JP" dirty="0">
                <a:latin typeface="Arial Black" panose="020B0A04020102020204" pitchFamily="34" charset="0"/>
                <a:ea typeface="A-OTF 見出ゴMB31 Pro MB31" panose="020B0600000000000000" pitchFamily="34" charset="-128"/>
              </a:rPr>
              <a:t>summary </a:t>
            </a:r>
            <a:endParaRPr lang="en-US" altLang="ja-JP" b="1" dirty="0"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フッター プレースホルダー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dirty="0"/>
              <a:t>Nov. 14, 2019</a:t>
            </a:r>
            <a:endParaRPr kumimoji="1" lang="ja-JP" altLang="en-US" dirty="0"/>
          </a:p>
        </p:txBody>
      </p:sp>
      <p:sp>
        <p:nvSpPr>
          <p:cNvPr id="13" name="スライド番号プレースホルダー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75BCCA-4C42-44A4-A55B-AF41469C7B59}" type="slidenum">
              <a:rPr kumimoji="1" lang="ja-JP" altLang="en-US" smtClean="0"/>
              <a:pPr/>
              <a:t>4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236495914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28459" y="2369026"/>
            <a:ext cx="6073616" cy="3990499"/>
          </a:xfrm>
          <a:prstGeom prst="rect">
            <a:avLst/>
          </a:prstGeom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0" y="10594"/>
            <a:ext cx="9144000" cy="725120"/>
          </a:xfrm>
          <a:gradFill>
            <a:gsLst>
              <a:gs pos="0">
                <a:schemeClr val="bg1"/>
              </a:gs>
              <a:gs pos="74000">
                <a:schemeClr val="accent4">
                  <a:lumMod val="40000"/>
                  <a:lumOff val="60000"/>
                </a:schemeClr>
              </a:gs>
              <a:gs pos="83000">
                <a:schemeClr val="accent2">
                  <a:lumMod val="75000"/>
                </a:schemeClr>
              </a:gs>
              <a:gs pos="100000">
                <a:srgbClr val="FF0000"/>
              </a:gs>
            </a:gsLst>
            <a:lin ang="5400000" scaled="1"/>
          </a:gradFill>
        </p:spPr>
        <p:txBody>
          <a:bodyPr>
            <a:normAutofit/>
          </a:bodyPr>
          <a:lstStyle/>
          <a:p>
            <a:r>
              <a:rPr lang="en-US" altLang="ja-JP" sz="3800" dirty="0">
                <a:latin typeface="Arial Black" panose="020B0A04020102020204" pitchFamily="34" charset="0"/>
                <a:ea typeface="A-OTF 見出ゴMB31 Pro MB31" panose="020B0600000000000000" pitchFamily="34" charset="-128"/>
              </a:rPr>
              <a:t>Longitudinal development</a:t>
            </a:r>
            <a:endParaRPr kumimoji="1" lang="ja-JP" altLang="en-US" sz="3800" dirty="0">
              <a:latin typeface="Arial Black" panose="020B0A04020102020204" pitchFamily="34" charset="0"/>
              <a:ea typeface="A-OTF 見出ゴMB31 Pro MB31" panose="020B0600000000000000" pitchFamily="34" charset="-128"/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28650" y="1090247"/>
            <a:ext cx="8343334" cy="5086716"/>
          </a:xfrm>
        </p:spPr>
        <p:txBody>
          <a:bodyPr wrap="square">
            <a:noAutofit/>
          </a:bodyPr>
          <a:lstStyle/>
          <a:p>
            <a:pPr marL="0" indent="0">
              <a:buNone/>
            </a:pPr>
            <a:r>
              <a:rPr lang="en-US" altLang="ja-JP" b="1" dirty="0">
                <a:latin typeface="Arial" panose="020B0604020202020204" pitchFamily="34" charset="0"/>
                <a:cs typeface="Arial" panose="020B0604020202020204" pitchFamily="34" charset="0"/>
              </a:rPr>
              <a:t>shower maximum</a:t>
            </a:r>
          </a:p>
          <a:p>
            <a:pPr marL="0" indent="0">
              <a:buNone/>
            </a:pPr>
            <a:r>
              <a:rPr lang="en-US" altLang="ja-JP" b="1" dirty="0">
                <a:latin typeface="Arial" panose="020B0604020202020204" pitchFamily="34" charset="0"/>
                <a:cs typeface="Arial" panose="020B0604020202020204" pitchFamily="34" charset="0"/>
              </a:rPr>
              <a:t>	depth giving the maximum energy deposit</a:t>
            </a:r>
          </a:p>
        </p:txBody>
      </p:sp>
      <p:sp>
        <p:nvSpPr>
          <p:cNvPr id="12" name="フッター プレースホルダー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dirty="0"/>
              <a:t>Nov. 14, 2019</a:t>
            </a:r>
            <a:endParaRPr kumimoji="1" lang="ja-JP" altLang="en-US" dirty="0"/>
          </a:p>
        </p:txBody>
      </p:sp>
      <p:sp>
        <p:nvSpPr>
          <p:cNvPr id="13" name="スライド番号プレースホルダー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75BCCA-4C42-44A4-A55B-AF41469C7B59}" type="slidenum">
              <a:rPr kumimoji="1" lang="ja-JP" altLang="en-US" smtClean="0"/>
              <a:pPr/>
              <a:t>40</a:t>
            </a:fld>
            <a:endParaRPr kumimoji="1" lang="ja-JP" altLang="en-US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2395537" y="5950004"/>
            <a:ext cx="15034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b="1" dirty="0">
                <a:latin typeface="Arial" panose="020B0604020202020204" pitchFamily="34" charset="0"/>
                <a:cs typeface="Arial" panose="020B0604020202020204" pitchFamily="34" charset="0"/>
              </a:rPr>
              <a:t>R. Wigmans</a:t>
            </a:r>
            <a:endParaRPr kumimoji="1" lang="ja-JP" altLang="en-US" dirty="0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6605474" y="3130832"/>
            <a:ext cx="4924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b="1" dirty="0">
                <a:latin typeface="Arial" panose="020B0604020202020204" pitchFamily="34" charset="0"/>
                <a:cs typeface="Arial" panose="020B0604020202020204" pitchFamily="34" charset="0"/>
              </a:rPr>
              <a:t>Cu</a:t>
            </a:r>
            <a:endParaRPr kumimoji="1" lang="ja-JP" altLang="en-US" dirty="0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46325" y="2164019"/>
            <a:ext cx="2164268" cy="4206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5589924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0" y="10594"/>
            <a:ext cx="9144000" cy="725120"/>
          </a:xfrm>
          <a:gradFill>
            <a:gsLst>
              <a:gs pos="0">
                <a:schemeClr val="bg1"/>
              </a:gs>
              <a:gs pos="74000">
                <a:schemeClr val="accent4">
                  <a:lumMod val="40000"/>
                  <a:lumOff val="60000"/>
                </a:schemeClr>
              </a:gs>
              <a:gs pos="83000">
                <a:schemeClr val="accent2">
                  <a:lumMod val="75000"/>
                </a:schemeClr>
              </a:gs>
              <a:gs pos="100000">
                <a:srgbClr val="FF0000"/>
              </a:gs>
            </a:gsLst>
            <a:lin ang="5400000" scaled="1"/>
          </a:gradFill>
        </p:spPr>
        <p:txBody>
          <a:bodyPr>
            <a:normAutofit/>
          </a:bodyPr>
          <a:lstStyle/>
          <a:p>
            <a:r>
              <a:rPr lang="en-US" altLang="ja-JP" sz="3800" dirty="0">
                <a:latin typeface="Arial Black" panose="020B0A04020102020204" pitchFamily="34" charset="0"/>
                <a:ea typeface="A-OTF 見出ゴMB31 Pro MB31" panose="020B0600000000000000" pitchFamily="34" charset="-128"/>
              </a:rPr>
              <a:t>Longitudinal development</a:t>
            </a:r>
            <a:endParaRPr kumimoji="1" lang="ja-JP" altLang="en-US" sz="3800" dirty="0">
              <a:latin typeface="Arial Black" panose="020B0A04020102020204" pitchFamily="34" charset="0"/>
              <a:ea typeface="A-OTF 見出ゴMB31 Pro MB31" panose="020B0600000000000000" pitchFamily="34" charset="-128"/>
            </a:endParaRPr>
          </a:p>
        </p:txBody>
      </p:sp>
      <p:sp>
        <p:nvSpPr>
          <p:cNvPr id="12" name="フッター プレースホルダー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dirty="0"/>
              <a:t>Nov. 14, 2019</a:t>
            </a:r>
            <a:endParaRPr kumimoji="1" lang="ja-JP" altLang="en-US" dirty="0"/>
          </a:p>
        </p:txBody>
      </p:sp>
      <p:sp>
        <p:nvSpPr>
          <p:cNvPr id="13" name="スライド番号プレースホルダー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75BCCA-4C42-44A4-A55B-AF41469C7B59}" type="slidenum">
              <a:rPr kumimoji="1" lang="ja-JP" altLang="en-US" smtClean="0"/>
              <a:pPr/>
              <a:t>41</a:t>
            </a:fld>
            <a:endParaRPr kumimoji="1" lang="ja-JP" altLang="en-US" dirty="0"/>
          </a:p>
        </p:txBody>
      </p:sp>
      <p:pic>
        <p:nvPicPr>
          <p:cNvPr id="8" name="図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65006" y="1904251"/>
            <a:ext cx="4986507" cy="4455274"/>
          </a:xfrm>
          <a:prstGeom prst="rect">
            <a:avLst/>
          </a:prstGeom>
        </p:spPr>
      </p:pic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28650" y="1090247"/>
            <a:ext cx="8343334" cy="5086716"/>
          </a:xfrm>
        </p:spPr>
        <p:txBody>
          <a:bodyPr wrap="square">
            <a:noAutofit/>
          </a:bodyPr>
          <a:lstStyle/>
          <a:p>
            <a:pPr marL="0" indent="0">
              <a:buNone/>
            </a:pPr>
            <a:r>
              <a:rPr lang="en-US" altLang="ja-JP" b="1" dirty="0">
                <a:latin typeface="Arial" panose="020B0604020202020204" pitchFamily="34" charset="0"/>
                <a:cs typeface="Arial" panose="020B0604020202020204" pitchFamily="34" charset="0"/>
              </a:rPr>
              <a:t>average energy fraction contained in a block of matter with infinite transverse dimensions</a:t>
            </a: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3663022" y="5990193"/>
            <a:ext cx="15034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b="1" dirty="0">
                <a:latin typeface="Arial" panose="020B0604020202020204" pitchFamily="34" charset="0"/>
                <a:cs typeface="Arial" panose="020B0604020202020204" pitchFamily="34" charset="0"/>
              </a:rPr>
              <a:t>R. Wigmans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429471442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0" y="10594"/>
            <a:ext cx="9144000" cy="725120"/>
          </a:xfrm>
          <a:gradFill>
            <a:gsLst>
              <a:gs pos="0">
                <a:schemeClr val="bg1"/>
              </a:gs>
              <a:gs pos="74000">
                <a:schemeClr val="accent4">
                  <a:lumMod val="40000"/>
                  <a:lumOff val="60000"/>
                </a:schemeClr>
              </a:gs>
              <a:gs pos="83000">
                <a:schemeClr val="accent2">
                  <a:lumMod val="75000"/>
                </a:schemeClr>
              </a:gs>
              <a:gs pos="100000">
                <a:srgbClr val="FF0000"/>
              </a:gs>
            </a:gsLst>
            <a:lin ang="5400000" scaled="1"/>
          </a:gradFill>
        </p:spPr>
        <p:txBody>
          <a:bodyPr>
            <a:normAutofit/>
          </a:bodyPr>
          <a:lstStyle/>
          <a:p>
            <a:r>
              <a:rPr lang="en-US" altLang="ja-JP" sz="3800" dirty="0">
                <a:latin typeface="Arial Black" panose="020B0A04020102020204" pitchFamily="34" charset="0"/>
                <a:ea typeface="A-OTF 見出ゴMB31 Pro MB31" panose="020B0600000000000000" pitchFamily="34" charset="-128"/>
              </a:rPr>
              <a:t>Molière radius</a:t>
            </a:r>
            <a:endParaRPr kumimoji="1" lang="ja-JP" altLang="en-US" sz="3800" dirty="0">
              <a:latin typeface="Arial Black" panose="020B0A04020102020204" pitchFamily="34" charset="0"/>
              <a:ea typeface="A-OTF 見出ゴMB31 Pro MB31" panose="020B0600000000000000" pitchFamily="34" charset="-128"/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28650" y="1090247"/>
            <a:ext cx="7886700" cy="5086716"/>
          </a:xfrm>
        </p:spPr>
        <p:txBody>
          <a:bodyPr wrap="square">
            <a:noAutofit/>
          </a:bodyPr>
          <a:lstStyle/>
          <a:p>
            <a:pPr marL="0" indent="0">
              <a:buNone/>
            </a:pPr>
            <a:r>
              <a:rPr lang="en-US" altLang="ja-JP" sz="2600" b="1" dirty="0">
                <a:latin typeface="Arial" panose="020B0604020202020204" pitchFamily="34" charset="0"/>
                <a:cs typeface="Arial" panose="020B0604020202020204" pitchFamily="34" charset="0"/>
              </a:rPr>
              <a:t>transverse development of EM showers </a:t>
            </a:r>
          </a:p>
          <a:p>
            <a:pPr marL="0" indent="0">
              <a:buNone/>
            </a:pPr>
            <a:endParaRPr lang="en-US" altLang="ja-JP" sz="2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altLang="ja-JP" sz="2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altLang="ja-JP" sz="2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altLang="ja-JP" sz="2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altLang="ja-JP" sz="2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altLang="ja-JP" sz="2600" b="1" dirty="0">
                <a:latin typeface="Arial" panose="020B0604020202020204" pitchFamily="34" charset="0"/>
                <a:cs typeface="Arial" panose="020B0604020202020204" pitchFamily="34" charset="0"/>
              </a:rPr>
              <a:t>80% of the shower energy is deposited in a cylinder with a radius of       against the momentum direction of the primary high-energy particle</a:t>
            </a:r>
          </a:p>
        </p:txBody>
      </p:sp>
      <p:sp>
        <p:nvSpPr>
          <p:cNvPr id="12" name="フッター プレースホルダー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dirty="0"/>
              <a:t>Nov. 14, 2019</a:t>
            </a:r>
            <a:endParaRPr kumimoji="1" lang="ja-JP" altLang="en-US" dirty="0"/>
          </a:p>
        </p:txBody>
      </p:sp>
      <p:sp>
        <p:nvSpPr>
          <p:cNvPr id="13" name="スライド番号プレースホルダー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75BCCA-4C42-44A4-A55B-AF41469C7B59}" type="slidenum">
              <a:rPr kumimoji="1" lang="ja-JP" altLang="en-US" smtClean="0"/>
              <a:pPr/>
              <a:t>42</a:t>
            </a:fld>
            <a:endParaRPr kumimoji="1" lang="ja-JP" altLang="en-US" dirty="0"/>
          </a:p>
        </p:txBody>
      </p:sp>
      <p:sp>
        <p:nvSpPr>
          <p:cNvPr id="10" name="正方形/長方形 9"/>
          <p:cNvSpPr/>
          <p:nvPr/>
        </p:nvSpPr>
        <p:spPr>
          <a:xfrm>
            <a:off x="2688879" y="6400800"/>
            <a:ext cx="3376943" cy="16373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>
            <a:outerShdw blurRad="50800" dist="50800" dir="5400000" algn="ctr" rotWithShape="0">
              <a:schemeClr val="bg1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pic>
        <p:nvPicPr>
          <p:cNvPr id="7" name="図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41465" y="1644365"/>
            <a:ext cx="4359018" cy="2005758"/>
          </a:xfrm>
          <a:prstGeom prst="rect">
            <a:avLst/>
          </a:prstGeom>
        </p:spPr>
      </p:pic>
      <p:pic>
        <p:nvPicPr>
          <p:cNvPr id="8" name="図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08212" y="4287470"/>
            <a:ext cx="457240" cy="9266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4184071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0" y="10594"/>
            <a:ext cx="9144000" cy="725120"/>
          </a:xfrm>
          <a:gradFill>
            <a:gsLst>
              <a:gs pos="0">
                <a:schemeClr val="bg1"/>
              </a:gs>
              <a:gs pos="74000">
                <a:schemeClr val="accent4">
                  <a:lumMod val="40000"/>
                  <a:lumOff val="60000"/>
                </a:schemeClr>
              </a:gs>
              <a:gs pos="83000">
                <a:schemeClr val="accent2">
                  <a:lumMod val="75000"/>
                </a:schemeClr>
              </a:gs>
              <a:gs pos="100000">
                <a:srgbClr val="FF0000"/>
              </a:gs>
            </a:gsLst>
            <a:lin ang="5400000" scaled="1"/>
          </a:gradFill>
        </p:spPr>
        <p:txBody>
          <a:bodyPr>
            <a:normAutofit/>
          </a:bodyPr>
          <a:lstStyle/>
          <a:p>
            <a:r>
              <a:rPr kumimoji="1" lang="en-US" altLang="ja-JP" sz="3800" dirty="0">
                <a:latin typeface="Arial Black" panose="020B0A04020102020204" pitchFamily="34" charset="0"/>
                <a:ea typeface="A-OTF 見出ゴMB31 Pro MB31" panose="020B0600000000000000" pitchFamily="34" charset="-128"/>
              </a:rPr>
              <a:t>Transverse development</a:t>
            </a:r>
            <a:endParaRPr kumimoji="1" lang="ja-JP" altLang="en-US" sz="3800" dirty="0">
              <a:latin typeface="Arial Black" panose="020B0A04020102020204" pitchFamily="34" charset="0"/>
              <a:ea typeface="A-OTF 見出ゴMB31 Pro MB31" panose="020B0600000000000000" pitchFamily="34" charset="-128"/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28650" y="1090247"/>
            <a:ext cx="7886700" cy="5086716"/>
          </a:xfrm>
        </p:spPr>
        <p:txBody>
          <a:bodyPr wrap="square">
            <a:noAutofit/>
          </a:bodyPr>
          <a:lstStyle/>
          <a:p>
            <a:pPr marL="0" indent="0">
              <a:buNone/>
            </a:pPr>
            <a:r>
              <a:rPr lang="en-US" altLang="ja-JP" sz="2600" b="1" dirty="0">
                <a:latin typeface="Arial" panose="020B0604020202020204" pitchFamily="34" charset="0"/>
                <a:cs typeface="Arial" panose="020B0604020202020204" pitchFamily="34" charset="0"/>
              </a:rPr>
              <a:t>radial distribution of energy deposits for some depths</a:t>
            </a:r>
          </a:p>
        </p:txBody>
      </p:sp>
      <p:sp>
        <p:nvSpPr>
          <p:cNvPr id="12" name="フッター プレースホルダー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dirty="0"/>
              <a:t>Nov. 14, 2019</a:t>
            </a:r>
            <a:endParaRPr kumimoji="1" lang="ja-JP" altLang="en-US" dirty="0"/>
          </a:p>
        </p:txBody>
      </p:sp>
      <p:sp>
        <p:nvSpPr>
          <p:cNvPr id="13" name="スライド番号プレースホルダー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75BCCA-4C42-44A4-A55B-AF41469C7B59}" type="slidenum">
              <a:rPr kumimoji="1" lang="ja-JP" altLang="en-US" smtClean="0"/>
              <a:pPr/>
              <a:t>43</a:t>
            </a:fld>
            <a:endParaRPr kumimoji="1" lang="ja-JP" altLang="en-US" dirty="0"/>
          </a:p>
        </p:txBody>
      </p:sp>
      <p:sp>
        <p:nvSpPr>
          <p:cNvPr id="10" name="正方形/長方形 9"/>
          <p:cNvSpPr/>
          <p:nvPr/>
        </p:nvSpPr>
        <p:spPr>
          <a:xfrm>
            <a:off x="2688879" y="6400800"/>
            <a:ext cx="3376943" cy="16373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>
            <a:outerShdw blurRad="50800" dist="50800" dir="5400000" algn="ctr" rotWithShape="0">
              <a:schemeClr val="bg1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pic>
        <p:nvPicPr>
          <p:cNvPr id="7" name="図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91642" y="1882565"/>
            <a:ext cx="4081105" cy="4446577"/>
          </a:xfrm>
          <a:prstGeom prst="rect">
            <a:avLst/>
          </a:prstGeom>
        </p:spPr>
      </p:pic>
      <p:sp>
        <p:nvSpPr>
          <p:cNvPr id="8" name="テキスト ボックス 7"/>
          <p:cNvSpPr txBox="1"/>
          <p:nvPr/>
        </p:nvSpPr>
        <p:spPr>
          <a:xfrm>
            <a:off x="6731078" y="3354782"/>
            <a:ext cx="19287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b="1" dirty="0">
                <a:latin typeface="Arial" panose="020B0604020202020204" pitchFamily="34" charset="0"/>
                <a:cs typeface="Arial" panose="020B0604020202020204" pitchFamily="34" charset="0"/>
              </a:rPr>
              <a:t>10 GeV electron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210725356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93677" y="1550088"/>
            <a:ext cx="5081077" cy="4779055"/>
          </a:xfrm>
          <a:prstGeom prst="rect">
            <a:avLst/>
          </a:prstGeom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0" y="10594"/>
            <a:ext cx="9144000" cy="725120"/>
          </a:xfrm>
          <a:gradFill>
            <a:gsLst>
              <a:gs pos="0">
                <a:schemeClr val="bg1"/>
              </a:gs>
              <a:gs pos="74000">
                <a:schemeClr val="accent4">
                  <a:lumMod val="40000"/>
                  <a:lumOff val="60000"/>
                </a:schemeClr>
              </a:gs>
              <a:gs pos="83000">
                <a:schemeClr val="accent2">
                  <a:lumMod val="75000"/>
                </a:schemeClr>
              </a:gs>
              <a:gs pos="100000">
                <a:srgbClr val="FF0000"/>
              </a:gs>
            </a:gsLst>
            <a:lin ang="5400000" scaled="1"/>
          </a:gradFill>
        </p:spPr>
        <p:txBody>
          <a:bodyPr>
            <a:normAutofit/>
          </a:bodyPr>
          <a:lstStyle/>
          <a:p>
            <a:r>
              <a:rPr kumimoji="1" lang="en-US" altLang="ja-JP" sz="3800" dirty="0">
                <a:latin typeface="Arial Black" panose="020B0A04020102020204" pitchFamily="34" charset="0"/>
                <a:ea typeface="A-OTF 見出ゴMB31 Pro MB31" panose="020B0600000000000000" pitchFamily="34" charset="-128"/>
              </a:rPr>
              <a:t>Transverse development</a:t>
            </a:r>
            <a:endParaRPr kumimoji="1" lang="ja-JP" altLang="en-US" sz="3800" dirty="0">
              <a:latin typeface="Arial Black" panose="020B0A04020102020204" pitchFamily="34" charset="0"/>
              <a:ea typeface="A-OTF 見出ゴMB31 Pro MB31" panose="020B0600000000000000" pitchFamily="34" charset="-128"/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28650" y="1090247"/>
            <a:ext cx="7886700" cy="5086716"/>
          </a:xfrm>
        </p:spPr>
        <p:txBody>
          <a:bodyPr wrap="square">
            <a:noAutofit/>
          </a:bodyPr>
          <a:lstStyle/>
          <a:p>
            <a:pPr marL="0" indent="0">
              <a:buNone/>
            </a:pPr>
            <a:r>
              <a:rPr lang="en-US" altLang="ja-JP" sz="2600" b="1" dirty="0">
                <a:latin typeface="Arial" panose="020B0604020202020204" pitchFamily="34" charset="0"/>
                <a:cs typeface="Arial" panose="020B0604020202020204" pitchFamily="34" charset="0"/>
              </a:rPr>
              <a:t>radial distribution of energy deposits for some materials</a:t>
            </a:r>
          </a:p>
          <a:p>
            <a:pPr marL="0" indent="0">
              <a:buNone/>
            </a:pPr>
            <a:r>
              <a:rPr lang="en-US" altLang="ja-JP" sz="2600" b="1" dirty="0">
                <a:latin typeface="Arial" panose="020B0604020202020204" pitchFamily="34" charset="0"/>
                <a:cs typeface="Arial" panose="020B0604020202020204" pitchFamily="34" charset="0"/>
              </a:rPr>
              <a:t>material-independent</a:t>
            </a:r>
          </a:p>
        </p:txBody>
      </p:sp>
      <p:sp>
        <p:nvSpPr>
          <p:cNvPr id="12" name="フッター プレースホルダー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dirty="0"/>
              <a:t>Nov. 14, 2019</a:t>
            </a:r>
            <a:endParaRPr kumimoji="1" lang="ja-JP" altLang="en-US" dirty="0"/>
          </a:p>
        </p:txBody>
      </p:sp>
      <p:sp>
        <p:nvSpPr>
          <p:cNvPr id="13" name="スライド番号プレースホルダー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75BCCA-4C42-44A4-A55B-AF41469C7B59}" type="slidenum">
              <a:rPr kumimoji="1" lang="ja-JP" altLang="en-US" smtClean="0"/>
              <a:pPr/>
              <a:t>44</a:t>
            </a:fld>
            <a:endParaRPr kumimoji="1" lang="ja-JP" altLang="en-US" dirty="0"/>
          </a:p>
        </p:txBody>
      </p:sp>
      <p:sp>
        <p:nvSpPr>
          <p:cNvPr id="10" name="正方形/長方形 9"/>
          <p:cNvSpPr/>
          <p:nvPr/>
        </p:nvSpPr>
        <p:spPr>
          <a:xfrm>
            <a:off x="2688879" y="6400800"/>
            <a:ext cx="3376943" cy="16373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>
            <a:outerShdw blurRad="50800" dist="50800" dir="5400000" algn="ctr" rotWithShape="0">
              <a:schemeClr val="bg1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6731078" y="3354782"/>
            <a:ext cx="19287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b="1" dirty="0">
                <a:latin typeface="Arial" panose="020B0604020202020204" pitchFamily="34" charset="0"/>
                <a:cs typeface="Arial" panose="020B0604020202020204" pitchFamily="34" charset="0"/>
              </a:rPr>
              <a:t>10 GeV electron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136713258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7422" y="2163778"/>
            <a:ext cx="8173203" cy="4438895"/>
          </a:xfrm>
          <a:prstGeom prst="rect">
            <a:avLst/>
          </a:prstGeom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0" y="10594"/>
            <a:ext cx="9144000" cy="725120"/>
          </a:xfrm>
          <a:gradFill>
            <a:gsLst>
              <a:gs pos="0">
                <a:schemeClr val="bg1"/>
              </a:gs>
              <a:gs pos="74000">
                <a:schemeClr val="accent4">
                  <a:lumMod val="40000"/>
                  <a:lumOff val="60000"/>
                </a:schemeClr>
              </a:gs>
              <a:gs pos="83000">
                <a:schemeClr val="accent2">
                  <a:lumMod val="75000"/>
                </a:schemeClr>
              </a:gs>
              <a:gs pos="100000">
                <a:srgbClr val="FF0000"/>
              </a:gs>
            </a:gsLst>
            <a:lin ang="5400000" scaled="1"/>
          </a:gradFill>
        </p:spPr>
        <p:txBody>
          <a:bodyPr>
            <a:normAutofit/>
          </a:bodyPr>
          <a:lstStyle/>
          <a:p>
            <a:r>
              <a:rPr kumimoji="1" lang="en-US" altLang="ja-JP" sz="3800" dirty="0">
                <a:latin typeface="Arial Black" panose="020B0A04020102020204" pitchFamily="34" charset="0"/>
                <a:ea typeface="A-OTF 見出ゴMB31 Pro MB31" panose="020B0600000000000000" pitchFamily="34" charset="-128"/>
              </a:rPr>
              <a:t>Transverse development</a:t>
            </a:r>
            <a:endParaRPr kumimoji="1" lang="ja-JP" altLang="en-US" sz="3800" dirty="0">
              <a:latin typeface="Arial Black" panose="020B0A04020102020204" pitchFamily="34" charset="0"/>
              <a:ea typeface="A-OTF 見出ゴMB31 Pro MB31" panose="020B0600000000000000" pitchFamily="34" charset="-128"/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791613" y="1068966"/>
            <a:ext cx="7886700" cy="5086716"/>
          </a:xfrm>
        </p:spPr>
        <p:txBody>
          <a:bodyPr wrap="square">
            <a:noAutofit/>
          </a:bodyPr>
          <a:lstStyle/>
          <a:p>
            <a:pPr marL="0" indent="0">
              <a:buNone/>
            </a:pPr>
            <a:r>
              <a:rPr lang="en-US" altLang="ja-JP" sz="2400" b="1" dirty="0">
                <a:latin typeface="Arial" panose="020B0604020202020204" pitchFamily="34" charset="0"/>
                <a:cs typeface="Arial" panose="020B0604020202020204" pitchFamily="34" charset="0"/>
              </a:rPr>
              <a:t>average energy fraction contained in an infinitely long cylinder</a:t>
            </a:r>
          </a:p>
        </p:txBody>
      </p:sp>
      <p:sp>
        <p:nvSpPr>
          <p:cNvPr id="12" name="フッター プレースホルダー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dirty="0"/>
              <a:t>Nov. 14, 2019</a:t>
            </a:r>
            <a:endParaRPr kumimoji="1" lang="ja-JP" altLang="en-US" dirty="0"/>
          </a:p>
        </p:txBody>
      </p:sp>
      <p:sp>
        <p:nvSpPr>
          <p:cNvPr id="13" name="スライド番号プレースホルダー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75BCCA-4C42-44A4-A55B-AF41469C7B59}" type="slidenum">
              <a:rPr kumimoji="1" lang="ja-JP" altLang="en-US" smtClean="0"/>
              <a:pPr/>
              <a:t>45</a:t>
            </a:fld>
            <a:endParaRPr kumimoji="1" lang="ja-JP" altLang="en-US" dirty="0"/>
          </a:p>
        </p:txBody>
      </p:sp>
      <p:sp>
        <p:nvSpPr>
          <p:cNvPr id="14" name="正方形/長方形 13"/>
          <p:cNvSpPr/>
          <p:nvPr/>
        </p:nvSpPr>
        <p:spPr>
          <a:xfrm>
            <a:off x="6246891" y="6482666"/>
            <a:ext cx="2897109" cy="8186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6900942" y="4459305"/>
            <a:ext cx="19287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b="1" dirty="0">
                <a:latin typeface="Arial" panose="020B0604020202020204" pitchFamily="34" charset="0"/>
                <a:cs typeface="Arial" panose="020B0604020202020204" pitchFamily="34" charset="0"/>
              </a:rPr>
              <a:t>10 GeV electron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327283030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0" y="10594"/>
            <a:ext cx="9144000" cy="725120"/>
          </a:xfrm>
          <a:gradFill>
            <a:gsLst>
              <a:gs pos="0">
                <a:schemeClr val="bg1"/>
              </a:gs>
              <a:gs pos="74000">
                <a:schemeClr val="accent4">
                  <a:lumMod val="40000"/>
                  <a:lumOff val="60000"/>
                </a:schemeClr>
              </a:gs>
              <a:gs pos="83000">
                <a:schemeClr val="accent2">
                  <a:lumMod val="75000"/>
                </a:schemeClr>
              </a:gs>
              <a:gs pos="100000">
                <a:srgbClr val="FF0000"/>
              </a:gs>
            </a:gsLst>
            <a:lin ang="5400000" scaled="1"/>
          </a:gradFill>
        </p:spPr>
        <p:txBody>
          <a:bodyPr>
            <a:normAutofit/>
          </a:bodyPr>
          <a:lstStyle/>
          <a:p>
            <a:r>
              <a:rPr lang="en-US" altLang="ja-JP" sz="3800" dirty="0">
                <a:latin typeface="Arial Black" panose="020B0A04020102020204" pitchFamily="34" charset="0"/>
                <a:ea typeface="A-OTF 見出ゴMB31 Pro MB31" panose="020B0600000000000000" pitchFamily="34" charset="-128"/>
              </a:rPr>
              <a:t>Exercise 3</a:t>
            </a:r>
            <a:endParaRPr kumimoji="1" lang="ja-JP" altLang="en-US" sz="3800" dirty="0">
              <a:latin typeface="Arial Black" panose="020B0A04020102020204" pitchFamily="34" charset="0"/>
              <a:ea typeface="A-OTF 見出ゴMB31 Pro MB31" panose="020B0600000000000000" pitchFamily="34" charset="-128"/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28650" y="1090247"/>
            <a:ext cx="8188248" cy="5086716"/>
          </a:xfrm>
        </p:spPr>
        <p:txBody>
          <a:bodyPr wrap="square">
            <a:noAutofit/>
          </a:bodyPr>
          <a:lstStyle/>
          <a:p>
            <a:pPr marL="0" indent="0">
              <a:buNone/>
            </a:pPr>
            <a:r>
              <a:rPr lang="en-US" altLang="ja-JP" dirty="0">
                <a:latin typeface="Arial Black" panose="020B0A04020102020204" pitchFamily="34" charset="0"/>
                <a:ea typeface="A-OTF 見出ゴMB31 Pro MB31" panose="020B0600000000000000" pitchFamily="34" charset="-128"/>
              </a:rPr>
              <a:t>Consider the minimum length of the calorimeter module for 1, 10 GeV, 100 GeV photons? Here, 99% of the total energy deposit is assumed to be measured, and the module has a infinite</a:t>
            </a:r>
            <a:br>
              <a:rPr lang="en-US" altLang="ja-JP" dirty="0">
                <a:latin typeface="Arial Black" panose="020B0A04020102020204" pitchFamily="34" charset="0"/>
                <a:ea typeface="A-OTF 見出ゴMB31 Pro MB31" panose="020B0600000000000000" pitchFamily="34" charset="-128"/>
              </a:rPr>
            </a:br>
            <a:r>
              <a:rPr lang="en-US" altLang="ja-JP" dirty="0">
                <a:latin typeface="Arial Black" panose="020B0A04020102020204" pitchFamily="34" charset="0"/>
                <a:ea typeface="A-OTF 見出ゴMB31 Pro MB31" panose="020B0600000000000000" pitchFamily="34" charset="-128"/>
              </a:rPr>
              <a:t>transverse dimension.</a:t>
            </a:r>
            <a:endParaRPr lang="en-US" altLang="ja-JP" b="1" dirty="0">
              <a:latin typeface="Arial Black" panose="020B0A04020102020204" pitchFamily="34" charset="0"/>
              <a:ea typeface="A-OTF 見出ゴMB31 Pro MB31" panose="020B0600000000000000" pitchFamily="34" charset="-128"/>
              <a:cs typeface="Arial" panose="020B0604020202020204" pitchFamily="34" charset="0"/>
            </a:endParaRPr>
          </a:p>
        </p:txBody>
      </p:sp>
      <p:sp>
        <p:nvSpPr>
          <p:cNvPr id="12" name="フッター プレースホルダー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dirty="0"/>
              <a:t>Nov. 14, 2019</a:t>
            </a:r>
            <a:endParaRPr kumimoji="1" lang="ja-JP" altLang="en-US" dirty="0"/>
          </a:p>
        </p:txBody>
      </p:sp>
      <p:sp>
        <p:nvSpPr>
          <p:cNvPr id="13" name="スライド番号プレースホルダー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75BCCA-4C42-44A4-A55B-AF41469C7B59}" type="slidenum">
              <a:rPr kumimoji="1" lang="ja-JP" altLang="en-US" smtClean="0"/>
              <a:pPr/>
              <a:t>46</a:t>
            </a:fld>
            <a:endParaRPr kumimoji="1" lang="ja-JP" altLang="en-US" dirty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4274634" y="5945964"/>
            <a:ext cx="143270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b="1" dirty="0">
                <a:latin typeface="Arial" panose="020B0604020202020204" pitchFamily="34" charset="0"/>
                <a:cs typeface="Arial" panose="020B0604020202020204" pitchFamily="34" charset="0"/>
              </a:rPr>
              <a:t>R. Wigmans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025742425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0" y="10594"/>
            <a:ext cx="9144000" cy="725120"/>
          </a:xfrm>
          <a:gradFill>
            <a:gsLst>
              <a:gs pos="0">
                <a:schemeClr val="bg1"/>
              </a:gs>
              <a:gs pos="74000">
                <a:schemeClr val="accent4">
                  <a:lumMod val="40000"/>
                  <a:lumOff val="60000"/>
                </a:schemeClr>
              </a:gs>
              <a:gs pos="83000">
                <a:schemeClr val="accent2">
                  <a:lumMod val="75000"/>
                </a:schemeClr>
              </a:gs>
              <a:gs pos="100000">
                <a:srgbClr val="FF0000"/>
              </a:gs>
            </a:gsLst>
            <a:lin ang="5400000" scaled="1"/>
          </a:gradFill>
        </p:spPr>
        <p:txBody>
          <a:bodyPr>
            <a:normAutofit/>
          </a:bodyPr>
          <a:lstStyle/>
          <a:p>
            <a:r>
              <a:rPr lang="en-US" altLang="ja-JP" sz="3800" dirty="0">
                <a:latin typeface="Arial Black" panose="020B0A04020102020204" pitchFamily="34" charset="0"/>
                <a:ea typeface="A-OTF 見出ゴMB31 Pro MB31" panose="020B0600000000000000" pitchFamily="34" charset="-128"/>
              </a:rPr>
              <a:t>Light source</a:t>
            </a:r>
            <a:endParaRPr kumimoji="1" lang="ja-JP" altLang="en-US" sz="3800" dirty="0">
              <a:latin typeface="Arial Black" panose="020B0A04020102020204" pitchFamily="34" charset="0"/>
              <a:ea typeface="A-OTF 見出ゴMB31 Pro MB31" panose="020B0600000000000000" pitchFamily="34" charset="-128"/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28650" y="1090247"/>
            <a:ext cx="7886700" cy="5086716"/>
          </a:xfrm>
        </p:spPr>
        <p:txBody>
          <a:bodyPr wrap="square">
            <a:noAutofit/>
          </a:bodyPr>
          <a:lstStyle/>
          <a:p>
            <a:pPr marL="0" indent="0">
              <a:buNone/>
            </a:pPr>
            <a:r>
              <a:rPr lang="en-US" altLang="ja-JP" sz="4800" b="1" dirty="0">
                <a:latin typeface="Arial Black" panose="020B0A04020102020204" pitchFamily="34" charset="0"/>
                <a:cs typeface="Arial" panose="020B0604020202020204" pitchFamily="34" charset="0"/>
              </a:rPr>
              <a:t>Cherenkov light</a:t>
            </a:r>
          </a:p>
          <a:p>
            <a:pPr marL="0" indent="0">
              <a:buNone/>
            </a:pPr>
            <a:endParaRPr lang="en-US" altLang="ja-JP" sz="4800" b="1" dirty="0">
              <a:latin typeface="Arial Black" panose="020B0A040201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altLang="ja-JP" sz="4800" b="1" dirty="0">
                <a:latin typeface="Arial Black" panose="020B0A04020102020204" pitchFamily="34" charset="0"/>
                <a:cs typeface="Arial" panose="020B0604020202020204" pitchFamily="34" charset="0"/>
              </a:rPr>
              <a:t>scintillation light</a:t>
            </a:r>
          </a:p>
        </p:txBody>
      </p:sp>
      <p:sp>
        <p:nvSpPr>
          <p:cNvPr id="12" name="フッター プレースホルダー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dirty="0"/>
              <a:t>Nov. 14, 2019</a:t>
            </a:r>
            <a:endParaRPr kumimoji="1" lang="ja-JP" altLang="en-US" dirty="0"/>
          </a:p>
        </p:txBody>
      </p:sp>
      <p:sp>
        <p:nvSpPr>
          <p:cNvPr id="13" name="スライド番号プレースホルダー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75BCCA-4C42-44A4-A55B-AF41469C7B59}" type="slidenum">
              <a:rPr kumimoji="1" lang="ja-JP" altLang="en-US" smtClean="0"/>
              <a:pPr/>
              <a:t>47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523826790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図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08233" y="3338375"/>
            <a:ext cx="2979420" cy="3040380"/>
          </a:xfrm>
          <a:prstGeom prst="rect">
            <a:avLst/>
          </a:prstGeom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25120"/>
          </a:xfrm>
          <a:gradFill>
            <a:gsLst>
              <a:gs pos="0">
                <a:schemeClr val="bg1"/>
              </a:gs>
              <a:gs pos="74000">
                <a:schemeClr val="accent4">
                  <a:lumMod val="40000"/>
                  <a:lumOff val="60000"/>
                </a:schemeClr>
              </a:gs>
              <a:gs pos="83000">
                <a:schemeClr val="accent2">
                  <a:lumMod val="75000"/>
                </a:schemeClr>
              </a:gs>
              <a:gs pos="100000">
                <a:srgbClr val="FF0000"/>
              </a:gs>
            </a:gsLst>
            <a:lin ang="5400000" scaled="1"/>
          </a:gradFill>
        </p:spPr>
        <p:txBody>
          <a:bodyPr>
            <a:normAutofit/>
          </a:bodyPr>
          <a:lstStyle/>
          <a:p>
            <a:r>
              <a:rPr lang="en-US" altLang="ja-JP" sz="4000" dirty="0">
                <a:latin typeface="Arial Black" panose="020B0A04020102020204" pitchFamily="34" charset="0"/>
                <a:ea typeface="A-OTF 見出ゴMB31 Pro MB31" panose="020B0600000000000000" pitchFamily="34" charset="-128"/>
              </a:rPr>
              <a:t>Cherenkov light</a:t>
            </a:r>
            <a:endParaRPr kumimoji="1" lang="ja-JP" altLang="en-US" sz="4000" dirty="0">
              <a:latin typeface="Arial Black" panose="020B0A04020102020204" pitchFamily="34" charset="0"/>
              <a:ea typeface="A-OTF 見出ゴMB31 Pro MB31" panose="020B0600000000000000" pitchFamily="34" charset="-128"/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28650" y="1090247"/>
            <a:ext cx="7886700" cy="5301500"/>
          </a:xfrm>
        </p:spPr>
        <p:txBody>
          <a:bodyPr wrap="square">
            <a:normAutofit fontScale="92500" lnSpcReduction="10000"/>
          </a:bodyPr>
          <a:lstStyle/>
          <a:p>
            <a:pPr marL="0" indent="0">
              <a:buNone/>
            </a:pPr>
            <a:r>
              <a:rPr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emitted when a charged particle travels through the medium faster than the speed of light</a:t>
            </a:r>
          </a:p>
          <a:p>
            <a:pPr marL="0" indent="0">
              <a:buNone/>
            </a:pPr>
            <a:endParaRPr lang="en-US" altLang="ja-JP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threshold</a:t>
            </a:r>
          </a:p>
          <a:p>
            <a:pPr marL="0" indent="0">
              <a:buNone/>
            </a:pPr>
            <a:endParaRPr lang="en-US" altLang="ja-JP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angle</a:t>
            </a:r>
          </a:p>
          <a:p>
            <a:pPr marL="0" indent="0">
              <a:buNone/>
            </a:pPr>
            <a:endParaRPr lang="en-US" altLang="ja-JP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number</a:t>
            </a:r>
          </a:p>
          <a:p>
            <a:pPr marL="0" indent="0">
              <a:buNone/>
            </a:pPr>
            <a:endParaRPr lang="en-US" altLang="ja-JP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altLang="ja-JP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altLang="ja-JP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altLang="ja-JP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prompt emission</a:t>
            </a:r>
            <a:r>
              <a:rPr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, polarized</a:t>
            </a:r>
          </a:p>
          <a:p>
            <a:pPr marL="0" indent="0">
              <a:buNone/>
            </a:pPr>
            <a:endParaRPr lang="en-US" altLang="ja-JP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フッター プレースホルダー 1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dirty="0"/>
              <a:t>Nov. 14, 2019</a:t>
            </a:r>
            <a:endParaRPr kumimoji="1" lang="ja-JP" altLang="en-US" dirty="0"/>
          </a:p>
        </p:txBody>
      </p:sp>
      <p:sp>
        <p:nvSpPr>
          <p:cNvPr id="16" name="スライド番号プレースホルダー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75BCCA-4C42-44A4-A55B-AF41469C7B59}" type="slidenum">
              <a:rPr kumimoji="1" lang="ja-JP" altLang="en-US" smtClean="0"/>
              <a:pPr/>
              <a:t>48</a:t>
            </a:fld>
            <a:endParaRPr kumimoji="1" lang="ja-JP" altLang="en-US" dirty="0"/>
          </a:p>
        </p:txBody>
      </p:sp>
      <p:sp>
        <p:nvSpPr>
          <p:cNvPr id="4" name="正方形/長方形 3"/>
          <p:cNvSpPr/>
          <p:nvPr/>
        </p:nvSpPr>
        <p:spPr>
          <a:xfrm>
            <a:off x="5639081" y="6016657"/>
            <a:ext cx="128471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600" dirty="0">
                <a:latin typeface="Arial Black" panose="020B0A04020102020204" pitchFamily="34" charset="0"/>
                <a:cs typeface="Arial" panose="020B0604020202020204" pitchFamily="34" charset="0"/>
              </a:rPr>
              <a:t>Wikipedia</a:t>
            </a:r>
            <a:endParaRPr lang="ja-JP" altLang="en-US" sz="1600" dirty="0">
              <a:latin typeface="Arial Black" panose="020B0A04020102020204" pitchFamily="34" charset="0"/>
            </a:endParaRPr>
          </a:p>
        </p:txBody>
      </p:sp>
      <p:sp>
        <p:nvSpPr>
          <p:cNvPr id="9" name="正方形/長方形 8"/>
          <p:cNvSpPr/>
          <p:nvPr/>
        </p:nvSpPr>
        <p:spPr>
          <a:xfrm>
            <a:off x="5479758" y="3138320"/>
            <a:ext cx="372185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2000" dirty="0">
                <a:latin typeface="Arial Black" panose="020B0A04020102020204" pitchFamily="34" charset="0"/>
                <a:cs typeface="Arial" panose="020B0604020202020204" pitchFamily="34" charset="0"/>
              </a:rPr>
              <a:t>shock wave phenomenon</a:t>
            </a:r>
            <a:endParaRPr lang="ja-JP" altLang="en-US" sz="2000" dirty="0">
              <a:latin typeface="Arial Black" panose="020B0A04020102020204" pitchFamily="34" charset="0"/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2716949" y="3590211"/>
            <a:ext cx="26148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ja-JP" sz="2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refractive index</a:t>
            </a:r>
            <a:endParaRPr kumimoji="1" lang="ja-JP" altLang="en-US" sz="2400" dirty="0">
              <a:solidFill>
                <a:srgbClr val="FF0000"/>
              </a:solidFill>
            </a:endParaRPr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2217667" y="4617490"/>
            <a:ext cx="35750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low #photons, mainly UV</a:t>
            </a:r>
            <a:endParaRPr kumimoji="1" lang="ja-JP" altLang="en-US" sz="2400" dirty="0">
              <a:solidFill>
                <a:srgbClr val="FF0000"/>
              </a:solidFill>
            </a:endParaRPr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52491" y="2554606"/>
            <a:ext cx="4797968" cy="33530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2977592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25120"/>
          </a:xfrm>
          <a:gradFill>
            <a:gsLst>
              <a:gs pos="0">
                <a:schemeClr val="bg1"/>
              </a:gs>
              <a:gs pos="74000">
                <a:schemeClr val="accent4">
                  <a:lumMod val="40000"/>
                  <a:lumOff val="60000"/>
                </a:schemeClr>
              </a:gs>
              <a:gs pos="83000">
                <a:schemeClr val="accent2">
                  <a:lumMod val="75000"/>
                </a:schemeClr>
              </a:gs>
              <a:gs pos="100000">
                <a:srgbClr val="FF0000"/>
              </a:gs>
            </a:gsLst>
            <a:lin ang="5400000" scaled="1"/>
          </a:gradFill>
        </p:spPr>
        <p:txBody>
          <a:bodyPr>
            <a:normAutofit/>
          </a:bodyPr>
          <a:lstStyle/>
          <a:p>
            <a:r>
              <a:rPr lang="en-US" altLang="ja-JP" sz="4000" dirty="0">
                <a:latin typeface="Arial Black" panose="020B0A04020102020204" pitchFamily="34" charset="0"/>
                <a:ea typeface="A-OTF 見出ゴMB31 Pro MB31" panose="020B0600000000000000" pitchFamily="34" charset="-128"/>
              </a:rPr>
              <a:t>Scintillation light</a:t>
            </a:r>
            <a:endParaRPr kumimoji="1" lang="ja-JP" altLang="en-US" sz="4000" dirty="0">
              <a:latin typeface="Arial Black" panose="020B0A04020102020204" pitchFamily="34" charset="0"/>
              <a:ea typeface="A-OTF 見出ゴMB31 Pro MB31" panose="020B0600000000000000" pitchFamily="34" charset="-128"/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28650" y="945391"/>
            <a:ext cx="8252800" cy="5086716"/>
          </a:xfrm>
        </p:spPr>
        <p:txBody>
          <a:bodyPr wrap="square">
            <a:normAutofit/>
          </a:bodyPr>
          <a:lstStyle/>
          <a:p>
            <a:pPr marL="0" indent="0">
              <a:buNone/>
            </a:pPr>
            <a:r>
              <a:rPr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different light emission mechanisms</a:t>
            </a:r>
          </a:p>
          <a:p>
            <a:pPr marL="0" indent="0">
              <a:buNone/>
            </a:pPr>
            <a:endParaRPr lang="en-US" altLang="ja-JP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altLang="ja-JP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altLang="ja-JP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altLang="ja-JP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altLang="ja-JP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altLang="ja-JP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inorganic scintillator is often used for calorimeters</a:t>
            </a:r>
          </a:p>
          <a:p>
            <a:pPr marL="0" indent="0">
              <a:buNone/>
            </a:pPr>
            <a:r>
              <a:rPr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	short radiation length</a:t>
            </a:r>
          </a:p>
          <a:p>
            <a:pPr marL="0" indent="0">
              <a:buNone/>
            </a:pPr>
            <a:r>
              <a:rPr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	long decay time </a:t>
            </a:r>
          </a:p>
        </p:txBody>
      </p:sp>
      <p:sp>
        <p:nvSpPr>
          <p:cNvPr id="15" name="フッター プレースホルダー 1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dirty="0"/>
              <a:t>Nov. 14, 2019</a:t>
            </a:r>
            <a:endParaRPr kumimoji="1" lang="ja-JP" altLang="en-US" dirty="0"/>
          </a:p>
        </p:txBody>
      </p:sp>
      <p:sp>
        <p:nvSpPr>
          <p:cNvPr id="16" name="スライド番号プレースホルダー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75BCCA-4C42-44A4-A55B-AF41469C7B59}" type="slidenum">
              <a:rPr kumimoji="1" lang="ja-JP" altLang="en-US" smtClean="0"/>
              <a:pPr/>
              <a:t>49</a:t>
            </a:fld>
            <a:endParaRPr kumimoji="1" lang="ja-JP" altLang="en-US" dirty="0"/>
          </a:p>
        </p:txBody>
      </p:sp>
      <p:pic>
        <p:nvPicPr>
          <p:cNvPr id="7" name="図 6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535" y="1734496"/>
            <a:ext cx="8971984" cy="25080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08843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0" y="10594"/>
            <a:ext cx="9144000" cy="725120"/>
          </a:xfrm>
          <a:gradFill>
            <a:gsLst>
              <a:gs pos="0">
                <a:schemeClr val="bg1"/>
              </a:gs>
              <a:gs pos="74000">
                <a:schemeClr val="accent4">
                  <a:lumMod val="40000"/>
                  <a:lumOff val="60000"/>
                </a:schemeClr>
              </a:gs>
              <a:gs pos="83000">
                <a:schemeClr val="accent2">
                  <a:lumMod val="75000"/>
                </a:schemeClr>
              </a:gs>
              <a:gs pos="100000">
                <a:srgbClr val="FF0000"/>
              </a:gs>
            </a:gsLst>
            <a:lin ang="5400000" scaled="1"/>
          </a:gradFill>
        </p:spPr>
        <p:txBody>
          <a:bodyPr>
            <a:normAutofit/>
          </a:bodyPr>
          <a:lstStyle/>
          <a:p>
            <a:r>
              <a:rPr lang="en-US" altLang="ja-JP" sz="3800" dirty="0">
                <a:latin typeface="Arial Black" panose="020B0A04020102020204" pitchFamily="34" charset="0"/>
                <a:ea typeface="A-OTF 見出ゴMB31 Pro MB31" panose="020B0600000000000000" pitchFamily="34" charset="-128"/>
              </a:rPr>
              <a:t>Introduction</a:t>
            </a:r>
            <a:endParaRPr kumimoji="1" lang="ja-JP" altLang="en-US" sz="3800" dirty="0">
              <a:latin typeface="Arial Black" panose="020B0A04020102020204" pitchFamily="34" charset="0"/>
              <a:ea typeface="A-OTF 見出ゴMB31 Pro MB31" panose="020B0600000000000000" pitchFamily="34" charset="-128"/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28650" y="1090247"/>
            <a:ext cx="7886700" cy="5086716"/>
          </a:xfrm>
        </p:spPr>
        <p:txBody>
          <a:bodyPr wrap="square">
            <a:noAutofit/>
          </a:bodyPr>
          <a:lstStyle/>
          <a:p>
            <a:pPr marL="0" indent="0">
              <a:buNone/>
            </a:pPr>
            <a:r>
              <a:rPr lang="en-US" altLang="ja-JP" sz="4800" b="1" dirty="0">
                <a:latin typeface="Arial Black" panose="020B0A04020102020204" pitchFamily="34" charset="0"/>
                <a:cs typeface="Arial" panose="020B0604020202020204" pitchFamily="34" charset="0"/>
              </a:rPr>
              <a:t>hadron physics</a:t>
            </a:r>
          </a:p>
          <a:p>
            <a:pPr marL="0" indent="0">
              <a:buNone/>
            </a:pPr>
            <a:endParaRPr lang="en-US" altLang="ja-JP" sz="4800" b="1" dirty="0">
              <a:latin typeface="Arial Black" panose="020B0A040201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altLang="ja-JP" sz="4800" b="1" dirty="0">
                <a:latin typeface="Arial Black" panose="020B0A04020102020204" pitchFamily="34" charset="0"/>
                <a:cs typeface="Arial" panose="020B0604020202020204" pitchFamily="34" charset="0"/>
              </a:rPr>
              <a:t>dibaryon (B=2 hadron object)</a:t>
            </a:r>
          </a:p>
        </p:txBody>
      </p:sp>
      <p:sp>
        <p:nvSpPr>
          <p:cNvPr id="12" name="フッター プレースホルダー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dirty="0"/>
              <a:t>Nov. 14, 2019</a:t>
            </a:r>
            <a:endParaRPr kumimoji="1" lang="ja-JP" altLang="en-US" dirty="0"/>
          </a:p>
        </p:txBody>
      </p:sp>
      <p:sp>
        <p:nvSpPr>
          <p:cNvPr id="13" name="スライド番号プレースホルダー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75BCCA-4C42-44A4-A55B-AF41469C7B59}" type="slidenum">
              <a:rPr kumimoji="1" lang="ja-JP" altLang="en-US" smtClean="0"/>
              <a:pPr/>
              <a:t>5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84871542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25120"/>
          </a:xfrm>
          <a:gradFill>
            <a:gsLst>
              <a:gs pos="0">
                <a:schemeClr val="bg1"/>
              </a:gs>
              <a:gs pos="74000">
                <a:schemeClr val="accent4">
                  <a:lumMod val="40000"/>
                  <a:lumOff val="60000"/>
                </a:schemeClr>
              </a:gs>
              <a:gs pos="83000">
                <a:schemeClr val="accent2">
                  <a:lumMod val="75000"/>
                </a:schemeClr>
              </a:gs>
              <a:gs pos="100000">
                <a:srgbClr val="FF0000"/>
              </a:gs>
            </a:gsLst>
            <a:lin ang="5400000" scaled="1"/>
          </a:gradFill>
        </p:spPr>
        <p:txBody>
          <a:bodyPr>
            <a:normAutofit/>
          </a:bodyPr>
          <a:lstStyle/>
          <a:p>
            <a:r>
              <a:rPr lang="en-US" altLang="ja-JP" sz="4000" dirty="0">
                <a:latin typeface="Arial Black" panose="020B0A04020102020204" pitchFamily="34" charset="0"/>
                <a:ea typeface="A-OTF 見出ゴMB31 Pro MB31" panose="020B0600000000000000" pitchFamily="34" charset="-128"/>
              </a:rPr>
              <a:t>Scintillation light</a:t>
            </a:r>
            <a:endParaRPr kumimoji="1" lang="ja-JP" altLang="en-US" sz="4000" dirty="0">
              <a:latin typeface="Arial Black" panose="020B0A04020102020204" pitchFamily="34" charset="0"/>
              <a:ea typeface="A-OTF 見出ゴMB31 Pro MB31" panose="020B0600000000000000" pitchFamily="34" charset="-128"/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28650" y="845808"/>
            <a:ext cx="7886700" cy="5086716"/>
          </a:xfrm>
        </p:spPr>
        <p:txBody>
          <a:bodyPr wrap="square">
            <a:normAutofit/>
          </a:bodyPr>
          <a:lstStyle/>
          <a:p>
            <a:pPr marL="0" indent="0">
              <a:buNone/>
            </a:pPr>
            <a:r>
              <a:rPr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NaI(Tl): 45000 photons /MeV</a:t>
            </a:r>
          </a:p>
        </p:txBody>
      </p:sp>
      <p:sp>
        <p:nvSpPr>
          <p:cNvPr id="15" name="フッター プレースホルダー 1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dirty="0"/>
              <a:t>Nov. 14, 2019</a:t>
            </a:r>
            <a:endParaRPr kumimoji="1" lang="ja-JP" altLang="en-US" dirty="0"/>
          </a:p>
        </p:txBody>
      </p:sp>
      <p:sp>
        <p:nvSpPr>
          <p:cNvPr id="16" name="スライド番号プレースホルダー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75BCCA-4C42-44A4-A55B-AF41469C7B59}" type="slidenum">
              <a:rPr kumimoji="1" lang="ja-JP" altLang="en-US" smtClean="0"/>
              <a:pPr/>
              <a:t>50</a:t>
            </a:fld>
            <a:endParaRPr kumimoji="1" lang="ja-JP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表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961092459"/>
                  </p:ext>
                </p:extLst>
              </p:nvPr>
            </p:nvGraphicFramePr>
            <p:xfrm>
              <a:off x="226336" y="1279711"/>
              <a:ext cx="8854290" cy="4002545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475715">
                      <a:extLst>
                        <a:ext uri="{9D8B030D-6E8A-4147-A177-3AD203B41FA5}">
                          <a16:colId xmlns:a16="http://schemas.microsoft.com/office/drawing/2014/main" val="3057999569"/>
                        </a:ext>
                      </a:extLst>
                    </a:gridCol>
                    <a:gridCol w="1475715">
                      <a:extLst>
                        <a:ext uri="{9D8B030D-6E8A-4147-A177-3AD203B41FA5}">
                          <a16:colId xmlns:a16="http://schemas.microsoft.com/office/drawing/2014/main" val="1586670428"/>
                        </a:ext>
                      </a:extLst>
                    </a:gridCol>
                    <a:gridCol w="1475715">
                      <a:extLst>
                        <a:ext uri="{9D8B030D-6E8A-4147-A177-3AD203B41FA5}">
                          <a16:colId xmlns:a16="http://schemas.microsoft.com/office/drawing/2014/main" val="4007247552"/>
                        </a:ext>
                      </a:extLst>
                    </a:gridCol>
                    <a:gridCol w="1475715">
                      <a:extLst>
                        <a:ext uri="{9D8B030D-6E8A-4147-A177-3AD203B41FA5}">
                          <a16:colId xmlns:a16="http://schemas.microsoft.com/office/drawing/2014/main" val="4260286494"/>
                        </a:ext>
                      </a:extLst>
                    </a:gridCol>
                    <a:gridCol w="1475715">
                      <a:extLst>
                        <a:ext uri="{9D8B030D-6E8A-4147-A177-3AD203B41FA5}">
                          <a16:colId xmlns:a16="http://schemas.microsoft.com/office/drawing/2014/main" val="4127052937"/>
                        </a:ext>
                      </a:extLst>
                    </a:gridCol>
                    <a:gridCol w="1475715">
                      <a:extLst>
                        <a:ext uri="{9D8B030D-6E8A-4147-A177-3AD203B41FA5}">
                          <a16:colId xmlns:a16="http://schemas.microsoft.com/office/drawing/2014/main" val="669370776"/>
                        </a:ext>
                      </a:extLst>
                    </a:gridCol>
                  </a:tblGrid>
                  <a:tr h="451207">
                    <a:tc>
                      <a:txBody>
                        <a:bodyPr/>
                        <a:lstStyle/>
                        <a:p>
                          <a:r>
                            <a:rPr kumimoji="1" lang="en-US" altLang="ja-JP" sz="2000" dirty="0"/>
                            <a:t>scintillator</a:t>
                          </a:r>
                          <a:endParaRPr kumimoji="1" lang="ja-JP" altLang="en-US" sz="2000" dirty="0"/>
                        </a:p>
                      </a:txBody>
                      <a:tcPr marL="122695" marR="122695" marT="61347" marB="61347"/>
                    </a:tc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r>
                                <a:rPr kumimoji="1" lang="en-US" altLang="ja-JP" sz="2000" b="1" i="1" smtClean="0">
                                  <a:latin typeface="Cambria Math" panose="02040503050406030204" pitchFamily="18" charset="0"/>
                                </a:rPr>
                                <m:t>𝝆</m:t>
                              </m:r>
                            </m:oMath>
                          </a14:m>
                          <a:r>
                            <a:rPr kumimoji="1" lang="en-US" altLang="ja-JP" sz="2000" b="1" dirty="0"/>
                            <a:t> </a:t>
                          </a:r>
                          <a:r>
                            <a:rPr kumimoji="1" lang="en-US" altLang="ja-JP" sz="2000" dirty="0"/>
                            <a:t>[g</a:t>
                          </a:r>
                          <a:r>
                            <a:rPr kumimoji="1" lang="en-US" altLang="ja-JP" sz="2000" dirty="0">
                              <a:latin typeface="+mj-lt"/>
                            </a:rPr>
                            <a:t>/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kumimoji="1" lang="en-US" altLang="ja-JP" sz="2000" b="1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kumimoji="1" lang="en-US" altLang="ja-JP" sz="2000" b="1" i="0" smtClean="0">
                                      <a:latin typeface="Cambria Math" panose="02040503050406030204" pitchFamily="18" charset="0"/>
                                    </a:rPr>
                                    <m:t>𝐜𝐦</m:t>
                                  </m:r>
                                </m:e>
                                <m:sup>
                                  <m:r>
                                    <a:rPr kumimoji="1" lang="en-US" altLang="ja-JP" sz="2000" b="1" i="1" smtClean="0">
                                      <a:latin typeface="Cambria Math" panose="02040503050406030204" pitchFamily="18" charset="0"/>
                                    </a:rPr>
                                    <m:t>𝟑</m:t>
                                  </m:r>
                                </m:sup>
                              </m:sSup>
                            </m:oMath>
                          </a14:m>
                          <a:r>
                            <a:rPr kumimoji="1" lang="en-US" altLang="ja-JP" sz="2000" dirty="0"/>
                            <a:t>]</a:t>
                          </a:r>
                          <a:endParaRPr kumimoji="1" lang="ja-JP" altLang="en-US" sz="2000" dirty="0"/>
                        </a:p>
                      </a:txBody>
                      <a:tcPr marL="122695" marR="122695" marT="61347" marB="61347"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kumimoji="1" lang="en-US" altLang="ja-JP" sz="2000" i="1" smtClean="0">
                                    <a:latin typeface="Cambria Math" panose="02040503050406030204" pitchFamily="18" charset="0"/>
                                  </a:rPr>
                                  <m:t>𝑛</m:t>
                                </m:r>
                              </m:oMath>
                            </m:oMathPara>
                          </a14:m>
                          <a:endParaRPr kumimoji="1" lang="ja-JP" altLang="en-US" sz="2000" dirty="0"/>
                        </a:p>
                      </a:txBody>
                      <a:tcPr marL="122695" marR="122695" marT="61347" marB="61347"/>
                    </a:tc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kumimoji="1" lang="en-US" altLang="ja-JP" sz="2000" b="1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kumimoji="1" lang="en-US" altLang="ja-JP" sz="2000" b="1" i="1" smtClean="0">
                                      <a:latin typeface="Cambria Math" panose="02040503050406030204" pitchFamily="18" charset="0"/>
                                    </a:rPr>
                                    <m:t>𝝀</m:t>
                                  </m:r>
                                </m:e>
                                <m:sub>
                                  <m:r>
                                    <a:rPr kumimoji="1" lang="en-US" altLang="ja-JP" sz="2000" b="1" i="0" smtClean="0">
                                      <a:latin typeface="Cambria Math" panose="02040503050406030204" pitchFamily="18" charset="0"/>
                                    </a:rPr>
                                    <m:t>𝐞𝐦</m:t>
                                  </m:r>
                                </m:sub>
                              </m:sSub>
                            </m:oMath>
                          </a14:m>
                          <a:r>
                            <a:rPr kumimoji="1" lang="en-US" altLang="ja-JP" sz="2000" b="1" dirty="0"/>
                            <a:t> [nm]</a:t>
                          </a:r>
                        </a:p>
                      </a:txBody>
                      <a:tcPr marL="122695" marR="122695" marT="61347" marB="61347"/>
                    </a:tc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r>
                                <a:rPr kumimoji="1" lang="en-US" altLang="ja-JP" sz="2000" b="1" i="1" smtClean="0">
                                  <a:latin typeface="Cambria Math" panose="02040503050406030204" pitchFamily="18" charset="0"/>
                                </a:rPr>
                                <m:t>𝝉</m:t>
                              </m:r>
                            </m:oMath>
                          </a14:m>
                          <a:r>
                            <a:rPr kumimoji="1" lang="en-US" altLang="ja-JP" sz="2000" b="1" dirty="0"/>
                            <a:t> [ns]</a:t>
                          </a:r>
                          <a:endParaRPr kumimoji="1" lang="ja-JP" altLang="en-US" sz="2000" dirty="0"/>
                        </a:p>
                      </a:txBody>
                      <a:tcPr marL="122695" marR="122695" marT="61347" marB="61347"/>
                    </a:tc>
                    <a:tc>
                      <a:txBody>
                        <a:bodyPr/>
                        <a:lstStyle/>
                        <a:p>
                          <a:r>
                            <a:rPr kumimoji="1" lang="en-US" altLang="ja-JP" sz="1800" dirty="0"/>
                            <a:t>relative yield</a:t>
                          </a:r>
                          <a:endParaRPr kumimoji="1" lang="ja-JP" altLang="en-US" sz="1800" dirty="0"/>
                        </a:p>
                      </a:txBody>
                      <a:tcPr marL="122695" marR="122695" marT="61347" marB="61347"/>
                    </a:tc>
                    <a:extLst>
                      <a:ext uri="{0D108BD9-81ED-4DB2-BD59-A6C34878D82A}">
                        <a16:rowId xmlns:a16="http://schemas.microsoft.com/office/drawing/2014/main" val="2687895603"/>
                      </a:ext>
                    </a:extLst>
                  </a:tr>
                  <a:tr h="507334">
                    <a:tc>
                      <a:txBody>
                        <a:bodyPr/>
                        <a:lstStyle/>
                        <a:p>
                          <a:r>
                            <a:rPr kumimoji="1" lang="en-US" altLang="ja-JP" sz="2400" dirty="0"/>
                            <a:t>NaI(Tl)</a:t>
                          </a:r>
                          <a:endParaRPr kumimoji="1" lang="ja-JP" altLang="en-US" sz="2400" dirty="0"/>
                        </a:p>
                      </a:txBody>
                      <a:tcPr marL="122695" marR="122695" marT="61347" marB="61347"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kumimoji="1" lang="en-US" altLang="ja-JP" sz="2400" i="1" smtClean="0">
                                    <a:latin typeface="Cambria Math" panose="02040503050406030204" pitchFamily="18" charset="0"/>
                                  </a:rPr>
                                  <m:t>3.67</m:t>
                                </m:r>
                              </m:oMath>
                            </m:oMathPara>
                          </a14:m>
                          <a:endParaRPr kumimoji="1" lang="ja-JP" altLang="en-US" sz="2400" dirty="0"/>
                        </a:p>
                      </a:txBody>
                      <a:tcPr marL="122695" marR="122695" marT="61347" marB="61347"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kumimoji="1" lang="en-US" altLang="ja-JP" sz="2400" i="1" smtClean="0">
                                    <a:latin typeface="Cambria Math" panose="02040503050406030204" pitchFamily="18" charset="0"/>
                                  </a:rPr>
                                  <m:t>1.85</m:t>
                                </m:r>
                              </m:oMath>
                            </m:oMathPara>
                          </a14:m>
                          <a:endParaRPr kumimoji="1" lang="ja-JP" altLang="en-US" sz="2400" dirty="0"/>
                        </a:p>
                      </a:txBody>
                      <a:tcPr marL="122695" marR="122695" marT="61347" marB="61347"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kumimoji="1" lang="en-US" altLang="ja-JP" sz="2400" i="1" smtClean="0">
                                    <a:latin typeface="Cambria Math" panose="02040503050406030204" pitchFamily="18" charset="0"/>
                                  </a:rPr>
                                  <m:t>410</m:t>
                                </m:r>
                              </m:oMath>
                            </m:oMathPara>
                          </a14:m>
                          <a:endParaRPr kumimoji="1" lang="ja-JP" altLang="en-US" sz="2400" dirty="0"/>
                        </a:p>
                      </a:txBody>
                      <a:tcPr marL="122695" marR="122695" marT="61347" marB="61347"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kumimoji="1" lang="en-US" altLang="ja-JP" sz="2400" i="1" smtClean="0">
                                    <a:latin typeface="Cambria Math" panose="02040503050406030204" pitchFamily="18" charset="0"/>
                                  </a:rPr>
                                  <m:t>250</m:t>
                                </m:r>
                              </m:oMath>
                            </m:oMathPara>
                          </a14:m>
                          <a:endParaRPr kumimoji="1" lang="ja-JP" altLang="en-US" sz="2400" dirty="0"/>
                        </a:p>
                      </a:txBody>
                      <a:tcPr marL="122695" marR="122695" marT="61347" marB="61347"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kumimoji="1" lang="en-US" altLang="ja-JP" sz="2400" i="1" smtClean="0">
                                    <a:latin typeface="Cambria Math" panose="02040503050406030204" pitchFamily="18" charset="0"/>
                                  </a:rPr>
                                  <m:t>100</m:t>
                                </m:r>
                              </m:oMath>
                            </m:oMathPara>
                          </a14:m>
                          <a:endParaRPr kumimoji="1" lang="ja-JP" altLang="en-US" sz="2400" dirty="0"/>
                        </a:p>
                      </a:txBody>
                      <a:tcPr marL="122695" marR="122695" marT="61347" marB="61347"/>
                    </a:tc>
                    <a:extLst>
                      <a:ext uri="{0D108BD9-81ED-4DB2-BD59-A6C34878D82A}">
                        <a16:rowId xmlns:a16="http://schemas.microsoft.com/office/drawing/2014/main" val="1989897669"/>
                      </a:ext>
                    </a:extLst>
                  </a:tr>
                  <a:tr h="507334">
                    <a:tc>
                      <a:txBody>
                        <a:bodyPr/>
                        <a:lstStyle/>
                        <a:p>
                          <a:r>
                            <a:rPr kumimoji="1" lang="en-US" altLang="ja-JP" sz="2400" dirty="0"/>
                            <a:t>CsI(pure)</a:t>
                          </a:r>
                          <a:endParaRPr kumimoji="1" lang="ja-JP" altLang="en-US" sz="2400" dirty="0"/>
                        </a:p>
                      </a:txBody>
                      <a:tcPr marL="122695" marR="122695" marT="61347" marB="61347"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kumimoji="1" lang="en-US" altLang="ja-JP" sz="2400" i="1" smtClean="0">
                                    <a:latin typeface="Cambria Math" panose="02040503050406030204" pitchFamily="18" charset="0"/>
                                  </a:rPr>
                                  <m:t>4.51</m:t>
                                </m:r>
                              </m:oMath>
                            </m:oMathPara>
                          </a14:m>
                          <a:endParaRPr kumimoji="1" lang="ja-JP" altLang="en-US" sz="2400" dirty="0"/>
                        </a:p>
                      </a:txBody>
                      <a:tcPr marL="122695" marR="122695" marT="61347" marB="61347"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kumimoji="1" lang="en-US" altLang="ja-JP" sz="2400" i="1" smtClean="0">
                                    <a:latin typeface="Cambria Math" panose="02040503050406030204" pitchFamily="18" charset="0"/>
                                  </a:rPr>
                                  <m:t>1.95</m:t>
                                </m:r>
                              </m:oMath>
                            </m:oMathPara>
                          </a14:m>
                          <a:endParaRPr kumimoji="1" lang="ja-JP" altLang="en-US" sz="2400" dirty="0"/>
                        </a:p>
                      </a:txBody>
                      <a:tcPr marL="122695" marR="122695" marT="61347" marB="61347"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kumimoji="1" lang="en-US" altLang="ja-JP" sz="2400" i="1" smtClean="0">
                                    <a:latin typeface="Cambria Math" panose="02040503050406030204" pitchFamily="18" charset="0"/>
                                  </a:rPr>
                                  <m:t>310</m:t>
                                </m:r>
                              </m:oMath>
                            </m:oMathPara>
                          </a14:m>
                          <a:endParaRPr kumimoji="1" lang="ja-JP" altLang="en-US" sz="2400" dirty="0"/>
                        </a:p>
                      </a:txBody>
                      <a:tcPr marL="122695" marR="122695" marT="61347" marB="61347"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kumimoji="1" lang="en-US" altLang="ja-JP" sz="2400" i="1" smtClean="0">
                                    <a:latin typeface="Cambria Math" panose="02040503050406030204" pitchFamily="18" charset="0"/>
                                  </a:rPr>
                                  <m:t>10</m:t>
                                </m:r>
                              </m:oMath>
                            </m:oMathPara>
                          </a14:m>
                          <a:endParaRPr kumimoji="1" lang="ja-JP" altLang="en-US" sz="2400" dirty="0"/>
                        </a:p>
                      </a:txBody>
                      <a:tcPr marL="122695" marR="122695" marT="61347" marB="61347"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kumimoji="1" lang="en-US" altLang="ja-JP" sz="2400" i="1" smtClean="0">
                                    <a:latin typeface="Cambria Math" panose="02040503050406030204" pitchFamily="18" charset="0"/>
                                  </a:rPr>
                                  <m:t>6</m:t>
                                </m:r>
                              </m:oMath>
                            </m:oMathPara>
                          </a14:m>
                          <a:endParaRPr kumimoji="1" lang="ja-JP" altLang="en-US" sz="2400" dirty="0"/>
                        </a:p>
                      </a:txBody>
                      <a:tcPr marL="122695" marR="122695" marT="61347" marB="61347"/>
                    </a:tc>
                    <a:extLst>
                      <a:ext uri="{0D108BD9-81ED-4DB2-BD59-A6C34878D82A}">
                        <a16:rowId xmlns:a16="http://schemas.microsoft.com/office/drawing/2014/main" val="2273876035"/>
                      </a:ext>
                    </a:extLst>
                  </a:tr>
                  <a:tr h="507334">
                    <a:tc>
                      <a:txBody>
                        <a:bodyPr/>
                        <a:lstStyle/>
                        <a:p>
                          <a:r>
                            <a:rPr kumimoji="1" lang="en-US" altLang="ja-JP" sz="2400" dirty="0"/>
                            <a:t>CsI(Tl)</a:t>
                          </a:r>
                          <a:endParaRPr kumimoji="1" lang="ja-JP" altLang="en-US" sz="2400" dirty="0"/>
                        </a:p>
                      </a:txBody>
                      <a:tcPr marL="122695" marR="122695" marT="61347" marB="61347"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kumimoji="1" lang="en-US" altLang="ja-JP" sz="2400" i="1" smtClean="0">
                                    <a:latin typeface="Cambria Math" panose="02040503050406030204" pitchFamily="18" charset="0"/>
                                  </a:rPr>
                                  <m:t>4.51</m:t>
                                </m:r>
                              </m:oMath>
                            </m:oMathPara>
                          </a14:m>
                          <a:endParaRPr kumimoji="1" lang="ja-JP" altLang="en-US" sz="2400" dirty="0"/>
                        </a:p>
                      </a:txBody>
                      <a:tcPr marL="122695" marR="122695" marT="61347" marB="61347"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kumimoji="1" lang="en-US" altLang="ja-JP" sz="2400" i="1" smtClean="0">
                                    <a:latin typeface="Cambria Math" panose="02040503050406030204" pitchFamily="18" charset="0"/>
                                  </a:rPr>
                                  <m:t>1.79</m:t>
                                </m:r>
                              </m:oMath>
                            </m:oMathPara>
                          </a14:m>
                          <a:endParaRPr kumimoji="1" lang="ja-JP" altLang="en-US" sz="2400" dirty="0"/>
                        </a:p>
                      </a:txBody>
                      <a:tcPr marL="122695" marR="122695" marT="61347" marB="61347"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kumimoji="1" lang="en-US" altLang="ja-JP" sz="2400" i="1" smtClean="0">
                                    <a:latin typeface="Cambria Math" panose="02040503050406030204" pitchFamily="18" charset="0"/>
                                  </a:rPr>
                                  <m:t>565</m:t>
                                </m:r>
                              </m:oMath>
                            </m:oMathPara>
                          </a14:m>
                          <a:endParaRPr kumimoji="1" lang="ja-JP" altLang="en-US" sz="2400" dirty="0"/>
                        </a:p>
                      </a:txBody>
                      <a:tcPr marL="122695" marR="122695" marT="61347" marB="61347"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kumimoji="1" lang="en-US" altLang="ja-JP" sz="2400" i="1" smtClean="0">
                                    <a:latin typeface="Cambria Math" panose="02040503050406030204" pitchFamily="18" charset="0"/>
                                  </a:rPr>
                                  <m:t>1000</m:t>
                                </m:r>
                              </m:oMath>
                            </m:oMathPara>
                          </a14:m>
                          <a:endParaRPr kumimoji="1" lang="ja-JP" altLang="en-US" sz="2400" dirty="0"/>
                        </a:p>
                      </a:txBody>
                      <a:tcPr marL="122695" marR="122695" marT="61347" marB="61347"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kumimoji="1" lang="en-US" altLang="ja-JP" sz="2400" i="1" smtClean="0">
                                    <a:latin typeface="Cambria Math" panose="02040503050406030204" pitchFamily="18" charset="0"/>
                                  </a:rPr>
                                  <m:t>45</m:t>
                                </m:r>
                              </m:oMath>
                            </m:oMathPara>
                          </a14:m>
                          <a:endParaRPr kumimoji="1" lang="ja-JP" altLang="en-US" sz="2400" dirty="0"/>
                        </a:p>
                      </a:txBody>
                      <a:tcPr marL="122695" marR="122695" marT="61347" marB="61347"/>
                    </a:tc>
                    <a:extLst>
                      <a:ext uri="{0D108BD9-81ED-4DB2-BD59-A6C34878D82A}">
                        <a16:rowId xmlns:a16="http://schemas.microsoft.com/office/drawing/2014/main" val="3274980877"/>
                      </a:ext>
                    </a:extLst>
                  </a:tr>
                  <a:tr h="507334">
                    <a:tc>
                      <a:txBody>
                        <a:bodyPr/>
                        <a:lstStyle/>
                        <a:p>
                          <a:r>
                            <a:rPr kumimoji="1" lang="en-US" altLang="ja-JP" sz="2400" dirty="0"/>
                            <a:t>BGO</a:t>
                          </a:r>
                          <a:endParaRPr kumimoji="1" lang="ja-JP" altLang="en-US" sz="2400" dirty="0"/>
                        </a:p>
                      </a:txBody>
                      <a:tcPr marL="122695" marR="122695" marT="61347" marB="61347"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kumimoji="1" lang="en-US" altLang="ja-JP" sz="2400" i="1" smtClean="0">
                                    <a:latin typeface="Cambria Math" panose="02040503050406030204" pitchFamily="18" charset="0"/>
                                  </a:rPr>
                                  <m:t>7.13</m:t>
                                </m:r>
                              </m:oMath>
                            </m:oMathPara>
                          </a14:m>
                          <a:endParaRPr kumimoji="1" lang="ja-JP" altLang="en-US" sz="2400" dirty="0"/>
                        </a:p>
                      </a:txBody>
                      <a:tcPr marL="122695" marR="122695" marT="61347" marB="61347"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kumimoji="1" lang="en-US" altLang="ja-JP" sz="2400" i="1" smtClean="0">
                                    <a:latin typeface="Cambria Math" panose="02040503050406030204" pitchFamily="18" charset="0"/>
                                  </a:rPr>
                                  <m:t>2.15</m:t>
                                </m:r>
                              </m:oMath>
                            </m:oMathPara>
                          </a14:m>
                          <a:endParaRPr kumimoji="1" lang="ja-JP" altLang="en-US" sz="2400" dirty="0"/>
                        </a:p>
                      </a:txBody>
                      <a:tcPr marL="122695" marR="122695" marT="61347" marB="61347"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kumimoji="1" lang="en-US" altLang="ja-JP" sz="2400" i="1" smtClean="0">
                                    <a:latin typeface="Cambria Math" panose="02040503050406030204" pitchFamily="18" charset="0"/>
                                  </a:rPr>
                                  <m:t>480</m:t>
                                </m:r>
                              </m:oMath>
                            </m:oMathPara>
                          </a14:m>
                          <a:endParaRPr kumimoji="1" lang="ja-JP" altLang="en-US" sz="2400" dirty="0"/>
                        </a:p>
                      </a:txBody>
                      <a:tcPr marL="122695" marR="122695" marT="61347" marB="61347"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kumimoji="1" lang="en-US" altLang="ja-JP" sz="2400" i="1" smtClean="0">
                                    <a:latin typeface="Cambria Math" panose="02040503050406030204" pitchFamily="18" charset="0"/>
                                  </a:rPr>
                                  <m:t>300</m:t>
                                </m:r>
                              </m:oMath>
                            </m:oMathPara>
                          </a14:m>
                          <a:endParaRPr kumimoji="1" lang="ja-JP" altLang="en-US" sz="2400" dirty="0"/>
                        </a:p>
                      </a:txBody>
                      <a:tcPr marL="122695" marR="122695" marT="61347" marB="61347"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kumimoji="1" lang="en-US" altLang="ja-JP" sz="2400" i="1" smtClean="0">
                                    <a:latin typeface="Cambria Math" panose="02040503050406030204" pitchFamily="18" charset="0"/>
                                  </a:rPr>
                                  <m:t>10</m:t>
                                </m:r>
                              </m:oMath>
                            </m:oMathPara>
                          </a14:m>
                          <a:endParaRPr kumimoji="1" lang="ja-JP" altLang="en-US" sz="2400" dirty="0"/>
                        </a:p>
                      </a:txBody>
                      <a:tcPr marL="122695" marR="122695" marT="61347" marB="61347"/>
                    </a:tc>
                    <a:extLst>
                      <a:ext uri="{0D108BD9-81ED-4DB2-BD59-A6C34878D82A}">
                        <a16:rowId xmlns:a16="http://schemas.microsoft.com/office/drawing/2014/main" val="2347618638"/>
                      </a:ext>
                    </a:extLst>
                  </a:tr>
                  <a:tr h="507334">
                    <a:tc>
                      <a:txBody>
                        <a:bodyPr/>
                        <a:lstStyle/>
                        <a:p>
                          <a:r>
                            <a:rPr kumimoji="1" lang="en-US" altLang="ja-JP" sz="2400" dirty="0"/>
                            <a:t>BSO</a:t>
                          </a:r>
                          <a:endParaRPr kumimoji="1" lang="ja-JP" altLang="en-US" sz="2400" dirty="0"/>
                        </a:p>
                      </a:txBody>
                      <a:tcPr marL="122695" marR="122695" marT="61347" marB="61347"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kumimoji="1" lang="en-US" altLang="ja-JP" sz="2400" b="0" i="1" smtClean="0">
                                    <a:latin typeface="Cambria Math" panose="02040503050406030204" pitchFamily="18" charset="0"/>
                                  </a:rPr>
                                  <m:t>6.80</m:t>
                                </m:r>
                              </m:oMath>
                            </m:oMathPara>
                          </a14:m>
                          <a:endParaRPr kumimoji="1" lang="ja-JP" altLang="en-US" sz="2400" dirty="0"/>
                        </a:p>
                      </a:txBody>
                      <a:tcPr marL="122695" marR="122695" marT="61347" marB="61347"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kumimoji="1" lang="en-US" altLang="ja-JP" sz="2400" b="0" i="1" smtClean="0">
                                    <a:latin typeface="Cambria Math" panose="02040503050406030204" pitchFamily="18" charset="0"/>
                                  </a:rPr>
                                  <m:t>2.06</m:t>
                                </m:r>
                              </m:oMath>
                            </m:oMathPara>
                          </a14:m>
                          <a:endParaRPr kumimoji="1" lang="ja-JP" altLang="en-US" sz="2400" dirty="0"/>
                        </a:p>
                      </a:txBody>
                      <a:tcPr marL="122695" marR="122695" marT="61347" marB="61347"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kumimoji="1" lang="en-US" altLang="ja-JP" sz="2400" i="1" smtClean="0">
                                    <a:latin typeface="Cambria Math" panose="02040503050406030204" pitchFamily="18" charset="0"/>
                                  </a:rPr>
                                  <m:t>480</m:t>
                                </m:r>
                              </m:oMath>
                            </m:oMathPara>
                          </a14:m>
                          <a:endParaRPr kumimoji="1" lang="ja-JP" altLang="en-US" sz="2400" dirty="0"/>
                        </a:p>
                      </a:txBody>
                      <a:tcPr marL="122695" marR="122695" marT="61347" marB="61347"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kumimoji="1" lang="en-US" altLang="ja-JP" sz="2400" b="0" i="1" smtClean="0">
                                    <a:latin typeface="Cambria Math" panose="02040503050406030204" pitchFamily="18" charset="0"/>
                                  </a:rPr>
                                  <m:t>100</m:t>
                                </m:r>
                              </m:oMath>
                            </m:oMathPara>
                          </a14:m>
                          <a:endParaRPr kumimoji="1" lang="ja-JP" altLang="en-US" sz="2400" dirty="0"/>
                        </a:p>
                      </a:txBody>
                      <a:tcPr marL="122695" marR="122695" marT="61347" marB="61347"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kumimoji="1" lang="en-US" altLang="ja-JP" sz="2400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oMath>
                            </m:oMathPara>
                          </a14:m>
                          <a:endParaRPr kumimoji="1" lang="ja-JP" altLang="en-US" sz="2400" dirty="0"/>
                        </a:p>
                      </a:txBody>
                      <a:tcPr marL="122695" marR="122695" marT="61347" marB="61347"/>
                    </a:tc>
                    <a:extLst>
                      <a:ext uri="{0D108BD9-81ED-4DB2-BD59-A6C34878D82A}">
                        <a16:rowId xmlns:a16="http://schemas.microsoft.com/office/drawing/2014/main" val="1314139801"/>
                      </a:ext>
                    </a:extLst>
                  </a:tr>
                  <a:tr h="507334">
                    <a:tc>
                      <a:txBody>
                        <a:bodyPr/>
                        <a:lstStyle/>
                        <a:p>
                          <a:r>
                            <a:rPr kumimoji="1" lang="en-US" altLang="ja-JP" sz="2400" dirty="0"/>
                            <a:t>PWO</a:t>
                          </a:r>
                          <a:endParaRPr kumimoji="1" lang="ja-JP" altLang="en-US" sz="2400" dirty="0"/>
                        </a:p>
                      </a:txBody>
                      <a:tcPr marL="122695" marR="122695" marT="61347" marB="61347"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kumimoji="1" lang="en-US" altLang="ja-JP" sz="2400" i="1" smtClean="0">
                                    <a:latin typeface="Cambria Math" panose="02040503050406030204" pitchFamily="18" charset="0"/>
                                  </a:rPr>
                                  <m:t>8.28</m:t>
                                </m:r>
                              </m:oMath>
                            </m:oMathPara>
                          </a14:m>
                          <a:endParaRPr kumimoji="1" lang="ja-JP" altLang="en-US" sz="2400" dirty="0"/>
                        </a:p>
                      </a:txBody>
                      <a:tcPr marL="122695" marR="122695" marT="61347" marB="61347"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kumimoji="1" lang="en-US" altLang="ja-JP" sz="2400" i="1" smtClean="0">
                                    <a:latin typeface="Cambria Math" panose="02040503050406030204" pitchFamily="18" charset="0"/>
                                  </a:rPr>
                                  <m:t>2.16</m:t>
                                </m:r>
                              </m:oMath>
                            </m:oMathPara>
                          </a14:m>
                          <a:endParaRPr kumimoji="1" lang="ja-JP" altLang="en-US" sz="2400" dirty="0"/>
                        </a:p>
                      </a:txBody>
                      <a:tcPr marL="122695" marR="122695" marT="61347" marB="61347"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kumimoji="1" lang="en-US" altLang="ja-JP" sz="2400" i="1" smtClean="0">
                                    <a:latin typeface="Cambria Math" panose="02040503050406030204" pitchFamily="18" charset="0"/>
                                  </a:rPr>
                                  <m:t>480</m:t>
                                </m:r>
                              </m:oMath>
                            </m:oMathPara>
                          </a14:m>
                          <a:endParaRPr kumimoji="1" lang="ja-JP" altLang="en-US" sz="2400" dirty="0"/>
                        </a:p>
                      </a:txBody>
                      <a:tcPr marL="122695" marR="122695" marT="61347" marB="61347"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kumimoji="1" lang="en-US" altLang="ja-JP" sz="2400" i="1" smtClean="0">
                                    <a:latin typeface="Cambria Math" panose="02040503050406030204" pitchFamily="18" charset="0"/>
                                  </a:rPr>
                                  <m:t>&lt;30</m:t>
                                </m:r>
                              </m:oMath>
                            </m:oMathPara>
                          </a14:m>
                          <a:endParaRPr kumimoji="1" lang="ja-JP" altLang="en-US" sz="2400" dirty="0"/>
                        </a:p>
                      </a:txBody>
                      <a:tcPr marL="122695" marR="122695" marT="61347" marB="61347"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kumimoji="1" lang="en-US" altLang="ja-JP" sz="2400" i="1" smtClean="0">
                                    <a:latin typeface="Cambria Math" panose="02040503050406030204" pitchFamily="18" charset="0"/>
                                  </a:rPr>
                                  <m:t>0.8</m:t>
                                </m:r>
                              </m:oMath>
                            </m:oMathPara>
                          </a14:m>
                          <a:endParaRPr kumimoji="1" lang="ja-JP" altLang="en-US" sz="2400" dirty="0"/>
                        </a:p>
                      </a:txBody>
                      <a:tcPr marL="122695" marR="122695" marT="61347" marB="61347"/>
                    </a:tc>
                    <a:extLst>
                      <a:ext uri="{0D108BD9-81ED-4DB2-BD59-A6C34878D82A}">
                        <a16:rowId xmlns:a16="http://schemas.microsoft.com/office/drawing/2014/main" val="2718364669"/>
                      </a:ext>
                    </a:extLst>
                  </a:tr>
                  <a:tr h="507334">
                    <a:tc>
                      <a:txBody>
                        <a:bodyPr/>
                        <a:lstStyle/>
                        <a:p>
                          <a:r>
                            <a:rPr kumimoji="1" lang="en-US" altLang="ja-JP" sz="2400" dirty="0">
                              <a:solidFill>
                                <a:srgbClr val="FF0000"/>
                              </a:solidFill>
                            </a:rPr>
                            <a:t>EJ-212</a:t>
                          </a:r>
                          <a:endParaRPr kumimoji="1" lang="ja-JP" altLang="en-US" sz="2400" dirty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 marL="122695" marR="122695" marT="61347" marB="61347"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kumimoji="1" lang="en-US" altLang="ja-JP" sz="2400" i="1" smtClean="0">
                                    <a:latin typeface="Cambria Math" panose="02040503050406030204" pitchFamily="18" charset="0"/>
                                  </a:rPr>
                                  <m:t>1.023</m:t>
                                </m:r>
                              </m:oMath>
                            </m:oMathPara>
                          </a14:m>
                          <a:endParaRPr kumimoji="1" lang="ja-JP" altLang="en-US" sz="2400" dirty="0"/>
                        </a:p>
                      </a:txBody>
                      <a:tcPr marL="122695" marR="122695" marT="61347" marB="61347"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kumimoji="1" lang="en-US" altLang="ja-JP" sz="2400" i="1" smtClean="0">
                                    <a:latin typeface="Cambria Math" panose="02040503050406030204" pitchFamily="18" charset="0"/>
                                  </a:rPr>
                                  <m:t>1.58</m:t>
                                </m:r>
                              </m:oMath>
                            </m:oMathPara>
                          </a14:m>
                          <a:endParaRPr kumimoji="1" lang="ja-JP" altLang="en-US" sz="2400" dirty="0"/>
                        </a:p>
                      </a:txBody>
                      <a:tcPr marL="122695" marR="122695" marT="61347" marB="61347"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kumimoji="1" lang="en-US" altLang="ja-JP" sz="2400" i="1" smtClean="0">
                                    <a:latin typeface="Cambria Math" panose="02040503050406030204" pitchFamily="18" charset="0"/>
                                  </a:rPr>
                                  <m:t>423</m:t>
                                </m:r>
                              </m:oMath>
                            </m:oMathPara>
                          </a14:m>
                          <a:endParaRPr kumimoji="1" lang="ja-JP" altLang="en-US" sz="2400" dirty="0"/>
                        </a:p>
                      </a:txBody>
                      <a:tcPr marL="122695" marR="122695" marT="61347" marB="61347"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kumimoji="1" lang="en-US" altLang="ja-JP" sz="2400" i="1" smtClean="0">
                                    <a:latin typeface="Cambria Math" panose="02040503050406030204" pitchFamily="18" charset="0"/>
                                  </a:rPr>
                                  <m:t>2.4</m:t>
                                </m:r>
                              </m:oMath>
                            </m:oMathPara>
                          </a14:m>
                          <a:endParaRPr kumimoji="1" lang="ja-JP" altLang="en-US" sz="2400" dirty="0"/>
                        </a:p>
                      </a:txBody>
                      <a:tcPr marL="122695" marR="122695" marT="61347" marB="61347"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kumimoji="1" lang="en-US" altLang="ja-JP" sz="2400" i="1" smtClean="0">
                                    <a:latin typeface="Cambria Math" panose="02040503050406030204" pitchFamily="18" charset="0"/>
                                  </a:rPr>
                                  <m:t>22</m:t>
                                </m:r>
                              </m:oMath>
                            </m:oMathPara>
                          </a14:m>
                          <a:endParaRPr kumimoji="1" lang="ja-JP" altLang="en-US" sz="2400" dirty="0"/>
                        </a:p>
                      </a:txBody>
                      <a:tcPr marL="122695" marR="122695" marT="61347" marB="61347"/>
                    </a:tc>
                    <a:extLst>
                      <a:ext uri="{0D108BD9-81ED-4DB2-BD59-A6C34878D82A}">
                        <a16:rowId xmlns:a16="http://schemas.microsoft.com/office/drawing/2014/main" val="2950830598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4" name="表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961092459"/>
                  </p:ext>
                </p:extLst>
              </p:nvPr>
            </p:nvGraphicFramePr>
            <p:xfrm>
              <a:off x="226336" y="1279711"/>
              <a:ext cx="8854290" cy="4002545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475715">
                      <a:extLst>
                        <a:ext uri="{9D8B030D-6E8A-4147-A177-3AD203B41FA5}">
                          <a16:colId xmlns:a16="http://schemas.microsoft.com/office/drawing/2014/main" val="3057999569"/>
                        </a:ext>
                      </a:extLst>
                    </a:gridCol>
                    <a:gridCol w="1475715">
                      <a:extLst>
                        <a:ext uri="{9D8B030D-6E8A-4147-A177-3AD203B41FA5}">
                          <a16:colId xmlns:a16="http://schemas.microsoft.com/office/drawing/2014/main" val="1586670428"/>
                        </a:ext>
                      </a:extLst>
                    </a:gridCol>
                    <a:gridCol w="1475715">
                      <a:extLst>
                        <a:ext uri="{9D8B030D-6E8A-4147-A177-3AD203B41FA5}">
                          <a16:colId xmlns:a16="http://schemas.microsoft.com/office/drawing/2014/main" val="4007247552"/>
                        </a:ext>
                      </a:extLst>
                    </a:gridCol>
                    <a:gridCol w="1475715">
                      <a:extLst>
                        <a:ext uri="{9D8B030D-6E8A-4147-A177-3AD203B41FA5}">
                          <a16:colId xmlns:a16="http://schemas.microsoft.com/office/drawing/2014/main" val="4260286494"/>
                        </a:ext>
                      </a:extLst>
                    </a:gridCol>
                    <a:gridCol w="1475715">
                      <a:extLst>
                        <a:ext uri="{9D8B030D-6E8A-4147-A177-3AD203B41FA5}">
                          <a16:colId xmlns:a16="http://schemas.microsoft.com/office/drawing/2014/main" val="4127052937"/>
                        </a:ext>
                      </a:extLst>
                    </a:gridCol>
                    <a:gridCol w="1475715">
                      <a:extLst>
                        <a:ext uri="{9D8B030D-6E8A-4147-A177-3AD203B41FA5}">
                          <a16:colId xmlns:a16="http://schemas.microsoft.com/office/drawing/2014/main" val="669370776"/>
                        </a:ext>
                      </a:extLst>
                    </a:gridCol>
                  </a:tblGrid>
                  <a:tr h="451207">
                    <a:tc>
                      <a:txBody>
                        <a:bodyPr/>
                        <a:lstStyle/>
                        <a:p>
                          <a:r>
                            <a:rPr kumimoji="1" lang="en-US" altLang="ja-JP" sz="2000" dirty="0" smtClean="0"/>
                            <a:t>scintillator</a:t>
                          </a:r>
                          <a:endParaRPr kumimoji="1" lang="ja-JP" altLang="en-US" sz="2000" dirty="0"/>
                        </a:p>
                      </a:txBody>
                      <a:tcPr marL="122695" marR="122695" marT="61347" marB="61347"/>
                    </a:tc>
                    <a:tc>
                      <a:txBody>
                        <a:bodyPr/>
                        <a:lstStyle/>
                        <a:p>
                          <a:endParaRPr lang="ja-JP"/>
                        </a:p>
                      </a:txBody>
                      <a:tcPr marL="122695" marR="122695" marT="61347" marB="61347">
                        <a:blipFill>
                          <a:blip r:embed="rId2"/>
                          <a:stretch>
                            <a:fillRect l="-100413" t="-2703" r="-402066" b="-81216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ja-JP"/>
                        </a:p>
                      </a:txBody>
                      <a:tcPr marL="122695" marR="122695" marT="61347" marB="61347">
                        <a:blipFill>
                          <a:blip r:embed="rId2"/>
                          <a:stretch>
                            <a:fillRect l="-199588" t="-2703" r="-300412" b="-81216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ja-JP"/>
                        </a:p>
                      </a:txBody>
                      <a:tcPr marL="122695" marR="122695" marT="61347" marB="61347">
                        <a:blipFill>
                          <a:blip r:embed="rId2"/>
                          <a:stretch>
                            <a:fillRect l="-300826" t="-2703" r="-201653" b="-81216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ja-JP"/>
                        </a:p>
                      </a:txBody>
                      <a:tcPr marL="122695" marR="122695" marT="61347" marB="61347">
                        <a:blipFill>
                          <a:blip r:embed="rId2"/>
                          <a:stretch>
                            <a:fillRect l="-400826" t="-2703" r="-101653" b="-81216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kumimoji="1" lang="en-US" altLang="ja-JP" sz="1800" dirty="0" smtClean="0"/>
                            <a:t>relative yield</a:t>
                          </a:r>
                          <a:endParaRPr kumimoji="1" lang="ja-JP" altLang="en-US" sz="1800" dirty="0"/>
                        </a:p>
                      </a:txBody>
                      <a:tcPr marL="122695" marR="122695" marT="61347" marB="61347"/>
                    </a:tc>
                    <a:extLst>
                      <a:ext uri="{0D108BD9-81ED-4DB2-BD59-A6C34878D82A}">
                        <a16:rowId xmlns:a16="http://schemas.microsoft.com/office/drawing/2014/main" val="2687895603"/>
                      </a:ext>
                    </a:extLst>
                  </a:tr>
                  <a:tr h="507334">
                    <a:tc>
                      <a:txBody>
                        <a:bodyPr/>
                        <a:lstStyle/>
                        <a:p>
                          <a:r>
                            <a:rPr kumimoji="1" lang="en-US" altLang="ja-JP" sz="2400" dirty="0" err="1" smtClean="0"/>
                            <a:t>NaI</a:t>
                          </a:r>
                          <a:r>
                            <a:rPr kumimoji="1" lang="en-US" altLang="ja-JP" sz="2400" dirty="0" smtClean="0"/>
                            <a:t>(Tl)</a:t>
                          </a:r>
                          <a:endParaRPr kumimoji="1" lang="ja-JP" altLang="en-US" sz="2400" dirty="0"/>
                        </a:p>
                      </a:txBody>
                      <a:tcPr marL="122695" marR="122695" marT="61347" marB="61347"/>
                    </a:tc>
                    <a:tc>
                      <a:txBody>
                        <a:bodyPr/>
                        <a:lstStyle/>
                        <a:p>
                          <a:endParaRPr lang="ja-JP"/>
                        </a:p>
                      </a:txBody>
                      <a:tcPr marL="122695" marR="122695" marT="61347" marB="61347">
                        <a:blipFill>
                          <a:blip r:embed="rId2"/>
                          <a:stretch>
                            <a:fillRect l="-100413" t="-90476" r="-402066" b="-61547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ja-JP"/>
                        </a:p>
                      </a:txBody>
                      <a:tcPr marL="122695" marR="122695" marT="61347" marB="61347">
                        <a:blipFill>
                          <a:blip r:embed="rId2"/>
                          <a:stretch>
                            <a:fillRect l="-199588" t="-90476" r="-300412" b="-61547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ja-JP"/>
                        </a:p>
                      </a:txBody>
                      <a:tcPr marL="122695" marR="122695" marT="61347" marB="61347">
                        <a:blipFill>
                          <a:blip r:embed="rId2"/>
                          <a:stretch>
                            <a:fillRect l="-300826" t="-90476" r="-201653" b="-61547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ja-JP"/>
                        </a:p>
                      </a:txBody>
                      <a:tcPr marL="122695" marR="122695" marT="61347" marB="61347">
                        <a:blipFill>
                          <a:blip r:embed="rId2"/>
                          <a:stretch>
                            <a:fillRect l="-400826" t="-90476" r="-101653" b="-61547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ja-JP"/>
                        </a:p>
                      </a:txBody>
                      <a:tcPr marL="122695" marR="122695" marT="61347" marB="61347">
                        <a:blipFill>
                          <a:blip r:embed="rId2"/>
                          <a:stretch>
                            <a:fillRect l="-500826" t="-90476" r="-1653" b="-615476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989897669"/>
                      </a:ext>
                    </a:extLst>
                  </a:tr>
                  <a:tr h="507334">
                    <a:tc>
                      <a:txBody>
                        <a:bodyPr/>
                        <a:lstStyle/>
                        <a:p>
                          <a:r>
                            <a:rPr kumimoji="1" lang="en-US" altLang="ja-JP" sz="2400" dirty="0" err="1" smtClean="0"/>
                            <a:t>CsI</a:t>
                          </a:r>
                          <a:r>
                            <a:rPr kumimoji="1" lang="en-US" altLang="ja-JP" sz="2400" dirty="0" smtClean="0"/>
                            <a:t>(pure)</a:t>
                          </a:r>
                          <a:endParaRPr kumimoji="1" lang="ja-JP" altLang="en-US" sz="2400" dirty="0"/>
                        </a:p>
                      </a:txBody>
                      <a:tcPr marL="122695" marR="122695" marT="61347" marB="61347"/>
                    </a:tc>
                    <a:tc>
                      <a:txBody>
                        <a:bodyPr/>
                        <a:lstStyle/>
                        <a:p>
                          <a:endParaRPr lang="ja-JP"/>
                        </a:p>
                      </a:txBody>
                      <a:tcPr marL="122695" marR="122695" marT="61347" marB="61347">
                        <a:blipFill>
                          <a:blip r:embed="rId2"/>
                          <a:stretch>
                            <a:fillRect l="-100413" t="-192771" r="-402066" b="-52289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ja-JP"/>
                        </a:p>
                      </a:txBody>
                      <a:tcPr marL="122695" marR="122695" marT="61347" marB="61347">
                        <a:blipFill>
                          <a:blip r:embed="rId2"/>
                          <a:stretch>
                            <a:fillRect l="-199588" t="-192771" r="-300412" b="-52289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ja-JP"/>
                        </a:p>
                      </a:txBody>
                      <a:tcPr marL="122695" marR="122695" marT="61347" marB="61347">
                        <a:blipFill>
                          <a:blip r:embed="rId2"/>
                          <a:stretch>
                            <a:fillRect l="-300826" t="-192771" r="-201653" b="-52289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ja-JP"/>
                        </a:p>
                      </a:txBody>
                      <a:tcPr marL="122695" marR="122695" marT="61347" marB="61347">
                        <a:blipFill>
                          <a:blip r:embed="rId2"/>
                          <a:stretch>
                            <a:fillRect l="-400826" t="-192771" r="-101653" b="-52289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ja-JP"/>
                        </a:p>
                      </a:txBody>
                      <a:tcPr marL="122695" marR="122695" marT="61347" marB="61347">
                        <a:blipFill>
                          <a:blip r:embed="rId2"/>
                          <a:stretch>
                            <a:fillRect l="-500826" t="-192771" r="-1653" b="-522892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273876035"/>
                      </a:ext>
                    </a:extLst>
                  </a:tr>
                  <a:tr h="507334">
                    <a:tc>
                      <a:txBody>
                        <a:bodyPr/>
                        <a:lstStyle/>
                        <a:p>
                          <a:r>
                            <a:rPr kumimoji="1" lang="en-US" altLang="ja-JP" sz="2400" dirty="0" err="1" smtClean="0"/>
                            <a:t>CsI</a:t>
                          </a:r>
                          <a:r>
                            <a:rPr kumimoji="1" lang="en-US" altLang="ja-JP" sz="2400" dirty="0" smtClean="0"/>
                            <a:t>(Tl)</a:t>
                          </a:r>
                          <a:endParaRPr kumimoji="1" lang="ja-JP" altLang="en-US" sz="2400" dirty="0"/>
                        </a:p>
                      </a:txBody>
                      <a:tcPr marL="122695" marR="122695" marT="61347" marB="61347"/>
                    </a:tc>
                    <a:tc>
                      <a:txBody>
                        <a:bodyPr/>
                        <a:lstStyle/>
                        <a:p>
                          <a:endParaRPr lang="ja-JP"/>
                        </a:p>
                      </a:txBody>
                      <a:tcPr marL="122695" marR="122695" marT="61347" marB="61347">
                        <a:blipFill>
                          <a:blip r:embed="rId2"/>
                          <a:stretch>
                            <a:fillRect l="-100413" t="-292771" r="-402066" b="-42289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ja-JP"/>
                        </a:p>
                      </a:txBody>
                      <a:tcPr marL="122695" marR="122695" marT="61347" marB="61347">
                        <a:blipFill>
                          <a:blip r:embed="rId2"/>
                          <a:stretch>
                            <a:fillRect l="-199588" t="-292771" r="-300412" b="-42289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ja-JP"/>
                        </a:p>
                      </a:txBody>
                      <a:tcPr marL="122695" marR="122695" marT="61347" marB="61347">
                        <a:blipFill>
                          <a:blip r:embed="rId2"/>
                          <a:stretch>
                            <a:fillRect l="-300826" t="-292771" r="-201653" b="-42289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ja-JP"/>
                        </a:p>
                      </a:txBody>
                      <a:tcPr marL="122695" marR="122695" marT="61347" marB="61347">
                        <a:blipFill>
                          <a:blip r:embed="rId2"/>
                          <a:stretch>
                            <a:fillRect l="-400826" t="-292771" r="-101653" b="-42289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ja-JP"/>
                        </a:p>
                      </a:txBody>
                      <a:tcPr marL="122695" marR="122695" marT="61347" marB="61347">
                        <a:blipFill>
                          <a:blip r:embed="rId2"/>
                          <a:stretch>
                            <a:fillRect l="-500826" t="-292771" r="-1653" b="-422892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274980877"/>
                      </a:ext>
                    </a:extLst>
                  </a:tr>
                  <a:tr h="507334">
                    <a:tc>
                      <a:txBody>
                        <a:bodyPr/>
                        <a:lstStyle/>
                        <a:p>
                          <a:r>
                            <a:rPr kumimoji="1" lang="en-US" altLang="ja-JP" sz="2400" dirty="0" smtClean="0"/>
                            <a:t>BGO</a:t>
                          </a:r>
                          <a:endParaRPr kumimoji="1" lang="ja-JP" altLang="en-US" sz="2400" dirty="0"/>
                        </a:p>
                      </a:txBody>
                      <a:tcPr marL="122695" marR="122695" marT="61347" marB="61347"/>
                    </a:tc>
                    <a:tc>
                      <a:txBody>
                        <a:bodyPr/>
                        <a:lstStyle/>
                        <a:p>
                          <a:endParaRPr lang="ja-JP"/>
                        </a:p>
                      </a:txBody>
                      <a:tcPr marL="122695" marR="122695" marT="61347" marB="61347">
                        <a:blipFill>
                          <a:blip r:embed="rId2"/>
                          <a:stretch>
                            <a:fillRect l="-100413" t="-388095" r="-402066" b="-31785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ja-JP"/>
                        </a:p>
                      </a:txBody>
                      <a:tcPr marL="122695" marR="122695" marT="61347" marB="61347">
                        <a:blipFill>
                          <a:blip r:embed="rId2"/>
                          <a:stretch>
                            <a:fillRect l="-199588" t="-388095" r="-300412" b="-31785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ja-JP"/>
                        </a:p>
                      </a:txBody>
                      <a:tcPr marL="122695" marR="122695" marT="61347" marB="61347">
                        <a:blipFill>
                          <a:blip r:embed="rId2"/>
                          <a:stretch>
                            <a:fillRect l="-300826" t="-388095" r="-201653" b="-31785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ja-JP"/>
                        </a:p>
                      </a:txBody>
                      <a:tcPr marL="122695" marR="122695" marT="61347" marB="61347">
                        <a:blipFill>
                          <a:blip r:embed="rId2"/>
                          <a:stretch>
                            <a:fillRect l="-400826" t="-388095" r="-101653" b="-31785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ja-JP"/>
                        </a:p>
                      </a:txBody>
                      <a:tcPr marL="122695" marR="122695" marT="61347" marB="61347">
                        <a:blipFill>
                          <a:blip r:embed="rId2"/>
                          <a:stretch>
                            <a:fillRect l="-500826" t="-388095" r="-1653" b="-317857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347618638"/>
                      </a:ext>
                    </a:extLst>
                  </a:tr>
                  <a:tr h="507334">
                    <a:tc>
                      <a:txBody>
                        <a:bodyPr/>
                        <a:lstStyle/>
                        <a:p>
                          <a:r>
                            <a:rPr kumimoji="1" lang="en-US" altLang="ja-JP" sz="2400" dirty="0" smtClean="0"/>
                            <a:t>BSO</a:t>
                          </a:r>
                          <a:endParaRPr kumimoji="1" lang="ja-JP" altLang="en-US" sz="2400" dirty="0"/>
                        </a:p>
                      </a:txBody>
                      <a:tcPr marL="122695" marR="122695" marT="61347" marB="61347"/>
                    </a:tc>
                    <a:tc>
                      <a:txBody>
                        <a:bodyPr/>
                        <a:lstStyle/>
                        <a:p>
                          <a:endParaRPr lang="ja-JP"/>
                        </a:p>
                      </a:txBody>
                      <a:tcPr marL="122695" marR="122695" marT="61347" marB="61347">
                        <a:blipFill>
                          <a:blip r:embed="rId2"/>
                          <a:stretch>
                            <a:fillRect l="-100413" t="-493976" r="-402066" b="-22168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ja-JP"/>
                        </a:p>
                      </a:txBody>
                      <a:tcPr marL="122695" marR="122695" marT="61347" marB="61347">
                        <a:blipFill>
                          <a:blip r:embed="rId2"/>
                          <a:stretch>
                            <a:fillRect l="-199588" t="-493976" r="-300412" b="-22168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ja-JP"/>
                        </a:p>
                      </a:txBody>
                      <a:tcPr marL="122695" marR="122695" marT="61347" marB="61347">
                        <a:blipFill>
                          <a:blip r:embed="rId2"/>
                          <a:stretch>
                            <a:fillRect l="-300826" t="-493976" r="-201653" b="-22168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ja-JP"/>
                        </a:p>
                      </a:txBody>
                      <a:tcPr marL="122695" marR="122695" marT="61347" marB="61347">
                        <a:blipFill>
                          <a:blip r:embed="rId2"/>
                          <a:stretch>
                            <a:fillRect l="-400826" t="-493976" r="-101653" b="-22168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ja-JP"/>
                        </a:p>
                      </a:txBody>
                      <a:tcPr marL="122695" marR="122695" marT="61347" marB="61347">
                        <a:blipFill>
                          <a:blip r:embed="rId2"/>
                          <a:stretch>
                            <a:fillRect l="-500826" t="-493976" r="-1653" b="-221687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314139801"/>
                      </a:ext>
                    </a:extLst>
                  </a:tr>
                  <a:tr h="507334">
                    <a:tc>
                      <a:txBody>
                        <a:bodyPr/>
                        <a:lstStyle/>
                        <a:p>
                          <a:r>
                            <a:rPr kumimoji="1" lang="en-US" altLang="ja-JP" sz="2400" dirty="0" smtClean="0"/>
                            <a:t>PWO</a:t>
                          </a:r>
                          <a:endParaRPr kumimoji="1" lang="ja-JP" altLang="en-US" sz="2400" dirty="0"/>
                        </a:p>
                      </a:txBody>
                      <a:tcPr marL="122695" marR="122695" marT="61347" marB="61347"/>
                    </a:tc>
                    <a:tc>
                      <a:txBody>
                        <a:bodyPr/>
                        <a:lstStyle/>
                        <a:p>
                          <a:endParaRPr lang="ja-JP"/>
                        </a:p>
                      </a:txBody>
                      <a:tcPr marL="122695" marR="122695" marT="61347" marB="61347">
                        <a:blipFill>
                          <a:blip r:embed="rId2"/>
                          <a:stretch>
                            <a:fillRect l="-100413" t="-586905" r="-402066" b="-11904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ja-JP"/>
                        </a:p>
                      </a:txBody>
                      <a:tcPr marL="122695" marR="122695" marT="61347" marB="61347">
                        <a:blipFill>
                          <a:blip r:embed="rId2"/>
                          <a:stretch>
                            <a:fillRect l="-199588" t="-586905" r="-300412" b="-11904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ja-JP"/>
                        </a:p>
                      </a:txBody>
                      <a:tcPr marL="122695" marR="122695" marT="61347" marB="61347">
                        <a:blipFill>
                          <a:blip r:embed="rId2"/>
                          <a:stretch>
                            <a:fillRect l="-300826" t="-586905" r="-201653" b="-11904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ja-JP"/>
                        </a:p>
                      </a:txBody>
                      <a:tcPr marL="122695" marR="122695" marT="61347" marB="61347">
                        <a:blipFill>
                          <a:blip r:embed="rId2"/>
                          <a:stretch>
                            <a:fillRect l="-400826" t="-586905" r="-101653" b="-11904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ja-JP"/>
                        </a:p>
                      </a:txBody>
                      <a:tcPr marL="122695" marR="122695" marT="61347" marB="61347">
                        <a:blipFill>
                          <a:blip r:embed="rId2"/>
                          <a:stretch>
                            <a:fillRect l="-500826" t="-586905" r="-1653" b="-119048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718364669"/>
                      </a:ext>
                    </a:extLst>
                  </a:tr>
                  <a:tr h="507334">
                    <a:tc>
                      <a:txBody>
                        <a:bodyPr/>
                        <a:lstStyle/>
                        <a:p>
                          <a:r>
                            <a:rPr kumimoji="1" lang="en-US" altLang="ja-JP" sz="2400" dirty="0" smtClean="0">
                              <a:solidFill>
                                <a:srgbClr val="FF0000"/>
                              </a:solidFill>
                            </a:rPr>
                            <a:t>EJ-212</a:t>
                          </a:r>
                          <a:endParaRPr kumimoji="1" lang="ja-JP" altLang="en-US" sz="2400" dirty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 marL="122695" marR="122695" marT="61347" marB="61347"/>
                    </a:tc>
                    <a:tc>
                      <a:txBody>
                        <a:bodyPr/>
                        <a:lstStyle/>
                        <a:p>
                          <a:endParaRPr lang="ja-JP"/>
                        </a:p>
                      </a:txBody>
                      <a:tcPr marL="122695" marR="122695" marT="61347" marB="61347">
                        <a:blipFill>
                          <a:blip r:embed="rId2"/>
                          <a:stretch>
                            <a:fillRect l="-100413" t="-695181" r="-402066" b="-2048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ja-JP"/>
                        </a:p>
                      </a:txBody>
                      <a:tcPr marL="122695" marR="122695" marT="61347" marB="61347">
                        <a:blipFill>
                          <a:blip r:embed="rId2"/>
                          <a:stretch>
                            <a:fillRect l="-199588" t="-695181" r="-300412" b="-2048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ja-JP"/>
                        </a:p>
                      </a:txBody>
                      <a:tcPr marL="122695" marR="122695" marT="61347" marB="61347">
                        <a:blipFill>
                          <a:blip r:embed="rId2"/>
                          <a:stretch>
                            <a:fillRect l="-300826" t="-695181" r="-201653" b="-2048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ja-JP"/>
                        </a:p>
                      </a:txBody>
                      <a:tcPr marL="122695" marR="122695" marT="61347" marB="61347">
                        <a:blipFill>
                          <a:blip r:embed="rId2"/>
                          <a:stretch>
                            <a:fillRect l="-400826" t="-695181" r="-101653" b="-2048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ja-JP"/>
                        </a:p>
                      </a:txBody>
                      <a:tcPr marL="122695" marR="122695" marT="61347" marB="61347">
                        <a:blipFill>
                          <a:blip r:embed="rId2"/>
                          <a:stretch>
                            <a:fillRect l="-500826" t="-695181" r="-1653" b="-20482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950830598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5" name="正方形/長方形 4"/>
          <p:cNvSpPr/>
          <p:nvPr/>
        </p:nvSpPr>
        <p:spPr>
          <a:xfrm>
            <a:off x="1080811" y="5283875"/>
            <a:ext cx="7717177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2400" dirty="0">
                <a:latin typeface="Arial" panose="020B0604020202020204" pitchFamily="34" charset="0"/>
                <a:cs typeface="Arial" panose="020B0604020202020204" pitchFamily="34" charset="0"/>
              </a:rPr>
              <a:t>green-light emission materials are often used</a:t>
            </a:r>
          </a:p>
          <a:p>
            <a:r>
              <a:rPr lang="en-US" altLang="ja-JP" sz="2400" dirty="0">
                <a:latin typeface="Arial" panose="020B0604020202020204" pitchFamily="34" charset="0"/>
                <a:cs typeface="Arial" panose="020B0604020202020204" pitchFamily="34" charset="0"/>
              </a:rPr>
              <a:t>decay time: organic scintillator is shorter</a:t>
            </a:r>
          </a:p>
          <a:p>
            <a:r>
              <a:rPr lang="en-US" altLang="ja-JP" sz="2400" dirty="0">
                <a:latin typeface="Arial" panose="020B0604020202020204" pitchFamily="34" charset="0"/>
                <a:cs typeface="Arial" panose="020B0604020202020204" pitchFamily="34" charset="0"/>
              </a:rPr>
              <a:t>time resolution:  number of photons at the leading edge</a:t>
            </a:r>
            <a:endParaRPr lang="ja-JP" altLang="en-US" sz="2400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63374" y="5100393"/>
            <a:ext cx="258519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>
                <a:solidFill>
                  <a:srgbClr val="FF0000"/>
                </a:solidFill>
                <a:latin typeface="Arial Black" panose="020B0A04020102020204" pitchFamily="34" charset="0"/>
              </a:rPr>
              <a:t>plastic</a:t>
            </a:r>
            <a:r>
              <a:rPr kumimoji="1" lang="en-US" altLang="ja-JP" dirty="0">
                <a:solidFill>
                  <a:srgbClr val="FF0000"/>
                </a:solidFill>
                <a:latin typeface="Arial Black" panose="020B0A04020102020204" pitchFamily="34" charset="0"/>
              </a:rPr>
              <a:t> scintillator</a:t>
            </a:r>
            <a:endParaRPr kumimoji="1" lang="ja-JP" altLang="en-US" dirty="0">
              <a:solidFill>
                <a:srgbClr val="FF0000"/>
              </a:solidFill>
              <a:latin typeface="Arial Black" panose="020B0A04020102020204" pitchFamily="34" charset="0"/>
            </a:endParaRPr>
          </a:p>
        </p:txBody>
      </p:sp>
      <p:pic>
        <p:nvPicPr>
          <p:cNvPr id="10" name="図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0820" y="3626995"/>
            <a:ext cx="835224" cy="12254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2725136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0" y="10594"/>
            <a:ext cx="9144000" cy="725120"/>
          </a:xfrm>
          <a:gradFill>
            <a:gsLst>
              <a:gs pos="0">
                <a:schemeClr val="bg1"/>
              </a:gs>
              <a:gs pos="74000">
                <a:schemeClr val="accent4">
                  <a:lumMod val="40000"/>
                  <a:lumOff val="60000"/>
                </a:schemeClr>
              </a:gs>
              <a:gs pos="83000">
                <a:schemeClr val="accent2">
                  <a:lumMod val="75000"/>
                </a:schemeClr>
              </a:gs>
              <a:gs pos="100000">
                <a:srgbClr val="FF0000"/>
              </a:gs>
            </a:gsLst>
            <a:lin ang="5400000" scaled="1"/>
          </a:gradFill>
        </p:spPr>
        <p:txBody>
          <a:bodyPr>
            <a:normAutofit/>
          </a:bodyPr>
          <a:lstStyle/>
          <a:p>
            <a:r>
              <a:rPr lang="en-US" altLang="ja-JP" sz="3800" dirty="0">
                <a:latin typeface="Arial Black" panose="020B0A04020102020204" pitchFamily="34" charset="0"/>
                <a:ea typeface="A-OTF 見出ゴMB31 Pro MB31" panose="020B0600000000000000" pitchFamily="34" charset="-128"/>
              </a:rPr>
              <a:t>Exercise 4</a:t>
            </a:r>
            <a:endParaRPr kumimoji="1" lang="ja-JP" altLang="en-US" sz="3800" dirty="0">
              <a:latin typeface="Arial Black" panose="020B0A04020102020204" pitchFamily="34" charset="0"/>
              <a:ea typeface="A-OTF 見出ゴMB31 Pro MB31" panose="020B0600000000000000" pitchFamily="34" charset="-128"/>
            </a:endParaRPr>
          </a:p>
        </p:txBody>
      </p:sp>
      <p:sp>
        <p:nvSpPr>
          <p:cNvPr id="3" name="コンテンツ プレースホルダー 2"/>
          <p:cNvSpPr>
            <a:spLocks noGrp="1" noChangeAspect="1"/>
          </p:cNvSpPr>
          <p:nvPr>
            <p:ph idx="1"/>
          </p:nvPr>
        </p:nvSpPr>
        <p:spPr>
          <a:xfrm>
            <a:off x="628650" y="1090247"/>
            <a:ext cx="8188248" cy="5086716"/>
          </a:xfrm>
        </p:spPr>
        <p:txBody>
          <a:bodyPr wrap="square">
            <a:noAutofit/>
          </a:bodyPr>
          <a:lstStyle/>
          <a:p>
            <a:pPr marL="0" indent="0">
              <a:buNone/>
            </a:pPr>
            <a:r>
              <a:rPr lang="en-US" altLang="ja-JP" dirty="0">
                <a:latin typeface="Arial Black" panose="020B0A04020102020204" pitchFamily="34" charset="0"/>
                <a:ea typeface="A-OTF 見出ゴMB31 Pro MB31" panose="020B0600000000000000" pitchFamily="34" charset="-128"/>
              </a:rPr>
              <a:t>What is the width of the photoelectric peak in response to the </a:t>
            </a:r>
            <a:r>
              <a:rPr lang="en-US" altLang="ja-JP" baseline="30000" dirty="0">
                <a:latin typeface="Arial Black" panose="020B0A04020102020204" pitchFamily="34" charset="0"/>
                <a:ea typeface="A-OTF 見出ゴMB31 Pro MB31" panose="020B0600000000000000" pitchFamily="34" charset="-128"/>
              </a:rPr>
              <a:t>137</a:t>
            </a:r>
            <a:r>
              <a:rPr lang="en-US" altLang="ja-JP" dirty="0">
                <a:latin typeface="Arial Black" panose="020B0A04020102020204" pitchFamily="34" charset="0"/>
                <a:ea typeface="A-OTF 見出ゴMB31 Pro MB31" panose="020B0600000000000000" pitchFamily="34" charset="-128"/>
              </a:rPr>
              <a:t>Cs radioactive source for NaI(Tl), BGO, and PWO? Here, all the emitted scintillation light is assumed to be converted into a electric signal.</a:t>
            </a:r>
          </a:p>
          <a:p>
            <a:pPr marL="0" indent="0">
              <a:buNone/>
            </a:pPr>
            <a:r>
              <a:rPr lang="en-US" altLang="ja-JP" sz="2400" b="1" dirty="0">
                <a:latin typeface="Arial Black" panose="020B0A04020102020204" pitchFamily="34" charset="0"/>
                <a:ea typeface="A-OTF 見出ゴMB31 Pro MB31" panose="020B0600000000000000" pitchFamily="34" charset="-128"/>
                <a:cs typeface="Arial" panose="020B0604020202020204" pitchFamily="34" charset="0"/>
              </a:rPr>
              <a:t>	</a:t>
            </a:r>
            <a:r>
              <a:rPr lang="en-US" altLang="ja-JP" sz="2400" b="1" baseline="30000" dirty="0">
                <a:latin typeface="Arial Black" panose="020B0A04020102020204" pitchFamily="34" charset="0"/>
                <a:ea typeface="A-OTF 見出ゴMB31 Pro MB31" panose="020B0600000000000000" pitchFamily="34" charset="-128"/>
                <a:cs typeface="Arial" panose="020B0604020202020204" pitchFamily="34" charset="0"/>
              </a:rPr>
              <a:t>137</a:t>
            </a:r>
            <a:r>
              <a:rPr lang="en-US" altLang="ja-JP" sz="2400" b="1" dirty="0">
                <a:latin typeface="Arial Black" panose="020B0A04020102020204" pitchFamily="34" charset="0"/>
                <a:ea typeface="A-OTF 見出ゴMB31 Pro MB31" panose="020B0600000000000000" pitchFamily="34" charset="-128"/>
                <a:cs typeface="Arial" panose="020B0604020202020204" pitchFamily="34" charset="0"/>
              </a:rPr>
              <a:t>Cs: 0.662 MeV</a:t>
            </a:r>
          </a:p>
          <a:p>
            <a:pPr marL="0" indent="0">
              <a:buNone/>
            </a:pPr>
            <a:r>
              <a:rPr lang="en-US" altLang="ja-JP" sz="2400" b="1" dirty="0">
                <a:latin typeface="Arial Black" panose="020B0A04020102020204" pitchFamily="34" charset="0"/>
                <a:ea typeface="A-OTF 見出ゴMB31 Pro MB31" panose="020B0600000000000000" pitchFamily="34" charset="-128"/>
                <a:cs typeface="Arial" panose="020B0604020202020204" pitchFamily="34" charset="0"/>
              </a:rPr>
              <a:t>	counting </a:t>
            </a:r>
            <a:r>
              <a:rPr lang="en-US" altLang="ja-JP" sz="2400" dirty="0">
                <a:latin typeface="Arial Black" panose="020B0A04020102020204" pitchFamily="34" charset="0"/>
                <a:ea typeface="A-OTF 見出ゴMB31 Pro MB31" panose="020B0600000000000000" pitchFamily="34" charset="-128"/>
              </a:rPr>
              <a:t>number     having a 	fluctuation (standard </a:t>
            </a:r>
            <a:br>
              <a:rPr lang="en-US" altLang="ja-JP" sz="2400" dirty="0">
                <a:latin typeface="Arial Black" panose="020B0A04020102020204" pitchFamily="34" charset="0"/>
                <a:ea typeface="A-OTF 見出ゴMB31 Pro MB31" panose="020B0600000000000000" pitchFamily="34" charset="-128"/>
              </a:rPr>
            </a:br>
            <a:r>
              <a:rPr lang="en-US" altLang="ja-JP" sz="2400" dirty="0">
                <a:latin typeface="Arial Black" panose="020B0A04020102020204" pitchFamily="34" charset="0"/>
                <a:ea typeface="A-OTF 見出ゴMB31 Pro MB31" panose="020B0600000000000000" pitchFamily="34" charset="-128"/>
              </a:rPr>
              <a:t>	deviation) of </a:t>
            </a:r>
            <a:br>
              <a:rPr lang="en-US" altLang="ja-JP" sz="2400" b="1" dirty="0">
                <a:latin typeface="Arial Black" panose="020B0A04020102020204" pitchFamily="34" charset="0"/>
                <a:ea typeface="A-OTF 見出ゴMB31 Pro MB31" panose="020B0600000000000000" pitchFamily="34" charset="-128"/>
                <a:cs typeface="Arial" panose="020B0604020202020204" pitchFamily="34" charset="0"/>
              </a:rPr>
            </a:br>
            <a:r>
              <a:rPr lang="en-US" altLang="ja-JP" sz="2400" b="1" dirty="0">
                <a:latin typeface="Arial Black" panose="020B0A04020102020204" pitchFamily="34" charset="0"/>
                <a:ea typeface="A-OTF 見出ゴMB31 Pro MB31" panose="020B0600000000000000" pitchFamily="34" charset="-128"/>
                <a:cs typeface="Arial" panose="020B0604020202020204" pitchFamily="34" charset="0"/>
              </a:rPr>
              <a:t>	(Poisson distribution)</a:t>
            </a:r>
          </a:p>
        </p:txBody>
      </p:sp>
      <p:sp>
        <p:nvSpPr>
          <p:cNvPr id="12" name="フッター プレースホルダー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dirty="0"/>
              <a:t>Nov. 14, 2019</a:t>
            </a:r>
            <a:endParaRPr kumimoji="1" lang="ja-JP" altLang="en-US" dirty="0"/>
          </a:p>
        </p:txBody>
      </p:sp>
      <p:sp>
        <p:nvSpPr>
          <p:cNvPr id="13" name="スライド番号プレースホルダー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75BCCA-4C42-44A4-A55B-AF41469C7B59}" type="slidenum">
              <a:rPr kumimoji="1" lang="ja-JP" altLang="en-US" smtClean="0"/>
              <a:pPr/>
              <a:t>51</a:t>
            </a:fld>
            <a:endParaRPr kumimoji="1" lang="ja-JP" altLang="en-US" dirty="0"/>
          </a:p>
        </p:txBody>
      </p:sp>
      <p:pic>
        <p:nvPicPr>
          <p:cNvPr id="1026" name="Picture 2" descr="Plot of the Poisson PMF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02274" y="3971715"/>
            <a:ext cx="2941726" cy="23533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図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57805" y="4064090"/>
            <a:ext cx="1085182" cy="9388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7043041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0" y="10594"/>
            <a:ext cx="9144000" cy="725120"/>
          </a:xfrm>
          <a:gradFill>
            <a:gsLst>
              <a:gs pos="0">
                <a:schemeClr val="bg1"/>
              </a:gs>
              <a:gs pos="74000">
                <a:schemeClr val="accent4">
                  <a:lumMod val="40000"/>
                  <a:lumOff val="60000"/>
                </a:schemeClr>
              </a:gs>
              <a:gs pos="83000">
                <a:schemeClr val="accent2">
                  <a:lumMod val="75000"/>
                </a:schemeClr>
              </a:gs>
              <a:gs pos="100000">
                <a:srgbClr val="FF0000"/>
              </a:gs>
            </a:gsLst>
            <a:lin ang="5400000" scaled="1"/>
          </a:gradFill>
        </p:spPr>
        <p:txBody>
          <a:bodyPr>
            <a:normAutofit/>
          </a:bodyPr>
          <a:lstStyle/>
          <a:p>
            <a:r>
              <a:rPr lang="en-US" altLang="ja-JP" sz="3800" dirty="0">
                <a:latin typeface="Arial Black" panose="020B0A04020102020204" pitchFamily="34" charset="0"/>
                <a:ea typeface="A-OTF 見出ゴMB31 Pro MB31" panose="020B0600000000000000" pitchFamily="34" charset="-128"/>
              </a:rPr>
              <a:t>Light detection</a:t>
            </a:r>
            <a:endParaRPr kumimoji="1" lang="ja-JP" altLang="en-US" sz="3800" dirty="0">
              <a:latin typeface="Arial Black" panose="020B0A04020102020204" pitchFamily="34" charset="0"/>
              <a:ea typeface="A-OTF 見出ゴMB31 Pro MB31" panose="020B0600000000000000" pitchFamily="34" charset="-128"/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28650" y="1090247"/>
            <a:ext cx="7886700" cy="5086716"/>
          </a:xfrm>
        </p:spPr>
        <p:txBody>
          <a:bodyPr wrap="square">
            <a:noAutofit/>
          </a:bodyPr>
          <a:lstStyle/>
          <a:p>
            <a:pPr marL="0" indent="0">
              <a:buNone/>
            </a:pPr>
            <a:r>
              <a:rPr lang="en-US" altLang="ja-JP" sz="4800" b="1" dirty="0">
                <a:latin typeface="Arial Black" panose="020B0A04020102020204" pitchFamily="34" charset="0"/>
                <a:cs typeface="Arial" panose="020B0604020202020204" pitchFamily="34" charset="0"/>
              </a:rPr>
              <a:t>photo-sensitive material</a:t>
            </a:r>
          </a:p>
          <a:p>
            <a:pPr marL="0" indent="0">
              <a:buNone/>
            </a:pPr>
            <a:endParaRPr lang="en-US" altLang="ja-JP" sz="4800" b="1" dirty="0">
              <a:latin typeface="Arial Black" panose="020B0A040201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altLang="ja-JP" sz="4800" b="1" dirty="0">
                <a:latin typeface="Arial Black" panose="020B0A04020102020204" pitchFamily="34" charset="0"/>
                <a:cs typeface="Arial" panose="020B0604020202020204" pitchFamily="34" charset="0"/>
              </a:rPr>
              <a:t>photo-multiplier tube</a:t>
            </a:r>
          </a:p>
          <a:p>
            <a:pPr marL="0" indent="0">
              <a:buNone/>
            </a:pPr>
            <a:endParaRPr lang="en-US" altLang="ja-JP" sz="4800" b="1" dirty="0">
              <a:latin typeface="Arial Black" panose="020B0A040201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altLang="ja-JP" sz="4800" b="1" dirty="0">
                <a:solidFill>
                  <a:schemeClr val="bg2">
                    <a:lumMod val="75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Photo-diode</a:t>
            </a:r>
          </a:p>
        </p:txBody>
      </p:sp>
      <p:sp>
        <p:nvSpPr>
          <p:cNvPr id="12" name="フッター プレースホルダー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dirty="0"/>
              <a:t>Nov. 14, 2019</a:t>
            </a:r>
            <a:endParaRPr kumimoji="1" lang="ja-JP" altLang="en-US" dirty="0"/>
          </a:p>
        </p:txBody>
      </p:sp>
      <p:sp>
        <p:nvSpPr>
          <p:cNvPr id="13" name="スライド番号プレースホルダー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75BCCA-4C42-44A4-A55B-AF41469C7B59}" type="slidenum">
              <a:rPr kumimoji="1" lang="ja-JP" altLang="en-US" smtClean="0"/>
              <a:pPr/>
              <a:t>52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920300392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25120"/>
          </a:xfrm>
          <a:gradFill>
            <a:gsLst>
              <a:gs pos="0">
                <a:schemeClr val="bg1"/>
              </a:gs>
              <a:gs pos="74000">
                <a:schemeClr val="accent4">
                  <a:lumMod val="40000"/>
                  <a:lumOff val="60000"/>
                </a:schemeClr>
              </a:gs>
              <a:gs pos="83000">
                <a:schemeClr val="accent2">
                  <a:lumMod val="75000"/>
                </a:schemeClr>
              </a:gs>
              <a:gs pos="100000">
                <a:srgbClr val="FF0000"/>
              </a:gs>
            </a:gsLst>
            <a:lin ang="5400000" scaled="1"/>
          </a:gradFill>
        </p:spPr>
        <p:txBody>
          <a:bodyPr>
            <a:normAutofit/>
          </a:bodyPr>
          <a:lstStyle/>
          <a:p>
            <a:r>
              <a:rPr lang="en-US" altLang="ja-JP" sz="4000" dirty="0">
                <a:latin typeface="Arial Black" panose="020B0A04020102020204" pitchFamily="34" charset="0"/>
                <a:ea typeface="A-OTF 見出ゴMB31 Pro MB31" panose="020B0600000000000000" pitchFamily="34" charset="-128"/>
              </a:rPr>
              <a:t>Photo-sensitive material</a:t>
            </a:r>
            <a:endParaRPr kumimoji="1" lang="ja-JP" altLang="en-US" sz="4000" dirty="0">
              <a:latin typeface="Arial Black" panose="020B0A04020102020204" pitchFamily="34" charset="0"/>
              <a:ea typeface="A-OTF 見出ゴMB31 Pro MB31" panose="020B0600000000000000" pitchFamily="34" charset="-128"/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28650" y="1090247"/>
            <a:ext cx="7886700" cy="5086716"/>
          </a:xfrm>
        </p:spPr>
        <p:txBody>
          <a:bodyPr/>
          <a:lstStyle/>
          <a:p>
            <a:pPr marL="0" indent="0">
              <a:buNone/>
            </a:pPr>
            <a:r>
              <a:rPr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photo-detectors sensitive to visible or near visible light</a:t>
            </a:r>
          </a:p>
          <a:p>
            <a:endParaRPr lang="en-US" altLang="ja-JP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altLang="ja-JP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altLang="ja-JP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altLang="ja-JP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photon energy:</a:t>
            </a:r>
          </a:p>
          <a:p>
            <a:endParaRPr kumimoji="1" lang="ja-JP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3430" y="1937817"/>
            <a:ext cx="8757140" cy="1270793"/>
          </a:xfrm>
          <a:prstGeom prst="rect">
            <a:avLst/>
          </a:prstGeom>
        </p:spPr>
      </p:pic>
      <p:sp>
        <p:nvSpPr>
          <p:cNvPr id="14" name="フッター プレースホルダー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dirty="0"/>
              <a:t>Nov. 14, 2019</a:t>
            </a:r>
            <a:endParaRPr kumimoji="1" lang="ja-JP" altLang="en-US" dirty="0"/>
          </a:p>
        </p:txBody>
      </p:sp>
      <p:sp>
        <p:nvSpPr>
          <p:cNvPr id="15" name="スライド番号プレースホルダー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75BCCA-4C42-44A4-A55B-AF41469C7B59}" type="slidenum">
              <a:rPr kumimoji="1" lang="ja-JP" altLang="en-US" smtClean="0"/>
              <a:pPr/>
              <a:t>53</a:t>
            </a:fld>
            <a:endParaRPr kumimoji="1" lang="ja-JP" altLang="en-US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7806633" y="3110991"/>
            <a:ext cx="128471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>
                <a:latin typeface="Arial Black" panose="020B0A04020102020204" pitchFamily="34" charset="0"/>
              </a:rPr>
              <a:t>Wikipedia</a:t>
            </a:r>
            <a:endParaRPr kumimoji="1" lang="ja-JP" altLang="en-US" sz="1600" dirty="0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68033" y="4595469"/>
            <a:ext cx="4560203" cy="8900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6710945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25120"/>
          </a:xfrm>
          <a:gradFill>
            <a:gsLst>
              <a:gs pos="0">
                <a:schemeClr val="bg1"/>
              </a:gs>
              <a:gs pos="74000">
                <a:schemeClr val="accent4">
                  <a:lumMod val="40000"/>
                  <a:lumOff val="60000"/>
                </a:schemeClr>
              </a:gs>
              <a:gs pos="83000">
                <a:schemeClr val="accent2">
                  <a:lumMod val="75000"/>
                </a:schemeClr>
              </a:gs>
              <a:gs pos="100000">
                <a:srgbClr val="FF0000"/>
              </a:gs>
            </a:gsLst>
            <a:lin ang="5400000" scaled="1"/>
          </a:gradFill>
        </p:spPr>
        <p:txBody>
          <a:bodyPr>
            <a:normAutofit/>
          </a:bodyPr>
          <a:lstStyle/>
          <a:p>
            <a:r>
              <a:rPr lang="en-US" altLang="ja-JP" sz="4000" dirty="0">
                <a:latin typeface="Arial Black" panose="020B0A04020102020204" pitchFamily="34" charset="0"/>
                <a:ea typeface="A-OTF 見出ゴMB31 Pro MB31" panose="020B0600000000000000" pitchFamily="34" charset="-128"/>
              </a:rPr>
              <a:t>Photo-sensitive material</a:t>
            </a:r>
            <a:endParaRPr kumimoji="1" lang="ja-JP" altLang="en-US" sz="4000" dirty="0">
              <a:latin typeface="Arial Black" panose="020B0A04020102020204" pitchFamily="34" charset="0"/>
              <a:ea typeface="A-OTF 見出ゴMB31 Pro MB31" panose="020B0600000000000000" pitchFamily="34" charset="-128"/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28650" y="1090247"/>
            <a:ext cx="7886700" cy="5086716"/>
          </a:xfrm>
        </p:spPr>
        <p:txBody>
          <a:bodyPr wrap="square">
            <a:normAutofit lnSpcReduction="10000"/>
          </a:bodyPr>
          <a:lstStyle/>
          <a:p>
            <a:pPr marL="0" indent="0">
              <a:buNone/>
            </a:pPr>
            <a:r>
              <a:rPr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energy transfer of a photon to a free electron: 	forbidden</a:t>
            </a:r>
          </a:p>
          <a:p>
            <a:r>
              <a:rPr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low sensitivity of metals to photons</a:t>
            </a:r>
          </a:p>
          <a:p>
            <a:pPr marL="0" indent="0">
              <a:buNone/>
            </a:pPr>
            <a:endParaRPr lang="en-US" altLang="ja-JP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altLang="ja-JP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photoconductive effect</a:t>
            </a:r>
          </a:p>
          <a:p>
            <a:pPr marL="0" indent="0">
              <a:buNone/>
            </a:pPr>
            <a:r>
              <a:rPr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electrons in the material are</a:t>
            </a:r>
          </a:p>
          <a:p>
            <a:pPr marL="0" indent="0">
              <a:buNone/>
            </a:pPr>
            <a:r>
              <a:rPr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lifted to the conduction band</a:t>
            </a:r>
          </a:p>
          <a:p>
            <a:pPr marL="0" indent="0">
              <a:buNone/>
            </a:pPr>
            <a:r>
              <a:rPr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from the valence band</a:t>
            </a:r>
          </a:p>
          <a:p>
            <a:r>
              <a:rPr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electrons and holes </a:t>
            </a:r>
          </a:p>
          <a:p>
            <a:r>
              <a:rPr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produce a photo-current</a:t>
            </a:r>
          </a:p>
          <a:p>
            <a:pPr marL="0" indent="0">
              <a:buNone/>
            </a:pPr>
            <a:r>
              <a:rPr lang="ja-JP" altLang="en-US" dirty="0">
                <a:latin typeface="Arial" panose="020B0604020202020204" pitchFamily="34" charset="0"/>
                <a:cs typeface="Arial" panose="020B0604020202020204" pitchFamily="34" charset="0"/>
              </a:rPr>
              <a:t>→ </a:t>
            </a:r>
            <a:r>
              <a:rPr lang="en-US" altLang="ja-JP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photodiode</a:t>
            </a:r>
          </a:p>
          <a:p>
            <a:endParaRPr lang="en-US" altLang="ja-JP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図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73058" y="3101651"/>
            <a:ext cx="3643313" cy="2966085"/>
          </a:xfrm>
          <a:prstGeom prst="rect">
            <a:avLst/>
          </a:prstGeom>
        </p:spPr>
      </p:pic>
      <p:sp>
        <p:nvSpPr>
          <p:cNvPr id="15" name="フッター プレースホルダー 1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dirty="0"/>
              <a:t>Nov. 14, 2019</a:t>
            </a:r>
            <a:endParaRPr kumimoji="1" lang="ja-JP" altLang="en-US" dirty="0"/>
          </a:p>
        </p:txBody>
      </p:sp>
      <p:sp>
        <p:nvSpPr>
          <p:cNvPr id="16" name="スライド番号プレースホルダー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75BCCA-4C42-44A4-A55B-AF41469C7B59}" type="slidenum">
              <a:rPr kumimoji="1" lang="ja-JP" altLang="en-US" smtClean="0"/>
              <a:pPr/>
              <a:t>54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708296527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25120"/>
          </a:xfrm>
          <a:gradFill>
            <a:gsLst>
              <a:gs pos="0">
                <a:schemeClr val="bg1"/>
              </a:gs>
              <a:gs pos="74000">
                <a:schemeClr val="accent4">
                  <a:lumMod val="40000"/>
                  <a:lumOff val="60000"/>
                </a:schemeClr>
              </a:gs>
              <a:gs pos="83000">
                <a:schemeClr val="accent2">
                  <a:lumMod val="75000"/>
                </a:schemeClr>
              </a:gs>
              <a:gs pos="100000">
                <a:srgbClr val="FF0000"/>
              </a:gs>
            </a:gsLst>
            <a:lin ang="5400000" scaled="1"/>
          </a:gradFill>
        </p:spPr>
        <p:txBody>
          <a:bodyPr>
            <a:normAutofit/>
          </a:bodyPr>
          <a:lstStyle/>
          <a:p>
            <a:r>
              <a:rPr lang="en-US" altLang="ja-JP" sz="4000" dirty="0">
                <a:latin typeface="Arial Black" panose="020B0A04020102020204" pitchFamily="34" charset="0"/>
                <a:ea typeface="A-OTF 見出ゴMB31 Pro MB31" panose="020B0600000000000000" pitchFamily="34" charset="-128"/>
              </a:rPr>
              <a:t>Photo-sensitive material</a:t>
            </a:r>
            <a:endParaRPr kumimoji="1" lang="ja-JP" altLang="en-US" sz="4000" dirty="0">
              <a:latin typeface="Arial Black" panose="020B0A04020102020204" pitchFamily="34" charset="0"/>
              <a:ea typeface="A-OTF 見出ゴMB31 Pro MB31" panose="020B0600000000000000" pitchFamily="34" charset="-128"/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28650" y="1090247"/>
            <a:ext cx="7886700" cy="5086716"/>
          </a:xfrm>
        </p:spPr>
        <p:txBody>
          <a:bodyPr wrap="square">
            <a:normAutofit fontScale="92500" lnSpcReduction="20000"/>
          </a:bodyPr>
          <a:lstStyle/>
          <a:p>
            <a:pPr marL="0" indent="0">
              <a:buNone/>
            </a:pPr>
            <a:r>
              <a:rPr lang="en-US" altLang="ja-JP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photoelectric effect</a:t>
            </a:r>
          </a:p>
          <a:p>
            <a:pPr marL="0" indent="0">
              <a:buNone/>
            </a:pPr>
            <a:r>
              <a:rPr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energized electrons diffuse through the material</a:t>
            </a:r>
          </a:p>
          <a:p>
            <a:pPr marL="0" indent="0">
              <a:buNone/>
            </a:pPr>
            <a:r>
              <a:rPr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0.05 eV loss for each electron-phonon scattering</a:t>
            </a:r>
          </a:p>
          <a:p>
            <a:pPr marL="0" indent="0">
              <a:buNone/>
            </a:pPr>
            <a:r>
              <a:rPr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(mean free path: a few nm)</a:t>
            </a:r>
          </a:p>
          <a:p>
            <a:pPr marL="0" indent="0">
              <a:buNone/>
            </a:pPr>
            <a:endParaRPr lang="en-US" altLang="ja-JP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electron arriving at the </a:t>
            </a:r>
          </a:p>
          <a:p>
            <a:pPr marL="0" indent="0">
              <a:buNone/>
            </a:pPr>
            <a:r>
              <a:rPr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surface with a sufficient</a:t>
            </a:r>
          </a:p>
          <a:p>
            <a:pPr marL="0" indent="0">
              <a:buNone/>
            </a:pPr>
            <a:r>
              <a:rPr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excess energy can escape</a:t>
            </a:r>
          </a:p>
          <a:p>
            <a:pPr marL="0" indent="0">
              <a:buNone/>
            </a:pPr>
            <a:r>
              <a:rPr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from the material </a:t>
            </a:r>
          </a:p>
          <a:p>
            <a:pPr marL="0" indent="0">
              <a:buNone/>
            </a:pPr>
            <a:endParaRPr lang="en-US" altLang="ja-JP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altLang="ja-JP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the work function: fermi level and vacuum level</a:t>
            </a:r>
          </a:p>
          <a:p>
            <a:endParaRPr lang="en-US" altLang="ja-JP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46580" y="2397111"/>
            <a:ext cx="3926205" cy="2966085"/>
          </a:xfrm>
          <a:prstGeom prst="rect">
            <a:avLst/>
          </a:prstGeom>
        </p:spPr>
      </p:pic>
      <p:sp>
        <p:nvSpPr>
          <p:cNvPr id="15" name="フッター プレースホルダー 1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dirty="0"/>
              <a:t>Nov. 14, 2019</a:t>
            </a:r>
            <a:endParaRPr kumimoji="1" lang="ja-JP" altLang="en-US" dirty="0"/>
          </a:p>
        </p:txBody>
      </p:sp>
      <p:sp>
        <p:nvSpPr>
          <p:cNvPr id="16" name="スライド番号プレースホルダー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75BCCA-4C42-44A4-A55B-AF41469C7B59}" type="slidenum">
              <a:rPr kumimoji="1" lang="ja-JP" altLang="en-US" smtClean="0"/>
              <a:pPr/>
              <a:t>55</a:t>
            </a:fld>
            <a:endParaRPr kumimoji="1" lang="ja-JP" altLang="en-US" dirty="0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57120" y="4775500"/>
            <a:ext cx="2158171" cy="4938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4483844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633605"/>
            <a:ext cx="9144000" cy="2004944"/>
          </a:xfrm>
          <a:prstGeom prst="rect">
            <a:avLst/>
          </a:prstGeom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25120"/>
          </a:xfrm>
          <a:gradFill>
            <a:gsLst>
              <a:gs pos="0">
                <a:schemeClr val="bg1"/>
              </a:gs>
              <a:gs pos="74000">
                <a:schemeClr val="accent4">
                  <a:lumMod val="40000"/>
                  <a:lumOff val="60000"/>
                </a:schemeClr>
              </a:gs>
              <a:gs pos="83000">
                <a:schemeClr val="accent2">
                  <a:lumMod val="75000"/>
                </a:schemeClr>
              </a:gs>
              <a:gs pos="100000">
                <a:srgbClr val="FF0000"/>
              </a:gs>
            </a:gsLst>
            <a:lin ang="5400000" scaled="1"/>
          </a:gradFill>
        </p:spPr>
        <p:txBody>
          <a:bodyPr>
            <a:normAutofit/>
          </a:bodyPr>
          <a:lstStyle/>
          <a:p>
            <a:r>
              <a:rPr lang="en-US" altLang="ja-JP" sz="4000" dirty="0">
                <a:latin typeface="Arial Black" panose="020B0A04020102020204" pitchFamily="34" charset="0"/>
                <a:ea typeface="A-OTF 見出ゴMB31 Pro MB31" panose="020B0600000000000000" pitchFamily="34" charset="-128"/>
              </a:rPr>
              <a:t>Photo-sensitive material</a:t>
            </a:r>
            <a:endParaRPr kumimoji="1" lang="ja-JP" altLang="en-US" sz="4000" dirty="0">
              <a:latin typeface="Arial Black" panose="020B0A04020102020204" pitchFamily="34" charset="0"/>
              <a:ea typeface="A-OTF 見出ゴMB31 Pro MB31" panose="020B0600000000000000" pitchFamily="34" charset="-128"/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28650" y="1090247"/>
            <a:ext cx="7886700" cy="5086716"/>
          </a:xfrm>
        </p:spPr>
        <p:txBody>
          <a:bodyPr wrap="square">
            <a:normAutofit/>
          </a:bodyPr>
          <a:lstStyle/>
          <a:p>
            <a:pPr marL="0" indent="0">
              <a:buNone/>
            </a:pPr>
            <a:r>
              <a:rPr lang="en-US" altLang="ja-JP" b="1" dirty="0">
                <a:latin typeface="Arial" panose="020B0604020202020204" pitchFamily="34" charset="0"/>
                <a:cs typeface="Arial" panose="020B0604020202020204" pitchFamily="34" charset="0"/>
              </a:rPr>
              <a:t>almost all the photo-sensitive materials are reactive (made up of alkali metals)</a:t>
            </a:r>
          </a:p>
          <a:p>
            <a:pPr marL="0" indent="0">
              <a:buNone/>
            </a:pPr>
            <a:r>
              <a:rPr lang="en-US" altLang="ja-JP" b="1" dirty="0">
                <a:latin typeface="Arial" panose="020B0604020202020204" pitchFamily="34" charset="0"/>
                <a:cs typeface="Arial" panose="020B0604020202020204" pitchFamily="34" charset="0"/>
              </a:rPr>
              <a:t>operation must be in vacuum</a:t>
            </a:r>
          </a:p>
          <a:p>
            <a:pPr marL="0" indent="0">
              <a:buNone/>
            </a:pPr>
            <a:r>
              <a:rPr lang="en-US" altLang="ja-JP" b="1" dirty="0">
                <a:latin typeface="Arial" panose="020B0604020202020204" pitchFamily="34" charset="0"/>
                <a:cs typeface="Arial" panose="020B0604020202020204" pitchFamily="34" charset="0"/>
              </a:rPr>
              <a:t>window materials are required</a:t>
            </a:r>
          </a:p>
          <a:p>
            <a:pPr marL="0" indent="0">
              <a:buNone/>
            </a:pPr>
            <a:r>
              <a:rPr lang="en-US" altLang="ja-JP" b="1" dirty="0">
                <a:latin typeface="Arial" panose="020B0604020202020204" pitchFamily="34" charset="0"/>
                <a:cs typeface="Arial" panose="020B0604020202020204" pitchFamily="34" charset="0"/>
              </a:rPr>
              <a:t>	transparent to the light of interest</a:t>
            </a:r>
          </a:p>
          <a:p>
            <a:pPr marL="0" indent="0">
              <a:buNone/>
            </a:pPr>
            <a:endParaRPr lang="en-US" altLang="ja-JP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altLang="ja-JP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altLang="ja-JP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altLang="ja-JP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altLang="ja-JP" b="1" dirty="0">
                <a:latin typeface="Arial" panose="020B0604020202020204" pitchFamily="34" charset="0"/>
                <a:cs typeface="Arial" panose="020B0604020202020204" pitchFamily="34" charset="0"/>
              </a:rPr>
              <a:t>less than 1100 nm for Si</a:t>
            </a:r>
          </a:p>
          <a:p>
            <a:pPr marL="0" indent="0">
              <a:buNone/>
            </a:pPr>
            <a:endParaRPr lang="en-US" altLang="ja-JP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altLang="ja-JP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フッター プレースホルダー 1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dirty="0"/>
              <a:t>Nov. 14, 2019</a:t>
            </a:r>
            <a:endParaRPr kumimoji="1" lang="ja-JP" altLang="en-US" dirty="0"/>
          </a:p>
        </p:txBody>
      </p:sp>
      <p:sp>
        <p:nvSpPr>
          <p:cNvPr id="16" name="スライド番号プレースホルダー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75BCCA-4C42-44A4-A55B-AF41469C7B59}" type="slidenum">
              <a:rPr kumimoji="1" lang="ja-JP" altLang="en-US" smtClean="0"/>
              <a:pPr/>
              <a:t>56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854407650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25120"/>
          </a:xfrm>
          <a:gradFill>
            <a:gsLst>
              <a:gs pos="0">
                <a:schemeClr val="bg1"/>
              </a:gs>
              <a:gs pos="74000">
                <a:schemeClr val="accent4">
                  <a:lumMod val="40000"/>
                  <a:lumOff val="60000"/>
                </a:schemeClr>
              </a:gs>
              <a:gs pos="83000">
                <a:schemeClr val="accent2">
                  <a:lumMod val="75000"/>
                </a:schemeClr>
              </a:gs>
              <a:gs pos="100000">
                <a:srgbClr val="FF0000"/>
              </a:gs>
            </a:gsLst>
            <a:lin ang="5400000" scaled="1"/>
          </a:gradFill>
        </p:spPr>
        <p:txBody>
          <a:bodyPr>
            <a:normAutofit/>
          </a:bodyPr>
          <a:lstStyle/>
          <a:p>
            <a:r>
              <a:rPr lang="en-US" altLang="ja-JP" sz="4000" dirty="0">
                <a:latin typeface="Arial Black" panose="020B0A04020102020204" pitchFamily="34" charset="0"/>
                <a:ea typeface="A-OTF 見出ゴMB31 Pro MB31" panose="020B0600000000000000" pitchFamily="34" charset="-128"/>
              </a:rPr>
              <a:t>Photo-multiplier tube</a:t>
            </a:r>
            <a:endParaRPr kumimoji="1" lang="ja-JP" altLang="en-US" sz="4000" dirty="0">
              <a:latin typeface="Arial Black" panose="020B0A04020102020204" pitchFamily="34" charset="0"/>
              <a:ea typeface="A-OTF 見出ゴMB31 Pro MB31" panose="020B0600000000000000" pitchFamily="34" charset="-128"/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28650" y="1026872"/>
            <a:ext cx="7886700" cy="5373927"/>
          </a:xfrm>
        </p:spPr>
        <p:txBody>
          <a:bodyPr wrap="square">
            <a:normAutofit lnSpcReduction="10000"/>
          </a:bodyPr>
          <a:lstStyle/>
          <a:p>
            <a:pPr marL="0" indent="0">
              <a:buNone/>
            </a:pPr>
            <a:r>
              <a:rPr lang="en-US" altLang="ja-JP" b="1" dirty="0">
                <a:latin typeface="Arial" panose="020B0604020202020204" pitchFamily="34" charset="0"/>
                <a:cs typeface="Arial" panose="020B0604020202020204" pitchFamily="34" charset="0"/>
              </a:rPr>
              <a:t>almost all the photo-sensitive materials are reactive (made up of alkali metals)</a:t>
            </a:r>
          </a:p>
          <a:p>
            <a:pPr marL="0" indent="0">
              <a:buNone/>
            </a:pPr>
            <a:endParaRPr lang="en-US" altLang="ja-JP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altLang="ja-JP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altLang="ja-JP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altLang="ja-JP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altLang="ja-JP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altLang="ja-JP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lnSpc>
                <a:spcPct val="160000"/>
              </a:lnSpc>
              <a:buNone/>
            </a:pPr>
            <a:r>
              <a:rPr lang="en-US" altLang="ja-JP" b="1" dirty="0">
                <a:latin typeface="Arial" panose="020B0604020202020204" pitchFamily="34" charset="0"/>
                <a:cs typeface="Arial" panose="020B0604020202020204" pitchFamily="34" charset="0"/>
              </a:rPr>
              <a:t>electrons are accelerated in each step</a:t>
            </a:r>
          </a:p>
          <a:p>
            <a:pPr marL="0" indent="0">
              <a:buNone/>
            </a:pPr>
            <a:r>
              <a:rPr lang="en-US" altLang="ja-JP" b="1" dirty="0">
                <a:latin typeface="Arial" panose="020B0604020202020204" pitchFamily="34" charset="0"/>
                <a:cs typeface="Arial" panose="020B0604020202020204" pitchFamily="34" charset="0"/>
              </a:rPr>
              <a:t>several secondary electrons are emitted at each dynode</a:t>
            </a:r>
          </a:p>
          <a:p>
            <a:pPr marL="0" indent="0">
              <a:buNone/>
            </a:pPr>
            <a:endParaRPr lang="en-US" altLang="ja-JP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フッター プレースホルダー 1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dirty="0"/>
              <a:t>Nov. 14, 2019</a:t>
            </a:r>
            <a:endParaRPr kumimoji="1" lang="ja-JP" altLang="en-US" dirty="0"/>
          </a:p>
        </p:txBody>
      </p:sp>
      <p:sp>
        <p:nvSpPr>
          <p:cNvPr id="16" name="スライド番号プレースホルダー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75BCCA-4C42-44A4-A55B-AF41469C7B59}" type="slidenum">
              <a:rPr kumimoji="1" lang="ja-JP" altLang="en-US" smtClean="0"/>
              <a:pPr/>
              <a:t>57</a:t>
            </a:fld>
            <a:endParaRPr kumimoji="1" lang="ja-JP" altLang="en-US" dirty="0"/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8650" y="1953874"/>
            <a:ext cx="7834312" cy="2313623"/>
          </a:xfrm>
          <a:prstGeom prst="rect">
            <a:avLst/>
          </a:prstGeom>
        </p:spPr>
      </p:pic>
      <p:sp>
        <p:nvSpPr>
          <p:cNvPr id="7" name="正方形/長方形 6"/>
          <p:cNvSpPr/>
          <p:nvPr/>
        </p:nvSpPr>
        <p:spPr>
          <a:xfrm>
            <a:off x="3426849" y="4267497"/>
            <a:ext cx="295625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2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electron avalanche</a:t>
            </a:r>
            <a:endParaRPr lang="ja-JP" altLang="en-US" sz="2400" dirty="0">
              <a:solidFill>
                <a:srgbClr val="FF0000"/>
              </a:solidFill>
            </a:endParaRPr>
          </a:p>
        </p:txBody>
      </p:sp>
      <p:sp>
        <p:nvSpPr>
          <p:cNvPr id="13" name="正方形/長方形 12"/>
          <p:cNvSpPr/>
          <p:nvPr/>
        </p:nvSpPr>
        <p:spPr>
          <a:xfrm>
            <a:off x="853208" y="3833415"/>
            <a:ext cx="1604927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2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quantum</a:t>
            </a:r>
          </a:p>
          <a:p>
            <a:r>
              <a:rPr lang="en-US" altLang="ja-JP" sz="2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efficiency</a:t>
            </a:r>
            <a:endParaRPr lang="ja-JP" altLang="en-US" sz="2400" dirty="0">
              <a:solidFill>
                <a:srgbClr val="FF0000"/>
              </a:solidFill>
            </a:endParaRPr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38553" y="1801643"/>
            <a:ext cx="6401355" cy="48345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6323358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25120"/>
          </a:xfrm>
          <a:gradFill>
            <a:gsLst>
              <a:gs pos="0">
                <a:schemeClr val="bg1"/>
              </a:gs>
              <a:gs pos="74000">
                <a:schemeClr val="accent4">
                  <a:lumMod val="40000"/>
                  <a:lumOff val="60000"/>
                </a:schemeClr>
              </a:gs>
              <a:gs pos="83000">
                <a:schemeClr val="accent2">
                  <a:lumMod val="75000"/>
                </a:schemeClr>
              </a:gs>
              <a:gs pos="100000">
                <a:srgbClr val="FF0000"/>
              </a:gs>
            </a:gsLst>
            <a:lin ang="5400000" scaled="1"/>
          </a:gradFill>
        </p:spPr>
        <p:txBody>
          <a:bodyPr>
            <a:normAutofit/>
          </a:bodyPr>
          <a:lstStyle/>
          <a:p>
            <a:r>
              <a:rPr lang="en-US" altLang="ja-JP" sz="4000" dirty="0">
                <a:latin typeface="Arial Black" panose="020B0A04020102020204" pitchFamily="34" charset="0"/>
                <a:ea typeface="A-OTF 見出ゴMB31 Pro MB31" panose="020B0600000000000000" pitchFamily="34" charset="-128"/>
              </a:rPr>
              <a:t>Photo-diode</a:t>
            </a:r>
            <a:endParaRPr kumimoji="1" lang="ja-JP" altLang="en-US" sz="4000" dirty="0">
              <a:latin typeface="Arial Black" panose="020B0A04020102020204" pitchFamily="34" charset="0"/>
              <a:ea typeface="A-OTF 見出ゴMB31 Pro MB31" panose="020B0600000000000000" pitchFamily="34" charset="-128"/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28650" y="1026872"/>
            <a:ext cx="7886700" cy="5373927"/>
          </a:xfrm>
        </p:spPr>
        <p:txBody>
          <a:bodyPr wrap="square">
            <a:normAutofit/>
          </a:bodyPr>
          <a:lstStyle/>
          <a:p>
            <a:pPr marL="0" indent="0">
              <a:buNone/>
            </a:pPr>
            <a:r>
              <a:rPr lang="en-US" altLang="ja-JP" b="1" dirty="0">
                <a:latin typeface="Arial" panose="020B0604020202020204" pitchFamily="34" charset="0"/>
                <a:cs typeface="Arial" panose="020B0604020202020204" pitchFamily="34" charset="0"/>
              </a:rPr>
              <a:t>electron-hole pair is produced by a photon</a:t>
            </a:r>
          </a:p>
          <a:p>
            <a:pPr marL="0" indent="0">
              <a:buNone/>
            </a:pPr>
            <a:r>
              <a:rPr lang="en-US" altLang="ja-JP" b="1" dirty="0">
                <a:latin typeface="Arial" panose="020B0604020202020204" pitchFamily="34" charset="0"/>
                <a:cs typeface="Arial" panose="020B0604020202020204" pitchFamily="34" charset="0"/>
              </a:rPr>
              <a:t>	electrons moves to the anode</a:t>
            </a:r>
            <a:endParaRPr lang="en-US" altLang="ja-JP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フッター プレースホルダー 1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dirty="0"/>
              <a:t>Nov. 14, 2019</a:t>
            </a:r>
            <a:endParaRPr kumimoji="1" lang="ja-JP" altLang="en-US" dirty="0"/>
          </a:p>
        </p:txBody>
      </p:sp>
      <p:sp>
        <p:nvSpPr>
          <p:cNvPr id="16" name="スライド番号プレースホルダー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75BCCA-4C42-44A4-A55B-AF41469C7B59}" type="slidenum">
              <a:rPr kumimoji="1" lang="ja-JP" altLang="en-US" smtClean="0"/>
              <a:pPr/>
              <a:t>58</a:t>
            </a:fld>
            <a:endParaRPr kumimoji="1" lang="ja-JP" altLang="en-US" dirty="0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71623" y="4316998"/>
            <a:ext cx="6365081" cy="2027396"/>
          </a:xfrm>
          <a:prstGeom prst="rect">
            <a:avLst/>
          </a:prstGeom>
        </p:spPr>
      </p:pic>
      <p:pic>
        <p:nvPicPr>
          <p:cNvPr id="8" name="図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2237" y="2008784"/>
            <a:ext cx="4581249" cy="2282559"/>
          </a:xfrm>
          <a:prstGeom prst="rect">
            <a:avLst/>
          </a:prstGeom>
        </p:spPr>
      </p:pic>
      <p:sp>
        <p:nvSpPr>
          <p:cNvPr id="9" name="テキスト ボックス 8"/>
          <p:cNvSpPr txBox="1"/>
          <p:nvPr/>
        </p:nvSpPr>
        <p:spPr>
          <a:xfrm>
            <a:off x="5249399" y="1988584"/>
            <a:ext cx="3749744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b="1" dirty="0">
                <a:latin typeface="Arial" panose="020B0604020202020204" pitchFamily="34" charset="0"/>
                <a:cs typeface="Arial" panose="020B0604020202020204" pitchFamily="34" charset="0"/>
              </a:rPr>
              <a:t>semiconductor </a:t>
            </a:r>
          </a:p>
          <a:p>
            <a:r>
              <a:rPr lang="en-US" altLang="ja-JP" b="1" dirty="0">
                <a:latin typeface="Arial" panose="020B0604020202020204" pitchFamily="34" charset="0"/>
                <a:cs typeface="Arial" panose="020B0604020202020204" pitchFamily="34" charset="0"/>
              </a:rPr>
              <a:t>	N-type … donors (electrons)</a:t>
            </a:r>
          </a:p>
          <a:p>
            <a:r>
              <a:rPr lang="en-US" altLang="ja-JP" b="1" dirty="0">
                <a:latin typeface="Arial" panose="020B0604020202020204" pitchFamily="34" charset="0"/>
                <a:cs typeface="Arial" panose="020B0604020202020204" pitchFamily="34" charset="0"/>
              </a:rPr>
              <a:t>	I-type</a:t>
            </a:r>
          </a:p>
          <a:p>
            <a:r>
              <a:rPr lang="en-US" altLang="ja-JP" b="1" dirty="0">
                <a:latin typeface="Arial" panose="020B0604020202020204" pitchFamily="34" charset="0"/>
                <a:cs typeface="Arial" panose="020B0604020202020204" pitchFamily="34" charset="0"/>
              </a:rPr>
              <a:t>	P-type … acceptors (holes)</a:t>
            </a:r>
          </a:p>
          <a:p>
            <a:r>
              <a:rPr kumimoji="1" lang="en-US" altLang="ja-JP" b="1" dirty="0">
                <a:latin typeface="Arial" panose="020B0604020202020204" pitchFamily="34" charset="0"/>
                <a:cs typeface="Arial" panose="020B0604020202020204" pitchFamily="34" charset="0"/>
              </a:rPr>
              <a:t>avalanche layer</a:t>
            </a:r>
          </a:p>
          <a:p>
            <a:r>
              <a:rPr kumimoji="1" lang="en-US" altLang="ja-JP" b="1" dirty="0">
                <a:latin typeface="Arial" panose="020B0604020202020204" pitchFamily="34" charset="0"/>
                <a:cs typeface="Arial" panose="020B0604020202020204" pitchFamily="34" charset="0"/>
              </a:rPr>
              <a:t>	low-density acceptors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066753887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25120"/>
          </a:xfrm>
          <a:gradFill>
            <a:gsLst>
              <a:gs pos="0">
                <a:schemeClr val="bg1"/>
              </a:gs>
              <a:gs pos="74000">
                <a:schemeClr val="accent4">
                  <a:lumMod val="40000"/>
                  <a:lumOff val="60000"/>
                </a:schemeClr>
              </a:gs>
              <a:gs pos="83000">
                <a:schemeClr val="accent2">
                  <a:lumMod val="75000"/>
                </a:schemeClr>
              </a:gs>
              <a:gs pos="100000">
                <a:srgbClr val="FF0000"/>
              </a:gs>
            </a:gsLst>
            <a:lin ang="5400000" scaled="1"/>
          </a:gradFill>
        </p:spPr>
        <p:txBody>
          <a:bodyPr>
            <a:normAutofit/>
          </a:bodyPr>
          <a:lstStyle/>
          <a:p>
            <a:r>
              <a:rPr lang="en-US" altLang="ja-JP" sz="4000" dirty="0">
                <a:latin typeface="Arial Black" panose="020B0A04020102020204" pitchFamily="34" charset="0"/>
                <a:ea typeface="A-OTF 見出ゴMB31 Pro MB31" panose="020B0600000000000000" pitchFamily="34" charset="-128"/>
              </a:rPr>
              <a:t>Photo-diode</a:t>
            </a:r>
            <a:endParaRPr kumimoji="1" lang="ja-JP" altLang="en-US" sz="4000" dirty="0">
              <a:latin typeface="Arial Black" panose="020B0A04020102020204" pitchFamily="34" charset="0"/>
              <a:ea typeface="A-OTF 見出ゴMB31 Pro MB31" panose="020B0600000000000000" pitchFamily="34" charset="-128"/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28650" y="1026872"/>
            <a:ext cx="7886700" cy="5373927"/>
          </a:xfrm>
        </p:spPr>
        <p:txBody>
          <a:bodyPr wrap="square">
            <a:normAutofit/>
          </a:bodyPr>
          <a:lstStyle/>
          <a:p>
            <a:pPr marL="0" indent="0">
              <a:buNone/>
            </a:pPr>
            <a:r>
              <a:rPr lang="en-US" altLang="ja-JP" b="1" dirty="0">
                <a:latin typeface="Arial" panose="020B0604020202020204" pitchFamily="34" charset="0"/>
                <a:cs typeface="Arial" panose="020B0604020202020204" pitchFamily="34" charset="0"/>
              </a:rPr>
              <a:t>lower gain as compared with PMT</a:t>
            </a:r>
          </a:p>
          <a:p>
            <a:pPr marL="0" indent="0">
              <a:buNone/>
            </a:pPr>
            <a:r>
              <a:rPr lang="en-US" altLang="ja-JP" b="1" dirty="0">
                <a:latin typeface="Arial" panose="020B0604020202020204" pitchFamily="34" charset="0"/>
                <a:cs typeface="Arial" panose="020B0604020202020204" pitchFamily="34" charset="0"/>
              </a:rPr>
              <a:t>additional amplifier is needed</a:t>
            </a:r>
          </a:p>
          <a:p>
            <a:pPr marL="0" indent="0">
              <a:buNone/>
            </a:pPr>
            <a:r>
              <a:rPr lang="en-US" altLang="ja-JP" b="1" dirty="0">
                <a:latin typeface="Arial" panose="020B0604020202020204" pitchFamily="34" charset="0"/>
                <a:cs typeface="Arial" panose="020B0604020202020204" pitchFamily="34" charset="0"/>
              </a:rPr>
              <a:t>operation is also available in high magnetic fields</a:t>
            </a:r>
          </a:p>
          <a:p>
            <a:pPr marL="0" indent="0">
              <a:buNone/>
            </a:pPr>
            <a:endParaRPr lang="en-US" altLang="ja-JP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フッター プレースホルダー 1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dirty="0"/>
              <a:t>Nov. 14, 2019</a:t>
            </a:r>
            <a:endParaRPr kumimoji="1" lang="ja-JP" altLang="en-US" dirty="0"/>
          </a:p>
        </p:txBody>
      </p:sp>
      <p:sp>
        <p:nvSpPr>
          <p:cNvPr id="16" name="スライド番号プレースホルダー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75BCCA-4C42-44A4-A55B-AF41469C7B59}" type="slidenum">
              <a:rPr kumimoji="1" lang="ja-JP" altLang="en-US" smtClean="0"/>
              <a:pPr/>
              <a:t>59</a:t>
            </a:fld>
            <a:endParaRPr kumimoji="1" lang="ja-JP" altLang="en-US" dirty="0"/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31824" y="2863534"/>
            <a:ext cx="4446577" cy="3629341"/>
          </a:xfrm>
          <a:prstGeom prst="rect">
            <a:avLst/>
          </a:prstGeom>
        </p:spPr>
      </p:pic>
      <p:sp>
        <p:nvSpPr>
          <p:cNvPr id="6" name="テキスト ボックス 5"/>
          <p:cNvSpPr txBox="1"/>
          <p:nvPr/>
        </p:nvSpPr>
        <p:spPr>
          <a:xfrm>
            <a:off x="628650" y="5569545"/>
            <a:ext cx="400622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b="1" dirty="0">
                <a:latin typeface="Arial" panose="020B0604020202020204" pitchFamily="34" charset="0"/>
                <a:cs typeface="Arial" panose="020B0604020202020204" pitchFamily="34" charset="0"/>
              </a:rPr>
              <a:t>K. Miyabayashi</a:t>
            </a:r>
            <a:endParaRPr kumimoji="1" lang="en-US" altLang="ja-JP" dirty="0"/>
          </a:p>
          <a:p>
            <a:r>
              <a:rPr lang="en-US" altLang="ja-JP" b="1" dirty="0">
                <a:latin typeface="Arial" panose="020B0604020202020204" pitchFamily="34" charset="0"/>
                <a:cs typeface="Arial" panose="020B0604020202020204" pitchFamily="34" charset="0"/>
              </a:rPr>
              <a:t>Belle at KEK</a:t>
            </a:r>
          </a:p>
          <a:p>
            <a:r>
              <a:rPr lang="en-US" altLang="ja-JP" b="1" dirty="0">
                <a:latin typeface="Arial" panose="020B0604020202020204" pitchFamily="34" charset="0"/>
                <a:cs typeface="Arial" panose="020B0604020202020204" pitchFamily="34" charset="0"/>
              </a:rPr>
              <a:t>used in a solenoidal magnetic field</a:t>
            </a:r>
          </a:p>
        </p:txBody>
      </p:sp>
    </p:spTree>
    <p:extLst>
      <p:ext uri="{BB962C8B-B14F-4D97-AF65-F5344CB8AC3E}">
        <p14:creationId xmlns:p14="http://schemas.microsoft.com/office/powerpoint/2010/main" val="20026789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0" y="10594"/>
            <a:ext cx="9144000" cy="725120"/>
          </a:xfrm>
          <a:gradFill>
            <a:gsLst>
              <a:gs pos="0">
                <a:schemeClr val="bg1"/>
              </a:gs>
              <a:gs pos="74000">
                <a:schemeClr val="accent4">
                  <a:lumMod val="40000"/>
                  <a:lumOff val="60000"/>
                </a:schemeClr>
              </a:gs>
              <a:gs pos="83000">
                <a:schemeClr val="accent2">
                  <a:lumMod val="75000"/>
                </a:schemeClr>
              </a:gs>
              <a:gs pos="100000">
                <a:srgbClr val="FF0000"/>
              </a:gs>
            </a:gsLst>
            <a:lin ang="5400000" scaled="1"/>
          </a:gradFill>
        </p:spPr>
        <p:txBody>
          <a:bodyPr>
            <a:normAutofit/>
          </a:bodyPr>
          <a:lstStyle/>
          <a:p>
            <a:r>
              <a:rPr lang="en-US" altLang="ja-JP" sz="3800" dirty="0">
                <a:latin typeface="Arial Black" panose="020B0A04020102020204" pitchFamily="34" charset="0"/>
                <a:ea typeface="A-OTF 見出ゴMB31 Pro MB31" panose="020B0600000000000000" pitchFamily="34" charset="-128"/>
              </a:rPr>
              <a:t>Hadron physics</a:t>
            </a:r>
            <a:endParaRPr kumimoji="1" lang="ja-JP" altLang="en-US" sz="3800" dirty="0">
              <a:latin typeface="Arial Black" panose="020B0A04020102020204" pitchFamily="34" charset="0"/>
              <a:ea typeface="A-OTF 見出ゴMB31 Pro MB31" panose="020B0600000000000000" pitchFamily="34" charset="-128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コンテンツ プレースホルダー 2"/>
              <p:cNvSpPr>
                <a:spLocks noGrp="1"/>
              </p:cNvSpPr>
              <p:nvPr>
                <p:ph idx="1"/>
              </p:nvPr>
            </p:nvSpPr>
            <p:spPr>
              <a:xfrm>
                <a:off x="628650" y="1090247"/>
                <a:ext cx="7886700" cy="5086716"/>
              </a:xfrm>
            </p:spPr>
            <p:txBody>
              <a:bodyPr wrap="square">
                <a:noAutofit/>
              </a:bodyPr>
              <a:lstStyle/>
              <a:p>
                <a:pPr marL="0" indent="0">
                  <a:buNone/>
                </a:pPr>
                <a:r>
                  <a:rPr lang="en-US" altLang="ja-JP" b="1" dirty="0">
                    <a:latin typeface="Arial Black" panose="020B0A04020102020204" pitchFamily="34" charset="0"/>
                    <a:cs typeface="Arial" panose="020B0604020202020204" pitchFamily="34" charset="0"/>
                  </a:rPr>
                  <a:t>hadron </a:t>
                </a:r>
              </a:p>
              <a:p>
                <a:pPr marL="0" indent="0">
                  <a:buNone/>
                </a:pPr>
                <a:r>
                  <a:rPr lang="en-US" altLang="ja-JP" sz="2400" b="1" dirty="0">
                    <a:latin typeface="Arial Black" panose="020B0A04020102020204" pitchFamily="34" charset="0"/>
                    <a:cs typeface="Arial" panose="020B0604020202020204" pitchFamily="34" charset="0"/>
                  </a:rPr>
                  <a:t>	experiences a strong interaction 	governed by quantum chromodynamics 	(QCD)</a:t>
                </a:r>
              </a:p>
              <a:p>
                <a:pPr marL="0" indent="0">
                  <a:buNone/>
                </a:pPr>
                <a:r>
                  <a:rPr lang="en-US" altLang="ja-JP" sz="2400" b="1" dirty="0">
                    <a:latin typeface="Arial Black" panose="020B0A04020102020204" pitchFamily="34" charset="0"/>
                    <a:cs typeface="Arial" panose="020B0604020202020204" pitchFamily="34" charset="0"/>
                  </a:rPr>
                  <a:t>	QCD color-singlet quark and gluon 	many-body system</a:t>
                </a:r>
              </a:p>
              <a:p>
                <a:pPr marL="0" indent="0">
                  <a:buNone/>
                </a:pPr>
                <a:r>
                  <a:rPr lang="en-US" altLang="ja-JP" sz="2400" b="1" dirty="0">
                    <a:latin typeface="Arial Black" panose="020B0A04020102020204" pitchFamily="34" charset="0"/>
                    <a:cs typeface="Arial" panose="020B0604020202020204" pitchFamily="34" charset="0"/>
                  </a:rPr>
                  <a:t>	</a:t>
                </a:r>
                <a14:m>
                  <m:oMath xmlns:m="http://schemas.openxmlformats.org/officeDocument/2006/math">
                    <m:r>
                      <a:rPr lang="en-US" altLang="ja-JP" sz="2400" b="1" i="1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𝒒𝒒𝒒</m:t>
                    </m:r>
                  </m:oMath>
                </a14:m>
                <a:r>
                  <a:rPr lang="en-US" altLang="ja-JP" sz="2400" b="1" dirty="0">
                    <a:latin typeface="Arial Black" panose="020B0A04020102020204" pitchFamily="34" charset="0"/>
                    <a:cs typeface="Arial" panose="020B0604020202020204" pitchFamily="34" charset="0"/>
                  </a:rPr>
                  <a:t> baryons and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altLang="ja-JP" sz="2400" b="1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accPr>
                      <m:e>
                        <m:r>
                          <a:rPr lang="en-US" altLang="ja-JP" sz="2400" b="1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𝒒</m:t>
                        </m:r>
                      </m:e>
                    </m:acc>
                    <m:r>
                      <a:rPr lang="en-US" altLang="ja-JP" sz="2400" b="1" i="1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𝒒</m:t>
                    </m:r>
                  </m:oMath>
                </a14:m>
                <a:r>
                  <a:rPr lang="en-US" altLang="ja-JP" sz="2400" b="1" dirty="0">
                    <a:latin typeface="Arial Black" panose="020B0A04020102020204" pitchFamily="34" charset="0"/>
                    <a:cs typeface="Arial" panose="020B0604020202020204" pitchFamily="34" charset="0"/>
                  </a:rPr>
                  <a:t> mesons are ordinary 	hadron, and others are exotic hadrons</a:t>
                </a:r>
              </a:p>
              <a:p>
                <a:pPr marL="0" indent="0">
                  <a:buNone/>
                </a:pPr>
                <a:r>
                  <a:rPr lang="en-US" altLang="ja-JP" b="1" dirty="0">
                    <a:latin typeface="Arial Black" panose="020B0A04020102020204" pitchFamily="34" charset="0"/>
                    <a:cs typeface="Arial" panose="020B0604020202020204" pitchFamily="34" charset="0"/>
                  </a:rPr>
                  <a:t>hadron physics</a:t>
                </a:r>
              </a:p>
              <a:p>
                <a:pPr marL="0" indent="0">
                  <a:buNone/>
                </a:pPr>
                <a:r>
                  <a:rPr lang="en-US" altLang="ja-JP" sz="2400" b="1" dirty="0">
                    <a:latin typeface="Arial Black" panose="020B0A04020102020204" pitchFamily="34" charset="0"/>
                    <a:cs typeface="Arial" panose="020B0604020202020204" pitchFamily="34" charset="0"/>
                  </a:rPr>
                  <a:t>	structure and interaction of hadrons in 	free space and nuclear medium</a:t>
                </a:r>
              </a:p>
              <a:p>
                <a:pPr marL="0" indent="0">
                  <a:buNone/>
                </a:pPr>
                <a:r>
                  <a:rPr lang="en-US" altLang="ja-JP" sz="2400" b="1" dirty="0">
                    <a:latin typeface="Arial Black" panose="020B0A04020102020204" pitchFamily="34" charset="0"/>
                    <a:cs typeface="Arial" panose="020B0604020202020204" pitchFamily="34" charset="0"/>
                  </a:rPr>
                  <a:t>	non-perturbative domain of QCD</a:t>
                </a:r>
              </a:p>
              <a:p>
                <a:pPr marL="0" indent="0">
                  <a:buNone/>
                </a:pPr>
                <a:endParaRPr lang="en-US" altLang="ja-JP" sz="2400" b="1" dirty="0">
                  <a:latin typeface="Arial Black" panose="020B0A040201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3" name="コンテンツ プレースホルダー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28650" y="1090247"/>
                <a:ext cx="7886700" cy="5086716"/>
              </a:xfrm>
              <a:blipFill>
                <a:blip r:embed="rId2"/>
                <a:stretch>
                  <a:fillRect l="-1546" t="-2158" r="-1391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フッター プレースホルダー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dirty="0"/>
              <a:t>Nov. 14, 2019</a:t>
            </a:r>
            <a:endParaRPr kumimoji="1" lang="ja-JP" altLang="en-US" dirty="0"/>
          </a:p>
        </p:txBody>
      </p:sp>
      <p:sp>
        <p:nvSpPr>
          <p:cNvPr id="13" name="スライド番号プレースホルダー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75BCCA-4C42-44A4-A55B-AF41469C7B59}" type="slidenum">
              <a:rPr kumimoji="1" lang="ja-JP" altLang="en-US" smtClean="0"/>
              <a:pPr/>
              <a:t>6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272332599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0" y="10594"/>
            <a:ext cx="9144000" cy="725120"/>
          </a:xfrm>
          <a:gradFill>
            <a:gsLst>
              <a:gs pos="0">
                <a:schemeClr val="bg1"/>
              </a:gs>
              <a:gs pos="74000">
                <a:schemeClr val="accent4">
                  <a:lumMod val="40000"/>
                  <a:lumOff val="60000"/>
                </a:schemeClr>
              </a:gs>
              <a:gs pos="83000">
                <a:schemeClr val="accent2">
                  <a:lumMod val="75000"/>
                </a:schemeClr>
              </a:gs>
              <a:gs pos="100000">
                <a:srgbClr val="FF0000"/>
              </a:gs>
            </a:gsLst>
            <a:lin ang="5400000" scaled="1"/>
          </a:gradFill>
        </p:spPr>
        <p:txBody>
          <a:bodyPr>
            <a:normAutofit/>
          </a:bodyPr>
          <a:lstStyle/>
          <a:p>
            <a:r>
              <a:rPr lang="en-US" altLang="ja-JP" sz="3800" dirty="0">
                <a:latin typeface="Arial Black" panose="020B0A04020102020204" pitchFamily="34" charset="0"/>
                <a:ea typeface="A-OTF 見出ゴMB31 Pro MB31" panose="020B0600000000000000" pitchFamily="34" charset="-128"/>
              </a:rPr>
              <a:t>Energy response of a calorimeter</a:t>
            </a:r>
            <a:endParaRPr kumimoji="1" lang="ja-JP" altLang="en-US" sz="3800" dirty="0">
              <a:latin typeface="Arial Black" panose="020B0A04020102020204" pitchFamily="34" charset="0"/>
              <a:ea typeface="A-OTF 見出ゴMB31 Pro MB31" panose="020B0600000000000000" pitchFamily="34" charset="-128"/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28650" y="1090247"/>
            <a:ext cx="7886700" cy="5086716"/>
          </a:xfrm>
        </p:spPr>
        <p:txBody>
          <a:bodyPr wrap="square">
            <a:noAutofit/>
          </a:bodyPr>
          <a:lstStyle/>
          <a:p>
            <a:pPr marL="0" indent="0">
              <a:buNone/>
            </a:pPr>
            <a:r>
              <a:rPr lang="en-US" altLang="ja-JP" sz="4800" b="1" dirty="0">
                <a:latin typeface="Arial Black" panose="020B0A04020102020204" pitchFamily="34" charset="0"/>
                <a:cs typeface="Arial" panose="020B0604020202020204" pitchFamily="34" charset="0"/>
              </a:rPr>
              <a:t>types</a:t>
            </a:r>
          </a:p>
          <a:p>
            <a:pPr marL="0" indent="0">
              <a:buNone/>
            </a:pPr>
            <a:r>
              <a:rPr lang="en-US" altLang="ja-JP" sz="4800" b="1" dirty="0">
                <a:latin typeface="Arial Black" panose="020B0A04020102020204" pitchFamily="34" charset="0"/>
                <a:cs typeface="Arial" panose="020B0604020202020204" pitchFamily="34" charset="0"/>
              </a:rPr>
              <a:t>	homogeneous</a:t>
            </a:r>
          </a:p>
          <a:p>
            <a:pPr marL="0" indent="0">
              <a:buNone/>
            </a:pPr>
            <a:r>
              <a:rPr lang="en-US" altLang="ja-JP" sz="4800" b="1" dirty="0">
                <a:latin typeface="Arial Black" panose="020B0A04020102020204" pitchFamily="34" charset="0"/>
                <a:cs typeface="Arial" panose="020B0604020202020204" pitchFamily="34" charset="0"/>
              </a:rPr>
              <a:t>	sampling</a:t>
            </a:r>
          </a:p>
          <a:p>
            <a:pPr marL="0" indent="0">
              <a:buNone/>
            </a:pPr>
            <a:r>
              <a:rPr lang="en-US" altLang="ja-JP" sz="4800" b="1" dirty="0">
                <a:latin typeface="Arial Black" panose="020B0A04020102020204" pitchFamily="34" charset="0"/>
                <a:cs typeface="Arial" panose="020B0604020202020204" pitchFamily="34" charset="0"/>
              </a:rPr>
              <a:t>performance</a:t>
            </a:r>
          </a:p>
          <a:p>
            <a:pPr marL="0" indent="0">
              <a:buNone/>
            </a:pPr>
            <a:r>
              <a:rPr lang="en-US" altLang="ja-JP" sz="4800" b="1" dirty="0">
                <a:latin typeface="Arial Black" panose="020B0A04020102020204" pitchFamily="34" charset="0"/>
                <a:cs typeface="Arial" panose="020B0604020202020204" pitchFamily="34" charset="0"/>
              </a:rPr>
              <a:t>	energy resolution</a:t>
            </a:r>
          </a:p>
          <a:p>
            <a:pPr marL="0" indent="0">
              <a:buNone/>
            </a:pPr>
            <a:r>
              <a:rPr lang="en-US" altLang="ja-JP" sz="4800" b="1" dirty="0">
                <a:latin typeface="Arial Black" panose="020B0A04020102020204" pitchFamily="34" charset="0"/>
                <a:cs typeface="Arial" panose="020B0604020202020204" pitchFamily="34" charset="0"/>
              </a:rPr>
              <a:t>	non-linearity	</a:t>
            </a:r>
          </a:p>
        </p:txBody>
      </p:sp>
      <p:sp>
        <p:nvSpPr>
          <p:cNvPr id="12" name="フッター プレースホルダー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dirty="0"/>
              <a:t>Nov. 14, 2019</a:t>
            </a:r>
            <a:endParaRPr kumimoji="1" lang="ja-JP" altLang="en-US" dirty="0"/>
          </a:p>
        </p:txBody>
      </p:sp>
      <p:sp>
        <p:nvSpPr>
          <p:cNvPr id="13" name="スライド番号プレースホルダー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75BCCA-4C42-44A4-A55B-AF41469C7B59}" type="slidenum">
              <a:rPr kumimoji="1" lang="ja-JP" altLang="en-US" smtClean="0"/>
              <a:pPr/>
              <a:t>60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556170749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0" y="10594"/>
            <a:ext cx="9144000" cy="725120"/>
          </a:xfrm>
          <a:gradFill>
            <a:gsLst>
              <a:gs pos="0">
                <a:schemeClr val="bg1"/>
              </a:gs>
              <a:gs pos="74000">
                <a:schemeClr val="accent4">
                  <a:lumMod val="40000"/>
                  <a:lumOff val="60000"/>
                </a:schemeClr>
              </a:gs>
              <a:gs pos="83000">
                <a:schemeClr val="accent2">
                  <a:lumMod val="75000"/>
                </a:schemeClr>
              </a:gs>
              <a:gs pos="100000">
                <a:srgbClr val="FF0000"/>
              </a:gs>
            </a:gsLst>
            <a:lin ang="5400000" scaled="1"/>
          </a:gradFill>
        </p:spPr>
        <p:txBody>
          <a:bodyPr>
            <a:normAutofit/>
          </a:bodyPr>
          <a:lstStyle/>
          <a:p>
            <a:r>
              <a:rPr lang="en-US" altLang="ja-JP" sz="3800" dirty="0">
                <a:latin typeface="Arial Black" panose="020B0A04020102020204" pitchFamily="34" charset="0"/>
                <a:ea typeface="A-OTF 見出ゴMB31 Pro MB31" panose="020B0600000000000000" pitchFamily="34" charset="-128"/>
              </a:rPr>
              <a:t>Homogeneous calorimeters</a:t>
            </a:r>
            <a:endParaRPr kumimoji="1" lang="ja-JP" altLang="en-US" sz="3800" dirty="0">
              <a:latin typeface="Arial Black" panose="020B0A04020102020204" pitchFamily="34" charset="0"/>
              <a:ea typeface="A-OTF 見出ゴMB31 Pro MB31" panose="020B0600000000000000" pitchFamily="34" charset="-128"/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28650" y="1090247"/>
            <a:ext cx="8210550" cy="5086716"/>
          </a:xfrm>
        </p:spPr>
        <p:txBody>
          <a:bodyPr wrap="square">
            <a:noAutofit/>
          </a:bodyPr>
          <a:lstStyle/>
          <a:p>
            <a:pPr marL="0" indent="0">
              <a:buNone/>
            </a:pPr>
            <a:r>
              <a:rPr lang="en-US" altLang="ja-JP" b="1" dirty="0">
                <a:latin typeface="Arial" panose="020B0604020202020204" pitchFamily="34" charset="0"/>
                <a:cs typeface="Arial" panose="020B0604020202020204" pitchFamily="34" charset="0"/>
              </a:rPr>
              <a:t>Entire kinetic energy of shower particles gives a signal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US" altLang="ja-JP" sz="2400" b="1" dirty="0">
                <a:latin typeface="Arial" panose="020B0604020202020204" pitchFamily="34" charset="0"/>
                <a:cs typeface="Arial" panose="020B0604020202020204" pitchFamily="34" charset="0"/>
              </a:rPr>
              <a:t>	energy response is intrinsically linear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US" altLang="ja-JP" sz="2400" b="1" dirty="0">
                <a:latin typeface="Arial" panose="020B0604020202020204" pitchFamily="34" charset="0"/>
                <a:cs typeface="Arial" panose="020B0604020202020204" pitchFamily="34" charset="0"/>
              </a:rPr>
              <a:t>	large number of photoelectrons</a:t>
            </a:r>
          </a:p>
          <a:p>
            <a:pPr marL="0" indent="0">
              <a:buNone/>
            </a:pPr>
            <a:r>
              <a:rPr lang="en-US" altLang="ja-JP" b="1" dirty="0">
                <a:latin typeface="Arial" panose="020B0604020202020204" pitchFamily="34" charset="0"/>
                <a:cs typeface="Arial" panose="020B0604020202020204" pitchFamily="34" charset="0"/>
              </a:rPr>
              <a:t>non-linearity</a:t>
            </a:r>
          </a:p>
          <a:p>
            <a:pPr marL="0" indent="0">
              <a:buNone/>
            </a:pPr>
            <a:r>
              <a:rPr lang="en-US" altLang="ja-JP" sz="2400" b="1" dirty="0">
                <a:latin typeface="Arial" panose="020B0604020202020204" pitchFamily="34" charset="0"/>
                <a:cs typeface="Arial" panose="020B0604020202020204" pitchFamily="34" charset="0"/>
              </a:rPr>
              <a:t>	saturation effects in PMTs</a:t>
            </a:r>
          </a:p>
          <a:p>
            <a:pPr marL="0" indent="0">
              <a:buNone/>
            </a:pPr>
            <a:r>
              <a:rPr lang="en-US" altLang="ja-JP" sz="2400" b="1" dirty="0">
                <a:latin typeface="Arial" panose="020B0604020202020204" pitchFamily="34" charset="0"/>
                <a:cs typeface="Arial" panose="020B0604020202020204" pitchFamily="34" charset="0"/>
              </a:rPr>
              <a:t>	saturation effects in scintillator</a:t>
            </a:r>
          </a:p>
          <a:p>
            <a:pPr marL="0" indent="0">
              <a:buNone/>
            </a:pPr>
            <a:r>
              <a:rPr lang="en-US" altLang="ja-JP" sz="2400" b="1" dirty="0">
                <a:latin typeface="Arial" panose="020B0604020202020204" pitchFamily="34" charset="0"/>
                <a:cs typeface="Arial" panose="020B0604020202020204" pitchFamily="34" charset="0"/>
              </a:rPr>
              <a:t>	shower leakage</a:t>
            </a:r>
          </a:p>
          <a:p>
            <a:pPr marL="0" indent="0">
              <a:buNone/>
            </a:pPr>
            <a:r>
              <a:rPr lang="en-US" altLang="ja-JP" sz="2400" b="1" dirty="0">
                <a:latin typeface="Arial" panose="020B0604020202020204" pitchFamily="34" charset="0"/>
                <a:cs typeface="Arial" panose="020B0604020202020204" pitchFamily="34" charset="0"/>
              </a:rPr>
              <a:t>	light attenuation</a:t>
            </a:r>
          </a:p>
          <a:p>
            <a:pPr marL="0" indent="0">
              <a:buNone/>
            </a:pPr>
            <a:r>
              <a:rPr lang="en-US" altLang="ja-JP" sz="2400" b="1" dirty="0">
                <a:latin typeface="Arial" panose="020B0604020202020204" pitchFamily="34" charset="0"/>
                <a:cs typeface="Arial" panose="020B0604020202020204" pitchFamily="34" charset="0"/>
              </a:rPr>
              <a:t>	non uniformity of scintillator</a:t>
            </a:r>
          </a:p>
          <a:p>
            <a:pPr marL="0" indent="0">
              <a:buNone/>
            </a:pPr>
            <a:r>
              <a:rPr lang="en-US" altLang="ja-JP" sz="2400" b="1" dirty="0">
                <a:latin typeface="Arial" panose="020B0604020202020204" pitchFamily="34" charset="0"/>
                <a:cs typeface="Arial" panose="020B0604020202020204" pitchFamily="34" charset="0"/>
              </a:rPr>
              <a:t>	non uniformity of PMT</a:t>
            </a:r>
          </a:p>
        </p:txBody>
      </p:sp>
      <p:sp>
        <p:nvSpPr>
          <p:cNvPr id="12" name="フッター プレースホルダー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dirty="0"/>
              <a:t>Nov. 14, 2019</a:t>
            </a:r>
            <a:endParaRPr kumimoji="1" lang="ja-JP" altLang="en-US" dirty="0"/>
          </a:p>
        </p:txBody>
      </p:sp>
      <p:sp>
        <p:nvSpPr>
          <p:cNvPr id="13" name="スライド番号プレースホルダー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75BCCA-4C42-44A4-A55B-AF41469C7B59}" type="slidenum">
              <a:rPr kumimoji="1" lang="ja-JP" altLang="en-US" smtClean="0"/>
              <a:pPr/>
              <a:t>61</a:t>
            </a:fld>
            <a:endParaRPr kumimoji="1" lang="ja-JP" altLang="en-US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3447887" y="1512314"/>
            <a:ext cx="5598007" cy="523220"/>
          </a:xfrm>
          <a:prstGeom prst="rect">
            <a:avLst/>
          </a:prstGeom>
          <a:noFill/>
          <a:ln w="25400">
            <a:solidFill>
              <a:srgbClr val="C00000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ja-JP" sz="28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inorganic scintillator is the best</a:t>
            </a:r>
            <a:endParaRPr kumimoji="1" lang="ja-JP" altLang="en-US" sz="2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0513417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0" y="10594"/>
            <a:ext cx="9144000" cy="725120"/>
          </a:xfrm>
          <a:gradFill>
            <a:gsLst>
              <a:gs pos="0">
                <a:schemeClr val="bg1"/>
              </a:gs>
              <a:gs pos="74000">
                <a:schemeClr val="accent4">
                  <a:lumMod val="40000"/>
                  <a:lumOff val="60000"/>
                </a:schemeClr>
              </a:gs>
              <a:gs pos="83000">
                <a:schemeClr val="accent2">
                  <a:lumMod val="75000"/>
                </a:schemeClr>
              </a:gs>
              <a:gs pos="100000">
                <a:srgbClr val="FF0000"/>
              </a:gs>
            </a:gsLst>
            <a:lin ang="5400000" scaled="1"/>
          </a:gradFill>
        </p:spPr>
        <p:txBody>
          <a:bodyPr>
            <a:normAutofit/>
          </a:bodyPr>
          <a:lstStyle/>
          <a:p>
            <a:r>
              <a:rPr lang="en-US" altLang="ja-JP" sz="3800" dirty="0">
                <a:latin typeface="Arial Black" panose="020B0A04020102020204" pitchFamily="34" charset="0"/>
                <a:ea typeface="A-OTF 見出ゴMB31 Pro MB31" panose="020B0600000000000000" pitchFamily="34" charset="-128"/>
              </a:rPr>
              <a:t>Sampling calorimeters</a:t>
            </a:r>
            <a:endParaRPr kumimoji="1" lang="ja-JP" altLang="en-US" sz="3800" dirty="0">
              <a:latin typeface="Arial Black" panose="020B0A04020102020204" pitchFamily="34" charset="0"/>
              <a:ea typeface="A-OTF 見出ゴMB31 Pro MB31" panose="020B0600000000000000" pitchFamily="34" charset="-128"/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28650" y="1090247"/>
            <a:ext cx="8406708" cy="5086716"/>
          </a:xfrm>
        </p:spPr>
        <p:txBody>
          <a:bodyPr wrap="square">
            <a:noAutofit/>
          </a:bodyPr>
          <a:lstStyle/>
          <a:p>
            <a:pPr marL="0" indent="0">
              <a:buNone/>
            </a:pPr>
            <a:r>
              <a:rPr lang="en-US" altLang="ja-JP" b="1" dirty="0">
                <a:latin typeface="Arial" panose="020B0604020202020204" pitchFamily="34" charset="0"/>
                <a:cs typeface="Arial" panose="020B0604020202020204" pitchFamily="34" charset="0"/>
              </a:rPr>
              <a:t>inactive part [lead]</a:t>
            </a:r>
          </a:p>
          <a:p>
            <a:pPr marL="0" indent="0">
              <a:buNone/>
            </a:pPr>
            <a:r>
              <a:rPr lang="en-US" altLang="ja-JP" b="1" dirty="0">
                <a:latin typeface="Arial" panose="020B0604020202020204" pitchFamily="34" charset="0"/>
                <a:cs typeface="Arial" panose="020B0604020202020204" pitchFamily="34" charset="0"/>
              </a:rPr>
              <a:t>	develop the EM shower</a:t>
            </a:r>
          </a:p>
          <a:p>
            <a:pPr marL="0" indent="0">
              <a:buNone/>
            </a:pPr>
            <a:r>
              <a:rPr lang="en-US" altLang="ja-JP" b="1" dirty="0">
                <a:latin typeface="Arial" panose="020B0604020202020204" pitchFamily="34" charset="0"/>
                <a:cs typeface="Arial" panose="020B0604020202020204" pitchFamily="34" charset="0"/>
              </a:rPr>
              <a:t>active part [plastic scintillator]</a:t>
            </a:r>
          </a:p>
          <a:p>
            <a:pPr marL="0" indent="0">
              <a:buNone/>
            </a:pPr>
            <a:r>
              <a:rPr lang="en-US" altLang="ja-JP" b="1" dirty="0">
                <a:latin typeface="Arial" panose="020B0604020202020204" pitchFamily="34" charset="0"/>
                <a:cs typeface="Arial" panose="020B0604020202020204" pitchFamily="34" charset="0"/>
              </a:rPr>
              <a:t>	convert the kinetic energies of shower 	particles into a photon</a:t>
            </a:r>
          </a:p>
          <a:p>
            <a:pPr marL="0" indent="0">
              <a:buNone/>
            </a:pPr>
            <a:r>
              <a:rPr lang="en-US" altLang="ja-JP" b="1" dirty="0">
                <a:latin typeface="Arial" panose="020B0604020202020204" pitchFamily="34" charset="0"/>
                <a:cs typeface="Arial" panose="020B0604020202020204" pitchFamily="34" charset="0"/>
              </a:rPr>
              <a:t>sampling fraction </a:t>
            </a:r>
          </a:p>
          <a:p>
            <a:pPr marL="0" indent="0">
              <a:buNone/>
            </a:pPr>
            <a:r>
              <a:rPr lang="en-US" altLang="ja-JP" b="1" dirty="0">
                <a:latin typeface="Arial" panose="020B0604020202020204" pitchFamily="34" charset="0"/>
                <a:cs typeface="Arial" panose="020B0604020202020204" pitchFamily="34" charset="0"/>
              </a:rPr>
              <a:t>	small number of photoelectrons</a:t>
            </a:r>
          </a:p>
          <a:p>
            <a:pPr marL="0" indent="0">
              <a:buNone/>
            </a:pPr>
            <a:r>
              <a:rPr lang="en-US" altLang="ja-JP" b="1" dirty="0">
                <a:latin typeface="Arial" panose="020B0604020202020204" pitchFamily="34" charset="0"/>
                <a:cs typeface="Arial" panose="020B0604020202020204" pitchFamily="34" charset="0"/>
              </a:rPr>
              <a:t>energy response is different between</a:t>
            </a:r>
          </a:p>
          <a:p>
            <a:pPr marL="0" indent="0">
              <a:buNone/>
            </a:pPr>
            <a:r>
              <a:rPr lang="en-US" altLang="ja-JP" b="1" dirty="0">
                <a:latin typeface="Arial" panose="020B0604020202020204" pitchFamily="34" charset="0"/>
                <a:cs typeface="Arial" panose="020B0604020202020204" pitchFamily="34" charset="0"/>
              </a:rPr>
              <a:t>	electron, positron, photon, </a:t>
            </a:r>
            <a:r>
              <a:rPr lang="en-US" altLang="ja-JP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[linear]</a:t>
            </a:r>
            <a:r>
              <a:rPr lang="en-US" altLang="ja-JP" b="1" dirty="0">
                <a:latin typeface="Arial" panose="020B0604020202020204" pitchFamily="34" charset="0"/>
                <a:cs typeface="Arial" panose="020B0604020202020204" pitchFamily="34" charset="0"/>
              </a:rPr>
              <a:t> and</a:t>
            </a:r>
          </a:p>
          <a:p>
            <a:pPr marL="0" indent="0">
              <a:buNone/>
            </a:pPr>
            <a:r>
              <a:rPr lang="en-US" altLang="ja-JP" b="1" dirty="0">
                <a:latin typeface="Arial" panose="020B0604020202020204" pitchFamily="34" charset="0"/>
                <a:cs typeface="Arial" panose="020B0604020202020204" pitchFamily="34" charset="0"/>
              </a:rPr>
              <a:t>	the others </a:t>
            </a:r>
            <a:r>
              <a:rPr lang="en-US" altLang="ja-JP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[non-linear]</a:t>
            </a:r>
          </a:p>
        </p:txBody>
      </p:sp>
      <p:sp>
        <p:nvSpPr>
          <p:cNvPr id="12" name="フッター プレースホルダー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dirty="0"/>
              <a:t>Nov. 14, 2019</a:t>
            </a:r>
            <a:endParaRPr kumimoji="1" lang="ja-JP" altLang="en-US" dirty="0"/>
          </a:p>
        </p:txBody>
      </p:sp>
      <p:sp>
        <p:nvSpPr>
          <p:cNvPr id="13" name="スライド番号プレースホルダー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75BCCA-4C42-44A4-A55B-AF41469C7B59}" type="slidenum">
              <a:rPr kumimoji="1" lang="ja-JP" altLang="en-US" smtClean="0"/>
              <a:pPr/>
              <a:t>62</a:t>
            </a:fld>
            <a:endParaRPr kumimoji="1" lang="ja-JP" altLang="en-US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5734454" y="3132136"/>
            <a:ext cx="3300904" cy="954107"/>
          </a:xfrm>
          <a:prstGeom prst="rect">
            <a:avLst/>
          </a:prstGeom>
          <a:noFill/>
          <a:ln w="25400">
            <a:solidFill>
              <a:srgbClr val="C00000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ja-JP" sz="28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energy resolution </a:t>
            </a:r>
          </a:p>
          <a:p>
            <a:r>
              <a:rPr lang="en-US" altLang="ja-JP" sz="28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 not so high</a:t>
            </a:r>
            <a:endParaRPr kumimoji="1" lang="ja-JP" altLang="en-US" sz="2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9366420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0" y="10594"/>
            <a:ext cx="9144000" cy="725120"/>
          </a:xfrm>
          <a:gradFill>
            <a:gsLst>
              <a:gs pos="0">
                <a:schemeClr val="bg1"/>
              </a:gs>
              <a:gs pos="74000">
                <a:schemeClr val="accent4">
                  <a:lumMod val="40000"/>
                  <a:lumOff val="60000"/>
                </a:schemeClr>
              </a:gs>
              <a:gs pos="83000">
                <a:schemeClr val="accent2">
                  <a:lumMod val="75000"/>
                </a:schemeClr>
              </a:gs>
              <a:gs pos="100000">
                <a:srgbClr val="FF0000"/>
              </a:gs>
            </a:gsLst>
            <a:lin ang="5400000" scaled="1"/>
          </a:gradFill>
        </p:spPr>
        <p:txBody>
          <a:bodyPr>
            <a:normAutofit/>
          </a:bodyPr>
          <a:lstStyle/>
          <a:p>
            <a:r>
              <a:rPr lang="en-US" altLang="ja-JP" sz="3800" dirty="0">
                <a:latin typeface="Arial Black" panose="020B0A04020102020204" pitchFamily="34" charset="0"/>
                <a:ea typeface="A-OTF 見出ゴMB31 Pro MB31" panose="020B0600000000000000" pitchFamily="34" charset="-128"/>
              </a:rPr>
              <a:t>Energy resolution</a:t>
            </a:r>
            <a:endParaRPr kumimoji="1" lang="ja-JP" altLang="en-US" sz="3800" dirty="0">
              <a:latin typeface="Arial Black" panose="020B0A04020102020204" pitchFamily="34" charset="0"/>
              <a:ea typeface="A-OTF 見出ゴMB31 Pro MB31" panose="020B0600000000000000" pitchFamily="34" charset="-128"/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28650" y="1090247"/>
            <a:ext cx="8210550" cy="5086716"/>
          </a:xfrm>
        </p:spPr>
        <p:txBody>
          <a:bodyPr wrap="square">
            <a:noAutofit/>
          </a:bodyPr>
          <a:lstStyle/>
          <a:p>
            <a:pPr marL="0" indent="0">
              <a:buNone/>
            </a:pPr>
            <a:r>
              <a:rPr lang="en-US" altLang="ja-JP" b="1" dirty="0">
                <a:latin typeface="Arial" panose="020B0604020202020204" pitchFamily="34" charset="0"/>
                <a:cs typeface="Arial" panose="020B0604020202020204" pitchFamily="34" charset="0"/>
              </a:rPr>
              <a:t>empirical formula</a:t>
            </a:r>
          </a:p>
          <a:p>
            <a:pPr marL="0" indent="0">
              <a:buNone/>
            </a:pPr>
            <a:endParaRPr lang="en-US" altLang="ja-JP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altLang="ja-JP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altLang="ja-JP" b="1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n-US" altLang="ja-JP" b="1" baseline="30000" dirty="0">
                <a:latin typeface="Arial" panose="020B0604020202020204" pitchFamily="34" charset="0"/>
                <a:cs typeface="Arial" panose="020B0604020202020204" pitchFamily="34" charset="0"/>
              </a:rPr>
              <a:t>st</a:t>
            </a:r>
            <a:r>
              <a:rPr lang="en-US" altLang="ja-JP" b="1" dirty="0">
                <a:latin typeface="Arial" panose="020B0604020202020204" pitchFamily="34" charset="0"/>
                <a:cs typeface="Arial" panose="020B0604020202020204" pitchFamily="34" charset="0"/>
              </a:rPr>
              <a:t> term (    : independent of the energy) [noise]</a:t>
            </a:r>
          </a:p>
          <a:p>
            <a:pPr marL="0" indent="0">
              <a:buNone/>
            </a:pPr>
            <a:r>
              <a:rPr lang="en-US" altLang="ja-JP" b="1" dirty="0">
                <a:latin typeface="Arial" panose="020B0604020202020204" pitchFamily="34" charset="0"/>
                <a:cs typeface="Arial" panose="020B0604020202020204" pitchFamily="34" charset="0"/>
              </a:rPr>
              <a:t>	electric noise</a:t>
            </a:r>
          </a:p>
          <a:p>
            <a:pPr marL="0" indent="0">
              <a:buNone/>
            </a:pPr>
            <a:r>
              <a:rPr lang="en-US" altLang="ja-JP" b="1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altLang="ja-JP" b="1" baseline="30000" dirty="0">
                <a:latin typeface="Arial" panose="020B0604020202020204" pitchFamily="34" charset="0"/>
                <a:cs typeface="Arial" panose="020B0604020202020204" pitchFamily="34" charset="0"/>
              </a:rPr>
              <a:t>nd</a:t>
            </a:r>
            <a:r>
              <a:rPr lang="en-US" altLang="ja-JP" b="1" dirty="0">
                <a:latin typeface="Arial" panose="020B0604020202020204" pitchFamily="34" charset="0"/>
                <a:cs typeface="Arial" panose="020B0604020202020204" pitchFamily="34" charset="0"/>
              </a:rPr>
              <a:t> term (    : proportional to      )  [statistics]</a:t>
            </a:r>
          </a:p>
          <a:p>
            <a:pPr marL="0" indent="0">
              <a:buNone/>
            </a:pPr>
            <a:r>
              <a:rPr lang="en-US" altLang="ja-JP" b="1" dirty="0">
                <a:latin typeface="Arial" panose="020B0604020202020204" pitchFamily="34" charset="0"/>
                <a:cs typeface="Arial" panose="020B0604020202020204" pitchFamily="34" charset="0"/>
              </a:rPr>
              <a:t>	photo-electron statistics</a:t>
            </a:r>
          </a:p>
          <a:p>
            <a:pPr marL="0" indent="0">
              <a:buNone/>
            </a:pPr>
            <a:r>
              <a:rPr lang="en-US" altLang="ja-JP" b="1" dirty="0">
                <a:latin typeface="Arial" panose="020B0604020202020204" pitchFamily="34" charset="0"/>
                <a:cs typeface="Arial" panose="020B0604020202020204" pitchFamily="34" charset="0"/>
              </a:rPr>
              <a:t>	photon yield &amp; conversion</a:t>
            </a:r>
          </a:p>
          <a:p>
            <a:pPr marL="0" indent="0">
              <a:buNone/>
            </a:pPr>
            <a:r>
              <a:rPr lang="en-US" altLang="ja-JP" b="1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en-US" altLang="ja-JP" b="1" baseline="30000" dirty="0">
                <a:latin typeface="Arial" panose="020B0604020202020204" pitchFamily="34" charset="0"/>
                <a:cs typeface="Arial" panose="020B0604020202020204" pitchFamily="34" charset="0"/>
              </a:rPr>
              <a:t>rd</a:t>
            </a:r>
            <a:r>
              <a:rPr lang="en-US" altLang="ja-JP" b="1" dirty="0">
                <a:latin typeface="Arial" panose="020B0604020202020204" pitchFamily="34" charset="0"/>
                <a:cs typeface="Arial" panose="020B0604020202020204" pitchFamily="34" charset="0"/>
              </a:rPr>
              <a:t> term (    : proportional to    )  [constant]</a:t>
            </a:r>
          </a:p>
        </p:txBody>
      </p:sp>
      <p:sp>
        <p:nvSpPr>
          <p:cNvPr id="12" name="フッター プレースホルダー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dirty="0"/>
              <a:t>Nov. 14, 2019</a:t>
            </a:r>
            <a:endParaRPr kumimoji="1" lang="ja-JP" altLang="en-US" dirty="0"/>
          </a:p>
        </p:txBody>
      </p:sp>
      <p:sp>
        <p:nvSpPr>
          <p:cNvPr id="13" name="スライド番号プレースホルダー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75BCCA-4C42-44A4-A55B-AF41469C7B59}" type="slidenum">
              <a:rPr kumimoji="1" lang="ja-JP" altLang="en-US" smtClean="0"/>
              <a:pPr/>
              <a:t>63</a:t>
            </a:fld>
            <a:endParaRPr kumimoji="1" lang="ja-JP" altLang="en-US" dirty="0"/>
          </a:p>
        </p:txBody>
      </p:sp>
      <p:pic>
        <p:nvPicPr>
          <p:cNvPr id="8" name="図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7589" y="1588587"/>
            <a:ext cx="6212362" cy="40176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5631316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0" y="10594"/>
            <a:ext cx="9144000" cy="725120"/>
          </a:xfrm>
          <a:gradFill>
            <a:gsLst>
              <a:gs pos="0">
                <a:schemeClr val="bg1"/>
              </a:gs>
              <a:gs pos="74000">
                <a:schemeClr val="accent4">
                  <a:lumMod val="40000"/>
                  <a:lumOff val="60000"/>
                </a:schemeClr>
              </a:gs>
              <a:gs pos="83000">
                <a:schemeClr val="accent2">
                  <a:lumMod val="75000"/>
                </a:schemeClr>
              </a:gs>
              <a:gs pos="100000">
                <a:srgbClr val="FF0000"/>
              </a:gs>
            </a:gsLst>
            <a:lin ang="5400000" scaled="1"/>
          </a:gradFill>
        </p:spPr>
        <p:txBody>
          <a:bodyPr>
            <a:normAutofit/>
          </a:bodyPr>
          <a:lstStyle/>
          <a:p>
            <a:r>
              <a:rPr lang="en-US" altLang="ja-JP" sz="3800" dirty="0">
                <a:latin typeface="Arial Black" panose="020B0A04020102020204" pitchFamily="34" charset="0"/>
                <a:ea typeface="A-OTF 見出ゴMB31 Pro MB31" panose="020B0600000000000000" pitchFamily="34" charset="-128"/>
              </a:rPr>
              <a:t>Energy resolution</a:t>
            </a:r>
            <a:endParaRPr kumimoji="1" lang="ja-JP" altLang="en-US" sz="3800" dirty="0">
              <a:latin typeface="Arial Black" panose="020B0A04020102020204" pitchFamily="34" charset="0"/>
              <a:ea typeface="A-OTF 見出ゴMB31 Pro MB31" panose="020B0600000000000000" pitchFamily="34" charset="-128"/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28650" y="1090247"/>
            <a:ext cx="8210550" cy="5086716"/>
          </a:xfrm>
        </p:spPr>
        <p:txBody>
          <a:bodyPr wrap="square">
            <a:noAutofit/>
          </a:bodyPr>
          <a:lstStyle/>
          <a:p>
            <a:pPr marL="0" indent="0">
              <a:buNone/>
            </a:pPr>
            <a:r>
              <a:rPr lang="en-US" altLang="ja-JP" b="1" dirty="0">
                <a:latin typeface="Arial" panose="020B0604020202020204" pitchFamily="34" charset="0"/>
                <a:cs typeface="Arial" panose="020B0604020202020204" pitchFamily="34" charset="0"/>
              </a:rPr>
              <a:t>constant term</a:t>
            </a:r>
          </a:p>
          <a:p>
            <a:pPr marL="0" indent="0">
              <a:buNone/>
            </a:pPr>
            <a:r>
              <a:rPr lang="en-US" altLang="ja-JP" b="1" dirty="0">
                <a:latin typeface="Arial" panose="020B0604020202020204" pitchFamily="34" charset="0"/>
                <a:cs typeface="Arial" panose="020B0604020202020204" pitchFamily="34" charset="0"/>
              </a:rPr>
              <a:t>	shower leakage from the back, side, </a:t>
            </a:r>
            <a:r>
              <a:rPr lang="en-US" altLang="ja-JP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front</a:t>
            </a:r>
          </a:p>
          <a:p>
            <a:pPr marL="0" indent="0">
              <a:buNone/>
            </a:pPr>
            <a:r>
              <a:rPr lang="en-US" altLang="ja-JP" b="1" dirty="0">
                <a:latin typeface="Arial" panose="020B0604020202020204" pitchFamily="34" charset="0"/>
                <a:cs typeface="Arial" panose="020B0604020202020204" pitchFamily="34" charset="0"/>
              </a:rPr>
              <a:t>	calibration errors for modules</a:t>
            </a:r>
          </a:p>
          <a:p>
            <a:pPr marL="0" indent="0">
              <a:buNone/>
            </a:pPr>
            <a:r>
              <a:rPr lang="en-US" altLang="ja-JP" b="1" dirty="0">
                <a:latin typeface="Arial" panose="020B0604020202020204" pitchFamily="34" charset="0"/>
                <a:cs typeface="Arial" panose="020B0604020202020204" pitchFamily="34" charset="0"/>
              </a:rPr>
              <a:t>	non-uniformities</a:t>
            </a:r>
          </a:p>
          <a:p>
            <a:pPr marL="0" indent="0">
              <a:buNone/>
            </a:pPr>
            <a:r>
              <a:rPr lang="en-US" altLang="ja-JP" b="1" dirty="0">
                <a:latin typeface="Arial" panose="020B0604020202020204" pitchFamily="34" charset="0"/>
                <a:cs typeface="Arial" panose="020B0604020202020204" pitchFamily="34" charset="0"/>
              </a:rPr>
              <a:t>		non-uniformity in scintillator</a:t>
            </a:r>
          </a:p>
          <a:p>
            <a:pPr marL="0" indent="0">
              <a:buNone/>
            </a:pPr>
            <a:r>
              <a:rPr lang="en-US" altLang="ja-JP" b="1" dirty="0">
                <a:latin typeface="Arial" panose="020B0604020202020204" pitchFamily="34" charset="0"/>
                <a:cs typeface="Arial" panose="020B0604020202020204" pitchFamily="34" charset="0"/>
              </a:rPr>
              <a:t>			(emission, and light collection)</a:t>
            </a:r>
          </a:p>
          <a:p>
            <a:pPr marL="0" indent="0">
              <a:buNone/>
            </a:pPr>
            <a:r>
              <a:rPr lang="en-US" altLang="ja-JP" b="1" dirty="0">
                <a:latin typeface="Arial" panose="020B0604020202020204" pitchFamily="34" charset="0"/>
                <a:cs typeface="Arial" panose="020B0604020202020204" pitchFamily="34" charset="0"/>
              </a:rPr>
              <a:t>		non-uniformity in PMTs</a:t>
            </a:r>
          </a:p>
        </p:txBody>
      </p:sp>
      <p:sp>
        <p:nvSpPr>
          <p:cNvPr id="12" name="フッター プレースホルダー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dirty="0"/>
              <a:t>Nov. 14, 2019</a:t>
            </a:r>
            <a:endParaRPr kumimoji="1" lang="ja-JP" altLang="en-US" dirty="0"/>
          </a:p>
        </p:txBody>
      </p:sp>
      <p:sp>
        <p:nvSpPr>
          <p:cNvPr id="13" name="スライド番号プレースホルダー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75BCCA-4C42-44A4-A55B-AF41469C7B59}" type="slidenum">
              <a:rPr kumimoji="1" lang="ja-JP" altLang="en-US" smtClean="0"/>
              <a:pPr/>
              <a:t>64</a:t>
            </a:fld>
            <a:endParaRPr kumimoji="1" lang="ja-JP" altLang="en-US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7572074" y="1236133"/>
            <a:ext cx="134363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8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albedo</a:t>
            </a:r>
            <a:endParaRPr kumimoji="1" lang="ja-JP" altLang="en-US" sz="2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2316233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0" y="10594"/>
            <a:ext cx="9144000" cy="725120"/>
          </a:xfrm>
          <a:gradFill>
            <a:gsLst>
              <a:gs pos="0">
                <a:schemeClr val="bg1"/>
              </a:gs>
              <a:gs pos="74000">
                <a:schemeClr val="accent4">
                  <a:lumMod val="40000"/>
                  <a:lumOff val="60000"/>
                </a:schemeClr>
              </a:gs>
              <a:gs pos="83000">
                <a:schemeClr val="accent2">
                  <a:lumMod val="75000"/>
                </a:schemeClr>
              </a:gs>
              <a:gs pos="100000">
                <a:srgbClr val="FF0000"/>
              </a:gs>
            </a:gsLst>
            <a:lin ang="5400000" scaled="1"/>
          </a:gradFill>
        </p:spPr>
        <p:txBody>
          <a:bodyPr>
            <a:normAutofit/>
          </a:bodyPr>
          <a:lstStyle/>
          <a:p>
            <a:r>
              <a:rPr lang="en-US" altLang="ja-JP" sz="3800" dirty="0">
                <a:latin typeface="Arial Black" panose="020B0A04020102020204" pitchFamily="34" charset="0"/>
                <a:ea typeface="A-OTF 見出ゴMB31 Pro MB31" panose="020B0600000000000000" pitchFamily="34" charset="-128"/>
              </a:rPr>
              <a:t>Exercise 5</a:t>
            </a:r>
            <a:endParaRPr kumimoji="1" lang="ja-JP" altLang="en-US" sz="3800" dirty="0">
              <a:latin typeface="Arial Black" panose="020B0A04020102020204" pitchFamily="34" charset="0"/>
              <a:ea typeface="A-OTF 見出ゴMB31 Pro MB31" panose="020B0600000000000000" pitchFamily="34" charset="-128"/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28650" y="1090247"/>
            <a:ext cx="7886700" cy="5086716"/>
          </a:xfrm>
        </p:spPr>
        <p:txBody>
          <a:bodyPr wrap="square">
            <a:noAutofit/>
          </a:bodyPr>
          <a:lstStyle/>
          <a:p>
            <a:pPr marL="0" indent="0">
              <a:buNone/>
            </a:pPr>
            <a:r>
              <a:rPr lang="en-US" altLang="ja-JP" dirty="0">
                <a:latin typeface="Arial Black" panose="020B0A04020102020204" pitchFamily="34" charset="0"/>
                <a:ea typeface="A-OTF 見出ゴMB31 Pro MB31" panose="020B0600000000000000" pitchFamily="34" charset="-128"/>
              </a:rPr>
              <a:t>Consider the best geometry of a calorimeter for </a:t>
            </a:r>
            <a:r>
              <a:rPr lang="en-US" altLang="ja-JP" b="1" dirty="0">
                <a:latin typeface="Arial Black" panose="020B0A04020102020204" pitchFamily="34" charset="0"/>
                <a:cs typeface="Arial" panose="020B0604020202020204" pitchFamily="34" charset="0"/>
              </a:rPr>
              <a:t>the photon beam energy measurement? Here, </a:t>
            </a:r>
            <a:r>
              <a:rPr lang="en-US" altLang="ja-JP" b="1" dirty="0">
                <a:latin typeface="Arial Black" panose="020B0A04020102020204" pitchFamily="34" charset="0"/>
                <a:ea typeface="A-OTF 見出ゴMB31 Pro MB31" panose="020B0600000000000000" pitchFamily="34" charset="-128"/>
                <a:cs typeface="Arial" panose="020B0604020202020204" pitchFamily="34" charset="0"/>
              </a:rPr>
              <a:t>all the photons are assumed to come on the z axis.</a:t>
            </a:r>
          </a:p>
        </p:txBody>
      </p:sp>
      <p:sp>
        <p:nvSpPr>
          <p:cNvPr id="12" name="フッター プレースホルダー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dirty="0"/>
              <a:t>Nov. 14, 2019</a:t>
            </a:r>
            <a:endParaRPr kumimoji="1" lang="ja-JP" altLang="en-US" dirty="0"/>
          </a:p>
        </p:txBody>
      </p:sp>
      <p:sp>
        <p:nvSpPr>
          <p:cNvPr id="13" name="スライド番号プレースホルダー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75BCCA-4C42-44A4-A55B-AF41469C7B59}" type="slidenum">
              <a:rPr kumimoji="1" lang="ja-JP" altLang="en-US" smtClean="0"/>
              <a:pPr/>
              <a:t>65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800936558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0" y="10594"/>
            <a:ext cx="9144000" cy="725120"/>
          </a:xfrm>
          <a:gradFill>
            <a:gsLst>
              <a:gs pos="0">
                <a:schemeClr val="bg1"/>
              </a:gs>
              <a:gs pos="74000">
                <a:schemeClr val="accent4">
                  <a:lumMod val="40000"/>
                  <a:lumOff val="60000"/>
                </a:schemeClr>
              </a:gs>
              <a:gs pos="83000">
                <a:schemeClr val="accent2">
                  <a:lumMod val="75000"/>
                </a:schemeClr>
              </a:gs>
              <a:gs pos="100000">
                <a:srgbClr val="FF0000"/>
              </a:gs>
            </a:gsLst>
            <a:lin ang="5400000" scaled="1"/>
          </a:gradFill>
        </p:spPr>
        <p:txBody>
          <a:bodyPr>
            <a:normAutofit/>
          </a:bodyPr>
          <a:lstStyle/>
          <a:p>
            <a:r>
              <a:rPr lang="en-US" altLang="ja-JP" sz="3800" dirty="0">
                <a:latin typeface="Arial Black" panose="020B0A04020102020204" pitchFamily="34" charset="0"/>
                <a:ea typeface="A-OTF 見出ゴMB31 Pro MB31" panose="020B0600000000000000" pitchFamily="34" charset="-128"/>
              </a:rPr>
              <a:t>FOREST detector</a:t>
            </a:r>
            <a:endParaRPr kumimoji="1" lang="ja-JP" altLang="en-US" sz="3800" dirty="0">
              <a:latin typeface="Arial Black" panose="020B0A04020102020204" pitchFamily="34" charset="0"/>
              <a:ea typeface="A-OTF 見出ゴMB31 Pro MB31" panose="020B0600000000000000" pitchFamily="34" charset="-128"/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28650" y="1090247"/>
            <a:ext cx="7886700" cy="5086716"/>
          </a:xfrm>
        </p:spPr>
        <p:txBody>
          <a:bodyPr wrap="square">
            <a:noAutofit/>
          </a:bodyPr>
          <a:lstStyle/>
          <a:p>
            <a:pPr marL="0" indent="0">
              <a:buNone/>
            </a:pPr>
            <a:r>
              <a:rPr lang="en-US" altLang="ja-JP" sz="4800" b="1" dirty="0">
                <a:latin typeface="Arial Black" panose="020B0A04020102020204" pitchFamily="34" charset="0"/>
                <a:cs typeface="Arial" panose="020B0604020202020204" pitchFamily="34" charset="0"/>
              </a:rPr>
              <a:t>EM calorimeters	</a:t>
            </a:r>
          </a:p>
          <a:p>
            <a:pPr marL="0" indent="0">
              <a:buNone/>
            </a:pPr>
            <a:r>
              <a:rPr lang="en-US" altLang="ja-JP" sz="4000" b="1" dirty="0">
                <a:latin typeface="Arial Black" panose="020B0A04020102020204" pitchFamily="34" charset="0"/>
                <a:cs typeface="Arial" panose="020B0604020202020204" pitchFamily="34" charset="0"/>
              </a:rPr>
              <a:t>	forward calorimeter</a:t>
            </a:r>
          </a:p>
          <a:p>
            <a:pPr marL="0" indent="0">
              <a:buNone/>
            </a:pPr>
            <a:r>
              <a:rPr lang="en-US" altLang="ja-JP" sz="4000" b="1" dirty="0">
                <a:latin typeface="Arial Black" panose="020B0A04020102020204" pitchFamily="34" charset="0"/>
                <a:cs typeface="Arial" panose="020B0604020202020204" pitchFamily="34" charset="0"/>
              </a:rPr>
              <a:t>	central calorimeter</a:t>
            </a:r>
          </a:p>
          <a:p>
            <a:pPr marL="0" indent="0">
              <a:buNone/>
            </a:pPr>
            <a:r>
              <a:rPr lang="en-US" altLang="ja-JP" sz="4000" b="1" dirty="0">
                <a:latin typeface="Arial Black" panose="020B0A04020102020204" pitchFamily="34" charset="0"/>
                <a:cs typeface="Arial" panose="020B0604020202020204" pitchFamily="34" charset="0"/>
              </a:rPr>
              <a:t>	backward calorimeter</a:t>
            </a:r>
          </a:p>
          <a:p>
            <a:pPr marL="0" indent="0">
              <a:buNone/>
            </a:pPr>
            <a:endParaRPr lang="en-US" altLang="ja-JP" sz="4000" b="1" dirty="0">
              <a:latin typeface="Arial Black" panose="020B0A040201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altLang="ja-JP" sz="4800" b="1" dirty="0">
                <a:latin typeface="Arial Black" panose="020B0A04020102020204" pitchFamily="34" charset="0"/>
                <a:cs typeface="Arial" panose="020B0604020202020204" pitchFamily="34" charset="0"/>
              </a:rPr>
              <a:t>plastic scintillator hodoscopes	</a:t>
            </a:r>
          </a:p>
        </p:txBody>
      </p:sp>
      <p:sp>
        <p:nvSpPr>
          <p:cNvPr id="12" name="フッター プレースホルダー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dirty="0"/>
              <a:t>Nov. 14, 2019</a:t>
            </a:r>
            <a:endParaRPr kumimoji="1" lang="ja-JP" altLang="en-US" dirty="0"/>
          </a:p>
        </p:txBody>
      </p:sp>
      <p:sp>
        <p:nvSpPr>
          <p:cNvPr id="13" name="スライド番号プレースホルダー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75BCCA-4C42-44A4-A55B-AF41469C7B59}" type="slidenum">
              <a:rPr kumimoji="1" lang="ja-JP" altLang="en-US" smtClean="0"/>
              <a:pPr/>
              <a:t>66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901089461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817580"/>
            <a:ext cx="9144000" cy="5899170"/>
          </a:xfrm>
          <a:prstGeom prst="rect">
            <a:avLst/>
          </a:prstGeom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0" y="10594"/>
            <a:ext cx="9144000" cy="725120"/>
          </a:xfrm>
          <a:gradFill>
            <a:gsLst>
              <a:gs pos="0">
                <a:schemeClr val="bg1"/>
              </a:gs>
              <a:gs pos="74000">
                <a:schemeClr val="accent4">
                  <a:lumMod val="40000"/>
                  <a:lumOff val="60000"/>
                </a:schemeClr>
              </a:gs>
              <a:gs pos="83000">
                <a:schemeClr val="accent2">
                  <a:lumMod val="75000"/>
                </a:schemeClr>
              </a:gs>
              <a:gs pos="100000">
                <a:srgbClr val="FF0000"/>
              </a:gs>
            </a:gsLst>
            <a:lin ang="5400000" scaled="1"/>
          </a:gradFill>
        </p:spPr>
        <p:txBody>
          <a:bodyPr>
            <a:normAutofit/>
          </a:bodyPr>
          <a:lstStyle/>
          <a:p>
            <a:r>
              <a:rPr lang="en-US" altLang="ja-JP" sz="3800" dirty="0">
                <a:latin typeface="Arial Black" panose="020B0A04020102020204" pitchFamily="34" charset="0"/>
                <a:ea typeface="A-OTF 見出ゴMB31 Pro MB31" panose="020B0600000000000000" pitchFamily="34" charset="-128"/>
              </a:rPr>
              <a:t>FOREST detector</a:t>
            </a:r>
            <a:endParaRPr kumimoji="1" lang="ja-JP" altLang="en-US" sz="3800" dirty="0">
              <a:latin typeface="Arial Black" panose="020B0A04020102020204" pitchFamily="34" charset="0"/>
              <a:ea typeface="A-OTF 見出ゴMB31 Pro MB31" panose="020B0600000000000000" pitchFamily="34" charset="-128"/>
            </a:endParaRPr>
          </a:p>
        </p:txBody>
      </p:sp>
      <p:sp>
        <p:nvSpPr>
          <p:cNvPr id="12" name="フッター プレースホルダー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dirty="0"/>
              <a:t>Nov. 14, 2019</a:t>
            </a:r>
            <a:endParaRPr kumimoji="1" lang="ja-JP" altLang="en-US" dirty="0"/>
          </a:p>
        </p:txBody>
      </p:sp>
      <p:sp>
        <p:nvSpPr>
          <p:cNvPr id="13" name="スライド番号プレースホルダー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75BCCA-4C42-44A4-A55B-AF41469C7B59}" type="slidenum">
              <a:rPr kumimoji="1" lang="ja-JP" altLang="en-US" smtClean="0"/>
              <a:pPr/>
              <a:t>67</a:t>
            </a:fld>
            <a:endParaRPr kumimoji="1" lang="ja-JP" altLang="en-US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90534" y="2607397"/>
            <a:ext cx="228351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>
                <a:latin typeface="Arial Black" panose="020B0A04020102020204" pitchFamily="34" charset="0"/>
              </a:rPr>
              <a:t>192 pure CsI crystals</a:t>
            </a:r>
          </a:p>
          <a:p>
            <a:r>
              <a:rPr kumimoji="1" lang="en-US" altLang="ja-JP" sz="1400" dirty="0">
                <a:latin typeface="Arial Black" panose="020B0A04020102020204" pitchFamily="34" charset="0"/>
              </a:rPr>
              <a:t>3% @ 1 GeV</a:t>
            </a:r>
            <a:endParaRPr kumimoji="1" lang="ja-JP" altLang="en-US" sz="1400" dirty="0">
              <a:latin typeface="Arial Black" panose="020B0A04020102020204" pitchFamily="34" charset="0"/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5193615" y="2607397"/>
            <a:ext cx="363606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>
                <a:latin typeface="Arial Black" panose="020B0A04020102020204" pitchFamily="34" charset="0"/>
              </a:rPr>
              <a:t>252 lead/scintillating fiber modules</a:t>
            </a:r>
          </a:p>
          <a:p>
            <a:r>
              <a:rPr kumimoji="1" lang="en-US" altLang="ja-JP" sz="1400" dirty="0">
                <a:latin typeface="Arial Black" panose="020B0A04020102020204" pitchFamily="34" charset="0"/>
              </a:rPr>
              <a:t>7% @ 1 GeV</a:t>
            </a:r>
            <a:endParaRPr kumimoji="1" lang="ja-JP" altLang="en-US" sz="1400" dirty="0">
              <a:latin typeface="Arial Black" panose="020B0A04020102020204" pitchFamily="34" charset="0"/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7283456" y="817580"/>
            <a:ext cx="171245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>
                <a:latin typeface="Arial Black" panose="020B0A04020102020204" pitchFamily="34" charset="0"/>
              </a:rPr>
              <a:t>62 lead glasses</a:t>
            </a:r>
          </a:p>
          <a:p>
            <a:r>
              <a:rPr kumimoji="1" lang="en-US" altLang="ja-JP" sz="1400" dirty="0">
                <a:latin typeface="Arial Black" panose="020B0A04020102020204" pitchFamily="34" charset="0"/>
              </a:rPr>
              <a:t>5% @ 1 GeV</a:t>
            </a:r>
            <a:endParaRPr kumimoji="1" lang="ja-JP" altLang="en-US" sz="1400" dirty="0">
              <a:latin typeface="Arial Black" panose="020B0A04020102020204" pitchFamily="34" charset="0"/>
            </a:endParaRPr>
          </a:p>
        </p:txBody>
      </p:sp>
      <p:cxnSp>
        <p:nvCxnSpPr>
          <p:cNvPr id="15" name="直線コネクタ 14"/>
          <p:cNvCxnSpPr/>
          <p:nvPr/>
        </p:nvCxnSpPr>
        <p:spPr>
          <a:xfrm>
            <a:off x="4771176" y="2453489"/>
            <a:ext cx="422439" cy="280658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99206854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0" y="10594"/>
            <a:ext cx="9144000" cy="725120"/>
          </a:xfrm>
          <a:gradFill>
            <a:gsLst>
              <a:gs pos="0">
                <a:schemeClr val="bg1"/>
              </a:gs>
              <a:gs pos="74000">
                <a:schemeClr val="accent4">
                  <a:lumMod val="40000"/>
                  <a:lumOff val="60000"/>
                </a:schemeClr>
              </a:gs>
              <a:gs pos="83000">
                <a:schemeClr val="accent2">
                  <a:lumMod val="75000"/>
                </a:schemeClr>
              </a:gs>
              <a:gs pos="100000">
                <a:srgbClr val="FF0000"/>
              </a:gs>
            </a:gsLst>
            <a:lin ang="5400000" scaled="1"/>
          </a:gradFill>
        </p:spPr>
        <p:txBody>
          <a:bodyPr>
            <a:normAutofit/>
          </a:bodyPr>
          <a:lstStyle/>
          <a:p>
            <a:r>
              <a:rPr lang="en-US" altLang="ja-JP" sz="3800" dirty="0">
                <a:latin typeface="Arial Black" panose="020B0A04020102020204" pitchFamily="34" charset="0"/>
                <a:ea typeface="A-OTF 見出ゴMB31 Pro MB31" panose="020B0600000000000000" pitchFamily="34" charset="-128"/>
              </a:rPr>
              <a:t>Forward calorimeter</a:t>
            </a:r>
            <a:endParaRPr kumimoji="1" lang="ja-JP" altLang="en-US" sz="3800" dirty="0">
              <a:latin typeface="Arial Black" panose="020B0A04020102020204" pitchFamily="34" charset="0"/>
              <a:ea typeface="A-OTF 見出ゴMB31 Pro MB31" panose="020B0600000000000000" pitchFamily="34" charset="-128"/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28650" y="1090247"/>
            <a:ext cx="7886700" cy="5086716"/>
          </a:xfrm>
        </p:spPr>
        <p:txBody>
          <a:bodyPr wrap="square">
            <a:noAutofit/>
          </a:bodyPr>
          <a:lstStyle/>
          <a:p>
            <a:pPr marL="0" indent="0">
              <a:buNone/>
            </a:pPr>
            <a:r>
              <a:rPr lang="en-US" altLang="ja-JP" b="1" dirty="0">
                <a:latin typeface="Arial Black" panose="020B0A04020102020204" pitchFamily="34" charset="0"/>
                <a:cs typeface="Arial" panose="020B0604020202020204" pitchFamily="34" charset="0"/>
              </a:rPr>
              <a:t>inorganic scintillator</a:t>
            </a:r>
          </a:p>
          <a:p>
            <a:pPr marL="0" indent="0">
              <a:buNone/>
            </a:pPr>
            <a:r>
              <a:rPr lang="en-US" altLang="ja-JP" sz="2400" b="1" dirty="0">
                <a:latin typeface="Arial Black" panose="020B0A04020102020204" pitchFamily="34" charset="0"/>
                <a:cs typeface="Arial" panose="020B0604020202020204" pitchFamily="34" charset="0"/>
              </a:rPr>
              <a:t>	high Z and high density</a:t>
            </a:r>
          </a:p>
          <a:p>
            <a:pPr marL="0" indent="0">
              <a:buNone/>
            </a:pPr>
            <a:r>
              <a:rPr lang="en-US" altLang="ja-JP" sz="2400" b="1" dirty="0">
                <a:latin typeface="Arial Black" panose="020B0A04020102020204" pitchFamily="34" charset="0"/>
                <a:cs typeface="Arial" panose="020B0604020202020204" pitchFamily="34" charset="0"/>
              </a:rPr>
              <a:t>	active material only</a:t>
            </a:r>
          </a:p>
          <a:p>
            <a:pPr marL="0" indent="0">
              <a:buNone/>
            </a:pPr>
            <a:r>
              <a:rPr lang="en-US" altLang="ja-JP" sz="2400" b="1" dirty="0">
                <a:latin typeface="Arial Black" panose="020B0A04020102020204" pitchFamily="34" charset="0"/>
                <a:cs typeface="Arial" panose="020B0604020202020204" pitchFamily="34" charset="0"/>
              </a:rPr>
              <a:t>	high energy resolution</a:t>
            </a:r>
          </a:p>
          <a:p>
            <a:pPr marL="0" indent="0">
              <a:buNone/>
            </a:pPr>
            <a:r>
              <a:rPr lang="en-US" altLang="ja-JP" sz="2400" b="1" dirty="0">
                <a:latin typeface="Arial Black" panose="020B0A04020102020204" pitchFamily="34" charset="0"/>
                <a:cs typeface="Arial" panose="020B0604020202020204" pitchFamily="34" charset="0"/>
              </a:rPr>
              <a:t>	expensive</a:t>
            </a:r>
          </a:p>
        </p:txBody>
      </p:sp>
      <p:sp>
        <p:nvSpPr>
          <p:cNvPr id="12" name="フッター プレースホルダー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dirty="0"/>
              <a:t>Nov. 14, 2019</a:t>
            </a:r>
            <a:endParaRPr kumimoji="1" lang="ja-JP" altLang="en-US" dirty="0"/>
          </a:p>
        </p:txBody>
      </p:sp>
      <p:sp>
        <p:nvSpPr>
          <p:cNvPr id="13" name="スライド番号プレースホルダー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75BCCA-4C42-44A4-A55B-AF41469C7B59}" type="slidenum">
              <a:rPr kumimoji="1" lang="ja-JP" altLang="en-US" smtClean="0"/>
              <a:pPr/>
              <a:t>68</a:t>
            </a:fld>
            <a:endParaRPr kumimoji="1" lang="ja-JP" altLang="en-US" dirty="0"/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4111" y="3526277"/>
            <a:ext cx="3857625" cy="2895600"/>
          </a:xfrm>
          <a:prstGeom prst="rect">
            <a:avLst/>
          </a:prstGeom>
        </p:spPr>
      </p:pic>
      <p:pic>
        <p:nvPicPr>
          <p:cNvPr id="6" name="図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55036" y="3311965"/>
            <a:ext cx="3857625" cy="3324225"/>
          </a:xfrm>
          <a:prstGeom prst="rect">
            <a:avLst/>
          </a:prstGeom>
        </p:spPr>
      </p:pic>
      <p:pic>
        <p:nvPicPr>
          <p:cNvPr id="4" name="図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83269" y="2784332"/>
            <a:ext cx="4261473" cy="6706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0465608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0" y="10594"/>
            <a:ext cx="9144000" cy="725120"/>
          </a:xfrm>
          <a:gradFill>
            <a:gsLst>
              <a:gs pos="0">
                <a:schemeClr val="bg1"/>
              </a:gs>
              <a:gs pos="74000">
                <a:schemeClr val="accent4">
                  <a:lumMod val="40000"/>
                  <a:lumOff val="60000"/>
                </a:schemeClr>
              </a:gs>
              <a:gs pos="83000">
                <a:schemeClr val="accent2">
                  <a:lumMod val="75000"/>
                </a:schemeClr>
              </a:gs>
              <a:gs pos="100000">
                <a:srgbClr val="FF0000"/>
              </a:gs>
            </a:gsLst>
            <a:lin ang="5400000" scaled="1"/>
          </a:gradFill>
        </p:spPr>
        <p:txBody>
          <a:bodyPr>
            <a:normAutofit/>
          </a:bodyPr>
          <a:lstStyle/>
          <a:p>
            <a:r>
              <a:rPr lang="en-US" altLang="ja-JP" sz="3800" dirty="0">
                <a:latin typeface="Arial Black" panose="020B0A04020102020204" pitchFamily="34" charset="0"/>
                <a:ea typeface="A-OTF 見出ゴMB31 Pro MB31" panose="020B0600000000000000" pitchFamily="34" charset="-128"/>
              </a:rPr>
              <a:t>Central calorimeter</a:t>
            </a:r>
            <a:endParaRPr kumimoji="1" lang="ja-JP" altLang="en-US" sz="3800" dirty="0">
              <a:latin typeface="Arial Black" panose="020B0A04020102020204" pitchFamily="34" charset="0"/>
              <a:ea typeface="A-OTF 見出ゴMB31 Pro MB31" panose="020B0600000000000000" pitchFamily="34" charset="-128"/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28650" y="1090247"/>
            <a:ext cx="8207532" cy="5086716"/>
          </a:xfrm>
        </p:spPr>
        <p:txBody>
          <a:bodyPr wrap="square">
            <a:noAutofit/>
          </a:bodyPr>
          <a:lstStyle/>
          <a:p>
            <a:pPr marL="0" indent="0">
              <a:buNone/>
            </a:pPr>
            <a:r>
              <a:rPr lang="en-US" altLang="ja-JP" b="1" dirty="0">
                <a:latin typeface="Arial Black" panose="020B0A04020102020204" pitchFamily="34" charset="0"/>
                <a:cs typeface="Arial" panose="020B0604020202020204" pitchFamily="34" charset="0"/>
              </a:rPr>
              <a:t>sampling calorimeter</a:t>
            </a:r>
          </a:p>
          <a:p>
            <a:pPr marL="0" indent="0">
              <a:buNone/>
            </a:pPr>
            <a:r>
              <a:rPr lang="en-US" altLang="ja-JP" b="1" dirty="0">
                <a:latin typeface="Arial Black" panose="020B0A04020102020204" pitchFamily="34" charset="0"/>
                <a:cs typeface="Arial" panose="020B0604020202020204" pitchFamily="34" charset="0"/>
              </a:rPr>
              <a:t>	heavy material (lead) &amp; active 	scintillator (scintillating fiber)</a:t>
            </a:r>
          </a:p>
          <a:p>
            <a:pPr marL="0" indent="0">
              <a:buNone/>
            </a:pPr>
            <a:r>
              <a:rPr lang="en-US" altLang="ja-JP" b="1" dirty="0">
                <a:latin typeface="Arial Black" panose="020B0A04020102020204" pitchFamily="34" charset="0"/>
                <a:cs typeface="Arial" panose="020B0604020202020204" pitchFamily="34" charset="0"/>
              </a:rPr>
              <a:t>	poor energy resolution</a:t>
            </a:r>
          </a:p>
          <a:p>
            <a:pPr marL="0" indent="0">
              <a:buNone/>
            </a:pPr>
            <a:r>
              <a:rPr lang="en-US" altLang="ja-JP" b="1" dirty="0">
                <a:latin typeface="Arial Black" panose="020B0A04020102020204" pitchFamily="34" charset="0"/>
                <a:cs typeface="Arial" panose="020B0604020202020204" pitchFamily="34" charset="0"/>
              </a:rPr>
              <a:t>	cheaper</a:t>
            </a:r>
          </a:p>
        </p:txBody>
      </p:sp>
      <p:sp>
        <p:nvSpPr>
          <p:cNvPr id="12" name="フッター プレースホルダー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dirty="0"/>
              <a:t>Nov. 14, 2019</a:t>
            </a:r>
            <a:endParaRPr kumimoji="1" lang="ja-JP" altLang="en-US" dirty="0"/>
          </a:p>
        </p:txBody>
      </p:sp>
      <p:sp>
        <p:nvSpPr>
          <p:cNvPr id="13" name="スライド番号プレースホルダー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75BCCA-4C42-44A4-A55B-AF41469C7B59}" type="slidenum">
              <a:rPr kumimoji="1" lang="ja-JP" altLang="en-US" smtClean="0"/>
              <a:pPr/>
              <a:t>69</a:t>
            </a:fld>
            <a:endParaRPr kumimoji="1" lang="ja-JP" altLang="en-US" dirty="0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44637" y="3633605"/>
            <a:ext cx="3699363" cy="2777403"/>
          </a:xfrm>
          <a:prstGeom prst="rect">
            <a:avLst/>
          </a:prstGeom>
        </p:spPr>
      </p:pic>
      <p:pic>
        <p:nvPicPr>
          <p:cNvPr id="7" name="図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77461" y="3521515"/>
            <a:ext cx="4067175" cy="3114675"/>
          </a:xfrm>
          <a:prstGeom prst="rect">
            <a:avLst/>
          </a:prstGeom>
        </p:spPr>
      </p:pic>
      <p:pic>
        <p:nvPicPr>
          <p:cNvPr id="5" name="図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34714" y="2850897"/>
            <a:ext cx="4255377" cy="6706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011358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846" y="3902043"/>
            <a:ext cx="2006141" cy="2427771"/>
          </a:xfrm>
          <a:prstGeom prst="rect">
            <a:avLst/>
          </a:prstGeom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0" y="10594"/>
            <a:ext cx="9144000" cy="725120"/>
          </a:xfrm>
          <a:gradFill>
            <a:gsLst>
              <a:gs pos="0">
                <a:schemeClr val="bg1"/>
              </a:gs>
              <a:gs pos="74000">
                <a:schemeClr val="accent4">
                  <a:lumMod val="40000"/>
                  <a:lumOff val="60000"/>
                </a:schemeClr>
              </a:gs>
              <a:gs pos="83000">
                <a:schemeClr val="accent2">
                  <a:lumMod val="75000"/>
                </a:schemeClr>
              </a:gs>
              <a:gs pos="100000">
                <a:srgbClr val="FF0000"/>
              </a:gs>
            </a:gsLst>
            <a:lin ang="5400000" scaled="1"/>
          </a:gradFill>
        </p:spPr>
        <p:txBody>
          <a:bodyPr>
            <a:normAutofit/>
          </a:bodyPr>
          <a:lstStyle/>
          <a:p>
            <a:r>
              <a:rPr lang="en-US" altLang="ja-JP" sz="3800" dirty="0">
                <a:latin typeface="Arial Black" panose="020B0A04020102020204" pitchFamily="34" charset="0"/>
                <a:ea typeface="A-OTF 見出ゴMB31 Pro MB31" panose="020B0600000000000000" pitchFamily="34" charset="-128"/>
              </a:rPr>
              <a:t>Dibaryon</a:t>
            </a:r>
            <a:endParaRPr kumimoji="1" lang="ja-JP" altLang="en-US" sz="3800" dirty="0">
              <a:latin typeface="Arial Black" panose="020B0A04020102020204" pitchFamily="34" charset="0"/>
              <a:ea typeface="A-OTF 見出ゴMB31 Pro MB31" panose="020B0600000000000000" pitchFamily="34" charset="-128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コンテンツ プレースホルダー 2"/>
              <p:cNvSpPr>
                <a:spLocks noGrp="1"/>
              </p:cNvSpPr>
              <p:nvPr>
                <p:ph idx="1"/>
              </p:nvPr>
            </p:nvSpPr>
            <p:spPr>
              <a:xfrm>
                <a:off x="628649" y="1090247"/>
                <a:ext cx="8126051" cy="5086716"/>
              </a:xfrm>
            </p:spPr>
            <p:txBody>
              <a:bodyPr wrap="square">
                <a:noAutofit/>
              </a:bodyPr>
              <a:lstStyle/>
              <a:p>
                <a:pPr marL="0" indent="0">
                  <a:buNone/>
                </a:pPr>
                <a:r>
                  <a:rPr lang="en-US" altLang="ja-JP" b="1" dirty="0">
                    <a:latin typeface="Arial Black" panose="020B0A04020102020204" pitchFamily="34" charset="0"/>
                    <a:cs typeface="Arial" panose="020B0604020202020204" pitchFamily="34" charset="0"/>
                  </a:rPr>
                  <a:t>dibaryon </a:t>
                </a:r>
              </a:p>
              <a:p>
                <a:pPr marL="0" indent="0">
                  <a:buNone/>
                </a:pPr>
                <a:r>
                  <a:rPr lang="en-US" altLang="ja-JP" sz="2400" b="1" dirty="0">
                    <a:latin typeface="Arial Black" panose="020B0A04020102020204" pitchFamily="34" charset="0"/>
                    <a:cs typeface="Arial" panose="020B0604020202020204" pitchFamily="34" charset="0"/>
                  </a:rPr>
                  <a:t>	an object with baryon number </a:t>
                </a:r>
                <a14:m>
                  <m:oMath xmlns:m="http://schemas.openxmlformats.org/officeDocument/2006/math">
                    <m:r>
                      <a:rPr lang="en-US" altLang="ja-JP" sz="2400" b="1" i="1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𝑩</m:t>
                    </m:r>
                    <m:r>
                      <a:rPr lang="en-US" altLang="ja-JP" sz="2400" b="1" i="1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=</m:t>
                    </m:r>
                    <m:r>
                      <a:rPr lang="en-US" altLang="ja-JP" sz="2400" b="1" i="1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𝟐</m:t>
                    </m:r>
                  </m:oMath>
                </a14:m>
                <a:endParaRPr lang="en-US" altLang="ja-JP" sz="2400" b="1" dirty="0">
                  <a:latin typeface="Arial Black" panose="020B0A04020102020204" pitchFamily="34" charset="0"/>
                  <a:cs typeface="Arial" panose="020B0604020202020204" pitchFamily="34" charset="0"/>
                </a:endParaRPr>
              </a:p>
              <a:p>
                <a:pPr marL="0" indent="0">
                  <a:buNone/>
                </a:pPr>
                <a:r>
                  <a:rPr lang="en-US" altLang="ja-JP" sz="2400" b="1" dirty="0">
                    <a:latin typeface="Arial Black" panose="020B0A04020102020204" pitchFamily="34" charset="0"/>
                    <a:cs typeface="Arial" panose="020B0604020202020204" pitchFamily="34" charset="0"/>
                  </a:rPr>
                  <a:t>	the quark picture of dibaryons are of 	interest</a:t>
                </a:r>
              </a:p>
              <a:p>
                <a:pPr marL="0" indent="0">
                  <a:buNone/>
                </a:pPr>
                <a:endParaRPr lang="en-US" altLang="ja-JP" sz="2400" b="1" dirty="0">
                  <a:latin typeface="Arial Black" panose="020B0A04020102020204" pitchFamily="34" charset="0"/>
                  <a:cs typeface="Arial" panose="020B0604020202020204" pitchFamily="34" charset="0"/>
                </a:endParaRPr>
              </a:p>
              <a:p>
                <a:pPr marL="0" indent="0">
                  <a:buNone/>
                </a:pPr>
                <a:r>
                  <a:rPr lang="en-US" altLang="ja-JP" sz="2400" b="1" dirty="0">
                    <a:latin typeface="Arial Black" panose="020B0A04020102020204" pitchFamily="34" charset="0"/>
                    <a:cs typeface="Arial" panose="020B0604020202020204" pitchFamily="34" charset="0"/>
                  </a:rPr>
                  <a:t>a phase change of its basic configuration</a:t>
                </a:r>
                <a:br>
                  <a:rPr lang="en-US" altLang="ja-JP" sz="2400" b="1" dirty="0">
                    <a:latin typeface="Arial Black" panose="020B0A04020102020204" pitchFamily="34" charset="0"/>
                    <a:cs typeface="Arial" panose="020B0604020202020204" pitchFamily="34" charset="0"/>
                  </a:rPr>
                </a:br>
                <a:endParaRPr lang="en-US" altLang="ja-JP" sz="2400" b="1" dirty="0">
                  <a:latin typeface="Arial Black" panose="020B0A04020102020204" pitchFamily="34" charset="0"/>
                  <a:cs typeface="Arial" panose="020B0604020202020204" pitchFamily="34" charset="0"/>
                </a:endParaRPr>
              </a:p>
              <a:p>
                <a:pPr marL="0" indent="0">
                  <a:buNone/>
                </a:pPr>
                <a:r>
                  <a:rPr lang="en-US" altLang="ja-JP" sz="2400" b="1" dirty="0">
                    <a:latin typeface="Arial Black" panose="020B0A04020102020204" pitchFamily="34" charset="0"/>
                    <a:cs typeface="Arial" panose="020B0604020202020204" pitchFamily="34" charset="0"/>
                  </a:rPr>
                  <a:t>	from a molecule-like state consisting of</a:t>
                </a:r>
              </a:p>
              <a:p>
                <a:pPr marL="0" indent="0">
                  <a:buNone/>
                </a:pPr>
                <a:r>
                  <a:rPr lang="en-US" altLang="ja-JP" sz="2400" b="1" dirty="0">
                    <a:latin typeface="Arial Black" panose="020B0A04020102020204" pitchFamily="34" charset="0"/>
                    <a:cs typeface="Arial" panose="020B0604020202020204" pitchFamily="34" charset="0"/>
                  </a:rPr>
                  <a:t>	two baryons such as the deuteron</a:t>
                </a:r>
              </a:p>
              <a:p>
                <a:pPr marL="0" indent="0">
                  <a:buNone/>
                </a:pPr>
                <a:endParaRPr lang="en-US" altLang="ja-JP" sz="2400" b="1" dirty="0">
                  <a:latin typeface="Arial Black" panose="020B0A04020102020204" pitchFamily="34" charset="0"/>
                  <a:cs typeface="Arial" panose="020B0604020202020204" pitchFamily="34" charset="0"/>
                </a:endParaRPr>
              </a:p>
              <a:p>
                <a:pPr marL="0" indent="0">
                  <a:buNone/>
                </a:pPr>
                <a:r>
                  <a:rPr lang="en-US" altLang="ja-JP" sz="2400" b="1" dirty="0">
                    <a:latin typeface="Arial Black" panose="020B0A04020102020204" pitchFamily="34" charset="0"/>
                    <a:cs typeface="Arial" panose="020B0604020202020204" pitchFamily="34" charset="0"/>
                  </a:rPr>
                  <a:t>		a hexaquark hadron state</a:t>
                </a:r>
              </a:p>
              <a:p>
                <a:pPr marL="0" indent="0">
                  <a:buNone/>
                </a:pPr>
                <a:endParaRPr lang="en-US" altLang="ja-JP" sz="2400" b="1" dirty="0">
                  <a:latin typeface="Arial Black" panose="020B0A04020102020204" pitchFamily="34" charset="0"/>
                  <a:cs typeface="Arial" panose="020B0604020202020204" pitchFamily="34" charset="0"/>
                </a:endParaRPr>
              </a:p>
              <a:p>
                <a:pPr marL="0" indent="0">
                  <a:buNone/>
                </a:pPr>
                <a:endParaRPr lang="en-US" altLang="ja-JP" sz="2400" b="1" dirty="0">
                  <a:latin typeface="Arial Black" panose="020B0A04020102020204" pitchFamily="34" charset="0"/>
                  <a:cs typeface="Arial" panose="020B0604020202020204" pitchFamily="34" charset="0"/>
                </a:endParaRPr>
              </a:p>
              <a:p>
                <a:pPr marL="0" indent="0">
                  <a:buNone/>
                </a:pPr>
                <a:endParaRPr lang="en-US" altLang="ja-JP" sz="2400" b="1" dirty="0">
                  <a:latin typeface="Arial Black" panose="020B0A040201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3" name="コンテンツ プレースホルダー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28649" y="1090247"/>
                <a:ext cx="8126051" cy="5086716"/>
              </a:xfrm>
              <a:blipFill>
                <a:blip r:embed="rId3"/>
                <a:stretch>
                  <a:fillRect l="-1500" t="-2158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フッター プレースホルダー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dirty="0"/>
              <a:t>Nov. 14, 2019</a:t>
            </a:r>
            <a:endParaRPr kumimoji="1" lang="ja-JP" altLang="en-US" dirty="0"/>
          </a:p>
        </p:txBody>
      </p:sp>
      <p:sp>
        <p:nvSpPr>
          <p:cNvPr id="13" name="スライド番号プレースホルダー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75BCCA-4C42-44A4-A55B-AF41469C7B59}" type="slidenum">
              <a:rPr kumimoji="1" lang="ja-JP" altLang="en-US" smtClean="0"/>
              <a:pPr/>
              <a:t>7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570642055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0" y="10594"/>
            <a:ext cx="9144000" cy="725120"/>
          </a:xfrm>
          <a:gradFill>
            <a:gsLst>
              <a:gs pos="0">
                <a:schemeClr val="bg1"/>
              </a:gs>
              <a:gs pos="74000">
                <a:schemeClr val="accent4">
                  <a:lumMod val="40000"/>
                  <a:lumOff val="60000"/>
                </a:schemeClr>
              </a:gs>
              <a:gs pos="83000">
                <a:schemeClr val="accent2">
                  <a:lumMod val="75000"/>
                </a:schemeClr>
              </a:gs>
              <a:gs pos="100000">
                <a:srgbClr val="FF0000"/>
              </a:gs>
            </a:gsLst>
            <a:lin ang="5400000" scaled="1"/>
          </a:gradFill>
        </p:spPr>
        <p:txBody>
          <a:bodyPr>
            <a:normAutofit/>
          </a:bodyPr>
          <a:lstStyle/>
          <a:p>
            <a:r>
              <a:rPr lang="en-US" altLang="ja-JP" sz="3800" dirty="0">
                <a:latin typeface="Arial Black" panose="020B0A04020102020204" pitchFamily="34" charset="0"/>
                <a:ea typeface="A-OTF 見出ゴMB31 Pro MB31" panose="020B0600000000000000" pitchFamily="34" charset="-128"/>
              </a:rPr>
              <a:t>Backward calorimeter</a:t>
            </a:r>
            <a:endParaRPr kumimoji="1" lang="ja-JP" altLang="en-US" sz="3800" dirty="0">
              <a:latin typeface="Arial Black" panose="020B0A04020102020204" pitchFamily="34" charset="0"/>
              <a:ea typeface="A-OTF 見出ゴMB31 Pro MB31" panose="020B0600000000000000" pitchFamily="34" charset="-128"/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28650" y="1090247"/>
            <a:ext cx="7886700" cy="5086716"/>
          </a:xfrm>
        </p:spPr>
        <p:txBody>
          <a:bodyPr wrap="square">
            <a:noAutofit/>
          </a:bodyPr>
          <a:lstStyle/>
          <a:p>
            <a:pPr marL="0" indent="0">
              <a:buNone/>
            </a:pPr>
            <a:r>
              <a:rPr lang="en-US" altLang="ja-JP" b="1" dirty="0">
                <a:latin typeface="Arial Black" panose="020B0A04020102020204" pitchFamily="34" charset="0"/>
                <a:cs typeface="Arial" panose="020B0604020202020204" pitchFamily="34" charset="0"/>
              </a:rPr>
              <a:t>Cherenkov calorimeter</a:t>
            </a:r>
          </a:p>
          <a:p>
            <a:pPr marL="0" indent="0">
              <a:buNone/>
            </a:pPr>
            <a:r>
              <a:rPr lang="en-US" altLang="ja-JP" b="1" dirty="0">
                <a:latin typeface="Arial Black" panose="020B0A04020102020204" pitchFamily="34" charset="0"/>
                <a:cs typeface="Arial" panose="020B0604020202020204" pitchFamily="34" charset="0"/>
              </a:rPr>
              <a:t>	heavy transparent material</a:t>
            </a:r>
          </a:p>
          <a:p>
            <a:pPr marL="0" indent="0">
              <a:buNone/>
            </a:pPr>
            <a:r>
              <a:rPr lang="en-US" altLang="ja-JP" b="1" dirty="0">
                <a:latin typeface="Arial Black" panose="020B0A04020102020204" pitchFamily="34" charset="0"/>
                <a:cs typeface="Arial" panose="020B0604020202020204" pitchFamily="34" charset="0"/>
              </a:rPr>
              <a:t>	poor energy resolution</a:t>
            </a:r>
          </a:p>
          <a:p>
            <a:pPr marL="0" indent="0">
              <a:buNone/>
            </a:pPr>
            <a:r>
              <a:rPr lang="en-US" altLang="ja-JP" b="1" dirty="0">
                <a:latin typeface="Arial Black" panose="020B0A04020102020204" pitchFamily="34" charset="0"/>
                <a:cs typeface="Arial" panose="020B0604020202020204" pitchFamily="34" charset="0"/>
              </a:rPr>
              <a:t>	cheaper</a:t>
            </a:r>
          </a:p>
        </p:txBody>
      </p:sp>
      <p:sp>
        <p:nvSpPr>
          <p:cNvPr id="12" name="フッター プレースホルダー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dirty="0"/>
              <a:t>Nov. 14, 2019</a:t>
            </a:r>
            <a:endParaRPr kumimoji="1" lang="ja-JP" altLang="en-US" dirty="0"/>
          </a:p>
        </p:txBody>
      </p:sp>
      <p:sp>
        <p:nvSpPr>
          <p:cNvPr id="13" name="スライド番号プレースホルダー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75BCCA-4C42-44A4-A55B-AF41469C7B59}" type="slidenum">
              <a:rPr kumimoji="1" lang="ja-JP" altLang="en-US" smtClean="0"/>
              <a:pPr/>
              <a:t>70</a:t>
            </a:fld>
            <a:endParaRPr kumimoji="1" lang="ja-JP" altLang="en-US" dirty="0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31255" y="3692519"/>
            <a:ext cx="3512745" cy="2637295"/>
          </a:xfrm>
          <a:prstGeom prst="rect">
            <a:avLst/>
          </a:prstGeom>
        </p:spPr>
      </p:pic>
      <p:pic>
        <p:nvPicPr>
          <p:cNvPr id="5" name="図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67758" y="3291791"/>
            <a:ext cx="3962400" cy="3190875"/>
          </a:xfrm>
          <a:prstGeom prst="rect">
            <a:avLst/>
          </a:prstGeom>
        </p:spPr>
      </p:pic>
      <p:pic>
        <p:nvPicPr>
          <p:cNvPr id="7" name="図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98212" y="2715525"/>
            <a:ext cx="4255377" cy="6706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3740846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図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3326" y="2623439"/>
            <a:ext cx="8356349" cy="3635390"/>
          </a:xfrm>
          <a:prstGeom prst="rect">
            <a:avLst/>
          </a:prstGeom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0" y="10594"/>
            <a:ext cx="9144000" cy="725120"/>
          </a:xfrm>
          <a:gradFill>
            <a:gsLst>
              <a:gs pos="0">
                <a:schemeClr val="bg1"/>
              </a:gs>
              <a:gs pos="74000">
                <a:schemeClr val="accent4">
                  <a:lumMod val="40000"/>
                  <a:lumOff val="60000"/>
                </a:schemeClr>
              </a:gs>
              <a:gs pos="83000">
                <a:schemeClr val="accent2">
                  <a:lumMod val="75000"/>
                </a:schemeClr>
              </a:gs>
              <a:gs pos="100000">
                <a:srgbClr val="FF0000"/>
              </a:gs>
            </a:gsLst>
            <a:lin ang="5400000" scaled="1"/>
          </a:gradFill>
        </p:spPr>
        <p:txBody>
          <a:bodyPr>
            <a:normAutofit/>
          </a:bodyPr>
          <a:lstStyle/>
          <a:p>
            <a:r>
              <a:rPr lang="en-US" altLang="ja-JP" sz="3800" dirty="0">
                <a:latin typeface="Arial Black" panose="020B0A04020102020204" pitchFamily="34" charset="0"/>
                <a:ea typeface="A-OTF 見出ゴMB31 Pro MB31" panose="020B0600000000000000" pitchFamily="34" charset="-128"/>
              </a:rPr>
              <a:t>Plastic scintillator hodoscopes</a:t>
            </a:r>
            <a:endParaRPr kumimoji="1" lang="ja-JP" altLang="en-US" sz="3800" dirty="0">
              <a:latin typeface="Arial Black" panose="020B0A04020102020204" pitchFamily="34" charset="0"/>
              <a:ea typeface="A-OTF 見出ゴMB31 Pro MB31" panose="020B0600000000000000" pitchFamily="34" charset="-128"/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28650" y="1090247"/>
            <a:ext cx="7886700" cy="5086716"/>
          </a:xfrm>
        </p:spPr>
        <p:txBody>
          <a:bodyPr wrap="square">
            <a:noAutofit/>
          </a:bodyPr>
          <a:lstStyle/>
          <a:p>
            <a:pPr marL="0" indent="0">
              <a:buNone/>
            </a:pPr>
            <a:r>
              <a:rPr lang="en-US" altLang="ja-JP" b="1" dirty="0">
                <a:latin typeface="Arial Black" panose="020B0A04020102020204" pitchFamily="34" charset="0"/>
                <a:cs typeface="Arial" panose="020B0604020202020204" pitchFamily="34" charset="0"/>
              </a:rPr>
              <a:t>placed in front of each calorimeter </a:t>
            </a:r>
          </a:p>
          <a:p>
            <a:pPr marL="0" indent="0">
              <a:buNone/>
            </a:pPr>
            <a:r>
              <a:rPr lang="en-US" altLang="ja-JP" b="1" dirty="0">
                <a:latin typeface="Arial Black" panose="020B0A04020102020204" pitchFamily="34" charset="0"/>
                <a:cs typeface="Arial" panose="020B0604020202020204" pitchFamily="34" charset="0"/>
              </a:rPr>
              <a:t>to identify charged particles</a:t>
            </a:r>
          </a:p>
          <a:p>
            <a:pPr marL="0" indent="0">
              <a:buNone/>
            </a:pPr>
            <a:r>
              <a:rPr lang="en-US" altLang="ja-JP" b="1" dirty="0">
                <a:latin typeface="Arial Black" panose="020B0A04020102020204" pitchFamily="34" charset="0"/>
                <a:cs typeface="Arial" panose="020B0604020202020204" pitchFamily="34" charset="0"/>
              </a:rPr>
              <a:t>forward hodoscope can determine the position of impact</a:t>
            </a:r>
          </a:p>
        </p:txBody>
      </p:sp>
      <p:sp>
        <p:nvSpPr>
          <p:cNvPr id="12" name="フッター プレースホルダー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dirty="0"/>
              <a:t>Nov. 14, 2019</a:t>
            </a:r>
            <a:endParaRPr kumimoji="1" lang="ja-JP" altLang="en-US" dirty="0"/>
          </a:p>
        </p:txBody>
      </p:sp>
      <p:sp>
        <p:nvSpPr>
          <p:cNvPr id="13" name="スライド番号プレースホルダー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75BCCA-4C42-44A4-A55B-AF41469C7B59}" type="slidenum">
              <a:rPr kumimoji="1" lang="ja-JP" altLang="en-US" smtClean="0"/>
              <a:pPr/>
              <a:t>71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578968010"/>
      </p:ext>
    </p:extLst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89170" y="2857561"/>
            <a:ext cx="4354830" cy="3549015"/>
          </a:xfrm>
          <a:prstGeom prst="rect">
            <a:avLst/>
          </a:prstGeom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0" y="10594"/>
            <a:ext cx="9144000" cy="725120"/>
          </a:xfrm>
          <a:gradFill>
            <a:gsLst>
              <a:gs pos="0">
                <a:schemeClr val="bg1"/>
              </a:gs>
              <a:gs pos="74000">
                <a:schemeClr val="accent4">
                  <a:lumMod val="40000"/>
                  <a:lumOff val="60000"/>
                </a:schemeClr>
              </a:gs>
              <a:gs pos="83000">
                <a:schemeClr val="accent2">
                  <a:lumMod val="75000"/>
                </a:schemeClr>
              </a:gs>
              <a:gs pos="100000">
                <a:srgbClr val="FF0000"/>
              </a:gs>
            </a:gsLst>
            <a:lin ang="5400000" scaled="1"/>
          </a:gradFill>
        </p:spPr>
        <p:txBody>
          <a:bodyPr>
            <a:normAutofit/>
          </a:bodyPr>
          <a:lstStyle/>
          <a:p>
            <a:r>
              <a:rPr lang="en-US" altLang="ja-JP" sz="3800" dirty="0">
                <a:latin typeface="Arial Black" panose="020B0A04020102020204" pitchFamily="34" charset="0"/>
                <a:ea typeface="A-OTF 見出ゴMB31 Pro MB31" panose="020B0600000000000000" pitchFamily="34" charset="-128"/>
              </a:rPr>
              <a:t>FOREST detector</a:t>
            </a:r>
            <a:endParaRPr kumimoji="1" lang="ja-JP" altLang="en-US" sz="3800" dirty="0">
              <a:latin typeface="Arial Black" panose="020B0A04020102020204" pitchFamily="34" charset="0"/>
              <a:ea typeface="A-OTF 見出ゴMB31 Pro MB31" panose="020B0600000000000000" pitchFamily="34" charset="-128"/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28650" y="1090247"/>
            <a:ext cx="8171318" cy="5086716"/>
          </a:xfrm>
        </p:spPr>
        <p:txBody>
          <a:bodyPr wrap="square">
            <a:noAutofit/>
          </a:bodyPr>
          <a:lstStyle/>
          <a:p>
            <a:pPr marL="0" indent="0">
              <a:buNone/>
            </a:pPr>
            <a:r>
              <a:rPr lang="en-US" altLang="ja-JP" b="1" dirty="0">
                <a:latin typeface="Arial Black" panose="020B0A04020102020204" pitchFamily="34" charset="0"/>
                <a:cs typeface="Arial" panose="020B0604020202020204" pitchFamily="34" charset="0"/>
              </a:rPr>
              <a:t>EM calorimeters in FOREST</a:t>
            </a:r>
          </a:p>
          <a:p>
            <a:pPr marL="0" indent="0">
              <a:buNone/>
            </a:pPr>
            <a:r>
              <a:rPr lang="en-US" altLang="ja-JP" b="1" dirty="0">
                <a:latin typeface="Arial Black" panose="020B0A04020102020204" pitchFamily="34" charset="0"/>
                <a:cs typeface="Arial" panose="020B0604020202020204" pitchFamily="34" charset="0"/>
              </a:rPr>
              <a:t>	energy resolution is not so high, yet</a:t>
            </a:r>
          </a:p>
          <a:p>
            <a:pPr marL="0" indent="0">
              <a:buNone/>
            </a:pPr>
            <a:r>
              <a:rPr lang="en-US" altLang="ja-JP" b="1" dirty="0">
                <a:latin typeface="Arial Black" panose="020B0A04020102020204" pitchFamily="34" charset="0"/>
                <a:cs typeface="Arial" panose="020B0604020202020204" pitchFamily="34" charset="0"/>
              </a:rPr>
              <a:t>	solid angle is large (88% in total)</a:t>
            </a:r>
          </a:p>
          <a:p>
            <a:pPr marL="0" indent="0">
              <a:buNone/>
            </a:pPr>
            <a:r>
              <a:rPr lang="en-US" altLang="ja-JP" b="1" dirty="0">
                <a:latin typeface="Arial Black" panose="020B0A04020102020204" pitchFamily="34" charset="0"/>
                <a:cs typeface="Arial" panose="020B0604020202020204" pitchFamily="34" charset="0"/>
              </a:rPr>
              <a:t>	giving an opportunity for hadron</a:t>
            </a:r>
          </a:p>
          <a:p>
            <a:pPr marL="0" indent="0">
              <a:buNone/>
            </a:pPr>
            <a:r>
              <a:rPr lang="en-US" altLang="ja-JP" b="1" dirty="0">
                <a:latin typeface="Arial Black" panose="020B0A04020102020204" pitchFamily="34" charset="0"/>
                <a:cs typeface="Arial" panose="020B0604020202020204" pitchFamily="34" charset="0"/>
              </a:rPr>
              <a:t>	physics studies</a:t>
            </a:r>
          </a:p>
          <a:p>
            <a:pPr marL="0" indent="0">
              <a:buNone/>
            </a:pPr>
            <a:r>
              <a:rPr lang="en-US" altLang="ja-JP" b="1" dirty="0">
                <a:latin typeface="Arial Black" panose="020B0A04020102020204" pitchFamily="34" charset="0"/>
                <a:cs typeface="Arial" panose="020B0604020202020204" pitchFamily="34" charset="0"/>
              </a:rPr>
              <a:t>new calorimeter </a:t>
            </a:r>
          </a:p>
          <a:p>
            <a:pPr marL="0" indent="0">
              <a:buNone/>
            </a:pPr>
            <a:r>
              <a:rPr lang="en-US" altLang="ja-JP" b="1" dirty="0">
                <a:latin typeface="Arial Black" panose="020B0A04020102020204" pitchFamily="34" charset="0"/>
                <a:cs typeface="Arial" panose="020B0604020202020204" pitchFamily="34" charset="0"/>
              </a:rPr>
              <a:t>BGOegg at SPring-8</a:t>
            </a:r>
          </a:p>
        </p:txBody>
      </p:sp>
      <p:sp>
        <p:nvSpPr>
          <p:cNvPr id="12" name="フッター プレースホルダー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dirty="0"/>
              <a:t>Nov. 14, 2019</a:t>
            </a:r>
            <a:endParaRPr kumimoji="1" lang="ja-JP" altLang="en-US" dirty="0"/>
          </a:p>
        </p:txBody>
      </p:sp>
      <p:sp>
        <p:nvSpPr>
          <p:cNvPr id="13" name="スライド番号プレースホルダー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75BCCA-4C42-44A4-A55B-AF41469C7B59}" type="slidenum">
              <a:rPr kumimoji="1" lang="ja-JP" altLang="en-US" smtClean="0"/>
              <a:pPr/>
              <a:t>72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970486396"/>
      </p:ext>
    </p:extLst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0" y="10594"/>
            <a:ext cx="9144000" cy="725120"/>
          </a:xfrm>
          <a:gradFill>
            <a:gsLst>
              <a:gs pos="0">
                <a:schemeClr val="bg1"/>
              </a:gs>
              <a:gs pos="74000">
                <a:schemeClr val="accent4">
                  <a:lumMod val="40000"/>
                  <a:lumOff val="60000"/>
                </a:schemeClr>
              </a:gs>
              <a:gs pos="83000">
                <a:schemeClr val="accent2">
                  <a:lumMod val="75000"/>
                </a:schemeClr>
              </a:gs>
              <a:gs pos="100000">
                <a:srgbClr val="FF0000"/>
              </a:gs>
            </a:gsLst>
            <a:lin ang="5400000" scaled="1"/>
          </a:gradFill>
        </p:spPr>
        <p:txBody>
          <a:bodyPr>
            <a:normAutofit/>
          </a:bodyPr>
          <a:lstStyle/>
          <a:p>
            <a:r>
              <a:rPr lang="en-US" altLang="ja-JP" sz="3800" dirty="0">
                <a:latin typeface="Arial Black" panose="020B0A04020102020204" pitchFamily="34" charset="0"/>
                <a:ea typeface="A-OTF 見出ゴMB31 Pro MB31" panose="020B0600000000000000" pitchFamily="34" charset="-128"/>
              </a:rPr>
              <a:t>FOREST detector</a:t>
            </a:r>
            <a:endParaRPr kumimoji="1" lang="ja-JP" altLang="en-US" sz="3800" dirty="0">
              <a:latin typeface="Arial Black" panose="020B0A04020102020204" pitchFamily="34" charset="0"/>
              <a:ea typeface="A-OTF 見出ゴMB31 Pro MB31" panose="020B0600000000000000" pitchFamily="34" charset="-128"/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28650" y="1090247"/>
            <a:ext cx="8171318" cy="5086716"/>
          </a:xfrm>
        </p:spPr>
        <p:txBody>
          <a:bodyPr wrap="square">
            <a:noAutofit/>
          </a:bodyPr>
          <a:lstStyle/>
          <a:p>
            <a:pPr marL="0" indent="0">
              <a:buNone/>
            </a:pPr>
            <a:r>
              <a:rPr lang="en-US" altLang="ja-JP" b="1" dirty="0">
                <a:latin typeface="Arial Black" panose="020B0A04020102020204" pitchFamily="34" charset="0"/>
                <a:cs typeface="Arial" panose="020B0604020202020204" pitchFamily="34" charset="0"/>
              </a:rPr>
              <a:t>new calorimeter BGOegg at SPring-8</a:t>
            </a:r>
          </a:p>
        </p:txBody>
      </p:sp>
      <p:sp>
        <p:nvSpPr>
          <p:cNvPr id="12" name="フッター プレースホルダー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dirty="0"/>
              <a:t>Nov. 14, 2019</a:t>
            </a:r>
            <a:endParaRPr kumimoji="1" lang="ja-JP" altLang="en-US" dirty="0"/>
          </a:p>
        </p:txBody>
      </p:sp>
      <p:sp>
        <p:nvSpPr>
          <p:cNvPr id="13" name="スライド番号プレースホルダー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75BCCA-4C42-44A4-A55B-AF41469C7B59}" type="slidenum">
              <a:rPr kumimoji="1" lang="ja-JP" altLang="en-US" smtClean="0"/>
              <a:pPr/>
              <a:t>73</a:t>
            </a:fld>
            <a:endParaRPr kumimoji="1" lang="ja-JP" altLang="en-US" dirty="0"/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5356" y="1586416"/>
            <a:ext cx="5472113" cy="3886200"/>
          </a:xfrm>
          <a:prstGeom prst="rect">
            <a:avLst/>
          </a:prstGeom>
        </p:spPr>
      </p:pic>
      <p:sp>
        <p:nvSpPr>
          <p:cNvPr id="10" name="テキスト ボックス 9"/>
          <p:cNvSpPr txBox="1"/>
          <p:nvPr/>
        </p:nvSpPr>
        <p:spPr>
          <a:xfrm>
            <a:off x="5792423" y="4363286"/>
            <a:ext cx="254486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>
                <a:latin typeface="Arial Black" panose="020B0A04020102020204" pitchFamily="34" charset="0"/>
              </a:rPr>
              <a:t>1320 BGO crystals</a:t>
            </a:r>
          </a:p>
          <a:p>
            <a:r>
              <a:rPr kumimoji="1" lang="en-US" altLang="ja-JP" dirty="0">
                <a:latin typeface="Arial Black" panose="020B0A04020102020204" pitchFamily="34" charset="0"/>
              </a:rPr>
              <a:t>1.38% @ 1 GeV</a:t>
            </a:r>
            <a:endParaRPr kumimoji="1" lang="ja-JP" altLang="en-US" dirty="0">
              <a:latin typeface="Arial Black" panose="020B0A04020102020204" pitchFamily="34" charset="0"/>
            </a:endParaRPr>
          </a:p>
        </p:txBody>
      </p:sp>
      <p:pic>
        <p:nvPicPr>
          <p:cNvPr id="11" name="Picture 3" descr="C:\Users\miyabe\Documents\bgoegg\ELPHseminarC010\DSC_0275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92423" y="1775478"/>
            <a:ext cx="3129680" cy="2516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図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6630" y="5433225"/>
            <a:ext cx="5822185" cy="8900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0450738"/>
      </p:ext>
    </p:extLst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0" y="10594"/>
            <a:ext cx="9144000" cy="725120"/>
          </a:xfrm>
          <a:gradFill>
            <a:gsLst>
              <a:gs pos="0">
                <a:schemeClr val="bg1"/>
              </a:gs>
              <a:gs pos="74000">
                <a:schemeClr val="accent4">
                  <a:lumMod val="40000"/>
                  <a:lumOff val="60000"/>
                </a:schemeClr>
              </a:gs>
              <a:gs pos="83000">
                <a:schemeClr val="accent2">
                  <a:lumMod val="75000"/>
                </a:schemeClr>
              </a:gs>
              <a:gs pos="100000">
                <a:srgbClr val="FF0000"/>
              </a:gs>
            </a:gsLst>
            <a:lin ang="5400000" scaled="1"/>
          </a:gradFill>
        </p:spPr>
        <p:txBody>
          <a:bodyPr>
            <a:normAutofit/>
          </a:bodyPr>
          <a:lstStyle/>
          <a:p>
            <a:r>
              <a:rPr lang="en-US" altLang="ja-JP" sz="3800" dirty="0">
                <a:latin typeface="Arial Black" panose="020B0A04020102020204" pitchFamily="34" charset="0"/>
                <a:ea typeface="A-OTF 見出ゴMB31 Pro MB31" panose="020B0600000000000000" pitchFamily="34" charset="-128"/>
              </a:rPr>
              <a:t>Exercise 6</a:t>
            </a:r>
            <a:endParaRPr kumimoji="1" lang="ja-JP" altLang="en-US" sz="3800" dirty="0">
              <a:latin typeface="Arial Black" panose="020B0A04020102020204" pitchFamily="34" charset="0"/>
              <a:ea typeface="A-OTF 見出ゴMB31 Pro MB31" panose="020B0600000000000000" pitchFamily="34" charset="-128"/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28650" y="1090247"/>
            <a:ext cx="7886700" cy="5086716"/>
          </a:xfrm>
        </p:spPr>
        <p:txBody>
          <a:bodyPr wrap="square">
            <a:noAutofit/>
          </a:bodyPr>
          <a:lstStyle/>
          <a:p>
            <a:pPr marL="0" indent="0">
              <a:buNone/>
            </a:pPr>
            <a:r>
              <a:rPr lang="en-US" altLang="ja-JP" dirty="0">
                <a:latin typeface="Arial Black" panose="020B0A04020102020204" pitchFamily="34" charset="0"/>
                <a:ea typeface="A-OTF 見出ゴMB31 Pro MB31" panose="020B0600000000000000" pitchFamily="34" charset="-128"/>
              </a:rPr>
              <a:t>What is the mean number of photo-electrons for 1 MeV energy deposit</a:t>
            </a:r>
            <a:r>
              <a:rPr lang="en-US" altLang="ja-JP" b="1" dirty="0">
                <a:latin typeface="Arial Black" panose="020B0A04020102020204" pitchFamily="34" charset="0"/>
                <a:cs typeface="Arial" panose="020B0604020202020204" pitchFamily="34" charset="0"/>
              </a:rPr>
              <a:t> for BGOegg calorimeter?</a:t>
            </a:r>
          </a:p>
          <a:p>
            <a:pPr marL="0" indent="0">
              <a:buNone/>
            </a:pPr>
            <a:endParaRPr lang="en-US" altLang="ja-JP" b="1" dirty="0">
              <a:latin typeface="Arial Black" panose="020B0A04020102020204" pitchFamily="34" charset="0"/>
              <a:ea typeface="A-OTF 見出ゴMB31 Pro MB31" panose="020B0600000000000000" pitchFamily="34" charset="-128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altLang="ja-JP" b="1" dirty="0">
              <a:latin typeface="Arial Black" panose="020B0A04020102020204" pitchFamily="34" charset="0"/>
              <a:ea typeface="A-OTF 見出ゴMB31 Pro MB31" panose="020B0600000000000000" pitchFamily="34" charset="-128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altLang="ja-JP" b="1" dirty="0">
                <a:latin typeface="Arial Black" panose="020B0A04020102020204" pitchFamily="34" charset="0"/>
                <a:cs typeface="Arial" panose="020B0604020202020204" pitchFamily="34" charset="0"/>
              </a:rPr>
              <a:t>Suppose quantum efficiency is 20%, what is the light collection efficiency in a BGO crystal?</a:t>
            </a:r>
          </a:p>
          <a:p>
            <a:pPr marL="0" indent="0">
              <a:buNone/>
            </a:pPr>
            <a:r>
              <a:rPr lang="en-US" altLang="ja-JP" b="1" dirty="0">
                <a:latin typeface="Arial Black" panose="020B0A04020102020204" pitchFamily="34" charset="0"/>
                <a:ea typeface="A-OTF 見出ゴMB31 Pro MB31" panose="020B0600000000000000" pitchFamily="34" charset="-128"/>
                <a:cs typeface="Arial" panose="020B0604020202020204" pitchFamily="34" charset="0"/>
              </a:rPr>
              <a:t>	</a:t>
            </a:r>
            <a:r>
              <a:rPr lang="en-US" altLang="ja-JP" dirty="0">
                <a:latin typeface="Arial Black" panose="020B0A04020102020204" pitchFamily="34" charset="0"/>
                <a:cs typeface="Arial" panose="020B0604020202020204" pitchFamily="34" charset="0"/>
              </a:rPr>
              <a:t>NaI(Tl): 45000 photons /MeV</a:t>
            </a:r>
          </a:p>
          <a:p>
            <a:pPr marL="0" indent="0">
              <a:buNone/>
            </a:pPr>
            <a:r>
              <a:rPr lang="en-US" altLang="ja-JP" b="1" dirty="0">
                <a:latin typeface="Arial Black" panose="020B0A04020102020204" pitchFamily="34" charset="0"/>
                <a:ea typeface="A-OTF 見出ゴMB31 Pro MB31" panose="020B0600000000000000" pitchFamily="34" charset="-128"/>
                <a:cs typeface="Arial" panose="020B0604020202020204" pitchFamily="34" charset="0"/>
              </a:rPr>
              <a:t>	relative photon yield of BGO </a:t>
            </a:r>
          </a:p>
          <a:p>
            <a:pPr marL="0" indent="0">
              <a:buNone/>
            </a:pPr>
            <a:r>
              <a:rPr lang="en-US" altLang="ja-JP" b="1" dirty="0">
                <a:latin typeface="Arial Black" panose="020B0A04020102020204" pitchFamily="34" charset="0"/>
                <a:ea typeface="A-OTF 見出ゴMB31 Pro MB31" panose="020B0600000000000000" pitchFamily="34" charset="-128"/>
                <a:cs typeface="Arial" panose="020B0604020202020204" pitchFamily="34" charset="0"/>
              </a:rPr>
              <a:t>	with respect to Na(Tl): 10%</a:t>
            </a:r>
          </a:p>
        </p:txBody>
      </p:sp>
      <p:sp>
        <p:nvSpPr>
          <p:cNvPr id="12" name="フッター プレースホルダー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dirty="0"/>
              <a:t>Nov. 14, 2019</a:t>
            </a:r>
            <a:endParaRPr kumimoji="1" lang="ja-JP" altLang="en-US" dirty="0"/>
          </a:p>
        </p:txBody>
      </p:sp>
      <p:sp>
        <p:nvSpPr>
          <p:cNvPr id="13" name="スライド番号プレースホルダー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75BCCA-4C42-44A4-A55B-AF41469C7B59}" type="slidenum">
              <a:rPr kumimoji="1" lang="ja-JP" altLang="en-US" smtClean="0"/>
              <a:pPr/>
              <a:t>74</a:t>
            </a:fld>
            <a:endParaRPr kumimoji="1" lang="ja-JP" altLang="en-US" dirty="0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75732" y="2383376"/>
            <a:ext cx="5822185" cy="8961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7535577"/>
      </p:ext>
    </p:extLst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0" y="10594"/>
            <a:ext cx="9144000" cy="725120"/>
          </a:xfrm>
          <a:gradFill>
            <a:gsLst>
              <a:gs pos="0">
                <a:schemeClr val="bg1"/>
              </a:gs>
              <a:gs pos="74000">
                <a:schemeClr val="accent4">
                  <a:lumMod val="40000"/>
                  <a:lumOff val="60000"/>
                </a:schemeClr>
              </a:gs>
              <a:gs pos="83000">
                <a:schemeClr val="accent2">
                  <a:lumMod val="75000"/>
                </a:schemeClr>
              </a:gs>
              <a:gs pos="100000">
                <a:srgbClr val="FF0000"/>
              </a:gs>
            </a:gsLst>
            <a:lin ang="5400000" scaled="1"/>
          </a:gradFill>
        </p:spPr>
        <p:txBody>
          <a:bodyPr>
            <a:normAutofit/>
          </a:bodyPr>
          <a:lstStyle/>
          <a:p>
            <a:r>
              <a:rPr lang="en-US" altLang="ja-JP" sz="4000" dirty="0">
                <a:latin typeface="Arial Black" panose="020B0A04020102020204" pitchFamily="34" charset="0"/>
                <a:ea typeface="A-OTF 見出ゴMB31 Pro MB31" panose="020B0600000000000000" pitchFamily="34" charset="-128"/>
              </a:rPr>
              <a:t>Summary</a:t>
            </a:r>
            <a:endParaRPr kumimoji="1" lang="ja-JP" altLang="en-US" sz="4000" dirty="0">
              <a:latin typeface="Arial Black" panose="020B0A04020102020204" pitchFamily="34" charset="0"/>
              <a:ea typeface="A-OTF 見出ゴMB31 Pro MB31" panose="020B0600000000000000" pitchFamily="34" charset="-128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コンテンツ プレースホルダー 2"/>
              <p:cNvSpPr>
                <a:spLocks noGrp="1"/>
              </p:cNvSpPr>
              <p:nvPr>
                <p:ph idx="1"/>
              </p:nvPr>
            </p:nvSpPr>
            <p:spPr>
              <a:xfrm>
                <a:off x="628650" y="1090247"/>
                <a:ext cx="7886700" cy="5086716"/>
              </a:xfrm>
            </p:spPr>
            <p:txBody>
              <a:bodyPr wrap="square">
                <a:normAutofit/>
              </a:bodyPr>
              <a:lstStyle/>
              <a:p>
                <a:pPr marL="0" indent="0">
                  <a:buNone/>
                </a:pPr>
                <a:r>
                  <a:rPr lang="en-US" altLang="ja-JP" sz="3200" dirty="0">
                    <a:solidFill>
                      <a:srgbClr val="002060"/>
                    </a:solidFill>
                    <a:latin typeface="Arial Black" panose="020B0A04020102020204" pitchFamily="34" charset="0"/>
                    <a:ea typeface="A-OTF 見出ゴMB31 Pro MB31" panose="020B0600000000000000" pitchFamily="34" charset="-128"/>
                  </a:rPr>
                  <a:t>omitted items</a:t>
                </a:r>
              </a:p>
              <a:p>
                <a:pPr marL="0" indent="0">
                  <a:buNone/>
                </a:pPr>
                <a:r>
                  <a:rPr lang="en-US" altLang="ja-JP" sz="36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clustering</a:t>
                </a:r>
                <a:r>
                  <a:rPr lang="en-US" altLang="ja-JP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</a:p>
              <a:p>
                <a:pPr marL="0" indent="0">
                  <a:buNone/>
                </a:pPr>
                <a:r>
                  <a:rPr lang="en-US" altLang="ja-JP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	energy reconstruction</a:t>
                </a:r>
              </a:p>
              <a:p>
                <a:pPr marL="0" indent="0">
                  <a:buNone/>
                </a:pPr>
                <a:r>
                  <a:rPr lang="en-US" altLang="ja-JP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	position reconstruction</a:t>
                </a:r>
              </a:p>
              <a:p>
                <a:pPr marL="0" indent="0">
                  <a:buNone/>
                </a:pPr>
                <a:endParaRPr lang="en-US" altLang="ja-JP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0" indent="0">
                  <a:buNone/>
                </a:pPr>
                <a:r>
                  <a:rPr lang="en-US" altLang="ja-JP" sz="36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energy calibration</a:t>
                </a:r>
              </a:p>
              <a:p>
                <a:pPr marL="0" indent="0">
                  <a:buNone/>
                </a:pPr>
                <a:r>
                  <a:rPr lang="en-US" altLang="ja-JP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	most important</a:t>
                </a:r>
              </a:p>
              <a:p>
                <a:pPr marL="0" indent="0">
                  <a:buNone/>
                </a:pPr>
                <a:r>
                  <a:rPr lang="en-US" altLang="ja-JP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	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ja-JP" b="1" i="1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pPr>
                      <m:e>
                        <m:r>
                          <a:rPr lang="en-US" altLang="ja-JP" b="1" i="1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𝝅</m:t>
                        </m:r>
                      </m:e>
                      <m:sup>
                        <m:r>
                          <a:rPr lang="en-US" altLang="ja-JP" b="1" i="1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𝟎</m:t>
                        </m:r>
                      </m:sup>
                    </m:sSup>
                  </m:oMath>
                </a14:m>
                <a:r>
                  <a:rPr lang="en-US" altLang="ja-JP" b="1" dirty="0">
                    <a:latin typeface="Arial Black" panose="020B0A04020102020204" pitchFamily="34" charset="0"/>
                    <a:cs typeface="Arial" panose="020B0604020202020204" pitchFamily="34" charset="0"/>
                  </a:rPr>
                  <a:t> </a:t>
                </a:r>
                <a:r>
                  <a:rPr lang="en-US" altLang="ja-JP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peak in the </a:t>
                </a:r>
                <a14:m>
                  <m:oMath xmlns:m="http://schemas.openxmlformats.org/officeDocument/2006/math">
                    <m:r>
                      <a:rPr lang="en-US" altLang="ja-JP" b="1" i="1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𝜸𝜸</m:t>
                    </m:r>
                  </m:oMath>
                </a14:m>
                <a:r>
                  <a:rPr lang="en-US" altLang="ja-JP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 invariant mass</a:t>
                </a:r>
                <a:br>
                  <a:rPr lang="en-US" altLang="ja-JP" b="1" dirty="0">
                    <a:latin typeface="Arial" panose="020B0604020202020204" pitchFamily="34" charset="0"/>
                    <a:cs typeface="Arial" panose="020B0604020202020204" pitchFamily="34" charset="0"/>
                  </a:rPr>
                </a:br>
                <a:r>
                  <a:rPr lang="en-US" altLang="ja-JP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	is used in the FOREST experiments</a:t>
                </a:r>
              </a:p>
              <a:p>
                <a:pPr marL="0" indent="0">
                  <a:buNone/>
                </a:pPr>
                <a:endParaRPr lang="en-US" altLang="ja-JP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0" indent="0">
                  <a:buNone/>
                </a:pPr>
                <a:endParaRPr lang="en-US" altLang="ja-JP" sz="36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3" name="コンテンツ プレースホルダー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28650" y="1090247"/>
                <a:ext cx="7886700" cy="5086716"/>
              </a:xfrm>
              <a:blipFill>
                <a:blip r:embed="rId2"/>
                <a:stretch>
                  <a:fillRect l="-2318" t="-2518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フッター プレースホルダー 1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dirty="0"/>
              <a:t>Nov. 14, 2019</a:t>
            </a:r>
            <a:endParaRPr kumimoji="1" lang="ja-JP" altLang="en-US" dirty="0"/>
          </a:p>
        </p:txBody>
      </p:sp>
      <p:sp>
        <p:nvSpPr>
          <p:cNvPr id="19" name="スライド番号プレースホルダー 1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75BCCA-4C42-44A4-A55B-AF41469C7B59}" type="slidenum">
              <a:rPr kumimoji="1" lang="ja-JP" altLang="en-US" smtClean="0"/>
              <a:pPr/>
              <a:t>75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927787838"/>
      </p:ext>
    </p:extLst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0" y="10594"/>
            <a:ext cx="9144000" cy="725120"/>
          </a:xfrm>
          <a:gradFill>
            <a:gsLst>
              <a:gs pos="0">
                <a:schemeClr val="bg1"/>
              </a:gs>
              <a:gs pos="74000">
                <a:schemeClr val="accent4">
                  <a:lumMod val="40000"/>
                  <a:lumOff val="60000"/>
                </a:schemeClr>
              </a:gs>
              <a:gs pos="83000">
                <a:schemeClr val="accent2">
                  <a:lumMod val="75000"/>
                </a:schemeClr>
              </a:gs>
              <a:gs pos="100000">
                <a:srgbClr val="FF0000"/>
              </a:gs>
            </a:gsLst>
            <a:lin ang="5400000" scaled="1"/>
          </a:gradFill>
        </p:spPr>
        <p:txBody>
          <a:bodyPr>
            <a:normAutofit/>
          </a:bodyPr>
          <a:lstStyle/>
          <a:p>
            <a:r>
              <a:rPr lang="en-US" altLang="ja-JP" sz="4000" dirty="0">
                <a:latin typeface="Arial Black" panose="020B0A04020102020204" pitchFamily="34" charset="0"/>
                <a:ea typeface="A-OTF 見出ゴMB31 Pro MB31" panose="020B0600000000000000" pitchFamily="34" charset="-128"/>
              </a:rPr>
              <a:t>Summary</a:t>
            </a:r>
            <a:endParaRPr kumimoji="1" lang="ja-JP" altLang="en-US" sz="4000" dirty="0">
              <a:latin typeface="Arial Black" panose="020B0A04020102020204" pitchFamily="34" charset="0"/>
              <a:ea typeface="A-OTF 見出ゴMB31 Pro MB31" panose="020B0600000000000000" pitchFamily="34" charset="-128"/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28650" y="1090247"/>
            <a:ext cx="7886700" cy="5086716"/>
          </a:xfrm>
        </p:spPr>
        <p:txBody>
          <a:bodyPr wrap="square">
            <a:normAutofit lnSpcReduction="10000"/>
          </a:bodyPr>
          <a:lstStyle/>
          <a:p>
            <a:pPr marL="0" indent="0">
              <a:buNone/>
            </a:pPr>
            <a:r>
              <a:rPr lang="en-US" altLang="ja-JP" sz="3200" dirty="0">
                <a:solidFill>
                  <a:srgbClr val="002060"/>
                </a:solidFill>
                <a:latin typeface="Arial Black" panose="020B0A04020102020204" pitchFamily="34" charset="0"/>
                <a:ea typeface="A-OTF 見出ゴMB31 Pro MB31" panose="020B0600000000000000" pitchFamily="34" charset="-128"/>
              </a:rPr>
              <a:t>references</a:t>
            </a:r>
            <a:r>
              <a:rPr lang="en-US" altLang="ja-JP" sz="3000" dirty="0">
                <a:solidFill>
                  <a:srgbClr val="002060"/>
                </a:solidFill>
                <a:latin typeface="Arial Black" panose="020B0A04020102020204" pitchFamily="34" charset="0"/>
                <a:ea typeface="A-OTF 見出ゴMB31 Pro MB31" panose="020B0600000000000000" pitchFamily="34" charset="-128"/>
              </a:rPr>
              <a:t> </a:t>
            </a:r>
          </a:p>
          <a:p>
            <a:pPr marL="0" indent="0">
              <a:buNone/>
            </a:pPr>
            <a:r>
              <a:rPr lang="en-US" altLang="ja-JP" b="1" dirty="0">
                <a:latin typeface="Arial" panose="020B0604020202020204" pitchFamily="34" charset="0"/>
                <a:cs typeface="Arial" panose="020B0604020202020204" pitchFamily="34" charset="0"/>
              </a:rPr>
              <a:t>M. Tanabashi </a:t>
            </a:r>
            <a:r>
              <a:rPr lang="en-US" altLang="ja-JP" b="1" i="1" dirty="0">
                <a:latin typeface="Arial" panose="020B0604020202020204" pitchFamily="34" charset="0"/>
                <a:cs typeface="Arial" panose="020B0604020202020204" pitchFamily="34" charset="0"/>
              </a:rPr>
              <a:t>et al</a:t>
            </a:r>
            <a:r>
              <a:rPr lang="en-US" altLang="ja-JP" b="1" dirty="0">
                <a:latin typeface="Arial" panose="020B0604020202020204" pitchFamily="34" charset="0"/>
                <a:cs typeface="Arial" panose="020B0604020202020204" pitchFamily="34" charset="0"/>
              </a:rPr>
              <a:t>. (Particle Data Group), Review of Particle Physics, Phys. Rev. D 98, 030001 (2018). </a:t>
            </a:r>
            <a:r>
              <a:rPr lang="en-US" altLang="ja-JP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[PDG]</a:t>
            </a:r>
          </a:p>
          <a:p>
            <a:pPr marL="0" indent="0">
              <a:buNone/>
            </a:pPr>
            <a:endParaRPr lang="en-US" altLang="ja-JP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altLang="ja-JP" b="1" dirty="0">
                <a:latin typeface="Arial" panose="020B0604020202020204" pitchFamily="34" charset="0"/>
                <a:cs typeface="Arial" panose="020B0604020202020204" pitchFamily="34" charset="0"/>
              </a:rPr>
              <a:t>G. Gratta, H. Newman, and R.Y. Zhu,</a:t>
            </a:r>
            <a:br>
              <a:rPr lang="en-US" altLang="ja-JP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ja-JP" b="1" dirty="0">
                <a:latin typeface="Arial" panose="020B0604020202020204" pitchFamily="34" charset="0"/>
                <a:cs typeface="Arial" panose="020B0604020202020204" pitchFamily="34" charset="0"/>
              </a:rPr>
              <a:t>Crystal Calorimeters in Particle Physics,</a:t>
            </a:r>
            <a:br>
              <a:rPr lang="en-US" altLang="ja-JP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ja-JP" b="1" dirty="0">
                <a:latin typeface="Arial" panose="020B0604020202020204" pitchFamily="34" charset="0"/>
                <a:cs typeface="Arial" panose="020B0604020202020204" pitchFamily="34" charset="0"/>
              </a:rPr>
              <a:t>Ann. Rev. Nucl. Part. Sci. 14, 453 (1994).</a:t>
            </a:r>
          </a:p>
          <a:p>
            <a:pPr marL="0" indent="0">
              <a:buNone/>
            </a:pPr>
            <a:endParaRPr lang="en-US" altLang="ja-JP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altLang="ja-JP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R. Wigmans, Calorimetry</a:t>
            </a:r>
            <a:br>
              <a:rPr lang="en-US" altLang="ja-JP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ja-JP" sz="2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Energy Measurements in Particle Physics,</a:t>
            </a:r>
            <a:br>
              <a:rPr lang="en-US" altLang="ja-JP" sz="2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ja-JP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Oxford Univ. Press (2000).</a:t>
            </a:r>
          </a:p>
        </p:txBody>
      </p:sp>
      <p:sp>
        <p:nvSpPr>
          <p:cNvPr id="18" name="フッター プレースホルダー 1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dirty="0"/>
              <a:t>Nov. 14, 2019</a:t>
            </a:r>
            <a:endParaRPr kumimoji="1" lang="ja-JP" altLang="en-US" dirty="0"/>
          </a:p>
        </p:txBody>
      </p:sp>
      <p:sp>
        <p:nvSpPr>
          <p:cNvPr id="19" name="スライド番号プレースホルダー 1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75BCCA-4C42-44A4-A55B-AF41469C7B59}" type="slidenum">
              <a:rPr kumimoji="1" lang="ja-JP" altLang="en-US" smtClean="0"/>
              <a:pPr/>
              <a:t>76</a:t>
            </a:fld>
            <a:endParaRPr kumimoji="1" lang="ja-JP" altLang="en-US" dirty="0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97917" y="4228031"/>
            <a:ext cx="1624271" cy="23461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6193876"/>
      </p:ext>
    </p:extLst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0" y="10594"/>
            <a:ext cx="9144000" cy="725120"/>
          </a:xfrm>
          <a:gradFill>
            <a:gsLst>
              <a:gs pos="0">
                <a:schemeClr val="bg1"/>
              </a:gs>
              <a:gs pos="74000">
                <a:schemeClr val="accent4">
                  <a:lumMod val="40000"/>
                  <a:lumOff val="60000"/>
                </a:schemeClr>
              </a:gs>
              <a:gs pos="83000">
                <a:schemeClr val="accent2">
                  <a:lumMod val="75000"/>
                </a:schemeClr>
              </a:gs>
              <a:gs pos="100000">
                <a:srgbClr val="FF0000"/>
              </a:gs>
            </a:gsLst>
            <a:lin ang="5400000" scaled="1"/>
          </a:gradFill>
        </p:spPr>
        <p:txBody>
          <a:bodyPr>
            <a:normAutofit/>
          </a:bodyPr>
          <a:lstStyle/>
          <a:p>
            <a:r>
              <a:rPr lang="en-US" altLang="ja-JP" sz="4000" dirty="0">
                <a:latin typeface="Arial Black" panose="020B0A04020102020204" pitchFamily="34" charset="0"/>
                <a:ea typeface="A-OTF 見出ゴMB31 Pro MB31" panose="020B0600000000000000" pitchFamily="34" charset="-128"/>
              </a:rPr>
              <a:t>Summary</a:t>
            </a:r>
            <a:endParaRPr kumimoji="1" lang="ja-JP" altLang="en-US" sz="4000" dirty="0">
              <a:latin typeface="Arial Black" panose="020B0A04020102020204" pitchFamily="34" charset="0"/>
              <a:ea typeface="A-OTF 見出ゴMB31 Pro MB31" panose="020B0600000000000000" pitchFamily="34" charset="-128"/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44032" y="807372"/>
            <a:ext cx="8582685" cy="5521000"/>
          </a:xfrm>
        </p:spPr>
        <p:txBody>
          <a:bodyPr wrap="square">
            <a:normAutofit fontScale="70000" lnSpcReduction="20000"/>
          </a:bodyPr>
          <a:lstStyle/>
          <a:p>
            <a:pPr marL="0" indent="0">
              <a:lnSpc>
                <a:spcPct val="110000"/>
              </a:lnSpc>
              <a:buNone/>
            </a:pPr>
            <a:r>
              <a:rPr lang="en-US" altLang="ja-JP" sz="4300" dirty="0">
                <a:solidFill>
                  <a:srgbClr val="002060"/>
                </a:solidFill>
                <a:latin typeface="Arial Black" panose="020B0A04020102020204" pitchFamily="34" charset="0"/>
                <a:ea typeface="A-OTF 見出ゴMB31 Pro MB31" panose="020B0600000000000000" pitchFamily="34" charset="-128"/>
              </a:rPr>
              <a:t>our papers </a:t>
            </a:r>
            <a:r>
              <a:rPr lang="en-US" altLang="ja-JP" sz="4300" b="1" dirty="0">
                <a:solidFill>
                  <a:srgbClr val="002060"/>
                </a:solidFill>
                <a:latin typeface="Arial Black" panose="020B0A04020102020204" pitchFamily="34" charset="0"/>
              </a:rPr>
              <a:t>describing EM calorimeters</a:t>
            </a:r>
          </a:p>
          <a:p>
            <a:pPr marL="0" indent="0">
              <a:lnSpc>
                <a:spcPct val="110000"/>
              </a:lnSpc>
              <a:buNone/>
            </a:pPr>
            <a:r>
              <a:rPr lang="en-US" altLang="ja-JP" b="1" dirty="0">
                <a:latin typeface="Arial Black" panose="020B0A04020102020204" pitchFamily="34" charset="0"/>
              </a:rPr>
              <a:t>T. Ishikawa </a:t>
            </a:r>
            <a:r>
              <a:rPr lang="en-US" altLang="ja-JP" b="1" i="1" dirty="0">
                <a:latin typeface="Arial Black" panose="020B0A04020102020204" pitchFamily="34" charset="0"/>
                <a:cs typeface="Arial" panose="020B0604020202020204" pitchFamily="34" charset="0"/>
              </a:rPr>
              <a:t>et al</a:t>
            </a:r>
            <a:r>
              <a:rPr lang="en-US" altLang="ja-JP" b="1" dirty="0">
                <a:latin typeface="Arial Black" panose="020B0A04020102020204" pitchFamily="34" charset="0"/>
                <a:cs typeface="Arial" panose="020B0604020202020204" pitchFamily="34" charset="0"/>
              </a:rPr>
              <a:t>.</a:t>
            </a:r>
            <a:r>
              <a:rPr lang="en-US" altLang="ja-JP" dirty="0">
                <a:latin typeface="Arial Black" panose="020B0A04020102020204" pitchFamily="34" charset="0"/>
              </a:rPr>
              <a:t>,</a:t>
            </a:r>
            <a:br>
              <a:rPr lang="en-US" altLang="ja-JP" dirty="0">
                <a:latin typeface="Arial Black" panose="020B0A04020102020204" pitchFamily="34" charset="0"/>
              </a:rPr>
            </a:br>
            <a:r>
              <a:rPr lang="en-US" altLang="ja-JP" dirty="0">
                <a:latin typeface="Arial Black" panose="020B0A04020102020204" pitchFamily="34" charset="0"/>
              </a:rPr>
              <a:t>Testing a prototype BGO calorimeter with 100-800 MeV positron beams,</a:t>
            </a:r>
            <a:br>
              <a:rPr lang="en-US" altLang="ja-JP" dirty="0">
                <a:latin typeface="Arial Black" panose="020B0A04020102020204" pitchFamily="34" charset="0"/>
              </a:rPr>
            </a:br>
            <a:r>
              <a:rPr lang="en-US" altLang="ja-JP" dirty="0">
                <a:latin typeface="Arial Black" panose="020B0A04020102020204" pitchFamily="34" charset="0"/>
              </a:rPr>
              <a:t>Nucl. Instrum. Meth. A 837, 109 (2016).</a:t>
            </a:r>
          </a:p>
          <a:p>
            <a:pPr marL="0" indent="0">
              <a:lnSpc>
                <a:spcPct val="110000"/>
              </a:lnSpc>
              <a:buNone/>
            </a:pPr>
            <a:endParaRPr lang="en-US" altLang="ja-JP" b="1" dirty="0">
              <a:latin typeface="Arial Black" panose="020B0A04020102020204" pitchFamily="34" charset="0"/>
            </a:endParaRPr>
          </a:p>
          <a:p>
            <a:pPr marL="0" indent="0">
              <a:lnSpc>
                <a:spcPct val="110000"/>
              </a:lnSpc>
              <a:buNone/>
            </a:pPr>
            <a:r>
              <a:rPr lang="en-US" altLang="ja-JP" b="1" dirty="0">
                <a:latin typeface="Arial Black" panose="020B0A04020102020204" pitchFamily="34" charset="0"/>
              </a:rPr>
              <a:t>T. Ishikawa </a:t>
            </a:r>
            <a:r>
              <a:rPr lang="en-US" altLang="ja-JP" b="1" i="1" dirty="0">
                <a:latin typeface="Arial Black" panose="020B0A04020102020204" pitchFamily="34" charset="0"/>
                <a:cs typeface="Arial" panose="020B0604020202020204" pitchFamily="34" charset="0"/>
              </a:rPr>
              <a:t>et al</a:t>
            </a:r>
            <a:r>
              <a:rPr lang="en-US" altLang="ja-JP" b="1" dirty="0">
                <a:latin typeface="Arial Black" panose="020B0A04020102020204" pitchFamily="34" charset="0"/>
                <a:cs typeface="Arial" panose="020B0604020202020204" pitchFamily="34" charset="0"/>
              </a:rPr>
              <a:t>.</a:t>
            </a:r>
            <a:r>
              <a:rPr lang="en-US" altLang="ja-JP" dirty="0">
                <a:latin typeface="Arial Black" panose="020B0A04020102020204" pitchFamily="34" charset="0"/>
              </a:rPr>
              <a:t>, </a:t>
            </a:r>
            <a:br>
              <a:rPr lang="en-US" altLang="ja-JP" dirty="0">
                <a:latin typeface="Arial Black" panose="020B0A04020102020204" pitchFamily="34" charset="0"/>
              </a:rPr>
            </a:br>
            <a:r>
              <a:rPr lang="en-US" altLang="ja-JP" dirty="0">
                <a:latin typeface="Arial Black" panose="020B0A04020102020204" pitchFamily="34" charset="0"/>
              </a:rPr>
              <a:t>The FOREST detector for meson photoproduction experiments at ELPH, </a:t>
            </a:r>
            <a:br>
              <a:rPr lang="en-US" altLang="ja-JP" dirty="0">
                <a:latin typeface="Arial Black" panose="020B0A04020102020204" pitchFamily="34" charset="0"/>
              </a:rPr>
            </a:br>
            <a:r>
              <a:rPr lang="en-US" altLang="ja-JP" dirty="0">
                <a:latin typeface="Arial Black" panose="020B0A04020102020204" pitchFamily="34" charset="0"/>
              </a:rPr>
              <a:t>Nucl. Instrum. Meth. A 832, 108 (2016).</a:t>
            </a:r>
          </a:p>
          <a:p>
            <a:pPr marL="0" indent="0">
              <a:lnSpc>
                <a:spcPct val="110000"/>
              </a:lnSpc>
              <a:buNone/>
            </a:pPr>
            <a:endParaRPr lang="en-US" altLang="ja-JP" b="1" dirty="0">
              <a:latin typeface="Arial Black" panose="020B0A04020102020204" pitchFamily="34" charset="0"/>
            </a:endParaRPr>
          </a:p>
          <a:p>
            <a:pPr marL="0" indent="0">
              <a:lnSpc>
                <a:spcPct val="110000"/>
              </a:lnSpc>
              <a:buNone/>
            </a:pPr>
            <a:r>
              <a:rPr lang="en-US" altLang="ja-JP" b="1" dirty="0">
                <a:latin typeface="Arial Black" panose="020B0A04020102020204" pitchFamily="34" charset="0"/>
              </a:rPr>
              <a:t>T. Ishikawa </a:t>
            </a:r>
            <a:r>
              <a:rPr lang="en-US" altLang="ja-JP" b="1" i="1" dirty="0">
                <a:latin typeface="Arial Black" panose="020B0A04020102020204" pitchFamily="34" charset="0"/>
                <a:cs typeface="Arial" panose="020B0604020202020204" pitchFamily="34" charset="0"/>
              </a:rPr>
              <a:t>et al</a:t>
            </a:r>
            <a:r>
              <a:rPr lang="en-US" altLang="ja-JP" b="1" dirty="0">
                <a:latin typeface="Arial Black" panose="020B0A04020102020204" pitchFamily="34" charset="0"/>
                <a:cs typeface="Arial" panose="020B0604020202020204" pitchFamily="34" charset="0"/>
              </a:rPr>
              <a:t>.</a:t>
            </a:r>
            <a:r>
              <a:rPr lang="en-US" altLang="ja-JP" dirty="0">
                <a:latin typeface="Arial Black" panose="020B0A04020102020204" pitchFamily="34" charset="0"/>
              </a:rPr>
              <a:t>, </a:t>
            </a:r>
            <a:br>
              <a:rPr lang="en-US" altLang="ja-JP" dirty="0">
                <a:latin typeface="Arial Black" panose="020B0A04020102020204" pitchFamily="34" charset="0"/>
              </a:rPr>
            </a:br>
            <a:r>
              <a:rPr lang="en-US" altLang="ja-JP" dirty="0">
                <a:latin typeface="Arial Black" panose="020B0A04020102020204" pitchFamily="34" charset="0"/>
              </a:rPr>
              <a:t>A detailed test of a BSO calorimeter with 100-800 MeV positrons, </a:t>
            </a:r>
            <a:br>
              <a:rPr lang="en-US" altLang="ja-JP" dirty="0">
                <a:latin typeface="Arial Black" panose="020B0A04020102020204" pitchFamily="34" charset="0"/>
              </a:rPr>
            </a:br>
            <a:r>
              <a:rPr lang="en-US" altLang="ja-JP" dirty="0">
                <a:latin typeface="Arial Black" panose="020B0A04020102020204" pitchFamily="34" charset="0"/>
              </a:rPr>
              <a:t>Nucl. Instrum. Meth. A 694, 348 (2012).</a:t>
            </a:r>
          </a:p>
        </p:txBody>
      </p:sp>
      <p:sp>
        <p:nvSpPr>
          <p:cNvPr id="18" name="フッター プレースホルダー 1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dirty="0"/>
              <a:t>Nov. 14, 2019</a:t>
            </a:r>
            <a:endParaRPr kumimoji="1" lang="ja-JP" altLang="en-US" dirty="0"/>
          </a:p>
        </p:txBody>
      </p:sp>
      <p:sp>
        <p:nvSpPr>
          <p:cNvPr id="19" name="スライド番号プレースホルダー 1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75BCCA-4C42-44A4-A55B-AF41469C7B59}" type="slidenum">
              <a:rPr kumimoji="1" lang="ja-JP" altLang="en-US" smtClean="0"/>
              <a:pPr/>
              <a:t>77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72006694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0" y="10594"/>
            <a:ext cx="9144000" cy="725120"/>
          </a:xfrm>
          <a:gradFill>
            <a:gsLst>
              <a:gs pos="0">
                <a:schemeClr val="bg1"/>
              </a:gs>
              <a:gs pos="74000">
                <a:schemeClr val="accent4">
                  <a:lumMod val="40000"/>
                  <a:lumOff val="60000"/>
                </a:schemeClr>
              </a:gs>
              <a:gs pos="83000">
                <a:schemeClr val="accent2">
                  <a:lumMod val="75000"/>
                </a:schemeClr>
              </a:gs>
              <a:gs pos="100000">
                <a:srgbClr val="FF0000"/>
              </a:gs>
            </a:gsLst>
            <a:lin ang="5400000" scaled="1"/>
          </a:gradFill>
        </p:spPr>
        <p:txBody>
          <a:bodyPr>
            <a:normAutofit/>
          </a:bodyPr>
          <a:lstStyle/>
          <a:p>
            <a:r>
              <a:rPr lang="en-US" altLang="ja-JP" sz="3800" dirty="0">
                <a:latin typeface="Arial Black" panose="020B0A04020102020204" pitchFamily="34" charset="0"/>
                <a:ea typeface="A-OTF 見出ゴMB31 Pro MB31" panose="020B0600000000000000" pitchFamily="34" charset="-128"/>
              </a:rPr>
              <a:t>Dibaryon</a:t>
            </a:r>
            <a:endParaRPr kumimoji="1" lang="ja-JP" altLang="en-US" sz="3800" dirty="0">
              <a:latin typeface="Arial Black" panose="020B0A04020102020204" pitchFamily="34" charset="0"/>
              <a:ea typeface="A-OTF 見出ゴMB31 Pro MB31" panose="020B0600000000000000" pitchFamily="34" charset="-128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コンテンツ プレースホルダー 2"/>
              <p:cNvSpPr>
                <a:spLocks noGrp="1"/>
              </p:cNvSpPr>
              <p:nvPr>
                <p:ph idx="1"/>
              </p:nvPr>
            </p:nvSpPr>
            <p:spPr>
              <a:xfrm>
                <a:off x="628649" y="1090247"/>
                <a:ext cx="8126051" cy="5086716"/>
              </a:xfrm>
            </p:spPr>
            <p:txBody>
              <a:bodyPr wrap="square">
                <a:noAutofit/>
              </a:bodyPr>
              <a:lstStyle/>
              <a:p>
                <a:pPr marL="0" indent="0">
                  <a:buNone/>
                </a:pPr>
                <a:r>
                  <a:rPr lang="en-US" altLang="ja-JP" b="1" dirty="0">
                    <a:latin typeface="Arial Black" panose="020B0A04020102020204" pitchFamily="34" charset="0"/>
                    <a:cs typeface="Arial" panose="020B0604020202020204" pitchFamily="34" charset="0"/>
                  </a:rPr>
                  <a:t>our measurement of cross sections for the </a:t>
                </a:r>
                <a14:m>
                  <m:oMath xmlns:m="http://schemas.openxmlformats.org/officeDocument/2006/math">
                    <m:r>
                      <a:rPr lang="en-US" altLang="ja-JP" b="1" i="1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𝜸</m:t>
                    </m:r>
                    <m:r>
                      <a:rPr lang="en-US" altLang="ja-JP" b="1" i="1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𝒅</m:t>
                    </m:r>
                    <m:r>
                      <a:rPr lang="en-US" altLang="ja-JP" b="1" i="1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→</m:t>
                    </m:r>
                    <m:sSup>
                      <m:sSupPr>
                        <m:ctrlPr>
                          <a:rPr lang="en-US" altLang="ja-JP" b="1" i="1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pPr>
                      <m:e>
                        <m:r>
                          <a:rPr lang="en-US" altLang="ja-JP" b="1" i="1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𝝅</m:t>
                        </m:r>
                      </m:e>
                      <m:sup>
                        <m:r>
                          <a:rPr lang="en-US" altLang="ja-JP" b="1" i="1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𝟎</m:t>
                        </m:r>
                      </m:sup>
                    </m:sSup>
                    <m:sSup>
                      <m:sSupPr>
                        <m:ctrlPr>
                          <a:rPr lang="en-US" altLang="ja-JP" b="1" i="1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pPr>
                      <m:e>
                        <m:r>
                          <a:rPr lang="en-US" altLang="ja-JP" b="1" i="1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𝝅</m:t>
                        </m:r>
                      </m:e>
                      <m:sup>
                        <m:r>
                          <a:rPr lang="en-US" altLang="ja-JP" b="1" i="1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𝟎</m:t>
                        </m:r>
                      </m:sup>
                    </m:sSup>
                    <m:r>
                      <a:rPr lang="en-US" altLang="ja-JP" b="1" i="1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𝒅</m:t>
                    </m:r>
                  </m:oMath>
                </a14:m>
                <a:r>
                  <a:rPr lang="en-US" altLang="ja-JP" b="1" dirty="0">
                    <a:latin typeface="Arial Black" panose="020B0A04020102020204" pitchFamily="34" charset="0"/>
                    <a:cs typeface="Arial" panose="020B0604020202020204" pitchFamily="34" charset="0"/>
                  </a:rPr>
                  <a:t> reaction, suggesting</a:t>
                </a:r>
              </a:p>
              <a:p>
                <a:pPr marL="0" indent="0">
                  <a:buNone/>
                </a:pPr>
                <a:r>
                  <a:rPr lang="en-US" altLang="ja-JP" b="1" dirty="0">
                    <a:latin typeface="Arial Black" panose="020B0A04020102020204" pitchFamily="34" charset="0"/>
                    <a:cs typeface="Arial" panose="020B0604020202020204" pitchFamily="34" charset="0"/>
                  </a:rPr>
                  <a:t>the </a:t>
                </a:r>
                <a14:m>
                  <m:oMath xmlns:m="http://schemas.openxmlformats.org/officeDocument/2006/math">
                    <m:r>
                      <a:rPr lang="en-US" altLang="ja-JP" b="1" i="1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𝜸</m:t>
                    </m:r>
                    <m:r>
                      <a:rPr lang="en-US" altLang="ja-JP" b="1" i="1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𝒅</m:t>
                    </m:r>
                    <m:r>
                      <a:rPr lang="en-US" altLang="ja-JP" b="1" i="1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→</m:t>
                    </m:r>
                    <m:sSub>
                      <m:sSubPr>
                        <m:ctrlPr>
                          <a:rPr lang="en-US" altLang="ja-JP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lang="en-US" altLang="ja-JP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𝑹</m:t>
                        </m:r>
                      </m:e>
                      <m:sub>
                        <m:r>
                          <a:rPr lang="en-US" altLang="ja-JP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𝑰𝑺</m:t>
                        </m:r>
                      </m:sub>
                    </m:sSub>
                    <m:r>
                      <a:rPr lang="en-US" altLang="ja-JP" b="1" i="1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→</m:t>
                    </m:r>
                    <m:sSup>
                      <m:sSupPr>
                        <m:ctrlPr>
                          <a:rPr lang="en-US" altLang="ja-JP" b="1" i="1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pPr>
                      <m:e>
                        <m:r>
                          <a:rPr lang="en-US" altLang="ja-JP" b="1" i="1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𝝅</m:t>
                        </m:r>
                      </m:e>
                      <m:sup>
                        <m:r>
                          <a:rPr lang="en-US" altLang="ja-JP" b="1" i="1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𝟎</m:t>
                        </m:r>
                      </m:sup>
                    </m:sSup>
                    <m:sSup>
                      <m:sSupPr>
                        <m:ctrlPr>
                          <a:rPr lang="en-US" altLang="ja-JP" b="1" i="1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pPr>
                      <m:e>
                        <m:sSub>
                          <m:sSubPr>
                            <m:ctrlPr>
                              <a:rPr lang="en-US" altLang="ja-JP" b="1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</m:ctrlPr>
                          </m:sSubPr>
                          <m:e>
                            <m:r>
                              <a:rPr lang="en-US" altLang="ja-JP" b="1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  <m:t>𝑹</m:t>
                            </m:r>
                          </m:e>
                          <m:sub>
                            <m:r>
                              <a:rPr lang="en-US" altLang="ja-JP" b="1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  <m:t>𝑰𝑽</m:t>
                            </m:r>
                          </m:sub>
                        </m:sSub>
                        <m:r>
                          <a:rPr lang="en-US" altLang="ja-JP" b="1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→</m:t>
                        </m:r>
                        <m:r>
                          <a:rPr lang="en-US" altLang="ja-JP" b="1" i="1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𝝅</m:t>
                        </m:r>
                      </m:e>
                      <m:sup>
                        <m:r>
                          <a:rPr lang="en-US" altLang="ja-JP" b="1" i="1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𝟎</m:t>
                        </m:r>
                      </m:sup>
                    </m:sSup>
                    <m:sSup>
                      <m:sSupPr>
                        <m:ctrlPr>
                          <a:rPr lang="en-US" altLang="ja-JP" b="1" i="1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pPr>
                      <m:e>
                        <m:r>
                          <a:rPr lang="en-US" altLang="ja-JP" b="1" i="1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𝝅</m:t>
                        </m:r>
                      </m:e>
                      <m:sup>
                        <m:r>
                          <a:rPr lang="en-US" altLang="ja-JP" b="1" i="1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𝟎</m:t>
                        </m:r>
                      </m:sup>
                    </m:sSup>
                    <m:r>
                      <a:rPr lang="en-US" altLang="ja-JP" b="1" i="1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𝒅</m:t>
                    </m:r>
                    <m:r>
                      <m:rPr>
                        <m:nor/>
                      </m:rPr>
                      <a:rPr lang="en-US" altLang="ja-JP" b="1" i="0" smtClean="0">
                        <a:latin typeface="Arial Black" panose="020B0A04020102020204" pitchFamily="34" charset="0"/>
                        <a:cs typeface="Arial" panose="020B0604020202020204" pitchFamily="34" charset="0"/>
                      </a:rPr>
                      <m:t> </m:t>
                    </m:r>
                    <m:r>
                      <m:rPr>
                        <m:nor/>
                      </m:rPr>
                      <a:rPr lang="en-US" altLang="ja-JP" b="1" i="0" smtClean="0">
                        <a:latin typeface="Arial Black" panose="020B0A04020102020204" pitchFamily="34" charset="0"/>
                        <a:cs typeface="Arial" panose="020B0604020202020204" pitchFamily="34" charset="0"/>
                      </a:rPr>
                      <m:t>sequential</m:t>
                    </m:r>
                    <m:r>
                      <m:rPr>
                        <m:nor/>
                      </m:rPr>
                      <a:rPr lang="en-US" altLang="ja-JP" b="1" i="0" smtClean="0">
                        <a:latin typeface="Arial Black" panose="020B0A04020102020204" pitchFamily="34" charset="0"/>
                        <a:cs typeface="Arial" panose="020B0604020202020204" pitchFamily="34" charset="0"/>
                      </a:rPr>
                      <m:t> </m:t>
                    </m:r>
                    <m:r>
                      <m:rPr>
                        <m:nor/>
                      </m:rPr>
                      <a:rPr lang="en-US" altLang="ja-JP" b="1" i="0" smtClean="0">
                        <a:latin typeface="Arial Black" panose="020B0A04020102020204" pitchFamily="34" charset="0"/>
                        <a:cs typeface="Arial" panose="020B0604020202020204" pitchFamily="34" charset="0"/>
                      </a:rPr>
                      <m:t>process</m:t>
                    </m:r>
                    <m:r>
                      <m:rPr>
                        <m:nor/>
                      </m:rPr>
                      <a:rPr lang="en-US" altLang="ja-JP" b="1" i="0" smtClean="0">
                        <a:latin typeface="Arial Black" panose="020B0A04020102020204" pitchFamily="34" charset="0"/>
                        <a:cs typeface="Arial" panose="020B0604020202020204" pitchFamily="34" charset="0"/>
                      </a:rPr>
                      <m:t> </m:t>
                    </m:r>
                    <m:r>
                      <m:rPr>
                        <m:nor/>
                      </m:rPr>
                      <a:rPr lang="en-US" altLang="ja-JP" b="1" i="0" smtClean="0">
                        <a:latin typeface="Arial Black" panose="020B0A04020102020204" pitchFamily="34" charset="0"/>
                        <a:cs typeface="Arial" panose="020B0604020202020204" pitchFamily="34" charset="0"/>
                      </a:rPr>
                      <m:t>is</m:t>
                    </m:r>
                    <m:r>
                      <m:rPr>
                        <m:nor/>
                      </m:rPr>
                      <a:rPr lang="en-US" altLang="ja-JP" b="1" i="0" smtClean="0">
                        <a:latin typeface="Arial Black" panose="020B0A04020102020204" pitchFamily="34" charset="0"/>
                        <a:cs typeface="Arial" panose="020B0604020202020204" pitchFamily="34" charset="0"/>
                      </a:rPr>
                      <m:t> </m:t>
                    </m:r>
                    <m:r>
                      <m:rPr>
                        <m:nor/>
                      </m:rPr>
                      <a:rPr lang="en-US" altLang="ja-JP" b="1" i="0" smtClean="0">
                        <a:latin typeface="Arial Black" panose="020B0A04020102020204" pitchFamily="34" charset="0"/>
                        <a:cs typeface="Arial" panose="020B0604020202020204" pitchFamily="34" charset="0"/>
                      </a:rPr>
                      <m:t>dominant</m:t>
                    </m:r>
                  </m:oMath>
                </a14:m>
                <a:endParaRPr lang="en-US" altLang="ja-JP" b="1" dirty="0">
                  <a:latin typeface="Arial Black" panose="020B0A04020102020204" pitchFamily="34" charset="0"/>
                  <a:cs typeface="Arial" panose="020B0604020202020204" pitchFamily="34" charset="0"/>
                </a:endParaRPr>
              </a:p>
              <a:p>
                <a:pPr marL="0" indent="0">
                  <a:buNone/>
                </a:pPr>
                <a:endParaRPr lang="en-US" altLang="ja-JP" sz="2400" b="1" dirty="0">
                  <a:latin typeface="Arial Black" panose="020B0A04020102020204" pitchFamily="34" charset="0"/>
                  <a:cs typeface="Arial" panose="020B0604020202020204" pitchFamily="34" charset="0"/>
                </a:endParaRPr>
              </a:p>
              <a:p>
                <a:pPr marL="0" indent="0">
                  <a:buNone/>
                </a:pPr>
                <a:endParaRPr lang="en-US" altLang="ja-JP" sz="2400" b="1" dirty="0">
                  <a:latin typeface="Arial Black" panose="020B0A040201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3" name="コンテンツ プレースホルダー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28649" y="1090247"/>
                <a:ext cx="8126051" cy="5086716"/>
              </a:xfrm>
              <a:blipFill>
                <a:blip r:embed="rId2"/>
                <a:stretch>
                  <a:fillRect l="-1500" t="-2158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フッター プレースホルダー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dirty="0"/>
              <a:t>Nov. 14, 2019</a:t>
            </a:r>
            <a:endParaRPr kumimoji="1" lang="ja-JP" altLang="en-US" dirty="0"/>
          </a:p>
        </p:txBody>
      </p:sp>
      <p:sp>
        <p:nvSpPr>
          <p:cNvPr id="13" name="スライド番号プレースホルダー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75BCCA-4C42-44A4-A55B-AF41469C7B59}" type="slidenum">
              <a:rPr kumimoji="1" lang="ja-JP" altLang="en-US" smtClean="0"/>
              <a:pPr/>
              <a:t>8</a:t>
            </a:fld>
            <a:endParaRPr kumimoji="1" lang="ja-JP" altLang="en-US" dirty="0"/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374" y="3012890"/>
            <a:ext cx="5287224" cy="3164073"/>
          </a:xfrm>
          <a:prstGeom prst="rect">
            <a:avLst/>
          </a:prstGeom>
        </p:spPr>
      </p:pic>
      <p:pic>
        <p:nvPicPr>
          <p:cNvPr id="6" name="図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75928" y="3065227"/>
            <a:ext cx="3553493" cy="2922656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" name="正方形/長方形 6"/>
              <p:cNvSpPr/>
              <p:nvPr/>
            </p:nvSpPr>
            <p:spPr>
              <a:xfrm>
                <a:off x="1605329" y="6070716"/>
                <a:ext cx="2724720" cy="53296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altLang="ja-JP" sz="2800" b="1" i="1" smtClean="0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sSupPr>
                        <m:e>
                          <m:r>
                            <a:rPr lang="en-US" altLang="ja-JP" sz="2800" b="1" i="1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𝝅</m:t>
                          </m:r>
                        </m:e>
                        <m:sup>
                          <m:r>
                            <a:rPr lang="en-US" altLang="ja-JP" sz="2800" b="1" i="1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𝟎</m:t>
                          </m:r>
                        </m:sup>
                      </m:sSup>
                      <m:sSup>
                        <m:sSupPr>
                          <m:ctrlPr>
                            <a:rPr lang="en-US" altLang="ja-JP" sz="2800" b="1" i="1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sSupPr>
                        <m:e>
                          <m:r>
                            <a:rPr lang="en-US" altLang="ja-JP" sz="2800" b="1" i="1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𝝅</m:t>
                          </m:r>
                        </m:e>
                        <m:sup>
                          <m:r>
                            <a:rPr lang="en-US" altLang="ja-JP" sz="2800" b="1" i="1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𝟎</m:t>
                          </m:r>
                        </m:sup>
                      </m:sSup>
                      <m:r>
                        <a:rPr lang="en-US" altLang="ja-JP" sz="2800" b="1" i="1"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𝒅</m:t>
                      </m:r>
                      <m:r>
                        <a:rPr lang="en-US" altLang="ja-JP" sz="2800" b="1" i="0" smtClean="0"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 </m:t>
                      </m:r>
                      <m:r>
                        <a:rPr lang="en-US" altLang="ja-JP" sz="2800" b="1" i="0" smtClean="0"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𝐬𝐲𝐬𝐭𝐞𝐦</m:t>
                      </m:r>
                      <m:r>
                        <m:rPr>
                          <m:nor/>
                        </m:rPr>
                        <a:rPr lang="en-US" altLang="ja-JP" sz="2800" b="1">
                          <a:latin typeface="Arial Black" panose="020B0A04020102020204" pitchFamily="34" charset="0"/>
                          <a:cs typeface="Arial" panose="020B0604020202020204" pitchFamily="34" charset="0"/>
                        </a:rPr>
                        <m:t> </m:t>
                      </m:r>
                    </m:oMath>
                  </m:oMathPara>
                </a14:m>
                <a:endParaRPr lang="ja-JP" altLang="en-US" sz="2800" dirty="0"/>
              </a:p>
            </p:txBody>
          </p:sp>
        </mc:Choice>
        <mc:Fallback xmlns="">
          <p:sp>
            <p:nvSpPr>
              <p:cNvPr id="7" name="正方形/長方形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05329" y="6070716"/>
                <a:ext cx="2724720" cy="532966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正方形/長方形 10"/>
              <p:cNvSpPr/>
              <p:nvPr/>
            </p:nvSpPr>
            <p:spPr>
              <a:xfrm>
                <a:off x="6240005" y="5891389"/>
                <a:ext cx="2305888" cy="53296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altLang="ja-JP" sz="2800" b="1" i="1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sSupPr>
                        <m:e>
                          <m:r>
                            <a:rPr lang="en-US" altLang="ja-JP" sz="2800" b="1" i="1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𝝅</m:t>
                          </m:r>
                        </m:e>
                        <m:sup>
                          <m:r>
                            <a:rPr lang="en-US" altLang="ja-JP" sz="2800" b="1" i="1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𝟎</m:t>
                          </m:r>
                        </m:sup>
                      </m:sSup>
                      <m:r>
                        <a:rPr lang="en-US" altLang="ja-JP" sz="2800" b="1" i="1"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𝒅</m:t>
                      </m:r>
                      <m:r>
                        <a:rPr lang="en-US" altLang="ja-JP" sz="2800" b="1" i="0" smtClean="0"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 </m:t>
                      </m:r>
                      <m:r>
                        <a:rPr lang="en-US" altLang="ja-JP" sz="2800" b="1" i="0" smtClean="0"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𝐬𝐲𝐬𝐭𝐞𝐦</m:t>
                      </m:r>
                      <m:r>
                        <m:rPr>
                          <m:nor/>
                        </m:rPr>
                        <a:rPr lang="en-US" altLang="ja-JP" sz="2800" b="1">
                          <a:latin typeface="Arial Black" panose="020B0A04020102020204" pitchFamily="34" charset="0"/>
                          <a:cs typeface="Arial" panose="020B0604020202020204" pitchFamily="34" charset="0"/>
                        </a:rPr>
                        <m:t> </m:t>
                      </m:r>
                    </m:oMath>
                  </m:oMathPara>
                </a14:m>
                <a:endParaRPr lang="ja-JP" altLang="en-US" sz="2800" dirty="0"/>
              </a:p>
            </p:txBody>
          </p:sp>
        </mc:Choice>
        <mc:Fallback xmlns="">
          <p:sp>
            <p:nvSpPr>
              <p:cNvPr id="11" name="正方形/長方形 1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40005" y="5891389"/>
                <a:ext cx="2305888" cy="532966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テキスト ボックス 3"/>
          <p:cNvSpPr txBox="1"/>
          <p:nvPr/>
        </p:nvSpPr>
        <p:spPr>
          <a:xfrm>
            <a:off x="3708655" y="2802680"/>
            <a:ext cx="551946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>
                <a:latin typeface="Arial Black" panose="020B0A04020102020204" pitchFamily="34" charset="0"/>
              </a:rPr>
              <a:t>T. Ishikawa </a:t>
            </a:r>
            <a:r>
              <a:rPr kumimoji="1" lang="en-US" altLang="ja-JP" sz="1600" i="1" dirty="0">
                <a:latin typeface="Arial Black" panose="020B0A04020102020204" pitchFamily="34" charset="0"/>
              </a:rPr>
              <a:t>et al</a:t>
            </a:r>
            <a:r>
              <a:rPr kumimoji="1" lang="en-US" altLang="ja-JP" sz="1600" dirty="0">
                <a:latin typeface="Arial Black" panose="020B0A04020102020204" pitchFamily="34" charset="0"/>
              </a:rPr>
              <a:t>., Phys. Lett. B 789, 413 (2019).</a:t>
            </a:r>
            <a:endParaRPr kumimoji="1" lang="ja-JP" altLang="en-US" sz="1600" dirty="0"/>
          </a:p>
        </p:txBody>
      </p:sp>
    </p:spTree>
    <p:extLst>
      <p:ext uri="{BB962C8B-B14F-4D97-AF65-F5344CB8AC3E}">
        <p14:creationId xmlns:p14="http://schemas.microsoft.com/office/powerpoint/2010/main" val="73706359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図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03697" y="3328182"/>
            <a:ext cx="7730398" cy="2322777"/>
          </a:xfrm>
          <a:prstGeom prst="rect">
            <a:avLst/>
          </a:prstGeom>
        </p:spPr>
      </p:pic>
      <p:pic>
        <p:nvPicPr>
          <p:cNvPr id="4" name="図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57950" y="725122"/>
            <a:ext cx="2686050" cy="2143125"/>
          </a:xfrm>
          <a:prstGeom prst="rect">
            <a:avLst/>
          </a:prstGeom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0" y="10594"/>
            <a:ext cx="9144000" cy="725120"/>
          </a:xfrm>
          <a:gradFill>
            <a:gsLst>
              <a:gs pos="0">
                <a:schemeClr val="bg1"/>
              </a:gs>
              <a:gs pos="74000">
                <a:schemeClr val="accent4">
                  <a:lumMod val="40000"/>
                  <a:lumOff val="60000"/>
                </a:schemeClr>
              </a:gs>
              <a:gs pos="83000">
                <a:schemeClr val="accent2">
                  <a:lumMod val="75000"/>
                </a:schemeClr>
              </a:gs>
              <a:gs pos="100000">
                <a:srgbClr val="FF0000"/>
              </a:gs>
            </a:gsLst>
            <a:lin ang="5400000" scaled="1"/>
          </a:gradFill>
        </p:spPr>
        <p:txBody>
          <a:bodyPr>
            <a:normAutofit/>
          </a:bodyPr>
          <a:lstStyle/>
          <a:p>
            <a:r>
              <a:rPr lang="en-US" altLang="ja-JP" sz="3800" dirty="0">
                <a:latin typeface="Arial Black" panose="020B0A04020102020204" pitchFamily="34" charset="0"/>
                <a:ea typeface="A-OTF 見出ゴMB31 Pro MB31" panose="020B0600000000000000" pitchFamily="34" charset="-128"/>
              </a:rPr>
              <a:t>Dibaryon</a:t>
            </a:r>
            <a:endParaRPr kumimoji="1" lang="ja-JP" altLang="en-US" sz="3800" dirty="0">
              <a:latin typeface="Arial Black" panose="020B0A04020102020204" pitchFamily="34" charset="0"/>
              <a:ea typeface="A-OTF 見出ゴMB31 Pro MB31" panose="020B0600000000000000" pitchFamily="34" charset="-128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コンテンツ プレースホルダー 2"/>
              <p:cNvSpPr>
                <a:spLocks noGrp="1"/>
              </p:cNvSpPr>
              <p:nvPr>
                <p:ph idx="1"/>
              </p:nvPr>
            </p:nvSpPr>
            <p:spPr>
              <a:xfrm>
                <a:off x="628649" y="1090247"/>
                <a:ext cx="8126051" cy="5086716"/>
              </a:xfrm>
            </p:spPr>
            <p:txBody>
              <a:bodyPr wrap="square">
                <a:noAutofit/>
              </a:bodyPr>
              <a:lstStyle/>
              <a:p>
                <a:pPr marL="0" indent="0">
                  <a:buNone/>
                </a:pPr>
                <a:r>
                  <a:rPr lang="en-US" altLang="ja-JP" b="1" dirty="0">
                    <a:latin typeface="Arial Black" panose="020B0A04020102020204" pitchFamily="34" charset="0"/>
                    <a:cs typeface="Arial" panose="020B0604020202020204" pitchFamily="34" charset="0"/>
                  </a:rPr>
                  <a:t>neutral mesons decay into several photons</a:t>
                </a:r>
              </a:p>
              <a:p>
                <a:pPr marL="0" indent="0">
                  <a:buNone/>
                </a:pPr>
                <a:r>
                  <a:rPr lang="en-US" altLang="ja-JP" b="1" dirty="0">
                    <a:latin typeface="Arial Black" panose="020B0A04020102020204" pitchFamily="34" charset="0"/>
                    <a:cs typeface="Arial" panose="020B0604020202020204" pitchFamily="34" charset="0"/>
                  </a:rPr>
                  <a:t>	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ja-JP" b="1" i="1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pPr>
                      <m:e>
                        <m:r>
                          <a:rPr lang="en-US" altLang="ja-JP" b="1" i="1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𝝅</m:t>
                        </m:r>
                      </m:e>
                      <m:sup>
                        <m:r>
                          <a:rPr lang="en-US" altLang="ja-JP" b="1" i="1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𝟎</m:t>
                        </m:r>
                      </m:sup>
                    </m:sSup>
                    <m:r>
                      <a:rPr lang="en-US" altLang="ja-JP" b="1" i="1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→</m:t>
                    </m:r>
                    <m:r>
                      <a:rPr lang="en-US" altLang="ja-JP" b="1" i="1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𝜸𝜸</m:t>
                    </m:r>
                  </m:oMath>
                </a14:m>
                <a:endParaRPr lang="en-US" altLang="ja-JP" b="1" dirty="0">
                  <a:latin typeface="Arial Black" panose="020B0A04020102020204" pitchFamily="34" charset="0"/>
                  <a:cs typeface="Arial" panose="020B0604020202020204" pitchFamily="34" charset="0"/>
                </a:endParaRPr>
              </a:p>
              <a:p>
                <a:pPr marL="0" indent="0">
                  <a:buNone/>
                </a:pPr>
                <a:r>
                  <a:rPr lang="en-US" altLang="ja-JP" b="1" dirty="0">
                    <a:latin typeface="Arial Black" panose="020B0A04020102020204" pitchFamily="34" charset="0"/>
                    <a:cs typeface="Arial" panose="020B0604020202020204" pitchFamily="34" charset="0"/>
                  </a:rPr>
                  <a:t>Four-momentum of a meson is given by a sum of that for the daughter photons</a:t>
                </a:r>
              </a:p>
              <a:p>
                <a:pPr marL="0" indent="0">
                  <a:buNone/>
                </a:pPr>
                <a:endParaRPr lang="en-US" altLang="ja-JP" sz="2400" b="1" dirty="0">
                  <a:latin typeface="Arial Black" panose="020B0A04020102020204" pitchFamily="34" charset="0"/>
                  <a:cs typeface="Arial" panose="020B0604020202020204" pitchFamily="34" charset="0"/>
                </a:endParaRPr>
              </a:p>
              <a:p>
                <a:pPr marL="0" indent="0">
                  <a:buNone/>
                </a:pPr>
                <a:endParaRPr lang="en-US" altLang="ja-JP" sz="2400" b="1" dirty="0">
                  <a:latin typeface="Arial Black" panose="020B0A04020102020204" pitchFamily="34" charset="0"/>
                  <a:cs typeface="Arial" panose="020B0604020202020204" pitchFamily="34" charset="0"/>
                </a:endParaRPr>
              </a:p>
              <a:p>
                <a:pPr marL="0" indent="0">
                  <a:buNone/>
                </a:pPr>
                <a:endParaRPr lang="en-US" altLang="ja-JP" sz="2400" b="1" dirty="0">
                  <a:latin typeface="Arial Black" panose="020B0A04020102020204" pitchFamily="34" charset="0"/>
                  <a:cs typeface="Arial" panose="020B0604020202020204" pitchFamily="34" charset="0"/>
                </a:endParaRPr>
              </a:p>
              <a:p>
                <a:pPr marL="0" indent="0">
                  <a:buNone/>
                </a:pPr>
                <a:endParaRPr lang="en-US" altLang="ja-JP" sz="2400" b="1" dirty="0">
                  <a:latin typeface="Arial Black" panose="020B0A04020102020204" pitchFamily="34" charset="0"/>
                  <a:cs typeface="Arial" panose="020B0604020202020204" pitchFamily="34" charset="0"/>
                </a:endParaRPr>
              </a:p>
              <a:p>
                <a:pPr marL="0" indent="0">
                  <a:buNone/>
                </a:pPr>
                <a:endParaRPr lang="en-US" altLang="ja-JP" sz="2400" b="1" dirty="0">
                  <a:latin typeface="Arial Black" panose="020B0A04020102020204" pitchFamily="34" charset="0"/>
                  <a:cs typeface="Arial" panose="020B0604020202020204" pitchFamily="34" charset="0"/>
                </a:endParaRPr>
              </a:p>
              <a:p>
                <a:pPr marL="0" indent="0">
                  <a:buNone/>
                </a:pPr>
                <a:r>
                  <a:rPr lang="en-US" altLang="ja-JP" sz="2400" b="1" dirty="0">
                    <a:solidFill>
                      <a:srgbClr val="FF0000"/>
                    </a:solidFill>
                    <a:latin typeface="Arial Black" panose="020B0A04020102020204" pitchFamily="34" charset="0"/>
                    <a:cs typeface="Arial" panose="020B0604020202020204" pitchFamily="34" charset="0"/>
                  </a:rPr>
                  <a:t>high-energy photon detection is important!</a:t>
                </a:r>
              </a:p>
              <a:p>
                <a:pPr marL="0" indent="0">
                  <a:buNone/>
                </a:pPr>
                <a:r>
                  <a:rPr lang="en-US" altLang="ja-JP" sz="2400" b="1" dirty="0">
                    <a:latin typeface="Arial Black" panose="020B0A04020102020204" pitchFamily="34" charset="0"/>
                    <a:cs typeface="Arial" panose="020B0604020202020204" pitchFamily="34" charset="0"/>
                  </a:rPr>
                  <a:t>     </a:t>
                </a:r>
              </a:p>
            </p:txBody>
          </p:sp>
        </mc:Choice>
        <mc:Fallback xmlns="">
          <p:sp>
            <p:nvSpPr>
              <p:cNvPr id="3" name="コンテンツ プレースホルダー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28649" y="1090247"/>
                <a:ext cx="8126051" cy="5086716"/>
              </a:xfrm>
              <a:blipFill>
                <a:blip r:embed="rId5"/>
                <a:stretch>
                  <a:fillRect l="-1500" t="-2158" b="-1319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フッター プレースホルダー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dirty="0"/>
              <a:t>Nov. 14, 2019</a:t>
            </a:r>
            <a:endParaRPr kumimoji="1" lang="ja-JP" altLang="en-US" dirty="0"/>
          </a:p>
        </p:txBody>
      </p:sp>
      <p:sp>
        <p:nvSpPr>
          <p:cNvPr id="13" name="スライド番号プレースホルダー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75BCCA-4C42-44A4-A55B-AF41469C7B59}" type="slidenum">
              <a:rPr kumimoji="1" lang="ja-JP" altLang="en-US" smtClean="0"/>
              <a:pPr/>
              <a:t>9</a:t>
            </a:fld>
            <a:endParaRPr kumimoji="1" lang="ja-JP" altLang="en-US" dirty="0"/>
          </a:p>
        </p:txBody>
      </p:sp>
      <p:sp>
        <p:nvSpPr>
          <p:cNvPr id="15" name="正方形/長方形 14"/>
          <p:cNvSpPr/>
          <p:nvPr/>
        </p:nvSpPr>
        <p:spPr>
          <a:xfrm>
            <a:off x="1104523" y="3847368"/>
            <a:ext cx="525101" cy="54625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6" name="正方形/長方形 15"/>
          <p:cNvSpPr/>
          <p:nvPr/>
        </p:nvSpPr>
        <p:spPr>
          <a:xfrm>
            <a:off x="5423110" y="4543040"/>
            <a:ext cx="372089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2400" b="1" dirty="0">
                <a:latin typeface="Arial Black" panose="020B0A04020102020204" pitchFamily="34" charset="0"/>
                <a:cs typeface="Arial" panose="020B0604020202020204" pitchFamily="34" charset="0"/>
              </a:rPr>
              <a:t>a photon is massless</a:t>
            </a:r>
            <a:endParaRPr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415606912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光沢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12700" cap="flat" cmpd="sng" algn="ctr">
          <a:solidFill>
            <a:schemeClr val="phClr">
              <a:tint val="95000"/>
              <a:shade val="95000"/>
              <a:satMod val="120000"/>
            </a:schemeClr>
          </a:solidFill>
          <a:prstDash val="solid"/>
        </a:ln>
        <a:ln w="55000" cap="flat" cmpd="thickThin" algn="ctr">
          <a:solidFill>
            <a:schemeClr val="phClr">
              <a:tint val="90000"/>
              <a:satMod val="130000"/>
            </a:schemeClr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2744</TotalTime>
  <Words>1963</Words>
  <Application>Microsoft Macintosh PowerPoint</Application>
  <PresentationFormat>画面に合わせる (4:3)</PresentationFormat>
  <Paragraphs>896</Paragraphs>
  <Slides>77</Slides>
  <Notes>5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77</vt:i4>
      </vt:variant>
    </vt:vector>
  </HeadingPairs>
  <TitlesOfParts>
    <vt:vector size="92" baseType="lpstr">
      <vt:lpstr>Times New Roman</vt:lpstr>
      <vt:lpstr>Arial</vt:lpstr>
      <vt:lpstr>Courier New</vt:lpstr>
      <vt:lpstr>Adobe Garamond Pro Bold</vt:lpstr>
      <vt:lpstr>cmti9</vt:lpstr>
      <vt:lpstr>A-OTF 見出ゴMB31 Pro MB31</vt:lpstr>
      <vt:lpstr>Euclid Extra</vt:lpstr>
      <vt:lpstr>Calibri Light</vt:lpstr>
      <vt:lpstr>Arial Black</vt:lpstr>
      <vt:lpstr>游ゴシック Light</vt:lpstr>
      <vt:lpstr>Cambria Math</vt:lpstr>
      <vt:lpstr>Calibri</vt:lpstr>
      <vt:lpstr>Euclid Symbol</vt:lpstr>
      <vt:lpstr>游ゴシック</vt:lpstr>
      <vt:lpstr>Office テーマ</vt:lpstr>
      <vt:lpstr>EM calorimeter for detecting high-energy photons</vt:lpstr>
      <vt:lpstr>Unit of the energy</vt:lpstr>
      <vt:lpstr>What is different</vt:lpstr>
      <vt:lpstr>Outline ~ 1st lesson</vt:lpstr>
      <vt:lpstr>Introduction</vt:lpstr>
      <vt:lpstr>Hadron physics</vt:lpstr>
      <vt:lpstr>Dibaryon</vt:lpstr>
      <vt:lpstr>Dibaryon</vt:lpstr>
      <vt:lpstr>Dibaryon</vt:lpstr>
      <vt:lpstr>Getting started</vt:lpstr>
      <vt:lpstr>Calorimetry</vt:lpstr>
      <vt:lpstr>Electromagnetic shower</vt:lpstr>
      <vt:lpstr>Electromagnetic shower</vt:lpstr>
      <vt:lpstr>Electromagnetic shower</vt:lpstr>
      <vt:lpstr>Electromagnetic shower</vt:lpstr>
      <vt:lpstr>Electromagnetic shower</vt:lpstr>
      <vt:lpstr>Physics processes in EM showers</vt:lpstr>
      <vt:lpstr>Energy loss of a charged particle</vt:lpstr>
      <vt:lpstr>Critical energy</vt:lpstr>
      <vt:lpstr>Critical energy</vt:lpstr>
      <vt:lpstr>Critical energy</vt:lpstr>
      <vt:lpstr>Exercise 1</vt:lpstr>
      <vt:lpstr>Photon interactions</vt:lpstr>
      <vt:lpstr>Photon interactions</vt:lpstr>
      <vt:lpstr>Photon interactions</vt:lpstr>
      <vt:lpstr>Photon interactions</vt:lpstr>
      <vt:lpstr>Photon interactions</vt:lpstr>
      <vt:lpstr>Photon interactions</vt:lpstr>
      <vt:lpstr>Photon interactions</vt:lpstr>
      <vt:lpstr>Photon interactions</vt:lpstr>
      <vt:lpstr>Photon interactions</vt:lpstr>
      <vt:lpstr>Photon interactions</vt:lpstr>
      <vt:lpstr>Exercise 2</vt:lpstr>
      <vt:lpstr>Outline ~ 2nd lesson</vt:lpstr>
      <vt:lpstr>EM shower profile</vt:lpstr>
      <vt:lpstr>Radiation length</vt:lpstr>
      <vt:lpstr>Radiation length</vt:lpstr>
      <vt:lpstr>Radiation length</vt:lpstr>
      <vt:lpstr>Longitudinal development</vt:lpstr>
      <vt:lpstr>Longitudinal development</vt:lpstr>
      <vt:lpstr>Longitudinal development</vt:lpstr>
      <vt:lpstr>Molière radius</vt:lpstr>
      <vt:lpstr>Transverse development</vt:lpstr>
      <vt:lpstr>Transverse development</vt:lpstr>
      <vt:lpstr>Transverse development</vt:lpstr>
      <vt:lpstr>Exercise 3</vt:lpstr>
      <vt:lpstr>Light source</vt:lpstr>
      <vt:lpstr>Cherenkov light</vt:lpstr>
      <vt:lpstr>Scintillation light</vt:lpstr>
      <vt:lpstr>Scintillation light</vt:lpstr>
      <vt:lpstr>Exercise 4</vt:lpstr>
      <vt:lpstr>Light detection</vt:lpstr>
      <vt:lpstr>Photo-sensitive material</vt:lpstr>
      <vt:lpstr>Photo-sensitive material</vt:lpstr>
      <vt:lpstr>Photo-sensitive material</vt:lpstr>
      <vt:lpstr>Photo-sensitive material</vt:lpstr>
      <vt:lpstr>Photo-multiplier tube</vt:lpstr>
      <vt:lpstr>Photo-diode</vt:lpstr>
      <vt:lpstr>Photo-diode</vt:lpstr>
      <vt:lpstr>Energy response of a calorimeter</vt:lpstr>
      <vt:lpstr>Homogeneous calorimeters</vt:lpstr>
      <vt:lpstr>Sampling calorimeters</vt:lpstr>
      <vt:lpstr>Energy resolution</vt:lpstr>
      <vt:lpstr>Energy resolution</vt:lpstr>
      <vt:lpstr>Exercise 5</vt:lpstr>
      <vt:lpstr>FOREST detector</vt:lpstr>
      <vt:lpstr>FOREST detector</vt:lpstr>
      <vt:lpstr>Forward calorimeter</vt:lpstr>
      <vt:lpstr>Central calorimeter</vt:lpstr>
      <vt:lpstr>Backward calorimeter</vt:lpstr>
      <vt:lpstr>Plastic scintillator hodoscopes</vt:lpstr>
      <vt:lpstr>FOREST detector</vt:lpstr>
      <vt:lpstr>FOREST detector</vt:lpstr>
      <vt:lpstr>Exercise 6</vt:lpstr>
      <vt:lpstr>Summary</vt:lpstr>
      <vt:lpstr>Summary</vt:lpstr>
      <vt:lpstr>Summary</vt:lpstr>
    </vt:vector>
  </TitlesOfParts>
  <Company>UNITCOM PC</Company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EM calorimeter for detecting high-energy photons</dc:title>
  <dc:creator>ishikawa</dc:creator>
  <cp:lastModifiedBy>Microsoft Office User</cp:lastModifiedBy>
  <cp:revision>142</cp:revision>
  <cp:lastPrinted>2019-11-13T03:56:47Z</cp:lastPrinted>
  <dcterms:created xsi:type="dcterms:W3CDTF">2019-11-04T22:40:22Z</dcterms:created>
  <dcterms:modified xsi:type="dcterms:W3CDTF">2019-11-13T03:57:28Z</dcterms:modified>
</cp:coreProperties>
</file>