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8"/>
  </p:notesMasterIdLst>
  <p:handoutMasterIdLst>
    <p:handoutMasterId r:id="rId19"/>
  </p:handoutMasterIdLst>
  <p:sldIdLst>
    <p:sldId id="353" r:id="rId2"/>
    <p:sldId id="354" r:id="rId3"/>
    <p:sldId id="367" r:id="rId4"/>
    <p:sldId id="642" r:id="rId5"/>
    <p:sldId id="357" r:id="rId6"/>
    <p:sldId id="375" r:id="rId7"/>
    <p:sldId id="376" r:id="rId8"/>
    <p:sldId id="378" r:id="rId9"/>
    <p:sldId id="379" r:id="rId10"/>
    <p:sldId id="380" r:id="rId11"/>
    <p:sldId id="381" r:id="rId12"/>
    <p:sldId id="382" r:id="rId13"/>
    <p:sldId id="383" r:id="rId14"/>
    <p:sldId id="384" r:id="rId15"/>
    <p:sldId id="366" r:id="rId16"/>
    <p:sldId id="641" r:id="rId17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53"/>
            <p14:sldId id="354"/>
            <p14:sldId id="367"/>
            <p14:sldId id="642"/>
            <p14:sldId id="357"/>
          </p14:sldIdLst>
        </p14:section>
        <p14:section name="Standardabschnitt" id="{374A7177-A3D6-4D24-8508-92FEE04A4308}">
          <p14:sldIdLst/>
        </p14:section>
        <p14:section name="Abschnitt ohne Titel" id="{FE7CAE31-9173-49EE-AF1C-922DBBDFF788}">
          <p14:sldIdLst>
            <p14:sldId id="375"/>
            <p14:sldId id="376"/>
            <p14:sldId id="378"/>
            <p14:sldId id="379"/>
            <p14:sldId id="380"/>
            <p14:sldId id="381"/>
            <p14:sldId id="382"/>
            <p14:sldId id="383"/>
            <p14:sldId id="384"/>
          </p14:sldIdLst>
        </p14:section>
        <p14:section name="Abschnitt ohne Titel" id="{2C71B8E0-1244-4213-94C1-48D0076AB4FC}">
          <p14:sldIdLst>
            <p14:sldId id="366"/>
            <p14:sldId id="6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FFFF"/>
    <a:srgbClr val="010000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37" autoAdjust="0"/>
  </p:normalViewPr>
  <p:slideViewPr>
    <p:cSldViewPr snapToObjects="1">
      <p:cViewPr varScale="1">
        <p:scale>
          <a:sx n="96" d="100"/>
          <a:sy n="96" d="100"/>
        </p:scale>
        <p:origin x="645" y="81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605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85EE7DA6-6E41-4A33-9A55-C311DA2FB5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9F2B71-679C-41C0-882D-9CCF74D6B987}" type="slidenum">
              <a:rPr lang="en-US" altLang="en-US">
                <a:cs typeface="Arial" panose="020B0604020202020204" pitchFamily="34" charset="0"/>
              </a:rPr>
              <a:pPr/>
              <a:t>16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E4CA3263-6CF4-4C59-9702-64B3B8850C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FCC854AF-1F3E-407D-B90B-D31FCD60F2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dirty="0"/>
              <a:t>Titelmasterformat durch Klicken bearbeiten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03D44-3B13-471C-A10F-33CE91F93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65411-EA08-48A1-AE04-C909680BB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4F440-7F25-488F-87EB-BB0F38502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E2F56-F90D-4498-B7B4-EE7C836D788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73277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8318" y="328111"/>
            <a:ext cx="7703736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0AC8328-3848-4CA8-9A63-CC505F51B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0E5C7E6-47B4-4381-9BA9-AED958B5C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205" y="-10274"/>
            <a:ext cx="9184671" cy="6868273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ECDBC8B8-908B-461B-B8BC-5CF1BA505881}"/>
              </a:ext>
            </a:extLst>
          </p:cNvPr>
          <p:cNvSpPr txBox="1">
            <a:spLocks/>
          </p:cNvSpPr>
          <p:nvPr/>
        </p:nvSpPr>
        <p:spPr bwMode="auto">
          <a:xfrm>
            <a:off x="-27204" y="2132856"/>
            <a:ext cx="9184670" cy="2514600"/>
          </a:xfrm>
          <a:prstGeom prst="rect">
            <a:avLst/>
          </a:prstGeom>
          <a:solidFill>
            <a:schemeClr val="accent2">
              <a:lumMod val="40000"/>
              <a:lumOff val="60000"/>
              <a:alpha val="44000"/>
            </a:schemeClr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2800" b="1" dirty="0">
                <a:solidFill>
                  <a:srgbClr val="0000CC"/>
                </a:solidFill>
              </a:rPr>
              <a:t/>
            </a:r>
            <a:br>
              <a:rPr lang="en-US" sz="2800" b="1" dirty="0">
                <a:solidFill>
                  <a:srgbClr val="0000CC"/>
                </a:solidFill>
              </a:rPr>
            </a:br>
            <a:endParaRPr lang="en-US" sz="2800" b="1" dirty="0">
              <a:solidFill>
                <a:srgbClr val="0000CC"/>
              </a:solidFill>
            </a:endParaRPr>
          </a:p>
          <a:p>
            <a:pPr algn="ctr"/>
            <a:r>
              <a:rPr lang="en-US" sz="4000" b="1" dirty="0">
                <a:solidFill>
                  <a:srgbClr val="0000CC"/>
                </a:solidFill>
              </a:rPr>
              <a:t>23rd Real Time Conference 2022</a:t>
            </a:r>
            <a:r>
              <a:rPr lang="en-US" sz="2800" b="1" dirty="0">
                <a:solidFill>
                  <a:srgbClr val="0000CC"/>
                </a:solidFill>
              </a:rPr>
              <a:t/>
            </a:r>
            <a:br>
              <a:rPr lang="en-US" sz="2800" b="1" dirty="0">
                <a:solidFill>
                  <a:srgbClr val="0000CC"/>
                </a:solidFill>
              </a:rPr>
            </a:br>
            <a:r>
              <a:rPr lang="en-US" sz="2800" dirty="0">
                <a:solidFill>
                  <a:srgbClr val="0000CC"/>
                </a:solidFill>
              </a:rPr>
              <a:t> </a:t>
            </a:r>
            <a:r>
              <a:rPr lang="en-US" sz="1800" dirty="0" err="1">
                <a:solidFill>
                  <a:srgbClr val="0000CC"/>
                </a:solidFill>
              </a:rPr>
              <a:t>Quy</a:t>
            </a:r>
            <a:r>
              <a:rPr lang="en-US" sz="1800" dirty="0">
                <a:solidFill>
                  <a:srgbClr val="0000CC"/>
                </a:solidFill>
              </a:rPr>
              <a:t> Nhon city, Vietnam</a:t>
            </a:r>
            <a:endParaRPr lang="en-US" sz="1000" b="1" dirty="0">
              <a:solidFill>
                <a:srgbClr val="0000CC"/>
              </a:solidFill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65EA751B-8593-441E-A283-8FA73443D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132856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800" b="1" dirty="0">
                <a:solidFill>
                  <a:srgbClr val="0000CC"/>
                </a:solidFill>
              </a:rPr>
              <a:t>ORGANIZING PLAN</a:t>
            </a:r>
            <a:endParaRPr lang="en-US" sz="2800" dirty="0">
              <a:solidFill>
                <a:srgbClr val="0000CC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FDBD8A-132D-400B-B269-972D2E285430}"/>
              </a:ext>
            </a:extLst>
          </p:cNvPr>
          <p:cNvSpPr txBox="1"/>
          <p:nvPr/>
        </p:nvSpPr>
        <p:spPr>
          <a:xfrm>
            <a:off x="4946028" y="5013176"/>
            <a:ext cx="46953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DCA00"/>
                </a:solidFill>
              </a:rPr>
              <a:t>The International Centre for Interdisciplinary Science and Education (ICISE)</a:t>
            </a:r>
          </a:p>
        </p:txBody>
      </p:sp>
    </p:spTree>
    <p:extLst>
      <p:ext uri="{BB962C8B-B14F-4D97-AF65-F5344CB8AC3E}">
        <p14:creationId xmlns:p14="http://schemas.microsoft.com/office/powerpoint/2010/main" val="293569866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2085C-69E9-449E-80DC-12A88D0DB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5098" y="911986"/>
            <a:ext cx="7530542" cy="835895"/>
          </a:xfrm>
        </p:spPr>
        <p:txBody>
          <a:bodyPr/>
          <a:lstStyle/>
          <a:p>
            <a:r>
              <a:rPr lang="de-CH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Coffee break – lunches - Dinners by local catering partner</a:t>
            </a:r>
          </a:p>
          <a:p>
            <a:pPr marL="0" indent="0">
              <a:buNone/>
            </a:pPr>
            <a:endParaRPr lang="de-CH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de-CH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2691189" cy="179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067" y="1640870"/>
            <a:ext cx="2672350" cy="177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Grafik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2696405" cy="179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Grafi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40870"/>
            <a:ext cx="2682195" cy="1788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Grafik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334" y="3789040"/>
            <a:ext cx="2720742" cy="180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Grafik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753" y="3776527"/>
            <a:ext cx="2410712" cy="181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F6BA6A67-F1EB-46EF-952B-0C4C6D90E366}"/>
              </a:ext>
            </a:extLst>
          </p:cNvPr>
          <p:cNvSpPr txBox="1">
            <a:spLocks/>
          </p:cNvSpPr>
          <p:nvPr/>
        </p:nvSpPr>
        <p:spPr bwMode="auto">
          <a:xfrm>
            <a:off x="438285" y="265001"/>
            <a:ext cx="7703736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spc="30" dirty="0">
                <a:solidFill>
                  <a:srgbClr val="C00000"/>
                </a:solidFill>
                <a:latin typeface="+mn-lt"/>
                <a:cs typeface="Franklin Gothic Book"/>
              </a:rPr>
              <a:t>Venue</a:t>
            </a:r>
          </a:p>
        </p:txBody>
      </p:sp>
    </p:spTree>
    <p:extLst>
      <p:ext uri="{BB962C8B-B14F-4D97-AF65-F5344CB8AC3E}">
        <p14:creationId xmlns:p14="http://schemas.microsoft.com/office/powerpoint/2010/main" val="141500310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2085C-69E9-449E-80DC-12A88D0DB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576" y="870530"/>
            <a:ext cx="3600400" cy="749753"/>
          </a:xfrm>
        </p:spPr>
        <p:txBody>
          <a:bodyPr/>
          <a:lstStyle/>
          <a:p>
            <a:r>
              <a:rPr lang="de-CH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Surroundings (on site)</a:t>
            </a:r>
          </a:p>
        </p:txBody>
      </p:sp>
      <p:pic>
        <p:nvPicPr>
          <p:cNvPr id="2050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733" y="1487200"/>
            <a:ext cx="4123938" cy="246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80291"/>
            <a:ext cx="3462613" cy="230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Grafik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77071"/>
            <a:ext cx="3462613" cy="230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Grafi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184" y="4077072"/>
            <a:ext cx="4078798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401161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2085C-69E9-449E-80DC-12A88D0DB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35822" y="944877"/>
            <a:ext cx="2952328" cy="720080"/>
          </a:xfrm>
        </p:spPr>
        <p:txBody>
          <a:bodyPr/>
          <a:lstStyle/>
          <a:p>
            <a:r>
              <a:rPr lang="de-CH" dirty="0">
                <a:solidFill>
                  <a:srgbClr val="C00000"/>
                </a:solidFill>
              </a:rPr>
              <a:t>Excursion to Ky Co beach</a:t>
            </a:r>
          </a:p>
        </p:txBody>
      </p:sp>
      <p:pic>
        <p:nvPicPr>
          <p:cNvPr id="3074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8640"/>
            <a:ext cx="25908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774" y="180604"/>
            <a:ext cx="25908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Grafik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675" y="1966998"/>
            <a:ext cx="27146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00" y="1985283"/>
            <a:ext cx="27146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3">
            <a:extLst>
              <a:ext uri="{FF2B5EF4-FFF2-40B4-BE49-F238E27FC236}">
                <a16:creationId xmlns:a16="http://schemas.microsoft.com/office/drawing/2014/main" id="{46600F48-56FC-4E80-A721-C0D5C8AF84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088" y="4448887"/>
            <a:ext cx="4006045" cy="2092710"/>
          </a:xfrm>
          <a:prstGeom prst="rect">
            <a:avLst/>
          </a:prstGeom>
        </p:spPr>
      </p:pic>
      <p:pic>
        <p:nvPicPr>
          <p:cNvPr id="7" name="Grafik 4">
            <a:extLst>
              <a:ext uri="{FF2B5EF4-FFF2-40B4-BE49-F238E27FC236}">
                <a16:creationId xmlns:a16="http://schemas.microsoft.com/office/drawing/2014/main" id="{B3A381D3-E79F-4766-A284-E7A284CF71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6654" y="4448887"/>
            <a:ext cx="3168352" cy="2092710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D53CF89-EB8C-4959-AE24-3C0EAE2A1780}"/>
              </a:ext>
            </a:extLst>
          </p:cNvPr>
          <p:cNvSpPr txBox="1">
            <a:spLocks/>
          </p:cNvSpPr>
          <p:nvPr/>
        </p:nvSpPr>
        <p:spPr>
          <a:xfrm>
            <a:off x="934839" y="4086358"/>
            <a:ext cx="3925193" cy="508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CH" dirty="0">
                <a:solidFill>
                  <a:srgbClr val="C00000"/>
                </a:solidFill>
              </a:rPr>
              <a:t>Banh It Towers (20 km from Quy Nhon)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D82F5C58-65BB-499B-9481-529C912C305C}"/>
              </a:ext>
            </a:extLst>
          </p:cNvPr>
          <p:cNvSpPr txBox="1">
            <a:spLocks/>
          </p:cNvSpPr>
          <p:nvPr/>
        </p:nvSpPr>
        <p:spPr bwMode="auto">
          <a:xfrm>
            <a:off x="350426" y="73861"/>
            <a:ext cx="7703736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CH" dirty="0">
                <a:solidFill>
                  <a:srgbClr val="0070C0"/>
                </a:solidFill>
              </a:rPr>
              <a:t>Excursion</a:t>
            </a:r>
          </a:p>
        </p:txBody>
      </p:sp>
    </p:spTree>
    <p:extLst>
      <p:ext uri="{BB962C8B-B14F-4D97-AF65-F5344CB8AC3E}">
        <p14:creationId xmlns:p14="http://schemas.microsoft.com/office/powerpoint/2010/main" val="28575257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2085C-69E9-449E-80DC-12A88D0DB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36066" y="887704"/>
            <a:ext cx="6140189" cy="524973"/>
          </a:xfrm>
        </p:spPr>
        <p:txBody>
          <a:bodyPr/>
          <a:lstStyle/>
          <a:p>
            <a:r>
              <a:rPr lang="de-CH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Travel </a:t>
            </a:r>
            <a:r>
              <a:rPr lang="de-CH" sz="20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through</a:t>
            </a:r>
            <a:r>
              <a:rPr lang="de-CH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Ho Chi Minh City </a:t>
            </a:r>
            <a:r>
              <a:rPr lang="de-CH" sz="20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airport</a:t>
            </a:r>
            <a:r>
              <a:rPr lang="de-CH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sz="20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to</a:t>
            </a:r>
            <a:r>
              <a:rPr lang="de-CH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sz="20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Phu</a:t>
            </a:r>
            <a:r>
              <a:rPr lang="de-CH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sz="20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Cat</a:t>
            </a:r>
            <a:endParaRPr lang="de-CH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00" y="1740257"/>
            <a:ext cx="2529521" cy="167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20" y="1740257"/>
            <a:ext cx="2518023" cy="167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Grafik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340" y="1740257"/>
            <a:ext cx="2529520" cy="168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Grafi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99" y="3861047"/>
            <a:ext cx="2529521" cy="168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Grafik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20" y="3861047"/>
            <a:ext cx="2518023" cy="167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Grafik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62" y="3861046"/>
            <a:ext cx="2543798" cy="1695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524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2085C-69E9-449E-80DC-12A88D0DB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5537" y="908720"/>
            <a:ext cx="6768752" cy="648072"/>
          </a:xfrm>
        </p:spPr>
        <p:txBody>
          <a:bodyPr/>
          <a:lstStyle/>
          <a:p>
            <a:r>
              <a:rPr lang="de-CH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Phu</a:t>
            </a:r>
            <a:r>
              <a:rPr lang="de-CH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Cat</a:t>
            </a:r>
            <a:r>
              <a:rPr lang="de-CH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airport</a:t>
            </a:r>
            <a:r>
              <a:rPr lang="de-CH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</a:t>
            </a:r>
            <a:r>
              <a:rPr lang="de-CH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small</a:t>
            </a:r>
            <a:r>
              <a:rPr lang="de-CH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and modern. Shuttle </a:t>
            </a:r>
            <a:r>
              <a:rPr lang="de-CH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to</a:t>
            </a:r>
            <a:r>
              <a:rPr lang="de-CH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pick </a:t>
            </a:r>
            <a:r>
              <a:rPr lang="de-CH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up</a:t>
            </a:r>
            <a:r>
              <a:rPr lang="de-CH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participants</a:t>
            </a:r>
            <a:r>
              <a:rPr lang="de-CH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pic>
        <p:nvPicPr>
          <p:cNvPr id="5122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556792"/>
            <a:ext cx="3024335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556791"/>
            <a:ext cx="2980903" cy="1987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Grafik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3841332"/>
            <a:ext cx="3024337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Grafi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06339"/>
            <a:ext cx="2934806" cy="195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2598" y="4509120"/>
            <a:ext cx="1690956" cy="171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29064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147615-CF28-47C7-BEA4-2A982D4F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>
                <a:solidFill>
                  <a:srgbClr val="0070C0"/>
                </a:solidFill>
              </a:rPr>
              <a:t>Accomodation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797F08-30AC-4372-A112-09083799FB9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7584" y="1556790"/>
            <a:ext cx="8064896" cy="4608514"/>
          </a:xfrm>
        </p:spPr>
        <p:txBody>
          <a:bodyPr/>
          <a:lstStyle/>
          <a:p>
            <a:r>
              <a:rPr lang="en-US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Hotel (</a:t>
            </a:r>
            <a:r>
              <a:rPr lang="en-US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ProScience</a:t>
            </a:r>
            <a:r>
              <a:rPr lang="en-US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hotel) being built at the conference center. </a:t>
            </a:r>
            <a:endParaRPr lang="de-CH" sz="2500" dirty="0">
              <a:solidFill>
                <a:srgbClr val="0070C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Many hotels in downtown Quy Nhon</a:t>
            </a:r>
          </a:p>
          <a:p>
            <a:pPr lvl="1"/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Capacity more than enough for RT (1000 4*/5*, 500 3*)</a:t>
            </a:r>
          </a:p>
          <a:p>
            <a:pPr lvl="1"/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Good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quality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reasonable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price</a:t>
            </a:r>
            <a:endParaRPr lang="de-CH" sz="2500" dirty="0">
              <a:solidFill>
                <a:srgbClr val="0070C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Simpler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hotels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participants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tight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budget</a:t>
            </a:r>
            <a:endParaRPr lang="de-CH" sz="2500" dirty="0">
              <a:solidFill>
                <a:srgbClr val="0070C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2"/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Option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book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hotel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including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dinner</a:t>
            </a:r>
            <a:endParaRPr lang="de-CH" sz="2500" dirty="0">
              <a:solidFill>
                <a:srgbClr val="0070C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ICISE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has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partner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hotels</a:t>
            </a:r>
            <a:endParaRPr lang="de-CH" sz="2500" dirty="0">
              <a:solidFill>
                <a:srgbClr val="0070C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Shuttle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service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Quy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Nhon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&lt;-&gt; ICISE will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de-CH" sz="25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de-CH" sz="25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provided</a:t>
            </a:r>
            <a:endParaRPr lang="de-CH" sz="2500" dirty="0">
              <a:solidFill>
                <a:srgbClr val="0070C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12243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1B1F0055-0289-4A87-9279-8274AFA60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95" y="1808138"/>
            <a:ext cx="8209116" cy="399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vi-VN" altLang="en-US" sz="1200"/>
          </a:p>
        </p:txBody>
      </p:sp>
      <p:pic>
        <p:nvPicPr>
          <p:cNvPr id="5" name="Picture 4" descr="A highway with a mountain in the background&#10;&#10;Description automatically generated">
            <a:extLst>
              <a:ext uri="{FF2B5EF4-FFF2-40B4-BE49-F238E27FC236}">
                <a16:creationId xmlns:a16="http://schemas.microsoft.com/office/drawing/2014/main" id="{F11E3428-9FF5-45D3-B801-6395B576E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7390FA-6712-4906-86E9-832E0A191255}"/>
              </a:ext>
            </a:extLst>
          </p:cNvPr>
          <p:cNvSpPr txBox="1"/>
          <p:nvPr/>
        </p:nvSpPr>
        <p:spPr>
          <a:xfrm>
            <a:off x="0" y="94944"/>
            <a:ext cx="9144000" cy="936104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3000" b="1" dirty="0">
                <a:solidFill>
                  <a:srgbClr val="0000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</a:t>
            </a:r>
            <a:r>
              <a:rPr lang="en-US" sz="3000" b="1" i="0" dirty="0">
                <a:solidFill>
                  <a:srgbClr val="0000CC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armly welcome you all to Vietnam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3000" b="1" dirty="0">
                <a:solidFill>
                  <a:srgbClr val="0000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en-US" sz="3000" b="1" i="0" dirty="0">
                <a:solidFill>
                  <a:srgbClr val="0000CC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or </a:t>
            </a:r>
            <a:r>
              <a:rPr lang="en-US" sz="3000" b="1" i="0">
                <a:solidFill>
                  <a:srgbClr val="0000CC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en-US" sz="3000" b="1" i="0" smtClean="0">
                <a:solidFill>
                  <a:srgbClr val="0000CC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23</a:t>
            </a:r>
            <a:r>
              <a:rPr lang="en-US" sz="3000" b="1" i="0" baseline="30000" smtClean="0">
                <a:solidFill>
                  <a:srgbClr val="0000CC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rd</a:t>
            </a:r>
            <a:r>
              <a:rPr lang="en-US" sz="3000" b="1" i="0" smtClean="0">
                <a:solidFill>
                  <a:srgbClr val="0000CC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3000" b="1" i="0" dirty="0">
                <a:solidFill>
                  <a:srgbClr val="0000CC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Realtime Conference 2022</a:t>
            </a:r>
            <a:endParaRPr lang="en-US" sz="3000" b="1" kern="1000" spc="30" dirty="0">
              <a:solidFill>
                <a:srgbClr val="0000CC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2A716-2DE6-4274-9C76-D35665E18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2383A1-205A-4503-B5A5-F77D68B02E7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0FD262B-CC8C-4B88-9ACD-8A162E522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0635" y="-171400"/>
            <a:ext cx="9806164" cy="702939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F17DD25-F34F-4812-8BC4-3BB1FBFCF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6812" y="2852934"/>
            <a:ext cx="1723838" cy="12829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5682D1-D9F6-4F31-9F3C-5BF8BB0B0EBE}"/>
              </a:ext>
            </a:extLst>
          </p:cNvPr>
          <p:cNvSpPr txBox="1"/>
          <p:nvPr/>
        </p:nvSpPr>
        <p:spPr>
          <a:xfrm>
            <a:off x="4418428" y="3210098"/>
            <a:ext cx="2622932" cy="4908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US" sz="1800" kern="1000" spc="30" dirty="0" err="1">
                <a:solidFill>
                  <a:srgbClr val="FF0000"/>
                </a:solidFill>
                <a:latin typeface="+mn-lt"/>
                <a:cs typeface="Franklin Gothic Book"/>
              </a:rPr>
              <a:t>Quy</a:t>
            </a:r>
            <a:r>
              <a:rPr lang="en-US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 Nhon City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E4F23B-6049-4167-88CF-44A21A2EB1F9}"/>
              </a:ext>
            </a:extLst>
          </p:cNvPr>
          <p:cNvSpPr txBox="1"/>
          <p:nvPr/>
        </p:nvSpPr>
        <p:spPr>
          <a:xfrm>
            <a:off x="3618720" y="1599188"/>
            <a:ext cx="1723838" cy="4908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Hanoi capital</a:t>
            </a:r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2E2B7F65-F826-4A98-A5CA-511373C4C99F}"/>
              </a:ext>
            </a:extLst>
          </p:cNvPr>
          <p:cNvSpPr/>
          <p:nvPr/>
        </p:nvSpPr>
        <p:spPr bwMode="auto">
          <a:xfrm>
            <a:off x="3383751" y="1656081"/>
            <a:ext cx="180137" cy="188743"/>
          </a:xfrm>
          <a:prstGeom prst="star5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0512B1DC-408A-4330-A14F-9B9DF87DE194}"/>
              </a:ext>
            </a:extLst>
          </p:cNvPr>
          <p:cNvSpPr/>
          <p:nvPr/>
        </p:nvSpPr>
        <p:spPr bwMode="auto">
          <a:xfrm>
            <a:off x="3646001" y="4375209"/>
            <a:ext cx="133911" cy="133911"/>
          </a:xfrm>
          <a:prstGeom prst="flowChartConnector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9EEE5F4-94F6-447D-89C9-84AE9EEB5FA9}"/>
              </a:ext>
            </a:extLst>
          </p:cNvPr>
          <p:cNvCxnSpPr/>
          <p:nvPr/>
        </p:nvCxnSpPr>
        <p:spPr bwMode="auto">
          <a:xfrm>
            <a:off x="3458168" y="1759123"/>
            <a:ext cx="825800" cy="158417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C50006"/>
            </a:solidFill>
            <a:prstDash val="lgDash"/>
            <a:round/>
            <a:headEnd type="triangle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5AE735B-B533-4294-8083-CE157EFFE4C7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3760301" y="3514702"/>
            <a:ext cx="486322" cy="88011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C50006"/>
            </a:solidFill>
            <a:prstDash val="lgDash"/>
            <a:round/>
            <a:headEnd type="triangle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9541CF8-5DB6-40C6-B8D0-B8B31E2D306F}"/>
              </a:ext>
            </a:extLst>
          </p:cNvPr>
          <p:cNvSpPr txBox="1"/>
          <p:nvPr/>
        </p:nvSpPr>
        <p:spPr>
          <a:xfrm rot="17921771">
            <a:off x="3517163" y="3681851"/>
            <a:ext cx="1077620" cy="3375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45 min. flight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C5EE8-EBED-42E9-9039-DD1A46F3B001}"/>
              </a:ext>
            </a:extLst>
          </p:cNvPr>
          <p:cNvSpPr txBox="1"/>
          <p:nvPr/>
        </p:nvSpPr>
        <p:spPr>
          <a:xfrm rot="3693571">
            <a:off x="3257518" y="2430334"/>
            <a:ext cx="1359265" cy="3804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1h: 45min. flight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601E027-FBD8-4151-94A8-97F17CAACE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8827" y="-120085"/>
            <a:ext cx="2892522" cy="225294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E5FC825-1CFC-461A-B1CE-D0BE9E092CF0}"/>
              </a:ext>
            </a:extLst>
          </p:cNvPr>
          <p:cNvSpPr txBox="1"/>
          <p:nvPr/>
        </p:nvSpPr>
        <p:spPr>
          <a:xfrm>
            <a:off x="6672173" y="436743"/>
            <a:ext cx="797597" cy="26260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2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China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51340F-C020-42C5-90BB-DDFCFB0DC9ED}"/>
              </a:ext>
            </a:extLst>
          </p:cNvPr>
          <p:cNvSpPr txBox="1"/>
          <p:nvPr/>
        </p:nvSpPr>
        <p:spPr>
          <a:xfrm>
            <a:off x="7173777" y="1713519"/>
            <a:ext cx="797597" cy="26260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US" sz="12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Vietnam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C47F5E-FD49-499D-AFE0-7BE5A3F0A959}"/>
              </a:ext>
            </a:extLst>
          </p:cNvPr>
          <p:cNvSpPr txBox="1"/>
          <p:nvPr/>
        </p:nvSpPr>
        <p:spPr>
          <a:xfrm>
            <a:off x="8745201" y="502095"/>
            <a:ext cx="797597" cy="26260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US" sz="12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Japan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E18F77-78E8-41BF-A414-A192306D03D9}"/>
              </a:ext>
            </a:extLst>
          </p:cNvPr>
          <p:cNvSpPr txBox="1"/>
          <p:nvPr/>
        </p:nvSpPr>
        <p:spPr>
          <a:xfrm>
            <a:off x="7618731" y="592222"/>
            <a:ext cx="797597" cy="26260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US" sz="12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S. Korea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A4B552-45DB-43E2-B8D2-6D8BC682B350}"/>
              </a:ext>
            </a:extLst>
          </p:cNvPr>
          <p:cNvSpPr txBox="1"/>
          <p:nvPr/>
        </p:nvSpPr>
        <p:spPr>
          <a:xfrm>
            <a:off x="3755441" y="4460051"/>
            <a:ext cx="1723838" cy="4908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Ho Chi Minh 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ACBEFD-A3CC-40A2-BA83-E7D50DF656FE}"/>
              </a:ext>
            </a:extLst>
          </p:cNvPr>
          <p:cNvSpPr txBox="1"/>
          <p:nvPr/>
        </p:nvSpPr>
        <p:spPr>
          <a:xfrm>
            <a:off x="-440367" y="6514011"/>
            <a:ext cx="980616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International Centre for Interdisciplinary Science and Education (ICISE), </a:t>
            </a:r>
            <a:r>
              <a:rPr lang="en-US" dirty="0" err="1">
                <a:solidFill>
                  <a:srgbClr val="FF0000"/>
                </a:solidFill>
              </a:rPr>
              <a:t>Quy</a:t>
            </a:r>
            <a:r>
              <a:rPr lang="en-US" dirty="0">
                <a:solidFill>
                  <a:srgbClr val="FF0000"/>
                </a:solidFill>
              </a:rPr>
              <a:t> Nhon City.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85FF9D-9E94-4E18-AF1B-24A04DF1E760}"/>
              </a:ext>
            </a:extLst>
          </p:cNvPr>
          <p:cNvSpPr txBox="1"/>
          <p:nvPr/>
        </p:nvSpPr>
        <p:spPr>
          <a:xfrm>
            <a:off x="4403027" y="3523210"/>
            <a:ext cx="2622932" cy="4908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US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ICISE conference center</a:t>
            </a:r>
          </a:p>
        </p:txBody>
      </p:sp>
    </p:spTree>
    <p:extLst>
      <p:ext uri="{BB962C8B-B14F-4D97-AF65-F5344CB8AC3E}">
        <p14:creationId xmlns:p14="http://schemas.microsoft.com/office/powerpoint/2010/main" val="215827330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35C6F-4512-4280-87EB-CEF1EEEE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ABB8907-2365-4F5F-91EC-17946ADA8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9711" y="5573"/>
            <a:ext cx="9493809" cy="6858098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DEF5FBFF-791C-4C62-BB63-33096C10C490}"/>
              </a:ext>
            </a:extLst>
          </p:cNvPr>
          <p:cNvCxnSpPr>
            <a:cxnSpLocks/>
          </p:cNvCxnSpPr>
          <p:nvPr/>
        </p:nvCxnSpPr>
        <p:spPr bwMode="auto">
          <a:xfrm flipH="1">
            <a:off x="5436096" y="4037419"/>
            <a:ext cx="108012" cy="155182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EEB3C9CD-833E-4DC3-BE36-752691BE45B2}"/>
              </a:ext>
            </a:extLst>
          </p:cNvPr>
          <p:cNvSpPr txBox="1"/>
          <p:nvPr/>
        </p:nvSpPr>
        <p:spPr>
          <a:xfrm>
            <a:off x="5568390" y="4687762"/>
            <a:ext cx="936104" cy="4320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~7 km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AB0AB672-1E65-475B-A59D-9712B309962F}"/>
              </a:ext>
            </a:extLst>
          </p:cNvPr>
          <p:cNvSpPr/>
          <p:nvPr/>
        </p:nvSpPr>
        <p:spPr bwMode="auto">
          <a:xfrm>
            <a:off x="1763688" y="328111"/>
            <a:ext cx="936104" cy="1012657"/>
          </a:xfrm>
          <a:prstGeom prst="ellipse">
            <a:avLst/>
          </a:prstGeom>
          <a:noFill/>
          <a:ln w="508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DCACD37-84FD-4567-8E8B-16937675CA5D}"/>
              </a:ext>
            </a:extLst>
          </p:cNvPr>
          <p:cNvSpPr/>
          <p:nvPr/>
        </p:nvSpPr>
        <p:spPr bwMode="auto">
          <a:xfrm>
            <a:off x="5076056" y="3531091"/>
            <a:ext cx="936104" cy="1012657"/>
          </a:xfrm>
          <a:prstGeom prst="ellipse">
            <a:avLst/>
          </a:prstGeom>
          <a:noFill/>
          <a:ln w="508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9CD733E-58DA-4194-B817-B48CC90FB823}"/>
              </a:ext>
            </a:extLst>
          </p:cNvPr>
          <p:cNvSpPr txBox="1"/>
          <p:nvPr/>
        </p:nvSpPr>
        <p:spPr>
          <a:xfrm>
            <a:off x="5568390" y="5362452"/>
            <a:ext cx="936104" cy="4320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32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ICISE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B2B132-EE37-4D01-B0E8-BED56C029E6D}"/>
              </a:ext>
            </a:extLst>
          </p:cNvPr>
          <p:cNvSpPr txBox="1"/>
          <p:nvPr/>
        </p:nvSpPr>
        <p:spPr>
          <a:xfrm>
            <a:off x="2699792" y="287662"/>
            <a:ext cx="1584176" cy="5085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err="1">
                <a:solidFill>
                  <a:srgbClr val="FF0000"/>
                </a:solidFill>
                <a:latin typeface="+mn-lt"/>
                <a:cs typeface="Franklin Gothic Book"/>
              </a:rPr>
              <a:t>Phu</a:t>
            </a:r>
            <a:r>
              <a:rPr lang="en-US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 Cat Airport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A20F59-5E77-4DB4-B466-49724AC9D30B}"/>
              </a:ext>
            </a:extLst>
          </p:cNvPr>
          <p:cNvSpPr txBox="1"/>
          <p:nvPr/>
        </p:nvSpPr>
        <p:spPr>
          <a:xfrm>
            <a:off x="4067945" y="3806618"/>
            <a:ext cx="1152128" cy="5085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err="1">
                <a:solidFill>
                  <a:srgbClr val="FF0000"/>
                </a:solidFill>
                <a:latin typeface="+mn-lt"/>
                <a:cs typeface="Franklin Gothic Book"/>
              </a:rPr>
              <a:t>Quy</a:t>
            </a:r>
            <a:r>
              <a:rPr lang="en-US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 Nhon downtown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B1C55A2-0A46-449A-8004-01E1FD4EFD06}"/>
              </a:ext>
            </a:extLst>
          </p:cNvPr>
          <p:cNvCxnSpPr>
            <a:stCxn id="8" idx="5"/>
          </p:cNvCxnSpPr>
          <p:nvPr/>
        </p:nvCxnSpPr>
        <p:spPr bwMode="auto">
          <a:xfrm>
            <a:off x="2562703" y="1192468"/>
            <a:ext cx="2513353" cy="25907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2E0308E-E2C5-4076-9A1F-FB3D36319ECD}"/>
              </a:ext>
            </a:extLst>
          </p:cNvPr>
          <p:cNvSpPr txBox="1"/>
          <p:nvPr/>
        </p:nvSpPr>
        <p:spPr>
          <a:xfrm rot="2775396">
            <a:off x="2876875" y="2288192"/>
            <a:ext cx="2383191" cy="5085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35 min. by taxi or bus</a:t>
            </a:r>
          </a:p>
        </p:txBody>
      </p:sp>
      <p:pic>
        <p:nvPicPr>
          <p:cNvPr id="17" name="Grafik 4">
            <a:extLst>
              <a:ext uri="{FF2B5EF4-FFF2-40B4-BE49-F238E27FC236}">
                <a16:creationId xmlns:a16="http://schemas.microsoft.com/office/drawing/2014/main" id="{B85D7669-0FAF-4A6E-993A-953DD08C2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1128" y="4850282"/>
            <a:ext cx="2537356" cy="188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48722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highway with a mountain in the background&#10;&#10;Description automatically generated">
            <a:extLst>
              <a:ext uri="{FF2B5EF4-FFF2-40B4-BE49-F238E27FC236}">
                <a16:creationId xmlns:a16="http://schemas.microsoft.com/office/drawing/2014/main" id="{B0BA29BE-6AB3-42C7-A406-E69674255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28FE1B-2305-4EA9-80A8-046D7D1696D4}"/>
              </a:ext>
            </a:extLst>
          </p:cNvPr>
          <p:cNvSpPr txBox="1"/>
          <p:nvPr/>
        </p:nvSpPr>
        <p:spPr>
          <a:xfrm>
            <a:off x="179512" y="91124"/>
            <a:ext cx="68407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dirty="0">
                <a:solidFill>
                  <a:srgbClr val="FF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 new panorama view of the ICISE area.</a:t>
            </a:r>
            <a:endParaRPr lang="en-US" sz="24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4243EC-28D0-4278-A785-4B2AF6F54320}"/>
              </a:ext>
            </a:extLst>
          </p:cNvPr>
          <p:cNvSpPr txBox="1"/>
          <p:nvPr/>
        </p:nvSpPr>
        <p:spPr>
          <a:xfrm>
            <a:off x="4427984" y="3259723"/>
            <a:ext cx="763883" cy="338554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ICISE</a:t>
            </a:r>
          </a:p>
        </p:txBody>
      </p:sp>
      <p:pic>
        <p:nvPicPr>
          <p:cNvPr id="11" name="Grafik 1">
            <a:extLst>
              <a:ext uri="{FF2B5EF4-FFF2-40B4-BE49-F238E27FC236}">
                <a16:creationId xmlns:a16="http://schemas.microsoft.com/office/drawing/2014/main" id="{7AFE7761-3AE7-48A2-A015-ABDA47AC4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376" y="5606162"/>
            <a:ext cx="1950445" cy="129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E7B6B8-7489-4FE8-91A2-1E727246A93D}"/>
              </a:ext>
            </a:extLst>
          </p:cNvPr>
          <p:cNvCxnSpPr>
            <a:cxnSpLocks/>
            <a:endCxn id="16" idx="6"/>
          </p:cNvCxnSpPr>
          <p:nvPr/>
        </p:nvCxnSpPr>
        <p:spPr bwMode="auto">
          <a:xfrm flipH="1" flipV="1">
            <a:off x="4788024" y="5775439"/>
            <a:ext cx="2232248" cy="17384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4BB6BC8-5056-419E-A896-CCC42C256821}"/>
              </a:ext>
            </a:extLst>
          </p:cNvPr>
          <p:cNvSpPr/>
          <p:nvPr/>
        </p:nvSpPr>
        <p:spPr bwMode="auto">
          <a:xfrm>
            <a:off x="4211960" y="5606162"/>
            <a:ext cx="576064" cy="33855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36269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A9F5B9-8D74-4272-8629-C60E6C90B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18EDA8-A2FC-488A-B7AB-1F5429BAE1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19C45FF-F8DE-4B35-BDB9-A4E2E1D1E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109" y="275784"/>
            <a:ext cx="8611802" cy="64302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7B928F-C452-42BE-8F71-E5078C073AFB}"/>
              </a:ext>
            </a:extLst>
          </p:cNvPr>
          <p:cNvSpPr txBox="1"/>
          <p:nvPr/>
        </p:nvSpPr>
        <p:spPr>
          <a:xfrm>
            <a:off x="2555776" y="733376"/>
            <a:ext cx="4032447" cy="89542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5400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Venue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0B21C2-820D-4E5C-98A4-0B7DF785995F}"/>
              </a:ext>
            </a:extLst>
          </p:cNvPr>
          <p:cNvSpPr txBox="1"/>
          <p:nvPr/>
        </p:nvSpPr>
        <p:spPr>
          <a:xfrm>
            <a:off x="1344935" y="1973702"/>
            <a:ext cx="3803129" cy="11672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b="0" i="0" dirty="0">
                <a:solidFill>
                  <a:srgbClr val="0070C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6 meeting halls: 350, 150, 80, 40, 36 and 32 seats</a:t>
            </a:r>
            <a:endParaRPr lang="en-US" sz="2800" kern="1000" spc="30" dirty="0">
              <a:solidFill>
                <a:srgbClr val="0070C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69823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20D84-69E1-4B6C-8CD4-91485BA26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285" y="265001"/>
            <a:ext cx="7703736" cy="50850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Venue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2085C-69E9-449E-80DC-12A88D0DB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576" y="1108741"/>
            <a:ext cx="7386445" cy="448051"/>
          </a:xfrm>
        </p:spPr>
        <p:txBody>
          <a:bodyPr/>
          <a:lstStyle/>
          <a:p>
            <a:r>
              <a:rPr lang="de-CH" dirty="0">
                <a:solidFill>
                  <a:srgbClr val="0000CC"/>
                </a:solidFill>
              </a:rPr>
              <a:t>Main </a:t>
            </a:r>
            <a:r>
              <a:rPr lang="de-CH" dirty="0" err="1">
                <a:solidFill>
                  <a:srgbClr val="0000CC"/>
                </a:solidFill>
              </a:rPr>
              <a:t>auditorium</a:t>
            </a:r>
            <a:r>
              <a:rPr lang="de-CH" dirty="0">
                <a:solidFill>
                  <a:srgbClr val="0000CC"/>
                </a:solidFill>
              </a:rPr>
              <a:t> </a:t>
            </a:r>
            <a:r>
              <a:rPr lang="de-CH" dirty="0" err="1">
                <a:solidFill>
                  <a:srgbClr val="0000CC"/>
                </a:solidFill>
              </a:rPr>
              <a:t>for</a:t>
            </a:r>
            <a:r>
              <a:rPr lang="de-CH" dirty="0">
                <a:solidFill>
                  <a:srgbClr val="0000CC"/>
                </a:solidFill>
              </a:rPr>
              <a:t> </a:t>
            </a:r>
            <a:r>
              <a:rPr lang="de-CH" dirty="0" err="1">
                <a:solidFill>
                  <a:srgbClr val="0000CC"/>
                </a:solidFill>
              </a:rPr>
              <a:t>up</a:t>
            </a:r>
            <a:r>
              <a:rPr lang="de-CH" dirty="0">
                <a:solidFill>
                  <a:srgbClr val="0000CC"/>
                </a:solidFill>
              </a:rPr>
              <a:t> </a:t>
            </a:r>
            <a:r>
              <a:rPr lang="de-CH" dirty="0" err="1">
                <a:solidFill>
                  <a:srgbClr val="0000CC"/>
                </a:solidFill>
              </a:rPr>
              <a:t>to</a:t>
            </a:r>
            <a:r>
              <a:rPr lang="de-CH" dirty="0">
                <a:solidFill>
                  <a:srgbClr val="0000CC"/>
                </a:solidFill>
              </a:rPr>
              <a:t> 350 </a:t>
            </a:r>
            <a:r>
              <a:rPr lang="de-CH" dirty="0" err="1">
                <a:solidFill>
                  <a:srgbClr val="0000CC"/>
                </a:solidFill>
              </a:rPr>
              <a:t>persons</a:t>
            </a:r>
            <a:r>
              <a:rPr lang="de-CH" dirty="0">
                <a:solidFill>
                  <a:srgbClr val="0000CC"/>
                </a:solidFill>
              </a:rPr>
              <a:t> -&gt; </a:t>
            </a:r>
            <a:r>
              <a:rPr lang="de-CH" dirty="0" err="1">
                <a:solidFill>
                  <a:srgbClr val="0000CC"/>
                </a:solidFill>
              </a:rPr>
              <a:t>plenary</a:t>
            </a:r>
            <a:r>
              <a:rPr lang="de-CH" dirty="0">
                <a:solidFill>
                  <a:srgbClr val="0000CC"/>
                </a:solidFill>
              </a:rPr>
              <a:t> </a:t>
            </a:r>
            <a:r>
              <a:rPr lang="de-CH" dirty="0" err="1">
                <a:solidFill>
                  <a:srgbClr val="0000CC"/>
                </a:solidFill>
              </a:rPr>
              <a:t>session</a:t>
            </a:r>
            <a:endParaRPr lang="de-CH" dirty="0">
              <a:solidFill>
                <a:srgbClr val="0000CC"/>
              </a:solidFill>
            </a:endParaRPr>
          </a:p>
        </p:txBody>
      </p:sp>
      <p:pic>
        <p:nvPicPr>
          <p:cNvPr id="1026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934" y="1844824"/>
            <a:ext cx="335522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36866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Grafik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30" y="4185446"/>
            <a:ext cx="3362324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Grafik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755" y="4214030"/>
            <a:ext cx="3348370" cy="223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66718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2085C-69E9-449E-80DC-12A88D0DB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0838" y="980728"/>
            <a:ext cx="7885633" cy="648935"/>
          </a:xfrm>
        </p:spPr>
        <p:txBody>
          <a:bodyPr/>
          <a:lstStyle/>
          <a:p>
            <a:r>
              <a:rPr lang="de-CH" dirty="0">
                <a:solidFill>
                  <a:srgbClr val="0000CC"/>
                </a:solidFill>
              </a:rPr>
              <a:t>5 smaller meeting rooms: tutorial/workshop, computer room, committee etc.</a:t>
            </a:r>
          </a:p>
        </p:txBody>
      </p:sp>
      <p:pic>
        <p:nvPicPr>
          <p:cNvPr id="2050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17" y="1916832"/>
            <a:ext cx="3133643" cy="208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186" y="1916832"/>
            <a:ext cx="3150581" cy="208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Grafik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93096"/>
            <a:ext cx="3168352" cy="210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4CC922-7F82-4709-B2B6-E86419EFD783}"/>
              </a:ext>
            </a:extLst>
          </p:cNvPr>
          <p:cNvSpPr txBox="1">
            <a:spLocks/>
          </p:cNvSpPr>
          <p:nvPr/>
        </p:nvSpPr>
        <p:spPr bwMode="auto">
          <a:xfrm>
            <a:off x="438285" y="265001"/>
            <a:ext cx="7703736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spc="30" dirty="0">
                <a:solidFill>
                  <a:srgbClr val="C00000"/>
                </a:solidFill>
                <a:latin typeface="+mn-lt"/>
                <a:cs typeface="Franklin Gothic Book"/>
              </a:rPr>
              <a:t>Venue</a:t>
            </a:r>
          </a:p>
        </p:txBody>
      </p:sp>
    </p:spTree>
    <p:extLst>
      <p:ext uri="{BB962C8B-B14F-4D97-AF65-F5344CB8AC3E}">
        <p14:creationId xmlns:p14="http://schemas.microsoft.com/office/powerpoint/2010/main" val="360103974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2085C-69E9-449E-80DC-12A88D0DB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6855" y="969145"/>
            <a:ext cx="7077513" cy="508500"/>
          </a:xfrm>
        </p:spPr>
        <p:txBody>
          <a:bodyPr/>
          <a:lstStyle/>
          <a:p>
            <a:r>
              <a:rPr lang="de-CH" sz="2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Prepared</a:t>
            </a:r>
            <a:r>
              <a:rPr lang="de-CH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sz="2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for</a:t>
            </a:r>
            <a:r>
              <a:rPr lang="de-CH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sz="2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poster</a:t>
            </a:r>
            <a:r>
              <a:rPr lang="de-CH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sz="2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session</a:t>
            </a:r>
            <a:r>
              <a:rPr lang="de-CH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(outside!)</a:t>
            </a:r>
          </a:p>
        </p:txBody>
      </p:sp>
      <p:pic>
        <p:nvPicPr>
          <p:cNvPr id="1026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95" y="2492896"/>
            <a:ext cx="3961734" cy="2641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118" y="1988839"/>
            <a:ext cx="3207612" cy="212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Grafik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118" y="4293096"/>
            <a:ext cx="3207612" cy="213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7579E4DD-BF4A-451E-873E-4E9C1DDE8C7D}"/>
              </a:ext>
            </a:extLst>
          </p:cNvPr>
          <p:cNvSpPr txBox="1">
            <a:spLocks/>
          </p:cNvSpPr>
          <p:nvPr/>
        </p:nvSpPr>
        <p:spPr bwMode="auto">
          <a:xfrm>
            <a:off x="438285" y="265001"/>
            <a:ext cx="7703736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spc="30" dirty="0">
                <a:solidFill>
                  <a:srgbClr val="C00000"/>
                </a:solidFill>
                <a:latin typeface="+mn-lt"/>
                <a:cs typeface="Franklin Gothic Book"/>
              </a:rPr>
              <a:t>Venue</a:t>
            </a:r>
          </a:p>
        </p:txBody>
      </p:sp>
    </p:spTree>
    <p:extLst>
      <p:ext uri="{BB962C8B-B14F-4D97-AF65-F5344CB8AC3E}">
        <p14:creationId xmlns:p14="http://schemas.microsoft.com/office/powerpoint/2010/main" val="395497882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62085C-69E9-449E-80DC-12A88D0DB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52027" y="950119"/>
            <a:ext cx="6860334" cy="750689"/>
          </a:xfrm>
        </p:spPr>
        <p:txBody>
          <a:bodyPr/>
          <a:lstStyle/>
          <a:p>
            <a:r>
              <a:rPr lang="de-CH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Space </a:t>
            </a:r>
            <a:r>
              <a:rPr lang="de-CH" sz="20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for</a:t>
            </a:r>
            <a:r>
              <a:rPr lang="de-CH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sz="20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vendor</a:t>
            </a:r>
            <a:r>
              <a:rPr lang="de-CH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CH" sz="20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exhibition</a:t>
            </a:r>
            <a:endParaRPr lang="de-CH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de-CH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2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819" y="1482947"/>
            <a:ext cx="7436613" cy="497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624B8036-E7A2-479A-B4D2-D6E11C1B8AD0}"/>
              </a:ext>
            </a:extLst>
          </p:cNvPr>
          <p:cNvSpPr txBox="1">
            <a:spLocks/>
          </p:cNvSpPr>
          <p:nvPr/>
        </p:nvSpPr>
        <p:spPr bwMode="auto">
          <a:xfrm>
            <a:off x="438285" y="265001"/>
            <a:ext cx="7703736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spc="30" dirty="0">
                <a:solidFill>
                  <a:srgbClr val="C00000"/>
                </a:solidFill>
                <a:latin typeface="+mn-lt"/>
                <a:cs typeface="Franklin Gothic Book"/>
              </a:rPr>
              <a:t>Venue</a:t>
            </a:r>
          </a:p>
        </p:txBody>
      </p:sp>
    </p:spTree>
    <p:extLst>
      <p:ext uri="{BB962C8B-B14F-4D97-AF65-F5344CB8AC3E}">
        <p14:creationId xmlns:p14="http://schemas.microsoft.com/office/powerpoint/2010/main" val="32648071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 PowerPoint Master english 4_3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Bildschirmpräsentation (4:3)</PresentationFormat>
  <Paragraphs>53</Paragraphs>
  <Slides>16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7" baseType="lpstr">
      <vt:lpstr>ＭＳ Ｐゴシック</vt:lpstr>
      <vt:lpstr>ヒラギノ角ゴ Pro W3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PSI PowerPoint Master english 4_3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Venue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Accomodation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 Vo Hong</dc:creator>
  <cp:lastModifiedBy>Grossmann Handschin Martin</cp:lastModifiedBy>
  <cp:revision>15</cp:revision>
  <dcterms:created xsi:type="dcterms:W3CDTF">2020-10-21T02:56:58Z</dcterms:created>
  <dcterms:modified xsi:type="dcterms:W3CDTF">2020-10-23T02:11:13Z</dcterms:modified>
</cp:coreProperties>
</file>